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632" r:id="rId2"/>
    <p:sldId id="680" r:id="rId3"/>
    <p:sldId id="676" r:id="rId4"/>
    <p:sldId id="677" r:id="rId5"/>
    <p:sldId id="635" r:id="rId6"/>
    <p:sldId id="638" r:id="rId7"/>
    <p:sldId id="633" r:id="rId8"/>
    <p:sldId id="640" r:id="rId9"/>
    <p:sldId id="636" r:id="rId10"/>
    <p:sldId id="637" r:id="rId11"/>
    <p:sldId id="465" r:id="rId12"/>
    <p:sldId id="678" r:id="rId13"/>
    <p:sldId id="679" r:id="rId14"/>
    <p:sldId id="560" r:id="rId15"/>
    <p:sldId id="615" r:id="rId16"/>
    <p:sldId id="617" r:id="rId17"/>
    <p:sldId id="618" r:id="rId18"/>
    <p:sldId id="619" r:id="rId19"/>
    <p:sldId id="620" r:id="rId20"/>
    <p:sldId id="507" r:id="rId21"/>
    <p:sldId id="562" r:id="rId22"/>
    <p:sldId id="621" r:id="rId23"/>
    <p:sldId id="475" r:id="rId24"/>
    <p:sldId id="476" r:id="rId25"/>
    <p:sldId id="477" r:id="rId26"/>
    <p:sldId id="542" r:id="rId27"/>
    <p:sldId id="480" r:id="rId28"/>
    <p:sldId id="639" r:id="rId29"/>
    <p:sldId id="569" r:id="rId30"/>
    <p:sldId id="482" r:id="rId31"/>
    <p:sldId id="484" r:id="rId32"/>
    <p:sldId id="485" r:id="rId33"/>
    <p:sldId id="486" r:id="rId34"/>
    <p:sldId id="556" r:id="rId35"/>
    <p:sldId id="641" r:id="rId36"/>
    <p:sldId id="487" r:id="rId37"/>
    <p:sldId id="630" r:id="rId38"/>
    <p:sldId id="631" r:id="rId39"/>
    <p:sldId id="489" r:id="rId40"/>
    <p:sldId id="490" r:id="rId41"/>
    <p:sldId id="553" r:id="rId42"/>
    <p:sldId id="491" r:id="rId43"/>
    <p:sldId id="492" r:id="rId44"/>
    <p:sldId id="561" r:id="rId45"/>
    <p:sldId id="495" r:id="rId46"/>
    <p:sldId id="567" r:id="rId47"/>
    <p:sldId id="672" r:id="rId48"/>
    <p:sldId id="496" r:id="rId49"/>
    <p:sldId id="571" r:id="rId50"/>
    <p:sldId id="497" r:id="rId51"/>
    <p:sldId id="498" r:id="rId52"/>
    <p:sldId id="499" r:id="rId53"/>
    <p:sldId id="500" r:id="rId54"/>
    <p:sldId id="501" r:id="rId55"/>
    <p:sldId id="673" r:id="rId56"/>
    <p:sldId id="674" r:id="rId57"/>
    <p:sldId id="681" r:id="rId58"/>
    <p:sldId id="502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eSGrM1fDEow5o8grXnAvg==" hashData="Te01P+44rtuorrciSFWH+sBzEq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FF"/>
    <a:srgbClr val="D9D9D9"/>
    <a:srgbClr val="FFFF00"/>
    <a:srgbClr val="66FF99"/>
    <a:srgbClr val="FFCCCC"/>
    <a:srgbClr val="DAEDEF"/>
    <a:srgbClr val="000000"/>
    <a:srgbClr val="F9A9B4"/>
    <a:srgbClr val="FCA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94572" autoAdjust="0"/>
  </p:normalViewPr>
  <p:slideViewPr>
    <p:cSldViewPr>
      <p:cViewPr>
        <p:scale>
          <a:sx n="80" d="100"/>
          <a:sy n="80" d="100"/>
        </p:scale>
        <p:origin x="-1363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FF3F70-A594-4993-9A6A-90468A23D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43F0EA-7157-4DC5-8FED-2666A3DEE093}" type="slidenum">
              <a:rPr lang="ru-RU" smtClean="0"/>
              <a:pPr eaLnBrk="1" hangingPunct="1"/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418EBC-A0C8-4E75-BC62-1BB02761CE7A}" type="slidenum">
              <a:rPr lang="ru-RU" smtClean="0"/>
              <a:pPr eaLnBrk="1" hangingPunct="1"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D21893-E221-4AB3-8800-83D39D46D72C}" type="slidenum">
              <a:rPr lang="ru-RU" smtClean="0"/>
              <a:pPr eaLnBrk="1" hangingPunct="1"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43F0EA-7157-4DC5-8FED-2666A3DEE093}" type="slidenum">
              <a:rPr lang="ru-RU" smtClean="0"/>
              <a:pPr eaLnBrk="1" hangingPunct="1"/>
              <a:t>48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4B7D-73AA-48AB-B49B-77B1D83C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68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1B85-9B36-4B04-AFA7-CC2F0D50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209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8369-CCF1-4F10-96CF-B31C8FBB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14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5A2A-36CA-4C9A-A3DF-653AE1A7C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187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34E1-72D7-4973-B699-26D1885CF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988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29E2-87B8-440E-A4DA-B823D3EF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1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6781-E2EC-4A9A-85E0-6404ED355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5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5988-385A-4E45-B949-87517510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305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326B-F9DF-4D3B-B301-9C4A9057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330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AFA-8A6A-40C4-8B4E-7299CA6E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54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3306-8B6A-47EA-9C19-B081D5F7F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324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B72-EF1F-44CE-B5F0-2322339AA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37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EF59-1EFD-42A0-9984-341931058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884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290E-B9E6-4D03-A769-D10A12B4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60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A588-361F-4C1E-A47F-4AC1AB07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34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016E84-3714-4F81-9DAD-CA19F67B1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19" r:id="rId13"/>
    <p:sldLayoutId id="2147484604" r:id="rId14"/>
    <p:sldLayoutId id="2147484605" r:id="rId15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fotki.yandex.ru/users/statuspraesens/view/16375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3315C4-6F43-4FA5-94BF-A08CAE4773F0}" type="datetime11">
              <a:rPr lang="ru-RU" smtClean="0"/>
              <a:t>09:22:30</a:t>
            </a:fld>
            <a:endParaRPr lang="ru-R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642350" cy="44624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sz="2400" b="1" dirty="0" smtClean="0">
                <a:solidFill>
                  <a:srgbClr val="0000FF"/>
                </a:solidFill>
              </a:rPr>
              <a:t>Интенсивная терапия тяжелой  преэклампсии и её осложнений: эклампсии, </a:t>
            </a:r>
            <a:r>
              <a:rPr lang="en-US" sz="2400" b="1" dirty="0" smtClean="0">
                <a:solidFill>
                  <a:srgbClr val="0000FF"/>
                </a:solidFill>
              </a:rPr>
              <a:t>HELLP</a:t>
            </a:r>
            <a:r>
              <a:rPr lang="ru-RU" sz="2400" b="1" dirty="0" smtClean="0">
                <a:solidFill>
                  <a:srgbClr val="0000FF"/>
                </a:solidFill>
              </a:rPr>
              <a:t>-синдрома»</a:t>
            </a: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Куликов А.В., </a:t>
            </a:r>
            <a:r>
              <a:rPr lang="ru-RU" sz="1800" b="1" dirty="0" err="1" smtClean="0">
                <a:solidFill>
                  <a:schemeClr val="tx2"/>
                </a:solidFill>
              </a:rPr>
              <a:t>Шифман</a:t>
            </a:r>
            <a:r>
              <a:rPr lang="ru-RU" sz="1800" b="1" dirty="0" smtClean="0">
                <a:solidFill>
                  <a:schemeClr val="tx2"/>
                </a:solidFill>
              </a:rPr>
              <a:t> Е.М., </a:t>
            </a:r>
            <a:r>
              <a:rPr lang="ru-RU" sz="1800" b="1" dirty="0" err="1" smtClean="0">
                <a:solidFill>
                  <a:schemeClr val="tx2"/>
                </a:solidFill>
              </a:rPr>
              <a:t>Беломестнов</a:t>
            </a:r>
            <a:r>
              <a:rPr lang="ru-RU" sz="1800" b="1" dirty="0" smtClean="0">
                <a:solidFill>
                  <a:schemeClr val="tx2"/>
                </a:solidFill>
              </a:rPr>
              <a:t> С.Р., Левит А.Л.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Уральский государственный </a:t>
            </a:r>
            <a:r>
              <a:rPr lang="ru-RU" sz="1400" dirty="0">
                <a:solidFill>
                  <a:schemeClr val="tx2"/>
                </a:solidFill>
              </a:rPr>
              <a:t>медицинский университет г. Екатеринбург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r>
              <a:rPr lang="ru-RU" sz="1400" dirty="0"/>
              <a:t>ГБУЗ МО МОНИКИ им. М.Ф. Владимирского г. Москва</a:t>
            </a:r>
            <a:endParaRPr lang="ru-RU" sz="1400" i="1" dirty="0"/>
          </a:p>
          <a:p>
            <a:pPr algn="ctr"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Областной перинатальный центр  г. Екатеринбург</a:t>
            </a:r>
          </a:p>
          <a:p>
            <a:pPr algn="ctr"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Свердловская областная клиническая больница № 1</a:t>
            </a:r>
          </a:p>
          <a:p>
            <a:pPr algn="ctr" eaLnBrk="1" hangingPunct="1">
              <a:buFontTx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201</a:t>
            </a:r>
            <a:r>
              <a:rPr lang="en-US" sz="2000" b="1" dirty="0" smtClean="0">
                <a:solidFill>
                  <a:schemeClr val="tx2"/>
                </a:solidFill>
              </a:rPr>
              <a:t>4</a:t>
            </a:r>
            <a:endParaRPr lang="ru-RU" sz="2000" b="1" dirty="0" smtClean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061"/>
            <a:ext cx="1731516" cy="163455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9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F589D8-891B-42F6-B2A6-8FFD36BBF39F}" type="datetime11">
              <a:rPr lang="ru-RU" smtClean="0"/>
              <a:t>09:22:31</a:t>
            </a:fld>
            <a:endParaRPr lang="ru-RU" smtClean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800" b="1" smtClean="0">
                <a:solidFill>
                  <a:srgbClr val="0033CC"/>
                </a:solidFill>
              </a:rPr>
              <a:t>Преэклампсия и эклампсия в МКБ 10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476375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26419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3312131"/>
              </p:ext>
            </p:extLst>
          </p:nvPr>
        </p:nvGraphicFramePr>
        <p:xfrm>
          <a:off x="1043608" y="908720"/>
          <a:ext cx="7200478" cy="3601070"/>
        </p:xfrm>
        <a:graphic>
          <a:graphicData uri="http://schemas.openxmlformats.org/drawingml/2006/table">
            <a:tbl>
              <a:tblPr/>
              <a:tblGrid>
                <a:gridCol w="7200478"/>
              </a:tblGrid>
              <a:tr h="36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02A0"/>
                          </a:solidFill>
                          <a:effectLst/>
                          <a:latin typeface="Arial" pitchFamily="34" charset="0"/>
                        </a:rPr>
                        <a:t>012. Вызванные беременностью отёки и протеинурия без гипертензии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012.0. Вызванные беременностью отеки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012.1. Вызванная беременностью протеинурия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012.2. Вызванные беременностью отеки и протеинурия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02A0"/>
                          </a:solidFill>
                          <a:effectLst/>
                          <a:latin typeface="Arial" pitchFamily="34" charset="0"/>
                        </a:rPr>
                        <a:t>013. Вызванная беременностью гипертензия без значительной протеинурии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02A0"/>
                          </a:solidFill>
                          <a:effectLst/>
                          <a:latin typeface="Arial" pitchFamily="34" charset="0"/>
                        </a:rPr>
                        <a:t>014. Вызванная беременностью гипертензия со значительной протеинурией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014.0. Преэклампсия (нефропатия) средней тяжести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014.1. Тяжелая преэклампсия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014.9. Преэклампсия (нефропатия)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неуточненная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02A0"/>
                          </a:solidFill>
                          <a:effectLst/>
                          <a:latin typeface="Arial" pitchFamily="34" charset="0"/>
                        </a:rPr>
                        <a:t>015. Эклампсия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015.0. Эклампсия во время беременности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015.1. Эклампсия в родах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015.2. Эклампсия в послеродовом периоде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015.9. Эклампсия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неуточненная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по срокам</a:t>
                      </a:r>
                    </a:p>
                  </a:txBody>
                  <a:tcPr marT="45690" marB="456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486916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Преэклампсия</a:t>
            </a:r>
            <a:r>
              <a:rPr lang="ru-RU" sz="2400" b="1" dirty="0" smtClean="0">
                <a:solidFill>
                  <a:srgbClr val="FF0000"/>
                </a:solidFill>
              </a:rPr>
              <a:t> бывает «плохая» и «очень плохая»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Легкой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преэклампсии</a:t>
            </a:r>
            <a:r>
              <a:rPr lang="ru-RU" sz="2400" b="1" dirty="0" smtClean="0">
                <a:solidFill>
                  <a:srgbClr val="FF0000"/>
                </a:solidFill>
              </a:rPr>
              <a:t> не бывает!!!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Дата 3"/>
          <p:cNvSpPr>
            <a:spLocks noGrp="1"/>
          </p:cNvSpPr>
          <p:nvPr>
            <p:ph type="dt" sz="quarter" idx="10"/>
          </p:nvPr>
        </p:nvSpPr>
        <p:spPr>
          <a:xfrm>
            <a:off x="539750" y="62896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28625"/>
            <a:ext cx="8783638" cy="5619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</a:rPr>
              <a:t>Критерии постановки диагноза преэклампсии</a:t>
            </a:r>
          </a:p>
        </p:txBody>
      </p:sp>
      <p:sp>
        <p:nvSpPr>
          <p:cNvPr id="19460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501650" y="1557338"/>
            <a:ext cx="8391525" cy="3384550"/>
          </a:xfrm>
          <a:prstGeom prst="roundRect">
            <a:avLst>
              <a:gd name="adj" fmla="val 4032"/>
            </a:avLst>
          </a:prstGeom>
          <a:noFill/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ru-RU" sz="2400" b="1" smtClean="0"/>
              <a:t>Срок беременности </a:t>
            </a:r>
            <a:r>
              <a:rPr lang="ru-RU" sz="2400" b="1" smtClean="0">
                <a:solidFill>
                  <a:srgbClr val="0000FF"/>
                </a:solidFill>
              </a:rPr>
              <a:t>более 20 недель</a:t>
            </a:r>
          </a:p>
          <a:p>
            <a:pPr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0000FF"/>
                </a:solidFill>
              </a:rPr>
              <a:t>Артериальная гипертензия 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АДдиаст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90 мм </a:t>
            </a:r>
            <a:r>
              <a:rPr lang="ru-RU" sz="1800" b="1" dirty="0" err="1" smtClean="0"/>
              <a:t>рт.ст</a:t>
            </a:r>
            <a:r>
              <a:rPr lang="ru-RU" sz="1800" b="1" dirty="0" smtClean="0"/>
              <a:t>. или140/90 мм </a:t>
            </a:r>
            <a:r>
              <a:rPr lang="ru-RU" sz="1800" b="1" dirty="0" err="1" smtClean="0"/>
              <a:t>рт.ст.после</a:t>
            </a:r>
            <a:r>
              <a:rPr lang="ru-RU" sz="1800" b="1" dirty="0" smtClean="0"/>
              <a:t> 20-й недели беременности)</a:t>
            </a:r>
          </a:p>
          <a:p>
            <a:pPr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0000FF"/>
                </a:solidFill>
              </a:rPr>
              <a:t>Протеинурия</a:t>
            </a:r>
            <a:r>
              <a:rPr lang="ru-RU" sz="2400" b="1" dirty="0" smtClean="0"/>
              <a:t> </a:t>
            </a:r>
            <a:r>
              <a:rPr lang="ru-RU" sz="1800" b="1" dirty="0" smtClean="0"/>
              <a:t>(белок в моче 300 мг/л или выделение белка более 300 мг/сутки)</a:t>
            </a:r>
          </a:p>
          <a:p>
            <a:pPr algn="ctr" eaLnBrk="1" hangingPunct="1">
              <a:spcBef>
                <a:spcPts val="1800"/>
              </a:spcBef>
              <a:buFontTx/>
              <a:buNone/>
            </a:pPr>
            <a:endParaRPr lang="ru-RU" sz="1600" b="1" dirty="0" smtClean="0"/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ru-RU" sz="2000" b="1" dirty="0" smtClean="0"/>
              <a:t>В подавляющем большинстве классификаций отёки не рассматриваются как критерий </a:t>
            </a:r>
            <a:r>
              <a:rPr lang="ru-RU" sz="2000" b="1" dirty="0" err="1" smtClean="0"/>
              <a:t>преэклампсии</a:t>
            </a:r>
            <a:r>
              <a:rPr lang="ru-RU" sz="2000" b="1" dirty="0" smtClean="0"/>
              <a:t>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187450" y="5445125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r" eaLnBrk="1" hangingPunct="1"/>
            <a:r>
              <a:rPr lang="en-US" sz="1200"/>
              <a:t>Milne F, Redman C., Walker J. </a:t>
            </a:r>
            <a:r>
              <a:rPr lang="ru-RU" sz="1200"/>
              <a:t>The pre-eclampsia community guideline</a:t>
            </a:r>
            <a:r>
              <a:rPr lang="en-US" sz="1200"/>
              <a:t> </a:t>
            </a:r>
            <a:r>
              <a:rPr lang="ru-RU" sz="1200"/>
              <a:t>(PRECOG): </a:t>
            </a:r>
          </a:p>
          <a:p>
            <a:pPr lvl="1" algn="r" eaLnBrk="1" hangingPunct="1"/>
            <a:r>
              <a:rPr lang="ru-RU" sz="1200"/>
              <a:t>how to screen for and detect onset of pre-eclampsia in the community </a:t>
            </a:r>
          </a:p>
          <a:p>
            <a:pPr lvl="1" algn="r" eaLnBrk="1" hangingPunct="1"/>
            <a:r>
              <a:rPr lang="en-US" sz="1200"/>
              <a:t>BMJ  2005;330:576-580 (12 March), doi:10.1136/bmj.330.7491.576 </a:t>
            </a:r>
            <a:endParaRPr lang="ru-RU" sz="1200"/>
          </a:p>
          <a:p>
            <a:pPr algn="r" eaLnBrk="1" hangingPunct="1"/>
            <a:r>
              <a:rPr lang="ru-RU" sz="1200"/>
              <a:t>Chan P, Brown M, Simpson JM, Davis G.  Proteinuria in pre-eclampsia: how much matters? BJOG. 2005 Mar;112(3):280-5</a:t>
            </a:r>
          </a:p>
          <a:p>
            <a:pPr algn="r" eaLnBrk="1" hangingPunct="1"/>
            <a:r>
              <a:rPr lang="ru-RU" sz="1200"/>
              <a:t>Sibai BM.  Diagnosis, prevention, and management ofeclampsia.Obstet Gynecol. 2005 Feb;105(2):402-10.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Признанные </a:t>
            </a:r>
            <a:r>
              <a:rPr lang="ru-RU" sz="2800" b="1" dirty="0">
                <a:solidFill>
                  <a:srgbClr val="0000FF"/>
                </a:solidFill>
              </a:rPr>
              <a:t>материнские факторы риска для </a:t>
            </a:r>
            <a:r>
              <a:rPr lang="ru-RU" sz="28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800" dirty="0">
                <a:solidFill>
                  <a:srgbClr val="0000FF"/>
                </a:solidFill>
              </a:rPr>
              <a:t/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sz="2000" b="1" dirty="0" smtClean="0"/>
              <a:t>Преэклампсия </a:t>
            </a:r>
            <a:r>
              <a:rPr lang="ru-RU" sz="2000" b="1" dirty="0"/>
              <a:t>в анамнезе</a:t>
            </a:r>
          </a:p>
          <a:p>
            <a:r>
              <a:rPr lang="ru-RU" sz="2000" b="1" dirty="0"/>
              <a:t>Раннее начало </a:t>
            </a:r>
            <a:r>
              <a:rPr lang="ru-RU" sz="2000" b="1" dirty="0" err="1"/>
              <a:t>преэклампсии</a:t>
            </a:r>
            <a:r>
              <a:rPr lang="ru-RU" sz="2000" b="1" dirty="0"/>
              <a:t> и преждевременные роды в сроке менее 34 недель в </a:t>
            </a:r>
            <a:r>
              <a:rPr lang="ru-RU" sz="2000" b="1" dirty="0" err="1"/>
              <a:t>анаменезе</a:t>
            </a:r>
            <a:endParaRPr lang="ru-RU" sz="2000" b="1" dirty="0"/>
          </a:p>
          <a:p>
            <a:r>
              <a:rPr lang="ru-RU" sz="2000" b="1" dirty="0"/>
              <a:t>Преэклампсия больше чем в одной предшествующей беременности</a:t>
            </a:r>
          </a:p>
          <a:p>
            <a:r>
              <a:rPr lang="ru-RU" sz="2000" b="1" dirty="0"/>
              <a:t>Хронические заболевания почек</a:t>
            </a:r>
          </a:p>
          <a:p>
            <a:r>
              <a:rPr lang="ru-RU" sz="2000" b="1" dirty="0"/>
              <a:t>Аутоиммунные заболевания:  системная красная волчанка, </a:t>
            </a:r>
            <a:r>
              <a:rPr lang="ru-RU" sz="2000" b="1" dirty="0" smtClean="0"/>
              <a:t>антифосфолипидный </a:t>
            </a:r>
            <a:r>
              <a:rPr lang="ru-RU" sz="2000" b="1" dirty="0"/>
              <a:t>синдром</a:t>
            </a:r>
          </a:p>
          <a:p>
            <a:r>
              <a:rPr lang="ru-RU" sz="2000" b="1" dirty="0"/>
              <a:t>Наследственная </a:t>
            </a:r>
            <a:r>
              <a:rPr lang="ru-RU" sz="2000" b="1" dirty="0" err="1"/>
              <a:t>тромбофилия</a:t>
            </a:r>
            <a:endParaRPr lang="ru-RU" sz="2000" b="1" dirty="0"/>
          </a:p>
          <a:p>
            <a:r>
              <a:rPr lang="ru-RU" sz="2000" b="1" dirty="0"/>
              <a:t>Сахарный диабет 1 или 2 типа</a:t>
            </a:r>
          </a:p>
          <a:p>
            <a:r>
              <a:rPr lang="ru-RU" sz="2000" b="1" dirty="0"/>
              <a:t>Хроническая гипертония</a:t>
            </a:r>
          </a:p>
          <a:p>
            <a:r>
              <a:rPr lang="ru-RU" sz="2000" b="1" dirty="0"/>
              <a:t>Первая беременность</a:t>
            </a:r>
          </a:p>
          <a:p>
            <a:r>
              <a:rPr lang="ru-RU" sz="2000" b="1" dirty="0"/>
              <a:t>Интервал между беременностями более 10 лет</a:t>
            </a:r>
          </a:p>
          <a:p>
            <a:r>
              <a:rPr lang="ru-RU" sz="2000" b="1" dirty="0"/>
              <a:t>Новый партнер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9581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Признанные </a:t>
            </a:r>
            <a:r>
              <a:rPr lang="ru-RU" sz="2800" b="1" dirty="0">
                <a:solidFill>
                  <a:srgbClr val="0000FF"/>
                </a:solidFill>
              </a:rPr>
              <a:t>материнские факторы риска для </a:t>
            </a:r>
            <a:r>
              <a:rPr lang="ru-RU" sz="2800" b="1" dirty="0" err="1">
                <a:solidFill>
                  <a:srgbClr val="0000FF"/>
                </a:solidFill>
              </a:rPr>
              <a:t>преэклампсии</a:t>
            </a:r>
            <a:r>
              <a:rPr lang="ru-RU" sz="2800" b="1" dirty="0">
                <a:solidFill>
                  <a:srgbClr val="0000FF"/>
                </a:solidFill>
              </a:rPr>
              <a:t>.</a:t>
            </a:r>
            <a:r>
              <a:rPr lang="ru-RU" sz="2800" dirty="0">
                <a:solidFill>
                  <a:srgbClr val="0000FF"/>
                </a:solidFill>
              </a:rPr>
              <a:t/>
            </a:r>
            <a:br>
              <a:rPr lang="ru-RU" sz="2800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800" b="1" dirty="0" smtClean="0"/>
              <a:t>Вспомогательные </a:t>
            </a:r>
            <a:r>
              <a:rPr lang="ru-RU" sz="1800" b="1" dirty="0"/>
              <a:t>репродуктивные технологии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Семейная история </a:t>
            </a:r>
            <a:r>
              <a:rPr lang="ru-RU" sz="1800" b="1" dirty="0" err="1"/>
              <a:t>преэклампсии</a:t>
            </a:r>
            <a:r>
              <a:rPr lang="ru-RU" sz="1800" b="1" dirty="0"/>
              <a:t> (мать или сестра)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Чрезмерная прибавка веса во время беременности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Инфекции во время беременности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Многократные беременности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Возраст 40 лет или более 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Этническая принадлежность: скандинавский, чернокожий, </a:t>
            </a:r>
            <a:r>
              <a:rPr lang="ru-RU" sz="1800" b="1" dirty="0" err="1"/>
              <a:t>южноазиатский</a:t>
            </a:r>
            <a:r>
              <a:rPr lang="ru-RU" sz="1800" b="1" dirty="0"/>
              <a:t>, или </a:t>
            </a:r>
            <a:r>
              <a:rPr lang="ru-RU" sz="1800" b="1" dirty="0" smtClean="0"/>
              <a:t>тихоокеанский регион</a:t>
            </a:r>
          </a:p>
          <a:p>
            <a:pPr>
              <a:spcBef>
                <a:spcPts val="600"/>
              </a:spcBef>
            </a:pPr>
            <a:r>
              <a:rPr lang="ru-RU" sz="1800" b="1" dirty="0" smtClean="0"/>
              <a:t>Индекс </a:t>
            </a:r>
            <a:r>
              <a:rPr lang="ru-RU" sz="1800" b="1" dirty="0"/>
              <a:t>массы тела 35 кг/м2 или более при первом посещении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Систолическое АД более 130 мм рт. ст. или диастолическое АД более 80 мм рт. ст.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Увеличенный уровень триглицеридов перед беременностью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Семейная история сердечно-сосудистых заболеваний 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Низкий социально-экономический статус</a:t>
            </a:r>
          </a:p>
          <a:p>
            <a:pPr>
              <a:spcBef>
                <a:spcPts val="600"/>
              </a:spcBef>
            </a:pPr>
            <a:r>
              <a:rPr lang="ru-RU" sz="1800" b="1" dirty="0" smtClean="0"/>
              <a:t>Прием кокаина </a:t>
            </a:r>
            <a:r>
              <a:rPr lang="ru-RU" sz="1800" b="1" dirty="0" err="1" smtClean="0"/>
              <a:t>метамфетамина</a:t>
            </a:r>
            <a:endParaRPr lang="ru-RU" sz="1800" b="1" dirty="0"/>
          </a:p>
          <a:p>
            <a:pPr>
              <a:spcBef>
                <a:spcPts val="600"/>
              </a:spcBef>
            </a:pPr>
            <a:r>
              <a:rPr lang="ru-RU" sz="1800" b="1" dirty="0"/>
              <a:t>Некурящие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0568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8" name="Group 2"/>
          <p:cNvGraphicFramePr>
            <a:graphicFrameLocks noGrp="1"/>
          </p:cNvGraphicFramePr>
          <p:nvPr/>
        </p:nvGraphicFramePr>
        <p:xfrm>
          <a:off x="323850" y="692150"/>
          <a:ext cx="8497888" cy="5886555"/>
        </p:xfrm>
        <a:graphic>
          <a:graphicData uri="http://schemas.openxmlformats.org/drawingml/2006/table">
            <a:tbl>
              <a:tblPr/>
              <a:tblGrid>
                <a:gridCol w="2520950"/>
                <a:gridCol w="1079500"/>
                <a:gridCol w="1574800"/>
                <a:gridCol w="1717675"/>
                <a:gridCol w="1604963"/>
              </a:tblGrid>
              <a:tr h="3352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Симптомы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Отеки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 голенях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патологическая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прибавка веса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 голенях,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передней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брюшной стенке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Генерализованные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Протеинурия,   г/л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0,033-0,132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0,133-1,0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более 1,0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Систолическое АД, мм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рт.ст.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130-150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150-170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более 170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Диастолическое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АД, мм  рт.ст.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до 85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85-90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90-110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более 110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Срок беременности,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при котором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впервые выявлен гестоз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36-40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 или в родах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35-30 нед.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24-30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Гипотрофия плода,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отставание роста, нед.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отставание на 1-2 нед.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отставание на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и более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нед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Фоновые заболевания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Проявление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заболевания до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беременности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Проявление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заболевания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во время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беременности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Проявление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заболевания до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и во время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беременности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Индекс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гестоза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до 7 баллов – легкий,  8-11 баллов – средней тяжести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 и более – тяжелый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1547813" y="188913"/>
            <a:ext cx="640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33CC"/>
                </a:solidFill>
              </a:rPr>
              <a:t>Шкала </a:t>
            </a:r>
            <a:r>
              <a:rPr lang="en-US" sz="2000" b="1">
                <a:solidFill>
                  <a:srgbClr val="0033CC"/>
                </a:solidFill>
              </a:rPr>
              <a:t>Goucke</a:t>
            </a:r>
            <a:r>
              <a:rPr lang="ru-RU" sz="2000" b="1">
                <a:solidFill>
                  <a:srgbClr val="0033CC"/>
                </a:solidFill>
              </a:rPr>
              <a:t> в модификации  Г.М. Савельевой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C3D010-EEC5-4C3D-9B2B-E837C6B950C9}" type="datetime11">
              <a:rPr lang="ru-RU" smtClean="0"/>
              <a:t>09:22:31</a:t>
            </a:fld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60350"/>
            <a:ext cx="86344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125538"/>
          <a:ext cx="8640763" cy="48387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61679"/>
                <a:gridCol w="1379376"/>
                <a:gridCol w="1379376"/>
                <a:gridCol w="1379376"/>
                <a:gridCol w="1306778"/>
                <a:gridCol w="1234178"/>
              </a:tblGrid>
              <a:tr h="8128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00FF"/>
                          </a:solidFill>
                        </a:rPr>
                        <a:t>Тромбофилия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Ранняя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</a:rPr>
                        <a:t> потеря беременности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Поздняя потеря беременности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Преэклампсия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Отслойка плаценты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Задержка развития плода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72000" algn="l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FF"/>
                          </a:solidFill>
                        </a:rPr>
                        <a:t>Factor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 V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</a:rPr>
                        <a:t>Leiden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(гомозиготная)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2.71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1.32–5.58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1.98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0.40–9.69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1.87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0.44–7.88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8.43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0.41–171.20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4.64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0.19–115.68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72000" algn="l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FF"/>
                          </a:solidFill>
                        </a:rPr>
                        <a:t>Factor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 V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</a:rPr>
                        <a:t>Leiden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(гетерозиготная)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1.68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1.09–2.58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2.06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1.10–3.86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2.19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1.46–3.27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4.70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1.13–19.59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2.68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0.59–12.13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72000" algn="l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FF"/>
                          </a:solidFill>
                        </a:rPr>
                        <a:t>Prothrombin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</a:rPr>
                        <a:t>gene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</a:rPr>
                        <a:t>variant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(гетерозиготная)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2.49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1.24–5.00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2.66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1.28–5.53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2.54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1.52–4.23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7.71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3.01–19.76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2.92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0.62–13.70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72000" algn="l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</a:rPr>
                        <a:t>MTHFR C677T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(гомозиготная)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1.40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0.77–2.55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1.31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0.89–1.91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1.37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1.07–1.76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1.47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0.40–5.35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1.24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0.84–1.82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72000" algn="l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Дефицит антитромбина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0.88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0.17–4.48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7.63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0.30–196.36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3.89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0.16–97.19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1.08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0.06–18.12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NA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72000" algn="l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Дефицит протеина С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2.29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0.20–26.43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3.05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0.24–38.51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5.15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0.26–102.22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5.93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0.23–151.58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NA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72000" algn="l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Дефицит протеина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S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3.55 </a:t>
                      </a:r>
                      <a:r>
                        <a:rPr lang="ru-RU" sz="1200" b="1" dirty="0"/>
                        <a:t>(</a:t>
                      </a:r>
                      <a:r>
                        <a:rPr lang="ru-RU" sz="1200" b="1" dirty="0" smtClean="0"/>
                        <a:t>0.35–35.72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20.09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3.70–109.15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2.83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0.76–10.57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/>
                        <a:t>2.11 </a:t>
                      </a:r>
                      <a:r>
                        <a:rPr lang="ru-RU" sz="1200" b="1"/>
                        <a:t>(</a:t>
                      </a:r>
                      <a:r>
                        <a:rPr lang="ru-RU" sz="1200" b="1" smtClean="0"/>
                        <a:t>0.47–9.34</a:t>
                      </a:r>
                      <a:r>
                        <a:rPr lang="ru-RU" sz="1200" b="1" dirty="0"/>
                        <a:t>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NA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771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Тромбофилия и акушерские осложнения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1701B-ABB6-4778-805F-124D45EE5354}" type="datetime11">
              <a:rPr lang="ru-RU" smtClean="0"/>
              <a:t>09:22:31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3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6AE9-1E04-4746-8C48-E8DCF6D70EAA}" type="datetime11">
              <a:rPr lang="ru-RU" smtClean="0"/>
              <a:t>09:22:31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40567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682161" cy="4395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3" y="404664"/>
            <a:ext cx="4171950" cy="2525494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F4690-7802-44E7-8B5C-48ECDADDBDF1}" type="datetime11">
              <a:rPr lang="ru-RU" smtClean="0"/>
              <a:t>09:22:31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30158"/>
            <a:ext cx="4012587" cy="35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6BDC8-3D16-407B-8AB8-F00D8FC95DE8}" type="datetime11">
              <a:rPr lang="ru-RU" smtClean="0"/>
              <a:t>09:22:31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3772"/>
            <a:ext cx="7919898" cy="590465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1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4000"/>
            <a:ext cx="85852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620713"/>
            <a:ext cx="7308850" cy="6334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Моделирование </a:t>
            </a:r>
            <a:r>
              <a:rPr lang="ru-RU" sz="28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800" b="1" dirty="0" smtClean="0">
                <a:solidFill>
                  <a:srgbClr val="0000FF"/>
                </a:solidFill>
              </a:rPr>
              <a:t> на животных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24863" cy="3455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2000" b="1" smtClean="0">
                <a:solidFill>
                  <a:srgbClr val="FF6600"/>
                </a:solidFill>
              </a:rPr>
              <a:t>У беременных животных преэклампсия не развивается!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2000" b="1" smtClean="0"/>
              <a:t>Для того, чтобы вызвать подобные преэклампсии изменения применяются: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b="1" smtClean="0"/>
              <a:t>Ингибиторы </a:t>
            </a:r>
            <a:r>
              <a:rPr lang="en-US" sz="1800" b="1" smtClean="0"/>
              <a:t>NO</a:t>
            </a:r>
            <a:r>
              <a:rPr lang="ru-RU" sz="1800" b="1" smtClean="0"/>
              <a:t> </a:t>
            </a:r>
            <a:r>
              <a:rPr lang="ru-RU" sz="1600" smtClean="0"/>
              <a:t>(</a:t>
            </a:r>
            <a:r>
              <a:rPr lang="en-US" sz="1400" smtClean="0"/>
              <a:t>Nomega-nitro-L-arginine methyl ester (L-NAME) </a:t>
            </a:r>
            <a:endParaRPr lang="en-US" sz="900" smtClean="0"/>
          </a:p>
          <a:p>
            <a:pPr lvl="1" eaLnBrk="1" hangingPunct="1">
              <a:lnSpc>
                <a:spcPct val="90000"/>
              </a:lnSpc>
            </a:pPr>
            <a:r>
              <a:rPr lang="ru-RU" sz="1800" b="1" smtClean="0"/>
              <a:t>Ингибитор ангиогенеза Suramin </a:t>
            </a:r>
            <a:r>
              <a:rPr lang="ru-RU" sz="1400" smtClean="0"/>
              <a:t>(Sigma Chemical Co, St Louis, MO)</a:t>
            </a:r>
            <a:r>
              <a:rPr lang="ru-RU" sz="20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b="1" smtClean="0"/>
              <a:t>Хирургические сужение маточных артерий </a:t>
            </a:r>
            <a:r>
              <a:rPr lang="ru-RU" sz="1400" smtClean="0"/>
              <a:t>(reductions in uterine perfusion pressure (RUPP)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b="1" smtClean="0"/>
              <a:t>Введение бактериального липополисахарида – эндотоксина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b="1" smtClean="0"/>
              <a:t>Моделирование диабета стрептозотоцином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b="1" smtClean="0"/>
              <a:t>Холод и голодовка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b="1" smtClean="0"/>
              <a:t>Раздражение симпатических ганглиев</a:t>
            </a:r>
          </a:p>
        </p:txBody>
      </p:sp>
      <p:pic>
        <p:nvPicPr>
          <p:cNvPr id="31749" name="Picture 4" descr="pizdez_koti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2284"/>
            <a:ext cx="1837977" cy="18754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bobr164013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2"/>
            <a:ext cx="1728316" cy="15436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817072" cy="198885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1681444" y="1608132"/>
            <a:ext cx="6094758" cy="3710804"/>
          </a:xfrm>
          <a:custGeom>
            <a:avLst/>
            <a:gdLst>
              <a:gd name="connsiteX0" fmla="*/ 0 w 1071570"/>
              <a:gd name="connsiteY0" fmla="*/ 892975 h 1428760"/>
              <a:gd name="connsiteX1" fmla="*/ 253378 w 1071570"/>
              <a:gd name="connsiteY1" fmla="*/ 892975 h 1428760"/>
              <a:gd name="connsiteX2" fmla="*/ 253378 w 1071570"/>
              <a:gd name="connsiteY2" fmla="*/ 0 h 1428760"/>
              <a:gd name="connsiteX3" fmla="*/ 818192 w 1071570"/>
              <a:gd name="connsiteY3" fmla="*/ 0 h 1428760"/>
              <a:gd name="connsiteX4" fmla="*/ 818192 w 1071570"/>
              <a:gd name="connsiteY4" fmla="*/ 892975 h 1428760"/>
              <a:gd name="connsiteX5" fmla="*/ 1071570 w 1071570"/>
              <a:gd name="connsiteY5" fmla="*/ 892975 h 1428760"/>
              <a:gd name="connsiteX6" fmla="*/ 535785 w 1071570"/>
              <a:gd name="connsiteY6" fmla="*/ 1428760 h 1428760"/>
              <a:gd name="connsiteX7" fmla="*/ 0 w 1071570"/>
              <a:gd name="connsiteY7" fmla="*/ 892975 h 1428760"/>
              <a:gd name="connsiteX0" fmla="*/ 893251 w 1964821"/>
              <a:gd name="connsiteY0" fmla="*/ 2213775 h 2749560"/>
              <a:gd name="connsiteX1" fmla="*/ 1146629 w 1964821"/>
              <a:gd name="connsiteY1" fmla="*/ 2213775 h 2749560"/>
              <a:gd name="connsiteX2" fmla="*/ 0 w 1964821"/>
              <a:gd name="connsiteY2" fmla="*/ 0 h 2749560"/>
              <a:gd name="connsiteX3" fmla="*/ 1711443 w 1964821"/>
              <a:gd name="connsiteY3" fmla="*/ 1320800 h 2749560"/>
              <a:gd name="connsiteX4" fmla="*/ 1711443 w 1964821"/>
              <a:gd name="connsiteY4" fmla="*/ 2213775 h 2749560"/>
              <a:gd name="connsiteX5" fmla="*/ 1964821 w 1964821"/>
              <a:gd name="connsiteY5" fmla="*/ 2213775 h 2749560"/>
              <a:gd name="connsiteX6" fmla="*/ 1429036 w 1964821"/>
              <a:gd name="connsiteY6" fmla="*/ 2749560 h 2749560"/>
              <a:gd name="connsiteX7" fmla="*/ 893251 w 1964821"/>
              <a:gd name="connsiteY7" fmla="*/ 2213775 h 2749560"/>
              <a:gd name="connsiteX0" fmla="*/ 893251 w 2596814"/>
              <a:gd name="connsiteY0" fmla="*/ 2213775 h 2749560"/>
              <a:gd name="connsiteX1" fmla="*/ 1146629 w 2596814"/>
              <a:gd name="connsiteY1" fmla="*/ 2213775 h 2749560"/>
              <a:gd name="connsiteX2" fmla="*/ 0 w 2596814"/>
              <a:gd name="connsiteY2" fmla="*/ 0 h 2749560"/>
              <a:gd name="connsiteX3" fmla="*/ 2596814 w 2596814"/>
              <a:gd name="connsiteY3" fmla="*/ 0 h 2749560"/>
              <a:gd name="connsiteX4" fmla="*/ 1711443 w 2596814"/>
              <a:gd name="connsiteY4" fmla="*/ 2213775 h 2749560"/>
              <a:gd name="connsiteX5" fmla="*/ 1964821 w 2596814"/>
              <a:gd name="connsiteY5" fmla="*/ 2213775 h 2749560"/>
              <a:gd name="connsiteX6" fmla="*/ 1429036 w 2596814"/>
              <a:gd name="connsiteY6" fmla="*/ 2749560 h 2749560"/>
              <a:gd name="connsiteX7" fmla="*/ 893251 w 2596814"/>
              <a:gd name="connsiteY7" fmla="*/ 2213775 h 2749560"/>
              <a:gd name="connsiteX0" fmla="*/ 893251 w 4454643"/>
              <a:gd name="connsiteY0" fmla="*/ 2213775 h 2749560"/>
              <a:gd name="connsiteX1" fmla="*/ 1146629 w 4454643"/>
              <a:gd name="connsiteY1" fmla="*/ 2213775 h 2749560"/>
              <a:gd name="connsiteX2" fmla="*/ 0 w 4454643"/>
              <a:gd name="connsiteY2" fmla="*/ 0 h 2749560"/>
              <a:gd name="connsiteX3" fmla="*/ 4454643 w 4454643"/>
              <a:gd name="connsiteY3" fmla="*/ 10754 h 2749560"/>
              <a:gd name="connsiteX4" fmla="*/ 1711443 w 4454643"/>
              <a:gd name="connsiteY4" fmla="*/ 2213775 h 2749560"/>
              <a:gd name="connsiteX5" fmla="*/ 1964821 w 4454643"/>
              <a:gd name="connsiteY5" fmla="*/ 2213775 h 2749560"/>
              <a:gd name="connsiteX6" fmla="*/ 1429036 w 4454643"/>
              <a:gd name="connsiteY6" fmla="*/ 2749560 h 2749560"/>
              <a:gd name="connsiteX7" fmla="*/ 893251 w 4454643"/>
              <a:gd name="connsiteY7" fmla="*/ 2213775 h 2749560"/>
              <a:gd name="connsiteX0" fmla="*/ 3070394 w 6631786"/>
              <a:gd name="connsiteY0" fmla="*/ 2224530 h 2760315"/>
              <a:gd name="connsiteX1" fmla="*/ 3323772 w 6631786"/>
              <a:gd name="connsiteY1" fmla="*/ 2224530 h 2760315"/>
              <a:gd name="connsiteX2" fmla="*/ 0 w 6631786"/>
              <a:gd name="connsiteY2" fmla="*/ 0 h 2760315"/>
              <a:gd name="connsiteX3" fmla="*/ 6631786 w 6631786"/>
              <a:gd name="connsiteY3" fmla="*/ 21509 h 2760315"/>
              <a:gd name="connsiteX4" fmla="*/ 3888586 w 6631786"/>
              <a:gd name="connsiteY4" fmla="*/ 2224530 h 2760315"/>
              <a:gd name="connsiteX5" fmla="*/ 4141964 w 6631786"/>
              <a:gd name="connsiteY5" fmla="*/ 2224530 h 2760315"/>
              <a:gd name="connsiteX6" fmla="*/ 3606179 w 6631786"/>
              <a:gd name="connsiteY6" fmla="*/ 2760315 h 2760315"/>
              <a:gd name="connsiteX7" fmla="*/ 3070394 w 6631786"/>
              <a:gd name="connsiteY7" fmla="*/ 2224530 h 2760315"/>
              <a:gd name="connsiteX0" fmla="*/ 2533366 w 6094758"/>
              <a:gd name="connsiteY0" fmla="*/ 2213776 h 2749561"/>
              <a:gd name="connsiteX1" fmla="*/ 2786744 w 6094758"/>
              <a:gd name="connsiteY1" fmla="*/ 2213776 h 2749561"/>
              <a:gd name="connsiteX2" fmla="*/ 0 w 6094758"/>
              <a:gd name="connsiteY2" fmla="*/ 0 h 2749561"/>
              <a:gd name="connsiteX3" fmla="*/ 6094758 w 6094758"/>
              <a:gd name="connsiteY3" fmla="*/ 10755 h 2749561"/>
              <a:gd name="connsiteX4" fmla="*/ 3351558 w 6094758"/>
              <a:gd name="connsiteY4" fmla="*/ 2213776 h 2749561"/>
              <a:gd name="connsiteX5" fmla="*/ 3604936 w 6094758"/>
              <a:gd name="connsiteY5" fmla="*/ 2213776 h 2749561"/>
              <a:gd name="connsiteX6" fmla="*/ 3069151 w 6094758"/>
              <a:gd name="connsiteY6" fmla="*/ 2749561 h 2749561"/>
              <a:gd name="connsiteX7" fmla="*/ 2533366 w 6094758"/>
              <a:gd name="connsiteY7" fmla="*/ 2213776 h 27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758" h="2749561">
                <a:moveTo>
                  <a:pt x="2533366" y="2213776"/>
                </a:moveTo>
                <a:lnTo>
                  <a:pt x="2786744" y="2213776"/>
                </a:lnTo>
                <a:lnTo>
                  <a:pt x="0" y="0"/>
                </a:lnTo>
                <a:lnTo>
                  <a:pt x="6094758" y="10755"/>
                </a:lnTo>
                <a:lnTo>
                  <a:pt x="3351558" y="2213776"/>
                </a:lnTo>
                <a:lnTo>
                  <a:pt x="3604936" y="2213776"/>
                </a:lnTo>
                <a:lnTo>
                  <a:pt x="3069151" y="2749561"/>
                </a:lnTo>
                <a:lnTo>
                  <a:pt x="2533366" y="2213776"/>
                </a:lnTo>
                <a:close/>
              </a:path>
            </a:pathLst>
          </a:custGeom>
          <a:solidFill>
            <a:srgbClr val="FF6600">
              <a:alpha val="27059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42106D-9310-4E9A-BF41-6493B594BEE5}" type="datetime11">
              <a:rPr lang="ru-RU" smtClean="0"/>
              <a:t>09:22:31</a:t>
            </a:fld>
            <a:endParaRPr lang="ru-RU" smtClean="0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827584" y="170732"/>
            <a:ext cx="7875214" cy="13961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00"/>
                </a:solidFill>
              </a:rPr>
              <a:t>Развитие беременности. </a:t>
            </a:r>
          </a:p>
          <a:p>
            <a:pPr algn="ctr" eaLnBrk="1" hangingPunct="1"/>
            <a:r>
              <a:rPr lang="ru-RU" sz="2000" b="1" dirty="0">
                <a:solidFill>
                  <a:srgbClr val="000000"/>
                </a:solidFill>
              </a:rPr>
              <a:t>Ускоренный </a:t>
            </a:r>
            <a:r>
              <a:rPr lang="ru-RU" sz="2000" b="1" dirty="0" err="1">
                <a:solidFill>
                  <a:srgbClr val="000000"/>
                </a:solidFill>
              </a:rPr>
              <a:t>апоптоз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трофобласта</a:t>
            </a:r>
            <a:r>
              <a:rPr lang="ru-RU" sz="2000" b="1" dirty="0">
                <a:solidFill>
                  <a:srgbClr val="000000"/>
                </a:solidFill>
              </a:rPr>
              <a:t>, </a:t>
            </a:r>
          </a:p>
          <a:p>
            <a:pPr algn="ctr" eaLnBrk="1" hangingPunct="1"/>
            <a:r>
              <a:rPr lang="ru-RU" sz="2000" b="1" dirty="0">
                <a:solidFill>
                  <a:srgbClr val="000000"/>
                </a:solidFill>
              </a:rPr>
              <a:t>нарушение развития спиральных артерий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Повышение </a:t>
            </a:r>
            <a:r>
              <a:rPr lang="en-US" sz="1600" b="1" dirty="0"/>
              <a:t>TNF-a, </a:t>
            </a:r>
            <a:r>
              <a:rPr lang="ru-RU" sz="1600" b="1" dirty="0"/>
              <a:t>IL-6, IL-1 , IL-1ß,</a:t>
            </a:r>
            <a:r>
              <a:rPr lang="ru-RU" sz="1600" dirty="0"/>
              <a:t> </a:t>
            </a:r>
            <a:r>
              <a:rPr lang="ru-RU" sz="1600" b="1" dirty="0"/>
              <a:t>sFlt-1</a:t>
            </a:r>
            <a:r>
              <a:rPr lang="ru-RU" sz="1600" dirty="0"/>
              <a:t>, </a:t>
            </a:r>
            <a:r>
              <a:rPr lang="ru-RU" sz="1600" b="1" dirty="0"/>
              <a:t>АТ1-АА Снижение</a:t>
            </a:r>
            <a:r>
              <a:rPr lang="en-US" sz="1600" b="1" dirty="0"/>
              <a:t> VEGF, </a:t>
            </a:r>
            <a:r>
              <a:rPr lang="en-US" sz="1600" b="1" dirty="0" smtClean="0"/>
              <a:t>PIGF</a:t>
            </a:r>
            <a:endParaRPr lang="ru-RU" sz="2000" b="1" dirty="0"/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864268" y="1748816"/>
            <a:ext cx="3457575" cy="500717"/>
          </a:xfrm>
          <a:prstGeom prst="roundRect">
            <a:avLst>
              <a:gd name="adj" fmla="val 35611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Плацентарная ишемия</a:t>
            </a:r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auto">
          <a:xfrm>
            <a:off x="997247" y="2996952"/>
            <a:ext cx="7705551" cy="1464231"/>
          </a:xfrm>
          <a:prstGeom prst="roundRect">
            <a:avLst>
              <a:gd name="adj" fmla="val 16667"/>
            </a:avLst>
          </a:prstGeom>
          <a:solidFill>
            <a:srgbClr val="F2F2F2">
              <a:alpha val="69020"/>
            </a:srgb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Материнские факторы: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Повреждение эндотелия сосудов, капиллярная утечка, нарушение кровообращения, спазм сосудов, </a:t>
            </a:r>
            <a:r>
              <a:rPr lang="ru-RU" sz="2000" b="1" dirty="0" err="1">
                <a:solidFill>
                  <a:srgbClr val="000000"/>
                </a:solidFill>
              </a:rPr>
              <a:t>микротромбообразование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1979613" y="6092825"/>
            <a:ext cx="71643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/>
              <a:t>Roberts J. M.,Gammill H.S.Preeclampsia Hypertension.</a:t>
            </a:r>
            <a:r>
              <a:rPr lang="en-US" sz="1200" i="1"/>
              <a:t> </a:t>
            </a:r>
            <a:r>
              <a:rPr lang="en-US" sz="1200"/>
              <a:t>2005;46:1243.)</a:t>
            </a:r>
            <a:r>
              <a:rPr lang="ru-RU" sz="1200"/>
              <a:t> 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200"/>
              <a:t>Lam C., Lim K.H., Karumanchi S. A.Circulating Angiogenic Factors in the Pathogenesis and Prediction of Preeclampsia Hypertension. 2005;46:1077.)</a:t>
            </a:r>
            <a:endParaRPr lang="ru-RU" sz="1200" b="1"/>
          </a:p>
          <a:p>
            <a:pPr algn="r" eaLnBrk="1" hangingPunct="1">
              <a:spcBef>
                <a:spcPct val="50000"/>
              </a:spcBef>
            </a:pPr>
            <a:endParaRPr lang="ru-RU" sz="1200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2578241" y="2374068"/>
            <a:ext cx="4029628" cy="481370"/>
          </a:xfrm>
          <a:prstGeom prst="roundRect">
            <a:avLst>
              <a:gd name="adj" fmla="val 29640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Задержка развития плода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979613" y="5318937"/>
            <a:ext cx="5832648" cy="481370"/>
          </a:xfrm>
          <a:prstGeom prst="roundRect">
            <a:avLst>
              <a:gd name="adj" fmla="val 29640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/>
              <a:t>Клинические проявления после 20 недели</a:t>
            </a:r>
            <a:endParaRPr lang="ru-RU" sz="20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rot="5400000">
            <a:off x="2125663" y="2347913"/>
            <a:ext cx="2873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212431" y="1627982"/>
            <a:ext cx="2873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1979712" y="1772816"/>
            <a:ext cx="4320480" cy="432048"/>
          </a:xfrm>
          <a:prstGeom prst="round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5882"/>
                  <a:invGamma/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cs typeface="Arial" pitchFamily="34" charset="0"/>
              </a:rPr>
              <a:t>Полиорганная недостаточность</a:t>
            </a: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cs typeface="Arial" pitchFamily="34" charset="0"/>
            </a:endParaRP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1115616" y="260648"/>
            <a:ext cx="6408712" cy="1152128"/>
          </a:xfrm>
          <a:prstGeom prst="roundRect">
            <a:avLst>
              <a:gd name="adj" fmla="val 11398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cs typeface="Arial" pitchFamily="34" charset="0"/>
              </a:rPr>
              <a:t>Эндотелиальная дисфункция. Воспаление</a:t>
            </a:r>
          </a:p>
          <a:p>
            <a:pPr algn="ctr">
              <a:defRPr/>
            </a:pPr>
            <a:r>
              <a:rPr lang="ru-RU" b="1" dirty="0">
                <a:cs typeface="Arial" pitchFamily="34" charset="0"/>
              </a:rPr>
              <a:t>Нарушения кровообращения. Очаговые некрозы.</a:t>
            </a:r>
          </a:p>
          <a:p>
            <a:pPr algn="ctr">
              <a:defRPr/>
            </a:pPr>
            <a:r>
              <a:rPr lang="ru-RU" b="1" dirty="0" err="1">
                <a:cs typeface="Arial" pitchFamily="34" charset="0"/>
              </a:rPr>
              <a:t>Микротромбообразование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34827" name="Line 5"/>
          <p:cNvSpPr>
            <a:spLocks noChangeShapeType="1"/>
          </p:cNvSpPr>
          <p:nvPr/>
        </p:nvSpPr>
        <p:spPr bwMode="auto">
          <a:xfrm>
            <a:off x="22685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5148064" y="2492896"/>
            <a:ext cx="3600400" cy="2736304"/>
          </a:xfrm>
          <a:prstGeom prst="roundRect">
            <a:avLst>
              <a:gd name="adj" fmla="val 7831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ЦНС: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Кровоизлияние в мозг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Легкие: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ОРДС Отек легких,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пневмония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Печень: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HELLP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-синдром,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некроз, разрыв печени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ДВС-синдром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Почки: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ОПН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Отслойка плаценты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Геморрагический шок</a:t>
            </a:r>
            <a:endParaRPr lang="ru-RU" sz="1600" b="1" dirty="0">
              <a:solidFill>
                <a:srgbClr val="0000FF"/>
              </a:solidFill>
              <a:cs typeface="Arial" pitchFamily="34" charset="0"/>
            </a:endParaRPr>
          </a:p>
          <a:p>
            <a:pPr algn="ctr">
              <a:defRPr/>
            </a:pPr>
            <a:endParaRPr lang="ru-RU" dirty="0">
              <a:cs typeface="Arial" pitchFamily="34" charset="0"/>
            </a:endParaRP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179512" y="2492896"/>
            <a:ext cx="4680520" cy="3168352"/>
          </a:xfrm>
          <a:prstGeom prst="roundRect">
            <a:avLst>
              <a:gd name="adj" fmla="val 764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ЦНС: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Головная боль, </a:t>
            </a:r>
            <a:r>
              <a:rPr lang="ru-RU" sz="1400" b="1" dirty="0" err="1">
                <a:solidFill>
                  <a:srgbClr val="000000"/>
                </a:solidFill>
                <a:cs typeface="Arial" pitchFamily="34" charset="0"/>
              </a:rPr>
              <a:t>фотопсии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,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парестезии фибрилляции, судороги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ССС: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Артериальная  гипертензия</a:t>
            </a:r>
            <a:endParaRPr lang="ru-RU" sz="1400" b="1" dirty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Сердечная  недостаточность,  Гиповолемия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Почки: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Протеинурия,  олигурия,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ЖКТ: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Боли в </a:t>
            </a:r>
            <a:r>
              <a:rPr lang="ru-RU" sz="1400" b="1" dirty="0" err="1">
                <a:solidFill>
                  <a:srgbClr val="000000"/>
                </a:solidFill>
                <a:cs typeface="Arial" pitchFamily="34" charset="0"/>
              </a:rPr>
              <a:t>эпигастральной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области, Изжога,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тошнота, рвота, </a:t>
            </a:r>
            <a:r>
              <a:rPr lang="ru-RU" sz="1400" b="1" dirty="0" err="1">
                <a:solidFill>
                  <a:srgbClr val="0000FF"/>
                </a:solidFill>
                <a:cs typeface="Arial" pitchFamily="34" charset="0"/>
              </a:rPr>
              <a:t>Гепатоз</a:t>
            </a: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  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Тромбоцитопения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FF"/>
                </a:solidFill>
                <a:cs typeface="Arial" pitchFamily="34" charset="0"/>
              </a:rPr>
              <a:t>ФПН: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 Задержка развития плода, Гипоксия плода </a:t>
            </a:r>
          </a:p>
          <a:p>
            <a:pPr>
              <a:spcBef>
                <a:spcPts val="600"/>
              </a:spcBef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Антенатальная гибель плода</a:t>
            </a: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ru-RU" dirty="0"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cs typeface="Arial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79512" y="5805264"/>
            <a:ext cx="4680520" cy="701469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600" b="1" dirty="0"/>
              <a:t>При своевременном родоразрешении – прогноз благоприятный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013450" y="2347913"/>
            <a:ext cx="2873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5004048" y="5733256"/>
            <a:ext cx="3923928" cy="70146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bg1"/>
                </a:solidFill>
              </a:rPr>
              <a:t>Независимо от родоразрешения – прогноз может быть сомнительный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30214" y="333375"/>
            <a:ext cx="795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Главная опасность – недооценка степени тяжести </a:t>
            </a:r>
            <a:r>
              <a:rPr lang="ru-RU" sz="3200" b="1" dirty="0" err="1">
                <a:solidFill>
                  <a:srgbClr val="0000FF"/>
                </a:solidFill>
              </a:rPr>
              <a:t>преэклампсии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03350" y="5589588"/>
            <a:ext cx="6983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</a:rPr>
              <a:t>несвоевременное родоразрешение – прогрессирование СПОН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75023"/>
            <a:ext cx="5813152" cy="41605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497888" cy="720725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i="1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000" b="1" smtClean="0">
                <a:solidFill>
                  <a:srgbClr val="0000FF"/>
                </a:solidFill>
              </a:rPr>
              <a:t>Критерии артериальной гипертензии </a:t>
            </a:r>
            <a:br>
              <a:rPr lang="ru-RU" sz="2000" b="1" smtClean="0">
                <a:solidFill>
                  <a:srgbClr val="0000FF"/>
                </a:solidFill>
              </a:rPr>
            </a:br>
            <a:r>
              <a:rPr lang="ru-RU" sz="2000" b="1" smtClean="0">
                <a:solidFill>
                  <a:srgbClr val="0000FF"/>
                </a:solidFill>
              </a:rPr>
              <a:t>во время беременности</a:t>
            </a:r>
            <a:r>
              <a:rPr lang="ru-RU" sz="2000" b="1" smtClean="0">
                <a:solidFill>
                  <a:srgbClr val="0A02A0"/>
                </a:solidFill>
              </a:rPr>
              <a:t/>
            </a:r>
            <a:br>
              <a:rPr lang="ru-RU" sz="2000" b="1" smtClean="0">
                <a:solidFill>
                  <a:srgbClr val="0A02A0"/>
                </a:solidFill>
              </a:rPr>
            </a:br>
            <a:r>
              <a:rPr lang="ru-RU" sz="1100" smtClean="0">
                <a:solidFill>
                  <a:schemeClr val="tx1"/>
                </a:solidFill>
              </a:rPr>
              <a:t>(Joint National Committee on Detection, Evaluation and Treatment of High Blood Pressure ACOG-American College of Obstetricians and Gynecologists </a:t>
            </a:r>
            <a:r>
              <a:rPr lang="ru-RU" sz="1400" smtClean="0">
                <a:solidFill>
                  <a:schemeClr val="tx1"/>
                </a:solidFill>
              </a:rPr>
              <a:t/>
            </a:r>
            <a:br>
              <a:rPr lang="ru-RU" sz="1400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341438"/>
            <a:ext cx="8640762" cy="2084387"/>
          </a:xfrm>
          <a:prstGeom prst="roundRect">
            <a:avLst>
              <a:gd name="adj" fmla="val 44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b="1" kern="0" dirty="0">
                <a:solidFill>
                  <a:srgbClr val="000000"/>
                </a:solidFill>
              </a:rPr>
              <a:t>Повышение систолического давления крови на </a:t>
            </a:r>
            <a:r>
              <a:rPr lang="ru-RU" b="1" kern="0" dirty="0">
                <a:solidFill>
                  <a:srgbClr val="3333FF"/>
                </a:solidFill>
              </a:rPr>
              <a:t>30 мм </a:t>
            </a:r>
            <a:r>
              <a:rPr lang="ru-RU" b="1" kern="0" dirty="0" err="1">
                <a:solidFill>
                  <a:srgbClr val="3333FF"/>
                </a:solidFill>
              </a:rPr>
              <a:t>рт</a:t>
            </a:r>
            <a:r>
              <a:rPr lang="ru-RU" b="1" kern="0" dirty="0">
                <a:solidFill>
                  <a:srgbClr val="3333FF"/>
                </a:solidFill>
              </a:rPr>
              <a:t>. ст.</a:t>
            </a:r>
            <a:r>
              <a:rPr lang="ru-RU" sz="1600" b="1" kern="0" dirty="0">
                <a:solidFill>
                  <a:srgbClr val="000000"/>
                </a:solidFill>
              </a:rPr>
              <a:t> по сравнению  с его средней величиной, зарегистрированной до 20 недели беременности. </a:t>
            </a:r>
          </a:p>
          <a:p>
            <a:pPr marL="342900" indent="-342900" algn="just">
              <a:lnSpc>
                <a:spcPct val="80000"/>
              </a:lnSpc>
              <a:spcBef>
                <a:spcPts val="1400"/>
              </a:spcBef>
              <a:buFont typeface="Arial" pitchFamily="34" charset="0"/>
              <a:buChar char="•"/>
              <a:defRPr/>
            </a:pPr>
            <a:r>
              <a:rPr lang="ru-RU" sz="1600" b="1" kern="0" dirty="0">
                <a:solidFill>
                  <a:srgbClr val="000000"/>
                </a:solidFill>
              </a:rPr>
              <a:t>Повышение </a:t>
            </a:r>
            <a:r>
              <a:rPr lang="ru-RU" sz="1600" b="1" kern="0" dirty="0" err="1">
                <a:solidFill>
                  <a:srgbClr val="000000"/>
                </a:solidFill>
              </a:rPr>
              <a:t>диастолического</a:t>
            </a:r>
            <a:r>
              <a:rPr lang="ru-RU" sz="1600" b="1" kern="0" dirty="0">
                <a:solidFill>
                  <a:srgbClr val="000000"/>
                </a:solidFill>
              </a:rPr>
              <a:t> давления крови на </a:t>
            </a:r>
            <a:r>
              <a:rPr lang="ru-RU" b="1" kern="0" dirty="0">
                <a:solidFill>
                  <a:srgbClr val="3333FF"/>
                </a:solidFill>
              </a:rPr>
              <a:t>15 мм рт.ст.</a:t>
            </a:r>
            <a:r>
              <a:rPr lang="ru-RU" sz="1600" b="1" kern="0" dirty="0">
                <a:solidFill>
                  <a:srgbClr val="000000"/>
                </a:solidFill>
              </a:rPr>
              <a:t> по сравнению с его средней величиной, зарегистрированной до 20 недели беременности. </a:t>
            </a:r>
          </a:p>
          <a:p>
            <a:pPr marL="342900" indent="-342900" algn="just">
              <a:lnSpc>
                <a:spcPct val="90000"/>
              </a:lnSpc>
              <a:spcBef>
                <a:spcPts val="1400"/>
              </a:spcBef>
              <a:buFont typeface="Arial" pitchFamily="34" charset="0"/>
              <a:buChar char="•"/>
              <a:defRPr/>
            </a:pPr>
            <a:r>
              <a:rPr lang="ru-RU" sz="1600" b="1" kern="0" dirty="0">
                <a:solidFill>
                  <a:srgbClr val="000000"/>
                </a:solidFill>
              </a:rPr>
              <a:t>Если основные показатели давления до 20 недели беременности не были известны, регистрация величины </a:t>
            </a:r>
            <a:r>
              <a:rPr lang="ru-RU" b="1" kern="0" dirty="0">
                <a:solidFill>
                  <a:srgbClr val="3333FF"/>
                </a:solidFill>
              </a:rPr>
              <a:t>140/90 мм рт.ст.</a:t>
            </a:r>
            <a:r>
              <a:rPr lang="ru-RU" sz="1600" b="1" kern="0" dirty="0">
                <a:solidFill>
                  <a:srgbClr val="000000"/>
                </a:solidFill>
              </a:rPr>
              <a:t> и выше является достаточной для соответствия критерию артериальной гипертензии. </a:t>
            </a:r>
            <a:endParaRPr lang="ru-RU" sz="2400" kern="0" dirty="0">
              <a:solidFill>
                <a:srgbClr val="000000"/>
              </a:solidFill>
            </a:endParaRPr>
          </a:p>
        </p:txBody>
      </p:sp>
      <p:graphicFrame>
        <p:nvGraphicFramePr>
          <p:cNvPr id="7" name="Group 79"/>
          <p:cNvGraphicFramePr>
            <a:graphicFrameLocks/>
          </p:cNvGraphicFramePr>
          <p:nvPr/>
        </p:nvGraphicFramePr>
        <p:xfrm>
          <a:off x="395288" y="4149725"/>
          <a:ext cx="8496300" cy="184785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496300"/>
              </a:tblGrid>
              <a:tr h="713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Норма (допустимое)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менее или равно 140 мм рт.ст.,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менее или равно 90 мм рт.ст.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  <a:tr h="42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Умеренная гипертензия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140-150 мм рт.ст.,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90-109 мм рт.ст.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  <a:tr h="713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Тяжелая гипертензия: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более или равно 160 мм рт.ст.,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более или равно 110 мм рт.ст.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</a:tbl>
          </a:graphicData>
        </a:graphic>
      </p:graphicFrame>
      <p:sp>
        <p:nvSpPr>
          <p:cNvPr id="36879" name="Прямоугольник 7"/>
          <p:cNvSpPr>
            <a:spLocks noChangeArrowheads="1"/>
          </p:cNvSpPr>
          <p:nvPr/>
        </p:nvSpPr>
        <p:spPr bwMode="auto">
          <a:xfrm>
            <a:off x="1476375" y="3644900"/>
            <a:ext cx="602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Классификация АД у беременных по </a:t>
            </a:r>
            <a:r>
              <a:rPr lang="fr-FR" b="1">
                <a:solidFill>
                  <a:srgbClr val="0000FF"/>
                </a:solidFill>
              </a:rPr>
              <a:t>NHBPEP</a:t>
            </a:r>
            <a:r>
              <a:rPr lang="ru-RU" sz="2400" b="1">
                <a:solidFill>
                  <a:srgbClr val="0000FF"/>
                </a:solidFill>
              </a:rPr>
              <a:t> </a:t>
            </a:r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417512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Критерии тяжести преэклампсии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305741"/>
              </p:ext>
            </p:extLst>
          </p:nvPr>
        </p:nvGraphicFramePr>
        <p:xfrm>
          <a:off x="323850" y="1125538"/>
          <a:ext cx="8516938" cy="5121275"/>
        </p:xfrm>
        <a:graphic>
          <a:graphicData uri="http://schemas.openxmlformats.org/drawingml/2006/table">
            <a:tbl>
              <a:tblPr/>
              <a:tblGrid>
                <a:gridCol w="2808288"/>
                <a:gridCol w="5708650"/>
              </a:tblGrid>
              <a:tr h="457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Средней тяжести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Тяжелая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4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- 140/90 – 160/110 мм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рт.ст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Протеинурия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(белок в моче 300 мг/л или выделение белка более 300 мг/сутки)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АДсист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160 мм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или более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АДдиаст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110 мм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более.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Протеинурия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 г и более за 24 часа. 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Или  клиника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преэклампсии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+: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креатинина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&gt;1,2 мг/дл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Тромбоцитопения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100000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мкл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АЛТ или АСТ.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HELLP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-синдром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Устойчивые головные боли или другие церебральные или зрительные расстройства.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Устойчивая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эпигастральная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боль.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Отек легких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Задержка развития плода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796925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Исследования«PIERS</a:t>
            </a:r>
            <a:r>
              <a:rPr lang="ru-RU" sz="2400" b="1" smtClean="0">
                <a:solidFill>
                  <a:srgbClr val="0000FF"/>
                </a:solidFill>
              </a:rPr>
              <a:t>»                                         (Preeclampsia Integrated Estimate of RiSk) </a:t>
            </a:r>
            <a:endParaRPr lang="ru-RU" sz="2800" b="1" smtClean="0">
              <a:solidFill>
                <a:srgbClr val="0000FF"/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395288" y="1143000"/>
            <a:ext cx="8320087" cy="4525963"/>
          </a:xfrm>
        </p:spPr>
        <p:txBody>
          <a:bodyPr/>
          <a:lstStyle/>
          <a:p>
            <a:r>
              <a:rPr lang="ru-RU" sz="2000" b="1" smtClean="0"/>
              <a:t>Достоверная прогностическая значимость в отношении неблагоприятного исхода: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Для матери: </a:t>
            </a:r>
          </a:p>
          <a:p>
            <a:pPr lvl="1"/>
            <a:r>
              <a:rPr lang="ru-RU" sz="2000" b="1" smtClean="0"/>
              <a:t>Боль в груди</a:t>
            </a:r>
          </a:p>
          <a:p>
            <a:pPr lvl="1"/>
            <a:r>
              <a:rPr lang="ru-RU" sz="2000" b="1" smtClean="0"/>
              <a:t>Одышка</a:t>
            </a:r>
          </a:p>
          <a:p>
            <a:pPr lvl="1"/>
            <a:r>
              <a:rPr lang="ru-RU" sz="2000" b="1" smtClean="0"/>
              <a:t>Отек легких </a:t>
            </a:r>
          </a:p>
          <a:p>
            <a:pPr lvl="1"/>
            <a:r>
              <a:rPr lang="ru-RU" sz="2000" b="1" smtClean="0"/>
              <a:t>Тромбоцитопения</a:t>
            </a:r>
          </a:p>
          <a:p>
            <a:pPr lvl="1"/>
            <a:r>
              <a:rPr lang="ru-RU" sz="2000" b="1" smtClean="0"/>
              <a:t>Повышение уровня печеночных ферментов</a:t>
            </a:r>
          </a:p>
          <a:p>
            <a:pPr lvl="1"/>
            <a:r>
              <a:rPr lang="en-US" sz="2000" b="1" smtClean="0"/>
              <a:t>HELLP</a:t>
            </a:r>
            <a:r>
              <a:rPr lang="ru-RU" sz="2000" b="1" smtClean="0"/>
              <a:t>-синдром</a:t>
            </a:r>
          </a:p>
          <a:p>
            <a:pPr lvl="1"/>
            <a:r>
              <a:rPr lang="ru-RU" sz="2000" b="1" smtClean="0"/>
              <a:t>Уровень креатинина более 110 мкмоль/л</a:t>
            </a:r>
            <a:endParaRPr lang="ru-RU" sz="2400" b="1" smtClean="0"/>
          </a:p>
          <a:p>
            <a:pPr>
              <a:buFontTx/>
              <a:buNone/>
            </a:pPr>
            <a:r>
              <a:rPr lang="ru-RU" sz="2400" b="1" smtClean="0">
                <a:solidFill>
                  <a:srgbClr val="0000FF"/>
                </a:solidFill>
              </a:rPr>
              <a:t>Перинатальный результат:</a:t>
            </a:r>
          </a:p>
          <a:p>
            <a:pPr lvl="2"/>
            <a:r>
              <a:rPr lang="ru-RU" sz="2000" b="1" smtClean="0"/>
              <a:t>АДдиастол. более 110 мм рт.ст.</a:t>
            </a:r>
          </a:p>
          <a:p>
            <a:pPr lvl="2"/>
            <a:r>
              <a:rPr lang="ru-RU" sz="2000" b="1" smtClean="0"/>
              <a:t>Отслойка плаценты</a:t>
            </a:r>
          </a:p>
        </p:txBody>
      </p:sp>
      <p:sp>
        <p:nvSpPr>
          <p:cNvPr id="4096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1357313" y="6211888"/>
            <a:ext cx="7786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/>
              <a:t>Menzies J, Magee LA, Macnab YC, e al/  Current CHS and NHBPEP criteria for severe preeclampsia do not uniformly predict adverse maternal or perinatal outcomes. Hypertens Pregnancy</a:t>
            </a:r>
            <a:r>
              <a:rPr lang="ru-RU" sz="1200"/>
              <a:t>. 2007;26(4):447-62.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1428909" cy="18002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5" y="260648"/>
            <a:ext cx="6946692" cy="4939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020" y="2996952"/>
            <a:ext cx="68866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868144" y="5199856"/>
            <a:ext cx="2766580" cy="1368152"/>
          </a:xfrm>
          <a:prstGeom prst="wedgeRoundRectCallout">
            <a:avLst>
              <a:gd name="adj1" fmla="val -31440"/>
              <a:gd name="adj2" fmla="val -18952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Протеинурия необязательна!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308810"/>
            <a:ext cx="178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ACOG, 2013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2414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00809"/>
            <a:ext cx="8640960" cy="25202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Осложнения преэклампсии: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Эклампсия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89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 создании рекомендаций использовались…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C6BC-5AA4-46DA-8D6E-B069A6B2ED53}" type="datetime11">
              <a:rPr lang="ru-RU" smtClean="0"/>
              <a:t>09:22:31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413917" cy="47250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212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77800" y="1124744"/>
            <a:ext cx="86423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Эклампсия</a:t>
            </a:r>
            <a:r>
              <a:rPr lang="ru-RU" sz="2000" b="1" dirty="0">
                <a:solidFill>
                  <a:srgbClr val="0000FF"/>
                </a:solidFill>
              </a:rPr>
              <a:t> (</a:t>
            </a:r>
            <a:r>
              <a:rPr lang="ru-RU" sz="2400" b="1" dirty="0">
                <a:solidFill>
                  <a:srgbClr val="0000FF"/>
                </a:solidFill>
              </a:rPr>
              <a:t>«молния, вспышка»)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b="1" dirty="0">
                <a:solidFill>
                  <a:schemeClr val="tx2"/>
                </a:solidFill>
              </a:rPr>
              <a:t>развитие судорожного приступа, серии судорожных приступов у женщин на фоне </a:t>
            </a:r>
            <a:r>
              <a:rPr lang="ru-RU" sz="2000" b="1" dirty="0" err="1">
                <a:solidFill>
                  <a:schemeClr val="tx2"/>
                </a:solidFill>
              </a:rPr>
              <a:t>преэклампсии</a:t>
            </a:r>
            <a:r>
              <a:rPr lang="ru-RU" sz="2000" b="1" dirty="0">
                <a:solidFill>
                  <a:schemeClr val="tx2"/>
                </a:solidFill>
              </a:rPr>
              <a:t> при отсутствии других причин, способных вызвать судорожный припадок.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</a:rPr>
              <a:t>Частота 1 на 2000-3500 родов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/>
              <a:t>В мире ежегодно 4 000 000 женщин развивает </a:t>
            </a:r>
            <a:r>
              <a:rPr lang="ru-RU" sz="2000" b="1" dirty="0" err="1"/>
              <a:t>преэклампсию</a:t>
            </a:r>
            <a:r>
              <a:rPr lang="ru-RU" sz="2000" b="1" dirty="0"/>
              <a:t> и 50000-60000 погибает от эклампсии</a:t>
            </a:r>
            <a:r>
              <a:rPr lang="ru-RU" sz="2400" b="1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88144"/>
            <a:ext cx="8229600" cy="63341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Определение эклампсии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3" y="2440894"/>
            <a:ext cx="3940944" cy="24152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6083" name="Rectangle 10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CC"/>
                </a:solidFill>
              </a:rPr>
              <a:t>Основные симптомы, предшествующие эклампсии</a:t>
            </a:r>
          </a:p>
        </p:txBody>
      </p:sp>
      <p:graphicFrame>
        <p:nvGraphicFramePr>
          <p:cNvPr id="62574" name="Group 110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569325" cy="3973514"/>
        </p:xfrm>
        <a:graphic>
          <a:graphicData uri="http://schemas.openxmlformats.org/drawingml/2006/table">
            <a:tbl>
              <a:tblPr/>
              <a:tblGrid>
                <a:gridCol w="6727825"/>
                <a:gridCol w="1841500"/>
              </a:tblGrid>
              <a:tr h="518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Признаки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Частота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9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Головная боль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82-87%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9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Гиперрефлексия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80%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69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Артериальная гипертензия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(&gt;140/90 мм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или &gt; +30/+15 от уровня нормы)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77%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Протеинурия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(более 0,3 г/сутки)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Отеки (умеренные отеки голеней)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49%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0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Зрительные расстройства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44%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Абдоминальная боль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9%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Дифференциальная диагностика судорог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749935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Сосудистые заболевания ЦНС.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Ишемический инсульт.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Внутримозговое кровоизлияние/аневризмы.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Тромбоз вен сосудов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Опухоли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Абсцессы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Артерио-венозные мальформации.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Артериальная гипертония.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Инфекции </a:t>
            </a:r>
            <a:r>
              <a:rPr lang="ru-RU" sz="1600" smtClean="0"/>
              <a:t>(энцефалит, менингит).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Эпилепсия.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Действие препаратов </a:t>
            </a:r>
            <a:r>
              <a:rPr lang="ru-RU" sz="1600" smtClean="0"/>
              <a:t>(амфетамин, кокаин, теофиллин, хлозапин).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Гипонатриемия, гипокалиемия, гипергликемия.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Тромботическая тромбоцитопеническая пурпура.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Постпункционный синдром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979613" y="6165850"/>
            <a:ext cx="6985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/>
              <a:t>Kaplan P.W.  Neurologic aspects of eclampsia //Neurol. Clin. -  2004 -№ 4 – </a:t>
            </a:r>
            <a:r>
              <a:rPr lang="ru-RU" sz="1000"/>
              <a:t>Р</a:t>
            </a:r>
            <a:r>
              <a:rPr lang="en-US" sz="1000"/>
              <a:t>.:841-61.</a:t>
            </a:r>
            <a:endParaRPr lang="ru-RU" sz="1000"/>
          </a:p>
          <a:p>
            <a:pPr algn="r" eaLnBrk="1" hangingPunct="1">
              <a:spcBef>
                <a:spcPct val="50000"/>
              </a:spcBef>
            </a:pPr>
            <a:r>
              <a:rPr lang="en-US" sz="1000"/>
              <a:t>Karnad D. R.,  Guntupalli K. K.,Neurologic disorders in pregnancy //Crit. Care Med. - 2005 Vol. 33, No. 10 - Р 362-371</a:t>
            </a:r>
            <a:r>
              <a:rPr lang="ru-RU" sz="1000"/>
              <a:t>  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115616" y="4869160"/>
            <a:ext cx="7632848" cy="864096"/>
          </a:xfrm>
          <a:prstGeom prst="roundRect">
            <a:avLst>
              <a:gd name="adj" fmla="val 7831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В условиях роддома провести адекватную дифференциальную </a:t>
            </a:r>
          </a:p>
          <a:p>
            <a:pPr algn="ctr">
              <a:spcBef>
                <a:spcPts val="600"/>
              </a:spcBef>
              <a:defRPr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диагностику  судорог невозможно</a:t>
            </a:r>
          </a:p>
          <a:p>
            <a:pPr algn="ctr">
              <a:defRPr/>
            </a:pP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964613" cy="114300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tx1"/>
                </a:solidFill>
              </a:rPr>
              <a:t/>
            </a:r>
            <a:br>
              <a:rPr lang="ru-RU" sz="2400" b="1" i="1" smtClean="0">
                <a:solidFill>
                  <a:schemeClr val="tx1"/>
                </a:solidFill>
              </a:rPr>
            </a:br>
            <a:r>
              <a:rPr lang="ru-RU" sz="2400" b="1" i="1" smtClean="0">
                <a:solidFill>
                  <a:schemeClr val="tx1"/>
                </a:solidFill>
              </a:rPr>
              <a:t/>
            </a:r>
            <a:br>
              <a:rPr lang="ru-RU" sz="2400" b="1" i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>В 30% случаев эклампсия развивается у беременных женщин </a:t>
            </a:r>
            <a:r>
              <a:rPr lang="ru-RU" sz="2400" b="1" u="sng" smtClean="0">
                <a:solidFill>
                  <a:srgbClr val="0000FF"/>
                </a:solidFill>
              </a:rPr>
              <a:t>без признаков тяжелой преэклампсии</a:t>
            </a:r>
            <a:r>
              <a:rPr lang="ru-RU" sz="2000" b="1" smtClean="0">
                <a:solidFill>
                  <a:schemeClr val="tx1"/>
                </a:solidFill>
              </a:rPr>
              <a:t> и связана с нарушением кровообращения головного мозга преимущественно в затылочно-теменных областях</a:t>
            </a:r>
            <a:br>
              <a:rPr lang="ru-RU" sz="2000" b="1" smtClean="0">
                <a:solidFill>
                  <a:schemeClr val="tx1"/>
                </a:solidFill>
              </a:rPr>
            </a:br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48132" name="Picture 3" descr="МРТ6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3640138"/>
            <a:ext cx="2276475" cy="2452687"/>
          </a:xfrm>
          <a:noFill/>
        </p:spPr>
      </p:pic>
      <p:pic>
        <p:nvPicPr>
          <p:cNvPr id="48133" name="Picture 4" descr="МРТ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4900"/>
            <a:ext cx="3240088" cy="2438400"/>
          </a:xfrm>
          <a:noFill/>
        </p:spPr>
      </p:pic>
      <p:pic>
        <p:nvPicPr>
          <p:cNvPr id="48134" name="Picture 5" descr="МРТ1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644900"/>
            <a:ext cx="3240088" cy="2430463"/>
          </a:xfrm>
          <a:noFill/>
        </p:spPr>
      </p:pic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5795963" y="5373688"/>
            <a:ext cx="576262" cy="287337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1403350" y="4508500"/>
            <a:ext cx="576263" cy="2873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 flipH="1" flipV="1">
            <a:off x="8172400" y="5661248"/>
            <a:ext cx="576262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>
            <a:off x="7308850" y="4868863"/>
            <a:ext cx="215900" cy="4333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8"/>
          <p:cNvSpPr>
            <a:spLocks noChangeShapeType="1"/>
          </p:cNvSpPr>
          <p:nvPr/>
        </p:nvSpPr>
        <p:spPr bwMode="auto">
          <a:xfrm flipH="1" flipV="1">
            <a:off x="1331913" y="5589588"/>
            <a:ext cx="576262" cy="287337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8"/>
          <p:cNvSpPr>
            <a:spLocks noChangeShapeType="1"/>
          </p:cNvSpPr>
          <p:nvPr/>
        </p:nvSpPr>
        <p:spPr bwMode="auto">
          <a:xfrm flipH="1" flipV="1">
            <a:off x="2484438" y="4581525"/>
            <a:ext cx="576262" cy="2873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3" name="TextBox 14"/>
          <p:cNvSpPr txBox="1">
            <a:spLocks noChangeArrowheads="1"/>
          </p:cNvSpPr>
          <p:nvPr/>
        </p:nvSpPr>
        <p:spPr bwMode="auto">
          <a:xfrm>
            <a:off x="179388" y="2774950"/>
            <a:ext cx="8640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00FF"/>
                </a:solidFill>
              </a:rPr>
              <a:t>Магнитно-резонансная томография головного мозга при эклампсии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1550" y="4221163"/>
            <a:ext cx="576263" cy="503237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00113" y="5373688"/>
            <a:ext cx="576262" cy="431800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59338" y="5013325"/>
            <a:ext cx="1081087" cy="792163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164388" y="5300663"/>
            <a:ext cx="1079500" cy="576262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51050" y="4292600"/>
            <a:ext cx="576263" cy="504825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6" name="Picture 3" descr="3FF2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064500" cy="5902325"/>
          </a:xfrm>
          <a:noFill/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116013" y="6237288"/>
            <a:ext cx="7777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/>
              <a:t>Cipolla M. J.Cerebrovascular Function in Pregnancy and Eclampsia Hypertension. 2007;50:14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417513"/>
          </a:xfrm>
        </p:spPr>
        <p:txBody>
          <a:bodyPr/>
          <a:lstStyle/>
          <a:p>
            <a:r>
              <a:rPr lang="ru-RU" altLang="ru-RU" sz="2800" b="1">
                <a:solidFill>
                  <a:srgbClr val="3333FF"/>
                </a:solidFill>
              </a:rPr>
              <a:t>Механизм повреждения ЦНС при эклампсии</a:t>
            </a:r>
          </a:p>
        </p:txBody>
      </p:sp>
      <p:sp>
        <p:nvSpPr>
          <p:cNvPr id="6147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2350" cy="4679950"/>
          </a:xfrm>
          <a:prstGeom prst="roundRect">
            <a:avLst>
              <a:gd name="adj" fmla="val 4917"/>
            </a:avLst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800" b="1">
                <a:solidFill>
                  <a:srgbClr val="0000FF"/>
                </a:solidFill>
              </a:rPr>
              <a:t>Нарушение ауторегуляции</a:t>
            </a:r>
            <a:r>
              <a:rPr lang="ru-RU" altLang="ru-RU" sz="2400" b="1"/>
              <a:t> мозгового кровотока, повышение тонуса сосудов,  гиперперфузия и вазогенный отек</a:t>
            </a:r>
            <a:r>
              <a:rPr lang="ru-RU" altLang="ru-RU" sz="2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 b="1"/>
              <a:t>Типичные патоморфологические изменения при эклампсии: </a:t>
            </a:r>
          </a:p>
          <a:p>
            <a:pPr lvl="1" algn="just">
              <a:lnSpc>
                <a:spcPct val="80000"/>
              </a:lnSpc>
            </a:pPr>
            <a:r>
              <a:rPr lang="ru-RU" altLang="ru-RU" sz="2000" b="1"/>
              <a:t>Фибринойдный некроз сосудов</a:t>
            </a:r>
          </a:p>
          <a:p>
            <a:pPr lvl="1" algn="just">
              <a:lnSpc>
                <a:spcPct val="80000"/>
              </a:lnSpc>
            </a:pPr>
            <a:r>
              <a:rPr lang="ru-RU" altLang="ru-RU" sz="2000" b="1"/>
              <a:t>Тромбы в капиллярах</a:t>
            </a:r>
          </a:p>
          <a:p>
            <a:pPr lvl="1" algn="just">
              <a:lnSpc>
                <a:spcPct val="80000"/>
              </a:lnSpc>
            </a:pPr>
            <a:r>
              <a:rPr lang="ru-RU" altLang="ru-RU" sz="2000" b="1"/>
              <a:t>Периваскулярные кровоизлияния</a:t>
            </a:r>
          </a:p>
          <a:p>
            <a:pPr lvl="1" algn="just">
              <a:lnSpc>
                <a:spcPct val="80000"/>
              </a:lnSpc>
            </a:pPr>
            <a:r>
              <a:rPr lang="ru-RU" altLang="ru-RU" sz="2000" b="1"/>
              <a:t>Периваскулярные микроинфаркты</a:t>
            </a:r>
          </a:p>
          <a:p>
            <a:pPr lvl="1" algn="just">
              <a:lnSpc>
                <a:spcPct val="80000"/>
              </a:lnSpc>
            </a:pPr>
            <a:r>
              <a:rPr lang="ru-RU" altLang="ru-RU" sz="2000" b="1"/>
              <a:t>Гипоксическое ишемическое повреждение</a:t>
            </a:r>
          </a:p>
          <a:p>
            <a:pPr lvl="1" algn="just">
              <a:lnSpc>
                <a:spcPct val="80000"/>
              </a:lnSpc>
            </a:pPr>
            <a:r>
              <a:rPr lang="ru-RU" altLang="ru-RU" sz="2000" b="1"/>
              <a:t>Реже внутрижелудочковые и внутримозговые  кровоизлияния</a:t>
            </a:r>
          </a:p>
          <a:p>
            <a:pPr lvl="1" algn="just">
              <a:lnSpc>
                <a:spcPct val="80000"/>
              </a:lnSpc>
            </a:pPr>
            <a:endParaRPr lang="ru-RU" altLang="ru-RU" sz="2000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76375" y="5516563"/>
            <a:ext cx="741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000"/>
              <a:t>Zeeman GG, Hatab MR, Twickler DM.ё  Increased cerebral blood flow in preeclampsia with magnetic resonance imaging. Am J Obstet Gynecol. 2004 Oct;191(4):1425-9</a:t>
            </a:r>
          </a:p>
          <a:p>
            <a:pPr algn="r"/>
            <a:r>
              <a:rPr lang="ru-RU" altLang="ru-RU" sz="1000"/>
              <a:t>Oehm E, Reinhard M, Keck C, Els T, Spreer J, Hetzel A.   Impaired dynamiccerebral autoregulation in eclampsia. Ultrasound Obstet Gynecol. 2003 Oct;22(4):395-8. </a:t>
            </a:r>
          </a:p>
          <a:p>
            <a:pPr algn="r"/>
            <a:r>
              <a:rPr lang="ru-RU" altLang="ru-RU" sz="1000"/>
              <a:t>Raschke R.  Cerebral perfusion pressure, and not cerebral blood flow, may be the critical determinant of intracranial injury in preeclampsia: a new hypothesis. Am J Obstet Gynecol. 2003 Mar;188(3):860</a:t>
            </a:r>
          </a:p>
        </p:txBody>
      </p:sp>
    </p:spTree>
    <p:extLst>
      <p:ext uri="{BB962C8B-B14F-4D97-AF65-F5344CB8AC3E}">
        <p14:creationId xmlns:p14="http://schemas.microsoft.com/office/powerpoint/2010/main" val="238616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Основные направления лечения тяжелой преэклампсии и эклампсии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 зависимости от структуры полиорганной недостаточности могут использоваться любые методы интенсивной терапии (гемо- и плазмотрансфузия, заместительная почечная терапия, </a:t>
            </a:r>
            <a:r>
              <a:rPr lang="en-US" b="1"/>
              <a:t>MARS</a:t>
            </a:r>
            <a:r>
              <a:rPr lang="ru-RU" b="1"/>
              <a:t>, пересадка печени и т.д.)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628775"/>
            <a:ext cx="8207375" cy="36163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Решение вопроса о сроках и способе родоразрешения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Профилактика </a:t>
            </a:r>
            <a:r>
              <a:rPr lang="ru-RU" sz="2200" b="1" kern="0" dirty="0">
                <a:solidFill>
                  <a:srgbClr val="000000"/>
                </a:solidFill>
              </a:rPr>
              <a:t>судорожных приступов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Гипотензивная </a:t>
            </a:r>
            <a:r>
              <a:rPr lang="ru-RU" sz="2200" b="1" kern="0" dirty="0">
                <a:solidFill>
                  <a:srgbClr val="000000"/>
                </a:solidFill>
              </a:rPr>
              <a:t>терапия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Анестезиологическое </a:t>
            </a:r>
            <a:r>
              <a:rPr lang="ru-RU" sz="2200" b="1" kern="0" dirty="0">
                <a:solidFill>
                  <a:srgbClr val="000000"/>
                </a:solidFill>
              </a:rPr>
              <a:t>пособие при родоразрешении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Инфузионная терапия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Искусственная вентиляция </a:t>
            </a:r>
            <a:r>
              <a:rPr lang="ru-RU" sz="2200" b="1" kern="0" dirty="0" smtClean="0">
                <a:solidFill>
                  <a:srgbClr val="000000"/>
                </a:solidFill>
              </a:rPr>
              <a:t>легких</a:t>
            </a:r>
            <a:endParaRPr lang="ru-RU" sz="2200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B4A2CA-917F-4545-84F7-6C4D2E325430}" type="datetime11">
              <a:rPr lang="ru-RU" smtClean="0"/>
              <a:t>09:22:31</a:t>
            </a:fld>
            <a:endParaRPr lang="ru-RU" dirty="0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3" y="332656"/>
            <a:ext cx="8245475" cy="431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Интенсивная терапия тяжелой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400" b="1" dirty="0" smtClean="0">
                <a:solidFill>
                  <a:srgbClr val="0000FF"/>
                </a:solidFill>
              </a:rPr>
              <a:t> и эклампсии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67543" y="980728"/>
            <a:ext cx="8282662" cy="86409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 err="1">
                <a:solidFill>
                  <a:srgbClr val="0000FF"/>
                </a:solidFill>
              </a:rPr>
              <a:t>Пртивосудорожный</a:t>
            </a:r>
            <a:r>
              <a:rPr lang="ru-RU" b="1" dirty="0">
                <a:solidFill>
                  <a:srgbClr val="0000FF"/>
                </a:solidFill>
              </a:rPr>
              <a:t> эффект</a:t>
            </a:r>
          </a:p>
          <a:p>
            <a:pPr algn="ctr">
              <a:defRPr/>
            </a:pPr>
            <a:r>
              <a:rPr lang="ru-RU" b="1" dirty="0"/>
              <a:t>Магния сульфат</a:t>
            </a:r>
            <a:r>
              <a:rPr lang="ru-RU" dirty="0"/>
              <a:t>  5 г в/</a:t>
            </a:r>
            <a:r>
              <a:rPr lang="ru-RU" dirty="0" err="1"/>
              <a:t>в</a:t>
            </a:r>
            <a:r>
              <a:rPr lang="ru-RU" dirty="0"/>
              <a:t> за 10-15 мин, затем - 2 г/ч  </a:t>
            </a:r>
            <a:r>
              <a:rPr lang="ru-RU" dirty="0" err="1"/>
              <a:t>микроструйно</a:t>
            </a:r>
            <a:endParaRPr lang="ru-RU" dirty="0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416189" y="1979612"/>
            <a:ext cx="4432006" cy="1872208"/>
          </a:xfrm>
          <a:prstGeom prst="roundRect">
            <a:avLst>
              <a:gd name="adj" fmla="val 7566"/>
            </a:avLst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Гипотензивная терапия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0000FF"/>
                </a:solidFill>
              </a:rPr>
              <a:t>Метилдопа</a:t>
            </a:r>
            <a:r>
              <a:rPr lang="ru-RU" sz="1600" b="1" dirty="0">
                <a:solidFill>
                  <a:srgbClr val="0000FF"/>
                </a:solidFill>
              </a:rPr>
              <a:t> (</a:t>
            </a:r>
            <a:r>
              <a:rPr lang="ru-RU" sz="1600" b="1" dirty="0" err="1">
                <a:solidFill>
                  <a:srgbClr val="0000FF"/>
                </a:solidFill>
              </a:rPr>
              <a:t>допегит</a:t>
            </a:r>
            <a:r>
              <a:rPr lang="ru-RU" sz="1600" b="1" dirty="0">
                <a:solidFill>
                  <a:srgbClr val="0000FF"/>
                </a:solidFill>
              </a:rPr>
              <a:t>)</a:t>
            </a:r>
            <a:r>
              <a:rPr lang="ru-RU" sz="1600" dirty="0"/>
              <a:t> 500-2000 мг/сутки</a:t>
            </a:r>
            <a:endParaRPr lang="ru-RU" sz="1600" dirty="0">
              <a:solidFill>
                <a:srgbClr val="0A02A0"/>
              </a:solidFill>
            </a:endParaRPr>
          </a:p>
          <a:p>
            <a:pPr algn="ctr">
              <a:defRPr/>
            </a:pPr>
            <a:r>
              <a:rPr lang="ru-RU" sz="1600" b="1" dirty="0" err="1"/>
              <a:t>Нифедипин</a:t>
            </a:r>
            <a:r>
              <a:rPr lang="ru-RU" sz="1600" b="1" dirty="0"/>
              <a:t> (</a:t>
            </a:r>
            <a:r>
              <a:rPr lang="ru-RU" sz="1600" b="1" dirty="0" err="1"/>
              <a:t>коринфар</a:t>
            </a:r>
            <a:r>
              <a:rPr lang="ru-RU" sz="1600" b="1" dirty="0"/>
              <a:t>)</a:t>
            </a:r>
            <a:r>
              <a:rPr lang="ru-RU" sz="1600" dirty="0"/>
              <a:t> 30-60 мг/</a:t>
            </a:r>
            <a:r>
              <a:rPr lang="ru-RU" sz="1600" dirty="0" err="1"/>
              <a:t>сут</a:t>
            </a:r>
            <a:endParaRPr lang="ru-RU" sz="1600" dirty="0"/>
          </a:p>
          <a:p>
            <a:pPr algn="ctr">
              <a:defRPr/>
            </a:pPr>
            <a:r>
              <a:rPr lang="ru-RU" sz="1600" b="1" dirty="0" err="1"/>
              <a:t>Нимодипин</a:t>
            </a:r>
            <a:r>
              <a:rPr lang="ru-RU" sz="1600" b="1" dirty="0"/>
              <a:t> (</a:t>
            </a:r>
            <a:r>
              <a:rPr lang="ru-RU" sz="1600" b="1" dirty="0" err="1"/>
              <a:t>нимотоп</a:t>
            </a:r>
            <a:r>
              <a:rPr lang="ru-RU" sz="1600" b="1" dirty="0"/>
              <a:t>)</a:t>
            </a:r>
            <a:r>
              <a:rPr lang="ru-RU" sz="1600" dirty="0"/>
              <a:t> 240 мг/сутки  </a:t>
            </a:r>
          </a:p>
          <a:p>
            <a:pPr algn="ctr">
              <a:defRPr/>
            </a:pPr>
            <a:r>
              <a:rPr lang="ru-RU" sz="1600" b="1" dirty="0" err="1"/>
              <a:t>Клофелин</a:t>
            </a:r>
            <a:r>
              <a:rPr lang="ru-RU" sz="1600" dirty="0"/>
              <a:t> до 300 мкг/сутки в/м </a:t>
            </a:r>
          </a:p>
          <a:p>
            <a:pPr algn="ctr">
              <a:defRPr/>
            </a:pPr>
            <a:r>
              <a:rPr lang="ru-RU" sz="1600" dirty="0"/>
              <a:t>или </a:t>
            </a:r>
            <a:r>
              <a:rPr lang="en-US" dirty="0"/>
              <a:t>per </a:t>
            </a:r>
            <a:r>
              <a:rPr lang="en-US" dirty="0" err="1"/>
              <a:t>os</a:t>
            </a:r>
            <a:r>
              <a:rPr lang="ru-RU" dirty="0"/>
              <a:t> </a:t>
            </a:r>
            <a:endParaRPr lang="ru-RU" sz="1600" dirty="0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434431" y="3527399"/>
            <a:ext cx="3389308" cy="64884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Эпизодически </a:t>
            </a:r>
            <a:r>
              <a:rPr lang="ru-RU" sz="1600" b="1" dirty="0" err="1" smtClean="0"/>
              <a:t>безодиазепины</a:t>
            </a:r>
            <a:endParaRPr lang="ru-RU" sz="1600" dirty="0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4524182" y="5445224"/>
            <a:ext cx="4305416" cy="724156"/>
          </a:xfrm>
          <a:prstGeom prst="roundRect">
            <a:avLst>
              <a:gd name="adj" fmla="val 12858"/>
            </a:avLst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1600" b="1" dirty="0" smtClean="0">
                <a:solidFill>
                  <a:srgbClr val="0A02A0"/>
                </a:solidFill>
              </a:rPr>
              <a:t>Гипотензивная терапия после родов:</a:t>
            </a:r>
            <a:endParaRPr lang="ru-RU" sz="1600" b="1" dirty="0">
              <a:solidFill>
                <a:srgbClr val="0A02A0"/>
              </a:solidFill>
            </a:endParaRPr>
          </a:p>
          <a:p>
            <a:pPr algn="ctr">
              <a:defRPr/>
            </a:pPr>
            <a:r>
              <a:rPr lang="ru-RU" sz="1600" b="1" dirty="0" err="1" smtClean="0"/>
              <a:t>Урапидил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44486" y="2060068"/>
            <a:ext cx="4035423" cy="121127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Инфузия до родов</a:t>
            </a:r>
          </a:p>
          <a:p>
            <a:pPr algn="ctr">
              <a:defRPr/>
            </a:pPr>
            <a:r>
              <a:rPr lang="ru-RU" sz="1600" b="1" dirty="0" smtClean="0"/>
              <a:t>Кристаллоиды </a:t>
            </a:r>
            <a:r>
              <a:rPr lang="ru-RU" sz="1600" b="1" dirty="0"/>
              <a:t>не более 80 мл/ч,</a:t>
            </a:r>
          </a:p>
          <a:p>
            <a:pPr algn="ctr">
              <a:defRPr/>
            </a:pPr>
            <a:r>
              <a:rPr lang="ru-RU" sz="1600" b="1" dirty="0"/>
              <a:t> а оптимально – 40 мл/ч (до 1000 мл) </a:t>
            </a:r>
          </a:p>
          <a:p>
            <a:pPr algn="ctr">
              <a:defRPr/>
            </a:pPr>
            <a:r>
              <a:rPr lang="ru-RU" sz="1600" b="1" dirty="0"/>
              <a:t>при диурезе </a:t>
            </a:r>
            <a:r>
              <a:rPr lang="en-US" sz="1600" b="1" dirty="0"/>
              <a:t>&gt; </a:t>
            </a:r>
            <a:r>
              <a:rPr lang="ru-RU" sz="1600" b="1" dirty="0"/>
              <a:t>0,5 мл/кг/ч</a:t>
            </a:r>
          </a:p>
        </p:txBody>
      </p:sp>
      <p:sp>
        <p:nvSpPr>
          <p:cNvPr id="289803" name="AutoShape 11"/>
          <p:cNvSpPr>
            <a:spLocks noChangeArrowheads="1"/>
          </p:cNvSpPr>
          <p:nvPr/>
        </p:nvSpPr>
        <p:spPr bwMode="auto">
          <a:xfrm>
            <a:off x="1188494" y="4507083"/>
            <a:ext cx="6840759" cy="558760"/>
          </a:xfrm>
          <a:prstGeom prst="roundRect">
            <a:avLst>
              <a:gd name="adj" fmla="val 49079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FF"/>
                </a:solidFill>
              </a:rPr>
              <a:t>Срок и способ родоразрешения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7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D7D11-5470-4DE4-8A88-89530F896E98}" type="datetime11">
              <a:rPr lang="ru-RU" smtClean="0"/>
              <a:t>09:22:31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6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561975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 Догоспитальный этап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50825" y="836613"/>
            <a:ext cx="8569325" cy="41052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Оценка тяжести преэклампсии:</a:t>
            </a:r>
            <a:r>
              <a:rPr lang="ru-RU" sz="1800" b="1" dirty="0" smtClean="0"/>
              <a:t> АД, сознание, головная боль, судороги, одышка, боли в животе, кровотечение из родовых путей, сердцебиение плода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Венозный доступ: </a:t>
            </a:r>
            <a:r>
              <a:rPr lang="ru-RU" sz="1800" b="1" dirty="0" smtClean="0"/>
              <a:t>периферическая вена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Магния сульфат</a:t>
            </a:r>
            <a:r>
              <a:rPr lang="ru-RU" sz="1800" b="1" dirty="0" smtClean="0"/>
              <a:t> 25% 20  мл в/в медленно (за 10 мин) и 100 мл </a:t>
            </a:r>
            <a:r>
              <a:rPr lang="ru-RU" sz="1800" b="1" dirty="0" err="1" smtClean="0"/>
              <a:t>капельно</a:t>
            </a:r>
            <a:r>
              <a:rPr lang="ru-RU" sz="1800" b="1" dirty="0" smtClean="0"/>
              <a:t> 2 г/ч</a:t>
            </a:r>
          </a:p>
          <a:p>
            <a:pPr>
              <a:spcBef>
                <a:spcPts val="1200"/>
              </a:spcBef>
            </a:pPr>
            <a:r>
              <a:rPr lang="ru-RU" sz="1800" b="1" dirty="0" err="1" smtClean="0">
                <a:solidFill>
                  <a:srgbClr val="0000FF"/>
                </a:solidFill>
              </a:rPr>
              <a:t>Инфузия</a:t>
            </a:r>
            <a:r>
              <a:rPr lang="ru-RU" sz="1800" b="1" dirty="0" smtClean="0">
                <a:solidFill>
                  <a:srgbClr val="0000FF"/>
                </a:solidFill>
              </a:rPr>
              <a:t>:</a:t>
            </a:r>
            <a:r>
              <a:rPr lang="ru-RU" sz="1800" b="1" dirty="0" smtClean="0"/>
              <a:t> только магния сульфат 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При АД выше 160/110 мм рт.ст. </a:t>
            </a:r>
            <a:r>
              <a:rPr lang="ru-RU" sz="1800" b="1" dirty="0" smtClean="0"/>
              <a:t>– гипотензивная терапия метилдопа, </a:t>
            </a:r>
            <a:r>
              <a:rPr lang="ru-RU" sz="1800" b="1" dirty="0" err="1" smtClean="0"/>
              <a:t>нифедипин</a:t>
            </a:r>
            <a:endParaRPr lang="ru-RU" sz="1800" b="1" dirty="0" smtClean="0"/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При судорогах:</a:t>
            </a:r>
            <a:r>
              <a:rPr lang="ru-RU" sz="1800" b="1" dirty="0" smtClean="0"/>
              <a:t> обеспечение проходимости дыхательных путей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При судорогах </a:t>
            </a:r>
            <a:r>
              <a:rPr lang="ru-RU" sz="1800" b="1" dirty="0" smtClean="0"/>
              <a:t>или судорожной готовности – </a:t>
            </a:r>
            <a:r>
              <a:rPr lang="ru-RU" sz="1800" b="1" dirty="0" err="1" smtClean="0"/>
              <a:t>бензодиазепины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диазепам</a:t>
            </a:r>
            <a:r>
              <a:rPr lang="ru-RU" sz="1800" b="1" dirty="0" smtClean="0"/>
              <a:t> 10 мг) в/в однократно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При отсутствии сознания </a:t>
            </a:r>
            <a:r>
              <a:rPr lang="ru-RU" sz="1800" b="1" dirty="0" smtClean="0"/>
              <a:t>и/или серии судорожных приступов – перевод на ИВЛ (тиопентал натрия) с тотальной </a:t>
            </a:r>
            <a:r>
              <a:rPr lang="ru-RU" sz="1800" b="1" dirty="0" err="1" smtClean="0"/>
              <a:t>миоплегией</a:t>
            </a:r>
            <a:endParaRPr lang="ru-RU" sz="1800" b="1" dirty="0" smtClean="0"/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Госпитализация </a:t>
            </a:r>
            <a:r>
              <a:rPr lang="ru-RU" sz="1800" b="1" dirty="0" smtClean="0"/>
              <a:t>на каталке в роддом многопрофильного ЛПУ</a:t>
            </a:r>
          </a:p>
        </p:txBody>
      </p:sp>
      <p:sp>
        <p:nvSpPr>
          <p:cNvPr id="5222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Условия при написании рекомендаций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C6BC-5AA4-46DA-8D6E-B069A6B2ED53}" type="datetime11">
              <a:rPr lang="ru-RU" smtClean="0"/>
              <a:t>09:22:31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66404" cy="44258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7085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53251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640763" cy="2951163"/>
          </a:xfrm>
          <a:prstGeom prst="roundRect">
            <a:avLst>
              <a:gd name="adj" fmla="val 7509"/>
            </a:avLst>
          </a:prstGeo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Магния сульфат превосходит бензодиазепины,  фенитоин </a:t>
            </a:r>
            <a:r>
              <a:rPr lang="ru-RU" sz="1200" smtClean="0"/>
              <a:t>(Duley L., Gulmezoglu A.M., 2003)</a:t>
            </a:r>
            <a:r>
              <a:rPr lang="ru-RU" sz="2000" smtClean="0"/>
              <a:t> </a:t>
            </a:r>
            <a:r>
              <a:rPr lang="ru-RU" sz="2000" b="1" smtClean="0"/>
              <a:t> и нимодипин </a:t>
            </a:r>
            <a:r>
              <a:rPr lang="ru-RU" sz="1200" smtClean="0"/>
              <a:t>(Belfort M.A., Anthony J.,2003)</a:t>
            </a:r>
            <a:r>
              <a:rPr lang="ru-RU" sz="1800" smtClean="0"/>
              <a:t> </a:t>
            </a:r>
            <a:r>
              <a:rPr lang="ru-RU" sz="2000" b="1" smtClean="0"/>
              <a:t>по эффективности профилактики эклампсии</a:t>
            </a:r>
            <a:endParaRPr lang="ru-RU" sz="12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Магния сульфат не увеличивает частоту операций кесарева сечения, кровотечений, инфекционных заболеваний и депрессии новорожденных </a:t>
            </a:r>
            <a:r>
              <a:rPr lang="ru-RU" sz="1200" smtClean="0"/>
              <a:t>(Livingston J.C.,2003)</a:t>
            </a:r>
            <a:endParaRPr lang="ru-RU" sz="1600" b="1" i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Снижает риск эклампсии на 58%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Препарат выбора при преэклампсии и эклампсии – </a:t>
            </a:r>
            <a:r>
              <a:rPr lang="ru-RU" sz="2800" b="1" dirty="0">
                <a:solidFill>
                  <a:srgbClr val="0000FF"/>
                </a:solidFill>
              </a:rPr>
              <a:t>магния сульфат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(уровень А) – </a:t>
            </a:r>
            <a:r>
              <a:rPr lang="ru-RU" sz="2800" b="1" dirty="0">
                <a:solidFill>
                  <a:srgbClr val="0000FF"/>
                </a:solidFill>
              </a:rPr>
              <a:t>противосудорожный препарат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755650" y="5084763"/>
            <a:ext cx="8064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1000"/>
              <a:t>Meta-Analysis Azria E, Tsatsaris V, Goffinet F, Kayem G, Mignon A, Cabrol D.  Magnesium sulfate in obstetrics: current data. J Gynecol Obstet Biol Reprod (Paris). 2004 Oct;33(6 Pt 1):510-7. Review</a:t>
            </a:r>
          </a:p>
          <a:p>
            <a:pPr algn="r" eaLnBrk="1" hangingPunct="1">
              <a:lnSpc>
                <a:spcPct val="120000"/>
              </a:lnSpc>
            </a:pPr>
            <a:r>
              <a:rPr lang="ru-RU" sz="1000"/>
              <a:t>Chien PF, Khan KS, Arnott N.  Magnesium sulphate in the treatment of eclampsia and pre-eclampsia: an overview of the evidence from randomised trials. Br J Obstet Gynaecol. 1996 Nov;103(11):1085-91</a:t>
            </a:r>
          </a:p>
          <a:p>
            <a:pPr algn="r" eaLnBrk="1" hangingPunct="1"/>
            <a:r>
              <a:rPr lang="ru-RU" sz="1000"/>
              <a:t>Belfort MA, Anthony J, Saade GR, Allen JC Jr; Nimodipine Study Group.  A comparison of magnesium sulfate and nimodipine for the prevention of eclampsia. N Engl J Med. 2003 Jan 23;348(4):304-11. </a:t>
            </a:r>
          </a:p>
          <a:p>
            <a:pPr algn="r" eaLnBrk="1" hangingPunct="1"/>
            <a:r>
              <a:rPr lang="ru-RU"/>
              <a:t> </a:t>
            </a:r>
            <a:r>
              <a:rPr lang="ru-RU" sz="1000"/>
              <a:t>Tuffnell DJ, Shennan AH, Waugh JJ, Walker JJ. The management of severe pre-eclampsia/eclampsia. London (UK): Royal College of Obstetricians and Gynaecologists; 2006 Mar. 11 p. (Guideline; no. 10(A))..</a:t>
            </a:r>
          </a:p>
          <a:p>
            <a:pPr algn="r" eaLnBrk="1" hangingPunct="1">
              <a:lnSpc>
                <a:spcPct val="120000"/>
              </a:lnSpc>
            </a:pPr>
            <a:endParaRPr lang="ru-RU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569325" cy="3603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Эффекты магния сульфата:</a:t>
            </a:r>
            <a:r>
              <a:rPr lang="ru-RU" sz="2800" b="1" i="1" smtClean="0">
                <a:solidFill>
                  <a:srgbClr val="0000FF"/>
                </a:solidFill>
              </a:rPr>
              <a:t> </a:t>
            </a:r>
            <a:endParaRPr lang="ru-RU" sz="2800" smtClean="0"/>
          </a:p>
        </p:txBody>
      </p:sp>
      <p:sp>
        <p:nvSpPr>
          <p:cNvPr id="55300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24862" cy="4392612"/>
          </a:xfrm>
          <a:prstGeom prst="roundRect">
            <a:avLst>
              <a:gd name="adj" fmla="val 4644"/>
            </a:avLst>
          </a:prstGeom>
          <a:noFill/>
        </p:spPr>
        <p:txBody>
          <a:bodyPr/>
          <a:lstStyle/>
          <a:p>
            <a:pPr marL="990600" lvl="1" indent="-533400" algn="just" eaLnBrk="1" hangingPunct="1">
              <a:lnSpc>
                <a:spcPct val="80000"/>
              </a:lnSpc>
              <a:spcBef>
                <a:spcPts val="1800"/>
              </a:spcBef>
              <a:buFontTx/>
              <a:buBlip>
                <a:blip r:embed="rId2"/>
              </a:buBlip>
            </a:pPr>
            <a:r>
              <a:rPr lang="ru-RU" b="1" dirty="0" smtClean="0">
                <a:solidFill>
                  <a:srgbClr val="0000FF"/>
                </a:solidFill>
              </a:rPr>
              <a:t>седативный и противосудорожный </a:t>
            </a:r>
            <a:r>
              <a:rPr lang="ru-RU" sz="2000" dirty="0" smtClean="0">
                <a:solidFill>
                  <a:srgbClr val="0000FF"/>
                </a:solidFill>
              </a:rPr>
              <a:t>(антагонист </a:t>
            </a:r>
            <a:r>
              <a:rPr lang="en-US" sz="2000" dirty="0" smtClean="0">
                <a:solidFill>
                  <a:srgbClr val="0000FF"/>
                </a:solidFill>
              </a:rPr>
              <a:t>N-methyl-d-aspartate (NMDA) </a:t>
            </a:r>
            <a:r>
              <a:rPr lang="ru-RU" sz="2000" dirty="0" smtClean="0">
                <a:solidFill>
                  <a:srgbClr val="0000FF"/>
                </a:solidFill>
              </a:rPr>
              <a:t>рецепторов)</a:t>
            </a:r>
            <a:endParaRPr lang="ru-RU" sz="2400" dirty="0" smtClean="0">
              <a:solidFill>
                <a:srgbClr val="0000FF"/>
              </a:solidFill>
            </a:endParaRPr>
          </a:p>
          <a:p>
            <a:pPr marL="990600" lvl="1" indent="-533400" algn="just" eaLnBrk="1" hangingPunct="1">
              <a:lnSpc>
                <a:spcPct val="80000"/>
              </a:lnSpc>
              <a:spcBef>
                <a:spcPts val="1800"/>
              </a:spcBef>
              <a:buFontTx/>
              <a:buBlip>
                <a:blip r:embed="rId2"/>
              </a:buBlip>
            </a:pPr>
            <a:r>
              <a:rPr lang="ru-RU" sz="2000" b="1" dirty="0" smtClean="0">
                <a:solidFill>
                  <a:srgbClr val="0000FF"/>
                </a:solidFill>
              </a:rPr>
              <a:t>Расслабление гладких мышц </a:t>
            </a:r>
          </a:p>
          <a:p>
            <a:pPr marL="1390650" lvl="2" indent="-5334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800" b="1" dirty="0" smtClean="0"/>
              <a:t>Аорта+++</a:t>
            </a:r>
          </a:p>
          <a:p>
            <a:pPr marL="1390650" lvl="2" indent="-5334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800" b="1" dirty="0" smtClean="0"/>
              <a:t>Матка+++</a:t>
            </a:r>
          </a:p>
          <a:p>
            <a:pPr marL="1390650" lvl="2" indent="-5334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800" b="1" dirty="0" smtClean="0"/>
              <a:t>ЖКТ+++</a:t>
            </a:r>
          </a:p>
          <a:p>
            <a:pPr marL="1390650" lvl="2" indent="-533400" algn="just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sz="1800" b="1" dirty="0" smtClean="0"/>
              <a:t>Мозговые сосуды+</a:t>
            </a:r>
          </a:p>
          <a:p>
            <a:pPr marL="990600" lvl="1" indent="-533400" algn="just" eaLnBrk="1" hangingPunct="1">
              <a:lnSpc>
                <a:spcPct val="80000"/>
              </a:lnSpc>
              <a:spcBef>
                <a:spcPts val="1800"/>
              </a:spcBef>
              <a:buFontTx/>
              <a:buBlip>
                <a:blip r:embed="rId2"/>
              </a:buBlip>
            </a:pPr>
            <a:r>
              <a:rPr lang="ru-RU" sz="2000" b="1" dirty="0" smtClean="0">
                <a:solidFill>
                  <a:srgbClr val="0000FF"/>
                </a:solidFill>
              </a:rPr>
              <a:t>Антагонист кальция, увеличивает </a:t>
            </a:r>
            <a:r>
              <a:rPr lang="en-US" sz="2000" b="1" dirty="0" smtClean="0">
                <a:solidFill>
                  <a:srgbClr val="0000FF"/>
                </a:solidFill>
              </a:rPr>
              <a:t>NO, PgI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2</a:t>
            </a:r>
            <a:endParaRPr lang="ru-RU" sz="2000" b="1" baseline="-25000" dirty="0" smtClean="0">
              <a:solidFill>
                <a:srgbClr val="0000FF"/>
              </a:solidFill>
            </a:endParaRPr>
          </a:p>
          <a:p>
            <a:pPr marL="990600" lvl="1" indent="-533400" algn="just" eaLnBrk="1" hangingPunct="1">
              <a:lnSpc>
                <a:spcPct val="80000"/>
              </a:lnSpc>
              <a:spcBef>
                <a:spcPts val="18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пролонгирует действие </a:t>
            </a:r>
            <a:r>
              <a:rPr lang="ru-RU" sz="2000" b="1" dirty="0" err="1" smtClean="0"/>
              <a:t>миорелаксантов</a:t>
            </a:r>
            <a:r>
              <a:rPr lang="ru-RU" sz="2000" b="1" dirty="0" smtClean="0"/>
              <a:t>, </a:t>
            </a:r>
          </a:p>
          <a:p>
            <a:pPr marL="990600" lvl="1" indent="-533400" algn="just" eaLnBrk="1" hangingPunct="1">
              <a:lnSpc>
                <a:spcPct val="80000"/>
              </a:lnSpc>
              <a:spcBef>
                <a:spcPts val="18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осторожно используется при </a:t>
            </a:r>
            <a:r>
              <a:rPr lang="ru-RU" sz="2000" b="1" dirty="0" err="1" smtClean="0"/>
              <a:t>олигурии</a:t>
            </a:r>
            <a:r>
              <a:rPr lang="ru-RU" sz="2000" b="1" dirty="0" smtClean="0"/>
              <a:t> и анурии.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61400" cy="561975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Госпитальный этап </a:t>
            </a:r>
            <a:r>
              <a:rPr lang="ru-RU" sz="2400" b="1" smtClean="0">
                <a:solidFill>
                  <a:srgbClr val="0000FF"/>
                </a:solidFill>
              </a:rPr>
              <a:t>(палата интенсивной терапии)</a:t>
            </a:r>
            <a:endParaRPr lang="ru-RU" sz="2800" b="1" smtClean="0">
              <a:solidFill>
                <a:srgbClr val="0000FF"/>
              </a:solidFill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41036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При АД выше 140/90 м рт.ст</a:t>
            </a:r>
            <a:r>
              <a:rPr lang="ru-RU" sz="1800" b="1" smtClean="0"/>
              <a:t>. – госпитализация в ПИТ роддома</a:t>
            </a:r>
          </a:p>
          <a:p>
            <a:pPr algn="just"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Оценка тяжести преэклампсии:</a:t>
            </a:r>
            <a:r>
              <a:rPr lang="ru-RU" sz="1800" b="1" smtClean="0"/>
              <a:t> АД, сознание, головная боль, судороги, одышка, боли в животе, темп диуреза, кровотечение из родовых путей, сердцебиение плода + УЗИ плода + КТГ +  лабораторный контроль (протеинурия, тромбоциты, МНО, АПТВ, ПДФ, свободный </a:t>
            </a:r>
            <a:r>
              <a:rPr lang="en-US" sz="1800" b="1" smtClean="0"/>
              <a:t>Hb</a:t>
            </a:r>
            <a:r>
              <a:rPr lang="ru-RU" sz="1800" b="1" smtClean="0"/>
              <a:t>, общий белок, альбумин, билирубин, АСТ, АЛТ, эритроциты, гемоглобин, лейкоцитоз, креатинин, калий, натрий)</a:t>
            </a:r>
          </a:p>
          <a:p>
            <a:pPr algn="just"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Венозный доступ: </a:t>
            </a:r>
            <a:r>
              <a:rPr lang="ru-RU" sz="1800" b="1" smtClean="0"/>
              <a:t>периферическая вена</a:t>
            </a:r>
          </a:p>
          <a:p>
            <a:pPr algn="just"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Катетеризация мочевого пузыря </a:t>
            </a:r>
            <a:r>
              <a:rPr lang="ru-RU" sz="1800" b="1" smtClean="0"/>
              <a:t>и почасовой контроль диуреза</a:t>
            </a:r>
          </a:p>
          <a:p>
            <a:pPr algn="just"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Магния сульфат</a:t>
            </a:r>
            <a:r>
              <a:rPr lang="ru-RU" sz="1800" b="1" smtClean="0"/>
              <a:t> 25% 20  мл в/в медленно (за 10 мин) и 100 мл капельно (микроструйно) 2 г/ч</a:t>
            </a:r>
          </a:p>
          <a:p>
            <a:pPr algn="just"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Общий объем инфузии: </a:t>
            </a:r>
            <a:r>
              <a:rPr lang="ru-RU" sz="1800" b="1" smtClean="0"/>
              <a:t>только кристаллоиды (Рингер, Стерофундин)  40-80 мл/ч при диурезе более 0,5 мл/кг/ч</a:t>
            </a:r>
          </a:p>
          <a:p>
            <a:pPr algn="just"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Гипотензивная терапия: </a:t>
            </a:r>
            <a:r>
              <a:rPr lang="ru-RU" sz="1800" b="1" smtClean="0"/>
              <a:t>метилдопа, нифедипин</a:t>
            </a:r>
          </a:p>
          <a:p>
            <a:pPr algn="just">
              <a:spcBef>
                <a:spcPts val="1200"/>
              </a:spcBef>
            </a:pPr>
            <a:r>
              <a:rPr lang="ru-RU" sz="1800" b="1" smtClean="0">
                <a:solidFill>
                  <a:srgbClr val="0000FF"/>
                </a:solidFill>
              </a:rPr>
              <a:t>Оценка</a:t>
            </a:r>
            <a:r>
              <a:rPr lang="ru-RU" sz="1800" b="1" smtClean="0"/>
              <a:t> состояния родовых путей</a:t>
            </a:r>
          </a:p>
        </p:txBody>
      </p:sp>
      <p:sp>
        <p:nvSpPr>
          <p:cNvPr id="5632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Гипотензивная терапия при преэклампсии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214313" y="928688"/>
          <a:ext cx="8643937" cy="505303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57438"/>
                <a:gridCol w="1785938"/>
                <a:gridCol w="4500561"/>
              </a:tblGrid>
              <a:tr h="434322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800" dirty="0" smtClean="0"/>
                        <a:t>Препарат</a:t>
                      </a:r>
                      <a:endParaRPr lang="ru-RU" sz="1800" dirty="0"/>
                    </a:p>
                  </a:txBody>
                  <a:tcPr marL="91439" marR="91439" marT="45712" marB="457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800" dirty="0" smtClean="0"/>
                        <a:t>Доза</a:t>
                      </a:r>
                      <a:endParaRPr lang="ru-RU" sz="1800" dirty="0"/>
                    </a:p>
                  </a:txBody>
                  <a:tcPr marL="91439" marR="91439" marT="45712" marB="457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800" dirty="0" smtClean="0"/>
                        <a:t>Возможные побочные эффекты</a:t>
                      </a:r>
                      <a:endParaRPr lang="ru-RU" sz="1800" dirty="0"/>
                    </a:p>
                  </a:txBody>
                  <a:tcPr marL="91439" marR="91439" marT="45712" marB="457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22">
                <a:tc gridSpan="3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Основной препарат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22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</a:rPr>
                        <a:t>Метилдопа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0,5-3 г/сутки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Высокая безопасность (В)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22">
                <a:tc gridSpan="3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Препараты второй линии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22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</a:rPr>
                        <a:t>Нифедипин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30-120 мг/</a:t>
                      </a:r>
                      <a:r>
                        <a:rPr lang="ru-RU" sz="1600" b="1" dirty="0" err="1" smtClean="0"/>
                        <a:t>сут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Ослабляет родовую деятельность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</a:rPr>
                        <a:t>Нимодипин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240 мг/</a:t>
                      </a:r>
                      <a:r>
                        <a:rPr lang="ru-RU" sz="1600" b="1" dirty="0" err="1" smtClean="0"/>
                        <a:t>сут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Нет данных</a:t>
                      </a:r>
                      <a:r>
                        <a:rPr lang="ru-RU" sz="1600" b="1" baseline="0" dirty="0" smtClean="0"/>
                        <a:t> о безопасности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dirty="0" smtClean="0">
                          <a:solidFill>
                            <a:srgbClr val="0000FF"/>
                          </a:solidFill>
                        </a:rPr>
                        <a:t>Β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-блокаторы (</a:t>
                      </a: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</a:rPr>
                        <a:t>атенолол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Зависит от препарата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Снижение </a:t>
                      </a:r>
                      <a:r>
                        <a:rPr lang="ru-RU" sz="1600" b="1" dirty="0" err="1" smtClean="0"/>
                        <a:t>фетоплацентарного</a:t>
                      </a:r>
                      <a:r>
                        <a:rPr lang="ru-RU" sz="1600" b="1" dirty="0" smtClean="0"/>
                        <a:t> кровотока, брадикардия, гипогликемия, задержка развития плода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</a:rPr>
                        <a:t>Гидралазин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50-300 мг/</a:t>
                      </a:r>
                      <a:r>
                        <a:rPr lang="ru-RU" sz="1600" b="1" dirty="0" err="1" smtClean="0"/>
                        <a:t>сут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Тромбоцитопения у новорожденных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</a:rPr>
                        <a:t>Клофелин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До 300 мкг/</a:t>
                      </a:r>
                      <a:r>
                        <a:rPr lang="ru-RU" sz="1600" b="1" dirty="0" err="1" smtClean="0"/>
                        <a:t>сут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01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ru-RU" sz="1800" b="1" dirty="0" err="1" smtClean="0">
                          <a:solidFill>
                            <a:srgbClr val="0000FF"/>
                          </a:solidFill>
                        </a:rPr>
                        <a:t>Гидрохлортиазид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ru-RU" sz="1600" b="1" dirty="0" smtClean="0"/>
                        <a:t>12,5-25 мг/</a:t>
                      </a:r>
                      <a:r>
                        <a:rPr lang="ru-RU" sz="1600" b="1" dirty="0" err="1" smtClean="0"/>
                        <a:t>сут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/>
                        <a:t>Снижение внутрисосудистого объема и электролитные нарушения</a:t>
                      </a:r>
                      <a:endParaRPr lang="ru-RU" sz="1600" b="1" dirty="0"/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9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pic>
        <p:nvPicPr>
          <p:cNvPr id="5837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81075"/>
            <a:ext cx="36353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125538"/>
            <a:ext cx="52435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357688"/>
            <a:ext cx="888523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47675" y="2924175"/>
            <a:ext cx="8064500" cy="865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За последние 20 лет отек легких является существенной причиной материнской смертности. Это часто связано с неправильным введением жидкости.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0425" y="5233988"/>
            <a:ext cx="2520950" cy="288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76" name="Прямоугольник 1"/>
          <p:cNvSpPr>
            <a:spLocks noChangeArrowheads="1"/>
          </p:cNvSpPr>
          <p:nvPr/>
        </p:nvSpPr>
        <p:spPr bwMode="auto">
          <a:xfrm>
            <a:off x="2268538" y="260350"/>
            <a:ext cx="453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Преэклампсия и эклампсия</a:t>
            </a:r>
            <a:endParaRPr lang="ru-RU" sz="2400"/>
          </a:p>
        </p:txBody>
      </p:sp>
      <p:sp>
        <p:nvSpPr>
          <p:cNvPr id="58377" name="TextBox 2"/>
          <p:cNvSpPr txBox="1">
            <a:spLocks noChangeArrowheads="1"/>
          </p:cNvSpPr>
          <p:nvPr/>
        </p:nvSpPr>
        <p:spPr bwMode="auto">
          <a:xfrm>
            <a:off x="4870450" y="5949950"/>
            <a:ext cx="2122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/>
              <a:t>Или еще меньше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pic>
        <p:nvPicPr>
          <p:cNvPr id="45059" name="Picture 2" descr="podvitski9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643707" cy="48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4516" y="2537321"/>
            <a:ext cx="8640762" cy="280831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ДЗЛА у женщин с преэклампсией повышается быстрее и непропорционально ЦВД. 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ЦВД не должно использоваться как основание для проведения инфузионной терапии</a:t>
            </a:r>
            <a:r>
              <a:rPr lang="ru-RU" sz="2400" dirty="0" smtClean="0"/>
              <a:t>.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Если ЦВД контролируется, то оно не должно превышать 5 см </a:t>
            </a:r>
            <a:r>
              <a:rPr lang="ru-RU" sz="2400" b="1" dirty="0" err="1" smtClean="0"/>
              <a:t>вод.ст</a:t>
            </a:r>
            <a:r>
              <a:rPr lang="ru-RU" sz="2400" b="1" dirty="0" smtClean="0"/>
              <a:t>.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54310" y="5661248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dirty="0" err="1"/>
              <a:t>Ramanathan</a:t>
            </a:r>
            <a:r>
              <a:rPr lang="en-US" sz="1400" dirty="0"/>
              <a:t> J. Bennett </a:t>
            </a:r>
            <a:r>
              <a:rPr lang="ru-RU" sz="1400" dirty="0"/>
              <a:t>К</a:t>
            </a:r>
            <a:r>
              <a:rPr lang="en-US" sz="1400" dirty="0"/>
              <a:t>. Pre-</a:t>
            </a:r>
            <a:r>
              <a:rPr lang="en-US" sz="1400" dirty="0" err="1"/>
              <a:t>eclampsia</a:t>
            </a:r>
            <a:r>
              <a:rPr lang="en-US" sz="1400" dirty="0"/>
              <a:t>: fluids, drugs, and anesthetic management  Anesthesiology Clinics of North America  2003 Volume 21, Issue 1, P. 145-163</a:t>
            </a:r>
          </a:p>
          <a:p>
            <a:pPr algn="r"/>
            <a:r>
              <a:rPr lang="en-US" sz="1400" dirty="0"/>
              <a:t>Munro P. T. Management of </a:t>
            </a:r>
            <a:r>
              <a:rPr lang="en-US" sz="1400" dirty="0" err="1"/>
              <a:t>eclampsia</a:t>
            </a:r>
            <a:r>
              <a:rPr lang="en-US" sz="1400" dirty="0"/>
              <a:t> in the accident and emergency department </a:t>
            </a:r>
            <a:r>
              <a:rPr lang="en-US" sz="1400" dirty="0" err="1"/>
              <a:t>Accid</a:t>
            </a:r>
            <a:r>
              <a:rPr lang="en-US" sz="1400" dirty="0"/>
              <a:t> </a:t>
            </a:r>
            <a:r>
              <a:rPr lang="en-US" sz="1400" dirty="0" err="1"/>
              <a:t>Emerg</a:t>
            </a:r>
            <a:r>
              <a:rPr lang="en-US" sz="1400" dirty="0"/>
              <a:t> Med 2000; </a:t>
            </a:r>
            <a:r>
              <a:rPr lang="en-US" sz="1400" i="1" dirty="0" smtClean="0"/>
              <a:t>17</a:t>
            </a:r>
            <a:r>
              <a:rPr lang="en-US" sz="1400" dirty="0" smtClean="0"/>
              <a:t>:7-11</a:t>
            </a:r>
            <a:endParaRPr lang="ru-RU" sz="1400" dirty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Нужна ли катетеризация подключичной вены?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37" y="857785"/>
            <a:ext cx="1489591" cy="14895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6942491" cy="518457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0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61400" cy="5619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Госпитальный этап </a:t>
            </a:r>
            <a:r>
              <a:rPr lang="ru-RU" sz="2400" b="1" dirty="0" smtClean="0">
                <a:solidFill>
                  <a:srgbClr val="0000FF"/>
                </a:solidFill>
              </a:rPr>
              <a:t>(палата интенсивной терапии)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179388" y="981074"/>
            <a:ext cx="8713787" cy="561627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Экстренные (минуты) показания к родоразрешению</a:t>
            </a:r>
            <a:r>
              <a:rPr lang="ru-RU" sz="2000" b="1" dirty="0" smtClean="0"/>
              <a:t>: </a:t>
            </a:r>
          </a:p>
          <a:p>
            <a:pPr lvl="1">
              <a:spcBef>
                <a:spcPts val="600"/>
              </a:spcBef>
            </a:pPr>
            <a:r>
              <a:rPr lang="ru-RU" sz="1800" b="1" dirty="0" smtClean="0"/>
              <a:t>Кровотечение из родовых путей – подозрение на отслойку плаценты,</a:t>
            </a:r>
          </a:p>
          <a:p>
            <a:pPr lvl="1">
              <a:spcBef>
                <a:spcPts val="600"/>
              </a:spcBef>
            </a:pPr>
            <a:r>
              <a:rPr lang="ru-RU" sz="1800" b="1" dirty="0" smtClean="0"/>
              <a:t>При стабильном состоянии женщины -  острая гипоксия плода при сроке более 34 нед.</a:t>
            </a:r>
            <a:endParaRPr lang="ru-RU" sz="2000" b="1" dirty="0" smtClean="0"/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Срочное (часы) родоразрешение</a:t>
            </a:r>
            <a:r>
              <a:rPr lang="ru-RU" sz="1200" b="1" dirty="0" smtClean="0">
                <a:solidFill>
                  <a:srgbClr val="0000FF"/>
                </a:solidFill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ru-RU" sz="1600" b="1" dirty="0" smtClean="0"/>
              <a:t>Синдром задержки развития плода </a:t>
            </a:r>
            <a:r>
              <a:rPr lang="en-US" sz="1600" b="1" dirty="0" smtClean="0"/>
              <a:t>II-III</a:t>
            </a:r>
            <a:r>
              <a:rPr lang="ru-RU" sz="1600" b="1" dirty="0" smtClean="0"/>
              <a:t> ст.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Маловодие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Нарушение ЧСС плода</a:t>
            </a:r>
            <a:endParaRPr lang="ru-RU" sz="1600" b="1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1800" b="1" dirty="0" smtClean="0">
                <a:solidFill>
                  <a:srgbClr val="3333FF"/>
                </a:solidFill>
              </a:rPr>
              <a:t>        Критерии со стороны матери: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Срок беременности 38 недель и более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Количество тромбоцитов менее 100*10</a:t>
            </a:r>
            <a:r>
              <a:rPr lang="ru-RU" sz="1600" b="1" baseline="30000" dirty="0" smtClean="0"/>
              <a:t>9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Прогрессивное ухудшение функции печени и/или почек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Постоянная головная боль и зрительные проявления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Постоянная эпигастральная боль, тошнота или рвота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Эклампсия</a:t>
            </a:r>
            <a:endParaRPr lang="ru-RU" sz="1400" b="1" dirty="0" smtClean="0"/>
          </a:p>
        </p:txBody>
      </p:sp>
      <p:sp>
        <p:nvSpPr>
          <p:cNvPr id="6349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61400" cy="5619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Госпитальный этап </a:t>
            </a:r>
            <a:r>
              <a:rPr lang="ru-RU" sz="2400" b="1" dirty="0" smtClean="0">
                <a:solidFill>
                  <a:srgbClr val="0000FF"/>
                </a:solidFill>
              </a:rPr>
              <a:t>(палата интенсивной терапии)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179388" y="981074"/>
            <a:ext cx="8713787" cy="496820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00FF"/>
                </a:solidFill>
              </a:rPr>
              <a:t>При сроке беременности менее 34 нед.: </a:t>
            </a:r>
            <a:r>
              <a:rPr lang="ru-RU" sz="2400" b="1" dirty="0" smtClean="0"/>
              <a:t>проводится подготовка легких плода </a:t>
            </a:r>
            <a:r>
              <a:rPr lang="ru-RU" sz="2400" b="1" dirty="0" err="1" smtClean="0"/>
              <a:t>дексаметазоном</a:t>
            </a:r>
            <a:r>
              <a:rPr lang="ru-RU" sz="2400" b="1" dirty="0" smtClean="0"/>
              <a:t> в течение суток если нет угрожающих жизни матери осложнений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u-RU" sz="2400" b="1" dirty="0" err="1" smtClean="0">
                <a:solidFill>
                  <a:srgbClr val="0000FF"/>
                </a:solidFill>
              </a:rPr>
              <a:t>Пролонгирование</a:t>
            </a:r>
            <a:r>
              <a:rPr lang="ru-RU" sz="2400" b="1" dirty="0" smtClean="0">
                <a:solidFill>
                  <a:srgbClr val="0000FF"/>
                </a:solidFill>
              </a:rPr>
              <a:t> беременности более суток: </a:t>
            </a:r>
            <a:r>
              <a:rPr lang="ru-RU" sz="2400" b="1" dirty="0" smtClean="0"/>
              <a:t>только при отсутствии диагноза тяжелая преэклампсия или эклампсия.</a:t>
            </a:r>
          </a:p>
        </p:txBody>
      </p:sp>
      <p:sp>
        <p:nvSpPr>
          <p:cNvPr id="6349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</p:spTree>
    <p:extLst>
      <p:ext uri="{BB962C8B-B14F-4D97-AF65-F5344CB8AC3E}">
        <p14:creationId xmlns:p14="http://schemas.microsoft.com/office/powerpoint/2010/main" val="294650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7445F3-46F9-44F8-BF1A-C36FD385D12F}" type="datetime11">
              <a:rPr lang="ru-RU" smtClean="0"/>
              <a:t>09:22:31</a:t>
            </a:fld>
            <a:endParaRPr lang="ru-RU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916832"/>
            <a:ext cx="1368277" cy="18685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47664" y="1641926"/>
            <a:ext cx="7318821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/>
              <a:t>«</a:t>
            </a:r>
            <a:r>
              <a:rPr lang="ru-RU" sz="2000" b="1" dirty="0"/>
              <a:t>смертельная опасность для матери и плода больше, когда мать не приходит в себя после судорог»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«первородящие  -  больше риск судорог чем </a:t>
            </a:r>
            <a:r>
              <a:rPr lang="ru-RU" sz="2000" b="1" dirty="0" err="1"/>
              <a:t>многорожавшие</a:t>
            </a:r>
            <a:r>
              <a:rPr lang="ru-RU" sz="2000" b="1" dirty="0"/>
              <a:t>» 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«судороги в течение беременности более опасны чем те, которые начинаются после </a:t>
            </a:r>
            <a:r>
              <a:rPr lang="ru-RU" sz="2000" b="1" dirty="0" err="1"/>
              <a:t>родоразрешения</a:t>
            </a:r>
            <a:r>
              <a:rPr lang="ru-RU" sz="2000" b="1" dirty="0"/>
              <a:t>»</a:t>
            </a:r>
          </a:p>
          <a:p>
            <a:pPr algn="r" eaLnBrk="1" hangingPunct="1"/>
            <a:endParaRPr lang="ru-RU" sz="2000" b="1" dirty="0" smtClean="0"/>
          </a:p>
          <a:p>
            <a:pPr algn="r" eaLnBrk="1" hangingPunct="1"/>
            <a:r>
              <a:rPr lang="ru-RU" sz="2000" b="1" dirty="0" err="1" smtClean="0"/>
              <a:t>Mauriceau</a:t>
            </a:r>
            <a:r>
              <a:rPr lang="ru-RU" sz="2000" b="1" dirty="0" smtClean="0"/>
              <a:t> </a:t>
            </a:r>
            <a:r>
              <a:rPr lang="ru-RU" sz="2000" b="1" dirty="0"/>
              <a:t>F. 1673.</a:t>
            </a:r>
          </a:p>
          <a:p>
            <a:pPr eaLnBrk="1" hangingPunct="1"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68598" y="4725144"/>
            <a:ext cx="84978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«Нет ничего более трудного или более таинственного, чем этиология эклампсий в послеродовом периоде»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000" b="1" dirty="0" err="1"/>
              <a:t>Burns</a:t>
            </a:r>
            <a:r>
              <a:rPr lang="ru-RU" sz="2000" b="1" dirty="0"/>
              <a:t> J.,  1832</a:t>
            </a:r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8926" y="548680"/>
            <a:ext cx="704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Далеко ли мы ушли…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0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497887" cy="3240087"/>
          </a:xfrm>
          <a:noFill/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ru-RU" sz="2000" b="1" dirty="0" smtClean="0"/>
              <a:t>При вагинальных родах обязательно обезболивание  методом эпидуральной  аналгезии</a:t>
            </a:r>
            <a:r>
              <a:rPr lang="ru-RU" sz="2000" dirty="0" smtClean="0"/>
              <a:t> </a:t>
            </a:r>
            <a:r>
              <a:rPr lang="ru-RU" sz="1800" dirty="0" smtClean="0">
                <a:solidFill>
                  <a:schemeClr val="accent2"/>
                </a:solidFill>
              </a:rPr>
              <a:t>(уровень А)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sz="2000" b="1" dirty="0" smtClean="0"/>
              <a:t>При операции кесарева сечения у женщин с умеренной преэклампсией методом выбора является </a:t>
            </a:r>
            <a:r>
              <a:rPr lang="ru-RU" sz="2000" b="1" dirty="0" err="1" smtClean="0">
                <a:solidFill>
                  <a:srgbClr val="0000FF"/>
                </a:solidFill>
              </a:rPr>
              <a:t>нейроаксиальная</a:t>
            </a:r>
            <a:r>
              <a:rPr lang="ru-RU" sz="2000" b="1" dirty="0" smtClean="0">
                <a:solidFill>
                  <a:srgbClr val="0000FF"/>
                </a:solidFill>
              </a:rPr>
              <a:t> (спинальная, эпидуральная) анестезия.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Общая анестезия: </a:t>
            </a:r>
            <a:r>
              <a:rPr lang="ru-RU" sz="2000" b="1" dirty="0" smtClean="0"/>
              <a:t>препарат выбора при вводном наркозе: </a:t>
            </a:r>
            <a:r>
              <a:rPr lang="ru-RU" sz="2000" b="1" dirty="0" smtClean="0">
                <a:solidFill>
                  <a:srgbClr val="0000FF"/>
                </a:solidFill>
              </a:rPr>
              <a:t>тиопентал натрия 500-600 мг + </a:t>
            </a:r>
            <a:r>
              <a:rPr lang="ru-RU" sz="2000" b="1" dirty="0" err="1" smtClean="0">
                <a:solidFill>
                  <a:srgbClr val="0000FF"/>
                </a:solidFill>
              </a:rPr>
              <a:t>фентанил</a:t>
            </a:r>
            <a:r>
              <a:rPr lang="ru-RU" sz="2000" b="1" dirty="0" smtClean="0">
                <a:solidFill>
                  <a:srgbClr val="0000FF"/>
                </a:solidFill>
              </a:rPr>
              <a:t> 100 мкг</a:t>
            </a:r>
            <a:r>
              <a:rPr lang="ru-RU" sz="2000" b="1" dirty="0" smtClean="0"/>
              <a:t>  и комбинация с ингаляцией </a:t>
            </a:r>
            <a:r>
              <a:rPr lang="ru-RU" sz="2000" b="1" dirty="0" err="1" smtClean="0">
                <a:solidFill>
                  <a:srgbClr val="0000FF"/>
                </a:solidFill>
              </a:rPr>
              <a:t>изофлюрана</a:t>
            </a:r>
            <a:r>
              <a:rPr lang="ru-RU" sz="2000" b="1" dirty="0" smtClean="0">
                <a:solidFill>
                  <a:srgbClr val="0000FF"/>
                </a:solidFill>
              </a:rPr>
              <a:t> (</a:t>
            </a:r>
            <a:r>
              <a:rPr lang="ru-RU" sz="2000" b="1" dirty="0" err="1" smtClean="0">
                <a:solidFill>
                  <a:srgbClr val="0000FF"/>
                </a:solidFill>
              </a:rPr>
              <a:t>форан</a:t>
            </a:r>
            <a:r>
              <a:rPr lang="ru-RU" sz="2000" b="1" dirty="0" smtClean="0">
                <a:solidFill>
                  <a:srgbClr val="0000FF"/>
                </a:solidFill>
              </a:rPr>
              <a:t>)</a:t>
            </a:r>
            <a:r>
              <a:rPr lang="ru-RU" sz="2000" b="1" dirty="0" smtClean="0"/>
              <a:t> или</a:t>
            </a:r>
            <a:r>
              <a:rPr lang="ru-RU" sz="2000" b="1" dirty="0" smtClean="0">
                <a:solidFill>
                  <a:srgbClr val="0000FF"/>
                </a:solidFill>
              </a:rPr>
              <a:t> севофлюрана (</a:t>
            </a:r>
            <a:r>
              <a:rPr lang="ru-RU" sz="2000" b="1" dirty="0" err="1" smtClean="0">
                <a:solidFill>
                  <a:srgbClr val="0000FF"/>
                </a:solidFill>
              </a:rPr>
              <a:t>севоран</a:t>
            </a:r>
            <a:r>
              <a:rPr lang="ru-RU" sz="2000" b="1" dirty="0" smtClean="0">
                <a:solidFill>
                  <a:srgbClr val="0000FF"/>
                </a:solidFill>
              </a:rPr>
              <a:t>)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-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1,5 об%</a:t>
            </a:r>
            <a:r>
              <a:rPr lang="ru-RU" sz="2000" b="1" dirty="0" smtClean="0"/>
              <a:t> сразу после интубации трахеи еще до извлечения плода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700" dirty="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981075"/>
            <a:ext cx="8640763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0000FF"/>
                </a:solidFill>
                <a:ea typeface="+mj-ea"/>
                <a:cs typeface="+mj-cs"/>
              </a:rPr>
              <a:t>Анестезия у женщин с тяжелой </a:t>
            </a:r>
            <a:r>
              <a:rPr lang="ru-RU" sz="2000" b="1" kern="0" dirty="0" err="1">
                <a:solidFill>
                  <a:srgbClr val="0000FF"/>
                </a:solidFill>
                <a:ea typeface="+mj-ea"/>
                <a:cs typeface="+mj-cs"/>
              </a:rPr>
              <a:t>преэклампсией</a:t>
            </a:r>
            <a:r>
              <a:rPr lang="ru-RU" sz="2000" b="1" kern="0" dirty="0">
                <a:solidFill>
                  <a:srgbClr val="0000FF"/>
                </a:solidFill>
                <a:ea typeface="+mj-ea"/>
                <a:cs typeface="+mj-cs"/>
              </a:rPr>
              <a:t> и эклампсией</a:t>
            </a:r>
          </a:p>
        </p:txBody>
      </p:sp>
      <p:sp>
        <p:nvSpPr>
          <p:cNvPr id="6451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2400" b="1" smtClean="0">
                <a:solidFill>
                  <a:srgbClr val="0000FF"/>
                </a:solidFill>
              </a:rPr>
              <a:t>Госпитальный этап </a:t>
            </a:r>
            <a:r>
              <a:rPr lang="ru-RU" sz="2000" b="1" smtClean="0">
                <a:solidFill>
                  <a:srgbClr val="0000FF"/>
                </a:solidFill>
              </a:rPr>
              <a:t>(операционно-родовый блок)</a:t>
            </a:r>
            <a:endParaRPr lang="ru-RU" sz="2000" smtClean="0"/>
          </a:p>
        </p:txBody>
      </p:sp>
      <p:sp>
        <p:nvSpPr>
          <p:cNvPr id="64518" name="Прямоугольник 7"/>
          <p:cNvSpPr>
            <a:spLocks noChangeArrowheads="1"/>
          </p:cNvSpPr>
          <p:nvPr/>
        </p:nvSpPr>
        <p:spPr bwMode="auto">
          <a:xfrm>
            <a:off x="1042988" y="551656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</a:rPr>
              <a:t>У женщин с эклампсией недопустима поверхностная анестезия до извлечения плода!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Дата 4"/>
          <p:cNvSpPr>
            <a:spLocks noGrp="1"/>
          </p:cNvSpPr>
          <p:nvPr>
            <p:ph type="dt" sz="quarter" idx="10"/>
          </p:nvPr>
        </p:nvSpPr>
        <p:spPr>
          <a:xfrm>
            <a:off x="468313" y="6237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35975" cy="8509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Госпитальный этап </a:t>
            </a:r>
            <a:r>
              <a:rPr lang="ru-RU" sz="2000" b="1" smtClean="0">
                <a:solidFill>
                  <a:srgbClr val="0000FF"/>
                </a:solidFill>
              </a:rPr>
              <a:t>(палата интенсивной терапии)</a:t>
            </a:r>
            <a:endParaRPr lang="ru-RU" sz="1600" b="1" smtClean="0">
              <a:solidFill>
                <a:srgbClr val="0000FF"/>
              </a:solidFill>
            </a:endParaRPr>
          </a:p>
        </p:txBody>
      </p:sp>
      <p:sp>
        <p:nvSpPr>
          <p:cNvPr id="65540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764704"/>
            <a:ext cx="8642350" cy="5184775"/>
          </a:xfrm>
          <a:prstGeom prst="roundRect">
            <a:avLst>
              <a:gd name="adj" fmla="val 3403"/>
            </a:avLst>
          </a:prstGeo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Обезболивание 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err="1" smtClean="0"/>
              <a:t>Утеротоники</a:t>
            </a:r>
            <a:r>
              <a:rPr lang="ru-RU" sz="2000" dirty="0" smtClean="0"/>
              <a:t> (окситоцин) </a:t>
            </a:r>
            <a:r>
              <a:rPr lang="ru-RU" sz="2000" dirty="0" smtClean="0">
                <a:solidFill>
                  <a:srgbClr val="0A02A0"/>
                </a:solidFill>
              </a:rPr>
              <a:t>(уровень А) </a:t>
            </a:r>
            <a:r>
              <a:rPr lang="ru-RU" sz="2000" b="1" dirty="0" smtClean="0">
                <a:solidFill>
                  <a:srgbClr val="FF0000"/>
                </a:solidFill>
              </a:rPr>
              <a:t>Метилэргометрин противопоказан!!!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Антибактериальная терапия</a:t>
            </a:r>
            <a:r>
              <a:rPr lang="ru-RU" sz="2000" dirty="0" smtClean="0"/>
              <a:t> (цефалоспорины </a:t>
            </a:r>
            <a:r>
              <a:rPr lang="en-US" sz="2000" dirty="0" smtClean="0"/>
              <a:t>III</a:t>
            </a:r>
            <a:r>
              <a:rPr lang="ru-RU" sz="2000" dirty="0" smtClean="0"/>
              <a:t>-</a:t>
            </a:r>
            <a:r>
              <a:rPr lang="en-US" sz="2000" dirty="0" smtClean="0"/>
              <a:t>IV</a:t>
            </a:r>
            <a:r>
              <a:rPr lang="ru-RU" sz="2000" dirty="0" smtClean="0"/>
              <a:t> </a:t>
            </a:r>
            <a:r>
              <a:rPr lang="ru-RU" sz="2000" dirty="0" err="1" smtClean="0"/>
              <a:t>пок</a:t>
            </a:r>
            <a:r>
              <a:rPr lang="ru-RU" sz="2000" dirty="0" smtClean="0"/>
              <a:t>., </a:t>
            </a:r>
            <a:r>
              <a:rPr lang="ru-RU" sz="2000" dirty="0" err="1" smtClean="0"/>
              <a:t>карбапенемы</a:t>
            </a:r>
            <a:r>
              <a:rPr lang="ru-RU" sz="2000" dirty="0" smtClean="0"/>
              <a:t>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Ранняя </a:t>
            </a:r>
            <a:r>
              <a:rPr lang="ru-RU" sz="2000" b="1" dirty="0" err="1" smtClean="0"/>
              <a:t>нутритивная</a:t>
            </a:r>
            <a:r>
              <a:rPr lang="ru-RU" sz="2000" b="1" dirty="0" smtClean="0"/>
              <a:t> поддержка</a:t>
            </a:r>
            <a:r>
              <a:rPr lang="ru-RU" sz="2000" dirty="0" smtClean="0"/>
              <a:t> – с первых часов после операции с отменой </a:t>
            </a:r>
            <a:r>
              <a:rPr lang="ru-RU" sz="2000" dirty="0" err="1" smtClean="0"/>
              <a:t>инфузионной</a:t>
            </a:r>
            <a:r>
              <a:rPr lang="ru-RU" sz="2000" dirty="0" smtClean="0"/>
              <a:t> терапии (</a:t>
            </a:r>
            <a:r>
              <a:rPr lang="ru-RU" sz="2000" dirty="0" err="1" smtClean="0"/>
              <a:t>Нутрикомп</a:t>
            </a:r>
            <a:r>
              <a:rPr lang="ru-RU" sz="2000" dirty="0" smtClean="0"/>
              <a:t>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Магния сульфат 1-2 г/ч в/в не менее 48 ч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A02A0"/>
                </a:solidFill>
              </a:rPr>
              <a:t>(уровень А)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Гипотензивная терапия</a:t>
            </a:r>
            <a:r>
              <a:rPr lang="ru-RU" sz="2000" dirty="0" smtClean="0"/>
              <a:t> при АДдиаст </a:t>
            </a:r>
            <a:r>
              <a:rPr lang="en-US" sz="2000" dirty="0" smtClean="0"/>
              <a:t>&gt;</a:t>
            </a:r>
            <a:r>
              <a:rPr lang="ru-RU" sz="2000" dirty="0" smtClean="0"/>
              <a:t>90 мм рт.ст.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err="1" smtClean="0"/>
              <a:t>Фенобарбитал</a:t>
            </a:r>
            <a:r>
              <a:rPr lang="ru-RU" sz="2000" dirty="0" smtClean="0"/>
              <a:t> 0,1-0,2/сутки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err="1" smtClean="0"/>
              <a:t>Тромбопрофилактика</a:t>
            </a:r>
            <a:r>
              <a:rPr lang="ru-RU" sz="2000" b="1" dirty="0" smtClean="0"/>
              <a:t> НМГ (</a:t>
            </a:r>
            <a:r>
              <a:rPr lang="ru-RU" sz="2000" b="1" dirty="0" err="1" smtClean="0"/>
              <a:t>Клексан</a:t>
            </a:r>
            <a:r>
              <a:rPr lang="ru-RU" sz="2000" b="1" dirty="0" smtClean="0"/>
              <a:t> 40 мг) </a:t>
            </a:r>
            <a:r>
              <a:rPr lang="ru-RU" sz="2000" dirty="0" smtClean="0">
                <a:solidFill>
                  <a:schemeClr val="accent2"/>
                </a:solidFill>
              </a:rPr>
              <a:t>(уровень В)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Инфузионная терапия</a:t>
            </a:r>
            <a:r>
              <a:rPr lang="ru-RU" sz="2000" dirty="0" smtClean="0"/>
              <a:t> проводится в зависимости от кровопотери в родах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642350" cy="8509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FF"/>
                </a:solidFill>
              </a:rPr>
              <a:t>Интенсивная терапия тяжелой </a:t>
            </a:r>
            <a:br>
              <a:rPr lang="ru-RU" sz="2000" b="1" smtClean="0">
                <a:solidFill>
                  <a:srgbClr val="0000FF"/>
                </a:solidFill>
              </a:rPr>
            </a:br>
            <a:r>
              <a:rPr lang="ru-RU" sz="2000" b="1" smtClean="0">
                <a:solidFill>
                  <a:srgbClr val="0000FF"/>
                </a:solidFill>
              </a:rPr>
              <a:t>преэклампсии и эклампсии после операции на продленной ИВЛ:</a:t>
            </a:r>
            <a:endParaRPr lang="ru-RU" sz="1600" smtClean="0">
              <a:solidFill>
                <a:srgbClr val="0000FF"/>
              </a:solidFill>
            </a:endParaRPr>
          </a:p>
        </p:txBody>
      </p:sp>
      <p:sp>
        <p:nvSpPr>
          <p:cNvPr id="66564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640763" cy="4679974"/>
          </a:xfrm>
          <a:prstGeom prst="roundRect">
            <a:avLst>
              <a:gd name="adj" fmla="val 3403"/>
            </a:avLst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Режим вентиляции – </a:t>
            </a:r>
            <a:r>
              <a:rPr lang="en-US" sz="2000" b="1" dirty="0" smtClean="0"/>
              <a:t>CMV, SIMV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нормовентиляция</a:t>
            </a:r>
            <a:endParaRPr lang="ru-RU" sz="2000" b="1" dirty="0" smtClean="0"/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Уже в первые 6 ч – </a:t>
            </a:r>
            <a:r>
              <a:rPr lang="ru-RU" sz="2400" b="1" i="1" dirty="0" smtClean="0">
                <a:solidFill>
                  <a:srgbClr val="0000FF"/>
                </a:solidFill>
              </a:rPr>
              <a:t>полная отмена</a:t>
            </a:r>
            <a:r>
              <a:rPr lang="ru-RU" sz="2400" b="1" dirty="0" smtClean="0"/>
              <a:t> </a:t>
            </a:r>
            <a:r>
              <a:rPr lang="ru-RU" sz="2000" b="1" dirty="0" smtClean="0"/>
              <a:t>всех седативных препаратов 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бензодиазепины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барабитураты</a:t>
            </a:r>
            <a:r>
              <a:rPr lang="ru-RU" sz="1800" b="1" dirty="0" smtClean="0"/>
              <a:t>, опиаты и др.)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миорелаксантов</a:t>
            </a:r>
            <a:r>
              <a:rPr lang="ru-RU" sz="2000" b="1" dirty="0" smtClean="0"/>
              <a:t> и оценка неврологического статуса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Противосудорожный эффект достигается насыщением магния сульфатом 1-2 г/ч в/в не менее 48 ч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после родов </a:t>
            </a:r>
            <a:r>
              <a:rPr lang="ru-RU" sz="2000" dirty="0" smtClean="0">
                <a:solidFill>
                  <a:srgbClr val="0A02A0"/>
                </a:solidFill>
              </a:rPr>
              <a:t>(уровень А)</a:t>
            </a:r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Ограничение инфузионной терапии вплоть до отмены на сутки (только </a:t>
            </a:r>
            <a:r>
              <a:rPr lang="ru-RU" sz="2000" b="1" dirty="0" err="1" smtClean="0"/>
              <a:t>нутритивная</a:t>
            </a:r>
            <a:r>
              <a:rPr lang="ru-RU" sz="2000" b="1" dirty="0" smtClean="0"/>
              <a:t> поддержка)</a:t>
            </a:r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Если сознание не восстанавливается в течение суток после отмены всех седативных препаратов или появляется грубая очаговая неврологическая симптоматика – МРТ, КТ головного мозга</a:t>
            </a:r>
            <a:endParaRPr lang="ru-RU" sz="2800" b="1" dirty="0" smtClean="0"/>
          </a:p>
        </p:txBody>
      </p:sp>
      <p:sp>
        <p:nvSpPr>
          <p:cNvPr id="66565" name="Прямоугольник 4"/>
          <p:cNvSpPr>
            <a:spLocks noChangeArrowheads="1"/>
          </p:cNvSpPr>
          <p:nvPr/>
        </p:nvSpPr>
        <p:spPr bwMode="auto">
          <a:xfrm>
            <a:off x="1116013" y="260350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Госпитальный этап </a:t>
            </a:r>
            <a:r>
              <a:rPr lang="ru-RU" b="1">
                <a:solidFill>
                  <a:srgbClr val="0000FF"/>
                </a:solidFill>
              </a:rPr>
              <a:t>(палата интенсивной терапии)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7587" name="Прямоугольник 6"/>
          <p:cNvSpPr>
            <a:spLocks noChangeArrowheads="1"/>
          </p:cNvSpPr>
          <p:nvPr/>
        </p:nvSpPr>
        <p:spPr bwMode="auto">
          <a:xfrm>
            <a:off x="1116013" y="260350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Госпитальный этап </a:t>
            </a:r>
            <a:r>
              <a:rPr lang="ru-RU" sz="2000" b="1">
                <a:solidFill>
                  <a:srgbClr val="0000FF"/>
                </a:solidFill>
              </a:rPr>
              <a:t>(палата интенсивной терапии)</a:t>
            </a:r>
            <a:endParaRPr lang="ru-RU" sz="2000"/>
          </a:p>
        </p:txBody>
      </p:sp>
      <p:sp>
        <p:nvSpPr>
          <p:cNvPr id="67588" name="Прямоугольник 7"/>
          <p:cNvSpPr>
            <a:spLocks noChangeArrowheads="1"/>
          </p:cNvSpPr>
          <p:nvPr/>
        </p:nvSpPr>
        <p:spPr bwMode="auto">
          <a:xfrm>
            <a:off x="468313" y="3140968"/>
            <a:ext cx="842486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Без эффективного устранения нарушений кровообращения ИВЛ не приведет к улучшению!!! 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/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При судорожной готовности – режим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CMV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в условиях миоплегии.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Нормовентиляция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FiO</a:t>
            </a:r>
            <a:r>
              <a:rPr lang="en-US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-30%</a:t>
            </a:r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 Как можно более ранняя оценка неврологического статуса (часы) с отменой </a:t>
            </a:r>
            <a:r>
              <a:rPr lang="ru-RU" b="1" dirty="0" err="1">
                <a:latin typeface="Calibri" pitchFamily="34" charset="0"/>
                <a:cs typeface="Calibri" pitchFamily="34" charset="0"/>
              </a:rPr>
              <a:t>миорелаксантов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и всех седативных средств в условиях насыщения магния сульфатом.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 Наличие сознания – обязательное условие перевода на вспомогательные режимы ИВЛ и спонтанное дыхание.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 Хорошее увлажнение и обогрев дыхательной смеси.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095" y="754946"/>
            <a:ext cx="7775909" cy="2290763"/>
          </a:xfrm>
          <a:prstGeom prst="roundRect">
            <a:avLst>
              <a:gd name="adj" fmla="val 22883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Показания к ИВЛ при преэклампсии и эклампсии: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Кома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Кровоизлияние в мозг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Сочетание с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коагулопатическим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кровотечением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Сочетание с шоком 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(геморрагическим, септическим)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Альвеолярный отёк легких.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6334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Даже </a:t>
            </a:r>
            <a:r>
              <a:rPr lang="ru-RU" sz="2800" b="1" i="1" u="sng" smtClean="0">
                <a:solidFill>
                  <a:srgbClr val="0000FF"/>
                </a:solidFill>
              </a:rPr>
              <a:t>не упоминаются</a:t>
            </a:r>
            <a:r>
              <a:rPr lang="ru-RU" sz="2800" b="1" smtClean="0">
                <a:solidFill>
                  <a:srgbClr val="0000FF"/>
                </a:solidFill>
              </a:rPr>
              <a:t> ни в одном из протоколов лечения тяжелой преэклампсии и эклампсии до родов: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736" y="1592783"/>
            <a:ext cx="6768752" cy="4248497"/>
          </a:xfrm>
        </p:spPr>
        <p:txBody>
          <a:bodyPr/>
          <a:lstStyle/>
          <a:p>
            <a:pPr lvl="1" eaLnBrk="1" hangingPunct="1"/>
            <a:r>
              <a:rPr lang="ru-RU" sz="2400" b="1" dirty="0" smtClean="0"/>
              <a:t>Нейролептики (</a:t>
            </a:r>
            <a:r>
              <a:rPr lang="ru-RU" sz="2400" b="1" dirty="0" err="1" smtClean="0"/>
              <a:t>дроперидол</a:t>
            </a:r>
            <a:r>
              <a:rPr lang="ru-RU" sz="2400" b="1" dirty="0" smtClean="0"/>
              <a:t>)</a:t>
            </a:r>
          </a:p>
          <a:p>
            <a:pPr lvl="1" eaLnBrk="1" hangingPunct="1"/>
            <a:r>
              <a:rPr lang="ru-RU" sz="2400" b="1" dirty="0" smtClean="0"/>
              <a:t>ГОМК</a:t>
            </a:r>
          </a:p>
          <a:p>
            <a:pPr lvl="1" eaLnBrk="1" hangingPunct="1"/>
            <a:r>
              <a:rPr lang="ru-RU" sz="2400" b="1" dirty="0" smtClean="0"/>
              <a:t>Свежезамороженная плазма, альбумин</a:t>
            </a:r>
          </a:p>
          <a:p>
            <a:pPr lvl="1" eaLnBrk="1" hangingPunct="1"/>
            <a:r>
              <a:rPr lang="ru-RU" sz="2400" b="1" dirty="0" err="1" smtClean="0"/>
              <a:t>Плазмаферез</a:t>
            </a:r>
            <a:r>
              <a:rPr lang="ru-RU" sz="2400" b="1" dirty="0" smtClean="0"/>
              <a:t>, ультрафильтрация</a:t>
            </a:r>
          </a:p>
          <a:p>
            <a:pPr lvl="1" eaLnBrk="1" hangingPunct="1"/>
            <a:r>
              <a:rPr lang="ru-RU" sz="2400" b="1" dirty="0" smtClean="0"/>
              <a:t>Дезагреганты</a:t>
            </a:r>
          </a:p>
          <a:p>
            <a:pPr lvl="1" eaLnBrk="1" hangingPunct="1"/>
            <a:r>
              <a:rPr lang="ru-RU" sz="2400" b="1" dirty="0" err="1" smtClean="0"/>
              <a:t>Глюкозо</a:t>
            </a:r>
            <a:r>
              <a:rPr lang="ru-RU" sz="2400" b="1" dirty="0" smtClean="0"/>
              <a:t>-новокаиновая смесь</a:t>
            </a:r>
          </a:p>
          <a:p>
            <a:pPr lvl="1" eaLnBrk="1" hangingPunct="1"/>
            <a:r>
              <a:rPr lang="ru-RU" sz="2400" b="1" dirty="0" smtClean="0"/>
              <a:t>Синтетические коллоиды</a:t>
            </a:r>
          </a:p>
          <a:p>
            <a:pPr lvl="1" eaLnBrk="1" hangingPunct="1"/>
            <a:r>
              <a:rPr lang="ru-RU" sz="2400" b="1" dirty="0" smtClean="0"/>
              <a:t>Диуретики</a:t>
            </a:r>
          </a:p>
          <a:p>
            <a:pPr lvl="1" eaLnBrk="1" hangingPunct="1"/>
            <a:r>
              <a:rPr lang="ru-RU" sz="2400" b="1" dirty="0" smtClean="0"/>
              <a:t>Наркотические аналгетики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" y="1916832"/>
            <a:ext cx="2520280" cy="27158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7455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Не рекомендуется:</a:t>
            </a:r>
            <a:endParaRPr lang="ru-RU" sz="3600" b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348880"/>
            <a:ext cx="8640960" cy="3411058"/>
          </a:xfrm>
        </p:spPr>
        <p:txBody>
          <a:bodyPr/>
          <a:lstStyle/>
          <a:p>
            <a:r>
              <a:rPr lang="ru-RU" sz="2800" b="1" dirty="0" smtClean="0"/>
              <a:t>Ограничение активности (домашний) режим)</a:t>
            </a:r>
          </a:p>
          <a:p>
            <a:r>
              <a:rPr lang="ru-RU" sz="2800" b="1" dirty="0" smtClean="0"/>
              <a:t>Постельный режим</a:t>
            </a:r>
          </a:p>
          <a:p>
            <a:r>
              <a:rPr lang="ru-RU" sz="2800" b="1" dirty="0" smtClean="0"/>
              <a:t>Ограничение соли</a:t>
            </a:r>
          </a:p>
          <a:p>
            <a:r>
              <a:rPr lang="ru-RU" sz="2800" b="1" dirty="0" smtClean="0"/>
              <a:t>Рутинный прием кальция (только при дефиците)</a:t>
            </a:r>
          </a:p>
          <a:p>
            <a:r>
              <a:rPr lang="ru-RU" sz="2800" b="1" dirty="0" smtClean="0"/>
              <a:t>Витамины </a:t>
            </a:r>
            <a:r>
              <a:rPr lang="en-US" sz="2800" b="1" dirty="0" smtClean="0"/>
              <a:t>D</a:t>
            </a:r>
            <a:r>
              <a:rPr lang="ru-RU" sz="2800" b="1" dirty="0" smtClean="0"/>
              <a:t>, Е, С</a:t>
            </a:r>
          </a:p>
          <a:p>
            <a:r>
              <a:rPr lang="ru-RU" sz="2800" b="1" dirty="0" smtClean="0"/>
              <a:t>Диуретики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6712"/>
            <a:ext cx="1224136" cy="17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490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512676"/>
            <a:ext cx="8640960" cy="25202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Осложнения преэклампсии: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HELLP-</a:t>
            </a:r>
            <a:r>
              <a:rPr lang="ru-RU" sz="5400" b="1" dirty="0" smtClean="0">
                <a:solidFill>
                  <a:srgbClr val="FF0000"/>
                </a:solidFill>
              </a:rPr>
              <a:t>синдром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073896" cy="314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91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913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308EE"/>
                </a:solidFill>
              </a:rPr>
              <a:t>Варианты поражения печени при преэклампсии</a:t>
            </a:r>
            <a:endParaRPr lang="ru-RU" sz="2400" b="1" dirty="0">
              <a:solidFill>
                <a:srgbClr val="1308E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9250" y="2045630"/>
            <a:ext cx="2332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Тромбоцитопения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1963" y="3512974"/>
            <a:ext cx="145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Гемолиз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810" y="2037784"/>
            <a:ext cx="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019" y="2037784"/>
            <a:ext cx="1001370" cy="519351"/>
          </a:xfrm>
          <a:prstGeom prst="flowChartConnector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Нет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41389" y="2244504"/>
            <a:ext cx="1274427" cy="15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09423" y="2230296"/>
            <a:ext cx="1669799" cy="14223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087946" y="2452836"/>
            <a:ext cx="1348" cy="1117153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43959" y="3603775"/>
            <a:ext cx="54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</a:t>
            </a:r>
            <a:endParaRPr lang="ru-RU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050806" y="1767925"/>
            <a:ext cx="0" cy="315579"/>
          </a:xfrm>
          <a:prstGeom prst="straightConnector1">
            <a:avLst/>
          </a:prstGeom>
          <a:ln w="28575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58302" y="3745452"/>
            <a:ext cx="972040" cy="6046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93642" y="3797411"/>
            <a:ext cx="313692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7984" y="4222481"/>
            <a:ext cx="156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Увеличение ЛДГ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110" y="4237296"/>
            <a:ext cx="50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</a:t>
            </a:r>
            <a:endParaRPr lang="ru-RU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979255" y="4400750"/>
            <a:ext cx="349128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50806" y="4382675"/>
            <a:ext cx="387020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60767" y="4113139"/>
            <a:ext cx="0" cy="165804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700723" y="3806548"/>
            <a:ext cx="17272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187624" y="2616717"/>
            <a:ext cx="0" cy="956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06986" y="4342369"/>
            <a:ext cx="2522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25" y="4820123"/>
            <a:ext cx="2679497" cy="686574"/>
          </a:xfrm>
          <a:prstGeom prst="roundRect">
            <a:avLst>
              <a:gd name="adj" fmla="val 26211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Нет клиники тяжелой </a:t>
            </a:r>
            <a:r>
              <a:rPr lang="ru-RU" sz="1600" b="1" dirty="0" err="1" smtClean="0"/>
              <a:t>преэклампсии</a:t>
            </a:r>
            <a:endParaRPr lang="ru-RU" sz="1600" b="1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8415787" y="4003809"/>
            <a:ext cx="0" cy="10836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4" idx="2"/>
          </p:cNvCxnSpPr>
          <p:nvPr/>
        </p:nvCxnSpPr>
        <p:spPr>
          <a:xfrm flipH="1">
            <a:off x="6614895" y="4606628"/>
            <a:ext cx="10771" cy="451687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86775" y="5163410"/>
            <a:ext cx="2854061" cy="1084064"/>
          </a:xfrm>
          <a:prstGeom prst="roundRect">
            <a:avLst>
              <a:gd name="adj" fmla="val 2621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 smtClean="0">
                <a:solidFill>
                  <a:srgbClr val="FF0000"/>
                </a:solidFill>
              </a:rPr>
              <a:t>Родоразрешение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Интенсивная 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7825" y="3569989"/>
            <a:ext cx="2538911" cy="975658"/>
          </a:xfrm>
          <a:prstGeom prst="roundRect">
            <a:avLst>
              <a:gd name="adj" fmla="val 26211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308EE"/>
                </a:solidFill>
              </a:rPr>
              <a:t>Дифференциальный диагноз с участием терапевта</a:t>
            </a:r>
            <a:endParaRPr lang="ru-RU" sz="1600" b="1" dirty="0">
              <a:solidFill>
                <a:srgbClr val="1308EE"/>
              </a:solidFill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259632" y="4598079"/>
            <a:ext cx="0" cy="251871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1225" y="5817018"/>
            <a:ext cx="3329859" cy="686574"/>
          </a:xfrm>
          <a:prstGeom prst="roundRect">
            <a:avLst>
              <a:gd name="adj" fmla="val 26211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Решение о </a:t>
            </a:r>
            <a:r>
              <a:rPr lang="ru-RU" sz="1600" b="1" dirty="0" err="1" smtClean="0"/>
              <a:t>пролонгировании</a:t>
            </a:r>
            <a:r>
              <a:rPr lang="ru-RU" sz="1600" b="1" dirty="0" smtClean="0"/>
              <a:t> беременности</a:t>
            </a:r>
            <a:endParaRPr lang="ru-RU" sz="1600" b="1" dirty="0"/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1271233" y="5565147"/>
            <a:ext cx="0" cy="251871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10394" y="3538467"/>
            <a:ext cx="1001370" cy="519351"/>
          </a:xfrm>
          <a:prstGeom prst="flowChartConnector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3003461" y="4113139"/>
            <a:ext cx="1001370" cy="519351"/>
          </a:xfrm>
          <a:prstGeom prst="flowChartConnector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6295" y="1359302"/>
            <a:ext cx="4320480" cy="408623"/>
          </a:xfrm>
          <a:prstGeom prst="roundRect">
            <a:avLst>
              <a:gd name="adj" fmla="val 4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Повышение АСТ, АЛТ в 2-3 раза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848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Благодарю за внимание!</a:t>
            </a:r>
          </a:p>
        </p:txBody>
      </p:sp>
      <p:sp>
        <p:nvSpPr>
          <p:cNvPr id="7065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496300" cy="12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2400" b="1" dirty="0">
              <a:solidFill>
                <a:srgbClr val="0A02A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A02A0"/>
                </a:solidFill>
              </a:rPr>
              <a:t>E-mail</a:t>
            </a:r>
            <a:r>
              <a:rPr lang="ru-RU" sz="2400" b="1" dirty="0">
                <a:solidFill>
                  <a:srgbClr val="0A02A0"/>
                </a:solidFill>
              </a:rPr>
              <a:t>:</a:t>
            </a:r>
            <a:r>
              <a:rPr lang="en-US" sz="2400" b="1" dirty="0">
                <a:solidFill>
                  <a:srgbClr val="0A02A0"/>
                </a:solidFill>
              </a:rPr>
              <a:t> </a:t>
            </a:r>
            <a:r>
              <a:rPr lang="en-US" sz="2400" b="1" dirty="0" err="1">
                <a:solidFill>
                  <a:srgbClr val="0A02A0"/>
                </a:solidFill>
                <a:hlinkClick r:id="rId2"/>
              </a:rPr>
              <a:t>kulikov</a:t>
            </a:r>
            <a:r>
              <a:rPr lang="ru-RU" sz="2400" b="1" dirty="0">
                <a:solidFill>
                  <a:srgbClr val="0A02A0"/>
                </a:solidFill>
                <a:hlinkClick r:id="rId2"/>
              </a:rPr>
              <a:t>1905</a:t>
            </a:r>
            <a:r>
              <a:rPr lang="en-US" sz="2400" b="1" dirty="0">
                <a:solidFill>
                  <a:srgbClr val="0A02A0"/>
                </a:solidFill>
                <a:hlinkClick r:id="rId2"/>
              </a:rPr>
              <a:t>@yandex.ru</a:t>
            </a:r>
            <a:endParaRPr lang="ru-RU" sz="2400" b="1" dirty="0">
              <a:solidFill>
                <a:srgbClr val="0A02A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solidFill>
                  <a:srgbClr val="0A02A0"/>
                </a:solidFill>
              </a:rPr>
              <a:t>Телефон: 89122471023</a:t>
            </a:r>
          </a:p>
        </p:txBody>
      </p:sp>
      <p:pic>
        <p:nvPicPr>
          <p:cNvPr id="7066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22701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714" y="2564904"/>
            <a:ext cx="842493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"Поезд здесь проходит за 14 секунд, независимо от того, находится ли ваш автомобиль на рельсах или перед шлагбаумом"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2" y="531146"/>
            <a:ext cx="1548172" cy="1384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4457" y="122317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Объявление перед ж/д переездом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210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A3ED70-F37D-4B79-A6E3-A14ADBE339A7}" type="datetime11">
              <a:rPr lang="ru-RU" smtClean="0"/>
              <a:t>09:22:31</a:t>
            </a:fld>
            <a:endParaRPr lang="ru-RU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78704" y="3726381"/>
            <a:ext cx="27729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Национальное руководство «Интенсивная терапия», 2008</a:t>
            </a:r>
          </a:p>
        </p:txBody>
      </p:sp>
      <p:pic>
        <p:nvPicPr>
          <p:cNvPr id="16388" name="Picture 6" descr="http://img-fotki.yandex.ru/get/3811/statuspraesens.3/0_27fa6_41cbb2e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63" y="1699706"/>
            <a:ext cx="1726385" cy="21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Intensivnaya_terapiya_Nacionalnoe_rukovodstvo_tom_1_(booksmed.ru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4" y="4485831"/>
            <a:ext cx="1676584" cy="21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0983" y="941022"/>
            <a:ext cx="2155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Журнал «</a:t>
            </a:r>
            <a:r>
              <a:rPr lang="en-US" sz="1400" b="1" dirty="0">
                <a:latin typeface="+mn-lt"/>
              </a:rPr>
              <a:t>Status </a:t>
            </a:r>
            <a:r>
              <a:rPr lang="en-US" sz="1400" b="1" dirty="0" err="1">
                <a:latin typeface="+mn-lt"/>
              </a:rPr>
              <a:t>Praesens</a:t>
            </a:r>
            <a:r>
              <a:rPr lang="ru-RU" sz="1400" b="1" dirty="0">
                <a:latin typeface="+mn-lt"/>
              </a:rPr>
              <a:t>» №</a:t>
            </a:r>
            <a:r>
              <a:rPr lang="en-US" sz="1400" b="1" dirty="0">
                <a:latin typeface="+mn-lt"/>
              </a:rPr>
              <a:t> 2</a:t>
            </a:r>
            <a:r>
              <a:rPr lang="ru-RU" sz="1400" b="1" dirty="0">
                <a:latin typeface="+mn-lt"/>
              </a:rPr>
              <a:t>, 20</a:t>
            </a:r>
            <a:r>
              <a:rPr lang="en-US" sz="1400" b="1" dirty="0">
                <a:latin typeface="+mn-lt"/>
              </a:rPr>
              <a:t>10</a:t>
            </a:r>
            <a:endParaRPr lang="ru-RU" sz="1400" b="1" dirty="0">
              <a:latin typeface="+mn-lt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12775" y="183862"/>
            <a:ext cx="777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FF0000"/>
                </a:solidFill>
              </a:rPr>
              <a:t>Тяжелая преэклампсия и эклампсия</a:t>
            </a:r>
          </a:p>
        </p:txBody>
      </p:sp>
      <p:pic>
        <p:nvPicPr>
          <p:cNvPr id="1026" name="Picture 2" descr="http://www.char.ru/books/6067775_Intensivnaya_terapiya_Kratkoe_izdanie_Nacionalnoe_rukovodst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77279"/>
            <a:ext cx="1375697" cy="20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833300"/>
            <a:ext cx="2898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/>
              <a:t>Национальное </a:t>
            </a:r>
            <a:r>
              <a:rPr lang="ru-RU" sz="1400" b="1" dirty="0" smtClean="0"/>
              <a:t>руководство. Краткое издание </a:t>
            </a:r>
            <a:r>
              <a:rPr lang="ru-RU" sz="1400" b="1" dirty="0"/>
              <a:t>«Интенсивная терапия», </a:t>
            </a:r>
            <a:r>
              <a:rPr lang="ru-RU" sz="1400" b="1" dirty="0" smtClean="0"/>
              <a:t>2012</a:t>
            </a:r>
            <a:endParaRPr lang="ru-RU" sz="1400" b="1" dirty="0"/>
          </a:p>
        </p:txBody>
      </p:sp>
      <p:pic>
        <p:nvPicPr>
          <p:cNvPr id="10" name="Picture 2" descr="http://www.medlit.ru/static/img/books/197/b/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67" y="4507625"/>
            <a:ext cx="1593054" cy="22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95816" y="3984405"/>
            <a:ext cx="3809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Журнал </a:t>
            </a:r>
            <a:r>
              <a:rPr lang="ru-RU" sz="1400" b="1" dirty="0" smtClean="0">
                <a:latin typeface="+mn-lt"/>
              </a:rPr>
              <a:t>«Анестезиология и реаниматология» </a:t>
            </a:r>
            <a:r>
              <a:rPr lang="ru-RU" sz="1400" b="1" dirty="0">
                <a:latin typeface="+mn-lt"/>
              </a:rPr>
              <a:t>№</a:t>
            </a:r>
            <a:r>
              <a:rPr lang="en-US" sz="1400" b="1" dirty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5, </a:t>
            </a:r>
            <a:r>
              <a:rPr lang="ru-RU" sz="1400" b="1" dirty="0">
                <a:latin typeface="+mn-lt"/>
              </a:rPr>
              <a:t>20</a:t>
            </a:r>
            <a:r>
              <a:rPr lang="en-US" sz="1400" b="1" dirty="0" smtClean="0">
                <a:latin typeface="+mn-lt"/>
              </a:rPr>
              <a:t>1</a:t>
            </a:r>
            <a:r>
              <a:rPr lang="ru-RU" sz="1400" b="1" dirty="0" smtClean="0">
                <a:latin typeface="+mn-lt"/>
              </a:rPr>
              <a:t>3</a:t>
            </a:r>
            <a:endParaRPr lang="ru-RU" sz="1400" b="1" dirty="0"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52120" y="4653136"/>
            <a:ext cx="302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latin typeface="+mn-lt"/>
              </a:rPr>
              <a:t>Сайт Федерации анестезиологов-реаниматологов России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www.far.org.ru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Picture 2" descr="http://medkniga.com/xcart/image.php?type=T&amp;id=2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8" y="988671"/>
            <a:ext cx="1896670" cy="26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8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1465"/>
            <a:ext cx="3033828" cy="38221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6225"/>
            <a:ext cx="2670598" cy="37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980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89E2D8-8C62-4CDB-AFE9-A78D5315A2AE}" type="datetime11">
              <a:rPr lang="ru-RU" smtClean="0"/>
              <a:t>09:22:31</a:t>
            </a:fld>
            <a:endParaRPr lang="ru-RU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600" b="1" smtClean="0">
                <a:solidFill>
                  <a:srgbClr val="3333FF"/>
                </a:solidFill>
              </a:rPr>
              <a:t>Классификация преэклампсии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39893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/>
              <a:t>ПРИКАЗ МЗ РФ № 170 от 27.05.97 </a:t>
            </a:r>
          </a:p>
          <a:p>
            <a:pPr algn="ctr">
              <a:buFontTx/>
              <a:buNone/>
            </a:pPr>
            <a:r>
              <a:rPr lang="ru-RU" sz="2400" b="1" dirty="0" smtClean="0"/>
              <a:t>«О переходе органов и учреждений здравоохранения Российской Федерации на Международную статистическую классификацию болезней и проблем, связанных со здоровьем Х пересмотра </a:t>
            </a:r>
            <a:r>
              <a:rPr lang="ru-RU" sz="2000" b="1" dirty="0" smtClean="0"/>
              <a:t>(с изменениями от 12 января 1998 г.)</a:t>
            </a:r>
          </a:p>
          <a:p>
            <a:pPr algn="ctr">
              <a:buFontTx/>
              <a:buNone/>
            </a:pPr>
            <a:endParaRPr lang="ru-RU" sz="2000" b="1" dirty="0"/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Понадобилось 15 лет для перехода «</a:t>
            </a:r>
            <a:r>
              <a:rPr lang="ru-RU" b="1" dirty="0" err="1" smtClean="0">
                <a:solidFill>
                  <a:srgbClr val="FF0000"/>
                </a:solidFill>
              </a:rPr>
              <a:t>гестоза</a:t>
            </a:r>
            <a:r>
              <a:rPr lang="ru-RU" b="1" dirty="0" smtClean="0">
                <a:solidFill>
                  <a:srgbClr val="FF0000"/>
                </a:solidFill>
              </a:rPr>
              <a:t>» в «</a:t>
            </a:r>
            <a:r>
              <a:rPr lang="ru-RU" b="1" dirty="0" err="1" smtClean="0">
                <a:solidFill>
                  <a:srgbClr val="FF0000"/>
                </a:solidFill>
              </a:rPr>
              <a:t>преэклампсию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87973</TotalTime>
  <Words>3666</Words>
  <Application>Microsoft Office PowerPoint</Application>
  <PresentationFormat>Экран (4:3)</PresentationFormat>
  <Paragraphs>633</Paragraphs>
  <Slides>58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Оформление по умолчанию</vt:lpstr>
      <vt:lpstr>Презентация PowerPoint</vt:lpstr>
      <vt:lpstr>Презентация PowerPoint</vt:lpstr>
      <vt:lpstr>При создании рекомендаций использовались…</vt:lpstr>
      <vt:lpstr>Условия при написании рекомендаций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преэклампсии</vt:lpstr>
      <vt:lpstr>Преэклампсия и эклампсия в МКБ 10</vt:lpstr>
      <vt:lpstr>Критерии постановки диагноза преэклампсии</vt:lpstr>
      <vt:lpstr> Признанные материнские факторы риска для преэклампсии </vt:lpstr>
      <vt:lpstr> Признанные материнские факторы риска для преэклампсии. </vt:lpstr>
      <vt:lpstr>Презентация PowerPoint</vt:lpstr>
      <vt:lpstr>Презентация PowerPoint</vt:lpstr>
      <vt:lpstr>Тромбофилия и акушерские осложнения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преэклампсии на животных</vt:lpstr>
      <vt:lpstr>Презентация PowerPoint</vt:lpstr>
      <vt:lpstr>Презентация PowerPoint</vt:lpstr>
      <vt:lpstr>Презентация PowerPoint</vt:lpstr>
      <vt:lpstr> Критерии артериальной гипертензии  во время беременности (Joint National Committee on Detection, Evaluation and Treatment of High Blood Pressure ACOG-American College of Obstetricians and Gynecologists  </vt:lpstr>
      <vt:lpstr>Критерии тяжести преэклампсии</vt:lpstr>
      <vt:lpstr>Исследования«PIERS»                                         (Preeclampsia Integrated Estimate of RiSk) </vt:lpstr>
      <vt:lpstr>Презентация PowerPoint</vt:lpstr>
      <vt:lpstr>Осложнения преэклампсии:  Эклампсия</vt:lpstr>
      <vt:lpstr>Определение эклампсии</vt:lpstr>
      <vt:lpstr>Основные симптомы, предшествующие эклампсии</vt:lpstr>
      <vt:lpstr>Дифференциальная диагностика судорог</vt:lpstr>
      <vt:lpstr>  В 30% случаев эклампсия развивается у беременных женщин без признаков тяжелой преэклампсии и связана с нарушением кровообращения головного мозга преимущественно в затылочно-теменных областях </vt:lpstr>
      <vt:lpstr>Презентация PowerPoint</vt:lpstr>
      <vt:lpstr>Механизм повреждения ЦНС при эклампсии</vt:lpstr>
      <vt:lpstr>Основные направления лечения тяжелой преэклампсии и эклампсии</vt:lpstr>
      <vt:lpstr>Интенсивная терапия тяжелой преэклампсии и эклампсии</vt:lpstr>
      <vt:lpstr>Презентация PowerPoint</vt:lpstr>
      <vt:lpstr> Догоспитальный этап</vt:lpstr>
      <vt:lpstr>Презентация PowerPoint</vt:lpstr>
      <vt:lpstr>Эффекты магния сульфата: </vt:lpstr>
      <vt:lpstr>Госпитальный этап (палата интенсивной терапии)</vt:lpstr>
      <vt:lpstr>Гипотензивная терапия при преэклампсии</vt:lpstr>
      <vt:lpstr>Презентация PowerPoint</vt:lpstr>
      <vt:lpstr>Презентация PowerPoint</vt:lpstr>
      <vt:lpstr>Презентация PowerPoint</vt:lpstr>
      <vt:lpstr>Презентация PowerPoint</vt:lpstr>
      <vt:lpstr>Госпитальный этап (палата интенсивной терапии)</vt:lpstr>
      <vt:lpstr>Госпитальный этап (палата интенсивной терапии)</vt:lpstr>
      <vt:lpstr>Госпитальный этап (операционно-родовый блок)</vt:lpstr>
      <vt:lpstr>Госпитальный этап (палата интенсивной терапии)</vt:lpstr>
      <vt:lpstr>Интенсивная терапия тяжелой  преэклампсии и эклампсии после операции на продленной ИВЛ:</vt:lpstr>
      <vt:lpstr>Презентация PowerPoint</vt:lpstr>
      <vt:lpstr>Даже не упоминаются ни в одном из протоколов лечения тяжелой преэклампсии и эклампсии до родов:</vt:lpstr>
      <vt:lpstr>Не рекомендуется:</vt:lpstr>
      <vt:lpstr>Осложнения преэклампсии:  HELLP-синдром</vt:lpstr>
      <vt:lpstr>Варианты поражения печени при преэклампсии</vt:lpstr>
      <vt:lpstr>Благодарю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куликов</dc:creator>
  <cp:lastModifiedBy>ветер</cp:lastModifiedBy>
  <cp:revision>445</cp:revision>
  <dcterms:created xsi:type="dcterms:W3CDTF">2009-11-17T05:04:55Z</dcterms:created>
  <dcterms:modified xsi:type="dcterms:W3CDTF">2014-10-15T03:23:42Z</dcterms:modified>
</cp:coreProperties>
</file>