
<file path=[Content_Types].xml><?xml version="1.0" encoding="utf-8"?>
<Types xmlns="http://schemas.openxmlformats.org/package/2006/content-types">
  <Default Extension="png" ContentType="image/png"/>
  <Default Extension="htm" ContentType="application/xhtml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8" r:id="rId3"/>
    <p:sldId id="257" r:id="rId4"/>
    <p:sldId id="263" r:id="rId5"/>
    <p:sldId id="265" r:id="rId6"/>
    <p:sldId id="266" r:id="rId7"/>
    <p:sldId id="282" r:id="rId8"/>
    <p:sldId id="258" r:id="rId9"/>
    <p:sldId id="260" r:id="rId10"/>
    <p:sldId id="259" r:id="rId11"/>
    <p:sldId id="261" r:id="rId12"/>
    <p:sldId id="262" r:id="rId13"/>
    <p:sldId id="264" r:id="rId14"/>
    <p:sldId id="304" r:id="rId15"/>
    <p:sldId id="267" r:id="rId16"/>
    <p:sldId id="294" r:id="rId17"/>
    <p:sldId id="296" r:id="rId18"/>
    <p:sldId id="297" r:id="rId19"/>
    <p:sldId id="268" r:id="rId20"/>
    <p:sldId id="283" r:id="rId21"/>
    <p:sldId id="271" r:id="rId22"/>
    <p:sldId id="305" r:id="rId23"/>
    <p:sldId id="270" r:id="rId24"/>
    <p:sldId id="307" r:id="rId25"/>
    <p:sldId id="299" r:id="rId26"/>
    <p:sldId id="300" r:id="rId27"/>
    <p:sldId id="301" r:id="rId28"/>
    <p:sldId id="302" r:id="rId29"/>
    <p:sldId id="273" r:id="rId30"/>
    <p:sldId id="281" r:id="rId31"/>
    <p:sldId id="309" r:id="rId32"/>
    <p:sldId id="303" r:id="rId33"/>
    <p:sldId id="274" r:id="rId34"/>
    <p:sldId id="275" r:id="rId35"/>
    <p:sldId id="276" r:id="rId36"/>
    <p:sldId id="277" r:id="rId37"/>
    <p:sldId id="279" r:id="rId38"/>
    <p:sldId id="280" r:id="rId39"/>
    <p:sldId id="306" r:id="rId40"/>
    <p:sldId id="29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938CA-37A0-447C-A675-1BE09EAD938C}" type="doc">
      <dgm:prSet loTypeId="urn:microsoft.com/office/officeart/2005/8/layout/arrow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52C2FF-8E88-4346-8B85-7514294837CB}">
      <dgm:prSet phldrT="[Текст]" custT="1"/>
      <dgm:spPr/>
      <dgm:t>
        <a:bodyPr/>
        <a:lstStyle/>
        <a:p>
          <a:r>
            <a:rPr lang="ru-RU" sz="2400" dirty="0" smtClean="0"/>
            <a:t>Высокое АД</a:t>
          </a:r>
        </a:p>
        <a:p>
          <a:r>
            <a:rPr lang="ru-RU" sz="2400" dirty="0" smtClean="0"/>
            <a:t>Расширенное сосудистое русло</a:t>
          </a:r>
        </a:p>
        <a:p>
          <a:r>
            <a:rPr lang="ru-RU" sz="2400" dirty="0" smtClean="0"/>
            <a:t>Гипертрофия ЛЖ </a:t>
          </a:r>
          <a:endParaRPr lang="ru-RU" sz="2400" dirty="0"/>
        </a:p>
      </dgm:t>
    </dgm:pt>
    <dgm:pt modelId="{87017C00-11C2-4C33-835A-D3CF913DB5FA}" type="parTrans" cxnId="{25D3245E-A233-4A0B-AB09-AC78C88CB526}">
      <dgm:prSet/>
      <dgm:spPr/>
      <dgm:t>
        <a:bodyPr/>
        <a:lstStyle/>
        <a:p>
          <a:endParaRPr lang="ru-RU"/>
        </a:p>
      </dgm:t>
    </dgm:pt>
    <dgm:pt modelId="{21A9EB37-E0B1-4D3E-A724-0666BC6320FB}" type="sibTrans" cxnId="{25D3245E-A233-4A0B-AB09-AC78C88CB526}">
      <dgm:prSet/>
      <dgm:spPr/>
      <dgm:t>
        <a:bodyPr/>
        <a:lstStyle/>
        <a:p>
          <a:endParaRPr lang="ru-RU"/>
        </a:p>
      </dgm:t>
    </dgm:pt>
    <dgm:pt modelId="{79D20F5B-4C85-49CB-BC44-B92701520005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F0000"/>
              </a:solidFill>
            </a:rPr>
            <a:t>Почечный механизм артериальной гипертензии </a:t>
          </a:r>
          <a:r>
            <a:rPr lang="ru-RU" sz="3200" dirty="0" err="1" smtClean="0">
              <a:solidFill>
                <a:srgbClr val="FF0000"/>
              </a:solidFill>
            </a:rPr>
            <a:t>компенсаторно</a:t>
          </a:r>
          <a:r>
            <a:rPr lang="ru-RU" sz="3200" dirty="0" smtClean="0">
              <a:solidFill>
                <a:srgbClr val="FF0000"/>
              </a:solidFill>
            </a:rPr>
            <a:t> низкому АД, развитие коллатералей</a:t>
          </a:r>
          <a:endParaRPr lang="ru-RU" sz="3200" dirty="0">
            <a:solidFill>
              <a:srgbClr val="FF0000"/>
            </a:solidFill>
          </a:endParaRPr>
        </a:p>
      </dgm:t>
    </dgm:pt>
    <dgm:pt modelId="{34E826B2-314A-4091-8EB3-B16F6C799846}" type="parTrans" cxnId="{17A7E65F-3AAA-4D9B-B491-90CC57D32421}">
      <dgm:prSet/>
      <dgm:spPr/>
      <dgm:t>
        <a:bodyPr/>
        <a:lstStyle/>
        <a:p>
          <a:endParaRPr lang="ru-RU"/>
        </a:p>
      </dgm:t>
    </dgm:pt>
    <dgm:pt modelId="{78879341-620A-4695-BD48-00A629182257}" type="sibTrans" cxnId="{17A7E65F-3AAA-4D9B-B491-90CC57D32421}">
      <dgm:prSet/>
      <dgm:spPr/>
      <dgm:t>
        <a:bodyPr/>
        <a:lstStyle/>
        <a:p>
          <a:endParaRPr lang="ru-RU"/>
        </a:p>
      </dgm:t>
    </dgm:pt>
    <dgm:pt modelId="{6F602A8F-C79C-4FF7-BE14-7EDE63AC48BF}" type="pres">
      <dgm:prSet presAssocID="{E99938CA-37A0-447C-A675-1BE09EAD938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750B32-159F-422C-B996-42C3FA6964EE}" type="pres">
      <dgm:prSet presAssocID="{7352C2FF-8E88-4346-8B85-7514294837CB}" presName="upArrow" presStyleLbl="node1" presStyleIdx="0" presStyleCnt="2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9BF1B64E-03D3-4F2B-86AD-8B8A4F1B1B93}" type="pres">
      <dgm:prSet presAssocID="{7352C2FF-8E88-4346-8B85-7514294837CB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010DE-B7AF-4DD0-95F3-F3596D9D583C}" type="pres">
      <dgm:prSet presAssocID="{79D20F5B-4C85-49CB-BC44-B92701520005}" presName="downArrow" presStyleLbl="node1" presStyleIdx="1" presStyleCnt="2"/>
      <dgm:spPr>
        <a:gradFill flip="none" rotWithShape="0">
          <a:gsLst>
            <a:gs pos="0">
              <a:srgbClr val="FF5050">
                <a:tint val="66000"/>
                <a:satMod val="160000"/>
              </a:srgbClr>
            </a:gs>
            <a:gs pos="50000">
              <a:srgbClr val="FF5050">
                <a:tint val="44500"/>
                <a:satMod val="160000"/>
              </a:srgbClr>
            </a:gs>
            <a:gs pos="100000">
              <a:srgbClr val="FF5050">
                <a:tint val="23500"/>
                <a:satMod val="160000"/>
              </a:srgbClr>
            </a:gs>
          </a:gsLst>
          <a:lin ang="5400000" scaled="1"/>
          <a:tileRect/>
        </a:gradFill>
      </dgm:spPr>
    </dgm:pt>
    <dgm:pt modelId="{EAB8596B-3B04-4765-9D0D-7C5E6027AA7A}" type="pres">
      <dgm:prSet presAssocID="{79D20F5B-4C85-49CB-BC44-B9270152000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7E65F-3AAA-4D9B-B491-90CC57D32421}" srcId="{E99938CA-37A0-447C-A675-1BE09EAD938C}" destId="{79D20F5B-4C85-49CB-BC44-B92701520005}" srcOrd="1" destOrd="0" parTransId="{34E826B2-314A-4091-8EB3-B16F6C799846}" sibTransId="{78879341-620A-4695-BD48-00A629182257}"/>
    <dgm:cxn modelId="{F0B68567-603E-451B-BCCC-64F402F1D245}" type="presOf" srcId="{7352C2FF-8E88-4346-8B85-7514294837CB}" destId="{9BF1B64E-03D3-4F2B-86AD-8B8A4F1B1B93}" srcOrd="0" destOrd="0" presId="urn:microsoft.com/office/officeart/2005/8/layout/arrow4"/>
    <dgm:cxn modelId="{66359BFA-03B5-421D-BA82-4B6AA3109751}" type="presOf" srcId="{E99938CA-37A0-447C-A675-1BE09EAD938C}" destId="{6F602A8F-C79C-4FF7-BE14-7EDE63AC48BF}" srcOrd="0" destOrd="0" presId="urn:microsoft.com/office/officeart/2005/8/layout/arrow4"/>
    <dgm:cxn modelId="{E1803A3C-72C1-4297-8F70-9ED134E327F5}" type="presOf" srcId="{79D20F5B-4C85-49CB-BC44-B92701520005}" destId="{EAB8596B-3B04-4765-9D0D-7C5E6027AA7A}" srcOrd="0" destOrd="0" presId="urn:microsoft.com/office/officeart/2005/8/layout/arrow4"/>
    <dgm:cxn modelId="{25D3245E-A233-4A0B-AB09-AC78C88CB526}" srcId="{E99938CA-37A0-447C-A675-1BE09EAD938C}" destId="{7352C2FF-8E88-4346-8B85-7514294837CB}" srcOrd="0" destOrd="0" parTransId="{87017C00-11C2-4C33-835A-D3CF913DB5FA}" sibTransId="{21A9EB37-E0B1-4D3E-A724-0666BC6320FB}"/>
    <dgm:cxn modelId="{26472C0B-A76B-4A88-9010-98A4468016ED}" type="presParOf" srcId="{6F602A8F-C79C-4FF7-BE14-7EDE63AC48BF}" destId="{AB750B32-159F-422C-B996-42C3FA6964EE}" srcOrd="0" destOrd="0" presId="urn:microsoft.com/office/officeart/2005/8/layout/arrow4"/>
    <dgm:cxn modelId="{B9631128-7A0B-4418-8311-F7946477AFC7}" type="presParOf" srcId="{6F602A8F-C79C-4FF7-BE14-7EDE63AC48BF}" destId="{9BF1B64E-03D3-4F2B-86AD-8B8A4F1B1B93}" srcOrd="1" destOrd="0" presId="urn:microsoft.com/office/officeart/2005/8/layout/arrow4"/>
    <dgm:cxn modelId="{E1BD0EC1-7132-4531-A4FA-6CB7DD7C6640}" type="presParOf" srcId="{6F602A8F-C79C-4FF7-BE14-7EDE63AC48BF}" destId="{669010DE-B7AF-4DD0-95F3-F3596D9D583C}" srcOrd="2" destOrd="0" presId="urn:microsoft.com/office/officeart/2005/8/layout/arrow4"/>
    <dgm:cxn modelId="{20E67B8B-82FB-469D-B9FE-EE5B70ACD559}" type="presParOf" srcId="{6F602A8F-C79C-4FF7-BE14-7EDE63AC48BF}" destId="{EAB8596B-3B04-4765-9D0D-7C5E6027AA7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AD87C-0DE3-4D72-B81E-0C6F6754AC6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0F7ED2-DAD8-4728-80BB-6FA999ACD9D4}">
      <dgm:prSet phldrT="[Текст]" custT="1"/>
      <dgm:spPr/>
      <dgm:t>
        <a:bodyPr/>
        <a:lstStyle/>
        <a:p>
          <a:r>
            <a:rPr lang="ru-RU" sz="2400" dirty="0" smtClean="0"/>
            <a:t>Возможность управления гемодинамикой и дыханием</a:t>
          </a:r>
        </a:p>
        <a:p>
          <a:r>
            <a:rPr lang="ru-RU" sz="2400" dirty="0" smtClean="0"/>
            <a:t>Минимальное влияние на маточно-плацентарный кровоток</a:t>
          </a:r>
          <a:endParaRPr lang="ru-RU" sz="2400" dirty="0"/>
        </a:p>
      </dgm:t>
    </dgm:pt>
    <dgm:pt modelId="{889D0401-2122-47E3-8B55-C60B0C5E2977}" type="parTrans" cxnId="{DA62BD2F-E151-443C-8A7C-A633927D1836}">
      <dgm:prSet/>
      <dgm:spPr/>
      <dgm:t>
        <a:bodyPr/>
        <a:lstStyle/>
        <a:p>
          <a:endParaRPr lang="ru-RU"/>
        </a:p>
      </dgm:t>
    </dgm:pt>
    <dgm:pt modelId="{047990DA-8F51-4F8A-979A-0D8DC385DBAB}" type="sibTrans" cxnId="{DA62BD2F-E151-443C-8A7C-A633927D1836}">
      <dgm:prSet/>
      <dgm:spPr/>
      <dgm:t>
        <a:bodyPr/>
        <a:lstStyle/>
        <a:p>
          <a:endParaRPr lang="ru-RU"/>
        </a:p>
      </dgm:t>
    </dgm:pt>
    <dgm:pt modelId="{FFD44F3C-9938-4FA3-A407-8CAB34F63037}">
      <dgm:prSet phldrT="[Текст]" custT="1"/>
      <dgm:spPr/>
      <dgm:t>
        <a:bodyPr/>
        <a:lstStyle/>
        <a:p>
          <a:r>
            <a:rPr lang="ru-RU" sz="2400" dirty="0" smtClean="0"/>
            <a:t>Любой метод общей или региональной анестезии имеет влияние на гемодинамику, а значит и на М-П кровоток</a:t>
          </a:r>
          <a:endParaRPr lang="ru-RU" sz="2400" dirty="0"/>
        </a:p>
      </dgm:t>
    </dgm:pt>
    <dgm:pt modelId="{D0197172-C06D-438F-A49F-822D5C57C4C7}" type="parTrans" cxnId="{31BF4406-5DBA-4903-BE24-7BE68002E5B9}">
      <dgm:prSet/>
      <dgm:spPr/>
      <dgm:t>
        <a:bodyPr/>
        <a:lstStyle/>
        <a:p>
          <a:endParaRPr lang="ru-RU"/>
        </a:p>
      </dgm:t>
    </dgm:pt>
    <dgm:pt modelId="{30EC27A1-BBEF-4E1D-8956-070E14818CB9}" type="sibTrans" cxnId="{31BF4406-5DBA-4903-BE24-7BE68002E5B9}">
      <dgm:prSet/>
      <dgm:spPr/>
      <dgm:t>
        <a:bodyPr/>
        <a:lstStyle/>
        <a:p>
          <a:endParaRPr lang="ru-RU"/>
        </a:p>
      </dgm:t>
    </dgm:pt>
    <dgm:pt modelId="{B945A037-C165-4960-99C5-6C66B6EA14F5}" type="pres">
      <dgm:prSet presAssocID="{B6EAD87C-0DE3-4D72-B81E-0C6F6754AC6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EA5B17-CBB5-4A57-8F3E-691A689F67C9}" type="pres">
      <dgm:prSet presAssocID="{B6EAD87C-0DE3-4D72-B81E-0C6F6754AC63}" presName="Background" presStyleLbl="bgImgPlace1" presStyleIdx="0" presStyleCnt="1"/>
      <dgm:spPr/>
    </dgm:pt>
    <dgm:pt modelId="{6D76E9C1-0DA8-49B9-98EF-AFDAC4900B0C}" type="pres">
      <dgm:prSet presAssocID="{B6EAD87C-0DE3-4D72-B81E-0C6F6754AC6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87022-3560-4C7F-A457-9E856F5F4502}" type="pres">
      <dgm:prSet presAssocID="{B6EAD87C-0DE3-4D72-B81E-0C6F6754AC6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736BA-C4A7-45C7-84D0-F1118D3706EE}" type="pres">
      <dgm:prSet presAssocID="{B6EAD87C-0DE3-4D72-B81E-0C6F6754AC63}" presName="Plus" presStyleLbl="alignNode1" presStyleIdx="0" presStyleCnt="2"/>
      <dgm:spPr/>
    </dgm:pt>
    <dgm:pt modelId="{1188597E-78A2-40E7-9E00-99FA368D0455}" type="pres">
      <dgm:prSet presAssocID="{B6EAD87C-0DE3-4D72-B81E-0C6F6754AC63}" presName="Minus" presStyleLbl="alignNode1" presStyleIdx="1" presStyleCnt="2"/>
      <dgm:spPr/>
    </dgm:pt>
    <dgm:pt modelId="{321B1215-241B-4678-8884-2ECF8C30FFD9}" type="pres">
      <dgm:prSet presAssocID="{B6EAD87C-0DE3-4D72-B81E-0C6F6754AC63}" presName="Divider" presStyleLbl="parChTrans1D1" presStyleIdx="0" presStyleCnt="1"/>
      <dgm:spPr/>
    </dgm:pt>
  </dgm:ptLst>
  <dgm:cxnLst>
    <dgm:cxn modelId="{4ED2272E-C5F0-48D1-8A02-B3BDC08ED006}" type="presOf" srcId="{FFD44F3C-9938-4FA3-A407-8CAB34F63037}" destId="{E5087022-3560-4C7F-A457-9E856F5F4502}" srcOrd="0" destOrd="0" presId="urn:microsoft.com/office/officeart/2009/3/layout/PlusandMinus"/>
    <dgm:cxn modelId="{31BF4406-5DBA-4903-BE24-7BE68002E5B9}" srcId="{B6EAD87C-0DE3-4D72-B81E-0C6F6754AC63}" destId="{FFD44F3C-9938-4FA3-A407-8CAB34F63037}" srcOrd="1" destOrd="0" parTransId="{D0197172-C06D-438F-A49F-822D5C57C4C7}" sibTransId="{30EC27A1-BBEF-4E1D-8956-070E14818CB9}"/>
    <dgm:cxn modelId="{FB853D4A-337C-4E9F-8E4D-43DAB1C489BA}" type="presOf" srcId="{B6EAD87C-0DE3-4D72-B81E-0C6F6754AC63}" destId="{B945A037-C165-4960-99C5-6C66B6EA14F5}" srcOrd="0" destOrd="0" presId="urn:microsoft.com/office/officeart/2009/3/layout/PlusandMinus"/>
    <dgm:cxn modelId="{DA62BD2F-E151-443C-8A7C-A633927D1836}" srcId="{B6EAD87C-0DE3-4D72-B81E-0C6F6754AC63}" destId="{1E0F7ED2-DAD8-4728-80BB-6FA999ACD9D4}" srcOrd="0" destOrd="0" parTransId="{889D0401-2122-47E3-8B55-C60B0C5E2977}" sibTransId="{047990DA-8F51-4F8A-979A-0D8DC385DBAB}"/>
    <dgm:cxn modelId="{7E3CD1E2-2B71-42E6-B285-275636610EED}" type="presOf" srcId="{1E0F7ED2-DAD8-4728-80BB-6FA999ACD9D4}" destId="{6D76E9C1-0DA8-49B9-98EF-AFDAC4900B0C}" srcOrd="0" destOrd="0" presId="urn:microsoft.com/office/officeart/2009/3/layout/PlusandMinus"/>
    <dgm:cxn modelId="{4FD3EFB9-B59B-4759-BA7F-6993B4701685}" type="presParOf" srcId="{B945A037-C165-4960-99C5-6C66B6EA14F5}" destId="{21EA5B17-CBB5-4A57-8F3E-691A689F67C9}" srcOrd="0" destOrd="0" presId="urn:microsoft.com/office/officeart/2009/3/layout/PlusandMinus"/>
    <dgm:cxn modelId="{9FAB7C7E-2BEA-47BA-8FA4-CFCD1FCAA04B}" type="presParOf" srcId="{B945A037-C165-4960-99C5-6C66B6EA14F5}" destId="{6D76E9C1-0DA8-49B9-98EF-AFDAC4900B0C}" srcOrd="1" destOrd="0" presId="urn:microsoft.com/office/officeart/2009/3/layout/PlusandMinus"/>
    <dgm:cxn modelId="{2FE643EC-7F84-49F2-BB60-AD572F8EA78E}" type="presParOf" srcId="{B945A037-C165-4960-99C5-6C66B6EA14F5}" destId="{E5087022-3560-4C7F-A457-9E856F5F4502}" srcOrd="2" destOrd="0" presId="urn:microsoft.com/office/officeart/2009/3/layout/PlusandMinus"/>
    <dgm:cxn modelId="{6D76C048-B490-49C3-8E7D-D2DBFB6A3DE9}" type="presParOf" srcId="{B945A037-C165-4960-99C5-6C66B6EA14F5}" destId="{33C736BA-C4A7-45C7-84D0-F1118D3706EE}" srcOrd="3" destOrd="0" presId="urn:microsoft.com/office/officeart/2009/3/layout/PlusandMinus"/>
    <dgm:cxn modelId="{927331B9-E1E7-4EEA-82F5-1DA8BCCEF93C}" type="presParOf" srcId="{B945A037-C165-4960-99C5-6C66B6EA14F5}" destId="{1188597E-78A2-40E7-9E00-99FA368D0455}" srcOrd="4" destOrd="0" presId="urn:microsoft.com/office/officeart/2009/3/layout/PlusandMinus"/>
    <dgm:cxn modelId="{F7B10CBE-C293-4EAF-B9F4-DDD4E942FD3B}" type="presParOf" srcId="{B945A037-C165-4960-99C5-6C66B6EA14F5}" destId="{321B1215-241B-4678-8884-2ECF8C30FFD9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D42A4-9DEE-42B5-A379-E23FCB32010B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DA303-401D-462D-BF93-43CE6DBEC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9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DA303-401D-462D-BF93-43CE6DBECD3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00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DA303-401D-462D-BF93-43CE6DBECD3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509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8D262-690A-44CA-B050-FA66CAF1B6BA}" type="slidenum">
              <a:rPr lang="en-AU" smtClean="0">
                <a:latin typeface="Arial" pitchFamily="34" charset="0"/>
              </a:rPr>
              <a:pPr/>
              <a:t>25</a:t>
            </a:fld>
            <a:endParaRPr lang="en-AU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96925"/>
            <a:ext cx="4260850" cy="3195638"/>
          </a:xfrm>
          <a:ln w="12699" cap="flat">
            <a:solidFill>
              <a:schemeClr val="tx1"/>
            </a:solidFill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4513"/>
            <a:ext cx="5029200" cy="4137025"/>
          </a:xfrm>
          <a:noFill/>
          <a:ln/>
        </p:spPr>
        <p:txBody>
          <a:bodyPr lIns="93793" tIns="46896" rIns="93793" bIns="46896"/>
          <a:lstStyle/>
          <a:p>
            <a:pPr defTabSz="803275" eaLnBrk="1" hangingPunct="1"/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3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99720-993D-48ED-BA3D-88C589FAE45D}" type="slidenum">
              <a:rPr lang="en-US"/>
              <a:pPr/>
              <a:t>28</a:t>
            </a:fld>
            <a:endParaRPr 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87400"/>
            <a:ext cx="4413250" cy="3309938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904" y="4419084"/>
            <a:ext cx="5068422" cy="4188282"/>
          </a:xfrm>
        </p:spPr>
        <p:txBody>
          <a:bodyPr/>
          <a:lstStyle/>
          <a:p>
            <a:pPr marL="220599" indent="-220599"/>
            <a:r>
              <a:rPr lang="en-US" dirty="0"/>
              <a:t>As discussed in the previous slide, S</a:t>
            </a:r>
            <a:r>
              <a:rPr lang="en-US" sz="1000" b="1" dirty="0"/>
              <a:t>v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  reflects the amount of oxygen remaining in the blood after the tissues have extracted the needed amount of oxygen. S</a:t>
            </a:r>
            <a:r>
              <a:rPr lang="en-US" sz="1000" b="1" dirty="0"/>
              <a:t>v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 represents the difference between oxygen delivery (DO</a:t>
            </a:r>
            <a:r>
              <a:rPr lang="en-US" sz="1000" b="1" baseline="-25000" dirty="0"/>
              <a:t>2</a:t>
            </a:r>
            <a:r>
              <a:rPr lang="en-US" dirty="0"/>
              <a:t>) and oxygen consumption (VO</a:t>
            </a:r>
            <a:r>
              <a:rPr lang="en-US" sz="1000" b="1" baseline="-25000" dirty="0"/>
              <a:t>2</a:t>
            </a:r>
            <a:r>
              <a:rPr lang="en-US" dirty="0"/>
              <a:t>).</a:t>
            </a:r>
          </a:p>
          <a:p>
            <a:pPr marL="220599" indent="-220599"/>
            <a:r>
              <a:rPr lang="en-US" dirty="0"/>
              <a:t>ScvO2 reflects this same balance of oxygen delivery vs. consumption but at a regional level. </a:t>
            </a:r>
          </a:p>
          <a:p>
            <a:pPr marL="220599" indent="-220599"/>
            <a:endParaRPr lang="en-US" dirty="0"/>
          </a:p>
          <a:p>
            <a:pPr marL="220599" indent="-220599"/>
            <a:r>
              <a:rPr lang="en-US" dirty="0"/>
              <a:t>The entire process can be described as follows:</a:t>
            </a:r>
          </a:p>
          <a:p>
            <a:pPr marL="220599" indent="-220599">
              <a:buFontTx/>
              <a:buAutoNum type="arabicParenR"/>
            </a:pPr>
            <a:r>
              <a:rPr lang="en-US" dirty="0"/>
              <a:t> Oxygen loading onto hemoglobin occurs in the lungs (S</a:t>
            </a:r>
            <a:r>
              <a:rPr lang="en-US" sz="1000" b="1" dirty="0"/>
              <a:t>a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).</a:t>
            </a:r>
          </a:p>
          <a:p>
            <a:pPr marL="220599" indent="-220599">
              <a:buFontTx/>
              <a:buAutoNum type="arabicParenR"/>
            </a:pPr>
            <a:r>
              <a:rPr lang="en-US" dirty="0"/>
              <a:t> The oxygen on </a:t>
            </a:r>
            <a:r>
              <a:rPr lang="en-US" dirty="0" err="1"/>
              <a:t>Hb</a:t>
            </a:r>
            <a:r>
              <a:rPr lang="en-US" dirty="0"/>
              <a:t> is delivered by blood flow (CO) to the tissues. </a:t>
            </a:r>
          </a:p>
          <a:p>
            <a:pPr marL="220599" indent="-220599">
              <a:buFontTx/>
              <a:buAutoNum type="arabicParenR"/>
            </a:pPr>
            <a:r>
              <a:rPr lang="en-US" dirty="0"/>
              <a:t> At the tissue level oxygen is removed and utilized (VO</a:t>
            </a:r>
            <a:r>
              <a:rPr lang="en-US" sz="1000" b="1" baseline="-25000" dirty="0"/>
              <a:t>2</a:t>
            </a:r>
            <a:r>
              <a:rPr lang="en-US" dirty="0"/>
              <a:t>).</a:t>
            </a:r>
          </a:p>
          <a:p>
            <a:pPr marL="220599" indent="-220599">
              <a:buFontTx/>
              <a:buAutoNum type="arabicParenR"/>
            </a:pPr>
            <a:r>
              <a:rPr lang="en-US" dirty="0"/>
              <a:t> S</a:t>
            </a:r>
            <a:r>
              <a:rPr lang="en-US" sz="1000" b="1" dirty="0"/>
              <a:t>v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 reflects the difference between oxygen delivery (CO, S</a:t>
            </a:r>
            <a:r>
              <a:rPr lang="en-US" sz="1000" b="1" dirty="0"/>
              <a:t>a</a:t>
            </a:r>
            <a:r>
              <a:rPr lang="en-US" dirty="0"/>
              <a:t>O</a:t>
            </a:r>
            <a:r>
              <a:rPr lang="en-US" sz="1000" b="1" baseline="-25000" dirty="0"/>
              <a:t>2</a:t>
            </a:r>
            <a:r>
              <a:rPr lang="en-US" dirty="0"/>
              <a:t>, </a:t>
            </a:r>
            <a:r>
              <a:rPr lang="en-US" dirty="0" err="1"/>
              <a:t>Hb</a:t>
            </a:r>
            <a:r>
              <a:rPr lang="en-US" dirty="0"/>
              <a:t>) and oxygen consumption (VO</a:t>
            </a:r>
            <a:r>
              <a:rPr lang="en-US" sz="1000" b="1" baseline="-25000" dirty="0"/>
              <a:t>2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5673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htm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Случай оперативного </a:t>
            </a:r>
            <a:r>
              <a:rPr lang="ru-RU" sz="4000" b="1" dirty="0" err="1" smtClean="0">
                <a:solidFill>
                  <a:schemeClr val="accent2"/>
                </a:solidFill>
              </a:rPr>
              <a:t>родоразрешения</a:t>
            </a:r>
            <a:r>
              <a:rPr lang="ru-RU" sz="4000" b="1" dirty="0" smtClean="0">
                <a:solidFill>
                  <a:schemeClr val="accent2"/>
                </a:solidFill>
              </a:rPr>
              <a:t> при </a:t>
            </a:r>
            <a:r>
              <a:rPr lang="ru-RU" sz="4000" b="1" dirty="0" err="1" smtClean="0">
                <a:solidFill>
                  <a:schemeClr val="accent2"/>
                </a:solidFill>
              </a:rPr>
              <a:t>коарктации</a:t>
            </a:r>
            <a:r>
              <a:rPr lang="ru-RU" sz="4000" b="1" dirty="0" smtClean="0">
                <a:solidFill>
                  <a:schemeClr val="accent2"/>
                </a:solidFill>
              </a:rPr>
              <a:t> аорты у беременной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Баялиева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А.Ж.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Казанский государственный медицинский университет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ОРЕЛ-2015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</a:rPr>
              <a:t>, январь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8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Распространенность КА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Частота 6-15% от всех ВПС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Врожденные пороки сердца 6-8 на 1 000 живых родов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 встречается чаще у мальчиков в 3-5 раз, чем у девочек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2 различных типа кровообращения при КА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7118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Блок-схема: сопоставление 4"/>
          <p:cNvSpPr/>
          <p:nvPr/>
        </p:nvSpPr>
        <p:spPr>
          <a:xfrm>
            <a:off x="2051720" y="3447808"/>
            <a:ext cx="457200" cy="914400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8100392" y="1988840"/>
            <a:ext cx="360040" cy="2664296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2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Клинические данные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Жалобы пациента: головные боли, головокружения, повышенная утомляемость, носовые кровотечения, боли в ногах, судороги, зябкость стоп.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Измерения АД на конечностях достаточно для постановки предварительного диагноза.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Осложнения КА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1. Тяжёлая артериальная гипертензия;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2. Внутримозговое кровоизлияние (инсульт);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3. Субарахноидальное кровоизлияние;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 Левожелудочковая сердечная недостаточность с развитием сердечной астмы и отёка лёгких;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5. Гипертонический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нефроангиосклероз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(поражение артериол (мелких артерий) почек при артериальной гипертензии, постепенно приводящее к развитию так называемой первично сморщенной почки);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6. Разрывы расширенной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аневризмы;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7. Инфекционный (бактериальный)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эндокардит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3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Осложнения у беременных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Синдром задержки плода</a:t>
            </a:r>
          </a:p>
          <a:p>
            <a:r>
              <a:rPr lang="ru-RU" dirty="0" smtClean="0"/>
              <a:t>Преждевременные роды</a:t>
            </a:r>
          </a:p>
          <a:p>
            <a:r>
              <a:rPr lang="ru-RU" dirty="0" smtClean="0"/>
              <a:t>Разрыв аорты у 8 из 14 умерших женщин в </a:t>
            </a:r>
            <a:r>
              <a:rPr lang="en-US" dirty="0" smtClean="0"/>
              <a:t>III </a:t>
            </a:r>
            <a:r>
              <a:rPr lang="ru-RU" dirty="0" smtClean="0"/>
              <a:t>триместре и послеродовом периоде, во время потуг и в послеродовом периоде.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6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Диагностика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УЗИ сосудов сердца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Эхокардиография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</a:rPr>
              <a:t>Аортография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Катетеризация аорты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йнагуль\AppData\Local\Temp\Rar$DIa0.730\coarctation_of_the_aorta-13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48680"/>
            <a:ext cx="401002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Эхокардиография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сужение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аорты в районе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перешейка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турбулентный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систолический поток ниже места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сужения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разница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систолического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АД между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частью аорты перед сужением и её частью ниже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сужения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увеличения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мышечной массы (гипертрофия миокарда) левого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желудочка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повышенная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подвижность его задней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стенки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увеличение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размеров левого предсердия.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4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Катетеризация аорты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Катетеризация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сердца проводится для измерения давления в аорте и выявляет характерный признак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коарктации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аорты – разницу систолического артериального давления выше и ниже по току крови места сужения аорты.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/>
                </a:solidFill>
              </a:rPr>
              <a:t>Аортография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Даёт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возможность непосредственно определить уровень и степень сужения просвета аорты.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0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Лечение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Хирургическое: открытая операция резекции аорты с искусственным кровообращением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Эндоваскулярное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стентграфт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аорты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Структура причин материнской смертности в мире за 2013 г (% )- 289 000 случаев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28% - предшествующие состояния – </a:t>
            </a:r>
            <a:r>
              <a:rPr lang="ru-RU" dirty="0" err="1" smtClean="0">
                <a:solidFill>
                  <a:srgbClr val="002060"/>
                </a:solidFill>
              </a:rPr>
              <a:t>Экстрагенитальные</a:t>
            </a:r>
            <a:r>
              <a:rPr lang="ru-RU" dirty="0" smtClean="0">
                <a:solidFill>
                  <a:srgbClr val="002060"/>
                </a:solidFill>
              </a:rPr>
              <a:t> заболевания</a:t>
            </a:r>
          </a:p>
          <a:p>
            <a:r>
              <a:rPr lang="ru-RU" sz="2800" dirty="0" smtClean="0"/>
              <a:t>27 % - кровотечения</a:t>
            </a:r>
          </a:p>
          <a:p>
            <a:r>
              <a:rPr lang="ru-RU" sz="2800" dirty="0" smtClean="0"/>
              <a:t>14 % - эклампсия</a:t>
            </a:r>
          </a:p>
          <a:p>
            <a:r>
              <a:rPr lang="ru-RU" sz="2800" dirty="0" smtClean="0"/>
              <a:t>11% - инфекции</a:t>
            </a:r>
          </a:p>
          <a:p>
            <a:r>
              <a:rPr lang="ru-RU" sz="2800" dirty="0" smtClean="0"/>
              <a:t>9% - осложненные роды</a:t>
            </a:r>
          </a:p>
          <a:p>
            <a:r>
              <a:rPr lang="ru-RU" sz="2800" dirty="0" smtClean="0"/>
              <a:t>8% - аборты</a:t>
            </a:r>
          </a:p>
          <a:p>
            <a:r>
              <a:rPr lang="ru-RU" sz="2800" dirty="0" smtClean="0"/>
              <a:t>3% - ЭОВ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311746" y="1412776"/>
            <a:ext cx="7920880" cy="1368152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84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нагуль\AppData\Local\Temp\Rar$DIa0.358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01" y="0"/>
            <a:ext cx="447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Типы  кардиохирургической операции и прогноз для матери и ребенка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412875"/>
          <a:ext cx="8229600" cy="542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022104"/>
                <a:gridCol w="1728192"/>
                <a:gridCol w="1820888"/>
              </a:tblGrid>
              <a:tr h="91450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№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Кардиохирургическая операция и </a:t>
                      </a:r>
                      <a:r>
                        <a:rPr lang="ru-RU" sz="1800" dirty="0" err="1" smtClean="0"/>
                        <a:t>родоразрешение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Прогноз для матери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Прогноз для</a:t>
                      </a:r>
                      <a:r>
                        <a:rPr lang="ru-RU" sz="1800" baseline="0" dirty="0" smtClean="0"/>
                        <a:t> ребенка</a:t>
                      </a:r>
                      <a:endParaRPr lang="ru-RU" sz="1800" dirty="0"/>
                    </a:p>
                  </a:txBody>
                  <a:tcPr marT="45725" marB="45725"/>
                </a:tc>
              </a:tr>
              <a:tr h="13107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Экстренная  кардиохирургическая операция на ранних сроках беременности из-за прогрессирования СН, тромбоза клапана,</a:t>
                      </a:r>
                      <a:r>
                        <a:rPr lang="ru-RU" sz="1600" baseline="0" dirty="0" smtClean="0"/>
                        <a:t> критического стеноза)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Сомнительный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C00000"/>
                    </a:solidFill>
                  </a:tcPr>
                </a:tc>
              </a:tr>
              <a:tr h="8230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Одномоментная операция: кесарево </a:t>
                      </a:r>
                      <a:r>
                        <a:rPr lang="ru-RU" sz="1600" dirty="0" err="1" smtClean="0"/>
                        <a:t>сечение+кардиохирургическая</a:t>
                      </a:r>
                      <a:r>
                        <a:rPr lang="ru-RU" sz="1600" dirty="0" smtClean="0"/>
                        <a:t> операция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Сомнительный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Сомнительный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FFC000"/>
                    </a:solidFill>
                  </a:tcPr>
                </a:tc>
              </a:tr>
              <a:tr h="8230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Оперативное </a:t>
                      </a:r>
                      <a:r>
                        <a:rPr lang="ru-RU" sz="1600" dirty="0" err="1" smtClean="0"/>
                        <a:t>родоразрешение</a:t>
                      </a:r>
                      <a:r>
                        <a:rPr lang="ru-RU" sz="1600" dirty="0" smtClean="0"/>
                        <a:t> и отсроченная кардиохирургическая</a:t>
                      </a:r>
                      <a:r>
                        <a:rPr lang="ru-RU" sz="1600" baseline="0" dirty="0" smtClean="0"/>
                        <a:t> операция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00B050"/>
                    </a:solidFill>
                  </a:tcPr>
                </a:tc>
              </a:tr>
              <a:tr h="155466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Консервативная тактика, отказ от кардиохирургического вмешательства</a:t>
                      </a:r>
                      <a:r>
                        <a:rPr lang="ru-RU" sz="1600" baseline="0" dirty="0" smtClean="0"/>
                        <a:t> в связи с тяжестью состояния и неблагоприятным исходом (высокая легочная гипертензия, массивная тромбоэмболия).</a:t>
                      </a:r>
                      <a:endParaRPr lang="ru-RU" sz="16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Неблагоприятный</a:t>
                      </a:r>
                      <a:endParaRPr lang="ru-RU" sz="1600" dirty="0"/>
                    </a:p>
                  </a:txBody>
                  <a:tcPr marT="45725" marB="45725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7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Данные клиники </a:t>
            </a:r>
            <a:r>
              <a:rPr lang="ru-RU" sz="4000" dirty="0" err="1" smtClean="0">
                <a:solidFill>
                  <a:srgbClr val="C00000"/>
                </a:solidFill>
              </a:rPr>
              <a:t>Мэйо</a:t>
            </a:r>
            <a:r>
              <a:rPr lang="ru-RU" sz="4000" dirty="0" smtClean="0">
                <a:solidFill>
                  <a:srgbClr val="C00000"/>
                </a:solidFill>
              </a:rPr>
              <a:t> (США)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50 случаев КА за 1985-2000 гг.- 38% с </a:t>
            </a:r>
            <a:r>
              <a:rPr lang="ru-RU" dirty="0" err="1" smtClean="0"/>
              <a:t>гемодинамически</a:t>
            </a:r>
            <a:r>
              <a:rPr lang="ru-RU" dirty="0" smtClean="0"/>
              <a:t> значимым стенозом градиент давления больше 20 мм </a:t>
            </a:r>
            <a:r>
              <a:rPr lang="ru-RU" dirty="0" err="1" smtClean="0"/>
              <a:t>рт.ст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30 случаев коррекции при беременности</a:t>
            </a:r>
          </a:p>
          <a:p>
            <a:r>
              <a:rPr lang="ru-RU" dirty="0" smtClean="0"/>
              <a:t>10 случаев до беременности</a:t>
            </a:r>
          </a:p>
          <a:p>
            <a:r>
              <a:rPr lang="ru-RU" dirty="0" smtClean="0"/>
              <a:t>6 без операций</a:t>
            </a:r>
          </a:p>
          <a:p>
            <a:r>
              <a:rPr lang="ru-RU" dirty="0" smtClean="0"/>
              <a:t>36% проведено КС</a:t>
            </a:r>
          </a:p>
          <a:p>
            <a:r>
              <a:rPr lang="ru-RU" dirty="0" smtClean="0"/>
              <a:t>1 больная умерла на сроке 36 </a:t>
            </a:r>
            <a:r>
              <a:rPr lang="ru-RU" dirty="0" err="1" smtClean="0"/>
              <a:t>нед</a:t>
            </a:r>
            <a:r>
              <a:rPr lang="ru-RU" dirty="0" smtClean="0"/>
              <a:t> беременности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9913" y="5802391"/>
            <a:ext cx="5794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Beauchesne</a:t>
            </a:r>
            <a:r>
              <a:rPr lang="en-US" dirty="0" smtClean="0"/>
              <a:t> L.M. et al </a:t>
            </a:r>
            <a:r>
              <a:rPr lang="en-US" dirty="0" err="1" smtClean="0"/>
              <a:t>Coarctation</a:t>
            </a:r>
            <a:r>
              <a:rPr lang="en-US" dirty="0" smtClean="0"/>
              <a:t> of the aorta: outcome of </a:t>
            </a:r>
          </a:p>
          <a:p>
            <a:r>
              <a:rPr lang="en-US" dirty="0" smtClean="0"/>
              <a:t>Pregnancy// J </a:t>
            </a:r>
            <a:r>
              <a:rPr lang="en-US" dirty="0" err="1" smtClean="0"/>
              <a:t>Amer.Coll.Cardiol</a:t>
            </a:r>
            <a:r>
              <a:rPr lang="en-US" dirty="0" smtClean="0"/>
              <a:t>., 2001.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/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«Свободно думать хорошо, но лучше думать правильно»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8867632"/>
              </p:ext>
            </p:extLst>
          </p:nvPr>
        </p:nvGraphicFramePr>
        <p:xfrm>
          <a:off x="755576" y="1397000"/>
          <a:ext cx="686442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45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Симптомы, которые должны насторожить анестезиолога при проведении кесарева сечения 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Одышка в покое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Застойная сердечная недостаточность (отеки, анасарка, влажные хрипы в легких,  почечная недостаточность, увеличение печени)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Системная гипоксемия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Цианоз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Аритмии, нарушения проводимости</a:t>
            </a:r>
          </a:p>
          <a:p>
            <a:pPr>
              <a:lnSpc>
                <a:spcPct val="90000"/>
              </a:lnSpc>
              <a:defRPr/>
            </a:pPr>
            <a:r>
              <a:rPr lang="ru-RU" dirty="0" smtClean="0">
                <a:solidFill>
                  <a:srgbClr val="002060"/>
                </a:solidFill>
              </a:rPr>
              <a:t>Очень важно!!! Уровень натрийуретического пептида</a:t>
            </a:r>
          </a:p>
        </p:txBody>
      </p:sp>
    </p:spTree>
    <p:extLst>
      <p:ext uri="{BB962C8B-B14F-4D97-AF65-F5344CB8AC3E}">
        <p14:creationId xmlns:p14="http://schemas.microsoft.com/office/powerpoint/2010/main" val="218286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539750" y="1916113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ru-RU" sz="3200" dirty="0" smtClean="0"/>
              <a:t>Цель-терапия</a:t>
            </a:r>
            <a:endParaRPr lang="en-AU" sz="3200" dirty="0" smtClean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74840" cy="443071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нализ специфических параметров у больных в критических состояниях или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гемодинамически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нестабильных пациентов.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n-US" b="1" dirty="0" smtClean="0">
                <a:effectLst/>
              </a:rPr>
              <a:t> </a:t>
            </a:r>
          </a:p>
          <a:p>
            <a:pPr>
              <a:defRPr/>
            </a:pPr>
            <a:endParaRPr lang="en-AU" b="1" dirty="0" smtClean="0"/>
          </a:p>
        </p:txBody>
      </p:sp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651250" cy="3657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61" name="Picture 21" descr="emergen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6063"/>
            <a:ext cx="365125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35060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Показатели быстро прогрессирующие при критических состояниях 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Кислородный статус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Доставка и потребление кислорода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	pO2,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Hct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), sO2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КОС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Кислотность, СО</a:t>
            </a:r>
            <a:r>
              <a:rPr lang="ru-RU" baseline="-25000" dirty="0" smtClean="0">
                <a:solidFill>
                  <a:schemeClr val="accent1">
                    <a:lumMod val="75000"/>
                  </a:schemeClr>
                </a:solidFill>
              </a:rPr>
              <a:t>2,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основания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	pH,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pCO2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Водно-электролитный баланс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Концентрация электролитов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	Na+, K+, Ca++, Cl-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Метаболизм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Стресс-метаболизм, анаэробный гликолиз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Лактат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			Glucose, Lactate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Показатели гемостаза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solidFill>
                  <a:schemeClr val="accent2"/>
                </a:solidFill>
              </a:rPr>
              <a:t/>
            </a:r>
            <a:br>
              <a:rPr lang="it-IT" sz="3200" b="1" dirty="0" smtClean="0">
                <a:solidFill>
                  <a:schemeClr val="accent2"/>
                </a:solidFill>
              </a:rPr>
            </a:br>
            <a:r>
              <a:rPr lang="it-IT" sz="3200" b="1" dirty="0" smtClean="0">
                <a:solidFill>
                  <a:schemeClr val="accent2"/>
                </a:solidFill>
              </a:rPr>
              <a:t/>
            </a:r>
            <a:br>
              <a:rPr lang="it-IT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Газовый состав артериальной крови</a:t>
            </a:r>
            <a:r>
              <a:rPr lang="it-IT" sz="3200" b="1" dirty="0" smtClean="0">
                <a:solidFill>
                  <a:schemeClr val="accent2"/>
                </a:solidFill>
              </a:rPr>
              <a:t/>
            </a:r>
            <a:br>
              <a:rPr lang="it-IT" sz="3200" b="1" dirty="0" smtClean="0">
                <a:solidFill>
                  <a:schemeClr val="accent2"/>
                </a:solidFill>
              </a:rPr>
            </a:br>
            <a:r>
              <a:rPr lang="it-IT" sz="3200" b="1" dirty="0" smtClean="0">
                <a:solidFill>
                  <a:schemeClr val="accent2"/>
                </a:solidFill>
              </a:rPr>
              <a:t/>
            </a:r>
            <a:br>
              <a:rPr lang="it-IT" sz="3200" b="1" dirty="0" smtClean="0">
                <a:solidFill>
                  <a:schemeClr val="accent2"/>
                </a:solidFill>
              </a:rPr>
            </a:br>
            <a:endParaRPr lang="it-IT" sz="3200" dirty="0" smtClean="0">
              <a:solidFill>
                <a:schemeClr val="accent2"/>
              </a:solidFill>
            </a:endParaRPr>
          </a:p>
        </p:txBody>
      </p:sp>
      <p:sp>
        <p:nvSpPr>
          <p:cNvPr id="18435" name="CasellaDiTesto 4"/>
          <p:cNvSpPr txBox="1">
            <a:spLocks noChangeArrowheads="1"/>
          </p:cNvSpPr>
          <p:nvPr/>
        </p:nvSpPr>
        <p:spPr bwMode="auto">
          <a:xfrm>
            <a:off x="228600" y="1401663"/>
            <a:ext cx="2687216" cy="47705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Кислотно-основное состояние и показатели вентиляции</a:t>
            </a:r>
            <a:endParaRPr lang="it-IT" sz="16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pH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7,4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pCO</a:t>
            </a:r>
            <a:r>
              <a:rPr lang="it-IT" sz="16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   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mmHg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30,7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HCO</a:t>
            </a:r>
            <a:r>
              <a:rPr lang="it-IT" sz="16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mmol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/L</a:t>
            </a: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BE       mmol/L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-3,9</a:t>
            </a:r>
            <a:endParaRPr lang="it-IT" sz="16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AG      mmol/L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 </a:t>
            </a:r>
            <a:endParaRPr lang="it-IT" sz="1600" dirty="0">
              <a:solidFill>
                <a:schemeClr val="tx1"/>
              </a:solidFill>
              <a:latin typeface="+mj-lt"/>
            </a:endParaRPr>
          </a:p>
          <a:p>
            <a:endParaRPr lang="it-IT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437" name="CasellaDiTesto 6"/>
          <p:cNvSpPr txBox="1">
            <a:spLocks noChangeArrowheads="1"/>
          </p:cNvSpPr>
          <p:nvPr/>
        </p:nvSpPr>
        <p:spPr bwMode="auto">
          <a:xfrm>
            <a:off x="6565900" y="1447800"/>
            <a:ext cx="2110556" cy="5119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400" b="1" dirty="0" err="1" smtClean="0">
                <a:solidFill>
                  <a:schemeClr val="tx1"/>
                </a:solidFill>
                <a:latin typeface="+mn-lt"/>
              </a:rPr>
              <a:t>Оксигенация</a:t>
            </a:r>
            <a:endParaRPr lang="it-IT" sz="1400" b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PO</a:t>
            </a:r>
            <a:r>
              <a:rPr lang="it-IT" sz="14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+mn-lt"/>
              </a:rPr>
              <a:t>mmHg</a:t>
            </a:r>
            <a:endParaRPr lang="it-IT" sz="1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it-IT" sz="1400" dirty="0">
                <a:solidFill>
                  <a:schemeClr val="tx1"/>
                </a:solidFill>
                <a:latin typeface="+mn-lt"/>
              </a:rPr>
              <a:t>sO</a:t>
            </a:r>
            <a:r>
              <a:rPr lang="it-IT" sz="1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>
                <a:solidFill>
                  <a:schemeClr val="tx1"/>
                </a:solidFill>
                <a:latin typeface="+mn-lt"/>
              </a:rPr>
              <a:t>FO</a:t>
            </a:r>
            <a:r>
              <a:rPr lang="it-IT" sz="1400" baseline="-25000" dirty="0">
                <a:solidFill>
                  <a:schemeClr val="tx1"/>
                </a:solidFill>
                <a:latin typeface="+mn-lt"/>
              </a:rPr>
              <a:t>2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+mn-lt"/>
              </a:rPr>
              <a:t>Hb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 err="1">
                <a:solidFill>
                  <a:schemeClr val="tx1"/>
                </a:solidFill>
                <a:latin typeface="+mn-lt"/>
              </a:rPr>
              <a:t>FCOHb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 err="1">
                <a:solidFill>
                  <a:schemeClr val="tx1"/>
                </a:solidFill>
                <a:latin typeface="+mn-lt"/>
              </a:rPr>
              <a:t>FHHb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 err="1">
                <a:solidFill>
                  <a:schemeClr val="tx1"/>
                </a:solidFill>
                <a:latin typeface="+mn-lt"/>
              </a:rPr>
              <a:t>FMetHb</a:t>
            </a:r>
            <a:r>
              <a:rPr lang="it-IT" sz="1400" dirty="0">
                <a:solidFill>
                  <a:schemeClr val="tx1"/>
                </a:solidFill>
                <a:latin typeface="+mn-lt"/>
              </a:rPr>
              <a:t> %</a:t>
            </a: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P50 </a:t>
            </a:r>
            <a:r>
              <a:rPr lang="it-IT" sz="1400" dirty="0" err="1" smtClean="0">
                <a:solidFill>
                  <a:schemeClr val="tx1"/>
                </a:solidFill>
                <a:latin typeface="+mn-lt"/>
              </a:rPr>
              <a:t>mmHg</a:t>
            </a:r>
            <a:endParaRPr lang="it-IT" sz="1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Hb g/dL</a:t>
            </a:r>
            <a:r>
              <a:rPr lang="ru-RU" sz="1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11</a:t>
            </a:r>
            <a:endParaRPr lang="it-IT" sz="14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</a:rPr>
              <a:t>ct O</a:t>
            </a:r>
            <a:r>
              <a:rPr lang="it-IT" sz="1400" baseline="-25000" dirty="0" smtClean="0">
                <a:solidFill>
                  <a:schemeClr val="tx1"/>
                </a:solidFill>
              </a:rPr>
              <a:t>2  </a:t>
            </a:r>
          </a:p>
          <a:p>
            <a:pPr>
              <a:lnSpc>
                <a:spcPct val="200000"/>
              </a:lnSpc>
            </a:pPr>
            <a:r>
              <a:rPr lang="it-IT" sz="1400" dirty="0" smtClean="0">
                <a:solidFill>
                  <a:schemeClr val="tx1"/>
                </a:solidFill>
                <a:latin typeface="+mn-lt"/>
              </a:rPr>
              <a:t>Lactate  mmol/L</a:t>
            </a:r>
          </a:p>
          <a:p>
            <a:pPr>
              <a:lnSpc>
                <a:spcPct val="200000"/>
              </a:lnSpc>
            </a:pPr>
            <a:endParaRPr lang="it-IT" sz="1400" baseline="-25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438" name="CasellaDiTesto 8"/>
          <p:cNvSpPr txBox="1">
            <a:spLocks noChangeArrowheads="1"/>
          </p:cNvSpPr>
          <p:nvPr/>
        </p:nvSpPr>
        <p:spPr bwMode="auto">
          <a:xfrm>
            <a:off x="3404380" y="1442938"/>
            <a:ext cx="2843086" cy="3129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+mj-lt"/>
              </a:rPr>
              <a:t>Водно-электролитный баланс</a:t>
            </a:r>
            <a:endParaRPr lang="it-IT" sz="1600" b="1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Na</a:t>
            </a:r>
            <a:r>
              <a:rPr lang="it-IT" sz="1600" baseline="30000" dirty="0">
                <a:solidFill>
                  <a:schemeClr val="tx1"/>
                </a:solidFill>
                <a:latin typeface="+mj-lt"/>
              </a:rPr>
              <a:t>+ 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mEq/L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168,8</a:t>
            </a:r>
            <a:endParaRPr lang="it-IT" sz="16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K</a:t>
            </a:r>
            <a:r>
              <a:rPr lang="it-IT" sz="1600" baseline="30000" dirty="0">
                <a:solidFill>
                  <a:schemeClr val="tx1"/>
                </a:solidFill>
                <a:latin typeface="+mj-lt"/>
              </a:rPr>
              <a:t>+     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mEq/L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3,4</a:t>
            </a:r>
            <a:endParaRPr lang="it-IT" sz="1600" baseline="30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Ca</a:t>
            </a:r>
            <a:r>
              <a:rPr lang="it-IT" sz="1600" baseline="30000" dirty="0">
                <a:solidFill>
                  <a:schemeClr val="tx1"/>
                </a:solidFill>
                <a:latin typeface="+mj-lt"/>
              </a:rPr>
              <a:t>++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it-IT" sz="1600" dirty="0" smtClean="0">
                <a:solidFill>
                  <a:schemeClr val="tx1"/>
                </a:solidFill>
                <a:latin typeface="+mj-lt"/>
              </a:rPr>
              <a:t>mEq/L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1,13</a:t>
            </a:r>
            <a:endParaRPr lang="it-IT" sz="1600" baseline="30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it-IT" sz="1600" dirty="0">
                <a:solidFill>
                  <a:schemeClr val="tx1"/>
                </a:solidFill>
                <a:latin typeface="+mj-lt"/>
              </a:rPr>
              <a:t>Cl</a:t>
            </a:r>
            <a:r>
              <a:rPr lang="it-IT" sz="1600" baseline="30000" dirty="0">
                <a:solidFill>
                  <a:schemeClr val="tx1"/>
                </a:solidFill>
                <a:latin typeface="+mj-lt"/>
              </a:rPr>
              <a:t>-         </a:t>
            </a:r>
            <a:r>
              <a:rPr lang="it-IT" sz="1600" dirty="0" err="1">
                <a:solidFill>
                  <a:schemeClr val="tx1"/>
                </a:solidFill>
                <a:latin typeface="+mj-lt"/>
              </a:rPr>
              <a:t>mEq</a:t>
            </a:r>
            <a:r>
              <a:rPr lang="it-IT" sz="1600" dirty="0">
                <a:solidFill>
                  <a:schemeClr val="tx1"/>
                </a:solidFill>
                <a:latin typeface="+mj-lt"/>
              </a:rPr>
              <a:t>/L</a:t>
            </a:r>
          </a:p>
          <a:p>
            <a:pPr>
              <a:lnSpc>
                <a:spcPct val="200000"/>
              </a:lnSpc>
            </a:pPr>
            <a:endParaRPr lang="it-IT" sz="1600" baseline="30000" dirty="0">
              <a:solidFill>
                <a:schemeClr val="tx1"/>
              </a:solidFill>
              <a:latin typeface="+mj-lt"/>
            </a:endParaRPr>
          </a:p>
          <a:p>
            <a:endParaRPr lang="it-IT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465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 descr="Flo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9751" y="1148664"/>
            <a:ext cx="6759146" cy="5069360"/>
          </a:xfrm>
          <a:prstGeom prst="rect">
            <a:avLst/>
          </a:prstGeom>
          <a:noFill/>
        </p:spPr>
      </p:pic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1149178" y="3097426"/>
            <a:ext cx="138113" cy="55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 flipH="1">
            <a:off x="5927124" y="1933831"/>
            <a:ext cx="9144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18070" y="2625811"/>
            <a:ext cx="100806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ScvO</a:t>
            </a:r>
            <a:r>
              <a:rPr lang="en-US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6315462" y="1498943"/>
            <a:ext cx="133191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SaO</a:t>
            </a:r>
            <a:r>
              <a:rPr lang="en-US" sz="2800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/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Hb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417799" name="Rectangle 7"/>
          <p:cNvSpPr>
            <a:spLocks noChangeArrowheads="1"/>
          </p:cNvSpPr>
          <p:nvPr/>
        </p:nvSpPr>
        <p:spPr bwMode="auto">
          <a:xfrm>
            <a:off x="2868827" y="3148913"/>
            <a:ext cx="862013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SvO</a:t>
            </a:r>
            <a:r>
              <a:rPr lang="en-US" sz="28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 flipH="1" flipV="1">
            <a:off x="1725827" y="2615513"/>
            <a:ext cx="1219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80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</a:rPr>
              <a:t>Доставка и потребление кислорода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417802" name="Text Box 10"/>
          <p:cNvSpPr txBox="1">
            <a:spLocks noChangeArrowheads="1"/>
          </p:cNvSpPr>
          <p:nvPr/>
        </p:nvSpPr>
        <p:spPr bwMode="auto">
          <a:xfrm>
            <a:off x="8054546" y="2148016"/>
            <a:ext cx="62230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</a:t>
            </a: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H="1">
            <a:off x="7537622" y="2557848"/>
            <a:ext cx="685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804" name="Line 12"/>
          <p:cNvSpPr>
            <a:spLocks noChangeShapeType="1"/>
          </p:cNvSpPr>
          <p:nvPr/>
        </p:nvSpPr>
        <p:spPr bwMode="auto">
          <a:xfrm flipH="1">
            <a:off x="4392827" y="4749113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417805" name="Text Box 13"/>
          <p:cNvSpPr txBox="1">
            <a:spLocks noChangeArrowheads="1"/>
          </p:cNvSpPr>
          <p:nvPr/>
        </p:nvSpPr>
        <p:spPr bwMode="auto">
          <a:xfrm>
            <a:off x="4057865" y="4215713"/>
            <a:ext cx="715962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VO</a:t>
            </a:r>
            <a:r>
              <a:rPr lang="en-US" sz="28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</a:t>
            </a: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Анестезиологическое пособие кесарева сечения: </a:t>
            </a:r>
            <a:r>
              <a:rPr lang="ru-RU" sz="3200" b="1" dirty="0" err="1" smtClean="0">
                <a:solidFill>
                  <a:schemeClr val="accent2"/>
                </a:solidFill>
              </a:rPr>
              <a:t>Эпидуральная</a:t>
            </a:r>
            <a:r>
              <a:rPr lang="ru-RU" sz="3200" b="1" dirty="0" smtClean="0">
                <a:solidFill>
                  <a:schemeClr val="accent2"/>
                </a:solidFill>
              </a:rPr>
              <a:t> анестезия + </a:t>
            </a:r>
            <a:r>
              <a:rPr lang="ru-RU" sz="3200" b="1" dirty="0" err="1" smtClean="0">
                <a:solidFill>
                  <a:schemeClr val="accent2"/>
                </a:solidFill>
              </a:rPr>
              <a:t>седация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условиях мониторинга АД,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ЭКГ,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капнографии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КОС в операционной проведены пункция и катетеризация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эпидурального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пространства на уровне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L1-L2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Проведено 3-х этапное введение общей дозы 75 мг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ропивакаина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эпидуральное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пространство под контролем гемодинамики после тест дозы МА.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«Кожный разрез» через 40 мин после введения первой дозы МА.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>Клинический случай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П-ка 23 года, беременность первая 26-27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Д-з: Изолированная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коарктация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аорты. МКБ-10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 25.1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Топография </a:t>
            </a:r>
            <a:r>
              <a:rPr lang="ru-RU" sz="3200" dirty="0" err="1" smtClean="0"/>
              <a:t>эпидурального</a:t>
            </a:r>
            <a:r>
              <a:rPr lang="ru-RU" sz="3200" dirty="0" smtClean="0"/>
              <a:t> пространства</a:t>
            </a:r>
            <a:endParaRPr lang="ru-RU" sz="3200" dirty="0"/>
          </a:p>
        </p:txBody>
      </p:sp>
      <p:pic>
        <p:nvPicPr>
          <p:cNvPr id="3075" name="Picture 3" descr="C:\Users\айнагуль\AppData\Local\Temp\Rar$DIa0.616\epidural_blo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8800"/>
            <a:ext cx="763284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МРТ с катетером в </a:t>
            </a:r>
            <a:r>
              <a:rPr lang="ru-RU" dirty="0" err="1" smtClean="0"/>
              <a:t>эпидуральном</a:t>
            </a:r>
            <a:r>
              <a:rPr lang="ru-RU" dirty="0" smtClean="0"/>
              <a:t> пространстве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56953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19" y="16024"/>
            <a:ext cx="2526030" cy="6858000"/>
          </a:xfrm>
          <a:prstGeom prst="rect">
            <a:avLst/>
          </a:prstGeom>
        </p:spPr>
      </p:pic>
      <p:cxnSp>
        <p:nvCxnSpPr>
          <p:cNvPr id="56" name="Прямая со стрелкой 55"/>
          <p:cNvCxnSpPr/>
          <p:nvPr/>
        </p:nvCxnSpPr>
        <p:spPr>
          <a:xfrm flipH="1">
            <a:off x="5292080" y="2060848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123728" y="1916832"/>
            <a:ext cx="20162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2123728" y="4365104"/>
            <a:ext cx="21602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68" idx="1"/>
          </p:cNvCxnSpPr>
          <p:nvPr/>
        </p:nvCxnSpPr>
        <p:spPr>
          <a:xfrm flipH="1" flipV="1">
            <a:off x="4932040" y="4365105"/>
            <a:ext cx="1656184" cy="821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83269" y="1547500"/>
            <a:ext cx="298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Правая рука: 160/120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88223" y="1876182"/>
            <a:ext cx="258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Левая рука : 90/60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6154" y="4771370"/>
            <a:ext cx="295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Правая нога : 100/70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88224" y="4956036"/>
            <a:ext cx="257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Левая нога: 80/50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Преимущества </a:t>
            </a:r>
            <a:r>
              <a:rPr lang="ru-RU" sz="3200" b="1" dirty="0" err="1" smtClean="0">
                <a:solidFill>
                  <a:schemeClr val="accent2"/>
                </a:solidFill>
              </a:rPr>
              <a:t>эпидуральной</a:t>
            </a:r>
            <a:r>
              <a:rPr lang="ru-RU" sz="3200" b="1" dirty="0" smtClean="0">
                <a:solidFill>
                  <a:schemeClr val="accent2"/>
                </a:solidFill>
              </a:rPr>
              <a:t> анестезии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Нет  воздействия на легочный кровоток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Нет депрессии витальных функций плода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Более стабильная гемодинамика при дробном введении местного анестетика.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Спинномозговая анестезия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Нет опубликованных исследований по показаниям к спинномозговой анестезии при кесаревом сечении у пациенток с заболеваниями сердца!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Общая анестезия с ИВЛ при кесаревом сечении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3312368"/>
                <a:gridCol w="40427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общие анестетики снижают производительность сердца, системное сосудистое сопротивление, а значит маточно-плацентарный кровоток.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Контролируемая глубина анестезии на этапах операции, возможность углубления анестезии после извлечения плода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Кетамин</a:t>
                      </a:r>
                      <a:r>
                        <a:rPr lang="ru-RU" dirty="0" smtClean="0"/>
                        <a:t> вызывает повышение общего периферического сопротивления,</a:t>
                      </a:r>
                      <a:r>
                        <a:rPr lang="ru-RU" baseline="0" dirty="0" smtClean="0"/>
                        <a:t> но развивает тахикардию и увеличение кислородной потребности сердца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 </a:t>
                      </a:r>
                      <a:r>
                        <a:rPr lang="ru-RU" dirty="0" err="1" smtClean="0"/>
                        <a:t>кетамина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который не повышает легочное сопротивление сосудов и может быть применен при ВПС, легочной гипертензии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доказательной базы по препаратам для общей анестезии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1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Но при ИВЛ следует помнить…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ИВЛ и ПДКВ снижают венозный возврат и увеличивают легочное сопротивление сосудов.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 интубации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экстубации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трахеи повышается АД, ЧСС.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Повышается риск расслоения аорты, внутримозговых кровоизлияний, левожелудочковой сердечной недостаточности.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32527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2"/>
                </a:solidFill>
              </a:rPr>
              <a:t>Таким образом…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Необходимо междисциплинарное взаимодействие и дальнейшее изучение, разработка и внедрение инновационных технологий при оказании специализированной помощи беременным с сердечно-сосудистыми заболеваниями.</a:t>
            </a:r>
          </a:p>
        </p:txBody>
      </p:sp>
    </p:spTree>
    <p:extLst>
      <p:ext uri="{BB962C8B-B14F-4D97-AF65-F5344CB8AC3E}">
        <p14:creationId xmlns:p14="http://schemas.microsoft.com/office/powerpoint/2010/main" val="10436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z="32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Необходимо внедрение мониторинга состояния беременной с заболеваниями сердца и улучшение качества функциональной диагностики и лабораторной диагностики.</a:t>
            </a:r>
          </a:p>
          <a:p>
            <a:pPr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Применение малоинвазивных методов кардиохирургической помощи беременным женщинам.</a:t>
            </a: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5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0" y="-5974018"/>
            <a:ext cx="17173400" cy="128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5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Из истории болезни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Диагноз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коарктации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аорты был установлен при сроке беременности 20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в ЖК терапевтом.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Направление на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дообследование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 кардиохирургам на 20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УЗИ сердца и магистральных сосудов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Коарктация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уровне отхождения левой подключичной артерии с вовлечением ствола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art.subclavia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sin.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571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128792" cy="4752528"/>
          </a:xfrm>
        </p:spPr>
      </p:pic>
    </p:spTree>
    <p:extLst>
      <p:ext uri="{BB962C8B-B14F-4D97-AF65-F5344CB8AC3E}">
        <p14:creationId xmlns:p14="http://schemas.microsoft.com/office/powerpoint/2010/main" val="15826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Объективные данные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Вес 56 кг, рост 162 см, прибавка 3-4 кг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Умеренные отеки на ногах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Жалобы на одышку при малейшей физической нагрузке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Показатели АД: </a:t>
            </a:r>
          </a:p>
          <a:p>
            <a:pPr lvl="1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180/120 мм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рт.ст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- правая рука </a:t>
            </a:r>
          </a:p>
          <a:p>
            <a:pPr lvl="1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90/60 мм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рт.ст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–левая рука</a:t>
            </a:r>
          </a:p>
          <a:p>
            <a:pPr lvl="1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120/80 мм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рт.ст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.- правая нога (подколенная артерия)</a:t>
            </a:r>
          </a:p>
          <a:p>
            <a:pPr lvl="1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90/60 мм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рт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ст. – левая нога (подколенная артерия)</a:t>
            </a:r>
          </a:p>
        </p:txBody>
      </p:sp>
    </p:spTree>
    <p:extLst>
      <p:ext uri="{BB962C8B-B14F-4D97-AF65-F5344CB8AC3E}">
        <p14:creationId xmlns:p14="http://schemas.microsoft.com/office/powerpoint/2010/main" val="7153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19" y="16024"/>
            <a:ext cx="2526030" cy="6858000"/>
          </a:xfrm>
          <a:prstGeom prst="rect">
            <a:avLst/>
          </a:prstGeom>
        </p:spPr>
      </p:pic>
      <p:cxnSp>
        <p:nvCxnSpPr>
          <p:cNvPr id="56" name="Прямая со стрелкой 55"/>
          <p:cNvCxnSpPr/>
          <p:nvPr/>
        </p:nvCxnSpPr>
        <p:spPr>
          <a:xfrm flipH="1">
            <a:off x="5292080" y="2060848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123728" y="1916832"/>
            <a:ext cx="201622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2123728" y="4365104"/>
            <a:ext cx="21602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68" idx="1"/>
          </p:cNvCxnSpPr>
          <p:nvPr/>
        </p:nvCxnSpPr>
        <p:spPr>
          <a:xfrm flipH="1" flipV="1">
            <a:off x="4932040" y="4365104"/>
            <a:ext cx="1656184" cy="8217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83269" y="1547500"/>
            <a:ext cx="2981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Правая рука: 180/120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88223" y="1876182"/>
            <a:ext cx="2580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Левая рука : 90/60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6154" y="4771370"/>
            <a:ext cx="295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Правая нога : 120/80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88224" y="4956036"/>
            <a:ext cx="2575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Левая нога: 90/60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ВПС и типы кровообращения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err="1" smtClean="0">
                <a:solidFill>
                  <a:srgbClr val="C00000"/>
                </a:solidFill>
              </a:rPr>
              <a:t>Обструктивные</a:t>
            </a:r>
            <a:r>
              <a:rPr lang="ru-RU" sz="4000" b="1" dirty="0" smtClean="0">
                <a:solidFill>
                  <a:srgbClr val="C00000"/>
                </a:solidFill>
              </a:rPr>
              <a:t> пороки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Аортальный стеноз</a:t>
            </a: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Пульмональный стеноз</a:t>
            </a:r>
          </a:p>
          <a:p>
            <a:pPr>
              <a:defRPr/>
            </a:pPr>
            <a:r>
              <a:rPr lang="ru-RU" b="1" u="sng" dirty="0" err="1" smtClean="0">
                <a:solidFill>
                  <a:srgbClr val="800000"/>
                </a:solidFill>
              </a:rPr>
              <a:t>Коарктация</a:t>
            </a:r>
            <a:r>
              <a:rPr lang="ru-RU" b="1" u="sng" dirty="0" smtClean="0">
                <a:solidFill>
                  <a:srgbClr val="800000"/>
                </a:solidFill>
              </a:rPr>
              <a:t> аорты</a:t>
            </a:r>
          </a:p>
          <a:p>
            <a:pPr marL="0" indent="0" algn="ctr"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Вариант </a:t>
            </a:r>
            <a:r>
              <a:rPr lang="ru-RU" sz="3200" b="1" dirty="0" err="1" smtClean="0">
                <a:solidFill>
                  <a:schemeClr val="accent2"/>
                </a:solidFill>
              </a:rPr>
              <a:t>коарктации</a:t>
            </a:r>
            <a:r>
              <a:rPr lang="ru-RU" sz="3200" b="1" dirty="0" smtClean="0">
                <a:solidFill>
                  <a:schemeClr val="accent2"/>
                </a:solidFill>
              </a:rPr>
              <a:t> аорты «взрослый тип»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88840"/>
            <a:ext cx="3624306" cy="4525963"/>
          </a:xfrm>
        </p:spPr>
      </p:pic>
      <p:sp>
        <p:nvSpPr>
          <p:cNvPr id="3" name="TextBox 2"/>
          <p:cNvSpPr txBox="1"/>
          <p:nvPr/>
        </p:nvSpPr>
        <p:spPr>
          <a:xfrm>
            <a:off x="5940152" y="2060848"/>
            <a:ext cx="307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1791 г. </a:t>
            </a:r>
            <a:r>
              <a:rPr lang="ru-RU" dirty="0" err="1" smtClean="0"/>
              <a:t>Дж.Морганьи</a:t>
            </a:r>
            <a:r>
              <a:rPr lang="ru-RU" dirty="0" smtClean="0"/>
              <a:t>, </a:t>
            </a:r>
            <a:r>
              <a:rPr lang="ru-RU" dirty="0" err="1" smtClean="0"/>
              <a:t>г.Падуя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4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Вариант КА по «детскому» типу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2210594"/>
            <a:ext cx="4714875" cy="3305175"/>
          </a:xfrm>
        </p:spPr>
      </p:pic>
    </p:spTree>
    <p:extLst>
      <p:ext uri="{BB962C8B-B14F-4D97-AF65-F5344CB8AC3E}">
        <p14:creationId xmlns:p14="http://schemas.microsoft.com/office/powerpoint/2010/main" val="37807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1260</Words>
  <Application>Microsoft Office PowerPoint</Application>
  <PresentationFormat>Экран (4:3)</PresentationFormat>
  <Paragraphs>218</Paragraphs>
  <Slides>40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Случай оперативного родоразрешения при коарктации аорты у беременной</vt:lpstr>
      <vt:lpstr>Структура причин материнской смертности в мире за 2013 г (% )- 289 000 случаев</vt:lpstr>
      <vt:lpstr>Клинический случай</vt:lpstr>
      <vt:lpstr>Из истории болезни</vt:lpstr>
      <vt:lpstr>Объективные данные</vt:lpstr>
      <vt:lpstr>Презентация PowerPoint</vt:lpstr>
      <vt:lpstr>ВПС и типы кровообращения Обструктивные пороки</vt:lpstr>
      <vt:lpstr>Вариант коарктации аорты «взрослый тип»</vt:lpstr>
      <vt:lpstr>Вариант КА по «детскому» типу</vt:lpstr>
      <vt:lpstr>Распространенность КА</vt:lpstr>
      <vt:lpstr>2 различных типа кровообращения при КА</vt:lpstr>
      <vt:lpstr>Клинические данные</vt:lpstr>
      <vt:lpstr>Осложнения КА</vt:lpstr>
      <vt:lpstr>Осложнения у беременных</vt:lpstr>
      <vt:lpstr>Диагностика</vt:lpstr>
      <vt:lpstr>Эхокардиография</vt:lpstr>
      <vt:lpstr>Катетеризация аорты</vt:lpstr>
      <vt:lpstr>Аортография</vt:lpstr>
      <vt:lpstr>Лечение</vt:lpstr>
      <vt:lpstr>Презентация PowerPoint</vt:lpstr>
      <vt:lpstr>Типы  кардиохирургической операции и прогноз для матери и ребенка</vt:lpstr>
      <vt:lpstr>Данные клиники Мэйо (США)</vt:lpstr>
      <vt:lpstr> «Свободно думать хорошо, но лучше думать правильно» </vt:lpstr>
      <vt:lpstr>Симптомы, которые должны насторожить анестезиолога при проведении кесарева сечения  </vt:lpstr>
      <vt:lpstr>Цель-терапия</vt:lpstr>
      <vt:lpstr>Показатели быстро прогрессирующие при критических состояниях </vt:lpstr>
      <vt:lpstr>  Газовый состав артериальной крови  </vt:lpstr>
      <vt:lpstr>Доставка и потребление кислорода</vt:lpstr>
      <vt:lpstr>Анестезиологическое пособие кесарева сечения: Эпидуральная анестезия + седация</vt:lpstr>
      <vt:lpstr>Топография эпидурального пространства</vt:lpstr>
      <vt:lpstr>МРТ с катетером в эпидуральном пространстве </vt:lpstr>
      <vt:lpstr>Презентация PowerPoint</vt:lpstr>
      <vt:lpstr>Преимущества эпидуральной анестезии</vt:lpstr>
      <vt:lpstr>Спинномозговая анестезия</vt:lpstr>
      <vt:lpstr>Общая анестезия с ИВЛ при кесаревом сечении</vt:lpstr>
      <vt:lpstr>Но при ИВЛ следует помнить…</vt:lpstr>
      <vt:lpstr>Таким образом…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Беременность и коарктация аорты</dc:title>
  <dc:creator>айнагуль</dc:creator>
  <cp:lastModifiedBy>айнагуль</cp:lastModifiedBy>
  <cp:revision>71</cp:revision>
  <dcterms:created xsi:type="dcterms:W3CDTF">2014-10-17T17:52:56Z</dcterms:created>
  <dcterms:modified xsi:type="dcterms:W3CDTF">2015-01-28T07:16:20Z</dcterms:modified>
</cp:coreProperties>
</file>