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3" r:id="rId2"/>
    <p:sldId id="383" r:id="rId3"/>
    <p:sldId id="375" r:id="rId4"/>
    <p:sldId id="372" r:id="rId5"/>
    <p:sldId id="332" r:id="rId6"/>
    <p:sldId id="337" r:id="rId7"/>
    <p:sldId id="371" r:id="rId8"/>
    <p:sldId id="381" r:id="rId9"/>
    <p:sldId id="363" r:id="rId10"/>
    <p:sldId id="338" r:id="rId11"/>
    <p:sldId id="335" r:id="rId12"/>
    <p:sldId id="340" r:id="rId13"/>
    <p:sldId id="376" r:id="rId14"/>
    <p:sldId id="331" r:id="rId15"/>
    <p:sldId id="322" r:id="rId16"/>
    <p:sldId id="269" r:id="rId17"/>
    <p:sldId id="364" r:id="rId18"/>
    <p:sldId id="382" r:id="rId19"/>
    <p:sldId id="300" r:id="rId20"/>
    <p:sldId id="333" r:id="rId21"/>
    <p:sldId id="334" r:id="rId22"/>
    <p:sldId id="327" r:id="rId23"/>
    <p:sldId id="329" r:id="rId24"/>
    <p:sldId id="302" r:id="rId25"/>
    <p:sldId id="307" r:id="rId26"/>
    <p:sldId id="308" r:id="rId27"/>
    <p:sldId id="309" r:id="rId28"/>
    <p:sldId id="355" r:id="rId29"/>
    <p:sldId id="356" r:id="rId30"/>
    <p:sldId id="357" r:id="rId31"/>
    <p:sldId id="358" r:id="rId32"/>
    <p:sldId id="365" r:id="rId33"/>
    <p:sldId id="366" r:id="rId34"/>
    <p:sldId id="367" r:id="rId35"/>
    <p:sldId id="368" r:id="rId36"/>
    <p:sldId id="303" r:id="rId37"/>
    <p:sldId id="304" r:id="rId38"/>
    <p:sldId id="305" r:id="rId39"/>
    <p:sldId id="306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59" r:id="rId49"/>
    <p:sldId id="369" r:id="rId50"/>
    <p:sldId id="370" r:id="rId51"/>
    <p:sldId id="360" r:id="rId52"/>
    <p:sldId id="374" r:id="rId53"/>
    <p:sldId id="258" r:id="rId54"/>
    <p:sldId id="377" r:id="rId55"/>
    <p:sldId id="378" r:id="rId56"/>
    <p:sldId id="379" r:id="rId57"/>
    <p:sldId id="380" r:id="rId58"/>
    <p:sldId id="343" r:id="rId59"/>
    <p:sldId id="354" r:id="rId60"/>
    <p:sldId id="345" r:id="rId61"/>
    <p:sldId id="346" r:id="rId62"/>
    <p:sldId id="347" r:id="rId63"/>
    <p:sldId id="323" r:id="rId64"/>
    <p:sldId id="286" r:id="rId6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8" autoAdjust="0"/>
    <p:restoredTop sz="94660"/>
  </p:normalViewPr>
  <p:slideViewPr>
    <p:cSldViewPr>
      <p:cViewPr>
        <p:scale>
          <a:sx n="77" d="100"/>
          <a:sy n="77" d="100"/>
        </p:scale>
        <p:origin x="-749" y="-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AEC8-DCC5-4160-AE00-51AB8A47FC8D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183C-E0C5-49CC-90E8-97E68698E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1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9BEF2-F400-445B-B0A1-233E9CF491F1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41849-C017-4EBC-8094-1BCB555BB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9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22DA-ECB9-4CCD-A5BC-E3F891B30EE5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DD2E-5BEC-4B4D-9C32-DC4292158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9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F7C4-9128-4414-9698-BFD9ED41A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76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C6183-A05B-4131-A090-CF6435B7A2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6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7A612-C291-4DAD-AEAD-69E6CA5829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55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60F87-4EEE-4E96-A1CF-2077837A4D33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F5A-98C7-4F14-805C-57F82D2B6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0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FFA6-58CA-4C14-AF0A-EC7AE9B626A4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6A2C-BBCB-4D9F-AF76-D32952F57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0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3BC9-E07E-4B76-933B-2147C45ED090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C196-E445-412E-9520-EF231E1D1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2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9D1A-4E39-4A5F-8EFB-FEB4AF8F9668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A091-43E5-4719-949E-E2EB74A66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0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E2196-FB01-42BD-9F92-09AEAFC4C328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542B-02E7-4417-AA7F-14A3FCFCD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0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05FD8-5792-4969-A3B6-3B094C5DB739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B76C6-B8AD-4EAA-82EC-8B5184CDD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1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97C7-0FC9-4AB5-B71D-17B86BEB5588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4577F-16D2-4137-83FC-49EDBEC8A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52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DA13-53CA-48AA-8336-7A73DB487299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9DA37-8C60-4BB8-8B34-AD8A2EA42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9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A6B3A2-6875-4CCD-8F8F-03E563272B3C}" type="datetimeFigureOut">
              <a:rPr lang="ru-RU"/>
              <a:pPr>
                <a:defRPr/>
              </a:pPr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85AF0C-4648-4E9C-A21A-9E1A344BD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#Par29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microsoft.com/office/2007/relationships/hdphoto" Target="../media/hdphoto5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48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g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76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jpe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5.png"/><Relationship Id="rId4" Type="http://schemas.openxmlformats.org/officeDocument/2006/relationships/image" Target="../media/image94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mailto:kulikov1905@yandex.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ar.org.ru/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3789040"/>
            <a:ext cx="1728193" cy="1728193"/>
          </a:xfrm>
          <a:prstGeom prst="rect">
            <a:avLst/>
          </a:prstGeom>
        </p:spPr>
      </p:pic>
      <p:sp>
        <p:nvSpPr>
          <p:cNvPr id="3074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Куликов А.В.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772816"/>
            <a:ext cx="8856984" cy="48244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</a:rPr>
              <a:t>«Подводные камни акушерской анестезиологии»</a:t>
            </a:r>
            <a:endParaRPr lang="ru-RU" sz="36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sz="1800" b="1" dirty="0" smtClean="0">
                <a:latin typeface="Arial" pitchFamily="34" charset="0"/>
              </a:rPr>
              <a:t>Куликов Александр Вениаминович</a:t>
            </a:r>
          </a:p>
          <a:p>
            <a:pPr algn="ctr" eaLnBrk="1" hangingPunct="1">
              <a:buFontTx/>
              <a:buNone/>
            </a:pPr>
            <a:endParaRPr lang="ru-RU" sz="1800" b="1" dirty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8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  <a:p>
            <a:pPr algn="ctr" eaLnBrk="1" hangingPunct="1">
              <a:buFontTx/>
              <a:buNone/>
            </a:pPr>
            <a:endParaRPr lang="ru-RU" sz="1800" dirty="0" smtClean="0"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120680" cy="900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07" y="3645024"/>
            <a:ext cx="3531162" cy="24482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796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96" y="1853532"/>
            <a:ext cx="5185149" cy="116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41" y="266419"/>
            <a:ext cx="2897465" cy="145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3" y="266420"/>
            <a:ext cx="2998626" cy="139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4258" y="3501008"/>
            <a:ext cx="80498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мире каждый </a:t>
            </a:r>
            <a:r>
              <a:rPr lang="ru-RU" sz="2000" b="1" dirty="0" smtClean="0"/>
              <a:t>год приблизительно </a:t>
            </a:r>
            <a:r>
              <a:rPr lang="ru-RU" sz="2000" b="1" dirty="0"/>
              <a:t>230 миллионов пациентов </a:t>
            </a:r>
            <a:r>
              <a:rPr lang="ru-RU" sz="2000" b="1" dirty="0" smtClean="0"/>
              <a:t>подвергаются анестезии. У семи </a:t>
            </a:r>
            <a:r>
              <a:rPr lang="ru-RU" sz="2000" b="1" dirty="0"/>
              <a:t>миллионов </a:t>
            </a:r>
            <a:r>
              <a:rPr lang="ru-RU" sz="2000" b="1" dirty="0" smtClean="0"/>
              <a:t>развиваются серьезные осложнения,  связанные с хирургическими </a:t>
            </a:r>
            <a:r>
              <a:rPr lang="ru-RU" sz="2000" b="1" dirty="0"/>
              <a:t>процедурами, от которых один миллион </a:t>
            </a:r>
            <a:r>
              <a:rPr lang="ru-RU" sz="2000" b="1" dirty="0" smtClean="0"/>
              <a:t>умирает (в Европе - 200 000).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51109" y="76437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2010 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887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208912" cy="525643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9600" b="1" dirty="0" smtClean="0">
                <a:solidFill>
                  <a:srgbClr val="0000FF"/>
                </a:solidFill>
              </a:rPr>
              <a:t>У всех учреждений должны быть протоколы для следующих мероприятий по обеспечению безопасности пациента:</a:t>
            </a:r>
            <a:endParaRPr lang="ru-RU" sz="9600" b="1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7200" dirty="0"/>
              <a:t> </a:t>
            </a:r>
            <a:r>
              <a:rPr lang="ru-RU" sz="8000" b="1" dirty="0"/>
              <a:t>Проверка </a:t>
            </a:r>
            <a:r>
              <a:rPr lang="ru-RU" sz="8000" b="1" dirty="0" smtClean="0"/>
              <a:t>оборудования </a:t>
            </a:r>
            <a:r>
              <a:rPr lang="ru-RU" sz="8000" b="1" dirty="0"/>
              <a:t>и </a:t>
            </a:r>
            <a:r>
              <a:rPr lang="ru-RU" sz="8000" b="1" dirty="0" smtClean="0"/>
              <a:t>лекарств.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Дооперационная оценка и </a:t>
            </a:r>
            <a:r>
              <a:rPr lang="ru-RU" sz="8000" b="1" dirty="0" smtClean="0"/>
              <a:t>подготовка пациента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</a:t>
            </a:r>
            <a:r>
              <a:rPr lang="ru-RU" sz="8000" b="1" dirty="0" smtClean="0"/>
              <a:t>Маркировка шприцев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Трудная/неудавшаяся </a:t>
            </a:r>
            <a:r>
              <a:rPr lang="ru-RU" sz="8000" b="1" dirty="0" smtClean="0"/>
              <a:t>интубация трахеи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</a:t>
            </a:r>
            <a:r>
              <a:rPr lang="ru-RU" sz="8000" b="1" dirty="0" smtClean="0"/>
              <a:t>Злокачественная гипертермия</a:t>
            </a:r>
            <a:endParaRPr lang="en-US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Анафилаксия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</a:t>
            </a:r>
            <a:r>
              <a:rPr lang="ru-RU" sz="8000" b="1" dirty="0" smtClean="0"/>
              <a:t>Токсичность местных анестетиков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Массивное </a:t>
            </a:r>
            <a:r>
              <a:rPr lang="ru-RU" sz="8000" b="1" dirty="0" smtClean="0"/>
              <a:t>кровотечение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</a:t>
            </a:r>
            <a:r>
              <a:rPr lang="ru-RU" sz="8000" b="1" dirty="0" smtClean="0"/>
              <a:t>Инфекционный контроль</a:t>
            </a:r>
            <a:endParaRPr lang="ru-RU" sz="80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8000" b="1" dirty="0"/>
              <a:t> Послеоперационная </a:t>
            </a:r>
            <a:r>
              <a:rPr lang="ru-RU" sz="8000" b="1" dirty="0" smtClean="0"/>
              <a:t>терапия, </a:t>
            </a:r>
            <a:r>
              <a:rPr lang="ru-RU" sz="8000" b="1" dirty="0"/>
              <a:t>включая </a:t>
            </a:r>
            <a:r>
              <a:rPr lang="ru-RU" sz="8000" b="1" dirty="0" smtClean="0"/>
              <a:t>лечение </a:t>
            </a:r>
            <a:r>
              <a:rPr lang="ru-RU" sz="8000" b="1" dirty="0"/>
              <a:t>боли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3384376" cy="76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100"/>
            <a:ext cx="8578850" cy="60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8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Материнская смертность, связанная с анестезией</a:t>
            </a: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1547813" y="6092825"/>
            <a:ext cx="7380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Hawkins JL, Chang J, Palmer SK, Gibbs CP, Callaghan WM. Anesthesia-related maternal mortality in the United States: 1979-2002. Obstet Gynecol. 2011 Jan;117(1):69-74.</a:t>
            </a:r>
            <a:endParaRPr lang="ru-RU" sz="14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1638" y="1916113"/>
          <a:ext cx="8459788" cy="27368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6133"/>
                <a:gridCol w="1823725"/>
                <a:gridCol w="2819930"/>
              </a:tblGrid>
              <a:tr h="8692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Метод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1991-1996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(на 1 000 000)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1997-2002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(на 1 000 000)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 anchor="ctr"/>
                </a:tc>
              </a:tr>
              <a:tr h="62253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Общая анестезия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</a:tr>
              <a:tr h="62253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Регионарная анестезия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2,5 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 anchor="ctr"/>
                </a:tc>
              </a:tr>
              <a:tr h="622531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Отношение риска 1,7</a:t>
                      </a:r>
                      <a:endParaRPr lang="ru-RU" sz="20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29" marB="45729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00" name="TextBox 8"/>
          <p:cNvSpPr txBox="1">
            <a:spLocks noChangeArrowheads="1"/>
          </p:cNvSpPr>
          <p:nvPr/>
        </p:nvSpPr>
        <p:spPr bwMode="auto">
          <a:xfrm>
            <a:off x="179512" y="5186363"/>
            <a:ext cx="88569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 b="1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целом МС, связанная с анестезией уменьшилась на 60%</a:t>
            </a:r>
          </a:p>
        </p:txBody>
      </p:sp>
      <p:sp>
        <p:nvSpPr>
          <p:cNvPr id="24601" name="TextBox 9"/>
          <p:cNvSpPr txBox="1">
            <a:spLocks noChangeArrowheads="1"/>
          </p:cNvSpPr>
          <p:nvPr/>
        </p:nvSpPr>
        <p:spPr bwMode="auto">
          <a:xfrm>
            <a:off x="755650" y="938213"/>
            <a:ext cx="763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b="1" baseline="0">
                <a:latin typeface="Arial" pitchFamily="34" charset="0"/>
                <a:cs typeface="Arial" pitchFamily="34" charset="0"/>
              </a:rPr>
              <a:t>1,6% от всех случаев МС в США (в России 3,7%)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E6FE-D3F6-495A-8EF7-13814AD75EE2}" type="datetime11">
              <a:rPr lang="ru-RU" smtClean="0"/>
              <a:t>10:32:01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ъект 2"/>
          <p:cNvSpPr>
            <a:spLocks noGrp="1"/>
          </p:cNvSpPr>
          <p:nvPr>
            <p:ph idx="4294967295"/>
          </p:nvPr>
        </p:nvSpPr>
        <p:spPr>
          <a:xfrm>
            <a:off x="254095" y="2060848"/>
            <a:ext cx="8642350" cy="39592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sz="2400" b="1" dirty="0" smtClean="0"/>
              <a:t>Умен не тот, кто не делает ошибок. Таких людей нет и быть не может. Умен тот, кто делает ошибки не очень существенные, и кто умеет легко и быстро исправлять их.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ru-RU" sz="2400" b="1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ru-RU" sz="2400" b="1" dirty="0" smtClean="0"/>
              <a:t>Из маленькой ошибки всегда можно сделать чудо­вищно большую, если на ошибке настаивать, если ее углубленно обосновывать, если ее «доводить до конца».</a:t>
            </a:r>
          </a:p>
          <a:p>
            <a:pPr marL="0" indent="0" algn="r" eaLnBrk="1" hangingPunct="1">
              <a:buFont typeface="Arial" pitchFamily="34" charset="0"/>
              <a:buNone/>
            </a:pPr>
            <a:r>
              <a:rPr lang="ru-RU" sz="2400" b="1" dirty="0" smtClean="0"/>
              <a:t>В.И. Ленин </a:t>
            </a:r>
          </a:p>
        </p:txBody>
      </p:sp>
      <p:pic>
        <p:nvPicPr>
          <p:cNvPr id="4710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4"/>
            <a:ext cx="1440855" cy="17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4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07" y="4725143"/>
            <a:ext cx="1525354" cy="20754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Каждый день практически все роддома играют в «русскую рулетку»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95536" y="1484784"/>
            <a:ext cx="7128792" cy="3672407"/>
          </a:xfrm>
          <a:prstGeom prst="wedgeRoundRectCallout">
            <a:avLst>
              <a:gd name="adj1" fmla="val 45499"/>
              <a:gd name="adj2" fmla="val 66647"/>
              <a:gd name="adj3" fmla="val 16667"/>
            </a:avLst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Неблагоприятные  реакции на лекарственные препараты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(анафилаксия, общетоксический эффект местных анестетиков)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Депрессия дыхания –гипоксия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(анестетики, опиаты)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Аспирационный синдром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Трудная интубация трахеи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Несоблюдение протоколов 2005, 2010 г по сердечно-легочной реанимации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(особенности у беременных)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Осложнения катетеризации магистральных сосудов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Повреждение нервных стволов, сплетений, спинного мозга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Гематома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эпидурального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пространства, субарахноидальное кровоизлияние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Высокий спинальный блок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</a:pP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26" y="836712"/>
            <a:ext cx="8591550" cy="9366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</a:rPr>
              <a:t>Основные проблемы общей анестезии при операции кесарева сечения</a:t>
            </a:r>
            <a:endParaRPr lang="ru-RU" sz="4800" b="1" dirty="0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611560" y="1988840"/>
            <a:ext cx="8347075" cy="2616101"/>
          </a:xfrm>
          <a:prstGeom prst="roundRect">
            <a:avLst>
              <a:gd name="adj" fmla="val 13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b="1" dirty="0"/>
              <a:t> </a:t>
            </a:r>
            <a:r>
              <a:rPr lang="ru-RU" sz="2400" b="1" dirty="0"/>
              <a:t>Аспирационный синдром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/>
              <a:t> Трудная интубация трахеи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/>
              <a:t> Поверхностная анестезия до извлечения плода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b="1" dirty="0"/>
              <a:t> Фармакологическая нагрузка на плод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042988" y="5487988"/>
            <a:ext cx="7777162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/>
              <a:t>Kolatat T, Somboonnanonda A, Lertakyamanee J Effects of general and regional anesthesia on the neonate (a prospective, randomized trial). J Med Assoc Thai. 1999 Jan;82(1):40-5.</a:t>
            </a:r>
          </a:p>
          <a:p>
            <a:pPr algn="r" eaLnBrk="1" hangingPunct="1"/>
            <a:r>
              <a:rPr lang="ru-RU" sz="1200"/>
              <a:t>Doyle DJ. Mendelson's syndrome: a contrarian perspective.J Clin Anesth. 1999 Feb;11(1):79-80.</a:t>
            </a:r>
          </a:p>
          <a:p>
            <a:pPr algn="r" eaLnBrk="1" hangingPunct="1"/>
            <a:r>
              <a:rPr lang="ru-RU" sz="1200"/>
              <a:t>Ebe T, Kohara T, Watanabe K. Mendelson's syndrome.Ryoikibetsu Shokogun Shirizu. 1994;(3):212-4. </a:t>
            </a:r>
          </a:p>
          <a:p>
            <a:pPr algn="r" eaLnBrk="1" hangingPunct="1"/>
            <a:r>
              <a:rPr lang="ru-RU" sz="1200"/>
              <a:t>Cunningham AJ, Slazenger M. Aspiration pneumonia--Mendelson syndrome; a review.</a:t>
            </a:r>
          </a:p>
          <a:p>
            <a:pPr algn="r" eaLnBrk="1" hangingPunct="1"/>
            <a:r>
              <a:rPr lang="ru-RU" sz="1200"/>
              <a:t>Ir Med J. 1984 Aug;77(8):252-5. Review</a:t>
            </a:r>
          </a:p>
          <a:p>
            <a:pPr algn="r" eaLnBrk="1" hangingPunct="1"/>
            <a:r>
              <a:rPr lang="ru-RU" sz="12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09" y="259553"/>
            <a:ext cx="5714154" cy="715089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Неудача при пункции субарахноидального пространства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32222" y="1692387"/>
            <a:ext cx="3669402" cy="646986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Принятие решения о переходе на общую анестезию с ИВЛ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32222" y="3061088"/>
            <a:ext cx="3883686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Неудача при интубации трахеи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4028487"/>
            <a:ext cx="3008833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Масочная вентиляция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0758" y="4668461"/>
            <a:ext cx="1941843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Аспирация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6923" y="4619112"/>
            <a:ext cx="3883686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Неэффективность вентиляции   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66923" y="978020"/>
            <a:ext cx="0" cy="7435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974184" y="2339373"/>
            <a:ext cx="6398" cy="710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998035" y="3465112"/>
            <a:ext cx="6398" cy="4797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63688" y="4391375"/>
            <a:ext cx="0" cy="227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32187" y="4437111"/>
            <a:ext cx="0" cy="227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43856" y="1349773"/>
            <a:ext cx="2304256" cy="1464231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НЕТ оценки риска аспирационного синдрома и прогнозирования трудной интубации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801624" y="2015880"/>
            <a:ext cx="1586045" cy="842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43856" y="2927144"/>
            <a:ext cx="2376616" cy="1191816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НЕТ никаких действий по протоколу трудной интубации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015908" y="3273271"/>
            <a:ext cx="1371761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954915" y="5674153"/>
            <a:ext cx="0" cy="227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43608" y="5955138"/>
            <a:ext cx="4534483" cy="408623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Остановка сердечной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41175" y="5304821"/>
            <a:ext cx="125149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FF"/>
                </a:solidFill>
              </a:rPr>
              <a:t>Гипоксия</a:t>
            </a:r>
            <a:endParaRPr lang="ru-RU" b="1" dirty="0">
              <a:solidFill>
                <a:srgbClr val="0000FF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196096" y="5077084"/>
            <a:ext cx="0" cy="227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483768" y="5077083"/>
            <a:ext cx="0" cy="2277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732240" y="4093819"/>
            <a:ext cx="0" cy="47055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48440" y="248106"/>
            <a:ext cx="2376616" cy="919401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НЕ используются все методы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НЕТ консультации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5954083" y="627430"/>
            <a:ext cx="494357" cy="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96256" y="5359230"/>
            <a:ext cx="2376616" cy="1191816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</a:rPr>
              <a:t>НЕ соблюдается протокол сердечно-легочной реанимации</a:t>
            </a:r>
            <a:endParaRPr lang="ru-RU" sz="1600" b="1" dirty="0">
              <a:solidFill>
                <a:srgbClr val="0000FF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594646" y="6137585"/>
            <a:ext cx="853794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9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Какие приказы нарушаются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32859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b="1" dirty="0" smtClean="0"/>
              <a:t>Порядок </a:t>
            </a:r>
            <a:r>
              <a:rPr lang="ru-RU" sz="2100" b="1" dirty="0"/>
              <a:t>оказания медицинской помощи взрослому населению по профилю "анестезиология и реаниматология", утвержденному приказом Министерства здравоохранения Российской Федерации от 15 ноября 2012 г. </a:t>
            </a:r>
            <a:r>
              <a:rPr lang="ru-RU" sz="2100" b="1" dirty="0">
                <a:solidFill>
                  <a:srgbClr val="FF0000"/>
                </a:solidFill>
              </a:rPr>
              <a:t>N 919н </a:t>
            </a:r>
            <a:endParaRPr lang="ru-RU" sz="21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b="1" dirty="0" smtClean="0"/>
              <a:t>Порядок </a:t>
            </a:r>
            <a:r>
              <a:rPr lang="ru-RU" sz="2100" b="1" dirty="0"/>
              <a:t>оказания медицинской помощи по профилю «акушерство и гинекология (за исключением использования вспомогательных репродуктивных технологий)», утвержденному приказом Министерства здравоохранения        Российской Федерации от «01» ноября 2012 г. </a:t>
            </a:r>
            <a:r>
              <a:rPr lang="ru-RU" sz="2100" b="1" dirty="0">
                <a:solidFill>
                  <a:srgbClr val="FF0000"/>
                </a:solidFill>
              </a:rPr>
              <a:t>№ 572н</a:t>
            </a:r>
            <a:r>
              <a:rPr lang="ru-RU" sz="21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b="1" dirty="0" smtClean="0"/>
              <a:t>Приказ </a:t>
            </a:r>
            <a:r>
              <a:rPr lang="ru-RU" sz="2100" b="1" dirty="0"/>
              <a:t>Министерства здравоохранения и социального развития Российской Федерации (</a:t>
            </a:r>
            <a:r>
              <a:rPr lang="ru-RU" sz="2100" b="1" dirty="0" err="1"/>
              <a:t>Минздравсоцразвития</a:t>
            </a:r>
            <a:r>
              <a:rPr lang="ru-RU" sz="2100" b="1" dirty="0"/>
              <a:t> России) от 23 июля 2010 г. </a:t>
            </a:r>
            <a:r>
              <a:rPr lang="ru-RU" sz="2100" b="1" dirty="0">
                <a:solidFill>
                  <a:srgbClr val="FF0000"/>
                </a:solidFill>
              </a:rPr>
              <a:t>N 541н </a:t>
            </a:r>
            <a:r>
              <a:rPr lang="ru-RU" sz="2100" b="1" dirty="0"/>
              <a:t>г. </a:t>
            </a:r>
            <a:r>
              <a:rPr lang="ru-RU" sz="2100" b="1" dirty="0" smtClean="0"/>
              <a:t>Москва "</a:t>
            </a:r>
            <a:r>
              <a:rPr lang="ru-RU" sz="2100" b="1" dirty="0"/>
              <a:t>Об утверждении Единого квалификационного справочника должностей руководителей, специалистов и служащих, раздел "Квалификационные характеристики должностей работников в сфере здравоохранения" </a:t>
            </a:r>
          </a:p>
          <a:p>
            <a:pPr>
              <a:lnSpc>
                <a:spcPct val="170000"/>
              </a:lnSpc>
            </a:pPr>
            <a:r>
              <a:rPr lang="ru-RU" sz="2100" b="1" dirty="0"/>
              <a:t> </a:t>
            </a:r>
          </a:p>
          <a:p>
            <a:pPr indent="0" algn="just">
              <a:lnSpc>
                <a:spcPct val="150000"/>
              </a:lnSpc>
              <a:spcBef>
                <a:spcPts val="1800"/>
              </a:spcBef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C3E763-76E6-439E-BEE7-4E582ABE8E3E}" type="datetime11">
              <a:rPr lang="ru-RU" smtClean="0"/>
              <a:t>10:32:01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Куликов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72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3106738"/>
            <a:ext cx="374332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Заголовок 4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77875"/>
          </a:xfrm>
        </p:spPr>
        <p:txBody>
          <a:bodyPr/>
          <a:lstStyle/>
          <a:p>
            <a:r>
              <a:rPr lang="ru-RU" sz="2800" b="1" smtClean="0"/>
              <a:t>В структуре МС от причин, связанных с анестезией преобладает общая анестезия с проблемами дыхательных путей</a:t>
            </a:r>
            <a:endParaRPr lang="ru-RU" sz="3200" b="1" smtClean="0"/>
          </a:p>
        </p:txBody>
      </p:sp>
      <p:sp>
        <p:nvSpPr>
          <p:cNvPr id="6" name="TextBox 5"/>
          <p:cNvSpPr txBox="1"/>
          <p:nvPr/>
        </p:nvSpPr>
        <p:spPr>
          <a:xfrm>
            <a:off x="683568" y="4609042"/>
            <a:ext cx="334177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+mn-lt"/>
                <a:cs typeface="+mn-cs"/>
              </a:rPr>
              <a:t>Регионарная анестезия до 70-90%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08004" y="4169068"/>
            <a:ext cx="251030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+mn-lt"/>
                <a:cs typeface="+mn-cs"/>
              </a:rPr>
              <a:t>Общая анестезия</a:t>
            </a:r>
          </a:p>
        </p:txBody>
      </p:sp>
      <p:sp>
        <p:nvSpPr>
          <p:cNvPr id="50186" name="TextBox 9"/>
          <p:cNvSpPr txBox="1">
            <a:spLocks noChangeArrowheads="1"/>
          </p:cNvSpPr>
          <p:nvPr/>
        </p:nvSpPr>
        <p:spPr bwMode="auto">
          <a:xfrm>
            <a:off x="323850" y="1628775"/>
            <a:ext cx="85693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>
                <a:solidFill>
                  <a:srgbClr val="0000FF"/>
                </a:solidFill>
                <a:latin typeface="Arial" pitchFamily="34" charset="0"/>
              </a:rPr>
              <a:t>Метод выбора в акушерстве – регионарная анестезия </a:t>
            </a:r>
            <a:r>
              <a:rPr lang="ru-RU" b="1">
                <a:solidFill>
                  <a:srgbClr val="0000FF"/>
                </a:solidFill>
                <a:latin typeface="Arial" pitchFamily="34" charset="0"/>
              </a:rPr>
              <a:t>(спинальная, эпидуральная, комбинированная спинально-эпидуральная)</a:t>
            </a:r>
          </a:p>
        </p:txBody>
      </p:sp>
    </p:spTree>
    <p:extLst>
      <p:ext uri="{BB962C8B-B14F-4D97-AF65-F5344CB8AC3E}">
        <p14:creationId xmlns:p14="http://schemas.microsoft.com/office/powerpoint/2010/main" val="28620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459045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3" y="332656"/>
            <a:ext cx="685173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A05CDC-B53D-43A6-B1ED-041333DFDFD7}" type="datetime11">
              <a:rPr lang="ru-RU" sz="1400" smtClean="0"/>
              <a:t>10:32:01</a:t>
            </a:fld>
            <a:endParaRPr lang="ru-RU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8569325" cy="892175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00FF"/>
                </a:solidFill>
                <a:latin typeface="Arial" charset="0"/>
              </a:rPr>
              <a:t>Показания к общей анестезии при операции кесарева сечения</a:t>
            </a:r>
            <a:endParaRPr lang="ru-RU" sz="3200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3316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306619" y="1916832"/>
            <a:ext cx="8610600" cy="3168352"/>
          </a:xfrm>
          <a:prstGeom prst="roundRect">
            <a:avLst>
              <a:gd name="adj" fmla="val 6958"/>
            </a:avLst>
          </a:prstGeom>
          <a:noFill/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spcBef>
                <a:spcPts val="180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Только при противопоказаниях для </a:t>
            </a:r>
            <a:r>
              <a:rPr lang="ru-RU" sz="4000" b="1" dirty="0" err="1" smtClean="0">
                <a:solidFill>
                  <a:srgbClr val="FF0000"/>
                </a:solidFill>
              </a:rPr>
              <a:t>нейроаксиальной</a:t>
            </a:r>
            <a:r>
              <a:rPr lang="ru-RU" sz="4000" b="1" dirty="0" smtClean="0">
                <a:solidFill>
                  <a:srgbClr val="FF0000"/>
                </a:solidFill>
              </a:rPr>
              <a:t>!!!</a:t>
            </a:r>
          </a:p>
          <a:p>
            <a:pPr marL="0" indent="0" algn="ctr" eaLnBrk="1" hangingPunct="1">
              <a:spcBef>
                <a:spcPts val="1800"/>
              </a:spcBef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180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Традиции, привычки, желание анестезиолога или акушера в расчет не принимаются!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95288" y="5300663"/>
            <a:ext cx="849788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75000"/>
              </a:lnSpc>
            </a:pPr>
            <a:r>
              <a:rPr lang="en-US" sz="1000">
                <a:latin typeface="Arial" charset="0"/>
              </a:rPr>
              <a:t>Practice Guidelines for Obstetrical Anesthesia: A Report by the American Society of Anesthesiologists Task Force on Obstetrical</a:t>
            </a:r>
            <a:r>
              <a:rPr lang="ru-RU" sz="1000">
                <a:latin typeface="Arial" charset="0"/>
              </a:rPr>
              <a:t> </a:t>
            </a:r>
            <a:r>
              <a:rPr lang="en-US" sz="1000">
                <a:latin typeface="Arial" charset="0"/>
              </a:rPr>
              <a:t>Anesthesia Anesthesiology: Volume 90(2) February 1999 pp 600-611</a:t>
            </a:r>
            <a:r>
              <a:rPr lang="en-US"/>
              <a:t> </a:t>
            </a:r>
            <a:endParaRPr lang="ru-RU"/>
          </a:p>
          <a:p>
            <a:pPr algn="r" eaLnBrk="1" hangingPunct="1"/>
            <a:r>
              <a:rPr lang="ru-RU" sz="1000">
                <a:latin typeface="Arial" charset="0"/>
              </a:rPr>
              <a:t>Littleford J. Effects on the fetus and newborn of maternal analgesia and anesthesia: a review.</a:t>
            </a:r>
          </a:p>
          <a:p>
            <a:pPr algn="r" eaLnBrk="1" hangingPunct="1"/>
            <a:r>
              <a:rPr lang="ru-RU" sz="1000">
                <a:latin typeface="Arial" charset="0"/>
              </a:rPr>
              <a:t>Can J Anaesth. 2004 Jun-Jul;51(6):586-609</a:t>
            </a:r>
          </a:p>
          <a:p>
            <a:pPr algn="r" eaLnBrk="1" hangingPunct="1"/>
            <a:r>
              <a:rPr lang="en-US" sz="1000">
                <a:latin typeface="Arial" charset="0"/>
              </a:rPr>
              <a:t>Shnider S.M. Anestesia for obstetrics/S.M. Shnider, G. Levinson. -Williams&amp;Wilkins-1993. –744 </a:t>
            </a:r>
            <a:r>
              <a:rPr lang="ru-RU" sz="1000">
                <a:latin typeface="Arial" charset="0"/>
              </a:rPr>
              <a:t>р</a:t>
            </a:r>
            <a:r>
              <a:rPr lang="en-US" sz="1000">
                <a:latin typeface="Arial" charset="0"/>
              </a:rPr>
              <a:t>.</a:t>
            </a:r>
            <a:r>
              <a:rPr lang="ru-RU" sz="1000">
                <a:latin typeface="Arial" charset="0"/>
              </a:rPr>
              <a:t> </a:t>
            </a:r>
          </a:p>
          <a:p>
            <a:pPr algn="r" eaLnBrk="1" hangingPunct="1"/>
            <a:r>
              <a:rPr lang="ru-RU" sz="1000">
                <a:latin typeface="Arial" charset="0"/>
              </a:rPr>
              <a:t>Анестезия и реанимация в акушерстве и гинекологии /В.И. Кулаков, В.Н. Серов, А.М. Абубакирова, Е.А. Чернуха.- М:.-Издательство «Триада-Х», 2000.-384 с.</a:t>
            </a:r>
          </a:p>
          <a:p>
            <a:pPr algn="r" eaLnBrk="1" hangingPunct="1"/>
            <a:r>
              <a:rPr lang="en-US" sz="1000">
                <a:latin typeface="Arial" charset="0"/>
              </a:rPr>
              <a:t>Chadwick  H.S.     Obstetric anesthesia - Then and now // Minerva Anestesiol 2005;71:517-20</a:t>
            </a:r>
            <a:endParaRPr lang="ru-RU" sz="1000">
              <a:latin typeface="Arial" charset="0"/>
            </a:endParaRPr>
          </a:p>
          <a:p>
            <a:pPr algn="r" eaLnBrk="1" hangingPunct="1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5AC5-37F5-4908-BC4C-3681FEBEAB19}" type="datetime11">
              <a:rPr lang="ru-RU" smtClean="0"/>
              <a:t>10:32:01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9671"/>
            <a:ext cx="3827119" cy="4470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013176"/>
            <a:ext cx="8509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…Даже вопрос так не стоит: использовать </a:t>
            </a:r>
            <a:r>
              <a:rPr lang="ru-RU" sz="2800" b="1" dirty="0" err="1" smtClean="0"/>
              <a:t>нейроаксиальную</a:t>
            </a:r>
            <a:r>
              <a:rPr lang="ru-RU" sz="2800" b="1" dirty="0" smtClean="0"/>
              <a:t> анестезию в акушерстве или нет…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408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Легко интубировать!</a:t>
            </a:r>
          </a:p>
        </p:txBody>
      </p:sp>
      <p:pic>
        <p:nvPicPr>
          <p:cNvPr id="43011" name="Picture 5" descr="10_dolph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484313"/>
            <a:ext cx="3362325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6164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1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Дата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Куликов А.В.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152400" y="4287838"/>
            <a:ext cx="668972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b="1">
                <a:latin typeface="Arial" pitchFamily="34" charset="0"/>
              </a:rPr>
              <a:t>Неудачная интубация трахеи – смерть генерального конструктора С.П. Королева в 1966 г. </a:t>
            </a:r>
            <a:r>
              <a:rPr lang="ru-RU" sz="1600" b="1">
                <a:latin typeface="Arial" pitchFamily="34" charset="0"/>
              </a:rPr>
              <a:t>(экстренный переход к эндотрахеальному наркозу, неправильно сросшийся перелом челюсти и ограничение раскрывания рта, неразгибание шеи)</a:t>
            </a:r>
          </a:p>
        </p:txBody>
      </p:sp>
      <p:pic>
        <p:nvPicPr>
          <p:cNvPr id="4506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4076700"/>
            <a:ext cx="158273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4163"/>
            <a:ext cx="2519363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406400"/>
            <a:ext cx="212248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06400"/>
            <a:ext cx="191135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1557338"/>
            <a:ext cx="26638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5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2375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79" y="299467"/>
            <a:ext cx="4628683" cy="507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6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79701"/>
            <a:ext cx="4741346" cy="548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31" y="1"/>
            <a:ext cx="6703250" cy="118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84900"/>
            <a:ext cx="3600401" cy="60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7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b="1" dirty="0" smtClean="0">
                <a:solidFill>
                  <a:srgbClr val="0000FF"/>
                </a:solidFill>
              </a:rPr>
              <a:t>Практические </a:t>
            </a:r>
            <a:r>
              <a:rPr lang="ru-RU" sz="1800" b="1" dirty="0">
                <a:solidFill>
                  <a:srgbClr val="0000FF"/>
                </a:solidFill>
              </a:rPr>
              <a:t>рекомендации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«ТРУДНАЯ ИНТУБАЦИЯ ТРАХЕИ»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Утверждены 11-ым Съездом Федерации,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23-26 сентября 2008 года, Санкт-Петербург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(разработаны рабочей группой членов Санкт-Петербургского, Московского </a:t>
            </a:r>
            <a:r>
              <a:rPr lang="ru-RU" sz="1800" b="1" dirty="0" smtClean="0">
                <a:solidFill>
                  <a:srgbClr val="0000FF"/>
                </a:solidFill>
              </a:rPr>
              <a:t>региональных </a:t>
            </a:r>
            <a:r>
              <a:rPr lang="ru-RU" sz="1800" b="1" dirty="0">
                <a:solidFill>
                  <a:srgbClr val="0000FF"/>
                </a:solidFill>
              </a:rPr>
              <a:t>отделений ФАР с участием экспертов </a:t>
            </a:r>
            <a:r>
              <a:rPr lang="ru-RU" sz="1800" b="1" dirty="0" err="1">
                <a:solidFill>
                  <a:srgbClr val="0000FF"/>
                </a:solidFill>
              </a:rPr>
              <a:t>European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Airway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Management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Society</a:t>
            </a:r>
            <a:r>
              <a:rPr lang="ru-RU" sz="1800" b="1" dirty="0">
                <a:solidFill>
                  <a:srgbClr val="0000FF"/>
                </a:solidFill>
              </a:rPr>
              <a:t>) </a:t>
            </a:r>
            <a:br>
              <a:rPr lang="ru-RU" sz="1800" b="1" dirty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>
          <a:xfrm>
            <a:off x="323850" y="1773238"/>
            <a:ext cx="8640763" cy="452596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Клинки ларингоскопа различной формы и размера, включая клинки с изменяемой геометрией </a:t>
            </a:r>
          </a:p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Эндотрахеальные интубационные трубки разного размера и дизайна 	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Проводники для интубационных трубок. Примеры включают (но не ограничены) полужесткие стилеты, пищеводные бужи, светящиеся проводники и щипцы, предназначенные, чтобы манипулировать дистальной частью интубационной трубки, бужи, полые стилеты и катетеры (оптические стилеты с подсветкой и каналом для вентиляции, катетеры с каналом для вентиляции) 	</a:t>
            </a:r>
          </a:p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Ригидные ларингоскопы с каналом для вентиляции, непрямые ригидные ларингоскопы (видеоларингоскопы) 	</a:t>
            </a:r>
          </a:p>
          <a:p>
            <a:pPr eaLnBrk="1" hangingPunct="1"/>
            <a:endParaRPr lang="ru-RU" sz="14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800" b="1" dirty="0" smtClean="0">
                <a:solidFill>
                  <a:srgbClr val="0000FF"/>
                </a:solidFill>
              </a:rPr>
              <a:t>Практические </a:t>
            </a:r>
            <a:r>
              <a:rPr lang="ru-RU" sz="1800" b="1" dirty="0">
                <a:solidFill>
                  <a:srgbClr val="0000FF"/>
                </a:solidFill>
              </a:rPr>
              <a:t>рекомендации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«ТРУДНАЯ ИНТУБАЦИЯ ТРАХЕИ»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Утверждены 11-ым Съездом Федерации,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23-26 сентября 2008 года, Санкт-Петербург </a:t>
            </a:r>
            <a:br>
              <a:rPr lang="ru-RU" sz="1800" b="1" dirty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(разработаны рабочей группой членов Санкт-Петербургского, Московского </a:t>
            </a:r>
            <a:r>
              <a:rPr lang="ru-RU" sz="1800" b="1" dirty="0" smtClean="0">
                <a:solidFill>
                  <a:srgbClr val="0000FF"/>
                </a:solidFill>
              </a:rPr>
              <a:t>региональных </a:t>
            </a:r>
            <a:r>
              <a:rPr lang="ru-RU" sz="1800" b="1" dirty="0">
                <a:solidFill>
                  <a:srgbClr val="0000FF"/>
                </a:solidFill>
              </a:rPr>
              <a:t>отделений ФАР с участием экспертов </a:t>
            </a:r>
            <a:r>
              <a:rPr lang="ru-RU" sz="1800" b="1" dirty="0" err="1">
                <a:solidFill>
                  <a:srgbClr val="0000FF"/>
                </a:solidFill>
              </a:rPr>
              <a:t>European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Airway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Management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Society</a:t>
            </a:r>
            <a:r>
              <a:rPr lang="ru-RU" sz="1800" b="1" dirty="0">
                <a:solidFill>
                  <a:srgbClr val="0000FF"/>
                </a:solidFill>
              </a:rPr>
              <a:t>) </a:t>
            </a:r>
            <a:br>
              <a:rPr lang="ru-RU" sz="1800" b="1" dirty="0">
                <a:solidFill>
                  <a:srgbClr val="0000FF"/>
                </a:solidFill>
              </a:rPr>
            </a:br>
            <a:endParaRPr lang="ru-RU" sz="4900" b="1" dirty="0">
              <a:solidFill>
                <a:srgbClr val="0000FF"/>
              </a:solidFill>
            </a:endParaRP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323850" y="1700213"/>
            <a:ext cx="8640763" cy="4525962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Надгортанные воздуховоды – воздуховоды различного размера, ларингеальные маски (интубирующая ларингеальная маска, в том числе с возможностью видеоконтроля, ларингеальная маска с каналом для дренирования желудка), другие устройства (комбини-рованные трахео-пищеводные трубки, фарингеальные трубки, безманжеточные устройства) </a:t>
            </a:r>
          </a:p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Гибкий фибробронхоскоп 	</a:t>
            </a:r>
          </a:p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Набор для ретроградной интубации трахеи 	</a:t>
            </a:r>
          </a:p>
          <a:p>
            <a:pPr algn="just"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Набор для выполнения пункционной крикотиреотомии, катетеризации трахеи и проведения транстрахеальной оксигенации или вентиляции 	</a:t>
            </a:r>
          </a:p>
          <a:p>
            <a:pPr eaLnBrk="1" hangingPunct="1">
              <a:spcBef>
                <a:spcPts val="1200"/>
              </a:spcBef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Набор для хирургической крикотиреотомии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hangingPunct="1"/>
            <a:endParaRPr lang="ru-RU" sz="16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05178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МИНИСТЕРСТВО ЗДРАВООХРАНЕНИЯ РОССИЙСКОЙ ФЕДЕРАЦИИ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/>
              <a:t> </a:t>
            </a:r>
            <a:endParaRPr lang="ru-RU" sz="1600" baseline="0" dirty="0"/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ПРИКАЗ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от 15 ноября 2012 г. N 919н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 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ОБ УТВЕРЖДЕНИИ ПОРЯДКА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ОКАЗАНИЯ МЕДИЦИНСКОЙ ПОМОЩИ ВЗРОСЛОМУ НАСЕЛЕНИЮ ПО ПРОФИЛЮ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="1" baseline="0" dirty="0">
                <a:solidFill>
                  <a:srgbClr val="0000FF"/>
                </a:solidFill>
              </a:rPr>
              <a:t>"АНЕСТЕЗИОЛОГИЯ И РЕАНИМАТОЛОГИЯ"</a:t>
            </a:r>
            <a:endParaRPr lang="ru-RU" sz="1600" baseline="0" dirty="0">
              <a:solidFill>
                <a:srgbClr val="0000FF"/>
              </a:solidFill>
            </a:endParaRPr>
          </a:p>
          <a:p>
            <a:pPr algn="ctr"/>
            <a:r>
              <a:rPr lang="ru-RU" sz="1600" baseline="0" dirty="0"/>
              <a:t> </a:t>
            </a:r>
          </a:p>
          <a:p>
            <a:pPr algn="ctr"/>
            <a:r>
              <a:rPr lang="ru-RU" sz="1600" baseline="0" dirty="0"/>
              <a:t>В соответствии со статьей 37 Федерального закона от 21 ноября 2011 г. N 323-ФЗ "Об основах охраны здоровья граждан в Российской Федерации" (Собрание законодательства Российской Федерации, 2011, N 48, ст. 6724; 2012, N 26, ст. 3442, 3446) приказываю:</a:t>
            </a:r>
          </a:p>
          <a:p>
            <a:pPr algn="just"/>
            <a:r>
              <a:rPr lang="ru-RU" sz="1600" baseline="0" dirty="0"/>
              <a:t>1. Утвердить прилагаемый </a:t>
            </a:r>
            <a:r>
              <a:rPr lang="ru-RU" sz="1600" baseline="0" dirty="0">
                <a:hlinkClick r:id="rId2" action="ppaction://hlinkfile" tooltip="Ссылка на текущий документ"/>
              </a:rPr>
              <a:t>Порядок</a:t>
            </a:r>
            <a:r>
              <a:rPr lang="ru-RU" sz="1600" baseline="0" dirty="0"/>
              <a:t> оказания медицинской помощи взрослому населению по профилю "анестезиология и реаниматология".</a:t>
            </a:r>
          </a:p>
          <a:p>
            <a:pPr algn="just"/>
            <a:r>
              <a:rPr lang="ru-RU" sz="1600" baseline="0" dirty="0"/>
              <a:t>2. Признать утратившим силу приказ Министерства здравоохранения и социального развития Российской Федерации от 13 апреля 2011 г. N 315н "Об утверждении Порядка оказания анестезиолого-реанимационной помощи взрослому населению" (зарегистрирован Министерством юстиции Российской Федерации 10 июня 2011 г., регистрационный N 21020).</a:t>
            </a:r>
            <a:endParaRPr lang="ru-RU" sz="2000" baseline="0" dirty="0"/>
          </a:p>
          <a:p>
            <a:pPr algn="r"/>
            <a:r>
              <a:rPr lang="ru-RU" dirty="0"/>
              <a:t> </a:t>
            </a:r>
          </a:p>
          <a:p>
            <a:pPr algn="r"/>
            <a:r>
              <a:rPr lang="ru-RU" sz="1400" baseline="0" dirty="0"/>
              <a:t>Министр</a:t>
            </a:r>
          </a:p>
          <a:p>
            <a:pPr algn="r"/>
            <a:r>
              <a:rPr lang="ru-RU" sz="1400" baseline="0" dirty="0"/>
              <a:t>В.И.СКВОРЦОВА</a:t>
            </a:r>
          </a:p>
        </p:txBody>
      </p:sp>
    </p:spTree>
    <p:extLst>
      <p:ext uri="{BB962C8B-B14F-4D97-AF65-F5344CB8AC3E}">
        <p14:creationId xmlns:p14="http://schemas.microsoft.com/office/powerpoint/2010/main" val="32304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4608" y="291536"/>
            <a:ext cx="8229600" cy="761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Эти приказы обязательны!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E9B9-28E9-45F4-B7BF-973EBB5161D0}" type="datetime11">
              <a:rPr lang="ru-RU" smtClean="0"/>
              <a:t>10:32:01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1312" y="1052736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Федеральный закон  «Об охране здоровья граждан Российской федерации» Принят Государственной Думой 1 ноября 2011 г. Одобрен Советом Федерации 9 ноября 2011 г.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ru-RU" sz="2000" b="1" dirty="0"/>
              <a:t> </a:t>
            </a:r>
            <a:r>
              <a:rPr lang="ru-RU" dirty="0"/>
              <a:t>Статья 37. Порядки оказания медицинской помощи и стандарты медицинской помощи. Часть 1 статьи 37 вступает в силу с 1 января 2013 года (пункт 3 статьи 101 данного документа):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</a:rPr>
              <a:t>1. Медицинская помощь организуется и оказывается в соответствии с порядками оказания медицинской помощи, обязательными для исполнения на территории Российской Федерации всеми медицинскими организациями, а также на основе стандартов медицинской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820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7175465" cy="5382499"/>
          </a:xfr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673019" cy="16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4969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aseline="0" dirty="0"/>
              <a:t>Приложение N 3</a:t>
            </a:r>
          </a:p>
          <a:p>
            <a:pPr algn="r"/>
            <a:r>
              <a:rPr lang="ru-RU" sz="1100" baseline="0" dirty="0"/>
              <a:t>	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СТАНДАРТ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ОСНАЩЕНИЯ ГРУППЫ АНЕСТЕЗИОЛОГИИ-РЕАНИМАЦИИ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ДЛЯ ВЗРОСЛОГО НАСЕЛЕНИЯ &lt;*&gt;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044597"/>
              </p:ext>
            </p:extLst>
          </p:nvPr>
        </p:nvGraphicFramePr>
        <p:xfrm>
          <a:off x="467544" y="1196752"/>
          <a:ext cx="8496944" cy="5248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286"/>
                <a:gridCol w="6806818"/>
                <a:gridCol w="1158840"/>
              </a:tblGrid>
              <a:tr h="355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N п/п</a:t>
                      </a:r>
                      <a:endParaRPr lang="ru-RU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               Наименование оборудования               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Требуемое количество, шт.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976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Операционная, манипуляционная, диагностический кабинет                           (на 1 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effectLst/>
                        </a:rPr>
                        <a:t>пациенто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-место)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наркозный (полуоткрытый и полузакрытый контуры) с дыхательным автоматом, волюметром, монитором концентрации кислорода, углекислоты и герметичности дыхательного контура (не менее одного испарителя для испаряемых анестетиков)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9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Дыхательный мешок для ручной искусственной вентиляции легких         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296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Монитор пациента на 5 параметров (</a:t>
                      </a:r>
                      <a:r>
                        <a:rPr lang="ru-RU" sz="1200" dirty="0" err="1">
                          <a:effectLst/>
                        </a:rPr>
                        <a:t>оксиметрия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неинвазивное</a:t>
                      </a:r>
                      <a:r>
                        <a:rPr lang="ru-RU" sz="1200" dirty="0">
                          <a:effectLst/>
                        </a:rPr>
                        <a:t> артериальное давление, электрокардиограмма, частота дыхания, температура)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296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Набор для интубации трахеи, включая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ларингеальную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 маску,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ларингеальную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 маску для интубации трахеи и комбинированную трубку                                 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Дефибриллятор  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1 на Группу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237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Автоматический анализатор газов крови, кисло-щелочного состояния, электролитов, глюкозы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1 на Группу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9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для измерения артериального давления </a:t>
                      </a:r>
                      <a:r>
                        <a:rPr lang="ru-RU" sz="1200" dirty="0" err="1">
                          <a:effectLst/>
                        </a:rPr>
                        <a:t>неинвазивным</a:t>
                      </a:r>
                      <a:r>
                        <a:rPr lang="ru-RU" sz="1200" dirty="0">
                          <a:effectLst/>
                        </a:rPr>
                        <a:t> способом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</a:t>
                      </a:r>
                      <a:r>
                        <a:rPr lang="ru-RU" sz="1200" dirty="0" err="1">
                          <a:effectLst/>
                        </a:rPr>
                        <a:t>инфузионный</a:t>
                      </a:r>
                      <a:r>
                        <a:rPr lang="ru-RU" sz="1200" dirty="0">
                          <a:effectLst/>
                        </a:rPr>
                        <a:t>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9. 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шприцевой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Аспиратор электрический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Матрац </a:t>
                      </a:r>
                      <a:r>
                        <a:rPr lang="ru-RU" sz="1200" dirty="0" err="1">
                          <a:effectLst/>
                        </a:rPr>
                        <a:t>термостабилизирующий</a:t>
                      </a:r>
                      <a:r>
                        <a:rPr lang="ru-RU" sz="1200" dirty="0">
                          <a:effectLst/>
                        </a:rPr>
                        <a:t>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9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Система централизованного снабжения медицинскими газами и вакуумом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1 на Группу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1858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effectLst/>
                        </a:rPr>
                        <a:t>Преднаркозная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 палата (на 3 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effectLst/>
                        </a:rPr>
                        <a:t>пациенто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</a:rPr>
                        <a:t>-места)                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Аппарат наркозный (полуоткрытый и полузакрытый контуры) с дыхательным автоматом, волюметром, монитором концентрации кислорода, углекислоты и герметичности дыхательного контура (не менее одного испарителя для испаряемых анестетиков)           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355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Аппарат искусственной вентиляции легких транспортный (CMV, SIMV, CPAP) с мониторированием дыхательного и минутного объема дыхания, давления в контуре аппарата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19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Дыхательный мешок для ручной искусственной вентиляции легких                                           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  <a:tr h="296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16.</a:t>
                      </a:r>
                      <a:endParaRPr lang="ru-RU" sz="9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Монитор пациента на 5 параметров (</a:t>
                      </a:r>
                      <a:r>
                        <a:rPr lang="ru-RU" sz="1200" dirty="0" err="1">
                          <a:effectLst/>
                        </a:rPr>
                        <a:t>оксиметрия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неинвазивное</a:t>
                      </a:r>
                      <a:r>
                        <a:rPr lang="ru-RU" sz="1200" dirty="0">
                          <a:effectLst/>
                        </a:rPr>
                        <a:t> артериальное давление, электрокардиограмма, частота дыхания, температура)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363" marR="533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1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505040"/>
              </p:ext>
            </p:extLst>
          </p:nvPr>
        </p:nvGraphicFramePr>
        <p:xfrm>
          <a:off x="467544" y="1127359"/>
          <a:ext cx="8424936" cy="5510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784"/>
                <a:gridCol w="6749133"/>
                <a:gridCol w="1149019"/>
              </a:tblGrid>
              <a:tr h="321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17.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Набор для интубации трахеи, включая </a:t>
                      </a:r>
                      <a:r>
                        <a:rPr lang="ru-RU" sz="1200" dirty="0" err="1">
                          <a:effectLst/>
                        </a:rPr>
                        <a:t>ларингеальную</a:t>
                      </a:r>
                      <a:r>
                        <a:rPr lang="ru-RU" sz="1200" dirty="0">
                          <a:effectLst/>
                        </a:rPr>
                        <a:t> маску, </a:t>
                      </a:r>
                      <a:r>
                        <a:rPr lang="ru-RU" sz="1200" dirty="0" err="1">
                          <a:effectLst/>
                        </a:rPr>
                        <a:t>ларингеальную</a:t>
                      </a:r>
                      <a:r>
                        <a:rPr lang="ru-RU" sz="1200" dirty="0">
                          <a:effectLst/>
                        </a:rPr>
                        <a:t> маску для интубации трахеи и комбинированную трубку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1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214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для измерения артериального давления </a:t>
                      </a:r>
                      <a:r>
                        <a:rPr lang="ru-RU" sz="1200" dirty="0" err="1">
                          <a:effectLst/>
                        </a:rPr>
                        <a:t>неинвазивным</a:t>
                      </a:r>
                      <a:r>
                        <a:rPr lang="ru-RU" sz="1200" dirty="0">
                          <a:effectLst/>
                        </a:rPr>
                        <a:t> способом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25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Каталка пациента с мягким покрытием </a:t>
                      </a:r>
                      <a:r>
                        <a:rPr lang="ru-RU" sz="1200" dirty="0" err="1">
                          <a:effectLst/>
                        </a:rPr>
                        <a:t>трехсекционная</a:t>
                      </a:r>
                      <a:r>
                        <a:rPr lang="ru-RU" sz="1200" dirty="0">
                          <a:effectLst/>
                        </a:rPr>
                        <a:t> с ограждением, держателями баллона и стойки для </a:t>
                      </a:r>
                      <a:r>
                        <a:rPr lang="ru-RU" sz="1200" dirty="0" err="1">
                          <a:effectLst/>
                        </a:rPr>
                        <a:t>инфузий</a:t>
                      </a:r>
                      <a:r>
                        <a:rPr lang="ru-RU" sz="1200" dirty="0">
                          <a:effectLst/>
                        </a:rPr>
                        <a:t>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шприцевой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</a:t>
                      </a:r>
                      <a:r>
                        <a:rPr lang="ru-RU" sz="1200" dirty="0" err="1">
                          <a:effectLst/>
                        </a:rPr>
                        <a:t>инфузионный</a:t>
                      </a:r>
                      <a:r>
                        <a:rPr lang="ru-RU" sz="1200" dirty="0">
                          <a:effectLst/>
                        </a:rPr>
                        <a:t>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22.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Матрац </a:t>
                      </a:r>
                      <a:r>
                        <a:rPr lang="ru-RU" sz="1200" dirty="0" err="1">
                          <a:effectLst/>
                        </a:rPr>
                        <a:t>термостабилизирующий</a:t>
                      </a:r>
                      <a:r>
                        <a:rPr lang="ru-RU" sz="1200" dirty="0">
                          <a:effectLst/>
                        </a:rPr>
                        <a:t>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23.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Аспиратор электрический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            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</a:rPr>
                        <a:t>Палата пробуждения (на 3 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  <a:effectLst/>
                        </a:rPr>
                        <a:t>пациенто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</a:rPr>
                        <a:t>-места)                 </a:t>
                      </a:r>
                      <a:endParaRPr lang="ru-RU" sz="1800" b="1" dirty="0">
                        <a:solidFill>
                          <a:srgbClr val="0000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24.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наркозный (полуоткрытый и полузакрытый контуры) с дыхательным автоматом, волюметром, монитором концентрации кислорода, углекислоты и герметичности дыхательного контура (не менее одного испарителя для испаряемых анестетиков)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321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искусственной вентиляции легких (CMV, SIMV, CPAP) с </a:t>
                      </a:r>
                      <a:r>
                        <a:rPr lang="ru-RU" sz="1200" dirty="0" err="1">
                          <a:effectLst/>
                        </a:rPr>
                        <a:t>мониторированием</a:t>
                      </a:r>
                      <a:r>
                        <a:rPr lang="ru-RU" sz="1200" dirty="0">
                          <a:effectLst/>
                        </a:rPr>
                        <a:t> дыхательного и минутного объема дыхания, давления в контуре аппарата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2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386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искусственной вентиляции легких транспортный (CMV, SIMV, CPAP) с </a:t>
                      </a:r>
                      <a:r>
                        <a:rPr lang="ru-RU" sz="1200" dirty="0" err="1">
                          <a:effectLst/>
                        </a:rPr>
                        <a:t>мониторированием</a:t>
                      </a:r>
                      <a:r>
                        <a:rPr lang="ru-RU" sz="1200" dirty="0">
                          <a:effectLst/>
                        </a:rPr>
                        <a:t> дыхательного и минутного объема дыхания, давления в контуре аппарата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214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Дыхательный мешок для ручной искусственной вентиляции легких         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321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28.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Монитор пациента на 5 параметров (</a:t>
                      </a:r>
                      <a:r>
                        <a:rPr lang="ru-RU" sz="1200" dirty="0" err="1">
                          <a:effectLst/>
                        </a:rPr>
                        <a:t>оксиметрия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неинвазивное</a:t>
                      </a:r>
                      <a:r>
                        <a:rPr lang="ru-RU" sz="1200" dirty="0">
                          <a:effectLst/>
                        </a:rPr>
                        <a:t> артериальное давление, электрокардиограмма, частота дыхания, температура)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  3      </a:t>
                      </a:r>
                      <a:endParaRPr lang="ru-RU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321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29.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Набор для интубации трахеи, включая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ларингеальную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 маску, </a:t>
                      </a:r>
                      <a:r>
                        <a:rPr lang="ru-RU" sz="1200" b="1" dirty="0" err="1">
                          <a:solidFill>
                            <a:srgbClr val="FF0000"/>
                          </a:solidFill>
                          <a:effectLst/>
                        </a:rPr>
                        <a:t>ларингеальную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 маску для интубации трахеи и комбинированную трубку                                 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214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Аппарат для измерения артериального давления </a:t>
                      </a:r>
                      <a:r>
                        <a:rPr lang="ru-RU" sz="1200" dirty="0" err="1">
                          <a:effectLst/>
                        </a:rPr>
                        <a:t>неинвазивным</a:t>
                      </a:r>
                      <a:r>
                        <a:rPr lang="ru-RU" sz="1200" dirty="0">
                          <a:effectLst/>
                        </a:rPr>
                        <a:t> способом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257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31.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Каталка пациента с мягким покрытием </a:t>
                      </a:r>
                      <a:r>
                        <a:rPr lang="ru-RU" sz="1200" dirty="0" err="1">
                          <a:effectLst/>
                        </a:rPr>
                        <a:t>трехсекционная</a:t>
                      </a:r>
                      <a:r>
                        <a:rPr lang="ru-RU" sz="1200" dirty="0">
                          <a:effectLst/>
                        </a:rPr>
                        <a:t> с ограждением, держателями баллона и стойки для </a:t>
                      </a:r>
                      <a:r>
                        <a:rPr lang="ru-RU" sz="1200" dirty="0" err="1">
                          <a:effectLst/>
                        </a:rPr>
                        <a:t>инфузий</a:t>
                      </a:r>
                      <a:r>
                        <a:rPr lang="ru-RU" sz="1200" dirty="0">
                          <a:effectLst/>
                        </a:rPr>
                        <a:t>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32.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шприцевой  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33.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 </a:t>
                      </a:r>
                      <a:r>
                        <a:rPr lang="ru-RU" sz="1200" dirty="0" err="1">
                          <a:effectLst/>
                        </a:rPr>
                        <a:t>инфузионный</a:t>
                      </a:r>
                      <a:r>
                        <a:rPr lang="ru-RU" sz="1200" dirty="0">
                          <a:effectLst/>
                        </a:rPr>
                        <a:t>      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34.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Матрац </a:t>
                      </a:r>
                      <a:r>
                        <a:rPr lang="ru-RU" sz="1200" dirty="0" err="1">
                          <a:effectLst/>
                        </a:rPr>
                        <a:t>термостабилизирующий</a:t>
                      </a:r>
                      <a:r>
                        <a:rPr lang="ru-RU" sz="1200" dirty="0">
                          <a:effectLst/>
                        </a:rPr>
                        <a:t>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3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  <a:tr h="1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35.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Аспиратор электрический                          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1      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15" marR="57915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0"/>
            <a:ext cx="84969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aseline="0" dirty="0"/>
              <a:t>Приложение N 3</a:t>
            </a:r>
          </a:p>
          <a:p>
            <a:pPr algn="r"/>
            <a:r>
              <a:rPr lang="ru-RU" sz="1100" baseline="0" dirty="0"/>
              <a:t>	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СТАНДАРТ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ОСНАЩЕНИЯ ГРУППЫ АНЕСТЕЗИОЛОГИИ-РЕАНИМАЦИИ</a:t>
            </a:r>
          </a:p>
          <a:p>
            <a:pPr algn="ctr"/>
            <a:r>
              <a:rPr lang="ru-RU" sz="1100" b="1" baseline="0" dirty="0">
                <a:solidFill>
                  <a:srgbClr val="0000FF"/>
                </a:solidFill>
              </a:rPr>
              <a:t>ДЛЯ ВЗРОСЛОГО НАСЕЛЕНИЯ &lt;*&gt;</a:t>
            </a:r>
          </a:p>
        </p:txBody>
      </p:sp>
    </p:spTree>
    <p:extLst>
      <p:ext uri="{BB962C8B-B14F-4D97-AF65-F5344CB8AC3E}">
        <p14:creationId xmlns:p14="http://schemas.microsoft.com/office/powerpoint/2010/main" val="32416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sp>
        <p:nvSpPr>
          <p:cNvPr id="14340" name="Text Box 0"/>
          <p:cNvSpPr txBox="1">
            <a:spLocks noChangeArrowheads="1"/>
          </p:cNvSpPr>
          <p:nvPr/>
        </p:nvSpPr>
        <p:spPr bwMode="auto">
          <a:xfrm>
            <a:off x="0" y="228600"/>
            <a:ext cx="66602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Прогнозирование трудной интубации трахеи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395288" y="788511"/>
            <a:ext cx="82804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Открывание рта на ширину 5 см или три пальца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0563"/>
            <a:ext cx="2304256" cy="177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62" y="1916832"/>
            <a:ext cx="4883894" cy="3405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58052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Правило «3-3-2»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492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241356" cy="3816424"/>
          </a:xfrm>
        </p:spPr>
      </p:pic>
      <p:sp>
        <p:nvSpPr>
          <p:cNvPr id="5" name="Прямоугольник 4"/>
          <p:cNvSpPr/>
          <p:nvPr/>
        </p:nvSpPr>
        <p:spPr>
          <a:xfrm>
            <a:off x="3131840" y="1340768"/>
            <a:ext cx="2814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Тест </a:t>
            </a:r>
            <a:r>
              <a:rPr lang="en-US" b="1" dirty="0" err="1"/>
              <a:t>Mallampati</a:t>
            </a:r>
            <a:r>
              <a:rPr lang="en-US" b="1" dirty="0"/>
              <a:t> S.R. (1983)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843808" y="6108104"/>
            <a:ext cx="6015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Mallampati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SR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Gatt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SP,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Gugino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LD, </a:t>
            </a:r>
            <a:r>
              <a:rPr lang="ru-RU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clinical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sign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predict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difficult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tracheal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intubation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a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prospective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Anaesth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Soc</a:t>
            </a: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1985;</a:t>
            </a:r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:429–34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464344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Прогнозирование трудной интубации трахеи</a:t>
            </a:r>
          </a:p>
        </p:txBody>
      </p:sp>
    </p:spTree>
    <p:extLst>
      <p:ext uri="{BB962C8B-B14F-4D97-AF65-F5344CB8AC3E}">
        <p14:creationId xmlns:p14="http://schemas.microsoft.com/office/powerpoint/2010/main" val="37865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Куликов А.В.</a:t>
            </a:r>
          </a:p>
        </p:txBody>
      </p:sp>
      <p:pic>
        <p:nvPicPr>
          <p:cNvPr id="15363" name="Picture 2" descr="интуб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3" y="1747214"/>
            <a:ext cx="2374962" cy="23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интуб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59" y="1883012"/>
            <a:ext cx="2103365" cy="210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4459424" y="1209830"/>
            <a:ext cx="374637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 typeface="Symbol" pitchFamily="18" charset="2"/>
              <a:buNone/>
            </a:pP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Тироментальное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расстояние</a:t>
            </a:r>
            <a:endParaRPr lang="ru-RU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555374" y="4266305"/>
            <a:ext cx="2895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ts val="500"/>
              </a:spcBef>
              <a:spcAft>
                <a:spcPts val="5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норме угол более 35</a:t>
            </a:r>
            <a:r>
              <a:rPr lang="ru-RU" sz="14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проблемы возникают если угол менее 30</a:t>
            </a:r>
            <a:r>
              <a:rPr lang="ru-RU" sz="14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3779912" y="4420193"/>
            <a:ext cx="5105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ts val="500"/>
              </a:spcBef>
              <a:spcAft>
                <a:spcPts val="5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Расстояние между щитовидным хрящом и подбородком по средней линии – </a:t>
            </a:r>
            <a:r>
              <a:rPr lang="ru-RU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тироментальное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расстояние (симптом </a:t>
            </a:r>
            <a:r>
              <a:rPr lang="ru-RU" sz="1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Патила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 Более 7 см у взрослых (три поперечных пальца) – легкая интубация</a:t>
            </a:r>
            <a:b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Менее 6 см – тяжелая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Прогнозирование трудной интубации трахеи</a:t>
            </a: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152399" y="938987"/>
            <a:ext cx="40091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Подвижность в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атлантоокципитальном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соединении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08" y="1916832"/>
            <a:ext cx="23145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8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Прогнозирование трудной интубации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736046"/>
              </p:ext>
            </p:extLst>
          </p:nvPr>
        </p:nvGraphicFramePr>
        <p:xfrm>
          <a:off x="323528" y="1325659"/>
          <a:ext cx="5328592" cy="276652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12368"/>
                <a:gridCol w="2016224"/>
              </a:tblGrid>
              <a:tr h="76040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effectLst/>
                        </a:rPr>
                        <a:t>Дыхательные пути по </a:t>
                      </a:r>
                      <a:r>
                        <a:rPr lang="ru-RU" sz="2000" b="1" dirty="0" err="1">
                          <a:effectLst/>
                        </a:rPr>
                        <a:t>Маллампати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3 - 4 класс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</a:tr>
              <a:tr h="589431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>
                          <a:effectLst/>
                        </a:rPr>
                        <a:t>Тироментальное</a:t>
                      </a:r>
                      <a:r>
                        <a:rPr lang="ru-RU" sz="2000" b="1" dirty="0">
                          <a:effectLst/>
                        </a:rPr>
                        <a:t> расстояние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Менее 6,5 см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</a:tr>
              <a:tr h="67645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err="1" smtClean="0">
                          <a:effectLst/>
                        </a:rPr>
                        <a:t>Стерноментальное</a:t>
                      </a:r>
                      <a:r>
                        <a:rPr lang="ru-RU" sz="2000" b="1" dirty="0" smtClean="0">
                          <a:effectLst/>
                        </a:rPr>
                        <a:t> </a:t>
                      </a:r>
                      <a:r>
                        <a:rPr lang="ru-RU" sz="2000" b="1" dirty="0">
                          <a:effectLst/>
                        </a:rPr>
                        <a:t>расстояние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Менее 12.5 см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</a:tr>
              <a:tr h="74023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effectLst/>
                        </a:rPr>
                        <a:t>Подвижность шеи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Менее 35 градусов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393" marR="3393" marT="3393" marB="3393" anchor="ctr"/>
                </a:tc>
              </a:tr>
            </a:tbl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6647486" y="2348880"/>
            <a:ext cx="2172985" cy="1224136"/>
          </a:xfrm>
          <a:prstGeom prst="wedgeRoundRectCallout">
            <a:avLst>
              <a:gd name="adj1" fmla="val -75862"/>
              <a:gd name="adj2" fmla="val -2020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Прогноз:           100% трудная интубация трахеи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796136" y="1304764"/>
            <a:ext cx="288032" cy="2808312"/>
          </a:xfrm>
          <a:prstGeom prst="rightBrace">
            <a:avLst>
              <a:gd name="adj1" fmla="val 121714"/>
              <a:gd name="adj2" fmla="val 4926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53136"/>
            <a:ext cx="1752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49908"/>
            <a:ext cx="23145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1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brightnessContrast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680520" cy="638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556792"/>
            <a:ext cx="8712968" cy="3631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Особенности в акушерстве: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2400" b="1" dirty="0" smtClean="0"/>
              <a:t>Гипоксия развивается  быстрее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1" dirty="0" smtClean="0"/>
              <a:t> Обязательна </a:t>
            </a:r>
            <a:r>
              <a:rPr lang="ru-RU" sz="2400" b="1" dirty="0" err="1" smtClean="0"/>
              <a:t>преоксигенация</a:t>
            </a:r>
            <a:endParaRPr lang="ru-RU" sz="2400" b="1" dirty="0" smtClean="0"/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1" dirty="0" smtClean="0"/>
              <a:t> Латеральная позиция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1" dirty="0" smtClean="0"/>
              <a:t> Нельзя проводить интенсивную вентиляцию маской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b="1" dirty="0" smtClean="0"/>
              <a:t> Значительно </a:t>
            </a:r>
            <a:r>
              <a:rPr lang="ru-RU" sz="2000" b="1" dirty="0" smtClean="0"/>
              <a:t>по</a:t>
            </a:r>
            <a:r>
              <a:rPr lang="ru-RU" sz="2400" b="1" dirty="0" smtClean="0"/>
              <a:t>вышен риск аспирационного синдрома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283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0594">
            <a:off x="5495392" y="1486655"/>
            <a:ext cx="1479933" cy="10303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4068" y="213048"/>
            <a:ext cx="3215804" cy="4796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Попытка интубации трахеи после индукции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0761" y="1010534"/>
            <a:ext cx="1944216" cy="410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Попытка неудачна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778" y="1785989"/>
            <a:ext cx="2946383" cy="555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Масочная вентиляция неадекватна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803800" y="712352"/>
            <a:ext cx="8170" cy="2981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879329" y="1703762"/>
            <a:ext cx="2112153" cy="94536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Применить </a:t>
            </a:r>
            <a:r>
              <a:rPr lang="ru-RU" sz="2000" b="1" kern="1200" dirty="0" err="1" smtClean="0">
                <a:solidFill>
                  <a:schemeClr val="tx1"/>
                </a:solidFill>
              </a:rPr>
              <a:t>ларингеальную</a:t>
            </a:r>
            <a:r>
              <a:rPr lang="ru-RU" sz="2000" b="1" kern="1200" dirty="0" smtClean="0">
                <a:solidFill>
                  <a:schemeClr val="tx1"/>
                </a:solidFill>
              </a:rPr>
              <a:t> маску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1792548" y="1457114"/>
            <a:ext cx="11252" cy="344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792547" y="2348880"/>
            <a:ext cx="1" cy="325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3371251" y="2063802"/>
            <a:ext cx="48889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Рисунок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24" y="1296142"/>
            <a:ext cx="1440160" cy="1411357"/>
          </a:xfrm>
          <a:prstGeom prst="rect">
            <a:avLst/>
          </a:prstGeom>
        </p:spPr>
      </p:pic>
      <p:cxnSp>
        <p:nvCxnSpPr>
          <p:cNvPr id="101" name="Прямая со стрелкой 100"/>
          <p:cNvCxnSpPr/>
          <p:nvPr/>
        </p:nvCxnSpPr>
        <p:spPr>
          <a:xfrm flipH="1">
            <a:off x="1840904" y="3937955"/>
            <a:ext cx="1" cy="325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3364114" y="3228381"/>
            <a:ext cx="270769" cy="28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>
            <a:off x="3131840" y="2341618"/>
            <a:ext cx="805100" cy="3889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90981" y="2730541"/>
            <a:ext cx="2973133" cy="1152128"/>
          </a:xfrm>
          <a:prstGeom prst="roundRect">
            <a:avLst/>
          </a:prstGeom>
          <a:solidFill>
            <a:srgbClr val="CCFF66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tx1"/>
                </a:solidFill>
              </a:rPr>
              <a:t>Вентиляция адекватна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tx1"/>
                </a:solidFill>
              </a:rPr>
              <a:t>Интубация безуспешна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tx1"/>
                </a:solidFill>
              </a:rPr>
              <a:t>Ситуация некритическая</a:t>
            </a:r>
            <a:endParaRPr lang="ru-RU" sz="1800" b="1" kern="12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34883" y="3028580"/>
            <a:ext cx="3045817" cy="55605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Альтернативные методы интубации трахеи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452320" y="2936813"/>
            <a:ext cx="1478194" cy="647817"/>
          </a:xfrm>
          <a:prstGeom prst="roundRect">
            <a:avLst/>
          </a:prstGeom>
          <a:solidFill>
            <a:srgbClr val="33CC33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Интубация успешна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680700" y="3228381"/>
            <a:ext cx="66162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903806" y="4280526"/>
            <a:ext cx="1947482" cy="586805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bg1"/>
                </a:solidFill>
              </a:rPr>
              <a:t>Провал после многих попыток</a:t>
            </a:r>
            <a:endParaRPr lang="ru-RU" sz="2000" b="1" kern="1200" dirty="0">
              <a:solidFill>
                <a:schemeClr val="bg1"/>
              </a:solidFill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26" y="229225"/>
            <a:ext cx="1118154" cy="1264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936940" y="3586256"/>
            <a:ext cx="2386890" cy="278025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Интубация с ФБС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2851288" y="3594219"/>
            <a:ext cx="1257271" cy="6863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534390" y="4280526"/>
            <a:ext cx="3383717" cy="64585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Обдумать другие варианты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Разбудить пациента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325433" y="5149243"/>
            <a:ext cx="1834810" cy="60372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/>
              <a:t>Инвазивный доступ</a:t>
            </a:r>
            <a:endParaRPr lang="ru-RU" sz="2000" b="1" kern="1200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2944797" y="4437112"/>
            <a:ext cx="6224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873498" y="4545694"/>
            <a:ext cx="1387462" cy="8136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04" y="3842273"/>
            <a:ext cx="1312509" cy="154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05" y="5405958"/>
            <a:ext cx="2312505" cy="105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0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64904"/>
            <a:ext cx="4104456" cy="30853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6056421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Cormack RS, </a:t>
            </a:r>
            <a:r>
              <a:rPr lang="en-US" sz="1200" dirty="0" err="1"/>
              <a:t>Lehane</a:t>
            </a:r>
            <a:r>
              <a:rPr lang="en-US" sz="1200" dirty="0"/>
              <a:t> J. Difficult tracheal intubation in obstetrics. </a:t>
            </a:r>
            <a:r>
              <a:rPr lang="ru-RU" sz="1200" dirty="0"/>
              <a:t>Anaesthesia 1984;39:1105-1111; </a:t>
            </a:r>
            <a:r>
              <a:rPr lang="ru-RU" sz="1200" dirty="0" err="1"/>
              <a:t>and</a:t>
            </a:r>
            <a:r>
              <a:rPr lang="ru-RU" sz="1200" dirty="0"/>
              <a:t> </a:t>
            </a:r>
            <a:r>
              <a:rPr lang="ru-RU" sz="1200" dirty="0" err="1"/>
              <a:t>Williams</a:t>
            </a:r>
            <a:r>
              <a:rPr lang="ru-RU" sz="1200" dirty="0"/>
              <a:t> KN,</a:t>
            </a:r>
          </a:p>
          <a:p>
            <a:pPr algn="r"/>
            <a:r>
              <a:rPr lang="en-US" sz="1200" dirty="0" err="1"/>
              <a:t>Carli</a:t>
            </a:r>
            <a:r>
              <a:rPr lang="en-US" sz="1200" dirty="0"/>
              <a:t> F, Cormack RS. Unexpected, difficult laryngoscopy: A prospective survey in routine general surgery. </a:t>
            </a:r>
            <a:r>
              <a:rPr lang="ru-RU" sz="1200" dirty="0" err="1"/>
              <a:t>Br</a:t>
            </a:r>
            <a:r>
              <a:rPr lang="ru-RU" sz="1200" dirty="0"/>
              <a:t> J </a:t>
            </a:r>
            <a:r>
              <a:rPr lang="ru-RU" sz="1200" dirty="0" err="1"/>
              <a:t>Anaesth</a:t>
            </a:r>
            <a:r>
              <a:rPr lang="ru-RU" sz="1200" dirty="0"/>
              <a:t> 1991;66:38-44,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3" y="404664"/>
            <a:ext cx="7252173" cy="185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0594">
            <a:off x="6093392" y="1435942"/>
            <a:ext cx="1479933" cy="10303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4068" y="213048"/>
            <a:ext cx="3215804" cy="4796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Попытка интубации трахеи после индукции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0761" y="1010534"/>
            <a:ext cx="1944216" cy="410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solidFill>
                  <a:schemeClr val="tx1"/>
                </a:solidFill>
              </a:rPr>
              <a:t>Попытка неудачна</a:t>
            </a:r>
            <a:endParaRPr lang="ru-RU" b="1" kern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8778" y="1785989"/>
            <a:ext cx="2946383" cy="555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Масочная вентиляция неадекватна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803800" y="712352"/>
            <a:ext cx="8170" cy="2981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879329" y="1703763"/>
            <a:ext cx="2664295" cy="72008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Применить </a:t>
            </a:r>
            <a:r>
              <a:rPr lang="ru-RU" sz="2000" b="1" kern="1200" dirty="0" err="1" smtClean="0">
                <a:solidFill>
                  <a:schemeClr val="tx1"/>
                </a:solidFill>
              </a:rPr>
              <a:t>ларингеальную</a:t>
            </a:r>
            <a:r>
              <a:rPr lang="ru-RU" sz="2000" b="1" kern="1200" dirty="0" smtClean="0">
                <a:solidFill>
                  <a:schemeClr val="tx1"/>
                </a:solidFill>
              </a:rPr>
              <a:t> маску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1792548" y="1457114"/>
            <a:ext cx="11252" cy="344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792547" y="2348880"/>
            <a:ext cx="1" cy="325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3371251" y="2063802"/>
            <a:ext cx="48889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160261" y="2677243"/>
            <a:ext cx="3926933" cy="1042700"/>
          </a:xfrm>
          <a:prstGeom prst="roundRect">
            <a:avLst/>
          </a:prstGeom>
          <a:solidFill>
            <a:srgbClr val="FF7C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ЛМ неэффективна или невыполнима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Интубация безуспешна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Ситуация критическая!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38778" y="4045395"/>
            <a:ext cx="3234416" cy="740470"/>
          </a:xfrm>
          <a:prstGeom prst="roundRect">
            <a:avLst/>
          </a:prstGeom>
          <a:gradFill flip="none" rotWithShape="1">
            <a:gsLst>
              <a:gs pos="30000">
                <a:srgbClr val="FF0000"/>
              </a:gs>
              <a:gs pos="94000">
                <a:schemeClr val="accent1">
                  <a:tint val="23500"/>
                  <a:satMod val="160000"/>
                  <a:alpha val="31000"/>
                  <a:lumMod val="98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tx1"/>
                </a:solidFill>
              </a:rPr>
              <a:t>«</a:t>
            </a:r>
            <a:r>
              <a:rPr lang="ru-RU" sz="2000" b="1" kern="1200" dirty="0" smtClean="0">
                <a:solidFill>
                  <a:schemeClr val="tx1"/>
                </a:solidFill>
              </a:rPr>
              <a:t>Нельзя вентилировать- нельзя </a:t>
            </a:r>
            <a:r>
              <a:rPr lang="ru-RU" sz="2000" b="1" kern="1200" dirty="0" err="1" smtClean="0">
                <a:solidFill>
                  <a:schemeClr val="tx1"/>
                </a:solidFill>
              </a:rPr>
              <a:t>интубировать</a:t>
            </a:r>
            <a:r>
              <a:rPr lang="ru-RU" sz="2000" b="1" kern="1200" dirty="0" smtClean="0">
                <a:solidFill>
                  <a:schemeClr val="tx1"/>
                </a:solidFill>
              </a:rPr>
              <a:t>»!!!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156672" y="4169614"/>
            <a:ext cx="1834810" cy="60372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/>
              <a:t>Инвазивный доступ</a:t>
            </a:r>
            <a:endParaRPr lang="ru-RU" sz="2000" b="1" kern="1200" dirty="0"/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18" y="1344570"/>
            <a:ext cx="1440160" cy="1411357"/>
          </a:xfrm>
          <a:prstGeom prst="rect">
            <a:avLst/>
          </a:prstGeom>
        </p:spPr>
      </p:pic>
      <p:sp>
        <p:nvSpPr>
          <p:cNvPr id="77" name="Скругленный прямоугольник 76"/>
          <p:cNvSpPr/>
          <p:nvPr/>
        </p:nvSpPr>
        <p:spPr>
          <a:xfrm>
            <a:off x="3001409" y="5167553"/>
            <a:ext cx="4036407" cy="1440160"/>
          </a:xfrm>
          <a:prstGeom prst="roundRect">
            <a:avLst/>
          </a:prstGeom>
          <a:gradFill>
            <a:gsLst>
              <a:gs pos="35000">
                <a:srgbClr val="FFFF00"/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</a:rPr>
              <a:t>Пункционная </a:t>
            </a:r>
            <a:r>
              <a:rPr lang="ru-RU" sz="1600" b="1" kern="1200" dirty="0" err="1" smtClean="0">
                <a:solidFill>
                  <a:schemeClr val="tx1"/>
                </a:solidFill>
              </a:rPr>
              <a:t>крикотиреотомия</a:t>
            </a:r>
            <a:r>
              <a:rPr lang="ru-RU" sz="1600" b="1" kern="1200" dirty="0" smtClean="0">
                <a:solidFill>
                  <a:schemeClr val="tx1"/>
                </a:solidFill>
              </a:rPr>
              <a:t> и ВЧ ИВЛ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Хирургическая </a:t>
            </a:r>
            <a:r>
              <a:rPr lang="ru-RU" sz="1600" b="1" dirty="0" err="1">
                <a:solidFill>
                  <a:schemeClr val="tx1"/>
                </a:solidFill>
              </a:rPr>
              <a:t>крикотиреотомия</a:t>
            </a:r>
            <a:r>
              <a:rPr lang="ru-RU" sz="1600" b="1" dirty="0">
                <a:solidFill>
                  <a:schemeClr val="tx1"/>
                </a:solidFill>
              </a:rPr>
              <a:t> и ВЧ ИВЛ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err="1">
                <a:solidFill>
                  <a:schemeClr val="tx1"/>
                </a:solidFill>
              </a:rPr>
              <a:t>Минитрахеостомия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err="1" smtClean="0">
                <a:solidFill>
                  <a:prstClr val="black"/>
                </a:solidFill>
              </a:rPr>
              <a:t>Трахеостомия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pic>
        <p:nvPicPr>
          <p:cNvPr id="72" name="Picture 8" descr="крикотир1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0640"/>
            <a:ext cx="2395287" cy="1883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507" y="5267335"/>
            <a:ext cx="1656582" cy="1240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1" name="Прямая со стрелкой 100"/>
          <p:cNvCxnSpPr/>
          <p:nvPr/>
        </p:nvCxnSpPr>
        <p:spPr>
          <a:xfrm flipH="1">
            <a:off x="1811970" y="3719943"/>
            <a:ext cx="1" cy="325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3634883" y="4413498"/>
            <a:ext cx="488891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Рисунок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99" y="4966429"/>
            <a:ext cx="857550" cy="857550"/>
          </a:xfrm>
          <a:prstGeom prst="rect">
            <a:avLst/>
          </a:prstGeom>
        </p:spPr>
      </p:pic>
      <p:cxnSp>
        <p:nvCxnSpPr>
          <p:cNvPr id="104" name="Прямая со стрелкой 103"/>
          <p:cNvCxnSpPr/>
          <p:nvPr/>
        </p:nvCxnSpPr>
        <p:spPr>
          <a:xfrm flipH="1">
            <a:off x="5075426" y="4794213"/>
            <a:ext cx="11252" cy="344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>
            <a:off x="3593506" y="2341618"/>
            <a:ext cx="343433" cy="25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66" y="80134"/>
            <a:ext cx="1118154" cy="1264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0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0580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99% ошибок в анестезиологии стоят рядом с наркозным аппаратом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3017912" cy="30179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399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1314"/>
            <a:ext cx="3501532" cy="300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0147"/>
            <a:ext cx="3384376" cy="29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5" y="3393829"/>
            <a:ext cx="41243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53" y="3300865"/>
            <a:ext cx="2389207" cy="32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844315" cy="32164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80728"/>
            <a:ext cx="399982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422"/>
            <a:ext cx="1649638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5029"/>
            <a:ext cx="6010268" cy="45077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49281" y="404664"/>
            <a:ext cx="6288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2837622" cy="44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8577"/>
            <a:ext cx="5184576" cy="58307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3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3098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579"/>
            <a:ext cx="2220344" cy="29342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47" y="3217452"/>
            <a:ext cx="7722781" cy="36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Доступы к трахее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1204"/>
            <a:ext cx="3982760" cy="2804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6" y="4005064"/>
            <a:ext cx="4572000" cy="26799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67" y="836712"/>
            <a:ext cx="4316311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" y="125959"/>
            <a:ext cx="9144000" cy="65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Куликов А.В.</a:t>
            </a:r>
          </a:p>
        </p:txBody>
      </p:sp>
      <p:pic>
        <p:nvPicPr>
          <p:cNvPr id="20483" name="Picture 7" descr="крикотир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9" y="116632"/>
            <a:ext cx="5921605" cy="188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крикотир1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78397"/>
            <a:ext cx="2592288" cy="203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11234"/>
            <a:ext cx="2232248" cy="21153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42683"/>
            <a:ext cx="2930579" cy="1999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70" y="4286333"/>
            <a:ext cx="2857898" cy="214024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96" y="770441"/>
            <a:ext cx="2176472" cy="307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9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972118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Неудачная пункция субарахноидального пространства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72" y="2634999"/>
            <a:ext cx="6828862" cy="1080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83" y="3933056"/>
            <a:ext cx="2289914" cy="237817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268760"/>
            <a:ext cx="8305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спинальной анестезии должны использоваться только иглы 25-29</a:t>
            </a:r>
            <a:r>
              <a:rPr lang="en-US" b="1" dirty="0" smtClean="0"/>
              <a:t>G – </a:t>
            </a:r>
            <a:r>
              <a:rPr lang="ru-RU" b="1" dirty="0" smtClean="0"/>
              <a:t>очень тонкие и легко встретить анатомическое препятствие.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84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90" y="476672"/>
            <a:ext cx="3970784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Неудачная пункция субарахноидального пространства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84" y="338945"/>
            <a:ext cx="4355976" cy="688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556792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b="1" dirty="0" smtClean="0">
                <a:solidFill>
                  <a:srgbClr val="0000FF"/>
                </a:solidFill>
              </a:rPr>
              <a:t>ВАРИАНТ 1</a:t>
            </a:r>
            <a:r>
              <a:rPr lang="ru-RU" b="1" dirty="0" smtClean="0"/>
              <a:t>: использовать боковой доступ: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6" y="2276872"/>
            <a:ext cx="4961848" cy="4002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33955"/>
            <a:ext cx="3781985" cy="3429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43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196752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FF"/>
                </a:solidFill>
              </a:rPr>
              <a:t>Эксперт - это человек, который совершил все возможные ошибки в очень узкой специализации.</a:t>
            </a:r>
          </a:p>
          <a:p>
            <a:pPr algn="r">
              <a:lnSpc>
                <a:spcPct val="150000"/>
              </a:lnSpc>
            </a:pPr>
            <a:r>
              <a:rPr lang="ru-RU" sz="2800" b="1" dirty="0">
                <a:solidFill>
                  <a:srgbClr val="0000FF"/>
                </a:solidFill>
              </a:rPr>
              <a:t> </a:t>
            </a:r>
            <a:r>
              <a:rPr lang="ru-RU" sz="2800" b="1" i="1" dirty="0">
                <a:solidFill>
                  <a:srgbClr val="0000FF"/>
                </a:solidFill>
              </a:rPr>
              <a:t>Нильс Бор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49668"/>
            <a:ext cx="3317354" cy="26804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494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90" y="476672"/>
            <a:ext cx="3970784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Неудачная пункция субарахноидального пространства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b="1" dirty="0" smtClean="0">
                <a:solidFill>
                  <a:srgbClr val="0000FF"/>
                </a:solidFill>
              </a:rPr>
              <a:t>ВАРИАНТ 2:</a:t>
            </a:r>
            <a:r>
              <a:rPr lang="ru-RU" b="1" dirty="0" smtClean="0"/>
              <a:t> использовать комбинированную спинально-</a:t>
            </a:r>
            <a:r>
              <a:rPr lang="ru-RU" b="1" dirty="0" err="1" smtClean="0"/>
              <a:t>эпидуральную</a:t>
            </a:r>
            <a:r>
              <a:rPr lang="ru-RU" b="1" dirty="0" smtClean="0"/>
              <a:t> анестезию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8" y="3284984"/>
            <a:ext cx="3787870" cy="21291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3755"/>
            <a:ext cx="4196912" cy="639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50" y="3068960"/>
            <a:ext cx="5263480" cy="2330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0648"/>
            <a:ext cx="4586909" cy="252028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527018" y="1520788"/>
            <a:ext cx="70927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99560" y="3717032"/>
            <a:ext cx="925302" cy="756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9512" y="260648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Уровень пункции субарахноидального пространства не выше </a:t>
            </a:r>
            <a:r>
              <a:rPr lang="en-US" b="1" dirty="0" smtClean="0"/>
              <a:t>L</a:t>
            </a:r>
            <a:r>
              <a:rPr lang="en-US" b="1" baseline="-25000" dirty="0" smtClean="0"/>
              <a:t>1</a:t>
            </a:r>
            <a:r>
              <a:rPr lang="en-US" b="1" dirty="0" smtClean="0"/>
              <a:t> </a:t>
            </a:r>
            <a:r>
              <a:rPr lang="ru-RU" b="1" dirty="0" smtClean="0"/>
              <a:t>и не ниже </a:t>
            </a:r>
            <a:r>
              <a:rPr lang="en-US" b="1" dirty="0" smtClean="0"/>
              <a:t>L</a:t>
            </a:r>
            <a:r>
              <a:rPr lang="en-US" b="1" baseline="-25000" dirty="0" smtClean="0"/>
              <a:t>4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ru-RU" b="1" dirty="0" smtClean="0"/>
              <a:t>При операции кесарева сечения уровень </a:t>
            </a:r>
            <a:r>
              <a:rPr lang="en-US" b="1" dirty="0" smtClean="0"/>
              <a:t>L</a:t>
            </a:r>
            <a:r>
              <a:rPr lang="en-US" b="1" baseline="-25000" dirty="0" smtClean="0"/>
              <a:t>2</a:t>
            </a:r>
            <a:r>
              <a:rPr lang="en-US" b="1" dirty="0" smtClean="0"/>
              <a:t>-L</a:t>
            </a:r>
            <a:r>
              <a:rPr lang="en-US" b="1" baseline="-25000" dirty="0" smtClean="0"/>
              <a:t>3</a:t>
            </a:r>
            <a:endParaRPr lang="ru-RU" b="1" baseline="-25000" dirty="0"/>
          </a:p>
        </p:txBody>
      </p:sp>
    </p:spTree>
    <p:extLst>
      <p:ext uri="{BB962C8B-B14F-4D97-AF65-F5344CB8AC3E}">
        <p14:creationId xmlns:p14="http://schemas.microsoft.com/office/powerpoint/2010/main" val="38929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19" y="2261408"/>
            <a:ext cx="3432325" cy="4327714"/>
          </a:xfrm>
          <a:prstGeom prst="rect">
            <a:avLst/>
          </a:prstGeom>
        </p:spPr>
      </p:pic>
      <p:pic>
        <p:nvPicPr>
          <p:cNvPr id="51206" name="Picture 6" descr="эп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4806"/>
            <a:ext cx="3240360" cy="620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4067944" y="276808"/>
            <a:ext cx="1371600" cy="914400"/>
          </a:xfrm>
          <a:prstGeom prst="wedgeEllipseCallout">
            <a:avLst>
              <a:gd name="adj1" fmla="val -227355"/>
              <a:gd name="adj2" fmla="val 4402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>
                <a:solidFill>
                  <a:schemeClr val="bg1"/>
                </a:solidFill>
                <a:latin typeface="Arial" charset="0"/>
              </a:rPr>
              <a:t>3%</a:t>
            </a:r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4151649" y="1340768"/>
            <a:ext cx="1295400" cy="762000"/>
          </a:xfrm>
          <a:prstGeom prst="wedgeEllipseCallout">
            <a:avLst>
              <a:gd name="adj1" fmla="val -162010"/>
              <a:gd name="adj2" fmla="val 3119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Arial" charset="0"/>
              </a:rPr>
              <a:t>94%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4106044" y="2458887"/>
            <a:ext cx="1295400" cy="838200"/>
          </a:xfrm>
          <a:prstGeom prst="wedgeEllipseCallout">
            <a:avLst>
              <a:gd name="adj1" fmla="val -243339"/>
              <a:gd name="adj2" fmla="val -3947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Arial" charset="0"/>
              </a:rPr>
              <a:t>3%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V="1">
            <a:off x="683568" y="1988840"/>
            <a:ext cx="1944216" cy="1325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6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163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8496300" cy="86518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Причины неудач при проведении эпидуральной аналгезии в родах</a:t>
            </a:r>
            <a:endParaRPr lang="ru-RU" sz="4000" b="1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50825" y="1484784"/>
            <a:ext cx="864235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algn="just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b="1" dirty="0"/>
              <a:t>  </a:t>
            </a:r>
            <a:r>
              <a:rPr lang="ru-RU" sz="2000" b="1" dirty="0"/>
              <a:t>Незнание анестезиологом особенностей обезболивания родов</a:t>
            </a:r>
            <a:r>
              <a:rPr lang="ru-RU" sz="2000" b="1" dirty="0" smtClean="0"/>
              <a:t>: </a:t>
            </a:r>
            <a:r>
              <a:rPr lang="ru-RU" sz="2000" b="1" dirty="0"/>
              <a:t>высокие дозы МА - моторный блок и артериальная </a:t>
            </a:r>
            <a:r>
              <a:rPr lang="ru-RU" sz="2000" b="1" dirty="0" smtClean="0"/>
              <a:t>гипотония,  </a:t>
            </a:r>
            <a:r>
              <a:rPr lang="ru-RU" sz="2000" b="1" dirty="0"/>
              <a:t>положение на спине – </a:t>
            </a:r>
            <a:r>
              <a:rPr lang="ru-RU" sz="2000" b="1" dirty="0" err="1"/>
              <a:t>аортокавальная</a:t>
            </a:r>
            <a:r>
              <a:rPr lang="ru-RU" sz="2000" b="1" dirty="0"/>
              <a:t> компрессия</a:t>
            </a:r>
          </a:p>
          <a:p>
            <a:pPr marL="342900" indent="-342900" algn="just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000" b="1" dirty="0"/>
              <a:t>Попытка акушера-гинеколога форсировать второй период родов увеличением дозы окситоцина или механическим способом в условиях моторного блока</a:t>
            </a:r>
          </a:p>
          <a:p>
            <a:pPr marL="342900" indent="-342900" algn="just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000" b="1" dirty="0"/>
              <a:t>  Отсутствие адекватного мониторинга состояния плода в родах</a:t>
            </a:r>
          </a:p>
          <a:p>
            <a:pPr marL="342900" indent="-342900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ru-RU" sz="2000" b="1" dirty="0"/>
              <a:t>   Несвоевременное </a:t>
            </a:r>
            <a:r>
              <a:rPr lang="ru-RU" sz="2000" b="1" dirty="0" err="1"/>
              <a:t>родоразрешение</a:t>
            </a:r>
            <a:endParaRPr lang="ru-RU" sz="20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2412" y="5301208"/>
            <a:ext cx="8640763" cy="57943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Перинатальная заболеваемость и смертность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tx1"/>
                </a:solidFill>
              </a:rPr>
              <a:t>Особенности СЛР у беременных женщин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439578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ru-RU" altLang="ru-RU" sz="2000" b="1" smtClean="0"/>
              <a:t>Реанимационные мероприятия проводятся в боковом положении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000" b="1" smtClean="0"/>
              <a:t>Без родоразрешения реанимация у беременной женщины неэффективна и поскольку имеется возможность получить живого ребенка операция кесарева сечения проводится в условиях продолжающейся реанимации </a:t>
            </a:r>
            <a:r>
              <a:rPr lang="ru-RU" altLang="ru-RU" sz="2000" b="1" smtClean="0">
                <a:solidFill>
                  <a:srgbClr val="3333FF"/>
                </a:solidFill>
              </a:rPr>
              <a:t>в первые 5 мин </a:t>
            </a:r>
            <a:r>
              <a:rPr lang="ru-RU" altLang="ru-RU" sz="2000" b="1" smtClean="0"/>
              <a:t>после остановки сердечной деятельности. Проведение операции в более поздние сроки резко ухудшает прогноз как для женщины, так и для новорожденного.</a:t>
            </a:r>
          </a:p>
          <a:p>
            <a:pPr eaLnBrk="1" hangingPunct="1">
              <a:lnSpc>
                <a:spcPct val="150000"/>
              </a:lnSpc>
            </a:pPr>
            <a:endParaRPr lang="ru-RU" altLang="ru-RU" sz="2000" b="1" smtClean="0"/>
          </a:p>
          <a:p>
            <a:pPr eaLnBrk="1" hangingPunct="1">
              <a:lnSpc>
                <a:spcPct val="150000"/>
              </a:lnSpc>
            </a:pPr>
            <a:r>
              <a:rPr lang="ru-RU" altLang="ru-RU" sz="2000" b="1" smtClean="0"/>
              <a:t>После родоразрешения реанимационные мероприятия проводятся в соответствии с этиологическим фактором</a:t>
            </a:r>
            <a:endParaRPr lang="ru-RU" altLang="ru-RU" sz="3600" b="1" smtClean="0"/>
          </a:p>
        </p:txBody>
      </p:sp>
    </p:spTree>
    <p:extLst>
      <p:ext uri="{BB962C8B-B14F-4D97-AF65-F5344CB8AC3E}">
        <p14:creationId xmlns:p14="http://schemas.microsoft.com/office/powerpoint/2010/main" val="24591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3333FF"/>
                </a:solidFill>
              </a:rPr>
              <a:t>Выживаемость детей в зависимости от времени родоразрешения при остановке сердца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68580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6375" y="3068638"/>
            <a:ext cx="4751388" cy="612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3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2909888"/>
            <a:ext cx="1541463" cy="1543050"/>
          </a:xfrm>
        </p:spPr>
      </p:pic>
    </p:spTree>
    <p:extLst>
      <p:ext uri="{BB962C8B-B14F-4D97-AF65-F5344CB8AC3E}">
        <p14:creationId xmlns:p14="http://schemas.microsoft.com/office/powerpoint/2010/main" val="34028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chemeClr val="tx1"/>
                </a:solidFill>
              </a:rPr>
              <a:t>Особенности СЛР у беременных женщин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765175"/>
            <a:ext cx="8291512" cy="1108075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ru-RU" altLang="ru-RU" sz="1800" b="1" smtClean="0"/>
              <a:t>Для уменьшения степени аортокавальной компрессии немедленно женщина поворачивается на левый бок или руками матка смещается влево.</a:t>
            </a:r>
          </a:p>
        </p:txBody>
      </p:sp>
      <p:pic>
        <p:nvPicPr>
          <p:cNvPr id="33796" name="Picture 4" descr="resus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16113"/>
            <a:ext cx="3841750" cy="2881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6" descr="resu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14525"/>
            <a:ext cx="3816350" cy="286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8" descr="resu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962525"/>
            <a:ext cx="26638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0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481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4820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0775" y="260350"/>
            <a:ext cx="3349625" cy="3116263"/>
          </a:xfrm>
        </p:spPr>
      </p:pic>
      <p:pic>
        <p:nvPicPr>
          <p:cNvPr id="34821" name="Объект 6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8913"/>
            <a:ext cx="3351213" cy="2786062"/>
          </a:xfrm>
        </p:spPr>
      </p:pic>
      <p:pic>
        <p:nvPicPr>
          <p:cNvPr id="34822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3960812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8088"/>
            <a:ext cx="40671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8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Куликов А.В.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602580"/>
            <a:ext cx="8640762" cy="2808312"/>
          </a:xfrm>
        </p:spPr>
        <p:txBody>
          <a:bodyPr/>
          <a:lstStyle/>
          <a:p>
            <a:pPr algn="just" eaLnBrk="1" hangingPunct="1">
              <a:spcBef>
                <a:spcPts val="1800"/>
              </a:spcBef>
            </a:pPr>
            <a:r>
              <a:rPr lang="ru-RU" sz="2400" b="1" dirty="0" smtClean="0"/>
              <a:t>ЦВД не коррелирует с ОЦК и ДЗЛА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400" b="1" dirty="0" smtClean="0"/>
              <a:t>Для измерения ЦВД можно использовать периферический доступ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400" b="1" dirty="0" smtClean="0"/>
              <a:t>Скорость инфузии в периферический катетер может достигать </a:t>
            </a:r>
            <a:r>
              <a:rPr lang="ru-RU" sz="2800" b="1" dirty="0" smtClean="0">
                <a:solidFill>
                  <a:srgbClr val="FF0000"/>
                </a:solidFill>
              </a:rPr>
              <a:t>18 л/ч</a:t>
            </a:r>
          </a:p>
          <a:p>
            <a:pPr algn="just" eaLnBrk="1" hangingPunct="1">
              <a:spcBef>
                <a:spcPts val="180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Катетеризация подключичной вены в неотложном порядке - только при невозможности катетеризировать периферические вены </a:t>
            </a:r>
            <a:r>
              <a:rPr lang="ru-RU" sz="2400" b="1" dirty="0" smtClean="0">
                <a:solidFill>
                  <a:srgbClr val="FF0000"/>
                </a:solidFill>
              </a:rPr>
              <a:t>(декомпенсированный шок, отсутствие ПВ)</a:t>
            </a:r>
            <a:endParaRPr lang="ru-RU" sz="2000" b="1" dirty="0" smtClean="0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23851" y="333375"/>
            <a:ext cx="49682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</a:rPr>
              <a:t>Нужна ли катетеризация подключичной вены?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2989"/>
            <a:ext cx="1489591" cy="14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8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565042" cy="5649491"/>
          </a:xfrm>
        </p:spPr>
      </p:pic>
    </p:spTree>
    <p:extLst>
      <p:ext uri="{BB962C8B-B14F-4D97-AF65-F5344CB8AC3E}">
        <p14:creationId xmlns:p14="http://schemas.microsoft.com/office/powerpoint/2010/main" val="27554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0872" y="260648"/>
            <a:ext cx="3047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/>
              <a:t>Right patient</a:t>
            </a:r>
            <a:endParaRPr lang="ru-RU" sz="1600" dirty="0"/>
          </a:p>
          <a:p>
            <a:r>
              <a:rPr lang="en-US" sz="1600" b="1" i="1" dirty="0"/>
              <a:t>Right surgery</a:t>
            </a:r>
            <a:endParaRPr lang="ru-RU" sz="1600" dirty="0"/>
          </a:p>
          <a:p>
            <a:r>
              <a:rPr lang="en-US" sz="1600" b="1" i="1" dirty="0"/>
              <a:t>Right site</a:t>
            </a:r>
            <a:endParaRPr lang="ru-RU" sz="1600" dirty="0"/>
          </a:p>
          <a:p>
            <a:r>
              <a:rPr lang="en-US" sz="1600" b="1" i="1" dirty="0"/>
              <a:t>Right time</a:t>
            </a:r>
            <a:endParaRPr lang="ru-RU" sz="1600" dirty="0"/>
          </a:p>
          <a:p>
            <a:r>
              <a:rPr lang="en-US" sz="1600" b="1" i="1" dirty="0"/>
              <a:t>Rightly trained health personnel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2300"/>
            <a:ext cx="1080120" cy="103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806" y="2017155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ВОЗ и рекомендации по безопасности анестезии в акушерстве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789" y="2780928"/>
            <a:ext cx="8496944" cy="377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Политика:</a:t>
            </a:r>
            <a:r>
              <a:rPr lang="ru-RU" b="1" dirty="0" smtClean="0"/>
              <a:t> требования к государству  по созданию благоприятных условий в здравоохранении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Качество  и безопасность:</a:t>
            </a:r>
            <a:r>
              <a:rPr lang="ru-RU" b="1" dirty="0" smtClean="0"/>
              <a:t> гарантировать </a:t>
            </a:r>
            <a:r>
              <a:rPr lang="ru-RU" b="1" dirty="0"/>
              <a:t>безопасность пациентов: </a:t>
            </a:r>
            <a:r>
              <a:rPr lang="ru-RU" b="1" dirty="0" smtClean="0"/>
              <a:t>обязательна оценка  мониторинга,  качества </a:t>
            </a:r>
            <a:r>
              <a:rPr lang="ru-RU" b="1" dirty="0"/>
              <a:t>клинических </a:t>
            </a:r>
            <a:r>
              <a:rPr lang="ru-RU" b="1" dirty="0" smtClean="0"/>
              <a:t>процедур и оборудования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Рекомендации и руководящие принципы:  </a:t>
            </a:r>
            <a:r>
              <a:rPr lang="ru-RU" b="1" dirty="0" smtClean="0"/>
              <a:t>внедрение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/>
              <a:t>лучших протоколов </a:t>
            </a:r>
            <a:r>
              <a:rPr lang="ru-RU" b="1" dirty="0"/>
              <a:t>для </a:t>
            </a:r>
            <a:r>
              <a:rPr lang="ru-RU" b="1" dirty="0" smtClean="0"/>
              <a:t> неотложных  </a:t>
            </a:r>
            <a:r>
              <a:rPr lang="ru-RU" b="1" dirty="0"/>
              <a:t>хирургических </a:t>
            </a:r>
            <a:r>
              <a:rPr lang="ru-RU" b="1" dirty="0" smtClean="0"/>
              <a:t>процедур, лечебных мероприятий и использования необходимого оборудования</a:t>
            </a:r>
          </a:p>
          <a:p>
            <a:pPr algn="just">
              <a:spcBef>
                <a:spcPts val="180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Учебное оборудование: </a:t>
            </a:r>
            <a:r>
              <a:rPr lang="ru-RU" b="1" dirty="0" smtClean="0"/>
              <a:t>эффективное обучение технике неотложных процедур и лечению неотложных состояний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559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1012086"/>
            <a:ext cx="813690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«…Настоящее уголовное дело возбуждено 24.02.2012 следственным отделом по признакам преступления, предусмотренного ч. 2 ст. 109 УК РФ, по факту халатности медицинских работников ГБУЗ РБ Городская больница № 3, повлекшая по неосторожности причинение смерти человеку».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29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родильный дом </a:t>
            </a:r>
            <a:r>
              <a:rPr lang="ru-RU" dirty="0" smtClean="0"/>
              <a:t>Городская </a:t>
            </a:r>
            <a:r>
              <a:rPr lang="ru-RU" dirty="0"/>
              <a:t>больница № 3 </a:t>
            </a:r>
            <a:r>
              <a:rPr lang="ru-RU" dirty="0" smtClean="0"/>
              <a:t>на </a:t>
            </a:r>
            <a:r>
              <a:rPr lang="ru-RU" dirty="0"/>
              <a:t>автомашине “скорой помощи” госпитализирована </a:t>
            </a:r>
            <a:r>
              <a:rPr lang="ru-RU" dirty="0" smtClean="0"/>
              <a:t>В., </a:t>
            </a:r>
            <a:r>
              <a:rPr lang="ru-RU" dirty="0"/>
              <a:t>1983 г.р., с диагнозом: беременность 36 недель, головное предлежание, преждевременная отслойка нормально расположенной плаценты тяжелой степени, внутриутробная гипоксия плода тяжелой степени, рубец на матке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экстренном порядке проведена операция кесарево сечение, извлечен ребенок, наложены швы на маточные сосуды. Рана на матке ушита двухрядным </a:t>
            </a:r>
            <a:r>
              <a:rPr lang="ru-RU" dirty="0" err="1"/>
              <a:t>викриловым</a:t>
            </a:r>
            <a:r>
              <a:rPr lang="ru-RU" dirty="0"/>
              <a:t> швом.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связи с неэффективностью поэтапно проводимых мероприятий, произведена экстирпация матки без придатков. </a:t>
            </a:r>
            <a:r>
              <a:rPr lang="ru-RU" sz="2000" b="1" dirty="0" smtClean="0">
                <a:solidFill>
                  <a:srgbClr val="FF0000"/>
                </a:solidFill>
              </a:rPr>
              <a:t>Кровопотеря 2500 мл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На  следующий день! </a:t>
            </a:r>
            <a:r>
              <a:rPr lang="ru-RU" dirty="0" smtClean="0"/>
              <a:t>в </a:t>
            </a:r>
            <a:r>
              <a:rPr lang="ru-RU" dirty="0"/>
              <a:t>период времени с 14:50 до 16:10 врач анестезиолого-реанимационного отделения </a:t>
            </a:r>
            <a:r>
              <a:rPr lang="ru-RU" dirty="0" smtClean="0"/>
              <a:t>произвела </a:t>
            </a:r>
            <a:r>
              <a:rPr lang="ru-RU" sz="2000" dirty="0">
                <a:solidFill>
                  <a:srgbClr val="FF0000"/>
                </a:solidFill>
              </a:rPr>
              <a:t>две попытки катетеризации подключичной </a:t>
            </a:r>
            <a:r>
              <a:rPr lang="ru-RU" sz="2000" dirty="0" smtClean="0">
                <a:solidFill>
                  <a:srgbClr val="FF0000"/>
                </a:solidFill>
              </a:rPr>
              <a:t>вены, </a:t>
            </a:r>
            <a:r>
              <a:rPr lang="ru-RU" sz="2000" dirty="0">
                <a:solidFill>
                  <a:srgbClr val="FF0000"/>
                </a:solidFill>
              </a:rPr>
              <a:t>при которых осуществлен проколол стенки подключичной вены с проникновением в правую плевральную полость, куда в последующем произошло скопление крови (1800 мл).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 17:10 час. констатирована </a:t>
            </a:r>
            <a:r>
              <a:rPr lang="ru-RU" dirty="0" smtClean="0"/>
              <a:t>смерть…».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0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495" y="3332891"/>
            <a:ext cx="8388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«…С </a:t>
            </a:r>
            <a:r>
              <a:rPr lang="ru-RU" sz="2400" b="1" dirty="0"/>
              <a:t>целью коррекции </a:t>
            </a:r>
            <a:r>
              <a:rPr lang="ru-RU" sz="2400" b="1" dirty="0" err="1"/>
              <a:t>волемии</a:t>
            </a:r>
            <a:r>
              <a:rPr lang="ru-RU" sz="2400" b="1" dirty="0"/>
              <a:t>, определения объема вводимой жидкости, контроля центральной гемодинамики, </a:t>
            </a:r>
            <a:r>
              <a:rPr lang="ru-RU" sz="2400" b="1" dirty="0" smtClean="0"/>
              <a:t>ЦВД...»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4501" y="404664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Нв</a:t>
            </a:r>
            <a:r>
              <a:rPr lang="ru-RU" dirty="0"/>
              <a:t> 59, эр -1,7, тр. -180, ц/п 0,9, лейк.-12, СОЭ 45, Ш -17, </a:t>
            </a:r>
            <a:r>
              <a:rPr lang="ru-RU" dirty="0" err="1"/>
              <a:t>сверт</a:t>
            </a:r>
            <a:r>
              <a:rPr lang="ru-RU" dirty="0"/>
              <a:t>. 4'2". В 14:50. решено перевести больную на спонтанное дыхание ч/з </a:t>
            </a:r>
            <a:r>
              <a:rPr lang="ru-RU" dirty="0" err="1"/>
              <a:t>интубационную</a:t>
            </a:r>
            <a:r>
              <a:rPr lang="ru-RU" dirty="0"/>
              <a:t> трубку. Гемодинамических нарушений нет. АД 117/75, ЧСС 115 в минуту. Дыхание через </a:t>
            </a:r>
            <a:r>
              <a:rPr lang="ru-RU" dirty="0" err="1"/>
              <a:t>интубационную</a:t>
            </a:r>
            <a:r>
              <a:rPr lang="ru-RU" dirty="0"/>
              <a:t> трубку свободное, в полном объеме. ЧД 18 в минуту. В 15:20: состояние больной без ухудшения, самочувствие хорошее. Больная просит удалить </a:t>
            </a:r>
            <a:r>
              <a:rPr lang="ru-RU" dirty="0" err="1"/>
              <a:t>интубационную</a:t>
            </a:r>
            <a:r>
              <a:rPr lang="ru-RU" dirty="0"/>
              <a:t> трубку. Больная </a:t>
            </a:r>
            <a:r>
              <a:rPr lang="ru-RU" dirty="0" err="1"/>
              <a:t>экстубирована</a:t>
            </a:r>
            <a:r>
              <a:rPr lang="ru-RU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501" y="270892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Зачем катетеризировать подключичную вену?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28112"/>
            <a:ext cx="1944216" cy="19644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852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78282"/>
            <a:ext cx="1728192" cy="2351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2785043"/>
            <a:ext cx="2636019" cy="2012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5716" y="19168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Как будем играть?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36009"/>
            <a:ext cx="60841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/>
              <a:t>За безопасность необходимо платить, а за ее отсутствие расплачиваться.</a:t>
            </a:r>
            <a:br>
              <a:rPr lang="ru-RU" sz="2400" b="1" dirty="0"/>
            </a:br>
            <a:r>
              <a:rPr lang="ru-RU" b="1" dirty="0" smtClean="0"/>
              <a:t>Уинстон Черчилль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72141" y="539136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В наших силах сделать риск меньше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Куликов А.В.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7070" y="3861048"/>
            <a:ext cx="6985000" cy="15446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err="1" smtClean="0">
                <a:latin typeface="Arial" pitchFamily="34" charset="0"/>
                <a:hlinkClick r:id="rId2"/>
              </a:rPr>
              <a:t>kulikov</a:t>
            </a:r>
            <a:r>
              <a:rPr lang="ru-RU" sz="2800" b="1" dirty="0" smtClean="0">
                <a:latin typeface="Arial" pitchFamily="34" charset="0"/>
                <a:hlinkClick r:id="rId2"/>
              </a:rPr>
              <a:t>1905</a:t>
            </a:r>
            <a:r>
              <a:rPr lang="en-US" sz="2800" b="1" dirty="0" smtClean="0">
                <a:latin typeface="Arial" pitchFamily="34" charset="0"/>
                <a:hlinkClick r:id="rId2"/>
              </a:rPr>
              <a:t>@yandex.ru</a:t>
            </a:r>
            <a:endParaRPr lang="en-US" sz="2800" b="1" dirty="0" smtClean="0">
              <a:latin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latin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</a:rPr>
              <a:t>8 9122471023</a:t>
            </a:r>
            <a:endParaRPr lang="ru-RU" sz="2800" b="1" dirty="0" smtClean="0">
              <a:latin typeface="Arial" pitchFamily="34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539552" y="2492896"/>
            <a:ext cx="7920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 dirty="0">
                <a:solidFill>
                  <a:srgbClr val="000099"/>
                </a:solidFill>
              </a:rPr>
              <a:t>Благодарю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6581805" cy="235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0" y="197954"/>
            <a:ext cx="976684" cy="97668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86" y="218593"/>
            <a:ext cx="6120680" cy="406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6CF9-C04F-413B-B404-55C0ACC16590}" type="datetime11">
              <a:rPr lang="ru-RU" smtClean="0"/>
              <a:t>10:32:01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2304256" cy="2954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49749"/>
            <a:ext cx="2295011" cy="3009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69782"/>
            <a:ext cx="3096344" cy="3096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54868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Есть, что почитать!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Куликов А.В.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8778" y="692696"/>
            <a:ext cx="8676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000" b="1" dirty="0"/>
              <a:t>Клинические рекомендации Федерации анестезиологов-реаниматологов России (утверждены 15.09.13) </a:t>
            </a:r>
            <a:r>
              <a:rPr lang="en-US" sz="2000" b="1" dirty="0" smtClean="0">
                <a:solidFill>
                  <a:srgbClr val="3333FF"/>
                </a:solidFill>
                <a:hlinkClick r:id="rId2"/>
              </a:rPr>
              <a:t>www.far.org.ru</a:t>
            </a:r>
            <a:endParaRPr lang="ru-RU" sz="2000" b="1" dirty="0" smtClean="0">
              <a:solidFill>
                <a:srgbClr val="3333FF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ru-RU" sz="2000" b="1" dirty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sz="2000" b="1" dirty="0" smtClean="0"/>
              <a:t>Профильная комиссия Минздрава России по анестезиологии и реаниматологии 15.11.13, 10.06.14 рекомендовала в качестве  Федеральных клинических рекомендаций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4821782" cy="709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31" y="1772816"/>
            <a:ext cx="4785270" cy="664966"/>
          </a:xfrm>
          <a:prstGeom prst="rect">
            <a:avLst/>
          </a:prstGeom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26" y="5430848"/>
            <a:ext cx="2841526" cy="7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2659</Words>
  <Application>Microsoft Office PowerPoint</Application>
  <PresentationFormat>Экран (4:3)</PresentationFormat>
  <Paragraphs>412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Тема Office</vt:lpstr>
      <vt:lpstr>Презентация PowerPoint</vt:lpstr>
      <vt:lpstr>Презентация PowerPoint</vt:lpstr>
      <vt:lpstr>Презентация PowerPoint</vt:lpstr>
      <vt:lpstr>99% ошибок в анестезиологии стоят рядом с наркозным аппаратом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Материнская смертность, связанная с анестезией</vt:lpstr>
      <vt:lpstr>Презентация PowerPoint</vt:lpstr>
      <vt:lpstr>Каждый день практически все роддома играют в «русскую рулетку»</vt:lpstr>
      <vt:lpstr>Основные проблемы общей анестезии при операции кесарева сечения</vt:lpstr>
      <vt:lpstr>Презентация PowerPoint</vt:lpstr>
      <vt:lpstr>Какие приказы нарушаются</vt:lpstr>
      <vt:lpstr>В структуре МС от причин, связанных с анестезией преобладает общая анестезия с проблемами дыхательных путей</vt:lpstr>
      <vt:lpstr>Показания к общей анестезии при операции кесарева сечения</vt:lpstr>
      <vt:lpstr>Презентация PowerPoint</vt:lpstr>
      <vt:lpstr>Легко интубировать!</vt:lpstr>
      <vt:lpstr>Презентация PowerPoint</vt:lpstr>
      <vt:lpstr>Презентация PowerPoint</vt:lpstr>
      <vt:lpstr>Презентация PowerPoint</vt:lpstr>
      <vt:lpstr>  Практические рекомендации  «ТРУДНАЯ ИНТУБАЦИЯ ТРАХЕИ»  Утверждены 11-ым Съездом Федерации,  23-26 сентября 2008 года, Санкт-Петербург  (разработаны рабочей группой членов Санкт-Петербургского, Московского региональных отделений ФАР с участием экспертов European Airway Management Society)  </vt:lpstr>
      <vt:lpstr>  Практические рекомендации  «ТРУДНАЯ ИНТУБАЦИЯ ТРАХЕИ»  Утверждены 11-ым Съездом Федерации,  23-26 сентября 2008 года, Санкт-Петербург  (разработаны рабочей группой членов Санкт-Петербургского, Московского региональных отделений ФАР с участием экспертов European Airway Management Society)  </vt:lpstr>
      <vt:lpstr>Презентация PowerPoint</vt:lpstr>
      <vt:lpstr>Эти приказы обязательны!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Прогнозирование трудной интубации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Доступы к трахее</vt:lpstr>
      <vt:lpstr>Презентация PowerPoint</vt:lpstr>
      <vt:lpstr>Презентация PowerPoint</vt:lpstr>
      <vt:lpstr>Неудачная пункция субарахноидального пространства</vt:lpstr>
      <vt:lpstr>Неудачная пункция субарахноидального пространства</vt:lpstr>
      <vt:lpstr>Неудачная пункция субарахноидального пространства</vt:lpstr>
      <vt:lpstr>Презентация PowerPoint</vt:lpstr>
      <vt:lpstr>Презентация PowerPoint</vt:lpstr>
      <vt:lpstr>Причины неудач при проведении эпидуральной аналгезии в родах</vt:lpstr>
      <vt:lpstr>Особенности СЛР у беременных женщин</vt:lpstr>
      <vt:lpstr>Выживаемость детей в зависимости от времени родоразрешения при остановке сердца</vt:lpstr>
      <vt:lpstr>Особенности СЛР у беременных женщин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куликов</dc:creator>
  <cp:lastModifiedBy>ветер</cp:lastModifiedBy>
  <cp:revision>49</cp:revision>
  <dcterms:created xsi:type="dcterms:W3CDTF">2010-11-24T14:32:18Z</dcterms:created>
  <dcterms:modified xsi:type="dcterms:W3CDTF">2015-02-04T05:37:45Z</dcterms:modified>
</cp:coreProperties>
</file>