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14" r:id="rId3"/>
    <p:sldId id="317" r:id="rId4"/>
    <p:sldId id="309" r:id="rId5"/>
    <p:sldId id="259" r:id="rId6"/>
    <p:sldId id="318" r:id="rId7"/>
    <p:sldId id="319" r:id="rId8"/>
    <p:sldId id="326" r:id="rId9"/>
    <p:sldId id="327" r:id="rId10"/>
    <p:sldId id="328" r:id="rId11"/>
    <p:sldId id="329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58" r:id="rId21"/>
    <p:sldId id="362" r:id="rId22"/>
    <p:sldId id="363" r:id="rId23"/>
    <p:sldId id="364" r:id="rId24"/>
    <p:sldId id="387" r:id="rId25"/>
    <p:sldId id="365" r:id="rId26"/>
    <p:sldId id="388" r:id="rId27"/>
    <p:sldId id="389" r:id="rId28"/>
    <p:sldId id="366" r:id="rId29"/>
    <p:sldId id="367" r:id="rId30"/>
    <p:sldId id="372" r:id="rId31"/>
    <p:sldId id="374" r:id="rId32"/>
    <p:sldId id="395" r:id="rId33"/>
    <p:sldId id="393" r:id="rId34"/>
    <p:sldId id="396" r:id="rId35"/>
    <p:sldId id="394" r:id="rId36"/>
    <p:sldId id="397" r:id="rId37"/>
    <p:sldId id="381" r:id="rId38"/>
    <p:sldId id="38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A"/>
    <a:srgbClr val="3399FF"/>
    <a:srgbClr val="663300"/>
    <a:srgbClr val="FFCC99"/>
    <a:srgbClr val="DDDDDD"/>
    <a:srgbClr val="C0C0C0"/>
    <a:srgbClr val="B2B2B2"/>
    <a:srgbClr val="96969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83188" autoAdjust="0"/>
  </p:normalViewPr>
  <p:slideViewPr>
    <p:cSldViewPr showGuides="1">
      <p:cViewPr>
        <p:scale>
          <a:sx n="78" d="100"/>
          <a:sy n="78" d="100"/>
        </p:scale>
        <p:origin x="-2766" y="-498"/>
      </p:cViewPr>
      <p:guideLst>
        <p:guide orient="horz" pos="2160"/>
        <p:guide orient="horz" pos="482"/>
        <p:guide orient="horz" pos="3838"/>
        <p:guide orient="horz" pos="1026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373AAF-C48E-41EF-8EE2-09E06BCA7F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4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3AAF-C48E-41EF-8EE2-09E06BCA7F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3AAF-C48E-41EF-8EE2-09E06BCA7F4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000" dirty="0" smtClean="0">
                <a:solidFill>
                  <a:srgbClr val="000000"/>
                </a:solidFill>
              </a:rPr>
              <a:t>Кроме того, для биологических препаратов характерна высокая сложность структуры действующего вещества. Фактически, только живые организмы способны воспроизводить структуры такого уровня. Но их сложность, а также способ их производства может привести к ощутимым различиям в структуре молекул одних и тех же действующих веществ, даже в пределах разных серий одного препарата. Поэтому, для многих биопрепаратов, поскольку их структура еще не может быть определена, очень важную роль играет постоянство процесса производства.</a:t>
            </a:r>
          </a:p>
          <a:p>
            <a:r>
              <a:rPr lang="ru-RU" sz="1000" dirty="0" smtClean="0"/>
              <a:t>Так, например, текущая редакция Европейской Фармакопеи прямо указывает, что на сегодняшний день состав низкомолекулярного гепарина еще окончательно не установлен. В частности, до конца не известен состав фракции олигосахаридов, состоящих из более чем 13 сахаров. При этом, в общей структуре данная фракция составляет не менее 30%. Поэтому здесь трудно говорить об идентичности </a:t>
            </a:r>
            <a:r>
              <a:rPr lang="ru-RU" sz="1000" dirty="0" err="1" smtClean="0"/>
              <a:t>биоаналога</a:t>
            </a:r>
            <a:r>
              <a:rPr lang="ru-RU" sz="1000" dirty="0" smtClean="0"/>
              <a:t>, если структура оригинального препарата еще до конца не изучена.</a:t>
            </a:r>
          </a:p>
          <a:p>
            <a:r>
              <a:rPr lang="ru-RU" sz="1000" dirty="0" smtClean="0"/>
              <a:t>В связи с этим, можно говорить о том, что разные препараты низкомолекулярных гепаринов, ввиду такой своей природной </a:t>
            </a:r>
            <a:r>
              <a:rPr lang="ru-RU" sz="1000" dirty="0" err="1" smtClean="0"/>
              <a:t>гетерогенности</a:t>
            </a:r>
            <a:r>
              <a:rPr lang="ru-RU" sz="1000" dirty="0" smtClean="0"/>
              <a:t>, могут значительно отличаться по степени выраженности </a:t>
            </a:r>
            <a:r>
              <a:rPr lang="ru-RU" sz="1000" dirty="0" err="1" smtClean="0"/>
              <a:t>антитромботического</a:t>
            </a:r>
            <a:r>
              <a:rPr lang="ru-RU" sz="1000" dirty="0" smtClean="0"/>
              <a:t> эффекта.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B2200-338D-47D0-B552-BA4A7E35143C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3991" y="8687904"/>
            <a:ext cx="2972392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0DB4DA-513F-46D4-8D67-7628EAF16E3A}" type="slidenum">
              <a:rPr lang="fr-FR" sz="13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8687904"/>
            <a:ext cx="2972393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2972393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883991" y="0"/>
            <a:ext cx="2972392" cy="456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177" tIns="48089" rIns="96177" bIns="48089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095858" y="798905"/>
            <a:ext cx="4664668" cy="32044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812" tIns="44906" rIns="89812" bIns="44906" anchor="ctr"/>
          <a:lstStyle/>
          <a:p>
            <a:endParaRPr lang="ru-RU"/>
          </a:p>
        </p:txBody>
      </p:sp>
      <p:sp>
        <p:nvSpPr>
          <p:cNvPr id="49160" name="Text Box 6"/>
          <p:cNvSpPr>
            <a:spLocks noGrp="1" noChangeArrowheads="1"/>
          </p:cNvSpPr>
          <p:nvPr>
            <p:ph type="body"/>
          </p:nvPr>
        </p:nvSpPr>
        <p:spPr>
          <a:xfrm>
            <a:off x="914832" y="4346158"/>
            <a:ext cx="5026721" cy="3850338"/>
          </a:xfrm>
          <a:noFill/>
        </p:spPr>
        <p:txBody>
          <a:bodyPr lIns="96177" tIns="48089" rIns="96177" bIns="48089"/>
          <a:lstStyle/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Еще один подход к анализу состава действующих веществ – изучение распределения молекулярной массы эноксапаринов разных производителей. Были обнаружены небольшие различия между биоаналогами и оригинальным препаратом, которые не выходили за рамки спецификаций оригинального эноксапарина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Тем не менее, определяется существенная вариабельность при анализе разных партий одного препарата (3 партии Кутенокса), что может подвергнуть сомнению предсказуемость и воспроизводимость его терапевтических эффектов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6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4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4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8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0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04800"/>
            <a:ext cx="6623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5881-205D-443E-9342-5E9BB843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03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3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7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43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44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54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07376" cy="31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79388" cy="162877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092825"/>
            <a:ext cx="9144000" cy="144463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" y="-9615"/>
            <a:ext cx="9140992" cy="610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581" y="6237312"/>
            <a:ext cx="8229600" cy="355551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 </a:t>
            </a:r>
            <a:r>
              <a:rPr lang="ru-RU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Шифман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16"/>
          <p:cNvSpPr>
            <a:spLocks noChangeArrowheads="1"/>
          </p:cNvSpPr>
          <p:nvPr/>
        </p:nvSpPr>
        <p:spPr bwMode="auto">
          <a:xfrm>
            <a:off x="477574" y="1619071"/>
            <a:ext cx="8229600" cy="180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Беременность, искусственные клапаны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</a:rPr>
              <a:t>антикоагулянтная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 терапия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развивающийся поиск для безопасного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эффективного лечения</a:t>
            </a:r>
          </a:p>
        </p:txBody>
      </p:sp>
      <p:pic>
        <p:nvPicPr>
          <p:cNvPr id="7" name="Picture 5" descr="D:\inteltek\Slaids\2014\07\31\cov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1754880" cy="18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Мониторинг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у беременных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клапанами сердца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27363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Анти </a:t>
            </a:r>
            <a:r>
              <a:rPr lang="ru-RU" altLang="zh-CN" sz="2200" dirty="0" err="1"/>
              <a:t>Xa</a:t>
            </a:r>
            <a:r>
              <a:rPr lang="ru-RU" altLang="zh-CN" sz="2200" dirty="0"/>
              <a:t> не подвержен влиянию внешних факторов, демонстрирует меньшую вариабельность.</a:t>
            </a:r>
          </a:p>
          <a:p>
            <a:r>
              <a:rPr lang="ru-RU" altLang="zh-CN" sz="2200" dirty="0" err="1"/>
              <a:t>Мониторирование</a:t>
            </a:r>
            <a:r>
              <a:rPr lang="ru-RU" altLang="zh-CN" sz="2200" dirty="0"/>
              <a:t>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с анти-Ха приводит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к </a:t>
            </a:r>
            <a:r>
              <a:rPr lang="ru-RU" altLang="zh-CN" sz="2200" dirty="0"/>
              <a:t>ускоренному достижению терапевтических доз АК,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более </a:t>
            </a:r>
            <a:r>
              <a:rPr lang="ru-RU" altLang="zh-CN" sz="2200" dirty="0"/>
              <a:t>постоянным терапевтическим концентрациям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меньшему количеству лабораторных тестов,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а </a:t>
            </a:r>
            <a:r>
              <a:rPr lang="ru-RU" altLang="zh-CN" sz="2200" dirty="0"/>
              <a:t>так же меньшему числу смены доз.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46942"/>
            <a:ext cx="265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Преимущества анти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Xa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rgbClr val="663300"/>
                </a:solidFill>
              </a:rPr>
              <a:t>Guervil</a:t>
            </a:r>
            <a:r>
              <a:rPr lang="en-US" sz="1600" i="1" dirty="0">
                <a:solidFill>
                  <a:srgbClr val="663300"/>
                </a:solidFill>
              </a:rPr>
              <a:t> D.J. et al. Ann. Pharmacotherapy 2011; 45:861.</a:t>
            </a:r>
            <a:endParaRPr lang="ru-RU" sz="1600" i="1" dirty="0">
              <a:solidFill>
                <a:srgbClr val="6633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49" y="3428999"/>
            <a:ext cx="18845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Гепаринорезистентность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во 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244829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 err="1"/>
              <a:t>Гепаринорезистентность</a:t>
            </a:r>
            <a:r>
              <a:rPr lang="ru-RU" altLang="zh-CN" sz="2200" dirty="0"/>
              <a:t>: при потребности </a:t>
            </a:r>
            <a:r>
              <a:rPr lang="ru-RU" altLang="zh-CN" sz="2200" b="1" dirty="0">
                <a:solidFill>
                  <a:srgbClr val="C00000"/>
                </a:solidFill>
              </a:rPr>
              <a:t>&gt; 35.000 </a:t>
            </a:r>
            <a:r>
              <a:rPr lang="ru-RU" altLang="zh-CN" sz="2200" dirty="0"/>
              <a:t>единиц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для достижения желаемого АЧТВ, которое притупляется, не смотря на терапевтическую дозу АК.</a:t>
            </a:r>
          </a:p>
          <a:p>
            <a:r>
              <a:rPr lang="ru-RU" altLang="zh-CN" sz="2200" dirty="0"/>
              <a:t>Обычно связана с наличием гепарин-связывающих протеинов.</a:t>
            </a:r>
          </a:p>
          <a:p>
            <a:r>
              <a:rPr lang="ru-RU" altLang="zh-CN" sz="2200" dirty="0"/>
              <a:t>Частая ситуация во время беременности вследствие значительного увеличения VIII </a:t>
            </a:r>
            <a:r>
              <a:rPr lang="ru-RU" altLang="zh-CN" sz="2200" dirty="0" smtClean="0"/>
              <a:t>фактора </a:t>
            </a:r>
            <a:r>
              <a:rPr lang="ru-RU" altLang="zh-CN" sz="2200" dirty="0"/>
              <a:t>(до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104,2</a:t>
            </a:r>
            <a:r>
              <a:rPr lang="ru-RU" altLang="zh-CN" sz="2200" b="1" dirty="0">
                <a:solidFill>
                  <a:srgbClr val="C00000"/>
                </a:solidFill>
              </a:rPr>
              <a:t>%</a:t>
            </a:r>
            <a:r>
              <a:rPr lang="ru-RU" altLang="zh-CN" sz="2200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Raschke R.A. et al. Obstet. Gynecol. 2004; 96:804</a:t>
            </a:r>
            <a:r>
              <a:rPr lang="en-US" sz="1600" i="1" dirty="0" smtClean="0">
                <a:solidFill>
                  <a:srgbClr val="663300"/>
                </a:solidFill>
              </a:rPr>
              <a:t>.</a:t>
            </a:r>
            <a:endParaRPr lang="ru-RU" sz="1600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Гепарин-индуцированный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остеопороз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во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363272" cy="244829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Гепарин индуцирует множественные компрессионные </a:t>
            </a:r>
            <a:r>
              <a:rPr lang="ru-RU" altLang="zh-CN" sz="2200" dirty="0" smtClean="0"/>
              <a:t>переломы </a:t>
            </a:r>
            <a:r>
              <a:rPr lang="ru-RU" altLang="zh-CN" sz="2200" dirty="0"/>
              <a:t>тел позвонков</a:t>
            </a:r>
          </a:p>
          <a:p>
            <a:pPr marL="0" indent="0">
              <a:buNone/>
            </a:pPr>
            <a:r>
              <a:rPr lang="ru-RU" altLang="zh-CN" sz="2200" dirty="0" smtClean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Wise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, 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Hall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. 1980)</a:t>
            </a:r>
          </a:p>
          <a:p>
            <a:r>
              <a:rPr lang="ru-RU" altLang="zh-CN" sz="2200" dirty="0"/>
              <a:t>Большие дозы гепарина приводили к развитию остеопороза</a:t>
            </a:r>
            <a:r>
              <a:rPr lang="ru-RU" altLang="zh-CN" sz="2200" dirty="0" smtClean="0"/>
              <a:t>.</a:t>
            </a:r>
          </a:p>
          <a:p>
            <a:pPr marL="0" indent="0">
              <a:buNone/>
            </a:pPr>
            <a:r>
              <a:rPr lang="ru-RU" altLang="zh-CN" sz="2200" dirty="0" smtClean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Griffiths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 1984)</a:t>
            </a:r>
          </a:p>
          <a:p>
            <a:r>
              <a:rPr lang="ru-RU" altLang="zh-CN" sz="2200" dirty="0"/>
              <a:t>Гепарин приводит к развитию остеопороза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во </a:t>
            </a:r>
            <a:r>
              <a:rPr lang="ru-RU" altLang="zh-CN" sz="2200" dirty="0"/>
              <a:t>время </a:t>
            </a:r>
            <a:r>
              <a:rPr lang="ru-RU" altLang="zh-CN" sz="2200" dirty="0" smtClean="0"/>
              <a:t>беременности</a:t>
            </a:r>
          </a:p>
          <a:p>
            <a:pPr marL="0" indent="0">
              <a:buNone/>
            </a:pPr>
            <a:r>
              <a:rPr lang="ru-RU" altLang="zh-CN" sz="2200" dirty="0" smtClean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Ziman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 1986)</a:t>
            </a:r>
          </a:p>
          <a:p>
            <a:r>
              <a:rPr lang="ru-RU" altLang="zh-CN" sz="2200" dirty="0"/>
              <a:t>Гепарин приводит к остеопорозу </a:t>
            </a:r>
            <a:endParaRPr lang="ru-RU" altLang="zh-CN" sz="2200" dirty="0" smtClean="0"/>
          </a:p>
          <a:p>
            <a:pPr marL="0" indent="0">
              <a:buNone/>
            </a:pPr>
            <a:r>
              <a:rPr lang="ru-RU" altLang="zh-CN" sz="2200" dirty="0"/>
              <a:t>	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(</a:t>
            </a:r>
            <a:r>
              <a:rPr lang="ru-RU" altLang="zh-CN" sz="1600" i="1" dirty="0" err="1">
                <a:solidFill>
                  <a:srgbClr val="663300"/>
                </a:solidFill>
                <a:latin typeface="Arial" pitchFamily="34" charset="0"/>
              </a:rPr>
              <a:t>Barbour</a:t>
            </a:r>
            <a:r>
              <a:rPr lang="ru-RU" altLang="zh-CN" sz="1600" i="1" dirty="0">
                <a:solidFill>
                  <a:srgbClr val="663300"/>
                </a:solidFill>
                <a:latin typeface="Arial" pitchFamily="34" charset="0"/>
              </a:rPr>
              <a:t> 1994)</a:t>
            </a:r>
          </a:p>
        </p:txBody>
      </p:sp>
      <p:pic>
        <p:nvPicPr>
          <p:cNvPr id="12291" name="Picture 3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3429000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для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антикоагуляции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у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2"/>
            <a:ext cx="8229600" cy="331239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/>
              <a:t>Исследования у женщин с </a:t>
            </a:r>
            <a:r>
              <a:rPr lang="ru-RU" altLang="zh-CN" sz="2200" b="1" dirty="0" err="1"/>
              <a:t>тромбогенными</a:t>
            </a:r>
            <a:r>
              <a:rPr lang="ru-RU" altLang="zh-CN" sz="2200" b="1" dirty="0"/>
              <a:t> механическими клапанами сердца,  преимущественно старого поколения,  показали высокую частоту тромбоэмболических осложнений, включая клапанный тромбоз и материнскую смертность.</a:t>
            </a:r>
          </a:p>
          <a:p>
            <a:r>
              <a:rPr lang="ru-RU" altLang="zh-CN" sz="2200" dirty="0"/>
              <a:t>Мы располагаем малым количеством информации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о </a:t>
            </a:r>
            <a:r>
              <a:rPr lang="ru-RU" altLang="zh-CN" sz="2200" dirty="0"/>
              <a:t>безопасности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у беременных женщин с новым поколением механических клапанов сердца.</a:t>
            </a:r>
          </a:p>
          <a:p>
            <a:r>
              <a:rPr lang="ru-RU" altLang="zh-CN" sz="2200" b="1" dirty="0"/>
              <a:t>Непрерывная в/в инфузия </a:t>
            </a:r>
            <a:r>
              <a:rPr lang="ru-RU" altLang="zh-CN" sz="2200" b="1" dirty="0" smtClean="0"/>
              <a:t>НГ </a:t>
            </a:r>
            <a:r>
              <a:rPr lang="ru-RU" altLang="zh-CN" sz="2200" b="1" dirty="0"/>
              <a:t>обеспечивает более устойчивый эффект по сравнению с подкожным введением.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95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39972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104132"/>
            <a:ext cx="8207374" cy="15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у беременных женщин с механическими искусственными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Оральные антикоагулянты</a:t>
            </a:r>
          </a:p>
        </p:txBody>
      </p:sp>
    </p:spTree>
    <p:extLst>
      <p:ext uri="{BB962C8B-B14F-4D97-AF65-F5344CB8AC3E}">
        <p14:creationId xmlns:p14="http://schemas.microsoft.com/office/powerpoint/2010/main" val="22859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Варфарин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3"/>
            <a:ext cx="8229600" cy="20162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 err="1"/>
              <a:t>Варфарин</a:t>
            </a:r>
            <a:r>
              <a:rPr lang="ru-RU" altLang="zh-CN" sz="2200" b="1" dirty="0"/>
              <a:t> весь период беременности</a:t>
            </a:r>
            <a:r>
              <a:rPr lang="ru-RU" altLang="zh-CN" sz="2200" dirty="0"/>
              <a:t>: </a:t>
            </a:r>
            <a:r>
              <a:rPr lang="en-US" altLang="zh-CN" sz="2200" dirty="0"/>
              <a:t>AHA/ACC (C), ACCP (High risk, 2(C), ESC (&gt;5 mg/d </a:t>
            </a:r>
            <a:r>
              <a:rPr lang="en-US" altLang="zh-CN" sz="2200" dirty="0" err="1"/>
              <a:t>IIb</a:t>
            </a:r>
            <a:r>
              <a:rPr lang="en-US" altLang="zh-CN" sz="2200" dirty="0"/>
              <a:t>, &lt;5 mg/d </a:t>
            </a:r>
            <a:r>
              <a:rPr lang="en-US" altLang="zh-CN" sz="2200" dirty="0" err="1"/>
              <a:t>IIa</a:t>
            </a:r>
            <a:r>
              <a:rPr lang="en-US" altLang="zh-CN" sz="2200" dirty="0"/>
              <a:t>)</a:t>
            </a:r>
          </a:p>
          <a:p>
            <a:r>
              <a:rPr lang="en-US" altLang="zh-CN" sz="2200" b="1" dirty="0" smtClean="0"/>
              <a:t>12–36 </a:t>
            </a:r>
            <a:r>
              <a:rPr lang="ru-RU" altLang="zh-CN" sz="2200" b="1" dirty="0"/>
              <a:t>недель</a:t>
            </a:r>
            <a:r>
              <a:rPr lang="ru-RU" altLang="zh-CN" sz="2200" dirty="0"/>
              <a:t>: АНА/АСС(С), АСС</a:t>
            </a:r>
            <a:r>
              <a:rPr lang="en-US" altLang="zh-CN" sz="2200" dirty="0"/>
              <a:t>P(1A),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>ESC (&gt;</a:t>
            </a:r>
            <a:r>
              <a:rPr lang="en-US" altLang="zh-CN" sz="2200" dirty="0"/>
              <a:t>5mg/</a:t>
            </a:r>
            <a:r>
              <a:rPr lang="en-US" altLang="zh-CN" sz="2200" dirty="0" err="1"/>
              <a:t>dIIa</a:t>
            </a:r>
            <a:r>
              <a:rPr lang="en-US" altLang="zh-CN" sz="2200" dirty="0"/>
              <a:t>, &lt;5mg/d </a:t>
            </a:r>
            <a:r>
              <a:rPr lang="en-US" altLang="zh-CN" sz="2200" dirty="0" err="1"/>
              <a:t>IIb</a:t>
            </a:r>
            <a:r>
              <a:rPr lang="en-US" altLang="zh-CN" sz="2200" dirty="0" smtClean="0"/>
              <a:t>)</a:t>
            </a:r>
            <a:endParaRPr lang="en-US" altLang="zh-CN" sz="2200" dirty="0"/>
          </a:p>
          <a:p>
            <a:r>
              <a:rPr lang="ru-RU" altLang="zh-CN" sz="2200" b="1" dirty="0"/>
              <a:t>Мониторинг</a:t>
            </a:r>
            <a:r>
              <a:rPr lang="ru-RU" altLang="zh-CN" sz="2200" dirty="0"/>
              <a:t>: МНО </a:t>
            </a:r>
            <a:r>
              <a:rPr lang="ru-RU" altLang="zh-CN" sz="2200" dirty="0" smtClean="0"/>
              <a:t>2,5</a:t>
            </a:r>
            <a:r>
              <a:rPr lang="en-US" altLang="zh-CN" sz="2200" dirty="0" smtClean="0"/>
              <a:t>–</a:t>
            </a:r>
            <a:r>
              <a:rPr lang="ru-RU" altLang="zh-CN" sz="2200" dirty="0" smtClean="0"/>
              <a:t>3,5 </a:t>
            </a:r>
            <a:r>
              <a:rPr lang="ru-RU" altLang="zh-CN" sz="2200" dirty="0"/>
              <a:t>(</a:t>
            </a:r>
            <a:r>
              <a:rPr lang="en-US" altLang="zh-CN" sz="2200" dirty="0"/>
              <a:t>AHA/ACC)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30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7806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Антикоагулянты для беременных женщин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3"/>
            <a:ext cx="8229600" cy="20162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В отличие от гепаринов, </a:t>
            </a:r>
            <a:r>
              <a:rPr lang="ru-RU" altLang="zh-CN" sz="2200" dirty="0" err="1"/>
              <a:t>варфарин</a:t>
            </a:r>
            <a:r>
              <a:rPr lang="ru-RU" altLang="zh-CN" sz="2200" dirty="0"/>
              <a:t> свободно проникает через плаценту и, таким образом, представляет риск для плода</a:t>
            </a:r>
            <a:r>
              <a:rPr lang="ru-RU" altLang="zh-CN" sz="2200" dirty="0" smtClean="0"/>
              <a:t>.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 </a:t>
            </a:r>
            <a:endParaRPr lang="ru-RU" altLang="zh-CN" sz="2200" dirty="0"/>
          </a:p>
          <a:p>
            <a:r>
              <a:rPr lang="ru-RU" altLang="zh-CN" sz="2200" dirty="0"/>
              <a:t>Прием варфарина в сроке между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6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–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12 </a:t>
            </a:r>
            <a:r>
              <a:rPr lang="ru-RU" altLang="zh-CN" sz="2200" b="1" dirty="0" err="1" smtClean="0">
                <a:solidFill>
                  <a:srgbClr val="C00000"/>
                </a:solidFill>
              </a:rPr>
              <a:t>нед</a:t>
            </a:r>
            <a:r>
              <a:rPr lang="en-US" altLang="zh-CN" sz="2200" b="1" dirty="0">
                <a:solidFill>
                  <a:srgbClr val="C00000"/>
                </a:solidFill>
              </a:rPr>
              <a:t>.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 </a:t>
            </a:r>
            <a:r>
              <a:rPr lang="ru-RU" altLang="zh-CN" sz="2200" dirty="0"/>
              <a:t>беременности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может </a:t>
            </a:r>
            <a:r>
              <a:rPr lang="ru-RU" altLang="zh-CN" sz="2200" dirty="0"/>
              <a:t>привести к </a:t>
            </a:r>
            <a:r>
              <a:rPr lang="ru-RU" altLang="zh-CN" sz="2200" dirty="0" err="1"/>
              <a:t>варфариновой</a:t>
            </a:r>
            <a:r>
              <a:rPr lang="ru-RU" altLang="zh-CN" sz="2200" dirty="0"/>
              <a:t> </a:t>
            </a:r>
            <a:r>
              <a:rPr lang="ru-RU" altLang="zh-CN" sz="2200" dirty="0" err="1"/>
              <a:t>фетопатии</a:t>
            </a:r>
            <a:r>
              <a:rPr lang="ru-RU" altLang="zh-CN" sz="22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+mj-lt"/>
              </a:rPr>
              <a:t>Варфарин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5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для беременных женщин с механическими искусственными клапанами сердца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3"/>
            <a:ext cx="8229600" cy="20162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 err="1"/>
              <a:t>Варфариновая</a:t>
            </a:r>
            <a:r>
              <a:rPr lang="ru-RU" altLang="zh-CN" sz="2200" dirty="0"/>
              <a:t> </a:t>
            </a:r>
            <a:r>
              <a:rPr lang="ru-RU" altLang="zh-CN" sz="2200" dirty="0" err="1"/>
              <a:t>эмбриопатия</a:t>
            </a:r>
            <a:r>
              <a:rPr lang="ru-RU" altLang="zh-CN" sz="2200" dirty="0"/>
              <a:t>: Гипоплазия кости носа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точечная </a:t>
            </a:r>
            <a:r>
              <a:rPr lang="ru-RU" altLang="zh-CN" sz="2200" dirty="0" err="1"/>
              <a:t>хондродисплазия</a:t>
            </a:r>
            <a:r>
              <a:rPr lang="ru-RU" altLang="zh-CN" sz="2200" dirty="0"/>
              <a:t>.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Множественные пороки развития ЦНС (</a:t>
            </a:r>
            <a:r>
              <a:rPr lang="ru-RU" altLang="zh-CN" sz="2200" b="1" dirty="0">
                <a:solidFill>
                  <a:srgbClr val="C00000"/>
                </a:solidFill>
              </a:rPr>
              <a:t>1%</a:t>
            </a:r>
            <a:r>
              <a:rPr lang="ru-RU" altLang="zh-CN" sz="2200" dirty="0"/>
              <a:t>) и потеря плода 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ru-RU" altLang="zh-CN" sz="2200" dirty="0" smtClean="0"/>
              <a:t>(</a:t>
            </a:r>
            <a:r>
              <a:rPr lang="ru-RU" altLang="zh-CN" sz="2200" dirty="0"/>
              <a:t>во время беременности </a:t>
            </a:r>
            <a:r>
              <a:rPr lang="ru-RU" altLang="zh-CN" sz="2200" b="1" dirty="0">
                <a:solidFill>
                  <a:srgbClr val="C00000"/>
                </a:solidFill>
              </a:rPr>
              <a:t>&gt; 30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%</a:t>
            </a:r>
            <a:r>
              <a:rPr lang="ru-RU" altLang="zh-CN" sz="2200" dirty="0" smtClean="0"/>
              <a:t>)</a:t>
            </a:r>
            <a:endParaRPr lang="ru-RU" altLang="zh-CN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2888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+mj-lt"/>
              </a:rPr>
              <a:t>Варфариновая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+mj-lt"/>
              </a:rPr>
              <a:t>фетопатия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Варфариновая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эмбриопатия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79" y="5157440"/>
            <a:ext cx="7726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j-lt"/>
              </a:rPr>
              <a:t>Точечная </a:t>
            </a:r>
            <a:r>
              <a:rPr lang="ru-RU" b="1" dirty="0" err="1">
                <a:solidFill>
                  <a:srgbClr val="C00000"/>
                </a:solidFill>
                <a:latin typeface="+mj-lt"/>
              </a:rPr>
              <a:t>хондродисплазия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, группа нарушений, характеризующаяся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>поражением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эпифизов, что воздействует на рост длинных костей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j-lt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плечи, бедра, пальцы) и может привести к обезображиванию суставов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5" y="1628991"/>
            <a:ext cx="3009695" cy="35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48" y="1603939"/>
            <a:ext cx="2997493" cy="35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Варфариновая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</a:rPr>
              <a:t>эмбриопатия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590" y="5157440"/>
            <a:ext cx="4126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+mj-lt"/>
              </a:rPr>
              <a:t>Мальформация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носа</a:t>
            </a:r>
          </a:p>
        </p:txBody>
      </p:sp>
      <p:pic>
        <p:nvPicPr>
          <p:cNvPr id="19458" name="Picture 2" descr="http://img.medscape.com/pi/emed/ckb/otolaryngology/834279-837236-34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2" y="1632673"/>
            <a:ext cx="4101464" cy="30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4293096"/>
            <a:ext cx="8210097" cy="158417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dirty="0"/>
              <a:t>Приблизительно </a:t>
            </a:r>
            <a:r>
              <a:rPr lang="ru-RU" b="1" dirty="0">
                <a:solidFill>
                  <a:srgbClr val="663300"/>
                </a:solidFill>
              </a:rPr>
              <a:t>6000</a:t>
            </a:r>
            <a:r>
              <a:rPr lang="ru-RU" dirty="0"/>
              <a:t> женщин детородного возраста переносят операцию по установке искусственных клапанов сердца и нуждаются в пожизненной </a:t>
            </a:r>
            <a:r>
              <a:rPr lang="ru-RU" dirty="0" err="1"/>
              <a:t>антикоагулянтной</a:t>
            </a:r>
            <a:r>
              <a:rPr lang="ru-RU" dirty="0"/>
              <a:t> терапии для предупреждения тромбоэмболических осложнений.</a:t>
            </a:r>
          </a:p>
        </p:txBody>
      </p:sp>
      <p:sp>
        <p:nvSpPr>
          <p:cNvPr id="4" name="Rectangle 516"/>
          <p:cNvSpPr>
            <a:spLocks noChangeArrowheads="1"/>
          </p:cNvSpPr>
          <p:nvPr/>
        </p:nvSpPr>
        <p:spPr bwMode="auto">
          <a:xfrm>
            <a:off x="468312" y="179210"/>
            <a:ext cx="8218487" cy="58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Искусственные клапаны сердца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rgbClr val="663300"/>
                </a:solidFill>
              </a:rPr>
              <a:t>Pibarot</a:t>
            </a:r>
            <a:r>
              <a:rPr lang="ru-RU" sz="1600" i="1" dirty="0">
                <a:solidFill>
                  <a:srgbClr val="663300"/>
                </a:solidFill>
              </a:rPr>
              <a:t> &amp; </a:t>
            </a:r>
            <a:r>
              <a:rPr lang="en-US" sz="1600" i="1" dirty="0" err="1">
                <a:solidFill>
                  <a:srgbClr val="663300"/>
                </a:solidFill>
              </a:rPr>
              <a:t>Dumensil</a:t>
            </a:r>
            <a:r>
              <a:rPr lang="ru-RU" sz="1600" i="1" dirty="0">
                <a:solidFill>
                  <a:srgbClr val="663300"/>
                </a:solidFill>
              </a:rPr>
              <a:t>. </a:t>
            </a:r>
            <a:r>
              <a:rPr lang="en-US" sz="1600" i="1" dirty="0">
                <a:solidFill>
                  <a:srgbClr val="663300"/>
                </a:solidFill>
              </a:rPr>
              <a:t>Circulation</a:t>
            </a:r>
            <a:r>
              <a:rPr lang="ru-RU" sz="1600" i="1" dirty="0">
                <a:solidFill>
                  <a:srgbClr val="663300"/>
                </a:solidFill>
              </a:rPr>
              <a:t> 2009; 119:1034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4"/>
            <a:ext cx="6024372" cy="25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:\inteltek\Slaids\2014\07\31\cove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Фетотоксичность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при приеме варфарина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468" y="5201260"/>
            <a:ext cx="3219451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+mj-lt"/>
              </a:rPr>
              <a:t>Вдавленная спинка носа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6237312"/>
            <a:ext cx="5668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i="1" dirty="0">
                <a:solidFill>
                  <a:srgbClr val="663300"/>
                </a:solidFill>
              </a:rPr>
              <a:t>Mehandiratta et al. Arch.Gynecol. Obstr. </a:t>
            </a:r>
            <a:r>
              <a:rPr lang="it-IT" sz="1600" i="1" dirty="0" smtClean="0">
                <a:solidFill>
                  <a:srgbClr val="663300"/>
                </a:solidFill>
              </a:rPr>
              <a:t>2010;282:335–337</a:t>
            </a:r>
            <a:endParaRPr lang="ru-RU" sz="1600" i="1" dirty="0">
              <a:solidFill>
                <a:srgbClr val="66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469" y="1625973"/>
            <a:ext cx="3060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+mj-lt"/>
              </a:rPr>
              <a:t>Варфарин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–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мг/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d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0" y="2132856"/>
            <a:ext cx="32194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213074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143" y="1635660"/>
            <a:ext cx="4630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+mj-lt"/>
              </a:rPr>
              <a:t>Доза варфарина у матери и исход у плода</a:t>
            </a:r>
          </a:p>
        </p:txBody>
      </p:sp>
      <p:sp>
        <p:nvSpPr>
          <p:cNvPr id="8" name="Rectangle 516"/>
          <p:cNvSpPr>
            <a:spLocks noChangeArrowheads="1"/>
          </p:cNvSpPr>
          <p:nvPr/>
        </p:nvSpPr>
        <p:spPr bwMode="auto">
          <a:xfrm>
            <a:off x="468313" y="0"/>
            <a:ext cx="82073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Влияние доз варфарина на исход у матери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и плода у беременных женщин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искусственными клапанами 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Soma Pillay P. et al. Obstet. Med. 2011;4:24-7</a:t>
            </a:r>
            <a:endParaRPr lang="ru-RU" sz="1600" i="1" dirty="0">
              <a:solidFill>
                <a:srgbClr val="663300"/>
              </a:solidFill>
            </a:endParaRPr>
          </a:p>
        </p:txBody>
      </p:sp>
      <p:pic>
        <p:nvPicPr>
          <p:cNvPr id="8194" name="Picture 2" descr="D:\inteltek\Slaids\2014\07\31\т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3763"/>
            <a:ext cx="8186644" cy="26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8313" y="4941168"/>
            <a:ext cx="4103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+mj-lt"/>
              </a:rPr>
              <a:t>* Выделенные </a:t>
            </a:r>
            <a:r>
              <a:rPr lang="ru-RU" sz="1600" i="1" dirty="0">
                <a:latin typeface="+mj-lt"/>
              </a:rPr>
              <a:t>показатели </a:t>
            </a:r>
            <a:r>
              <a:rPr lang="en-US" sz="1600" i="1" dirty="0" smtClean="0">
                <a:latin typeface="+mj-lt"/>
              </a:rPr>
              <a:t> </a:t>
            </a:r>
            <a:r>
              <a:rPr lang="ru-RU" sz="1600" i="1" dirty="0" smtClean="0">
                <a:latin typeface="+mj-lt"/>
              </a:rPr>
              <a:t>достоверны</a:t>
            </a:r>
            <a:endParaRPr lang="ru-RU" sz="1600" i="1" dirty="0">
              <a:latin typeface="+mj-lt"/>
            </a:endParaRPr>
          </a:p>
        </p:txBody>
      </p:sp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30" y="5010159"/>
            <a:ext cx="830499" cy="10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97239" y="2837204"/>
            <a:ext cx="7128792" cy="1728192"/>
          </a:xfrm>
          <a:prstGeom prst="roundRect">
            <a:avLst>
              <a:gd name="adj" fmla="val 27051"/>
            </a:avLst>
          </a:prstGeom>
          <a:solidFill>
            <a:srgbClr val="FFFFFA">
              <a:alpha val="8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Риск </a:t>
            </a:r>
            <a:r>
              <a:rPr lang="ru-RU" sz="2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варфариновой</a:t>
            </a:r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эмбриопатии</a:t>
            </a:r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был 12% и присутствовал независимо от дозы варфарина, </a:t>
            </a:r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которую получала мать</a:t>
            </a:r>
            <a:endParaRPr lang="ru-RU" sz="2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3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668923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Варфарин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в лечении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клапанами сердца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во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2"/>
            <a:ext cx="8207375" cy="3600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Эффективен для профилактики тромбоэмболических осложнений.</a:t>
            </a:r>
          </a:p>
          <a:p>
            <a:r>
              <a:rPr lang="ru-RU" altLang="zh-CN" sz="2200" dirty="0"/>
              <a:t>Сопровождается высоким риском потери плода (&gt;30%).</a:t>
            </a:r>
          </a:p>
          <a:p>
            <a:r>
              <a:rPr lang="ru-RU" altLang="zh-CN" sz="2200" dirty="0"/>
              <a:t>Сопровождается от небольшого до умеренного риска </a:t>
            </a:r>
            <a:r>
              <a:rPr lang="ru-RU" altLang="zh-CN" sz="2200" dirty="0" err="1"/>
              <a:t>варфариновой</a:t>
            </a:r>
            <a:r>
              <a:rPr lang="ru-RU" altLang="zh-CN" sz="2200" dirty="0"/>
              <a:t> </a:t>
            </a:r>
            <a:r>
              <a:rPr lang="ru-RU" altLang="zh-CN" sz="2200" dirty="0" err="1"/>
              <a:t>эмбриопатии</a:t>
            </a:r>
            <a:r>
              <a:rPr lang="ru-RU" altLang="zh-CN" sz="2200" dirty="0"/>
              <a:t> (</a:t>
            </a:r>
            <a:r>
              <a:rPr lang="ru-RU" altLang="zh-CN" sz="2200" dirty="0" smtClean="0"/>
              <a:t>3–8</a:t>
            </a:r>
            <a:r>
              <a:rPr lang="ru-RU" altLang="zh-CN" sz="2200" dirty="0"/>
              <a:t>% живых новорожденных).</a:t>
            </a:r>
          </a:p>
          <a:p>
            <a:r>
              <a:rPr lang="ru-RU" altLang="zh-CN" sz="2200" dirty="0"/>
              <a:t>Кровотечение как осложнение терапии </a:t>
            </a:r>
            <a:r>
              <a:rPr lang="ru-RU" altLang="zh-CN" sz="2200" dirty="0" err="1"/>
              <a:t>варфарином</a:t>
            </a:r>
            <a:r>
              <a:rPr lang="ru-RU" altLang="zh-CN" sz="2200" dirty="0"/>
              <a:t> ~ 3%.</a:t>
            </a:r>
          </a:p>
          <a:p>
            <a:r>
              <a:rPr lang="ru-RU" altLang="zh-CN" sz="2200" dirty="0"/>
              <a:t>Риск со стороны плода вероятно выше при дозе &gt;5 мг/d.</a:t>
            </a:r>
          </a:p>
          <a:p>
            <a:r>
              <a:rPr lang="ru-RU" altLang="zh-CN" sz="2200" dirty="0"/>
              <a:t>Тем не менее, безопасность плода не может быть гарантирована и дозой &lt;5 </a:t>
            </a:r>
            <a:r>
              <a:rPr lang="ru-RU" altLang="zh-CN" sz="2200" dirty="0" smtClean="0"/>
              <a:t>мг/d</a:t>
            </a:r>
            <a:endParaRPr lang="ru-RU" altLang="zh-CN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95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18002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57200" y="2853"/>
            <a:ext cx="8207374" cy="15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у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сердца</a:t>
            </a:r>
          </a:p>
        </p:txBody>
      </p:sp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</p:spTree>
    <p:extLst>
      <p:ext uri="{BB962C8B-B14F-4D97-AF65-F5344CB8AC3E}">
        <p14:creationId xmlns:p14="http://schemas.microsoft.com/office/powerpoint/2010/main" val="38606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188" y="0"/>
            <a:ext cx="809148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ru-RU" altLang="ru-RU" sz="2800" b="1">
              <a:solidFill>
                <a:schemeClr val="accent1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11188" y="2205038"/>
            <a:ext cx="810101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000" dirty="0"/>
              <a:t>Серьезным преимуществом </a:t>
            </a:r>
            <a:r>
              <a:rPr lang="ru-RU" altLang="ru-RU" sz="2000" b="1" dirty="0">
                <a:solidFill>
                  <a:srgbClr val="2E6B70"/>
                </a:solidFill>
              </a:rPr>
              <a:t>НМГ</a:t>
            </a:r>
            <a:r>
              <a:rPr lang="ru-RU" altLang="ru-RU" sz="2000" dirty="0"/>
              <a:t> является сравнительно малый риск развития геморрагических осложнений при равной с </a:t>
            </a:r>
            <a:r>
              <a:rPr lang="ru-RU" altLang="ru-RU" sz="2000" b="1" dirty="0" smtClean="0">
                <a:solidFill>
                  <a:srgbClr val="2E6B70"/>
                </a:solidFill>
              </a:rPr>
              <a:t>НГ</a:t>
            </a:r>
            <a:r>
              <a:rPr lang="ru-RU" altLang="ru-RU" sz="2000" dirty="0" smtClean="0"/>
              <a:t> </a:t>
            </a:r>
            <a:r>
              <a:rPr lang="ru-RU" altLang="ru-RU" sz="2000" dirty="0" err="1"/>
              <a:t>антитромботической</a:t>
            </a:r>
            <a:r>
              <a:rPr lang="ru-RU" altLang="ru-RU" sz="2000" dirty="0"/>
              <a:t> активности. </a:t>
            </a:r>
          </a:p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ru-RU" sz="2000" dirty="0"/>
              <a:t/>
            </a:r>
            <a:br>
              <a:rPr lang="en-US" altLang="ru-RU" sz="2000" dirty="0"/>
            </a:br>
            <a:r>
              <a:rPr lang="ru-RU" altLang="ru-RU" sz="2000" dirty="0"/>
              <a:t>Это обусловлено их меньшей способностью связываться </a:t>
            </a:r>
            <a:br>
              <a:rPr lang="ru-RU" altLang="ru-RU" sz="2000" dirty="0"/>
            </a:br>
            <a:r>
              <a:rPr lang="ru-RU" altLang="ru-RU" sz="2000" dirty="0"/>
              <a:t>с тромбоцитами, а следовательно, ингибировать их функцию </a:t>
            </a:r>
            <a:br>
              <a:rPr lang="ru-RU" altLang="ru-RU" sz="2000" dirty="0"/>
            </a:br>
            <a:r>
              <a:rPr lang="ru-RU" altLang="ru-RU" sz="2000" dirty="0"/>
              <a:t>и отсутствием влияния на сосудистую проницаемость.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132138" y="6237288"/>
            <a:ext cx="5580062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r"/>
            <a:r>
              <a:rPr lang="ru-RU" altLang="ru-RU" sz="1400">
                <a:solidFill>
                  <a:srgbClr val="2D686D"/>
                </a:solidFill>
              </a:rPr>
              <a:t>Козловская Н.Л. Низкомолекулярные гепарина в практике нефролога. </a:t>
            </a:r>
            <a:br>
              <a:rPr lang="ru-RU" altLang="ru-RU" sz="1400">
                <a:solidFill>
                  <a:srgbClr val="2D686D"/>
                </a:solidFill>
              </a:rPr>
            </a:br>
            <a:r>
              <a:rPr lang="ru-RU" altLang="ru-RU" sz="1400">
                <a:solidFill>
                  <a:srgbClr val="2D686D"/>
                </a:solidFill>
              </a:rPr>
              <a:t>Клиническая нефрология. 2011;1:15-22.</a:t>
            </a:r>
          </a:p>
        </p:txBody>
      </p:sp>
      <p:pic>
        <p:nvPicPr>
          <p:cNvPr id="49157" name="Picture 5" descr="bo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450013"/>
            <a:ext cx="723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201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0" y="4292600"/>
            <a:ext cx="1155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628775"/>
            <a:ext cx="8207375" cy="3600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НМГ как и </a:t>
            </a:r>
            <a:r>
              <a:rPr lang="ru-RU" altLang="zh-CN" sz="2200" dirty="0" smtClean="0"/>
              <a:t>НГ </a:t>
            </a:r>
            <a:r>
              <a:rPr lang="ru-RU" altLang="zh-CN" sz="2200" dirty="0"/>
              <a:t>не проникает через плаценту.</a:t>
            </a:r>
          </a:p>
          <a:p>
            <a:r>
              <a:rPr lang="ru-RU" altLang="zh-CN" sz="2200" dirty="0"/>
              <a:t>Превосходная абсорбция и </a:t>
            </a:r>
            <a:r>
              <a:rPr lang="ru-RU" altLang="zh-CN" sz="2200" dirty="0" err="1"/>
              <a:t>биодоступность</a:t>
            </a:r>
            <a:r>
              <a:rPr lang="ru-RU" altLang="zh-CN" sz="2200" dirty="0"/>
              <a:t> (90% против 10%).</a:t>
            </a:r>
          </a:p>
          <a:p>
            <a:r>
              <a:rPr lang="ru-RU" altLang="zh-CN" sz="2200" dirty="0"/>
              <a:t>Период </a:t>
            </a:r>
            <a:r>
              <a:rPr lang="ru-RU" altLang="zh-CN" sz="2200" dirty="0" err="1"/>
              <a:t>полужизни</a:t>
            </a:r>
            <a:r>
              <a:rPr lang="ru-RU" altLang="zh-CN" sz="2200" dirty="0"/>
              <a:t> в два-четыре раза превышает аналогичный показатель </a:t>
            </a:r>
            <a:r>
              <a:rPr lang="ru-RU" altLang="zh-CN" sz="2200" dirty="0" smtClean="0"/>
              <a:t>НГ</a:t>
            </a:r>
            <a:r>
              <a:rPr lang="ru-RU" altLang="zh-CN" sz="2200" dirty="0"/>
              <a:t>.</a:t>
            </a:r>
          </a:p>
          <a:p>
            <a:r>
              <a:rPr lang="ru-RU" altLang="zh-CN" sz="2200" dirty="0"/>
              <a:t>Не связывается с белками плазмы и за счет этого обеспечивает более предсказуемый и стабильный биологический ответ.</a:t>
            </a:r>
          </a:p>
          <a:p>
            <a:r>
              <a:rPr lang="ru-RU" altLang="zh-CN" sz="2200" dirty="0"/>
              <a:t>Ниже риск </a:t>
            </a:r>
            <a:r>
              <a:rPr lang="ru-RU" altLang="zh-CN" sz="2200" dirty="0" err="1" smtClean="0"/>
              <a:t>степении</a:t>
            </a:r>
            <a:r>
              <a:rPr lang="ru-RU" altLang="zh-CN" sz="2200" dirty="0" smtClean="0"/>
              <a:t> </a:t>
            </a:r>
            <a:r>
              <a:rPr lang="ru-RU" altLang="zh-CN" sz="2200" dirty="0"/>
              <a:t>и гепарин-индуцированной тромбоцитопении.</a:t>
            </a:r>
          </a:p>
        </p:txBody>
      </p:sp>
    </p:spTree>
    <p:extLst>
      <p:ext uri="{BB962C8B-B14F-4D97-AF65-F5344CB8AC3E}">
        <p14:creationId xmlns:p14="http://schemas.microsoft.com/office/powerpoint/2010/main" val="17848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11188" y="0"/>
            <a:ext cx="809148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ru-RU" altLang="ru-RU" sz="2800" b="1">
              <a:solidFill>
                <a:schemeClr val="accent1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23888" y="44450"/>
            <a:ext cx="81010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1600" b="1">
                <a:solidFill>
                  <a:schemeClr val="accent1"/>
                </a:solidFill>
              </a:rPr>
              <a:t>Рекомендации по диагностике и лечению тромбоза глубоких вен и тромбоэмболии легочной артерии во время беременности и в послеродовом периоде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0825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11188" y="0"/>
            <a:ext cx="809148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ru-RU" altLang="ru-RU" sz="2800" b="1">
              <a:solidFill>
                <a:schemeClr val="accent1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11188" y="1150938"/>
            <a:ext cx="81089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2000" dirty="0"/>
              <a:t>При введении НМГ в настоящее время нет рекомендаций по целевому  уровню </a:t>
            </a:r>
            <a:r>
              <a:rPr lang="ru-RU" altLang="ru-RU" sz="2000" dirty="0" err="1"/>
              <a:t>анти-Xa</a:t>
            </a:r>
            <a:r>
              <a:rPr lang="ru-RU" altLang="ru-RU" sz="2000" dirty="0"/>
              <a:t> или доз НМГ. </a:t>
            </a:r>
            <a:br>
              <a:rPr lang="ru-RU" altLang="ru-RU" sz="2000" dirty="0"/>
            </a:br>
            <a:r>
              <a:rPr lang="ru-RU" altLang="ru-RU" sz="1000" dirty="0"/>
              <a:t/>
            </a:r>
            <a:br>
              <a:rPr lang="ru-RU" altLang="ru-RU" sz="1000" dirty="0"/>
            </a:br>
            <a:r>
              <a:rPr lang="ru-RU" altLang="ru-RU" sz="2000" dirty="0" err="1"/>
              <a:t>Антикоагуляционную</a:t>
            </a:r>
            <a:r>
              <a:rPr lang="ru-RU" altLang="ru-RU" sz="2000" dirty="0"/>
              <a:t> терапию следует проводить до окончания беременности и хотя бы еще </a:t>
            </a:r>
            <a:r>
              <a:rPr lang="ru-RU" altLang="ru-RU" sz="2000" b="1" dirty="0">
                <a:solidFill>
                  <a:srgbClr val="2E6B70"/>
                </a:solidFill>
              </a:rPr>
              <a:t>6</a:t>
            </a:r>
            <a:r>
              <a:rPr lang="ru-RU" altLang="ru-RU" sz="2000" dirty="0"/>
              <a:t> недель после родов в случае развития проксимального тромбоза глубоких вен или легочной тромбоэмболии </a:t>
            </a:r>
            <a:r>
              <a:rPr lang="ru-RU" altLang="ru-RU" sz="2000" dirty="0" smtClean="0"/>
              <a:t>во </a:t>
            </a:r>
            <a:r>
              <a:rPr lang="ru-RU" altLang="ru-RU" sz="2000" dirty="0"/>
              <a:t>время беременности. </a:t>
            </a:r>
          </a:p>
        </p:txBody>
      </p:sp>
      <p:pic>
        <p:nvPicPr>
          <p:cNvPr id="72708" name="Picture 5" descr="D:\inteltek\Slaids\2013\10\II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3644900"/>
            <a:ext cx="4889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0959" y="2132856"/>
            <a:ext cx="8207375" cy="194421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В течение всей беременности: </a:t>
            </a:r>
            <a:r>
              <a:rPr lang="ru-RU" altLang="zh-CN" sz="2200" dirty="0"/>
              <a:t>AHA/ACC(C), ACCP (1A</a:t>
            </a:r>
            <a:r>
              <a:rPr lang="ru-RU" altLang="zh-CN" sz="2200" dirty="0" smtClean="0"/>
              <a:t>).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b="1" dirty="0" smtClean="0">
                <a:solidFill>
                  <a:srgbClr val="C00000"/>
                </a:solidFill>
              </a:rPr>
              <a:t>6–12 </a:t>
            </a:r>
            <a:r>
              <a:rPr lang="ru-RU" altLang="zh-CN" sz="2200" b="1" dirty="0">
                <a:solidFill>
                  <a:srgbClr val="C00000"/>
                </a:solidFill>
              </a:rPr>
              <a:t>недель: </a:t>
            </a:r>
            <a:r>
              <a:rPr lang="ru-RU" altLang="zh-CN" sz="2200" dirty="0"/>
              <a:t>AHA/ACC (C), ACCP (1A), ESC (</a:t>
            </a:r>
            <a:r>
              <a:rPr lang="ru-RU" altLang="zh-CN" sz="2200" dirty="0" err="1"/>
              <a:t>IIa</a:t>
            </a:r>
            <a:r>
              <a:rPr lang="ru-RU" altLang="zh-CN" sz="2200" dirty="0" smtClean="0"/>
              <a:t>).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b="1" dirty="0">
                <a:solidFill>
                  <a:srgbClr val="C00000"/>
                </a:solidFill>
              </a:rPr>
              <a:t>36 недель до 36 часов до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родов: </a:t>
            </a:r>
            <a:r>
              <a:rPr lang="ru-RU" altLang="zh-CN" sz="2200" dirty="0"/>
              <a:t>ESC (I).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1" y="1255491"/>
            <a:ext cx="30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4214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0959" y="2132856"/>
            <a:ext cx="8207375" cy="28803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Все рекомендуют </a:t>
            </a:r>
            <a:r>
              <a:rPr lang="ru-RU" altLang="zh-CN" sz="2200" b="1" dirty="0">
                <a:solidFill>
                  <a:srgbClr val="C00000"/>
                </a:solidFill>
              </a:rPr>
              <a:t>пик</a:t>
            </a:r>
            <a:r>
              <a:rPr lang="ru-RU" altLang="zh-CN" sz="2200" dirty="0"/>
              <a:t> анти-Ха</a:t>
            </a:r>
            <a:r>
              <a:rPr lang="ru-RU" altLang="zh-CN" sz="2200" dirty="0" smtClean="0"/>
              <a:t>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AHA/ACC 0,7-1,2 МЕ/мл</a:t>
            </a:r>
            <a:r>
              <a:rPr lang="ru-RU" altLang="zh-CN" sz="2200" dirty="0" smtClean="0"/>
              <a:t>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ACCP 0,35-0,70 МЕ/мл</a:t>
            </a:r>
            <a:r>
              <a:rPr lang="ru-RU" altLang="zh-CN" sz="2200" dirty="0" smtClean="0"/>
              <a:t>.</a:t>
            </a:r>
            <a:br>
              <a:rPr lang="ru-RU" altLang="zh-CN" sz="2200" dirty="0" smtClean="0"/>
            </a:br>
            <a:endParaRPr lang="ru-RU" altLang="zh-CN" sz="2200" dirty="0"/>
          </a:p>
          <a:p>
            <a:r>
              <a:rPr lang="ru-RU" altLang="zh-CN" sz="2200" dirty="0"/>
              <a:t>ESC 0,8-1,2 МЕ/мл.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55" y="1763524"/>
            <a:ext cx="150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Мониторинг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1" y="1255491"/>
            <a:ext cx="30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1356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280003"/>
            <a:ext cx="4103687" cy="123722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Низкая частота </a:t>
            </a:r>
            <a:r>
              <a:rPr lang="ru-RU" sz="2000" dirty="0" smtClean="0"/>
              <a:t>тромбоэмболий.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Нет необходимости в приеме АК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Уступает профиль гемодинамики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Ограниченный срок эксплуатации.</a:t>
            </a:r>
          </a:p>
        </p:txBody>
      </p:sp>
      <p:sp>
        <p:nvSpPr>
          <p:cNvPr id="4" name="Rectangle 516"/>
          <p:cNvSpPr>
            <a:spLocks noChangeArrowheads="1"/>
          </p:cNvSpPr>
          <p:nvPr/>
        </p:nvSpPr>
        <p:spPr bwMode="auto">
          <a:xfrm>
            <a:off x="468312" y="179210"/>
            <a:ext cx="8218487" cy="58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Искусственные клапаны сердца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rgbClr val="663300"/>
                </a:solidFill>
              </a:rPr>
              <a:t>Pibarot</a:t>
            </a:r>
            <a:r>
              <a:rPr lang="ru-RU" sz="1600" i="1" dirty="0">
                <a:solidFill>
                  <a:srgbClr val="663300"/>
                </a:solidFill>
              </a:rPr>
              <a:t> &amp; </a:t>
            </a:r>
            <a:r>
              <a:rPr lang="en-US" sz="1600" i="1" dirty="0" err="1">
                <a:solidFill>
                  <a:srgbClr val="663300"/>
                </a:solidFill>
              </a:rPr>
              <a:t>Dumensil</a:t>
            </a:r>
            <a:r>
              <a:rPr lang="ru-RU" sz="1600" i="1" dirty="0">
                <a:solidFill>
                  <a:srgbClr val="663300"/>
                </a:solidFill>
              </a:rPr>
              <a:t>. </a:t>
            </a:r>
            <a:r>
              <a:rPr lang="en-US" sz="1600" i="1" dirty="0">
                <a:solidFill>
                  <a:srgbClr val="663300"/>
                </a:solidFill>
              </a:rPr>
              <a:t>Circulation</a:t>
            </a:r>
            <a:r>
              <a:rPr lang="ru-RU" sz="1600" i="1" dirty="0">
                <a:solidFill>
                  <a:srgbClr val="663300"/>
                </a:solidFill>
              </a:rPr>
              <a:t> 2009; 119:1034</a:t>
            </a:r>
          </a:p>
        </p:txBody>
      </p:sp>
      <p:pic>
        <p:nvPicPr>
          <p:cNvPr id="2050" name="Picture 2" descr="C:\Users\USER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0" y="476672"/>
            <a:ext cx="2688905" cy="29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887001" cy="29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4703" y="3424697"/>
            <a:ext cx="41036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b="1" dirty="0" err="1"/>
              <a:t>Биопротезированные</a:t>
            </a:r>
            <a:r>
              <a:rPr lang="ru-RU" sz="2000" b="1" dirty="0"/>
              <a:t> клапаны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58391" y="3424697"/>
            <a:ext cx="41036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b="1" dirty="0"/>
              <a:t>Механические клапаны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83112" y="4273457"/>
            <a:ext cx="4103687" cy="12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Высокая частота тромбоэмболий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Обязательный прием </a:t>
            </a:r>
            <a:r>
              <a:rPr lang="ru-RU" sz="2000" dirty="0" smtClean="0">
                <a:solidFill>
                  <a:srgbClr val="C00000"/>
                </a:solidFill>
              </a:rPr>
              <a:t>АК.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Улучшенная гемодинамика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Длительный срок эксплуатации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1" name="Picture 5" descr="D:\inteltek\Slaids\2014\07\31\cov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143" y="1635660"/>
            <a:ext cx="819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Исход всех беременностей до и после внедрения НМГ для механических искусственных клапанов сердца в 2007</a:t>
            </a:r>
          </a:p>
        </p:txBody>
      </p:sp>
      <p:sp>
        <p:nvSpPr>
          <p:cNvPr id="8" name="Rectangle 516"/>
          <p:cNvSpPr>
            <a:spLocks noChangeArrowheads="1"/>
          </p:cNvSpPr>
          <p:nvPr/>
        </p:nvSpPr>
        <p:spPr bwMode="auto">
          <a:xfrm>
            <a:off x="468313" y="0"/>
            <a:ext cx="82073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Исход беременности у женщин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сердца на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варфарине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и НМГ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71609" y="6237312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Valayatham V. et al. Med. J. Malaysia 2012; 67:591</a:t>
            </a:r>
            <a:endParaRPr lang="ru-RU" sz="1600" i="1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92" y="5157192"/>
            <a:ext cx="8195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+mj-lt"/>
              </a:rPr>
              <a:t>11 беременностей на </a:t>
            </a:r>
            <a:r>
              <a:rPr lang="ru-RU" sz="1600" b="1" i="1" dirty="0" err="1">
                <a:latin typeface="+mj-lt"/>
              </a:rPr>
              <a:t>варфарине</a:t>
            </a:r>
            <a:r>
              <a:rPr lang="ru-RU" sz="1600" b="1" i="1" dirty="0">
                <a:latin typeface="+mj-lt"/>
              </a:rPr>
              <a:t> и 5 беременностей на НМГ, проведенных на основании пикового уровня и уровня плато анти-Ха у одних и тех же 5 беременных.</a:t>
            </a:r>
          </a:p>
        </p:txBody>
      </p:sp>
      <p:sp>
        <p:nvSpPr>
          <p:cNvPr id="3" name="AutoShape 2" descr="data:image/jpeg;base64,/9j/4AAQSkZJRgABAQAAAQABAAD/2wCEAAkGBxIQERQUExQTERQVFhYXFxMUDRsVGBgVFhEWGCATGRYYKCkgGB0lGxYWLT0hKi4tMzAuGSMzODMuNygtLysBCgoKDg0OGxAQGzUlHSUsLDErLCwsLDUsLTQuLC80MjcsLCw3LCwsLCwsLCwxLCwsNC8sLCwsLDQsLCwsLDQsLP/AABEIAM4AkQMBIgACEQEDEQH/xAAbAAEAAwEBAQEAAAAAAAAAAAAABAUGAwIBB//EADoQAAIBAgMFBQYEBAcAAAAAAAECAAMREiExBAVBUVMVFiIykgYTFGFi4UJScZGBk6GxIzNDY3Ky8P/EABgBAQEBAQEAAAAAAAAAAAAAAAABAgME/8QAJBEBAAICAgIBBAMAAAAAAAAAAAERAhMSUQMhMSJBYYEyodH/2gAMAwEAAhEDEQA/AP0/suj01jsuj01kyJ6nitD7Lo9NY7Lo9NZMiC0Psuj01jsuj01kyILQ+y6PTWOy6PTWTIgtD7Lo9NY7Lo9NZMiC0Psuj01jsuj01kyILQ+y6PTWOy6PTWTIgtD7Lo9NY7Lo9NZMiC0Psuj01jsuj01kyILQ+y6PTWJMiCyIiEIiZb2j3lUasuz0XCuDcgNYm4GFSfw38f7TOecYY23hjymmpiV2z7WalOm58ONbgC+Q5/P9JRb63nVp7QKmLBSpOEcX8LL4WZiOFke9/l8pjLyzjdx6iv7/AMXHx36iWuicdkrCoiuCCGUG4NxmOBnadWCIiEIiICIiAiIgIiICIiAiIgJmN7V6KbSzMj3sgLghCGXFhZb+bzTQ1NoUYvEpKjy4xe+WXyuSB/EShrbxdnDVNgqtgAKsGVj4luVsbaZfxvkOMmMZ/k3jMx8OK76NIKiJjRNC1wbcBlcNrw5SNtO2U3Vg6s9SpiBFwqriUrkpOZwnjrOtWuhJw7HWa5y9zXAUnAWPEAaf1HOd02lSMK7E5wOxw4lBtTp4g7Z38T3UA3uR+2suGUVMLEzE3DQbE4NNCoIXCLArY2AtmOE7yFu3bmqqS9JqDA2wuy3PhUllscxc24ZgyYJGH2IiEIiICIiAiIgIiICIiAiZLvHX+j0feddn31tNQ2RUY5fgtqbDU8511ZFrTafZ7Zaju7UgXqWxtiILWBAvY8iZx2T2V2OkUZaKhkChWubjB5TyyuZFq7z2xQSyKANTguBY2zIOWfCRu8df6PR95I8Mz8LymFnS9k9iS2Ggi2FhYnS97a857PszshIJoglbW8bfhJI48CT+5lcN9bUUL4UwA2LYMgeWsNvraggcqgQmwYpkT8s840ycpTl9lNiBuKCg3vqdbAc+QH7S2oUVRVRRhVQFUDgALATMU9/7QxAUIxOQApkkn959qb92lfMqjMjOkdRqL3ztGmS7aqJku8df/b9H3nSpvzaVCllVcQut6drjmM9JdWSW1MTL7RvraaZs6opIvYpw55Gcu8df6PR941ZDWxMl3jr/AEej7x3jr/R6PvGnItrYmWO/Npw48K4b2xe7yvyvec+8df6PR941ZFtbEyXeOv8AR6PvHeOv9Ho+8aci2tiZLvHX+j0feI05FqiWns8l6wY+VPGRe1yoOEfreVc+ET05RcUkTU20m6VDU1FTCffVSzhm0RAW55XYmRN5UqKJZVuSqFXDXzJJIvfOwsLWytK7ZthercqBYWBJYAXOgueOUDY39172wwYsN7/i5WnPjEZfLV+vhb7NhWg9JzhBRamouWNTyj54QBJO1ojBVex91QxKgIIxu9iAL54QBlM/V2J0RXYBVe+G5zNuNuXznmnsrMjOAMKWxG4yvplxjhE+7Xl9qaLZqVFHWpTVbBatTNwSGUWWkM9b5/xnLaqCBDo700SyGpdcdRiXexOg/vM5YRYS6vd2nP8ADQnYKfu38NMsaeJQj38TvYAMTfw8rTht9L3m1U6QzVRTpgjSwAJN/wCLSoagQoYrZWJAa2RI1nuhtLoCEYqDqBlwI/sTEYT82co6aGstGpUFRsDK1R8ZZ/JTpjCqgczYfvOFDYqJVTZT/hO2b6uz2RTnwGsoLT5aNc9nP8NFV2alirAU0IphVQ4z4nbCL65gEkzt2dRFXSmULWsGv5KeY18N2vbWZe0YRJrns5x0td5+CjRpjLzVCL3sWbIH5hQJVwBE6YxUMzNkRE0hERASy3aKfu2uyCoXQAuR4aerMAdTJndhuovpMd2G6i+kzllnjMVax6c987TT90FpYcL1HcqCCQMgoI1HEz1Sr01ovSZlYBaTKA4IZ8bEi/DUX+Qnruw3UX0mO7DdRfSZj6Kq2uU3aRtNSkxW9WkQq008ynzNd3BNwANNNBwnjFR8Sh6SK9YuRiBGCmPCpF8sRvOXdhuovpMd2G6i+kyVh2vKenSk9Eui/wCHY0KmN7KcLeIgmwsCtv6yPsNWiQ2LAotZGOHEMGfiQ+bETr/aSewKuHB71cOf4OZva+pF5y7sN1F9Jj6e05OoFACn46OQQMAy6s12a5uABkNL/pKTeDKarlAAuI4QNLX4S27sN1F9Jjuw3UX0maxnGJu0mbUMS+7sN1F9Jjuw3UX0mb2Y9pShiX3dhuovpMd2G6i+kxsx7KUMS+7sN1F9Jjuw3UX0mNmPZShiX3dhuovpMd2G6i+kxsx7KUMS+7sN1F9JiNmPZTTRETxqREQEREBERAREQEREBERAREQEREBERAREQEREBERAREQEREBERAREQEREBERAREQEREBERAREQEREBERAREQEREBERAREQEREBERAREQEREBERAREQEREBERAREQEREBERAREQEREBERAREQEREBERASn272hp0XKOlW4dVuKRINwDiBF7gA3/prLieVqA3sQbGx8QyPI8jErCooe0+zObKal8sjszi97cSLcRJWz71R6zUQtTEuK7GnZbqQLXOuuuhsZMasoIBZQToCwuf0HHQ/tPWIXtcXte187aXtykPT7ERKhERAREQEREBERAREQEREBERASqr+zmyu71GpXepm7e9fM4Qt7A2XIDS2ktZS1dyVS7Mu17RTuzEKApCh3xYRfhJKw6t7N7IQgNEEU/J428NyTkb31YybQ2GmhUqtiqe7HiOSYgcNibagZ6yuTcjgufiazY6YQ4rHR8QfK3iAJGVsjPWz7lZKiv8RXYBsWBmyOZyPyz/8AcH6X9reIiVkiIgIiICIiB8ZgAScgMyTwHOR/j6PUp/zBG8v8mp/wf/qZhJ18fj5QTLertdM6Op/RgZ9G1J+ZfVMbsW86tEWRgovi8inOwF8xyAnWnvuuujgZ3/y11xYuXMzU+Gfstw1o2pPzL6p8G2UyL41tpfENeUyS76rgWxDh/pLwa44c5wp7fUVMAayYsWGwsWxA3PPMCNMpcNr8Un5l9UDak/MvqmQG+K2uIcf9NeIty5Qu+K4BGPXPyLfL52k0ytw142pPzry83HlPh2umBfGoHPELTJUt9V1Fgw1Jzpqc211E8bRvWrUUqzAhrAjABo2LgOcumS4bH4pLXxLbnij4pPzr6uHOZJd+VwoXGLBcIHu10sBbT5CfG3zXLY8QxWt5ARa4NrEW1Ak05Fw13xVP86+qePj6PUp/zBMp21Xz8euvgX5fLLT+/OV5M1Hh7SZj7N38fR6lP+YImEiXRHa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www.e-mjm.org/images/vol65n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15" y="5778351"/>
            <a:ext cx="761613" cy="10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inteltek\Slaids\2014\07\31\т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6" y="2328862"/>
            <a:ext cx="8169960" cy="27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16"/>
          <p:cNvSpPr>
            <a:spLocks noChangeArrowheads="1"/>
          </p:cNvSpPr>
          <p:nvPr/>
        </p:nvSpPr>
        <p:spPr bwMode="auto">
          <a:xfrm>
            <a:off x="468313" y="0"/>
            <a:ext cx="82073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Изменения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фармакокинетики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НМГ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во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время беременности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6237312"/>
            <a:ext cx="5668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600" i="1" dirty="0">
                <a:solidFill>
                  <a:srgbClr val="663300"/>
                </a:solidFill>
              </a:rPr>
              <a:t>Casele H.L. et al. Am. J. Obstet. Gynecol. 1999; 181:1113</a:t>
            </a:r>
            <a:endParaRPr lang="ru-RU" sz="1600" i="1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92" y="4994592"/>
            <a:ext cx="81958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+mj-lt"/>
              </a:rPr>
              <a:t>Средняя активность фактора анти-Ха после </a:t>
            </a:r>
            <a:r>
              <a:rPr lang="ru-RU" sz="1400" b="1" i="1" dirty="0" smtClean="0">
                <a:latin typeface="+mj-lt"/>
              </a:rPr>
              <a:t>подкожного </a:t>
            </a:r>
            <a:r>
              <a:rPr lang="ru-RU" sz="1400" b="1" i="1" dirty="0">
                <a:latin typeface="+mj-lt"/>
              </a:rPr>
              <a:t>введения 40 мг </a:t>
            </a:r>
            <a:r>
              <a:rPr lang="ru-RU" sz="1400" b="1" i="1" dirty="0" err="1">
                <a:latin typeface="+mj-lt"/>
              </a:rPr>
              <a:t>эноксапарина</a:t>
            </a:r>
            <a:r>
              <a:rPr lang="ru-RU" sz="1400" b="1" i="1" dirty="0">
                <a:latin typeface="+mj-lt"/>
              </a:rPr>
              <a:t> натрия (4000Е) на ранних сроках беременности, на поздних сроках беременности </a:t>
            </a:r>
            <a:r>
              <a:rPr lang="en-US" sz="1400" b="1" i="1" dirty="0" smtClean="0">
                <a:latin typeface="+mj-lt"/>
              </a:rPr>
              <a:t/>
            </a:r>
            <a:br>
              <a:rPr lang="en-US" sz="1400" b="1" i="1" dirty="0" smtClean="0">
                <a:latin typeface="+mj-lt"/>
              </a:rPr>
            </a:br>
            <a:r>
              <a:rPr lang="ru-RU" sz="1400" b="1" i="1" dirty="0" smtClean="0">
                <a:latin typeface="+mj-lt"/>
              </a:rPr>
              <a:t>и </a:t>
            </a:r>
            <a:r>
              <a:rPr lang="ru-RU" sz="1400" b="1" i="1" dirty="0">
                <a:latin typeface="+mj-lt"/>
              </a:rPr>
              <a:t>после родов у одних и тех же 13 женщин.</a:t>
            </a:r>
          </a:p>
        </p:txBody>
      </p:sp>
      <p:sp>
        <p:nvSpPr>
          <p:cNvPr id="3" name="AutoShape 2" descr="data:image/jpeg;base64,/9j/4AAQSkZJRgABAQAAAQABAAD/2wCEAAkGBxIQERQUExQTERQVFhYXFxMUDRsVGBgVFhEWGCATGRYYKCkgGB0lGxYWLT0hKi4tMzAuGSMzODMuNygtLysBCgoKDg0OGxAQGzUlHSUsLDErLCwsLDUsLTQuLC80MjcsLCw3LCwsLCwsLCwxLCwsNC8sLCwsLDQsLCwsLDQsLP/AABEIAM4AkQMBIgACEQEDEQH/xAAbAAEAAwEBAQEAAAAAAAAAAAAABAUGAwIBB//EADoQAAIBAgMFBQYEBAcAAAAAAAECAAMREiExBAVBUVMVFiIykgYTFGFi4UJScZGBk6GxIzNDY3Ky8P/EABgBAQEBAQEAAAAAAAAAAAAAAAABAgME/8QAJBEBAAICAgIBBAMAAAAAAAAAAAERAhMSUQMhMSJBYYEyodH/2gAMAwEAAhEDEQA/AP0/suj01jsuj01kyJ6nitD7Lo9NY7Lo9NZMiC0Psuj01jsuj01kyILQ+y6PTWOy6PTWTIgtD7Lo9NY7Lo9NZMiC0Psuj01jsuj01kyILQ+y6PTWOy6PTWTIgtD7Lo9NY7Lo9NZMiC0Psuj01jsuj01kyILQ+y6PTWJMiCyIiEIiZb2j3lUasuz0XCuDcgNYm4GFSfw38f7TOecYY23hjymmpiV2z7WalOm58ONbgC+Q5/P9JRb63nVp7QKmLBSpOEcX8LL4WZiOFke9/l8pjLyzjdx6iv7/AMXHx36iWuicdkrCoiuCCGUG4NxmOBnadWCIiEIiICIiAiIgIiICIiAiIgJmN7V6KbSzMj3sgLghCGXFhZb+bzTQ1NoUYvEpKjy4xe+WXyuSB/EShrbxdnDVNgqtgAKsGVj4luVsbaZfxvkOMmMZ/k3jMx8OK76NIKiJjRNC1wbcBlcNrw5SNtO2U3Vg6s9SpiBFwqriUrkpOZwnjrOtWuhJw7HWa5y9zXAUnAWPEAaf1HOd02lSMK7E5wOxw4lBtTp4g7Z38T3UA3uR+2suGUVMLEzE3DQbE4NNCoIXCLArY2AtmOE7yFu3bmqqS9JqDA2wuy3PhUllscxc24ZgyYJGH2IiEIiICIiAiIgIiICIiAiZLvHX+j0feddn31tNQ2RUY5fgtqbDU8511ZFrTafZ7Zaju7UgXqWxtiILWBAvY8iZx2T2V2OkUZaKhkChWubjB5TyyuZFq7z2xQSyKANTguBY2zIOWfCRu8df6PR95I8Mz8LymFnS9k9iS2Ggi2FhYnS97a857PszshIJoglbW8bfhJI48CT+5lcN9bUUL4UwA2LYMgeWsNvraggcqgQmwYpkT8s840ycpTl9lNiBuKCg3vqdbAc+QH7S2oUVRVRRhVQFUDgALATMU9/7QxAUIxOQApkkn959qb92lfMqjMjOkdRqL3ztGmS7aqJku8df/b9H3nSpvzaVCllVcQut6drjmM9JdWSW1MTL7RvraaZs6opIvYpw55Gcu8df6PR941ZDWxMl3jr/AEej7x3jr/R6PvGnItrYmWO/Npw48K4b2xe7yvyvec+8df6PR941ZFtbEyXeOv8AR6PvHeOv9Ho+8aci2tiZLvHX+j0feI05FqiWns8l6wY+VPGRe1yoOEfreVc+ET05RcUkTU20m6VDU1FTCffVSzhm0RAW55XYmRN5UqKJZVuSqFXDXzJJIvfOwsLWytK7ZthercqBYWBJYAXOgueOUDY39172wwYsN7/i5WnPjEZfLV+vhb7NhWg9JzhBRamouWNTyj54QBJO1ojBVex91QxKgIIxu9iAL54QBlM/V2J0RXYBVe+G5zNuNuXznmnsrMjOAMKWxG4yvplxjhE+7Xl9qaLZqVFHWpTVbBatTNwSGUWWkM9b5/xnLaqCBDo700SyGpdcdRiXexOg/vM5YRYS6vd2nP8ADQnYKfu38NMsaeJQj38TvYAMTfw8rTht9L3m1U6QzVRTpgjSwAJN/wCLSoagQoYrZWJAa2RI1nuhtLoCEYqDqBlwI/sTEYT82co6aGstGpUFRsDK1R8ZZ/JTpjCqgczYfvOFDYqJVTZT/hO2b6uz2RTnwGsoLT5aNc9nP8NFV2alirAU0IphVQ4z4nbCL65gEkzt2dRFXSmULWsGv5KeY18N2vbWZe0YRJrns5x0td5+CjRpjLzVCL3sWbIH5hQJVwBE6YxUMzNkRE0hERASy3aKfu2uyCoXQAuR4aerMAdTJndhuovpMd2G6i+kzllnjMVax6c987TT90FpYcL1HcqCCQMgoI1HEz1Sr01ovSZlYBaTKA4IZ8bEi/DUX+Qnruw3UX0mO7DdRfSZj6Kq2uU3aRtNSkxW9WkQq008ynzNd3BNwANNNBwnjFR8Sh6SK9YuRiBGCmPCpF8sRvOXdhuovpMd2G6i+kyVh2vKenSk9Eui/wCHY0KmN7KcLeIgmwsCtv6yPsNWiQ2LAotZGOHEMGfiQ+bETr/aSewKuHB71cOf4OZva+pF5y7sN1F9Jj6e05OoFACn46OQQMAy6s12a5uABkNL/pKTeDKarlAAuI4QNLX4S27sN1F9Jjuw3UX0maxnGJu0mbUMS+7sN1F9Jjuw3UX0mb2Y9pShiX3dhuovpMd2G6i+kxsx7KUMS+7sN1F9Jjuw3UX0mNmPZShiX3dhuovpMd2G6i+kxsx7KUMS+7sN1F9JiNmPZTTRETxqREQEREBERAREQEREBERAREQEREBERAREQEREBERAREQEREBERAREQEREBERAREQEREBERAREQEREBERAREQEREBERAREQEREBERAREQEREBERAREQEREBERAREQEREBERAREQEREBERAREQEREBERASn272hp0XKOlW4dVuKRINwDiBF7gA3/prLieVqA3sQbGx8QyPI8jErCooe0+zObKal8sjszi97cSLcRJWz71R6zUQtTEuK7GnZbqQLXOuuuhsZMasoIBZQToCwuf0HHQ/tPWIXtcXte187aXtykPT7ERKhERAREQEREBERAREQEREBERASqr+zmyu71GpXepm7e9fM4Qt7A2XIDS2ktZS1dyVS7Mu17RTuzEKApCh3xYRfhJKw6t7N7IQgNEEU/J428NyTkb31YybQ2GmhUqtiqe7HiOSYgcNibagZ6yuTcjgufiazY6YQ4rHR8QfK3iAJGVsjPWz7lZKiv8RXYBsWBmyOZyPyz/8AcH6X9reIiVkiIgIiICIiB8ZgAScgMyTwHOR/j6PUp/zBG8v8mp/wf/qZhJ18fj5QTLertdM6Op/RgZ9G1J+ZfVMbsW86tEWRgovi8inOwF8xyAnWnvuuujgZ3/y11xYuXMzU+Gfstw1o2pPzL6p8G2UyL41tpfENeUyS76rgWxDh/pLwa44c5wp7fUVMAayYsWGwsWxA3PPMCNMpcNr8Un5l9UDak/MvqmQG+K2uIcf9NeIty5Qu+K4BGPXPyLfL52k0ytw142pPzry83HlPh2umBfGoHPELTJUt9V1Fgw1Jzpqc211E8bRvWrUUqzAhrAjABo2LgOcumS4bH4pLXxLbnij4pPzr6uHOZJd+VwoXGLBcIHu10sBbT5CfG3zXLY8QxWt5ARa4NrEW1Ak05Fw13xVP86+qePj6PUp/zBMp21Xz8euvgX5fLLT+/OV5M1Hh7SZj7N38fR6lP+YImEiXRHa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www.acupunctureivf.com.au/images/Image/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30" y="5798235"/>
            <a:ext cx="793171" cy="10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nteltek\Slaids\2014\07\31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094023" cy="339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1486525"/>
            <a:ext cx="1006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/>
                <a:ea typeface="Arial Unicode MS"/>
              </a:rPr>
              <a:t>12</a:t>
            </a:r>
            <a:r>
              <a:rPr lang="en-US" sz="1200" dirty="0" smtClean="0">
                <a:latin typeface="Times New Roman"/>
                <a:ea typeface="Arial Unicode MS"/>
              </a:rPr>
              <a:t>–</a:t>
            </a:r>
            <a:r>
              <a:rPr lang="ru-RU" sz="1200" dirty="0" smtClean="0">
                <a:latin typeface="Times New Roman"/>
                <a:ea typeface="Arial Unicode MS"/>
              </a:rPr>
              <a:t>15 </a:t>
            </a:r>
            <a:r>
              <a:rPr lang="ru-RU" sz="1200" dirty="0" err="1">
                <a:latin typeface="Times New Roman"/>
                <a:ea typeface="Arial Unicode MS"/>
              </a:rPr>
              <a:t>нед</a:t>
            </a:r>
            <a:r>
              <a:rPr lang="ru-RU" sz="1200" dirty="0" smtClean="0">
                <a:latin typeface="Times New Roman"/>
                <a:ea typeface="Arial Unicode MS"/>
              </a:rPr>
              <a:t>.</a:t>
            </a:r>
            <a:r>
              <a:rPr lang="en-US" sz="1200" dirty="0" smtClean="0">
                <a:latin typeface="Times New Roman"/>
                <a:ea typeface="Arial Unicode MS"/>
              </a:rPr>
              <a:t/>
            </a:r>
            <a:br>
              <a:rPr lang="en-US" sz="1200" dirty="0" smtClean="0">
                <a:latin typeface="Times New Roman"/>
                <a:ea typeface="Arial Unicode MS"/>
              </a:rPr>
            </a:br>
            <a:r>
              <a:rPr lang="en-US" sz="1200" dirty="0" smtClean="0">
                <a:latin typeface="Times New Roman"/>
                <a:ea typeface="Arial Unicode MS"/>
              </a:rPr>
              <a:t>30–33</a:t>
            </a:r>
            <a:r>
              <a:rPr lang="ru-RU" sz="1200" dirty="0" smtClean="0">
                <a:latin typeface="Times New Roman"/>
                <a:ea typeface="Arial Unicode MS"/>
              </a:rPr>
              <a:t> </a:t>
            </a:r>
            <a:r>
              <a:rPr lang="ru-RU" sz="1200" dirty="0" err="1">
                <a:latin typeface="Times New Roman"/>
                <a:ea typeface="Arial Unicode MS"/>
              </a:rPr>
              <a:t>нед</a:t>
            </a:r>
            <a:r>
              <a:rPr lang="ru-RU" sz="1200" dirty="0">
                <a:latin typeface="Times New Roman"/>
                <a:ea typeface="Arial Unicode MS"/>
              </a:rPr>
              <a:t>.</a:t>
            </a:r>
            <a:endParaRPr lang="ru-RU" sz="1200" dirty="0"/>
          </a:p>
          <a:p>
            <a:r>
              <a:rPr lang="ru-RU" sz="1200" dirty="0">
                <a:latin typeface="Times New Roman"/>
                <a:ea typeface="Arial Unicode MS"/>
              </a:rPr>
              <a:t>После родов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923932" y="2726937"/>
            <a:ext cx="1092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Arial Unicode MS"/>
              </a:rPr>
              <a:t>концентрация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736177"/>
            <a:ext cx="1003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/>
                <a:ea typeface="Arial Unicode MS"/>
              </a:rPr>
              <a:t>Время</a:t>
            </a:r>
            <a:r>
              <a:rPr lang="en-US" sz="1200" dirty="0" smtClean="0">
                <a:latin typeface="Times New Roman"/>
                <a:ea typeface="Arial Unicode MS"/>
              </a:rPr>
              <a:t> </a:t>
            </a:r>
            <a:r>
              <a:rPr lang="ru-RU" sz="1200" dirty="0" smtClean="0">
                <a:latin typeface="Times New Roman"/>
                <a:ea typeface="Arial Unicode MS"/>
              </a:rPr>
              <a:t>(</a:t>
            </a:r>
            <a:r>
              <a:rPr lang="ru-RU" sz="1200" dirty="0">
                <a:latin typeface="Times New Roman"/>
                <a:ea typeface="Arial Unicode MS"/>
              </a:rPr>
              <a:t>мин)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441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1207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В отличие от низкомолекулярных лекарственных веществ, точно скопировать биологический препарат невозможно, что связано со сложностью его строения и процесса производства, поэтому в Европе воспроизведенные биологические лекарственные средства называют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не </a:t>
            </a:r>
            <a:r>
              <a:rPr lang="ru-RU" altLang="zh-CN" sz="2200" b="1" dirty="0" err="1">
                <a:solidFill>
                  <a:srgbClr val="C00000"/>
                </a:solidFill>
              </a:rPr>
              <a:t>дженериками</a:t>
            </a:r>
            <a:r>
              <a:rPr lang="ru-RU" altLang="zh-CN" sz="2200" b="1" dirty="0">
                <a:solidFill>
                  <a:srgbClr val="C00000"/>
                </a:solidFill>
              </a:rPr>
              <a:t>, а </a:t>
            </a:r>
            <a:r>
              <a:rPr lang="ru-RU" altLang="zh-CN" sz="2200" b="1" dirty="0" err="1">
                <a:solidFill>
                  <a:srgbClr val="C00000"/>
                </a:solidFill>
              </a:rPr>
              <a:t>биоаналогами</a:t>
            </a:r>
            <a:r>
              <a:rPr lang="ru-RU" altLang="zh-CN" sz="2200" b="1" dirty="0">
                <a:solidFill>
                  <a:srgbClr val="C00000"/>
                </a:solidFill>
              </a:rPr>
              <a:t> (</a:t>
            </a:r>
            <a:r>
              <a:rPr lang="ru-RU" altLang="zh-CN" sz="2200" b="1" dirty="0" err="1">
                <a:solidFill>
                  <a:srgbClr val="C00000"/>
                </a:solidFill>
              </a:rPr>
              <a:t>biosimilar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d</a:t>
            </a:r>
            <a:r>
              <a:rPr lang="ru-RU" altLang="zh-CN" sz="2200" b="1" dirty="0" err="1" smtClean="0">
                <a:solidFill>
                  <a:srgbClr val="C00000"/>
                </a:solidFill>
              </a:rPr>
              <a:t>rugs</a:t>
            </a:r>
            <a:r>
              <a:rPr lang="ru-RU" altLang="zh-CN" sz="2200" b="1" dirty="0">
                <a:solidFill>
                  <a:srgbClr val="C00000"/>
                </a:solidFill>
              </a:rPr>
              <a:t>,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в </a:t>
            </a:r>
            <a:r>
              <a:rPr lang="ru-RU" altLang="zh-CN" sz="2200" b="1" dirty="0">
                <a:solidFill>
                  <a:srgbClr val="C00000"/>
                </a:solidFill>
              </a:rPr>
              <a:t>США –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follow-on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biological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products</a:t>
            </a:r>
            <a:r>
              <a:rPr lang="ru-RU" altLang="zh-CN" sz="2200" b="1" dirty="0">
                <a:solidFill>
                  <a:srgbClr val="C00000"/>
                </a:solidFill>
              </a:rPr>
              <a:t>).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Этот </a:t>
            </a:r>
            <a:r>
              <a:rPr lang="ru-RU" altLang="zh-CN" sz="2200" b="1" dirty="0">
                <a:solidFill>
                  <a:srgbClr val="C00000"/>
                </a:solidFill>
              </a:rPr>
              <a:t>термин предполагает, что воспроизведенный препарат </a:t>
            </a:r>
            <a:r>
              <a:rPr lang="ru-RU" altLang="zh-CN" sz="2200" b="1" dirty="0"/>
              <a:t>похож на оригинальный</a:t>
            </a:r>
            <a:r>
              <a:rPr lang="ru-RU" altLang="zh-CN" sz="2200" b="1" dirty="0">
                <a:solidFill>
                  <a:srgbClr val="C00000"/>
                </a:solidFill>
              </a:rPr>
              <a:t>, но не является его точной копией.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2012,21(3)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40675" cy="576262"/>
          </a:xfrm>
        </p:spPr>
        <p:txBody>
          <a:bodyPr/>
          <a:lstStyle/>
          <a:p>
            <a:r>
              <a:rPr lang="ru-RU" sz="2200" b="1" smtClean="0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sz="2200" b="1" smtClean="0"/>
              <a:t> </a:t>
            </a:r>
            <a:br>
              <a:rPr lang="en-US" sz="2200" b="1" smtClean="0"/>
            </a:br>
            <a:r>
              <a:rPr lang="ru-RU" sz="2200" b="1" smtClean="0">
                <a:solidFill>
                  <a:srgbClr val="ACB317"/>
                </a:solidFill>
              </a:rPr>
              <a:t>Сложность строения биологических препаратов</a:t>
            </a:r>
            <a:r>
              <a:rPr lang="en-US" sz="2200" b="1" smtClean="0">
                <a:solidFill>
                  <a:srgbClr val="ACB317"/>
                </a:solidFill>
              </a:rPr>
              <a:t> - IV</a:t>
            </a:r>
            <a:endParaRPr lang="ru-RU" sz="2200" b="1" smtClean="0">
              <a:solidFill>
                <a:srgbClr val="ACB317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508625" y="1052513"/>
            <a:ext cx="32400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eaLnBrk="0" hangingPunct="0">
              <a:lnSpc>
                <a:spcPct val="122000"/>
              </a:lnSpc>
              <a:spcAft>
                <a:spcPct val="100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ru-RU" sz="1600" b="1">
                <a:solidFill>
                  <a:srgbClr val="10109C"/>
                </a:solidFill>
              </a:rPr>
              <a:t>ЕВРОПЕЙСКАЯ ФАРМАКОПЕЯ</a:t>
            </a:r>
            <a:endParaRPr lang="en-GB" sz="1600">
              <a:solidFill>
                <a:srgbClr val="000000"/>
              </a:solidFill>
            </a:endParaRPr>
          </a:p>
        </p:txBody>
      </p:sp>
      <p:pic>
        <p:nvPicPr>
          <p:cNvPr id="27652" name="Picture 4" descr="1097E"/>
          <p:cNvPicPr>
            <a:picLocks noChangeAspect="1" noChangeArrowheads="1"/>
          </p:cNvPicPr>
          <p:nvPr/>
        </p:nvPicPr>
        <p:blipFill>
          <a:blip r:embed="rId3" cstate="print"/>
          <a:srcRect b="28566"/>
          <a:stretch>
            <a:fillRect/>
          </a:stretch>
        </p:blipFill>
        <p:spPr bwMode="auto">
          <a:xfrm>
            <a:off x="539750" y="908050"/>
            <a:ext cx="4991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59113" y="5300663"/>
            <a:ext cx="2017712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5867400" y="3716338"/>
            <a:ext cx="3024188" cy="1368425"/>
          </a:xfrm>
          <a:prstGeom prst="borderCallout1">
            <a:avLst>
              <a:gd name="adj1" fmla="val -838"/>
              <a:gd name="adj2" fmla="val 0"/>
              <a:gd name="adj3" fmla="val 116065"/>
              <a:gd name="adj4" fmla="val -2619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b="1">
                <a:solidFill>
                  <a:srgbClr val="10109C"/>
                </a:solidFill>
              </a:rPr>
              <a:t>Эноксапарин образован сложным набором олигосахаридов, некоторые из которых еще до конца не определены.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083" y="6309320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7416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1207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...изучение только фармакокинетических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и </a:t>
            </a:r>
            <a:r>
              <a:rPr lang="ru-RU" altLang="zh-CN" sz="2200" b="1" dirty="0">
                <a:solidFill>
                  <a:srgbClr val="C00000"/>
                </a:solidFill>
              </a:rPr>
              <a:t>фармакодинамических параметров, совпадающих единственное биологическое свойство НМГ,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такое </a:t>
            </a:r>
            <a:r>
              <a:rPr lang="ru-RU" altLang="zh-CN" sz="2200" b="1" dirty="0">
                <a:solidFill>
                  <a:srgbClr val="C00000"/>
                </a:solidFill>
              </a:rPr>
              <a:t>как анти-</a:t>
            </a:r>
            <a:r>
              <a:rPr lang="ru-RU" altLang="zh-CN" sz="2200" b="1" dirty="0" err="1">
                <a:solidFill>
                  <a:srgbClr val="C00000"/>
                </a:solidFill>
              </a:rPr>
              <a:t>Xа</a:t>
            </a:r>
            <a:r>
              <a:rPr lang="ru-RU" altLang="zh-CN" sz="2200" b="1" dirty="0">
                <a:solidFill>
                  <a:srgbClr val="C00000"/>
                </a:solidFill>
              </a:rPr>
              <a:t> активность, </a:t>
            </a:r>
            <a:r>
              <a:rPr lang="ru-RU" altLang="zh-CN" sz="2200" b="1" dirty="0">
                <a:solidFill>
                  <a:srgbClr val="000000"/>
                </a:solidFill>
              </a:rPr>
              <a:t>недостаточно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для </a:t>
            </a:r>
            <a:r>
              <a:rPr lang="ru-RU" altLang="zh-CN" sz="2200" b="1" dirty="0">
                <a:solidFill>
                  <a:srgbClr val="C00000"/>
                </a:solidFill>
              </a:rPr>
              <a:t>подтверждения терапевтической эквивалентности оригинального препарата и его биоаналога.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2012,21(3)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500" y="1981200"/>
          <a:ext cx="8358188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6" imgW="6591300" imgH="3819449" progId="Excel.Sheet.8">
                  <p:embed/>
                </p:oleObj>
              </mc:Choice>
              <mc:Fallback>
                <p:oleObj name="Chart" r:id="rId6" imgW="6591300" imgH="381944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981200"/>
                        <a:ext cx="8358188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06083" y="6381328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338" y="1285875"/>
            <a:ext cx="835183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Препарат и его копии отличаются по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распределению молекулярной массы.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>
                <a:solidFill>
                  <a:srgbClr val="000000"/>
                </a:solidFill>
              </a:rPr>
              <a:t>Незначительные изменения на любой из стадий производства ведут к значительным изменениям в структуре молекулы действующего вещества, а значит и </a:t>
            </a:r>
            <a:r>
              <a:rPr lang="ru-RU" sz="1400" b="1" dirty="0">
                <a:solidFill>
                  <a:srgbClr val="FF6600"/>
                </a:solidFill>
              </a:rPr>
              <a:t>к изменению его клинических свойств</a:t>
            </a:r>
            <a:r>
              <a:rPr lang="ru-RU" sz="1400" dirty="0">
                <a:solidFill>
                  <a:srgbClr val="FF6600"/>
                </a:solidFill>
              </a:rPr>
              <a:t>. </a:t>
            </a:r>
          </a:p>
        </p:txBody>
      </p:sp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663575" y="260350"/>
            <a:ext cx="794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5000"/>
              </a:lnSpc>
            </a:pPr>
            <a:r>
              <a:rPr lang="ru-RU" sz="2200" b="1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sz="2200" b="1"/>
              <a:t> </a:t>
            </a:r>
            <a:br>
              <a:rPr lang="en-US" sz="2200" b="1"/>
            </a:br>
            <a:r>
              <a:rPr lang="ru-RU" sz="2200" b="1">
                <a:solidFill>
                  <a:srgbClr val="ACB317"/>
                </a:solidFill>
              </a:rPr>
              <a:t>Качественная дифференциация - </a:t>
            </a:r>
            <a:r>
              <a:rPr lang="en-US" sz="2200" b="1">
                <a:solidFill>
                  <a:srgbClr val="ACB317"/>
                </a:solidFill>
              </a:rPr>
              <a:t>I</a:t>
            </a:r>
            <a:endParaRPr lang="ru-RU" sz="2200" b="1">
              <a:solidFill>
                <a:srgbClr val="ACB317"/>
              </a:solidFill>
            </a:endParaRPr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3563938" y="5445125"/>
            <a:ext cx="649287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04775" y="6597650"/>
            <a:ext cx="8499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/>
              <a:t>W.P. Jeske, J. Walenga.  Dependent Variations in the Anticoagulant &amp; Protamine Sulfate Neutralization Profiles of Generic Copies of Enoxaparin. Poster. ASH Dec 2006 </a:t>
            </a:r>
            <a:endParaRPr lang="ru-RU" sz="800"/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5761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755" name="TextBox 2"/>
          <p:cNvSpPr txBox="1">
            <a:spLocks noChangeArrowheads="1"/>
          </p:cNvSpPr>
          <p:nvPr/>
        </p:nvSpPr>
        <p:spPr bwMode="auto">
          <a:xfrm rot="-5400000">
            <a:off x="3498057" y="5779293"/>
            <a:ext cx="78105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Клексан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22461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Решение FDA о регистрации биоаналога </a:t>
            </a:r>
            <a:r>
              <a:rPr lang="ru-RU" altLang="zh-CN" sz="2200" b="1" dirty="0" err="1">
                <a:solidFill>
                  <a:srgbClr val="C00000"/>
                </a:solidFill>
              </a:rPr>
              <a:t>эноксапарина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на </a:t>
            </a:r>
            <a:r>
              <a:rPr lang="ru-RU" altLang="zh-CN" sz="2200" b="1" dirty="0">
                <a:solidFill>
                  <a:srgbClr val="C00000"/>
                </a:solidFill>
              </a:rPr>
              <a:t>основании упрощенной процедуры отличается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от </a:t>
            </a:r>
            <a:r>
              <a:rPr lang="ru-RU" altLang="zh-CN" sz="2200" b="1" dirty="0">
                <a:solidFill>
                  <a:srgbClr val="C00000"/>
                </a:solidFill>
              </a:rPr>
              <a:t>подходов Европейского агентства по лекарствам и ВОЗ.</a:t>
            </a:r>
          </a:p>
          <a:p>
            <a:r>
              <a:rPr lang="ru-RU" altLang="zh-CN" sz="2200" b="1" dirty="0">
                <a:solidFill>
                  <a:srgbClr val="C00000"/>
                </a:solidFill>
              </a:rPr>
              <a:t>По мнению Европейского агентства по лекарствам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и </a:t>
            </a:r>
            <a:r>
              <a:rPr lang="ru-RU" altLang="zh-CN" sz="2200" b="1" dirty="0">
                <a:solidFill>
                  <a:srgbClr val="C00000"/>
                </a:solidFill>
              </a:rPr>
              <a:t>Всемирной организации здравоохранения НМГ представляют собой слишком сложные биологические молекулы, поэтому их копии нельзя регистрировать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на </a:t>
            </a:r>
            <a:r>
              <a:rPr lang="ru-RU" altLang="zh-CN" sz="2200" b="1" dirty="0">
                <a:solidFill>
                  <a:srgbClr val="C00000"/>
                </a:solidFill>
              </a:rPr>
              <a:t>основании упрошенной процедуры, которая может использоваться в случае небольших синтетических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молекул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</a:t>
            </a:r>
            <a:r>
              <a:rPr lang="ru-RU" sz="1600" i="1" dirty="0" smtClean="0">
                <a:solidFill>
                  <a:srgbClr val="663300"/>
                </a:solidFill>
              </a:rPr>
              <a:t>, 21</a:t>
            </a:r>
            <a:r>
              <a:rPr lang="ru-RU" sz="1600" i="1" dirty="0">
                <a:solidFill>
                  <a:srgbClr val="663300"/>
                </a:solidFill>
              </a:rPr>
              <a:t>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3" y="1"/>
            <a:ext cx="8207375" cy="14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НМГ в лечении беременных женщин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механическими искусственными клапанами сердца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2"/>
            <a:ext cx="8207375" cy="36003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НМГ эффективны для профилактики тромбоэмболических осложнений у беременных женщин с новым поколением механических искусственных клапанов сердца.</a:t>
            </a:r>
          </a:p>
          <a:p>
            <a:r>
              <a:rPr lang="ru-RU" altLang="zh-CN" sz="2200" dirty="0"/>
              <a:t>Применение НМГ сопряжено с допустимой частотой такого осложнения как кровотечение.</a:t>
            </a:r>
          </a:p>
          <a:p>
            <a:r>
              <a:rPr lang="ru-RU" altLang="zh-CN" sz="2200" dirty="0"/>
              <a:t>Применение НМГ требует очень тщательного наблюдения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возможности безотлагательного контроля уровней анти-Ха.</a:t>
            </a:r>
          </a:p>
          <a:p>
            <a:r>
              <a:rPr lang="ru-RU" altLang="zh-CN" sz="2200" dirty="0"/>
              <a:t>Рекомендованные руководствами пиковые уровни </a:t>
            </a:r>
            <a:r>
              <a:rPr lang="ru-RU" altLang="zh-CN" sz="2200" dirty="0" smtClean="0"/>
              <a:t>анти-Ха </a:t>
            </a:r>
            <a:r>
              <a:rPr lang="ru-RU" altLang="zh-CN" sz="2200" dirty="0"/>
              <a:t>часто обеспечивают только </a:t>
            </a:r>
            <a:r>
              <a:rPr lang="ru-RU" altLang="zh-CN" sz="2200" dirty="0" err="1"/>
              <a:t>субтерапевтические</a:t>
            </a:r>
            <a:r>
              <a:rPr lang="ru-RU" altLang="zh-CN" sz="2200" dirty="0"/>
              <a:t> уровни плато.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629191"/>
            <a:ext cx="95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8184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027" name="Picture 3" descr="D:\inteltek\Slaids\2014\07\31\pregnanc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733">
            <a:off x="5237438" y="3551405"/>
            <a:ext cx="2218398" cy="22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Изменения гомеостаза и системы коагуляции во время беременности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81644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Нормальная беременность сопровождается изменениями гомеостаза, приводящим к </a:t>
            </a:r>
            <a:r>
              <a:rPr lang="ru-RU" altLang="zh-CN" sz="2200" dirty="0">
                <a:solidFill>
                  <a:srgbClr val="C00000"/>
                </a:solidFill>
              </a:rPr>
              <a:t>состоянию </a:t>
            </a:r>
            <a:r>
              <a:rPr lang="ru-RU" altLang="zh-CN" sz="2200" dirty="0" err="1">
                <a:solidFill>
                  <a:srgbClr val="C00000"/>
                </a:solidFill>
              </a:rPr>
              <a:t>гиперкоагуляции</a:t>
            </a:r>
            <a:r>
              <a:rPr lang="ru-RU" altLang="zh-CN" sz="2200" dirty="0">
                <a:solidFill>
                  <a:srgbClr val="C00000"/>
                </a:solidFill>
              </a:rPr>
              <a:t>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для </a:t>
            </a:r>
            <a:r>
              <a:rPr lang="ru-RU" altLang="zh-CN" sz="2200" dirty="0"/>
              <a:t>предупреждения возможного кровотечения или выкидыша.</a:t>
            </a:r>
          </a:p>
          <a:p>
            <a:r>
              <a:rPr lang="ru-RU" altLang="zh-CN" sz="2200" dirty="0" smtClean="0"/>
              <a:t>Эти </a:t>
            </a:r>
            <a:r>
              <a:rPr lang="ru-RU" altLang="zh-CN" sz="2200" dirty="0"/>
              <a:t>изменения могут длиться </a:t>
            </a:r>
            <a:r>
              <a:rPr lang="ru-RU" altLang="zh-CN" sz="2200" dirty="0">
                <a:solidFill>
                  <a:srgbClr val="C00000"/>
                </a:solidFill>
              </a:rPr>
              <a:t>всю беременность и </a:t>
            </a:r>
            <a:r>
              <a:rPr lang="ru-RU" altLang="zh-CN" sz="2200" dirty="0" smtClean="0">
                <a:solidFill>
                  <a:srgbClr val="C00000"/>
                </a:solidFill>
              </a:rPr>
              <a:t>6–8 </a:t>
            </a:r>
            <a:r>
              <a:rPr lang="ru-RU" altLang="zh-CN" sz="2200" dirty="0">
                <a:solidFill>
                  <a:srgbClr val="C00000"/>
                </a:solidFill>
              </a:rPr>
              <a:t>недель после родов</a:t>
            </a:r>
            <a:r>
              <a:rPr lang="ru-RU" altLang="zh-CN" sz="2200" dirty="0"/>
              <a:t>.</a:t>
            </a:r>
          </a:p>
          <a:p>
            <a:r>
              <a:rPr lang="ru-RU" altLang="zh-CN" sz="2200" dirty="0" smtClean="0"/>
              <a:t>Приводят </a:t>
            </a:r>
            <a:r>
              <a:rPr lang="ru-RU" altLang="zh-CN" sz="2200" dirty="0"/>
              <a:t>к </a:t>
            </a:r>
            <a:r>
              <a:rPr lang="ru-RU" altLang="zh-CN" sz="2200" dirty="0" smtClean="0">
                <a:solidFill>
                  <a:srgbClr val="C00000"/>
                </a:solidFill>
              </a:rPr>
              <a:t>3–4 </a:t>
            </a:r>
            <a:r>
              <a:rPr lang="ru-RU" altLang="zh-CN" sz="2200" dirty="0">
                <a:solidFill>
                  <a:srgbClr val="C00000"/>
                </a:solidFill>
              </a:rPr>
              <a:t>кратному</a:t>
            </a:r>
            <a:r>
              <a:rPr lang="ru-RU" altLang="zh-CN" sz="2200" dirty="0"/>
              <a:t> увеличению артериальной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4–5 </a:t>
            </a:r>
            <a:r>
              <a:rPr lang="ru-RU" altLang="zh-CN" sz="2200" dirty="0"/>
              <a:t>кратному увеличению венозной тромбоэмболии.</a:t>
            </a:r>
          </a:p>
          <a:p>
            <a:r>
              <a:rPr lang="ru-RU" altLang="zh-CN" sz="2200" dirty="0" smtClean="0"/>
              <a:t>Беременность </a:t>
            </a:r>
            <a:r>
              <a:rPr lang="ru-RU" altLang="zh-CN" sz="2200" dirty="0"/>
              <a:t>у женщин </a:t>
            </a:r>
            <a:r>
              <a:rPr lang="ru-RU" altLang="zh-CN" sz="2200" dirty="0">
                <a:solidFill>
                  <a:srgbClr val="C00000"/>
                </a:solidFill>
              </a:rPr>
              <a:t>с механическими искусственными клапанами сердца</a:t>
            </a:r>
            <a:r>
              <a:rPr lang="ru-RU" altLang="zh-CN" sz="2200" dirty="0"/>
              <a:t> несет высокий риск тромбоэмболических осложнений и требует эффективной </a:t>
            </a:r>
            <a:r>
              <a:rPr lang="ru-RU" altLang="zh-CN" sz="2200" dirty="0" err="1"/>
              <a:t>антикоагулянтной</a:t>
            </a:r>
            <a:r>
              <a:rPr lang="ru-RU" altLang="zh-CN" sz="2200" dirty="0"/>
              <a:t> терапии.</a:t>
            </a:r>
          </a:p>
        </p:txBody>
      </p:sp>
      <p:pic>
        <p:nvPicPr>
          <p:cNvPr id="4" name="Picture 5" descr="D:\inteltek\Slaids\2014\07\31\cove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4944" y="5635681"/>
            <a:ext cx="1943447" cy="431576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i="1" dirty="0" err="1" smtClean="0">
                <a:solidFill>
                  <a:srgbClr val="C00000"/>
                </a:solidFill>
              </a:rPr>
              <a:t>T.Traill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292407"/>
            <a:ext cx="8207374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Искусственные клапаны сердца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и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беременность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628800"/>
            <a:ext cx="41036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Наличие механического клапана само </a:t>
            </a:r>
            <a:r>
              <a:rPr lang="ru-RU" sz="2000" dirty="0" smtClean="0"/>
              <a:t>по</a:t>
            </a:r>
            <a:r>
              <a:rPr lang="en-US" sz="2000" dirty="0" smtClean="0"/>
              <a:t> </a:t>
            </a:r>
            <a:r>
              <a:rPr lang="ru-RU" sz="2000" dirty="0" smtClean="0"/>
              <a:t>себе противопоказание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беременности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Идеально </a:t>
            </a:r>
            <a:r>
              <a:rPr lang="ru-RU" sz="2000" dirty="0"/>
              <a:t>для пациентки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 искусственным</a:t>
            </a:r>
            <a:r>
              <a:rPr lang="en-US" sz="2000" dirty="0" smtClean="0"/>
              <a:t> </a:t>
            </a:r>
            <a:r>
              <a:rPr lang="ru-RU" sz="2000" dirty="0"/>
              <a:t>клапаном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беременеть.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0" y="1633412"/>
            <a:ext cx="4103687" cy="186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Наша обычная практика убедить </a:t>
            </a:r>
            <a:r>
              <a:rPr lang="ru-RU" sz="2000" dirty="0" smtClean="0"/>
              <a:t>женщину</a:t>
            </a:r>
            <a:r>
              <a:rPr lang="en-US" sz="2000" dirty="0" smtClean="0"/>
              <a:t> </a:t>
            </a:r>
            <a:r>
              <a:rPr lang="ru-RU" sz="2000" dirty="0"/>
              <a:t>с механическим искусственным клапаном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беременеть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Если же они забеременели, </a:t>
            </a:r>
            <a:r>
              <a:rPr lang="ru-RU" sz="2000" dirty="0" smtClean="0"/>
              <a:t>предлагает</a:t>
            </a:r>
            <a:r>
              <a:rPr lang="ru-RU" sz="2000" dirty="0"/>
              <a:t>ся прервать беременность.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11" y="5013176"/>
            <a:ext cx="762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32240" y="5661249"/>
            <a:ext cx="1943447" cy="43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2000" i="1" dirty="0" err="1" smtClean="0">
                <a:solidFill>
                  <a:srgbClr val="C00000"/>
                </a:solidFill>
              </a:rPr>
              <a:t>A.H.James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4104" name="Picture 8" descr="http://www.medicine.virginia.edu/clinical/departments/obgyn/images/AndraJamesMD.png/image_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56" y="5013176"/>
            <a:ext cx="74414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nteltek\Slaids\2014\07\31\cov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6" y="793"/>
            <a:ext cx="1510013" cy="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104132"/>
            <a:ext cx="8207374" cy="15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Антикоагулянтная терапия у беременных женщин с механическими искусственными клапанами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сердца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516"/>
          <p:cNvSpPr>
            <a:spLocks noChangeArrowheads="1"/>
          </p:cNvSpPr>
          <p:nvPr/>
        </p:nvSpPr>
        <p:spPr bwMode="auto">
          <a:xfrm>
            <a:off x="446087" y="2924944"/>
            <a:ext cx="8229600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Нефракционированный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гепарин 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НГ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8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6"/>
          <p:cNvSpPr>
            <a:spLocks noChangeArrowheads="1"/>
          </p:cNvSpPr>
          <p:nvPr/>
        </p:nvSpPr>
        <p:spPr bwMode="auto">
          <a:xfrm>
            <a:off x="468313" y="91606"/>
            <a:ext cx="8207374" cy="6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</a:rPr>
              <a:t>Нефракционированный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 гепарин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84759"/>
            <a:ext cx="8507288" cy="46085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zh-CN" sz="2000" b="1" dirty="0" smtClean="0">
                <a:solidFill>
                  <a:srgbClr val="C00000"/>
                </a:solidFill>
              </a:rPr>
              <a:t>АСС/АНА</a:t>
            </a:r>
            <a:r>
              <a:rPr lang="ru-RU" altLang="zh-CN" sz="2000" b="1" dirty="0" smtClean="0"/>
              <a:t> </a:t>
            </a:r>
            <a:r>
              <a:rPr lang="ru-RU" altLang="zh-CN" sz="2000" b="1" dirty="0" smtClean="0">
                <a:solidFill>
                  <a:srgbClr val="C00000"/>
                </a:solidFill>
              </a:rPr>
              <a:t>2008 </a:t>
            </a:r>
            <a:endParaRPr lang="ru-RU" altLang="zh-CN" sz="2000" b="1" dirty="0">
              <a:solidFill>
                <a:srgbClr val="C00000"/>
              </a:solidFill>
            </a:endParaRPr>
          </a:p>
          <a:p>
            <a:r>
              <a:rPr lang="ru-RU" altLang="zh-CN" sz="2000" dirty="0"/>
              <a:t>Продолженная  в/в или п/к подобранная адекватная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/>
              <a:t>между </a:t>
            </a:r>
            <a:r>
              <a:rPr lang="ru-RU" altLang="zh-CN" sz="2000" dirty="0" smtClean="0"/>
              <a:t/>
            </a:r>
            <a:br>
              <a:rPr lang="ru-RU" altLang="zh-CN" sz="2000" dirty="0" smtClean="0"/>
            </a:br>
            <a:r>
              <a:rPr lang="ru-RU" altLang="zh-CN" sz="2000" dirty="0" smtClean="0">
                <a:solidFill>
                  <a:srgbClr val="C00000"/>
                </a:solidFill>
              </a:rPr>
              <a:t>6–12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 </a:t>
            </a:r>
            <a:r>
              <a:rPr lang="ru-RU" altLang="zh-CN" sz="2000" dirty="0"/>
              <a:t>женщинам, которым решено прекратить прием варфарина (С).</a:t>
            </a:r>
          </a:p>
          <a:p>
            <a:r>
              <a:rPr lang="ru-RU" altLang="zh-CN" sz="2000" dirty="0"/>
              <a:t>Продолженная в/в или п/к 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/>
              <a:t>во время всей беременности после полного обследования (С).</a:t>
            </a:r>
          </a:p>
          <a:p>
            <a:r>
              <a:rPr lang="ru-RU" altLang="zh-CN" sz="2000" dirty="0"/>
              <a:t>Продолженная в/в </a:t>
            </a:r>
            <a:r>
              <a:rPr lang="ru-RU" altLang="zh-CN" sz="2000" dirty="0">
                <a:solidFill>
                  <a:srgbClr val="C00000"/>
                </a:solidFill>
              </a:rPr>
              <a:t>2–3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/>
              <a:t>. перед плановым </a:t>
            </a:r>
            <a:r>
              <a:rPr lang="ru-RU" altLang="zh-CN" sz="2000" dirty="0" err="1"/>
              <a:t>родоразрешением</a:t>
            </a:r>
            <a:r>
              <a:rPr lang="ru-RU" altLang="zh-CN" sz="2000" dirty="0"/>
              <a:t> (С).</a:t>
            </a:r>
          </a:p>
          <a:p>
            <a:pPr marL="0" indent="0">
              <a:buNone/>
            </a:pPr>
            <a:r>
              <a:rPr lang="ru-RU" altLang="zh-CN" sz="2000" b="1" dirty="0">
                <a:solidFill>
                  <a:srgbClr val="C00000"/>
                </a:solidFill>
              </a:rPr>
              <a:t>ESC 2011</a:t>
            </a:r>
          </a:p>
          <a:p>
            <a:r>
              <a:rPr lang="ru-RU" altLang="zh-CN" sz="2000" dirty="0"/>
              <a:t>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>
                <a:solidFill>
                  <a:srgbClr val="C00000"/>
                </a:solidFill>
              </a:rPr>
              <a:t>после 36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 </a:t>
            </a:r>
            <a:r>
              <a:rPr lang="ru-RU" altLang="zh-CN" sz="2000" dirty="0"/>
              <a:t>и между </a:t>
            </a:r>
            <a:r>
              <a:rPr lang="ru-RU" altLang="zh-CN" sz="2000" dirty="0">
                <a:solidFill>
                  <a:srgbClr val="C00000"/>
                </a:solidFill>
              </a:rPr>
              <a:t>6–12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</a:t>
            </a:r>
            <a:r>
              <a:rPr lang="ru-RU" altLang="zh-CN" sz="2000" dirty="0"/>
              <a:t>, когда доза варфарина </a:t>
            </a:r>
            <a:r>
              <a:rPr lang="ru-RU" altLang="zh-CN" sz="2000" dirty="0" smtClean="0"/>
              <a:t>более 50 </a:t>
            </a:r>
            <a:r>
              <a:rPr lang="ru-RU" altLang="zh-CN" sz="2000" dirty="0"/>
              <a:t>мг/л (</a:t>
            </a:r>
            <a:r>
              <a:rPr lang="ru-RU" altLang="zh-CN" sz="2000" dirty="0" err="1"/>
              <a:t>IIa</a:t>
            </a:r>
            <a:r>
              <a:rPr lang="ru-RU" altLang="zh-CN" sz="2000" dirty="0"/>
              <a:t>), когда доза варфарина менее 50 мг/л (</a:t>
            </a:r>
            <a:r>
              <a:rPr lang="ru-RU" altLang="zh-CN" sz="2000" dirty="0" err="1"/>
              <a:t>IIb</a:t>
            </a:r>
            <a:r>
              <a:rPr lang="ru-RU" altLang="zh-CN" sz="2000" dirty="0"/>
              <a:t>).</a:t>
            </a:r>
          </a:p>
          <a:p>
            <a:pPr marL="0" indent="0">
              <a:buNone/>
            </a:pPr>
            <a:r>
              <a:rPr lang="ru-RU" altLang="zh-CN" sz="2000" b="1" dirty="0">
                <a:solidFill>
                  <a:srgbClr val="C00000"/>
                </a:solidFill>
              </a:rPr>
              <a:t>ACC </a:t>
            </a:r>
          </a:p>
          <a:p>
            <a:r>
              <a:rPr lang="ru-RU" altLang="zh-CN" sz="2000" dirty="0"/>
              <a:t>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/>
              <a:t>в течение всей беременности (</a:t>
            </a:r>
            <a:r>
              <a:rPr lang="ru-RU" altLang="zh-CN" sz="2000" dirty="0" err="1"/>
              <a:t>Ia</a:t>
            </a:r>
            <a:r>
              <a:rPr lang="ru-RU" altLang="zh-CN" sz="2000" dirty="0"/>
              <a:t>).</a:t>
            </a:r>
          </a:p>
          <a:p>
            <a:r>
              <a:rPr lang="ru-RU" altLang="zh-CN" sz="2000" dirty="0"/>
              <a:t>Подобранная доза </a:t>
            </a:r>
            <a:r>
              <a:rPr lang="ru-RU" altLang="zh-CN" sz="2000" dirty="0" smtClean="0"/>
              <a:t>НГ </a:t>
            </a:r>
            <a:r>
              <a:rPr lang="ru-RU" altLang="zh-CN" sz="2000" dirty="0">
                <a:solidFill>
                  <a:srgbClr val="C00000"/>
                </a:solidFill>
              </a:rPr>
              <a:t>до 13 </a:t>
            </a:r>
            <a:r>
              <a:rPr lang="ru-RU" altLang="zh-CN" sz="2000" dirty="0" err="1">
                <a:solidFill>
                  <a:srgbClr val="C00000"/>
                </a:solidFill>
              </a:rPr>
              <a:t>нед</a:t>
            </a:r>
            <a:r>
              <a:rPr lang="ru-RU" altLang="zh-CN" sz="2000" dirty="0">
                <a:solidFill>
                  <a:srgbClr val="C00000"/>
                </a:solidFill>
              </a:rPr>
              <a:t>. </a:t>
            </a:r>
            <a:r>
              <a:rPr lang="ru-RU" altLang="zh-CN" sz="2000" dirty="0"/>
              <a:t>(IA).</a:t>
            </a:r>
          </a:p>
          <a:p>
            <a:r>
              <a:rPr lang="ru-RU" altLang="zh-CN" sz="2000" dirty="0"/>
              <a:t>Мониторинг: доза, титров анналы до </a:t>
            </a:r>
            <a:r>
              <a:rPr lang="ru-RU" altLang="zh-CN" sz="2000" dirty="0" smtClean="0"/>
              <a:t>АЧТВ </a:t>
            </a:r>
            <a:r>
              <a:rPr lang="en-US" altLang="zh-CN" sz="2000" dirty="0" smtClean="0"/>
              <a:t>&gt;</a:t>
            </a:r>
            <a:r>
              <a:rPr lang="ru-RU" altLang="zh-CN" sz="2000" dirty="0" smtClean="0"/>
              <a:t>2 </a:t>
            </a:r>
            <a:r>
              <a:rPr lang="ru-RU" altLang="zh-CN" sz="2000" dirty="0"/>
              <a:t>х контроль.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087" y="993813"/>
            <a:ext cx="309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</a:rPr>
              <a:t>Рекомендации руководства </a:t>
            </a:r>
          </a:p>
        </p:txBody>
      </p:sp>
    </p:spTree>
    <p:extLst>
      <p:ext uri="{BB962C8B-B14F-4D97-AF65-F5344CB8AC3E}">
        <p14:creationId xmlns:p14="http://schemas.microsoft.com/office/powerpoint/2010/main" val="10586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Потенциальные причины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низкой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эффективности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27363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Непредсказуемая </a:t>
            </a:r>
            <a:r>
              <a:rPr lang="ru-RU" altLang="zh-CN" sz="2200" dirty="0" err="1"/>
              <a:t>биодоступность</a:t>
            </a:r>
            <a:r>
              <a:rPr lang="ru-RU" altLang="zh-CN" sz="2200" dirty="0"/>
              <a:t> (изменчивое, не постоянное связывание с эндотелием, моноцитами и белками плазмы), приводящее к:</a:t>
            </a:r>
          </a:p>
          <a:p>
            <a:r>
              <a:rPr lang="ru-RU" altLang="zh-CN" sz="2200" dirty="0" smtClean="0"/>
              <a:t>большей </a:t>
            </a:r>
            <a:r>
              <a:rPr lang="ru-RU" altLang="zh-CN" sz="2200" dirty="0" err="1"/>
              <a:t>интер</a:t>
            </a:r>
            <a:r>
              <a:rPr lang="ru-RU" altLang="zh-CN" sz="2200" dirty="0"/>
              <a:t>- и </a:t>
            </a:r>
            <a:r>
              <a:rPr lang="ru-RU" altLang="zh-CN" sz="2200" dirty="0" err="1"/>
              <a:t>интра</a:t>
            </a:r>
            <a:r>
              <a:rPr lang="ru-RU" altLang="zh-CN" sz="2200" dirty="0"/>
              <a:t>- изменчивости.</a:t>
            </a:r>
          </a:p>
          <a:p>
            <a:r>
              <a:rPr lang="ru-RU" altLang="zh-CN" sz="2200" dirty="0"/>
              <a:t>Короткий период </a:t>
            </a:r>
            <a:r>
              <a:rPr lang="ru-RU" altLang="zh-CN" sz="2200" dirty="0" err="1"/>
              <a:t>полужизни</a:t>
            </a:r>
            <a:r>
              <a:rPr lang="ru-RU" altLang="zh-CN" sz="2200" dirty="0"/>
              <a:t> (увеличенный </a:t>
            </a:r>
            <a:r>
              <a:rPr lang="ru-RU" altLang="zh-CN" sz="2200" dirty="0" smtClean="0"/>
              <a:t>почечный клиренс </a:t>
            </a:r>
            <a:r>
              <a:rPr lang="ru-RU" altLang="zh-CN" sz="2200" dirty="0"/>
              <a:t>во время беременности) приводит к </a:t>
            </a:r>
            <a:r>
              <a:rPr lang="ru-RU" altLang="zh-CN" sz="2200" dirty="0" err="1"/>
              <a:t>субтерапевтическом</a:t>
            </a:r>
            <a:r>
              <a:rPr lang="ru-RU" altLang="zh-CN" sz="2200" dirty="0"/>
              <a:t> концентрациям.</a:t>
            </a:r>
          </a:p>
        </p:txBody>
      </p:sp>
    </p:spTree>
    <p:extLst>
      <p:ext uri="{BB962C8B-B14F-4D97-AF65-F5344CB8AC3E}">
        <p14:creationId xmlns:p14="http://schemas.microsoft.com/office/powerpoint/2010/main" val="19641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68312" y="251217"/>
            <a:ext cx="8207375" cy="9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Потенциальные причины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низкой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эффективности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НГ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19442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dirty="0"/>
              <a:t>Рекомендованные руководствами значения АЧТВ &gt;2.0х контроль могут быть слишком низкими для пациентов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с </a:t>
            </a:r>
            <a:r>
              <a:rPr lang="ru-RU" altLang="zh-CN" sz="2200" dirty="0"/>
              <a:t>механическими клапанами сердца (установлены </a:t>
            </a:r>
            <a:r>
              <a:rPr lang="ru-RU" altLang="zh-CN" sz="2200" dirty="0" smtClean="0"/>
              <a:t>для </a:t>
            </a:r>
            <a:r>
              <a:rPr lang="ru-RU" altLang="zh-CN" sz="2200" dirty="0"/>
              <a:t>профилактики тромбоза глубоких вен </a:t>
            </a:r>
            <a:r>
              <a:rPr lang="ru-RU" altLang="zh-CN" sz="2200" dirty="0" smtClean="0"/>
              <a:t/>
            </a:r>
            <a:br>
              <a:rPr lang="ru-RU" altLang="zh-CN" sz="2200" dirty="0" smtClean="0"/>
            </a:br>
            <a:r>
              <a:rPr lang="ru-RU" altLang="zh-CN" sz="2200" dirty="0" smtClean="0"/>
              <a:t>и </a:t>
            </a:r>
            <a:r>
              <a:rPr lang="ru-RU" altLang="zh-CN" sz="2200" dirty="0"/>
              <a:t>эквивалентный ~0,4 МЕ гепарин/мл)</a:t>
            </a:r>
          </a:p>
        </p:txBody>
      </p:sp>
    </p:spTree>
    <p:extLst>
      <p:ext uri="{BB962C8B-B14F-4D97-AF65-F5344CB8AC3E}">
        <p14:creationId xmlns:p14="http://schemas.microsoft.com/office/powerpoint/2010/main" val="41513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RcqWN3xEaNVtEoGRzOaA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1365</Words>
  <Application>Microsoft Office PowerPoint</Application>
  <PresentationFormat>Экран (4:3)</PresentationFormat>
  <Paragraphs>183</Paragraphs>
  <Slides>38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Оформление по умолчанию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Биологические препараты и биоаналоги  Сложность строения биологических препаратов - IV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материнских смертей 2000-2002 г.г.  Конфиденциальный опрос</dc:title>
  <dc:creator>comp</dc:creator>
  <cp:lastModifiedBy>Efim</cp:lastModifiedBy>
  <cp:revision>380</cp:revision>
  <dcterms:created xsi:type="dcterms:W3CDTF">2006-06-13T18:26:49Z</dcterms:created>
  <dcterms:modified xsi:type="dcterms:W3CDTF">2015-02-02T12:29:09Z</dcterms:modified>
</cp:coreProperties>
</file>