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59" r:id="rId4"/>
    <p:sldId id="315" r:id="rId5"/>
    <p:sldId id="290" r:id="rId6"/>
    <p:sldId id="314" r:id="rId7"/>
    <p:sldId id="260" r:id="rId8"/>
    <p:sldId id="298" r:id="rId9"/>
    <p:sldId id="312" r:id="rId10"/>
    <p:sldId id="281" r:id="rId11"/>
    <p:sldId id="313" r:id="rId12"/>
    <p:sldId id="261" r:id="rId13"/>
    <p:sldId id="276" r:id="rId14"/>
    <p:sldId id="266" r:id="rId15"/>
    <p:sldId id="267" r:id="rId16"/>
    <p:sldId id="272" r:id="rId17"/>
    <p:sldId id="268" r:id="rId18"/>
    <p:sldId id="274" r:id="rId19"/>
    <p:sldId id="275" r:id="rId20"/>
    <p:sldId id="263" r:id="rId21"/>
    <p:sldId id="262" r:id="rId22"/>
    <p:sldId id="308" r:id="rId23"/>
    <p:sldId id="282" r:id="rId24"/>
    <p:sldId id="283" r:id="rId25"/>
    <p:sldId id="316" r:id="rId26"/>
    <p:sldId id="284" r:id="rId27"/>
    <p:sldId id="265" r:id="rId28"/>
    <p:sldId id="288" r:id="rId29"/>
    <p:sldId id="321" r:id="rId30"/>
    <p:sldId id="324" r:id="rId31"/>
    <p:sldId id="329" r:id="rId32"/>
    <p:sldId id="299" r:id="rId33"/>
    <p:sldId id="300" r:id="rId34"/>
    <p:sldId id="301" r:id="rId35"/>
    <p:sldId id="303" r:id="rId36"/>
    <p:sldId id="302" r:id="rId37"/>
    <p:sldId id="286" r:id="rId38"/>
    <p:sldId id="287" r:id="rId39"/>
    <p:sldId id="304" r:id="rId40"/>
    <p:sldId id="307" r:id="rId41"/>
    <p:sldId id="291" r:id="rId42"/>
    <p:sldId id="293" r:id="rId43"/>
    <p:sldId id="309" r:id="rId44"/>
    <p:sldId id="294" r:id="rId45"/>
    <p:sldId id="317" r:id="rId46"/>
    <p:sldId id="318" r:id="rId47"/>
    <p:sldId id="319" r:id="rId48"/>
    <p:sldId id="320" r:id="rId49"/>
    <p:sldId id="295" r:id="rId50"/>
    <p:sldId id="296" r:id="rId51"/>
    <p:sldId id="310" r:id="rId52"/>
    <p:sldId id="297" r:id="rId53"/>
    <p:sldId id="311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9A673-F8E3-45A4-9222-A985B566651C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40CA0-8A2E-4162-B6BF-1C5F012AA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Различия в форме и развитии</a:t>
            </a:r>
            <a:r>
              <a:rPr lang="ru-RU" baseline="0" dirty="0" smtClean="0"/>
              <a:t> мышечной массы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C100E-C658-4FCA-9456-23E357ACD3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 40 % систолического давления и объема ПЖ создаются</a:t>
            </a:r>
            <a:r>
              <a:rPr lang="ru-RU" baseline="0" dirty="0" smtClean="0"/>
              <a:t> за счет сокращения МЖП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C100E-C658-4FCA-9456-23E357ACD3B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5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E43CE3-283D-4AE1-A75E-4E3339E4A2AB}" type="slidenum">
              <a:rPr lang="ru-RU" smtClean="0"/>
              <a:pPr eaLnBrk="1" hangingPunct="1"/>
              <a:t>30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8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15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51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3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1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4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2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4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94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2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5A92-200E-4F8B-B05B-2D68077D3E15}" type="datetimeFigureOut">
              <a:rPr lang="ru-RU" smtClean="0"/>
              <a:t>03.02.2015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0C9A-B9FC-47F4-90BC-B6F4E60AF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Механизм, патогенез и возможности диагностики кардиопульмонального шока при ЭОВ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18205" y="4509120"/>
            <a:ext cx="5504656" cy="84164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А.Ж.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Баялиева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</a:rPr>
              <a:t> Казанский государственный медицинский университет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Н.Новгород</a:t>
            </a:r>
            <a:r>
              <a:rPr lang="ru-RU" sz="2000" dirty="0" smtClean="0">
                <a:solidFill>
                  <a:srgbClr val="002060"/>
                </a:solidFill>
              </a:rPr>
              <a:t>-2015</a:t>
            </a:r>
            <a:r>
              <a:rPr lang="ru-RU" sz="2000" smtClean="0">
                <a:solidFill>
                  <a:srgbClr val="002060"/>
                </a:solidFill>
              </a:rPr>
              <a:t>, </a:t>
            </a:r>
            <a:r>
              <a:rPr lang="ru-RU" sz="2000" smtClean="0">
                <a:solidFill>
                  <a:srgbClr val="002060"/>
                </a:solidFill>
              </a:rPr>
              <a:t>февраль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Клинические проявления ЭОВ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Кардиопульмональный шок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ДВС синдром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Анафилактоидная</a:t>
            </a:r>
            <a:r>
              <a:rPr lang="ru-RU" dirty="0" smtClean="0">
                <a:solidFill>
                  <a:srgbClr val="002060"/>
                </a:solidFill>
              </a:rPr>
              <a:t> реакция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Любая из трех главных фаз (гипоксия, гипотония, или </a:t>
            </a:r>
            <a:r>
              <a:rPr lang="ru-RU" sz="2400" dirty="0" err="1" smtClean="0"/>
              <a:t>коагулопатии</a:t>
            </a:r>
            <a:r>
              <a:rPr lang="ru-RU" sz="2400" dirty="0" smtClean="0"/>
              <a:t> ) может либо доминировать или полностью отсутствовать!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13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352928" cy="5760640"/>
          </a:xfrm>
        </p:spPr>
      </p:pic>
    </p:spTree>
    <p:extLst>
      <p:ext uri="{BB962C8B-B14F-4D97-AF65-F5344CB8AC3E}">
        <p14:creationId xmlns:p14="http://schemas.microsoft.com/office/powerpoint/2010/main" val="196860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Наиболее вероятный механизм развития шока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высокое внутриматочное давление</a:t>
            </a:r>
            <a:r>
              <a:rPr lang="en-US" dirty="0" smtClean="0"/>
              <a:t> </a:t>
            </a:r>
            <a:endParaRPr lang="ru-RU" dirty="0"/>
          </a:p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амниотическая жидкость попадает в сосуды матки и потом в кровоток матери  (малый круг кровообращения, легкие)</a:t>
            </a:r>
            <a:r>
              <a:rPr lang="en-US" dirty="0" smtClean="0"/>
              <a:t> </a:t>
            </a:r>
            <a:endParaRPr lang="ru-RU" dirty="0"/>
          </a:p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спазм сосудов легких</a:t>
            </a:r>
            <a:r>
              <a:rPr lang="en-US" dirty="0" smtClean="0"/>
              <a:t> </a:t>
            </a:r>
            <a:r>
              <a:rPr lang="ru-RU" dirty="0" smtClean="0"/>
              <a:t>за счет БАВ</a:t>
            </a:r>
            <a:endParaRPr lang="ru-RU" dirty="0"/>
          </a:p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повышение давления в легочных сосудах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снижение наполнения ЛЖ- возврата крови из малого круга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снижение СВ, АД, перфузии коронарных артерий</a:t>
            </a:r>
          </a:p>
          <a:p>
            <a:pPr marL="857250" lvl="1" indent="-457200">
              <a:buFont typeface="Wingdings" pitchFamily="2" charset="2"/>
              <a:buChar char="Ø"/>
            </a:pPr>
            <a:r>
              <a:rPr lang="ru-RU" dirty="0" smtClean="0"/>
              <a:t>гипоксемия, тканевая гипоксия,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300" b="1" dirty="0" smtClean="0">
                <a:solidFill>
                  <a:srgbClr val="C00000"/>
                </a:solidFill>
              </a:rPr>
              <a:t>кардиопульмональный шок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2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Бифазная</a:t>
            </a:r>
            <a:r>
              <a:rPr lang="ru-RU" sz="3200" dirty="0" smtClean="0">
                <a:solidFill>
                  <a:srgbClr val="C00000"/>
                </a:solidFill>
              </a:rPr>
              <a:t> сердечная недостаточность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	Имеющиеся данные свидетельствуют о том, что гемодинамический ответ на АСБ изначально представлен повышением легочного сосудистого сопротивления и </a:t>
            </a:r>
            <a:r>
              <a:rPr lang="ru-RU" b="1" dirty="0" smtClean="0">
                <a:solidFill>
                  <a:srgbClr val="C00000"/>
                </a:solidFill>
              </a:rPr>
              <a:t>правожелудочковой недостаточностью </a:t>
            </a:r>
            <a:r>
              <a:rPr lang="ru-RU" dirty="0" smtClean="0">
                <a:solidFill>
                  <a:srgbClr val="002060"/>
                </a:solidFill>
              </a:rPr>
              <a:t>с последующей дисфункцией левого желудочка в клинической картине.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9296" y="609329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Obstetric Intensive Care Manual 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endParaRPr lang="ru-RU" sz="1600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rgbClr val="C00000"/>
                </a:solidFill>
              </a:rPr>
              <a:t>3</a:t>
            </a:r>
            <a:r>
              <a:rPr lang="en-US" sz="1600" baseline="30000" dirty="0" err="1" smtClean="0">
                <a:solidFill>
                  <a:srgbClr val="C00000"/>
                </a:solidFill>
              </a:rPr>
              <a:t>rd</a:t>
            </a:r>
            <a:r>
              <a:rPr lang="en-US" sz="1600" dirty="0" smtClean="0">
                <a:solidFill>
                  <a:srgbClr val="C00000"/>
                </a:solidFill>
              </a:rPr>
              <a:t> Edition </a:t>
            </a:r>
            <a:r>
              <a:rPr lang="en-US" sz="1600" dirty="0">
                <a:solidFill>
                  <a:srgbClr val="C00000"/>
                </a:solidFill>
              </a:rPr>
              <a:t>2011 p177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0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Характеристика сердечной недостаточности при ЭОВ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Правый желудочек предназначен только для создания тока крови через легкие, а не для питания их тканей. 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Уильям </a:t>
            </a:r>
            <a:r>
              <a:rPr lang="ru-RU" dirty="0">
                <a:solidFill>
                  <a:srgbClr val="FF0000"/>
                </a:solidFill>
              </a:rPr>
              <a:t>Г</a:t>
            </a:r>
            <a:r>
              <a:rPr lang="ru-RU" dirty="0" smtClean="0">
                <a:solidFill>
                  <a:srgbClr val="FF0000"/>
                </a:solidFill>
              </a:rPr>
              <a:t>арвей, 1616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Сравнительная анатомия: ПЖ </a:t>
            </a:r>
            <a:r>
              <a:rPr lang="en-US" dirty="0" err="1" smtClean="0">
                <a:solidFill>
                  <a:srgbClr val="C00000"/>
                </a:solidFill>
              </a:rPr>
              <a:t>vs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ЛЖ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16832"/>
            <a:ext cx="290761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90521"/>
            <a:ext cx="316665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131840" y="2348880"/>
            <a:ext cx="1080120" cy="8416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004048" y="2348880"/>
            <a:ext cx="2376264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211960" y="4581128"/>
            <a:ext cx="1728192" cy="12961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195736" y="4342649"/>
            <a:ext cx="1152128" cy="153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27813" y="5918188"/>
            <a:ext cx="124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Правый </a:t>
            </a:r>
          </a:p>
          <a:p>
            <a:r>
              <a:rPr lang="ru-RU" dirty="0" smtClean="0"/>
              <a:t>желудочек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211960" y="1702549"/>
            <a:ext cx="124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Левый</a:t>
            </a:r>
          </a:p>
          <a:p>
            <a:r>
              <a:rPr lang="ru-RU" dirty="0" smtClean="0"/>
              <a:t>желудочек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0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Межжелудочковая перегородка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292080" y="131131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 40 % систолического давления и объема правого желудочка создаются за счет сокращения межжелудочковой </a:t>
            </a:r>
            <a:r>
              <a:rPr lang="ru-RU" dirty="0" smtClean="0"/>
              <a:t>перегородки</a:t>
            </a:r>
          </a:p>
          <a:p>
            <a:r>
              <a:rPr lang="ru-RU" dirty="0" smtClean="0"/>
              <a:t>ПЖ зависит в норме</a:t>
            </a:r>
          </a:p>
          <a:p>
            <a:pPr marL="0" indent="0">
              <a:buNone/>
            </a:pPr>
            <a:r>
              <a:rPr lang="ru-RU" dirty="0" smtClean="0"/>
              <a:t>от давления в ЛА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07605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Особенности строения стенки правого желудочка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Малая мышечная масса:</a:t>
            </a:r>
          </a:p>
          <a:p>
            <a:r>
              <a:rPr lang="ru-RU" dirty="0" smtClean="0"/>
              <a:t>Высокая податливость стенки (</a:t>
            </a:r>
            <a:r>
              <a:rPr lang="ru-RU" dirty="0" err="1" smtClean="0"/>
              <a:t>комплайнс</a:t>
            </a:r>
            <a:r>
              <a:rPr lang="ru-RU" dirty="0" smtClean="0"/>
              <a:t>) </a:t>
            </a:r>
            <a:r>
              <a:rPr lang="ru-RU" dirty="0" err="1" smtClean="0"/>
              <a:t>волюмного</a:t>
            </a:r>
            <a:r>
              <a:rPr lang="ru-RU" dirty="0" smtClean="0"/>
              <a:t> резервуара</a:t>
            </a:r>
          </a:p>
          <a:p>
            <a:r>
              <a:rPr lang="ru-RU" dirty="0" smtClean="0"/>
              <a:t>Большая зависимость от </a:t>
            </a:r>
            <a:r>
              <a:rPr lang="ru-RU" dirty="0" err="1" smtClean="0"/>
              <a:t>постнагрузки</a:t>
            </a:r>
            <a:r>
              <a:rPr lang="ru-RU" dirty="0" smtClean="0"/>
              <a:t> (давления в ЛА)</a:t>
            </a:r>
          </a:p>
          <a:p>
            <a:r>
              <a:rPr lang="ru-RU" dirty="0" smtClean="0"/>
              <a:t>Меньшая сократительная способность, чем у ЛЖ</a:t>
            </a:r>
          </a:p>
          <a:p>
            <a:r>
              <a:rPr lang="ru-RU" dirty="0" smtClean="0"/>
              <a:t>Меньший эффект от </a:t>
            </a:r>
            <a:r>
              <a:rPr lang="ru-RU" dirty="0" err="1" smtClean="0"/>
              <a:t>инотропов</a:t>
            </a:r>
            <a:r>
              <a:rPr lang="ru-RU" dirty="0" smtClean="0"/>
              <a:t>, чем у ЛЖ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8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Причины ПЖ-недостаточности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5" y="1052736"/>
            <a:ext cx="9649072" cy="5383024"/>
          </a:xfrm>
        </p:spPr>
      </p:pic>
      <p:sp>
        <p:nvSpPr>
          <p:cNvPr id="5" name="TextBox 4"/>
          <p:cNvSpPr txBox="1"/>
          <p:nvPr/>
        </p:nvSpPr>
        <p:spPr>
          <a:xfrm>
            <a:off x="4919028" y="6251094"/>
            <a:ext cx="330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Piazza et al Chest 128:1836, 2005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Круговая стрелка 2"/>
          <p:cNvSpPr/>
          <p:nvPr/>
        </p:nvSpPr>
        <p:spPr>
          <a:xfrm>
            <a:off x="6804248" y="4293096"/>
            <a:ext cx="1296144" cy="2142664"/>
          </a:xfrm>
          <a:prstGeom prst="circular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9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Чрезпищеводное</a:t>
            </a:r>
            <a:r>
              <a:rPr lang="ru-RU" sz="3600" dirty="0" smtClean="0">
                <a:solidFill>
                  <a:srgbClr val="C00000"/>
                </a:solidFill>
              </a:rPr>
              <a:t> ЭХО исследование сердца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Объем ЛЖ</a:t>
            </a:r>
          </a:p>
          <a:p>
            <a:r>
              <a:rPr lang="ru-RU" sz="2400" dirty="0" smtClean="0"/>
              <a:t>Объем ПЖ</a:t>
            </a:r>
          </a:p>
          <a:p>
            <a:r>
              <a:rPr lang="ru-RU" sz="2400" dirty="0" smtClean="0"/>
              <a:t>ДЛА 52 мм </a:t>
            </a:r>
            <a:r>
              <a:rPr lang="ru-RU" sz="2400" dirty="0" err="1" smtClean="0"/>
              <a:t>рт.с</a:t>
            </a:r>
            <a:r>
              <a:rPr lang="ru-RU" sz="2400" dirty="0" err="1"/>
              <a:t>т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75318"/>
            <a:ext cx="605943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483768" y="1916832"/>
            <a:ext cx="3461766" cy="1224136"/>
          </a:xfrm>
          <a:prstGeom prst="straightConnector1">
            <a:avLst/>
          </a:prstGeom>
          <a:ln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483768" y="2276872"/>
            <a:ext cx="2448272" cy="1728192"/>
          </a:xfrm>
          <a:prstGeom prst="straightConnector1">
            <a:avLst/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59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Определение	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Эмболия околоплодными водами </a:t>
            </a:r>
            <a:r>
              <a:rPr lang="ru-RU" sz="2400" dirty="0" smtClean="0">
                <a:solidFill>
                  <a:srgbClr val="002060"/>
                </a:solidFill>
              </a:rPr>
              <a:t>(ЭОВ) - критическое состояние у беременных,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рожениц и родильниц, связанное с попаданием амниотической жидкости и ее содержимого в кровоток матери с развитием острой гипотензии или внезапной остановки сердца, острой дыхательной недостаточности и присоединении </a:t>
            </a:r>
            <a:r>
              <a:rPr lang="ru-RU" sz="2400" dirty="0" err="1" smtClean="0">
                <a:solidFill>
                  <a:srgbClr val="002060"/>
                </a:solidFill>
              </a:rPr>
              <a:t>коагулопатии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ЭОВ – критическое состояние в акушерстве, характеризуемое </a:t>
            </a:r>
            <a:r>
              <a:rPr lang="ru-RU" sz="2400" b="1" u="sng" dirty="0" smtClean="0">
                <a:solidFill>
                  <a:srgbClr val="FF0000"/>
                </a:solidFill>
              </a:rPr>
              <a:t>гипотензией, гипоксией,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коагулопатией</a:t>
            </a:r>
            <a:r>
              <a:rPr lang="ru-RU" sz="2400" dirty="0" smtClean="0">
                <a:solidFill>
                  <a:srgbClr val="002060"/>
                </a:solidFill>
              </a:rPr>
              <a:t>, развивающееся в течение родов, кесарева сечения, послеродовом периоде и реже при </a:t>
            </a:r>
            <a:r>
              <a:rPr lang="ru-RU" sz="2400" dirty="0" err="1" smtClean="0">
                <a:solidFill>
                  <a:srgbClr val="002060"/>
                </a:solidFill>
              </a:rPr>
              <a:t>амниоцентезе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pPr marL="0" indent="0" algn="r">
              <a:buNone/>
            </a:pPr>
            <a:r>
              <a:rPr lang="ru-RU" sz="1300" dirty="0" smtClean="0">
                <a:solidFill>
                  <a:srgbClr val="002060"/>
                </a:solidFill>
              </a:rPr>
              <a:t>(</a:t>
            </a:r>
            <a:r>
              <a:rPr lang="en-US" sz="1300" dirty="0" err="1" smtClean="0">
                <a:solidFill>
                  <a:srgbClr val="002060"/>
                </a:solidFill>
              </a:rPr>
              <a:t>Helviz</a:t>
            </a:r>
            <a:r>
              <a:rPr lang="en-US" sz="1300" dirty="0" smtClean="0">
                <a:solidFill>
                  <a:srgbClr val="002060"/>
                </a:solidFill>
              </a:rPr>
              <a:t> Y., </a:t>
            </a:r>
            <a:r>
              <a:rPr lang="en-US" sz="1300" dirty="0" err="1" smtClean="0">
                <a:solidFill>
                  <a:srgbClr val="002060"/>
                </a:solidFill>
              </a:rPr>
              <a:t>Einav</a:t>
            </a:r>
            <a:r>
              <a:rPr lang="en-US" sz="1300" dirty="0" smtClean="0">
                <a:solidFill>
                  <a:srgbClr val="002060"/>
                </a:solidFill>
              </a:rPr>
              <a:t> S., </a:t>
            </a:r>
            <a:r>
              <a:rPr lang="en-US" sz="1300" dirty="0" err="1" smtClean="0">
                <a:solidFill>
                  <a:srgbClr val="002060"/>
                </a:solidFill>
              </a:rPr>
              <a:t>Hersch</a:t>
            </a:r>
            <a:r>
              <a:rPr lang="en-US" sz="1300" dirty="0">
                <a:solidFill>
                  <a:srgbClr val="002060"/>
                </a:solidFill>
              </a:rPr>
              <a:t> </a:t>
            </a:r>
            <a:r>
              <a:rPr lang="en-US" sz="1300" dirty="0" smtClean="0">
                <a:solidFill>
                  <a:srgbClr val="002060"/>
                </a:solidFill>
              </a:rPr>
              <a:t>M., Shapiro H., </a:t>
            </a:r>
            <a:r>
              <a:rPr lang="en-US" sz="1300" dirty="0" err="1" smtClean="0">
                <a:solidFill>
                  <a:srgbClr val="002060"/>
                </a:solidFill>
              </a:rPr>
              <a:t>Ioscovich</a:t>
            </a:r>
            <a:r>
              <a:rPr lang="en-US" sz="1300" dirty="0" smtClean="0">
                <a:solidFill>
                  <a:srgbClr val="002060"/>
                </a:solidFill>
              </a:rPr>
              <a:t> A., </a:t>
            </a:r>
            <a:r>
              <a:rPr lang="en-US" sz="1300" dirty="0" err="1" smtClean="0">
                <a:solidFill>
                  <a:srgbClr val="002060"/>
                </a:solidFill>
              </a:rPr>
              <a:t>Thromboelastography</a:t>
            </a:r>
            <a:r>
              <a:rPr lang="en-US" sz="1300" dirty="0" smtClean="0">
                <a:solidFill>
                  <a:srgbClr val="002060"/>
                </a:solidFill>
              </a:rPr>
              <a:t> as a part of management of amniotic fluid embolism. Case Rep. </a:t>
            </a:r>
            <a:r>
              <a:rPr lang="en-US" sz="1300" dirty="0" err="1" smtClean="0">
                <a:solidFill>
                  <a:srgbClr val="002060"/>
                </a:solidFill>
              </a:rPr>
              <a:t>Perinat</a:t>
            </a:r>
            <a:r>
              <a:rPr lang="en-US" sz="1300" dirty="0" smtClean="0">
                <a:solidFill>
                  <a:srgbClr val="002060"/>
                </a:solidFill>
              </a:rPr>
              <a:t>. Med.2014;aop</a:t>
            </a:r>
            <a:r>
              <a:rPr lang="ru-RU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МКБ-10: 088.1 Эмболия амниотической жидкостью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50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Критерии диагностики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острая гипотензия или внезапная остановка сердца;</a:t>
            </a:r>
          </a:p>
          <a:p>
            <a:r>
              <a:rPr lang="ru-RU" sz="2400" dirty="0" smtClean="0"/>
              <a:t>острая гипоксия или диспноэ, цианоз, или остановка дыхания;</a:t>
            </a:r>
          </a:p>
          <a:p>
            <a:r>
              <a:rPr lang="ru-RU" sz="2400" dirty="0" err="1" smtClean="0"/>
              <a:t>коагулопатия</a:t>
            </a:r>
            <a:r>
              <a:rPr lang="ru-RU" sz="2400" dirty="0" smtClean="0"/>
              <a:t>, лабораторно подтвержденное внутрисосудистое свертывание, </a:t>
            </a:r>
            <a:r>
              <a:rPr lang="ru-RU" sz="2400" dirty="0" err="1" smtClean="0"/>
              <a:t>фибринолиз</a:t>
            </a:r>
            <a:r>
              <a:rPr lang="ru-RU" sz="2400" dirty="0" smtClean="0"/>
              <a:t> или тяжелое кровотечение в отсутствии других объяснений </a:t>
            </a:r>
          </a:p>
          <a:p>
            <a:r>
              <a:rPr lang="ru-RU" sz="2400" dirty="0" smtClean="0"/>
              <a:t>развитие вышеуказанных состояний во время родов, кесарева сечения или в течение 30 минут после родов;</a:t>
            </a:r>
          </a:p>
          <a:p>
            <a:r>
              <a:rPr lang="ru-RU" sz="2400" dirty="0" smtClean="0"/>
              <a:t>В ряде случаев в клинической картине указаны озноб, дрожь, потливость, повышение температуры, психические расстройства (необъяснимый страх, возбуждение, изменения поведения). </a:t>
            </a:r>
          </a:p>
          <a:p>
            <a:r>
              <a:rPr lang="ru-RU" sz="2400" dirty="0" smtClean="0"/>
              <a:t>отсутствие каких-либо других причин, которые могли бы способствовать развитию вышеуказанных состояний.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6179218"/>
            <a:ext cx="50760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Clark SL , Hankins GDV , Dudley DA , et al. Amniotic fluid </a:t>
            </a:r>
            <a:r>
              <a:rPr lang="en-US" sz="1400" dirty="0" err="1" smtClean="0">
                <a:solidFill>
                  <a:srgbClr val="C00000"/>
                </a:solidFill>
              </a:rPr>
              <a:t>embolism:analysis</a:t>
            </a:r>
            <a:r>
              <a:rPr lang="en-US" sz="1400" dirty="0" smtClean="0">
                <a:solidFill>
                  <a:srgbClr val="C00000"/>
                </a:solidFill>
              </a:rPr>
              <a:t> of a national registry . Am J </a:t>
            </a:r>
            <a:r>
              <a:rPr lang="en-US" sz="1400" dirty="0" err="1" smtClean="0">
                <a:solidFill>
                  <a:srgbClr val="C00000"/>
                </a:solidFill>
              </a:rPr>
              <a:t>Obstet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</a:rPr>
              <a:t>Gynecol</a:t>
            </a:r>
            <a:r>
              <a:rPr lang="ru-RU" sz="1400" dirty="0" smtClean="0">
                <a:solidFill>
                  <a:srgbClr val="C00000"/>
                </a:solidFill>
              </a:rPr>
              <a:t>. </a:t>
            </a:r>
            <a:r>
              <a:rPr lang="en-US" sz="1400" dirty="0" smtClean="0">
                <a:solidFill>
                  <a:srgbClr val="C00000"/>
                </a:solidFill>
              </a:rPr>
              <a:t>1995 ;172 : 1158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Клинические признаки и симптомы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502287"/>
              </p:ext>
            </p:extLst>
          </p:nvPr>
        </p:nvGraphicFramePr>
        <p:xfrm>
          <a:off x="1331640" y="1268760"/>
          <a:ext cx="615696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380"/>
                <a:gridCol w="172466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Признаки и симптомы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Количество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Гипотензия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Фетальный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дистресс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Отек легких или ОРДС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Остановка сердца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Коагулопатия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Одышка, озноб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Припадок(судороги)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Атония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</a:rPr>
                        <a:t>Бронхоспазм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Транзиторная гипертензия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Кашель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Головная боль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Боль в груди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95402" y="645815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>
                <a:solidFill>
                  <a:srgbClr val="C00000"/>
                </a:solidFill>
              </a:rPr>
              <a:t>Clark SL , Hankins GDV , Dudley DA , et al. Amniotic fluid </a:t>
            </a:r>
            <a:r>
              <a:rPr lang="en-US" sz="1100" dirty="0" err="1" smtClean="0">
                <a:solidFill>
                  <a:srgbClr val="C00000"/>
                </a:solidFill>
              </a:rPr>
              <a:t>embolism:analysis</a:t>
            </a:r>
            <a:r>
              <a:rPr lang="en-US" sz="1100" dirty="0" smtClean="0">
                <a:solidFill>
                  <a:srgbClr val="C00000"/>
                </a:solidFill>
              </a:rPr>
              <a:t> of a national registry . Am J </a:t>
            </a:r>
            <a:r>
              <a:rPr lang="en-US" sz="1100" dirty="0" err="1" smtClean="0">
                <a:solidFill>
                  <a:srgbClr val="C00000"/>
                </a:solidFill>
              </a:rPr>
              <a:t>Obstet</a:t>
            </a:r>
            <a:r>
              <a:rPr lang="en-US" sz="1100" dirty="0" smtClean="0">
                <a:solidFill>
                  <a:srgbClr val="C00000"/>
                </a:solidFill>
              </a:rPr>
              <a:t> </a:t>
            </a:r>
            <a:r>
              <a:rPr lang="en-US" sz="1100" dirty="0" err="1" smtClean="0">
                <a:solidFill>
                  <a:srgbClr val="C00000"/>
                </a:solidFill>
              </a:rPr>
              <a:t>Gynecol</a:t>
            </a:r>
            <a:r>
              <a:rPr lang="ru-RU" sz="1100" dirty="0" smtClean="0">
                <a:solidFill>
                  <a:srgbClr val="C00000"/>
                </a:solidFill>
              </a:rPr>
              <a:t>. </a:t>
            </a:r>
            <a:r>
              <a:rPr lang="en-US" sz="1100" dirty="0" smtClean="0">
                <a:solidFill>
                  <a:srgbClr val="C00000"/>
                </a:solidFill>
              </a:rPr>
              <a:t>1995;172 : 1158</a:t>
            </a:r>
            <a:endParaRPr lang="ru-RU" sz="11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Дифференциальная диагностика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ТЭЛА, воздушная эмболия</a:t>
            </a:r>
          </a:p>
          <a:p>
            <a:r>
              <a:rPr lang="ru-RU" dirty="0" smtClean="0"/>
              <a:t>Анафилаксия ?</a:t>
            </a:r>
          </a:p>
          <a:p>
            <a:r>
              <a:rPr lang="ru-RU" dirty="0" smtClean="0"/>
              <a:t>Осложнения от анестезии, токсическое действие местных анестетиков</a:t>
            </a:r>
          </a:p>
          <a:p>
            <a:r>
              <a:rPr lang="ru-RU" dirty="0" smtClean="0"/>
              <a:t>Кардиомиопатия, ОИМ</a:t>
            </a:r>
          </a:p>
          <a:p>
            <a:r>
              <a:rPr lang="ru-RU" dirty="0" err="1" smtClean="0"/>
              <a:t>Преэклампсия</a:t>
            </a:r>
            <a:r>
              <a:rPr lang="ru-RU" dirty="0" smtClean="0"/>
              <a:t>, эклампсия</a:t>
            </a:r>
          </a:p>
          <a:p>
            <a:r>
              <a:rPr lang="ru-RU" dirty="0" smtClean="0"/>
              <a:t>Гипотоническое кровотечение</a:t>
            </a:r>
          </a:p>
          <a:p>
            <a:r>
              <a:rPr lang="ru-RU" dirty="0" smtClean="0"/>
              <a:t>Сепсис, септический шок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9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Дополнительные методы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1. ЭКГ </a:t>
            </a:r>
            <a:r>
              <a:rPr lang="ru-RU" dirty="0"/>
              <a:t>п</a:t>
            </a:r>
            <a:r>
              <a:rPr lang="ru-RU" dirty="0" smtClean="0"/>
              <a:t>ризнаки перегрузки правых отделов: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отклонение электрической оси вправо</a:t>
            </a:r>
          </a:p>
          <a:p>
            <a:r>
              <a:rPr lang="ru-RU" dirty="0" smtClean="0"/>
              <a:t>увеличение размеров зубца P во II, III и AVF</a:t>
            </a:r>
          </a:p>
          <a:p>
            <a:r>
              <a:rPr lang="ru-RU" dirty="0" smtClean="0"/>
              <a:t>депрессия сегмента RS-T и инверсия зубца T в правых грудных отведениях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3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Дополнительные методы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2. Рентгенологическое исследование и/или УЗИ 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Увеличенные правые отделы сердца </a:t>
            </a:r>
          </a:p>
          <a:p>
            <a:r>
              <a:rPr lang="ru-RU" dirty="0"/>
              <a:t>К</a:t>
            </a:r>
            <a:r>
              <a:rPr lang="ru-RU" dirty="0" smtClean="0"/>
              <a:t>артина интерстициального сливного отёка, что проявляется в виде «бабочки» с уплотнением в прикорневой зоне и просветлением рисунка по периферии.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7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Принятие решений «на месте»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Мониторинг (</a:t>
            </a:r>
            <a:r>
              <a:rPr lang="ru-RU" dirty="0" err="1" smtClean="0"/>
              <a:t>пульсоксиметрия</a:t>
            </a:r>
            <a:r>
              <a:rPr lang="ru-RU" dirty="0" smtClean="0"/>
              <a:t>, </a:t>
            </a:r>
            <a:r>
              <a:rPr lang="ru-RU" dirty="0" err="1" smtClean="0"/>
              <a:t>капнография</a:t>
            </a:r>
            <a:r>
              <a:rPr lang="ru-RU" dirty="0" smtClean="0"/>
              <a:t>, ЭКГ, газы крови)</a:t>
            </a:r>
          </a:p>
          <a:p>
            <a:r>
              <a:rPr lang="ru-RU" dirty="0" smtClean="0"/>
              <a:t>Респираторная поддержка (интубация, ИВЛ)</a:t>
            </a:r>
          </a:p>
          <a:p>
            <a:r>
              <a:rPr lang="ru-RU" dirty="0" smtClean="0"/>
              <a:t>Гемодинамическая поддержка (титрование инотропных препаратов для стабилизации АД: </a:t>
            </a:r>
            <a:r>
              <a:rPr lang="ru-RU" dirty="0" err="1" smtClean="0"/>
              <a:t>допамин</a:t>
            </a:r>
            <a:r>
              <a:rPr lang="ru-RU" dirty="0" smtClean="0"/>
              <a:t>, </a:t>
            </a:r>
            <a:r>
              <a:rPr lang="ru-RU" dirty="0" err="1" smtClean="0"/>
              <a:t>добутамин</a:t>
            </a:r>
            <a:r>
              <a:rPr lang="ru-RU" dirty="0" smtClean="0"/>
              <a:t>, норадреналин) </a:t>
            </a:r>
          </a:p>
          <a:p>
            <a:r>
              <a:rPr lang="ru-RU" dirty="0" smtClean="0"/>
              <a:t>Осторожно !!! </a:t>
            </a:r>
            <a:r>
              <a:rPr lang="ru-RU" dirty="0" err="1" smtClean="0"/>
              <a:t>Инфузионная</a:t>
            </a:r>
            <a:r>
              <a:rPr lang="ru-RU" dirty="0" smtClean="0"/>
              <a:t> терапия (отек легких более 70%)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7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Дополнительные методы исследования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Система гемостаза</a:t>
            </a:r>
          </a:p>
          <a:p>
            <a:pPr marL="0" indent="0">
              <a:buNone/>
            </a:pPr>
            <a:r>
              <a:rPr lang="ru-RU" dirty="0" smtClean="0"/>
              <a:t>Обнаруживаются чаще изменения характерные для второй фазы ДВС - </a:t>
            </a:r>
            <a:r>
              <a:rPr lang="ru-RU" dirty="0" err="1" smtClean="0"/>
              <a:t>гипокоагуляции</a:t>
            </a:r>
            <a:r>
              <a:rPr lang="ru-RU" dirty="0" smtClean="0"/>
              <a:t>: </a:t>
            </a:r>
          </a:p>
          <a:p>
            <a:r>
              <a:rPr lang="ru-RU" dirty="0" smtClean="0"/>
              <a:t>резко выраженная </a:t>
            </a:r>
            <a:r>
              <a:rPr lang="ru-RU" dirty="0" err="1" smtClean="0"/>
              <a:t>гипофибриногенемия</a:t>
            </a:r>
            <a:r>
              <a:rPr lang="ru-RU" dirty="0" smtClean="0"/>
              <a:t> и тромбоцитопения</a:t>
            </a:r>
          </a:p>
          <a:p>
            <a:r>
              <a:rPr lang="ru-RU" dirty="0" smtClean="0"/>
              <a:t>удлинение АЧТВ</a:t>
            </a:r>
          </a:p>
          <a:p>
            <a:r>
              <a:rPr lang="ru-RU" dirty="0" smtClean="0"/>
              <a:t>удлинение времени свертывания цельной крови</a:t>
            </a:r>
          </a:p>
          <a:p>
            <a:r>
              <a:rPr lang="ru-RU" b="1" dirty="0" err="1" smtClean="0"/>
              <a:t>тромбоэластограмма</a:t>
            </a:r>
            <a:r>
              <a:rPr lang="ru-RU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резко выраженная хронометрическая (удлинение «</a:t>
            </a:r>
            <a:r>
              <a:rPr lang="ru-RU" dirty="0" err="1" smtClean="0"/>
              <a:t>r+k</a:t>
            </a:r>
            <a:r>
              <a:rPr lang="ru-RU" dirty="0" smtClean="0"/>
              <a:t>») и структурная (уменьшение «</a:t>
            </a:r>
            <a:r>
              <a:rPr lang="ru-RU" dirty="0" err="1" smtClean="0"/>
              <a:t>mа</a:t>
            </a:r>
            <a:r>
              <a:rPr lang="ru-RU" dirty="0" smtClean="0"/>
              <a:t>» и ИТП) </a:t>
            </a:r>
            <a:r>
              <a:rPr lang="ru-RU" dirty="0" err="1" smtClean="0"/>
              <a:t>гипокоагуляция</a:t>
            </a:r>
            <a:r>
              <a:rPr lang="ru-RU" dirty="0" smtClean="0"/>
              <a:t>, зачастую фиксируется просто прямая линия, свидетельствующая об абсолютной несвертываемости крови</a:t>
            </a:r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резкое падение содержания и активности антитромбина III, </a:t>
            </a:r>
            <a:r>
              <a:rPr lang="ru-RU" dirty="0" err="1" smtClean="0"/>
              <a:t>плазминогена</a:t>
            </a:r>
            <a:endParaRPr lang="ru-RU" dirty="0"/>
          </a:p>
          <a:p>
            <a:pPr lvl="1">
              <a:buFont typeface="Wingdings" pitchFamily="2" charset="2"/>
              <a:buChar char="§"/>
            </a:pPr>
            <a:r>
              <a:rPr lang="ru-RU" dirty="0" smtClean="0"/>
              <a:t> уровень ПДФ превышает 300 мкг/мл (при норме до 2 мкг/мл).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85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C00000"/>
                </a:solidFill>
              </a:rPr>
              <a:t>Коагулопатия</a:t>
            </a:r>
            <a:r>
              <a:rPr lang="ru-RU" sz="3600" dirty="0" smtClean="0">
                <a:solidFill>
                  <a:srgbClr val="C00000"/>
                </a:solidFill>
              </a:rPr>
              <a:t> при ЭОВ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ДВС является общей чертой АСБ.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По данным США реестра для АСБ, 83% пациенток продемонстрировали лабораторную аномалии или клинические данные характерные для ДВС.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50% случаев оно возникало в течении 4-х часов, часто в течение 20 - 30 минут от начальных симптомов.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7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Тромбоэластограмма</a:t>
            </a:r>
            <a:r>
              <a:rPr lang="ru-RU" sz="3200" dirty="0" smtClean="0">
                <a:solidFill>
                  <a:srgbClr val="C00000"/>
                </a:solidFill>
              </a:rPr>
              <a:t> при ЭОВ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628800"/>
            <a:ext cx="70961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6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Лекарственные средства влияющие на гемостаз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301038" cy="435334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Транексамовая</a:t>
            </a:r>
            <a:r>
              <a:rPr lang="ru-RU" sz="3600" b="1" dirty="0" smtClean="0">
                <a:solidFill>
                  <a:srgbClr val="FF0000"/>
                </a:solidFill>
              </a:rPr>
              <a:t> кислота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Коагил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VII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Протромплекс</a:t>
            </a:r>
            <a:r>
              <a:rPr lang="ru-RU" sz="3600" b="1" dirty="0" smtClean="0">
                <a:solidFill>
                  <a:srgbClr val="FF0000"/>
                </a:solidFill>
              </a:rPr>
              <a:t> 600</a:t>
            </a:r>
          </a:p>
        </p:txBody>
      </p:sp>
    </p:spTree>
    <p:extLst>
      <p:ext uri="{BB962C8B-B14F-4D97-AF65-F5344CB8AC3E}">
        <p14:creationId xmlns:p14="http://schemas.microsoft.com/office/powerpoint/2010/main" val="6712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Эпидемиология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азличные методики диагностики</a:t>
            </a:r>
          </a:p>
          <a:p>
            <a:r>
              <a:rPr lang="ru-RU" dirty="0"/>
              <a:t>о</a:t>
            </a:r>
            <a:r>
              <a:rPr lang="ru-RU" dirty="0" smtClean="0"/>
              <a:t>т 1,9 : 100</a:t>
            </a:r>
            <a:r>
              <a:rPr lang="en-US" dirty="0" smtClean="0"/>
              <a:t> </a:t>
            </a:r>
            <a:r>
              <a:rPr lang="ru-RU" dirty="0" smtClean="0"/>
              <a:t>000 (Великобритания) </a:t>
            </a:r>
            <a:br>
              <a:rPr lang="ru-RU" dirty="0" smtClean="0"/>
            </a:br>
            <a:r>
              <a:rPr lang="ru-RU" dirty="0" smtClean="0"/>
              <a:t>до 6,1: 100</a:t>
            </a:r>
            <a:r>
              <a:rPr lang="en-US" dirty="0" smtClean="0"/>
              <a:t> </a:t>
            </a:r>
            <a:r>
              <a:rPr lang="ru-RU" dirty="0" smtClean="0"/>
              <a:t>000 (Австралия)</a:t>
            </a:r>
          </a:p>
          <a:p>
            <a:r>
              <a:rPr lang="ru-RU" dirty="0" smtClean="0"/>
              <a:t>7,7: 100 000 (США, 2009)</a:t>
            </a:r>
          </a:p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3-8 % в структуре причин материнской смертности (2013 г.)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6381328"/>
            <a:ext cx="6174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Knight et al. BMC Pregnancy and Childbirth. 2012;12:7</a:t>
            </a:r>
            <a:endParaRPr lang="ru-RU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8382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chemeClr val="hlink"/>
                </a:solidFill>
                <a:latin typeface="Times New Roman" pitchFamily="18" charset="0"/>
              </a:rPr>
              <a:t>ГИПЕРФИБРИНОЛИЗ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37338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 dirty="0">
                <a:solidFill>
                  <a:schemeClr val="hlink"/>
                </a:solidFill>
                <a:latin typeface="Arial" charset="0"/>
              </a:rPr>
              <a:t>ПЛАЗМИНОГЕН</a:t>
            </a:r>
            <a:endParaRPr lang="ru-RU" sz="24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43434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8277225" y="6350000"/>
          <a:ext cx="8667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orelDRAW" r:id="rId4" imgW="1086840" imgH="637920" progId="">
                  <p:embed/>
                </p:oleObj>
              </mc:Choice>
              <mc:Fallback>
                <p:oleObj name="CorelDRAW" r:id="rId4" imgW="1086840" imgH="6379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2000" contrast="-12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7225" y="6350000"/>
                        <a:ext cx="866775" cy="508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CC9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300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4343400" y="44196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124200" y="54102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b="1">
                <a:solidFill>
                  <a:schemeClr val="hlink"/>
                </a:solidFill>
                <a:latin typeface="Arial" charset="0"/>
              </a:rPr>
              <a:t>ПЛАЗМИН</a:t>
            </a:r>
            <a:endParaRPr lang="ru-RU" sz="2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2056" name="AutoShape 9"/>
          <p:cNvSpPr>
            <a:spLocks noChangeArrowheads="1"/>
          </p:cNvSpPr>
          <p:nvPr/>
        </p:nvSpPr>
        <p:spPr bwMode="auto">
          <a:xfrm>
            <a:off x="35814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10"/>
          <p:cNvSpPr>
            <a:spLocks noChangeArrowheads="1"/>
          </p:cNvSpPr>
          <p:nvPr/>
        </p:nvSpPr>
        <p:spPr bwMode="auto">
          <a:xfrm>
            <a:off x="51054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28956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9" name="AutoShape 12"/>
          <p:cNvSpPr>
            <a:spLocks noChangeArrowheads="1"/>
          </p:cNvSpPr>
          <p:nvPr/>
        </p:nvSpPr>
        <p:spPr bwMode="auto">
          <a:xfrm>
            <a:off x="5791200" y="26670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838200" y="6248400"/>
            <a:ext cx="7315200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i="1">
                <a:solidFill>
                  <a:srgbClr val="FF0000"/>
                </a:solidFill>
                <a:latin typeface="Arial" charset="0"/>
              </a:rPr>
              <a:t>ЛИЗИС ФИБРИНА + ОБРАЗОВАНИЕ ПДФ </a:t>
            </a:r>
            <a:endParaRPr lang="ru-RU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61" name="AutoShape 14"/>
          <p:cNvSpPr>
            <a:spLocks noChangeArrowheads="1"/>
          </p:cNvSpPr>
          <p:nvPr/>
        </p:nvSpPr>
        <p:spPr bwMode="auto">
          <a:xfrm>
            <a:off x="3124200" y="44196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62" name="AutoShape 15"/>
          <p:cNvSpPr>
            <a:spLocks noChangeArrowheads="1"/>
          </p:cNvSpPr>
          <p:nvPr/>
        </p:nvSpPr>
        <p:spPr bwMode="auto">
          <a:xfrm>
            <a:off x="5562600" y="4419600"/>
            <a:ext cx="457200" cy="914400"/>
          </a:xfrm>
          <a:prstGeom prst="downArrow">
            <a:avLst>
              <a:gd name="adj1" fmla="val 50000"/>
              <a:gd name="adj2" fmla="val 83333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04800" y="914400"/>
            <a:ext cx="41148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ВНЕШНИЙ МЕХАНИЗМ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i="1" dirty="0">
                <a:solidFill>
                  <a:srgbClr val="000066"/>
                </a:solidFill>
                <a:latin typeface="Times New Roman" pitchFamily="18" charset="0"/>
              </a:rPr>
              <a:t>АКТИВАТОРЫ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эндотелиальные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тканевые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из клеток крови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724400" y="914400"/>
            <a:ext cx="4114800" cy="1600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b="1" i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ВНУТРЕННИЙ МЕХАНИЗМ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ru-RU" sz="2000" i="1" u="sng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фактор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XII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а зависимый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   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</a:rPr>
              <a:t>калликреин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</a:rPr>
              <a:t>вм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2000" dirty="0" err="1">
                <a:solidFill>
                  <a:srgbClr val="000066"/>
                </a:solidFill>
                <a:latin typeface="Times New Roman" pitchFamily="18" charset="0"/>
              </a:rPr>
              <a:t>кининоген</a:t>
            </a:r>
            <a:endParaRPr lang="ru-RU" sz="2000" dirty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фактор 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XII</a:t>
            </a:r>
            <a:r>
              <a:rPr lang="ru-RU" sz="2000" dirty="0">
                <a:solidFill>
                  <a:srgbClr val="000066"/>
                </a:solidFill>
                <a:latin typeface="Times New Roman" pitchFamily="18" charset="0"/>
              </a:rPr>
              <a:t>а независимый</a:t>
            </a:r>
          </a:p>
        </p:txBody>
      </p:sp>
      <p:sp>
        <p:nvSpPr>
          <p:cNvPr id="2065" name="Text Box 20"/>
          <p:cNvSpPr txBox="1">
            <a:spLocks noChangeArrowheads="1"/>
          </p:cNvSpPr>
          <p:nvPr/>
        </p:nvSpPr>
        <p:spPr bwMode="auto">
          <a:xfrm>
            <a:off x="1258888" y="4508500"/>
            <a:ext cx="6265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200" i="1"/>
              <a:t>Транексамовая</a:t>
            </a:r>
            <a:r>
              <a:rPr lang="ru-RU" sz="3200" i="1">
                <a:solidFill>
                  <a:srgbClr val="047A1A"/>
                </a:solidFill>
              </a:rPr>
              <a:t> </a:t>
            </a:r>
            <a:r>
              <a:rPr lang="ru-RU" sz="3200" i="1"/>
              <a:t>кислота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01156" y="0"/>
            <a:ext cx="142844" cy="685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6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400" b="1" dirty="0">
                <a:solidFill>
                  <a:srgbClr val="0033CC"/>
                </a:solidFill>
                <a:effectLst/>
                <a:latin typeface="Arial" charset="0"/>
              </a:rPr>
              <a:t>ВЗАИМОДЕЙСТВИЕ ПРЕПАРАТА </a:t>
            </a:r>
            <a:r>
              <a:rPr lang="ru-RU" sz="2400" b="1" dirty="0" err="1">
                <a:solidFill>
                  <a:srgbClr val="0033CC"/>
                </a:solidFill>
                <a:effectLst/>
                <a:latin typeface="Arial" charset="0"/>
              </a:rPr>
              <a:t>Эптаког</a:t>
            </a:r>
            <a:r>
              <a:rPr lang="ru-RU" sz="2400" b="1" dirty="0">
                <a:solidFill>
                  <a:srgbClr val="0033CC"/>
                </a:solidFill>
                <a:effectLst/>
                <a:latin typeface="Arial" charset="0"/>
              </a:rPr>
              <a:t> Альфа с другими лекарственными препаратами</a:t>
            </a:r>
            <a:endParaRPr lang="ru-RU" sz="2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713787" cy="454342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effectLst/>
                <a:latin typeface="Arial" charset="0"/>
              </a:rPr>
              <a:t>Не следует одновременно вводить концентрат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Arial" charset="0"/>
              </a:rPr>
              <a:t>протромбинового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charset="0"/>
              </a:rPr>
              <a:t> комплекса и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Arial" charset="0"/>
              </a:rPr>
              <a:t>Эптаког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charset="0"/>
              </a:rPr>
              <a:t> Альфа.</a:t>
            </a:r>
          </a:p>
          <a:p>
            <a:endParaRPr lang="ru-RU" sz="2800" b="1" dirty="0">
              <a:solidFill>
                <a:srgbClr val="FF0000"/>
              </a:solidFill>
              <a:effectLst/>
              <a:latin typeface="Arial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/>
                <a:latin typeface="Arial" charset="0"/>
              </a:rPr>
              <a:t>При переходе от лечения концентратами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Arial" charset="0"/>
              </a:rPr>
              <a:t>протромбинового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charset="0"/>
              </a:rPr>
              <a:t> комплекса к лечению препаратом </a:t>
            </a:r>
            <a:r>
              <a:rPr lang="ru-RU" sz="2800" b="1" dirty="0" err="1">
                <a:solidFill>
                  <a:srgbClr val="FF0000"/>
                </a:solidFill>
                <a:effectLst/>
                <a:latin typeface="Arial" charset="0"/>
              </a:rPr>
              <a:t>Эптаког</a:t>
            </a:r>
            <a:r>
              <a:rPr lang="ru-RU" sz="2800" b="1" dirty="0">
                <a:solidFill>
                  <a:srgbClr val="FF0000"/>
                </a:solidFill>
                <a:effectLst/>
                <a:latin typeface="Arial" charset="0"/>
              </a:rPr>
              <a:t> Альфа следует сделать перерыв не менее 2-х часов.</a:t>
            </a:r>
          </a:p>
        </p:txBody>
      </p:sp>
    </p:spTree>
    <p:extLst>
      <p:ext uri="{BB962C8B-B14F-4D97-AF65-F5344CB8AC3E}">
        <p14:creationId xmlns:p14="http://schemas.microsoft.com/office/powerpoint/2010/main" val="34791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Клинический случай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Ж</a:t>
            </a:r>
            <a:r>
              <a:rPr lang="ru-RU" dirty="0" smtClean="0"/>
              <a:t>енщина, 40 лет, беременность 6-ая, роды 5-ые с </a:t>
            </a:r>
            <a:r>
              <a:rPr lang="ru-RU" dirty="0" err="1" smtClean="0"/>
              <a:t>интактной</a:t>
            </a:r>
            <a:r>
              <a:rPr lang="ru-RU" dirty="0" smtClean="0"/>
              <a:t> амниотической оболочкой</a:t>
            </a:r>
          </a:p>
          <a:p>
            <a:r>
              <a:rPr lang="ru-RU" dirty="0" smtClean="0"/>
              <a:t>Внезапное развитие кардиопульмонального шока в течение инициации родовой деятельности окситоцином</a:t>
            </a:r>
          </a:p>
          <a:p>
            <a:r>
              <a:rPr lang="ru-RU" dirty="0" smtClean="0"/>
              <a:t>Раскрытие шейки матки = 3 см</a:t>
            </a:r>
          </a:p>
          <a:p>
            <a:r>
              <a:rPr lang="ru-RU" dirty="0" smtClean="0"/>
              <a:t>Без </a:t>
            </a:r>
            <a:r>
              <a:rPr lang="ru-RU" dirty="0" err="1" smtClean="0"/>
              <a:t>эпидуральной</a:t>
            </a:r>
            <a:r>
              <a:rPr lang="ru-RU" dirty="0" smtClean="0"/>
              <a:t> анестезии</a:t>
            </a:r>
          </a:p>
          <a:p>
            <a:r>
              <a:rPr lang="ru-RU" dirty="0" smtClean="0"/>
              <a:t>Выполнено </a:t>
            </a:r>
            <a:r>
              <a:rPr lang="ru-RU" dirty="0"/>
              <a:t>экстренное кесарево сечение, после извлечения плода продолжены реанимационные мероприятия, поддержка АД </a:t>
            </a:r>
            <a:r>
              <a:rPr lang="ru-RU" dirty="0" err="1"/>
              <a:t>инфузией</a:t>
            </a:r>
            <a:r>
              <a:rPr lang="ru-RU" dirty="0"/>
              <a:t> </a:t>
            </a:r>
            <a:r>
              <a:rPr lang="ru-RU" dirty="0" err="1"/>
              <a:t>вазопрессоров</a:t>
            </a:r>
            <a:endParaRPr lang="ru-RU" dirty="0"/>
          </a:p>
          <a:p>
            <a:r>
              <a:rPr lang="ru-RU" dirty="0" err="1"/>
              <a:t>Трансэзофагеальная</a:t>
            </a:r>
            <a:r>
              <a:rPr lang="ru-RU" dirty="0"/>
              <a:t> ЭХО-КГ: острое легочное сердце, отсутствие тромбов в легочном стволе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96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Клинический случай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 пациентки развилось массивное вагинальное кровотечение, выполнено введение</a:t>
            </a:r>
          </a:p>
          <a:p>
            <a:r>
              <a:rPr lang="ru-RU" sz="2400" dirty="0" smtClean="0"/>
              <a:t> 8 доз Эр-массы, </a:t>
            </a:r>
          </a:p>
          <a:p>
            <a:r>
              <a:rPr lang="ru-RU" sz="2400" dirty="0" smtClean="0"/>
              <a:t>21 доз тромбоцитов, </a:t>
            </a:r>
          </a:p>
          <a:p>
            <a:r>
              <a:rPr lang="ru-RU" sz="2400" dirty="0" smtClean="0"/>
              <a:t>10 доз СЗП, </a:t>
            </a:r>
          </a:p>
          <a:p>
            <a:r>
              <a:rPr lang="ru-RU" sz="2400" dirty="0" smtClean="0"/>
              <a:t>30 доз </a:t>
            </a:r>
            <a:r>
              <a:rPr lang="ru-RU" sz="2400" dirty="0" err="1" smtClean="0"/>
              <a:t>криопреципитата</a:t>
            </a:r>
            <a:r>
              <a:rPr lang="ru-RU" sz="2400" dirty="0" smtClean="0"/>
              <a:t>,</a:t>
            </a:r>
          </a:p>
          <a:p>
            <a:pPr marL="0" indent="0">
              <a:buNone/>
            </a:pPr>
            <a:r>
              <a:rPr lang="ru-RU" sz="2400" dirty="0" smtClean="0"/>
              <a:t> с контролем показателей </a:t>
            </a:r>
            <a:r>
              <a:rPr lang="ru-RU" sz="2400" dirty="0" err="1" smtClean="0"/>
              <a:t>коагулограммы</a:t>
            </a:r>
            <a:r>
              <a:rPr lang="ru-RU" sz="2400" dirty="0" smtClean="0"/>
              <a:t> и </a:t>
            </a:r>
            <a:r>
              <a:rPr lang="ru-RU" sz="2400" dirty="0" err="1" smtClean="0"/>
              <a:t>тромбоэластограммы</a:t>
            </a:r>
            <a:r>
              <a:rPr 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2705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ТЭГ в норме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13" y="2348880"/>
            <a:ext cx="54768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3902" y="5085184"/>
            <a:ext cx="5539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Тромбоэластограмма</a:t>
            </a:r>
            <a:r>
              <a:rPr lang="ru-RU" dirty="0" smtClean="0"/>
              <a:t> в норме. Основные параметры: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R </a:t>
            </a:r>
            <a:r>
              <a:rPr lang="ru-RU" dirty="0" smtClean="0"/>
              <a:t>(</a:t>
            </a:r>
            <a:r>
              <a:rPr lang="en-US" dirty="0" smtClean="0"/>
              <a:t>4 – 8 c</a:t>
            </a:r>
            <a:r>
              <a:rPr lang="ru-RU" dirty="0" smtClean="0"/>
              <a:t>)</a:t>
            </a:r>
            <a:r>
              <a:rPr lang="en-US" dirty="0" smtClean="0"/>
              <a:t>, K </a:t>
            </a:r>
            <a:r>
              <a:rPr lang="ru-RU" dirty="0" smtClean="0"/>
              <a:t>(</a:t>
            </a:r>
            <a:r>
              <a:rPr lang="en-US" dirty="0" smtClean="0"/>
              <a:t>0 – 4 c</a:t>
            </a:r>
            <a:r>
              <a:rPr lang="ru-RU" dirty="0" smtClean="0"/>
              <a:t>)</a:t>
            </a:r>
            <a:r>
              <a:rPr lang="en-US" dirty="0" smtClean="0"/>
              <a:t>, angle</a:t>
            </a:r>
            <a:r>
              <a:rPr lang="ru-RU" dirty="0" smtClean="0"/>
              <a:t> (47</a:t>
            </a:r>
            <a:r>
              <a:rPr lang="ru-RU" baseline="30000" dirty="0" smtClean="0"/>
              <a:t>о</a:t>
            </a:r>
            <a:r>
              <a:rPr lang="ru-RU" dirty="0" smtClean="0"/>
              <a:t>-74</a:t>
            </a:r>
            <a:r>
              <a:rPr lang="ru-RU" baseline="30000" dirty="0" smtClean="0"/>
              <a:t>о</a:t>
            </a:r>
            <a:r>
              <a:rPr lang="ru-RU" dirty="0" smtClean="0"/>
              <a:t>), А</a:t>
            </a:r>
            <a:r>
              <a:rPr lang="en-US" dirty="0" smtClean="0"/>
              <a:t>max (54 – 72 </a:t>
            </a:r>
            <a:r>
              <a:rPr lang="ru-RU" dirty="0" smtClean="0"/>
              <a:t>мм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9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ТЭГ при ЭОВ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9972"/>
            <a:ext cx="5852517" cy="437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2200" y="1916832"/>
            <a:ext cx="2160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Черный – ТЭГ в течение  введения 8 доз СЗП, 16 доз тромбоцитов,  20 доз </a:t>
            </a:r>
            <a:r>
              <a:rPr lang="ru-RU" sz="1600" dirty="0" err="1" smtClean="0"/>
              <a:t>криопреципитата</a:t>
            </a:r>
            <a:endParaRPr lang="ru-RU" sz="1600" dirty="0" smtClean="0"/>
          </a:p>
          <a:p>
            <a:endParaRPr lang="ru-RU" sz="1600" dirty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00B050"/>
                </a:solidFill>
              </a:rPr>
              <a:t>Зеленый – ТЭГ через 40 минут после первой, показатели в норме</a:t>
            </a:r>
          </a:p>
          <a:p>
            <a:endParaRPr lang="ru-RU" sz="1600" dirty="0" smtClean="0">
              <a:solidFill>
                <a:srgbClr val="00B050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Красный  - после дополнительного введения 2 доз СЗП, 5 доз тромбоцитов и 10 доз </a:t>
            </a:r>
            <a:r>
              <a:rPr lang="ru-RU" sz="1600" dirty="0" err="1" smtClean="0">
                <a:solidFill>
                  <a:srgbClr val="FF0000"/>
                </a:solidFill>
              </a:rPr>
              <a:t>криопреципитата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Клинический случай: исход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Несмотря на проведенную терапию и коррекцию показателей гемостаза, кровотечение продолжалось, выполнена </a:t>
            </a:r>
            <a:r>
              <a:rPr lang="ru-RU" dirty="0" err="1"/>
              <a:t>гистерэктомия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морфологическом исследовании плаценты было обнаружено </a:t>
            </a:r>
            <a:r>
              <a:rPr lang="ru-RU" dirty="0">
                <a:solidFill>
                  <a:srgbClr val="C00000"/>
                </a:solidFill>
              </a:rPr>
              <a:t>проникновение </a:t>
            </a:r>
            <a:r>
              <a:rPr lang="ru-RU" dirty="0" err="1">
                <a:solidFill>
                  <a:srgbClr val="C00000"/>
                </a:solidFill>
              </a:rPr>
              <a:t>мекония</a:t>
            </a:r>
            <a:r>
              <a:rPr lang="ru-RU" dirty="0">
                <a:solidFill>
                  <a:srgbClr val="C00000"/>
                </a:solidFill>
              </a:rPr>
              <a:t> в сосуды плаценты</a:t>
            </a:r>
          </a:p>
          <a:p>
            <a:r>
              <a:rPr lang="ru-RU" dirty="0"/>
              <a:t>Пациентка переведена в отделение реанимации, спустя четыре дня при проведении повторной ЭХО-КГ не выявлено признаков дисфункции ПЖ и легочной гипертензии, через несколько дней была выписана с ребенком с удовлетворительном состоянии.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9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Дополнительные методы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</a:t>
            </a:r>
            <a:r>
              <a:rPr lang="ru-RU" dirty="0" err="1" smtClean="0"/>
              <a:t>чреспищеводной</a:t>
            </a:r>
            <a:r>
              <a:rPr lang="ru-RU" dirty="0" smtClean="0"/>
              <a:t> эхокардиографии могут выявить выраженную легочную гипертензию, острую правожелудочковую недостаточность, и отклонение межжелудочковой перегородки.</a:t>
            </a:r>
          </a:p>
        </p:txBody>
      </p:sp>
    </p:spTree>
    <p:extLst>
      <p:ext uri="{BB962C8B-B14F-4D97-AF65-F5344CB8AC3E}">
        <p14:creationId xmlns:p14="http://schemas.microsoft.com/office/powerpoint/2010/main" val="89104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Дополнительные методы исследования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Газовый состав артериальной крови характеризуется снижением значений РО2 и РСО2.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лактат</a:t>
            </a:r>
            <a:r>
              <a:rPr lang="ru-RU" dirty="0" smtClean="0"/>
              <a:t> ацидоза!!!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Изменения состава артериальной крови происходит до изменений гемодинамики!!!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Диагностика СН, ДН на ранних этапах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4396" y="1821368"/>
            <a:ext cx="5495756" cy="48531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Стратегия «</a:t>
            </a:r>
            <a:r>
              <a:rPr lang="en-US" dirty="0" smtClean="0"/>
              <a:t>Point-of-Care</a:t>
            </a:r>
            <a:r>
              <a:rPr lang="ru-RU" dirty="0" smtClean="0"/>
              <a:t>»</a:t>
            </a:r>
          </a:p>
          <a:p>
            <a:pPr marL="803275"/>
            <a:r>
              <a:rPr lang="ru-RU" sz="2800" dirty="0" smtClean="0"/>
              <a:t>Пре-аналитические ошибки – причина 75% ошибок    («газы крови»)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“No error”-study </a:t>
            </a:r>
          </a:p>
          <a:p>
            <a:pPr marL="803275"/>
            <a:r>
              <a:rPr lang="ru-RU" sz="2800" dirty="0" smtClean="0"/>
              <a:t> </a:t>
            </a:r>
            <a:r>
              <a:rPr lang="en-US" sz="2800" dirty="0" smtClean="0"/>
              <a:t>POC </a:t>
            </a:r>
            <a:r>
              <a:rPr lang="ru-RU" sz="2800" dirty="0" smtClean="0"/>
              <a:t>  </a:t>
            </a:r>
            <a:r>
              <a:rPr lang="en-US" sz="2800" dirty="0" smtClean="0"/>
              <a:t>≤5 </a:t>
            </a:r>
            <a:r>
              <a:rPr lang="ru-RU" sz="2800" dirty="0" smtClean="0"/>
              <a:t>мин</a:t>
            </a:r>
          </a:p>
          <a:p>
            <a:pPr marL="803275"/>
            <a:r>
              <a:rPr lang="en-US" sz="2800" dirty="0" smtClean="0"/>
              <a:t> </a:t>
            </a:r>
            <a:r>
              <a:rPr lang="ru-RU" sz="2800" dirty="0" smtClean="0"/>
              <a:t>ЦКДЛ </a:t>
            </a:r>
            <a:r>
              <a:rPr lang="en-US" sz="2800" dirty="0" smtClean="0"/>
              <a:t>≤20 </a:t>
            </a:r>
            <a:r>
              <a:rPr lang="ru-RU" sz="2800" dirty="0" smtClean="0"/>
              <a:t>мин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01379"/>
              </p:ext>
            </p:extLst>
          </p:nvPr>
        </p:nvGraphicFramePr>
        <p:xfrm>
          <a:off x="6084169" y="1397001"/>
          <a:ext cx="266429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296144"/>
              </a:tblGrid>
              <a:tr h="3537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ЦКДЛ</a:t>
                      </a:r>
                      <a:r>
                        <a:rPr lang="ru-RU" baseline="0" dirty="0" smtClean="0"/>
                        <a:t> приемлем (</a:t>
                      </a:r>
                      <a:r>
                        <a:rPr lang="en-US" baseline="0" dirty="0" smtClean="0"/>
                        <a:t>p&lt;0.05)</a:t>
                      </a:r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HCO</a:t>
                      </a:r>
                      <a:r>
                        <a:rPr lang="ru-RU" sz="1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Гематокрит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Натрий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Калий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Кальций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smtClean="0"/>
                        <a:t>Глюкоза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379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Лактат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http://cdns2.freepik.com/free-photo/ok-icon_17-100913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94" y="5530825"/>
            <a:ext cx="288031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dns2.freepik.com/free-photo/ok-icon_17-100913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94" y="5195860"/>
            <a:ext cx="288031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31" y="4814767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7" y="3021988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8" y="3377126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9" y="3754802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9" y="4098837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30" y="4442677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209" y="5877272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rustedeblogs.com/wp-content/uploads/2014/06/round-error-warning-button-clip-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26" y="2614019"/>
            <a:ext cx="298199" cy="29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Непредсказуемость</a:t>
            </a:r>
          </a:p>
          <a:p>
            <a:r>
              <a:rPr lang="ru-RU" dirty="0" err="1" smtClean="0"/>
              <a:t>Непредотвратимость</a:t>
            </a:r>
            <a:endParaRPr lang="ru-RU" dirty="0" smtClean="0"/>
          </a:p>
          <a:p>
            <a:r>
              <a:rPr lang="ru-RU" dirty="0" smtClean="0"/>
              <a:t>Недостаточно изученная патология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1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M3500_and_4000"/>
          <p:cNvPicPr>
            <a:picLocks noChangeAspect="1" noChangeArrowheads="1"/>
          </p:cNvPicPr>
          <p:nvPr/>
        </p:nvPicPr>
        <p:blipFill>
          <a:blip r:embed="rId2"/>
          <a:srcRect t="10596" b="10690"/>
          <a:stretch>
            <a:fillRect/>
          </a:stretch>
        </p:blipFill>
        <p:spPr bwMode="auto">
          <a:xfrm rot="10800000" flipH="1">
            <a:off x="442717" y="-5197202"/>
            <a:ext cx="8235094" cy="54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stA="67000" dist="1270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74242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C00000"/>
                </a:solidFill>
              </a:rPr>
              <a:t>Организация исследования газов крови, электролитов и метаболитов по методике “</a:t>
            </a:r>
            <a:r>
              <a:rPr lang="en-US" sz="3200" dirty="0">
                <a:solidFill>
                  <a:srgbClr val="C00000"/>
                </a:solidFill>
              </a:rPr>
              <a:t>point</a:t>
            </a:r>
            <a:r>
              <a:rPr lang="ru-RU" sz="3200" dirty="0">
                <a:solidFill>
                  <a:srgbClr val="C00000"/>
                </a:solidFill>
              </a:rPr>
              <a:t>-</a:t>
            </a:r>
            <a:r>
              <a:rPr lang="en-US" sz="3200" dirty="0">
                <a:solidFill>
                  <a:srgbClr val="C00000"/>
                </a:solidFill>
              </a:rPr>
              <a:t>of</a:t>
            </a:r>
            <a:r>
              <a:rPr lang="ru-RU" sz="3200" dirty="0">
                <a:solidFill>
                  <a:srgbClr val="C00000"/>
                </a:solidFill>
              </a:rPr>
              <a:t>-</a:t>
            </a:r>
            <a:r>
              <a:rPr lang="en-US" sz="3200" dirty="0">
                <a:solidFill>
                  <a:srgbClr val="C00000"/>
                </a:solidFill>
              </a:rPr>
              <a:t>care</a:t>
            </a:r>
            <a:r>
              <a:rPr lang="ru-RU" sz="3200" dirty="0">
                <a:solidFill>
                  <a:srgbClr val="C00000"/>
                </a:solidFill>
              </a:rPr>
              <a:t>” непосредственно в </a:t>
            </a:r>
            <a:r>
              <a:rPr lang="ru-RU" sz="3200" dirty="0" err="1">
                <a:solidFill>
                  <a:srgbClr val="C00000"/>
                </a:solidFill>
              </a:rPr>
              <a:t>ОРИТ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931224" cy="4248471"/>
          </a:xfrm>
        </p:spPr>
        <p:txBody>
          <a:bodyPr>
            <a:normAutofit/>
          </a:bodyPr>
          <a:lstStyle/>
          <a:p>
            <a:r>
              <a:rPr lang="ru-RU" dirty="0" smtClean="0"/>
              <a:t>Сокращает время до принятия терапевтического решения</a:t>
            </a:r>
          </a:p>
          <a:p>
            <a:r>
              <a:rPr lang="ru-RU" dirty="0" smtClean="0"/>
              <a:t>Повышает </a:t>
            </a:r>
            <a:r>
              <a:rPr lang="ru-RU" dirty="0"/>
              <a:t>точность исследования и </a:t>
            </a:r>
            <a:r>
              <a:rPr lang="ru-RU" dirty="0" smtClean="0"/>
              <a:t>уменьшает </a:t>
            </a:r>
            <a:r>
              <a:rPr lang="ru-RU" dirty="0"/>
              <a:t>количество ошибок </a:t>
            </a:r>
            <a:r>
              <a:rPr lang="ru-RU" dirty="0" smtClean="0"/>
              <a:t>измерения</a:t>
            </a:r>
          </a:p>
          <a:p>
            <a:r>
              <a:rPr lang="ru-RU" dirty="0" smtClean="0"/>
              <a:t>Позволяет внедрить в клиническую практику целенаправленный подход </a:t>
            </a:r>
            <a:r>
              <a:rPr lang="ru-RU" dirty="0"/>
              <a:t>к коррекции гемодинамических </a:t>
            </a:r>
            <a:r>
              <a:rPr lang="ru-RU" dirty="0" smtClean="0"/>
              <a:t>расстройств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6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400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Параметры</a:t>
            </a:r>
            <a:r>
              <a:rPr lang="ru-RU" dirty="0">
                <a:solidFill>
                  <a:srgbClr val="C00000"/>
                </a:solidFill>
              </a:rPr>
              <a:t>, подлежащие мониторному контролю у больных с АСБ: </a:t>
            </a:r>
            <a:endParaRPr lang="ru-RU" dirty="0" smtClean="0">
              <a:solidFill>
                <a:srgbClr val="C00000"/>
              </a:solidFill>
            </a:endParaRPr>
          </a:p>
          <a:p>
            <a:pPr lvl="1"/>
            <a:r>
              <a:rPr lang="ru-RU" dirty="0" smtClean="0"/>
              <a:t>артериальное давление, ЧСС, ЭКГ, сатурация</a:t>
            </a:r>
          </a:p>
          <a:p>
            <a:pPr lvl="1"/>
            <a:r>
              <a:rPr lang="ru-RU" dirty="0" smtClean="0"/>
              <a:t>почасовой диурез</a:t>
            </a:r>
          </a:p>
          <a:p>
            <a:pPr lvl="1"/>
            <a:r>
              <a:rPr lang="ru-RU" dirty="0" smtClean="0"/>
              <a:t>Гематокрит, гемоглобин</a:t>
            </a:r>
          </a:p>
          <a:p>
            <a:pPr lvl="1"/>
            <a:r>
              <a:rPr lang="ru-RU" dirty="0" smtClean="0"/>
              <a:t>основные </a:t>
            </a:r>
            <a:r>
              <a:rPr lang="ru-RU" dirty="0"/>
              <a:t>показатели </a:t>
            </a:r>
            <a:r>
              <a:rPr lang="ru-RU" dirty="0" smtClean="0"/>
              <a:t>гемостаза (АЧТВ, тромбоциты, фибриноген, ПТИ, ПВ)</a:t>
            </a:r>
          </a:p>
          <a:p>
            <a:pPr lvl="1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газы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крови; кислотно-основное состояние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крови.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Лечение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24936" cy="590465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3. Терапия ДВС-синдрома.</a:t>
            </a:r>
          </a:p>
          <a:p>
            <a:r>
              <a:rPr lang="ru-RU" dirty="0"/>
              <a:t>Для купирования патологического </a:t>
            </a:r>
            <a:r>
              <a:rPr lang="ru-RU" dirty="0" err="1"/>
              <a:t>фибринолиза</a:t>
            </a:r>
            <a:r>
              <a:rPr lang="ru-RU" dirty="0"/>
              <a:t> применяют внутривенные инъекции его ингибиторов: </a:t>
            </a:r>
            <a:r>
              <a:rPr lang="ru-RU" dirty="0" smtClean="0"/>
              <a:t> </a:t>
            </a:r>
          </a:p>
          <a:p>
            <a:pPr lvl="1"/>
            <a:r>
              <a:rPr lang="ru-RU" dirty="0" err="1" smtClean="0"/>
              <a:t>Транексам</a:t>
            </a:r>
            <a:endParaRPr lang="ru-RU" dirty="0"/>
          </a:p>
          <a:p>
            <a:r>
              <a:rPr lang="ru-RU" dirty="0" smtClean="0"/>
              <a:t>Компоненты гемостаза в зависимости от дефицита факторов свертывания: </a:t>
            </a:r>
            <a:endParaRPr lang="ru-RU" dirty="0"/>
          </a:p>
          <a:p>
            <a:r>
              <a:rPr lang="ru-RU" dirty="0" smtClean="0"/>
              <a:t>концентраты </a:t>
            </a:r>
            <a:r>
              <a:rPr lang="ru-RU" dirty="0"/>
              <a:t>антитромбина</a:t>
            </a:r>
            <a:r>
              <a:rPr lang="ru-RU" dirty="0" smtClean="0"/>
              <a:t>, протромбина, СЗП.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/>
              <a:t>эритроцитарная</a:t>
            </a:r>
            <a:r>
              <a:rPr lang="ru-RU" dirty="0"/>
              <a:t> масса (по необходимости),</a:t>
            </a:r>
          </a:p>
          <a:p>
            <a:r>
              <a:rPr lang="ru-RU" dirty="0" smtClean="0"/>
              <a:t> </a:t>
            </a:r>
            <a:r>
              <a:rPr lang="ru-RU" dirty="0" err="1"/>
              <a:t>тромбоцитарная</a:t>
            </a:r>
            <a:r>
              <a:rPr lang="ru-RU" dirty="0"/>
              <a:t> масса(по необходимости</a:t>
            </a:r>
            <a:r>
              <a:rPr lang="ru-RU" dirty="0" smtClean="0"/>
              <a:t>),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60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Лечение маточного кровотечения </a:t>
            </a:r>
            <a:r>
              <a:rPr lang="ru-RU" dirty="0" err="1"/>
              <a:t>коагулопатического</a:t>
            </a:r>
            <a:r>
              <a:rPr lang="ru-RU" dirty="0"/>
              <a:t> генеза проводится в соответствии с Федеральными стандартами: сначала проводится консервативная терапия, при отсутствии эффекта- оперативное лечение с преимущественно </a:t>
            </a:r>
            <a:r>
              <a:rPr lang="ru-RU" dirty="0" err="1"/>
              <a:t>органосохранящей</a:t>
            </a:r>
            <a:r>
              <a:rPr lang="ru-RU" dirty="0"/>
              <a:t> тактикой. При продолжающемся кровотечении -экстирпация матки.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10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Лечение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184576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Учитывая патогенетические механизмы ЭОВ, схожие с </a:t>
            </a:r>
            <a:r>
              <a:rPr lang="ru-RU" sz="2600" dirty="0" smtClean="0"/>
              <a:t> </a:t>
            </a:r>
            <a:r>
              <a:rPr lang="ru-RU" sz="2600" dirty="0" err="1"/>
              <a:t>П</a:t>
            </a:r>
            <a:r>
              <a:rPr lang="ru-RU" sz="2600" dirty="0" err="1" smtClean="0"/>
              <a:t>атогенетически</a:t>
            </a:r>
            <a:r>
              <a:rPr lang="ru-RU" sz="2600" dirty="0" smtClean="0"/>
              <a:t> </a:t>
            </a:r>
            <a:r>
              <a:rPr lang="ru-RU" sz="2600" dirty="0"/>
              <a:t>оправдано введение высоких доз </a:t>
            </a:r>
            <a:r>
              <a:rPr lang="ru-RU" sz="2600" dirty="0" err="1"/>
              <a:t>глюкокортикостероидов</a:t>
            </a:r>
            <a:r>
              <a:rPr lang="ru-RU" sz="2600" dirty="0"/>
              <a:t>. </a:t>
            </a:r>
            <a:r>
              <a:rPr lang="ru-RU" sz="2600" dirty="0" smtClean="0"/>
              <a:t>Существуют </a:t>
            </a:r>
            <a:r>
              <a:rPr lang="ru-RU" sz="2600" dirty="0"/>
              <a:t>данные об их успешном применении. </a:t>
            </a:r>
          </a:p>
          <a:p>
            <a:r>
              <a:rPr lang="ru-RU" sz="2600" dirty="0"/>
              <a:t>При первом подозрении на </a:t>
            </a:r>
            <a:r>
              <a:rPr lang="ru-RU" sz="2600" dirty="0" smtClean="0"/>
              <a:t>АСБ:</a:t>
            </a:r>
          </a:p>
          <a:p>
            <a:r>
              <a:rPr lang="ru-RU" sz="2600" dirty="0" smtClean="0"/>
              <a:t>Гидрокортизон </a:t>
            </a:r>
            <a:r>
              <a:rPr lang="ru-RU" sz="2600" dirty="0"/>
              <a:t>500 мг внутривенно, затем каждые 6 часов(до 2 г/24 ч). </a:t>
            </a:r>
            <a:endParaRPr lang="ru-RU" sz="2600" dirty="0" smtClean="0"/>
          </a:p>
          <a:p>
            <a:r>
              <a:rPr lang="ru-RU" sz="2600" dirty="0" smtClean="0"/>
              <a:t>Или </a:t>
            </a:r>
            <a:r>
              <a:rPr lang="ru-RU" sz="2600" dirty="0"/>
              <a:t>преднизолон 360-420 мг. </a:t>
            </a:r>
            <a:r>
              <a:rPr lang="ru-RU" sz="2600" dirty="0" smtClean="0"/>
              <a:t>, через </a:t>
            </a:r>
            <a:r>
              <a:rPr lang="ru-RU" sz="2600" dirty="0"/>
              <a:t>10-15 минут 280-360 мг внутривенно из расчета </a:t>
            </a:r>
            <a:r>
              <a:rPr lang="ru-RU" sz="2600" dirty="0" smtClean="0"/>
              <a:t>сум</a:t>
            </a:r>
            <a:r>
              <a:rPr lang="ru-RU" sz="2600" dirty="0"/>
              <a:t>м</a:t>
            </a:r>
            <a:r>
              <a:rPr lang="ru-RU" sz="2600" dirty="0" smtClean="0"/>
              <a:t>арной </a:t>
            </a:r>
            <a:r>
              <a:rPr lang="ru-RU" sz="2600" dirty="0"/>
              <a:t>дозы </a:t>
            </a:r>
            <a:r>
              <a:rPr lang="ru-RU" sz="2600" dirty="0" smtClean="0"/>
              <a:t>700-800 мг, </a:t>
            </a:r>
            <a:r>
              <a:rPr lang="ru-RU" sz="2600" dirty="0"/>
              <a:t>в последующие 2 суток назначают по 30 мг преднизолона 4 раза и по 30 мг. 2 раза во второй день.</a:t>
            </a:r>
          </a:p>
        </p:txBody>
      </p:sp>
    </p:spTree>
    <p:extLst>
      <p:ext uri="{BB962C8B-B14F-4D97-AF65-F5344CB8AC3E}">
        <p14:creationId xmlns:p14="http://schemas.microsoft.com/office/powerpoint/2010/main" val="10884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Общие положения применения </a:t>
            </a:r>
            <a:r>
              <a:rPr lang="ru-RU" sz="3200" dirty="0" err="1" smtClean="0">
                <a:solidFill>
                  <a:srgbClr val="FF0000"/>
                </a:solidFill>
              </a:rPr>
              <a:t>вазопрессоров</a:t>
            </a:r>
            <a:r>
              <a:rPr lang="ru-RU" sz="3200" dirty="0" smtClean="0">
                <a:solidFill>
                  <a:srgbClr val="FF0000"/>
                </a:solidFill>
              </a:rPr>
              <a:t>, катехоламинов при  шоке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Первая линия выбора – адренергические агенты (</a:t>
            </a:r>
            <a:r>
              <a:rPr lang="ru-RU" dirty="0" err="1" smtClean="0"/>
              <a:t>Кохрейновские</a:t>
            </a:r>
            <a:r>
              <a:rPr lang="ru-RU" dirty="0" smtClean="0"/>
              <a:t> данные, 2004)</a:t>
            </a:r>
          </a:p>
          <a:p>
            <a:r>
              <a:rPr lang="ru-RU" dirty="0" smtClean="0"/>
              <a:t>Текущие клинические рекомендации предлагают препараты выбора – Норадреналин или </a:t>
            </a:r>
            <a:r>
              <a:rPr lang="ru-RU" dirty="0" err="1" smtClean="0"/>
              <a:t>Допамин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Допамин</a:t>
            </a:r>
            <a:r>
              <a:rPr lang="ru-RU" dirty="0" smtClean="0"/>
              <a:t> занимает ведущее место при кардиогенном шоке</a:t>
            </a:r>
          </a:p>
          <a:p>
            <a:r>
              <a:rPr lang="ru-RU" dirty="0" smtClean="0"/>
              <a:t>Адреналин рекомендован при СЛР и </a:t>
            </a:r>
            <a:r>
              <a:rPr lang="ru-RU" u="sng" dirty="0" smtClean="0">
                <a:solidFill>
                  <a:srgbClr val="FF0000"/>
                </a:solidFill>
              </a:rPr>
              <a:t>анафилактическом шоке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8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Гемодинамический и метаболический эффекты применения катехоламинов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Увеличение уровня </a:t>
            </a:r>
            <a:r>
              <a:rPr lang="ru-RU" dirty="0" err="1" smtClean="0"/>
              <a:t>лактата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9688" r="14030" b="889"/>
          <a:stretch/>
        </p:blipFill>
        <p:spPr>
          <a:xfrm>
            <a:off x="696037" y="2320119"/>
            <a:ext cx="3234519" cy="3660225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Метаболический эффект по мере нарастания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Адреналин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Норадреналин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Допамин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err="1" smtClean="0">
                <a:solidFill>
                  <a:srgbClr val="0070C0"/>
                </a:solidFill>
              </a:rPr>
              <a:t>Мезатон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1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Выживание пациентов при </a:t>
            </a:r>
            <a:r>
              <a:rPr lang="ru-RU" sz="3200" dirty="0" err="1" smtClean="0">
                <a:solidFill>
                  <a:srgbClr val="FF0000"/>
                </a:solidFill>
              </a:rPr>
              <a:t>лактатацидозе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" t="6257" r="10649" b="9312"/>
          <a:stretch/>
        </p:blipFill>
        <p:spPr>
          <a:xfrm>
            <a:off x="683568" y="1196753"/>
            <a:ext cx="7992888" cy="4508012"/>
          </a:xfrm>
        </p:spPr>
      </p:pic>
    </p:spTree>
    <p:extLst>
      <p:ext uri="{BB962C8B-B14F-4D97-AF65-F5344CB8AC3E}">
        <p14:creationId xmlns:p14="http://schemas.microsoft.com/office/powerpoint/2010/main" val="1764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Нежелательные эффекты применения катехоламинов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105457"/>
              </p:ext>
            </p:extLst>
          </p:nvPr>
        </p:nvGraphicFramePr>
        <p:xfrm>
          <a:off x="457200" y="1600200"/>
          <a:ext cx="8229600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00"/>
                <a:gridCol w="1584176"/>
                <a:gridCol w="1296144"/>
                <a:gridCol w="1728192"/>
                <a:gridCol w="13064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Нежелательный</a:t>
                      </a:r>
                      <a:r>
                        <a:rPr lang="ru-RU" baseline="0" dirty="0" smtClean="0"/>
                        <a:t> эффект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Адреналин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Допамин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Норадреналин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Мезатон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Тахикардия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Аритмии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Уменьшение </a:t>
                      </a:r>
                      <a:r>
                        <a:rPr lang="ru-RU" dirty="0" err="1" smtClean="0"/>
                        <a:t>спланхнического</a:t>
                      </a:r>
                      <a:r>
                        <a:rPr lang="ru-RU" dirty="0" smtClean="0"/>
                        <a:t> кровотока при шоке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Повышение потребности кислорода в миокарде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Гипергликемия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617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8796"/>
            <a:ext cx="8229600" cy="858753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Рекомендуется соблюдать следующие правила: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1.При подозрении на ЭОВ, в </a:t>
            </a:r>
            <a:r>
              <a:rPr lang="ru-RU" dirty="0" err="1"/>
              <a:t>т.ч</a:t>
            </a:r>
            <a:r>
              <a:rPr lang="ru-RU" dirty="0"/>
              <a:t>. при появлении необъяснимого озноба, дрожи, тремора и др. признаках ввести </a:t>
            </a:r>
            <a:r>
              <a:rPr lang="ru-RU" dirty="0" err="1"/>
              <a:t>глюкокортикостероиды</a:t>
            </a:r>
            <a:r>
              <a:rPr lang="ru-RU" dirty="0"/>
              <a:t> для купирования </a:t>
            </a:r>
            <a:r>
              <a:rPr lang="ru-RU" dirty="0" err="1"/>
              <a:t>анафилактоидной</a:t>
            </a:r>
            <a:r>
              <a:rPr lang="ru-RU" dirty="0"/>
              <a:t> реакции.</a:t>
            </a:r>
          </a:p>
          <a:p>
            <a:r>
              <a:rPr lang="ru-RU" dirty="0"/>
              <a:t>2. </a:t>
            </a:r>
            <a:r>
              <a:rPr lang="ru-RU" dirty="0" err="1"/>
              <a:t>Коагулопатическое</a:t>
            </a:r>
            <a:r>
              <a:rPr lang="ru-RU" dirty="0"/>
              <a:t> кровотечение, </a:t>
            </a:r>
            <a:r>
              <a:rPr lang="ru-RU" dirty="0" err="1"/>
              <a:t>развившееся</a:t>
            </a:r>
            <a:r>
              <a:rPr lang="ru-RU" dirty="0"/>
              <a:t> во время или сразу после операции кесарева сечения (не сопровождавшегося массивной кровопотерей) </a:t>
            </a:r>
            <a:r>
              <a:rPr lang="ru-RU" dirty="0" smtClean="0"/>
              <a:t>рассматривать </a:t>
            </a:r>
            <a:r>
              <a:rPr lang="ru-RU" dirty="0"/>
              <a:t>как вероятное проявление ЭОВ с соответствующей тактикой.</a:t>
            </a:r>
          </a:p>
        </p:txBody>
      </p:sp>
    </p:spTree>
    <p:extLst>
      <p:ext uri="{BB962C8B-B14F-4D97-AF65-F5344CB8AC3E}">
        <p14:creationId xmlns:p14="http://schemas.microsoft.com/office/powerpoint/2010/main" val="10448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Итоги опубликованных случаев ЭОВ- смертность от 21% до 44%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458328"/>
              </p:ext>
            </p:extLst>
          </p:nvPr>
        </p:nvGraphicFramePr>
        <p:xfrm>
          <a:off x="0" y="1628800"/>
          <a:ext cx="9073008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504"/>
                <a:gridCol w="3600400"/>
                <a:gridCol w="1008112"/>
                <a:gridCol w="1815529"/>
                <a:gridCol w="1198463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Серия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Методология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Период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AСБ Заболеваемость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 на рождений)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Материнская смертность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Morgan 1979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Обзор литературы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1929-1979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8000-80000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233/272 (86%)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Hogberg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1985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Шведский реестр рождений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1951-1980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83000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8/12 (66%)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Burrows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Royal Женская больница, Брисбен, Австралия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1984 - 1993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6579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2/9 (22%)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Clark 1995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США реестр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1988 - 1994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 / 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28/46 (61%)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</a:rPr>
                        <a:t>Gilbert 1999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Калифорнийская базы данных населения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1094248 одноплодных рождений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1994 - 1995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20646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14/53 (26%)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Tuffnell 2005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Великобритания реестр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1997 - 2004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Н / Д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13/44 (30%)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Крамер 2006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Канадский население когорта 3018781 случаев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1991 - 2002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16.667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24/180 (13%)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Самуэльсон 2007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Шведский Причина смерти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из 2961000 случаев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1973 - 1999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51.947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25/57 (44%)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Abenhaim 2008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Население США когорта изучение 2940362 рождений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1998 - 2003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12987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49/227 (22%)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06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Рекомендуется соблюдать следующие правила: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5805264"/>
          </a:xfrm>
        </p:spPr>
        <p:txBody>
          <a:bodyPr>
            <a:noAutofit/>
          </a:bodyPr>
          <a:lstStyle/>
          <a:p>
            <a:r>
              <a:rPr lang="ru-RU" sz="2400" dirty="0" smtClean="0"/>
              <a:t> При остановке </a:t>
            </a:r>
            <a:r>
              <a:rPr lang="ru-RU" sz="2400" dirty="0"/>
              <a:t>сердца, кесарево сечение должно быть выполнено сразу на фоне выполнения сердечно-легочной реанимации, поскольку выживаемость для матери маловероятна, а ребенок даже при надлежащем выполнении СЛР не получает даже минимальной части кровотока из-за шунтирования матки и других внутренних органов.</a:t>
            </a:r>
          </a:p>
          <a:p>
            <a:r>
              <a:rPr lang="ru-RU" sz="2400" dirty="0"/>
              <a:t>Регионарная анестезия </a:t>
            </a:r>
            <a:r>
              <a:rPr lang="ru-RU" sz="2400" dirty="0" smtClean="0"/>
              <a:t>противопоказана</a:t>
            </a:r>
            <a:r>
              <a:rPr lang="ru-RU" sz="2400" dirty="0"/>
              <a:t> </a:t>
            </a:r>
            <a:r>
              <a:rPr lang="ru-RU" sz="2400" dirty="0" smtClean="0"/>
              <a:t>… Гипотензия при спинальной анестезии опасна в плане развития ЭОВ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760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Перспективные научные направления диагностики и верификации ЭОВ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Поиск компонентов </a:t>
            </a:r>
            <a:r>
              <a:rPr lang="ru-RU" dirty="0" err="1" smtClean="0"/>
              <a:t>мекония</a:t>
            </a:r>
            <a:r>
              <a:rPr lang="ru-RU" dirty="0" smtClean="0"/>
              <a:t> в крови</a:t>
            </a:r>
          </a:p>
          <a:p>
            <a:r>
              <a:rPr lang="ru-RU" dirty="0" smtClean="0"/>
              <a:t>Сывороточная концентрация </a:t>
            </a:r>
            <a:r>
              <a:rPr lang="ru-RU" dirty="0" err="1" smtClean="0"/>
              <a:t>Триптазы</a:t>
            </a:r>
            <a:endParaRPr lang="ru-RU" dirty="0" smtClean="0"/>
          </a:p>
          <a:p>
            <a:r>
              <a:rPr lang="ru-RU" dirty="0" smtClean="0"/>
              <a:t>Человеческий </a:t>
            </a:r>
            <a:r>
              <a:rPr lang="ru-RU" dirty="0" err="1" smtClean="0"/>
              <a:t>антикератин</a:t>
            </a:r>
            <a:r>
              <a:rPr lang="ru-RU" dirty="0" smtClean="0"/>
              <a:t> (ИМГХ)</a:t>
            </a:r>
          </a:p>
          <a:p>
            <a:r>
              <a:rPr lang="en-US" dirty="0" smtClean="0"/>
              <a:t>Endothelin-1 (</a:t>
            </a:r>
            <a:r>
              <a:rPr lang="ru-RU" dirty="0" smtClean="0"/>
              <a:t>ИМГХ)</a:t>
            </a:r>
          </a:p>
          <a:p>
            <a:r>
              <a:rPr lang="ru-RU" dirty="0" smtClean="0"/>
              <a:t>Поиск клеток </a:t>
            </a:r>
            <a:r>
              <a:rPr lang="ru-RU" dirty="0" err="1" smtClean="0"/>
              <a:t>синцитиотрофобластов</a:t>
            </a:r>
            <a:endParaRPr lang="ru-RU" dirty="0" smtClean="0"/>
          </a:p>
          <a:p>
            <a:r>
              <a:rPr lang="ru-RU" dirty="0" err="1" smtClean="0"/>
              <a:t>Иммунохроматографический</a:t>
            </a:r>
            <a:r>
              <a:rPr lang="ru-RU" dirty="0" smtClean="0"/>
              <a:t> анализ (протеин1-связывающий инсулиноподобный фактор роста)</a:t>
            </a:r>
          </a:p>
          <a:p>
            <a:r>
              <a:rPr lang="ru-RU" dirty="0" err="1" smtClean="0"/>
              <a:t>Моноклональные</a:t>
            </a:r>
            <a:r>
              <a:rPr lang="ru-RU" dirty="0" smtClean="0"/>
              <a:t> антитела ТКН-2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2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Основные выводы: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000" dirty="0"/>
              <a:t>Эмболия околоплодным водами редкое, но серьезное осложнение  в акушерстве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Патогенез до конца не </a:t>
            </a:r>
            <a:r>
              <a:rPr lang="ru-RU" sz="4000" dirty="0" smtClean="0"/>
              <a:t>ясен, но доказано поступление через сосуды плаценты агрессивных БАВ в организм матери.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Лечение </a:t>
            </a:r>
            <a:r>
              <a:rPr lang="ru-RU" sz="4000" dirty="0" smtClean="0"/>
              <a:t>поддерживающее, диагностика СН, ДН незамедлительная.</a:t>
            </a:r>
          </a:p>
          <a:p>
            <a:r>
              <a:rPr lang="ru-RU" sz="4000" dirty="0" smtClean="0"/>
              <a:t>Изменение артериального состава крови происходит до признаков кардиопульмонального шока, поэтому необходима методика прикроватной диагностики лабораторных показателей.</a:t>
            </a:r>
          </a:p>
          <a:p>
            <a:r>
              <a:rPr lang="ru-RU" sz="4000" dirty="0" smtClean="0"/>
              <a:t>Имеет </a:t>
            </a:r>
            <a:r>
              <a:rPr lang="ru-RU" sz="4000" dirty="0"/>
              <a:t>смысл использовать </a:t>
            </a:r>
            <a:r>
              <a:rPr lang="ru-RU" sz="4000" dirty="0" err="1"/>
              <a:t>глюкортикостероиды</a:t>
            </a:r>
            <a:r>
              <a:rPr lang="ru-RU" sz="4000" dirty="0"/>
              <a:t> в больших </a:t>
            </a:r>
            <a:r>
              <a:rPr lang="ru-RU" sz="4000" dirty="0" smtClean="0"/>
              <a:t>дозах при </a:t>
            </a:r>
            <a:r>
              <a:rPr lang="ru-RU" sz="4000" dirty="0" err="1" smtClean="0"/>
              <a:t>анафилактоидном</a:t>
            </a:r>
            <a:r>
              <a:rPr lang="ru-RU" sz="4000" dirty="0" smtClean="0"/>
              <a:t> течении ЭОВ.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259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Спасибо за внимание!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571313" cy="4525963"/>
          </a:xfrm>
        </p:spPr>
      </p:pic>
    </p:spTree>
    <p:extLst>
      <p:ext uri="{BB962C8B-B14F-4D97-AF65-F5344CB8AC3E}">
        <p14:creationId xmlns:p14="http://schemas.microsoft.com/office/powerpoint/2010/main" val="206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Из истории изучения ЭОВ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1926 г. – </a:t>
            </a:r>
            <a:r>
              <a:rPr lang="en-US" dirty="0" smtClean="0"/>
              <a:t>Brazilian medical journal – Amniotic emboli</a:t>
            </a:r>
          </a:p>
          <a:p>
            <a:r>
              <a:rPr lang="en-US" dirty="0" smtClean="0"/>
              <a:t>1941 </a:t>
            </a:r>
            <a:r>
              <a:rPr lang="ru-RU" dirty="0" smtClean="0"/>
              <a:t>г.- описаны у 8 погибших во время и после родов женщин наличие чешуйчатого эпителия и муцина (</a:t>
            </a:r>
            <a:r>
              <a:rPr lang="en-US" dirty="0" smtClean="0"/>
              <a:t>Steiner R.E., </a:t>
            </a:r>
            <a:r>
              <a:rPr lang="en-US" dirty="0" err="1" smtClean="0"/>
              <a:t>Lushbough</a:t>
            </a:r>
            <a:r>
              <a:rPr lang="en-US" dirty="0" smtClean="0"/>
              <a:t> C.)</a:t>
            </a:r>
          </a:p>
          <a:p>
            <a:r>
              <a:rPr lang="en-US" dirty="0" smtClean="0"/>
              <a:t>1969 </a:t>
            </a:r>
            <a:r>
              <a:rPr lang="ru-RU" dirty="0" smtClean="0"/>
              <a:t>г.-</a:t>
            </a:r>
            <a:r>
              <a:rPr lang="en-US" dirty="0" smtClean="0"/>
              <a:t> 14 c</a:t>
            </a:r>
            <a:r>
              <a:rPr lang="ru-RU" dirty="0" err="1" smtClean="0"/>
              <a:t>лучаев</a:t>
            </a:r>
            <a:r>
              <a:rPr lang="ru-RU" dirty="0" smtClean="0"/>
              <a:t> ЭОВ, наличие клеток в других органах погибших (</a:t>
            </a:r>
            <a:r>
              <a:rPr lang="en-US" dirty="0" err="1" smtClean="0"/>
              <a:t>Liban</a:t>
            </a:r>
            <a:r>
              <a:rPr lang="en-US" dirty="0" smtClean="0"/>
              <a:t> E., </a:t>
            </a:r>
            <a:r>
              <a:rPr lang="en-US" dirty="0" err="1" smtClean="0"/>
              <a:t>Rar</a:t>
            </a:r>
            <a:r>
              <a:rPr lang="en-US" dirty="0" smtClean="0"/>
              <a:t> S.)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6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Возможные механизмы попадания околоплодных вод в кровоток матери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solidFill>
                  <a:srgbClr val="002060"/>
                </a:solidFill>
              </a:rPr>
              <a:t>Межворсинчатое</a:t>
            </a:r>
            <a:r>
              <a:rPr lang="ru-RU" sz="2800" dirty="0" smtClean="0">
                <a:solidFill>
                  <a:srgbClr val="002060"/>
                </a:solidFill>
              </a:rPr>
              <a:t> пространство (краевая преждевременная отслойка нормально лежащей плаценты)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Внутриматочное давление </a:t>
            </a:r>
            <a:r>
              <a:rPr lang="en-US" sz="2800" dirty="0" smtClean="0">
                <a:solidFill>
                  <a:srgbClr val="002060"/>
                </a:solidFill>
              </a:rPr>
              <a:t>&gt;</a:t>
            </a:r>
            <a:r>
              <a:rPr lang="ru-RU" sz="2800" dirty="0" smtClean="0">
                <a:solidFill>
                  <a:srgbClr val="002060"/>
                </a:solidFill>
              </a:rPr>
              <a:t> давления в венозной системе матери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Трансплацентарно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rgbClr val="002060"/>
                </a:solidFill>
              </a:rPr>
              <a:t>Трансцервикально</a:t>
            </a:r>
            <a:r>
              <a:rPr lang="ru-RU" sz="2800" dirty="0" smtClean="0">
                <a:solidFill>
                  <a:srgbClr val="002060"/>
                </a:solidFill>
              </a:rPr>
              <a:t> (разрыв шейки матки)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Кесарево сечение, </a:t>
            </a:r>
            <a:r>
              <a:rPr lang="ru-RU" sz="2800" dirty="0" err="1" smtClean="0">
                <a:solidFill>
                  <a:srgbClr val="FF0000"/>
                </a:solidFill>
              </a:rPr>
              <a:t>амниоцентез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Гипотензия при операции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Свойства амниотической жидкости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600" dirty="0" smtClean="0"/>
              <a:t>Амниотическая жидкость имеет достаточно агрессивный чужеродный состав для материнского организма: </a:t>
            </a:r>
          </a:p>
          <a:p>
            <a:r>
              <a:rPr lang="ru-RU" sz="2600" dirty="0" smtClean="0"/>
              <a:t>содержит большое количество различных биологически активных веществ (</a:t>
            </a:r>
            <a:r>
              <a:rPr lang="ru-RU" sz="2600" dirty="0" err="1" smtClean="0"/>
              <a:t>мукопротеиды</a:t>
            </a:r>
            <a:r>
              <a:rPr lang="ru-RU" sz="2600" dirty="0" smtClean="0"/>
              <a:t>, липиды, белок, гормоны, гистамин, </a:t>
            </a:r>
            <a:r>
              <a:rPr lang="ru-RU" sz="2600" dirty="0" err="1" smtClean="0"/>
              <a:t>профибринолизин</a:t>
            </a:r>
            <a:r>
              <a:rPr lang="ru-RU" sz="2600" dirty="0" smtClean="0"/>
              <a:t> и </a:t>
            </a:r>
            <a:r>
              <a:rPr lang="ru-RU" sz="2600" dirty="0" err="1" smtClean="0"/>
              <a:t>тромбокиназоподобные</a:t>
            </a:r>
            <a:r>
              <a:rPr lang="ru-RU" sz="2600" dirty="0" smtClean="0"/>
              <a:t> вещества, цитокины и </a:t>
            </a:r>
            <a:r>
              <a:rPr lang="ru-RU" sz="2600" dirty="0" err="1" smtClean="0"/>
              <a:t>эйкозаноиды</a:t>
            </a:r>
            <a:r>
              <a:rPr lang="ru-RU" sz="2600" dirty="0" smtClean="0"/>
              <a:t>, ПГ)</a:t>
            </a:r>
          </a:p>
          <a:p>
            <a:r>
              <a:rPr lang="ru-RU" sz="2600" dirty="0" smtClean="0"/>
              <a:t>продукты белкового и жирового метаболизма; различные механические примеси (чешуйки эпидермиса, эмбриональные </a:t>
            </a:r>
            <a:r>
              <a:rPr lang="ru-RU" sz="2600" dirty="0" err="1" smtClean="0"/>
              <a:t>пушковые</a:t>
            </a:r>
            <a:r>
              <a:rPr lang="ru-RU" sz="2600" dirty="0" smtClean="0"/>
              <a:t> волосы, сыровидную смазку, </a:t>
            </a:r>
            <a:r>
              <a:rPr lang="ru-RU" sz="2600" dirty="0" err="1" smtClean="0"/>
              <a:t>меконий</a:t>
            </a:r>
            <a:r>
              <a:rPr lang="ru-RU" sz="2600" dirty="0" smtClean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Механизм проникновения ОВ в сосуды легких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92350"/>
            <a:ext cx="4038600" cy="3541662"/>
          </a:xfrm>
        </p:spPr>
      </p:pic>
    </p:spTree>
    <p:extLst>
      <p:ext uri="{BB962C8B-B14F-4D97-AF65-F5344CB8AC3E}">
        <p14:creationId xmlns:p14="http://schemas.microsoft.com/office/powerpoint/2010/main" val="7478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2180</Words>
  <Application>Microsoft Office PowerPoint</Application>
  <PresentationFormat>Экран (4:3)</PresentationFormat>
  <Paragraphs>390</Paragraphs>
  <Slides>53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Тема Office</vt:lpstr>
      <vt:lpstr>CorelDRAW</vt:lpstr>
      <vt:lpstr>Механизм, патогенез и возможности диагностики кардиопульмонального шока при ЭОВ</vt:lpstr>
      <vt:lpstr>Определение </vt:lpstr>
      <vt:lpstr>Эпидемиология</vt:lpstr>
      <vt:lpstr>Презентация PowerPoint</vt:lpstr>
      <vt:lpstr>Итоги опубликованных случаев ЭОВ- смертность от 21% до 44%</vt:lpstr>
      <vt:lpstr>Из истории изучения ЭОВ</vt:lpstr>
      <vt:lpstr>Возможные механизмы попадания околоплодных вод в кровоток матери </vt:lpstr>
      <vt:lpstr>Свойства амниотической жидкости</vt:lpstr>
      <vt:lpstr>Механизм проникновения ОВ в сосуды легких</vt:lpstr>
      <vt:lpstr>Клинические проявления ЭОВ</vt:lpstr>
      <vt:lpstr>Презентация PowerPoint</vt:lpstr>
      <vt:lpstr>Наиболее вероятный механизм развития шока</vt:lpstr>
      <vt:lpstr>Бифазная сердечная недостаточность</vt:lpstr>
      <vt:lpstr>Характеристика сердечной недостаточности при ЭОВ</vt:lpstr>
      <vt:lpstr>Сравнительная анатомия: ПЖ vs ЛЖ</vt:lpstr>
      <vt:lpstr>Межжелудочковая перегородка</vt:lpstr>
      <vt:lpstr>Особенности строения стенки правого желудочка</vt:lpstr>
      <vt:lpstr>Причины ПЖ-недостаточности</vt:lpstr>
      <vt:lpstr>Чрезпищеводное ЭХО исследование сердца</vt:lpstr>
      <vt:lpstr>Критерии диагностики</vt:lpstr>
      <vt:lpstr>Клинические признаки и симптомы</vt:lpstr>
      <vt:lpstr>Дифференциальная диагностика</vt:lpstr>
      <vt:lpstr>Дополнительные методы исследования</vt:lpstr>
      <vt:lpstr>Дополнительные методы исследования</vt:lpstr>
      <vt:lpstr>Принятие решений «на месте»</vt:lpstr>
      <vt:lpstr>Дополнительные методы исследования</vt:lpstr>
      <vt:lpstr>Коагулопатия при ЭОВ</vt:lpstr>
      <vt:lpstr>Тромбоэластограмма при ЭОВ</vt:lpstr>
      <vt:lpstr>Лекарственные средства влияющие на гемостаз</vt:lpstr>
      <vt:lpstr>ГИПЕРФИБРИНОЛИЗ</vt:lpstr>
      <vt:lpstr>ВЗАИМОДЕЙСТВИЕ ПРЕПАРАТА Эптаког Альфа с другими лекарственными препаратами</vt:lpstr>
      <vt:lpstr>Клинический случай</vt:lpstr>
      <vt:lpstr>Клинический случай</vt:lpstr>
      <vt:lpstr>ТЭГ в норме</vt:lpstr>
      <vt:lpstr>ТЭГ при ЭОВ</vt:lpstr>
      <vt:lpstr>Клинический случай: исход</vt:lpstr>
      <vt:lpstr>Дополнительные методы исследования</vt:lpstr>
      <vt:lpstr>Дополнительные методы исследования</vt:lpstr>
      <vt:lpstr>Диагностика СН, ДН на ранних этапах</vt:lpstr>
      <vt:lpstr>Организация исследования газов крови, электролитов и метаболитов по методике “point-of-care” непосредственно в ОРИТ </vt:lpstr>
      <vt:lpstr>Презентация PowerPoint</vt:lpstr>
      <vt:lpstr>Лечение </vt:lpstr>
      <vt:lpstr>Презентация PowerPoint</vt:lpstr>
      <vt:lpstr>Лечение</vt:lpstr>
      <vt:lpstr>Общие положения применения вазопрессоров, катехоламинов при  шоке</vt:lpstr>
      <vt:lpstr>Гемодинамический и метаболический эффекты применения катехоламинов</vt:lpstr>
      <vt:lpstr>Выживание пациентов при лактатацидозе</vt:lpstr>
      <vt:lpstr>Нежелательные эффекты применения катехоламинов</vt:lpstr>
      <vt:lpstr>Рекомендуется соблюдать следующие правила: </vt:lpstr>
      <vt:lpstr>Рекомендуется соблюдать следующие правила: </vt:lpstr>
      <vt:lpstr>Перспективные научные направления диагностики и верификации ЭОВ</vt:lpstr>
      <vt:lpstr>Основные выводы: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Эмболия околоплодными водами или анафилактоидный синдром при беременности  Клинические рекомендации</dc:title>
  <dc:creator>aynagul</dc:creator>
  <cp:lastModifiedBy>айнагуль</cp:lastModifiedBy>
  <cp:revision>102</cp:revision>
  <dcterms:created xsi:type="dcterms:W3CDTF">2014-10-04T06:03:12Z</dcterms:created>
  <dcterms:modified xsi:type="dcterms:W3CDTF">2015-02-03T18:20:39Z</dcterms:modified>
</cp:coreProperties>
</file>