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drawings/drawing6.xml" ContentType="application/vnd.openxmlformats-officedocument.drawingml.chartshapes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charts/chart9.xml" ContentType="application/vnd.openxmlformats-officedocument.drawingml.chart+xml"/>
  <Override PartName="/ppt/theme/themeOverride5.xml" ContentType="application/vnd.openxmlformats-officedocument.themeOverride+xml"/>
  <Override PartName="/ppt/drawings/drawing8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04" r:id="rId1"/>
  </p:sldMasterIdLst>
  <p:sldIdLst>
    <p:sldId id="257" r:id="rId2"/>
    <p:sldId id="308" r:id="rId3"/>
    <p:sldId id="306" r:id="rId4"/>
    <p:sldId id="258" r:id="rId5"/>
    <p:sldId id="301" r:id="rId6"/>
    <p:sldId id="260" r:id="rId7"/>
    <p:sldId id="261" r:id="rId8"/>
    <p:sldId id="262" r:id="rId9"/>
    <p:sldId id="307" r:id="rId10"/>
    <p:sldId id="263" r:id="rId11"/>
    <p:sldId id="264" r:id="rId12"/>
    <p:sldId id="313" r:id="rId13"/>
    <p:sldId id="279" r:id="rId14"/>
    <p:sldId id="269" r:id="rId15"/>
    <p:sldId id="281" r:id="rId16"/>
    <p:sldId id="287" r:id="rId17"/>
    <p:sldId id="314" r:id="rId18"/>
    <p:sldId id="310" r:id="rId19"/>
    <p:sldId id="270" r:id="rId20"/>
    <p:sldId id="277" r:id="rId21"/>
    <p:sldId id="309" r:id="rId22"/>
    <p:sldId id="271" r:id="rId23"/>
    <p:sldId id="317" r:id="rId24"/>
    <p:sldId id="288" r:id="rId25"/>
    <p:sldId id="315" r:id="rId26"/>
    <p:sldId id="316" r:id="rId27"/>
    <p:sldId id="312" r:id="rId28"/>
    <p:sldId id="285" r:id="rId29"/>
    <p:sldId id="286" r:id="rId30"/>
    <p:sldId id="305" r:id="rId31"/>
    <p:sldId id="304" r:id="rId32"/>
    <p:sldId id="289" r:id="rId33"/>
    <p:sldId id="282" r:id="rId34"/>
    <p:sldId id="295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B6FA"/>
    <a:srgbClr val="FFFFCC"/>
    <a:srgbClr val="FF9900"/>
    <a:srgbClr val="004620"/>
    <a:srgbClr val="FFFF99"/>
    <a:srgbClr val="006C31"/>
    <a:srgbClr val="FFFF66"/>
    <a:srgbClr val="BFF808"/>
    <a:srgbClr val="33CC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45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3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intel\Documents\&#1044;&#1048;&#1040;&#1043;&#1056;&#1040;&#1052;&#1052;&#1067;%20&#1057;&#1058;&#1040;&#1058;&#1068;&#1071;%20&#1055;&#1054;&#1060;\&#1043;&#1045;&#1052;&#1054;&#1044;&#1048;&#1053;&#1040;&#1052;&#1048;&#1050;&#1040;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800"/>
            </a:pPr>
            <a:r>
              <a:rPr lang="ru-RU" sz="2800" dirty="0" smtClean="0"/>
              <a:t>ДИНАМИКА</a:t>
            </a:r>
            <a:r>
              <a:rPr lang="ru-RU" sz="2800" baseline="0" dirty="0" smtClean="0"/>
              <a:t> АД систолического</a:t>
            </a:r>
            <a:endParaRPr lang="ru-RU" sz="2800" dirty="0"/>
          </a:p>
        </c:rich>
      </c:tx>
      <c:layout>
        <c:manualLayout>
          <c:xMode val="edge"/>
          <c:yMode val="edge"/>
          <c:x val="0.3835467266457574"/>
          <c:y val="1.2595210009345366E-2"/>
        </c:manualLayout>
      </c:layout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042695152252078E-2"/>
          <c:y val="0.16238109244692309"/>
          <c:w val="0.69587960094829415"/>
          <c:h val="0.77067492968965867"/>
        </c:manualLayout>
      </c:layout>
      <c:area3DChart>
        <c:grouping val="standard"/>
        <c:varyColors val="0"/>
        <c:ser>
          <c:idx val="0"/>
          <c:order val="0"/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2.4793388429752077E-2"/>
                  <c:y val="-0.124567474048442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3057851239669422E-2"/>
                  <c:y val="-0.124567474048442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2341597796143273E-2"/>
                  <c:y val="-5.9976931949250398E-2"/>
                </c:manualLayout>
              </c:layout>
              <c:tx>
                <c:rich>
                  <a:bodyPr/>
                  <a:lstStyle/>
                  <a:p>
                    <a:r>
                      <a:rPr lang="en-US" sz="2400" b="0" i="1" baseline="0">
                        <a:solidFill>
                          <a:schemeClr val="bg1"/>
                        </a:solidFill>
                      </a:rPr>
                      <a:t>111,1</a:t>
                    </a:r>
                    <a:r>
                      <a:rPr lang="ru-RU" sz="2400" b="0" i="1" baseline="0">
                        <a:solidFill>
                          <a:schemeClr val="bg1"/>
                        </a:solidFill>
                      </a:rPr>
                      <a:t>**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Лист1!$A$1:$C$1</c:f>
              <c:numCache>
                <c:formatCode>General</c:formatCode>
                <c:ptCount val="3"/>
                <c:pt idx="0">
                  <c:v>124.1</c:v>
                </c:pt>
                <c:pt idx="1">
                  <c:v>120.8</c:v>
                </c:pt>
                <c:pt idx="2">
                  <c:v>111.1</c:v>
                </c:pt>
              </c:numCache>
            </c:numRef>
          </c:val>
        </c:ser>
        <c:ser>
          <c:idx val="1"/>
          <c:order val="1"/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8.2642458948829767E-3"/>
                  <c:y val="-0.258362168396770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2644411184139205E-2"/>
                  <c:y val="-0.202998846597462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528925619834718E-2"/>
                  <c:y val="-0.1707035755478662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i="1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110,2</a:t>
                    </a:r>
                    <a:r>
                      <a:rPr lang="ru-RU" sz="2000" b="1" i="1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**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2000" b="1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Лист1!$A$2:$C$2</c:f>
              <c:numCache>
                <c:formatCode>General</c:formatCode>
                <c:ptCount val="3"/>
                <c:pt idx="0">
                  <c:v>122.9</c:v>
                </c:pt>
                <c:pt idx="1">
                  <c:v>123.6</c:v>
                </c:pt>
                <c:pt idx="2">
                  <c:v>110.2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8454144"/>
        <c:axId val="98456320"/>
        <c:axId val="94787776"/>
      </c:area3DChart>
      <c:catAx>
        <c:axId val="984541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ru-RU" sz="2000" dirty="0"/>
                  <a:t>ЭТАПЫ ИССЛЕДОВАНИЯ</a:t>
                </a:r>
              </a:p>
            </c:rich>
          </c:tx>
          <c:layout>
            <c:manualLayout>
              <c:xMode val="edge"/>
              <c:yMode val="edge"/>
              <c:x val="0.23818026629519801"/>
              <c:y val="0.89725494289452745"/>
            </c:manualLayout>
          </c:layout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98456320"/>
        <c:crosses val="autoZero"/>
        <c:auto val="1"/>
        <c:lblAlgn val="ctr"/>
        <c:lblOffset val="100"/>
        <c:noMultiLvlLbl val="0"/>
      </c:catAx>
      <c:valAx>
        <c:axId val="98456320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800"/>
                </a:pPr>
                <a:r>
                  <a:rPr lang="ru-RU" sz="1800"/>
                  <a:t>АДсист,</a:t>
                </a:r>
              </a:p>
              <a:p>
                <a:pPr>
                  <a:defRPr sz="1800"/>
                </a:pPr>
                <a:r>
                  <a:rPr lang="ru-RU" sz="1800"/>
                  <a:t>мм рт ст</a:t>
                </a:r>
              </a:p>
            </c:rich>
          </c:tx>
          <c:layout>
            <c:manualLayout>
              <c:xMode val="edge"/>
              <c:yMode val="edge"/>
              <c:x val="1.5721784776902892E-2"/>
              <c:y val="1.678300593048706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98454144"/>
        <c:crosses val="autoZero"/>
        <c:crossBetween val="midCat"/>
      </c:valAx>
      <c:serAx>
        <c:axId val="947877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98456320"/>
        <c:crosses val="autoZero"/>
      </c:serAx>
    </c:plotArea>
    <c:legend>
      <c:legendPos val="r"/>
      <c:layout>
        <c:manualLayout>
          <c:xMode val="edge"/>
          <c:yMode val="edge"/>
          <c:x val="0.72038096194439938"/>
          <c:y val="0.82270188933255772"/>
          <c:w val="0.2694438865767052"/>
          <c:h val="0.1176009038211441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800"/>
            </a:pPr>
            <a:r>
              <a:rPr lang="ru-RU" sz="2800" dirty="0"/>
              <a:t>Динамика </a:t>
            </a:r>
            <a:r>
              <a:rPr lang="ru-RU" sz="2800" dirty="0" smtClean="0"/>
              <a:t>АД диастолического</a:t>
            </a:r>
            <a:endParaRPr lang="ru-RU" sz="2800" dirty="0"/>
          </a:p>
        </c:rich>
      </c:tx>
      <c:layout>
        <c:manualLayout>
          <c:xMode val="edge"/>
          <c:yMode val="edge"/>
          <c:x val="0.31874300087489071"/>
          <c:y val="0"/>
        </c:manualLayout>
      </c:layout>
      <c:overlay val="1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4960629921259875E-2"/>
          <c:y val="2.8154646759120511E-2"/>
          <c:w val="0.67436596940533944"/>
          <c:h val="0.87933484093035086"/>
        </c:manualLayout>
      </c:layout>
      <c:area3DChart>
        <c:grouping val="standard"/>
        <c:varyColors val="0"/>
        <c:ser>
          <c:idx val="0"/>
          <c:order val="0"/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1.666666666666667E-2"/>
                  <c:y val="-0.110726643598615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222222222222223E-2"/>
                  <c:y val="-8.7658592848904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5757575757575704E-2"/>
                  <c:y val="-7.8431343885767085E-2"/>
                </c:manualLayout>
              </c:layout>
              <c:tx>
                <c:rich>
                  <a:bodyPr/>
                  <a:lstStyle/>
                  <a:p>
                    <a:r>
                      <a:rPr lang="en-US" sz="2400">
                        <a:solidFill>
                          <a:schemeClr val="bg1"/>
                        </a:solidFill>
                      </a:rPr>
                      <a:t>61,9</a:t>
                    </a:r>
                    <a:r>
                      <a:rPr lang="ru-RU" sz="2400">
                        <a:solidFill>
                          <a:schemeClr val="bg1"/>
                        </a:solidFill>
                      </a:rPr>
                      <a:t>**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Лист1!$J$1:$L$1</c:f>
              <c:numCache>
                <c:formatCode>General</c:formatCode>
                <c:ptCount val="3"/>
                <c:pt idx="0">
                  <c:v>79.7</c:v>
                </c:pt>
                <c:pt idx="1">
                  <c:v>76.040000000000006</c:v>
                </c:pt>
                <c:pt idx="2">
                  <c:v>61.9</c:v>
                </c:pt>
              </c:numCache>
            </c:numRef>
          </c:val>
        </c:ser>
        <c:ser>
          <c:idx val="1"/>
          <c:order val="1"/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7.7861820302765186E-2"/>
                  <c:y val="-0.235321806349002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3333333333332864E-3"/>
                  <c:y val="-0.249134948096885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111111111111115E-2"/>
                  <c:y val="-0.22628845332974698"/>
                </c:manualLayout>
              </c:layout>
              <c:tx>
                <c:rich>
                  <a:bodyPr/>
                  <a:lstStyle/>
                  <a:p>
                    <a:r>
                      <a:rPr lang="en-US" sz="2400">
                        <a:solidFill>
                          <a:srgbClr val="C00000"/>
                        </a:solidFill>
                      </a:rPr>
                      <a:t>62,4</a:t>
                    </a:r>
                    <a:r>
                      <a:rPr lang="ru-RU" sz="2400">
                        <a:solidFill>
                          <a:srgbClr val="C00000"/>
                        </a:solidFill>
                      </a:rPr>
                      <a:t>**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Лист1!$J$2:$L$2</c:f>
              <c:numCache>
                <c:formatCode>General</c:formatCode>
                <c:ptCount val="3"/>
                <c:pt idx="0">
                  <c:v>80.3</c:v>
                </c:pt>
                <c:pt idx="1">
                  <c:v>81.5</c:v>
                </c:pt>
                <c:pt idx="2">
                  <c:v>62.4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717568"/>
        <c:axId val="44719488"/>
        <c:axId val="44620416"/>
      </c:area3DChart>
      <c:catAx>
        <c:axId val="447175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ru-RU" sz="2400"/>
                  <a:t>ЭТАПЫ ИССЛЕДОВАНИЯ</a:t>
                </a:r>
              </a:p>
            </c:rich>
          </c:tx>
          <c:layout>
            <c:manualLayout>
              <c:xMode val="edge"/>
              <c:yMode val="edge"/>
              <c:x val="0.15280985710119574"/>
              <c:y val="0.85528721446409361"/>
            </c:manualLayout>
          </c:layout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44719488"/>
        <c:crosses val="autoZero"/>
        <c:auto val="1"/>
        <c:lblAlgn val="ctr"/>
        <c:lblOffset val="100"/>
        <c:noMultiLvlLbl val="0"/>
      </c:catAx>
      <c:valAx>
        <c:axId val="44719488"/>
        <c:scaling>
          <c:orientation val="minMax"/>
          <c:min val="2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800"/>
                </a:pPr>
                <a:r>
                  <a:rPr lang="ru-RU" sz="1800"/>
                  <a:t>АДдиаст,</a:t>
                </a:r>
              </a:p>
              <a:p>
                <a:pPr>
                  <a:defRPr sz="1800"/>
                </a:pPr>
                <a:r>
                  <a:rPr lang="ru-RU" sz="1800"/>
                  <a:t>мм рт ст</a:t>
                </a:r>
              </a:p>
            </c:rich>
          </c:tx>
          <c:layout>
            <c:manualLayout>
              <c:xMode val="edge"/>
              <c:yMode val="edge"/>
              <c:x val="1.8485783027121609E-2"/>
              <c:y val="1.03551934900871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44717568"/>
        <c:crosses val="autoZero"/>
        <c:crossBetween val="midCat"/>
      </c:valAx>
      <c:serAx>
        <c:axId val="446204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44719488"/>
        <c:crosses val="autoZero"/>
      </c:serAx>
    </c:plotArea>
    <c:legend>
      <c:legendPos val="r"/>
      <c:layout/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ru-RU" sz="2800" dirty="0"/>
              <a:t>ДИНАМИКА АД среднего</a:t>
            </a:r>
          </a:p>
        </c:rich>
      </c:tx>
      <c:layout>
        <c:manualLayout>
          <c:xMode val="edge"/>
          <c:yMode val="edge"/>
          <c:x val="0.57309459423632658"/>
          <c:y val="0"/>
        </c:manualLayout>
      </c:layout>
      <c:overlay val="1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032174103237097"/>
          <c:y val="9.4390987806910326E-2"/>
          <c:w val="0.70885323709536319"/>
          <c:h val="0.81277731293745137"/>
        </c:manualLayout>
      </c:layout>
      <c:area3DChart>
        <c:grouping val="standard"/>
        <c:varyColors val="0"/>
        <c:ser>
          <c:idx val="0"/>
          <c:order val="0"/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6.5993265993265993E-2"/>
                  <c:y val="-0.161927103585712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0925337632080008E-17"/>
                  <c:y val="-0.143518518518518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8316498316498327E-2"/>
                  <c:y val="-0.12136260033607374"/>
                </c:manualLayout>
              </c:layout>
              <c:tx>
                <c:rich>
                  <a:bodyPr/>
                  <a:lstStyle/>
                  <a:p>
                    <a:r>
                      <a:rPr lang="en-US" sz="2400">
                        <a:solidFill>
                          <a:schemeClr val="bg1"/>
                        </a:solidFill>
                      </a:rPr>
                      <a:t>83</a:t>
                    </a:r>
                    <a:r>
                      <a:rPr lang="ru-RU" sz="2400">
                        <a:solidFill>
                          <a:schemeClr val="bg1"/>
                        </a:solidFill>
                      </a:rPr>
                      <a:t>**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Лист1!$A$22:$C$22</c:f>
              <c:numCache>
                <c:formatCode>General</c:formatCode>
                <c:ptCount val="3"/>
                <c:pt idx="0">
                  <c:v>98.6</c:v>
                </c:pt>
                <c:pt idx="1">
                  <c:v>95.1</c:v>
                </c:pt>
                <c:pt idx="2">
                  <c:v>83</c:v>
                </c:pt>
              </c:numCache>
            </c:numRef>
          </c:val>
        </c:ser>
        <c:ser>
          <c:idx val="1"/>
          <c:order val="1"/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5.8501550942495803E-2"/>
                  <c:y val="-0.269290391345406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22222222222223E-2"/>
                  <c:y val="-0.282407407407407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5589225589225589E-2"/>
                  <c:y val="-0.25812792137427565"/>
                </c:manualLayout>
              </c:layout>
              <c:tx>
                <c:rich>
                  <a:bodyPr/>
                  <a:lstStyle/>
                  <a:p>
                    <a:r>
                      <a:rPr lang="en-US" sz="2400" b="1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81,1</a:t>
                    </a:r>
                    <a:r>
                      <a:rPr lang="ru-RU" sz="2400" b="1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**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Лист1!$A$23:$C$23</c:f>
              <c:numCache>
                <c:formatCode>General</c:formatCode>
                <c:ptCount val="3"/>
                <c:pt idx="0">
                  <c:v>96.7</c:v>
                </c:pt>
                <c:pt idx="1">
                  <c:v>98</c:v>
                </c:pt>
                <c:pt idx="2">
                  <c:v>81.099999999999994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946176"/>
        <c:axId val="44948096"/>
        <c:axId val="44898048"/>
      </c:area3DChart>
      <c:catAx>
        <c:axId val="449461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ru-RU" sz="2400" dirty="0"/>
                  <a:t>ЭТАПЫ ИССЛЕДОВАНИЯ</a:t>
                </a:r>
              </a:p>
            </c:rich>
          </c:tx>
          <c:layout>
            <c:manualLayout>
              <c:xMode val="edge"/>
              <c:yMode val="edge"/>
              <c:x val="0.19229870887351203"/>
              <c:y val="0.8735118840962115"/>
            </c:manualLayout>
          </c:layout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44948096"/>
        <c:crosses val="autoZero"/>
        <c:auto val="1"/>
        <c:lblAlgn val="ctr"/>
        <c:lblOffset val="100"/>
        <c:noMultiLvlLbl val="0"/>
      </c:catAx>
      <c:valAx>
        <c:axId val="44948096"/>
        <c:scaling>
          <c:orientation val="minMax"/>
          <c:min val="2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800"/>
                </a:pPr>
                <a:r>
                  <a:rPr lang="ru-RU" sz="1800"/>
                  <a:t>САД,</a:t>
                </a:r>
              </a:p>
              <a:p>
                <a:pPr>
                  <a:defRPr sz="1800"/>
                </a:pPr>
                <a:r>
                  <a:rPr lang="ru-RU" sz="1800"/>
                  <a:t>мм рт ст</a:t>
                </a:r>
              </a:p>
            </c:rich>
          </c:tx>
          <c:layout>
            <c:manualLayout>
              <c:xMode val="edge"/>
              <c:yMode val="edge"/>
              <c:x val="2.6321084864391973E-3"/>
              <c:y val="9.7349810440361638E-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44946176"/>
        <c:crosses val="autoZero"/>
        <c:crossBetween val="midCat"/>
      </c:valAx>
      <c:serAx>
        <c:axId val="44898048"/>
        <c:scaling>
          <c:orientation val="minMax"/>
        </c:scaling>
        <c:delete val="0"/>
        <c:axPos val="b"/>
        <c:majorTickMark val="out"/>
        <c:minorTickMark val="none"/>
        <c:tickLblPos val="nextTo"/>
        <c:crossAx val="44948096"/>
        <c:crosses val="autoZero"/>
      </c:serAx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 algn="ctr">
              <a:defRPr sz="2000" b="1" i="0">
                <a:solidFill>
                  <a:schemeClr val="accent3">
                    <a:lumMod val="50000"/>
                  </a:schemeClr>
                </a:solidFill>
              </a:defRPr>
            </a:pPr>
            <a:r>
              <a:rPr lang="ru-RU" sz="2000" b="1" i="0" dirty="0">
                <a:solidFill>
                  <a:schemeClr val="tx1"/>
                </a:solidFill>
              </a:rPr>
              <a:t>Динамика</a:t>
            </a:r>
            <a:r>
              <a:rPr lang="ru-RU" sz="2000" b="1" i="0" baseline="0" dirty="0">
                <a:solidFill>
                  <a:schemeClr val="tx1"/>
                </a:solidFill>
              </a:rPr>
              <a:t> СИ</a:t>
            </a:r>
            <a:endParaRPr lang="ru-RU" sz="2000" b="1" i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5793542780960846"/>
          <c:y val="2.0308721114874591E-2"/>
        </c:manualLayout>
      </c:layout>
      <c:overlay val="1"/>
      <c:spPr>
        <a:noFill/>
      </c:spPr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026278448066368E-2"/>
          <c:y val="0.14308173269616159"/>
          <c:w val="0.9404555236282669"/>
          <c:h val="0.77650537999075064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solidFill>
                <a:srgbClr val="92D050"/>
              </a:solidFill>
            </a:ln>
          </c:spPr>
          <c:invertIfNegative val="0"/>
          <c:dLbls>
            <c:dLbl>
              <c:idx val="2"/>
              <c:layout>
                <c:manualLayout>
                  <c:x val="-1.574725824114781E-2"/>
                  <c:y val="1.654356258716308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>
                        <a:solidFill>
                          <a:srgbClr val="004620"/>
                        </a:solidFill>
                      </a:rPr>
                      <a:t>3,81</a:t>
                    </a:r>
                    <a:r>
                      <a:rPr lang="ru-RU" sz="1800" b="1" dirty="0">
                        <a:solidFill>
                          <a:srgbClr val="004620"/>
                        </a:solidFill>
                      </a:rPr>
                      <a:t>*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rgbClr val="00462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Лист1!$A$83:$C$83</c:f>
              <c:numCache>
                <c:formatCode>General</c:formatCode>
                <c:ptCount val="3"/>
                <c:pt idx="0">
                  <c:v>3.4299999999999997</c:v>
                </c:pt>
                <c:pt idx="1">
                  <c:v>3.55</c:v>
                </c:pt>
                <c:pt idx="2">
                  <c:v>3.8099999999999996</c:v>
                </c:pt>
              </c:numCache>
            </c:numRef>
          </c:val>
        </c:ser>
        <c:ser>
          <c:idx val="1"/>
          <c:order val="1"/>
          <c:spPr>
            <a:solidFill>
              <a:srgbClr val="FFC000"/>
            </a:solidFill>
            <a:ln>
              <a:solidFill>
                <a:srgbClr val="FFC000"/>
              </a:solidFill>
            </a:ln>
          </c:spPr>
          <c:invertIfNegative val="0"/>
          <c:dLbls>
            <c:dLbl>
              <c:idx val="0"/>
              <c:layout>
                <c:manualLayout>
                  <c:x val="4.5011615772850636E-2"/>
                  <c:y val="-4.62985276750354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3157278159569578E-2"/>
                  <c:y val="-4.963068776148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252487818813785E-2"/>
                  <c:y val="-4.4334663505239631E-2"/>
                </c:manualLayout>
              </c:layout>
              <c:tx>
                <c:rich>
                  <a:bodyPr/>
                  <a:lstStyle/>
                  <a:p>
                    <a:r>
                      <a:rPr lang="en-US" sz="1600">
                        <a:solidFill>
                          <a:schemeClr val="tx1"/>
                        </a:solidFill>
                      </a:rPr>
                      <a:t>4,05</a:t>
                    </a:r>
                    <a:r>
                      <a:rPr lang="ru-RU" sz="1600">
                        <a:solidFill>
                          <a:schemeClr val="tx1"/>
                        </a:solidFill>
                      </a:rPr>
                      <a:t>**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FF00"/>
              </a:solidFill>
            </c:spPr>
            <c:txPr>
              <a:bodyPr/>
              <a:lstStyle/>
              <a:p>
                <a:pPr>
                  <a:defRPr sz="16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Лист1!$A$84:$C$84</c:f>
              <c:numCache>
                <c:formatCode>General</c:formatCode>
                <c:ptCount val="3"/>
                <c:pt idx="0">
                  <c:v>3.3</c:v>
                </c:pt>
                <c:pt idx="1">
                  <c:v>3.54</c:v>
                </c:pt>
                <c:pt idx="2">
                  <c:v>4.05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48"/>
        <c:gapDepth val="212"/>
        <c:shape val="box"/>
        <c:axId val="45025536"/>
        <c:axId val="45040000"/>
        <c:axId val="0"/>
      </c:bar3DChart>
      <c:catAx>
        <c:axId val="450255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ЭТАПЫ</a:t>
                </a:r>
              </a:p>
            </c:rich>
          </c:tx>
          <c:layout>
            <c:manualLayout>
              <c:xMode val="edge"/>
              <c:yMode val="edge"/>
              <c:x val="0.76340847515028387"/>
              <c:y val="0.9209188916532014"/>
            </c:manualLayout>
          </c:layout>
          <c:overlay val="0"/>
        </c:title>
        <c:majorTickMark val="out"/>
        <c:minorTickMark val="none"/>
        <c:tickLblPos val="nextTo"/>
        <c:crossAx val="45040000"/>
        <c:crosses val="autoZero"/>
        <c:auto val="1"/>
        <c:lblAlgn val="ctr"/>
        <c:lblOffset val="100"/>
        <c:noMultiLvlLbl val="0"/>
      </c:catAx>
      <c:valAx>
        <c:axId val="45040000"/>
        <c:scaling>
          <c:orientation val="minMax"/>
        </c:scaling>
        <c:delete val="0"/>
        <c:axPos val="l"/>
        <c:majorGridlines>
          <c:spPr>
            <a:ln>
              <a:solidFill>
                <a:srgbClr val="C00000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СИ,</a:t>
                </a:r>
                <a:r>
                  <a:rPr lang="ru-RU" baseline="0"/>
                  <a:t> л</a:t>
                </a:r>
                <a:r>
                  <a:rPr lang="en-US" baseline="0"/>
                  <a:t>/</a:t>
                </a:r>
                <a:r>
                  <a:rPr lang="ru-RU" baseline="0"/>
                  <a:t>мин</a:t>
                </a:r>
                <a:r>
                  <a:rPr lang="en-US" baseline="0"/>
                  <a:t>/</a:t>
                </a:r>
                <a:r>
                  <a:rPr lang="ru-RU" baseline="0"/>
                  <a:t>м</a:t>
                </a:r>
                <a:r>
                  <a:rPr lang="ru-RU" baseline="0">
                    <a:latin typeface="Calibri"/>
                    <a:cs typeface="Calibri"/>
                  </a:rPr>
                  <a:t>²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3.119851724695551E-2"/>
              <c:y val="3.636086186901058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5025536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88139169807565509"/>
          <c:y val="0.53057925898797531"/>
          <c:w val="0.10214837431035405"/>
          <c:h val="0.157071994665162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ru-RU" sz="2000"/>
              <a:t>Динамика</a:t>
            </a:r>
            <a:r>
              <a:rPr lang="ru-RU" sz="2000" baseline="0"/>
              <a:t> ОПСС</a:t>
            </a:r>
            <a:endParaRPr lang="ru-RU" sz="2000"/>
          </a:p>
        </c:rich>
      </c:tx>
      <c:layout>
        <c:manualLayout>
          <c:xMode val="edge"/>
          <c:yMode val="edge"/>
          <c:x val="0.26242304651284432"/>
          <c:y val="0"/>
        </c:manualLayout>
      </c:layout>
      <c:overlay val="1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0419263998250221"/>
          <c:y val="1.7757117895991353E-2"/>
          <c:w val="0.86893823239513779"/>
          <c:h val="0.90866469382189863"/>
        </c:manualLayout>
      </c:layout>
      <c:area3DChart>
        <c:grouping val="standard"/>
        <c:varyColors val="0"/>
        <c:ser>
          <c:idx val="0"/>
          <c:order val="0"/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5.5555500243924291E-2"/>
                  <c:y val="-0.112193847148296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3794167720353242E-2"/>
                  <c:y val="-0.121813990364706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1331602632391156"/>
                  <c:y val="-9.9366989526416274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>
                        <a:solidFill>
                          <a:srgbClr val="004620"/>
                        </a:solidFill>
                        <a:effectLst/>
                      </a:rPr>
                      <a:t>933,1</a:t>
                    </a:r>
                    <a:r>
                      <a:rPr lang="ru-RU" sz="1600" b="1">
                        <a:solidFill>
                          <a:srgbClr val="004620"/>
                        </a:solidFill>
                        <a:effectLst/>
                      </a:rPr>
                      <a:t>**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004620"/>
                    </a:solidFill>
                    <a:effectLst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Лист1!$J$83:$L$83</c:f>
              <c:numCache>
                <c:formatCode>General</c:formatCode>
                <c:ptCount val="3"/>
                <c:pt idx="0">
                  <c:v>1238.7</c:v>
                </c:pt>
                <c:pt idx="1">
                  <c:v>1147.7</c:v>
                </c:pt>
                <c:pt idx="2">
                  <c:v>933.1</c:v>
                </c:pt>
              </c:numCache>
            </c:numRef>
          </c:val>
        </c:ser>
        <c:ser>
          <c:idx val="1"/>
          <c:order val="1"/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0.11456053802729962"/>
                  <c:y val="-0.233829826988920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444444444444445E-2"/>
                  <c:y val="-0.245370370370370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6111329833770786E-2"/>
                  <c:y val="-0.23611111111111113"/>
                </c:manualLayout>
              </c:layout>
              <c:tx>
                <c:rich>
                  <a:bodyPr/>
                  <a:lstStyle/>
                  <a:p>
                    <a:r>
                      <a:rPr lang="en-US" sz="1600" b="1">
                        <a:solidFill>
                          <a:schemeClr val="accent6"/>
                        </a:solidFill>
                      </a:rPr>
                      <a:t>889,4</a:t>
                    </a:r>
                    <a:r>
                      <a:rPr lang="ru-RU" sz="1600" b="1">
                        <a:solidFill>
                          <a:schemeClr val="accent6"/>
                        </a:solidFill>
                      </a:rPr>
                      <a:t>**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accent6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Лист1!$J$84:$L$84</c:f>
              <c:numCache>
                <c:formatCode>General</c:formatCode>
                <c:ptCount val="3"/>
                <c:pt idx="0">
                  <c:v>1284.3</c:v>
                </c:pt>
                <c:pt idx="1">
                  <c:v>1205.9000000000001</c:v>
                </c:pt>
                <c:pt idx="2">
                  <c:v>889.4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670784"/>
        <c:axId val="49562368"/>
        <c:axId val="45032320"/>
      </c:area3DChart>
      <c:catAx>
        <c:axId val="496707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ru-RU" sz="1400"/>
                  <a:t>ЭТАПЫ</a:t>
                </a:r>
                <a:r>
                  <a:rPr lang="ru-RU" sz="1400" baseline="0"/>
                  <a:t> ИССЛЕДОВАНИЯ</a:t>
                </a:r>
                <a:endParaRPr lang="ru-RU" sz="1400"/>
              </a:p>
            </c:rich>
          </c:tx>
          <c:layout>
            <c:manualLayout>
              <c:xMode val="edge"/>
              <c:yMode val="edge"/>
              <c:x val="0.14586697663304823"/>
              <c:y val="0.85318045469695303"/>
            </c:manualLayout>
          </c:layout>
          <c:overlay val="0"/>
        </c:title>
        <c:majorTickMark val="out"/>
        <c:minorTickMark val="none"/>
        <c:tickLblPos val="nextTo"/>
        <c:crossAx val="49562368"/>
        <c:crosses val="autoZero"/>
        <c:auto val="1"/>
        <c:lblAlgn val="ctr"/>
        <c:lblOffset val="100"/>
        <c:noMultiLvlLbl val="0"/>
      </c:catAx>
      <c:valAx>
        <c:axId val="49562368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200"/>
                </a:pPr>
                <a:r>
                  <a:rPr lang="ru-RU" sz="1200"/>
                  <a:t>ОПСС,</a:t>
                </a:r>
                <a:r>
                  <a:rPr lang="ru-RU" sz="1200" baseline="0"/>
                  <a:t> </a:t>
                </a:r>
              </a:p>
              <a:p>
                <a:pPr>
                  <a:defRPr sz="1200"/>
                </a:pPr>
                <a:r>
                  <a:rPr lang="ru-RU" sz="1200" baseline="0"/>
                  <a:t>дин*с</a:t>
                </a:r>
                <a:r>
                  <a:rPr lang="en-US" sz="1200" baseline="0"/>
                  <a:t>/</a:t>
                </a:r>
                <a:r>
                  <a:rPr lang="ru-RU" sz="1200" baseline="0"/>
                  <a:t>см5</a:t>
                </a:r>
                <a:endParaRPr lang="ru-RU" sz="1200"/>
              </a:p>
            </c:rich>
          </c:tx>
          <c:layout>
            <c:manualLayout>
              <c:xMode val="edge"/>
              <c:yMode val="edge"/>
              <c:x val="1.0435476815398076E-2"/>
              <c:y val="1.7168999708369787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49670784"/>
        <c:crosses val="autoZero"/>
        <c:crossBetween val="midCat"/>
      </c:valAx>
      <c:serAx>
        <c:axId val="45032320"/>
        <c:scaling>
          <c:orientation val="minMax"/>
        </c:scaling>
        <c:delete val="1"/>
        <c:axPos val="b"/>
        <c:majorTickMark val="out"/>
        <c:minorTickMark val="none"/>
        <c:tickLblPos val="none"/>
        <c:crossAx val="49562368"/>
        <c:crosses val="autoZero"/>
      </c:ser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2282957158929149"/>
          <c:y val="0.74724853804122771"/>
          <c:w val="0.13205424321959755"/>
          <c:h val="0.21711375503731911"/>
        </c:manualLayout>
      </c:layout>
      <c:overlay val="0"/>
    </c:legend>
    <c:plotVisOnly val="1"/>
    <c:dispBlanksAs val="zero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800"/>
            </a:pPr>
            <a:r>
              <a:rPr lang="ru-RU" sz="2800" dirty="0"/>
              <a:t>Динамика</a:t>
            </a:r>
            <a:r>
              <a:rPr lang="ru-RU" sz="2800" baseline="0" dirty="0"/>
              <a:t> ЧСС</a:t>
            </a:r>
            <a:endParaRPr lang="ru-RU" sz="2800" dirty="0"/>
          </a:p>
        </c:rich>
      </c:tx>
      <c:layout>
        <c:manualLayout>
          <c:xMode val="edge"/>
          <c:yMode val="edge"/>
          <c:x val="0.37475113122171944"/>
          <c:y val="0"/>
        </c:manualLayout>
      </c:layout>
      <c:overlay val="1"/>
    </c:title>
    <c:autoTitleDeleted val="0"/>
    <c:view3D>
      <c:rotX val="15"/>
      <c:rotY val="20"/>
      <c:rAngAx val="0"/>
      <c:perspective val="30"/>
    </c:view3D>
    <c:floor>
      <c:thickness val="0"/>
      <c:spPr>
        <a:solidFill>
          <a:srgbClr val="AD0101">
            <a:lumMod val="20000"/>
            <a:lumOff val="80000"/>
          </a:srgb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388617712378733E-2"/>
          <c:y val="0.14321580936403572"/>
          <c:w val="0.83626441491193682"/>
          <c:h val="0.53872446356576564"/>
        </c:manualLayout>
      </c:layout>
      <c:line3DChart>
        <c:grouping val="standard"/>
        <c:varyColors val="0"/>
        <c:ser>
          <c:idx val="0"/>
          <c:order val="0"/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-6.2162219151781543E-2"/>
                  <c:y val="6.5856355584417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0332856120257704E-2"/>
                  <c:y val="8.45771985486260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0238739097006823E-2"/>
                  <c:y val="3.9015036688941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2000" b="0" i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Лист1!$J$22:$L$22</c:f>
              <c:numCache>
                <c:formatCode>General</c:formatCode>
                <c:ptCount val="3"/>
                <c:pt idx="0">
                  <c:v>93.4</c:v>
                </c:pt>
                <c:pt idx="1">
                  <c:v>90.2</c:v>
                </c:pt>
                <c:pt idx="2">
                  <c:v>90.9</c:v>
                </c:pt>
              </c:numCache>
            </c:numRef>
          </c:val>
          <c:smooth val="1"/>
        </c:ser>
        <c:ser>
          <c:idx val="1"/>
          <c:order val="1"/>
          <c:spPr>
            <a:solidFill>
              <a:srgbClr val="BFF808"/>
            </a:solidFill>
          </c:spPr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3.3182503770739065E-2"/>
                  <c:y val="-8.9552238805970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8099547511312271E-2"/>
                  <c:y val="-7.4626865671641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0497737556561077E-3"/>
                  <c:y val="-5.4726368159203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20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Лист1!$J$23:$L$23</c:f>
              <c:numCache>
                <c:formatCode>General</c:formatCode>
                <c:ptCount val="3"/>
                <c:pt idx="0">
                  <c:v>88.6</c:v>
                </c:pt>
                <c:pt idx="1">
                  <c:v>89.5</c:v>
                </c:pt>
                <c:pt idx="2">
                  <c:v>86.1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704960"/>
        <c:axId val="49706880"/>
        <c:axId val="45034112"/>
      </c:line3DChart>
      <c:catAx>
        <c:axId val="497049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ru-RU" sz="1400"/>
                  <a:t>ЭТАПЫ</a:t>
                </a:r>
                <a:r>
                  <a:rPr lang="ru-RU" sz="1400" baseline="0"/>
                  <a:t> ИССЛЕДОВАНИЯ</a:t>
                </a:r>
                <a:endParaRPr lang="ru-RU" sz="1400"/>
              </a:p>
            </c:rich>
          </c:tx>
          <c:layout>
            <c:manualLayout>
              <c:xMode val="edge"/>
              <c:yMode val="edge"/>
              <c:x val="0.31144813420061634"/>
              <c:y val="0.69399247774440587"/>
            </c:manualLayout>
          </c:layout>
          <c:overlay val="0"/>
        </c:title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49706880"/>
        <c:crosses val="autoZero"/>
        <c:auto val="1"/>
        <c:lblAlgn val="ctr"/>
        <c:lblOffset val="100"/>
        <c:noMultiLvlLbl val="0"/>
      </c:catAx>
      <c:valAx>
        <c:axId val="49706880"/>
        <c:scaling>
          <c:orientation val="minMax"/>
        </c:scaling>
        <c:delete val="0"/>
        <c:axPos val="l"/>
        <c:majorGridlines>
          <c:spPr>
            <a:ln>
              <a:solidFill>
                <a:srgbClr val="C00000"/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 sz="1800"/>
                </a:pPr>
                <a:r>
                  <a:rPr lang="ru-RU" sz="1800"/>
                  <a:t>ЧСС,</a:t>
                </a:r>
              </a:p>
              <a:p>
                <a:pPr>
                  <a:defRPr sz="1800"/>
                </a:pPr>
                <a:r>
                  <a:rPr lang="ru-RU" sz="1800"/>
                  <a:t>уд</a:t>
                </a:r>
                <a:r>
                  <a:rPr lang="en-US" sz="1800"/>
                  <a:t>/</a:t>
                </a:r>
                <a:r>
                  <a:rPr lang="ru-RU" sz="1800"/>
                  <a:t>мин</a:t>
                </a:r>
              </a:p>
            </c:rich>
          </c:tx>
          <c:layout>
            <c:manualLayout>
              <c:xMode val="edge"/>
              <c:yMode val="edge"/>
              <c:x val="1.0621726582819681E-2"/>
              <c:y val="3.4731852548282208E-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49704960"/>
        <c:crosses val="autoZero"/>
        <c:crossBetween val="between"/>
        <c:majorUnit val="5"/>
      </c:valAx>
      <c:serAx>
        <c:axId val="4503411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49706880"/>
        <c:crosses val="autoZero"/>
      </c:serAx>
      <c:dTable>
        <c:showHorzBorder val="1"/>
        <c:showVertBorder val="1"/>
        <c:showOutline val="1"/>
        <c:showKeys val="1"/>
        <c:spPr>
          <a:ln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 rtl="0">
              <a:defRPr sz="2000"/>
            </a:pPr>
            <a:endParaRPr lang="ru-RU"/>
          </a:p>
        </c:txPr>
      </c:dTable>
    </c:plotArea>
    <c:plotVisOnly val="1"/>
    <c:dispBlanksAs val="zero"/>
    <c:showDLblsOverMax val="0"/>
  </c:chart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ru-RU" sz="2400"/>
              <a:t>Динамика ВРЛЖ, мин</a:t>
            </a:r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  <c:spPr>
        <a:solidFill>
          <a:srgbClr val="F1DBFD"/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12921552666619"/>
          <c:y val="0.14440981335666375"/>
          <c:w val="0.71038433425648095"/>
          <c:h val="0.5892096821230679"/>
        </c:manualLayout>
      </c:layout>
      <c:line3DChart>
        <c:grouping val="standard"/>
        <c:varyColors val="0"/>
        <c:ser>
          <c:idx val="0"/>
          <c:order val="0"/>
          <c:spPr>
            <a:ln>
              <a:solidFill>
                <a:schemeClr val="accent3">
                  <a:lumMod val="50000"/>
                </a:schemeClr>
              </a:solidFill>
            </a:ln>
          </c:spPr>
          <c:dPt>
            <c:idx val="1"/>
            <c:bubble3D val="0"/>
            <c:spPr>
              <a:solidFill>
                <a:srgbClr val="92D050"/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dPt>
          <c:dPt>
            <c:idx val="2"/>
            <c:bubble3D val="0"/>
            <c:spPr>
              <a:solidFill>
                <a:srgbClr val="92D050"/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dPt>
          <c:val>
            <c:numRef>
              <c:f>Лист1!$A$122:$C$122</c:f>
              <c:numCache>
                <c:formatCode>General</c:formatCode>
                <c:ptCount val="3"/>
                <c:pt idx="0">
                  <c:v>8.67</c:v>
                </c:pt>
                <c:pt idx="1">
                  <c:v>8.7200000000000006</c:v>
                </c:pt>
                <c:pt idx="2">
                  <c:v>8.18</c:v>
                </c:pt>
              </c:numCache>
            </c:numRef>
          </c:val>
          <c:smooth val="0"/>
        </c:ser>
        <c:ser>
          <c:idx val="1"/>
          <c:order val="1"/>
          <c:spPr>
            <a:solidFill>
              <a:srgbClr val="FFFF00"/>
            </a:solidFill>
            <a:ln>
              <a:solidFill>
                <a:schemeClr val="accent6">
                  <a:lumMod val="50000"/>
                </a:schemeClr>
              </a:solidFill>
            </a:ln>
          </c:spPr>
          <c:val>
            <c:numRef>
              <c:f>Лист1!$A$123:$C$123</c:f>
              <c:numCache>
                <c:formatCode>General</c:formatCode>
                <c:ptCount val="3"/>
                <c:pt idx="0">
                  <c:v>8.07</c:v>
                </c:pt>
                <c:pt idx="1">
                  <c:v>8.8699999999999992</c:v>
                </c:pt>
                <c:pt idx="2">
                  <c:v>8.33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244352"/>
        <c:axId val="44250240"/>
        <c:axId val="49718144"/>
      </c:line3DChart>
      <c:catAx>
        <c:axId val="4424435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44250240"/>
        <c:crosses val="autoZero"/>
        <c:auto val="1"/>
        <c:lblAlgn val="ctr"/>
        <c:lblOffset val="100"/>
        <c:noMultiLvlLbl val="0"/>
      </c:catAx>
      <c:valAx>
        <c:axId val="4425024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ru-RU" sz="1800"/>
                  <a:t>ВРЛЖ,  кГм</a:t>
                </a:r>
                <a:r>
                  <a:rPr lang="en-US" sz="1800"/>
                  <a:t>/</a:t>
                </a:r>
                <a:r>
                  <a:rPr lang="ru-RU" sz="1800"/>
                  <a:t>м²</a:t>
                </a:r>
              </a:p>
            </c:rich>
          </c:tx>
          <c:layout>
            <c:manualLayout>
              <c:xMode val="edge"/>
              <c:yMode val="edge"/>
              <c:x val="0.16489721897582468"/>
              <c:y val="0.22893067436951445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44244352"/>
        <c:crosses val="autoZero"/>
        <c:crossBetween val="between"/>
        <c:majorUnit val="0.4"/>
      </c:valAx>
      <c:serAx>
        <c:axId val="497181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44250240"/>
        <c:crosses val="autoZero"/>
      </c:ser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1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ru-RU" sz="2000" b="1" dirty="0" err="1">
                <a:latin typeface="Calibri" panose="020F0502020204030204" pitchFamily="34" charset="0"/>
              </a:rPr>
              <a:t>Волемический</a:t>
            </a:r>
            <a:r>
              <a:rPr lang="ru-RU" sz="2000" b="1" dirty="0">
                <a:latin typeface="Calibri" panose="020F0502020204030204" pitchFamily="34" charset="0"/>
              </a:rPr>
              <a:t> эффект после струйного вливания кровезаменителя,</a:t>
            </a:r>
            <a:r>
              <a:rPr lang="en-US" sz="2000" b="1" dirty="0">
                <a:latin typeface="Calibri" panose="020F0502020204030204" pitchFamily="34" charset="0"/>
              </a:rPr>
              <a:t> </a:t>
            </a:r>
            <a:r>
              <a:rPr lang="ru-RU" sz="2000" b="1" dirty="0">
                <a:latin typeface="Calibri" panose="020F0502020204030204" pitchFamily="34" charset="0"/>
              </a:rPr>
              <a:t>мл (</a:t>
            </a:r>
            <a:r>
              <a:rPr lang="en-US" sz="2000" b="1" dirty="0" err="1">
                <a:latin typeface="Calibri" panose="020F0502020204030204" pitchFamily="34" charset="0"/>
              </a:rPr>
              <a:t>M±m,p</a:t>
            </a:r>
            <a:r>
              <a:rPr lang="en-US" sz="2000" b="1" dirty="0">
                <a:latin typeface="Calibri" panose="020F0502020204030204" pitchFamily="34" charset="0"/>
              </a:rPr>
              <a:t>),**p=0,014</a:t>
            </a:r>
            <a:endParaRPr lang="ru-RU" sz="2000" b="1" dirty="0">
              <a:latin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18003927143015852"/>
          <c:y val="9.0639508120086646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318546947164599"/>
          <c:y val="0.34774430142751278"/>
          <c:w val="0.82251649618296363"/>
          <c:h val="0.562836612175907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  <a:ln w="28575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 w="28575">
                <a:noFill/>
              </a:ln>
            </c:spPr>
          </c:dPt>
          <c:errBars>
            <c:errBarType val="both"/>
            <c:errValType val="cust"/>
            <c:noEndCap val="0"/>
            <c:plus>
              <c:numRef>
                <c:f>Лист1!$CX$208:$CY$208</c:f>
                <c:numCache>
                  <c:formatCode>General</c:formatCode>
                  <c:ptCount val="2"/>
                  <c:pt idx="0">
                    <c:v>0.25403976391315397</c:v>
                  </c:pt>
                  <c:pt idx="1">
                    <c:v>0.21655306874475588</c:v>
                  </c:pt>
                </c:numCache>
              </c:numRef>
            </c:plus>
            <c:minus>
              <c:numRef>
                <c:f>Лист1!$CX$208:$CY$208</c:f>
                <c:numCache>
                  <c:formatCode>General</c:formatCode>
                  <c:ptCount val="2"/>
                  <c:pt idx="0">
                    <c:v>0.25403976391315397</c:v>
                  </c:pt>
                  <c:pt idx="1">
                    <c:v>0.21655306874475588</c:v>
                  </c:pt>
                </c:numCache>
              </c:numRef>
            </c:minus>
          </c:errBars>
          <c:val>
            <c:numRef>
              <c:f>Лист1!$CX$205:$CY$205</c:f>
              <c:numCache>
                <c:formatCode>General</c:formatCode>
                <c:ptCount val="2"/>
                <c:pt idx="0">
                  <c:v>1.5008695652173913</c:v>
                </c:pt>
                <c:pt idx="1">
                  <c:v>1.0852380952380951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440576"/>
        <c:axId val="44450560"/>
      </c:barChart>
      <c:catAx>
        <c:axId val="44440576"/>
        <c:scaling>
          <c:orientation val="minMax"/>
        </c:scaling>
        <c:delete val="0"/>
        <c:axPos val="b"/>
        <c:majorTickMark val="out"/>
        <c:minorTickMark val="none"/>
        <c:tickLblPos val="nextTo"/>
        <c:crossAx val="44450560"/>
        <c:crosses val="autoZero"/>
        <c:auto val="1"/>
        <c:lblAlgn val="ctr"/>
        <c:lblOffset val="100"/>
        <c:noMultiLvlLbl val="0"/>
      </c:catAx>
      <c:valAx>
        <c:axId val="44450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444405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878865641912798"/>
          <c:y val="0.50086345181919367"/>
          <c:w val="8.8061891932642411E-2"/>
          <c:h val="0.20775615574877643"/>
        </c:manualLayout>
      </c:layout>
      <c:overlay val="0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2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 err="1"/>
              <a:t>Волемический</a:t>
            </a:r>
            <a:r>
              <a:rPr lang="ru-RU" dirty="0"/>
              <a:t> эффект на 3-м этапе, мл (</a:t>
            </a:r>
            <a:r>
              <a:rPr lang="en-US" dirty="0" err="1"/>
              <a:t>M±m,p</a:t>
            </a:r>
            <a:r>
              <a:rPr lang="en-US" dirty="0"/>
              <a:t>) p=0,19</a:t>
            </a:r>
            <a:endParaRPr lang="ru-RU" dirty="0"/>
          </a:p>
        </c:rich>
      </c:tx>
      <c:layout>
        <c:manualLayout>
          <c:xMode val="edge"/>
          <c:yMode val="edge"/>
          <c:x val="0.1462127043781411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037600955735032"/>
          <c:y val="0.22789207631900549"/>
          <c:w val="0.69330314960629924"/>
          <c:h val="0.6498101088183184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3">
                <a:lumMod val="75000"/>
              </a:schemeClr>
            </a:solidFill>
            <a:ln w="28575"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ln w="28575">
                <a:noFill/>
              </a:ln>
            </c:spPr>
          </c:dPt>
          <c:errBars>
            <c:errBarType val="both"/>
            <c:errValType val="cust"/>
            <c:noEndCap val="0"/>
            <c:plus>
              <c:numRef>
                <c:f>Лист1!$CY$255:$CZ$255</c:f>
                <c:numCache>
                  <c:formatCode>General</c:formatCode>
                  <c:ptCount val="2"/>
                  <c:pt idx="0">
                    <c:v>0.19801227591030623</c:v>
                  </c:pt>
                  <c:pt idx="1">
                    <c:v>0.20068258708577436</c:v>
                  </c:pt>
                </c:numCache>
              </c:numRef>
            </c:plus>
            <c:minus>
              <c:numRef>
                <c:f>Лист1!$CY$255:$CZ$255</c:f>
                <c:numCache>
                  <c:formatCode>General</c:formatCode>
                  <c:ptCount val="2"/>
                  <c:pt idx="0">
                    <c:v>0.19801227591030623</c:v>
                  </c:pt>
                  <c:pt idx="1">
                    <c:v>0.20068258708577436</c:v>
                  </c:pt>
                </c:numCache>
              </c:numRef>
            </c:minus>
          </c:errBars>
          <c:val>
            <c:numRef>
              <c:f>Лист1!$CY$252:$CZ$252</c:f>
              <c:numCache>
                <c:formatCode>General</c:formatCode>
                <c:ptCount val="2"/>
                <c:pt idx="0">
                  <c:v>1.6286956521739131</c:v>
                </c:pt>
                <c:pt idx="1">
                  <c:v>1.4516666666666667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485120"/>
        <c:axId val="50486656"/>
      </c:barChart>
      <c:catAx>
        <c:axId val="50485120"/>
        <c:scaling>
          <c:orientation val="minMax"/>
        </c:scaling>
        <c:delete val="0"/>
        <c:axPos val="b"/>
        <c:majorTickMark val="out"/>
        <c:minorTickMark val="none"/>
        <c:tickLblPos val="nextTo"/>
        <c:crossAx val="50486656"/>
        <c:crosses val="autoZero"/>
        <c:auto val="1"/>
        <c:lblAlgn val="ctr"/>
        <c:lblOffset val="100"/>
        <c:noMultiLvlLbl val="0"/>
      </c:catAx>
      <c:valAx>
        <c:axId val="50486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0485120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81683034103171748"/>
          <c:y val="0.44154986677893487"/>
          <c:w val="0.10979175074089022"/>
          <c:h val="0.2398325137362905"/>
        </c:manualLayout>
      </c:layout>
      <c:overlay val="0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drawings/_rels/drawing1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9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0.78846</cdr:x>
      <cdr:y>0.11573</cdr:y>
    </cdr:from>
    <cdr:to>
      <cdr:x>0.99038</cdr:x>
      <cdr:y>0.37667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grayscl/>
          <a:extLst>
            <a:ext uri="{BEBA8EAE-BF5A-486C-A8C5-ECC9F3942E4B}">
              <a14:imgProps xmlns:a14="http://schemas.microsoft.com/office/drawing/2010/main">
                <a14:imgLayer r:embed="rId2">
                  <a14:imgEffect>
                    <a14:artisticLightScreen/>
                  </a14:imgEffect>
                  <a14:imgEffect>
                    <a14:sharpenSoften amount="91000"/>
                  </a14:imgEffect>
                </a14:imgLayer>
              </a14:imgProps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5904656" y="563250"/>
          <a:ext cx="1512168" cy="1269905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>
            <a:alpha val="16000"/>
          </a:srgbClr>
        </a:solidFill>
        <a:ln xmlns:a="http://schemas.openxmlformats.org/drawingml/2006/main">
          <a:solidFill>
            <a:schemeClr val="accent1"/>
          </a:solidFill>
        </a:ln>
        <a:effectLst xmlns:a="http://schemas.openxmlformats.org/drawingml/2006/main"/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0.83044</cdr:x>
      <cdr:y>0.65217</cdr:y>
    </cdr:from>
    <cdr:to>
      <cdr:x>0.9875</cdr:x>
      <cdr:y>0.88406</cdr:y>
    </cdr:to>
    <cdr:sp macro="" textlink="">
      <cdr:nvSpPr>
        <cdr:cNvPr id="3" name="TextBox 1"/>
        <cdr:cNvSpPr txBox="1"/>
      </cdr:nvSpPr>
      <cdr:spPr>
        <a:xfrm xmlns:a="http://schemas.openxmlformats.org/drawingml/2006/main" rot="10800000" flipV="1">
          <a:off x="6264696" y="3240360"/>
          <a:ext cx="1184806" cy="11521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/>
            <a:t>ряд1-ПОФ</a:t>
          </a:r>
        </a:p>
        <a:p xmlns:a="http://schemas.openxmlformats.org/drawingml/2006/main">
          <a:r>
            <a:rPr lang="ru-RU" sz="1600" dirty="0"/>
            <a:t>ряд2-ГЕЛ</a:t>
          </a:r>
        </a:p>
        <a:p xmlns:a="http://schemas.openxmlformats.org/drawingml/2006/main">
          <a:endParaRPr lang="ru-RU" sz="1600" dirty="0"/>
        </a:p>
      </cdr:txBody>
    </cdr:sp>
  </cdr:relSizeAnchor>
  <cdr:relSizeAnchor xmlns:cdr="http://schemas.openxmlformats.org/drawingml/2006/chartDrawing">
    <cdr:from>
      <cdr:x>0.80374</cdr:x>
      <cdr:y>0.21918</cdr:y>
    </cdr:from>
    <cdr:to>
      <cdr:x>0.97196</cdr:x>
      <cdr:y>0.32877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192688" y="1152128"/>
          <a:ext cx="1296144" cy="576064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0.81667</cdr:x>
      <cdr:y>0.73448</cdr:y>
    </cdr:from>
    <cdr:to>
      <cdr:x>0.98333</cdr:x>
      <cdr:y>0.96875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6160795" y="3384847"/>
          <a:ext cx="1257250" cy="10796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/>
            <a:t>ряд1-ПОФ</a:t>
          </a:r>
        </a:p>
        <a:p xmlns:a="http://schemas.openxmlformats.org/drawingml/2006/main">
          <a:r>
            <a:rPr lang="ru-RU" sz="1600" dirty="0"/>
            <a:t>ряд2-ГЕЛ</a:t>
          </a:r>
        </a:p>
        <a:p xmlns:a="http://schemas.openxmlformats.org/drawingml/2006/main">
          <a:r>
            <a:rPr lang="en-US" sz="1600" dirty="0"/>
            <a:t>**</a:t>
          </a:r>
          <a:r>
            <a:rPr lang="en-US" sz="1600" dirty="0" smtClean="0"/>
            <a:t>p&lt;0,0</a:t>
          </a:r>
          <a:r>
            <a:rPr lang="ru-RU" sz="1600" dirty="0" smtClean="0"/>
            <a:t>0</a:t>
          </a:r>
          <a:r>
            <a:rPr lang="en-US" sz="1600" dirty="0" smtClean="0"/>
            <a:t>1</a:t>
          </a:r>
          <a:endParaRPr lang="ru-RU" sz="16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0.77404</cdr:x>
      <cdr:y>0.05357</cdr:y>
    </cdr:from>
    <cdr:to>
      <cdr:x>0.99239</cdr:x>
      <cdr:y>0.25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063219" y="216024"/>
          <a:ext cx="864096" cy="7920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dirty="0"/>
            <a:t>ряд1-ПОФ</a:t>
          </a:r>
        </a:p>
        <a:p xmlns:a="http://schemas.openxmlformats.org/drawingml/2006/main">
          <a:r>
            <a:rPr lang="ru-RU" sz="1000" dirty="0" smtClean="0"/>
            <a:t>ряд2-ГЕЛ</a:t>
          </a:r>
          <a:endParaRPr lang="en-US" sz="1000" dirty="0"/>
        </a:p>
        <a:p xmlns:a="http://schemas.openxmlformats.org/drawingml/2006/main">
          <a:r>
            <a:rPr lang="en-US" sz="1000" dirty="0"/>
            <a:t>**p&lt;0,001</a:t>
          </a:r>
          <a:endParaRPr lang="ru-RU" sz="10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0.68124</cdr:y>
    </cdr:from>
    <cdr:to>
      <cdr:x>0.16227</cdr:x>
      <cdr:y>0.86966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3384376"/>
          <a:ext cx="1224136" cy="9361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/>
            <a:t>ряд1-ПОФ</a:t>
          </a:r>
        </a:p>
        <a:p xmlns:a="http://schemas.openxmlformats.org/drawingml/2006/main">
          <a:r>
            <a:rPr lang="ru-RU" sz="1600" dirty="0"/>
            <a:t>ряд2-ГЕЛ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0.55625</cdr:x>
      <cdr:y>0.20139</cdr:y>
    </cdr:from>
    <cdr:to>
      <cdr:x>0.62917</cdr:x>
      <cdr:y>0.25694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43175" y="552450"/>
          <a:ext cx="333375" cy="152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0.6422</cdr:x>
      <cdr:y>0.21333</cdr:y>
    </cdr:from>
    <cdr:to>
      <cdr:x>0.69725</cdr:x>
      <cdr:y>0.26667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40560" y="1152128"/>
          <a:ext cx="432048" cy="288032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>
              <a:solidFill>
                <a:srgbClr val="000000"/>
              </a:solidFill>
            </a:rPr>
            <a:t>*</a:t>
          </a:r>
        </a:p>
      </cdr:txBody>
    </cdr:sp>
  </cdr:relSizeAnchor>
  <cdr:relSizeAnchor xmlns:cdr="http://schemas.openxmlformats.org/drawingml/2006/chartDrawing">
    <cdr:from>
      <cdr:x>0.78125</cdr:x>
      <cdr:y>0.01852</cdr:y>
    </cdr:from>
    <cdr:to>
      <cdr:x>1</cdr:x>
      <cdr:y>0.23611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400723" y="50804"/>
          <a:ext cx="952202" cy="5968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/>
            <a:t>ряд1-ПОФ</a:t>
          </a:r>
        </a:p>
        <a:p xmlns:a="http://schemas.openxmlformats.org/drawingml/2006/main">
          <a:r>
            <a:rPr lang="ru-RU" sz="1600" dirty="0"/>
            <a:t>ряд2-ГЕЛ</a:t>
          </a:r>
        </a:p>
        <a:p xmlns:a="http://schemas.openxmlformats.org/drawingml/2006/main">
          <a:r>
            <a:rPr lang="en-US" sz="1600" dirty="0"/>
            <a:t>*p&lt;0,05</a:t>
          </a:r>
          <a:r>
            <a:rPr lang="ru-RU" sz="1600" dirty="0"/>
            <a:t> от </a:t>
          </a:r>
          <a:r>
            <a:rPr lang="ru-RU" sz="1600" dirty="0" err="1"/>
            <a:t>исх</a:t>
          </a:r>
          <a:endParaRPr lang="en-US" sz="1600" dirty="0"/>
        </a:p>
        <a:p xmlns:a="http://schemas.openxmlformats.org/drawingml/2006/main">
          <a:endParaRPr lang="ru-RU" sz="1000" dirty="0"/>
        </a:p>
      </cdr:txBody>
    </cdr:sp>
  </cdr:relSizeAnchor>
  <cdr:relSizeAnchor xmlns:cdr="http://schemas.openxmlformats.org/drawingml/2006/chartDrawing">
    <cdr:from>
      <cdr:x>0.42917</cdr:x>
      <cdr:y>0.72</cdr:y>
    </cdr:from>
    <cdr:to>
      <cdr:x>0.82083</cdr:x>
      <cdr:y>0.8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368500" y="3888432"/>
          <a:ext cx="3074089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/>
            <a:t>этапы исследования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0.26786</cdr:x>
      <cdr:y>0.33191</cdr:y>
    </cdr:from>
    <cdr:to>
      <cdr:x>0.41071</cdr:x>
      <cdr:y>0.45182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080132" y="1395153"/>
          <a:ext cx="576035" cy="5040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800" dirty="0" smtClean="0">
              <a:solidFill>
                <a:schemeClr val="tx1"/>
              </a:solidFill>
            </a:rPr>
            <a:t>1,5</a:t>
          </a:r>
          <a:endParaRPr lang="ru-RU" sz="1800" dirty="0">
            <a:solidFill>
              <a:schemeClr val="tx1"/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0.25603</cdr:x>
      <cdr:y>0.21053</cdr:y>
    </cdr:from>
    <cdr:to>
      <cdr:x>0.44805</cdr:x>
      <cdr:y>0.39693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225873" y="864096"/>
          <a:ext cx="919404" cy="7650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800" dirty="0">
              <a:solidFill>
                <a:sysClr val="windowText" lastClr="000000"/>
              </a:solidFill>
            </a:rPr>
            <a:t>1,62</a:t>
          </a:r>
          <a:endParaRPr lang="ru-RU" sz="1800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0.57607</cdr:x>
      <cdr:y>0.21053</cdr:y>
    </cdr:from>
    <cdr:to>
      <cdr:x>0.76809</cdr:x>
      <cdr:y>0.35916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592288" y="864096"/>
          <a:ext cx="864096" cy="6100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800" dirty="0" smtClean="0">
              <a:solidFill>
                <a:schemeClr val="tx1"/>
              </a:solidFill>
            </a:rPr>
            <a:t>1,45</a:t>
          </a:r>
          <a:endParaRPr lang="ru-RU" sz="1800" dirty="0">
            <a:solidFill>
              <a:schemeClr val="tx1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03AF-328A-4855-A101-6B5732D0B43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8A3F-B920-42C0-9450-DB712C43DE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03AF-328A-4855-A101-6B5732D0B43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8A3F-B920-42C0-9450-DB712C43D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03AF-328A-4855-A101-6B5732D0B43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8A3F-B920-42C0-9450-DB712C43D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03AF-328A-4855-A101-6B5732D0B43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8A3F-B920-42C0-9450-DB712C43D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03AF-328A-4855-A101-6B5732D0B43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8A3F-B920-42C0-9450-DB712C43DE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03AF-328A-4855-A101-6B5732D0B43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8A3F-B920-42C0-9450-DB712C43D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03AF-328A-4855-A101-6B5732D0B43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8A3F-B920-42C0-9450-DB712C43DED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03AF-328A-4855-A101-6B5732D0B43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8A3F-B920-42C0-9450-DB712C43D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03AF-328A-4855-A101-6B5732D0B43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8A3F-B920-42C0-9450-DB712C43D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03AF-328A-4855-A101-6B5732D0B43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8A3F-B920-42C0-9450-DB712C43DED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03AF-328A-4855-A101-6B5732D0B43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8A3F-B920-42C0-9450-DB712C43DE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EF703AF-328A-4855-A101-6B5732D0B43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32978A3F-B920-42C0-9450-DB712C43DE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5" r:id="rId1"/>
    <p:sldLayoutId id="2147484406" r:id="rId2"/>
    <p:sldLayoutId id="2147484407" r:id="rId3"/>
    <p:sldLayoutId id="2147484408" r:id="rId4"/>
    <p:sldLayoutId id="2147484409" r:id="rId5"/>
    <p:sldLayoutId id="2147484410" r:id="rId6"/>
    <p:sldLayoutId id="2147484411" r:id="rId7"/>
    <p:sldLayoutId id="2147484412" r:id="rId8"/>
    <p:sldLayoutId id="2147484413" r:id="rId9"/>
    <p:sldLayoutId id="2147484414" r:id="rId10"/>
    <p:sldLayoutId id="21474844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08912" cy="3888432"/>
          </a:xfrm>
        </p:spPr>
        <p:txBody>
          <a:bodyPr>
            <a:noAutofit/>
          </a:bodyPr>
          <a:lstStyle/>
          <a:p>
            <a:pPr algn="ctr"/>
            <a:r>
              <a:rPr lang="ru-RU" sz="4800" b="0" dirty="0" smtClean="0"/>
              <a:t>ОПТИМИЗАЦИЯ ВОЛЕМИЧЕСКОЙ ПОДДЕРЖКИ</a:t>
            </a:r>
            <a:br>
              <a:rPr lang="ru-RU" sz="4800" b="0" dirty="0" smtClean="0"/>
            </a:br>
            <a:r>
              <a:rPr lang="ru-RU" sz="4800" b="0" dirty="0" smtClean="0"/>
              <a:t>ПРИ КЕСАРЕВОМ СЕЧЕНИИ </a:t>
            </a:r>
            <a:br>
              <a:rPr lang="ru-RU" sz="4800" b="0" dirty="0" smtClean="0"/>
            </a:br>
            <a:r>
              <a:rPr lang="ru-RU" sz="4800" dirty="0" smtClean="0">
                <a:solidFill>
                  <a:srgbClr val="C00000"/>
                </a:solidFill>
              </a:rPr>
              <a:t>ПОД</a:t>
            </a:r>
            <a:r>
              <a:rPr lang="ru-RU" sz="4800" b="0" dirty="0" smtClean="0">
                <a:solidFill>
                  <a:srgbClr val="C00000"/>
                </a:solidFill>
              </a:rPr>
              <a:t> СПИНАЛЬНОЙ  АНЕСТЕЗИЕЙ</a:t>
            </a:r>
            <a:endParaRPr lang="ru-RU" sz="4800" b="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4653136"/>
            <a:ext cx="7416940" cy="158417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Н.А. </a:t>
            </a:r>
            <a:r>
              <a:rPr lang="ru-RU" b="1" dirty="0" err="1" smtClean="0"/>
              <a:t>Барковская</a:t>
            </a:r>
            <a:r>
              <a:rPr lang="ru-RU" b="1" dirty="0" smtClean="0"/>
              <a:t>, врач анестезиолог –реаниматолог ГБУЗ НО «Родильный дом №3»</a:t>
            </a:r>
          </a:p>
          <a:p>
            <a:pPr algn="ctr"/>
            <a:r>
              <a:rPr lang="ru-RU" b="1" dirty="0" smtClean="0"/>
              <a:t>Нижний Новгород, 2015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9683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155679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Оптимизация </a:t>
            </a:r>
            <a:r>
              <a:rPr lang="ru-RU" sz="3600" dirty="0" err="1" smtClean="0"/>
              <a:t>инфузионной</a:t>
            </a:r>
            <a:r>
              <a:rPr lang="ru-RU" sz="3600" dirty="0" smtClean="0"/>
              <a:t> поддержки  при кесаревом сечении в условиях СМА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352928" cy="4824536"/>
          </a:xfrm>
        </p:spPr>
        <p:txBody>
          <a:bodyPr>
            <a:normAutofit fontScale="25000" lnSpcReduction="20000"/>
          </a:bodyPr>
          <a:lstStyle/>
          <a:p>
            <a:endParaRPr lang="ru-RU" sz="7200" b="1" dirty="0" smtClean="0"/>
          </a:p>
          <a:p>
            <a:endParaRPr lang="ru-RU" sz="8000" b="1" dirty="0" smtClean="0"/>
          </a:p>
          <a:p>
            <a:endParaRPr lang="ru-RU" sz="8000" b="1" dirty="0" smtClean="0"/>
          </a:p>
          <a:p>
            <a:r>
              <a:rPr lang="ru-RU" sz="8000" b="1" dirty="0" smtClean="0">
                <a:solidFill>
                  <a:srgbClr val="C00000"/>
                </a:solidFill>
              </a:rPr>
              <a:t>Цель исследования:</a:t>
            </a:r>
          </a:p>
          <a:p>
            <a:pPr marL="0" lvl="0" indent="0" algn="ctr">
              <a:buClr>
                <a:srgbClr val="AD0101"/>
              </a:buClr>
              <a:buNone/>
            </a:pPr>
            <a:r>
              <a:rPr lang="ru-RU" sz="8000" dirty="0" smtClean="0">
                <a:solidFill>
                  <a:srgbClr val="303030"/>
                </a:solidFill>
              </a:rPr>
              <a:t>    </a:t>
            </a:r>
            <a:r>
              <a:rPr lang="ru-RU" sz="8000" b="1" dirty="0" smtClean="0">
                <a:solidFill>
                  <a:srgbClr val="303030"/>
                </a:solidFill>
              </a:rPr>
              <a:t>Разработать </a:t>
            </a:r>
            <a:r>
              <a:rPr lang="ru-RU" sz="8000" b="1" dirty="0">
                <a:solidFill>
                  <a:srgbClr val="303030"/>
                </a:solidFill>
              </a:rPr>
              <a:t>методику </a:t>
            </a:r>
            <a:r>
              <a:rPr lang="ru-RU" sz="8000" b="1" dirty="0" err="1">
                <a:solidFill>
                  <a:srgbClr val="303030"/>
                </a:solidFill>
              </a:rPr>
              <a:t>волемической</a:t>
            </a:r>
            <a:r>
              <a:rPr lang="ru-RU" sz="8000" b="1" dirty="0">
                <a:solidFill>
                  <a:srgbClr val="303030"/>
                </a:solidFill>
              </a:rPr>
              <a:t>  поддержки с </a:t>
            </a:r>
            <a:r>
              <a:rPr lang="ru-RU" sz="8000" b="1" dirty="0" smtClean="0">
                <a:solidFill>
                  <a:srgbClr val="303030"/>
                </a:solidFill>
              </a:rPr>
              <a:t>метаболическим компонентом </a:t>
            </a:r>
            <a:r>
              <a:rPr lang="ru-RU" sz="8000" b="1" dirty="0">
                <a:solidFill>
                  <a:srgbClr val="303030"/>
                </a:solidFill>
              </a:rPr>
              <a:t>и дать ей клинико-физиологическое </a:t>
            </a:r>
            <a:r>
              <a:rPr lang="ru-RU" sz="8000" b="1" dirty="0" smtClean="0">
                <a:solidFill>
                  <a:srgbClr val="303030"/>
                </a:solidFill>
              </a:rPr>
              <a:t>обоснование.</a:t>
            </a:r>
            <a:endParaRPr lang="ru-RU" sz="8000" b="1" dirty="0" smtClean="0">
              <a:solidFill>
                <a:schemeClr val="tx1"/>
              </a:solidFill>
            </a:endParaRPr>
          </a:p>
          <a:p>
            <a:pPr marL="0" lvl="0" indent="0" algn="ctr">
              <a:buClr>
                <a:srgbClr val="AD0101"/>
              </a:buClr>
              <a:buNone/>
            </a:pPr>
            <a:r>
              <a:rPr lang="ru-RU" sz="8000" b="1" dirty="0" smtClean="0"/>
              <a:t>Показать  эффективность и безопасность применения   ПОФ для      стабилизации гемодинамики при  КС  под спинальной анестезией.</a:t>
            </a:r>
          </a:p>
          <a:p>
            <a:r>
              <a:rPr lang="ru-RU" sz="8000" b="1" dirty="0" smtClean="0">
                <a:solidFill>
                  <a:srgbClr val="C00000"/>
                </a:solidFill>
              </a:rPr>
              <a:t>Задачи:</a:t>
            </a:r>
          </a:p>
          <a:p>
            <a:r>
              <a:rPr lang="ru-RU" sz="8000" dirty="0" smtClean="0"/>
              <a:t>1. Выявить  изменения  гемодинамики  при   </a:t>
            </a:r>
            <a:r>
              <a:rPr lang="ru-RU" sz="8000" dirty="0" err="1" smtClean="0"/>
              <a:t>инфузионной</a:t>
            </a:r>
            <a:r>
              <a:rPr lang="ru-RU" sz="8000" dirty="0" smtClean="0"/>
              <a:t> поддержке </a:t>
            </a:r>
            <a:r>
              <a:rPr lang="ru-RU" sz="8000" dirty="0" err="1" smtClean="0"/>
              <a:t>Полиоксифумарином</a:t>
            </a:r>
            <a:r>
              <a:rPr lang="ru-RU" sz="8000" dirty="0" smtClean="0"/>
              <a:t> и </a:t>
            </a:r>
            <a:r>
              <a:rPr lang="ru-RU" sz="8000" dirty="0" err="1" smtClean="0"/>
              <a:t>Гелофузином</a:t>
            </a:r>
            <a:endParaRPr lang="ru-RU" sz="8000" dirty="0" smtClean="0"/>
          </a:p>
          <a:p>
            <a:r>
              <a:rPr lang="ru-RU" sz="8000" dirty="0" smtClean="0"/>
              <a:t>2. Изучить изменения биоэлектрической активности сердца при операции  в условиях СМА при использовании ПОФ и </a:t>
            </a:r>
            <a:r>
              <a:rPr lang="ru-RU" sz="8000" dirty="0" err="1" smtClean="0"/>
              <a:t>Гелофузина</a:t>
            </a:r>
            <a:endParaRPr lang="ru-RU" sz="8000" dirty="0" smtClean="0"/>
          </a:p>
          <a:p>
            <a:r>
              <a:rPr lang="ru-RU" sz="8000" dirty="0" smtClean="0"/>
              <a:t>3. Установить  и сравнить </a:t>
            </a:r>
            <a:r>
              <a:rPr lang="ru-RU" sz="8000" dirty="0" err="1" smtClean="0"/>
              <a:t>волемический</a:t>
            </a:r>
            <a:r>
              <a:rPr lang="ru-RU" sz="8000" dirty="0" smtClean="0"/>
              <a:t> эффект данных препаратов при операции кесарева сечения</a:t>
            </a:r>
          </a:p>
          <a:p>
            <a:r>
              <a:rPr lang="ru-RU" sz="8000" dirty="0" smtClean="0"/>
              <a:t>4. Провести сравнительную оценку состояния новорожденных при вливании  </a:t>
            </a:r>
            <a:r>
              <a:rPr lang="ru-RU" sz="8000" dirty="0" err="1" smtClean="0"/>
              <a:t>Полиоксифумарина</a:t>
            </a:r>
            <a:r>
              <a:rPr lang="ru-RU" sz="8000" dirty="0" smtClean="0"/>
              <a:t>  и  </a:t>
            </a:r>
            <a:r>
              <a:rPr lang="ru-RU" sz="8000" dirty="0" err="1" smtClean="0"/>
              <a:t>Гелофузина</a:t>
            </a:r>
            <a:endParaRPr lang="ru-RU" sz="8000" dirty="0" smtClean="0"/>
          </a:p>
          <a:p>
            <a:pPr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8000" kern="150" dirty="0">
                <a:ea typeface="SimSun"/>
                <a:cs typeface="Mangal"/>
              </a:rPr>
              <a:t>5</a:t>
            </a:r>
            <a:r>
              <a:rPr lang="ru-RU" sz="8000" kern="150" dirty="0" smtClean="0">
                <a:ea typeface="SimSun"/>
                <a:cs typeface="Mangal"/>
              </a:rPr>
              <a:t>. Изучить </a:t>
            </a:r>
            <a:r>
              <a:rPr lang="ru-RU" sz="8000" kern="150" dirty="0">
                <a:ea typeface="SimSun"/>
                <a:cs typeface="Mangal"/>
              </a:rPr>
              <a:t>ошибки, опасности и побочные действия сравниваемых </a:t>
            </a:r>
            <a:r>
              <a:rPr lang="ru-RU" sz="8000" kern="150" dirty="0" smtClean="0">
                <a:ea typeface="SimSun"/>
                <a:cs typeface="Mangal"/>
              </a:rPr>
              <a:t>кровезаменителей</a:t>
            </a:r>
            <a:endParaRPr lang="ru-RU" sz="7200" kern="150" dirty="0">
              <a:ea typeface="SimSun"/>
              <a:cs typeface="Mangal"/>
            </a:endParaRPr>
          </a:p>
          <a:p>
            <a:endParaRPr lang="ru-RU" sz="8000" dirty="0" smtClean="0"/>
          </a:p>
          <a:p>
            <a:endParaRPr lang="ru-RU" sz="8000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53136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332656"/>
            <a:ext cx="7554416" cy="936104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Материалы и методы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10800000" flipV="1">
            <a:off x="323528" y="1268760"/>
            <a:ext cx="8820472" cy="583264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44 пациентки, не выше </a:t>
            </a:r>
            <a:r>
              <a:rPr lang="en-US" dirty="0" smtClean="0"/>
              <a:t>II ASA</a:t>
            </a:r>
          </a:p>
          <a:p>
            <a:r>
              <a:rPr lang="ru-RU" dirty="0" smtClean="0"/>
              <a:t>Критерии исключения (массивная кровопотеря, тяжелая акушерская и  </a:t>
            </a:r>
            <a:r>
              <a:rPr lang="ru-RU" dirty="0" err="1" smtClean="0"/>
              <a:t>экстрагенитальная</a:t>
            </a:r>
            <a:r>
              <a:rPr lang="ru-RU" dirty="0" smtClean="0"/>
              <a:t> патология, многоплодная беременность)</a:t>
            </a:r>
          </a:p>
          <a:p>
            <a:r>
              <a:rPr lang="ru-RU" dirty="0" smtClean="0"/>
              <a:t>СМА </a:t>
            </a:r>
            <a:r>
              <a:rPr lang="en-US" dirty="0" smtClean="0"/>
              <a:t>L</a:t>
            </a:r>
            <a:r>
              <a:rPr lang="ru-RU" dirty="0" smtClean="0"/>
              <a:t>2-3</a:t>
            </a:r>
            <a:r>
              <a:rPr lang="en-US" dirty="0" smtClean="0"/>
              <a:t> </a:t>
            </a:r>
            <a:r>
              <a:rPr lang="ru-RU" dirty="0" smtClean="0"/>
              <a:t>по стандартной методике, в положении </a:t>
            </a:r>
          </a:p>
          <a:p>
            <a:pPr marL="0" indent="0">
              <a:buNone/>
            </a:pPr>
            <a:r>
              <a:rPr lang="ru-RU" dirty="0" smtClean="0"/>
              <a:t>   «на левом боку», гипербарическим </a:t>
            </a:r>
            <a:r>
              <a:rPr lang="ru-RU" dirty="0" err="1" smtClean="0"/>
              <a:t>маркаином</a:t>
            </a:r>
            <a:r>
              <a:rPr lang="ru-RU" dirty="0" smtClean="0"/>
              <a:t> без адъювантов</a:t>
            </a:r>
          </a:p>
          <a:p>
            <a:r>
              <a:rPr lang="ru-RU" dirty="0" smtClean="0"/>
              <a:t>Эластическая компрессия нижних конечностей и </a:t>
            </a:r>
          </a:p>
          <a:p>
            <a:pPr marL="0" indent="0">
              <a:buNone/>
            </a:pPr>
            <a:r>
              <a:rPr lang="ru-RU" dirty="0" smtClean="0"/>
              <a:t>    профилактика САКК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Группа1 (</a:t>
            </a:r>
            <a:r>
              <a:rPr lang="en-US" dirty="0" smtClean="0">
                <a:solidFill>
                  <a:srgbClr val="7030A0"/>
                </a:solidFill>
              </a:rPr>
              <a:t>n=23)</a:t>
            </a:r>
            <a:r>
              <a:rPr lang="ru-RU" dirty="0" smtClean="0">
                <a:solidFill>
                  <a:srgbClr val="7030A0"/>
                </a:solidFill>
              </a:rPr>
              <a:t> основная </a:t>
            </a:r>
            <a:r>
              <a:rPr lang="ru-RU" dirty="0" smtClean="0"/>
              <a:t>– в качестве </a:t>
            </a:r>
            <a:r>
              <a:rPr lang="ru-RU" dirty="0" err="1" smtClean="0"/>
              <a:t>волюмокорректора</a:t>
            </a:r>
            <a:r>
              <a:rPr lang="ru-RU" dirty="0" smtClean="0"/>
              <a:t>   ПОФ 400 мл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Группа2</a:t>
            </a:r>
            <a:r>
              <a:rPr lang="en-US" dirty="0" smtClean="0">
                <a:solidFill>
                  <a:srgbClr val="7030A0"/>
                </a:solidFill>
              </a:rPr>
              <a:t> (n=21)</a:t>
            </a:r>
            <a:r>
              <a:rPr lang="ru-RU" dirty="0" smtClean="0">
                <a:solidFill>
                  <a:srgbClr val="7030A0"/>
                </a:solidFill>
              </a:rPr>
              <a:t> контрольная </a:t>
            </a:r>
            <a:r>
              <a:rPr lang="ru-RU" dirty="0" smtClean="0"/>
              <a:t>– применялся - </a:t>
            </a:r>
            <a:r>
              <a:rPr lang="ru-RU" dirty="0" err="1" smtClean="0"/>
              <a:t>Гелофузин</a:t>
            </a:r>
            <a:r>
              <a:rPr lang="ru-RU" dirty="0" smtClean="0"/>
              <a:t>  400 мл</a:t>
            </a:r>
          </a:p>
          <a:p>
            <a:pPr marL="0" indent="0">
              <a:buNone/>
            </a:pPr>
            <a:r>
              <a:rPr lang="ru-RU" dirty="0" smtClean="0"/>
              <a:t>По окончании </a:t>
            </a:r>
            <a:r>
              <a:rPr lang="ru-RU" dirty="0" err="1" smtClean="0"/>
              <a:t>инфузии</a:t>
            </a:r>
            <a:r>
              <a:rPr lang="ru-RU" dirty="0" smtClean="0"/>
              <a:t> коллоида после извлечения плода- </a:t>
            </a:r>
            <a:r>
              <a:rPr lang="ru-RU" dirty="0" err="1" smtClean="0"/>
              <a:t>Стерофундин</a:t>
            </a:r>
            <a:r>
              <a:rPr lang="ru-RU" dirty="0" smtClean="0"/>
              <a:t> изотонический 1000 мл с продолжением </a:t>
            </a:r>
            <a:r>
              <a:rPr lang="ru-RU" dirty="0" err="1" smtClean="0"/>
              <a:t>инфузии</a:t>
            </a:r>
            <a:r>
              <a:rPr lang="ru-RU" dirty="0" smtClean="0"/>
              <a:t> в ОРИТ</a:t>
            </a:r>
          </a:p>
          <a:p>
            <a:pPr marL="0" indent="0">
              <a:buNone/>
            </a:pPr>
            <a:r>
              <a:rPr lang="ru-RU" dirty="0" smtClean="0"/>
              <a:t>   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                 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27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16632"/>
            <a:ext cx="6781800" cy="108012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Материалы и методы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24744"/>
            <a:ext cx="7842448" cy="51125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                                              </a:t>
            </a:r>
          </a:p>
          <a:p>
            <a:pPr marL="0" indent="0">
              <a:buNone/>
            </a:pPr>
            <a:r>
              <a:rPr lang="ru-RU" sz="2600" b="1" dirty="0" smtClean="0">
                <a:solidFill>
                  <a:srgbClr val="7030A0"/>
                </a:solidFill>
              </a:rPr>
              <a:t>   </a:t>
            </a:r>
            <a:r>
              <a:rPr lang="ru-RU" sz="2600" b="1" u="sng" dirty="0" smtClean="0">
                <a:solidFill>
                  <a:srgbClr val="7030A0"/>
                </a:solidFill>
              </a:rPr>
              <a:t> Длительность операции: </a:t>
            </a:r>
            <a:endParaRPr lang="en-US" sz="2600" b="1" u="sng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sz="2600" dirty="0" smtClean="0"/>
              <a:t>    </a:t>
            </a:r>
            <a:r>
              <a:rPr lang="ru-RU" sz="2600" b="1" dirty="0" smtClean="0"/>
              <a:t>32,4</a:t>
            </a:r>
            <a:r>
              <a:rPr lang="ru-RU" sz="2600" dirty="0" smtClean="0"/>
              <a:t>± 1,2 мин (ПОФ) </a:t>
            </a:r>
            <a:r>
              <a:rPr lang="en-US" sz="2600" dirty="0" smtClean="0">
                <a:solidFill>
                  <a:srgbClr val="C00000"/>
                </a:solidFill>
              </a:rPr>
              <a:t>VS</a:t>
            </a:r>
            <a:r>
              <a:rPr lang="en-US" sz="2600" dirty="0" smtClean="0"/>
              <a:t> </a:t>
            </a:r>
            <a:r>
              <a:rPr lang="en-US" sz="2600" b="1" dirty="0" smtClean="0"/>
              <a:t>33</a:t>
            </a:r>
            <a:r>
              <a:rPr lang="en-US" sz="2600" dirty="0" smtClean="0"/>
              <a:t>±1,4</a:t>
            </a:r>
            <a:r>
              <a:rPr lang="ru-RU" sz="2600" dirty="0" smtClean="0"/>
              <a:t> мин (ГЕЛ)</a:t>
            </a:r>
          </a:p>
          <a:p>
            <a:pPr marL="0" indent="0">
              <a:buNone/>
            </a:pPr>
            <a:endParaRPr lang="ru-RU" sz="2600" dirty="0" smtClean="0"/>
          </a:p>
          <a:p>
            <a:pPr marL="0" indent="0">
              <a:buNone/>
            </a:pPr>
            <a:r>
              <a:rPr lang="ru-RU" sz="2600" dirty="0" smtClean="0"/>
              <a:t>    </a:t>
            </a:r>
            <a:r>
              <a:rPr lang="ru-RU" sz="2600" b="1" u="sng" dirty="0" smtClean="0">
                <a:solidFill>
                  <a:srgbClr val="7030A0"/>
                </a:solidFill>
              </a:rPr>
              <a:t>Средняя дозировка коллоида:</a:t>
            </a:r>
          </a:p>
          <a:p>
            <a:pPr marL="0" indent="0">
              <a:buNone/>
            </a:pPr>
            <a:r>
              <a:rPr lang="ru-RU" sz="2600" dirty="0" smtClean="0"/>
              <a:t>    </a:t>
            </a:r>
            <a:r>
              <a:rPr lang="ru-RU" sz="2600" b="1" dirty="0" smtClean="0"/>
              <a:t>5,1</a:t>
            </a:r>
            <a:r>
              <a:rPr lang="ru-RU" sz="2600" dirty="0" smtClean="0"/>
              <a:t>±0,2 мл</a:t>
            </a:r>
            <a:r>
              <a:rPr lang="en-US" sz="2600" dirty="0" smtClean="0"/>
              <a:t>/</a:t>
            </a:r>
            <a:r>
              <a:rPr lang="ru-RU" sz="2600" dirty="0" smtClean="0"/>
              <a:t>кг  </a:t>
            </a:r>
            <a:r>
              <a:rPr lang="en-US" sz="2600" dirty="0" smtClean="0">
                <a:solidFill>
                  <a:srgbClr val="C00000"/>
                </a:solidFill>
              </a:rPr>
              <a:t>VS</a:t>
            </a:r>
            <a:r>
              <a:rPr lang="en-US" sz="2600" dirty="0" smtClean="0"/>
              <a:t> </a:t>
            </a:r>
            <a:r>
              <a:rPr lang="ru-RU" sz="2600" b="1" dirty="0" smtClean="0"/>
              <a:t>5,3</a:t>
            </a:r>
            <a:r>
              <a:rPr lang="ru-RU" sz="2600" dirty="0" smtClean="0"/>
              <a:t>±0,15 мл</a:t>
            </a:r>
            <a:r>
              <a:rPr lang="en-US" sz="2600" dirty="0" smtClean="0"/>
              <a:t>/</a:t>
            </a:r>
            <a:r>
              <a:rPr lang="ru-RU" sz="2600" dirty="0" smtClean="0"/>
              <a:t>кг</a:t>
            </a:r>
          </a:p>
          <a:p>
            <a:pPr marL="0" indent="0">
              <a:buNone/>
            </a:pPr>
            <a:endParaRPr lang="ru-RU" sz="2600" u="sng" dirty="0" smtClean="0"/>
          </a:p>
          <a:p>
            <a:pPr marL="0" indent="0">
              <a:buNone/>
            </a:pPr>
            <a:r>
              <a:rPr lang="ru-RU" sz="2600" dirty="0" smtClean="0"/>
              <a:t>    </a:t>
            </a:r>
            <a:r>
              <a:rPr lang="ru-RU" sz="2600" b="1" u="sng" dirty="0" smtClean="0">
                <a:solidFill>
                  <a:srgbClr val="7030A0"/>
                </a:solidFill>
              </a:rPr>
              <a:t>Общий объем ИТ к моменту окончания операции:</a:t>
            </a:r>
          </a:p>
          <a:p>
            <a:pPr marL="0" indent="0">
              <a:buNone/>
            </a:pPr>
            <a:r>
              <a:rPr lang="ru-RU" sz="2600" dirty="0"/>
              <a:t> </a:t>
            </a:r>
            <a:r>
              <a:rPr lang="ru-RU" sz="2600" dirty="0" smtClean="0"/>
              <a:t>   </a:t>
            </a:r>
            <a:r>
              <a:rPr lang="ru-RU" sz="2600" b="1" dirty="0" smtClean="0"/>
              <a:t>813,1</a:t>
            </a:r>
            <a:r>
              <a:rPr lang="ru-RU" sz="2600" dirty="0" smtClean="0"/>
              <a:t>±22,1 мл (10,3 мл</a:t>
            </a:r>
            <a:r>
              <a:rPr lang="en-US" sz="2600" dirty="0" smtClean="0"/>
              <a:t>/</a:t>
            </a:r>
            <a:r>
              <a:rPr lang="ru-RU" sz="2600" dirty="0" smtClean="0"/>
              <a:t>кг) </a:t>
            </a:r>
            <a:r>
              <a:rPr lang="en-US" sz="2600" dirty="0" smtClean="0">
                <a:solidFill>
                  <a:srgbClr val="C00000"/>
                </a:solidFill>
              </a:rPr>
              <a:t>VS</a:t>
            </a:r>
            <a:r>
              <a:rPr lang="en-US" sz="2600" dirty="0" smtClean="0"/>
              <a:t> </a:t>
            </a:r>
            <a:r>
              <a:rPr lang="en-US" sz="2600" b="1" dirty="0" smtClean="0"/>
              <a:t>814,3</a:t>
            </a:r>
            <a:r>
              <a:rPr lang="en-US" sz="2600" dirty="0" smtClean="0"/>
              <a:t>±24,2</a:t>
            </a:r>
            <a:r>
              <a:rPr lang="ru-RU" sz="2600" dirty="0" smtClean="0"/>
              <a:t> мл (10,7 мл</a:t>
            </a:r>
            <a:r>
              <a:rPr lang="en-US" sz="2600" dirty="0" smtClean="0"/>
              <a:t>/</a:t>
            </a:r>
            <a:r>
              <a:rPr lang="ru-RU" sz="2600" dirty="0" smtClean="0"/>
              <a:t>кг)</a:t>
            </a:r>
          </a:p>
          <a:p>
            <a:pPr marL="0" indent="0">
              <a:buNone/>
            </a:pPr>
            <a:endParaRPr lang="ru-RU" sz="2600" dirty="0" smtClean="0"/>
          </a:p>
          <a:p>
            <a:pPr marL="0" indent="0">
              <a:buNone/>
            </a:pPr>
            <a:r>
              <a:rPr lang="ru-RU" sz="2600" dirty="0"/>
              <a:t> </a:t>
            </a:r>
            <a:r>
              <a:rPr lang="ru-RU" sz="2600" dirty="0" smtClean="0"/>
              <a:t>    </a:t>
            </a:r>
            <a:r>
              <a:rPr lang="ru-RU" sz="2600" b="1" u="sng" dirty="0" smtClean="0">
                <a:solidFill>
                  <a:srgbClr val="C00000"/>
                </a:solidFill>
              </a:rPr>
              <a:t>Кровопотеря:  </a:t>
            </a:r>
          </a:p>
          <a:p>
            <a:pPr marL="0" indent="0">
              <a:buNone/>
            </a:pPr>
            <a:r>
              <a:rPr lang="ru-RU" sz="2600" dirty="0"/>
              <a:t> </a:t>
            </a:r>
            <a:r>
              <a:rPr lang="ru-RU" sz="2600" dirty="0" smtClean="0"/>
              <a:t>    </a:t>
            </a:r>
            <a:r>
              <a:rPr lang="ru-RU" sz="2600" b="1" dirty="0" smtClean="0"/>
              <a:t>615,2</a:t>
            </a:r>
            <a:r>
              <a:rPr lang="ru-RU" sz="2600" dirty="0" smtClean="0"/>
              <a:t>±1</a:t>
            </a:r>
            <a:r>
              <a:rPr lang="en-US" sz="2600" dirty="0" smtClean="0"/>
              <a:t>2</a:t>
            </a:r>
            <a:r>
              <a:rPr lang="ru-RU" sz="2600" dirty="0" smtClean="0"/>
              <a:t>мл </a:t>
            </a:r>
            <a:r>
              <a:rPr lang="en-US" sz="2600" dirty="0" smtClean="0">
                <a:solidFill>
                  <a:srgbClr val="C00000"/>
                </a:solidFill>
              </a:rPr>
              <a:t>VS</a:t>
            </a:r>
            <a:r>
              <a:rPr lang="en-US" sz="2600" dirty="0" smtClean="0"/>
              <a:t> </a:t>
            </a:r>
            <a:r>
              <a:rPr lang="en-US" sz="2600" b="1" dirty="0" smtClean="0"/>
              <a:t>595,2</a:t>
            </a:r>
            <a:r>
              <a:rPr lang="en-US" sz="2600" dirty="0" smtClean="0"/>
              <a:t>±10,8 </a:t>
            </a:r>
            <a:r>
              <a:rPr lang="ru-RU" sz="2600" dirty="0" smtClean="0"/>
              <a:t>мл</a:t>
            </a:r>
          </a:p>
          <a:p>
            <a:pPr marL="0" indent="0">
              <a:buNone/>
            </a:pPr>
            <a:r>
              <a:rPr lang="ru-RU" u="sng" dirty="0"/>
              <a:t> </a:t>
            </a:r>
            <a:r>
              <a:rPr lang="ru-RU" u="sng" dirty="0" smtClean="0"/>
              <a:t>   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651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0"/>
            <a:ext cx="7920880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rgbClr val="00B0F0"/>
                </a:solidFill>
              </a:rPr>
              <a:t>Характеристика групп</a:t>
            </a:r>
            <a:endParaRPr lang="ru-RU" sz="6000" dirty="0">
              <a:solidFill>
                <a:srgbClr val="00B0F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6809180"/>
              </p:ext>
            </p:extLst>
          </p:nvPr>
        </p:nvGraphicFramePr>
        <p:xfrm>
          <a:off x="107504" y="1196752"/>
          <a:ext cx="9036497" cy="5430032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813309"/>
                <a:gridCol w="961183"/>
                <a:gridCol w="706027"/>
                <a:gridCol w="662966"/>
                <a:gridCol w="794311"/>
                <a:gridCol w="1023241"/>
                <a:gridCol w="1080616"/>
                <a:gridCol w="949584"/>
                <a:gridCol w="996111"/>
                <a:gridCol w="1049149"/>
              </a:tblGrid>
              <a:tr h="158417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/>
                        </a:rPr>
                        <a:t>группа</a:t>
                      </a:r>
                      <a:endParaRPr lang="ru-RU" sz="1800" b="1" dirty="0" smtClean="0">
                        <a:solidFill>
                          <a:srgbClr val="00000A"/>
                        </a:solidFill>
                        <a:effectLst/>
                        <a:latin typeface="+mn-lt"/>
                        <a:ea typeface="SimSun"/>
                        <a:cs typeface="Mang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</a:endParaRPr>
                    </a:p>
                  </a:txBody>
                  <a:tcPr marL="6386" marR="29270" marT="34925" marB="34925"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51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Возраст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386" marR="29270" marT="34925" marB="34925"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51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Масса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тела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386" marR="29270" marT="34925" marB="34925"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51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Рост</a:t>
                      </a:r>
                      <a:endParaRPr lang="ru-RU" sz="1800" b="1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386" marR="29270" marT="34925" marB="34925"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51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Срок </a:t>
                      </a:r>
                      <a:r>
                        <a:rPr lang="ru-RU" sz="1800" b="1" dirty="0" smtClean="0">
                          <a:effectLst/>
                        </a:rPr>
                        <a:t> </a:t>
                      </a:r>
                      <a:endParaRPr lang="ru-RU" sz="1800" b="1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effectLst/>
                        </a:rPr>
                        <a:t>нед</a:t>
                      </a:r>
                      <a:endParaRPr lang="ru-RU" sz="1800" b="1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386" marR="29270" marT="34925" marB="34925"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51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</a:rPr>
                        <a:t>Перво</a:t>
                      </a:r>
                      <a:r>
                        <a:rPr lang="ru-RU" sz="1800" b="1" dirty="0">
                          <a:effectLst/>
                        </a:rPr>
                        <a:t>-родящие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effectLst/>
                        </a:rPr>
                        <a:t>абс</a:t>
                      </a:r>
                      <a:r>
                        <a:rPr lang="ru-RU" sz="1800" b="1" dirty="0" smtClean="0">
                          <a:effectLst/>
                        </a:rPr>
                        <a:t>.,%</a:t>
                      </a:r>
                      <a:endParaRPr lang="ru-RU" sz="1800" b="1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386" marR="29270" marT="34925" marB="34925"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51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Повторно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родящие</a:t>
                      </a:r>
                      <a:r>
                        <a:rPr lang="ru-RU" sz="1800" b="1" dirty="0">
                          <a:effectLst/>
                        </a:rPr>
                        <a:t>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(</a:t>
                      </a:r>
                      <a:r>
                        <a:rPr lang="ru-RU" sz="1800" b="1" dirty="0" err="1">
                          <a:effectLst/>
                        </a:rPr>
                        <a:t>абс</a:t>
                      </a:r>
                      <a:r>
                        <a:rPr lang="ru-RU" sz="1800" b="1" dirty="0">
                          <a:effectLst/>
                        </a:rPr>
                        <a:t>.,%)</a:t>
                      </a:r>
                      <a:endParaRPr lang="ru-RU" sz="1800" b="1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386" marR="29270" marT="34925" marB="34925"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51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План.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 </a:t>
                      </a:r>
                      <a:r>
                        <a:rPr lang="ru-RU" sz="1800" b="1" dirty="0">
                          <a:effectLst/>
                        </a:rPr>
                        <a:t>КС</a:t>
                      </a:r>
                      <a:endParaRPr lang="ru-RU" sz="1800" b="1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386" marR="29270" marT="34925" marB="34925"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51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Экстр.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 </a:t>
                      </a:r>
                      <a:r>
                        <a:rPr lang="ru-RU" sz="1800" b="1" dirty="0">
                          <a:effectLst/>
                        </a:rPr>
                        <a:t>КС</a:t>
                      </a:r>
                      <a:endParaRPr lang="ru-RU" sz="1800" b="1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386" marR="29270" marT="34925" marB="34925"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51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Доза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МА,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effectLst/>
                        </a:rPr>
                        <a:t>маркаин</a:t>
                      </a:r>
                      <a:r>
                        <a:rPr lang="ru-RU" sz="1800" b="1" dirty="0" smtClean="0">
                          <a:effectLst/>
                        </a:rPr>
                        <a:t> </a:t>
                      </a: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мг</a:t>
                      </a:r>
                      <a:endParaRPr lang="ru-RU" sz="1800" b="1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386" marR="29270" marT="34925" marB="34925"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51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</a:tr>
              <a:tr h="12541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Гр </a:t>
                      </a:r>
                      <a:r>
                        <a:rPr lang="ru-RU" sz="2000" b="1" dirty="0" smtClean="0">
                          <a:effectLst/>
                        </a:rPr>
                        <a:t>1</a:t>
                      </a:r>
                      <a:endParaRPr lang="ru-RU" sz="24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 </a:t>
                      </a:r>
                      <a:r>
                        <a:rPr lang="ru-RU" sz="2000" b="1" dirty="0" smtClean="0">
                          <a:effectLst/>
                        </a:rPr>
                        <a:t>ПОФ</a:t>
                      </a:r>
                      <a:endParaRPr lang="ru-RU" sz="2400" b="1" dirty="0">
                        <a:effectLst/>
                      </a:endParaRPr>
                    </a:p>
                  </a:txBody>
                  <a:tcPr marL="6386" marR="29270" marT="34925" marB="34925"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51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29,8</a:t>
                      </a:r>
                      <a:endParaRPr lang="ru-RU" sz="24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±</a:t>
                      </a:r>
                      <a:r>
                        <a:rPr lang="ru-RU" sz="2000" b="1" dirty="0" smtClean="0">
                          <a:effectLst/>
                        </a:rPr>
                        <a:t>0,9</a:t>
                      </a:r>
                      <a:endParaRPr lang="ru-RU" sz="2400" b="1" dirty="0">
                        <a:solidFill>
                          <a:schemeClr val="accent6"/>
                        </a:solidFill>
                        <a:effectLst/>
                      </a:endParaRPr>
                    </a:p>
                  </a:txBody>
                  <a:tcPr marL="6386" marR="29270" marT="34925" marB="34925"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51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80,3</a:t>
                      </a:r>
                      <a:endParaRPr lang="ru-RU" sz="24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±</a:t>
                      </a:r>
                      <a:r>
                        <a:rPr lang="ru-RU" sz="2000" b="1" dirty="0" smtClean="0">
                          <a:effectLst/>
                        </a:rPr>
                        <a:t>2,9</a:t>
                      </a:r>
                      <a:endParaRPr lang="ru-RU" sz="2400" b="1" dirty="0">
                        <a:solidFill>
                          <a:schemeClr val="accent6"/>
                        </a:solidFill>
                        <a:effectLst/>
                      </a:endParaRPr>
                    </a:p>
                  </a:txBody>
                  <a:tcPr marL="6386" marR="29270" marT="34925" marB="34925"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51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165,7</a:t>
                      </a:r>
                      <a:endParaRPr lang="ru-RU" sz="24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±</a:t>
                      </a:r>
                      <a:r>
                        <a:rPr lang="ru-RU" sz="2000" b="1" dirty="0" smtClean="0">
                          <a:effectLst/>
                        </a:rPr>
                        <a:t>1,4</a:t>
                      </a:r>
                      <a:endParaRPr lang="ru-RU" sz="2400" b="1" dirty="0">
                        <a:solidFill>
                          <a:schemeClr val="accent6"/>
                        </a:solidFill>
                        <a:effectLst/>
                      </a:endParaRPr>
                    </a:p>
                  </a:txBody>
                  <a:tcPr marL="6386" marR="29270" marT="34925" marB="34925"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51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38,8</a:t>
                      </a:r>
                      <a:endParaRPr lang="ru-RU" sz="24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±</a:t>
                      </a:r>
                      <a:r>
                        <a:rPr lang="ru-RU" sz="2000" b="1" dirty="0" smtClean="0">
                          <a:effectLst/>
                        </a:rPr>
                        <a:t>0,2</a:t>
                      </a:r>
                      <a:endParaRPr lang="ru-RU" sz="24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chemeClr val="accent6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386" marR="29270" marT="34925" marB="34925"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51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5</a:t>
                      </a:r>
                      <a:endParaRPr lang="ru-RU" sz="24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22%</a:t>
                      </a:r>
                      <a:endParaRPr lang="ru-RU" sz="2400" b="1" dirty="0">
                        <a:solidFill>
                          <a:schemeClr val="accent6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386" marR="29270" marT="34925" marB="34925"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51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18</a:t>
                      </a:r>
                      <a:endParaRPr lang="ru-RU" sz="24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78%</a:t>
                      </a:r>
                      <a:endParaRPr lang="ru-RU" sz="2400" b="1" dirty="0">
                        <a:solidFill>
                          <a:schemeClr val="accent6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386" marR="29270" marT="34925" marB="34925"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51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18</a:t>
                      </a:r>
                      <a:endParaRPr lang="ru-RU" sz="24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78%</a:t>
                      </a:r>
                      <a:endParaRPr lang="ru-RU" sz="2400" b="1" dirty="0">
                        <a:solidFill>
                          <a:schemeClr val="accent6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386" marR="29270" marT="34925" marB="34925"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51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5</a:t>
                      </a:r>
                      <a:endParaRPr lang="ru-RU" sz="24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22%</a:t>
                      </a:r>
                      <a:endParaRPr lang="ru-RU" sz="2400" b="1" dirty="0">
                        <a:solidFill>
                          <a:schemeClr val="accent6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386" marR="29270" marT="34925" marB="34925"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51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12,89</a:t>
                      </a:r>
                      <a:endParaRPr lang="ru-RU" sz="24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±0,15</a:t>
                      </a:r>
                      <a:endParaRPr lang="ru-RU" sz="24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chemeClr val="accent6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386" marR="29270" marT="34925" marB="34925"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51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</a:tr>
              <a:tr h="11260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Гр 2</a:t>
                      </a:r>
                      <a:endParaRPr lang="ru-RU" sz="24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 </a:t>
                      </a:r>
                      <a:r>
                        <a:rPr lang="ru-RU" sz="2000" b="1" dirty="0" smtClean="0">
                          <a:effectLst/>
                        </a:rPr>
                        <a:t>ГЕЛ</a:t>
                      </a:r>
                      <a:endParaRPr lang="ru-RU" sz="2400" b="1" dirty="0">
                        <a:effectLst/>
                      </a:endParaRPr>
                    </a:p>
                  </a:txBody>
                  <a:tcPr marL="6386" marR="29270" marT="34925" marB="34925"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51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29,0</a:t>
                      </a:r>
                      <a:endParaRPr lang="ru-RU" sz="24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±</a:t>
                      </a:r>
                      <a:r>
                        <a:rPr lang="ru-RU" sz="2000" b="1" dirty="0" smtClean="0">
                          <a:effectLst/>
                        </a:rPr>
                        <a:t>0,9</a:t>
                      </a:r>
                      <a:endParaRPr lang="ru-RU" sz="2400" b="1" dirty="0">
                        <a:solidFill>
                          <a:schemeClr val="accent6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386" marR="29270" marT="34925" marB="34925"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51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77,1</a:t>
                      </a:r>
                      <a:endParaRPr lang="ru-RU" sz="24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±</a:t>
                      </a:r>
                      <a:r>
                        <a:rPr lang="ru-RU" sz="2000" b="1" dirty="0" smtClean="0">
                          <a:effectLst/>
                        </a:rPr>
                        <a:t>2,4</a:t>
                      </a:r>
                      <a:endParaRPr lang="ru-RU" sz="2400" b="1" dirty="0">
                        <a:solidFill>
                          <a:schemeClr val="accent6"/>
                        </a:solidFill>
                        <a:effectLst/>
                      </a:endParaRPr>
                    </a:p>
                  </a:txBody>
                  <a:tcPr marL="6386" marR="29270" marT="34925" marB="34925"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51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164,8</a:t>
                      </a:r>
                      <a:endParaRPr lang="ru-RU" sz="24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±</a:t>
                      </a:r>
                      <a:r>
                        <a:rPr lang="ru-RU" sz="2000" b="1" dirty="0" smtClean="0">
                          <a:effectLst/>
                        </a:rPr>
                        <a:t>1,0</a:t>
                      </a:r>
                      <a:endParaRPr lang="ru-RU" sz="24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chemeClr val="accent6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386" marR="29270" marT="34925" marB="34925"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51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39,4</a:t>
                      </a:r>
                      <a:endParaRPr lang="ru-RU" sz="24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±</a:t>
                      </a:r>
                      <a:r>
                        <a:rPr lang="ru-RU" sz="2000" b="1" dirty="0" smtClean="0">
                          <a:effectLst/>
                        </a:rPr>
                        <a:t>0,2</a:t>
                      </a:r>
                      <a:endParaRPr lang="ru-RU" sz="24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chemeClr val="accent6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386" marR="29270" marT="34925" marB="34925"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51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28%</a:t>
                      </a:r>
                      <a:endParaRPr lang="ru-RU" sz="2400" b="1" dirty="0">
                        <a:solidFill>
                          <a:schemeClr val="accent6"/>
                        </a:solidFill>
                        <a:effectLst/>
                      </a:endParaRPr>
                    </a:p>
                  </a:txBody>
                  <a:tcPr marL="6386" marR="29270" marT="34925" marB="34925"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51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15</a:t>
                      </a:r>
                      <a:endParaRPr lang="ru-RU" sz="24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72%</a:t>
                      </a:r>
                      <a:endParaRPr lang="ru-RU" sz="2400" b="1" dirty="0">
                        <a:solidFill>
                          <a:schemeClr val="accent6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386" marR="29270" marT="34925" marB="34925"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51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15</a:t>
                      </a:r>
                      <a:endParaRPr lang="ru-RU" sz="24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71%</a:t>
                      </a:r>
                      <a:endParaRPr lang="ru-RU" sz="2400" b="1" dirty="0">
                        <a:solidFill>
                          <a:schemeClr val="accent6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386" marR="29270" marT="34925" marB="34925"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51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6</a:t>
                      </a:r>
                      <a:endParaRPr lang="ru-RU" sz="24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29%</a:t>
                      </a:r>
                      <a:endParaRPr lang="ru-RU" sz="2400" b="1" dirty="0">
                        <a:solidFill>
                          <a:schemeClr val="accent6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386" marR="29270" marT="34925" marB="34925"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51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12</a:t>
                      </a:r>
                      <a:r>
                        <a:rPr lang="en-US" sz="2000" b="1" dirty="0">
                          <a:effectLst/>
                        </a:rPr>
                        <a:t>,76</a:t>
                      </a:r>
                      <a:endParaRPr lang="ru-RU" sz="24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±0,12</a:t>
                      </a:r>
                      <a:endParaRPr lang="ru-RU" sz="24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chemeClr val="accent6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386" marR="29270" marT="34925" marB="34925"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51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</a:tr>
              <a:tr h="14001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Всего:</a:t>
                      </a:r>
                      <a:endParaRPr lang="ru-RU" sz="24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(</a:t>
                      </a:r>
                      <a:r>
                        <a:rPr lang="en-US" sz="2000" b="1" dirty="0">
                          <a:effectLst/>
                        </a:rPr>
                        <a:t>n=44)</a:t>
                      </a:r>
                      <a:endParaRPr lang="ru-RU" sz="2400" b="1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386" marR="29270" marT="34925" marB="34925"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51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29,4</a:t>
                      </a:r>
                      <a:endParaRPr lang="ru-RU" sz="24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±</a:t>
                      </a:r>
                      <a:r>
                        <a:rPr lang="en-US" sz="2000" b="1" dirty="0" smtClean="0">
                          <a:effectLst/>
                        </a:rPr>
                        <a:t>0,</a:t>
                      </a:r>
                      <a:r>
                        <a:rPr lang="ru-RU" sz="2000" b="1" dirty="0" smtClean="0">
                          <a:effectLst/>
                        </a:rPr>
                        <a:t>7</a:t>
                      </a:r>
                      <a:endParaRPr lang="ru-RU" sz="2400" b="1" dirty="0">
                        <a:solidFill>
                          <a:schemeClr val="accent6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386" marR="29270" marT="34925" marB="34925"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51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78,7</a:t>
                      </a:r>
                      <a:endParaRPr lang="ru-RU" sz="24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±</a:t>
                      </a:r>
                      <a:r>
                        <a:rPr lang="en-US" sz="2000" b="1" dirty="0" smtClean="0">
                          <a:effectLst/>
                        </a:rPr>
                        <a:t>1,</a:t>
                      </a:r>
                      <a:r>
                        <a:rPr lang="ru-RU" sz="2000" b="1" dirty="0" smtClean="0">
                          <a:effectLst/>
                        </a:rPr>
                        <a:t>9</a:t>
                      </a:r>
                      <a:endParaRPr lang="ru-RU" sz="24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chemeClr val="accent6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386" marR="29270" marT="34925" marB="34925"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51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165,</a:t>
                      </a:r>
                      <a:r>
                        <a:rPr lang="ru-RU" sz="2000" b="1" dirty="0" smtClean="0">
                          <a:effectLst/>
                        </a:rPr>
                        <a:t>3</a:t>
                      </a:r>
                      <a:endParaRPr lang="ru-RU" sz="24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±</a:t>
                      </a:r>
                      <a:r>
                        <a:rPr lang="en-US" sz="2000" b="1" dirty="0" smtClean="0">
                          <a:effectLst/>
                        </a:rPr>
                        <a:t>0,9</a:t>
                      </a:r>
                      <a:endParaRPr lang="ru-RU" sz="2400" b="1" dirty="0">
                        <a:solidFill>
                          <a:schemeClr val="accent6"/>
                        </a:solidFill>
                        <a:effectLst/>
                      </a:endParaRPr>
                    </a:p>
                  </a:txBody>
                  <a:tcPr marL="6386" marR="29270" marT="34925" marB="34925"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51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39,1</a:t>
                      </a:r>
                      <a:endParaRPr lang="ru-RU" sz="24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±</a:t>
                      </a:r>
                      <a:r>
                        <a:rPr lang="ru-RU" sz="2000" b="1" dirty="0" smtClean="0">
                          <a:effectLst/>
                        </a:rPr>
                        <a:t>0,1</a:t>
                      </a:r>
                      <a:endParaRPr lang="ru-RU" sz="24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chemeClr val="accent6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386" marR="29270" marT="34925" marB="34925"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51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11</a:t>
                      </a:r>
                      <a:endParaRPr lang="ru-RU" sz="20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25%</a:t>
                      </a:r>
                      <a:endParaRPr lang="ru-RU" sz="2400" b="1" dirty="0">
                        <a:solidFill>
                          <a:schemeClr val="accent6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386" marR="29270" marT="34925" marB="34925"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51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33</a:t>
                      </a:r>
                      <a:endParaRPr lang="ru-RU" sz="24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75%</a:t>
                      </a:r>
                      <a:endParaRPr lang="ru-RU" sz="2400" b="1" dirty="0">
                        <a:solidFill>
                          <a:schemeClr val="accent6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386" marR="29270" marT="34925" marB="34925"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51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33</a:t>
                      </a:r>
                      <a:endParaRPr lang="ru-RU" sz="24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75%</a:t>
                      </a:r>
                      <a:endParaRPr lang="ru-RU" sz="2400" b="1" dirty="0">
                        <a:solidFill>
                          <a:schemeClr val="accent6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386" marR="29270" marT="34925" marB="34925"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51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11</a:t>
                      </a:r>
                      <a:endParaRPr lang="ru-RU" sz="24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25%</a:t>
                      </a:r>
                      <a:endParaRPr lang="ru-RU" sz="2400" b="1" dirty="0">
                        <a:solidFill>
                          <a:schemeClr val="accent6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386" marR="29270" marT="34925" marB="34925"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51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12,83</a:t>
                      </a:r>
                      <a:endParaRPr lang="ru-RU" sz="24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±</a:t>
                      </a:r>
                      <a:r>
                        <a:rPr lang="en-US" sz="2000" b="1" dirty="0" smtClean="0">
                          <a:effectLst/>
                        </a:rPr>
                        <a:t>0,</a:t>
                      </a:r>
                      <a:r>
                        <a:rPr lang="ru-RU" sz="2000" b="1" dirty="0" smtClean="0">
                          <a:effectLst/>
                        </a:rPr>
                        <a:t>1</a:t>
                      </a:r>
                      <a:endParaRPr lang="ru-RU" sz="2400" b="1" dirty="0">
                        <a:solidFill>
                          <a:schemeClr val="accent6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386" marR="29270" marT="34925" marB="34925"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51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l="-100000" t="-10000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28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88640"/>
            <a:ext cx="7554416" cy="936104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Этапы исследования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2088" y="1196752"/>
            <a:ext cx="7596336" cy="374441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1 этап </a:t>
            </a:r>
            <a:r>
              <a:rPr lang="ru-RU" sz="2000" dirty="0" smtClean="0"/>
              <a:t>- ИСХОДНЫЙ (катетеризация вены)</a:t>
            </a:r>
          </a:p>
          <a:p>
            <a:pPr algn="ctr"/>
            <a:r>
              <a:rPr lang="ru-RU" sz="2000" b="1" dirty="0" smtClean="0"/>
              <a:t>2 этап </a:t>
            </a:r>
            <a:r>
              <a:rPr lang="ru-RU" sz="2000" dirty="0" smtClean="0"/>
              <a:t>-ПОСЛЕ </a:t>
            </a:r>
            <a:r>
              <a:rPr lang="ru-RU" sz="2000" u="sng" dirty="0" smtClean="0"/>
              <a:t>СТРУЙНОГО</a:t>
            </a:r>
            <a:r>
              <a:rPr lang="ru-RU" sz="2000" dirty="0" smtClean="0"/>
              <a:t> ВВЕДЕНИЯ     ВОЛЮМОКОРРЕКТОРА  200 мл за 5 мин</a:t>
            </a:r>
          </a:p>
          <a:p>
            <a:pPr marL="0" indent="0" algn="ctr">
              <a:buNone/>
            </a:pPr>
            <a:r>
              <a:rPr lang="ru-RU" sz="2000" dirty="0" smtClean="0"/>
              <a:t>(</a:t>
            </a:r>
            <a:r>
              <a:rPr lang="ru-RU" sz="2000" dirty="0" err="1" smtClean="0"/>
              <a:t>преинфузия</a:t>
            </a:r>
            <a:r>
              <a:rPr lang="ru-RU" sz="2000" dirty="0" smtClean="0"/>
              <a:t>)</a:t>
            </a:r>
          </a:p>
          <a:p>
            <a:pPr algn="ctr"/>
            <a:r>
              <a:rPr lang="ru-RU" sz="2000" b="1" dirty="0" smtClean="0"/>
              <a:t>3 этап </a:t>
            </a:r>
            <a:r>
              <a:rPr lang="ru-RU" sz="2000" dirty="0" smtClean="0"/>
              <a:t>-  ПОСЛЕ В</a:t>
            </a:r>
            <a:r>
              <a:rPr lang="en-US" sz="2000" dirty="0" smtClean="0"/>
              <a:t>/</a:t>
            </a:r>
            <a:r>
              <a:rPr lang="ru-RU" sz="2000" dirty="0" smtClean="0"/>
              <a:t>В </a:t>
            </a:r>
            <a:r>
              <a:rPr lang="ru-RU" sz="2000" u="sng" dirty="0" smtClean="0"/>
              <a:t>КАПЕЛЬНОГО</a:t>
            </a:r>
            <a:r>
              <a:rPr lang="ru-RU" sz="2000" dirty="0" smtClean="0"/>
              <a:t> ВВЕДЕНИЯ ПОСЛЕДУЮЩИХ 200 МЛ КРОВЕЗАМЕНИТЕЛЯ (со скоростью 10 мл</a:t>
            </a:r>
            <a:r>
              <a:rPr lang="en-US" sz="2000" dirty="0" smtClean="0"/>
              <a:t>/</a:t>
            </a:r>
            <a:r>
              <a:rPr lang="ru-RU" sz="2000" dirty="0" smtClean="0"/>
              <a:t>мин с момента  инъекции МА в течение</a:t>
            </a:r>
          </a:p>
          <a:p>
            <a:pPr marL="0" indent="0" algn="ctr">
              <a:buNone/>
            </a:pPr>
            <a:r>
              <a:rPr lang="ru-RU" sz="2000" dirty="0" smtClean="0"/>
              <a:t> 20 мин)</a:t>
            </a:r>
            <a:r>
              <a:rPr lang="ru-RU" sz="2000" dirty="0" smtClean="0">
                <a:solidFill>
                  <a:srgbClr val="303030"/>
                </a:solidFill>
              </a:rPr>
              <a:t> </a:t>
            </a:r>
            <a:r>
              <a:rPr lang="ru-RU" sz="2000" dirty="0">
                <a:solidFill>
                  <a:srgbClr val="303030"/>
                </a:solidFill>
              </a:rPr>
              <a:t>НА ЭТАПЕ УШИВАНИЯ МАТКИ </a:t>
            </a:r>
            <a:endParaRPr lang="ru-RU" sz="2000" dirty="0" smtClean="0"/>
          </a:p>
          <a:p>
            <a:pPr algn="ctr"/>
            <a:r>
              <a:rPr lang="ru-RU" sz="1900" b="1" u="sng" dirty="0" smtClean="0"/>
              <a:t>Скорость</a:t>
            </a:r>
            <a:r>
              <a:rPr lang="ru-RU" sz="1900" b="1" dirty="0" smtClean="0"/>
              <a:t>, </a:t>
            </a:r>
            <a:r>
              <a:rPr lang="ru-RU" sz="1900" b="1" u="sng" dirty="0" smtClean="0"/>
              <a:t>объем</a:t>
            </a:r>
            <a:r>
              <a:rPr lang="ru-RU" sz="1900" b="1" dirty="0" smtClean="0"/>
              <a:t> и </a:t>
            </a:r>
            <a:r>
              <a:rPr lang="ru-RU" sz="1900" b="1" u="sng" dirty="0" smtClean="0"/>
              <a:t>продолжительность введения </a:t>
            </a:r>
            <a:r>
              <a:rPr lang="ru-RU" sz="1900" b="1" dirty="0" smtClean="0"/>
              <a:t>кровезаменителя в группах были сопоставимы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1829"/>
            <a:ext cx="1584176" cy="261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869159"/>
            <a:ext cx="3168352" cy="180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378" y="4241829"/>
            <a:ext cx="1676576" cy="263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6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04664"/>
            <a:ext cx="6781800" cy="792088"/>
          </a:xfrm>
        </p:spPr>
        <p:txBody>
          <a:bodyPr>
            <a:noAutofit/>
          </a:bodyPr>
          <a:lstStyle/>
          <a:p>
            <a:r>
              <a:rPr lang="ru-RU" sz="4400" dirty="0" smtClean="0"/>
              <a:t>ИЗУЧАЕМЫЕ ПАРАМЕТРЫ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19" y="1124744"/>
            <a:ext cx="8687227" cy="5472608"/>
          </a:xfrm>
          <a:solidFill>
            <a:srgbClr val="FFFFCC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b="1" dirty="0" err="1" smtClean="0"/>
              <a:t>АДсист</a:t>
            </a:r>
            <a:r>
              <a:rPr lang="ru-RU" b="1" dirty="0" smtClean="0"/>
              <a:t>, АД </a:t>
            </a:r>
            <a:r>
              <a:rPr lang="ru-RU" b="1" dirty="0" err="1" smtClean="0"/>
              <a:t>диаст</a:t>
            </a:r>
            <a:r>
              <a:rPr lang="ru-RU" b="1" dirty="0" smtClean="0"/>
              <a:t>, </a:t>
            </a:r>
            <a:r>
              <a:rPr lang="ru-RU" b="1" dirty="0" err="1" smtClean="0"/>
              <a:t>АДср</a:t>
            </a:r>
            <a:r>
              <a:rPr lang="ru-RU" b="1" dirty="0" smtClean="0"/>
              <a:t>,</a:t>
            </a:r>
            <a:r>
              <a:rPr lang="en-US" b="1" dirty="0" smtClean="0"/>
              <a:t> </a:t>
            </a:r>
            <a:r>
              <a:rPr lang="ru-RU" b="1" dirty="0" smtClean="0"/>
              <a:t>ЧСС, </a:t>
            </a:r>
            <a:r>
              <a:rPr lang="en-US" b="1" dirty="0" smtClean="0"/>
              <a:t>Sa (O2),</a:t>
            </a:r>
            <a:r>
              <a:rPr lang="ru-RU" b="1" dirty="0" smtClean="0"/>
              <a:t>ЧД</a:t>
            </a:r>
          </a:p>
          <a:p>
            <a:r>
              <a:rPr lang="ru-RU" b="1" dirty="0" smtClean="0"/>
              <a:t>ЭКГ </a:t>
            </a:r>
            <a:r>
              <a:rPr lang="en-US" b="1" dirty="0" smtClean="0"/>
              <a:t>II</a:t>
            </a:r>
            <a:r>
              <a:rPr lang="ru-RU" b="1" dirty="0" smtClean="0"/>
              <a:t> ст. отв. (</a:t>
            </a:r>
            <a:r>
              <a:rPr lang="en-US" b="1" dirty="0" smtClean="0"/>
              <a:t>PQ, QRST, RR, C</a:t>
            </a:r>
            <a:r>
              <a:rPr lang="ru-RU" b="1" dirty="0" smtClean="0"/>
              <a:t>П%)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Ударный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 сердца </a:t>
            </a:r>
            <a:r>
              <a:rPr lang="ru-RU" b="1" dirty="0"/>
              <a:t>(УОС, мл)</a:t>
            </a:r>
          </a:p>
          <a:p>
            <a:pPr marL="0" indent="0">
              <a:buNone/>
            </a:pPr>
            <a:r>
              <a:rPr lang="ru-RU" b="1" dirty="0" smtClean="0"/>
              <a:t> </a:t>
            </a:r>
            <a:r>
              <a:rPr lang="ru-RU" dirty="0" smtClean="0"/>
              <a:t>– расчетным методом </a:t>
            </a:r>
            <a:r>
              <a:rPr lang="ru-RU" dirty="0" err="1" smtClean="0"/>
              <a:t>Старру</a:t>
            </a:r>
            <a:r>
              <a:rPr lang="ru-RU" dirty="0" smtClean="0"/>
              <a:t> в модификации И.Б. Заболоцких* </a:t>
            </a:r>
            <a:endParaRPr lang="en-US" sz="2000" i="1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en-US" b="1" i="1" dirty="0" smtClean="0"/>
              <a:t>      </a:t>
            </a:r>
            <a:r>
              <a:rPr lang="ru-RU" b="1" i="1" dirty="0" smtClean="0"/>
              <a:t>УОС </a:t>
            </a:r>
            <a:r>
              <a:rPr lang="ru-RU" b="1" i="1" dirty="0"/>
              <a:t>= (90,97 + 0,54 * ПД – 0,57 * </a:t>
            </a:r>
            <a:r>
              <a:rPr lang="ru-RU" b="1" i="1" dirty="0" smtClean="0"/>
              <a:t>АД д </a:t>
            </a:r>
            <a:r>
              <a:rPr lang="ru-RU" b="1" i="1" dirty="0"/>
              <a:t>– 0,61 * В) * </a:t>
            </a:r>
            <a:r>
              <a:rPr lang="en-US" b="1" i="1" dirty="0"/>
              <a:t>f</a:t>
            </a:r>
            <a:r>
              <a:rPr lang="ru-RU" b="1" i="1" dirty="0"/>
              <a:t>,</a:t>
            </a:r>
            <a:endParaRPr lang="ru-RU" b="1" dirty="0"/>
          </a:p>
          <a:p>
            <a:r>
              <a:rPr lang="ru-RU" sz="1800" i="1" dirty="0"/>
              <a:t>где ПД – пульсовое давление</a:t>
            </a:r>
            <a:r>
              <a:rPr lang="ru-RU" sz="1800" i="1" dirty="0" smtClean="0"/>
              <a:t>,</a:t>
            </a:r>
            <a:endParaRPr lang="en-US" sz="1800" i="1" dirty="0" smtClean="0"/>
          </a:p>
          <a:p>
            <a:r>
              <a:rPr lang="en-US" sz="1800" i="1" dirty="0" smtClean="0"/>
              <a:t> </a:t>
            </a:r>
            <a:r>
              <a:rPr lang="ru-RU" sz="1800" i="1" dirty="0" smtClean="0"/>
              <a:t>АД д </a:t>
            </a:r>
            <a:r>
              <a:rPr lang="ru-RU" sz="1800" i="1" dirty="0"/>
              <a:t>– диастолическое артериальное давление,</a:t>
            </a:r>
            <a:endParaRPr lang="ru-RU" sz="1800" dirty="0"/>
          </a:p>
          <a:p>
            <a:r>
              <a:rPr lang="en-US" sz="1800" i="1" dirty="0" smtClean="0"/>
              <a:t>  </a:t>
            </a:r>
            <a:r>
              <a:rPr lang="ru-RU" sz="1800" i="1" dirty="0" smtClean="0"/>
              <a:t>В </a:t>
            </a:r>
            <a:r>
              <a:rPr lang="ru-RU" sz="1800" i="1" dirty="0"/>
              <a:t>– возраст в годах, </a:t>
            </a:r>
            <a:r>
              <a:rPr lang="en-US" sz="1800" i="1" dirty="0" smtClean="0"/>
              <a:t> f</a:t>
            </a:r>
            <a:r>
              <a:rPr lang="ru-RU" sz="1800" i="1" dirty="0" smtClean="0"/>
              <a:t> </a:t>
            </a:r>
            <a:r>
              <a:rPr lang="ru-RU" sz="1800" i="1" dirty="0"/>
              <a:t>– </a:t>
            </a:r>
            <a:r>
              <a:rPr lang="ru-RU" sz="1800" i="1" dirty="0" smtClean="0"/>
              <a:t>согласующий коэффициент</a:t>
            </a:r>
          </a:p>
          <a:p>
            <a:pPr marL="0" indent="0">
              <a:buNone/>
            </a:pPr>
            <a:r>
              <a:rPr lang="ru-RU" sz="1800" i="1" dirty="0" smtClean="0"/>
              <a:t>      </a:t>
            </a: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</a:rPr>
              <a:t> _____________________________________________             </a:t>
            </a:r>
          </a:p>
          <a:p>
            <a:pPr marL="0" indent="0" algn="ctr">
              <a:buNone/>
            </a:pPr>
            <a:r>
              <a:rPr lang="ru-RU" sz="1800" i="1" dirty="0" smtClean="0"/>
              <a:t>     *Заболоцких </a:t>
            </a:r>
            <a:r>
              <a:rPr lang="ru-RU" sz="1800" i="1" dirty="0"/>
              <a:t>И.Б., Григорьев С.В., Данилюк П.И., </a:t>
            </a:r>
            <a:r>
              <a:rPr lang="ru-RU" sz="1800" i="1" dirty="0" err="1"/>
              <a:t>Трембач</a:t>
            </a:r>
            <a:r>
              <a:rPr lang="ru-RU" sz="1800" i="1" dirty="0"/>
              <a:t> Н.В. Способ определения </a:t>
            </a:r>
            <a:r>
              <a:rPr lang="ru-RU" sz="1800" i="1" dirty="0" smtClean="0"/>
              <a:t>  ударного </a:t>
            </a:r>
            <a:r>
              <a:rPr lang="ru-RU" sz="1800" i="1" dirty="0"/>
              <a:t>объема сердца у больных без пороков сердца. Описание изобретения к патенту А61В5/02 </a:t>
            </a:r>
            <a:r>
              <a:rPr lang="ru-RU" sz="1800" i="1" dirty="0" smtClean="0"/>
              <a:t>92006.01.Опубл.20.03.10</a:t>
            </a:r>
            <a:endParaRPr lang="ru-RU" sz="1800" i="1" dirty="0"/>
          </a:p>
          <a:p>
            <a:endParaRPr lang="ru-RU" sz="18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765" y="188640"/>
            <a:ext cx="2200148" cy="1516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11560" y="3284984"/>
            <a:ext cx="7776864" cy="57606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4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0"/>
            <a:ext cx="7554416" cy="1124744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ИЗУЧАЕМЫЕ ПАРАМЕТРЫ</a:t>
            </a:r>
            <a:endParaRPr lang="ru-RU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052736"/>
                <a:ext cx="8568952" cy="5040560"/>
              </a:xfrm>
              <a:gradFill flip="none" rotWithShape="1">
                <a:gsLst>
                  <a:gs pos="0">
                    <a:srgbClr val="FFFF66">
                      <a:tint val="66000"/>
                      <a:satMod val="160000"/>
                    </a:srgbClr>
                  </a:gs>
                  <a:gs pos="50000">
                    <a:srgbClr val="FFFF66">
                      <a:tint val="44500"/>
                      <a:satMod val="160000"/>
                    </a:srgbClr>
                  </a:gs>
                  <a:gs pos="100000">
                    <a:srgbClr val="FFFF66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accent6"/>
                </a:solidFill>
              </a:ln>
            </p:spPr>
            <p:txBody>
              <a:bodyPr>
                <a:normAutofit fontScale="55000" lnSpcReduction="20000"/>
              </a:bodyPr>
              <a:lstStyle/>
              <a:p>
                <a:r>
                  <a:rPr lang="ru-RU" sz="3800" b="1" dirty="0" smtClean="0"/>
                  <a:t>УИ, МОС, СИ, ОПСС</a:t>
                </a:r>
                <a:r>
                  <a:rPr lang="ru-RU" sz="3800" b="1" dirty="0"/>
                  <a:t>, </a:t>
                </a:r>
                <a:r>
                  <a:rPr lang="ru-RU" sz="3800" b="1" dirty="0" smtClean="0"/>
                  <a:t>ДП, ВРЛЖ  </a:t>
                </a:r>
                <a:r>
                  <a:rPr lang="ru-RU" sz="3800" dirty="0"/>
                  <a:t>расчетным </a:t>
                </a:r>
                <a:r>
                  <a:rPr lang="ru-RU" sz="3800" dirty="0" smtClean="0"/>
                  <a:t>методом</a:t>
                </a:r>
                <a:endParaRPr lang="en-US" sz="3800" dirty="0" smtClean="0"/>
              </a:p>
              <a:p>
                <a:pPr lvl="0">
                  <a:buClr>
                    <a:srgbClr val="AD0101"/>
                  </a:buClr>
                </a:pPr>
                <a:r>
                  <a:rPr lang="ru-RU" sz="3800" dirty="0">
                    <a:solidFill>
                      <a:srgbClr val="303030"/>
                    </a:solidFill>
                  </a:rPr>
                  <a:t>Состояние новорожденных по </a:t>
                </a:r>
                <a:r>
                  <a:rPr lang="ru-RU" sz="3800" dirty="0" smtClean="0">
                    <a:solidFill>
                      <a:srgbClr val="303030"/>
                    </a:solidFill>
                  </a:rPr>
                  <a:t>шкале </a:t>
                </a:r>
                <a:r>
                  <a:rPr lang="ru-RU" sz="3800" dirty="0" err="1" smtClean="0">
                    <a:solidFill>
                      <a:srgbClr val="303030"/>
                    </a:solidFill>
                  </a:rPr>
                  <a:t>Апгар</a:t>
                </a:r>
                <a:r>
                  <a:rPr lang="ru-RU" sz="3800" dirty="0" smtClean="0">
                    <a:solidFill>
                      <a:srgbClr val="303030"/>
                    </a:solidFill>
                  </a:rPr>
                  <a:t> </a:t>
                </a:r>
                <a:endParaRPr lang="ru-RU" sz="3800" dirty="0"/>
              </a:p>
              <a:p>
                <a:r>
                  <a:rPr lang="ru-RU" sz="3800" dirty="0" smtClean="0"/>
                  <a:t>Лабораторные  показатели (</a:t>
                </a:r>
                <a:r>
                  <a:rPr lang="en-US" sz="3800" dirty="0" err="1" smtClean="0"/>
                  <a:t>Hb</a:t>
                </a:r>
                <a:r>
                  <a:rPr lang="en-US" sz="3800" dirty="0" smtClean="0"/>
                  <a:t>, </a:t>
                </a:r>
                <a:r>
                  <a:rPr lang="en-US" sz="3800" dirty="0" err="1" smtClean="0"/>
                  <a:t>Ht</a:t>
                </a:r>
                <a:r>
                  <a:rPr lang="en-US" sz="3800" dirty="0" smtClean="0"/>
                  <a:t>, </a:t>
                </a:r>
                <a:r>
                  <a:rPr lang="en-US" sz="3800" dirty="0" err="1" smtClean="0"/>
                  <a:t>Tr</a:t>
                </a:r>
                <a:r>
                  <a:rPr lang="en-US" sz="3800" dirty="0" smtClean="0"/>
                  <a:t>)</a:t>
                </a:r>
                <a:r>
                  <a:rPr lang="ru-RU" sz="3800" dirty="0" smtClean="0"/>
                  <a:t>,</a:t>
                </a:r>
                <a:r>
                  <a:rPr lang="ru-RU" sz="3800" dirty="0" smtClean="0">
                    <a:solidFill>
                      <a:srgbClr val="00000A"/>
                    </a:solidFill>
                    <a:ea typeface="SimSun"/>
                    <a:cs typeface="Mangal"/>
                  </a:rPr>
                  <a:t> анализатор </a:t>
                </a:r>
                <a:r>
                  <a:rPr lang="ru-RU" sz="3800" dirty="0">
                    <a:solidFill>
                      <a:srgbClr val="00000A"/>
                    </a:solidFill>
                    <a:ea typeface="SimSun"/>
                    <a:cs typeface="Mangal"/>
                  </a:rPr>
                  <a:t>“</a:t>
                </a:r>
                <a:r>
                  <a:rPr lang="en-US" sz="3800" dirty="0">
                    <a:solidFill>
                      <a:srgbClr val="00000A"/>
                    </a:solidFill>
                    <a:ea typeface="SimSun"/>
                    <a:cs typeface="Mangal"/>
                  </a:rPr>
                  <a:t>Min</a:t>
                </a:r>
                <a:r>
                  <a:rPr lang="ru-RU" sz="3800" dirty="0">
                    <a:solidFill>
                      <a:srgbClr val="00000A"/>
                    </a:solidFill>
                    <a:ea typeface="SimSun"/>
                    <a:cs typeface="Mangal"/>
                  </a:rPr>
                  <a:t>­</a:t>
                </a:r>
                <a:r>
                  <a:rPr lang="en-US" sz="3800" dirty="0">
                    <a:solidFill>
                      <a:srgbClr val="00000A"/>
                    </a:solidFill>
                    <a:ea typeface="SimSun"/>
                    <a:cs typeface="Mangal"/>
                  </a:rPr>
                  <a:t>dray</a:t>
                </a:r>
                <a:r>
                  <a:rPr lang="ru-RU" sz="3800" dirty="0">
                    <a:solidFill>
                      <a:srgbClr val="00000A"/>
                    </a:solidFill>
                    <a:ea typeface="SimSun"/>
                    <a:cs typeface="Mangal"/>
                  </a:rPr>
                  <a:t>” </a:t>
                </a:r>
                <a:r>
                  <a:rPr lang="en-US" sz="3800" dirty="0">
                    <a:solidFill>
                      <a:srgbClr val="00000A"/>
                    </a:solidFill>
                    <a:ea typeface="SimSun"/>
                    <a:cs typeface="Mangal"/>
                  </a:rPr>
                  <a:t>BC</a:t>
                </a:r>
                <a:r>
                  <a:rPr lang="ru-RU" sz="3800" dirty="0" smtClean="0">
                    <a:solidFill>
                      <a:srgbClr val="00000A"/>
                    </a:solidFill>
                    <a:ea typeface="SimSun"/>
                    <a:cs typeface="Mangal"/>
                  </a:rPr>
                  <a:t>-2300</a:t>
                </a:r>
                <a:endParaRPr lang="en-US" sz="3800" dirty="0" smtClean="0"/>
              </a:p>
              <a:p>
                <a:r>
                  <a:rPr lang="ru-RU" sz="3800" b="1" dirty="0" err="1" smtClean="0"/>
                  <a:t>Волемический</a:t>
                </a:r>
                <a:r>
                  <a:rPr lang="ru-RU" sz="3800" b="1" dirty="0" smtClean="0"/>
                  <a:t>  эффект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800" b="0" i="1" smtClean="0">
                            <a:latin typeface="Cambria Math"/>
                          </a:rPr>
                          <m:t>прирост ОЦК</m:t>
                        </m:r>
                      </m:num>
                      <m:den>
                        <m:r>
                          <a:rPr lang="ru-RU" sz="3800" b="1" i="1" smtClean="0">
                            <a:latin typeface="Cambria Math"/>
                          </a:rPr>
                          <m:t>объем раствора</m:t>
                        </m:r>
                      </m:den>
                    </m:f>
                  </m:oMath>
                </a14:m>
                <a:endParaRPr lang="ru-RU" sz="3800" dirty="0" smtClean="0"/>
              </a:p>
              <a:p>
                <a:r>
                  <a:rPr lang="ru-RU" sz="3800" b="1" dirty="0" smtClean="0">
                    <a:solidFill>
                      <a:schemeClr val="accent6"/>
                    </a:solidFill>
                  </a:rPr>
                  <a:t>Учитывались:  </a:t>
                </a:r>
              </a:p>
              <a:p>
                <a:r>
                  <a:rPr lang="ru-RU" sz="3800" dirty="0" err="1" smtClean="0">
                    <a:solidFill>
                      <a:schemeClr val="tx1"/>
                    </a:solidFill>
                  </a:rPr>
                  <a:t>Интраоперационный</a:t>
                </a:r>
                <a:r>
                  <a:rPr lang="ru-RU" sz="3800" dirty="0" smtClean="0">
                    <a:solidFill>
                      <a:schemeClr val="tx1"/>
                    </a:solidFill>
                  </a:rPr>
                  <a:t>  диурез                   </a:t>
                </a:r>
              </a:p>
              <a:p>
                <a:r>
                  <a:rPr lang="ru-RU" sz="3800" dirty="0" smtClean="0"/>
                  <a:t>Применение  </a:t>
                </a:r>
                <a:r>
                  <a:rPr lang="ru-RU" sz="3800" dirty="0" err="1" smtClean="0"/>
                  <a:t>вазопрессоров</a:t>
                </a:r>
                <a:endParaRPr lang="ru-RU" sz="3800" dirty="0" smtClean="0"/>
              </a:p>
              <a:p>
                <a:r>
                  <a:rPr lang="ru-RU" sz="3800" dirty="0" smtClean="0"/>
                  <a:t>ППС</a:t>
                </a:r>
              </a:p>
              <a:p>
                <a:pPr marL="0" indent="0">
                  <a:buNone/>
                </a:pPr>
                <a:endParaRPr lang="ru-RU" dirty="0" smtClean="0"/>
              </a:p>
              <a:p>
                <a:pPr marL="0" indent="0">
                  <a:buNone/>
                </a:pPr>
                <a:r>
                  <a:rPr lang="ru-RU" dirty="0">
                    <a:solidFill>
                      <a:srgbClr val="00000A"/>
                    </a:solidFill>
                    <a:ea typeface="SimSun"/>
                    <a:cs typeface="Times New Roman"/>
                  </a:rPr>
                  <a:t> </a:t>
                </a:r>
                <a:endParaRPr lang="ru-RU" dirty="0" smtClean="0"/>
              </a:p>
              <a:p>
                <a:pPr marL="0" indent="0">
                  <a:buNone/>
                </a:pPr>
                <a:r>
                  <a:rPr lang="ru-RU" sz="2600" dirty="0" smtClean="0"/>
                  <a:t>                 </a:t>
                </a:r>
                <a:r>
                  <a:rPr lang="ru-RU" sz="2900" dirty="0" smtClean="0"/>
                  <a:t>ОЦК </a:t>
                </a:r>
                <a:r>
                  <a:rPr lang="ru-RU" sz="2900" dirty="0" err="1" smtClean="0"/>
                  <a:t>исх</a:t>
                </a:r>
                <a:r>
                  <a:rPr lang="ru-RU" sz="2900" dirty="0" smtClean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9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900" b="0" i="1" smtClean="0">
                            <a:latin typeface="Cambria Math"/>
                          </a:rPr>
                          <m:t>7,5∗М</m:t>
                        </m:r>
                      </m:num>
                      <m:den>
                        <m:r>
                          <a:rPr lang="ru-RU" sz="2900" b="0" i="1" smtClean="0">
                            <a:latin typeface="Cambria Math"/>
                          </a:rPr>
                          <m:t>100</m:t>
                        </m:r>
                      </m:den>
                    </m:f>
                  </m:oMath>
                </a14:m>
                <a:r>
                  <a:rPr lang="ru-RU" sz="2900" dirty="0" smtClean="0"/>
                  <a:t>; ОЦК </a:t>
                </a:r>
                <a:r>
                  <a:rPr lang="ru-RU" sz="2900" dirty="0" err="1" smtClean="0"/>
                  <a:t>расч</a:t>
                </a:r>
                <a:r>
                  <a:rPr lang="ru-RU" sz="29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9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900" b="0" i="1" smtClean="0">
                            <a:latin typeface="Cambria Math"/>
                          </a:rPr>
                          <m:t>ОЦК исх∗</m:t>
                        </m:r>
                        <m:r>
                          <a:rPr lang="en-US" sz="2900" b="0" i="1" smtClean="0">
                            <a:latin typeface="Cambria Math"/>
                          </a:rPr>
                          <m:t>𝐻𝑏</m:t>
                        </m:r>
                        <m:r>
                          <a:rPr lang="en-US" sz="2900" b="0" i="1" smtClean="0">
                            <a:latin typeface="Cambria Math"/>
                          </a:rPr>
                          <m:t> исх</m:t>
                        </m:r>
                      </m:num>
                      <m:den>
                        <m:r>
                          <a:rPr lang="en-US" sz="2900" b="0" i="1" smtClean="0">
                            <a:latin typeface="Cambria Math"/>
                          </a:rPr>
                          <m:t>𝐻𝑏</m:t>
                        </m:r>
                        <m:r>
                          <a:rPr lang="en-US" sz="2900" b="0" i="1" smtClean="0">
                            <a:latin typeface="Cambria Math"/>
                          </a:rPr>
                          <m:t> получ</m:t>
                        </m:r>
                      </m:den>
                    </m:f>
                  </m:oMath>
                </a14:m>
                <a:r>
                  <a:rPr lang="ru-RU" sz="2900" dirty="0" smtClean="0"/>
                  <a:t> ; прирост ОЦК*</a:t>
                </a:r>
              </a:p>
              <a:p>
                <a:pPr marL="0" indent="0">
                  <a:buNone/>
                </a:pPr>
                <a:endParaRPr lang="ru-RU" sz="2900" dirty="0" smtClean="0"/>
              </a:p>
              <a:p>
                <a:pPr marL="0" indent="0">
                  <a:buNone/>
                </a:pPr>
                <a:r>
                  <a:rPr lang="ru-RU" dirty="0" smtClean="0">
                    <a:solidFill>
                      <a:srgbClr val="00000A"/>
                    </a:solidFill>
                    <a:ea typeface="SimSun"/>
                    <a:cs typeface="Times New Roman"/>
                  </a:rPr>
                  <a:t>       * </a:t>
                </a:r>
                <a:r>
                  <a:rPr lang="ru-RU" dirty="0" err="1" smtClean="0">
                    <a:solidFill>
                      <a:srgbClr val="00000A"/>
                    </a:solidFill>
                    <a:ea typeface="SimSun"/>
                    <a:cs typeface="Times New Roman"/>
                  </a:rPr>
                  <a:t>Букарев</a:t>
                </a:r>
                <a:r>
                  <a:rPr lang="ru-RU" dirty="0" smtClean="0">
                    <a:solidFill>
                      <a:srgbClr val="00000A"/>
                    </a:solidFill>
                    <a:ea typeface="SimSun"/>
                    <a:cs typeface="Times New Roman"/>
                  </a:rPr>
                  <a:t> </a:t>
                </a:r>
                <a:r>
                  <a:rPr lang="ru-RU" dirty="0">
                    <a:solidFill>
                      <a:srgbClr val="00000A"/>
                    </a:solidFill>
                    <a:ea typeface="SimSun"/>
                    <a:cs typeface="Times New Roman"/>
                  </a:rPr>
                  <a:t>А.Е., Субботин </a:t>
                </a:r>
                <a:r>
                  <a:rPr lang="ru-RU" dirty="0" err="1">
                    <a:solidFill>
                      <a:srgbClr val="00000A"/>
                    </a:solidFill>
                    <a:ea typeface="SimSun"/>
                    <a:cs typeface="Times New Roman"/>
                  </a:rPr>
                  <a:t>В.В.и</a:t>
                </a:r>
                <a:r>
                  <a:rPr lang="ru-RU" dirty="0">
                    <a:solidFill>
                      <a:srgbClr val="00000A"/>
                    </a:solidFill>
                    <a:ea typeface="SimSun"/>
                    <a:cs typeface="Times New Roman"/>
                  </a:rPr>
                  <a:t> </a:t>
                </a:r>
                <a:r>
                  <a:rPr lang="ru-RU" dirty="0" err="1" smtClean="0">
                    <a:solidFill>
                      <a:srgbClr val="00000A"/>
                    </a:solidFill>
                    <a:ea typeface="SimSun"/>
                    <a:cs typeface="Times New Roman"/>
                  </a:rPr>
                  <a:t>соавт</a:t>
                </a:r>
                <a:r>
                  <a:rPr lang="ru-RU" dirty="0" smtClean="0">
                    <a:solidFill>
                      <a:srgbClr val="00000A"/>
                    </a:solidFill>
                    <a:ea typeface="SimSun"/>
                    <a:cs typeface="Times New Roman"/>
                  </a:rPr>
                  <a:t>., 2012</a:t>
                </a:r>
                <a:endParaRPr lang="ru-RU" dirty="0" smtClean="0"/>
              </a:p>
              <a:p>
                <a:pPr marL="0" indent="0" algn="ctr">
                  <a:buNone/>
                </a:pPr>
                <a:endParaRPr lang="ru-RU" sz="3600" dirty="0" smtClean="0"/>
              </a:p>
              <a:p>
                <a:pPr marL="0" indent="0">
                  <a:buNone/>
                </a:pPr>
                <a:r>
                  <a:rPr lang="ru-RU" sz="3600" dirty="0" smtClean="0"/>
                  <a:t>    </a:t>
                </a:r>
                <a:r>
                  <a:rPr lang="ru-RU" sz="3600" b="1" u="sng" dirty="0" smtClean="0">
                    <a:solidFill>
                      <a:schemeClr val="accent6"/>
                    </a:solidFill>
                  </a:rPr>
                  <a:t>Обработка результатов</a:t>
                </a:r>
                <a:r>
                  <a:rPr lang="ru-RU" sz="3600" b="1" dirty="0" smtClean="0">
                    <a:solidFill>
                      <a:schemeClr val="accent6"/>
                    </a:solidFill>
                  </a:rPr>
                  <a:t>: </a:t>
                </a:r>
                <a:r>
                  <a:rPr lang="en-US" sz="3600" b="1" dirty="0" smtClean="0">
                    <a:solidFill>
                      <a:schemeClr val="accent6"/>
                    </a:solidFill>
                  </a:rPr>
                  <a:t>Microsoft Excel 10,  </a:t>
                </a:r>
                <a:r>
                  <a:rPr lang="en-US" sz="3600" b="1" dirty="0" err="1" smtClean="0">
                    <a:solidFill>
                      <a:schemeClr val="accent6"/>
                    </a:solidFill>
                  </a:rPr>
                  <a:t>AtteStat</a:t>
                </a:r>
                <a:r>
                  <a:rPr lang="en-US" sz="3600" b="1" dirty="0" smtClean="0">
                    <a:solidFill>
                      <a:schemeClr val="accent6"/>
                    </a:solidFill>
                  </a:rPr>
                  <a:t> (</a:t>
                </a:r>
                <a:r>
                  <a:rPr lang="ru-RU" sz="3600" b="1" dirty="0" smtClean="0">
                    <a:solidFill>
                      <a:schemeClr val="accent6"/>
                    </a:solidFill>
                  </a:rPr>
                  <a:t>версия </a:t>
                </a:r>
                <a:r>
                  <a:rPr lang="en-US" sz="3600" b="1" dirty="0" smtClean="0">
                    <a:solidFill>
                      <a:schemeClr val="accent6"/>
                    </a:solidFill>
                  </a:rPr>
                  <a:t>23.11.10)</a:t>
                </a:r>
                <a:endParaRPr lang="ru-RU" sz="3600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052736"/>
                <a:ext cx="8568952" cy="5040560"/>
              </a:xfrm>
              <a:blipFill rotWithShape="1">
                <a:blip r:embed="rId2"/>
                <a:stretch>
                  <a:fillRect l="-568"/>
                </a:stretch>
              </a:blipFill>
              <a:ln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755576" y="4293096"/>
            <a:ext cx="5774556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1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8530074"/>
              </p:ext>
            </p:extLst>
          </p:nvPr>
        </p:nvGraphicFramePr>
        <p:xfrm>
          <a:off x="899592" y="1019780"/>
          <a:ext cx="7488832" cy="4866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 rot="557641">
            <a:off x="3406489" y="2543118"/>
            <a:ext cx="199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Гелофузин</a:t>
            </a:r>
            <a:endParaRPr lang="ru-RU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666576">
            <a:off x="2939623" y="3886998"/>
            <a:ext cx="153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 О Ф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48264" y="34290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p&lt;</a:t>
            </a:r>
            <a:r>
              <a:rPr lang="ru-RU" dirty="0" smtClean="0"/>
              <a:t>0,01**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371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6593241"/>
              </p:ext>
            </p:extLst>
          </p:nvPr>
        </p:nvGraphicFramePr>
        <p:xfrm>
          <a:off x="611560" y="764704"/>
          <a:ext cx="770485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488832" cy="64807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 </a:t>
            </a: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 rot="666576">
            <a:off x="2778129" y="3495375"/>
            <a:ext cx="1562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ПОФ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557641">
            <a:off x="3280965" y="2086132"/>
            <a:ext cx="2194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Гелофузин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692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6884192"/>
              </p:ext>
            </p:extLst>
          </p:nvPr>
        </p:nvGraphicFramePr>
        <p:xfrm>
          <a:off x="683568" y="1124744"/>
          <a:ext cx="75438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 rot="557641">
            <a:off x="3473178" y="2217703"/>
            <a:ext cx="2047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Гелофузин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054723" y="3412087"/>
            <a:ext cx="1433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ПОФ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86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332656"/>
            <a:ext cx="6781800" cy="108012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Актуальность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052736"/>
            <a:ext cx="7543800" cy="4968552"/>
          </a:xfrm>
        </p:spPr>
        <p:txBody>
          <a:bodyPr/>
          <a:lstStyle/>
          <a:p>
            <a:pPr lvl="0">
              <a:buClr>
                <a:srgbClr val="AD0101"/>
              </a:buClr>
            </a:pPr>
            <a:r>
              <a:rPr lang="ru-RU" dirty="0">
                <a:solidFill>
                  <a:srgbClr val="303030"/>
                </a:solidFill>
              </a:rPr>
              <a:t>РА -  «золотой стандарт» при КС. Приоритет СМА.</a:t>
            </a:r>
          </a:p>
          <a:p>
            <a:pPr lvl="0">
              <a:buClr>
                <a:srgbClr val="AD0101"/>
              </a:buClr>
            </a:pPr>
            <a:r>
              <a:rPr lang="ru-RU" dirty="0">
                <a:solidFill>
                  <a:srgbClr val="303030"/>
                </a:solidFill>
              </a:rPr>
              <a:t>Гипотония и брадикардия вследствие       симпатической блокады</a:t>
            </a:r>
          </a:p>
          <a:p>
            <a:pPr lvl="0">
              <a:buClr>
                <a:srgbClr val="AD0101"/>
              </a:buClr>
            </a:pPr>
            <a:r>
              <a:rPr lang="ru-RU" dirty="0">
                <a:solidFill>
                  <a:srgbClr val="303030"/>
                </a:solidFill>
              </a:rPr>
              <a:t>Частота артериальной </a:t>
            </a:r>
            <a:r>
              <a:rPr lang="ru-RU" dirty="0" smtClean="0">
                <a:solidFill>
                  <a:srgbClr val="303030"/>
                </a:solidFill>
              </a:rPr>
              <a:t>гипотонии: </a:t>
            </a:r>
            <a:endParaRPr lang="ru-RU" dirty="0">
              <a:solidFill>
                <a:srgbClr val="303030"/>
              </a:solidFill>
            </a:endParaRPr>
          </a:p>
          <a:p>
            <a:pPr marL="0" lvl="0" indent="0">
              <a:buClr>
                <a:srgbClr val="AD0101"/>
              </a:buClr>
              <a:buNone/>
            </a:pPr>
            <a:r>
              <a:rPr lang="ru-RU" dirty="0" smtClean="0">
                <a:solidFill>
                  <a:srgbClr val="303030"/>
                </a:solidFill>
              </a:rPr>
              <a:t>    24,3% </a:t>
            </a:r>
            <a:r>
              <a:rPr lang="ru-RU" dirty="0">
                <a:solidFill>
                  <a:srgbClr val="303030"/>
                </a:solidFill>
              </a:rPr>
              <a:t>до </a:t>
            </a:r>
            <a:r>
              <a:rPr lang="ru-RU" dirty="0" smtClean="0">
                <a:solidFill>
                  <a:srgbClr val="303030"/>
                </a:solidFill>
              </a:rPr>
              <a:t>30,8% </a:t>
            </a:r>
            <a:r>
              <a:rPr lang="ru-RU" dirty="0">
                <a:solidFill>
                  <a:srgbClr val="303030"/>
                </a:solidFill>
              </a:rPr>
              <a:t>случаев </a:t>
            </a:r>
            <a:r>
              <a:rPr lang="ru-RU" dirty="0" smtClean="0">
                <a:solidFill>
                  <a:srgbClr val="303030"/>
                </a:solidFill>
                <a:ea typeface="SimSun"/>
                <a:cs typeface="Mangal"/>
              </a:rPr>
              <a:t>(</a:t>
            </a:r>
            <a:r>
              <a:rPr lang="ru-RU" dirty="0" err="1" smtClean="0">
                <a:solidFill>
                  <a:srgbClr val="303030"/>
                </a:solidFill>
                <a:ea typeface="SimSun"/>
                <a:cs typeface="Mangal"/>
              </a:rPr>
              <a:t>Шифман</a:t>
            </a:r>
            <a:r>
              <a:rPr lang="ru-RU" dirty="0" smtClean="0">
                <a:solidFill>
                  <a:srgbClr val="303030"/>
                </a:solidFill>
                <a:ea typeface="SimSun"/>
                <a:cs typeface="Mangal"/>
              </a:rPr>
              <a:t> </a:t>
            </a:r>
            <a:r>
              <a:rPr lang="ru-RU" dirty="0">
                <a:solidFill>
                  <a:srgbClr val="303030"/>
                </a:solidFill>
                <a:ea typeface="SimSun"/>
                <a:cs typeface="Mangal"/>
              </a:rPr>
              <a:t>Е.М. и </a:t>
            </a:r>
            <a:r>
              <a:rPr lang="ru-RU" dirty="0" err="1">
                <a:solidFill>
                  <a:srgbClr val="303030"/>
                </a:solidFill>
                <a:ea typeface="SimSun"/>
                <a:cs typeface="Mangal"/>
              </a:rPr>
              <a:t>соавт</a:t>
            </a:r>
            <a:r>
              <a:rPr lang="ru-RU" dirty="0">
                <a:solidFill>
                  <a:srgbClr val="303030"/>
                </a:solidFill>
                <a:ea typeface="SimSun"/>
                <a:cs typeface="Mangal"/>
              </a:rPr>
              <a:t>. </a:t>
            </a:r>
            <a:r>
              <a:rPr lang="ru-RU" dirty="0" smtClean="0">
                <a:solidFill>
                  <a:srgbClr val="303030"/>
                </a:solidFill>
                <a:ea typeface="SimSun"/>
                <a:cs typeface="Mangal"/>
              </a:rPr>
              <a:t>2005)     </a:t>
            </a:r>
            <a:endParaRPr lang="ru-RU" dirty="0">
              <a:solidFill>
                <a:srgbClr val="303030"/>
              </a:solidFill>
            </a:endParaRPr>
          </a:p>
          <a:p>
            <a:pPr marL="0" lvl="0" indent="0">
              <a:buClr>
                <a:srgbClr val="AD0101"/>
              </a:buClr>
              <a:buNone/>
            </a:pPr>
            <a:r>
              <a:rPr lang="ru-RU" dirty="0" smtClean="0">
                <a:solidFill>
                  <a:srgbClr val="303030"/>
                </a:solidFill>
              </a:rPr>
              <a:t>    31,9</a:t>
            </a:r>
            <a:r>
              <a:rPr lang="ru-RU" dirty="0">
                <a:solidFill>
                  <a:srgbClr val="303030"/>
                </a:solidFill>
              </a:rPr>
              <a:t>% </a:t>
            </a:r>
            <a:r>
              <a:rPr lang="ru-RU" sz="2000" dirty="0" smtClean="0">
                <a:solidFill>
                  <a:srgbClr val="303030"/>
                </a:solidFill>
                <a:ea typeface="SimSun"/>
                <a:cs typeface="Mangal"/>
              </a:rPr>
              <a:t>(</a:t>
            </a:r>
            <a:r>
              <a:rPr lang="ru-RU" sz="2000" dirty="0" err="1" smtClean="0">
                <a:solidFill>
                  <a:srgbClr val="303030"/>
                </a:solidFill>
                <a:ea typeface="SimSun"/>
                <a:cs typeface="Mangal"/>
              </a:rPr>
              <a:t>Корячкин</a:t>
            </a:r>
            <a:r>
              <a:rPr lang="ru-RU" sz="2000" dirty="0" smtClean="0">
                <a:solidFill>
                  <a:srgbClr val="303030"/>
                </a:solidFill>
                <a:ea typeface="SimSun"/>
                <a:cs typeface="Mangal"/>
              </a:rPr>
              <a:t> </a:t>
            </a:r>
            <a:r>
              <a:rPr lang="ru-RU" sz="2000" dirty="0">
                <a:solidFill>
                  <a:srgbClr val="303030"/>
                </a:solidFill>
                <a:ea typeface="SimSun"/>
                <a:cs typeface="Mangal"/>
              </a:rPr>
              <a:t>В.А. Эпидемиология неудач, осложнений и побочных эффектов </a:t>
            </a:r>
            <a:r>
              <a:rPr lang="ru-RU" sz="2000" dirty="0" err="1">
                <a:solidFill>
                  <a:srgbClr val="303030"/>
                </a:solidFill>
                <a:ea typeface="SimSun"/>
                <a:cs typeface="Mangal"/>
              </a:rPr>
              <a:t>нейроаксиальных</a:t>
            </a:r>
            <a:r>
              <a:rPr lang="ru-RU" sz="2000" dirty="0">
                <a:solidFill>
                  <a:srgbClr val="303030"/>
                </a:solidFill>
                <a:ea typeface="SimSun"/>
                <a:cs typeface="Mangal"/>
              </a:rPr>
              <a:t> блокад. //Тезисы </a:t>
            </a:r>
            <a:r>
              <a:rPr lang="en-US" sz="2000" dirty="0">
                <a:solidFill>
                  <a:srgbClr val="303030"/>
                </a:solidFill>
                <a:ea typeface="SimSun"/>
                <a:cs typeface="Mangal"/>
              </a:rPr>
              <a:t>XIII</a:t>
            </a:r>
            <a:r>
              <a:rPr lang="ru-RU" sz="2000" dirty="0">
                <a:solidFill>
                  <a:srgbClr val="303030"/>
                </a:solidFill>
                <a:ea typeface="SimSun"/>
                <a:cs typeface="Mangal"/>
              </a:rPr>
              <a:t> съезда ФАР. СПб. 2012. С. 192-193.)</a:t>
            </a:r>
            <a:endParaRPr lang="ru-RU" sz="2000" dirty="0">
              <a:solidFill>
                <a:srgbClr val="30303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839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60648"/>
            <a:ext cx="7554416" cy="936104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Результаты   ЦГД</a:t>
            </a:r>
            <a:endParaRPr lang="ru-RU" sz="4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92106"/>
            <a:ext cx="433406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3873624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80312" y="1772817"/>
            <a:ext cx="441013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*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80296" y="1628800"/>
            <a:ext cx="576064" cy="5517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**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4941168"/>
            <a:ext cx="3240360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этап: </a:t>
            </a:r>
            <a:r>
              <a:rPr lang="ru-RU" dirty="0" smtClean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Гр1 </a:t>
            </a:r>
            <a:r>
              <a:rPr lang="ru-RU" dirty="0" smtClean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↑на 11,5%  от </a:t>
            </a:r>
            <a:r>
              <a:rPr lang="ru-RU" dirty="0" err="1" smtClean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исх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 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УОС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   Гр2 ↑ на 24,3% от </a:t>
            </a:r>
            <a:r>
              <a:rPr lang="ru-RU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исх</a:t>
            </a: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ru-RU" dirty="0" smtClean="0">
                <a:solidFill>
                  <a:srgbClr val="006C31"/>
                </a:solidFill>
              </a:rPr>
              <a:t> </a:t>
            </a:r>
            <a:endParaRPr lang="ru-RU" dirty="0">
              <a:solidFill>
                <a:srgbClr val="006C3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5364087" y="5250396"/>
            <a:ext cx="31683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  <a:r>
              <a:rPr lang="ru-RU" b="1" dirty="0" smtClean="0">
                <a:latin typeface="Times New Roman"/>
                <a:cs typeface="Times New Roman"/>
              </a:rPr>
              <a:t>↑</a:t>
            </a:r>
            <a:r>
              <a:rPr lang="ru-RU" b="1" dirty="0" smtClean="0"/>
              <a:t>МОС</a:t>
            </a:r>
            <a:r>
              <a:rPr lang="ru-RU" b="1" dirty="0"/>
              <a:t>: на 11,1% </a:t>
            </a:r>
            <a:r>
              <a:rPr lang="en-US" b="1" dirty="0"/>
              <a:t>vs</a:t>
            </a:r>
            <a:r>
              <a:rPr lang="ru-RU" b="1" dirty="0"/>
              <a:t> 22,6</a:t>
            </a:r>
            <a:r>
              <a:rPr lang="ru-RU" b="1" dirty="0" smtClean="0"/>
              <a:t>%       на 3-м этапе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743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62000" y="260648"/>
            <a:ext cx="6781800" cy="936104"/>
          </a:xfrm>
        </p:spPr>
        <p:txBody>
          <a:bodyPr>
            <a:normAutofit/>
          </a:bodyPr>
          <a:lstStyle/>
          <a:p>
            <a:r>
              <a:rPr lang="ru-RU" sz="4800" dirty="0" smtClean="0"/>
              <a:t>Результаты ЦГД и ОПСС</a:t>
            </a:r>
            <a:endParaRPr lang="ru-RU" sz="4800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0591280"/>
              </p:ext>
            </p:extLst>
          </p:nvPr>
        </p:nvGraphicFramePr>
        <p:xfrm>
          <a:off x="251521" y="1556792"/>
          <a:ext cx="4032448" cy="3838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7315524"/>
              </p:ext>
            </p:extLst>
          </p:nvPr>
        </p:nvGraphicFramePr>
        <p:xfrm>
          <a:off x="4749141" y="1700808"/>
          <a:ext cx="3957423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212431" y="3878737"/>
            <a:ext cx="1030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ПОФ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 rot="557641">
            <a:off x="6112868" y="2927613"/>
            <a:ext cx="3863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solidFill>
                  <a:schemeClr val="accent6"/>
                </a:solidFill>
              </a:rPr>
              <a:t>Гелофузин</a:t>
            </a:r>
            <a:endParaRPr lang="ru-RU" sz="1600" dirty="0">
              <a:solidFill>
                <a:schemeClr val="accent6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5229200"/>
            <a:ext cx="2376264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Ряд1-поф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Ряд2-гелофузин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 *p&lt;0,05</a:t>
            </a:r>
            <a:r>
              <a:rPr lang="ru-RU" dirty="0" smtClean="0">
                <a:solidFill>
                  <a:schemeClr val="tx1"/>
                </a:solidFill>
              </a:rPr>
              <a:t>   </a:t>
            </a:r>
            <a:r>
              <a:rPr lang="en-US" dirty="0" smtClean="0">
                <a:solidFill>
                  <a:schemeClr val="tx1"/>
                </a:solidFill>
              </a:rPr>
              <a:t> **p&lt;0,001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5713552"/>
            <a:ext cx="410006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4620"/>
                </a:solidFill>
              </a:rPr>
              <a:t>3-</a:t>
            </a:r>
            <a:r>
              <a:rPr lang="ru-RU" b="1" dirty="0" err="1" smtClean="0">
                <a:solidFill>
                  <a:srgbClr val="004620"/>
                </a:solidFill>
              </a:rPr>
              <a:t>этап:ОПСС↓на</a:t>
            </a:r>
            <a:r>
              <a:rPr lang="ru-RU" b="1" dirty="0" smtClean="0">
                <a:solidFill>
                  <a:srgbClr val="004620"/>
                </a:solidFill>
              </a:rPr>
              <a:t> 24% </a:t>
            </a:r>
            <a:r>
              <a:rPr lang="en-US" b="1" dirty="0" smtClean="0">
                <a:solidFill>
                  <a:srgbClr val="004620"/>
                </a:solidFill>
              </a:rPr>
              <a:t>vs 30%</a:t>
            </a:r>
            <a:r>
              <a:rPr lang="ru-RU" b="1" dirty="0" smtClean="0">
                <a:solidFill>
                  <a:srgbClr val="004620"/>
                </a:solidFill>
              </a:rPr>
              <a:t> от </a:t>
            </a:r>
            <a:r>
              <a:rPr lang="ru-RU" b="1" dirty="0" err="1" smtClean="0">
                <a:solidFill>
                  <a:srgbClr val="004620"/>
                </a:solidFill>
              </a:rPr>
              <a:t>исх</a:t>
            </a:r>
            <a:endParaRPr lang="ru-RU" b="1" dirty="0">
              <a:solidFill>
                <a:srgbClr val="0046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56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3930593"/>
              </p:ext>
            </p:extLst>
          </p:nvPr>
        </p:nvGraphicFramePr>
        <p:xfrm>
          <a:off x="755576" y="764704"/>
          <a:ext cx="7543800" cy="4967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555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1908317"/>
              </p:ext>
            </p:extLst>
          </p:nvPr>
        </p:nvGraphicFramePr>
        <p:xfrm>
          <a:off x="251520" y="764704"/>
          <a:ext cx="7992887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824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488832" cy="93610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  </a:t>
            </a:r>
            <a:r>
              <a:rPr lang="ru-RU" sz="3200" dirty="0" smtClean="0"/>
              <a:t>Влияние </a:t>
            </a:r>
            <a:r>
              <a:rPr lang="ru-RU" sz="3200" dirty="0" err="1" smtClean="0"/>
              <a:t>инфузий</a:t>
            </a:r>
            <a:r>
              <a:rPr lang="ru-RU" sz="3200" dirty="0" smtClean="0"/>
              <a:t> на потребление кислорода  миокардом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167" y="3251623"/>
            <a:ext cx="8319321" cy="2811805"/>
          </a:xfrm>
          <a:solidFill>
            <a:srgbClr val="FFFFCC"/>
          </a:solidFill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↑</a:t>
            </a:r>
            <a:r>
              <a:rPr lang="en-US" sz="1800" dirty="0" smtClean="0">
                <a:solidFill>
                  <a:srgbClr val="002060"/>
                </a:solidFill>
              </a:rPr>
              <a:t>PQ</a:t>
            </a:r>
            <a:r>
              <a:rPr lang="ru-RU" sz="1800" dirty="0" smtClean="0">
                <a:solidFill>
                  <a:srgbClr val="002060"/>
                </a:solidFill>
              </a:rPr>
              <a:t> (на 9,3%, </a:t>
            </a:r>
            <a:r>
              <a:rPr lang="en-US" sz="1800" dirty="0" smtClean="0">
                <a:solidFill>
                  <a:srgbClr val="002060"/>
                </a:solidFill>
              </a:rPr>
              <a:t>p=0,02)-2,3 </a:t>
            </a:r>
            <a:r>
              <a:rPr lang="ru-RU" sz="1800" dirty="0" err="1" smtClean="0">
                <a:solidFill>
                  <a:srgbClr val="002060"/>
                </a:solidFill>
              </a:rPr>
              <a:t>эт</a:t>
            </a:r>
            <a:endParaRPr lang="ru-RU" sz="1800" dirty="0" smtClean="0">
              <a:solidFill>
                <a:srgbClr val="002060"/>
              </a:solidFill>
            </a:endParaRPr>
          </a:p>
          <a:p>
            <a:r>
              <a:rPr lang="en-US" sz="18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↑</a:t>
            </a:r>
            <a:r>
              <a:rPr lang="en-US" sz="1800" dirty="0" smtClean="0">
                <a:solidFill>
                  <a:srgbClr val="002060"/>
                </a:solidFill>
              </a:rPr>
              <a:t>QRST </a:t>
            </a:r>
            <a:r>
              <a:rPr lang="ru-RU" sz="1800" dirty="0" smtClean="0">
                <a:solidFill>
                  <a:srgbClr val="002060"/>
                </a:solidFill>
              </a:rPr>
              <a:t>(на 5,7%, </a:t>
            </a:r>
            <a:r>
              <a:rPr lang="en-US" sz="1800" dirty="0" smtClean="0">
                <a:solidFill>
                  <a:srgbClr val="002060"/>
                </a:solidFill>
              </a:rPr>
              <a:t>p=0,04)</a:t>
            </a:r>
            <a:r>
              <a:rPr lang="ru-RU" sz="1800" dirty="0" smtClean="0">
                <a:solidFill>
                  <a:srgbClr val="002060"/>
                </a:solidFill>
              </a:rPr>
              <a:t>-3 </a:t>
            </a:r>
            <a:r>
              <a:rPr lang="ru-RU" sz="1800" dirty="0" err="1" smtClean="0">
                <a:solidFill>
                  <a:srgbClr val="002060"/>
                </a:solidFill>
              </a:rPr>
              <a:t>эт</a:t>
            </a:r>
            <a:endParaRPr lang="en-US" sz="1800" dirty="0" smtClean="0">
              <a:solidFill>
                <a:srgbClr val="002060"/>
              </a:solidFill>
            </a:endParaRPr>
          </a:p>
          <a:p>
            <a:r>
              <a:rPr lang="en-US" sz="18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↑</a:t>
            </a:r>
            <a:r>
              <a:rPr lang="en-US" sz="1800" dirty="0" smtClean="0">
                <a:solidFill>
                  <a:srgbClr val="002060"/>
                </a:solidFill>
              </a:rPr>
              <a:t>C</a:t>
            </a:r>
            <a:r>
              <a:rPr lang="ru-RU" sz="1800" dirty="0" smtClean="0">
                <a:solidFill>
                  <a:srgbClr val="002060"/>
                </a:solidFill>
              </a:rPr>
              <a:t>П</a:t>
            </a:r>
            <a:r>
              <a:rPr lang="en-US" sz="1800" dirty="0" smtClean="0">
                <a:solidFill>
                  <a:srgbClr val="002060"/>
                </a:solidFill>
              </a:rPr>
              <a:t> (</a:t>
            </a:r>
            <a:r>
              <a:rPr lang="ru-RU" sz="1800" dirty="0" smtClean="0">
                <a:solidFill>
                  <a:srgbClr val="002060"/>
                </a:solidFill>
              </a:rPr>
              <a:t>на 4%</a:t>
            </a:r>
            <a:r>
              <a:rPr lang="en-US" sz="1800" dirty="0" smtClean="0">
                <a:solidFill>
                  <a:srgbClr val="002060"/>
                </a:solidFill>
              </a:rPr>
              <a:t>,</a:t>
            </a:r>
            <a:r>
              <a:rPr lang="ru-RU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smtClean="0">
                <a:solidFill>
                  <a:srgbClr val="002060"/>
                </a:solidFill>
              </a:rPr>
              <a:t>p=0,07)</a:t>
            </a:r>
            <a:r>
              <a:rPr lang="ru-RU" sz="1800" dirty="0" smtClean="0">
                <a:solidFill>
                  <a:srgbClr val="002060"/>
                </a:solidFill>
              </a:rPr>
              <a:t>-3 </a:t>
            </a:r>
            <a:r>
              <a:rPr lang="ru-RU" sz="1800" dirty="0" err="1" smtClean="0">
                <a:solidFill>
                  <a:srgbClr val="002060"/>
                </a:solidFill>
              </a:rPr>
              <a:t>эт</a:t>
            </a:r>
            <a:endParaRPr lang="ru-RU" sz="1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      В ГРУППЕ 1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66" y="1560677"/>
            <a:ext cx="32131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 rot="2485850" flipH="1">
            <a:off x="1185587" y="3074737"/>
            <a:ext cx="703336" cy="18009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266" y="1340768"/>
            <a:ext cx="513922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076056" y="5301208"/>
            <a:ext cx="295232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52320" y="3164785"/>
            <a:ext cx="720080" cy="48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(↓11%)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028384" y="2348881"/>
            <a:ext cx="1115616" cy="196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(↓12%)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5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0"/>
            <a:ext cx="8496944" cy="1052736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>
            <a:noAutofit/>
          </a:bodyPr>
          <a:lstStyle/>
          <a:p>
            <a:r>
              <a:rPr lang="ru-RU" sz="4800" dirty="0" smtClean="0"/>
              <a:t>   </a:t>
            </a:r>
            <a:r>
              <a:rPr lang="ru-RU" sz="3200" dirty="0" smtClean="0"/>
              <a:t>                           Лабораторные</a:t>
            </a:r>
            <a:r>
              <a:rPr lang="en-US" sz="3200" dirty="0" smtClean="0"/>
              <a:t> </a:t>
            </a:r>
            <a:r>
              <a:rPr lang="ru-RU" sz="3200" dirty="0" smtClean="0"/>
              <a:t>данные</a:t>
            </a:r>
            <a:r>
              <a:rPr lang="en-US" sz="3200" dirty="0" smtClean="0"/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2000" dirty="0" smtClean="0"/>
              <a:t>**</a:t>
            </a:r>
            <a:r>
              <a:rPr lang="en-US" sz="1600" dirty="0" smtClean="0"/>
              <a:t>p&lt;0,01 </a:t>
            </a:r>
            <a:r>
              <a:rPr lang="en-US" sz="2400" dirty="0" smtClean="0"/>
              <a:t> *</a:t>
            </a:r>
            <a:r>
              <a:rPr lang="en-US" sz="1600" dirty="0" smtClean="0"/>
              <a:t>p&lt;0,05 –</a:t>
            </a:r>
            <a:r>
              <a:rPr lang="ru-RU" sz="1600" dirty="0" smtClean="0"/>
              <a:t>достоверность различий по отношению к исходному , </a:t>
            </a:r>
            <a:r>
              <a:rPr lang="en-US" sz="1600" dirty="0" smtClean="0"/>
              <a:t>P –</a:t>
            </a:r>
            <a:r>
              <a:rPr lang="ru-RU" sz="1600" dirty="0" smtClean="0"/>
              <a:t> между гр.  1 и 2</a:t>
            </a: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981184" y="692696"/>
            <a:ext cx="4176464" cy="454759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454177"/>
              </p:ext>
            </p:extLst>
          </p:nvPr>
        </p:nvGraphicFramePr>
        <p:xfrm>
          <a:off x="251520" y="973889"/>
          <a:ext cx="8496944" cy="5864761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456619"/>
                <a:gridCol w="1579592"/>
                <a:gridCol w="1455032"/>
                <a:gridCol w="1820772"/>
                <a:gridCol w="2184929"/>
              </a:tblGrid>
              <a:tr h="18787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</a:rPr>
                        <a:t>Пок</a:t>
                      </a:r>
                      <a:r>
                        <a:rPr lang="ru-RU" sz="1600" dirty="0" smtClean="0">
                          <a:effectLst/>
                        </a:rPr>
                        <a:t>-ль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5201" marR="35201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группа</a:t>
                      </a:r>
                      <a:endParaRPr lang="ru-RU" sz="18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5201" marR="35201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Этапы исследования</a:t>
                      </a:r>
                      <a:endParaRPr lang="ru-RU" sz="11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5201" marR="3520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49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solidFill>
                          <a:srgbClr val="00000A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5201" marR="352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5201" marR="352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solidFill>
                          <a:srgbClr val="00000A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5201" marR="35201" marT="0" marB="0"/>
                </a:tc>
              </a:tr>
              <a:tr h="57463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Hb</a:t>
                      </a:r>
                      <a:r>
                        <a:rPr lang="en-US" sz="1600" dirty="0">
                          <a:effectLst/>
                        </a:rPr>
                        <a:t>,</a:t>
                      </a:r>
                      <a:r>
                        <a:rPr lang="ru-RU" sz="1600" dirty="0">
                          <a:effectLst/>
                        </a:rPr>
                        <a:t> г</a:t>
                      </a:r>
                      <a:r>
                        <a:rPr lang="en-US" sz="1600" dirty="0">
                          <a:effectLst/>
                        </a:rPr>
                        <a:t>/</a:t>
                      </a:r>
                      <a:r>
                        <a:rPr lang="ru-RU" sz="1600" dirty="0">
                          <a:effectLst/>
                        </a:rPr>
                        <a:t>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5201" marR="352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Основная</a:t>
                      </a:r>
                      <a:endParaRPr lang="ru-RU" sz="1800" i="1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5201" marR="35201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113,2</a:t>
                      </a:r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±1,5</a:t>
                      </a:r>
                      <a:endParaRPr lang="ru-RU" dirty="0"/>
                    </a:p>
                  </a:txBody>
                  <a:tcPr marL="35201" marR="35201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106,5</a:t>
                      </a:r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±1,4*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*</a:t>
                      </a:r>
                      <a:endParaRPr lang="ru-RU" dirty="0"/>
                    </a:p>
                  </a:txBody>
                  <a:tcPr marL="35201" marR="35201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101,1</a:t>
                      </a:r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±1,5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**</a:t>
                      </a:r>
                      <a:endParaRPr lang="ru-RU" dirty="0"/>
                    </a:p>
                  </a:txBody>
                  <a:tcPr marL="35201" marR="35201" marT="0" marB="0"/>
                </a:tc>
              </a:tr>
              <a:tr h="8019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Контроль</a:t>
                      </a:r>
                      <a:endParaRPr lang="ru-RU" sz="1800" i="1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5201" marR="35201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116,6</a:t>
                      </a:r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±2,1</a:t>
                      </a:r>
                      <a:endParaRPr lang="en-US" dirty="0" smtClean="0">
                        <a:latin typeface="Times New Roman"/>
                        <a:cs typeface="Times New Roman"/>
                      </a:endParaRPr>
                    </a:p>
                  </a:txBody>
                  <a:tcPr marL="35201" marR="35201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111,9</a:t>
                      </a:r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±2,3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**</a:t>
                      </a:r>
                    </a:p>
                    <a:p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P=0,051</a:t>
                      </a:r>
                      <a:endParaRPr lang="ru-RU" dirty="0"/>
                    </a:p>
                  </a:txBody>
                  <a:tcPr marL="35201" marR="35201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105,7</a:t>
                      </a:r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±2,1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**</a:t>
                      </a:r>
                    </a:p>
                    <a:p>
                      <a:endParaRPr lang="ru-RU" dirty="0"/>
                    </a:p>
                  </a:txBody>
                  <a:tcPr marL="35201" marR="35201" marT="0" marB="0"/>
                </a:tc>
              </a:tr>
              <a:tr h="61485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Ht,%</a:t>
                      </a:r>
                      <a:endParaRPr lang="ru-RU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solidFill>
                          <a:srgbClr val="00000A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5201" marR="352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Основная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i="1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5201" marR="35201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35,1</a:t>
                      </a:r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±0,42</a:t>
                      </a:r>
                      <a:endParaRPr lang="ru-RU" dirty="0"/>
                    </a:p>
                  </a:txBody>
                  <a:tcPr marL="35201" marR="35201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32,9</a:t>
                      </a:r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±0,44**</a:t>
                      </a:r>
                      <a:endParaRPr lang="ru-RU" dirty="0"/>
                    </a:p>
                  </a:txBody>
                  <a:tcPr marL="35201" marR="35201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31,1</a:t>
                      </a:r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±0,44**</a:t>
                      </a:r>
                      <a:endParaRPr lang="ru-RU" dirty="0"/>
                    </a:p>
                  </a:txBody>
                  <a:tcPr marL="35201" marR="35201" marT="0" marB="0"/>
                </a:tc>
              </a:tr>
              <a:tr h="8019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Контроль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i="1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5201" marR="35201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35,6</a:t>
                      </a:r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±0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,44</a:t>
                      </a:r>
                    </a:p>
                    <a:p>
                      <a:endParaRPr lang="ru-RU" dirty="0" smtClean="0">
                        <a:latin typeface="Times New Roman"/>
                        <a:cs typeface="Times New Roman"/>
                      </a:endParaRPr>
                    </a:p>
                    <a:p>
                      <a:endParaRPr lang="ru-RU" dirty="0"/>
                    </a:p>
                  </a:txBody>
                  <a:tcPr marL="35201" marR="35201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33,9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±0,5**</a:t>
                      </a:r>
                      <a:endParaRPr lang="ru-RU" dirty="0" smtClean="0">
                        <a:latin typeface="Times New Roman"/>
                        <a:cs typeface="Times New Roman"/>
                      </a:endParaRPr>
                    </a:p>
                    <a:p>
                      <a:endParaRPr lang="ru-RU" dirty="0"/>
                    </a:p>
                  </a:txBody>
                  <a:tcPr marL="35201" marR="35201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31,9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±0,55**</a:t>
                      </a:r>
                    </a:p>
                    <a:p>
                      <a:endParaRPr lang="ru-RU" dirty="0"/>
                    </a:p>
                  </a:txBody>
                  <a:tcPr marL="35201" marR="35201" marT="0" marB="0"/>
                </a:tc>
              </a:tr>
              <a:tr h="72185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Er,10*12/</a:t>
                      </a:r>
                      <a:r>
                        <a:rPr lang="ru-RU" sz="1600" dirty="0">
                          <a:effectLst/>
                        </a:rPr>
                        <a:t>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5201" marR="352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Основная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ru-RU" sz="1800" i="1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5201" marR="35201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3,92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±0,07</a:t>
                      </a:r>
                      <a:endParaRPr lang="ru-RU" dirty="0"/>
                    </a:p>
                  </a:txBody>
                  <a:tcPr marL="35201" marR="35201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3,6</a:t>
                      </a:r>
                      <a:r>
                        <a:rPr lang="en-US" dirty="0" smtClean="0"/>
                        <a:t>4</a:t>
                      </a:r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±0,07*</a:t>
                      </a:r>
                      <a:endParaRPr lang="ru-RU" dirty="0"/>
                    </a:p>
                  </a:txBody>
                  <a:tcPr marL="35201" marR="35201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3,4</a:t>
                      </a:r>
                      <a:r>
                        <a:rPr lang="en-US" dirty="0" smtClean="0"/>
                        <a:t>3</a:t>
                      </a:r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±0,07**</a:t>
                      </a:r>
                      <a:endParaRPr lang="ru-RU" dirty="0"/>
                    </a:p>
                  </a:txBody>
                  <a:tcPr marL="35201" marR="35201" marT="0" marB="0"/>
                </a:tc>
              </a:tr>
              <a:tr h="6148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Контроль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i="1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5201" marR="35201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3,86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±0,06</a:t>
                      </a:r>
                    </a:p>
                    <a:p>
                      <a:endParaRPr lang="ru-RU" dirty="0"/>
                    </a:p>
                  </a:txBody>
                  <a:tcPr marL="35201" marR="35201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3,62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±0,07*</a:t>
                      </a:r>
                      <a:endParaRPr lang="ru-RU" dirty="0"/>
                    </a:p>
                  </a:txBody>
                  <a:tcPr marL="35201" marR="35201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3,46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±0,06**</a:t>
                      </a:r>
                      <a:endParaRPr lang="ru-RU" dirty="0"/>
                    </a:p>
                  </a:txBody>
                  <a:tcPr marL="35201" marR="35201" marT="0" marB="0"/>
                </a:tc>
              </a:tr>
              <a:tr h="64742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Tr,10*9/</a:t>
                      </a:r>
                      <a:r>
                        <a:rPr lang="ru-RU" sz="1600" dirty="0">
                          <a:effectLst/>
                        </a:rPr>
                        <a:t>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5201" marR="352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Основная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ru-RU" sz="1800" i="1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5201" marR="35201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214,8</a:t>
                      </a:r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±9,3</a:t>
                      </a:r>
                      <a:endParaRPr lang="ru-RU" dirty="0"/>
                    </a:p>
                  </a:txBody>
                  <a:tcPr marL="35201" marR="35201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192,1</a:t>
                      </a:r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±7,4**</a:t>
                      </a:r>
                      <a:endParaRPr lang="ru-RU" dirty="0"/>
                    </a:p>
                  </a:txBody>
                  <a:tcPr marL="35201" marR="35201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187,8</a:t>
                      </a:r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±8,4**</a:t>
                      </a:r>
                      <a:endParaRPr lang="ru-RU" dirty="0"/>
                    </a:p>
                  </a:txBody>
                  <a:tcPr marL="35201" marR="35201" marT="0" marB="0"/>
                </a:tc>
              </a:tr>
              <a:tr h="5164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Контроль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i="1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5201" marR="35201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210,1</a:t>
                      </a:r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±8,7</a:t>
                      </a:r>
                      <a:endParaRPr lang="ru-RU" dirty="0"/>
                    </a:p>
                  </a:txBody>
                  <a:tcPr marL="35201" marR="35201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180,2</a:t>
                      </a:r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±9,2**</a:t>
                      </a:r>
                      <a:endParaRPr lang="ru-RU" dirty="0"/>
                    </a:p>
                  </a:txBody>
                  <a:tcPr marL="35201" marR="35201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174,6</a:t>
                      </a:r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±8,2**</a:t>
                      </a:r>
                      <a:endParaRPr lang="ru-RU" dirty="0"/>
                    </a:p>
                  </a:txBody>
                  <a:tcPr marL="35201" marR="3520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735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013176"/>
            <a:ext cx="6781800" cy="93610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+mn-lt"/>
              </a:rPr>
              <a:t>1-ПОФ</a:t>
            </a:r>
            <a:r>
              <a:rPr lang="en-US" sz="2400" dirty="0" smtClean="0">
                <a:latin typeface="+mn-lt"/>
              </a:rPr>
              <a:t>,</a:t>
            </a:r>
            <a:r>
              <a:rPr lang="ru-RU" sz="2400" dirty="0" smtClean="0">
                <a:latin typeface="+mn-lt"/>
              </a:rPr>
              <a:t>   2-гелофузин</a:t>
            </a:r>
            <a:endParaRPr lang="ru-RU" sz="2400" dirty="0">
              <a:latin typeface="+mn-lt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6228998"/>
              </p:ext>
            </p:extLst>
          </p:nvPr>
        </p:nvGraphicFramePr>
        <p:xfrm>
          <a:off x="539552" y="953727"/>
          <a:ext cx="4032448" cy="4203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059832" y="2348880"/>
            <a:ext cx="1008112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1,08**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67209264"/>
              </p:ext>
            </p:extLst>
          </p:nvPr>
        </p:nvGraphicFramePr>
        <p:xfrm>
          <a:off x="4572000" y="1196752"/>
          <a:ext cx="478802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3155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88640"/>
            <a:ext cx="7554416" cy="129614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</a:rPr>
              <a:t>Общее состояние новорожденных и родильниц </a:t>
            </a:r>
            <a:endParaRPr lang="ru-RU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412776"/>
            <a:ext cx="8058472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3300" b="1" dirty="0" smtClean="0"/>
              <a:t>           </a:t>
            </a:r>
            <a:r>
              <a:rPr lang="ru-RU" sz="3600" b="1" dirty="0" smtClean="0"/>
              <a:t>     </a:t>
            </a:r>
            <a:r>
              <a:rPr lang="ru-RU" b="1" dirty="0" smtClean="0"/>
              <a:t>8</a:t>
            </a:r>
            <a:r>
              <a:rPr lang="en-US" b="1" dirty="0" smtClean="0"/>
              <a:t>/9 </a:t>
            </a:r>
            <a:r>
              <a:rPr lang="ru-RU" b="1" dirty="0" smtClean="0"/>
              <a:t>баллов</a:t>
            </a:r>
            <a:endParaRPr lang="ru-RU" sz="20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5486400" y="1412776"/>
            <a:ext cx="3657600" cy="3745012"/>
          </a:xfrm>
        </p:spPr>
        <p:txBody>
          <a:bodyPr>
            <a:normAutofit fontScale="55000" lnSpcReduction="20000"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sz="3300" b="1" dirty="0" smtClean="0"/>
              <a:t>ППС</a:t>
            </a:r>
            <a:r>
              <a:rPr lang="ru-RU" sz="3300" dirty="0" smtClean="0"/>
              <a:t> -2случая гр1</a:t>
            </a:r>
          </a:p>
          <a:p>
            <a:pPr marL="0" indent="0">
              <a:buNone/>
            </a:pPr>
            <a:r>
              <a:rPr lang="ru-RU" sz="3300" dirty="0"/>
              <a:t> </a:t>
            </a:r>
            <a:r>
              <a:rPr lang="ru-RU" sz="3300" dirty="0" smtClean="0"/>
              <a:t>              -1случай гр2</a:t>
            </a:r>
          </a:p>
          <a:p>
            <a:endParaRPr lang="ru-RU" sz="3300" dirty="0" smtClean="0"/>
          </a:p>
          <a:p>
            <a:r>
              <a:rPr lang="ru-RU" sz="3300" b="1" dirty="0" smtClean="0"/>
              <a:t>Диурез:</a:t>
            </a:r>
            <a:r>
              <a:rPr lang="ru-RU" sz="3300" dirty="0" smtClean="0"/>
              <a:t> </a:t>
            </a:r>
            <a:r>
              <a:rPr lang="ru-RU" sz="3300" b="1" dirty="0" smtClean="0"/>
              <a:t>142,2</a:t>
            </a:r>
            <a:r>
              <a:rPr lang="ru-RU" sz="3300" dirty="0" smtClean="0"/>
              <a:t>±12,6 мл </a:t>
            </a:r>
            <a:r>
              <a:rPr lang="en-US" sz="3300" dirty="0" smtClean="0"/>
              <a:t>vs </a:t>
            </a:r>
            <a:r>
              <a:rPr lang="ru-RU" sz="3300" b="1" dirty="0" smtClean="0"/>
              <a:t>113,8</a:t>
            </a:r>
            <a:r>
              <a:rPr lang="ru-RU" sz="3300" dirty="0" smtClean="0"/>
              <a:t>±10,9 мл (</a:t>
            </a:r>
            <a:r>
              <a:rPr lang="ru-RU" sz="3300" dirty="0" err="1" smtClean="0"/>
              <a:t>интраоперационно</a:t>
            </a:r>
            <a:r>
              <a:rPr lang="ru-RU" sz="3300" dirty="0" smtClean="0"/>
              <a:t>)</a:t>
            </a:r>
          </a:p>
          <a:p>
            <a:endParaRPr lang="ru-RU" sz="3300" dirty="0" smtClean="0"/>
          </a:p>
          <a:p>
            <a:r>
              <a:rPr lang="ru-RU" sz="3300" b="1" dirty="0" smtClean="0"/>
              <a:t>Побочные эффекты</a:t>
            </a:r>
            <a:r>
              <a:rPr lang="ru-RU" sz="3300" dirty="0" smtClean="0"/>
              <a:t>:</a:t>
            </a:r>
          </a:p>
          <a:p>
            <a:pPr marL="0" indent="0">
              <a:buNone/>
            </a:pPr>
            <a:r>
              <a:rPr lang="ru-RU" sz="3300" dirty="0" smtClean="0"/>
              <a:t>в группе ПОФ в 3 случаях гиперемия лица после струйного введения</a:t>
            </a:r>
            <a:endParaRPr lang="ru-RU" sz="3300" dirty="0"/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611559" y="615566"/>
            <a:ext cx="39604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/>
          </a:p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Новорожденные</a:t>
            </a:r>
          </a:p>
          <a:p>
            <a:pPr algn="ctr"/>
            <a:r>
              <a:rPr lang="ru-RU" sz="2800" b="1" dirty="0" smtClean="0"/>
              <a:t> по шкале                          </a:t>
            </a:r>
            <a:r>
              <a:rPr lang="ru-RU" sz="2800" b="1" dirty="0" err="1" smtClean="0"/>
              <a:t>Апгар</a:t>
            </a:r>
            <a:r>
              <a:rPr lang="ru-RU" sz="2800" b="1" dirty="0" smtClean="0"/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24128" y="1268760"/>
            <a:ext cx="34198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endParaRPr lang="ru-RU" sz="2800" b="1" dirty="0" smtClean="0">
              <a:solidFill>
                <a:srgbClr val="FFC000"/>
              </a:solidFill>
            </a:endParaRPr>
          </a:p>
          <a:p>
            <a:r>
              <a:rPr lang="ru-RU" sz="2800" b="1" dirty="0" smtClean="0"/>
              <a:t>У родильниц:</a:t>
            </a:r>
            <a:endParaRPr lang="ru-RU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43" y="3501008"/>
            <a:ext cx="1728192" cy="2559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818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88640"/>
            <a:ext cx="7554416" cy="86409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Клиническая ситуация</a:t>
            </a:r>
            <a:endParaRPr lang="ru-RU" sz="4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9512" y="1124744"/>
            <a:ext cx="5544616" cy="5544616"/>
          </a:xfrm>
        </p:spPr>
        <p:txBody>
          <a:bodyPr>
            <a:normAutofit fontScale="92500" lnSpcReduction="20000"/>
          </a:bodyPr>
          <a:lstStyle/>
          <a:p>
            <a:r>
              <a:rPr lang="ru-RU" sz="2200" b="1" dirty="0" smtClean="0"/>
              <a:t>Пациентка К., 37лет </a:t>
            </a:r>
          </a:p>
          <a:p>
            <a:r>
              <a:rPr lang="en-US" sz="2200" b="1" dirty="0" smtClean="0">
                <a:solidFill>
                  <a:srgbClr val="7030A0"/>
                </a:solidFill>
              </a:rPr>
              <a:t>I </a:t>
            </a:r>
            <a:r>
              <a:rPr lang="ru-RU" sz="2200" b="1" dirty="0" smtClean="0">
                <a:solidFill>
                  <a:srgbClr val="7030A0"/>
                </a:solidFill>
              </a:rPr>
              <a:t>преждевременные опер. роды в</a:t>
            </a:r>
            <a:r>
              <a:rPr lang="ru-RU" sz="2200" b="1" u="sng" dirty="0" smtClean="0">
                <a:solidFill>
                  <a:srgbClr val="7030A0"/>
                </a:solidFill>
              </a:rPr>
              <a:t> 36нед, ЭКО. ХПН в стадии декомпенсации. ЗРП </a:t>
            </a:r>
            <a:r>
              <a:rPr lang="en-US" sz="2200" b="1" u="sng" dirty="0" smtClean="0">
                <a:solidFill>
                  <a:srgbClr val="7030A0"/>
                </a:solidFill>
              </a:rPr>
              <a:t>III </a:t>
            </a:r>
            <a:r>
              <a:rPr lang="ru-RU" sz="2200" b="1" u="sng" dirty="0" smtClean="0">
                <a:solidFill>
                  <a:srgbClr val="7030A0"/>
                </a:solidFill>
              </a:rPr>
              <a:t>ст. НМППК </a:t>
            </a:r>
            <a:r>
              <a:rPr lang="en-US" sz="2200" b="1" u="sng" dirty="0" smtClean="0">
                <a:solidFill>
                  <a:srgbClr val="7030A0"/>
                </a:solidFill>
              </a:rPr>
              <a:t>II c</a:t>
            </a:r>
            <a:r>
              <a:rPr lang="ru-RU" sz="2200" b="1" u="sng" dirty="0" smtClean="0">
                <a:solidFill>
                  <a:srgbClr val="7030A0"/>
                </a:solidFill>
              </a:rPr>
              <a:t>т, </a:t>
            </a:r>
            <a:r>
              <a:rPr lang="ru-RU" sz="2200" b="1" i="1" u="sng" dirty="0" smtClean="0">
                <a:solidFill>
                  <a:srgbClr val="7030A0"/>
                </a:solidFill>
              </a:rPr>
              <a:t>выраженное маловодие</a:t>
            </a:r>
            <a:r>
              <a:rPr lang="ru-RU" sz="2200" b="1" u="sng" dirty="0" smtClean="0">
                <a:solidFill>
                  <a:srgbClr val="7030A0"/>
                </a:solidFill>
              </a:rPr>
              <a:t>, гипоплазия плаценты. </a:t>
            </a:r>
            <a:r>
              <a:rPr lang="ru-RU" sz="2200" b="1" dirty="0" smtClean="0">
                <a:solidFill>
                  <a:srgbClr val="7030A0"/>
                </a:solidFill>
              </a:rPr>
              <a:t>Однократное тугое обвитие пуповины вокруг шеи плода. Ожирение </a:t>
            </a:r>
            <a:r>
              <a:rPr lang="en-US" sz="2200" b="1" dirty="0" smtClean="0">
                <a:solidFill>
                  <a:srgbClr val="7030A0"/>
                </a:solidFill>
              </a:rPr>
              <a:t>I </a:t>
            </a:r>
            <a:r>
              <a:rPr lang="ru-RU" sz="2200" b="1" dirty="0" smtClean="0">
                <a:solidFill>
                  <a:srgbClr val="7030A0"/>
                </a:solidFill>
              </a:rPr>
              <a:t>ст. ЛТ по </a:t>
            </a:r>
            <a:r>
              <a:rPr lang="ru-RU" sz="2200" b="1" dirty="0" err="1" smtClean="0">
                <a:solidFill>
                  <a:srgbClr val="7030A0"/>
                </a:solidFill>
              </a:rPr>
              <a:t>Пфанненштилю</a:t>
            </a:r>
            <a:r>
              <a:rPr lang="ru-RU" sz="2200" b="1" dirty="0" smtClean="0">
                <a:solidFill>
                  <a:srgbClr val="7030A0"/>
                </a:solidFill>
              </a:rPr>
              <a:t>. КС в н</a:t>
            </a:r>
            <a:r>
              <a:rPr lang="en-US" sz="2200" b="1" dirty="0" smtClean="0">
                <a:solidFill>
                  <a:srgbClr val="7030A0"/>
                </a:solidFill>
              </a:rPr>
              <a:t>/</a:t>
            </a:r>
            <a:r>
              <a:rPr lang="ru-RU" sz="2200" b="1" dirty="0" smtClean="0">
                <a:solidFill>
                  <a:srgbClr val="7030A0"/>
                </a:solidFill>
              </a:rPr>
              <a:t>сегменте</a:t>
            </a:r>
            <a:endParaRPr lang="ru-RU" sz="2200" b="1" dirty="0" smtClean="0"/>
          </a:p>
          <a:p>
            <a:r>
              <a:rPr lang="ru-RU" sz="1900" dirty="0" smtClean="0"/>
              <a:t>ПЕРЕД ПУНКЦИЕЙ САП- </a:t>
            </a:r>
            <a:r>
              <a:rPr lang="ru-RU" sz="1700" dirty="0" smtClean="0"/>
              <a:t>СТРУЙНО ПОФ – 200 МЛ ЗА 5 МИН</a:t>
            </a:r>
          </a:p>
          <a:p>
            <a:r>
              <a:rPr lang="ru-RU" sz="1900" dirty="0" smtClean="0"/>
              <a:t>ПОСЛЕ ИНЪЕКЦИИ МА – </a:t>
            </a:r>
            <a:r>
              <a:rPr lang="ru-RU" sz="1500" dirty="0" smtClean="0"/>
              <a:t>В</a:t>
            </a:r>
            <a:r>
              <a:rPr lang="en-US" sz="1500" dirty="0" smtClean="0"/>
              <a:t>/</a:t>
            </a:r>
            <a:r>
              <a:rPr lang="ru-RU" sz="1500" dirty="0" smtClean="0"/>
              <a:t>В КАПЕЛЬНО ПОФ</a:t>
            </a:r>
            <a:r>
              <a:rPr lang="en-US" sz="1500" dirty="0" smtClean="0"/>
              <a:t>-</a:t>
            </a:r>
            <a:r>
              <a:rPr lang="ru-RU" sz="1500" dirty="0" smtClean="0"/>
              <a:t> 17 МЛ</a:t>
            </a:r>
            <a:r>
              <a:rPr lang="en-US" sz="1500" dirty="0" smtClean="0"/>
              <a:t>/</a:t>
            </a:r>
            <a:r>
              <a:rPr lang="ru-RU" sz="1500" dirty="0" smtClean="0"/>
              <a:t>МИН ДО ОБЩ ОБЪЕМА 800 МЛ, ЧТО СООТВЕТСТВОВАЛО  ОКОНЧАНИЮ ОПЕРАЦИИ. </a:t>
            </a:r>
            <a:endParaRPr lang="ru-RU" sz="1700" dirty="0" smtClean="0"/>
          </a:p>
          <a:p>
            <a:r>
              <a:rPr lang="ru-RU" sz="1900" dirty="0"/>
              <a:t>ВАЗОПРЕССОРЫ –не </a:t>
            </a:r>
            <a:r>
              <a:rPr lang="ru-RU" sz="1900" dirty="0" smtClean="0"/>
              <a:t>применялись</a:t>
            </a:r>
          </a:p>
          <a:p>
            <a:r>
              <a:rPr lang="ru-RU" sz="1900" dirty="0" smtClean="0"/>
              <a:t>КРИСТАЛЛОИДЫ -в ОРИТ</a:t>
            </a:r>
          </a:p>
          <a:p>
            <a:r>
              <a:rPr lang="ru-RU" sz="1900" dirty="0" smtClean="0"/>
              <a:t>ДЛИТЕЛЬНОСТЬ ОПЕРАЦИИ-25мин     КП-600мл</a:t>
            </a:r>
          </a:p>
          <a:p>
            <a:r>
              <a:rPr lang="ru-RU" sz="1900" dirty="0" smtClean="0"/>
              <a:t>ДИУРЕЗ-200 мл  РЕБЕНОК- 2000г, 47 СМ, АПГАР 7</a:t>
            </a:r>
            <a:r>
              <a:rPr lang="en-US" sz="1900" dirty="0" smtClean="0"/>
              <a:t>/8 </a:t>
            </a:r>
            <a:r>
              <a:rPr lang="ru-RU" sz="1900" dirty="0" smtClean="0"/>
              <a:t>БАЛЛОВ</a:t>
            </a:r>
          </a:p>
          <a:p>
            <a:r>
              <a:rPr lang="ru-RU" sz="1900" dirty="0" smtClean="0"/>
              <a:t>ПЛАЦЕНТА-200 г, 10*8см, краевое </a:t>
            </a:r>
            <a:r>
              <a:rPr lang="ru-RU" sz="1900" dirty="0" err="1" smtClean="0"/>
              <a:t>предлежание</a:t>
            </a:r>
            <a:r>
              <a:rPr lang="ru-RU" sz="1900" dirty="0" smtClean="0"/>
              <a:t> пуповины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2050" name="Picture 2" descr="C:\Users\intel\Desktop\Новая папка\IMG_20150115_1154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68760"/>
            <a:ext cx="3096344" cy="432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24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7628795"/>
              </p:ext>
            </p:extLst>
          </p:nvPr>
        </p:nvGraphicFramePr>
        <p:xfrm>
          <a:off x="251519" y="1196752"/>
          <a:ext cx="8804976" cy="49423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8455"/>
                <a:gridCol w="1131905"/>
                <a:gridCol w="1152128"/>
                <a:gridCol w="1152128"/>
                <a:gridCol w="1728192"/>
                <a:gridCol w="1512168"/>
              </a:tblGrid>
              <a:tr h="1243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effectLst/>
                        </a:rPr>
                        <a:t>Пок</a:t>
                      </a:r>
                      <a:r>
                        <a:rPr lang="ru-RU" sz="2000" dirty="0" smtClean="0">
                          <a:effectLst/>
                        </a:rPr>
                        <a:t>-ль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До операции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После струйного вливания ПОФ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Начало операции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После </a:t>
                      </a:r>
                      <a:r>
                        <a:rPr lang="ru-RU" sz="1800" dirty="0" smtClean="0">
                          <a:effectLst/>
                        </a:rPr>
                        <a:t>извлечения </a:t>
                      </a:r>
                      <a:r>
                        <a:rPr lang="ru-RU" sz="1800" dirty="0">
                          <a:effectLst/>
                        </a:rPr>
                        <a:t>плода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По</a:t>
                      </a:r>
                      <a:r>
                        <a:rPr lang="ru-RU" sz="1800" baseline="0" dirty="0" smtClean="0">
                          <a:effectLst/>
                        </a:rPr>
                        <a:t> окончании</a:t>
                      </a:r>
                      <a:r>
                        <a:rPr lang="ru-RU" sz="1800" dirty="0" smtClean="0">
                          <a:effectLst/>
                        </a:rPr>
                        <a:t> операции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/>
                </a:tc>
              </a:tr>
              <a:tr h="276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АДср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100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115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97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85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91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/>
                </a:tc>
              </a:tr>
              <a:tr h="276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ЧСС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74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74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116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103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89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/>
                </a:tc>
              </a:tr>
              <a:tr h="276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УОС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62,7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70,1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68,1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62,2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99,2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/>
                </a:tc>
              </a:tr>
              <a:tr h="273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МОС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4,6</a:t>
                      </a:r>
                      <a:endParaRPr lang="ru-RU" sz="1400" b="1" i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5,2</a:t>
                      </a:r>
                      <a:endParaRPr lang="ru-RU" sz="1400" b="1" i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7,2</a:t>
                      </a:r>
                      <a:endParaRPr lang="ru-RU" sz="1400" b="1" i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6,5</a:t>
                      </a:r>
                      <a:endParaRPr lang="ru-RU" sz="1400" b="1" i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8,9</a:t>
                      </a:r>
                      <a:endParaRPr lang="ru-RU" sz="1400" b="1" i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>
                    <a:solidFill>
                      <a:srgbClr val="FFC000"/>
                    </a:solidFill>
                  </a:tcPr>
                </a:tc>
              </a:tr>
              <a:tr h="276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2,16</a:t>
                      </a:r>
                      <a:endParaRPr lang="ru-RU" sz="1600" b="1" i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273" marR="41273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2,41</a:t>
                      </a:r>
                      <a:endParaRPr lang="ru-RU" sz="1600" b="1" i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273" marR="41273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3,33</a:t>
                      </a:r>
                      <a:endParaRPr lang="ru-RU" sz="1600" b="1" i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273" marR="41273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3,0</a:t>
                      </a:r>
                      <a:endParaRPr lang="ru-RU" sz="1600" b="1" i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273" marR="41273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4,15</a:t>
                      </a:r>
                      <a:endParaRPr lang="ru-RU" sz="1600" b="1" i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1273" marR="41273" marT="0" marB="0">
                    <a:solidFill>
                      <a:srgbClr val="FFC000"/>
                    </a:solidFill>
                  </a:tcPr>
                </a:tc>
              </a:tr>
              <a:tr h="276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ОПСС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002060"/>
                          </a:solidFill>
                          <a:effectLst/>
                        </a:rPr>
                        <a:t>1723,7</a:t>
                      </a:r>
                      <a:endParaRPr lang="ru-RU" sz="1400" b="1" i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002060"/>
                          </a:solidFill>
                          <a:effectLst/>
                        </a:rPr>
                        <a:t>1775,6</a:t>
                      </a:r>
                      <a:endParaRPr lang="ru-RU" sz="1400" b="1" i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002060"/>
                          </a:solidFill>
                          <a:effectLst/>
                        </a:rPr>
                        <a:t>1082,3</a:t>
                      </a:r>
                      <a:endParaRPr lang="ru-RU" sz="1400" b="1" i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002060"/>
                          </a:solidFill>
                          <a:effectLst/>
                        </a:rPr>
                        <a:t>1050,7</a:t>
                      </a:r>
                      <a:endParaRPr lang="ru-RU" sz="1400" b="1" i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002060"/>
                          </a:solidFill>
                          <a:effectLst/>
                        </a:rPr>
                        <a:t>871,7</a:t>
                      </a:r>
                      <a:endParaRPr lang="ru-RU" sz="1400" b="1" i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>
                    <a:solidFill>
                      <a:srgbClr val="FFC000"/>
                    </a:solidFill>
                  </a:tcPr>
                </a:tc>
              </a:tr>
              <a:tr h="276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PQ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0,14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0,14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0,12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0,14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0,16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/>
                </a:tc>
              </a:tr>
              <a:tr h="276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QT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0,36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0,40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0,32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0,36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0,38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/>
                </a:tc>
              </a:tr>
              <a:tr h="276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СП,%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45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48,8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61,5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62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57,6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/>
                </a:tc>
              </a:tr>
              <a:tr h="276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Hb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111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106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105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102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98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/>
                </a:tc>
              </a:tr>
              <a:tr h="276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Ht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33,1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32,8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32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30,7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28,7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/>
                </a:tc>
              </a:tr>
              <a:tr h="276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Волемический</a:t>
                      </a:r>
                      <a:r>
                        <a:rPr lang="ru-RU" sz="1600" dirty="0">
                          <a:effectLst/>
                        </a:rPr>
                        <a:t> эффект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-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1,6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-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-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1,25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73" marR="41273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748464" cy="93610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ОСНОВНЫЕ ПОКАЗАТЕЛИ ПАЦИЕНТКИ К. </a:t>
            </a:r>
            <a:r>
              <a:rPr lang="ru-RU" sz="3200" dirty="0" smtClean="0"/>
              <a:t> </a:t>
            </a:r>
            <a:r>
              <a:rPr lang="ru-RU" sz="2400" dirty="0" smtClean="0"/>
              <a:t>НА 5-ТИ ЭТАПАХ ИССЛЕДОВАНИЯ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3732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692696"/>
            <a:ext cx="6781800" cy="864096"/>
          </a:xfrm>
        </p:spPr>
        <p:txBody>
          <a:bodyPr>
            <a:noAutofit/>
          </a:bodyPr>
          <a:lstStyle/>
          <a:p>
            <a:r>
              <a:rPr lang="ru-RU" sz="4400" dirty="0" smtClean="0"/>
              <a:t>Актуальность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772816"/>
            <a:ext cx="8130480" cy="4248472"/>
          </a:xfrm>
        </p:spPr>
        <p:txBody>
          <a:bodyPr/>
          <a:lstStyle/>
          <a:p>
            <a:r>
              <a:rPr lang="ru-RU" dirty="0">
                <a:ea typeface="SimSun"/>
                <a:cs typeface="Mangal"/>
              </a:rPr>
              <a:t>Значительное снижение УОС, МОС, ОПСС </a:t>
            </a:r>
            <a:r>
              <a:rPr lang="ru-RU" dirty="0">
                <a:ea typeface="SimSun"/>
                <a:cs typeface="Times New Roman"/>
              </a:rPr>
              <a:t>→</a:t>
            </a:r>
            <a:r>
              <a:rPr lang="ru-RU" dirty="0">
                <a:ea typeface="SimSun"/>
                <a:cs typeface="Mangal"/>
              </a:rPr>
              <a:t> синдром </a:t>
            </a:r>
            <a:r>
              <a:rPr lang="ru-RU" dirty="0" smtClean="0">
                <a:ea typeface="SimSun"/>
                <a:cs typeface="Mangal"/>
              </a:rPr>
              <a:t>«малого выброса» </a:t>
            </a:r>
            <a:r>
              <a:rPr lang="ru-RU" dirty="0">
                <a:ea typeface="SimSun"/>
                <a:cs typeface="Mangal"/>
              </a:rPr>
              <a:t>при неадекватной и несвоевременной коррекции</a:t>
            </a:r>
          </a:p>
          <a:p>
            <a:r>
              <a:rPr lang="ru-RU" dirty="0">
                <a:ea typeface="SimSun"/>
                <a:cs typeface="Mangal"/>
              </a:rPr>
              <a:t>Влияние анестезии на показатели КОС </a:t>
            </a:r>
            <a:r>
              <a:rPr lang="ru-RU" dirty="0" smtClean="0">
                <a:ea typeface="SimSun"/>
                <a:cs typeface="Mangal"/>
              </a:rPr>
              <a:t>новорожденного:</a:t>
            </a:r>
            <a:endParaRPr lang="en-US" dirty="0">
              <a:ea typeface="SimSun"/>
              <a:cs typeface="Mangal"/>
            </a:endParaRPr>
          </a:p>
          <a:p>
            <a:pPr marL="0" indent="0">
              <a:buNone/>
            </a:pPr>
            <a:r>
              <a:rPr lang="en-US" dirty="0">
                <a:ea typeface="SimSun"/>
                <a:cs typeface="Mangal"/>
              </a:rPr>
              <a:t> </a:t>
            </a:r>
            <a:r>
              <a:rPr lang="ru-RU" dirty="0" smtClean="0">
                <a:ea typeface="SimSun"/>
                <a:cs typeface="Mangal"/>
              </a:rPr>
              <a:t>значимое </a:t>
            </a:r>
            <a:r>
              <a:rPr lang="ru-RU" dirty="0">
                <a:ea typeface="SimSun"/>
                <a:cs typeface="Mangal"/>
              </a:rPr>
              <a:t>снижение  </a:t>
            </a:r>
            <a:r>
              <a:rPr lang="en-US" dirty="0">
                <a:ea typeface="SimSun"/>
                <a:cs typeface="Mangal"/>
              </a:rPr>
              <a:t>pH </a:t>
            </a:r>
            <a:r>
              <a:rPr lang="ru-RU" dirty="0">
                <a:ea typeface="SimSun"/>
                <a:cs typeface="Mangal"/>
              </a:rPr>
              <a:t> у ребенка  при СМА  по сравнению с </a:t>
            </a:r>
            <a:r>
              <a:rPr lang="ru-RU" dirty="0" smtClean="0">
                <a:ea typeface="SimSun"/>
                <a:cs typeface="Mangal"/>
              </a:rPr>
              <a:t>ЭА,  </a:t>
            </a:r>
            <a:r>
              <a:rPr lang="en-US" dirty="0" smtClean="0">
                <a:ea typeface="SimSun"/>
                <a:cs typeface="Mangal"/>
              </a:rPr>
              <a:t>(</a:t>
            </a:r>
            <a:r>
              <a:rPr lang="en-US" dirty="0" err="1" smtClean="0">
                <a:ea typeface="SimSun"/>
                <a:cs typeface="Mangal"/>
              </a:rPr>
              <a:t>Ngan</a:t>
            </a:r>
            <a:r>
              <a:rPr lang="en-US" dirty="0" smtClean="0">
                <a:ea typeface="SimSun"/>
                <a:cs typeface="Mangal"/>
              </a:rPr>
              <a:t>  </a:t>
            </a:r>
            <a:r>
              <a:rPr lang="en-US" dirty="0" err="1">
                <a:ea typeface="SimSun"/>
                <a:cs typeface="Mangal"/>
              </a:rPr>
              <a:t>Kee</a:t>
            </a:r>
            <a:r>
              <a:rPr lang="en-US" dirty="0">
                <a:ea typeface="SimSun"/>
                <a:cs typeface="Mangal"/>
              </a:rPr>
              <a:t> </a:t>
            </a:r>
            <a:r>
              <a:rPr lang="en-US" dirty="0" smtClean="0">
                <a:ea typeface="SimSun"/>
                <a:cs typeface="Mangal"/>
              </a:rPr>
              <a:t>et </a:t>
            </a:r>
            <a:r>
              <a:rPr lang="en-US" dirty="0">
                <a:ea typeface="SimSun"/>
                <a:cs typeface="Mangal"/>
              </a:rPr>
              <a:t>al. </a:t>
            </a:r>
            <a:r>
              <a:rPr lang="en-US" dirty="0" smtClean="0">
                <a:ea typeface="SimSun"/>
                <a:cs typeface="Mangal"/>
              </a:rPr>
              <a:t>2008 </a:t>
            </a:r>
            <a:r>
              <a:rPr lang="en-US" dirty="0">
                <a:ea typeface="SimSun"/>
                <a:cs typeface="Mangal"/>
              </a:rPr>
              <a:t>( </a:t>
            </a:r>
            <a:r>
              <a:rPr lang="en-US" dirty="0" smtClean="0">
                <a:ea typeface="SimSun"/>
                <a:cs typeface="Mangal"/>
              </a:rPr>
              <a:t>pH 7,24 vs </a:t>
            </a:r>
            <a:r>
              <a:rPr lang="en-US" dirty="0">
                <a:ea typeface="SimSun"/>
                <a:cs typeface="Mangal"/>
              </a:rPr>
              <a:t>7,27</a:t>
            </a:r>
            <a:r>
              <a:rPr lang="en-US" dirty="0" smtClean="0">
                <a:ea typeface="SimSun"/>
                <a:cs typeface="Mangal"/>
              </a:rPr>
              <a:t>)</a:t>
            </a:r>
          </a:p>
          <a:p>
            <a:pPr marL="0" indent="0">
              <a:buNone/>
            </a:pPr>
            <a:r>
              <a:rPr lang="ru-RU" dirty="0" smtClean="0">
                <a:ea typeface="SimSun"/>
                <a:cs typeface="Mangal"/>
              </a:rPr>
              <a:t>  Доказана корреляция </a:t>
            </a:r>
            <a:r>
              <a:rPr lang="en-US" dirty="0" smtClean="0">
                <a:ea typeface="SimSun"/>
                <a:cs typeface="Mangal"/>
              </a:rPr>
              <a:t> </a:t>
            </a:r>
            <a:r>
              <a:rPr lang="ru-RU" dirty="0" smtClean="0">
                <a:ea typeface="SimSun"/>
                <a:cs typeface="Mangal"/>
              </a:rPr>
              <a:t>УОС  и  </a:t>
            </a:r>
            <a:r>
              <a:rPr lang="en-US" dirty="0" smtClean="0">
                <a:ea typeface="SimSun"/>
                <a:cs typeface="Mangal"/>
              </a:rPr>
              <a:t>pH </a:t>
            </a:r>
            <a:r>
              <a:rPr lang="ru-RU" dirty="0" smtClean="0">
                <a:ea typeface="SimSun"/>
                <a:cs typeface="Mangal"/>
              </a:rPr>
              <a:t>(артерия пуповины)</a:t>
            </a:r>
            <a:endParaRPr lang="ru-RU" dirty="0">
              <a:ea typeface="SimSun"/>
              <a:cs typeface="Mang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614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332656"/>
            <a:ext cx="7410400" cy="720080"/>
          </a:xfrm>
        </p:spPr>
        <p:txBody>
          <a:bodyPr>
            <a:noAutofit/>
          </a:bodyPr>
          <a:lstStyle/>
          <a:p>
            <a:r>
              <a:rPr lang="ru-RU" sz="3600" dirty="0"/>
              <a:t>ЭКГ на 5-ти этапах исследования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344816" cy="54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915816" y="2492896"/>
            <a:ext cx="1944216" cy="288032"/>
          </a:xfrm>
          <a:prstGeom prst="roundRect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C00000"/>
                </a:solidFill>
              </a:rPr>
              <a:t>Исходная в операционной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15816" y="4365104"/>
            <a:ext cx="1901844" cy="360040"/>
          </a:xfrm>
          <a:prstGeom prst="roundRect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C00000"/>
                </a:solidFill>
              </a:rPr>
              <a:t>После струйного введения ПОФ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34269" y="6309320"/>
            <a:ext cx="1925763" cy="294085"/>
          </a:xfrm>
          <a:prstGeom prst="roundRect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C00000"/>
                </a:solidFill>
              </a:rPr>
              <a:t>Начало операции</a:t>
            </a:r>
            <a:endParaRPr lang="ru-RU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80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368490"/>
            <a:ext cx="6781800" cy="972278"/>
          </a:xfrm>
        </p:spPr>
        <p:txBody>
          <a:bodyPr/>
          <a:lstStyle/>
          <a:p>
            <a:r>
              <a:rPr lang="ru-RU" sz="3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ЭКГ на 5-ти этапах исследования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9"/>
            <a:ext cx="7346448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267744" y="5157192"/>
            <a:ext cx="1944216" cy="288032"/>
          </a:xfrm>
          <a:prstGeom prst="roundRect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C00000"/>
                </a:solidFill>
              </a:rPr>
              <a:t>Окончание операции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64886" y="2923158"/>
            <a:ext cx="1944216" cy="289818"/>
          </a:xfrm>
          <a:prstGeom prst="roundRect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C00000"/>
                </a:solidFill>
              </a:rPr>
              <a:t>После извлечения плода</a:t>
            </a:r>
            <a:endParaRPr lang="ru-RU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80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278929"/>
              </p:ext>
            </p:extLst>
          </p:nvPr>
        </p:nvGraphicFramePr>
        <p:xfrm>
          <a:off x="755576" y="1124745"/>
          <a:ext cx="7560839" cy="11567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5615"/>
                <a:gridCol w="636344"/>
                <a:gridCol w="676205"/>
                <a:gridCol w="653428"/>
                <a:gridCol w="672646"/>
                <a:gridCol w="679764"/>
                <a:gridCol w="630650"/>
                <a:gridCol w="613568"/>
                <a:gridCol w="642039"/>
                <a:gridCol w="650580"/>
              </a:tblGrid>
              <a:tr h="565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параметр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PH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PCO2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PO2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BEecf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HCO3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Na</a:t>
                      </a:r>
                      <a:r>
                        <a:rPr lang="ru-RU" sz="14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</a:t>
                      </a:r>
                      <a:r>
                        <a:rPr lang="ru-RU" sz="1400">
                          <a:effectLst/>
                        </a:rPr>
                        <a:t>+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Glu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SO2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5437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Новорожденный (артерия пуповины) 1-я минута жизни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54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7,32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49,1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25,4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139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3,8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3,4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H="1">
            <a:off x="0" y="332656"/>
            <a:ext cx="9144000" cy="72008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Показатели  КОС у новорожденного</a:t>
            </a:r>
            <a:endParaRPr lang="ru-RU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012920"/>
            <a:ext cx="1823871" cy="2454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74553"/>
            <a:ext cx="3312368" cy="2454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526727"/>
            <a:ext cx="2413000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Равнобедренный треугольник 14"/>
          <p:cNvSpPr/>
          <p:nvPr/>
        </p:nvSpPr>
        <p:spPr>
          <a:xfrm>
            <a:off x="5993956" y="5769260"/>
            <a:ext cx="1916134" cy="756084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3 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УТКИ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 rot="10800000" flipV="1">
            <a:off x="3156277" y="5229200"/>
            <a:ext cx="1944216" cy="715694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1-е 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УТКИ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4467566"/>
            <a:ext cx="23596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 В ОРИТН </a:t>
            </a:r>
            <a:r>
              <a:rPr lang="ru-RU" sz="1200" dirty="0"/>
              <a:t>– терапия в связи с задержкой развития по </a:t>
            </a:r>
            <a:r>
              <a:rPr lang="ru-RU" sz="1200" dirty="0" err="1"/>
              <a:t>гипотрофическому</a:t>
            </a:r>
            <a:r>
              <a:rPr lang="ru-RU" sz="1200" dirty="0"/>
              <a:t> типу, без кислородной и инотропной поддержки. На 2-й этап выхаживания в состоянии средней тяжести (на 7сутки)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73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2"/>
            <a:ext cx="8784976" cy="6192688"/>
          </a:xfrm>
          <a:solidFill>
            <a:srgbClr val="FFFF00">
              <a:alpha val="83137"/>
            </a:srgbClr>
          </a:solidFill>
        </p:spPr>
        <p:txBody>
          <a:bodyPr>
            <a:normAutofit fontScale="25000" lnSpcReduction="20000"/>
          </a:bodyPr>
          <a:lstStyle/>
          <a:p>
            <a:r>
              <a:rPr lang="ru-RU" sz="8000" b="1" i="1" dirty="0" smtClean="0">
                <a:cs typeface="Aharoni" panose="02010803020104030203" pitchFamily="2" charset="-79"/>
              </a:rPr>
              <a:t>1. Рассмотренные  варианты  </a:t>
            </a:r>
            <a:r>
              <a:rPr lang="ru-RU" sz="8000" b="1" i="1" dirty="0" err="1" smtClean="0">
                <a:cs typeface="Aharoni" panose="02010803020104030203" pitchFamily="2" charset="-79"/>
              </a:rPr>
              <a:t>волемической</a:t>
            </a:r>
            <a:r>
              <a:rPr lang="ru-RU" sz="8000" b="1" i="1" dirty="0" smtClean="0">
                <a:cs typeface="Aharoni" panose="02010803020104030203" pitchFamily="2" charset="-79"/>
              </a:rPr>
              <a:t>  поддержки  обеспечивают </a:t>
            </a:r>
            <a:r>
              <a:rPr lang="ru-RU" sz="8000" b="1" i="1" dirty="0">
                <a:cs typeface="Aharoni" panose="02010803020104030203" pitchFamily="2" charset="-79"/>
              </a:rPr>
              <a:t>стабильность </a:t>
            </a:r>
            <a:r>
              <a:rPr lang="ru-RU" sz="8000" b="1" i="1" dirty="0" smtClean="0">
                <a:cs typeface="Aharoni" panose="02010803020104030203" pitchFamily="2" charset="-79"/>
              </a:rPr>
              <a:t> </a:t>
            </a:r>
            <a:r>
              <a:rPr lang="ru-RU" sz="8000" b="1" i="1" dirty="0" err="1" smtClean="0">
                <a:cs typeface="Aharoni" panose="02010803020104030203" pitchFamily="2" charset="-79"/>
              </a:rPr>
              <a:t>кардиогемодинамики</a:t>
            </a:r>
            <a:r>
              <a:rPr lang="ru-RU" sz="8000" b="1" i="1" dirty="0" smtClean="0">
                <a:cs typeface="Aharoni" panose="02010803020104030203" pitchFamily="2" charset="-79"/>
              </a:rPr>
              <a:t>  </a:t>
            </a:r>
            <a:r>
              <a:rPr lang="ru-RU" sz="8000" b="1" i="1" dirty="0">
                <a:cs typeface="Aharoni" panose="02010803020104030203" pitchFamily="2" charset="-79"/>
              </a:rPr>
              <a:t>и биоэлектрической </a:t>
            </a:r>
            <a:r>
              <a:rPr lang="ru-RU" sz="8000" b="1" i="1" dirty="0" smtClean="0">
                <a:cs typeface="Aharoni" panose="02010803020104030203" pitchFamily="2" charset="-79"/>
              </a:rPr>
              <a:t> активности </a:t>
            </a:r>
            <a:r>
              <a:rPr lang="ru-RU" sz="8000" b="1" i="1" dirty="0">
                <a:cs typeface="Aharoni" panose="02010803020104030203" pitchFamily="2" charset="-79"/>
              </a:rPr>
              <a:t>сердца у пациенток </a:t>
            </a:r>
            <a:r>
              <a:rPr lang="ru-RU" sz="8000" b="1" i="1" dirty="0" smtClean="0">
                <a:cs typeface="Aharoni" panose="02010803020104030203" pitchFamily="2" charset="-79"/>
              </a:rPr>
              <a:t> при  операции  КС</a:t>
            </a:r>
          </a:p>
          <a:p>
            <a:pPr marL="0" indent="0">
              <a:buNone/>
            </a:pPr>
            <a:endParaRPr lang="ru-RU" sz="8000" b="1" i="1" dirty="0" smtClean="0">
              <a:cs typeface="Aharoni" panose="02010803020104030203" pitchFamily="2" charset="-79"/>
            </a:endParaRPr>
          </a:p>
          <a:p>
            <a:r>
              <a:rPr lang="ru-RU" sz="8000" b="1" i="1" dirty="0">
                <a:cs typeface="Aharoni" panose="02010803020104030203" pitchFamily="2" charset="-79"/>
              </a:rPr>
              <a:t>2</a:t>
            </a:r>
            <a:r>
              <a:rPr lang="ru-RU" sz="8000" b="1" i="1" dirty="0" smtClean="0">
                <a:cs typeface="Aharoni" panose="02010803020104030203" pitchFamily="2" charset="-79"/>
              </a:rPr>
              <a:t>. </a:t>
            </a:r>
            <a:r>
              <a:rPr lang="ru-RU" sz="8000" b="1" i="1" dirty="0" err="1" smtClean="0">
                <a:cs typeface="Aharoni" panose="02010803020104030203" pitchFamily="2" charset="-79"/>
              </a:rPr>
              <a:t>Полиоксифумарин</a:t>
            </a:r>
            <a:r>
              <a:rPr lang="ru-RU" sz="8000" b="1" i="1" dirty="0" smtClean="0">
                <a:cs typeface="Aharoni" panose="02010803020104030203" pitchFamily="2" charset="-79"/>
              </a:rPr>
              <a:t>  обеспечивает  более  </a:t>
            </a:r>
            <a:r>
              <a:rPr lang="ru-RU" sz="8000" b="1" i="1" dirty="0">
                <a:cs typeface="Aharoni" panose="02010803020104030203" pitchFamily="2" charset="-79"/>
              </a:rPr>
              <a:t>плавную  стабилизацию гемодинамики</a:t>
            </a:r>
            <a:r>
              <a:rPr lang="ru-RU" sz="8000" b="1" i="1" dirty="0" smtClean="0">
                <a:cs typeface="Aharoni" panose="02010803020104030203" pitchFamily="2" charset="-79"/>
              </a:rPr>
              <a:t>,  </a:t>
            </a:r>
            <a:r>
              <a:rPr lang="ru-RU" sz="8000" b="1" i="1" dirty="0">
                <a:cs typeface="Aharoni" panose="02010803020104030203" pitchFamily="2" charset="-79"/>
              </a:rPr>
              <a:t>без излишнего </a:t>
            </a:r>
            <a:r>
              <a:rPr lang="ru-RU" sz="8000" b="1" i="1" dirty="0" smtClean="0">
                <a:cs typeface="Aharoni" panose="02010803020104030203" pitchFamily="2" charset="-79"/>
              </a:rPr>
              <a:t>напряжения  </a:t>
            </a:r>
            <a:r>
              <a:rPr lang="ru-RU" sz="8000" b="1" i="1" dirty="0">
                <a:cs typeface="Aharoni" panose="02010803020104030203" pitchFamily="2" charset="-79"/>
              </a:rPr>
              <a:t>компенсаторных </a:t>
            </a:r>
            <a:r>
              <a:rPr lang="ru-RU" sz="8000" b="1" i="1" dirty="0" smtClean="0">
                <a:cs typeface="Aharoni" panose="02010803020104030203" pitchFamily="2" charset="-79"/>
              </a:rPr>
              <a:t> резервов организма.  Потребность </a:t>
            </a:r>
            <a:r>
              <a:rPr lang="ru-RU" sz="8000" b="1" i="1" dirty="0">
                <a:cs typeface="Aharoni" panose="02010803020104030203" pitchFamily="2" charset="-79"/>
              </a:rPr>
              <a:t>в </a:t>
            </a:r>
            <a:r>
              <a:rPr lang="ru-RU" sz="8000" b="1" i="1" dirty="0" err="1">
                <a:cs typeface="Aharoni" panose="02010803020104030203" pitchFamily="2" charset="-79"/>
              </a:rPr>
              <a:t>вазопрессорах</a:t>
            </a:r>
            <a:r>
              <a:rPr lang="ru-RU" sz="8000" b="1" i="1" dirty="0">
                <a:cs typeface="Aharoni" panose="02010803020104030203" pitchFamily="2" charset="-79"/>
              </a:rPr>
              <a:t>  при использовании ПОФ ниже, чем  при использовании </a:t>
            </a:r>
            <a:r>
              <a:rPr lang="ru-RU" sz="8000" b="1" i="1" dirty="0" smtClean="0">
                <a:cs typeface="Aharoni" panose="02010803020104030203" pitchFamily="2" charset="-79"/>
              </a:rPr>
              <a:t> </a:t>
            </a:r>
            <a:r>
              <a:rPr lang="ru-RU" sz="8000" b="1" i="1" dirty="0" err="1" smtClean="0">
                <a:cs typeface="Aharoni" panose="02010803020104030203" pitchFamily="2" charset="-79"/>
              </a:rPr>
              <a:t>Гелофузина</a:t>
            </a:r>
            <a:endParaRPr lang="ru-RU" sz="8000" b="1" i="1" dirty="0" smtClean="0">
              <a:cs typeface="Aharoni" panose="02010803020104030203" pitchFamily="2" charset="-79"/>
            </a:endParaRPr>
          </a:p>
          <a:p>
            <a:endParaRPr lang="ru-RU" sz="8000" b="1" i="1" dirty="0" smtClean="0">
              <a:cs typeface="Aharoni" panose="02010803020104030203" pitchFamily="2" charset="-79"/>
            </a:endParaRPr>
          </a:p>
          <a:p>
            <a:r>
              <a:rPr lang="ru-RU" sz="8000" b="1" i="1" dirty="0">
                <a:cs typeface="Aharoni" panose="02010803020104030203" pitchFamily="2" charset="-79"/>
              </a:rPr>
              <a:t>3</a:t>
            </a:r>
            <a:r>
              <a:rPr lang="ru-RU" sz="8000" b="1" i="1" dirty="0" smtClean="0">
                <a:cs typeface="Aharoni" panose="02010803020104030203" pitchFamily="2" charset="-79"/>
              </a:rPr>
              <a:t>. </a:t>
            </a:r>
            <a:r>
              <a:rPr lang="ru-RU" sz="8000" b="1" i="1" dirty="0" err="1" smtClean="0">
                <a:cs typeface="Aharoni" panose="02010803020104030203" pitchFamily="2" charset="-79"/>
              </a:rPr>
              <a:t>Волемический</a:t>
            </a:r>
            <a:r>
              <a:rPr lang="ru-RU" sz="8000" b="1" i="1" dirty="0" smtClean="0">
                <a:cs typeface="Aharoni" panose="02010803020104030203" pitchFamily="2" charset="-79"/>
              </a:rPr>
              <a:t>  эффект  </a:t>
            </a:r>
            <a:r>
              <a:rPr lang="ru-RU" sz="8000" b="1" i="1" dirty="0" err="1">
                <a:cs typeface="Aharoni" panose="02010803020104030203" pitchFamily="2" charset="-79"/>
              </a:rPr>
              <a:t>Полиоксифумарина</a:t>
            </a:r>
            <a:r>
              <a:rPr lang="ru-RU" sz="8000" b="1" i="1" dirty="0">
                <a:cs typeface="Aharoni" panose="02010803020104030203" pitchFamily="2" charset="-79"/>
              </a:rPr>
              <a:t> </a:t>
            </a:r>
            <a:r>
              <a:rPr lang="ru-RU" sz="8000" b="1" i="1" dirty="0" smtClean="0">
                <a:cs typeface="Aharoni" panose="02010803020104030203" pitchFamily="2" charset="-79"/>
              </a:rPr>
              <a:t> превышает  таковой </a:t>
            </a:r>
            <a:r>
              <a:rPr lang="ru-RU" sz="8000" b="1" i="1" dirty="0">
                <a:cs typeface="Aharoni" panose="02010803020104030203" pitchFamily="2" charset="-79"/>
              </a:rPr>
              <a:t>по сравнению с </a:t>
            </a:r>
            <a:r>
              <a:rPr lang="ru-RU" sz="8000" b="1" i="1" dirty="0" smtClean="0">
                <a:cs typeface="Aharoni" panose="02010803020104030203" pitchFamily="2" charset="-79"/>
              </a:rPr>
              <a:t> </a:t>
            </a:r>
            <a:r>
              <a:rPr lang="ru-RU" sz="8000" b="1" i="1" dirty="0" err="1" smtClean="0">
                <a:cs typeface="Aharoni" panose="02010803020104030203" pitchFamily="2" charset="-79"/>
              </a:rPr>
              <a:t>Гелофузином</a:t>
            </a:r>
            <a:endParaRPr lang="ru-RU" sz="8000" b="1" i="1" dirty="0" smtClean="0">
              <a:cs typeface="Aharoni" panose="02010803020104030203" pitchFamily="2" charset="-79"/>
            </a:endParaRPr>
          </a:p>
          <a:p>
            <a:endParaRPr lang="ru-RU" sz="8000" b="1" i="1" dirty="0">
              <a:cs typeface="Aharoni" panose="02010803020104030203" pitchFamily="2" charset="-79"/>
            </a:endParaRPr>
          </a:p>
          <a:p>
            <a:r>
              <a:rPr lang="ru-RU" sz="8000" b="1" i="1" dirty="0">
                <a:cs typeface="Aharoni" panose="02010803020104030203" pitchFamily="2" charset="-79"/>
              </a:rPr>
              <a:t>4</a:t>
            </a:r>
            <a:r>
              <a:rPr lang="ru-RU" sz="8000" b="1" i="1" dirty="0" smtClean="0">
                <a:cs typeface="Aharoni" panose="02010803020104030203" pitchFamily="2" charset="-79"/>
              </a:rPr>
              <a:t>. Коррекция гемодинамики  </a:t>
            </a:r>
            <a:r>
              <a:rPr lang="ru-RU" sz="8000" b="1" i="1" dirty="0">
                <a:cs typeface="Aharoni" panose="02010803020104030203" pitchFamily="2" charset="-79"/>
              </a:rPr>
              <a:t>ПОФ </a:t>
            </a:r>
            <a:r>
              <a:rPr lang="ru-RU" sz="8000" b="1" i="1" dirty="0" smtClean="0">
                <a:cs typeface="Aharoni" panose="02010803020104030203" pitchFamily="2" charset="-79"/>
              </a:rPr>
              <a:t>является  </a:t>
            </a:r>
            <a:r>
              <a:rPr lang="ru-RU" sz="8000" b="1" i="1" dirty="0">
                <a:cs typeface="Aharoni" panose="02010803020104030203" pitchFamily="2" charset="-79"/>
              </a:rPr>
              <a:t>эффективной и безопасной  для роженицы и </a:t>
            </a:r>
            <a:r>
              <a:rPr lang="ru-RU" sz="8000" b="1" i="1" dirty="0" smtClean="0">
                <a:cs typeface="Aharoni" panose="02010803020104030203" pitchFamily="2" charset="-79"/>
              </a:rPr>
              <a:t>плода  </a:t>
            </a:r>
            <a:r>
              <a:rPr lang="ru-RU" sz="8000" b="1" i="1" dirty="0">
                <a:cs typeface="Aharoni" panose="02010803020104030203" pitchFamily="2" charset="-79"/>
              </a:rPr>
              <a:t>при операции </a:t>
            </a:r>
            <a:r>
              <a:rPr lang="ru-RU" sz="8000" b="1" i="1" dirty="0" smtClean="0">
                <a:cs typeface="Aharoni" panose="02010803020104030203" pitchFamily="2" charset="-79"/>
              </a:rPr>
              <a:t>КС</a:t>
            </a:r>
          </a:p>
          <a:p>
            <a:endParaRPr lang="ru-RU" sz="8000" b="1" i="1" dirty="0">
              <a:cs typeface="Aharoni" panose="02010803020104030203" pitchFamily="2" charset="-79"/>
            </a:endParaRPr>
          </a:p>
          <a:p>
            <a:r>
              <a:rPr lang="ru-RU" sz="8000" b="1" i="1" dirty="0">
                <a:cs typeface="Aharoni" panose="02010803020104030203" pitchFamily="2" charset="-79"/>
              </a:rPr>
              <a:t>5</a:t>
            </a:r>
            <a:r>
              <a:rPr lang="ru-RU" sz="8000" b="1" i="1" dirty="0" smtClean="0">
                <a:cs typeface="Aharoni" panose="02010803020104030203" pitchFamily="2" charset="-79"/>
              </a:rPr>
              <a:t>. </a:t>
            </a:r>
            <a:r>
              <a:rPr lang="ru-RU" sz="8000" b="1" i="1" dirty="0" err="1" smtClean="0">
                <a:cs typeface="Aharoni" panose="02010803020104030203" pitchFamily="2" charset="-79"/>
              </a:rPr>
              <a:t>Полиоксифумарин</a:t>
            </a:r>
            <a:r>
              <a:rPr lang="ru-RU" sz="8000" b="1" i="1" dirty="0" smtClean="0">
                <a:cs typeface="Aharoni" panose="02010803020104030203" pitchFamily="2" charset="-79"/>
              </a:rPr>
              <a:t>  является  альтернативой  </a:t>
            </a:r>
            <a:r>
              <a:rPr lang="ru-RU" sz="8000" b="1" i="1" dirty="0">
                <a:cs typeface="Aharoni" panose="02010803020104030203" pitchFamily="2" charset="-79"/>
              </a:rPr>
              <a:t>дорогостоящему импортному </a:t>
            </a:r>
            <a:r>
              <a:rPr lang="ru-RU" sz="8000" b="1" i="1" dirty="0" smtClean="0">
                <a:cs typeface="Aharoni" panose="02010803020104030203" pitchFamily="2" charset="-79"/>
              </a:rPr>
              <a:t> препарату – </a:t>
            </a:r>
            <a:r>
              <a:rPr lang="ru-RU" sz="8000" b="1" i="1" dirty="0" err="1">
                <a:cs typeface="Aharoni" panose="02010803020104030203" pitchFamily="2" charset="-79"/>
              </a:rPr>
              <a:t>Гелофузину</a:t>
            </a:r>
            <a:r>
              <a:rPr lang="ru-RU" sz="8000" b="1" i="1" dirty="0" smtClean="0">
                <a:cs typeface="Aharoni" panose="02010803020104030203" pitchFamily="2" charset="-79"/>
              </a:rPr>
              <a:t>,  </a:t>
            </a:r>
            <a:r>
              <a:rPr lang="ru-RU" sz="8000" b="1" i="1" dirty="0">
                <a:cs typeface="Aharoni" panose="02010803020104030203" pitchFamily="2" charset="-79"/>
              </a:rPr>
              <a:t>с целью </a:t>
            </a:r>
            <a:r>
              <a:rPr lang="ru-RU" sz="8000" b="1" i="1" dirty="0" err="1">
                <a:cs typeface="Aharoni" panose="02010803020104030203" pitchFamily="2" charset="-79"/>
              </a:rPr>
              <a:t>волемической</a:t>
            </a:r>
            <a:r>
              <a:rPr lang="ru-RU" sz="8000" b="1" i="1" dirty="0">
                <a:cs typeface="Aharoni" panose="02010803020104030203" pitchFamily="2" charset="-79"/>
              </a:rPr>
              <a:t> поддержки при абдоминальном  </a:t>
            </a:r>
            <a:r>
              <a:rPr lang="ru-RU" sz="8000" b="1" i="1" dirty="0" err="1">
                <a:cs typeface="Aharoni" panose="02010803020104030203" pitchFamily="2" charset="-79"/>
              </a:rPr>
              <a:t>родоразрешении</a:t>
            </a:r>
            <a:endParaRPr lang="ru-RU" sz="8000" b="1" i="1" dirty="0">
              <a:cs typeface="Aharoni" panose="02010803020104030203" pitchFamily="2" charset="-79"/>
            </a:endParaRPr>
          </a:p>
          <a:p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00114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064896" cy="72008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    Спасибо за внимание!</a:t>
            </a:r>
            <a:endParaRPr lang="ru-RU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13594"/>
            <a:ext cx="7560840" cy="5627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63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332656"/>
            <a:ext cx="7554416" cy="144016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Способы предупреждения и коррекции артериальной  гипотонии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204864"/>
            <a:ext cx="7543800" cy="4248472"/>
          </a:xfrm>
          <a:ln w="28575">
            <a:noFill/>
          </a:ln>
        </p:spPr>
        <p:txBody>
          <a:bodyPr>
            <a:normAutofit/>
          </a:bodyPr>
          <a:lstStyle/>
          <a:p>
            <a:r>
              <a:rPr lang="ru-RU" dirty="0" smtClean="0"/>
              <a:t>Выбор дозы МА ( в т. ч. </a:t>
            </a:r>
            <a:r>
              <a:rPr lang="ru-RU" dirty="0" err="1" smtClean="0"/>
              <a:t>низкодозные</a:t>
            </a:r>
            <a:r>
              <a:rPr lang="ru-RU" dirty="0" smtClean="0"/>
              <a:t> методики)</a:t>
            </a:r>
          </a:p>
          <a:p>
            <a:r>
              <a:rPr lang="ru-RU" dirty="0" smtClean="0"/>
              <a:t>Профилактика САКК</a:t>
            </a:r>
          </a:p>
          <a:p>
            <a:r>
              <a:rPr lang="ru-RU" b="1" dirty="0" err="1" smtClean="0"/>
              <a:t>Волемическая</a:t>
            </a:r>
            <a:r>
              <a:rPr lang="ru-RU" b="1" dirty="0" smtClean="0"/>
              <a:t> поддержка в различных вариантах</a:t>
            </a:r>
          </a:p>
          <a:p>
            <a:r>
              <a:rPr lang="ru-RU" dirty="0" err="1" smtClean="0"/>
              <a:t>Вазопрессоры</a:t>
            </a:r>
            <a:endParaRPr lang="ru-RU" dirty="0" smtClean="0"/>
          </a:p>
          <a:p>
            <a:r>
              <a:rPr lang="ru-RU" dirty="0" smtClean="0"/>
              <a:t>Эластическая компрессия нижних конечностей</a:t>
            </a:r>
          </a:p>
          <a:p>
            <a:endParaRPr lang="ru-RU" dirty="0"/>
          </a:p>
          <a:p>
            <a:pPr marL="0" indent="0">
              <a:buNone/>
            </a:pP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3500" dirty="0" smtClean="0"/>
              <a:t>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224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76672"/>
            <a:ext cx="7554416" cy="1080120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Способы предупреждения и коррекции артериальной  гипотонии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556792"/>
            <a:ext cx="7543800" cy="4968552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/>
              <a:t>Методы профилактики АГ во время спинальной анестезии при </a:t>
            </a:r>
            <a:r>
              <a:rPr lang="ru-RU" i="1" dirty="0" smtClean="0"/>
              <a:t>КС,75 </a:t>
            </a:r>
            <a:r>
              <a:rPr lang="ru-RU" i="1" dirty="0"/>
              <a:t>исследований, 4624 </a:t>
            </a:r>
            <a:r>
              <a:rPr lang="ru-RU" i="1" dirty="0" smtClean="0"/>
              <a:t>женщины (</a:t>
            </a:r>
            <a:r>
              <a:rPr lang="ru-RU" i="1" dirty="0" err="1" smtClean="0"/>
              <a:t>Кокрановское</a:t>
            </a:r>
            <a:r>
              <a:rPr lang="ru-RU" i="1" dirty="0" smtClean="0"/>
              <a:t> руководство. </a:t>
            </a:r>
            <a:r>
              <a:rPr lang="ru-RU" i="1" dirty="0"/>
              <a:t>В</a:t>
            </a:r>
            <a:r>
              <a:rPr lang="ru-RU" i="1" dirty="0" smtClean="0"/>
              <a:t>едение родов под ред. Сухих Г.Т. 2010)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-Введение коллоидов более эффективно (11 </a:t>
            </a:r>
            <a:r>
              <a:rPr lang="ru-RU" sz="1800" dirty="0" err="1" smtClean="0"/>
              <a:t>исслед</a:t>
            </a:r>
            <a:r>
              <a:rPr lang="ru-RU" sz="1800" dirty="0" smtClean="0"/>
              <a:t>,  698 женщин, ОР 0,78;95%)</a:t>
            </a:r>
          </a:p>
          <a:p>
            <a:pPr marL="0" indent="0">
              <a:buNone/>
            </a:pPr>
            <a:r>
              <a:rPr lang="ru-RU" sz="1800" dirty="0" smtClean="0"/>
              <a:t>-Эфедрин и </a:t>
            </a:r>
            <a:r>
              <a:rPr lang="ru-RU" sz="1800" dirty="0" err="1" smtClean="0"/>
              <a:t>фенилэфрин</a:t>
            </a:r>
            <a:r>
              <a:rPr lang="ru-RU" sz="1800" dirty="0" smtClean="0"/>
              <a:t> действовали одинаково</a:t>
            </a:r>
            <a:r>
              <a:rPr lang="ru-RU" sz="1800" dirty="0"/>
              <a:t> </a:t>
            </a:r>
            <a:r>
              <a:rPr lang="ru-RU" sz="1800" dirty="0" smtClean="0"/>
              <a:t>(3 </a:t>
            </a:r>
            <a:r>
              <a:rPr lang="ru-RU" sz="1800" dirty="0" err="1" smtClean="0"/>
              <a:t>исслед</a:t>
            </a:r>
            <a:r>
              <a:rPr lang="ru-RU" sz="1800" dirty="0" smtClean="0"/>
              <a:t>, 97</a:t>
            </a:r>
            <a:r>
              <a:rPr lang="en-US" sz="1800" dirty="0" smtClean="0"/>
              <a:t> </a:t>
            </a:r>
            <a:r>
              <a:rPr lang="ru-RU" sz="1800" dirty="0" smtClean="0"/>
              <a:t>женщин, ОР 0,95; 95%)</a:t>
            </a:r>
          </a:p>
          <a:p>
            <a:pPr marL="0" indent="0">
              <a:buNone/>
            </a:pPr>
            <a:r>
              <a:rPr lang="ru-RU" sz="1800" dirty="0" smtClean="0"/>
              <a:t>-Компрессия нижних конечностей снижала частоту гипотонии по сравнению с контролем (7 </a:t>
            </a:r>
            <a:r>
              <a:rPr lang="ru-RU" sz="1800" dirty="0" err="1" smtClean="0"/>
              <a:t>исслед</a:t>
            </a:r>
            <a:r>
              <a:rPr lang="ru-RU" sz="1800" dirty="0" smtClean="0"/>
              <a:t>, 399 женщин; ОР 0,69)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3428999"/>
            <a:ext cx="7632848" cy="252028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24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04664"/>
            <a:ext cx="6781800" cy="792088"/>
          </a:xfrm>
        </p:spPr>
        <p:txBody>
          <a:bodyPr>
            <a:noAutofit/>
          </a:bodyPr>
          <a:lstStyle/>
          <a:p>
            <a:r>
              <a:rPr lang="ru-RU" sz="4400" dirty="0" err="1" smtClean="0"/>
              <a:t>Волемическая</a:t>
            </a:r>
            <a:r>
              <a:rPr lang="ru-RU" sz="4400" dirty="0" smtClean="0"/>
              <a:t> поддержка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39552" y="1329264"/>
            <a:ext cx="7848872" cy="5268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Режимы:</a:t>
            </a:r>
          </a:p>
          <a:p>
            <a:pPr marL="0" indent="0">
              <a:buNone/>
            </a:pPr>
            <a:r>
              <a:rPr lang="ru-RU" b="1" dirty="0" smtClean="0"/>
              <a:t>     </a:t>
            </a:r>
            <a:r>
              <a:rPr lang="ru-RU" b="1" dirty="0" err="1" smtClean="0"/>
              <a:t>преинфузия</a:t>
            </a:r>
            <a:r>
              <a:rPr lang="ru-RU" dirty="0" smtClean="0"/>
              <a:t> </a:t>
            </a:r>
          </a:p>
          <a:p>
            <a:r>
              <a:rPr lang="ru-RU" dirty="0" smtClean="0"/>
              <a:t>-кристаллоиды*</a:t>
            </a:r>
          </a:p>
          <a:p>
            <a:r>
              <a:rPr lang="ru-RU" dirty="0" smtClean="0"/>
              <a:t>-коллоиды</a:t>
            </a:r>
          </a:p>
          <a:p>
            <a:r>
              <a:rPr lang="ru-RU" dirty="0" smtClean="0"/>
              <a:t>-</a:t>
            </a:r>
            <a:r>
              <a:rPr lang="ru-RU" dirty="0" err="1" smtClean="0"/>
              <a:t>коллоиды+кристаллоиды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algn="ctr"/>
            <a:r>
              <a:rPr lang="ru-RU" sz="1600" b="1" i="1" dirty="0" smtClean="0">
                <a:ea typeface="SimSun"/>
              </a:rPr>
              <a:t>* </a:t>
            </a:r>
            <a:r>
              <a:rPr lang="ru-RU" sz="1600" b="1" i="1" dirty="0">
                <a:ea typeface="SimSun"/>
              </a:rPr>
              <a:t>низкий </a:t>
            </a:r>
            <a:r>
              <a:rPr lang="ru-RU" sz="1600" b="1" i="1" dirty="0" err="1">
                <a:ea typeface="SimSun"/>
              </a:rPr>
              <a:t>волемический</a:t>
            </a:r>
            <a:r>
              <a:rPr lang="ru-RU" sz="1600" b="1" i="1" dirty="0">
                <a:ea typeface="SimSun"/>
              </a:rPr>
              <a:t> </a:t>
            </a:r>
            <a:r>
              <a:rPr lang="ru-RU" sz="1600" b="1" i="1" dirty="0" err="1">
                <a:ea typeface="SimSun"/>
              </a:rPr>
              <a:t>коэфициент</a:t>
            </a:r>
            <a:r>
              <a:rPr lang="ru-RU" sz="1600" b="1" i="1" dirty="0">
                <a:ea typeface="SimSun"/>
              </a:rPr>
              <a:t>, опасность внесосудистой </a:t>
            </a:r>
            <a:r>
              <a:rPr lang="ru-RU" sz="1600" b="1" i="1" dirty="0" err="1">
                <a:ea typeface="SimSun"/>
              </a:rPr>
              <a:t>гипергидратации</a:t>
            </a:r>
            <a:r>
              <a:rPr lang="ru-RU" sz="1600" b="1" i="1" dirty="0">
                <a:ea typeface="SimSun"/>
              </a:rPr>
              <a:t>, особенно у беременных и  обратный эффект - артериальная гипотония при форсированных </a:t>
            </a:r>
            <a:r>
              <a:rPr lang="ru-RU" sz="1600" b="1" i="1" dirty="0" err="1">
                <a:ea typeface="SimSun"/>
              </a:rPr>
              <a:t>инфузиях</a:t>
            </a:r>
            <a:r>
              <a:rPr lang="ru-RU" sz="1600" b="1" i="1" dirty="0">
                <a:ea typeface="SimSun"/>
              </a:rPr>
              <a:t>. (</a:t>
            </a:r>
            <a:r>
              <a:rPr lang="ru-RU" sz="1600" b="1" i="1" dirty="0" err="1">
                <a:ea typeface="SimSun"/>
              </a:rPr>
              <a:t>Шифман</a:t>
            </a:r>
            <a:r>
              <a:rPr lang="ru-RU" sz="1600" b="1" i="1" dirty="0">
                <a:ea typeface="SimSun"/>
              </a:rPr>
              <a:t> Е.М., Филиппович Г.В., </a:t>
            </a:r>
            <a:r>
              <a:rPr lang="ru-RU" sz="1600" b="1" i="1" dirty="0" smtClean="0"/>
              <a:t>Антипин Д.П.2006)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4031304" cy="4187968"/>
          </a:xfrm>
        </p:spPr>
        <p:txBody>
          <a:bodyPr/>
          <a:lstStyle/>
          <a:p>
            <a:r>
              <a:rPr lang="ru-RU" b="1" dirty="0" err="1" smtClean="0"/>
              <a:t>постинфузия</a:t>
            </a:r>
            <a:r>
              <a:rPr lang="ru-RU" b="1" dirty="0" smtClean="0"/>
              <a:t> </a:t>
            </a:r>
            <a:endParaRPr lang="ru-RU" b="1" dirty="0"/>
          </a:p>
          <a:p>
            <a:r>
              <a:rPr lang="ru-RU" dirty="0"/>
              <a:t>Кристаллоиды</a:t>
            </a:r>
          </a:p>
          <a:p>
            <a:r>
              <a:rPr lang="ru-RU" dirty="0"/>
              <a:t>Коллоиды</a:t>
            </a:r>
          </a:p>
          <a:p>
            <a:r>
              <a:rPr lang="ru-RU" dirty="0" err="1"/>
              <a:t>коллоиды+кристаллоиды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142454"/>
            <a:ext cx="2842840" cy="2018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5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04664"/>
            <a:ext cx="7554416" cy="1512168"/>
          </a:xfrm>
        </p:spPr>
        <p:txBody>
          <a:bodyPr>
            <a:noAutofit/>
          </a:bodyPr>
          <a:lstStyle/>
          <a:p>
            <a:r>
              <a:rPr lang="ru-RU" sz="4000" dirty="0" err="1" smtClean="0"/>
              <a:t>Преинфузия</a:t>
            </a:r>
            <a:r>
              <a:rPr lang="ru-RU" sz="4000" dirty="0" smtClean="0"/>
              <a:t> и </a:t>
            </a:r>
            <a:r>
              <a:rPr lang="ru-RU" sz="4000" dirty="0" err="1" smtClean="0"/>
              <a:t>постинфузия</a:t>
            </a:r>
            <a:r>
              <a:rPr lang="ru-RU" sz="4000" dirty="0" smtClean="0"/>
              <a:t> коллоидами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844824"/>
            <a:ext cx="7543800" cy="4320480"/>
          </a:xfrm>
        </p:spPr>
        <p:txBody>
          <a:bodyPr>
            <a:normAutofit/>
          </a:bodyPr>
          <a:lstStyle/>
          <a:p>
            <a:r>
              <a:rPr lang="ru-RU" dirty="0" smtClean="0"/>
              <a:t>Растворы на основе желатина (</a:t>
            </a:r>
            <a:r>
              <a:rPr lang="ru-RU" dirty="0" err="1" smtClean="0"/>
              <a:t>желатиноль</a:t>
            </a:r>
            <a:r>
              <a:rPr lang="ru-RU" dirty="0" smtClean="0"/>
              <a:t>, </a:t>
            </a:r>
            <a:r>
              <a:rPr lang="ru-RU" dirty="0" err="1" smtClean="0"/>
              <a:t>модежель</a:t>
            </a:r>
            <a:r>
              <a:rPr lang="ru-RU" dirty="0" smtClean="0"/>
              <a:t>, </a:t>
            </a:r>
            <a:r>
              <a:rPr lang="ru-RU" dirty="0" err="1" smtClean="0"/>
              <a:t>гелоплазма</a:t>
            </a:r>
            <a:r>
              <a:rPr lang="ru-RU" dirty="0" smtClean="0"/>
              <a:t> баланс, </a:t>
            </a:r>
            <a:r>
              <a:rPr lang="ru-RU" b="1" dirty="0" err="1" smtClean="0"/>
              <a:t>гелофузин</a:t>
            </a:r>
            <a:r>
              <a:rPr lang="ru-RU" dirty="0" smtClean="0"/>
              <a:t>)</a:t>
            </a:r>
          </a:p>
          <a:p>
            <a:pPr lvl="0">
              <a:buClr>
                <a:srgbClr val="AD0101"/>
              </a:buClr>
            </a:pPr>
            <a:r>
              <a:rPr lang="ru-RU" dirty="0">
                <a:solidFill>
                  <a:srgbClr val="303030"/>
                </a:solidFill>
              </a:rPr>
              <a:t>Растворы ГЭК (</a:t>
            </a:r>
            <a:r>
              <a:rPr lang="ru-RU" b="1" dirty="0" err="1">
                <a:solidFill>
                  <a:srgbClr val="303030"/>
                </a:solidFill>
              </a:rPr>
              <a:t>венофундин</a:t>
            </a:r>
            <a:r>
              <a:rPr lang="ru-RU" b="1" dirty="0" smtClean="0">
                <a:solidFill>
                  <a:srgbClr val="303030"/>
                </a:solidFill>
              </a:rPr>
              <a:t>, </a:t>
            </a:r>
            <a:r>
              <a:rPr lang="ru-RU" b="1" dirty="0" err="1" smtClean="0">
                <a:solidFill>
                  <a:srgbClr val="303030"/>
                </a:solidFill>
              </a:rPr>
              <a:t>волювен</a:t>
            </a:r>
            <a:r>
              <a:rPr lang="ru-RU" dirty="0" smtClean="0">
                <a:solidFill>
                  <a:srgbClr val="303030"/>
                </a:solidFill>
              </a:rPr>
              <a:t>, </a:t>
            </a:r>
            <a:r>
              <a:rPr lang="ru-RU" dirty="0" err="1" smtClean="0">
                <a:solidFill>
                  <a:srgbClr val="303030"/>
                </a:solidFill>
              </a:rPr>
              <a:t>тетраспан</a:t>
            </a:r>
            <a:r>
              <a:rPr lang="ru-RU" dirty="0" smtClean="0">
                <a:solidFill>
                  <a:srgbClr val="303030"/>
                </a:solidFill>
              </a:rPr>
              <a:t>)</a:t>
            </a:r>
            <a:endParaRPr lang="ru-RU" dirty="0" smtClean="0"/>
          </a:p>
          <a:p>
            <a:r>
              <a:rPr lang="ru-RU" dirty="0" smtClean="0"/>
              <a:t>Растворы на основе многоатомных спиртов  (</a:t>
            </a:r>
            <a:r>
              <a:rPr lang="ru-RU" dirty="0" err="1" smtClean="0"/>
              <a:t>Реосорбилакт</a:t>
            </a:r>
            <a:r>
              <a:rPr lang="ru-RU" dirty="0" smtClean="0"/>
              <a:t>)*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sz="1700" dirty="0" smtClean="0">
                <a:solidFill>
                  <a:srgbClr val="7030A0"/>
                </a:solidFill>
              </a:rPr>
              <a:t>*</a:t>
            </a:r>
            <a:r>
              <a:rPr lang="ru-RU" sz="1700" dirty="0" err="1" smtClean="0">
                <a:solidFill>
                  <a:srgbClr val="7030A0"/>
                </a:solidFill>
              </a:rPr>
              <a:t>Собиров</a:t>
            </a:r>
            <a:r>
              <a:rPr lang="ru-RU" sz="1700" dirty="0" smtClean="0">
                <a:solidFill>
                  <a:srgbClr val="7030A0"/>
                </a:solidFill>
              </a:rPr>
              <a:t> </a:t>
            </a:r>
            <a:r>
              <a:rPr lang="ru-RU" sz="1700" dirty="0">
                <a:solidFill>
                  <a:srgbClr val="7030A0"/>
                </a:solidFill>
              </a:rPr>
              <a:t>О.А., Ким </a:t>
            </a:r>
            <a:r>
              <a:rPr lang="ru-RU" sz="1700" dirty="0" err="1">
                <a:solidFill>
                  <a:srgbClr val="7030A0"/>
                </a:solidFill>
              </a:rPr>
              <a:t>Ен</a:t>
            </a:r>
            <a:r>
              <a:rPr lang="ru-RU" sz="1700" dirty="0">
                <a:solidFill>
                  <a:srgbClr val="7030A0"/>
                </a:solidFill>
              </a:rPr>
              <a:t> Дин. Влияние </a:t>
            </a:r>
            <a:r>
              <a:rPr lang="ru-RU" sz="1700" dirty="0" err="1">
                <a:solidFill>
                  <a:srgbClr val="7030A0"/>
                </a:solidFill>
              </a:rPr>
              <a:t>преинфузии</a:t>
            </a:r>
            <a:r>
              <a:rPr lang="ru-RU" sz="1700" dirty="0">
                <a:solidFill>
                  <a:srgbClr val="7030A0"/>
                </a:solidFill>
              </a:rPr>
              <a:t> на </a:t>
            </a:r>
            <a:r>
              <a:rPr lang="ru-RU" sz="1700" dirty="0" smtClean="0">
                <a:solidFill>
                  <a:srgbClr val="7030A0"/>
                </a:solidFill>
              </a:rPr>
              <a:t>состояние</a:t>
            </a:r>
          </a:p>
          <a:p>
            <a:pPr marL="0" indent="0">
              <a:buNone/>
            </a:pPr>
            <a:r>
              <a:rPr lang="ru-RU" sz="1700" dirty="0" smtClean="0">
                <a:solidFill>
                  <a:srgbClr val="7030A0"/>
                </a:solidFill>
              </a:rPr>
              <a:t> </a:t>
            </a:r>
            <a:r>
              <a:rPr lang="ru-RU" sz="1700" dirty="0">
                <a:solidFill>
                  <a:srgbClr val="7030A0"/>
                </a:solidFill>
              </a:rPr>
              <a:t>гемодинамики в условиях спинальной анестезии. Тезисы </a:t>
            </a:r>
            <a:r>
              <a:rPr lang="en-US" sz="1700" dirty="0">
                <a:solidFill>
                  <a:srgbClr val="7030A0"/>
                </a:solidFill>
              </a:rPr>
              <a:t>XIII </a:t>
            </a:r>
            <a:endParaRPr lang="ru-RU" sz="17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sz="1700" dirty="0" smtClean="0">
                <a:solidFill>
                  <a:srgbClr val="7030A0"/>
                </a:solidFill>
              </a:rPr>
              <a:t> съезда ФАР, </a:t>
            </a:r>
            <a:r>
              <a:rPr lang="ru-RU" sz="1700" dirty="0">
                <a:solidFill>
                  <a:srgbClr val="7030A0"/>
                </a:solidFill>
              </a:rPr>
              <a:t>СПб, 22-25 сентября 2012.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574" y="4437112"/>
            <a:ext cx="1495125" cy="2212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80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04664"/>
            <a:ext cx="7554416" cy="936104"/>
          </a:xfrm>
        </p:spPr>
        <p:txBody>
          <a:bodyPr>
            <a:normAutofit/>
          </a:bodyPr>
          <a:lstStyle/>
          <a:p>
            <a:r>
              <a:rPr lang="ru-RU" sz="4400" dirty="0" err="1" smtClean="0"/>
              <a:t>Полиоксифумарин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424936" cy="4608512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sz="2000" b="1" dirty="0" smtClean="0">
                <a:solidFill>
                  <a:srgbClr val="7030A0"/>
                </a:solidFill>
              </a:rPr>
              <a:t>ПОЛИОКСИФУМАРИН</a:t>
            </a:r>
            <a:r>
              <a:rPr lang="ru-RU" sz="2000" b="1" dirty="0" smtClean="0"/>
              <a:t> </a:t>
            </a:r>
            <a:r>
              <a:rPr lang="ru-RU" sz="2000" dirty="0" smtClean="0"/>
              <a:t> </a:t>
            </a:r>
            <a:r>
              <a:rPr lang="ru-RU" sz="2000" dirty="0"/>
              <a:t>(ПОФ), </a:t>
            </a:r>
            <a:r>
              <a:rPr lang="ru-RU" sz="2000" dirty="0" smtClean="0"/>
              <a:t>разработан </a:t>
            </a:r>
            <a:r>
              <a:rPr lang="ru-RU" sz="2000" dirty="0"/>
              <a:t>в СПб НИИ гематологии и </a:t>
            </a:r>
            <a:r>
              <a:rPr lang="ru-RU" sz="2000" dirty="0" smtClean="0"/>
              <a:t>трансфузиологии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К</a:t>
            </a:r>
            <a:r>
              <a:rPr lang="ru-RU" sz="2000" dirty="0" smtClean="0"/>
              <a:t>оллоидный </a:t>
            </a:r>
            <a:r>
              <a:rPr lang="ru-RU" sz="2000" dirty="0"/>
              <a:t> </a:t>
            </a:r>
            <a:r>
              <a:rPr lang="ru-RU" sz="2000" dirty="0" smtClean="0"/>
              <a:t>компонент  1,5% </a:t>
            </a:r>
            <a:r>
              <a:rPr lang="ru-RU" sz="2000" dirty="0" err="1" smtClean="0"/>
              <a:t>полиэтиленгликоль</a:t>
            </a:r>
            <a:r>
              <a:rPr lang="ru-RU" sz="2000" dirty="0" smtClean="0"/>
              <a:t> </a:t>
            </a:r>
            <a:r>
              <a:rPr lang="en-US" sz="2000" dirty="0"/>
              <a:t>(</a:t>
            </a:r>
            <a:r>
              <a:rPr lang="en-US" sz="2000" dirty="0" smtClean="0"/>
              <a:t>MM</a:t>
            </a:r>
            <a:r>
              <a:rPr lang="ru-RU" sz="2000" dirty="0" smtClean="0"/>
              <a:t> 20 </a:t>
            </a:r>
            <a:r>
              <a:rPr lang="ru-RU" sz="2000" dirty="0" err="1" smtClean="0"/>
              <a:t>кДа</a:t>
            </a:r>
            <a:r>
              <a:rPr lang="en-US" sz="2000" dirty="0" smtClean="0"/>
              <a:t>)</a:t>
            </a:r>
            <a:r>
              <a:rPr lang="ru-RU" sz="2000" dirty="0" smtClean="0"/>
              <a:t>  </a:t>
            </a:r>
            <a:r>
              <a:rPr lang="ru-RU" sz="2000" dirty="0"/>
              <a:t>с </a:t>
            </a:r>
            <a:r>
              <a:rPr lang="ru-RU" sz="2000" dirty="0" smtClean="0"/>
              <a:t>добавлением </a:t>
            </a:r>
            <a:r>
              <a:rPr lang="en-US" sz="2000" dirty="0" err="1" smtClean="0"/>
              <a:t>NaCl</a:t>
            </a:r>
            <a:r>
              <a:rPr lang="ru-RU" sz="2000" dirty="0" smtClean="0"/>
              <a:t> </a:t>
            </a:r>
            <a:r>
              <a:rPr lang="ru-RU" sz="2000" dirty="0"/>
              <a:t>(6 г/л) и </a:t>
            </a:r>
            <a:r>
              <a:rPr lang="en-US" sz="2000" dirty="0" err="1" smtClean="0"/>
              <a:t>MgCl</a:t>
            </a:r>
            <a:r>
              <a:rPr lang="ru-RU" sz="2000" dirty="0" smtClean="0"/>
              <a:t> </a:t>
            </a:r>
            <a:r>
              <a:rPr lang="ru-RU" sz="2000" dirty="0"/>
              <a:t>(0,12 г/л), </a:t>
            </a:r>
            <a:r>
              <a:rPr lang="en-US" sz="2000" dirty="0" smtClean="0"/>
              <a:t>KJ</a:t>
            </a:r>
            <a:r>
              <a:rPr lang="ru-RU" sz="2000" dirty="0" smtClean="0"/>
              <a:t> </a:t>
            </a:r>
            <a:r>
              <a:rPr lang="ru-RU" sz="2000" dirty="0"/>
              <a:t>(0,5 </a:t>
            </a:r>
            <a:r>
              <a:rPr lang="ru-RU" sz="2000" dirty="0" smtClean="0"/>
              <a:t>г/л)</a:t>
            </a:r>
            <a:endParaRPr lang="en-US" sz="2000" dirty="0" smtClean="0"/>
          </a:p>
          <a:p>
            <a:r>
              <a:rPr lang="ru-RU" sz="2000" b="1" dirty="0" err="1" smtClean="0"/>
              <a:t>фумарат</a:t>
            </a:r>
            <a:r>
              <a:rPr lang="ru-RU" sz="2000" b="1" dirty="0" smtClean="0"/>
              <a:t> </a:t>
            </a:r>
            <a:r>
              <a:rPr lang="ru-RU" sz="2000" b="1" dirty="0"/>
              <a:t>натрия </a:t>
            </a:r>
            <a:r>
              <a:rPr lang="ru-RU" sz="2000" dirty="0"/>
              <a:t>(14 г/л</a:t>
            </a:r>
            <a:r>
              <a:rPr lang="ru-RU" sz="2000" dirty="0" smtClean="0"/>
              <a:t>)- </a:t>
            </a:r>
            <a:r>
              <a:rPr lang="ru-RU" sz="2000" dirty="0"/>
              <a:t>один из компонентов цикла Кребса </a:t>
            </a:r>
            <a:r>
              <a:rPr lang="ru-RU" sz="2000" dirty="0" smtClean="0"/>
              <a:t> </a:t>
            </a:r>
            <a:r>
              <a:rPr lang="ru-RU" sz="2000" dirty="0"/>
              <a:t>хорошо проникающий через мембраны и </a:t>
            </a:r>
            <a:r>
              <a:rPr lang="ru-RU" sz="2000" dirty="0" smtClean="0"/>
              <a:t> </a:t>
            </a:r>
            <a:r>
              <a:rPr lang="ru-RU" sz="2000" dirty="0"/>
              <a:t>утилизируемый в </a:t>
            </a:r>
            <a:r>
              <a:rPr lang="ru-RU" sz="2000" dirty="0" smtClean="0"/>
              <a:t>митохондриях </a:t>
            </a:r>
            <a:endParaRPr lang="ru-RU" sz="2000" dirty="0"/>
          </a:p>
          <a:p>
            <a:r>
              <a:rPr lang="ru-RU" sz="2000" b="1" dirty="0" smtClean="0">
                <a:solidFill>
                  <a:srgbClr val="7030A0"/>
                </a:solidFill>
              </a:rPr>
              <a:t>Гипоксия</a:t>
            </a:r>
            <a:r>
              <a:rPr lang="ru-RU" sz="2000" dirty="0" smtClean="0">
                <a:solidFill>
                  <a:srgbClr val="7030A0"/>
                </a:solidFill>
              </a:rPr>
              <a:t> -инверсивные превращения (</a:t>
            </a:r>
            <a:r>
              <a:rPr lang="ru-RU" sz="2000" dirty="0" err="1" smtClean="0">
                <a:solidFill>
                  <a:srgbClr val="7030A0"/>
                </a:solidFill>
              </a:rPr>
              <a:t>сукцинат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latin typeface="Times New Roman"/>
                <a:cs typeface="Times New Roman"/>
              </a:rPr>
              <a:t>←</a:t>
            </a:r>
            <a:r>
              <a:rPr lang="ru-RU" sz="2000" dirty="0" err="1" smtClean="0">
                <a:solidFill>
                  <a:srgbClr val="7030A0"/>
                </a:solidFill>
              </a:rPr>
              <a:t>фумарат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latin typeface="Times New Roman"/>
                <a:cs typeface="Times New Roman"/>
              </a:rPr>
              <a:t>- 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малат</a:t>
            </a:r>
            <a:r>
              <a:rPr lang="ru-RU" sz="2000" dirty="0" smtClean="0">
                <a:solidFill>
                  <a:srgbClr val="7030A0"/>
                </a:solidFill>
              </a:rPr>
              <a:t>), регенерация </a:t>
            </a:r>
            <a:r>
              <a:rPr lang="en-US" sz="2000" dirty="0" smtClean="0">
                <a:solidFill>
                  <a:srgbClr val="7030A0"/>
                </a:solidFill>
              </a:rPr>
              <a:t>NAD </a:t>
            </a:r>
            <a:r>
              <a:rPr lang="ru-RU" sz="2000" dirty="0" smtClean="0">
                <a:solidFill>
                  <a:srgbClr val="7030A0"/>
                </a:solidFill>
              </a:rPr>
              <a:t>- синтез АТФ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smtClean="0">
                <a:solidFill>
                  <a:srgbClr val="7030A0"/>
                </a:solidFill>
              </a:rPr>
              <a:t>в бескислородной среде. О2- прямая реакция</a:t>
            </a:r>
            <a:endParaRPr lang="en-US" sz="2000" dirty="0" smtClean="0">
              <a:solidFill>
                <a:srgbClr val="7030A0"/>
              </a:solidFill>
            </a:endParaRPr>
          </a:p>
          <a:p>
            <a:r>
              <a:rPr lang="ru-RU" sz="2000" b="1" dirty="0" smtClean="0"/>
              <a:t>Ослабление реакций  ПОЛ</a:t>
            </a:r>
          </a:p>
          <a:p>
            <a:r>
              <a:rPr lang="ru-RU" sz="2000" b="1" dirty="0" smtClean="0"/>
              <a:t>Носитель «резервной щелочности» </a:t>
            </a:r>
            <a:r>
              <a:rPr lang="en-US" sz="2000" b="1" dirty="0" smtClean="0"/>
              <a:t>-</a:t>
            </a:r>
            <a:r>
              <a:rPr lang="ru-RU" sz="2000" dirty="0" smtClean="0"/>
              <a:t>гидролиз</a:t>
            </a:r>
            <a:r>
              <a:rPr lang="en-US" sz="2000" dirty="0" smtClean="0"/>
              <a:t> </a:t>
            </a:r>
            <a:r>
              <a:rPr lang="ru-RU" sz="2000" dirty="0" smtClean="0"/>
              <a:t> </a:t>
            </a:r>
            <a:r>
              <a:rPr lang="ru-RU" sz="2000" dirty="0" err="1" smtClean="0"/>
              <a:t>фумарата</a:t>
            </a:r>
            <a:r>
              <a:rPr lang="ru-RU" sz="2000" dirty="0" smtClean="0"/>
              <a:t> </a:t>
            </a:r>
            <a:r>
              <a:rPr lang="en-US" sz="2000" dirty="0" smtClean="0"/>
              <a:t>Na </a:t>
            </a:r>
            <a:endParaRPr lang="ru-RU" sz="2000" dirty="0" smtClean="0"/>
          </a:p>
          <a:p>
            <a:r>
              <a:rPr lang="ru-RU" sz="2000" dirty="0" err="1" smtClean="0"/>
              <a:t>Гиперосмолярный</a:t>
            </a:r>
            <a:r>
              <a:rPr lang="ru-RU" sz="2000" dirty="0" smtClean="0"/>
              <a:t>- </a:t>
            </a:r>
            <a:r>
              <a:rPr lang="ru-RU" sz="2000" dirty="0"/>
              <a:t>400 </a:t>
            </a:r>
            <a:r>
              <a:rPr lang="ru-RU" sz="2000" dirty="0" err="1"/>
              <a:t>мосмоль</a:t>
            </a:r>
            <a:r>
              <a:rPr lang="en-US" sz="2000" dirty="0"/>
              <a:t>/</a:t>
            </a:r>
            <a:r>
              <a:rPr lang="ru-RU" sz="2000" dirty="0"/>
              <a:t>л, активирует выделительную  </a:t>
            </a:r>
            <a:r>
              <a:rPr lang="ru-RU" sz="2000" dirty="0" smtClean="0"/>
              <a:t>функцию почек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175" y="4581128"/>
            <a:ext cx="1439787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42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04664"/>
            <a:ext cx="7626424" cy="864096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5300" dirty="0"/>
              <a:t>О</a:t>
            </a:r>
            <a:r>
              <a:rPr lang="ru-RU" sz="5300" dirty="0" smtClean="0"/>
              <a:t>бласти применения ПОФ</a:t>
            </a:r>
            <a:endParaRPr lang="ru-RU" sz="53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511256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- </a:t>
            </a:r>
            <a:r>
              <a:rPr lang="ru-RU" sz="2600" b="1" dirty="0" smtClean="0">
                <a:solidFill>
                  <a:schemeClr val="tx1"/>
                </a:solidFill>
              </a:rPr>
              <a:t>в </a:t>
            </a:r>
            <a:r>
              <a:rPr lang="ru-RU" sz="2600" b="1" dirty="0">
                <a:solidFill>
                  <a:schemeClr val="tx1"/>
                </a:solidFill>
              </a:rPr>
              <a:t>педиатрической практике </a:t>
            </a:r>
            <a:r>
              <a:rPr lang="ru-RU" sz="2000" dirty="0">
                <a:solidFill>
                  <a:srgbClr val="7030A0"/>
                </a:solidFill>
              </a:rPr>
              <a:t>(Селиванов Е.А., Слепнева </a:t>
            </a:r>
            <a:r>
              <a:rPr lang="ru-RU" sz="2000" dirty="0" smtClean="0">
                <a:solidFill>
                  <a:srgbClr val="7030A0"/>
                </a:solidFill>
              </a:rPr>
              <a:t>Л.В. и </a:t>
            </a:r>
            <a:r>
              <a:rPr lang="ru-RU" sz="2000" dirty="0" err="1">
                <a:solidFill>
                  <a:srgbClr val="7030A0"/>
                </a:solidFill>
              </a:rPr>
              <a:t>соавт</a:t>
            </a:r>
            <a:r>
              <a:rPr lang="ru-RU" sz="2000" dirty="0">
                <a:solidFill>
                  <a:srgbClr val="7030A0"/>
                </a:solidFill>
              </a:rPr>
              <a:t>. Опыт 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>
                <a:solidFill>
                  <a:srgbClr val="7030A0"/>
                </a:solidFill>
              </a:rPr>
              <a:t>применения ПОФ для лечения </a:t>
            </a:r>
            <a:r>
              <a:rPr lang="ru-RU" sz="2000" dirty="0" err="1">
                <a:solidFill>
                  <a:srgbClr val="7030A0"/>
                </a:solidFill>
              </a:rPr>
              <a:t>гиповолемии</a:t>
            </a:r>
            <a:r>
              <a:rPr lang="ru-RU" sz="2000" dirty="0">
                <a:solidFill>
                  <a:srgbClr val="7030A0"/>
                </a:solidFill>
              </a:rPr>
              <a:t> у детей.</a:t>
            </a:r>
            <a:r>
              <a:rPr lang="en-US" sz="2000" dirty="0">
                <a:solidFill>
                  <a:srgbClr val="7030A0"/>
                </a:solidFill>
              </a:rPr>
              <a:t>www</a:t>
            </a:r>
            <a:r>
              <a:rPr lang="en-US" sz="2000" dirty="0" smtClean="0">
                <a:solidFill>
                  <a:srgbClr val="7030A0"/>
                </a:solidFill>
              </a:rPr>
              <a:t>.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smtClean="0">
                <a:solidFill>
                  <a:srgbClr val="7030A0"/>
                </a:solidFill>
              </a:rPr>
              <a:t>MEDLINE.RU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>
                <a:solidFill>
                  <a:srgbClr val="7030A0"/>
                </a:solidFill>
              </a:rPr>
              <a:t>ТОМ </a:t>
            </a:r>
            <a:r>
              <a:rPr lang="en-US" sz="2000" dirty="0">
                <a:solidFill>
                  <a:srgbClr val="7030A0"/>
                </a:solidFill>
              </a:rPr>
              <a:t>II </a:t>
            </a:r>
            <a:r>
              <a:rPr lang="ru-RU" sz="2000" dirty="0">
                <a:solidFill>
                  <a:srgbClr val="7030A0"/>
                </a:solidFill>
              </a:rPr>
              <a:t>ПЕДИАТРИЯ, </a:t>
            </a:r>
            <a:r>
              <a:rPr lang="ru-RU" sz="2000" dirty="0" smtClean="0">
                <a:solidFill>
                  <a:srgbClr val="7030A0"/>
                </a:solidFill>
              </a:rPr>
              <a:t>янв. 2010)</a:t>
            </a:r>
          </a:p>
          <a:p>
            <a:endParaRPr lang="ru-RU" sz="20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dirty="0"/>
              <a:t>  </a:t>
            </a:r>
            <a:r>
              <a:rPr lang="ru-RU" dirty="0" smtClean="0"/>
              <a:t>- </a:t>
            </a:r>
            <a:r>
              <a:rPr lang="ru-RU" b="1" dirty="0" smtClean="0"/>
              <a:t>в нейрохирургии </a:t>
            </a:r>
            <a:r>
              <a:rPr lang="ru-RU" sz="2000" dirty="0" smtClean="0">
                <a:solidFill>
                  <a:srgbClr val="7030A0"/>
                </a:solidFill>
              </a:rPr>
              <a:t>(</a:t>
            </a:r>
            <a:r>
              <a:rPr lang="ru-RU" sz="2000" dirty="0" err="1" smtClean="0">
                <a:solidFill>
                  <a:srgbClr val="7030A0"/>
                </a:solidFill>
              </a:rPr>
              <a:t>Саввина</a:t>
            </a:r>
            <a:r>
              <a:rPr lang="ru-RU" sz="2000" dirty="0" smtClean="0">
                <a:solidFill>
                  <a:srgbClr val="7030A0"/>
                </a:solidFill>
              </a:rPr>
              <a:t> И.А., Лестева Н.А. и </a:t>
            </a:r>
            <a:r>
              <a:rPr lang="ru-RU" sz="2000" dirty="0" err="1" smtClean="0">
                <a:solidFill>
                  <a:srgbClr val="7030A0"/>
                </a:solidFill>
              </a:rPr>
              <a:t>соавт</a:t>
            </a:r>
            <a:r>
              <a:rPr lang="ru-RU" sz="2000" dirty="0" smtClean="0">
                <a:solidFill>
                  <a:srgbClr val="7030A0"/>
                </a:solidFill>
              </a:rPr>
              <a:t>. Оценка     влияния отечественного коллоидного раствора </a:t>
            </a:r>
            <a:r>
              <a:rPr lang="ru-RU" sz="2000" dirty="0" err="1" smtClean="0">
                <a:solidFill>
                  <a:srgbClr val="7030A0"/>
                </a:solidFill>
              </a:rPr>
              <a:t>полиоксифумарин</a:t>
            </a:r>
            <a:r>
              <a:rPr lang="ru-RU" sz="2000" dirty="0" smtClean="0">
                <a:solidFill>
                  <a:srgbClr val="7030A0"/>
                </a:solidFill>
              </a:rPr>
              <a:t> на систему гемостаза у нейрохирургических больных  в </a:t>
            </a:r>
            <a:r>
              <a:rPr lang="ru-RU" sz="2000" dirty="0" err="1" smtClean="0">
                <a:solidFill>
                  <a:srgbClr val="7030A0"/>
                </a:solidFill>
              </a:rPr>
              <a:t>периоперационном</a:t>
            </a:r>
            <a:r>
              <a:rPr lang="ru-RU" sz="2000" dirty="0" smtClean="0">
                <a:solidFill>
                  <a:srgbClr val="7030A0"/>
                </a:solidFill>
              </a:rPr>
              <a:t> периоде. Тольяттинский медицинский консилиум. 2013 №3-4. С. 67-71)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 </a:t>
            </a:r>
            <a:r>
              <a:rPr lang="ru-RU" b="1" dirty="0" smtClean="0"/>
              <a:t>- в кардиохирургии, </a:t>
            </a:r>
            <a:r>
              <a:rPr lang="ru-RU" b="1" dirty="0" err="1" smtClean="0"/>
              <a:t>т.ч</a:t>
            </a:r>
            <a:r>
              <a:rPr lang="ru-RU" b="1" dirty="0" smtClean="0"/>
              <a:t>. для заполнения АИК</a:t>
            </a:r>
          </a:p>
          <a:p>
            <a:pPr marL="0" indent="0">
              <a:buNone/>
            </a:pPr>
            <a:r>
              <a:rPr lang="ru-RU" b="1" dirty="0"/>
              <a:t> </a:t>
            </a:r>
          </a:p>
          <a:p>
            <a:pPr marL="0" indent="0">
              <a:buNone/>
            </a:pPr>
            <a:r>
              <a:rPr lang="ru-RU" dirty="0"/>
              <a:t>  </a:t>
            </a:r>
            <a:r>
              <a:rPr lang="ru-RU" dirty="0" smtClean="0"/>
              <a:t>- </a:t>
            </a:r>
            <a:r>
              <a:rPr lang="ru-RU" b="1" dirty="0" smtClean="0"/>
              <a:t>при </a:t>
            </a:r>
            <a:r>
              <a:rPr lang="ru-RU" b="1" dirty="0"/>
              <a:t>ИТ язвенных </a:t>
            </a:r>
            <a:r>
              <a:rPr lang="ru-RU" b="1" dirty="0" err="1"/>
              <a:t>гастродуоденальных</a:t>
            </a:r>
            <a:r>
              <a:rPr lang="ru-RU" b="1" dirty="0"/>
              <a:t> кровотечений</a:t>
            </a:r>
          </a:p>
          <a:p>
            <a:pPr lvl="2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433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10759</TotalTime>
  <Words>2131</Words>
  <Application>Microsoft Office PowerPoint</Application>
  <PresentationFormat>Экран (4:3)</PresentationFormat>
  <Paragraphs>550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NewsPrint</vt:lpstr>
      <vt:lpstr>ОПТИМИЗАЦИЯ ВОЛЕМИЧЕСКОЙ ПОДДЕРЖКИ ПРИ КЕСАРЕВОМ СЕЧЕНИИ  ПОД СПИНАЛЬНОЙ  АНЕСТЕЗИЕЙ</vt:lpstr>
      <vt:lpstr>Актуальность</vt:lpstr>
      <vt:lpstr>Актуальность</vt:lpstr>
      <vt:lpstr>Способы предупреждения и коррекции артериальной  гипотонии</vt:lpstr>
      <vt:lpstr>Способы предупреждения и коррекции артериальной  гипотонии</vt:lpstr>
      <vt:lpstr>Волемическая поддержка</vt:lpstr>
      <vt:lpstr>Преинфузия и постинфузия коллоидами</vt:lpstr>
      <vt:lpstr>Полиоксифумарин</vt:lpstr>
      <vt:lpstr> Области применения ПОФ</vt:lpstr>
      <vt:lpstr>Оптимизация инфузионной поддержки  при кесаревом сечении в условиях СМА</vt:lpstr>
      <vt:lpstr>Материалы и методы</vt:lpstr>
      <vt:lpstr>Материалы и методы</vt:lpstr>
      <vt:lpstr>Характеристика групп</vt:lpstr>
      <vt:lpstr>Этапы исследования</vt:lpstr>
      <vt:lpstr>ИЗУЧАЕМЫЕ ПАРАМЕТРЫ</vt:lpstr>
      <vt:lpstr>ИЗУЧАЕМЫЕ ПАРАМЕТРЫ</vt:lpstr>
      <vt:lpstr>Презентация PowerPoint</vt:lpstr>
      <vt:lpstr>  </vt:lpstr>
      <vt:lpstr>Презентация PowerPoint</vt:lpstr>
      <vt:lpstr>Результаты   ЦГД</vt:lpstr>
      <vt:lpstr>Результаты ЦГД и ОПСС</vt:lpstr>
      <vt:lpstr>Презентация PowerPoint</vt:lpstr>
      <vt:lpstr>Презентация PowerPoint</vt:lpstr>
      <vt:lpstr>  Влияние инфузий на потребление кислорода  миокардом</vt:lpstr>
      <vt:lpstr>                              Лабораторные данные   **p&lt;0,01  *p&lt;0,05 –достоверность различий по отношению к исходному , P – между гр.  1 и 2</vt:lpstr>
      <vt:lpstr>1-ПОФ,   2-гелофузин</vt:lpstr>
      <vt:lpstr>Общее состояние новорожденных и родильниц </vt:lpstr>
      <vt:lpstr>Клиническая ситуация</vt:lpstr>
      <vt:lpstr>ОСНОВНЫЕ ПОКАЗАТЕЛИ ПАЦИЕНТКИ К.  НА 5-ТИ ЭТАПАХ ИССЛЕДОВАНИЯ</vt:lpstr>
      <vt:lpstr>ЭКГ на 5-ти этапах исследования</vt:lpstr>
      <vt:lpstr>ЭКГ на 5-ти этапах исследования</vt:lpstr>
      <vt:lpstr>Показатели  КОС у новорожденного</vt:lpstr>
      <vt:lpstr>Презентация PowerPoint</vt:lpstr>
      <vt:lpstr>   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intel</dc:creator>
  <cp:lastModifiedBy>intel</cp:lastModifiedBy>
  <cp:revision>512</cp:revision>
  <dcterms:created xsi:type="dcterms:W3CDTF">2015-01-16T10:41:04Z</dcterms:created>
  <dcterms:modified xsi:type="dcterms:W3CDTF">2015-02-03T23:10:18Z</dcterms:modified>
</cp:coreProperties>
</file>