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88" r:id="rId7"/>
    <p:sldId id="263" r:id="rId8"/>
    <p:sldId id="264" r:id="rId9"/>
    <p:sldId id="265" r:id="rId10"/>
    <p:sldId id="289" r:id="rId11"/>
    <p:sldId id="305" r:id="rId12"/>
    <p:sldId id="266" r:id="rId13"/>
    <p:sldId id="268" r:id="rId14"/>
    <p:sldId id="274" r:id="rId15"/>
    <p:sldId id="298" r:id="rId16"/>
    <p:sldId id="273" r:id="rId17"/>
    <p:sldId id="275" r:id="rId18"/>
    <p:sldId id="276" r:id="rId19"/>
    <p:sldId id="277" r:id="rId20"/>
    <p:sldId id="278" r:id="rId21"/>
    <p:sldId id="279" r:id="rId22"/>
    <p:sldId id="280" r:id="rId23"/>
    <p:sldId id="283" r:id="rId24"/>
    <p:sldId id="284" r:id="rId25"/>
    <p:sldId id="285" r:id="rId26"/>
    <p:sldId id="286" r:id="rId27"/>
    <p:sldId id="287" r:id="rId28"/>
    <p:sldId id="296" r:id="rId29"/>
    <p:sldId id="299" r:id="rId30"/>
    <p:sldId id="300" r:id="rId31"/>
    <p:sldId id="301" r:id="rId32"/>
    <p:sldId id="302" r:id="rId33"/>
    <p:sldId id="303" r:id="rId34"/>
    <p:sldId id="304" r:id="rId35"/>
    <p:sldId id="270" r:id="rId36"/>
    <p:sldId id="294" r:id="rId37"/>
    <p:sldId id="295" r:id="rId38"/>
    <p:sldId id="271" r:id="rId39"/>
    <p:sldId id="272" r:id="rId40"/>
    <p:sldId id="281" r:id="rId41"/>
    <p:sldId id="282"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5D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3" autoAdjust="0"/>
    <p:restoredTop sz="94660"/>
  </p:normalViewPr>
  <p:slideViewPr>
    <p:cSldViewPr>
      <p:cViewPr>
        <p:scale>
          <a:sx n="40" d="100"/>
          <a:sy n="40" d="100"/>
        </p:scale>
        <p:origin x="-1362"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hPercent val="49"/>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8.0417826122584773E-2"/>
          <c:y val="2.9893610456582113E-2"/>
          <c:w val="0.87371373894641613"/>
          <c:h val="0.69641127456956475"/>
        </c:manualLayout>
      </c:layout>
      <c:bar3DChart>
        <c:barDir val="col"/>
        <c:grouping val="clustered"/>
        <c:ser>
          <c:idx val="0"/>
          <c:order val="0"/>
          <c:tx>
            <c:strRef>
              <c:f>Sheet1!$A$2</c:f>
              <c:strCache>
                <c:ptCount val="1"/>
                <c:pt idx="0">
                  <c:v>2012</c:v>
                </c:pt>
              </c:strCache>
            </c:strRef>
          </c:tx>
          <c:spPr>
            <a:solidFill>
              <a:schemeClr val="accent1"/>
            </a:solidFill>
            <a:ln w="13434">
              <a:solidFill>
                <a:schemeClr val="tx1"/>
              </a:solidFill>
              <a:prstDash val="solid"/>
            </a:ln>
          </c:spPr>
          <c:dLbls>
            <c:dLbl>
              <c:idx val="0"/>
              <c:layout>
                <c:manualLayout>
                  <c:x val="-5.2172443111734917E-4"/>
                  <c:y val="-5.9181455418043483E-2"/>
                </c:manualLayout>
              </c:layout>
              <c:showVal val="1"/>
            </c:dLbl>
            <c:dLbl>
              <c:idx val="1"/>
              <c:layout>
                <c:manualLayout>
                  <c:x val="-1.6523688230297741E-2"/>
                  <c:y val="-5.0538312039728882E-2"/>
                </c:manualLayout>
              </c:layout>
              <c:showVal val="1"/>
            </c:dLbl>
            <c:dLbl>
              <c:idx val="2"/>
              <c:layout>
                <c:manualLayout>
                  <c:x val="-3.0294000892071602E-2"/>
                  <c:y val="-5.3963865698171562E-2"/>
                </c:manualLayout>
              </c:layout>
              <c:tx>
                <c:rich>
                  <a:bodyPr/>
                  <a:lstStyle/>
                  <a:p>
                    <a:r>
                      <a:rPr lang="en-US" sz="1800" b="1" dirty="0" smtClean="0"/>
                      <a:t>1</a:t>
                    </a:r>
                    <a:r>
                      <a:rPr lang="ru-RU" dirty="0" smtClean="0"/>
                      <a:t>00</a:t>
                    </a:r>
                    <a:endParaRPr lang="en-US" dirty="0"/>
                  </a:p>
                </c:rich>
              </c:tx>
            </c:dLbl>
            <c:dLbl>
              <c:idx val="3"/>
              <c:layout>
                <c:manualLayout>
                  <c:x val="9.4790156119684676E-3"/>
                  <c:y val="-3.6413299766026183E-2"/>
                </c:manualLayout>
              </c:layout>
              <c:showVal val="1"/>
            </c:dLbl>
            <c:dLbl>
              <c:idx val="4"/>
              <c:layout>
                <c:manualLayout>
                  <c:x val="-6.5226997837175569E-3"/>
                  <c:y val="-4.6718193711406598E-2"/>
                </c:manualLayout>
              </c:layout>
              <c:showVal val="1"/>
            </c:dLbl>
            <c:dLbl>
              <c:idx val="5"/>
              <c:layout>
                <c:manualLayout>
                  <c:x val="-3.2342209660757799E-2"/>
                  <c:y val="-2.7287192978395342E-2"/>
                </c:manualLayout>
              </c:layout>
              <c:showVal val="1"/>
            </c:dLbl>
            <c:dLbl>
              <c:idx val="6"/>
              <c:layout>
                <c:manualLayout>
                  <c:x val="-6.1074193425078402E-2"/>
                  <c:y val="-3.0943762907803641E-2"/>
                </c:manualLayout>
              </c:layout>
              <c:showVal val="1"/>
            </c:dLbl>
            <c:dLbl>
              <c:idx val="7"/>
              <c:layout>
                <c:manualLayout>
                  <c:x val="-3.0792598862840057E-2"/>
                  <c:y val="-8.8802267716245067E-2"/>
                </c:manualLayout>
              </c:layout>
              <c:showVal val="1"/>
            </c:dLbl>
            <c:dLbl>
              <c:idx val="8"/>
              <c:layout>
                <c:manualLayout>
                  <c:x val="-4.9492061220061494E-2"/>
                  <c:y val="-5.2571231759911845E-2"/>
                </c:manualLayout>
              </c:layout>
              <c:showVal val="1"/>
            </c:dLbl>
            <c:spPr>
              <a:noFill/>
              <a:ln w="26869">
                <a:noFill/>
              </a:ln>
            </c:spPr>
            <c:txPr>
              <a:bodyPr/>
              <a:lstStyle/>
              <a:p>
                <a:pPr>
                  <a:defRPr sz="1800" b="1" i="0" u="none" strike="noStrike" baseline="0">
                    <a:solidFill>
                      <a:schemeClr val="tx1"/>
                    </a:solidFill>
                    <a:latin typeface="Arial"/>
                    <a:ea typeface="Arial"/>
                    <a:cs typeface="Arial"/>
                  </a:defRPr>
                </a:pPr>
                <a:endParaRPr lang="ru-RU"/>
              </a:p>
            </c:txPr>
            <c:showVal val="1"/>
          </c:dLbls>
          <c:cat>
            <c:strRef>
              <c:f>Sheet1!$B$1:$J$1</c:f>
              <c:strCache>
                <c:ptCount val="4"/>
                <c:pt idx="0">
                  <c:v>до 750 грамм </c:v>
                </c:pt>
                <c:pt idx="1">
                  <c:v>750-1000</c:v>
                </c:pt>
                <c:pt idx="2">
                  <c:v>1000-1500</c:v>
                </c:pt>
                <c:pt idx="3">
                  <c:v>1500-2000</c:v>
                </c:pt>
              </c:strCache>
            </c:strRef>
          </c:cat>
          <c:val>
            <c:numRef>
              <c:f>Sheet1!$B$2:$J$2</c:f>
              <c:numCache>
                <c:formatCode>General</c:formatCode>
                <c:ptCount val="9"/>
                <c:pt idx="0">
                  <c:v>36</c:v>
                </c:pt>
                <c:pt idx="1">
                  <c:v>56</c:v>
                </c:pt>
                <c:pt idx="2">
                  <c:v>121</c:v>
                </c:pt>
                <c:pt idx="3">
                  <c:v>191</c:v>
                </c:pt>
              </c:numCache>
            </c:numRef>
          </c:val>
        </c:ser>
        <c:ser>
          <c:idx val="1"/>
          <c:order val="1"/>
          <c:tx>
            <c:strRef>
              <c:f>Sheet1!$A$3</c:f>
              <c:strCache>
                <c:ptCount val="1"/>
                <c:pt idx="0">
                  <c:v>2013</c:v>
                </c:pt>
              </c:strCache>
            </c:strRef>
          </c:tx>
          <c:spPr>
            <a:solidFill>
              <a:schemeClr val="accent2"/>
            </a:solidFill>
            <a:ln w="13434">
              <a:solidFill>
                <a:schemeClr val="tx1"/>
              </a:solidFill>
              <a:prstDash val="solid"/>
            </a:ln>
          </c:spPr>
          <c:dLbls>
            <c:dLbl>
              <c:idx val="0"/>
              <c:layout>
                <c:manualLayout>
                  <c:x val="1.6800311783403323E-2"/>
                  <c:y val="-1.4545620510182829E-2"/>
                </c:manualLayout>
              </c:layout>
              <c:showVal val="1"/>
            </c:dLbl>
            <c:dLbl>
              <c:idx val="1"/>
              <c:layout>
                <c:manualLayout>
                  <c:x val="1.5911677060265875E-2"/>
                  <c:y val="-5.5110733838651997E-2"/>
                </c:manualLayout>
              </c:layout>
              <c:showVal val="1"/>
            </c:dLbl>
            <c:dLbl>
              <c:idx val="2"/>
              <c:layout>
                <c:manualLayout>
                  <c:x val="1.0934386754344896E-2"/>
                  <c:y val="-9.6569995615927745E-2"/>
                </c:manualLayout>
              </c:layout>
              <c:showVal val="1"/>
            </c:dLbl>
            <c:dLbl>
              <c:idx val="3"/>
              <c:layout>
                <c:manualLayout>
                  <c:x val="5.8274046171272513E-2"/>
                  <c:y val="-2.8261677725752336E-2"/>
                </c:manualLayout>
              </c:layout>
              <c:showVal val="1"/>
            </c:dLbl>
            <c:dLbl>
              <c:idx val="4"/>
              <c:layout>
                <c:manualLayout>
                  <c:x val="8.8270944490394642E-3"/>
                  <c:y val="-1.0170033372139219E-2"/>
                </c:manualLayout>
              </c:layout>
              <c:showVal val="1"/>
            </c:dLbl>
            <c:dLbl>
              <c:idx val="5"/>
              <c:layout>
                <c:manualLayout>
                  <c:x val="2.6429281905125156E-3"/>
                  <c:y val="-2.1723274560092792E-2"/>
                </c:manualLayout>
              </c:layout>
              <c:showVal val="1"/>
            </c:dLbl>
            <c:dLbl>
              <c:idx val="6"/>
              <c:layout>
                <c:manualLayout>
                  <c:x val="-6.0910787825194761E-3"/>
                  <c:y val="-3.3189660331436589E-2"/>
                </c:manualLayout>
              </c:layout>
              <c:showVal val="1"/>
            </c:dLbl>
            <c:dLbl>
              <c:idx val="7"/>
              <c:layout>
                <c:manualLayout>
                  <c:x val="1.2970196754185098E-2"/>
                  <c:y val="-1.3330464526241479E-2"/>
                </c:manualLayout>
              </c:layout>
              <c:showVal val="1"/>
            </c:dLbl>
            <c:dLbl>
              <c:idx val="8"/>
              <c:layout>
                <c:manualLayout>
                  <c:x val="-1.7311972457150042E-2"/>
                  <c:y val="-4.543457394627444E-2"/>
                </c:manualLayout>
              </c:layout>
              <c:showVal val="1"/>
            </c:dLbl>
            <c:spPr>
              <a:noFill/>
              <a:ln w="26869">
                <a:noFill/>
              </a:ln>
            </c:spPr>
            <c:txPr>
              <a:bodyPr/>
              <a:lstStyle/>
              <a:p>
                <a:pPr>
                  <a:defRPr sz="2000" b="1" i="0" u="none" strike="noStrike" baseline="0">
                    <a:solidFill>
                      <a:schemeClr val="tx2"/>
                    </a:solidFill>
                    <a:latin typeface="Arial"/>
                    <a:ea typeface="Arial"/>
                    <a:cs typeface="Arial"/>
                  </a:defRPr>
                </a:pPr>
                <a:endParaRPr lang="ru-RU"/>
              </a:p>
            </c:txPr>
            <c:showVal val="1"/>
          </c:dLbls>
          <c:cat>
            <c:strRef>
              <c:f>Sheet1!$B$1:$J$1</c:f>
              <c:strCache>
                <c:ptCount val="4"/>
                <c:pt idx="0">
                  <c:v>до 750 грамм </c:v>
                </c:pt>
                <c:pt idx="1">
                  <c:v>750-1000</c:v>
                </c:pt>
                <c:pt idx="2">
                  <c:v>1000-1500</c:v>
                </c:pt>
                <c:pt idx="3">
                  <c:v>1500-2000</c:v>
                </c:pt>
              </c:strCache>
            </c:strRef>
          </c:cat>
          <c:val>
            <c:numRef>
              <c:f>Sheet1!$B$3:$J$3</c:f>
              <c:numCache>
                <c:formatCode>General</c:formatCode>
                <c:ptCount val="9"/>
                <c:pt idx="0">
                  <c:v>32</c:v>
                </c:pt>
                <c:pt idx="1">
                  <c:v>85</c:v>
                </c:pt>
                <c:pt idx="2">
                  <c:v>125</c:v>
                </c:pt>
                <c:pt idx="3">
                  <c:v>187</c:v>
                </c:pt>
              </c:numCache>
            </c:numRef>
          </c:val>
        </c:ser>
        <c:gapDepth val="0"/>
        <c:shape val="box"/>
        <c:axId val="70007808"/>
        <c:axId val="70038272"/>
        <c:axId val="0"/>
      </c:bar3DChart>
      <c:catAx>
        <c:axId val="70007808"/>
        <c:scaling>
          <c:orientation val="minMax"/>
        </c:scaling>
        <c:axPos val="b"/>
        <c:numFmt formatCode="General" sourceLinked="1"/>
        <c:tickLblPos val="low"/>
        <c:spPr>
          <a:ln w="3358">
            <a:solidFill>
              <a:schemeClr val="tx1"/>
            </a:solidFill>
            <a:prstDash val="solid"/>
          </a:ln>
        </c:spPr>
        <c:txPr>
          <a:bodyPr rot="2700000" vert="horz"/>
          <a:lstStyle/>
          <a:p>
            <a:pPr>
              <a:defRPr sz="1400" b="1" i="0" u="none" strike="noStrike" baseline="0">
                <a:solidFill>
                  <a:schemeClr val="tx1"/>
                </a:solidFill>
                <a:latin typeface="Arial"/>
                <a:ea typeface="Arial"/>
                <a:cs typeface="Arial"/>
              </a:defRPr>
            </a:pPr>
            <a:endParaRPr lang="ru-RU"/>
          </a:p>
        </c:txPr>
        <c:crossAx val="70038272"/>
        <c:crosses val="autoZero"/>
        <c:auto val="1"/>
        <c:lblAlgn val="ctr"/>
        <c:lblOffset val="100"/>
        <c:tickLblSkip val="1"/>
        <c:tickMarkSkip val="1"/>
      </c:catAx>
      <c:valAx>
        <c:axId val="70038272"/>
        <c:scaling>
          <c:orientation val="minMax"/>
        </c:scaling>
        <c:axPos val="l"/>
        <c:majorGridlines>
          <c:spPr>
            <a:ln w="3358">
              <a:solidFill>
                <a:schemeClr val="tx1"/>
              </a:solidFill>
              <a:prstDash val="solid"/>
            </a:ln>
          </c:spPr>
        </c:majorGridlines>
        <c:numFmt formatCode="General" sourceLinked="1"/>
        <c:tickLblPos val="nextTo"/>
        <c:spPr>
          <a:ln w="3358">
            <a:solidFill>
              <a:schemeClr val="tx1"/>
            </a:solidFill>
            <a:prstDash val="solid"/>
          </a:ln>
        </c:spPr>
        <c:txPr>
          <a:bodyPr rot="0" vert="horz"/>
          <a:lstStyle/>
          <a:p>
            <a:pPr>
              <a:defRPr sz="1904" b="1" i="0" u="none" strike="noStrike" baseline="0">
                <a:solidFill>
                  <a:schemeClr val="tx1"/>
                </a:solidFill>
                <a:latin typeface="Arial"/>
                <a:ea typeface="Arial"/>
                <a:cs typeface="Arial"/>
              </a:defRPr>
            </a:pPr>
            <a:endParaRPr lang="ru-RU"/>
          </a:p>
        </c:txPr>
        <c:crossAx val="70007808"/>
        <c:crosses val="autoZero"/>
        <c:crossBetween val="between"/>
      </c:valAx>
      <c:spPr>
        <a:noFill/>
        <a:ln w="22419">
          <a:noFill/>
        </a:ln>
      </c:spPr>
    </c:plotArea>
    <c:legend>
      <c:legendPos val="b"/>
      <c:layout>
        <c:manualLayout>
          <c:xMode val="edge"/>
          <c:yMode val="edge"/>
          <c:x val="0.70740615706054066"/>
          <c:y val="0.81217400316109045"/>
          <c:w val="0.24544177888978871"/>
          <c:h val="0.15320006620794024"/>
        </c:manualLayout>
      </c:layout>
      <c:spPr>
        <a:noFill/>
        <a:ln w="3358">
          <a:solidFill>
            <a:schemeClr val="tx1"/>
          </a:solidFill>
          <a:prstDash val="solid"/>
        </a:ln>
      </c:spPr>
      <c:txPr>
        <a:bodyPr/>
        <a:lstStyle/>
        <a:p>
          <a:pPr>
            <a:defRPr sz="1800" b="1" i="0" u="none" strike="noStrike" baseline="0">
              <a:solidFill>
                <a:schemeClr val="tx1"/>
              </a:solidFill>
              <a:latin typeface="Arial"/>
              <a:ea typeface="Arial"/>
              <a:cs typeface="Arial"/>
            </a:defRPr>
          </a:pPr>
          <a:endParaRPr lang="ru-RU"/>
        </a:p>
      </c:txPr>
    </c:legend>
    <c:plotVisOnly val="1"/>
    <c:dispBlanksAs val="gap"/>
  </c:chart>
  <c:spPr>
    <a:noFill/>
    <a:ln>
      <a:noFill/>
    </a:ln>
  </c:spPr>
  <c:txPr>
    <a:bodyPr/>
    <a:lstStyle/>
    <a:p>
      <a:pPr>
        <a:defRPr sz="1904" b="1" i="0" u="none" strike="noStrike" baseline="0">
          <a:solidFill>
            <a:schemeClr val="tx1"/>
          </a:solidFill>
          <a:latin typeface="Arial"/>
          <a:ea typeface="Arial"/>
          <a:cs typeface="Aria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view3D>
      <c:depthPercent val="100"/>
      <c:rAngAx val="1"/>
    </c:view3D>
    <c:plotArea>
      <c:layout/>
      <c:bar3DChart>
        <c:barDir val="col"/>
        <c:grouping val="stacked"/>
        <c:ser>
          <c:idx val="0"/>
          <c:order val="0"/>
          <c:tx>
            <c:strRef>
              <c:f>Лист1!$B$1</c:f>
              <c:strCache>
                <c:ptCount val="1"/>
                <c:pt idx="0">
                  <c:v>количество больных </c:v>
                </c:pt>
              </c:strCache>
            </c:strRef>
          </c:tx>
          <c:spPr>
            <a:solidFill>
              <a:schemeClr val="accent1">
                <a:lumMod val="75000"/>
              </a:schemeClr>
            </a:solidFill>
          </c:spPr>
          <c:dLbls>
            <c:txPr>
              <a:bodyPr/>
              <a:lstStyle/>
              <a:p>
                <a:pPr>
                  <a:defRPr b="1">
                    <a:solidFill>
                      <a:schemeClr val="bg1"/>
                    </a:solidFill>
                  </a:defRPr>
                </a:pPr>
                <a:endParaRPr lang="ru-RU"/>
              </a:p>
            </c:txPr>
            <c:showVal val="1"/>
          </c:dLbls>
          <c:cat>
            <c:numRef>
              <c:f>Лист1!$A$2:$A$4</c:f>
              <c:numCache>
                <c:formatCode>General</c:formatCode>
                <c:ptCount val="3"/>
                <c:pt idx="0">
                  <c:v>2011</c:v>
                </c:pt>
                <c:pt idx="1">
                  <c:v>2012</c:v>
                </c:pt>
                <c:pt idx="2">
                  <c:v>2013</c:v>
                </c:pt>
              </c:numCache>
            </c:numRef>
          </c:cat>
          <c:val>
            <c:numRef>
              <c:f>Лист1!$B$2:$B$4</c:f>
              <c:numCache>
                <c:formatCode>General</c:formatCode>
                <c:ptCount val="3"/>
                <c:pt idx="0">
                  <c:v>48</c:v>
                </c:pt>
                <c:pt idx="1">
                  <c:v>92</c:v>
                </c:pt>
                <c:pt idx="2">
                  <c:v>49</c:v>
                </c:pt>
              </c:numCache>
            </c:numRef>
          </c:val>
        </c:ser>
        <c:shape val="cylinder"/>
        <c:axId val="83993728"/>
        <c:axId val="83995264"/>
        <c:axId val="0"/>
      </c:bar3DChart>
      <c:catAx>
        <c:axId val="83993728"/>
        <c:scaling>
          <c:orientation val="minMax"/>
        </c:scaling>
        <c:axPos val="b"/>
        <c:numFmt formatCode="General" sourceLinked="1"/>
        <c:tickLblPos val="nextTo"/>
        <c:crossAx val="83995264"/>
        <c:crosses val="autoZero"/>
        <c:auto val="1"/>
        <c:lblAlgn val="ctr"/>
        <c:lblOffset val="100"/>
      </c:catAx>
      <c:valAx>
        <c:axId val="83995264"/>
        <c:scaling>
          <c:orientation val="minMax"/>
        </c:scaling>
        <c:axPos val="l"/>
        <c:majorGridlines/>
        <c:numFmt formatCode="General" sourceLinked="1"/>
        <c:tickLblPos val="nextTo"/>
        <c:crossAx val="83993728"/>
        <c:crosses val="autoZero"/>
        <c:crossBetween val="between"/>
      </c:valAx>
      <c:spPr>
        <a:noFill/>
        <a:ln w="25406">
          <a:noFill/>
        </a:ln>
      </c:spPr>
    </c:plotArea>
    <c:legend>
      <c:legendPos val="b"/>
    </c:legend>
    <c:plotVisOnly val="1"/>
    <c:dispBlanksAs val="gap"/>
  </c:chart>
  <c:txPr>
    <a:bodyPr/>
    <a:lstStyle/>
    <a:p>
      <a:pPr>
        <a:defRPr sz="1800"/>
      </a:pPr>
      <a:endParaRPr lang="ru-RU"/>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plotArea>
      <c:layout/>
      <c:bar3DChart>
        <c:barDir val="col"/>
        <c:grouping val="stacked"/>
        <c:ser>
          <c:idx val="0"/>
          <c:order val="0"/>
          <c:tx>
            <c:strRef>
              <c:f>Лист1!$B$1</c:f>
              <c:strCache>
                <c:ptCount val="1"/>
                <c:pt idx="0">
                  <c:v>эритроцитарная масса </c:v>
                </c:pt>
              </c:strCache>
            </c:strRef>
          </c:tx>
          <c:spPr>
            <a:solidFill>
              <a:schemeClr val="accent2">
                <a:lumMod val="75000"/>
              </a:schemeClr>
            </a:solidFill>
          </c:spPr>
          <c:dLbls>
            <c:txPr>
              <a:bodyPr/>
              <a:lstStyle/>
              <a:p>
                <a:pPr>
                  <a:defRPr b="1">
                    <a:solidFill>
                      <a:schemeClr val="bg1"/>
                    </a:solidFill>
                  </a:defRPr>
                </a:pPr>
                <a:endParaRPr lang="ru-RU"/>
              </a:p>
            </c:txPr>
            <c:showVal val="1"/>
          </c:dLbls>
          <c:cat>
            <c:numRef>
              <c:f>Лист1!$A$2:$A$4</c:f>
              <c:numCache>
                <c:formatCode>General</c:formatCode>
                <c:ptCount val="3"/>
                <c:pt idx="0">
                  <c:v>2011</c:v>
                </c:pt>
                <c:pt idx="1">
                  <c:v>2012</c:v>
                </c:pt>
                <c:pt idx="2">
                  <c:v>2013</c:v>
                </c:pt>
              </c:numCache>
            </c:numRef>
          </c:cat>
          <c:val>
            <c:numRef>
              <c:f>Лист1!$B$2:$B$4</c:f>
              <c:numCache>
                <c:formatCode>General</c:formatCode>
                <c:ptCount val="3"/>
                <c:pt idx="0">
                  <c:v>48</c:v>
                </c:pt>
                <c:pt idx="1">
                  <c:v>92</c:v>
                </c:pt>
                <c:pt idx="2">
                  <c:v>49</c:v>
                </c:pt>
              </c:numCache>
            </c:numRef>
          </c:val>
        </c:ser>
        <c:ser>
          <c:idx val="1"/>
          <c:order val="1"/>
          <c:tx>
            <c:strRef>
              <c:f>Лист1!$C$1</c:f>
              <c:strCache>
                <c:ptCount val="1"/>
                <c:pt idx="0">
                  <c:v>свежезамороженная плазма</c:v>
                </c:pt>
              </c:strCache>
            </c:strRef>
          </c:tx>
          <c:spPr>
            <a:solidFill>
              <a:srgbClr val="FF9900"/>
            </a:solidFill>
          </c:spPr>
          <c:dLbls>
            <c:txPr>
              <a:bodyPr/>
              <a:lstStyle/>
              <a:p>
                <a:pPr>
                  <a:defRPr b="1"/>
                </a:pPr>
                <a:endParaRPr lang="ru-RU"/>
              </a:p>
            </c:txPr>
            <c:showVal val="1"/>
          </c:dLbls>
          <c:cat>
            <c:numRef>
              <c:f>Лист1!$A$2:$A$4</c:f>
              <c:numCache>
                <c:formatCode>General</c:formatCode>
                <c:ptCount val="3"/>
                <c:pt idx="0">
                  <c:v>2011</c:v>
                </c:pt>
                <c:pt idx="1">
                  <c:v>2012</c:v>
                </c:pt>
                <c:pt idx="2">
                  <c:v>2013</c:v>
                </c:pt>
              </c:numCache>
            </c:numRef>
          </c:cat>
          <c:val>
            <c:numRef>
              <c:f>Лист1!$C$2:$C$4</c:f>
              <c:numCache>
                <c:formatCode>General</c:formatCode>
                <c:ptCount val="3"/>
                <c:pt idx="0">
                  <c:v>31</c:v>
                </c:pt>
                <c:pt idx="1">
                  <c:v>34</c:v>
                </c:pt>
                <c:pt idx="2">
                  <c:v>17</c:v>
                </c:pt>
              </c:numCache>
            </c:numRef>
          </c:val>
        </c:ser>
        <c:shape val="cylinder"/>
        <c:axId val="84271104"/>
        <c:axId val="84272640"/>
        <c:axId val="0"/>
      </c:bar3DChart>
      <c:catAx>
        <c:axId val="84271104"/>
        <c:scaling>
          <c:orientation val="minMax"/>
        </c:scaling>
        <c:axPos val="b"/>
        <c:numFmt formatCode="General" sourceLinked="1"/>
        <c:tickLblPos val="nextTo"/>
        <c:crossAx val="84272640"/>
        <c:crosses val="autoZero"/>
        <c:auto val="1"/>
        <c:lblAlgn val="ctr"/>
        <c:lblOffset val="100"/>
      </c:catAx>
      <c:valAx>
        <c:axId val="84272640"/>
        <c:scaling>
          <c:orientation val="minMax"/>
        </c:scaling>
        <c:axPos val="l"/>
        <c:majorGridlines/>
        <c:numFmt formatCode="General" sourceLinked="1"/>
        <c:tickLblPos val="nextTo"/>
        <c:crossAx val="84271104"/>
        <c:crosses val="autoZero"/>
        <c:crossBetween val="between"/>
      </c:valAx>
      <c:spPr>
        <a:noFill/>
        <a:ln w="25378">
          <a:noFill/>
        </a:ln>
      </c:spPr>
    </c:plotArea>
    <c:legend>
      <c:legendPos val="b"/>
    </c:legend>
    <c:plotVisOnly val="1"/>
    <c:dispBlanksAs val="gap"/>
  </c:chart>
  <c:txPr>
    <a:bodyPr/>
    <a:lstStyle/>
    <a:p>
      <a:pPr>
        <a:defRPr sz="1798"/>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0.0625</cdr:x>
      <cdr:y>0</cdr:y>
    </cdr:from>
    <cdr:to>
      <cdr:x>1</cdr:x>
      <cdr:y>1</cdr:y>
    </cdr:to>
    <cdr:sp macro="" textlink="">
      <cdr:nvSpPr>
        <cdr:cNvPr id="2" name="TextBox 1"/>
        <cdr:cNvSpPr txBox="1"/>
      </cdr:nvSpPr>
      <cdr:spPr>
        <a:xfrm xmlns:a="http://schemas.openxmlformats.org/drawingml/2006/main">
          <a:off x="317401" y="0"/>
          <a:ext cx="4761011" cy="46974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2000" b="1" u="sng" dirty="0" smtClean="0"/>
            <a:t>Количество реципиентов препаратов крови (</a:t>
          </a:r>
          <a:r>
            <a:rPr lang="ru-RU" sz="2000" b="1" u="sng" dirty="0" err="1" smtClean="0"/>
            <a:t>абс</a:t>
          </a:r>
          <a:r>
            <a:rPr lang="ru-RU" sz="2000" b="1" u="sng" dirty="0" smtClean="0"/>
            <a:t>.) </a:t>
          </a:r>
          <a:endParaRPr lang="ru-RU" sz="2000" b="1" u="sng"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9028FD-57FC-424C-B29B-4351619EC879}"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AD5EB2-323A-487A-9CBE-CD77337DB22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9028FD-57FC-424C-B29B-4351619EC879}"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AD5EB2-323A-487A-9CBE-CD77337DB22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9028FD-57FC-424C-B29B-4351619EC879}"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AD5EB2-323A-487A-9CBE-CD77337DB22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4E5FC85A-DE67-4D69-B871-A36ED5A00409}" type="slidenum">
              <a:rPr lang="ru-RU" altLang="en-US"/>
              <a:pPr>
                <a:defRPr/>
              </a:pPr>
              <a:t>‹#›</a:t>
            </a:fld>
            <a:endParaRPr lang="ru-RU" altLang="en-US"/>
          </a:p>
        </p:txBody>
      </p:sp>
    </p:spTree>
  </p:cSld>
  <p:clrMapOvr>
    <a:masterClrMapping/>
  </p:clrMapOvr>
  <p:transition spd="med">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9028FD-57FC-424C-B29B-4351619EC879}"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AD5EB2-323A-487A-9CBE-CD77337DB22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9028FD-57FC-424C-B29B-4351619EC879}" type="datetimeFigureOut">
              <a:rPr lang="ru-RU" smtClean="0"/>
              <a:pPr/>
              <a:t>04.02.2015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AD5EB2-323A-487A-9CBE-CD77337DB22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9028FD-57FC-424C-B29B-4351619EC879}"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AD5EB2-323A-487A-9CBE-CD77337DB22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9028FD-57FC-424C-B29B-4351619EC879}" type="datetimeFigureOut">
              <a:rPr lang="ru-RU" smtClean="0"/>
              <a:pPr/>
              <a:t>04.02.2015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AD5EB2-323A-487A-9CBE-CD77337DB22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9028FD-57FC-424C-B29B-4351619EC879}" type="datetimeFigureOut">
              <a:rPr lang="ru-RU" smtClean="0"/>
              <a:pPr/>
              <a:t>04.02.2015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AD5EB2-323A-487A-9CBE-CD77337DB22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9028FD-57FC-424C-B29B-4351619EC879}" type="datetimeFigureOut">
              <a:rPr lang="ru-RU" smtClean="0"/>
              <a:pPr/>
              <a:t>04.02.2015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AD5EB2-323A-487A-9CBE-CD77337DB22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9028FD-57FC-424C-B29B-4351619EC879}"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AD5EB2-323A-487A-9CBE-CD77337DB22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9028FD-57FC-424C-B29B-4351619EC879}" type="datetimeFigureOut">
              <a:rPr lang="ru-RU" smtClean="0"/>
              <a:pPr/>
              <a:t>04.02.2015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AD5EB2-323A-487A-9CBE-CD77337DB22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028FD-57FC-424C-B29B-4351619EC879}" type="datetimeFigureOut">
              <a:rPr lang="ru-RU" smtClean="0"/>
              <a:pPr/>
              <a:t>04.02.2015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D5EB2-323A-487A-9CBE-CD77337DB22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_____Microsoft_Office_Excel_97-20033.xls"/><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_____Microsoft_Office_Excel_97-20034.xls"/><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_____Microsoft_Office_Excel_97-20035.xls"/></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consultant.ru/popular/zdorovia_grazhdan/139_14.html#p1676"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consultant.ru/popular/zdorovia_grazhdan/139_9.html#p1154" TargetMode="External"/><Relationship Id="rId2" Type="http://schemas.openxmlformats.org/officeDocument/2006/relationships/hyperlink" Target="http://www.consultant.ru/document/cons_doc_LAW_141711/?dst=10000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consultant.ru/document/cons_doc_LAW_141711/?dst=100005" TargetMode="External"/><Relationship Id="rId2" Type="http://schemas.openxmlformats.org/officeDocument/2006/relationships/hyperlink" Target="http://www.consultant.ru/document/cons_doc_LAW_141711/?dst=10000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3"/>
          <p:cNvSpPr>
            <a:spLocks noChangeArrowheads="1"/>
          </p:cNvSpPr>
          <p:nvPr/>
        </p:nvSpPr>
        <p:spPr bwMode="auto">
          <a:xfrm>
            <a:off x="250825" y="549275"/>
            <a:ext cx="8713663" cy="54476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indent="0">
              <a:buNone/>
            </a:pPr>
            <a:r>
              <a:rPr lang="ru-RU" sz="1400" b="1" dirty="0" smtClean="0">
                <a:solidFill>
                  <a:srgbClr val="002060"/>
                </a:solidFill>
              </a:rPr>
              <a:t>МИНИСТЕРСТВО ЗДРАВООХРАНЕНИЯ СВЕРДЛОВСКОЙОБЛАСТИ</a:t>
            </a:r>
          </a:p>
          <a:p>
            <a:pPr marL="0" indent="0">
              <a:buNone/>
            </a:pPr>
            <a:r>
              <a:rPr lang="ru-RU" sz="1400" b="1" dirty="0" smtClean="0">
                <a:solidFill>
                  <a:srgbClr val="002060"/>
                </a:solidFill>
              </a:rPr>
              <a:t>ГОСУДАРСТВЕННОЕ БЮДЖЕТНОЕ УЧРЕЖДЕНИЕ ЗДРАВООХРАНЕНИЯ  </a:t>
            </a:r>
          </a:p>
          <a:p>
            <a:pPr marL="0" indent="0">
              <a:buNone/>
            </a:pPr>
            <a:r>
              <a:rPr lang="ru-RU" sz="1400" b="1" dirty="0" smtClean="0">
                <a:solidFill>
                  <a:srgbClr val="002060"/>
                </a:solidFill>
              </a:rPr>
              <a:t>ОБЛАСТНАЯ ДЕТСКАЯ КЛИНИЧЕСКАЯ БОЛЬНИЦА № 1</a:t>
            </a:r>
          </a:p>
          <a:p>
            <a:pPr marL="0" indent="0">
              <a:buNone/>
            </a:pPr>
            <a:r>
              <a:rPr lang="ru-RU" sz="1400" b="1" dirty="0" smtClean="0">
                <a:solidFill>
                  <a:srgbClr val="002060"/>
                </a:solidFill>
              </a:rPr>
              <a:t>ОБЛАСТНОЙ ПЕРИНАТАЛЬНЫЙ ЦЕНТР </a:t>
            </a:r>
          </a:p>
          <a:p>
            <a:r>
              <a:rPr lang="ru-RU" b="1" dirty="0"/>
              <a:t>   </a:t>
            </a:r>
            <a:r>
              <a:rPr lang="ru-RU" b="1" dirty="0" smtClean="0"/>
              <a:t>                                                                                                   </a:t>
            </a:r>
            <a:r>
              <a:rPr lang="ru-RU" sz="2000" dirty="0" smtClean="0"/>
              <a:t> </a:t>
            </a:r>
          </a:p>
          <a:p>
            <a:pPr algn="ctr"/>
            <a:endParaRPr lang="ru-RU" sz="2000" b="1" dirty="0" smtClean="0">
              <a:solidFill>
                <a:srgbClr val="0033CC"/>
              </a:solidFill>
            </a:endParaRPr>
          </a:p>
          <a:p>
            <a:r>
              <a:rPr lang="ru-RU" sz="2800" b="1" dirty="0" smtClean="0">
                <a:solidFill>
                  <a:srgbClr val="0033CC"/>
                </a:solidFill>
              </a:rPr>
              <a:t>КЛИНИЧЕСКИЙ ПРОТОКОЛ </a:t>
            </a:r>
            <a:r>
              <a:rPr lang="ru-RU" sz="2000" b="1" dirty="0" smtClean="0">
                <a:solidFill>
                  <a:srgbClr val="0033CC"/>
                </a:solidFill>
              </a:rPr>
              <a:t>– </a:t>
            </a:r>
          </a:p>
          <a:p>
            <a:endParaRPr lang="ru-RU" sz="2000" b="1" dirty="0" smtClean="0">
              <a:solidFill>
                <a:srgbClr val="0033CC"/>
              </a:solidFill>
            </a:endParaRPr>
          </a:p>
          <a:p>
            <a:endParaRPr lang="ru-RU" sz="2000" b="1" dirty="0" smtClean="0">
              <a:solidFill>
                <a:srgbClr val="0033CC"/>
              </a:solidFill>
            </a:endParaRPr>
          </a:p>
          <a:p>
            <a:r>
              <a:rPr lang="ru-RU" sz="2400" b="1" dirty="0" smtClean="0">
                <a:solidFill>
                  <a:srgbClr val="0033CC"/>
                </a:solidFill>
              </a:rPr>
              <a:t>             ЭФФЕКТИВНОСТЬ </a:t>
            </a:r>
          </a:p>
          <a:p>
            <a:endParaRPr lang="ru-RU" sz="2400" b="1" dirty="0" smtClean="0">
              <a:solidFill>
                <a:srgbClr val="0033CC"/>
              </a:solidFill>
            </a:endParaRPr>
          </a:p>
          <a:p>
            <a:r>
              <a:rPr lang="ru-RU" sz="2400" b="1" dirty="0" smtClean="0">
                <a:solidFill>
                  <a:srgbClr val="0033CC"/>
                </a:solidFill>
              </a:rPr>
              <a:t>        ВО ВЗАИМОДЕЙСТВИИ</a:t>
            </a:r>
          </a:p>
          <a:p>
            <a:pPr algn="ctr"/>
            <a:endParaRPr lang="ru-RU" sz="2000" b="1" dirty="0" smtClean="0">
              <a:solidFill>
                <a:srgbClr val="0033CC"/>
              </a:solidFill>
            </a:endParaRPr>
          </a:p>
          <a:p>
            <a:pPr algn="ctr"/>
            <a:endParaRPr lang="ru-RU" sz="2000" dirty="0" smtClean="0">
              <a:solidFill>
                <a:srgbClr val="0033CC"/>
              </a:solidFill>
            </a:endParaRPr>
          </a:p>
          <a:p>
            <a:pPr algn="ctr"/>
            <a:endParaRPr lang="ru-RU" b="1" dirty="0" smtClean="0"/>
          </a:p>
          <a:p>
            <a:pPr algn="ctr"/>
            <a:endParaRPr lang="ru-RU" b="1" dirty="0" smtClean="0"/>
          </a:p>
          <a:p>
            <a:pPr algn="ctr"/>
            <a:endParaRPr lang="ru-RU" b="1" dirty="0"/>
          </a:p>
          <a:p>
            <a:r>
              <a:rPr lang="ru-RU" b="1" dirty="0"/>
              <a:t> </a:t>
            </a:r>
            <a:r>
              <a:rPr lang="ru-RU" b="1" dirty="0" smtClean="0"/>
              <a:t>                                                               </a:t>
            </a:r>
            <a:r>
              <a:rPr lang="ru-RU" b="1" dirty="0"/>
              <a:t>  </a:t>
            </a:r>
            <a:endParaRPr lang="ru-RU" sz="1600" b="1" dirty="0"/>
          </a:p>
        </p:txBody>
      </p:sp>
      <p:sp>
        <p:nvSpPr>
          <p:cNvPr id="4" name="TextBox 3"/>
          <p:cNvSpPr txBox="1"/>
          <p:nvPr/>
        </p:nvSpPr>
        <p:spPr>
          <a:xfrm>
            <a:off x="373943" y="5048261"/>
            <a:ext cx="4010778" cy="1754326"/>
          </a:xfrm>
          <a:prstGeom prst="rect">
            <a:avLst/>
          </a:prstGeom>
          <a:noFill/>
        </p:spPr>
        <p:txBody>
          <a:bodyPr wrap="none" rtlCol="0">
            <a:spAutoFit/>
          </a:bodyPr>
          <a:lstStyle/>
          <a:p>
            <a:pPr algn="ctr"/>
            <a:r>
              <a:rPr lang="ru-RU" b="1" dirty="0" err="1"/>
              <a:t>к</a:t>
            </a:r>
            <a:r>
              <a:rPr lang="ru-RU" b="1" dirty="0" err="1" smtClean="0"/>
              <a:t>мн</a:t>
            </a:r>
            <a:r>
              <a:rPr lang="ru-RU" b="1" dirty="0" smtClean="0"/>
              <a:t> Дубровин Сергей Германович </a:t>
            </a:r>
          </a:p>
          <a:p>
            <a:pPr algn="ctr"/>
            <a:r>
              <a:rPr lang="ru-RU" b="1" dirty="0" smtClean="0"/>
              <a:t>  </a:t>
            </a:r>
            <a:r>
              <a:rPr lang="ru-RU" b="1" dirty="0" err="1" smtClean="0"/>
              <a:t>кмн</a:t>
            </a:r>
            <a:r>
              <a:rPr lang="ru-RU" b="1" dirty="0" smtClean="0"/>
              <a:t> </a:t>
            </a:r>
            <a:r>
              <a:rPr lang="ru-RU" b="1" dirty="0" err="1" smtClean="0"/>
              <a:t>Беломестнов</a:t>
            </a:r>
            <a:r>
              <a:rPr lang="ru-RU" b="1" dirty="0" smtClean="0"/>
              <a:t> Сергей </a:t>
            </a:r>
            <a:r>
              <a:rPr lang="ru-RU" b="1" dirty="0" err="1" smtClean="0"/>
              <a:t>Разумович</a:t>
            </a:r>
            <a:endParaRPr lang="ru-RU" b="1" dirty="0" smtClean="0"/>
          </a:p>
          <a:p>
            <a:pPr algn="ctr"/>
            <a:r>
              <a:rPr lang="ru-RU" b="1" dirty="0" err="1"/>
              <a:t>к</a:t>
            </a:r>
            <a:r>
              <a:rPr lang="ru-RU" b="1" dirty="0" err="1" smtClean="0"/>
              <a:t>мн</a:t>
            </a:r>
            <a:r>
              <a:rPr lang="ru-RU" b="1" dirty="0" smtClean="0"/>
              <a:t> Ксенофонтова Ольга Леонидовна</a:t>
            </a:r>
          </a:p>
          <a:p>
            <a:pPr algn="ctr"/>
            <a:endParaRPr lang="ru-RU" b="1" dirty="0" smtClean="0"/>
          </a:p>
          <a:p>
            <a:pPr algn="ctr"/>
            <a:endParaRPr lang="ru-RU" b="1" dirty="0" smtClean="0"/>
          </a:p>
          <a:p>
            <a:pPr algn="ctr"/>
            <a:endParaRPr lang="ru-RU"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2204864"/>
            <a:ext cx="4283968" cy="4653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3" cstate="print"/>
          <a:srcRect/>
          <a:stretch>
            <a:fillRect/>
          </a:stretch>
        </p:blipFill>
        <p:spPr bwMode="auto">
          <a:xfrm>
            <a:off x="6228184" y="0"/>
            <a:ext cx="2915816" cy="23488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555641"/>
          </a:xfrm>
          <a:prstGeom prst="rect">
            <a:avLst/>
          </a:prstGeom>
        </p:spPr>
        <p:txBody>
          <a:bodyPr wrap="square">
            <a:spAutoFit/>
          </a:bodyPr>
          <a:lstStyle/>
          <a:p>
            <a:pPr algn="ctr"/>
            <a:r>
              <a:rPr lang="ru-RU" sz="3600" b="1" dirty="0" smtClean="0">
                <a:solidFill>
                  <a:srgbClr val="0045D0"/>
                </a:solidFill>
              </a:rPr>
              <a:t>ч2 </a:t>
            </a:r>
            <a:r>
              <a:rPr lang="ru-RU" sz="3600" b="1" dirty="0" err="1">
                <a:solidFill>
                  <a:srgbClr val="0045D0"/>
                </a:solidFill>
              </a:rPr>
              <a:t>ст</a:t>
            </a:r>
            <a:r>
              <a:rPr lang="ru-RU" sz="3600" b="1" dirty="0">
                <a:solidFill>
                  <a:srgbClr val="0045D0"/>
                </a:solidFill>
              </a:rPr>
              <a:t> 76. </a:t>
            </a:r>
            <a:r>
              <a:rPr lang="ru-RU" sz="3600" b="1" dirty="0" smtClean="0">
                <a:solidFill>
                  <a:srgbClr val="0045D0"/>
                </a:solidFill>
              </a:rPr>
              <a:t>ФЗ -323</a:t>
            </a:r>
          </a:p>
          <a:p>
            <a:pPr algn="just"/>
            <a:r>
              <a:rPr lang="ru-RU" sz="3200" b="1" dirty="0" smtClean="0"/>
              <a:t>Профессиональные </a:t>
            </a:r>
            <a:r>
              <a:rPr lang="ru-RU" sz="3200" b="1" dirty="0"/>
              <a:t>некоммерческие организации </a:t>
            </a:r>
            <a:r>
              <a:rPr lang="ru-RU" sz="3200" b="1" dirty="0">
                <a:solidFill>
                  <a:srgbClr val="0045D0"/>
                </a:solidFill>
              </a:rPr>
              <a:t>могут </a:t>
            </a:r>
            <a:r>
              <a:rPr lang="ru-RU" sz="3200" b="1" dirty="0"/>
              <a:t>в установленном законодательством Российской Федерации порядке </a:t>
            </a:r>
            <a:r>
              <a:rPr lang="ru-RU" sz="3200" b="1" dirty="0" smtClean="0"/>
              <a:t>принимать </a:t>
            </a:r>
            <a:r>
              <a:rPr lang="ru-RU" sz="3200" b="1" dirty="0"/>
              <a:t>участие </a:t>
            </a:r>
            <a:endParaRPr lang="ru-RU" sz="3200" b="1" dirty="0" smtClean="0"/>
          </a:p>
          <a:p>
            <a:pPr algn="just"/>
            <a:r>
              <a:rPr lang="ru-RU" sz="3200" b="1" dirty="0" smtClean="0">
                <a:solidFill>
                  <a:srgbClr val="0045D0"/>
                </a:solidFill>
              </a:rPr>
              <a:t>     в аттестации медицинских работников и фармацевтических работников для получения ими квалификационных категорий</a:t>
            </a:r>
            <a:r>
              <a:rPr lang="ru-RU" sz="3200" b="1" dirty="0" smtClean="0"/>
              <a:t>. </a:t>
            </a:r>
          </a:p>
          <a:p>
            <a:pPr algn="just"/>
            <a:r>
              <a:rPr lang="ru-RU" sz="3200" b="1" dirty="0" smtClean="0">
                <a:solidFill>
                  <a:srgbClr val="0045D0"/>
                </a:solidFill>
              </a:rPr>
              <a:t>      </a:t>
            </a:r>
            <a:r>
              <a:rPr lang="ru-RU" sz="3200" b="1" u="sng" dirty="0" smtClean="0">
                <a:solidFill>
                  <a:srgbClr val="0045D0"/>
                </a:solidFill>
              </a:rPr>
              <a:t>Медицинские профессиональные некоммерческие организации разрабатывают и утверждают клинические рекомендации (протоколы лечения) по вопросам оказания медицинской помощи.</a:t>
            </a:r>
            <a:endParaRPr lang="ru-RU" sz="3200" u="sng" dirty="0">
              <a:solidFill>
                <a:srgbClr val="0045D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0" y="99184"/>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70C0"/>
                </a:solidFill>
                <a:effectLst/>
                <a:ea typeface="Times New Roman" pitchFamily="18" charset="0"/>
                <a:cs typeface="Times New Roman" pitchFamily="18" charset="0"/>
              </a:rPr>
              <a:t>Разработка клинического протокола в медицинской организации включает в себя</a:t>
            </a:r>
            <a:r>
              <a:rPr lang="ru-RU" sz="3200" b="1" dirty="0">
                <a:solidFill>
                  <a:srgbClr val="0070C0"/>
                </a:solidFill>
                <a:ea typeface="Times New Roman" pitchFamily="18" charset="0"/>
                <a:cs typeface="Times New Roman" pitchFamily="18" charset="0"/>
              </a:rPr>
              <a:t>:</a:t>
            </a:r>
            <a:endParaRPr kumimoji="0" lang="ru-RU" sz="3200" b="1" i="0" u="none" strike="noStrike" cap="none" normalizeH="0" baseline="0" dirty="0" smtClean="0">
              <a:ln>
                <a:noFill/>
              </a:ln>
              <a:solidFill>
                <a:srgbClr val="0070C0"/>
              </a:solidFill>
              <a:effectLs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800" b="0" i="0" u="none" strike="noStrike" cap="none" normalizeH="0" baseline="0" dirty="0" smtClean="0">
                <a:ln>
                  <a:noFill/>
                </a:ln>
                <a:effectLst/>
                <a:ea typeface="Times New Roman" pitchFamily="18" charset="0"/>
                <a:cs typeface="Times New Roman" pitchFamily="18" charset="0"/>
              </a:rPr>
              <a:t> </a:t>
            </a:r>
            <a:r>
              <a:rPr kumimoji="0" lang="ru-RU" sz="2800" b="1" i="0" u="sng" strike="noStrike" cap="none" normalizeH="0" baseline="0" dirty="0" smtClean="0">
                <a:ln>
                  <a:noFill/>
                </a:ln>
                <a:effectLst/>
                <a:ea typeface="Times New Roman" pitchFamily="18" charset="0"/>
                <a:cs typeface="Times New Roman" pitchFamily="18" charset="0"/>
              </a:rPr>
              <a:t>формирование рабочей группы </a:t>
            </a:r>
            <a:r>
              <a:rPr kumimoji="0" lang="ru-RU" sz="2800" b="0" i="0" u="none" strike="noStrike" cap="none" normalizeH="0" baseline="0" dirty="0" smtClean="0">
                <a:ln>
                  <a:noFill/>
                </a:ln>
                <a:effectLst/>
                <a:ea typeface="Times New Roman" pitchFamily="18" charset="0"/>
                <a:cs typeface="Times New Roman" pitchFamily="18" charset="0"/>
              </a:rPr>
              <a:t>(органа по стандартизации, формулярной комиссии)</a:t>
            </a:r>
            <a:endParaRPr kumimoji="0" lang="ru-RU" sz="2800" b="0" i="0" u="none" strike="noStrike" cap="none" normalizeH="0" baseline="0" dirty="0" smtClean="0">
              <a:ln>
                <a:noFill/>
              </a:ln>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800" b="0" i="0" u="none" strike="noStrike" cap="none" normalizeH="0" baseline="0" dirty="0" smtClean="0">
                <a:ln>
                  <a:noFill/>
                </a:ln>
                <a:effectLst/>
                <a:ea typeface="Times New Roman" pitchFamily="18" charset="0"/>
                <a:cs typeface="Times New Roman" pitchFamily="18" charset="0"/>
              </a:rPr>
              <a:t> </a:t>
            </a:r>
            <a:r>
              <a:rPr kumimoji="0" lang="ru-RU" sz="2800" b="1" i="0" u="sng" strike="noStrike" cap="none" normalizeH="0" baseline="0" dirty="0" smtClean="0">
                <a:ln>
                  <a:noFill/>
                </a:ln>
                <a:effectLst/>
                <a:ea typeface="Times New Roman" pitchFamily="18" charset="0"/>
                <a:cs typeface="Times New Roman" pitchFamily="18" charset="0"/>
              </a:rPr>
              <a:t>разработку регламента деятельности </a:t>
            </a:r>
            <a:r>
              <a:rPr kumimoji="0" lang="ru-RU" sz="2800" b="0" i="0" u="none" strike="noStrike" cap="none" normalizeH="0" baseline="0" dirty="0" smtClean="0">
                <a:ln>
                  <a:noFill/>
                </a:ln>
                <a:effectLst/>
                <a:ea typeface="Times New Roman" pitchFamily="18" charset="0"/>
                <a:cs typeface="Times New Roman" pitchFamily="18" charset="0"/>
              </a:rPr>
              <a:t>рабочей группы, формирование текста (требований, содержательной части) клинического протокола</a:t>
            </a:r>
            <a:endParaRPr kumimoji="0" lang="ru-RU" sz="2800" b="0" i="0" u="none" strike="noStrike" cap="none" normalizeH="0" baseline="0" dirty="0" smtClean="0">
              <a:ln>
                <a:noFill/>
              </a:ln>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800" b="0" i="0" u="none" strike="noStrike" cap="none" normalizeH="0" baseline="0" dirty="0" smtClean="0">
                <a:ln>
                  <a:noFill/>
                </a:ln>
                <a:effectLst/>
                <a:ea typeface="Times New Roman" pitchFamily="18" charset="0"/>
                <a:cs typeface="Times New Roman" pitchFamily="18" charset="0"/>
              </a:rPr>
              <a:t> </a:t>
            </a:r>
            <a:r>
              <a:rPr kumimoji="0" lang="ru-RU" sz="2800" b="1" i="0" u="sng" strike="noStrike" cap="none" normalizeH="0" baseline="0" dirty="0" smtClean="0">
                <a:ln>
                  <a:noFill/>
                </a:ln>
                <a:effectLst/>
                <a:ea typeface="Times New Roman" pitchFamily="18" charset="0"/>
                <a:cs typeface="Times New Roman" pitchFamily="18" charset="0"/>
              </a:rPr>
              <a:t>внедрение клинического протокола </a:t>
            </a:r>
            <a:r>
              <a:rPr kumimoji="0" lang="ru-RU" sz="2800" b="0" i="0" u="none" strike="noStrike" cap="none" normalizeH="0" baseline="0" dirty="0" smtClean="0">
                <a:ln>
                  <a:noFill/>
                </a:ln>
                <a:effectLst/>
                <a:ea typeface="Times New Roman" pitchFamily="18" charset="0"/>
                <a:cs typeface="Times New Roman" pitchFamily="18" charset="0"/>
              </a:rPr>
              <a:t>в деятельность медицинской организации</a:t>
            </a:r>
            <a:endParaRPr kumimoji="0" lang="ru-RU" sz="2800" b="0" i="0" u="none" strike="noStrike" cap="none" normalizeH="0" baseline="0" dirty="0" smtClean="0">
              <a:ln>
                <a:noFill/>
              </a:ln>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ru-RU" sz="2800" b="0" i="0" u="none" strike="noStrike" cap="none" normalizeH="0" baseline="0" dirty="0" smtClean="0">
                <a:ln>
                  <a:noFill/>
                </a:ln>
                <a:effectLst/>
                <a:ea typeface="Times New Roman" pitchFamily="18" charset="0"/>
                <a:cs typeface="Times New Roman" pitchFamily="18" charset="0"/>
              </a:rPr>
              <a:t> </a:t>
            </a:r>
            <a:r>
              <a:rPr kumimoji="0" lang="ru-RU" sz="2800" b="1" i="0" u="sng" strike="noStrike" cap="none" normalizeH="0" baseline="0" dirty="0" smtClean="0">
                <a:ln>
                  <a:noFill/>
                </a:ln>
                <a:effectLst/>
                <a:ea typeface="Times New Roman" pitchFamily="18" charset="0"/>
                <a:cs typeface="Times New Roman" pitchFamily="18" charset="0"/>
              </a:rPr>
              <a:t>оценку эффективности его применения </a:t>
            </a:r>
            <a:r>
              <a:rPr kumimoji="0" lang="ru-RU" sz="2800" b="0" i="0" u="none" strike="noStrike" cap="none" normalizeH="0" baseline="0" dirty="0" smtClean="0">
                <a:ln>
                  <a:noFill/>
                </a:ln>
                <a:effectLst/>
                <a:ea typeface="Times New Roman" pitchFamily="18" charset="0"/>
                <a:cs typeface="Times New Roman" pitchFamily="18" charset="0"/>
              </a:rPr>
              <a:t>по установленным для каждого клинического протокола критериям оценки качества</a:t>
            </a:r>
            <a:endParaRPr kumimoji="0" lang="ru-RU" sz="28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248521"/>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45D0"/>
                </a:solidFill>
                <a:effectLst/>
                <a:latin typeface="+mj-lt"/>
                <a:ea typeface="Times New Roman" pitchFamily="18" charset="0"/>
                <a:cs typeface="Helvetica"/>
              </a:rPr>
              <a:t>Для чего нужны протоколы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45D0"/>
                </a:solidFill>
                <a:effectLst/>
                <a:latin typeface="+mj-lt"/>
                <a:ea typeface="Times New Roman" pitchFamily="18" charset="0"/>
                <a:cs typeface="Helvetica"/>
              </a:rPr>
              <a:t> </a:t>
            </a:r>
            <a:r>
              <a:rPr lang="ru-RU" sz="2800" b="1" i="1" dirty="0" smtClean="0">
                <a:solidFill>
                  <a:srgbClr val="0045D0"/>
                </a:solidFill>
                <a:latin typeface="+mj-lt"/>
                <a:ea typeface="Times New Roman" pitchFamily="18" charset="0"/>
                <a:cs typeface="Helvetica"/>
              </a:rPr>
              <a:t>чтобы</a:t>
            </a:r>
            <a:r>
              <a:rPr kumimoji="0" lang="ru-RU" sz="2800" b="1" i="1" u="none" strike="noStrike" cap="none" normalizeH="0" baseline="0" dirty="0" smtClean="0">
                <a:ln>
                  <a:noFill/>
                </a:ln>
                <a:solidFill>
                  <a:srgbClr val="0045D0"/>
                </a:solidFill>
                <a:effectLst/>
                <a:latin typeface="+mj-lt"/>
                <a:ea typeface="Times New Roman" pitchFamily="18" charset="0"/>
                <a:cs typeface="Helvetica"/>
              </a:rPr>
              <a:t> управлять рисками !!! </a:t>
            </a:r>
            <a:endParaRPr kumimoji="0" lang="ru-RU" sz="2400" b="0" i="0" u="none" strike="noStrike" cap="none" normalizeH="0" baseline="0" dirty="0" smtClean="0">
              <a:ln>
                <a:noFill/>
              </a:ln>
              <a:solidFill>
                <a:srgbClr val="0045D0"/>
              </a:solidFill>
              <a:effectLst/>
              <a:latin typeface="+mj-lt"/>
            </a:endParaRPr>
          </a:p>
        </p:txBody>
      </p:sp>
      <p:pic>
        <p:nvPicPr>
          <p:cNvPr id="5" name="Рисунок 4" descr=" Метафора катастрофы: *как управлять рисками при помощи швейцарского сыра*"/>
          <p:cNvPicPr/>
          <p:nvPr/>
        </p:nvPicPr>
        <p:blipFill>
          <a:blip r:embed="rId2" cstate="print"/>
          <a:srcRect/>
          <a:stretch>
            <a:fillRect/>
          </a:stretch>
        </p:blipFill>
        <p:spPr bwMode="auto">
          <a:xfrm>
            <a:off x="0" y="1196752"/>
            <a:ext cx="9144000" cy="566124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63786"/>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45D0"/>
                </a:solidFill>
                <a:effectLst/>
                <a:ea typeface="Calibri" pitchFamily="34" charset="0"/>
                <a:cs typeface="Times New Roman" pitchFamily="18" charset="0"/>
              </a:rPr>
              <a:t>Что нам мешает</a:t>
            </a:r>
            <a:r>
              <a:rPr lang="ru-RU" sz="3200" b="1" dirty="0" smtClean="0">
                <a:solidFill>
                  <a:srgbClr val="0045D0"/>
                </a:solidFill>
                <a:ea typeface="Calibri" pitchFamily="34" charset="0"/>
                <a:cs typeface="Times New Roman" pitchFamily="18" charset="0"/>
              </a:rPr>
              <a:t>???</a:t>
            </a:r>
            <a:endParaRPr kumimoji="0" lang="ru-RU" sz="3600" b="1" i="0" u="none" strike="noStrike" cap="none" normalizeH="0" baseline="0" dirty="0" smtClean="0">
              <a:ln>
                <a:noFill/>
              </a:ln>
              <a:solidFill>
                <a:srgbClr val="0045D0"/>
              </a:solidFill>
              <a:effectLst/>
            </a:endParaRPr>
          </a:p>
        </p:txBody>
      </p:sp>
      <p:pic>
        <p:nvPicPr>
          <p:cNvPr id="1028" name="Picture 4" descr="http://baguzin.ru/wp/wp-content/uploads/2012/05/28.-%D0%A8%D0%B2%D0%B5%D0%B9%D1%86%D0%B0%D1%80%D1%81%D0%BA%D0%B8%D0%B9-%D1%81%D1%8B%D1%80.bmp"/>
          <p:cNvPicPr>
            <a:picLocks noChangeAspect="1" noChangeArrowheads="1"/>
          </p:cNvPicPr>
          <p:nvPr/>
        </p:nvPicPr>
        <p:blipFill>
          <a:blip r:embed="rId2" cstate="print"/>
          <a:srcRect/>
          <a:stretch>
            <a:fillRect/>
          </a:stretch>
        </p:blipFill>
        <p:spPr bwMode="auto">
          <a:xfrm>
            <a:off x="179512" y="404664"/>
            <a:ext cx="8964488" cy="619268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44462" y="620688"/>
            <a:ext cx="8999538" cy="6237312"/>
          </a:xfrm>
          <a:prstGeom prst="rect">
            <a:avLst/>
          </a:prstGeom>
          <a:noFill/>
          <a:ln w="9525">
            <a:noFill/>
            <a:miter lim="800000"/>
            <a:headEnd/>
            <a:tailEnd/>
          </a:ln>
          <a:effectLst/>
        </p:spPr>
      </p:pic>
      <p:sp>
        <p:nvSpPr>
          <p:cNvPr id="3" name="TextBox 2"/>
          <p:cNvSpPr txBox="1"/>
          <p:nvPr/>
        </p:nvSpPr>
        <p:spPr>
          <a:xfrm>
            <a:off x="1619672" y="0"/>
            <a:ext cx="6264696" cy="523220"/>
          </a:xfrm>
          <a:prstGeom prst="rect">
            <a:avLst/>
          </a:prstGeom>
          <a:noFill/>
        </p:spPr>
        <p:txBody>
          <a:bodyPr wrap="square" rtlCol="0">
            <a:spAutoFit/>
          </a:bodyPr>
          <a:lstStyle/>
          <a:p>
            <a:pPr lvl="0" algn="ctr" fontAlgn="base">
              <a:spcBef>
                <a:spcPct val="0"/>
              </a:spcBef>
              <a:spcAft>
                <a:spcPct val="0"/>
              </a:spcAft>
            </a:pPr>
            <a:r>
              <a:rPr lang="ru-RU" sz="2800" b="1" dirty="0" smtClean="0">
                <a:solidFill>
                  <a:srgbClr val="0045D0"/>
                </a:solidFill>
                <a:ea typeface="Calibri" pitchFamily="34" charset="0"/>
                <a:cs typeface="Times New Roman" pitchFamily="18" charset="0"/>
              </a:rPr>
              <a:t>Что нас сбивает с пути праведного???</a:t>
            </a:r>
            <a:endParaRPr lang="ru-RU" sz="3200" b="1" dirty="0" smtClean="0">
              <a:solidFill>
                <a:srgbClr val="0045D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Н. Новгород\трудный путь.jpg"/>
          <p:cNvPicPr>
            <a:picLocks noChangeAspect="1" noChangeArrowheads="1"/>
          </p:cNvPicPr>
          <p:nvPr/>
        </p:nvPicPr>
        <p:blipFill>
          <a:blip r:embed="rId2" cstate="print"/>
          <a:srcRect/>
          <a:stretch>
            <a:fillRect/>
          </a:stretch>
        </p:blipFill>
        <p:spPr bwMode="auto">
          <a:xfrm>
            <a:off x="762000" y="836712"/>
            <a:ext cx="7620000" cy="5881588"/>
          </a:xfrm>
          <a:prstGeom prst="rect">
            <a:avLst/>
          </a:prstGeom>
          <a:noFill/>
        </p:spPr>
      </p:pic>
      <p:sp>
        <p:nvSpPr>
          <p:cNvPr id="3" name="TextBox 2"/>
          <p:cNvSpPr txBox="1"/>
          <p:nvPr/>
        </p:nvSpPr>
        <p:spPr>
          <a:xfrm>
            <a:off x="2339752" y="0"/>
            <a:ext cx="4968552" cy="584775"/>
          </a:xfrm>
          <a:prstGeom prst="rect">
            <a:avLst/>
          </a:prstGeom>
          <a:noFill/>
        </p:spPr>
        <p:txBody>
          <a:bodyPr wrap="square" rtlCol="0">
            <a:spAutoFit/>
          </a:bodyPr>
          <a:lstStyle/>
          <a:p>
            <a:pPr algn="ctr"/>
            <a:r>
              <a:rPr lang="ru-RU" sz="3200" b="1" dirty="0" smtClean="0">
                <a:solidFill>
                  <a:srgbClr val="0045D0"/>
                </a:solidFill>
              </a:rPr>
              <a:t>С чем сталкиваемся ?</a:t>
            </a:r>
            <a:endParaRPr lang="ru-RU" sz="3200" b="1" dirty="0">
              <a:solidFill>
                <a:srgbClr val="0045D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44462" y="620688"/>
            <a:ext cx="8999538" cy="6237312"/>
          </a:xfrm>
          <a:prstGeom prst="rect">
            <a:avLst/>
          </a:prstGeom>
          <a:noFill/>
          <a:ln w="9525">
            <a:noFill/>
            <a:miter lim="800000"/>
            <a:headEnd/>
            <a:tailEnd/>
          </a:ln>
          <a:effectLst/>
        </p:spPr>
      </p:pic>
      <p:sp>
        <p:nvSpPr>
          <p:cNvPr id="3" name="Прямоугольник 2"/>
          <p:cNvSpPr/>
          <p:nvPr/>
        </p:nvSpPr>
        <p:spPr>
          <a:xfrm>
            <a:off x="1115616" y="0"/>
            <a:ext cx="7344816" cy="523220"/>
          </a:xfrm>
          <a:prstGeom prst="rect">
            <a:avLst/>
          </a:prstGeom>
        </p:spPr>
        <p:txBody>
          <a:bodyPr wrap="square">
            <a:spAutoFit/>
          </a:bodyPr>
          <a:lstStyle/>
          <a:p>
            <a:pPr lvl="0" algn="ctr" fontAlgn="base">
              <a:spcBef>
                <a:spcPct val="0"/>
              </a:spcBef>
              <a:spcAft>
                <a:spcPct val="0"/>
              </a:spcAft>
            </a:pPr>
            <a:r>
              <a:rPr lang="ru-RU" sz="2800" b="1" dirty="0" smtClean="0">
                <a:solidFill>
                  <a:srgbClr val="0045D0"/>
                </a:solidFill>
                <a:ea typeface="Calibri" pitchFamily="34" charset="0"/>
                <a:cs typeface="Times New Roman" pitchFamily="18" charset="0"/>
              </a:rPr>
              <a:t>Что нам мешает, то нам поможет</a:t>
            </a:r>
            <a:endParaRPr lang="ru-RU" sz="3200" b="1" dirty="0" smtClean="0">
              <a:solidFill>
                <a:srgbClr val="0045D0"/>
              </a:solidFill>
            </a:endParaRPr>
          </a:p>
        </p:txBody>
      </p:sp>
      <p:sp>
        <p:nvSpPr>
          <p:cNvPr id="4" name="Прямоугольник 3"/>
          <p:cNvSpPr/>
          <p:nvPr/>
        </p:nvSpPr>
        <p:spPr>
          <a:xfrm>
            <a:off x="2339752" y="1196752"/>
            <a:ext cx="48245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ПОРЯДОК  572 </a:t>
            </a:r>
            <a:r>
              <a:rPr lang="ru-RU" dirty="0" err="1" smtClean="0"/>
              <a:t>н</a:t>
            </a:r>
            <a:endParaRPr lang="ru-RU" dirty="0"/>
          </a:p>
        </p:txBody>
      </p:sp>
      <p:sp>
        <p:nvSpPr>
          <p:cNvPr id="5" name="Прямоугольник 4"/>
          <p:cNvSpPr/>
          <p:nvPr/>
        </p:nvSpPr>
        <p:spPr>
          <a:xfrm>
            <a:off x="3131840" y="2276872"/>
            <a:ext cx="28803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Федеральные</a:t>
            </a:r>
          </a:p>
          <a:p>
            <a:pPr algn="ctr"/>
            <a:r>
              <a:rPr lang="ru-RU" dirty="0" smtClean="0"/>
              <a:t>Рекомендации (КП)</a:t>
            </a:r>
            <a:endParaRPr lang="ru-RU" dirty="0"/>
          </a:p>
        </p:txBody>
      </p:sp>
      <p:sp>
        <p:nvSpPr>
          <p:cNvPr id="6" name="Прямоугольник 5"/>
          <p:cNvSpPr/>
          <p:nvPr/>
        </p:nvSpPr>
        <p:spPr>
          <a:xfrm>
            <a:off x="3707904" y="3501008"/>
            <a:ext cx="194421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Клинический протокол организации</a:t>
            </a:r>
            <a:endParaRPr lang="ru-RU" dirty="0"/>
          </a:p>
        </p:txBody>
      </p:sp>
      <p:sp>
        <p:nvSpPr>
          <p:cNvPr id="7" name="Прямоугольник 6"/>
          <p:cNvSpPr/>
          <p:nvPr/>
        </p:nvSpPr>
        <p:spPr>
          <a:xfrm>
            <a:off x="4139952" y="4797152"/>
            <a:ext cx="10801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ВРАЧ</a:t>
            </a:r>
            <a:endParaRPr lang="ru-RU" dirty="0"/>
          </a:p>
        </p:txBody>
      </p:sp>
      <p:sp>
        <p:nvSpPr>
          <p:cNvPr id="8" name="Прямоугольник 7"/>
          <p:cNvSpPr/>
          <p:nvPr/>
        </p:nvSpPr>
        <p:spPr>
          <a:xfrm>
            <a:off x="3635896" y="5589240"/>
            <a:ext cx="20882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Здоровые и счастливые</a:t>
            </a:r>
          </a:p>
          <a:p>
            <a:pPr algn="ctr"/>
            <a:r>
              <a:rPr lang="ru-RU" dirty="0" smtClean="0"/>
              <a:t> мать и малыш</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7200" y="1"/>
            <a:ext cx="8229600" cy="836711"/>
          </a:xfrm>
        </p:spPr>
        <p:txBody>
          <a:bodyPr anchor="b">
            <a:noAutofit/>
          </a:bodyPr>
          <a:lstStyle/>
          <a:p>
            <a:pPr eaLnBrk="1" hangingPunct="1"/>
            <a:r>
              <a:rPr lang="ru-RU" sz="2400" b="1" dirty="0" smtClean="0">
                <a:solidFill>
                  <a:srgbClr val="0045D0"/>
                </a:solidFill>
                <a:cs typeface="Times New Roman" pitchFamily="18" charset="0"/>
              </a:rPr>
              <a:t>Клинические рекомендации по преждевременным родам </a:t>
            </a:r>
            <a:r>
              <a:rPr lang="ru-RU" sz="2400" b="1" dirty="0" smtClean="0">
                <a:solidFill>
                  <a:srgbClr val="0045D0"/>
                </a:solidFill>
                <a:cs typeface="Times New Roman" pitchFamily="18" charset="0"/>
              </a:rPr>
              <a:t/>
            </a:r>
            <a:br>
              <a:rPr lang="ru-RU" sz="2400" b="1" dirty="0" smtClean="0">
                <a:solidFill>
                  <a:srgbClr val="0045D0"/>
                </a:solidFill>
                <a:cs typeface="Times New Roman" pitchFamily="18" charset="0"/>
              </a:rPr>
            </a:br>
            <a:r>
              <a:rPr lang="ru-RU" sz="2400" b="1" dirty="0" smtClean="0">
                <a:solidFill>
                  <a:srgbClr val="0045D0"/>
                </a:solidFill>
                <a:cs typeface="Times New Roman" pitchFamily="18" charset="0"/>
              </a:rPr>
              <a:t>(методическое письмо МЗ  РФ)</a:t>
            </a:r>
            <a:r>
              <a:rPr lang="ru-RU" sz="2400" b="1" dirty="0" smtClean="0">
                <a:solidFill>
                  <a:srgbClr val="0045D0"/>
                </a:solidFill>
              </a:rPr>
              <a:t> </a:t>
            </a:r>
          </a:p>
        </p:txBody>
      </p:sp>
      <p:sp>
        <p:nvSpPr>
          <p:cNvPr id="19459" name="Rectangle 3" descr="Rectangle: Click to edit Master text styles&#10;Second level&#10;Third level&#10;Fourth level&#10;Fifth level"/>
          <p:cNvSpPr>
            <a:spLocks noGrp="1" noChangeArrowheads="1"/>
          </p:cNvSpPr>
          <p:nvPr>
            <p:ph type="body" idx="4294967295"/>
          </p:nvPr>
        </p:nvSpPr>
        <p:spPr>
          <a:xfrm>
            <a:off x="0" y="620688"/>
            <a:ext cx="9144000" cy="6237312"/>
          </a:xfrm>
        </p:spPr>
        <p:txBody>
          <a:bodyPr>
            <a:noAutofit/>
          </a:bodyPr>
          <a:lstStyle/>
          <a:p>
            <a:pPr algn="ctr" eaLnBrk="1" hangingPunct="1">
              <a:buFontTx/>
              <a:buNone/>
            </a:pPr>
            <a:r>
              <a:rPr lang="ru-RU" sz="2400" b="1" dirty="0" smtClean="0">
                <a:solidFill>
                  <a:srgbClr val="000000"/>
                </a:solidFill>
                <a:cs typeface="Times New Roman" pitchFamily="18" charset="0"/>
              </a:rPr>
              <a:t>Общие положения</a:t>
            </a:r>
            <a:endParaRPr lang="ru-RU" sz="2400" dirty="0" smtClean="0">
              <a:cs typeface="Times New Roman" pitchFamily="18" charset="0"/>
            </a:endParaRPr>
          </a:p>
          <a:p>
            <a:pPr algn="just" eaLnBrk="1" hangingPunct="1">
              <a:buFontTx/>
              <a:buNone/>
            </a:pPr>
            <a:r>
              <a:rPr lang="ru-RU" sz="2400" dirty="0" smtClean="0">
                <a:solidFill>
                  <a:srgbClr val="000000"/>
                </a:solidFill>
                <a:cs typeface="Times New Roman" pitchFamily="18" charset="0"/>
              </a:rPr>
              <a:t>     Врачебная тактика при преждевременных родах зависит от </a:t>
            </a:r>
            <a:r>
              <a:rPr lang="ru-RU" sz="2400" dirty="0" err="1" smtClean="0">
                <a:solidFill>
                  <a:srgbClr val="000000"/>
                </a:solidFill>
                <a:cs typeface="Times New Roman" pitchFamily="18" charset="0"/>
              </a:rPr>
              <a:t>гестационного</a:t>
            </a:r>
            <a:r>
              <a:rPr lang="ru-RU" sz="2400" dirty="0" smtClean="0">
                <a:solidFill>
                  <a:srgbClr val="000000"/>
                </a:solidFill>
                <a:cs typeface="Times New Roman" pitchFamily="18" charset="0"/>
              </a:rPr>
              <a:t> срока, клинической картины (угрожающие или начавшиеся (активные) преждевременные роды), целости плодного пузыря и должна придерживаться следующих основных направлений: </a:t>
            </a:r>
            <a:endParaRPr lang="ru-RU" sz="2400" dirty="0" smtClean="0">
              <a:cs typeface="Times New Roman" pitchFamily="18" charset="0"/>
            </a:endParaRPr>
          </a:p>
          <a:p>
            <a:pPr algn="just" eaLnBrk="1" hangingPunct="1">
              <a:buFontTx/>
              <a:buNone/>
            </a:pPr>
            <a:r>
              <a:rPr lang="ru-RU" sz="2400" b="1" dirty="0" smtClean="0">
                <a:solidFill>
                  <a:srgbClr val="CC0066"/>
                </a:solidFill>
                <a:cs typeface="Times New Roman" pitchFamily="18" charset="0"/>
              </a:rPr>
              <a:t>1. Прогнозирование и профилактика наступления преждевременных родов.</a:t>
            </a:r>
          </a:p>
          <a:p>
            <a:pPr algn="just" eaLnBrk="1" hangingPunct="1">
              <a:buFontTx/>
              <a:buNone/>
            </a:pPr>
            <a:r>
              <a:rPr lang="ru-RU" sz="2400" b="1" dirty="0" smtClean="0">
                <a:solidFill>
                  <a:srgbClr val="CC0066"/>
                </a:solidFill>
                <a:cs typeface="Times New Roman" pitchFamily="18" charset="0"/>
              </a:rPr>
              <a:t>2. Повышение жизнеспособности плода (профилактика РДС плода). </a:t>
            </a:r>
          </a:p>
          <a:p>
            <a:pPr algn="just" eaLnBrk="1" hangingPunct="1">
              <a:buFontTx/>
              <a:buNone/>
            </a:pPr>
            <a:r>
              <a:rPr lang="ru-RU" sz="2400" b="1" dirty="0" smtClean="0">
                <a:solidFill>
                  <a:srgbClr val="CC0066"/>
                </a:solidFill>
                <a:cs typeface="Times New Roman" pitchFamily="18" charset="0"/>
              </a:rPr>
              <a:t>3. </a:t>
            </a:r>
            <a:r>
              <a:rPr lang="ru-RU" sz="2400" b="1" dirty="0" err="1" smtClean="0">
                <a:solidFill>
                  <a:srgbClr val="CC0066"/>
                </a:solidFill>
                <a:cs typeface="Times New Roman" pitchFamily="18" charset="0"/>
              </a:rPr>
              <a:t>Пролонгирование</a:t>
            </a:r>
            <a:r>
              <a:rPr lang="ru-RU" sz="2400" b="1" dirty="0" smtClean="0">
                <a:solidFill>
                  <a:srgbClr val="CC0066"/>
                </a:solidFill>
                <a:cs typeface="Times New Roman" pitchFamily="18" charset="0"/>
              </a:rPr>
              <a:t> беременности для перевода матери в  учреждение соответствующей группы, проведения профилактики РДС, подготовки к рождению недоношенного ребенка. </a:t>
            </a:r>
          </a:p>
          <a:p>
            <a:pPr eaLnBrk="1" hangingPunct="1">
              <a:buFontTx/>
              <a:buNone/>
            </a:pPr>
            <a:r>
              <a:rPr lang="ru-RU" sz="2400" b="1" dirty="0" smtClean="0">
                <a:solidFill>
                  <a:srgbClr val="CC0066"/>
                </a:solidFill>
                <a:cs typeface="Times New Roman" pitchFamily="18" charset="0"/>
              </a:rPr>
              <a:t>4. Профилактика и лечение инфекционных осложнений, в том числе при преждевременном разрыве плодных оболочек.</a:t>
            </a:r>
            <a:r>
              <a:rPr lang="ru-RU" sz="2400" b="1" dirty="0" smtClean="0">
                <a:solidFill>
                  <a:srgbClr val="CC0066"/>
                </a:solidFill>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idx="4294967295"/>
          </p:nvPr>
        </p:nvSpPr>
        <p:spPr>
          <a:xfrm>
            <a:off x="457200" y="274638"/>
            <a:ext cx="8229600" cy="418058"/>
          </a:xfrm>
        </p:spPr>
        <p:txBody>
          <a:bodyPr>
            <a:noAutofit/>
          </a:bodyPr>
          <a:lstStyle/>
          <a:p>
            <a:r>
              <a:rPr lang="ru-RU" sz="2800" b="1" dirty="0" smtClean="0">
                <a:solidFill>
                  <a:srgbClr val="0045D0"/>
                </a:solidFill>
              </a:rPr>
              <a:t>Стратегия 2. Повышение жизнеспособности</a:t>
            </a:r>
          </a:p>
        </p:txBody>
      </p:sp>
      <p:sp>
        <p:nvSpPr>
          <p:cNvPr id="21507" name="Rectangle 5"/>
          <p:cNvSpPr>
            <a:spLocks noGrp="1" noChangeArrowheads="1"/>
          </p:cNvSpPr>
          <p:nvPr>
            <p:ph type="body" sz="half" idx="4294967295"/>
          </p:nvPr>
        </p:nvSpPr>
        <p:spPr>
          <a:xfrm>
            <a:off x="457200" y="764705"/>
            <a:ext cx="8324850" cy="4073996"/>
          </a:xfrm>
        </p:spPr>
        <p:txBody>
          <a:bodyPr>
            <a:noAutofit/>
          </a:bodyPr>
          <a:lstStyle/>
          <a:p>
            <a:pPr algn="just" eaLnBrk="1" hangingPunct="1">
              <a:buFontTx/>
              <a:buNone/>
            </a:pPr>
            <a:r>
              <a:rPr lang="ru-RU" sz="2400" b="1" dirty="0" smtClean="0">
                <a:solidFill>
                  <a:srgbClr val="000000"/>
                </a:solidFill>
                <a:latin typeface="Times New Roman" pitchFamily="18" charset="0"/>
                <a:cs typeface="Times New Roman" pitchFamily="18" charset="0"/>
              </a:rPr>
              <a:t>Профилактика СДРН</a:t>
            </a:r>
          </a:p>
          <a:p>
            <a:pPr algn="just" eaLnBrk="1" hangingPunct="1">
              <a:buFontTx/>
              <a:buNone/>
            </a:pPr>
            <a:r>
              <a:rPr lang="ru-RU" sz="2000" b="1" dirty="0" smtClean="0">
                <a:solidFill>
                  <a:srgbClr val="CC0066"/>
                </a:solidFill>
                <a:latin typeface="Times New Roman" pitchFamily="18" charset="0"/>
                <a:cs typeface="Times New Roman" pitchFamily="18" charset="0"/>
              </a:rPr>
              <a:t>      </a:t>
            </a:r>
            <a:r>
              <a:rPr lang="ru-RU" sz="2400" b="1" dirty="0" smtClean="0">
                <a:solidFill>
                  <a:srgbClr val="CC0066"/>
                </a:solidFill>
                <a:latin typeface="Times New Roman" pitchFamily="18" charset="0"/>
                <a:cs typeface="Times New Roman" pitchFamily="18" charset="0"/>
              </a:rPr>
              <a:t>АКТ высокоэффективна в снижении риска развития РДС, ВЖК и </a:t>
            </a:r>
            <a:r>
              <a:rPr lang="ru-RU" sz="2400" b="1" dirty="0" err="1" smtClean="0">
                <a:solidFill>
                  <a:srgbClr val="CC0066"/>
                </a:solidFill>
                <a:latin typeface="Times New Roman" pitchFamily="18" charset="0"/>
                <a:cs typeface="Times New Roman" pitchFamily="18" charset="0"/>
              </a:rPr>
              <a:t>неонатальной</a:t>
            </a:r>
            <a:r>
              <a:rPr lang="ru-RU" sz="2400" b="1" dirty="0" smtClean="0">
                <a:solidFill>
                  <a:srgbClr val="CC0066"/>
                </a:solidFill>
                <a:latin typeface="Times New Roman" pitchFamily="18" charset="0"/>
                <a:cs typeface="Times New Roman" pitchFamily="18" charset="0"/>
              </a:rPr>
              <a:t> смерти недоношенных новорожденных при сроке беременности 24–34 полные недели (34 недель 0 дней)  (</a:t>
            </a:r>
            <a:r>
              <a:rPr lang="en-US" sz="2400" b="1" dirty="0" smtClean="0">
                <a:solidFill>
                  <a:srgbClr val="CC0066"/>
                </a:solidFill>
                <a:latin typeface="Times New Roman" pitchFamily="18" charset="0"/>
                <a:cs typeface="Times New Roman" pitchFamily="18" charset="0"/>
              </a:rPr>
              <a:t>A</a:t>
            </a:r>
            <a:r>
              <a:rPr lang="ru-RU" sz="2400" b="1" dirty="0" smtClean="0">
                <a:solidFill>
                  <a:srgbClr val="CC0066"/>
                </a:solidFill>
                <a:latin typeface="Times New Roman" pitchFamily="18" charset="0"/>
                <a:cs typeface="Times New Roman" pitchFamily="18" charset="0"/>
              </a:rPr>
              <a:t>-1</a:t>
            </a:r>
            <a:r>
              <a:rPr lang="en-US" sz="2400" b="1" dirty="0" smtClean="0">
                <a:solidFill>
                  <a:srgbClr val="CC0066"/>
                </a:solidFill>
                <a:latin typeface="Times New Roman" pitchFamily="18" charset="0"/>
                <a:cs typeface="Times New Roman" pitchFamily="18" charset="0"/>
              </a:rPr>
              <a:t>a</a:t>
            </a:r>
            <a:r>
              <a:rPr lang="ru-RU" sz="2400" b="1" dirty="0" smtClean="0">
                <a:solidFill>
                  <a:srgbClr val="CC0066"/>
                </a:solidFill>
                <a:latin typeface="Times New Roman" pitchFamily="18" charset="0"/>
                <a:cs typeface="Times New Roman" pitchFamily="18" charset="0"/>
              </a:rPr>
              <a:t>). Курсовая доза АКТ составляет 24 мг.</a:t>
            </a:r>
            <a:endParaRPr lang="ru-RU" sz="2000" b="1" dirty="0" smtClean="0">
              <a:solidFill>
                <a:srgbClr val="CC0066"/>
              </a:solidFill>
              <a:latin typeface="Times New Roman" pitchFamily="18" charset="0"/>
              <a:cs typeface="Times New Roman" pitchFamily="18" charset="0"/>
            </a:endParaRPr>
          </a:p>
          <a:p>
            <a:pPr algn="just" eaLnBrk="1" hangingPunct="1">
              <a:buFontTx/>
              <a:buNone/>
            </a:pPr>
            <a:r>
              <a:rPr lang="ru-RU" sz="2000" b="1" i="1" dirty="0" smtClean="0">
                <a:solidFill>
                  <a:srgbClr val="000000"/>
                </a:solidFill>
                <a:latin typeface="Times New Roman" pitchFamily="18" charset="0"/>
                <a:cs typeface="Times New Roman" pitchFamily="18" charset="0"/>
              </a:rPr>
              <a:t>      Схемы применения:</a:t>
            </a:r>
            <a:endParaRPr lang="ru-RU" sz="2000" dirty="0" smtClean="0">
              <a:latin typeface="Times New Roman" pitchFamily="18" charset="0"/>
              <a:cs typeface="Times New Roman" pitchFamily="18" charset="0"/>
            </a:endParaRPr>
          </a:p>
          <a:p>
            <a:pPr algn="just" eaLnBrk="1" hangingPunct="1"/>
            <a:r>
              <a:rPr lang="ru-RU" sz="2000" dirty="0" smtClean="0">
                <a:solidFill>
                  <a:srgbClr val="CC0066"/>
                </a:solidFill>
                <a:latin typeface="Times New Roman" pitchFamily="18" charset="0"/>
                <a:cs typeface="Times New Roman" pitchFamily="18" charset="0"/>
              </a:rPr>
              <a:t>или 4 дозы </a:t>
            </a:r>
            <a:r>
              <a:rPr lang="ru-RU" sz="2000" dirty="0" err="1" smtClean="0">
                <a:solidFill>
                  <a:srgbClr val="CC0066"/>
                </a:solidFill>
                <a:latin typeface="Times New Roman" pitchFamily="18" charset="0"/>
                <a:cs typeface="Times New Roman" pitchFamily="18" charset="0"/>
              </a:rPr>
              <a:t>дексаметазона</a:t>
            </a:r>
            <a:r>
              <a:rPr lang="ru-RU" sz="2000" dirty="0" smtClean="0">
                <a:solidFill>
                  <a:srgbClr val="CC0066"/>
                </a:solidFill>
                <a:latin typeface="Times New Roman" pitchFamily="18" charset="0"/>
                <a:cs typeface="Times New Roman" pitchFamily="18" charset="0"/>
              </a:rPr>
              <a:t>  в/м по 6 мг с интервалом 12 часов; </a:t>
            </a:r>
          </a:p>
          <a:p>
            <a:pPr algn="just" eaLnBrk="1" hangingPunct="1"/>
            <a:r>
              <a:rPr lang="ru-RU" sz="2400" b="1" u="sng" dirty="0" smtClean="0">
                <a:solidFill>
                  <a:srgbClr val="C00000"/>
                </a:solidFill>
                <a:latin typeface="Times New Roman" pitchFamily="18" charset="0"/>
                <a:cs typeface="Times New Roman" pitchFamily="18" charset="0"/>
              </a:rPr>
              <a:t>или 3 дозы </a:t>
            </a:r>
            <a:r>
              <a:rPr lang="ru-RU" sz="2400" b="1" u="sng" dirty="0" err="1" smtClean="0">
                <a:solidFill>
                  <a:srgbClr val="C00000"/>
                </a:solidFill>
                <a:latin typeface="Times New Roman" pitchFamily="18" charset="0"/>
                <a:cs typeface="Times New Roman" pitchFamily="18" charset="0"/>
              </a:rPr>
              <a:t>дексаметазона</a:t>
            </a:r>
            <a:r>
              <a:rPr lang="ru-RU" sz="2400" b="1" u="sng" dirty="0" smtClean="0">
                <a:solidFill>
                  <a:srgbClr val="C00000"/>
                </a:solidFill>
                <a:latin typeface="Times New Roman" pitchFamily="18" charset="0"/>
                <a:cs typeface="Times New Roman" pitchFamily="18" charset="0"/>
              </a:rPr>
              <a:t>  в/м по 8 мг через 8 часов. </a:t>
            </a:r>
          </a:p>
          <a:p>
            <a:pPr algn="just" eaLnBrk="1" hangingPunct="1">
              <a:buFontTx/>
              <a:buNone/>
            </a:pPr>
            <a:r>
              <a:rPr lang="ru-RU" sz="2400" b="1" i="1" dirty="0" smtClean="0">
                <a:solidFill>
                  <a:srgbClr val="000000"/>
                </a:solidFill>
                <a:latin typeface="Times New Roman" pitchFamily="18" charset="0"/>
                <a:cs typeface="Times New Roman" pitchFamily="18" charset="0"/>
              </a:rPr>
              <a:t>       Показания для проведения профилактики РДС:</a:t>
            </a:r>
            <a:endParaRPr lang="ru-RU" sz="2400" dirty="0" smtClean="0">
              <a:latin typeface="Times New Roman" pitchFamily="18" charset="0"/>
              <a:cs typeface="Times New Roman" pitchFamily="18" charset="0"/>
            </a:endParaRPr>
          </a:p>
          <a:p>
            <a:pPr algn="just" eaLnBrk="1" hangingPunct="1"/>
            <a:r>
              <a:rPr lang="ru-RU" sz="2400" dirty="0" smtClean="0">
                <a:solidFill>
                  <a:srgbClr val="000000"/>
                </a:solidFill>
                <a:latin typeface="Times New Roman" pitchFamily="18" charset="0"/>
                <a:cs typeface="Times New Roman" pitchFamily="18" charset="0"/>
              </a:rPr>
              <a:t>преждевременный разрыв плодных оболочек; </a:t>
            </a:r>
            <a:endParaRPr lang="ru-RU" sz="2400" dirty="0" smtClean="0">
              <a:latin typeface="Times New Roman" pitchFamily="18" charset="0"/>
              <a:cs typeface="Times New Roman" pitchFamily="18" charset="0"/>
            </a:endParaRPr>
          </a:p>
          <a:p>
            <a:pPr algn="just" eaLnBrk="1" hangingPunct="1"/>
            <a:r>
              <a:rPr lang="ru-RU" sz="2400" dirty="0" smtClean="0">
                <a:solidFill>
                  <a:srgbClr val="000000"/>
                </a:solidFill>
                <a:latin typeface="Times New Roman" pitchFamily="18" charset="0"/>
                <a:cs typeface="Times New Roman" pitchFamily="18" charset="0"/>
              </a:rPr>
              <a:t>клинические признаки преждевременных родов в 24–34 полные (34 недель 0 дней) недели </a:t>
            </a:r>
            <a:endParaRPr lang="ru-RU" sz="2400" dirty="0" smtClean="0">
              <a:solidFill>
                <a:srgbClr val="000000"/>
              </a:solidFill>
              <a:latin typeface="Times New Roman" pitchFamily="18" charset="0"/>
            </a:endParaRPr>
          </a:p>
          <a:p>
            <a:pPr algn="just" eaLnBrk="1" hangingPunct="1"/>
            <a:r>
              <a:rPr lang="ru-RU" sz="2400" dirty="0" smtClean="0">
                <a:solidFill>
                  <a:srgbClr val="000000"/>
                </a:solidFill>
                <a:latin typeface="Times New Roman" pitchFamily="18" charset="0"/>
                <a:cs typeface="Times New Roman" pitchFamily="18" charset="0"/>
              </a:rPr>
              <a:t>беременные, нуждающиеся в досрочном </a:t>
            </a:r>
            <a:r>
              <a:rPr lang="ru-RU" sz="2400" dirty="0" err="1" smtClean="0">
                <a:solidFill>
                  <a:srgbClr val="000000"/>
                </a:solidFill>
                <a:latin typeface="Times New Roman" pitchFamily="18" charset="0"/>
                <a:cs typeface="Times New Roman" pitchFamily="18" charset="0"/>
              </a:rPr>
              <a:t>родоразрешении</a:t>
            </a:r>
            <a:r>
              <a:rPr lang="ru-RU" sz="2400" dirty="0" smtClean="0">
                <a:solidFill>
                  <a:srgbClr val="000000"/>
                </a:solidFill>
                <a:latin typeface="Times New Roman" pitchFamily="18" charset="0"/>
                <a:cs typeface="Times New Roman" pitchFamily="18" charset="0"/>
              </a:rPr>
              <a:t> из-за осложнений беременности или декомпенсации ЭГЗ.</a:t>
            </a:r>
          </a:p>
          <a:p>
            <a:endParaRPr lang="ru-RU" sz="20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idx="4294967295"/>
          </p:nvPr>
        </p:nvSpPr>
        <p:spPr>
          <a:xfrm>
            <a:off x="611188" y="0"/>
            <a:ext cx="7772400" cy="692697"/>
          </a:xfrm>
        </p:spPr>
        <p:txBody>
          <a:bodyPr anchor="b">
            <a:normAutofit/>
          </a:bodyPr>
          <a:lstStyle/>
          <a:p>
            <a:r>
              <a:rPr lang="ru-RU" sz="2800" b="1" dirty="0" smtClean="0">
                <a:solidFill>
                  <a:srgbClr val="0045D0"/>
                </a:solidFill>
              </a:rPr>
              <a:t>Стратегия 2. Повышение жизнеспособности</a:t>
            </a:r>
          </a:p>
        </p:txBody>
      </p:sp>
      <p:sp>
        <p:nvSpPr>
          <p:cNvPr id="148483" name="Объект 2" descr="Rectangle: Click to edit Master text styles&#10;Second level&#10;Third level&#10;Fourth level&#10;Fifth level"/>
          <p:cNvSpPr>
            <a:spLocks noGrp="1"/>
          </p:cNvSpPr>
          <p:nvPr>
            <p:ph idx="4294967295"/>
          </p:nvPr>
        </p:nvSpPr>
        <p:spPr>
          <a:xfrm>
            <a:off x="0" y="620688"/>
            <a:ext cx="9144000" cy="5837261"/>
          </a:xfrm>
        </p:spPr>
        <p:txBody>
          <a:bodyPr>
            <a:noAutofit/>
          </a:bodyPr>
          <a:lstStyle/>
          <a:p>
            <a:pPr>
              <a:defRPr/>
            </a:pPr>
            <a:r>
              <a:rPr lang="ru-RU" sz="2800" u="sng" dirty="0" smtClean="0">
                <a:solidFill>
                  <a:srgbClr val="C00000"/>
                </a:solidFill>
              </a:rPr>
              <a:t>Применение сернокислой магнезии для профилактики ВЖК (А-1а).</a:t>
            </a:r>
          </a:p>
          <a:p>
            <a:pPr>
              <a:buFontTx/>
              <a:buNone/>
              <a:defRPr/>
            </a:pPr>
            <a:r>
              <a:rPr lang="ru-RU" sz="2800" dirty="0" smtClean="0">
                <a:solidFill>
                  <a:srgbClr val="040408"/>
                </a:solidFill>
              </a:rPr>
              <a:t>     </a:t>
            </a:r>
            <a:r>
              <a:rPr lang="ru-RU" sz="2400" dirty="0" smtClean="0">
                <a:solidFill>
                  <a:srgbClr val="040408"/>
                </a:solidFill>
              </a:rPr>
              <a:t>Р-р сернокислой магнезии 25% внутривенно болюс 5 г сухого вещества (20 мл) в течение 15-20 мин., затем 1-2 г сухого вещества в час в активную фазу родов до завершения или в течение 4 часов перед элективным </a:t>
            </a:r>
            <a:r>
              <a:rPr lang="ru-RU" sz="2400" dirty="0" err="1" smtClean="0">
                <a:solidFill>
                  <a:srgbClr val="040408"/>
                </a:solidFill>
              </a:rPr>
              <a:t>родоразрешением</a:t>
            </a:r>
            <a:r>
              <a:rPr lang="ru-RU" sz="2400" dirty="0" smtClean="0">
                <a:solidFill>
                  <a:srgbClr val="040408"/>
                </a:solidFill>
              </a:rPr>
              <a:t>.</a:t>
            </a:r>
          </a:p>
          <a:p>
            <a:pPr>
              <a:buFontTx/>
              <a:buNone/>
              <a:defRPr/>
            </a:pPr>
            <a:r>
              <a:rPr lang="ru-RU" sz="2800" dirty="0" smtClean="0">
                <a:solidFill>
                  <a:srgbClr val="040408"/>
                </a:solidFill>
              </a:rPr>
              <a:t>     </a:t>
            </a:r>
            <a:r>
              <a:rPr lang="en-US" sz="2000" dirty="0" smtClean="0">
                <a:solidFill>
                  <a:srgbClr val="040408"/>
                </a:solidFill>
              </a:rPr>
              <a:t>Magnesium </a:t>
            </a:r>
            <a:r>
              <a:rPr lang="en-US" sz="2000" dirty="0" err="1" smtClean="0">
                <a:solidFill>
                  <a:srgbClr val="040408"/>
                </a:solidFill>
              </a:rPr>
              <a:t>Sulphate</a:t>
            </a:r>
            <a:r>
              <a:rPr lang="en-US" sz="2000" dirty="0" smtClean="0">
                <a:solidFill>
                  <a:srgbClr val="040408"/>
                </a:solidFill>
              </a:rPr>
              <a:t> for Fetal Neuroprotection</a:t>
            </a:r>
            <a:r>
              <a:rPr lang="ru-RU" sz="2000" dirty="0" smtClean="0">
                <a:solidFill>
                  <a:srgbClr val="040408"/>
                </a:solidFill>
              </a:rPr>
              <a:t>. </a:t>
            </a:r>
            <a:r>
              <a:rPr lang="en-US" sz="2000" dirty="0" smtClean="0">
                <a:solidFill>
                  <a:srgbClr val="040408"/>
                </a:solidFill>
              </a:rPr>
              <a:t>SOGC CLINICAL PRACTICE GUIDELINE</a:t>
            </a:r>
            <a:r>
              <a:rPr lang="ru-RU" sz="2000" dirty="0" smtClean="0">
                <a:solidFill>
                  <a:srgbClr val="040408"/>
                </a:solidFill>
              </a:rPr>
              <a:t>, </a:t>
            </a:r>
            <a:r>
              <a:rPr lang="en-US" sz="2000" dirty="0" smtClean="0">
                <a:solidFill>
                  <a:srgbClr val="040408"/>
                </a:solidFill>
              </a:rPr>
              <a:t>No. 258, May 2011</a:t>
            </a:r>
            <a:endParaRPr lang="ru-RU" sz="2800" dirty="0" smtClean="0">
              <a:solidFill>
                <a:srgbClr val="040408"/>
              </a:solidFill>
            </a:endParaRPr>
          </a:p>
          <a:p>
            <a:pPr>
              <a:defRPr/>
            </a:pPr>
            <a:r>
              <a:rPr lang="ru-RU" sz="2800" u="sng" dirty="0" smtClean="0">
                <a:solidFill>
                  <a:srgbClr val="C00000"/>
                </a:solidFill>
              </a:rPr>
              <a:t>Отсроченное пережатие пуповины</a:t>
            </a:r>
          </a:p>
          <a:p>
            <a:pPr marL="355600" indent="0">
              <a:buFontTx/>
              <a:buNone/>
              <a:defRPr/>
            </a:pPr>
            <a:r>
              <a:rPr lang="ru-RU" sz="2400" u="sng" dirty="0" smtClean="0"/>
              <a:t>Международная рекомендация:</a:t>
            </a:r>
            <a:r>
              <a:rPr lang="ru-RU" sz="2400" b="1" dirty="0" smtClean="0"/>
              <a:t> Рекомендовано пережимать пуповину не ранее конца первой минуты после рождения. Время задержки пережатия до трех минут признано безопасным.</a:t>
            </a:r>
          </a:p>
          <a:p>
            <a:pPr marL="355600" indent="0">
              <a:buFontTx/>
              <a:buNone/>
              <a:defRPr/>
            </a:pPr>
            <a:r>
              <a:rPr lang="en-US" sz="2000" dirty="0" smtClean="0"/>
              <a:t>Hutton EK, Hassan ES. Late </a:t>
            </a:r>
            <a:r>
              <a:rPr lang="en-US" sz="2000" dirty="0" err="1" smtClean="0"/>
              <a:t>vs</a:t>
            </a:r>
            <a:r>
              <a:rPr lang="en-US" sz="2000" dirty="0" smtClean="0"/>
              <a:t> early clamping of the umbilical cord in full-term neonates. Systematic review and meta-analysis of controlled trials. JAMA 2007; 297:1241 1252.</a:t>
            </a:r>
          </a:p>
          <a:p>
            <a:pPr>
              <a:defRPr/>
            </a:pPr>
            <a:endParaRPr lang="ru-RU" sz="2800" dirty="0" smtClean="0">
              <a:solidFill>
                <a:schemeClr val="folHlink"/>
              </a:solidFill>
            </a:endParaRPr>
          </a:p>
          <a:p>
            <a:pPr>
              <a:defRPr/>
            </a:pPr>
            <a:endParaRPr lang="ru-RU" sz="2800" dirty="0" smtClean="0">
              <a:solidFill>
                <a:schemeClr val="folHlink"/>
              </a:solidFill>
            </a:endParaRPr>
          </a:p>
          <a:p>
            <a:pPr>
              <a:defRPr/>
            </a:pPr>
            <a:endParaRPr lang="ru-RU" sz="2800" dirty="0" smtClean="0">
              <a:solidFill>
                <a:schemeClr val="folHlink"/>
              </a:solidFill>
            </a:endParaRPr>
          </a:p>
          <a:p>
            <a:pPr>
              <a:defRPr/>
            </a:pPr>
            <a:endParaRPr lang="ru-RU" sz="4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8064896" cy="4462760"/>
          </a:xfrm>
          <a:prstGeom prst="rect">
            <a:avLst/>
          </a:prstGeom>
        </p:spPr>
        <p:txBody>
          <a:bodyPr wrap="square">
            <a:spAutoFit/>
          </a:bodyPr>
          <a:lstStyle/>
          <a:p>
            <a:endParaRPr lang="ru-RU" sz="2400" b="1" dirty="0" smtClean="0"/>
          </a:p>
          <a:p>
            <a:pPr algn="just"/>
            <a:r>
              <a:rPr lang="ru-RU" sz="3600" b="1" dirty="0" smtClean="0"/>
              <a:t>Клинический протокол медицинской организации</a:t>
            </a:r>
            <a:r>
              <a:rPr lang="ru-RU" sz="2800" dirty="0" smtClean="0"/>
              <a:t> — это нормативный </a:t>
            </a:r>
            <a:r>
              <a:rPr lang="ru-RU" sz="2800" u="sng" dirty="0" smtClean="0"/>
              <a:t>документ</a:t>
            </a:r>
            <a:r>
              <a:rPr lang="ru-RU" sz="2800" dirty="0" smtClean="0"/>
              <a:t>, </a:t>
            </a:r>
            <a:r>
              <a:rPr lang="ru-RU" sz="2800" u="sng" dirty="0" smtClean="0"/>
              <a:t>определяющий требования </a:t>
            </a:r>
            <a:r>
              <a:rPr lang="ru-RU" sz="2800" dirty="0" smtClean="0"/>
              <a:t>к выполнению медицинской </a:t>
            </a:r>
            <a:r>
              <a:rPr lang="ru-RU" sz="2800" u="sng" dirty="0" smtClean="0"/>
              <a:t>помощи больному при определённом заболевании, </a:t>
            </a:r>
            <a:r>
              <a:rPr lang="ru-RU" sz="2800" dirty="0" smtClean="0"/>
              <a:t>с </a:t>
            </a:r>
            <a:r>
              <a:rPr lang="ru-RU" sz="2800" u="sng" dirty="0" smtClean="0"/>
              <a:t>определённым синдромом</a:t>
            </a:r>
            <a:r>
              <a:rPr lang="ru-RU" sz="2800" dirty="0" smtClean="0"/>
              <a:t> или при </a:t>
            </a:r>
            <a:r>
              <a:rPr lang="ru-RU" sz="2800" u="sng" dirty="0" smtClean="0"/>
              <a:t>определённой клинической ситуации</a:t>
            </a:r>
            <a:r>
              <a:rPr lang="ru-RU" sz="2800" dirty="0" smtClean="0"/>
              <a:t> в медицинской организации.</a:t>
            </a:r>
          </a:p>
          <a:p>
            <a:endParaRPr lang="ru-RU" sz="2400" dirty="0"/>
          </a:p>
          <a:p>
            <a:endParaRPr lang="ru-RU" sz="2400" dirty="0"/>
          </a:p>
        </p:txBody>
      </p:sp>
      <p:sp>
        <p:nvSpPr>
          <p:cNvPr id="3" name="TextBox 2"/>
          <p:cNvSpPr txBox="1"/>
          <p:nvPr/>
        </p:nvSpPr>
        <p:spPr>
          <a:xfrm>
            <a:off x="2411760" y="0"/>
            <a:ext cx="4156029" cy="769441"/>
          </a:xfrm>
          <a:prstGeom prst="rect">
            <a:avLst/>
          </a:prstGeom>
          <a:noFill/>
        </p:spPr>
        <p:txBody>
          <a:bodyPr wrap="square" rtlCol="0">
            <a:spAutoFit/>
          </a:bodyPr>
          <a:lstStyle/>
          <a:p>
            <a:pPr algn="ctr"/>
            <a:r>
              <a:rPr lang="ru-RU" sz="4400" b="1" dirty="0" smtClean="0">
                <a:solidFill>
                  <a:schemeClr val="tx2"/>
                </a:solidFill>
                <a:latin typeface="+mj-lt"/>
              </a:rPr>
              <a:t>определение</a:t>
            </a:r>
            <a:endParaRPr lang="ru-RU" sz="4400" b="1" dirty="0">
              <a:solidFill>
                <a:schemeClr val="tx2"/>
              </a:solidFill>
              <a:latin typeface="+mj-lt"/>
            </a:endParaRPr>
          </a:p>
        </p:txBody>
      </p:sp>
      <p:sp>
        <p:nvSpPr>
          <p:cNvPr id="1025" name="Rectangle 1"/>
          <p:cNvSpPr>
            <a:spLocks noChangeArrowheads="1"/>
          </p:cNvSpPr>
          <p:nvPr/>
        </p:nvSpPr>
        <p:spPr bwMode="auto">
          <a:xfrm>
            <a:off x="2807296" y="5138296"/>
            <a:ext cx="6336704" cy="156966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tabLst>
                <a:tab pos="457200" algn="l"/>
              </a:tabLst>
            </a:pPr>
            <a:r>
              <a:rPr kumimoji="0" lang="ru-RU" sz="2400" b="1" i="0" u="sng" strike="noStrike" cap="none" normalizeH="0" baseline="0" dirty="0" err="1" smtClean="0">
                <a:ln>
                  <a:noFill/>
                </a:ln>
                <a:solidFill>
                  <a:srgbClr val="000066"/>
                </a:solidFill>
                <a:effectLst/>
                <a:ea typeface="Calibri" pitchFamily="34" charset="0"/>
                <a:cs typeface="Arial" pitchFamily="34" charset="0"/>
              </a:rPr>
              <a:t>Отдело</a:t>
            </a:r>
            <a:r>
              <a:rPr kumimoji="0" lang="ru-RU" sz="2400" b="1" i="0" u="sng" strike="noStrike" cap="none" normalizeH="0" dirty="0" smtClean="0">
                <a:ln>
                  <a:noFill/>
                </a:ln>
                <a:solidFill>
                  <a:srgbClr val="000066"/>
                </a:solidFill>
                <a:effectLst/>
                <a:ea typeface="Calibri" pitchFamily="34" charset="0"/>
                <a:cs typeface="Arial" pitchFamily="34" charset="0"/>
              </a:rPr>
              <a:t> </a:t>
            </a:r>
            <a:r>
              <a:rPr kumimoji="0" lang="ru-RU" sz="2400" b="1" i="0" u="sng" strike="noStrike" cap="none" normalizeH="0" baseline="0" dirty="0" smtClean="0">
                <a:ln>
                  <a:noFill/>
                </a:ln>
                <a:solidFill>
                  <a:srgbClr val="000066"/>
                </a:solidFill>
                <a:effectLst/>
                <a:ea typeface="Calibri" pitchFamily="34" charset="0"/>
                <a:cs typeface="Arial" pitchFamily="34" charset="0"/>
              </a:rPr>
              <a:t>стандартизации в здравоохранении </a:t>
            </a:r>
            <a:br>
              <a:rPr kumimoji="0" lang="ru-RU" sz="2400" b="1" i="0" u="sng" strike="noStrike" cap="none" normalizeH="0" baseline="0" dirty="0" smtClean="0">
                <a:ln>
                  <a:noFill/>
                </a:ln>
                <a:solidFill>
                  <a:srgbClr val="000066"/>
                </a:solidFill>
                <a:effectLst/>
                <a:ea typeface="Calibri" pitchFamily="34" charset="0"/>
                <a:cs typeface="Arial" pitchFamily="34" charset="0"/>
              </a:rPr>
            </a:br>
            <a:r>
              <a:rPr kumimoji="0" lang="ru-RU" sz="2400" b="1" i="0" u="sng" strike="noStrike" cap="none" normalizeH="0" baseline="0" dirty="0" smtClean="0">
                <a:ln>
                  <a:noFill/>
                </a:ln>
                <a:solidFill>
                  <a:srgbClr val="000066"/>
                </a:solidFill>
                <a:effectLst/>
                <a:ea typeface="Calibri" pitchFamily="34" charset="0"/>
                <a:cs typeface="Arial" pitchFamily="34" charset="0"/>
              </a:rPr>
              <a:t>НИИ общественного здоровья и управления здравоохранением</a:t>
            </a:r>
            <a:r>
              <a:rPr kumimoji="0" lang="ru-RU" sz="2400" b="1" i="0" u="sng" strike="noStrike" cap="none" normalizeH="0" dirty="0" smtClean="0">
                <a:ln>
                  <a:noFill/>
                </a:ln>
                <a:solidFill>
                  <a:srgbClr val="000066"/>
                </a:solidFill>
                <a:effectLst/>
                <a:ea typeface="Calibri" pitchFamily="34" charset="0"/>
                <a:cs typeface="Arial" pitchFamily="34" charset="0"/>
              </a:rPr>
              <a:t> </a:t>
            </a:r>
            <a:r>
              <a:rPr kumimoji="0" lang="ru-RU" sz="2400" b="1" i="0" u="sng" strike="noStrike" cap="none" normalizeH="0" baseline="0" dirty="0" smtClean="0">
                <a:ln>
                  <a:noFill/>
                </a:ln>
                <a:solidFill>
                  <a:srgbClr val="000066"/>
                </a:solidFill>
                <a:effectLst/>
                <a:ea typeface="Calibri" pitchFamily="34" charset="0"/>
                <a:cs typeface="Arial" pitchFamily="34" charset="0"/>
              </a:rPr>
              <a:t>под руководством профессора Воробьева П.А.</a:t>
            </a:r>
            <a:endParaRPr kumimoji="0" lang="ru-RU" sz="4800" b="0" i="0" u="none" strike="noStrike" cap="none" normalizeH="0" baseline="0" dirty="0" smtClean="0">
              <a:ln>
                <a:noFill/>
              </a:ln>
              <a:solidFill>
                <a:schemeClr val="tx1"/>
              </a:solidFill>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Заголовок 1"/>
          <p:cNvSpPr>
            <a:spLocks noGrp="1"/>
          </p:cNvSpPr>
          <p:nvPr>
            <p:ph type="title" idx="4294967295"/>
          </p:nvPr>
        </p:nvSpPr>
        <p:spPr>
          <a:xfrm>
            <a:off x="457200" y="1"/>
            <a:ext cx="8229600" cy="980728"/>
          </a:xfrm>
        </p:spPr>
        <p:txBody>
          <a:bodyPr>
            <a:normAutofit/>
          </a:bodyPr>
          <a:lstStyle/>
          <a:p>
            <a:pPr>
              <a:defRPr/>
            </a:pPr>
            <a:r>
              <a:rPr lang="ru-RU" altLang="ru-RU" sz="3200" b="1" dirty="0" smtClean="0">
                <a:solidFill>
                  <a:srgbClr val="0045D0"/>
                </a:solidFill>
              </a:rPr>
              <a:t>Весовые категории малышей</a:t>
            </a:r>
            <a:endParaRPr lang="ru-RU" sz="6600" b="1" dirty="0" smtClean="0">
              <a:solidFill>
                <a:srgbClr val="0045D0"/>
              </a:solidFill>
            </a:endParaRPr>
          </a:p>
        </p:txBody>
      </p:sp>
      <p:sp>
        <p:nvSpPr>
          <p:cNvPr id="21509" name="TextBox 1"/>
          <p:cNvSpPr txBox="1">
            <a:spLocks noChangeArrowheads="1"/>
          </p:cNvSpPr>
          <p:nvPr/>
        </p:nvSpPr>
        <p:spPr bwMode="auto">
          <a:xfrm>
            <a:off x="395288" y="5300663"/>
            <a:ext cx="8640762" cy="1569660"/>
          </a:xfrm>
          <a:prstGeom prst="rect">
            <a:avLst/>
          </a:prstGeom>
          <a:noFill/>
          <a:ln w="9525">
            <a:noFill/>
            <a:miter lim="800000"/>
            <a:headEnd/>
            <a:tailEnd/>
          </a:ln>
        </p:spPr>
        <p:txBody>
          <a:bodyPr>
            <a:spAutoFit/>
          </a:bodyPr>
          <a:lstStyle/>
          <a:p>
            <a:pPr algn="ctr"/>
            <a:r>
              <a:rPr lang="ru-RU" altLang="ru-RU" sz="2400" b="1" dirty="0">
                <a:solidFill>
                  <a:srgbClr val="A50021"/>
                </a:solidFill>
              </a:rPr>
              <a:t>Не смотря на рост числа новорожденных не выросло потребление </a:t>
            </a:r>
            <a:r>
              <a:rPr lang="ru-RU" altLang="ru-RU" sz="2400" b="1" dirty="0" err="1">
                <a:solidFill>
                  <a:srgbClr val="A50021"/>
                </a:solidFill>
              </a:rPr>
              <a:t>сурфактанта</a:t>
            </a:r>
            <a:r>
              <a:rPr lang="ru-RU" altLang="ru-RU" sz="2400" b="1" dirty="0">
                <a:solidFill>
                  <a:srgbClr val="A50021"/>
                </a:solidFill>
              </a:rPr>
              <a:t>. Так в 2011 году </a:t>
            </a:r>
            <a:r>
              <a:rPr lang="ru-RU" altLang="ru-RU" sz="2400" b="1" dirty="0" err="1">
                <a:solidFill>
                  <a:srgbClr val="A50021"/>
                </a:solidFill>
              </a:rPr>
              <a:t>сурфактант</a:t>
            </a:r>
            <a:r>
              <a:rPr lang="ru-RU" altLang="ru-RU" sz="2400" b="1" dirty="0">
                <a:solidFill>
                  <a:srgbClr val="A50021"/>
                </a:solidFill>
              </a:rPr>
              <a:t> вводился 278 детям (393 дозы), в 2013 году – 246 новорожденным </a:t>
            </a:r>
            <a:endParaRPr lang="ru-RU" altLang="ru-RU" sz="2400" b="1" dirty="0" smtClean="0">
              <a:solidFill>
                <a:srgbClr val="A50021"/>
              </a:solidFill>
            </a:endParaRPr>
          </a:p>
          <a:p>
            <a:pPr algn="ctr"/>
            <a:r>
              <a:rPr lang="ru-RU" altLang="ru-RU" sz="2400" b="1" dirty="0" smtClean="0">
                <a:solidFill>
                  <a:srgbClr val="A50021"/>
                </a:solidFill>
              </a:rPr>
              <a:t>(</a:t>
            </a:r>
            <a:r>
              <a:rPr lang="ru-RU" altLang="ru-RU" sz="2400" b="1" dirty="0">
                <a:solidFill>
                  <a:srgbClr val="A50021"/>
                </a:solidFill>
              </a:rPr>
              <a:t>394 дозы) </a:t>
            </a:r>
          </a:p>
        </p:txBody>
      </p:sp>
      <p:graphicFrame>
        <p:nvGraphicFramePr>
          <p:cNvPr id="11" name="Object 4"/>
          <p:cNvGraphicFramePr>
            <a:graphicFrameLocks noChangeAspect="1"/>
          </p:cNvGraphicFramePr>
          <p:nvPr/>
        </p:nvGraphicFramePr>
        <p:xfrm>
          <a:off x="827584" y="692696"/>
          <a:ext cx="7653287" cy="465092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750" y="0"/>
            <a:ext cx="8064500" cy="1384995"/>
          </a:xfrm>
          <a:prstGeom prst="rect">
            <a:avLst/>
          </a:prstGeom>
          <a:noFill/>
        </p:spPr>
        <p:txBody>
          <a:bodyPr wrap="square">
            <a:spAutoFit/>
          </a:bodyPr>
          <a:lstStyle/>
          <a:p>
            <a:pPr algn="ctr">
              <a:defRPr/>
            </a:pPr>
            <a:r>
              <a:rPr lang="ru-RU" sz="2800" b="1" dirty="0">
                <a:solidFill>
                  <a:srgbClr val="0045D0"/>
                </a:solidFill>
              </a:rPr>
              <a:t>Динамика количества переливаний препаратов крови в раннем неонатальном периоде (на первом этапе) 2011-2013 г</a:t>
            </a:r>
            <a:r>
              <a:rPr lang="ru-RU" sz="2800" b="1" dirty="0">
                <a:solidFill>
                  <a:schemeClr val="accent1">
                    <a:lumMod val="50000"/>
                  </a:schemeClr>
                </a:solidFill>
              </a:rPr>
              <a:t>.</a:t>
            </a:r>
          </a:p>
        </p:txBody>
      </p:sp>
      <p:graphicFrame>
        <p:nvGraphicFramePr>
          <p:cNvPr id="6" name="Диаграмма 2"/>
          <p:cNvGraphicFramePr>
            <a:graphicFrameLocks/>
          </p:cNvGraphicFramePr>
          <p:nvPr/>
        </p:nvGraphicFramePr>
        <p:xfrm>
          <a:off x="214313" y="1268413"/>
          <a:ext cx="5078412" cy="4697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3"/>
          <p:cNvGraphicFramePr>
            <a:graphicFrameLocks/>
          </p:cNvGraphicFramePr>
          <p:nvPr/>
        </p:nvGraphicFramePr>
        <p:xfrm>
          <a:off x="4716463" y="2276475"/>
          <a:ext cx="4119562" cy="3976688"/>
        </p:xfrm>
        <a:graphic>
          <a:graphicData uri="http://schemas.openxmlformats.org/drawingml/2006/chart">
            <c:chart xmlns:c="http://schemas.openxmlformats.org/drawingml/2006/chart" xmlns:r="http://schemas.openxmlformats.org/officeDocument/2006/relationships" r:id="rId3"/>
          </a:graphicData>
        </a:graphic>
      </p:graphicFrame>
      <p:sp>
        <p:nvSpPr>
          <p:cNvPr id="22533" name="TextBox 1"/>
          <p:cNvSpPr txBox="1">
            <a:spLocks noChangeArrowheads="1"/>
          </p:cNvSpPr>
          <p:nvPr/>
        </p:nvSpPr>
        <p:spPr bwMode="auto">
          <a:xfrm>
            <a:off x="5003800" y="1412777"/>
            <a:ext cx="4321175" cy="720824"/>
          </a:xfrm>
          <a:prstGeom prst="rect">
            <a:avLst/>
          </a:prstGeom>
          <a:noFill/>
          <a:ln w="9525">
            <a:noFill/>
            <a:miter lim="800000"/>
            <a:headEnd/>
            <a:tailEnd/>
          </a:ln>
        </p:spPr>
        <p:txBody>
          <a:bodyPr/>
          <a:lstStyle/>
          <a:p>
            <a:r>
              <a:rPr lang="ru-RU" altLang="ru-RU" sz="2000" b="1" u="sng" dirty="0"/>
              <a:t>Количество проведенных </a:t>
            </a:r>
            <a:endParaRPr lang="ru-RU" altLang="ru-RU" sz="2000" b="1" u="sng" dirty="0" smtClean="0"/>
          </a:p>
          <a:p>
            <a:r>
              <a:rPr lang="ru-RU" altLang="ru-RU" sz="2000" b="1" u="sng" dirty="0" smtClean="0"/>
              <a:t>трансфузий </a:t>
            </a:r>
            <a:r>
              <a:rPr lang="ru-RU" altLang="ru-RU" sz="2000" b="1" u="sng" dirty="0"/>
              <a:t>(</a:t>
            </a:r>
            <a:r>
              <a:rPr lang="ru-RU" altLang="ru-RU" sz="2000" b="1" u="sng" dirty="0" err="1"/>
              <a:t>абс</a:t>
            </a:r>
            <a:r>
              <a:rPr lang="ru-RU" altLang="ru-RU" sz="2000" b="1" u="sng" dirty="0"/>
              <a: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Заголовок 1"/>
          <p:cNvSpPr>
            <a:spLocks noGrp="1"/>
          </p:cNvSpPr>
          <p:nvPr>
            <p:ph type="title"/>
          </p:nvPr>
        </p:nvSpPr>
        <p:spPr/>
        <p:txBody>
          <a:bodyPr>
            <a:normAutofit/>
          </a:bodyPr>
          <a:lstStyle/>
          <a:p>
            <a:pPr>
              <a:defRPr/>
            </a:pPr>
            <a:r>
              <a:rPr lang="ru-RU" sz="2800" b="1" dirty="0" smtClean="0">
                <a:solidFill>
                  <a:srgbClr val="0045D0"/>
                </a:solidFill>
              </a:rPr>
              <a:t>Динамика средней продолжительности пребывания больных на койке в 2011-2013 годах </a:t>
            </a:r>
          </a:p>
        </p:txBody>
      </p:sp>
      <p:graphicFrame>
        <p:nvGraphicFramePr>
          <p:cNvPr id="10" name="Содержимое 9"/>
          <p:cNvGraphicFramePr>
            <a:graphicFrameLocks noGrp="1"/>
          </p:cNvGraphicFramePr>
          <p:nvPr>
            <p:ph sz="half" idx="1"/>
          </p:nvPr>
        </p:nvGraphicFramePr>
        <p:xfrm>
          <a:off x="457201" y="1600200"/>
          <a:ext cx="8147248" cy="4925145"/>
        </p:xfrm>
        <a:graphic>
          <a:graphicData uri="http://schemas.openxmlformats.org/drawingml/2006/table">
            <a:tbl>
              <a:tblPr firstRow="1" bandRow="1">
                <a:tableStyleId>{5C22544A-7EE6-4342-B048-85BDC9FD1C3A}</a:tableStyleId>
              </a:tblPr>
              <a:tblGrid>
                <a:gridCol w="4429354"/>
                <a:gridCol w="1005654"/>
                <a:gridCol w="1539379"/>
                <a:gridCol w="1172861"/>
              </a:tblGrid>
              <a:tr h="421495">
                <a:tc>
                  <a:txBody>
                    <a:bodyPr/>
                    <a:lstStyle/>
                    <a:p>
                      <a:r>
                        <a:rPr lang="ru-RU" sz="1600" dirty="0" smtClean="0">
                          <a:solidFill>
                            <a:schemeClr val="tx1"/>
                          </a:solidFill>
                        </a:rPr>
                        <a:t>показатель</a:t>
                      </a:r>
                      <a:endParaRPr lang="ru-RU" sz="1600" dirty="0">
                        <a:solidFill>
                          <a:schemeClr val="tx1"/>
                        </a:solidFill>
                      </a:endParaRPr>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ru-RU" sz="1600" dirty="0" smtClean="0">
                          <a:solidFill>
                            <a:schemeClr val="tx1"/>
                          </a:solidFill>
                        </a:rPr>
                        <a:t>2011</a:t>
                      </a:r>
                      <a:endParaRPr lang="ru-RU" sz="1600" dirty="0">
                        <a:solidFill>
                          <a:schemeClr val="tx1"/>
                        </a:solidFill>
                      </a:endParaRPr>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ru-RU" sz="1600" dirty="0" smtClean="0">
                          <a:solidFill>
                            <a:schemeClr val="tx1"/>
                          </a:solidFill>
                        </a:rPr>
                        <a:t>2012</a:t>
                      </a:r>
                      <a:endParaRPr lang="ru-RU" sz="1600" dirty="0">
                        <a:solidFill>
                          <a:schemeClr val="tx1"/>
                        </a:solidFill>
                      </a:endParaRPr>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ru-RU" sz="1600" dirty="0" smtClean="0">
                          <a:solidFill>
                            <a:schemeClr val="tx1"/>
                          </a:solidFill>
                        </a:rPr>
                        <a:t>2013</a:t>
                      </a:r>
                      <a:endParaRPr lang="ru-RU" sz="1600" dirty="0">
                        <a:solidFill>
                          <a:schemeClr val="tx1"/>
                        </a:solidFill>
                      </a:endParaRPr>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935373">
                <a:tc>
                  <a:txBody>
                    <a:bodyPr/>
                    <a:lstStyle/>
                    <a:p>
                      <a:r>
                        <a:rPr lang="ru-RU" sz="1800" dirty="0" smtClean="0"/>
                        <a:t>Средняя</a:t>
                      </a:r>
                      <a:r>
                        <a:rPr lang="ru-RU" sz="1800" baseline="0" dirty="0" smtClean="0"/>
                        <a:t> продолжительность пребывания новорожденных на койке </a:t>
                      </a:r>
                      <a:r>
                        <a:rPr lang="en-US" sz="1800" baseline="0" dirty="0" smtClean="0"/>
                        <a:t>II</a:t>
                      </a:r>
                      <a:r>
                        <a:rPr lang="ru-RU" sz="1800" baseline="0" dirty="0" smtClean="0"/>
                        <a:t> этапа выхаживания (общая) </a:t>
                      </a:r>
                      <a:r>
                        <a:rPr lang="ru-RU" sz="1800" baseline="0" dirty="0" err="1" smtClean="0"/>
                        <a:t>койко</a:t>
                      </a:r>
                      <a:r>
                        <a:rPr lang="ru-RU" sz="1800" baseline="0" dirty="0" smtClean="0"/>
                        <a:t> - дни</a:t>
                      </a:r>
                      <a:endParaRPr lang="ru-RU" sz="18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ru-RU" sz="2000" dirty="0" smtClean="0"/>
                    </a:p>
                    <a:p>
                      <a:r>
                        <a:rPr lang="ru-RU" sz="2000" dirty="0" smtClean="0"/>
                        <a:t>24,6</a:t>
                      </a:r>
                      <a:endParaRPr lang="ru-RU" sz="20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ru-RU" sz="2000" dirty="0" smtClean="0">
                        <a:solidFill>
                          <a:srgbClr val="FF0000"/>
                        </a:solidFill>
                      </a:endParaRPr>
                    </a:p>
                    <a:p>
                      <a:r>
                        <a:rPr lang="ru-RU" sz="2000" dirty="0" smtClean="0">
                          <a:solidFill>
                            <a:srgbClr val="FF0000"/>
                          </a:solidFill>
                        </a:rPr>
                        <a:t>25</a:t>
                      </a:r>
                      <a:endParaRPr lang="ru-RU" sz="2000" dirty="0">
                        <a:solidFill>
                          <a:srgbClr val="FF0000"/>
                        </a:solidFill>
                      </a:endParaRPr>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ru-RU" sz="2000" dirty="0" smtClean="0">
                        <a:solidFill>
                          <a:srgbClr val="FF0000"/>
                        </a:solidFill>
                      </a:endParaRPr>
                    </a:p>
                    <a:p>
                      <a:r>
                        <a:rPr lang="ru-RU" sz="2000" dirty="0" smtClean="0">
                          <a:solidFill>
                            <a:srgbClr val="FF0000"/>
                          </a:solidFill>
                        </a:rPr>
                        <a:t>26</a:t>
                      </a:r>
                      <a:endParaRPr lang="ru-RU" sz="2000" dirty="0">
                        <a:solidFill>
                          <a:srgbClr val="FF0000"/>
                        </a:solidFill>
                      </a:endParaRPr>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935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Средняя</a:t>
                      </a:r>
                      <a:r>
                        <a:rPr lang="ru-RU" sz="1800" baseline="0" dirty="0" smtClean="0"/>
                        <a:t> продолжительность пребывания новорожденных на койке </a:t>
                      </a:r>
                      <a:r>
                        <a:rPr lang="en-US" sz="1800" baseline="0" dirty="0" smtClean="0"/>
                        <a:t>II</a:t>
                      </a:r>
                      <a:r>
                        <a:rPr lang="ru-RU" sz="1800" baseline="0" dirty="0" smtClean="0"/>
                        <a:t> этапа выхаживания (ОРИТН) </a:t>
                      </a:r>
                      <a:r>
                        <a:rPr lang="ru-RU" sz="1800" baseline="0" dirty="0" err="1" smtClean="0"/>
                        <a:t>койко</a:t>
                      </a:r>
                      <a:r>
                        <a:rPr lang="ru-RU" sz="1800" baseline="0" dirty="0" smtClean="0"/>
                        <a:t> - дни</a:t>
                      </a:r>
                      <a:endParaRPr lang="ru-RU" sz="1800" dirty="0" smtClean="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ru-RU" sz="2000" dirty="0" smtClean="0"/>
                        <a:t>20,35</a:t>
                      </a:r>
                      <a:endParaRPr lang="ru-RU" sz="20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ru-RU" sz="2000" dirty="0" smtClean="0">
                          <a:solidFill>
                            <a:srgbClr val="FF0000"/>
                          </a:solidFill>
                        </a:rPr>
                        <a:t>15,6</a:t>
                      </a:r>
                      <a:endParaRPr lang="ru-RU" sz="2000" dirty="0">
                        <a:solidFill>
                          <a:srgbClr val="FF0000"/>
                        </a:solidFill>
                      </a:endParaRPr>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ru-RU" sz="2000" dirty="0" smtClean="0">
                          <a:solidFill>
                            <a:srgbClr val="FF0000"/>
                          </a:solidFill>
                        </a:rPr>
                        <a:t>13,26</a:t>
                      </a:r>
                      <a:endParaRPr lang="ru-RU" sz="2000" dirty="0">
                        <a:solidFill>
                          <a:srgbClr val="FF0000"/>
                        </a:solidFill>
                      </a:endParaRPr>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658226">
                <a:tc>
                  <a:txBody>
                    <a:bodyPr/>
                    <a:lstStyle/>
                    <a:p>
                      <a:r>
                        <a:rPr lang="ru-RU" sz="1600" dirty="0" smtClean="0"/>
                        <a:t>Средняя продолжительность</a:t>
                      </a:r>
                      <a:r>
                        <a:rPr lang="ru-RU" sz="1600" baseline="0" dirty="0" smtClean="0"/>
                        <a:t> пребывания на койке детей с ОНМТ (ОРИТН)</a:t>
                      </a:r>
                      <a:endParaRPr lang="ru-RU" sz="16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ru-RU" sz="16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ru-RU" sz="2400" dirty="0" smtClean="0"/>
                        <a:t>9</a:t>
                      </a:r>
                      <a:endParaRPr lang="ru-RU" sz="24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ru-RU" sz="2400" dirty="0" smtClean="0"/>
                        <a:t>6</a:t>
                      </a:r>
                      <a:endParaRPr lang="ru-RU" sz="24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658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Средняя продолжительность</a:t>
                      </a:r>
                      <a:r>
                        <a:rPr lang="ru-RU" sz="1800" baseline="0" dirty="0" smtClean="0"/>
                        <a:t> пребывания на койке детей с ОНМТ (ОПН)</a:t>
                      </a:r>
                      <a:endParaRPr lang="ru-RU" sz="1800" dirty="0" smtClean="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ru-RU" sz="16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ru-RU" sz="2400" dirty="0" smtClean="0"/>
                        <a:t>38</a:t>
                      </a:r>
                      <a:endParaRPr lang="ru-RU" sz="24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ru-RU" sz="2400" dirty="0" smtClean="0"/>
                        <a:t>32</a:t>
                      </a:r>
                      <a:endParaRPr lang="ru-RU" sz="24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658226">
                <a:tc>
                  <a:txBody>
                    <a:bodyPr/>
                    <a:lstStyle/>
                    <a:p>
                      <a:r>
                        <a:rPr lang="ru-RU" sz="1800" dirty="0" smtClean="0"/>
                        <a:t>Средняя продолжительность</a:t>
                      </a:r>
                      <a:r>
                        <a:rPr lang="ru-RU" sz="1800" baseline="0" dirty="0" smtClean="0"/>
                        <a:t> пребывания на койке детей с ЭНМТ (ОРИТН)</a:t>
                      </a:r>
                      <a:endParaRPr lang="ru-RU" sz="18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ru-RU" sz="16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ru-RU" sz="2400" dirty="0" smtClean="0"/>
                        <a:t>34</a:t>
                      </a:r>
                      <a:endParaRPr lang="ru-RU" sz="24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ru-RU" sz="2400" dirty="0" smtClean="0"/>
                        <a:t>25</a:t>
                      </a:r>
                      <a:endParaRPr lang="ru-RU" sz="24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658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t>Средняя продолжительность</a:t>
                      </a:r>
                      <a:r>
                        <a:rPr lang="ru-RU" sz="1800" baseline="0" dirty="0" smtClean="0"/>
                        <a:t> пребывания на койке детей с ЭНМТ (ОПН)</a:t>
                      </a:r>
                      <a:endParaRPr lang="ru-RU" sz="1800" dirty="0" smtClean="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ru-RU" sz="18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ru-RU" sz="2800" dirty="0" smtClean="0"/>
                        <a:t>58</a:t>
                      </a:r>
                      <a:endParaRPr lang="ru-RU" sz="28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ru-RU" sz="2800" dirty="0" smtClean="0"/>
                        <a:t>56</a:t>
                      </a:r>
                      <a:endParaRPr lang="ru-RU" sz="2800" dirty="0"/>
                    </a:p>
                  </a:txBody>
                  <a:tcPr marT="45727" marB="45727">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13" name="Левая фигурная скобка 12"/>
          <p:cNvSpPr/>
          <p:nvPr/>
        </p:nvSpPr>
        <p:spPr>
          <a:xfrm flipH="1">
            <a:off x="6516216" y="4077072"/>
            <a:ext cx="285750" cy="928687"/>
          </a:xfrm>
          <a:prstGeom prst="leftBrace">
            <a:avLst>
              <a:gd name="adj1" fmla="val 8333"/>
              <a:gd name="adj2" fmla="val 4762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4622" name="TextBox 13"/>
          <p:cNvSpPr txBox="1">
            <a:spLocks noChangeArrowheads="1"/>
          </p:cNvSpPr>
          <p:nvPr/>
        </p:nvSpPr>
        <p:spPr bwMode="auto">
          <a:xfrm>
            <a:off x="6804248" y="4365104"/>
            <a:ext cx="500063" cy="400110"/>
          </a:xfrm>
          <a:prstGeom prst="rect">
            <a:avLst/>
          </a:prstGeom>
          <a:noFill/>
          <a:ln w="9525">
            <a:noFill/>
            <a:miter lim="800000"/>
            <a:headEnd/>
            <a:tailEnd/>
          </a:ln>
        </p:spPr>
        <p:txBody>
          <a:bodyPr>
            <a:spAutoFit/>
          </a:bodyPr>
          <a:lstStyle/>
          <a:p>
            <a:r>
              <a:rPr lang="ru-RU" altLang="ru-RU" sz="2000" dirty="0"/>
              <a:t>47</a:t>
            </a:r>
          </a:p>
        </p:txBody>
      </p:sp>
      <p:sp>
        <p:nvSpPr>
          <p:cNvPr id="15" name="Левая фигурная скобка 14"/>
          <p:cNvSpPr/>
          <p:nvPr/>
        </p:nvSpPr>
        <p:spPr>
          <a:xfrm flipH="1">
            <a:off x="7884368" y="4077072"/>
            <a:ext cx="285750" cy="928687"/>
          </a:xfrm>
          <a:prstGeom prst="leftBrace">
            <a:avLst>
              <a:gd name="adj1" fmla="val 8333"/>
              <a:gd name="adj2" fmla="val 4762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4624" name="TextBox 15"/>
          <p:cNvSpPr txBox="1">
            <a:spLocks noChangeArrowheads="1"/>
          </p:cNvSpPr>
          <p:nvPr/>
        </p:nvSpPr>
        <p:spPr bwMode="auto">
          <a:xfrm>
            <a:off x="8172400" y="4365104"/>
            <a:ext cx="500062" cy="461665"/>
          </a:xfrm>
          <a:prstGeom prst="rect">
            <a:avLst/>
          </a:prstGeom>
          <a:noFill/>
          <a:ln w="9525">
            <a:noFill/>
            <a:miter lim="800000"/>
            <a:headEnd/>
            <a:tailEnd/>
          </a:ln>
        </p:spPr>
        <p:txBody>
          <a:bodyPr>
            <a:spAutoFit/>
          </a:bodyPr>
          <a:lstStyle/>
          <a:p>
            <a:r>
              <a:rPr lang="ru-RU" altLang="ru-RU" sz="2400"/>
              <a:t>38</a:t>
            </a:r>
          </a:p>
        </p:txBody>
      </p:sp>
      <p:sp>
        <p:nvSpPr>
          <p:cNvPr id="17" name="Левая фигурная скобка 16"/>
          <p:cNvSpPr/>
          <p:nvPr/>
        </p:nvSpPr>
        <p:spPr>
          <a:xfrm flipH="1">
            <a:off x="6588224" y="5373216"/>
            <a:ext cx="285750" cy="928687"/>
          </a:xfrm>
          <a:prstGeom prst="leftBrace">
            <a:avLst>
              <a:gd name="adj1" fmla="val 8333"/>
              <a:gd name="adj2" fmla="val 4762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4626" name="TextBox 17"/>
          <p:cNvSpPr txBox="1">
            <a:spLocks noChangeArrowheads="1"/>
          </p:cNvSpPr>
          <p:nvPr/>
        </p:nvSpPr>
        <p:spPr bwMode="auto">
          <a:xfrm>
            <a:off x="8172400" y="5661248"/>
            <a:ext cx="500063" cy="461665"/>
          </a:xfrm>
          <a:prstGeom prst="rect">
            <a:avLst/>
          </a:prstGeom>
          <a:noFill/>
          <a:ln w="9525">
            <a:noFill/>
            <a:miter lim="800000"/>
            <a:headEnd/>
            <a:tailEnd/>
          </a:ln>
        </p:spPr>
        <p:txBody>
          <a:bodyPr>
            <a:spAutoFit/>
          </a:bodyPr>
          <a:lstStyle/>
          <a:p>
            <a:r>
              <a:rPr lang="ru-RU" altLang="ru-RU" sz="2400" dirty="0"/>
              <a:t>81</a:t>
            </a:r>
          </a:p>
        </p:txBody>
      </p:sp>
      <p:sp>
        <p:nvSpPr>
          <p:cNvPr id="19" name="Левая фигурная скобка 18"/>
          <p:cNvSpPr/>
          <p:nvPr/>
        </p:nvSpPr>
        <p:spPr>
          <a:xfrm flipH="1">
            <a:off x="7884367" y="5229200"/>
            <a:ext cx="312563" cy="1072703"/>
          </a:xfrm>
          <a:prstGeom prst="leftBrace">
            <a:avLst>
              <a:gd name="adj1" fmla="val 8333"/>
              <a:gd name="adj2" fmla="val 4762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ru-RU"/>
          </a:p>
        </p:txBody>
      </p:sp>
      <p:sp>
        <p:nvSpPr>
          <p:cNvPr id="24628" name="TextBox 19"/>
          <p:cNvSpPr txBox="1">
            <a:spLocks noChangeArrowheads="1"/>
          </p:cNvSpPr>
          <p:nvPr/>
        </p:nvSpPr>
        <p:spPr bwMode="auto">
          <a:xfrm>
            <a:off x="6876256" y="5589240"/>
            <a:ext cx="500062" cy="461665"/>
          </a:xfrm>
          <a:prstGeom prst="rect">
            <a:avLst/>
          </a:prstGeom>
          <a:noFill/>
          <a:ln w="9525">
            <a:noFill/>
            <a:miter lim="800000"/>
            <a:headEnd/>
            <a:tailEnd/>
          </a:ln>
        </p:spPr>
        <p:txBody>
          <a:bodyPr wrap="square">
            <a:spAutoFit/>
          </a:bodyPr>
          <a:lstStyle/>
          <a:p>
            <a:r>
              <a:rPr lang="ru-RU" altLang="ru-RU" sz="2400" dirty="0"/>
              <a:t>92</a:t>
            </a:r>
          </a:p>
        </p:txBody>
      </p:sp>
    </p:spTree>
  </p:cSld>
  <p:clrMapOvr>
    <a:masterClrMapping/>
  </p:clrMapOvr>
  <p:transition spd="med">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Заголовок 1"/>
          <p:cNvSpPr>
            <a:spLocks noGrp="1"/>
          </p:cNvSpPr>
          <p:nvPr>
            <p:ph type="title"/>
          </p:nvPr>
        </p:nvSpPr>
        <p:spPr>
          <a:xfrm>
            <a:off x="457200" y="277813"/>
            <a:ext cx="8229600" cy="722312"/>
          </a:xfrm>
        </p:spPr>
        <p:txBody>
          <a:bodyPr/>
          <a:lstStyle/>
          <a:p>
            <a:pPr>
              <a:defRPr/>
            </a:pPr>
            <a:r>
              <a:rPr lang="ru-RU" sz="2800" b="1" dirty="0" smtClean="0">
                <a:solidFill>
                  <a:srgbClr val="0045D0"/>
                </a:solidFill>
              </a:rPr>
              <a:t>«Выживаемость» детей с ЭНМТ </a:t>
            </a:r>
          </a:p>
        </p:txBody>
      </p:sp>
      <p:sp>
        <p:nvSpPr>
          <p:cNvPr id="14340" name="Текст 3"/>
          <p:cNvSpPr>
            <a:spLocks noGrp="1"/>
          </p:cNvSpPr>
          <p:nvPr>
            <p:ph type="body" sz="half" idx="2"/>
          </p:nvPr>
        </p:nvSpPr>
        <p:spPr>
          <a:xfrm>
            <a:off x="357188" y="5143500"/>
            <a:ext cx="8358187" cy="928688"/>
          </a:xfrm>
        </p:spPr>
        <p:txBody>
          <a:bodyPr>
            <a:noAutofit/>
          </a:bodyPr>
          <a:lstStyle/>
          <a:p>
            <a:pPr algn="ctr">
              <a:buFont typeface="Wingdings" pitchFamily="2" charset="2"/>
              <a:buNone/>
            </a:pPr>
            <a:r>
              <a:rPr lang="ru-RU" altLang="ru-RU" sz="2800" b="1" dirty="0" smtClean="0"/>
              <a:t>В 2011 году процент выживаемости составил 61%, </a:t>
            </a:r>
          </a:p>
          <a:p>
            <a:pPr algn="ctr">
              <a:buFont typeface="Wingdings" pitchFamily="2" charset="2"/>
              <a:buNone/>
            </a:pPr>
            <a:r>
              <a:rPr lang="ru-RU" altLang="ru-RU" sz="2800" b="1" dirty="0" smtClean="0"/>
              <a:t>в 2012- 69%, </a:t>
            </a:r>
          </a:p>
          <a:p>
            <a:pPr algn="ctr">
              <a:buFont typeface="Wingdings" pitchFamily="2" charset="2"/>
              <a:buNone/>
            </a:pPr>
            <a:r>
              <a:rPr lang="ru-RU" altLang="ru-RU" sz="2800" b="1" dirty="0" smtClean="0"/>
              <a:t>в 2013 – 83%</a:t>
            </a:r>
          </a:p>
        </p:txBody>
      </p:sp>
      <p:graphicFrame>
        <p:nvGraphicFramePr>
          <p:cNvPr id="14338" name="Диаграмма 5"/>
          <p:cNvGraphicFramePr>
            <a:graphicFrameLocks/>
          </p:cNvGraphicFramePr>
          <p:nvPr/>
        </p:nvGraphicFramePr>
        <p:xfrm>
          <a:off x="0" y="1071563"/>
          <a:ext cx="8786813" cy="4064000"/>
        </p:xfrm>
        <a:graphic>
          <a:graphicData uri="http://schemas.openxmlformats.org/presentationml/2006/ole">
            <p:oleObj spid="_x0000_s1026" r:id="rId3" imgW="8785097" imgH="4060288" progId="Excel.Sheet.8">
              <p:embed/>
            </p:oleObj>
          </a:graphicData>
        </a:graphic>
      </p:graphicFrame>
    </p:spTree>
  </p:cSld>
  <p:clrMapOvr>
    <a:masterClrMapping/>
  </p:clrMapOvr>
  <p:transition spd="med">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Заголовок 1"/>
          <p:cNvSpPr>
            <a:spLocks noGrp="1"/>
          </p:cNvSpPr>
          <p:nvPr>
            <p:ph type="title"/>
          </p:nvPr>
        </p:nvSpPr>
        <p:spPr/>
        <p:txBody>
          <a:bodyPr/>
          <a:lstStyle/>
          <a:p>
            <a:pPr>
              <a:defRPr/>
            </a:pPr>
            <a:r>
              <a:rPr lang="ru-RU" sz="2800" b="1" dirty="0" smtClean="0">
                <a:solidFill>
                  <a:srgbClr val="0045D0"/>
                </a:solidFill>
              </a:rPr>
              <a:t>«Выживаемость» детей с массой тела при рождении от 500 до 749 гр.  </a:t>
            </a:r>
          </a:p>
        </p:txBody>
      </p:sp>
      <p:sp>
        <p:nvSpPr>
          <p:cNvPr id="15364" name="Текст 3"/>
          <p:cNvSpPr>
            <a:spLocks noGrp="1"/>
          </p:cNvSpPr>
          <p:nvPr>
            <p:ph type="body" sz="half" idx="2"/>
          </p:nvPr>
        </p:nvSpPr>
        <p:spPr>
          <a:xfrm>
            <a:off x="357188" y="5429250"/>
            <a:ext cx="8143875" cy="500063"/>
          </a:xfrm>
        </p:spPr>
        <p:txBody>
          <a:bodyPr>
            <a:noAutofit/>
          </a:bodyPr>
          <a:lstStyle/>
          <a:p>
            <a:pPr algn="ctr">
              <a:buFont typeface="Wingdings" pitchFamily="2" charset="2"/>
              <a:buNone/>
            </a:pPr>
            <a:r>
              <a:rPr lang="ru-RU" altLang="ru-RU" sz="2800" b="1" dirty="0" smtClean="0"/>
              <a:t>В 2011 году процент выживаемости составил 39%, в 2012- 51%, </a:t>
            </a:r>
          </a:p>
          <a:p>
            <a:pPr algn="ctr">
              <a:buFont typeface="Wingdings" pitchFamily="2" charset="2"/>
              <a:buNone/>
            </a:pPr>
            <a:r>
              <a:rPr lang="ru-RU" altLang="ru-RU" sz="2800" b="1" dirty="0" smtClean="0"/>
              <a:t>      в 2013 – 65%</a:t>
            </a:r>
          </a:p>
        </p:txBody>
      </p:sp>
      <p:graphicFrame>
        <p:nvGraphicFramePr>
          <p:cNvPr id="15362" name="Диаграмма 5"/>
          <p:cNvGraphicFramePr>
            <a:graphicFrameLocks/>
          </p:cNvGraphicFramePr>
          <p:nvPr/>
        </p:nvGraphicFramePr>
        <p:xfrm>
          <a:off x="428625" y="1428750"/>
          <a:ext cx="8072438" cy="4064000"/>
        </p:xfrm>
        <a:graphic>
          <a:graphicData uri="http://schemas.openxmlformats.org/presentationml/2006/ole">
            <p:oleObj spid="_x0000_s3074" name="Worksheet" r:id="rId3" imgW="8077900" imgH="4066384" progId="Excel.Sheet.8">
              <p:embed/>
            </p:oleObj>
          </a:graphicData>
        </a:graphic>
      </p:graphicFrame>
    </p:spTree>
  </p:cSld>
  <p:clrMapOvr>
    <a:masterClrMapping/>
  </p:clrMapOvr>
  <p:transition spd="med">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Заголовок 1"/>
          <p:cNvSpPr>
            <a:spLocks noGrp="1"/>
          </p:cNvSpPr>
          <p:nvPr>
            <p:ph type="title"/>
          </p:nvPr>
        </p:nvSpPr>
        <p:spPr/>
        <p:txBody>
          <a:bodyPr/>
          <a:lstStyle/>
          <a:p>
            <a:pPr>
              <a:defRPr/>
            </a:pPr>
            <a:r>
              <a:rPr lang="ru-RU" sz="2800" b="1" dirty="0" smtClean="0">
                <a:solidFill>
                  <a:srgbClr val="0045D0"/>
                </a:solidFill>
              </a:rPr>
              <a:t>«Выживаемость» детей с массой тела при рождении от 750 до 999 гр.  </a:t>
            </a:r>
          </a:p>
        </p:txBody>
      </p:sp>
      <p:sp>
        <p:nvSpPr>
          <p:cNvPr id="16388" name="Текст 3"/>
          <p:cNvSpPr>
            <a:spLocks noGrp="1"/>
          </p:cNvSpPr>
          <p:nvPr>
            <p:ph type="body" sz="half" idx="2"/>
          </p:nvPr>
        </p:nvSpPr>
        <p:spPr>
          <a:xfrm>
            <a:off x="0" y="5373215"/>
            <a:ext cx="8501063" cy="556097"/>
          </a:xfrm>
        </p:spPr>
        <p:txBody>
          <a:bodyPr>
            <a:noAutofit/>
          </a:bodyPr>
          <a:lstStyle/>
          <a:p>
            <a:pPr>
              <a:buNone/>
            </a:pPr>
            <a:r>
              <a:rPr lang="ru-RU" altLang="ru-RU" sz="2800" b="1" dirty="0" smtClean="0"/>
              <a:t>В 2011 году процент выживаемости составил 71%, </a:t>
            </a:r>
          </a:p>
          <a:p>
            <a:pPr>
              <a:buNone/>
            </a:pPr>
            <a:r>
              <a:rPr lang="ru-RU" altLang="ru-RU" sz="2800" b="1" dirty="0" smtClean="0"/>
              <a:t>                                           в 2012- 80%, </a:t>
            </a:r>
          </a:p>
          <a:p>
            <a:pPr algn="ctr">
              <a:buNone/>
            </a:pPr>
            <a:r>
              <a:rPr lang="ru-RU" altLang="ru-RU" sz="2800" b="1" dirty="0" smtClean="0"/>
              <a:t>     в 2013- 91%</a:t>
            </a:r>
          </a:p>
        </p:txBody>
      </p:sp>
      <p:graphicFrame>
        <p:nvGraphicFramePr>
          <p:cNvPr id="16386" name="Диаграмма 5"/>
          <p:cNvGraphicFramePr>
            <a:graphicFrameLocks/>
          </p:cNvGraphicFramePr>
          <p:nvPr/>
        </p:nvGraphicFramePr>
        <p:xfrm>
          <a:off x="571500" y="1428750"/>
          <a:ext cx="8001000" cy="3872458"/>
        </p:xfrm>
        <a:graphic>
          <a:graphicData uri="http://schemas.openxmlformats.org/presentationml/2006/ole">
            <p:oleObj spid="_x0000_s4098" r:id="rId3" imgW="7998645" imgH="3505504" progId="Excel.Sheet.8">
              <p:embed/>
            </p:oleObj>
          </a:graphicData>
        </a:graphic>
      </p:graphicFrame>
    </p:spTree>
  </p:cSld>
  <p:clrMapOvr>
    <a:masterClrMapping/>
  </p:clrMapOvr>
  <p:transition spd="med">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1417638"/>
          </a:xfrm>
        </p:spPr>
        <p:txBody>
          <a:bodyPr>
            <a:normAutofit/>
          </a:bodyPr>
          <a:lstStyle/>
          <a:p>
            <a:pPr>
              <a:defRPr/>
            </a:pPr>
            <a:r>
              <a:rPr lang="ru-RU" sz="2800" b="1" dirty="0" smtClean="0">
                <a:solidFill>
                  <a:schemeClr val="accent1">
                    <a:lumMod val="50000"/>
                  </a:schemeClr>
                </a:solidFill>
              </a:rPr>
              <a:t>«</a:t>
            </a:r>
            <a:r>
              <a:rPr lang="ru-RU" sz="2800" b="1" dirty="0" smtClean="0">
                <a:solidFill>
                  <a:srgbClr val="0045D0"/>
                </a:solidFill>
              </a:rPr>
              <a:t>Выживаемость» новорожденных и </a:t>
            </a:r>
            <a:r>
              <a:rPr lang="ru-RU" sz="2800" b="1" dirty="0" err="1" smtClean="0">
                <a:solidFill>
                  <a:srgbClr val="0045D0"/>
                </a:solidFill>
              </a:rPr>
              <a:t>гестационный</a:t>
            </a:r>
            <a:r>
              <a:rPr lang="ru-RU" sz="2800" b="1" dirty="0" smtClean="0">
                <a:solidFill>
                  <a:srgbClr val="0045D0"/>
                </a:solidFill>
              </a:rPr>
              <a:t> возраст  динамика 2012=2013 г. </a:t>
            </a:r>
            <a:endParaRPr lang="ru-RU" sz="2800" b="1" dirty="0">
              <a:solidFill>
                <a:srgbClr val="0045D0"/>
              </a:solidFill>
            </a:endParaRPr>
          </a:p>
        </p:txBody>
      </p:sp>
      <p:graphicFrame>
        <p:nvGraphicFramePr>
          <p:cNvPr id="17410" name="Object 2"/>
          <p:cNvGraphicFramePr>
            <a:graphicFrameLocks noGrp="1" noChangeAspect="1"/>
          </p:cNvGraphicFramePr>
          <p:nvPr>
            <p:ph sz="half" idx="1"/>
          </p:nvPr>
        </p:nvGraphicFramePr>
        <p:xfrm>
          <a:off x="457200" y="1143000"/>
          <a:ext cx="4038600" cy="5599113"/>
        </p:xfrm>
        <a:graphic>
          <a:graphicData uri="http://schemas.openxmlformats.org/presentationml/2006/ole">
            <p:oleObj spid="_x0000_s5122" name="Worksheet" r:id="rId3" imgW="4041998" imgH="5596613" progId="Excel.Sheet.8">
              <p:embed/>
            </p:oleObj>
          </a:graphicData>
        </a:graphic>
      </p:graphicFrame>
      <p:graphicFrame>
        <p:nvGraphicFramePr>
          <p:cNvPr id="17411" name="Object 3"/>
          <p:cNvGraphicFramePr>
            <a:graphicFrameLocks noChangeAspect="1"/>
          </p:cNvGraphicFramePr>
          <p:nvPr/>
        </p:nvGraphicFramePr>
        <p:xfrm>
          <a:off x="4786313" y="1071563"/>
          <a:ext cx="4038600" cy="5837237"/>
        </p:xfrm>
        <a:graphic>
          <a:graphicData uri="http://schemas.openxmlformats.org/presentationml/2006/ole">
            <p:oleObj spid="_x0000_s5123" r:id="rId4" imgW="4041998" imgH="5834378" progId="Excel.Sheet.8">
              <p:embed/>
            </p:oleObj>
          </a:graphicData>
        </a:graphic>
      </p:graphicFrame>
      <p:cxnSp>
        <p:nvCxnSpPr>
          <p:cNvPr id="10" name="Прямая со стрелкой 9"/>
          <p:cNvCxnSpPr/>
          <p:nvPr/>
        </p:nvCxnSpPr>
        <p:spPr>
          <a:xfrm>
            <a:off x="1571625" y="2286000"/>
            <a:ext cx="624113" cy="1287018"/>
          </a:xfrm>
          <a:prstGeom prst="straightConnector1">
            <a:avLst/>
          </a:prstGeom>
          <a:ln w="76200">
            <a:solidFill>
              <a:srgbClr val="FF0000"/>
            </a:solidFill>
            <a:miter lim="800000"/>
            <a:headEnd w="sm" len="sm"/>
            <a:tailEnd type="arrow" w="lg" len="lg"/>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5715000" y="2571750"/>
            <a:ext cx="441178" cy="1649340"/>
          </a:xfrm>
          <a:prstGeom prst="straightConnector1">
            <a:avLst/>
          </a:prstGeom>
          <a:ln w="76200">
            <a:solidFill>
              <a:srgbClr val="FF0000"/>
            </a:solidFill>
            <a:miter lim="800000"/>
            <a:headEnd w="sm" len="sm"/>
            <a:tailEnd type="arrow"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5750" y="1143000"/>
            <a:ext cx="1428750" cy="461963"/>
          </a:xfrm>
          <a:prstGeom prst="rect">
            <a:avLst/>
          </a:prstGeom>
          <a:solidFill>
            <a:srgbClr val="FFFF99"/>
          </a:solidFill>
          <a:ln>
            <a:solidFill>
              <a:schemeClr val="accent1">
                <a:lumMod val="50000"/>
              </a:schemeClr>
            </a:solidFill>
          </a:ln>
        </p:spPr>
        <p:txBody>
          <a:bodyPr>
            <a:spAutoFit/>
          </a:bodyPr>
          <a:lstStyle/>
          <a:p>
            <a:pPr>
              <a:defRPr/>
            </a:pPr>
            <a:r>
              <a:rPr lang="ru-RU" sz="2400" dirty="0"/>
              <a:t>2012 </a:t>
            </a:r>
            <a:r>
              <a:rPr lang="ru-RU" sz="2400" b="1" dirty="0"/>
              <a:t>год</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9"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000" fill="hold"/>
                                        <p:tgtEl>
                                          <p:spTgt spid="13"/>
                                        </p:tgtEl>
                                        <p:attrNameLst>
                                          <p:attrName>ppt_x</p:attrName>
                                        </p:attrNameLst>
                                      </p:cBhvr>
                                      <p:tavLst>
                                        <p:tav tm="0">
                                          <p:val>
                                            <p:strVal val="0-#ppt_w/2"/>
                                          </p:val>
                                        </p:tav>
                                        <p:tav tm="100000">
                                          <p:val>
                                            <p:strVal val="#ppt_x"/>
                                          </p:val>
                                        </p:tav>
                                      </p:tavLst>
                                    </p:anim>
                                    <p:anim calcmode="lin" valueType="num">
                                      <p:cBhvr additive="base">
                                        <p:cTn id="13"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
            <a:ext cx="8229600" cy="1124744"/>
          </a:xfrm>
        </p:spPr>
        <p:txBody>
          <a:bodyPr/>
          <a:lstStyle/>
          <a:p>
            <a:pPr>
              <a:defRPr/>
            </a:pPr>
            <a:r>
              <a:rPr lang="ru-RU" sz="3200" b="1" dirty="0" smtClean="0">
                <a:solidFill>
                  <a:schemeClr val="accent1">
                    <a:lumMod val="50000"/>
                  </a:schemeClr>
                </a:solidFill>
              </a:rPr>
              <a:t>Показатели летальности за 2012 – 2013 г</a:t>
            </a:r>
            <a:r>
              <a:rPr lang="ru-RU" sz="3200" dirty="0" smtClean="0">
                <a:solidFill>
                  <a:schemeClr val="accent1">
                    <a:lumMod val="50000"/>
                  </a:schemeClr>
                </a:solidFill>
              </a:rPr>
              <a:t>. </a:t>
            </a:r>
            <a:endParaRPr lang="ru-RU" sz="3200" dirty="0">
              <a:solidFill>
                <a:schemeClr val="accent1">
                  <a:lumMod val="50000"/>
                </a:schemeClr>
              </a:solidFill>
            </a:endParaRPr>
          </a:p>
        </p:txBody>
      </p:sp>
      <p:graphicFrame>
        <p:nvGraphicFramePr>
          <p:cNvPr id="28711" name="Group 39"/>
          <p:cNvGraphicFramePr>
            <a:graphicFrameLocks noGrp="1"/>
          </p:cNvGraphicFramePr>
          <p:nvPr>
            <p:ph sz="half" idx="1"/>
          </p:nvPr>
        </p:nvGraphicFramePr>
        <p:xfrm>
          <a:off x="0" y="908050"/>
          <a:ext cx="9143999" cy="5530714"/>
        </p:xfrm>
        <a:graphic>
          <a:graphicData uri="http://schemas.openxmlformats.org/drawingml/2006/table">
            <a:tbl>
              <a:tblPr/>
              <a:tblGrid>
                <a:gridCol w="6533689"/>
                <a:gridCol w="1344705"/>
                <a:gridCol w="1265605"/>
              </a:tblGrid>
              <a:tr h="897189">
                <a:tc>
                  <a:txBody>
                    <a:bodyPr/>
                    <a:lstStyle>
                      <a:lvl1pPr eaLnBrk="0" hangingPunct="0">
                        <a:spcBef>
                          <a:spcPct val="20000"/>
                        </a:spcBef>
                        <a:buClr>
                          <a:schemeClr val="accent1"/>
                        </a:buClr>
                        <a:buSzPct val="65000"/>
                        <a:buFont typeface="Wingdings" pitchFamily="2" charset="2"/>
                        <a:defRPr sz="26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tx1"/>
                          </a:solidFill>
                          <a:effectLst/>
                          <a:latin typeface="Arial" charset="0"/>
                        </a:rPr>
                        <a:t>Показатель </a:t>
                      </a:r>
                    </a:p>
                  </a:txBody>
                  <a:tcPr marL="91436" marR="91436"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Arial" charset="0"/>
                        </a:rPr>
                        <a:t>2012 </a:t>
                      </a:r>
                    </a:p>
                  </a:txBody>
                  <a:tcPr marL="91436" marR="91436"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tx1"/>
                          </a:solidFill>
                          <a:effectLst/>
                          <a:latin typeface="Arial" charset="0"/>
                        </a:rPr>
                        <a:t>2013</a:t>
                      </a:r>
                    </a:p>
                  </a:txBody>
                  <a:tcPr marL="91436" marR="91436"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r>
              <a:tr h="1004851">
                <a:tc>
                  <a:txBody>
                    <a:bodyPr/>
                    <a:lstStyle>
                      <a:lvl1pPr eaLnBrk="0" hangingPunct="0">
                        <a:spcBef>
                          <a:spcPct val="20000"/>
                        </a:spcBef>
                        <a:buClr>
                          <a:schemeClr val="accent1"/>
                        </a:buClr>
                        <a:buSzPct val="65000"/>
                        <a:buFont typeface="Wingdings" pitchFamily="2" charset="2"/>
                        <a:defRPr sz="26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smtClean="0">
                          <a:ln>
                            <a:noFill/>
                          </a:ln>
                          <a:solidFill>
                            <a:schemeClr val="tx1"/>
                          </a:solidFill>
                          <a:effectLst/>
                          <a:latin typeface="Arial" charset="0"/>
                        </a:rPr>
                        <a:t>Всего умерло (абс/% от всех пролеченных детей)</a:t>
                      </a:r>
                    </a:p>
                  </a:txBody>
                  <a:tcPr marL="91436" marR="91436"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smtClean="0">
                          <a:ln>
                            <a:noFill/>
                          </a:ln>
                          <a:solidFill>
                            <a:schemeClr val="tx1"/>
                          </a:solidFill>
                          <a:effectLst/>
                          <a:latin typeface="Arial" charset="0"/>
                        </a:rPr>
                        <a:t>42 (1%)</a:t>
                      </a:r>
                    </a:p>
                  </a:txBody>
                  <a:tcPr marL="91436" marR="91436"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none" strike="noStrike" cap="none" normalizeH="0" baseline="0" dirty="0" smtClean="0">
                          <a:ln>
                            <a:noFill/>
                          </a:ln>
                          <a:solidFill>
                            <a:schemeClr val="tx1"/>
                          </a:solidFill>
                          <a:effectLst/>
                          <a:latin typeface="Arial" charset="0"/>
                        </a:rPr>
                        <a:t>33 (0,7%)</a:t>
                      </a:r>
                    </a:p>
                  </a:txBody>
                  <a:tcPr marL="91436" marR="91436"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1004851">
                <a:tc>
                  <a:txBody>
                    <a:bodyPr/>
                    <a:lstStyle>
                      <a:lvl1pPr eaLnBrk="0" hangingPunct="0">
                        <a:spcBef>
                          <a:spcPct val="20000"/>
                        </a:spcBef>
                        <a:buClr>
                          <a:schemeClr val="accent1"/>
                        </a:buClr>
                        <a:buSzPct val="65000"/>
                        <a:buFont typeface="Wingdings" pitchFamily="2" charset="2"/>
                        <a:defRPr sz="26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tx1"/>
                          </a:solidFill>
                          <a:effectLst/>
                          <a:latin typeface="Arial" charset="0"/>
                        </a:rPr>
                        <a:t>В том числе детей с ЭНМТ (</a:t>
                      </a:r>
                      <a:r>
                        <a:rPr kumimoji="0" lang="ru-RU" altLang="ru-RU" sz="2400" b="0" i="0" u="none" strike="noStrike" cap="none" normalizeH="0" baseline="0" dirty="0" err="1" smtClean="0">
                          <a:ln>
                            <a:noFill/>
                          </a:ln>
                          <a:solidFill>
                            <a:schemeClr val="tx1"/>
                          </a:solidFill>
                          <a:effectLst/>
                          <a:latin typeface="Arial" charset="0"/>
                        </a:rPr>
                        <a:t>абс</a:t>
                      </a:r>
                      <a:r>
                        <a:rPr kumimoji="0" lang="en-US" altLang="ru-RU" sz="2400" b="0" i="0" u="none" strike="noStrike" cap="none" normalizeH="0" baseline="0" dirty="0" smtClean="0">
                          <a:ln>
                            <a:noFill/>
                          </a:ln>
                          <a:solidFill>
                            <a:schemeClr val="tx1"/>
                          </a:solidFill>
                          <a:effectLst/>
                          <a:latin typeface="Arial" charset="0"/>
                        </a:rPr>
                        <a:t>/</a:t>
                      </a:r>
                      <a:r>
                        <a:rPr kumimoji="0" lang="ru-RU" altLang="ru-RU" sz="2400" b="0" i="0" u="none" strike="noStrike" cap="none" normalizeH="0" baseline="0" dirty="0" smtClean="0">
                          <a:ln>
                            <a:noFill/>
                          </a:ln>
                          <a:solidFill>
                            <a:schemeClr val="tx1"/>
                          </a:solidFill>
                          <a:effectLst/>
                          <a:latin typeface="Arial" charset="0"/>
                        </a:rPr>
                        <a:t>% от всех умерших)</a:t>
                      </a:r>
                    </a:p>
                  </a:txBody>
                  <a:tcPr marL="91436" marR="91436"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rgbClr val="FF0000"/>
                          </a:solidFill>
                          <a:effectLst/>
                          <a:latin typeface="Arial" charset="0"/>
                        </a:rPr>
                        <a:t>31</a:t>
                      </a:r>
                      <a:r>
                        <a:rPr kumimoji="0" lang="en-US" altLang="ru-RU" sz="2400" b="0" i="0" u="none" strike="noStrike" cap="none" normalizeH="0" baseline="0" dirty="0" smtClean="0">
                          <a:ln>
                            <a:noFill/>
                          </a:ln>
                          <a:solidFill>
                            <a:srgbClr val="FF0000"/>
                          </a:solidFill>
                          <a:effectLst/>
                          <a:latin typeface="Arial" charset="0"/>
                        </a:rPr>
                        <a:t>/74%</a:t>
                      </a:r>
                      <a:endParaRPr kumimoji="0" lang="ru-RU" altLang="ru-RU" sz="2400" b="0" i="0" u="none" strike="noStrike" cap="none" normalizeH="0" baseline="0" dirty="0" smtClean="0">
                        <a:ln>
                          <a:noFill/>
                        </a:ln>
                        <a:solidFill>
                          <a:srgbClr val="FF0000"/>
                        </a:solidFill>
                        <a:effectLst/>
                        <a:latin typeface="Arial" charset="0"/>
                      </a:endParaRPr>
                    </a:p>
                  </a:txBody>
                  <a:tcPr marL="91436" marR="91436"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rgbClr val="FF0000"/>
                          </a:solidFill>
                          <a:effectLst/>
                          <a:latin typeface="Arial" charset="0"/>
                        </a:rPr>
                        <a:t>22 </a:t>
                      </a:r>
                      <a:r>
                        <a:rPr kumimoji="0" lang="en-US" altLang="ru-RU" sz="2400" b="0" i="0" u="none" strike="noStrike" cap="none" normalizeH="0" baseline="0" dirty="0" smtClean="0">
                          <a:ln>
                            <a:noFill/>
                          </a:ln>
                          <a:solidFill>
                            <a:srgbClr val="FF0000"/>
                          </a:solidFill>
                          <a:effectLst/>
                          <a:latin typeface="Arial" charset="0"/>
                        </a:rPr>
                        <a:t>/</a:t>
                      </a:r>
                      <a:r>
                        <a:rPr kumimoji="0" lang="ru-RU" altLang="ru-RU" sz="2400" b="0" i="0" u="none" strike="noStrike" cap="none" normalizeH="0" baseline="0" dirty="0" smtClean="0">
                          <a:ln>
                            <a:noFill/>
                          </a:ln>
                          <a:solidFill>
                            <a:srgbClr val="FF0000"/>
                          </a:solidFill>
                          <a:effectLst/>
                          <a:latin typeface="Arial" charset="0"/>
                        </a:rPr>
                        <a:t>66%</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2400" b="0" i="0" u="none" strike="noStrike" cap="none" normalizeH="0" baseline="0" dirty="0" smtClean="0">
                        <a:ln>
                          <a:noFill/>
                        </a:ln>
                        <a:solidFill>
                          <a:schemeClr val="tx1"/>
                        </a:solidFill>
                        <a:effectLst/>
                        <a:latin typeface="Arial" charset="0"/>
                      </a:endParaRPr>
                    </a:p>
                  </a:txBody>
                  <a:tcPr marL="91436" marR="91436"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r>
              <a:tr h="2439948">
                <a:tc>
                  <a:txBody>
                    <a:bodyPr/>
                    <a:lstStyle>
                      <a:lvl1pPr eaLnBrk="0" hangingPunct="0">
                        <a:spcBef>
                          <a:spcPct val="20000"/>
                        </a:spcBef>
                        <a:buClr>
                          <a:schemeClr val="accent1"/>
                        </a:buClr>
                        <a:buSzPct val="65000"/>
                        <a:buFont typeface="Wingdings" pitchFamily="2" charset="2"/>
                        <a:defRPr sz="26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sng" strike="noStrike" cap="none" normalizeH="0" baseline="0" dirty="0" smtClean="0">
                          <a:ln>
                            <a:noFill/>
                          </a:ln>
                          <a:solidFill>
                            <a:schemeClr val="tx1"/>
                          </a:solidFill>
                          <a:effectLst/>
                          <a:latin typeface="Arial" charset="0"/>
                        </a:rPr>
                        <a:t>Умерло новорожденных от матерей не наблюдавшихся в женской консультации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sng" strike="noStrike" cap="none" normalizeH="0" baseline="0" dirty="0" smtClean="0">
                          <a:ln>
                            <a:noFill/>
                          </a:ln>
                          <a:solidFill>
                            <a:schemeClr val="tx1"/>
                          </a:solidFill>
                          <a:effectLst/>
                          <a:latin typeface="Arial" charset="0"/>
                        </a:rPr>
                        <a:t>Среди детей с ЭНМТ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sng" strike="noStrike" cap="none" normalizeH="0" baseline="0" dirty="0" smtClean="0">
                          <a:ln>
                            <a:noFill/>
                          </a:ln>
                          <a:solidFill>
                            <a:schemeClr val="tx1"/>
                          </a:solidFill>
                          <a:effectLst/>
                          <a:latin typeface="Arial" charset="0"/>
                        </a:rPr>
                        <a:t>Среди недоношенных более 1000 грамм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0" i="0" u="sng" strike="noStrike" cap="none" normalizeH="0" baseline="0" dirty="0" smtClean="0">
                          <a:ln>
                            <a:noFill/>
                          </a:ln>
                          <a:solidFill>
                            <a:schemeClr val="tx1"/>
                          </a:solidFill>
                          <a:effectLst/>
                          <a:latin typeface="Arial" charset="0"/>
                        </a:rPr>
                        <a:t>Среди доношенных</a:t>
                      </a:r>
                    </a:p>
                  </a:txBody>
                  <a:tcPr marL="91436" marR="91436"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sng" strike="noStrike" cap="none" normalizeH="0" baseline="0" dirty="0" smtClean="0">
                          <a:ln>
                            <a:noFill/>
                          </a:ln>
                          <a:solidFill>
                            <a:schemeClr val="tx1"/>
                          </a:solidFill>
                          <a:effectLst/>
                          <a:latin typeface="Arial" charset="0"/>
                        </a:rPr>
                        <a:t>13 (32%)</a:t>
                      </a:r>
                    </a:p>
                  </a:txBody>
                  <a:tcPr marL="91436" marR="91436"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Clr>
                          <a:schemeClr val="accent1"/>
                        </a:buClr>
                        <a:buSzPct val="65000"/>
                        <a:buFont typeface="Wingdings" pitchFamily="2" charset="2"/>
                        <a:defRPr sz="26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defRPr sz="22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defRPr sz="20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defRPr>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sng" strike="noStrike" cap="none" normalizeH="0" baseline="0" dirty="0" smtClean="0">
                          <a:ln>
                            <a:noFill/>
                          </a:ln>
                          <a:solidFill>
                            <a:schemeClr val="tx1"/>
                          </a:solidFill>
                          <a:effectLst/>
                          <a:latin typeface="Arial" charset="0"/>
                        </a:rPr>
                        <a:t>10 (32%)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2400" b="1" i="0" u="sng"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sng" strike="noStrike" cap="none" normalizeH="0" baseline="0" dirty="0" smtClean="0">
                          <a:ln>
                            <a:noFill/>
                          </a:ln>
                          <a:solidFill>
                            <a:schemeClr val="tx1"/>
                          </a:solidFill>
                          <a:effectLst/>
                          <a:latin typeface="Arial" charset="0"/>
                        </a:rPr>
                        <a:t>5</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sng" strike="noStrike" cap="none" normalizeH="0" baseline="0" dirty="0" smtClean="0">
                          <a:ln>
                            <a:noFill/>
                          </a:ln>
                          <a:solidFill>
                            <a:schemeClr val="tx1"/>
                          </a:solidFill>
                          <a:effectLst/>
                          <a:latin typeface="Arial" charset="0"/>
                        </a:rPr>
                        <a:t>4</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400" b="1" i="0" u="sng" strike="noStrike" cap="none" normalizeH="0" baseline="0" dirty="0" smtClean="0">
                          <a:ln>
                            <a:noFill/>
                          </a:ln>
                          <a:solidFill>
                            <a:schemeClr val="tx1"/>
                          </a:solidFill>
                          <a:effectLst/>
                          <a:latin typeface="Arial" charset="0"/>
                        </a:rPr>
                        <a:t>1</a:t>
                      </a:r>
                    </a:p>
                  </a:txBody>
                  <a:tcPr marL="91436" marR="91436"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bl>
          </a:graphicData>
        </a:graphic>
      </p:graphicFrame>
      <p:sp>
        <p:nvSpPr>
          <p:cNvPr id="4" name="Овал 3"/>
          <p:cNvSpPr/>
          <p:nvPr/>
        </p:nvSpPr>
        <p:spPr>
          <a:xfrm>
            <a:off x="6372200" y="1124744"/>
            <a:ext cx="3059832" cy="28083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457200" y="-315416"/>
            <a:ext cx="8229600" cy="1296144"/>
          </a:xfrm>
        </p:spPr>
        <p:txBody>
          <a:bodyPr>
            <a:normAutofit/>
          </a:bodyPr>
          <a:lstStyle/>
          <a:p>
            <a:r>
              <a:rPr lang="ru-RU" sz="2800" b="1" dirty="0" smtClean="0">
                <a:solidFill>
                  <a:srgbClr val="0045D0"/>
                </a:solidFill>
              </a:rPr>
              <a:t>Заболеваемость новорожденных и продолжительность безводного периода </a:t>
            </a:r>
          </a:p>
        </p:txBody>
      </p:sp>
      <p:graphicFrame>
        <p:nvGraphicFramePr>
          <p:cNvPr id="34879" name="Group 63"/>
          <p:cNvGraphicFramePr>
            <a:graphicFrameLocks noGrp="1"/>
          </p:cNvGraphicFramePr>
          <p:nvPr>
            <p:ph idx="1"/>
          </p:nvPr>
        </p:nvGraphicFramePr>
        <p:xfrm>
          <a:off x="0" y="764703"/>
          <a:ext cx="8901113" cy="5760642"/>
        </p:xfrm>
        <a:graphic>
          <a:graphicData uri="http://schemas.openxmlformats.org/drawingml/2006/table">
            <a:tbl>
              <a:tblPr/>
              <a:tblGrid>
                <a:gridCol w="4788024"/>
                <a:gridCol w="1451079"/>
                <a:gridCol w="1362563"/>
                <a:gridCol w="1299447"/>
              </a:tblGrid>
              <a:tr h="150443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charset="0"/>
                        </a:rPr>
                        <a:t>Показатель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ВУИ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РНС</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пневмония</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smtClean="0">
                          <a:ln>
                            <a:noFill/>
                          </a:ln>
                          <a:solidFill>
                            <a:schemeClr val="tx1"/>
                          </a:solidFill>
                          <a:effectLst/>
                          <a:latin typeface="Arial" charset="0"/>
                        </a:rPr>
                        <a:t>Всего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r>
              <a:tr h="21281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Arial" charset="0"/>
                        </a:rPr>
                        <a:t>Безводный период менее 24 часов (</a:t>
                      </a:r>
                      <a:r>
                        <a:rPr kumimoji="0" lang="ru-RU" sz="2400" b="1" i="0" u="none" strike="noStrike" cap="none" normalizeH="0" baseline="0" dirty="0" err="1" smtClean="0">
                          <a:ln>
                            <a:noFill/>
                          </a:ln>
                          <a:solidFill>
                            <a:srgbClr val="FF0000"/>
                          </a:solidFill>
                          <a:effectLst/>
                          <a:latin typeface="Arial" charset="0"/>
                        </a:rPr>
                        <a:t>абс</a:t>
                      </a:r>
                      <a:r>
                        <a:rPr kumimoji="0" lang="ru-RU" sz="2400" b="1" i="0" u="none" strike="noStrike" cap="none" normalizeH="0" baseline="0" dirty="0" smtClean="0">
                          <a:ln>
                            <a:noFill/>
                          </a:ln>
                          <a:solidFill>
                            <a:srgbClr val="FF0000"/>
                          </a:solidFill>
                          <a:effectLst/>
                          <a:latin typeface="Arial" charset="0"/>
                        </a:rPr>
                        <a:t> (% от общего числа ВУИ)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Arial" charset="0"/>
                        </a:rPr>
                        <a:t>29 (73%)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Arial" charset="0"/>
                        </a:rPr>
                        <a:t>22 (76%)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Arial" charset="0"/>
                        </a:rPr>
                        <a:t>51 (74%)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r>
              <a:tr h="21281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Arial" charset="0"/>
                        </a:rPr>
                        <a:t>Безводный период более 24 часов (</a:t>
                      </a:r>
                      <a:r>
                        <a:rPr kumimoji="0" lang="ru-RU" sz="2400" b="1" i="0" u="none" strike="noStrike" cap="none" normalizeH="0" baseline="0" dirty="0" err="1" smtClean="0">
                          <a:ln>
                            <a:noFill/>
                          </a:ln>
                          <a:solidFill>
                            <a:srgbClr val="FF0000"/>
                          </a:solidFill>
                          <a:effectLst/>
                          <a:latin typeface="Arial" charset="0"/>
                        </a:rPr>
                        <a:t>абс</a:t>
                      </a:r>
                      <a:r>
                        <a:rPr kumimoji="0" lang="ru-RU" sz="2400" b="1" i="0" u="none" strike="noStrike" cap="none" normalizeH="0" baseline="0" dirty="0" smtClean="0">
                          <a:ln>
                            <a:noFill/>
                          </a:ln>
                          <a:solidFill>
                            <a:srgbClr val="FF0000"/>
                          </a:solidFill>
                          <a:effectLst/>
                          <a:latin typeface="Arial" charset="0"/>
                        </a:rPr>
                        <a:t> (% от общего числа ВУИ)</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Arial" charset="0"/>
                        </a:rPr>
                        <a:t>11 (27%)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smtClean="0">
                          <a:ln>
                            <a:noFill/>
                          </a:ln>
                          <a:solidFill>
                            <a:schemeClr val="tx1"/>
                          </a:solidFill>
                          <a:effectLst/>
                          <a:latin typeface="Arial" charset="0"/>
                        </a:rPr>
                        <a:t>7 (24%)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Arial" charset="0"/>
                        </a:rPr>
                        <a:t>18 (26%)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rotWithShape="1">
                      <a:gsLst>
                        <a:gs pos="0">
                          <a:srgbClr val="F3C78A"/>
                        </a:gs>
                        <a:gs pos="50000">
                          <a:srgbClr val="F5DBB9"/>
                        </a:gs>
                        <a:gs pos="100000">
                          <a:srgbClr val="FAEDDD"/>
                        </a:gs>
                      </a:gsLst>
                      <a:lin ang="5400000"/>
                    </a:gradFill>
                  </a:tcPr>
                </a:tc>
              </a:tr>
            </a:tbl>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fontScale="90000"/>
          </a:bodyPr>
          <a:lstStyle/>
          <a:p>
            <a:r>
              <a:rPr lang="ru-RU" sz="3600" b="1" dirty="0" smtClean="0">
                <a:solidFill>
                  <a:schemeClr val="tx2"/>
                </a:solidFill>
                <a:latin typeface="Calibri" pitchFamily="34" charset="0"/>
              </a:rPr>
              <a:t>Стратегия 4. </a:t>
            </a:r>
            <a:r>
              <a:rPr lang="ru-RU" sz="3600" b="1" dirty="0" err="1" smtClean="0">
                <a:solidFill>
                  <a:schemeClr val="tx2"/>
                </a:solidFill>
                <a:latin typeface="Calibri" pitchFamily="34" charset="0"/>
              </a:rPr>
              <a:t>Антибиотикопрофилактика</a:t>
            </a:r>
            <a:r>
              <a:rPr lang="ru-RU" sz="2400" b="1" dirty="0" smtClean="0">
                <a:solidFill>
                  <a:schemeClr val="bg2"/>
                </a:solidFill>
              </a:rPr>
              <a:t/>
            </a:r>
            <a:br>
              <a:rPr lang="ru-RU" sz="2400" b="1" dirty="0" smtClean="0">
                <a:solidFill>
                  <a:schemeClr val="bg2"/>
                </a:solidFill>
              </a:rPr>
            </a:br>
            <a:r>
              <a:rPr lang="ru-RU" sz="3100" b="1" dirty="0" smtClean="0">
                <a:solidFill>
                  <a:schemeClr val="tx1"/>
                </a:solidFill>
              </a:rPr>
              <a:t>Это</a:t>
            </a:r>
            <a:r>
              <a:rPr lang="ru-RU" sz="3100" b="1" dirty="0" smtClean="0">
                <a:solidFill>
                  <a:schemeClr val="bg2"/>
                </a:solidFill>
              </a:rPr>
              <a:t> </a:t>
            </a:r>
            <a:r>
              <a:rPr lang="ru-RU" sz="3100" b="1" dirty="0" smtClean="0"/>
              <a:t>– </a:t>
            </a:r>
            <a:r>
              <a:rPr lang="ru-RU" sz="3100" dirty="0" smtClean="0"/>
              <a:t>введение антибактериальных препаратов для предупреждения послеоперационных инфекционно-воспалительных осложнений.</a:t>
            </a:r>
            <a:r>
              <a:rPr lang="ru-RU" sz="2700" dirty="0" smtClean="0"/>
              <a:t/>
            </a:r>
            <a:br>
              <a:rPr lang="ru-RU" sz="2700" dirty="0" smtClean="0"/>
            </a:br>
            <a:r>
              <a:rPr lang="ru-RU" sz="3100" dirty="0" smtClean="0">
                <a:latin typeface="Calibri" pitchFamily="34" charset="0"/>
              </a:rPr>
              <a:t>Цели </a:t>
            </a:r>
            <a:r>
              <a:rPr lang="ru-RU" sz="3100" dirty="0" err="1" smtClean="0">
                <a:latin typeface="Calibri" pitchFamily="34" charset="0"/>
              </a:rPr>
              <a:t>антибиотикопрофилактики</a:t>
            </a:r>
            <a:r>
              <a:rPr lang="ru-RU" sz="3100" dirty="0" smtClean="0">
                <a:latin typeface="Calibri" pitchFamily="34" charset="0"/>
              </a:rPr>
              <a:t>:</a:t>
            </a:r>
            <a:r>
              <a:rPr lang="ru-RU" sz="2400" dirty="0" smtClean="0"/>
              <a:t/>
            </a:r>
            <a:br>
              <a:rPr lang="ru-RU" sz="2400" dirty="0" smtClean="0"/>
            </a:br>
            <a:r>
              <a:rPr lang="ru-RU" sz="3200" b="1" dirty="0" smtClean="0">
                <a:solidFill>
                  <a:srgbClr val="0045D0"/>
                </a:solidFill>
              </a:rPr>
              <a:t>- сокращение частоты послеоперационных инфекционных осложнений;</a:t>
            </a:r>
            <a:br>
              <a:rPr lang="ru-RU" sz="3200" b="1" dirty="0" smtClean="0">
                <a:solidFill>
                  <a:srgbClr val="0045D0"/>
                </a:solidFill>
              </a:rPr>
            </a:br>
            <a:r>
              <a:rPr lang="ru-RU" sz="3200" b="1" dirty="0" smtClean="0">
                <a:solidFill>
                  <a:srgbClr val="0045D0"/>
                </a:solidFill>
              </a:rPr>
              <a:t>- оптимизация использования антибиотиков согласно принципам, эффективность которых доказана в клинических исследованиях;</a:t>
            </a:r>
            <a:br>
              <a:rPr lang="ru-RU" sz="3200" b="1" dirty="0" smtClean="0">
                <a:solidFill>
                  <a:srgbClr val="0045D0"/>
                </a:solidFill>
              </a:rPr>
            </a:br>
            <a:r>
              <a:rPr lang="ru-RU" sz="3200" b="1" dirty="0" smtClean="0">
                <a:solidFill>
                  <a:srgbClr val="0045D0"/>
                </a:solidFill>
              </a:rPr>
              <a:t>- сведение к </a:t>
            </a:r>
            <a:r>
              <a:rPr lang="ru-RU" sz="3200" b="1" u="sng" dirty="0" smtClean="0">
                <a:solidFill>
                  <a:srgbClr val="0045D0"/>
                </a:solidFill>
              </a:rPr>
              <a:t>минимуму влияния антибиотиков на нормальную микрофлору пациента и защитные механизмы </a:t>
            </a:r>
            <a:r>
              <a:rPr lang="ru-RU" sz="3200" b="1" u="sng" dirty="0" err="1" smtClean="0">
                <a:solidFill>
                  <a:srgbClr val="0045D0"/>
                </a:solidFill>
              </a:rPr>
              <a:t>макроорганизма</a:t>
            </a:r>
            <a:r>
              <a:rPr lang="ru-RU" sz="3200" b="1" dirty="0" smtClean="0">
                <a:solidFill>
                  <a:srgbClr val="0045D0"/>
                </a:solidFill>
              </a:rPr>
              <a:t>;</a:t>
            </a:r>
            <a:br>
              <a:rPr lang="ru-RU" sz="3200" b="1" dirty="0" smtClean="0">
                <a:solidFill>
                  <a:srgbClr val="0045D0"/>
                </a:solidFill>
              </a:rPr>
            </a:br>
            <a:r>
              <a:rPr lang="ru-RU" sz="3200" b="1" dirty="0" smtClean="0">
                <a:solidFill>
                  <a:srgbClr val="0045D0"/>
                </a:solidFill>
              </a:rPr>
              <a:t>- снижение развития нежелательных лекарственных реакций.</a:t>
            </a:r>
            <a:endParaRPr lang="ru-RU" sz="2800" b="1" dirty="0">
              <a:solidFill>
                <a:srgbClr val="0045D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9785"/>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B22222"/>
                </a:solidFill>
                <a:effectLst/>
                <a:ea typeface="Times New Roman" pitchFamily="18" charset="0"/>
                <a:cs typeface="Times New Roman" pitchFamily="18" charset="0"/>
              </a:rPr>
              <a:t>Цель разработки клинического протокола — нормативное обеспечение системы управления качеством медицинской помощи в медицинской организации.</a:t>
            </a:r>
            <a:endParaRPr kumimoji="0" lang="ru-RU" sz="4400" b="0" i="0" u="none" strike="noStrike" cap="none" normalizeH="0" baseline="0" dirty="0" smtClean="0">
              <a:ln>
                <a:noFill/>
              </a:ln>
              <a:solidFill>
                <a:schemeClr val="tx1"/>
              </a:solidFill>
              <a:effectLst/>
            </a:endParaRPr>
          </a:p>
        </p:txBody>
      </p:sp>
      <p:pic>
        <p:nvPicPr>
          <p:cNvPr id="18434" name="Picture 2" descr="http://www.afishka31.ru/img/news/2012/10/27/2741_13376.jpg"/>
          <p:cNvPicPr>
            <a:picLocks noChangeAspect="1" noChangeArrowheads="1"/>
          </p:cNvPicPr>
          <p:nvPr/>
        </p:nvPicPr>
        <p:blipFill>
          <a:blip r:embed="rId2" cstate="print"/>
          <a:srcRect/>
          <a:stretch>
            <a:fillRect/>
          </a:stretch>
        </p:blipFill>
        <p:spPr bwMode="auto">
          <a:xfrm>
            <a:off x="0" y="2204864"/>
            <a:ext cx="9144000" cy="465313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6250706"/>
          </a:xfrm>
        </p:spPr>
        <p:txBody>
          <a:bodyPr>
            <a:noAutofit/>
          </a:bodyPr>
          <a:lstStyle/>
          <a:p>
            <a:r>
              <a:rPr lang="ru-RU" sz="2800" b="1" dirty="0" smtClean="0"/>
              <a:t>Американский колледж Акушеров и Гинекологов </a:t>
            </a:r>
            <a:r>
              <a:rPr lang="ru-RU" sz="2800" dirty="0" smtClean="0"/>
              <a:t/>
            </a:r>
            <a:br>
              <a:rPr lang="ru-RU" sz="2800" dirty="0" smtClean="0"/>
            </a:br>
            <a:r>
              <a:rPr lang="ru-RU" sz="2800" b="1" dirty="0" smtClean="0"/>
              <a:t>Доктора, отвечающие за женское здоровье </a:t>
            </a:r>
            <a:r>
              <a:rPr lang="ru-RU" sz="2800" dirty="0" smtClean="0"/>
              <a:t/>
            </a:r>
            <a:br>
              <a:rPr lang="ru-RU" sz="2800" dirty="0" smtClean="0"/>
            </a:br>
            <a:r>
              <a:rPr lang="ru-RU" sz="2800" b="1" dirty="0" smtClean="0"/>
              <a:t>ПОЗИЦИЯ КОМИТЕТА</a:t>
            </a:r>
            <a:br>
              <a:rPr lang="ru-RU" sz="2800" b="1" dirty="0" smtClean="0"/>
            </a:br>
            <a:r>
              <a:rPr lang="ru-RU" sz="2800" b="1" dirty="0" smtClean="0"/>
              <a:t>Выпуск 465 сентябрь 2010</a:t>
            </a:r>
            <a:r>
              <a:rPr lang="ru-RU" sz="2800" dirty="0" smtClean="0"/>
              <a:t/>
            </a:r>
            <a:br>
              <a:rPr lang="ru-RU" sz="2800" dirty="0" smtClean="0"/>
            </a:br>
            <a:r>
              <a:rPr lang="ru-RU" sz="2800" b="1" dirty="0" smtClean="0"/>
              <a:t>Комитет по акушерской практике </a:t>
            </a:r>
            <a:r>
              <a:rPr lang="ru-RU" sz="2800" dirty="0" smtClean="0"/>
              <a:t/>
            </a:r>
            <a:br>
              <a:rPr lang="ru-RU" sz="2800" dirty="0" smtClean="0"/>
            </a:br>
            <a:r>
              <a:rPr lang="ru-RU" sz="3200" i="1" dirty="0" smtClean="0"/>
              <a:t>Настоящий документ отражает клинические и научные выводы о преимуществах </a:t>
            </a:r>
            <a:r>
              <a:rPr lang="ru-RU" sz="3200" i="1" dirty="0" err="1" smtClean="0"/>
              <a:t>антибиотикопрофилактики</a:t>
            </a:r>
            <a:r>
              <a:rPr lang="ru-RU" sz="3200" i="1" dirty="0" smtClean="0"/>
              <a:t>, являющиеся результатом сбора и анализа данных, полученных в ходе недавних исследований. Документ может меняться, поэтому предложенную информацию не стоит толковать как окончательное руководство к действию, диктующее исключительный курс лечения или процедуру для выполнения. </a:t>
            </a:r>
            <a:endParaRPr lang="ru-RU"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Autofit/>
          </a:bodyPr>
          <a:lstStyle/>
          <a:p>
            <a:r>
              <a:rPr lang="ru-RU" sz="2800" b="1" dirty="0" err="1" smtClean="0">
                <a:solidFill>
                  <a:srgbClr val="0045D0"/>
                </a:solidFill>
              </a:rPr>
              <a:t>Антибиотикопрофилактика</a:t>
            </a:r>
            <a:r>
              <a:rPr lang="ru-RU" sz="2800" b="1" dirty="0" smtClean="0">
                <a:solidFill>
                  <a:srgbClr val="0045D0"/>
                </a:solidFill>
              </a:rPr>
              <a:t> </a:t>
            </a:r>
            <a:r>
              <a:rPr lang="ru-RU" sz="2800" dirty="0" smtClean="0"/>
              <a:t>при операции кесарева сечения </a:t>
            </a:r>
            <a:r>
              <a:rPr lang="ru-RU" sz="2800" u="sng" dirty="0" smtClean="0"/>
              <a:t>является общей практикой операции кесарева сечения,</a:t>
            </a:r>
            <a:r>
              <a:rPr lang="ru-RU" sz="2800" dirty="0" smtClean="0"/>
              <a:t> так как она заметно сокращает количество материнских послеродовых инфекций. В настоящее время было проведено несколько </a:t>
            </a:r>
            <a:r>
              <a:rPr lang="ru-RU" sz="2800" dirty="0" err="1" smtClean="0"/>
              <a:t>рандомизированных</a:t>
            </a:r>
            <a:r>
              <a:rPr lang="ru-RU" sz="2800" dirty="0" smtClean="0"/>
              <a:t> клинических исследований, целью которых было изучение периода проведения </a:t>
            </a:r>
            <a:r>
              <a:rPr lang="ru-RU" sz="2800" dirty="0" err="1" smtClean="0"/>
              <a:t>антибиотикопрофилактики</a:t>
            </a:r>
            <a:r>
              <a:rPr lang="ru-RU" sz="2800" dirty="0" smtClean="0"/>
              <a:t> при операции кесарева сечения. </a:t>
            </a:r>
            <a:r>
              <a:rPr lang="ru-RU" sz="2800" u="sng" dirty="0" smtClean="0"/>
              <a:t>Комитет по акушерской практике рекомендует проводить антибактериальную профилактику при каждом случае кесарева сечения</a:t>
            </a:r>
            <a:r>
              <a:rPr lang="ru-RU" sz="2800" dirty="0" smtClean="0"/>
              <a:t>, пока пациентке не назначен подходящий антибиотик (например, при </a:t>
            </a:r>
            <a:r>
              <a:rPr lang="ru-RU" sz="2800" dirty="0" err="1" smtClean="0"/>
              <a:t>хориоамните</a:t>
            </a:r>
            <a:r>
              <a:rPr lang="ru-RU" sz="2800" dirty="0" smtClean="0"/>
              <a:t>). Рекомендуется проводить профилактику в течение 60 минут от начала операции кесарева сечения.</a:t>
            </a:r>
            <a:endParaRPr lang="ru-RU"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576064"/>
          </a:xfrm>
        </p:spPr>
        <p:txBody>
          <a:bodyPr>
            <a:noAutofit/>
          </a:bodyPr>
          <a:lstStyle/>
          <a:p>
            <a:r>
              <a:rPr lang="ru-RU" sz="2400" b="1" dirty="0" smtClean="0"/>
              <a:t>МЕТОДИЧЕСКОЕ ПИСЬМО «Преждевременные роды»</a:t>
            </a:r>
            <a:br>
              <a:rPr lang="ru-RU" sz="2400" b="1" dirty="0" smtClean="0"/>
            </a:br>
            <a:r>
              <a:rPr lang="ru-RU" sz="2400" b="1" dirty="0" smtClean="0"/>
              <a:t> МЗ РОССИИ, 2011</a:t>
            </a:r>
            <a:r>
              <a:rPr lang="ru-RU" sz="3600" b="1" dirty="0" smtClean="0"/>
              <a:t/>
            </a:r>
            <a:br>
              <a:rPr lang="ru-RU" sz="3600" b="1" dirty="0" smtClean="0"/>
            </a:br>
            <a:endParaRPr lang="ru-RU" sz="3600" dirty="0"/>
          </a:p>
        </p:txBody>
      </p:sp>
      <p:sp>
        <p:nvSpPr>
          <p:cNvPr id="3" name="Содержимое 2"/>
          <p:cNvSpPr>
            <a:spLocks noGrp="1"/>
          </p:cNvSpPr>
          <p:nvPr>
            <p:ph idx="1"/>
          </p:nvPr>
        </p:nvSpPr>
        <p:spPr>
          <a:xfrm>
            <a:off x="0" y="980728"/>
            <a:ext cx="9144000" cy="5328592"/>
          </a:xfrm>
        </p:spPr>
        <p:txBody>
          <a:bodyPr>
            <a:noAutofit/>
          </a:bodyPr>
          <a:lstStyle/>
          <a:p>
            <a:pPr>
              <a:buNone/>
            </a:pPr>
            <a:r>
              <a:rPr lang="ru-RU" sz="2400" b="1" dirty="0" err="1" smtClean="0"/>
              <a:t>Антибиотикопрофилактику</a:t>
            </a:r>
            <a:r>
              <a:rPr lang="ru-RU" sz="2400" b="1" dirty="0" smtClean="0"/>
              <a:t> следует начинать сразу после постановки диагноза ДИВ и продолжать до рождения ребенка (в случае задержки родов она может быть ограничена 7–10 </a:t>
            </a:r>
            <a:r>
              <a:rPr lang="ru-RU" sz="2400" b="1" dirty="0" err="1" smtClean="0"/>
              <a:t>сут</a:t>
            </a:r>
            <a:r>
              <a:rPr lang="ru-RU" sz="2400" b="1" dirty="0" smtClean="0"/>
              <a:t>) </a:t>
            </a:r>
          </a:p>
          <a:p>
            <a:pPr>
              <a:buNone/>
            </a:pPr>
            <a:r>
              <a:rPr lang="ru-RU" sz="2400" b="1" dirty="0" smtClean="0"/>
              <a:t>Схемы назначения антибиотиков: </a:t>
            </a:r>
          </a:p>
          <a:p>
            <a:pPr>
              <a:buNone/>
            </a:pPr>
            <a:r>
              <a:rPr lang="ru-RU" sz="2400" dirty="0" smtClean="0"/>
              <a:t>• </a:t>
            </a:r>
            <a:r>
              <a:rPr lang="ru-RU" sz="2400" dirty="0" err="1" smtClean="0"/>
              <a:t>эритромицин</a:t>
            </a:r>
            <a:r>
              <a:rPr lang="ru-RU" sz="2400" dirty="0" smtClean="0"/>
              <a:t> </a:t>
            </a:r>
            <a:r>
              <a:rPr lang="ru-RU" sz="2400" dirty="0" err="1" smtClean="0"/>
              <a:t>per</a:t>
            </a:r>
            <a:r>
              <a:rPr lang="ru-RU" sz="2400" dirty="0" smtClean="0"/>
              <a:t> </a:t>
            </a:r>
            <a:r>
              <a:rPr lang="ru-RU" sz="2400" dirty="0" err="1" smtClean="0"/>
              <a:t>os</a:t>
            </a:r>
            <a:r>
              <a:rPr lang="ru-RU" sz="2400" dirty="0" smtClean="0"/>
              <a:t> по 0,5 г через 6-8 часов до 7-10 суток или </a:t>
            </a:r>
          </a:p>
          <a:p>
            <a:pPr>
              <a:buNone/>
            </a:pPr>
            <a:r>
              <a:rPr lang="ru-RU" sz="2400" dirty="0" smtClean="0"/>
              <a:t>• </a:t>
            </a:r>
            <a:r>
              <a:rPr lang="ru-RU" sz="2400" dirty="0" err="1" smtClean="0"/>
              <a:t>ампициллин</a:t>
            </a:r>
            <a:r>
              <a:rPr lang="ru-RU" sz="2400" dirty="0" smtClean="0"/>
              <a:t> </a:t>
            </a:r>
            <a:r>
              <a:rPr lang="ru-RU" sz="2400" dirty="0" err="1" smtClean="0"/>
              <a:t>per</a:t>
            </a:r>
            <a:r>
              <a:rPr lang="ru-RU" sz="2400" dirty="0" smtClean="0"/>
              <a:t> </a:t>
            </a:r>
            <a:r>
              <a:rPr lang="ru-RU" sz="2400" dirty="0" err="1" smtClean="0"/>
              <a:t>os</a:t>
            </a:r>
            <a:r>
              <a:rPr lang="ru-RU" sz="2400" dirty="0" smtClean="0"/>
              <a:t> по 0,5 г каждые 6 часов до 10 суток </a:t>
            </a:r>
            <a:endParaRPr lang="ru-RU" sz="2000" dirty="0" smtClean="0"/>
          </a:p>
          <a:p>
            <a:pPr algn="just">
              <a:buNone/>
            </a:pPr>
            <a:r>
              <a:rPr lang="ru-RU" sz="2400" b="1" dirty="0" smtClean="0">
                <a:solidFill>
                  <a:srgbClr val="FF9900"/>
                </a:solidFill>
              </a:rPr>
              <a:t>N.B. При ДИВ не должен использоваться </a:t>
            </a:r>
            <a:r>
              <a:rPr lang="ru-RU" sz="2400" b="1" dirty="0" err="1" smtClean="0">
                <a:solidFill>
                  <a:srgbClr val="FF9900"/>
                </a:solidFill>
              </a:rPr>
              <a:t>амоксициллин+клавулановая</a:t>
            </a:r>
            <a:r>
              <a:rPr lang="ru-RU" sz="2400" b="1" dirty="0" smtClean="0">
                <a:solidFill>
                  <a:srgbClr val="FF9900"/>
                </a:solidFill>
              </a:rPr>
              <a:t> кислота из-за повышения риска НЭК (</a:t>
            </a:r>
            <a:r>
              <a:rPr lang="ru-RU" sz="2400" b="1" dirty="0" err="1" smtClean="0">
                <a:solidFill>
                  <a:srgbClr val="FF9900"/>
                </a:solidFill>
              </a:rPr>
              <a:t>некротизирующего</a:t>
            </a:r>
            <a:r>
              <a:rPr lang="ru-RU" sz="2400" b="1" dirty="0" smtClean="0">
                <a:solidFill>
                  <a:srgbClr val="FF9900"/>
                </a:solidFill>
              </a:rPr>
              <a:t> энтероколита) </a:t>
            </a:r>
            <a:r>
              <a:rPr lang="ru-RU" sz="2000" b="1" dirty="0" smtClean="0">
                <a:solidFill>
                  <a:srgbClr val="FF9900"/>
                </a:solidFill>
              </a:rPr>
              <a:t>(A-1b). </a:t>
            </a:r>
            <a:r>
              <a:rPr lang="ru-RU" sz="2000" dirty="0" smtClean="0"/>
              <a:t>При подозрении на </a:t>
            </a:r>
            <a:r>
              <a:rPr lang="ru-RU" sz="2000" dirty="0" err="1" smtClean="0"/>
              <a:t>хориоамнионит</a:t>
            </a:r>
            <a:r>
              <a:rPr lang="ru-RU" sz="2000" dirty="0" smtClean="0"/>
              <a:t> нужно начинать терапию антибиотиками широкого спектра действия, либо комбинацией препаратов с учетом необходимости воздействия на все группы возбудителей (аэробы грамположительные, грамотрицательные; анаэробы). </a:t>
            </a:r>
          </a:p>
          <a:p>
            <a:pPr>
              <a:buNone/>
            </a:pPr>
            <a:r>
              <a:rPr lang="ru-RU" sz="2400" b="1" dirty="0" smtClean="0"/>
              <a:t>Показанием для отмены антибактериальной терапии является нормальная температура тела в течение 2 суток.</a:t>
            </a:r>
            <a:endParaRPr lang="ru-RU" sz="4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0"/>
            <a:ext cx="8229600" cy="785794"/>
          </a:xfrm>
        </p:spPr>
        <p:txBody>
          <a:bodyPr>
            <a:normAutofit/>
          </a:bodyPr>
          <a:lstStyle/>
          <a:p>
            <a:r>
              <a:rPr lang="ru-RU" sz="3200" b="1" dirty="0" smtClean="0">
                <a:solidFill>
                  <a:srgbClr val="0045D0"/>
                </a:solidFill>
              </a:rPr>
              <a:t>Протоколы КС </a:t>
            </a:r>
            <a:endParaRPr lang="ru-RU" sz="3200" b="1" dirty="0">
              <a:solidFill>
                <a:srgbClr val="0045D0"/>
              </a:solidFill>
            </a:endParaRPr>
          </a:p>
        </p:txBody>
      </p:sp>
      <p:sp>
        <p:nvSpPr>
          <p:cNvPr id="6" name="Содержимое 5"/>
          <p:cNvSpPr>
            <a:spLocks noGrp="1"/>
          </p:cNvSpPr>
          <p:nvPr>
            <p:ph idx="1"/>
          </p:nvPr>
        </p:nvSpPr>
        <p:spPr>
          <a:xfrm>
            <a:off x="0" y="548680"/>
            <a:ext cx="9144000" cy="6552728"/>
          </a:xfrm>
          <a:noFill/>
        </p:spPr>
        <p:txBody>
          <a:bodyPr>
            <a:normAutofit fontScale="85000" lnSpcReduction="20000"/>
          </a:bodyPr>
          <a:lstStyle/>
          <a:p>
            <a:endParaRPr lang="ru-RU" sz="1400" b="1" dirty="0" smtClean="0"/>
          </a:p>
          <a:p>
            <a:r>
              <a:rPr lang="ru-RU" sz="2800" b="1" dirty="0" smtClean="0"/>
              <a:t>Российское общество акушеров-гинекологов, ФГБУ «Научный Центр акушерства, гинекологии и </a:t>
            </a:r>
            <a:r>
              <a:rPr lang="ru-RU" sz="2800" b="1" dirty="0" err="1" smtClean="0"/>
              <a:t>перинатологии</a:t>
            </a:r>
            <a:r>
              <a:rPr lang="ru-RU" sz="2800" b="1" dirty="0" smtClean="0"/>
              <a:t> им. В.И.Кулакова» Минздрава России,2013  </a:t>
            </a:r>
          </a:p>
          <a:p>
            <a:r>
              <a:rPr lang="ru-RU" sz="2800" b="1" dirty="0" smtClean="0"/>
              <a:t>Схема проведения </a:t>
            </a:r>
            <a:r>
              <a:rPr lang="ru-RU" sz="2800" b="1" dirty="0" err="1" smtClean="0"/>
              <a:t>антибиотикопрофилактики</a:t>
            </a:r>
            <a:r>
              <a:rPr lang="ru-RU" sz="2800" b="1" dirty="0" smtClean="0"/>
              <a:t>: </a:t>
            </a:r>
            <a:r>
              <a:rPr lang="ru-RU" sz="2800" dirty="0" smtClean="0"/>
              <a:t>однократное, за 30  минут до начала операции введение антибактериального препарата (сразу после установки внутривенного катетера при поступлении в операционную). </a:t>
            </a:r>
          </a:p>
          <a:p>
            <a:r>
              <a:rPr lang="ru-RU" sz="2800" b="1" dirty="0" smtClean="0"/>
              <a:t>Дополнительно: санация влагалища раствором </a:t>
            </a:r>
            <a:r>
              <a:rPr lang="ru-RU" sz="2800" b="1" dirty="0" err="1" smtClean="0"/>
              <a:t>повидон-йода</a:t>
            </a:r>
            <a:r>
              <a:rPr lang="ru-RU" sz="2800" b="1" dirty="0" smtClean="0"/>
              <a:t> или гель</a:t>
            </a:r>
          </a:p>
          <a:p>
            <a:r>
              <a:rPr lang="ru-RU" sz="2800" dirty="0" err="1" smtClean="0"/>
              <a:t>метронидазола</a:t>
            </a:r>
            <a:r>
              <a:rPr lang="ru-RU" sz="2800" dirty="0" smtClean="0"/>
              <a:t> за 1-1,5 часа до операции.</a:t>
            </a:r>
          </a:p>
          <a:p>
            <a:r>
              <a:rPr lang="ru-RU" sz="2800" b="1" dirty="0" smtClean="0"/>
              <a:t>Препараты, применяемые для </a:t>
            </a:r>
            <a:r>
              <a:rPr lang="ru-RU" sz="2800" b="1" dirty="0" err="1" smtClean="0"/>
              <a:t>антибиотикопрофилактики</a:t>
            </a:r>
            <a:r>
              <a:rPr lang="ru-RU" sz="2800" b="1" dirty="0" smtClean="0"/>
              <a:t> при абдоминальном </a:t>
            </a:r>
            <a:r>
              <a:rPr lang="ru-RU" sz="2800" b="1" dirty="0" err="1" smtClean="0"/>
              <a:t>родоразрешении</a:t>
            </a:r>
            <a:r>
              <a:rPr lang="ru-RU" sz="2800" b="1" dirty="0" smtClean="0"/>
              <a:t>.</a:t>
            </a:r>
          </a:p>
          <a:p>
            <a:r>
              <a:rPr lang="ru-RU" sz="2800" dirty="0" smtClean="0"/>
              <a:t>С точки зрения эффективности и безопасности наиболее приемлемыми для </a:t>
            </a:r>
            <a:r>
              <a:rPr lang="ru-RU" sz="2800" dirty="0" err="1" smtClean="0"/>
              <a:t>антибиотикопрофилактики</a:t>
            </a:r>
            <a:r>
              <a:rPr lang="ru-RU" sz="2800" dirty="0" smtClean="0"/>
              <a:t> препаратами являются </a:t>
            </a:r>
            <a:r>
              <a:rPr lang="ru-RU" sz="2800" dirty="0" err="1" smtClean="0"/>
              <a:t>цефалоспорины</a:t>
            </a:r>
            <a:r>
              <a:rPr lang="ru-RU" sz="2800" dirty="0" smtClean="0"/>
              <a:t> I-II поколения (</a:t>
            </a:r>
            <a:r>
              <a:rPr lang="ru-RU" sz="2800" dirty="0" err="1" smtClean="0"/>
              <a:t>цефазолин</a:t>
            </a:r>
            <a:r>
              <a:rPr lang="ru-RU" sz="2800" dirty="0" smtClean="0"/>
              <a:t>, </a:t>
            </a:r>
            <a:r>
              <a:rPr lang="ru-RU" sz="2800" dirty="0" err="1" smtClean="0"/>
              <a:t>цефуроксим</a:t>
            </a:r>
            <a:r>
              <a:rPr lang="ru-RU" sz="2800" dirty="0" smtClean="0"/>
              <a:t>) и </a:t>
            </a:r>
            <a:r>
              <a:rPr lang="ru-RU" sz="2800" dirty="0" err="1" smtClean="0"/>
              <a:t>ингибиторозащищенные</a:t>
            </a:r>
            <a:r>
              <a:rPr lang="ru-RU" sz="2800" dirty="0" smtClean="0"/>
              <a:t> </a:t>
            </a:r>
            <a:r>
              <a:rPr lang="ru-RU" sz="2800" dirty="0" err="1" smtClean="0"/>
              <a:t>аминопенициллины</a:t>
            </a:r>
            <a:r>
              <a:rPr lang="ru-RU" sz="2800" dirty="0" smtClean="0"/>
              <a:t>,</a:t>
            </a:r>
            <a:r>
              <a:rPr lang="ru-RU" sz="2400" dirty="0" smtClean="0"/>
              <a:t> </a:t>
            </a:r>
            <a:r>
              <a:rPr lang="ru-RU" sz="3200" b="1" u="sng" dirty="0" smtClean="0"/>
              <a:t>(</a:t>
            </a:r>
            <a:r>
              <a:rPr lang="ru-RU" sz="3200" b="1" u="sng" dirty="0" err="1" smtClean="0"/>
              <a:t>амоксициллин</a:t>
            </a:r>
            <a:r>
              <a:rPr lang="ru-RU" sz="3200" b="1" u="sng" dirty="0" smtClean="0"/>
              <a:t>/</a:t>
            </a:r>
            <a:r>
              <a:rPr lang="ru-RU" sz="3200" b="1" u="sng" dirty="0" err="1" smtClean="0"/>
              <a:t>клавуланат</a:t>
            </a:r>
            <a:r>
              <a:rPr lang="ru-RU" sz="3200" b="1" u="sng" dirty="0" smtClean="0"/>
              <a:t>, </a:t>
            </a:r>
            <a:r>
              <a:rPr lang="ru-RU" sz="3200" b="1" u="sng" dirty="0" err="1" smtClean="0"/>
              <a:t>амоксициллин</a:t>
            </a:r>
            <a:r>
              <a:rPr lang="ru-RU" sz="3200" b="1" u="sng" dirty="0" smtClean="0"/>
              <a:t>/</a:t>
            </a:r>
            <a:r>
              <a:rPr lang="ru-RU" sz="3200" b="1" u="sng" dirty="0" err="1" smtClean="0"/>
              <a:t>сульбактам</a:t>
            </a:r>
            <a:r>
              <a:rPr lang="ru-RU" sz="3200" b="1" u="sng" dirty="0" smtClean="0"/>
              <a:t>, </a:t>
            </a:r>
            <a:r>
              <a:rPr lang="ru-RU" sz="3200" b="1" u="sng" dirty="0" err="1" smtClean="0"/>
              <a:t>ампициллин</a:t>
            </a:r>
            <a:r>
              <a:rPr lang="ru-RU" sz="3200" b="1" u="sng" dirty="0" smtClean="0"/>
              <a:t>/</a:t>
            </a:r>
            <a:r>
              <a:rPr lang="ru-RU" sz="3200" b="1" u="sng" dirty="0" err="1" smtClean="0"/>
              <a:t>сульбактам</a:t>
            </a:r>
            <a:r>
              <a:rPr lang="ru-RU" sz="3200" b="1" u="sng" dirty="0" smtClean="0"/>
              <a:t>), уровень доказательности </a:t>
            </a:r>
            <a:r>
              <a:rPr lang="en-US" sz="3200" b="1" u="sng" dirty="0" smtClean="0"/>
              <a:t>I</a:t>
            </a:r>
            <a:r>
              <a:rPr lang="ru-RU" sz="3200" b="1" u="sng" dirty="0" smtClean="0"/>
              <a:t>А</a:t>
            </a:r>
            <a:r>
              <a:rPr lang="ru-RU" sz="3200" b="1" u="sng" dirty="0" smtClean="0">
                <a:solidFill>
                  <a:srgbClr val="FF9900"/>
                </a:solidFill>
              </a:rPr>
              <a:t>.</a:t>
            </a:r>
            <a:endParaRPr lang="ru-RU" sz="2400" b="1" u="sng" dirty="0" smtClean="0">
              <a:solidFill>
                <a:srgbClr val="FF9900"/>
              </a:solidFill>
            </a:endParaRPr>
          </a:p>
          <a:p>
            <a:endParaRPr lang="ru-RU" sz="1400" dirty="0" smtClean="0">
              <a:solidFill>
                <a:srgbClr val="FF9900"/>
              </a:solidFill>
            </a:endParaRPr>
          </a:p>
          <a:p>
            <a:endParaRPr lang="ru-RU" sz="10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0"/>
            <a:ext cx="7772400" cy="764704"/>
          </a:xfrm>
        </p:spPr>
        <p:txBody>
          <a:bodyPr>
            <a:normAutofit/>
          </a:bodyPr>
          <a:lstStyle/>
          <a:p>
            <a:r>
              <a:rPr lang="ru-RU" sz="3200" b="1" dirty="0" smtClean="0">
                <a:solidFill>
                  <a:srgbClr val="0045D0"/>
                </a:solidFill>
              </a:rPr>
              <a:t>Протоколы КС </a:t>
            </a:r>
            <a:endParaRPr lang="ru-RU" sz="3200" b="1" dirty="0">
              <a:solidFill>
                <a:srgbClr val="0045D0"/>
              </a:solidFill>
            </a:endParaRPr>
          </a:p>
        </p:txBody>
      </p:sp>
      <p:sp>
        <p:nvSpPr>
          <p:cNvPr id="3" name="Содержимое 2"/>
          <p:cNvSpPr>
            <a:spLocks noGrp="1"/>
          </p:cNvSpPr>
          <p:nvPr>
            <p:ph idx="1"/>
          </p:nvPr>
        </p:nvSpPr>
        <p:spPr>
          <a:xfrm>
            <a:off x="0" y="620688"/>
            <a:ext cx="9144000" cy="6237312"/>
          </a:xfrm>
        </p:spPr>
        <p:txBody>
          <a:bodyPr>
            <a:normAutofit lnSpcReduction="10000"/>
          </a:bodyPr>
          <a:lstStyle/>
          <a:p>
            <a:pPr algn="just"/>
            <a:r>
              <a:rPr lang="ru-RU" sz="2800" b="1" dirty="0" smtClean="0"/>
              <a:t>ГБУЗ СО ОДКБ №1 г. Екатеринбург, </a:t>
            </a:r>
            <a:r>
              <a:rPr lang="ru-RU" sz="2800" b="1" dirty="0"/>
              <a:t>О</a:t>
            </a:r>
            <a:r>
              <a:rPr lang="ru-RU" sz="2800" b="1" dirty="0" smtClean="0"/>
              <a:t>ПЦ, протокол «Кесарево сечение» (проект)</a:t>
            </a:r>
          </a:p>
          <a:p>
            <a:pPr algn="just"/>
            <a:r>
              <a:rPr lang="ru-RU" sz="2800" b="1" dirty="0" err="1" smtClean="0"/>
              <a:t>Антибиотикопрофилактика</a:t>
            </a:r>
            <a:endParaRPr lang="ru-RU" sz="2800" dirty="0" smtClean="0"/>
          </a:p>
          <a:p>
            <a:pPr algn="just"/>
            <a:r>
              <a:rPr lang="ru-RU" sz="2800" dirty="0" smtClean="0"/>
              <a:t>Суть </a:t>
            </a:r>
            <a:r>
              <a:rPr lang="ru-RU" sz="2800" dirty="0" err="1" smtClean="0"/>
              <a:t>антибиотикопрофилактики</a:t>
            </a:r>
            <a:r>
              <a:rPr lang="ru-RU" sz="2800" dirty="0" smtClean="0"/>
              <a:t> заключается в достижении необходимых концентраций антибиотика в тканях до момента их возможной микробной контаминации и поддержание этого уровня в течение всей операции и нескольких часов после оперативного вмешательства. Женщине вводят профилактическую дозу антибиотика широкого спектра </a:t>
            </a:r>
            <a:r>
              <a:rPr lang="ru-RU" sz="2800" b="1" dirty="0" err="1" smtClean="0">
                <a:solidFill>
                  <a:srgbClr val="0045D0"/>
                </a:solidFill>
              </a:rPr>
              <a:t>ампициллин\сульбактам</a:t>
            </a:r>
            <a:r>
              <a:rPr lang="ru-RU" sz="2800" b="1" dirty="0" smtClean="0">
                <a:solidFill>
                  <a:srgbClr val="0045D0"/>
                </a:solidFill>
              </a:rPr>
              <a:t> 1,5 </a:t>
            </a:r>
            <a:r>
              <a:rPr lang="ru-RU" sz="2800" b="1" dirty="0" err="1" smtClean="0">
                <a:solidFill>
                  <a:srgbClr val="0045D0"/>
                </a:solidFill>
              </a:rPr>
              <a:t>гр</a:t>
            </a:r>
            <a:r>
              <a:rPr lang="ru-RU" sz="2800" b="1" dirty="0" smtClean="0">
                <a:solidFill>
                  <a:srgbClr val="0045D0"/>
                </a:solidFill>
              </a:rPr>
              <a:t> в/</a:t>
            </a:r>
            <a:r>
              <a:rPr lang="ru-RU" sz="2800" b="1" dirty="0" err="1" smtClean="0">
                <a:solidFill>
                  <a:srgbClr val="0045D0"/>
                </a:solidFill>
              </a:rPr>
              <a:t>в</a:t>
            </a:r>
            <a:r>
              <a:rPr lang="ru-RU" sz="2800" b="1" dirty="0" smtClean="0">
                <a:solidFill>
                  <a:srgbClr val="0045D0"/>
                </a:solidFill>
              </a:rPr>
              <a:t> </a:t>
            </a:r>
            <a:r>
              <a:rPr lang="ru-RU" sz="2800" b="1" dirty="0" err="1" smtClean="0">
                <a:solidFill>
                  <a:srgbClr val="0045D0"/>
                </a:solidFill>
              </a:rPr>
              <a:t>струйно</a:t>
            </a:r>
            <a:r>
              <a:rPr lang="ru-RU" sz="2800" b="1" dirty="0" smtClean="0">
                <a:solidFill>
                  <a:srgbClr val="0045D0"/>
                </a:solidFill>
              </a:rPr>
              <a:t>,</a:t>
            </a:r>
            <a:r>
              <a:rPr lang="ru-RU" sz="2800" dirty="0" smtClean="0">
                <a:solidFill>
                  <a:srgbClr val="FFC000"/>
                </a:solidFill>
              </a:rPr>
              <a:t> </a:t>
            </a:r>
            <a:r>
              <a:rPr lang="ru-RU" sz="2800" dirty="0" smtClean="0"/>
              <a:t>при непереносимости – </a:t>
            </a:r>
            <a:r>
              <a:rPr lang="ru-RU" sz="2800" dirty="0" err="1" smtClean="0"/>
              <a:t>цефтриаксон</a:t>
            </a:r>
            <a:r>
              <a:rPr lang="ru-RU" sz="2800" dirty="0" smtClean="0"/>
              <a:t> 1,0 в/</a:t>
            </a:r>
            <a:r>
              <a:rPr lang="ru-RU" sz="2800" dirty="0" err="1" smtClean="0"/>
              <a:t>в</a:t>
            </a:r>
            <a:r>
              <a:rPr lang="ru-RU" sz="2800" dirty="0" smtClean="0"/>
              <a:t>) с </a:t>
            </a:r>
            <a:r>
              <a:rPr lang="ru-RU" sz="2800" dirty="0" err="1" smtClean="0"/>
              <a:t>премедикацией</a:t>
            </a:r>
            <a:r>
              <a:rPr lang="ru-RU" sz="2800" dirty="0" smtClean="0"/>
              <a:t>.</a:t>
            </a:r>
          </a:p>
          <a:p>
            <a:pPr algn="just"/>
            <a:r>
              <a:rPr lang="ru-RU" sz="2800" dirty="0" smtClean="0"/>
              <a:t>Курсовая доза антибиотиков назначается после проведения консилиума.</a:t>
            </a:r>
            <a:endParaRPr lang="ru-RU"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r>
              <a:rPr lang="ru-RU" sz="3200" b="1" dirty="0" smtClean="0">
                <a:solidFill>
                  <a:srgbClr val="0045D0"/>
                </a:solidFill>
              </a:rPr>
              <a:t>Пример внедрения технологий с доказанной эффективностью</a:t>
            </a:r>
          </a:p>
        </p:txBody>
      </p:sp>
      <p:sp>
        <p:nvSpPr>
          <p:cNvPr id="3" name="Объект 2"/>
          <p:cNvSpPr>
            <a:spLocks noGrp="1"/>
          </p:cNvSpPr>
          <p:nvPr>
            <p:ph idx="1"/>
          </p:nvPr>
        </p:nvSpPr>
        <p:spPr>
          <a:xfrm>
            <a:off x="457200" y="1340768"/>
            <a:ext cx="8229600" cy="5112568"/>
          </a:xfrm>
        </p:spPr>
        <p:txBody>
          <a:bodyPr>
            <a:normAutofit/>
          </a:bodyPr>
          <a:lstStyle/>
          <a:p>
            <a:pPr eaLnBrk="1" hangingPunct="1">
              <a:lnSpc>
                <a:spcPct val="80000"/>
              </a:lnSpc>
              <a:buFontTx/>
              <a:buNone/>
              <a:defRPr/>
            </a:pPr>
            <a:endParaRPr lang="ru-RU" sz="2400" dirty="0" smtClean="0">
              <a:solidFill>
                <a:srgbClr val="0000CC"/>
              </a:solidFill>
              <a:effectLst>
                <a:outerShdw blurRad="38100" dist="38100" dir="2700000" algn="tl">
                  <a:srgbClr val="C0C0C0"/>
                </a:outerShdw>
              </a:effectLst>
              <a:latin typeface="Times New Roman" pitchFamily="18" charset="0"/>
            </a:endParaRPr>
          </a:p>
          <a:p>
            <a:pPr eaLnBrk="1" hangingPunct="1">
              <a:lnSpc>
                <a:spcPct val="80000"/>
              </a:lnSpc>
              <a:buFontTx/>
              <a:buNone/>
              <a:defRPr/>
            </a:pPr>
            <a:r>
              <a:rPr lang="fr-CH" sz="2400" dirty="0" smtClean="0">
                <a:effectLst>
                  <a:outerShdw blurRad="38100" dist="38100" dir="2700000" algn="tl">
                    <a:srgbClr val="C0C0C0"/>
                  </a:outerShdw>
                </a:effectLst>
                <a:latin typeface="Times New Roman" pitchFamily="18" charset="0"/>
              </a:rPr>
              <a:t>1601 </a:t>
            </a:r>
            <a:r>
              <a:rPr lang="fr-CH" sz="2400" dirty="0">
                <a:effectLst>
                  <a:outerShdw blurRad="38100" dist="38100" dir="2700000" algn="tl">
                    <a:srgbClr val="C0C0C0"/>
                  </a:outerShdw>
                </a:effectLst>
                <a:latin typeface="Times New Roman" pitchFamily="18" charset="0"/>
              </a:rPr>
              <a:t>	</a:t>
            </a:r>
            <a:r>
              <a:rPr lang="ru-RU" sz="2400" dirty="0">
                <a:effectLst>
                  <a:outerShdw blurRad="38100" dist="38100" dir="2700000" algn="tl">
                    <a:srgbClr val="C0C0C0"/>
                  </a:outerShdw>
                </a:effectLst>
                <a:latin typeface="Times New Roman" pitchFamily="18" charset="0"/>
              </a:rPr>
              <a:t>Капитан Ланкастер доказал, что лимонный сок</a:t>
            </a:r>
            <a:r>
              <a:rPr lang="fr-CH" sz="2400" dirty="0">
                <a:effectLst>
                  <a:outerShdw blurRad="38100" dist="38100" dir="2700000" algn="tl">
                    <a:srgbClr val="C0C0C0"/>
                  </a:outerShdw>
                </a:effectLst>
                <a:latin typeface="Times New Roman" pitchFamily="18" charset="0"/>
              </a:rPr>
              <a:t> </a:t>
            </a:r>
            <a:r>
              <a:rPr lang="ru-RU" sz="2400" dirty="0">
                <a:effectLst>
                  <a:outerShdw blurRad="38100" dist="38100" dir="2700000" algn="tl">
                    <a:srgbClr val="C0C0C0"/>
                  </a:outerShdw>
                </a:effectLst>
                <a:latin typeface="Times New Roman" pitchFamily="18" charset="0"/>
              </a:rPr>
              <a:t>	предотвращает цингу</a:t>
            </a:r>
          </a:p>
          <a:p>
            <a:pPr marL="0" indent="0" eaLnBrk="1" hangingPunct="1">
              <a:lnSpc>
                <a:spcPct val="80000"/>
              </a:lnSpc>
              <a:buFontTx/>
              <a:buNone/>
              <a:defRPr/>
            </a:pPr>
            <a:r>
              <a:rPr lang="ru-RU" sz="2400" dirty="0" smtClean="0">
                <a:solidFill>
                  <a:srgbClr val="FF0000"/>
                </a:solidFill>
                <a:effectLst>
                  <a:outerShdw blurRad="38100" dist="38100" dir="2700000" algn="tl">
                    <a:srgbClr val="C0C0C0"/>
                  </a:outerShdw>
                </a:effectLst>
                <a:latin typeface="Times New Roman" pitchFamily="18" charset="0"/>
              </a:rPr>
              <a:t>      Через 146 лет</a:t>
            </a:r>
            <a:endParaRPr lang="ru-RU" sz="2400" dirty="0">
              <a:solidFill>
                <a:srgbClr val="FF0000"/>
              </a:solidFill>
              <a:effectLst>
                <a:outerShdw blurRad="38100" dist="38100" dir="2700000" algn="tl">
                  <a:srgbClr val="C0C0C0"/>
                </a:outerShdw>
              </a:effectLst>
              <a:latin typeface="Times New Roman" pitchFamily="18" charset="0"/>
            </a:endParaRPr>
          </a:p>
          <a:p>
            <a:pPr eaLnBrk="1" hangingPunct="1">
              <a:lnSpc>
                <a:spcPct val="80000"/>
              </a:lnSpc>
              <a:buFontTx/>
              <a:buNone/>
              <a:defRPr/>
            </a:pPr>
            <a:r>
              <a:rPr lang="ru-RU" sz="2400" dirty="0">
                <a:effectLst>
                  <a:outerShdw blurRad="38100" dist="38100" dir="2700000" algn="tl">
                    <a:srgbClr val="C0C0C0"/>
                  </a:outerShdw>
                </a:effectLst>
                <a:latin typeface="Times New Roman" pitchFamily="18" charset="0"/>
              </a:rPr>
              <a:t>1747</a:t>
            </a:r>
            <a:r>
              <a:rPr lang="fr-CH" sz="2400" dirty="0">
                <a:effectLst>
                  <a:outerShdw blurRad="38100" dist="38100" dir="2700000" algn="tl">
                    <a:srgbClr val="C0C0C0"/>
                  </a:outerShdw>
                </a:effectLst>
                <a:latin typeface="Times New Roman" pitchFamily="18" charset="0"/>
              </a:rPr>
              <a:t>  </a:t>
            </a:r>
            <a:r>
              <a:rPr lang="ru-RU" sz="2400" dirty="0">
                <a:effectLst>
                  <a:outerShdw blurRad="38100" dist="38100" dir="2700000" algn="tl">
                    <a:srgbClr val="C0C0C0"/>
                  </a:outerShdw>
                </a:effectLst>
                <a:latin typeface="Times New Roman" pitchFamily="18" charset="0"/>
              </a:rPr>
              <a:t>   Британский военно-морской флот повторяет </a:t>
            </a:r>
            <a:r>
              <a:rPr lang="ru-RU" sz="2400" dirty="0" smtClean="0">
                <a:effectLst>
                  <a:outerShdw blurRad="38100" dist="38100" dir="2700000" algn="tl">
                    <a:srgbClr val="C0C0C0"/>
                  </a:outerShdw>
                </a:effectLst>
                <a:latin typeface="Times New Roman" pitchFamily="18" charset="0"/>
              </a:rPr>
              <a:t>         результаты </a:t>
            </a:r>
            <a:r>
              <a:rPr lang="ru-RU" sz="2400" dirty="0">
                <a:effectLst>
                  <a:outerShdw blurRad="38100" dist="38100" dir="2700000" algn="tl">
                    <a:srgbClr val="C0C0C0"/>
                  </a:outerShdw>
                </a:effectLst>
                <a:latin typeface="Times New Roman" pitchFamily="18" charset="0"/>
              </a:rPr>
              <a:t>Ланкастера</a:t>
            </a:r>
          </a:p>
          <a:p>
            <a:pPr marL="0" indent="0" eaLnBrk="1" hangingPunct="1">
              <a:lnSpc>
                <a:spcPct val="80000"/>
              </a:lnSpc>
              <a:buFontTx/>
              <a:buNone/>
              <a:defRPr/>
            </a:pPr>
            <a:r>
              <a:rPr lang="ru-RU" sz="2400" dirty="0" smtClean="0">
                <a:solidFill>
                  <a:srgbClr val="FF0000"/>
                </a:solidFill>
                <a:effectLst>
                  <a:outerShdw blurRad="38100" dist="38100" dir="2700000" algn="tl">
                    <a:srgbClr val="C0C0C0"/>
                  </a:outerShdw>
                </a:effectLst>
                <a:latin typeface="Times New Roman" pitchFamily="18" charset="0"/>
              </a:rPr>
              <a:t>      Через 48 лет</a:t>
            </a:r>
            <a:endParaRPr lang="ru-RU" sz="2400" dirty="0">
              <a:solidFill>
                <a:srgbClr val="FF0000"/>
              </a:solidFill>
              <a:effectLst>
                <a:outerShdw blurRad="38100" dist="38100" dir="2700000" algn="tl">
                  <a:srgbClr val="C0C0C0"/>
                </a:outerShdw>
              </a:effectLst>
              <a:latin typeface="Times New Roman" pitchFamily="18" charset="0"/>
            </a:endParaRPr>
          </a:p>
          <a:p>
            <a:pPr eaLnBrk="1" hangingPunct="1">
              <a:lnSpc>
                <a:spcPct val="80000"/>
              </a:lnSpc>
              <a:buFontTx/>
              <a:buNone/>
              <a:defRPr/>
            </a:pPr>
            <a:r>
              <a:rPr lang="ru-RU" sz="2400" dirty="0">
                <a:effectLst>
                  <a:outerShdw blurRad="38100" dist="38100" dir="2700000" algn="tl">
                    <a:srgbClr val="C0C0C0"/>
                  </a:outerShdw>
                </a:effectLst>
                <a:latin typeface="Times New Roman" pitchFamily="18" charset="0"/>
              </a:rPr>
              <a:t>1795</a:t>
            </a:r>
            <a:r>
              <a:rPr lang="fr-CH" sz="2400" dirty="0">
                <a:effectLst>
                  <a:outerShdw blurRad="38100" dist="38100" dir="2700000" algn="tl">
                    <a:srgbClr val="C0C0C0"/>
                  </a:outerShdw>
                </a:effectLst>
                <a:latin typeface="Times New Roman" pitchFamily="18" charset="0"/>
              </a:rPr>
              <a:t>  </a:t>
            </a:r>
            <a:r>
              <a:rPr lang="ru-RU" sz="2400" dirty="0">
                <a:effectLst>
                  <a:outerShdw blurRad="38100" dist="38100" dir="2700000" algn="tl">
                    <a:srgbClr val="C0C0C0"/>
                  </a:outerShdw>
                </a:effectLst>
                <a:latin typeface="Times New Roman" pitchFamily="18" charset="0"/>
              </a:rPr>
              <a:t>	Британский военно-морской флот решает    давать лимонный сок военным морякам</a:t>
            </a:r>
          </a:p>
          <a:p>
            <a:pPr eaLnBrk="1" hangingPunct="1">
              <a:lnSpc>
                <a:spcPct val="80000"/>
              </a:lnSpc>
              <a:buFontTx/>
              <a:buNone/>
              <a:defRPr/>
            </a:pPr>
            <a:r>
              <a:rPr lang="ru-RU" sz="2400" dirty="0" smtClean="0">
                <a:solidFill>
                  <a:srgbClr val="0000CC"/>
                </a:solidFill>
                <a:effectLst>
                  <a:outerShdw blurRad="38100" dist="38100" dir="2700000" algn="tl">
                    <a:srgbClr val="C0C0C0"/>
                  </a:outerShdw>
                </a:effectLst>
                <a:latin typeface="Times New Roman" pitchFamily="18" charset="0"/>
              </a:rPr>
              <a:t>      </a:t>
            </a:r>
            <a:r>
              <a:rPr lang="ru-RU" sz="2400" dirty="0" smtClean="0">
                <a:solidFill>
                  <a:srgbClr val="FF0000"/>
                </a:solidFill>
                <a:effectLst>
                  <a:outerShdw blurRad="38100" dist="38100" dir="2700000" algn="tl">
                    <a:srgbClr val="C0C0C0"/>
                  </a:outerShdw>
                </a:effectLst>
                <a:latin typeface="Times New Roman" pitchFamily="18" charset="0"/>
              </a:rPr>
              <a:t>Через 70 лет</a:t>
            </a:r>
            <a:endParaRPr lang="ru-RU" sz="2400" dirty="0">
              <a:solidFill>
                <a:srgbClr val="FF0000"/>
              </a:solidFill>
              <a:effectLst>
                <a:outerShdw blurRad="38100" dist="38100" dir="2700000" algn="tl">
                  <a:srgbClr val="C0C0C0"/>
                </a:outerShdw>
              </a:effectLst>
              <a:latin typeface="Times New Roman" pitchFamily="18" charset="0"/>
            </a:endParaRPr>
          </a:p>
          <a:p>
            <a:pPr marL="457200" indent="-457200" eaLnBrk="1" hangingPunct="1">
              <a:lnSpc>
                <a:spcPct val="80000"/>
              </a:lnSpc>
              <a:buFontTx/>
              <a:buAutoNum type="arabicPlain" startAt="1865"/>
              <a:defRPr/>
            </a:pPr>
            <a:r>
              <a:rPr lang="ru-RU" sz="2400" dirty="0" smtClean="0">
                <a:effectLst>
                  <a:outerShdw blurRad="38100" dist="38100" dir="2700000" algn="tl">
                    <a:srgbClr val="C0C0C0"/>
                  </a:outerShdw>
                </a:effectLst>
                <a:latin typeface="Times New Roman" pitchFamily="18" charset="0"/>
              </a:rPr>
              <a:t>     Британский </a:t>
            </a:r>
            <a:r>
              <a:rPr lang="ru-RU" sz="2400" dirty="0">
                <a:effectLst>
                  <a:outerShdw blurRad="38100" dist="38100" dir="2700000" algn="tl">
                    <a:srgbClr val="C0C0C0"/>
                  </a:outerShdw>
                </a:effectLst>
                <a:latin typeface="Times New Roman" pitchFamily="18" charset="0"/>
              </a:rPr>
              <a:t>Торговый флот начинает давать 	лимонный сок </a:t>
            </a:r>
            <a:r>
              <a:rPr lang="ru-RU" sz="2400" dirty="0" smtClean="0">
                <a:effectLst>
                  <a:outerShdw blurRad="38100" dist="38100" dir="2700000" algn="tl">
                    <a:srgbClr val="C0C0C0"/>
                  </a:outerShdw>
                </a:effectLst>
                <a:latin typeface="Times New Roman" pitchFamily="18" charset="0"/>
              </a:rPr>
              <a:t> морякам</a:t>
            </a:r>
          </a:p>
          <a:p>
            <a:pPr marL="0" indent="0" eaLnBrk="1" hangingPunct="1">
              <a:lnSpc>
                <a:spcPct val="80000"/>
              </a:lnSpc>
              <a:buFontTx/>
              <a:buNone/>
              <a:defRPr/>
            </a:pPr>
            <a:r>
              <a:rPr lang="ru-RU" sz="2400" dirty="0" smtClean="0">
                <a:solidFill>
                  <a:srgbClr val="FF0000"/>
                </a:solidFill>
                <a:effectLst>
                  <a:outerShdw blurRad="38100" dist="38100" dir="2700000" algn="tl">
                    <a:srgbClr val="C0C0C0"/>
                  </a:outerShdw>
                </a:effectLst>
                <a:latin typeface="Times New Roman" pitchFamily="18" charset="0"/>
              </a:rPr>
              <a:t>2015  год  - Надо ли нам, так же долго внедрять технологии с доказанной эффективностью ?</a:t>
            </a:r>
            <a:endParaRPr lang="ru-RU" sz="2400" dirty="0">
              <a:solidFill>
                <a:srgbClr val="FF0000"/>
              </a:solidFill>
              <a:effectLst>
                <a:outerShdw blurRad="38100" dist="38100" dir="2700000" algn="tl">
                  <a:srgbClr val="C0C0C0"/>
                </a:outerShdw>
              </a:effectLst>
              <a:latin typeface="Times New Roman" pitchFamily="18" charset="0"/>
            </a:endParaRPr>
          </a:p>
          <a:p>
            <a:pPr marL="0" indent="0" eaLnBrk="1" hangingPunct="1">
              <a:spcBef>
                <a:spcPct val="0"/>
              </a:spcBef>
              <a:buFontTx/>
              <a:buNone/>
              <a:defRPr/>
            </a:pPr>
            <a:r>
              <a:rPr lang="ru-RU" sz="1600" b="1" kern="1200" dirty="0" smtClean="0">
                <a:solidFill>
                  <a:srgbClr val="808080"/>
                </a:solidFill>
                <a:latin typeface="Tahoma" pitchFamily="34" charset="0"/>
              </a:rPr>
              <a:t>                                                                                         </a:t>
            </a:r>
            <a:r>
              <a:rPr lang="de-DE" sz="1600" b="1" kern="1200" dirty="0" smtClean="0">
                <a:solidFill>
                  <a:srgbClr val="808080"/>
                </a:solidFill>
                <a:latin typeface="Tahoma" pitchFamily="34" charset="0"/>
              </a:rPr>
              <a:t>Mark R. Anderson, 2000</a:t>
            </a:r>
            <a:endParaRPr lang="en-GB" sz="1600" b="1" kern="1200" dirty="0" smtClean="0">
              <a:solidFill>
                <a:srgbClr val="808080"/>
              </a:solidFill>
              <a:latin typeface="Tahoma" pitchFamily="34" charset="0"/>
            </a:endParaRPr>
          </a:p>
          <a:p>
            <a:pPr marL="0" indent="0" eaLnBrk="1" hangingPunct="1">
              <a:lnSpc>
                <a:spcPct val="80000"/>
              </a:lnSpc>
              <a:buFontTx/>
              <a:buNone/>
              <a:defRPr/>
            </a:pPr>
            <a:endParaRPr lang="fr-FR" sz="2400" dirty="0">
              <a:solidFill>
                <a:srgbClr val="0000CC"/>
              </a:solidFill>
              <a:effectLst>
                <a:outerShdw blurRad="38100" dist="38100" dir="2700000" algn="tl">
                  <a:srgbClr val="C0C0C0"/>
                </a:outerShdw>
              </a:effectLst>
              <a:latin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0"/>
            <a:ext cx="8229600" cy="6858000"/>
          </a:xfrm>
        </p:spPr>
        <p:txBody>
          <a:bodyPr>
            <a:normAutofit fontScale="92500" lnSpcReduction="10000"/>
          </a:bodyPr>
          <a:lstStyle/>
          <a:p>
            <a:pPr>
              <a:buNone/>
            </a:pPr>
            <a:r>
              <a:rPr lang="ru-RU" sz="4300" dirty="0" smtClean="0">
                <a:latin typeface="Times New Roman" pitchFamily="18" charset="0"/>
              </a:rPr>
              <a:t>   Каждый </a:t>
            </a:r>
            <a:r>
              <a:rPr lang="ru-RU" sz="4300" dirty="0">
                <a:latin typeface="Times New Roman" pitchFamily="18" charset="0"/>
              </a:rPr>
              <a:t>случай </a:t>
            </a:r>
            <a:r>
              <a:rPr lang="ru-RU" sz="5200" dirty="0">
                <a:solidFill>
                  <a:srgbClr val="FF0000"/>
                </a:solidFill>
                <a:latin typeface="Times New Roman" pitchFamily="18" charset="0"/>
              </a:rPr>
              <a:t>смерти беременной </a:t>
            </a:r>
            <a:r>
              <a:rPr lang="ru-RU" sz="5200" u="sng" dirty="0">
                <a:solidFill>
                  <a:srgbClr val="FF0000"/>
                </a:solidFill>
                <a:latin typeface="Times New Roman" pitchFamily="18" charset="0"/>
              </a:rPr>
              <a:t>с </a:t>
            </a:r>
            <a:r>
              <a:rPr lang="ru-RU" sz="5200" u="sng" dirty="0" err="1">
                <a:solidFill>
                  <a:srgbClr val="FF0000"/>
                </a:solidFill>
                <a:latin typeface="Times New Roman" pitchFamily="18" charset="0"/>
              </a:rPr>
              <a:t>гестозом</a:t>
            </a:r>
            <a:r>
              <a:rPr lang="ru-RU" sz="5200" u="sng" dirty="0">
                <a:solidFill>
                  <a:srgbClr val="FF0000"/>
                </a:solidFill>
                <a:latin typeface="Times New Roman" pitchFamily="18" charset="0"/>
              </a:rPr>
              <a:t> </a:t>
            </a:r>
            <a:r>
              <a:rPr lang="ru-RU" sz="5200" dirty="0">
                <a:solidFill>
                  <a:srgbClr val="FF0000"/>
                </a:solidFill>
                <a:latin typeface="Times New Roman" pitchFamily="18" charset="0"/>
              </a:rPr>
              <a:t>имеет особое социальное и юридическое значение</a:t>
            </a:r>
            <a:r>
              <a:rPr lang="ru-RU" sz="4300" dirty="0">
                <a:latin typeface="Times New Roman" pitchFamily="18" charset="0"/>
              </a:rPr>
              <a:t> и, как правило, является финалом многих оперативных вмешательств, массивного лекарственного и </a:t>
            </a:r>
            <a:r>
              <a:rPr lang="ru-RU" sz="4300" dirty="0" err="1">
                <a:latin typeface="Times New Roman" pitchFamily="18" charset="0"/>
              </a:rPr>
              <a:t>трансфузионного</a:t>
            </a:r>
            <a:r>
              <a:rPr lang="ru-RU" sz="4300" dirty="0">
                <a:latin typeface="Times New Roman" pitchFamily="18" charset="0"/>
              </a:rPr>
              <a:t> лечения, длительной реанимации. </a:t>
            </a:r>
          </a:p>
          <a:p>
            <a:pPr>
              <a:buNone/>
            </a:pPr>
            <a:r>
              <a:rPr lang="ru-RU" dirty="0" smtClean="0">
                <a:latin typeface="Times New Roman" pitchFamily="18" charset="0"/>
              </a:rPr>
              <a:t>                                             </a:t>
            </a:r>
            <a:r>
              <a:rPr lang="ru-RU" dirty="0">
                <a:latin typeface="Times New Roman" pitchFamily="18" charset="0"/>
              </a:rPr>
              <a:t>Академик В.Н.Серов</a:t>
            </a:r>
          </a:p>
          <a:p>
            <a:pPr algn="r">
              <a:buNone/>
            </a:pPr>
            <a:r>
              <a:rPr lang="ru-RU" dirty="0" smtClean="0">
                <a:latin typeface="Times New Roman" pitchFamily="18" charset="0"/>
              </a:rPr>
              <a:t>Лукач В. Н. 2010</a:t>
            </a:r>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457200" y="274638"/>
            <a:ext cx="8229600" cy="790575"/>
          </a:xfrm>
        </p:spPr>
        <p:txBody>
          <a:bodyPr/>
          <a:lstStyle/>
          <a:p>
            <a:r>
              <a:rPr lang="ru-RU" sz="3600" i="1" dirty="0"/>
              <a:t>						</a:t>
            </a:r>
          </a:p>
        </p:txBody>
      </p:sp>
      <p:sp>
        <p:nvSpPr>
          <p:cNvPr id="7171" name="Rectangle 3"/>
          <p:cNvSpPr>
            <a:spLocks noGrp="1" noChangeArrowheads="1"/>
          </p:cNvSpPr>
          <p:nvPr>
            <p:ph type="body" idx="1"/>
          </p:nvPr>
        </p:nvSpPr>
        <p:spPr>
          <a:xfrm>
            <a:off x="228600" y="260648"/>
            <a:ext cx="8686800" cy="5987752"/>
          </a:xfrm>
        </p:spPr>
        <p:txBody>
          <a:bodyPr>
            <a:noAutofit/>
          </a:bodyPr>
          <a:lstStyle/>
          <a:p>
            <a:r>
              <a:rPr lang="ru-RU" sz="3600" dirty="0">
                <a:latin typeface="Times New Roman" pitchFamily="18" charset="0"/>
              </a:rPr>
              <a:t>Академик В.Н.Серов констатирует, что в последние годы наметилась </a:t>
            </a:r>
            <a:r>
              <a:rPr lang="ru-RU" sz="3600" dirty="0">
                <a:solidFill>
                  <a:srgbClr val="FF0000"/>
                </a:solidFill>
                <a:latin typeface="Times New Roman" pitchFamily="18" charset="0"/>
              </a:rPr>
              <a:t>тенденция «непонимания» между  акушерами-гинекологами и </a:t>
            </a:r>
            <a:r>
              <a:rPr lang="ru-RU" sz="3600" dirty="0" err="1">
                <a:solidFill>
                  <a:srgbClr val="FF0000"/>
                </a:solidFill>
                <a:latin typeface="Times New Roman" pitchFamily="18" charset="0"/>
              </a:rPr>
              <a:t>анестезологами-реаниматологами</a:t>
            </a:r>
            <a:r>
              <a:rPr lang="ru-RU" sz="3600" dirty="0">
                <a:solidFill>
                  <a:srgbClr val="FF0000"/>
                </a:solidFill>
                <a:latin typeface="Times New Roman" pitchFamily="18" charset="0"/>
              </a:rPr>
              <a:t> основных </a:t>
            </a:r>
            <a:r>
              <a:rPr lang="ru-RU" sz="3600" dirty="0" err="1">
                <a:solidFill>
                  <a:srgbClr val="FF0000"/>
                </a:solidFill>
                <a:latin typeface="Times New Roman" pitchFamily="18" charset="0"/>
              </a:rPr>
              <a:t>патогинетических</a:t>
            </a:r>
            <a:r>
              <a:rPr lang="ru-RU" sz="3600" dirty="0">
                <a:solidFill>
                  <a:srgbClr val="FF0000"/>
                </a:solidFill>
                <a:latin typeface="Times New Roman" pitchFamily="18" charset="0"/>
              </a:rPr>
              <a:t> механизмов </a:t>
            </a:r>
            <a:r>
              <a:rPr lang="ru-RU" sz="3600" dirty="0" err="1">
                <a:solidFill>
                  <a:srgbClr val="FF0000"/>
                </a:solidFill>
                <a:latin typeface="Times New Roman" pitchFamily="18" charset="0"/>
              </a:rPr>
              <a:t>гестозоз</a:t>
            </a:r>
            <a:r>
              <a:rPr lang="ru-RU" sz="3600" dirty="0">
                <a:solidFill>
                  <a:srgbClr val="FF0000"/>
                </a:solidFill>
                <a:latin typeface="Times New Roman" pitchFamily="18" charset="0"/>
              </a:rPr>
              <a:t>,</a:t>
            </a:r>
            <a:r>
              <a:rPr lang="ru-RU" sz="3600" dirty="0">
                <a:latin typeface="Times New Roman" pitchFamily="18" charset="0"/>
              </a:rPr>
              <a:t> как </a:t>
            </a:r>
            <a:r>
              <a:rPr lang="ru-RU" sz="3600" dirty="0" err="1">
                <a:latin typeface="Times New Roman" pitchFamily="18" charset="0"/>
              </a:rPr>
              <a:t>общепатологической</a:t>
            </a:r>
            <a:r>
              <a:rPr lang="ru-RU" sz="3600" dirty="0">
                <a:latin typeface="Times New Roman" pitchFamily="18" charset="0"/>
              </a:rPr>
              <a:t> реакции организма беременной, реализующейся через фундаментальные синдромы критических состояний </a:t>
            </a:r>
            <a:r>
              <a:rPr lang="ru-RU" sz="2800" b="1" i="1" dirty="0">
                <a:solidFill>
                  <a:srgbClr val="FF0000"/>
                </a:solidFill>
                <a:latin typeface="Times New Roman" pitchFamily="18" charset="0"/>
              </a:rPr>
              <a:t>( акушеры утверждают,, что у них «своя свадьба</a:t>
            </a:r>
            <a:r>
              <a:rPr lang="en-US" sz="2800" b="1" i="1" dirty="0">
                <a:solidFill>
                  <a:srgbClr val="FF0000"/>
                </a:solidFill>
                <a:latin typeface="Times New Roman" pitchFamily="18" charset="0"/>
              </a:rPr>
              <a:t>”</a:t>
            </a:r>
            <a:r>
              <a:rPr lang="ru-RU" sz="2800" b="1" i="1" dirty="0">
                <a:solidFill>
                  <a:srgbClr val="FF0000"/>
                </a:solidFill>
                <a:latin typeface="Times New Roman" pitchFamily="18" charset="0"/>
              </a:rPr>
              <a:t>, а у анестезиологов своя …).</a:t>
            </a:r>
            <a:r>
              <a:rPr lang="ru-RU" sz="4400" b="1" dirty="0">
                <a:solidFill>
                  <a:srgbClr val="FF0000"/>
                </a:solidFill>
                <a:latin typeface="Times New Roman" pitchFamily="18" charset="0"/>
              </a:rPr>
              <a:t>    </a:t>
            </a:r>
            <a:r>
              <a:rPr lang="ru-RU" dirty="0" smtClean="0">
                <a:latin typeface="Times New Roman" pitchFamily="18" charset="0"/>
              </a:rPr>
              <a:t>Лукач В. Н. 2010</a:t>
            </a:r>
            <a:endParaRPr lang="ru-RU" sz="3600" b="1" dirty="0">
              <a:latin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0" y="0"/>
            <a:ext cx="9144000" cy="1001712"/>
          </a:xfrm>
        </p:spPr>
        <p:txBody>
          <a:bodyPr>
            <a:noAutofit/>
          </a:bodyPr>
          <a:lstStyle/>
          <a:p>
            <a:r>
              <a:rPr lang="ru-RU" sz="3200" b="1" dirty="0" smtClean="0">
                <a:solidFill>
                  <a:srgbClr val="0045D0"/>
                </a:solidFill>
              </a:rPr>
              <a:t>Когда мы научимся разговаривать друг с другом на равных, а не с позиции силы</a:t>
            </a:r>
          </a:p>
        </p:txBody>
      </p:sp>
      <p:pic>
        <p:nvPicPr>
          <p:cNvPr id="30723" name="Picture 2" descr="G:\лекции_ТУ_январь_2013\ты на кого гавкнул.jpg"/>
          <p:cNvPicPr>
            <a:picLocks noGrp="1" noChangeAspect="1" noChangeArrowheads="1"/>
          </p:cNvPicPr>
          <p:nvPr>
            <p:ph idx="1"/>
          </p:nvPr>
        </p:nvPicPr>
        <p:blipFill>
          <a:blip r:embed="rId2" cstate="print"/>
          <a:srcRect/>
          <a:stretch>
            <a:fillRect/>
          </a:stretch>
        </p:blipFill>
        <p:spPr>
          <a:xfrm>
            <a:off x="539552" y="1533525"/>
            <a:ext cx="8208912" cy="5019675"/>
          </a:xfr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p:txBody>
          <a:bodyPr>
            <a:noAutofit/>
          </a:bodyPr>
          <a:lstStyle/>
          <a:p>
            <a:r>
              <a:rPr lang="ru-RU" sz="2800" b="1" dirty="0" smtClean="0">
                <a:solidFill>
                  <a:srgbClr val="0045D0"/>
                </a:solidFill>
              </a:rPr>
              <a:t>Только тогда все этапы оказания помощи будущей маме и её малышу будут складываться в красивые картины счастья</a:t>
            </a:r>
          </a:p>
        </p:txBody>
      </p:sp>
      <p:pic>
        <p:nvPicPr>
          <p:cNvPr id="31747" name="Picture 2" descr="G:\ДЕТИ\20.jpg"/>
          <p:cNvPicPr>
            <a:picLocks noGrp="1" noChangeAspect="1" noChangeArrowheads="1"/>
          </p:cNvPicPr>
          <p:nvPr>
            <p:ph idx="1"/>
          </p:nvPr>
        </p:nvPicPr>
        <p:blipFill>
          <a:blip r:embed="rId2" cstate="print"/>
          <a:srcRect/>
          <a:stretch>
            <a:fillRect/>
          </a:stretch>
        </p:blipFill>
        <p:spPr>
          <a:xfrm>
            <a:off x="141288" y="1533525"/>
            <a:ext cx="9002712" cy="5019675"/>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0" y="22583"/>
            <a:ext cx="914400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0066"/>
                </a:solidFill>
                <a:effectLst/>
                <a:ea typeface="Times New Roman" pitchFamily="18" charset="0"/>
                <a:cs typeface="Times New Roman" pitchFamily="18" charset="0"/>
              </a:rPr>
              <a:t>Клинический протокол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000066"/>
                </a:solidFill>
                <a:effectLst/>
                <a:ea typeface="Times New Roman" pitchFamily="18" charset="0"/>
                <a:cs typeface="Times New Roman" pitchFamily="18" charset="0"/>
              </a:rPr>
              <a:t>медицинской организации разрабатывается для решения следующих задач:</a:t>
            </a:r>
            <a:endParaRPr kumimoji="0" lang="ru-RU" sz="2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800" b="1" i="0" u="sng" strike="noStrike" cap="none" normalizeH="0" baseline="0" dirty="0" smtClean="0">
                <a:ln>
                  <a:noFill/>
                </a:ln>
                <a:solidFill>
                  <a:srgbClr val="000066"/>
                </a:solidFill>
                <a:effectLst/>
                <a:ea typeface="Times New Roman" pitchFamily="18" charset="0"/>
                <a:cs typeface="Times New Roman" pitchFamily="18" charset="0"/>
              </a:rPr>
              <a:t>выбор оптимальных технологий </a:t>
            </a:r>
            <a:r>
              <a:rPr kumimoji="0" lang="ru-RU" sz="2400" b="0" i="0" u="none" strike="noStrike" cap="none" normalizeH="0" baseline="0" dirty="0" smtClean="0">
                <a:ln>
                  <a:noFill/>
                </a:ln>
                <a:solidFill>
                  <a:srgbClr val="000066"/>
                </a:solidFill>
                <a:effectLst/>
                <a:ea typeface="Times New Roman" pitchFamily="18" charset="0"/>
                <a:cs typeface="Times New Roman" pitchFamily="18" charset="0"/>
              </a:rPr>
              <a:t>профилактики, диагностики, лечения и реабилитации для конкретного больного;</a:t>
            </a:r>
            <a:endParaRPr kumimoji="0" lang="ru-RU" sz="2400" b="0" i="0" u="none" strike="noStrike" cap="none" normalizeH="0" baseline="0" dirty="0" smtClean="0">
              <a:ln>
                <a:noFill/>
              </a:ln>
              <a:solidFill>
                <a:srgbClr val="000066"/>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800" b="1" i="0" u="sng" strike="noStrike" cap="none" normalizeH="0" baseline="0" dirty="0" smtClean="0">
                <a:ln>
                  <a:noFill/>
                </a:ln>
                <a:solidFill>
                  <a:srgbClr val="000066"/>
                </a:solidFill>
                <a:effectLst/>
                <a:ea typeface="Times New Roman" pitchFamily="18" charset="0"/>
                <a:cs typeface="Times New Roman" pitchFamily="18" charset="0"/>
              </a:rPr>
              <a:t>защита прав пациента и врача </a:t>
            </a:r>
            <a:r>
              <a:rPr kumimoji="0" lang="ru-RU" sz="2400" b="0" i="0" u="none" strike="noStrike" cap="none" normalizeH="0" baseline="0" dirty="0" smtClean="0">
                <a:ln>
                  <a:noFill/>
                </a:ln>
                <a:solidFill>
                  <a:srgbClr val="000066"/>
                </a:solidFill>
                <a:effectLst/>
                <a:ea typeface="Times New Roman" pitchFamily="18" charset="0"/>
                <a:cs typeface="Times New Roman" pitchFamily="18" charset="0"/>
              </a:rPr>
              <a:t>при разрешении спорных и конфликтных вопросов;</a:t>
            </a:r>
            <a:endParaRPr kumimoji="0" lang="ru-RU" sz="2800" b="0" i="0" u="none" strike="noStrike" cap="none" normalizeH="0" baseline="0" dirty="0" smtClean="0">
              <a:ln>
                <a:noFill/>
              </a:ln>
              <a:solidFill>
                <a:srgbClr val="000066"/>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800" b="1" i="0" u="sng" strike="noStrike" cap="none" normalizeH="0" baseline="0" dirty="0" smtClean="0">
                <a:ln>
                  <a:noFill/>
                </a:ln>
                <a:solidFill>
                  <a:srgbClr val="000066"/>
                </a:solidFill>
                <a:effectLst/>
                <a:ea typeface="Times New Roman" pitchFamily="18" charset="0"/>
                <a:cs typeface="Times New Roman" pitchFamily="18" charset="0"/>
              </a:rPr>
              <a:t>проведение экспертизы и оценки качества </a:t>
            </a:r>
            <a:r>
              <a:rPr kumimoji="0" lang="ru-RU" sz="2400" b="0" i="0" u="none" strike="noStrike" cap="none" normalizeH="0" baseline="0" dirty="0" smtClean="0">
                <a:ln>
                  <a:noFill/>
                </a:ln>
                <a:solidFill>
                  <a:srgbClr val="000066"/>
                </a:solidFill>
                <a:effectLst/>
                <a:ea typeface="Times New Roman" pitchFamily="18" charset="0"/>
                <a:cs typeface="Times New Roman" pitchFamily="18" charset="0"/>
              </a:rPr>
              <a:t>медицинской помощи больным с определённым заболеванием, синдромом или в определённой клинической ситуации, и планирования мероприятий по его совершенствованию;</a:t>
            </a:r>
            <a:endParaRPr kumimoji="0" lang="ru-RU" sz="2400" b="0" i="0" u="none" strike="noStrike" cap="none" normalizeH="0" baseline="0" dirty="0" smtClean="0">
              <a:ln>
                <a:noFill/>
              </a:ln>
              <a:solidFill>
                <a:srgbClr val="000066"/>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800" b="1" i="0" u="none" strike="noStrike" cap="none" normalizeH="0" baseline="0" dirty="0" smtClean="0">
                <a:ln>
                  <a:noFill/>
                </a:ln>
                <a:solidFill>
                  <a:srgbClr val="000066"/>
                </a:solidFill>
                <a:effectLst/>
                <a:ea typeface="Times New Roman" pitchFamily="18" charset="0"/>
                <a:cs typeface="Times New Roman" pitchFamily="18" charset="0"/>
              </a:rPr>
              <a:t>планирование объёмов </a:t>
            </a:r>
            <a:r>
              <a:rPr kumimoji="0" lang="ru-RU" sz="2400" b="0" i="0" u="none" strike="noStrike" cap="none" normalizeH="0" baseline="0" dirty="0" smtClean="0">
                <a:ln>
                  <a:noFill/>
                </a:ln>
                <a:solidFill>
                  <a:srgbClr val="000066"/>
                </a:solidFill>
                <a:effectLst/>
                <a:ea typeface="Times New Roman" pitchFamily="18" charset="0"/>
                <a:cs typeface="Times New Roman" pitchFamily="18" charset="0"/>
              </a:rPr>
              <a:t>медицинской помощи;</a:t>
            </a:r>
            <a:endParaRPr kumimoji="0" lang="ru-RU" sz="2000" b="0" i="0" u="none" strike="noStrike" cap="none" normalizeH="0" baseline="0" dirty="0" smtClean="0">
              <a:ln>
                <a:noFill/>
              </a:ln>
              <a:solidFill>
                <a:srgbClr val="000066"/>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800" b="1" i="0" u="none" strike="noStrike" cap="none" normalizeH="0" baseline="0" dirty="0" smtClean="0">
                <a:ln>
                  <a:noFill/>
                </a:ln>
                <a:solidFill>
                  <a:srgbClr val="000066"/>
                </a:solidFill>
                <a:effectLst/>
                <a:ea typeface="Times New Roman" pitchFamily="18" charset="0"/>
                <a:cs typeface="Times New Roman" pitchFamily="18" charset="0"/>
              </a:rPr>
              <a:t>расчёт необходимых затрат </a:t>
            </a:r>
            <a:r>
              <a:rPr kumimoji="0" lang="ru-RU" sz="2800" b="0" i="0" u="none" strike="noStrike" cap="none" normalizeH="0" baseline="0" dirty="0" smtClean="0">
                <a:ln>
                  <a:noFill/>
                </a:ln>
                <a:solidFill>
                  <a:srgbClr val="000066"/>
                </a:solidFill>
                <a:effectLst/>
                <a:ea typeface="Times New Roman" pitchFamily="18" charset="0"/>
                <a:cs typeface="Times New Roman" pitchFamily="18" charset="0"/>
              </a:rPr>
              <a:t>на оказание медицинской помощи;</a:t>
            </a:r>
            <a:endParaRPr kumimoji="0" lang="ru-RU" sz="2400" b="0" i="0" u="none" strike="noStrike" cap="none" normalizeH="0" baseline="0" dirty="0" smtClean="0">
              <a:ln>
                <a:noFill/>
              </a:ln>
              <a:solidFill>
                <a:srgbClr val="000066"/>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sz="2800" b="1" i="0" u="none" strike="noStrike" cap="none" normalizeH="0" baseline="0" dirty="0" smtClean="0">
                <a:ln>
                  <a:noFill/>
                </a:ln>
                <a:solidFill>
                  <a:srgbClr val="000066"/>
                </a:solidFill>
                <a:effectLst/>
                <a:ea typeface="Times New Roman" pitchFamily="18" charset="0"/>
                <a:cs typeface="Times New Roman" pitchFamily="18" charset="0"/>
              </a:rPr>
              <a:t>обоснование программы государственных гарантий </a:t>
            </a:r>
            <a:r>
              <a:rPr kumimoji="0" lang="ru-RU" sz="2800" b="0" i="0" u="none" strike="noStrike" cap="none" normalizeH="0" baseline="0" dirty="0" smtClean="0">
                <a:ln>
                  <a:noFill/>
                </a:ln>
                <a:solidFill>
                  <a:srgbClr val="000066"/>
                </a:solidFill>
                <a:effectLst/>
                <a:ea typeface="Times New Roman" pitchFamily="18" charset="0"/>
                <a:cs typeface="Times New Roman" pitchFamily="18" charset="0"/>
              </a:rPr>
              <a:t>оказания медицинской помощи населению.</a:t>
            </a:r>
            <a:endParaRPr kumimoji="0" lang="ru-R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57200" y="274638"/>
            <a:ext cx="8229600" cy="706090"/>
          </a:xfrm>
        </p:spPr>
        <p:txBody>
          <a:bodyPr>
            <a:noAutofit/>
          </a:bodyPr>
          <a:lstStyle/>
          <a:p>
            <a:r>
              <a:rPr lang="ru-RU" sz="2800" b="1" dirty="0" smtClean="0">
                <a:solidFill>
                  <a:srgbClr val="0045D0"/>
                </a:solidFill>
              </a:rPr>
              <a:t>Что необходимо ? Для того, чтобы всё получалось!</a:t>
            </a:r>
          </a:p>
        </p:txBody>
      </p:sp>
      <p:sp>
        <p:nvSpPr>
          <p:cNvPr id="3" name="Объект 2"/>
          <p:cNvSpPr>
            <a:spLocks noGrp="1"/>
          </p:cNvSpPr>
          <p:nvPr>
            <p:ph idx="1"/>
          </p:nvPr>
        </p:nvSpPr>
        <p:spPr>
          <a:xfrm>
            <a:off x="457200" y="908720"/>
            <a:ext cx="8229600" cy="5644480"/>
          </a:xfrm>
        </p:spPr>
        <p:txBody>
          <a:bodyPr>
            <a:normAutofit/>
          </a:bodyPr>
          <a:lstStyle/>
          <a:p>
            <a:pPr marL="0" indent="0">
              <a:buFontTx/>
              <a:buNone/>
              <a:defRPr/>
            </a:pPr>
            <a:r>
              <a:rPr lang="ru-RU" sz="3600" b="1" dirty="0" smtClean="0">
                <a:solidFill>
                  <a:srgbClr val="FF0000"/>
                </a:solidFill>
              </a:rPr>
              <a:t>Команда</a:t>
            </a:r>
            <a:r>
              <a:rPr lang="ru-RU" dirty="0" smtClean="0"/>
              <a:t>, которая с первых минут будет играть в свою игру!</a:t>
            </a:r>
          </a:p>
          <a:p>
            <a:pPr>
              <a:defRPr/>
            </a:pPr>
            <a:r>
              <a:rPr lang="ru-RU" dirty="0" smtClean="0"/>
              <a:t>Доброжелательная</a:t>
            </a:r>
          </a:p>
          <a:p>
            <a:pPr>
              <a:defRPr/>
            </a:pPr>
            <a:r>
              <a:rPr lang="ru-RU" dirty="0" smtClean="0"/>
              <a:t>Понимаемая</a:t>
            </a:r>
          </a:p>
          <a:p>
            <a:pPr>
              <a:defRPr/>
            </a:pPr>
            <a:r>
              <a:rPr lang="ru-RU" dirty="0" smtClean="0"/>
              <a:t>Внимательная</a:t>
            </a:r>
          </a:p>
          <a:p>
            <a:pPr>
              <a:defRPr/>
            </a:pPr>
            <a:r>
              <a:rPr lang="ru-RU" dirty="0" smtClean="0"/>
              <a:t>Старательная</a:t>
            </a:r>
          </a:p>
          <a:p>
            <a:pPr>
              <a:defRPr/>
            </a:pPr>
            <a:r>
              <a:rPr lang="ru-RU" dirty="0" smtClean="0"/>
              <a:t>Заботливая</a:t>
            </a:r>
          </a:p>
          <a:p>
            <a:pPr>
              <a:defRPr/>
            </a:pPr>
            <a:r>
              <a:rPr lang="ru-RU" dirty="0" smtClean="0"/>
              <a:t>Удачливая</a:t>
            </a:r>
          </a:p>
          <a:p>
            <a:pPr>
              <a:defRPr/>
            </a:pPr>
            <a:r>
              <a:rPr lang="ru-RU" dirty="0" smtClean="0"/>
              <a:t>Где каждый будет знать, что делать !!!!</a:t>
            </a:r>
          </a:p>
          <a:p>
            <a:pPr>
              <a:defRPr/>
            </a:pPr>
            <a:endParaRPr lang="ru-RU" dirty="0" smtClean="0"/>
          </a:p>
          <a:p>
            <a:pPr>
              <a:defRPr/>
            </a:pPr>
            <a:endParaRPr lang="ru-RU" dirty="0"/>
          </a:p>
        </p:txBody>
      </p:sp>
      <p:pic>
        <p:nvPicPr>
          <p:cNvPr id="2050" name="Picture 2" descr="http://neponyatnoe.ru/wp-content/uploads/2014/03/team-neponyatnoe.ru_.png"/>
          <p:cNvPicPr>
            <a:picLocks noChangeAspect="1" noChangeArrowheads="1"/>
          </p:cNvPicPr>
          <p:nvPr/>
        </p:nvPicPr>
        <p:blipFill>
          <a:blip r:embed="rId2" cstate="print"/>
          <a:srcRect/>
          <a:stretch>
            <a:fillRect/>
          </a:stretch>
        </p:blipFill>
        <p:spPr bwMode="auto">
          <a:xfrm>
            <a:off x="4427984" y="1484784"/>
            <a:ext cx="4464496" cy="417646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ъект 2"/>
          <p:cNvSpPr>
            <a:spLocks noGrp="1"/>
          </p:cNvSpPr>
          <p:nvPr>
            <p:ph idx="4294967295"/>
          </p:nvPr>
        </p:nvSpPr>
        <p:spPr>
          <a:xfrm>
            <a:off x="1043608" y="3140968"/>
            <a:ext cx="7272808" cy="859537"/>
          </a:xfrm>
        </p:spPr>
        <p:txBody>
          <a:bodyPr>
            <a:normAutofit/>
          </a:bodyPr>
          <a:lstStyle/>
          <a:p>
            <a:pPr marL="0" indent="0" algn="ctr" eaLnBrk="1" hangingPunct="1">
              <a:buFont typeface="Arial" pitchFamily="34" charset="0"/>
              <a:buNone/>
            </a:pPr>
            <a:r>
              <a:rPr lang="ru-RU" sz="4400" b="1" dirty="0" smtClean="0">
                <a:solidFill>
                  <a:srgbClr val="0033CC"/>
                </a:solidFill>
              </a:rPr>
              <a:t>Благодарю за внимание!</a:t>
            </a:r>
          </a:p>
        </p:txBody>
      </p:sp>
      <p:pic>
        <p:nvPicPr>
          <p:cNvPr id="35843" name="Picture 2" descr="http://aulita.ru/wp-content/uploads/2011/05/massage-novorogdennim.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9632" y="4095755"/>
            <a:ext cx="6768752" cy="2570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4572000" cy="3068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9" descr="http://www.arfpoint.ru/wp-content/uploads/2015/01/24j1-300x300.jpg"/>
          <p:cNvPicPr>
            <a:picLocks noChangeAspect="1" noChangeArrowheads="1"/>
          </p:cNvPicPr>
          <p:nvPr/>
        </p:nvPicPr>
        <p:blipFill>
          <a:blip r:embed="rId4" cstate="print"/>
          <a:srcRect/>
          <a:stretch>
            <a:fillRect/>
          </a:stretch>
        </p:blipFill>
        <p:spPr bwMode="auto">
          <a:xfrm>
            <a:off x="4499992" y="0"/>
            <a:ext cx="4644008" cy="32129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0" y="69862"/>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rgbClr val="0045D0"/>
                </a:solidFill>
                <a:effectLst/>
                <a:ea typeface="Times New Roman" pitchFamily="18" charset="0"/>
                <a:cs typeface="Times New Roman" pitchFamily="18" charset="0"/>
              </a:rPr>
              <a:t>Основанием для создания клинического протокола являются</a:t>
            </a:r>
            <a:r>
              <a:rPr kumimoji="0" lang="ru-RU" sz="3600" b="0" i="0" u="none" strike="noStrike" cap="none" normalizeH="0" baseline="0" dirty="0" smtClean="0">
                <a:ln>
                  <a:noFill/>
                </a:ln>
                <a:effectLst/>
                <a:ea typeface="Times New Roman" pitchFamily="18" charset="0"/>
                <a:cs typeface="Times New Roman" pitchFamily="18" charset="0"/>
              </a:rPr>
              <a:t> </a:t>
            </a:r>
            <a:r>
              <a:rPr kumimoji="0" lang="ru-RU" sz="4000" b="0" i="0" u="sng" strike="noStrike" cap="none" normalizeH="0" baseline="0" dirty="0" smtClean="0">
                <a:ln>
                  <a:noFill/>
                </a:ln>
                <a:solidFill>
                  <a:srgbClr val="0045D0"/>
                </a:solidFill>
                <a:effectLst/>
                <a:ea typeface="Times New Roman" pitchFamily="18" charset="0"/>
                <a:cs typeface="Times New Roman" pitchFamily="18" charset="0"/>
              </a:rPr>
              <a:t>федеральные протоколы </a:t>
            </a:r>
            <a:r>
              <a:rPr kumimoji="0" lang="ru-RU" sz="3600" b="0" i="0" u="none" strike="noStrike" cap="none" normalizeH="0" baseline="0" dirty="0" smtClean="0">
                <a:ln>
                  <a:noFill/>
                </a:ln>
                <a:effectLst/>
                <a:ea typeface="Times New Roman" pitchFamily="18" charset="0"/>
                <a:cs typeface="Times New Roman" pitchFamily="18" charset="0"/>
              </a:rPr>
              <a:t>ведения больных, исходя из положения, что </a:t>
            </a:r>
            <a:r>
              <a:rPr lang="ru-RU" sz="3600" dirty="0" smtClean="0">
                <a:ea typeface="Times New Roman" pitchFamily="18" charset="0"/>
                <a:cs typeface="Times New Roman" pitchFamily="18" charset="0"/>
              </a:rPr>
              <a:t>ФП</a:t>
            </a:r>
            <a:r>
              <a:rPr kumimoji="0" lang="ru-RU" sz="3600" b="0" i="0" u="none" strike="noStrike" cap="none" normalizeH="0" baseline="0" dirty="0" smtClean="0">
                <a:ln>
                  <a:noFill/>
                </a:ln>
                <a:effectLst/>
                <a:ea typeface="Times New Roman" pitchFamily="18" charset="0"/>
                <a:cs typeface="Times New Roman" pitchFamily="18" charset="0"/>
              </a:rPr>
              <a:t> </a:t>
            </a:r>
            <a:r>
              <a:rPr kumimoji="0" lang="ru-RU" sz="3600" b="1" i="0" u="sng" strike="noStrike" cap="none" normalizeH="0" baseline="0" dirty="0" smtClean="0">
                <a:ln>
                  <a:noFill/>
                </a:ln>
                <a:effectLst/>
                <a:ea typeface="Times New Roman" pitchFamily="18" charset="0"/>
                <a:cs typeface="Times New Roman" pitchFamily="18" charset="0"/>
              </a:rPr>
              <a:t>описывают общие требования к процессу оказания медицинской помощи больному с определённым заболеванием </a:t>
            </a:r>
            <a:r>
              <a:rPr kumimoji="0" lang="ru-RU" sz="3600" b="0" i="0" u="none" strike="noStrike" cap="none" normalizeH="0" baseline="0" dirty="0" smtClean="0">
                <a:ln>
                  <a:noFill/>
                </a:ln>
                <a:effectLst/>
                <a:ea typeface="Times New Roman" pitchFamily="18" charset="0"/>
                <a:cs typeface="Times New Roman" pitchFamily="18" charset="0"/>
              </a:rPr>
              <a:t>(синдромом, клинической ситуацией), включая амбулаторно-поликлиническую, стационарную, высокоспециализированную помощь. </a:t>
            </a:r>
            <a:endParaRPr kumimoji="0" lang="ru-RU" sz="3600" b="0" i="0" u="sng" strike="noStrike" cap="none" normalizeH="0" baseline="0" dirty="0" smtClean="0">
              <a:ln>
                <a:noFill/>
              </a:ln>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2656"/>
            <a:ext cx="9144000" cy="6063198"/>
          </a:xfrm>
          <a:prstGeom prst="rect">
            <a:avLst/>
          </a:prstGeom>
        </p:spPr>
        <p:txBody>
          <a:bodyPr wrap="square">
            <a:spAutoFit/>
          </a:bodyPr>
          <a:lstStyle/>
          <a:p>
            <a:pPr algn="ctr"/>
            <a:r>
              <a:rPr lang="ru-RU" sz="3600" b="1" dirty="0" smtClean="0">
                <a:ea typeface="Times New Roman" pitchFamily="18" charset="0"/>
                <a:cs typeface="Times New Roman" pitchFamily="18" charset="0"/>
              </a:rPr>
              <a:t>Федеральные протоколы</a:t>
            </a:r>
            <a:r>
              <a:rPr lang="ru-RU" sz="3200" dirty="0" smtClean="0">
                <a:ea typeface="Times New Roman" pitchFamily="18" charset="0"/>
                <a:cs typeface="Times New Roman" pitchFamily="18" charset="0"/>
              </a:rPr>
              <a:t>  </a:t>
            </a:r>
          </a:p>
          <a:p>
            <a:pPr algn="just"/>
            <a:r>
              <a:rPr lang="ru-RU" sz="3200" u="sng" dirty="0" smtClean="0">
                <a:solidFill>
                  <a:srgbClr val="C00000"/>
                </a:solidFill>
                <a:ea typeface="Times New Roman" pitchFamily="18" charset="0"/>
                <a:cs typeface="Times New Roman" pitchFamily="18" charset="0"/>
              </a:rPr>
              <a:t>не учитывают конкретные особенности отдельных медицинских организаций </a:t>
            </a:r>
            <a:r>
              <a:rPr lang="ru-RU" sz="3200" dirty="0" smtClean="0">
                <a:solidFill>
                  <a:srgbClr val="C00000"/>
                </a:solidFill>
                <a:ea typeface="Times New Roman" pitchFamily="18" charset="0"/>
                <a:cs typeface="Times New Roman" pitchFamily="18" charset="0"/>
              </a:rPr>
              <a:t>(материально-технические условия, сложившиеся организационно-технологические подходы к оказанию медицинской помощи и др.), </a:t>
            </a:r>
            <a:r>
              <a:rPr lang="ru-RU" sz="3200" u="sng" dirty="0" smtClean="0">
                <a:solidFill>
                  <a:srgbClr val="C00000"/>
                </a:solidFill>
                <a:ea typeface="Times New Roman" pitchFamily="18" charset="0"/>
                <a:cs typeface="Times New Roman" pitchFamily="18" charset="0"/>
              </a:rPr>
              <a:t>которые определяют пути реализации установленных требований.</a:t>
            </a:r>
            <a:r>
              <a:rPr lang="ru-RU" sz="3200" dirty="0" smtClean="0">
                <a:ea typeface="Times New Roman" pitchFamily="18" charset="0"/>
                <a:cs typeface="Times New Roman" pitchFamily="18" charset="0"/>
              </a:rPr>
              <a:t> Таким образом, ФП касаются различных медицинских организаций, </a:t>
            </a:r>
            <a:r>
              <a:rPr lang="ru-RU" sz="3200" u="sng" dirty="0" smtClean="0">
                <a:solidFill>
                  <a:srgbClr val="C00000"/>
                </a:solidFill>
                <a:ea typeface="Times New Roman" pitchFamily="18" charset="0"/>
                <a:cs typeface="Times New Roman" pitchFamily="18" charset="0"/>
              </a:rPr>
              <a:t>каждая из которых должна самостоятельно определить, требования каких фрагментов протоколов и в какой части распространяются на ее деятельность</a:t>
            </a:r>
            <a:r>
              <a:rPr lang="ru-RU" sz="3200" u="sng" dirty="0" smtClean="0">
                <a:ea typeface="Times New Roman" pitchFamily="18" charset="0"/>
                <a:cs typeface="Times New Roman" pitchFamily="18" charset="0"/>
              </a:rPr>
              <a:t>.</a:t>
            </a:r>
            <a:endParaRPr lang="ru-RU"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Rectangle 6"/>
          <p:cNvSpPr>
            <a:spLocks noChangeArrowheads="1"/>
          </p:cNvSpPr>
          <p:nvPr/>
        </p:nvSpPr>
        <p:spPr bwMode="auto">
          <a:xfrm>
            <a:off x="0" y="-519740"/>
            <a:ext cx="9144000" cy="79714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tab pos="457200" algn="l"/>
              </a:tabLst>
            </a:pPr>
            <a:endParaRPr kumimoji="0" lang="ru-RU" sz="2800" b="1" i="0" u="none" strike="noStrike" cap="none" normalizeH="0" baseline="0" dirty="0" smtClean="0">
              <a:ln>
                <a:noFill/>
              </a:ln>
              <a:solidFill>
                <a:schemeClr val="tx2"/>
              </a:solidFill>
              <a:effectLst/>
              <a:latin typeface="+mj-l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Char char="•"/>
              <a:tabLst>
                <a:tab pos="457200" algn="l"/>
              </a:tabLst>
            </a:pPr>
            <a:endParaRPr lang="ru-RU" sz="2800" b="1" dirty="0">
              <a:solidFill>
                <a:schemeClr val="tx2"/>
              </a:solidFill>
              <a:latin typeface="+mj-lt"/>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Char char="•"/>
              <a:tabLst>
                <a:tab pos="457200" algn="l"/>
              </a:tabLst>
            </a:pPr>
            <a:r>
              <a:rPr kumimoji="0" lang="ru-RU" sz="3200" b="1" i="0" u="none" strike="noStrike" cap="none" normalizeH="0" baseline="0" dirty="0" smtClean="0">
                <a:ln>
                  <a:noFill/>
                </a:ln>
                <a:solidFill>
                  <a:schemeClr val="tx2"/>
                </a:solidFill>
                <a:effectLst/>
                <a:latin typeface="+mj-lt"/>
                <a:ea typeface="Times New Roman" pitchFamily="18" charset="0"/>
                <a:cs typeface="Arial" pitchFamily="34" charset="0"/>
              </a:rPr>
              <a:t>Статья 64 ФЗ -323н.</a:t>
            </a:r>
          </a:p>
          <a:p>
            <a:pPr marL="0" marR="0" lvl="0" indent="0" algn="ctr" defTabSz="914400" rtl="0" eaLnBrk="1" fontAlgn="base" latinLnBrk="0" hangingPunct="1">
              <a:lnSpc>
                <a:spcPct val="100000"/>
              </a:lnSpc>
              <a:spcBef>
                <a:spcPct val="0"/>
              </a:spcBef>
              <a:spcAft>
                <a:spcPct val="0"/>
              </a:spcAft>
              <a:buClrTx/>
              <a:buSzTx/>
              <a:buFontTx/>
              <a:buChar char="•"/>
              <a:tabLst>
                <a:tab pos="457200" algn="l"/>
              </a:tabLst>
            </a:pPr>
            <a:r>
              <a:rPr kumimoji="0" lang="ru-RU" sz="3200" b="1" i="0" u="none" strike="noStrike" cap="none" normalizeH="0" baseline="0" dirty="0" smtClean="0">
                <a:ln>
                  <a:noFill/>
                </a:ln>
                <a:solidFill>
                  <a:schemeClr val="tx2"/>
                </a:solidFill>
                <a:effectLst/>
                <a:latin typeface="+mj-lt"/>
                <a:ea typeface="Times New Roman" pitchFamily="18" charset="0"/>
                <a:cs typeface="Arial" pitchFamily="34" charset="0"/>
              </a:rPr>
              <a:t> Экспертиза качества медицинской помощи</a:t>
            </a:r>
            <a:endParaRPr kumimoji="0" lang="ru-RU" sz="3200" b="1" i="0" u="none" strike="noStrike" cap="none" normalizeH="0" baseline="0" dirty="0" smtClean="0">
              <a:ln>
                <a:noFill/>
              </a:ln>
              <a:solidFill>
                <a:schemeClr val="tx2"/>
              </a:solidFill>
              <a:effectLst/>
              <a:latin typeface="+mj-lt"/>
            </a:endParaRPr>
          </a:p>
          <a:p>
            <a:pPr lvl="0"/>
            <a:endParaRPr kumimoji="0" lang="ru-RU" sz="2400" b="0" i="0" u="none" strike="noStrike" cap="none" normalizeH="0" baseline="0" dirty="0" smtClean="0">
              <a:ln>
                <a:noFill/>
              </a:ln>
              <a:solidFill>
                <a:srgbClr val="000000"/>
              </a:solidFill>
              <a:effectLst/>
              <a:ea typeface="Times New Roman" pitchFamily="18" charset="0"/>
              <a:cs typeface="Arial" pitchFamily="34" charset="0"/>
            </a:endParaRPr>
          </a:p>
          <a:p>
            <a:pPr lvl="0" algn="just"/>
            <a:r>
              <a:rPr kumimoji="0" lang="ru-RU" sz="3200" b="0" i="0" u="none" strike="noStrike" cap="none" normalizeH="0" baseline="0" dirty="0" smtClean="0">
                <a:ln>
                  <a:noFill/>
                </a:ln>
                <a:solidFill>
                  <a:srgbClr val="000000"/>
                </a:solidFill>
                <a:effectLst/>
                <a:ea typeface="Times New Roman" pitchFamily="18" charset="0"/>
                <a:cs typeface="Arial" pitchFamily="34" charset="0"/>
              </a:rPr>
              <a:t>1. Экспертиза качества медицинской помощи проводится в целях выявления нарушений при оказании медицинской помощи, в том числе </a:t>
            </a:r>
            <a:r>
              <a:rPr kumimoji="0" lang="ru-RU" sz="3200" b="0" i="0" u="sng" strike="noStrike" cap="none" normalizeH="0" baseline="0" dirty="0" smtClean="0">
                <a:ln>
                  <a:noFill/>
                </a:ln>
                <a:solidFill>
                  <a:srgbClr val="000000"/>
                </a:solidFill>
                <a:effectLst/>
                <a:ea typeface="Times New Roman" pitchFamily="18" charset="0"/>
                <a:cs typeface="Arial" pitchFamily="34" charset="0"/>
              </a:rPr>
              <a:t>оценки своевременности ее оказания</a:t>
            </a:r>
            <a:r>
              <a:rPr kumimoji="0" lang="ru-RU" sz="3200" b="0" i="0" u="none" strike="noStrike" cap="none" normalizeH="0" baseline="0" dirty="0" smtClean="0">
                <a:ln>
                  <a:noFill/>
                </a:ln>
                <a:solidFill>
                  <a:srgbClr val="000000"/>
                </a:solidFill>
                <a:effectLst/>
                <a:ea typeface="Times New Roman" pitchFamily="18" charset="0"/>
                <a:cs typeface="Arial" pitchFamily="34" charset="0"/>
              </a:rPr>
              <a:t>, </a:t>
            </a:r>
            <a:r>
              <a:rPr kumimoji="0" lang="ru-RU" sz="3200" b="0" i="0" u="sng" strike="noStrike" cap="none" normalizeH="0" baseline="0" dirty="0" smtClean="0">
                <a:ln>
                  <a:noFill/>
                </a:ln>
                <a:solidFill>
                  <a:srgbClr val="000000"/>
                </a:solidFill>
                <a:effectLst/>
                <a:ea typeface="Times New Roman" pitchFamily="18" charset="0"/>
                <a:cs typeface="Arial" pitchFamily="34" charset="0"/>
              </a:rPr>
              <a:t>правильности выбора методов профилактики</a:t>
            </a:r>
            <a:r>
              <a:rPr kumimoji="0" lang="ru-RU" sz="3200" b="0" i="0" u="none" strike="noStrike" cap="none" normalizeH="0" baseline="0" dirty="0" smtClean="0">
                <a:ln>
                  <a:noFill/>
                </a:ln>
                <a:solidFill>
                  <a:srgbClr val="000000"/>
                </a:solidFill>
                <a:effectLst/>
                <a:ea typeface="Times New Roman" pitchFamily="18" charset="0"/>
                <a:cs typeface="Arial" pitchFamily="34" charset="0"/>
              </a:rPr>
              <a:t>, </a:t>
            </a:r>
            <a:r>
              <a:rPr kumimoji="0" lang="ru-RU" sz="3200" b="0" i="0" u="sng" strike="noStrike" cap="none" normalizeH="0" baseline="0" dirty="0" smtClean="0">
                <a:ln>
                  <a:noFill/>
                </a:ln>
                <a:solidFill>
                  <a:srgbClr val="000000"/>
                </a:solidFill>
                <a:effectLst/>
                <a:ea typeface="Times New Roman" pitchFamily="18" charset="0"/>
                <a:cs typeface="Arial" pitchFamily="34" charset="0"/>
              </a:rPr>
              <a:t>диагностики, лечения и реабилитации, степени достижения запланированного результата</a:t>
            </a:r>
            <a:r>
              <a:rPr kumimoji="0" lang="ru-RU" sz="3200" b="0" i="0" u="none" strike="noStrike" cap="none" normalizeH="0" baseline="0" dirty="0" smtClean="0">
                <a:ln>
                  <a:noFill/>
                </a:ln>
                <a:solidFill>
                  <a:srgbClr val="000000"/>
                </a:solidFill>
                <a:effectLst/>
                <a:ea typeface="Times New Roman" pitchFamily="18" charset="0"/>
                <a:cs typeface="Arial" pitchFamily="34" charset="0"/>
              </a:rPr>
              <a:t>.(</a:t>
            </a:r>
            <a:r>
              <a:rPr lang="ru-RU" sz="3200" b="1" dirty="0" err="1"/>
              <a:t>КонсультантПлюс</a:t>
            </a:r>
            <a:r>
              <a:rPr lang="ru-RU" sz="3200" b="1" dirty="0"/>
              <a:t>: примечание.</a:t>
            </a:r>
          </a:p>
          <a:p>
            <a:pPr lvl="0" algn="just"/>
            <a:r>
              <a:rPr lang="ru-RU" sz="3200" dirty="0">
                <a:solidFill>
                  <a:srgbClr val="C00000"/>
                </a:solidFill>
              </a:rPr>
              <a:t>Часть 2 статьи 64 </a:t>
            </a:r>
            <a:r>
              <a:rPr lang="ru-RU" sz="3200" dirty="0">
                <a:solidFill>
                  <a:srgbClr val="C00000"/>
                </a:solidFill>
                <a:hlinkClick r:id="rId2" tooltip="Ссылка на текущий документ"/>
              </a:rPr>
              <a:t>вступает</a:t>
            </a:r>
            <a:r>
              <a:rPr lang="ru-RU" sz="3200" dirty="0">
                <a:solidFill>
                  <a:srgbClr val="C00000"/>
                </a:solidFill>
              </a:rPr>
              <a:t> в силу с 1 января 2015 года</a:t>
            </a:r>
            <a:r>
              <a:rPr lang="ru-RU" sz="3200" dirty="0" smtClean="0">
                <a:solidFill>
                  <a:srgbClr val="C00000"/>
                </a:solidFill>
              </a:rPr>
              <a:t>.</a:t>
            </a:r>
          </a:p>
          <a:p>
            <a:pPr lvl="0"/>
            <a:endParaRPr lang="ru-RU" sz="2400" dirty="0">
              <a:solidFill>
                <a:srgbClr val="C00000"/>
              </a:solidFill>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endParaRPr kumimoji="0" lang="ru-RU" sz="2400" b="0" i="0" u="none" strike="noStrike" cap="none" normalizeH="0" baseline="0" dirty="0" smtClean="0">
              <a:ln>
                <a:noFill/>
              </a:ln>
              <a:solidFill>
                <a:schemeClr val="tx1"/>
              </a:solidFill>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2656"/>
            <a:ext cx="9144000" cy="5878532"/>
          </a:xfrm>
          <a:prstGeom prst="rect">
            <a:avLst/>
          </a:prstGeom>
        </p:spPr>
        <p:txBody>
          <a:bodyPr wrap="square">
            <a:spAutoFit/>
          </a:bodyPr>
          <a:lstStyle/>
          <a:p>
            <a:pPr lvl="0" algn="ctr" fontAlgn="base">
              <a:spcBef>
                <a:spcPct val="0"/>
              </a:spcBef>
              <a:spcAft>
                <a:spcPct val="0"/>
              </a:spcAft>
              <a:tabLst>
                <a:tab pos="457200" algn="l"/>
              </a:tabLst>
            </a:pPr>
            <a:r>
              <a:rPr lang="ru-RU" sz="3200" b="1" dirty="0" smtClean="0">
                <a:solidFill>
                  <a:schemeClr val="tx2"/>
                </a:solidFill>
                <a:latin typeface="+mj-lt"/>
                <a:ea typeface="Times New Roman" pitchFamily="18" charset="0"/>
                <a:cs typeface="Arial" pitchFamily="34" charset="0"/>
              </a:rPr>
              <a:t>Статья </a:t>
            </a:r>
            <a:r>
              <a:rPr lang="ru-RU" sz="3200" b="1" dirty="0">
                <a:solidFill>
                  <a:schemeClr val="tx2"/>
                </a:solidFill>
                <a:latin typeface="+mj-lt"/>
                <a:ea typeface="Times New Roman" pitchFamily="18" charset="0"/>
                <a:cs typeface="Arial" pitchFamily="34" charset="0"/>
              </a:rPr>
              <a:t>64 ФЗ -323.</a:t>
            </a:r>
          </a:p>
          <a:p>
            <a:pPr lvl="0" algn="ctr" fontAlgn="base">
              <a:spcBef>
                <a:spcPct val="0"/>
              </a:spcBef>
              <a:spcAft>
                <a:spcPct val="0"/>
              </a:spcAft>
              <a:buFontTx/>
              <a:buChar char="•"/>
              <a:tabLst>
                <a:tab pos="457200" algn="l"/>
              </a:tabLst>
            </a:pPr>
            <a:r>
              <a:rPr lang="ru-RU" sz="3200" b="1" dirty="0">
                <a:solidFill>
                  <a:schemeClr val="tx2"/>
                </a:solidFill>
                <a:latin typeface="+mj-lt"/>
                <a:ea typeface="Times New Roman" pitchFamily="18" charset="0"/>
                <a:cs typeface="Arial" pitchFamily="34" charset="0"/>
              </a:rPr>
              <a:t> Экспертиза качества медицинской </a:t>
            </a:r>
            <a:r>
              <a:rPr lang="ru-RU" sz="3200" b="1" dirty="0" smtClean="0">
                <a:solidFill>
                  <a:schemeClr val="tx2"/>
                </a:solidFill>
                <a:latin typeface="+mj-lt"/>
                <a:ea typeface="Times New Roman" pitchFamily="18" charset="0"/>
                <a:cs typeface="Arial" pitchFamily="34" charset="0"/>
              </a:rPr>
              <a:t>помощи</a:t>
            </a:r>
          </a:p>
          <a:p>
            <a:pPr lvl="0" algn="ctr" fontAlgn="base">
              <a:spcBef>
                <a:spcPct val="0"/>
              </a:spcBef>
              <a:spcAft>
                <a:spcPct val="0"/>
              </a:spcAft>
              <a:tabLst>
                <a:tab pos="457200" algn="l"/>
              </a:tabLst>
            </a:pPr>
            <a:endParaRPr lang="ru-RU" sz="2400" b="1" dirty="0">
              <a:solidFill>
                <a:schemeClr val="tx2"/>
              </a:solidFill>
            </a:endParaRPr>
          </a:p>
          <a:p>
            <a:pPr lvl="0" algn="just"/>
            <a:r>
              <a:rPr lang="ru-RU" sz="3200" dirty="0" smtClean="0"/>
              <a:t>2. Критерии оценки качества медицинской помощи формируются по группам заболеваний или состояний на основе соответствующих </a:t>
            </a:r>
            <a:r>
              <a:rPr lang="ru-RU" sz="3200" dirty="0" smtClean="0">
                <a:solidFill>
                  <a:srgbClr val="0070C0"/>
                </a:solidFill>
                <a:hlinkClick r:id="rId2" tooltip="Справочная информация: &quot;Порядки оказания медицинской помощи и стандарты медицинской помощи&quot;&#10;(Материал подготовлен специалистами КонсультантПлюс)"/>
              </a:rPr>
              <a:t>порядков</a:t>
            </a:r>
            <a:r>
              <a:rPr lang="ru-RU" sz="3200" dirty="0" smtClean="0"/>
              <a:t> оказания медицинской помощи, </a:t>
            </a:r>
            <a:r>
              <a:rPr lang="ru-RU" sz="3200" u="sng" dirty="0" smtClean="0">
                <a:solidFill>
                  <a:srgbClr val="0070C0"/>
                </a:solidFill>
              </a:rPr>
              <a:t>стандартов медицинской помощи</a:t>
            </a:r>
            <a:r>
              <a:rPr lang="ru-RU" sz="3200" dirty="0" smtClean="0">
                <a:solidFill>
                  <a:srgbClr val="0070C0"/>
                </a:solidFill>
              </a:rPr>
              <a:t> </a:t>
            </a:r>
            <a:r>
              <a:rPr lang="ru-RU" sz="3200" dirty="0" smtClean="0"/>
              <a:t>и </a:t>
            </a:r>
            <a:r>
              <a:rPr lang="ru-RU" sz="3200" b="1" u="sng" dirty="0" smtClean="0">
                <a:solidFill>
                  <a:srgbClr val="C00000"/>
                </a:solidFill>
              </a:rPr>
              <a:t>клинических рекомендаций (протоколов лечения</a:t>
            </a:r>
            <a:r>
              <a:rPr lang="ru-RU" sz="3200" u="sng" dirty="0" smtClean="0">
                <a:solidFill>
                  <a:srgbClr val="C00000"/>
                </a:solidFill>
              </a:rPr>
              <a:t>) </a:t>
            </a:r>
            <a:r>
              <a:rPr lang="ru-RU" sz="3200" dirty="0" smtClean="0"/>
              <a:t>по вопросам оказания медицинской помощи, разрабатываемых и утверждаемых в соответствии с </a:t>
            </a:r>
            <a:r>
              <a:rPr lang="ru-RU" sz="3200" dirty="0" smtClean="0">
                <a:hlinkClick r:id="rId3" tooltip="Ссылка на текущий документ"/>
              </a:rPr>
              <a:t>частью 2 статьи 76</a:t>
            </a:r>
            <a:r>
              <a:rPr lang="ru-RU" sz="3200" dirty="0" smtClean="0"/>
              <a:t>  </a:t>
            </a:r>
            <a:endParaRPr lang="ru-RU" sz="3200" dirty="0">
              <a:solidFill>
                <a:srgbClr val="C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048083"/>
          </a:xfrm>
          <a:prstGeom prst="rect">
            <a:avLst/>
          </a:prstGeom>
        </p:spPr>
        <p:txBody>
          <a:bodyPr wrap="square">
            <a:spAutoFit/>
          </a:bodyPr>
          <a:lstStyle/>
          <a:p>
            <a:pPr algn="ctr"/>
            <a:r>
              <a:rPr lang="ru-RU" sz="3600" b="1" dirty="0" smtClean="0">
                <a:solidFill>
                  <a:srgbClr val="0045D0"/>
                </a:solidFill>
              </a:rPr>
              <a:t>ч2 </a:t>
            </a:r>
            <a:r>
              <a:rPr lang="ru-RU" sz="3600" b="1" dirty="0" err="1">
                <a:solidFill>
                  <a:srgbClr val="0045D0"/>
                </a:solidFill>
              </a:rPr>
              <a:t>ст</a:t>
            </a:r>
            <a:r>
              <a:rPr lang="ru-RU" sz="3600" b="1" dirty="0">
                <a:solidFill>
                  <a:srgbClr val="0045D0"/>
                </a:solidFill>
              </a:rPr>
              <a:t> 76. </a:t>
            </a:r>
            <a:r>
              <a:rPr lang="ru-RU" sz="3600" b="1" dirty="0" smtClean="0">
                <a:solidFill>
                  <a:srgbClr val="0045D0"/>
                </a:solidFill>
              </a:rPr>
              <a:t>ФЗ -323</a:t>
            </a:r>
          </a:p>
          <a:p>
            <a:pPr algn="just"/>
            <a:r>
              <a:rPr lang="ru-RU" sz="3200" b="1" dirty="0" smtClean="0"/>
              <a:t>Профессиональные </a:t>
            </a:r>
            <a:r>
              <a:rPr lang="ru-RU" sz="3200" b="1" dirty="0"/>
              <a:t>некоммерческие организации </a:t>
            </a:r>
            <a:r>
              <a:rPr lang="ru-RU" sz="3200" b="1" dirty="0">
                <a:solidFill>
                  <a:srgbClr val="0045D0"/>
                </a:solidFill>
              </a:rPr>
              <a:t>могут </a:t>
            </a:r>
            <a:r>
              <a:rPr lang="ru-RU" sz="3200" b="1" dirty="0"/>
              <a:t>в установленном законодательством Российской Федерации порядке </a:t>
            </a:r>
            <a:r>
              <a:rPr lang="ru-RU" sz="3200" b="1" dirty="0" smtClean="0"/>
              <a:t>принимать </a:t>
            </a:r>
            <a:r>
              <a:rPr lang="ru-RU" sz="3200" b="1" dirty="0"/>
              <a:t>участие </a:t>
            </a:r>
            <a:endParaRPr lang="ru-RU" sz="3200" b="1" dirty="0" smtClean="0"/>
          </a:p>
          <a:p>
            <a:pPr algn="just"/>
            <a:r>
              <a:rPr lang="ru-RU" sz="3200" b="1" dirty="0" smtClean="0">
                <a:solidFill>
                  <a:srgbClr val="0045D0"/>
                </a:solidFill>
              </a:rPr>
              <a:t>    - в разработке норм и правил в сфере охраны здоровья, </a:t>
            </a:r>
          </a:p>
          <a:p>
            <a:pPr algn="just"/>
            <a:r>
              <a:rPr lang="ru-RU" sz="3200" b="1" dirty="0" smtClean="0">
                <a:solidFill>
                  <a:srgbClr val="0045D0"/>
                </a:solidFill>
              </a:rPr>
              <a:t>    - в решении вопросов, связанных с нарушением этих норм и правил,</a:t>
            </a:r>
          </a:p>
          <a:p>
            <a:pPr algn="just"/>
            <a:r>
              <a:rPr lang="ru-RU" sz="3200" b="1" dirty="0" smtClean="0">
                <a:solidFill>
                  <a:srgbClr val="0045D0"/>
                </a:solidFill>
              </a:rPr>
              <a:t>    - в создании </a:t>
            </a:r>
            <a:r>
              <a:rPr lang="ru-RU" sz="3200" b="1" dirty="0" smtClean="0">
                <a:solidFill>
                  <a:srgbClr val="0045D0"/>
                </a:solidFill>
                <a:hlinkClick r:id="rId2" tooltip="Справочная информация: &quot;Порядки оказания медицинской помощи и стандарты медицинской помощи&quot;&#10;(Материал подготовлен специалистами КонсультантПлюс)"/>
              </a:rPr>
              <a:t>порядков</a:t>
            </a:r>
            <a:r>
              <a:rPr lang="ru-RU" sz="3200" b="1" dirty="0" smtClean="0">
                <a:solidFill>
                  <a:srgbClr val="0045D0"/>
                </a:solidFill>
              </a:rPr>
              <a:t> оказания медицинской помощи и </a:t>
            </a:r>
            <a:r>
              <a:rPr lang="ru-RU" sz="3200" b="1" dirty="0" smtClean="0">
                <a:solidFill>
                  <a:srgbClr val="0045D0"/>
                </a:solidFill>
                <a:hlinkClick r:id="rId3" tooltip="Справочная информация: &quot;Порядки оказания медицинской помощи и стандарты медицинской помощи&quot;&#10;(Материал подготовлен специалистами КонсультантПлюс)"/>
              </a:rPr>
              <a:t>стандартов</a:t>
            </a:r>
            <a:r>
              <a:rPr lang="ru-RU" sz="3200" b="1" dirty="0" smtClean="0">
                <a:solidFill>
                  <a:srgbClr val="0045D0"/>
                </a:solidFill>
              </a:rPr>
              <a:t> медицинской помощи, </a:t>
            </a:r>
          </a:p>
          <a:p>
            <a:pPr algn="just"/>
            <a:r>
              <a:rPr lang="ru-RU" sz="3200" b="1" dirty="0" smtClean="0">
                <a:solidFill>
                  <a:srgbClr val="0045D0"/>
                </a:solidFill>
              </a:rPr>
              <a:t>   - программ подготовки и повышения квалификации медицинских работников и фармацевтических работников, </a:t>
            </a:r>
            <a:endParaRPr lang="ru-RU" sz="32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1807</Words>
  <Application>Microsoft Office PowerPoint</Application>
  <PresentationFormat>Экран (4:3)</PresentationFormat>
  <Paragraphs>249</Paragraphs>
  <Slides>41</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41</vt:i4>
      </vt:variant>
    </vt:vector>
  </HeadingPairs>
  <TitlesOfParts>
    <vt:vector size="44" baseType="lpstr">
      <vt:lpstr>Тема Office</vt:lpstr>
      <vt:lpstr>Лист Microsoft Office Excel 97-2003</vt:lpstr>
      <vt:lpstr>Worksheet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Клинические рекомендации по преждевременным родам  (методическое письмо МЗ  РФ) </vt:lpstr>
      <vt:lpstr>Стратегия 2. Повышение жизнеспособности</vt:lpstr>
      <vt:lpstr>Стратегия 2. Повышение жизнеспособности</vt:lpstr>
      <vt:lpstr>Весовые категории малышей</vt:lpstr>
      <vt:lpstr>Слайд 21</vt:lpstr>
      <vt:lpstr>Динамика средней продолжительности пребывания больных на койке в 2011-2013 годах </vt:lpstr>
      <vt:lpstr>«Выживаемость» детей с ЭНМТ </vt:lpstr>
      <vt:lpstr>«Выживаемость» детей с массой тела при рождении от 500 до 749 гр.  </vt:lpstr>
      <vt:lpstr>«Выживаемость» детей с массой тела при рождении от 750 до 999 гр.  </vt:lpstr>
      <vt:lpstr>«Выживаемость» новорожденных и гестационный возраст  динамика 2012=2013 г. </vt:lpstr>
      <vt:lpstr>Показатели летальности за 2012 – 2013 г. </vt:lpstr>
      <vt:lpstr>Заболеваемость новорожденных и продолжительность безводного периода </vt:lpstr>
      <vt:lpstr>Стратегия 4. Антибиотикопрофилактика Это – введение антибактериальных препаратов для предупреждения послеоперационных инфекционно-воспалительных осложнений. Цели антибиотикопрофилактики: - сокращение частоты послеоперационных инфекционных осложнений; - оптимизация использования антибиотиков согласно принципам, эффективность которых доказана в клинических исследованиях; - сведение к минимуму влияния антибиотиков на нормальную микрофлору пациента и защитные механизмы макроорганизма; - снижение развития нежелательных лекарственных реакций.</vt:lpstr>
      <vt:lpstr>Американский колледж Акушеров и Гинекологов  Доктора, отвечающие за женское здоровье  ПОЗИЦИЯ КОМИТЕТА Выпуск 465 сентябрь 2010 Комитет по акушерской практике  Настоящий документ отражает клинические и научные выводы о преимуществах антибиотикопрофилактики, являющиеся результатом сбора и анализа данных, полученных в ходе недавних исследований. Документ может меняться, поэтому предложенную информацию не стоит толковать как окончательное руководство к действию, диктующее исключительный курс лечения или процедуру для выполнения. </vt:lpstr>
      <vt:lpstr>Антибиотикопрофилактика при операции кесарева сечения является общей практикой операции кесарева сечения, так как она заметно сокращает количество материнских послеродовых инфекций. В настоящее время было проведено несколько рандомизированных клинических исследований, целью которых было изучение периода проведения антибиотикопрофилактики при операции кесарева сечения. Комитет по акушерской практике рекомендует проводить антибактериальную профилактику при каждом случае кесарева сечения, пока пациентке не назначен подходящий антибиотик (например, при хориоамните). Рекомендуется проводить профилактику в течение 60 минут от начала операции кесарева сечения.</vt:lpstr>
      <vt:lpstr>МЕТОДИЧЕСКОЕ ПИСЬМО «Преждевременные роды»  МЗ РОССИИ, 2011 </vt:lpstr>
      <vt:lpstr>Протоколы КС </vt:lpstr>
      <vt:lpstr>Протоколы КС </vt:lpstr>
      <vt:lpstr>Пример внедрения технологий с доказанной эффективностью</vt:lpstr>
      <vt:lpstr>Слайд 36</vt:lpstr>
      <vt:lpstr>      </vt:lpstr>
      <vt:lpstr>Когда мы научимся разговаривать друг с другом на равных, а не с позиции силы</vt:lpstr>
      <vt:lpstr>Только тогда все этапы оказания помощи будущей маме и её малышу будут складываться в красивые картины счастья</vt:lpstr>
      <vt:lpstr>Что необходимо ? Для того, чтобы всё получалось!</vt:lpstr>
      <vt:lpstr>Слайд 41</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Your User Name</dc:creator>
  <cp:lastModifiedBy>Your User Name</cp:lastModifiedBy>
  <cp:revision>15</cp:revision>
  <dcterms:created xsi:type="dcterms:W3CDTF">2014-12-08T16:21:05Z</dcterms:created>
  <dcterms:modified xsi:type="dcterms:W3CDTF">2015-02-04T06:26:50Z</dcterms:modified>
</cp:coreProperties>
</file>