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gif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2"/>
  </p:notesMasterIdLst>
  <p:sldIdLst>
    <p:sldId id="256" r:id="rId3"/>
    <p:sldId id="257" r:id="rId4"/>
    <p:sldId id="258" r:id="rId5"/>
    <p:sldId id="263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69" r:id="rId18"/>
    <p:sldId id="261" r:id="rId19"/>
    <p:sldId id="275" r:id="rId20"/>
    <p:sldId id="276" r:id="rId21"/>
    <p:sldId id="281" r:id="rId22"/>
    <p:sldId id="282" r:id="rId23"/>
    <p:sldId id="287" r:id="rId24"/>
    <p:sldId id="283" r:id="rId25"/>
    <p:sldId id="279" r:id="rId26"/>
    <p:sldId id="284" r:id="rId27"/>
    <p:sldId id="286" r:id="rId28"/>
    <p:sldId id="285" r:id="rId29"/>
    <p:sldId id="280" r:id="rId30"/>
    <p:sldId id="288" r:id="rId31"/>
    <p:sldId id="289" r:id="rId32"/>
    <p:sldId id="291" r:id="rId33"/>
    <p:sldId id="290" r:id="rId34"/>
    <p:sldId id="293" r:id="rId35"/>
    <p:sldId id="294" r:id="rId36"/>
    <p:sldId id="295" r:id="rId37"/>
    <p:sldId id="292" r:id="rId38"/>
    <p:sldId id="296" r:id="rId39"/>
    <p:sldId id="29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6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09978613784387E-2"/>
          <c:y val="1.7220393574714804E-2"/>
          <c:w val="0.6512687129386604"/>
          <c:h val="0.498751498135579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группа (контроль)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69135802469136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234567901234573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ПЭ</c:v>
                </c:pt>
                <c:pt idx="1">
                  <c:v>ПН</c:v>
                </c:pt>
                <c:pt idx="2">
                  <c:v>преждевременные родв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6.2000000000000006E-2</c:v>
                </c:pt>
                <c:pt idx="1">
                  <c:v>0.12300000000000001</c:v>
                </c:pt>
                <c:pt idx="2">
                  <c:v>4.3000000000000003E-2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группа (Дюфастон)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2.7777777777777821E-2"/>
                  <c:y val="-1.40301633044724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/>
                        </a:solidFill>
                      </a:rPr>
                      <a:t>1,10</a:t>
                    </a:r>
                    <a:r>
                      <a:rPr lang="en-US" b="1" dirty="0" smtClean="0">
                        <a:solidFill>
                          <a:schemeClr val="accent6"/>
                        </a:solidFill>
                      </a:rPr>
                      <a:t>%*</a:t>
                    </a:r>
                    <a:endParaRPr lang="en-US" b="1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48148148148147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/>
                        </a:solidFill>
                      </a:rPr>
                      <a:t>4,70</a:t>
                    </a:r>
                    <a:r>
                      <a:rPr lang="en-US" b="1" dirty="0" smtClean="0">
                        <a:solidFill>
                          <a:schemeClr val="accent6"/>
                        </a:solidFill>
                      </a:rPr>
                      <a:t>%*</a:t>
                    </a:r>
                    <a:endParaRPr lang="en-US" b="1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037037037037042E-2"/>
                  <c:y val="-5.33146205569951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accent6"/>
                        </a:solidFill>
                      </a:rPr>
                      <a:t>1,20</a:t>
                    </a:r>
                    <a:r>
                      <a:rPr lang="en-US" b="1" dirty="0" smtClean="0">
                        <a:solidFill>
                          <a:schemeClr val="accent6"/>
                        </a:solidFill>
                      </a:rPr>
                      <a:t>%*</a:t>
                    </a:r>
                    <a:endParaRPr lang="en-US" b="1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ПЭ</c:v>
                </c:pt>
                <c:pt idx="1">
                  <c:v>ПН</c:v>
                </c:pt>
                <c:pt idx="2">
                  <c:v>преждевременные родв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1.0999999999999998E-2</c:v>
                </c:pt>
                <c:pt idx="1">
                  <c:v>4.7000000000000007E-2</c:v>
                </c:pt>
                <c:pt idx="2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973696"/>
        <c:axId val="325974088"/>
        <c:axId val="0"/>
      </c:bar3DChart>
      <c:catAx>
        <c:axId val="32597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ru-RU"/>
          </a:p>
        </c:txPr>
        <c:crossAx val="325974088"/>
        <c:crosses val="autoZero"/>
        <c:auto val="1"/>
        <c:lblAlgn val="ctr"/>
        <c:lblOffset val="100"/>
        <c:noMultiLvlLbl val="0"/>
      </c:catAx>
      <c:valAx>
        <c:axId val="3259740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2597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07023427627129"/>
          <c:y val="0.31522178525756056"/>
          <c:w val="0.2244976669582969"/>
          <c:h val="0.514297130215058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Ранняя ПЭ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604938271604937E-2"/>
                  <c:y val="-3.63113248854702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10D39C-1206-4D81-B09A-609B9401F1FC}" type="VALUE">
                      <a:rPr lang="en-US" b="1" smtClean="0"/>
                      <a:pPr>
                        <a:defRPr sz="1600" b="1"/>
                      </a:pPr>
                      <a:t>[ЗНАЧЕНИЕ]</a:t>
                    </a:fld>
                    <a:r>
                      <a:rPr lang="en-US" b="1" dirty="0" smtClean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6296296296296294E-3"/>
                  <c:y val="-3.89049909487181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4BC785-9426-4CBF-8AD7-CADDA15A4961}" type="VALUE">
                      <a:rPr lang="en-US" b="1" smtClean="0"/>
                      <a:pPr>
                        <a:defRPr sz="1600" b="1"/>
                      </a:pPr>
                      <a:t>[ЗНАЧЕНИЕ]</a:t>
                    </a:fld>
                    <a:r>
                      <a:rPr lang="en-US" b="1" dirty="0" smtClean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6.48416515811968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039789-538E-4473-9958-785880083E16}" type="VALUE">
                      <a:rPr lang="en-US" b="1" smtClean="0"/>
                      <a:pPr>
                        <a:defRPr sz="1600" b="1"/>
                      </a:pPr>
                      <a:t>[ЗНАЧЕНИЕ]</a:t>
                    </a:fld>
                    <a:r>
                      <a:rPr lang="en-US" b="1" dirty="0" smtClean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3148148148148147E-2"/>
                  <c:y val="-4.4092323075213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49ED56-8D10-4B2A-A5DB-94461C401126}" type="VALUE">
                      <a:rPr lang="en-US" b="1" smtClean="0"/>
                      <a:pPr>
                        <a:defRPr sz="1600" b="1"/>
                      </a:pPr>
                      <a:t>[ЗНАЧЕНИЕ]</a:t>
                    </a:fld>
                    <a:r>
                      <a:rPr lang="en-US" b="1" dirty="0" smtClean="0"/>
                      <a:t>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ИЛ-6</c:v>
                </c:pt>
                <c:pt idx="1">
                  <c:v>ИЛ-8</c:v>
                </c:pt>
                <c:pt idx="2">
                  <c:v>ИЛ-10</c:v>
                </c:pt>
                <c:pt idx="3">
                  <c:v>ФНО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6.5</c:v>
                </c:pt>
                <c:pt idx="1">
                  <c:v>22.5</c:v>
                </c:pt>
                <c:pt idx="2">
                  <c:v>14.3</c:v>
                </c:pt>
                <c:pt idx="3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Поздняя ПЭ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061728395061727E-2"/>
                  <c:y val="-2.3342994569230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975308641975252E-2"/>
                  <c:y val="-1.55619963794872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493827160493714E-2"/>
                  <c:y val="-2.8530326695726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604938271604826E-2"/>
                  <c:y val="-2.5936660632478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ИЛ-6</c:v>
                </c:pt>
                <c:pt idx="1">
                  <c:v>ИЛ-8</c:v>
                </c:pt>
                <c:pt idx="2">
                  <c:v>ИЛ-10</c:v>
                </c:pt>
                <c:pt idx="3">
                  <c:v>ФНО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1.8</c:v>
                </c:pt>
                <c:pt idx="1">
                  <c:v>6</c:v>
                </c:pt>
                <c:pt idx="2">
                  <c:v>2.9</c:v>
                </c:pt>
                <c:pt idx="3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960896"/>
        <c:axId val="337973048"/>
        <c:axId val="0"/>
      </c:bar3DChart>
      <c:catAx>
        <c:axId val="3379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973048"/>
        <c:crosses val="autoZero"/>
        <c:auto val="1"/>
        <c:lblAlgn val="ctr"/>
        <c:lblOffset val="100"/>
        <c:noMultiLvlLbl val="0"/>
      </c:catAx>
      <c:valAx>
        <c:axId val="33797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96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2400">
                <a:solidFill>
                  <a:srgbClr val="7030A0"/>
                </a:solidFill>
              </a:rPr>
              <a:t>Металлопротеиназы у беременных с ПЭ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871828521434816E-2"/>
          <c:y val="0.17233632636058591"/>
          <c:w val="0.92212817147856518"/>
          <c:h val="0.62091753612725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ранняя ПЭ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B982E884-833F-418F-AC39-DFE5EC3BCC71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ММР-2</c:v>
                </c:pt>
                <c:pt idx="1">
                  <c:v>ММР-9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26.04</c:v>
                </c:pt>
                <c:pt idx="1">
                  <c:v>28.03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поздняя ПЭ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557567777752111E-2"/>
                  <c:y val="-1.2899039682199694E-2"/>
                </c:manualLayout>
              </c:layout>
              <c:tx>
                <c:rich>
                  <a:bodyPr/>
                  <a:lstStyle/>
                  <a:p>
                    <a:fld id="{908E49C1-52F5-48E9-8F3D-D7D1081F877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223479861095114E-2"/>
                  <c:y val="1.9678835289458865E-2"/>
                </c:manualLayout>
              </c:layout>
              <c:tx>
                <c:rich>
                  <a:bodyPr/>
                  <a:lstStyle/>
                  <a:p>
                    <a:fld id="{88902360-24E0-4C89-BA85-A6115788EE5B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ММР-2</c:v>
                </c:pt>
                <c:pt idx="1">
                  <c:v>ММР-9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42.4</c:v>
                </c:pt>
                <c:pt idx="1">
                  <c:v>57.4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здоровые беременные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668175833314083E-2"/>
                  <c:y val="9.0632016792761665E-3"/>
                </c:manualLayout>
              </c:layout>
              <c:tx>
                <c:rich>
                  <a:bodyPr/>
                  <a:lstStyle/>
                  <a:p>
                    <a:fld id="{73450594-41F3-498E-B594-41ABFA593D10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6228007361037322E-2"/>
                  <c:y val="2.7640560497095804E-2"/>
                </c:manualLayout>
              </c:layout>
              <c:tx>
                <c:rich>
                  <a:bodyPr/>
                  <a:lstStyle/>
                  <a:p>
                    <a:fld id="{3665D067-30C7-48DF-99D7-52C1DE34D54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ММР-2</c:v>
                </c:pt>
                <c:pt idx="1">
                  <c:v>ММР-9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143.19999999999999</c:v>
                </c:pt>
                <c:pt idx="1">
                  <c:v>198.4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7570256"/>
        <c:axId val="497592600"/>
      </c:barChart>
      <c:catAx>
        <c:axId val="49757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592600"/>
        <c:crosses val="autoZero"/>
        <c:auto val="1"/>
        <c:lblAlgn val="ctr"/>
        <c:lblOffset val="100"/>
        <c:noMultiLvlLbl val="0"/>
      </c:catAx>
      <c:valAx>
        <c:axId val="49759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57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51879-5E53-47D4-A6BF-3F801C483F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E1785-8A2C-4F71-BB30-D92DA9ACDF41}">
      <dgm:prSet phldrT="[Текст]"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Преэклампсия</a:t>
          </a:r>
          <a:endParaRPr lang="ru-RU" b="1" dirty="0">
            <a:solidFill>
              <a:srgbClr val="7030A0"/>
            </a:solidFill>
          </a:endParaRPr>
        </a:p>
      </dgm:t>
    </dgm:pt>
    <dgm:pt modelId="{E8B77742-AC2C-4568-9368-EC103922D0CC}" type="parTrans" cxnId="{63052A36-85D5-4696-B33F-393E3DFF91CD}">
      <dgm:prSet/>
      <dgm:spPr/>
      <dgm:t>
        <a:bodyPr/>
        <a:lstStyle/>
        <a:p>
          <a:endParaRPr lang="ru-RU"/>
        </a:p>
      </dgm:t>
    </dgm:pt>
    <dgm:pt modelId="{F7A1E355-C741-45C5-A042-9B691D18618A}" type="sibTrans" cxnId="{63052A36-85D5-4696-B33F-393E3DFF91CD}">
      <dgm:prSet/>
      <dgm:spPr/>
      <dgm:t>
        <a:bodyPr/>
        <a:lstStyle/>
        <a:p>
          <a:endParaRPr lang="ru-RU"/>
        </a:p>
      </dgm:t>
    </dgm:pt>
    <dgm:pt modelId="{DF597E77-537E-4A19-AE17-6F27E8F6C35E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Раннее начало (до 34 недель)</a:t>
          </a:r>
          <a:endParaRPr lang="ru-RU" b="1" dirty="0">
            <a:solidFill>
              <a:srgbClr val="7030A0"/>
            </a:solidFill>
          </a:endParaRPr>
        </a:p>
      </dgm:t>
    </dgm:pt>
    <dgm:pt modelId="{87F7941E-6D62-4097-946A-0D0F0FC85125}" type="parTrans" cxnId="{9378BAF0-D5D9-46AB-9A63-C5CE391847C0}">
      <dgm:prSet/>
      <dgm:spPr/>
      <dgm:t>
        <a:bodyPr/>
        <a:lstStyle/>
        <a:p>
          <a:endParaRPr lang="ru-RU"/>
        </a:p>
      </dgm:t>
    </dgm:pt>
    <dgm:pt modelId="{A74428BE-20AC-4B6D-A131-8BF06C63AF5E}" type="sibTrans" cxnId="{9378BAF0-D5D9-46AB-9A63-C5CE391847C0}">
      <dgm:prSet/>
      <dgm:spPr/>
      <dgm:t>
        <a:bodyPr/>
        <a:lstStyle/>
        <a:p>
          <a:endParaRPr lang="ru-RU"/>
        </a:p>
      </dgm:t>
    </dgm:pt>
    <dgm:pt modelId="{1C4882E9-26FF-48A6-8CE5-BD3543BDC8CF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Позднее начало  (после 34 недель)</a:t>
          </a:r>
          <a:endParaRPr lang="ru-RU" b="1" dirty="0">
            <a:solidFill>
              <a:srgbClr val="7030A0"/>
            </a:solidFill>
          </a:endParaRPr>
        </a:p>
      </dgm:t>
    </dgm:pt>
    <dgm:pt modelId="{E530DCB8-ED7B-4BB5-A2A0-A2B53B91093D}" type="parTrans" cxnId="{1CF02AB5-2758-4344-A64D-A023D7C75764}">
      <dgm:prSet/>
      <dgm:spPr/>
      <dgm:t>
        <a:bodyPr/>
        <a:lstStyle/>
        <a:p>
          <a:endParaRPr lang="ru-RU"/>
        </a:p>
      </dgm:t>
    </dgm:pt>
    <dgm:pt modelId="{050D282F-36D8-4040-930A-99F1E4418B91}" type="sibTrans" cxnId="{1CF02AB5-2758-4344-A64D-A023D7C75764}">
      <dgm:prSet/>
      <dgm:spPr/>
      <dgm:t>
        <a:bodyPr/>
        <a:lstStyle/>
        <a:p>
          <a:endParaRPr lang="ru-RU"/>
        </a:p>
      </dgm:t>
    </dgm:pt>
    <dgm:pt modelId="{FD9DD067-67B5-4A48-BB32-ED53EBF94FFE}" type="pres">
      <dgm:prSet presAssocID="{D6651879-5E53-47D4-A6BF-3F801C483F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FD5E90-95F6-4609-9026-B7FD9A6633A9}" type="pres">
      <dgm:prSet presAssocID="{3C6E1785-8A2C-4F71-BB30-D92DA9ACDF41}" presName="hierRoot1" presStyleCnt="0"/>
      <dgm:spPr/>
    </dgm:pt>
    <dgm:pt modelId="{CDEAF201-5BF1-4B3D-8199-8D3D1828A2BF}" type="pres">
      <dgm:prSet presAssocID="{3C6E1785-8A2C-4F71-BB30-D92DA9ACDF41}" presName="composite" presStyleCnt="0"/>
      <dgm:spPr/>
    </dgm:pt>
    <dgm:pt modelId="{E09D2CD2-08F1-49D8-B8B3-01CB9FF3818E}" type="pres">
      <dgm:prSet presAssocID="{3C6E1785-8A2C-4F71-BB30-D92DA9ACDF41}" presName="background" presStyleLbl="node0" presStyleIdx="0" presStyleCnt="1"/>
      <dgm:spPr/>
    </dgm:pt>
    <dgm:pt modelId="{B873D9AF-6A2C-45D1-9A8E-9DAE5F9A4B2D}" type="pres">
      <dgm:prSet presAssocID="{3C6E1785-8A2C-4F71-BB30-D92DA9ACDF41}" presName="text" presStyleLbl="fgAcc0" presStyleIdx="0" presStyleCnt="1" custScaleX="166829" custLinFactNeighborX="8335" custLinFactNeighborY="-2305">
        <dgm:presLayoutVars>
          <dgm:chPref val="3"/>
        </dgm:presLayoutVars>
      </dgm:prSet>
      <dgm:spPr/>
    </dgm:pt>
    <dgm:pt modelId="{A44640D1-5B5F-4C3A-9398-82A988ADF75D}" type="pres">
      <dgm:prSet presAssocID="{3C6E1785-8A2C-4F71-BB30-D92DA9ACDF41}" presName="hierChild2" presStyleCnt="0"/>
      <dgm:spPr/>
    </dgm:pt>
    <dgm:pt modelId="{88524D9B-624B-4E29-B178-937CB01AF6DC}" type="pres">
      <dgm:prSet presAssocID="{87F7941E-6D62-4097-946A-0D0F0FC85125}" presName="Name10" presStyleLbl="parChTrans1D2" presStyleIdx="0" presStyleCnt="2"/>
      <dgm:spPr/>
    </dgm:pt>
    <dgm:pt modelId="{F53B1C65-BDBA-4C47-A2B7-391B41EDD66B}" type="pres">
      <dgm:prSet presAssocID="{DF597E77-537E-4A19-AE17-6F27E8F6C35E}" presName="hierRoot2" presStyleCnt="0"/>
      <dgm:spPr/>
    </dgm:pt>
    <dgm:pt modelId="{66BC2D76-EBA0-447B-96DD-522365575225}" type="pres">
      <dgm:prSet presAssocID="{DF597E77-537E-4A19-AE17-6F27E8F6C35E}" presName="composite2" presStyleCnt="0"/>
      <dgm:spPr/>
    </dgm:pt>
    <dgm:pt modelId="{8A974650-F09D-4D60-897B-BFB609CFB4A4}" type="pres">
      <dgm:prSet presAssocID="{DF597E77-537E-4A19-AE17-6F27E8F6C35E}" presName="background2" presStyleLbl="node2" presStyleIdx="0" presStyleCnt="2"/>
      <dgm:spPr/>
    </dgm:pt>
    <dgm:pt modelId="{4DAF3B30-E8AD-4924-A225-43248C10B7F1}" type="pres">
      <dgm:prSet presAssocID="{DF597E77-537E-4A19-AE17-6F27E8F6C35E}" presName="text2" presStyleLbl="fgAcc2" presStyleIdx="0" presStyleCnt="2" custScaleX="159037" custLinFactNeighborX="2493" custLinFactNeighborY="6922">
        <dgm:presLayoutVars>
          <dgm:chPref val="3"/>
        </dgm:presLayoutVars>
      </dgm:prSet>
      <dgm:spPr/>
    </dgm:pt>
    <dgm:pt modelId="{7EFD37A1-9FF1-49E4-97EB-50E884F6F60E}" type="pres">
      <dgm:prSet presAssocID="{DF597E77-537E-4A19-AE17-6F27E8F6C35E}" presName="hierChild3" presStyleCnt="0"/>
      <dgm:spPr/>
    </dgm:pt>
    <dgm:pt modelId="{51CB7492-8929-45A2-90E0-324BE525FCA2}" type="pres">
      <dgm:prSet presAssocID="{E530DCB8-ED7B-4BB5-A2A0-A2B53B91093D}" presName="Name10" presStyleLbl="parChTrans1D2" presStyleIdx="1" presStyleCnt="2"/>
      <dgm:spPr/>
    </dgm:pt>
    <dgm:pt modelId="{989CD036-CA6B-4121-B702-32B11688D42A}" type="pres">
      <dgm:prSet presAssocID="{1C4882E9-26FF-48A6-8CE5-BD3543BDC8CF}" presName="hierRoot2" presStyleCnt="0"/>
      <dgm:spPr/>
    </dgm:pt>
    <dgm:pt modelId="{771DEEC7-10B9-47D9-B663-0D53D3C4D944}" type="pres">
      <dgm:prSet presAssocID="{1C4882E9-26FF-48A6-8CE5-BD3543BDC8CF}" presName="composite2" presStyleCnt="0"/>
      <dgm:spPr/>
    </dgm:pt>
    <dgm:pt modelId="{6ED45800-E4D5-4DE0-AC6F-15BE9D7E3396}" type="pres">
      <dgm:prSet presAssocID="{1C4882E9-26FF-48A6-8CE5-BD3543BDC8CF}" presName="background2" presStyleLbl="node2" presStyleIdx="1" presStyleCnt="2"/>
      <dgm:spPr/>
    </dgm:pt>
    <dgm:pt modelId="{33A9735A-C757-4187-A0FD-6DE23B7F95F1}" type="pres">
      <dgm:prSet presAssocID="{1C4882E9-26FF-48A6-8CE5-BD3543BDC8CF}" presName="text2" presStyleLbl="fgAcc2" presStyleIdx="1" presStyleCnt="2" custScaleX="170147" custLinFactNeighborX="2779" custLinFactNeighborY="169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FA3597-49B2-45A4-AA9B-17D75E0515EE}" type="pres">
      <dgm:prSet presAssocID="{1C4882E9-26FF-48A6-8CE5-BD3543BDC8CF}" presName="hierChild3" presStyleCnt="0"/>
      <dgm:spPr/>
    </dgm:pt>
  </dgm:ptLst>
  <dgm:cxnLst>
    <dgm:cxn modelId="{A8CC1416-8139-4BEB-AC9C-AF2ACEA0B508}" type="presOf" srcId="{D6651879-5E53-47D4-A6BF-3F801C483F30}" destId="{FD9DD067-67B5-4A48-BB32-ED53EBF94FFE}" srcOrd="0" destOrd="0" presId="urn:microsoft.com/office/officeart/2005/8/layout/hierarchy1"/>
    <dgm:cxn modelId="{63052A36-85D5-4696-B33F-393E3DFF91CD}" srcId="{D6651879-5E53-47D4-A6BF-3F801C483F30}" destId="{3C6E1785-8A2C-4F71-BB30-D92DA9ACDF41}" srcOrd="0" destOrd="0" parTransId="{E8B77742-AC2C-4568-9368-EC103922D0CC}" sibTransId="{F7A1E355-C741-45C5-A042-9B691D18618A}"/>
    <dgm:cxn modelId="{1D9059C9-8C5B-40F4-9BB5-AC0F03AACB77}" type="presOf" srcId="{E530DCB8-ED7B-4BB5-A2A0-A2B53B91093D}" destId="{51CB7492-8929-45A2-90E0-324BE525FCA2}" srcOrd="0" destOrd="0" presId="urn:microsoft.com/office/officeart/2005/8/layout/hierarchy1"/>
    <dgm:cxn modelId="{E4408EC9-4B62-4F30-BC4E-95FC75542679}" type="presOf" srcId="{87F7941E-6D62-4097-946A-0D0F0FC85125}" destId="{88524D9B-624B-4E29-B178-937CB01AF6DC}" srcOrd="0" destOrd="0" presId="urn:microsoft.com/office/officeart/2005/8/layout/hierarchy1"/>
    <dgm:cxn modelId="{9378BAF0-D5D9-46AB-9A63-C5CE391847C0}" srcId="{3C6E1785-8A2C-4F71-BB30-D92DA9ACDF41}" destId="{DF597E77-537E-4A19-AE17-6F27E8F6C35E}" srcOrd="0" destOrd="0" parTransId="{87F7941E-6D62-4097-946A-0D0F0FC85125}" sibTransId="{A74428BE-20AC-4B6D-A131-8BF06C63AF5E}"/>
    <dgm:cxn modelId="{2439F2A2-B92C-4E58-8D07-BAB3D22E7860}" type="presOf" srcId="{1C4882E9-26FF-48A6-8CE5-BD3543BDC8CF}" destId="{33A9735A-C757-4187-A0FD-6DE23B7F95F1}" srcOrd="0" destOrd="0" presId="urn:microsoft.com/office/officeart/2005/8/layout/hierarchy1"/>
    <dgm:cxn modelId="{1CF02AB5-2758-4344-A64D-A023D7C75764}" srcId="{3C6E1785-8A2C-4F71-BB30-D92DA9ACDF41}" destId="{1C4882E9-26FF-48A6-8CE5-BD3543BDC8CF}" srcOrd="1" destOrd="0" parTransId="{E530DCB8-ED7B-4BB5-A2A0-A2B53B91093D}" sibTransId="{050D282F-36D8-4040-930A-99F1E4418B91}"/>
    <dgm:cxn modelId="{6CE5527F-CD3C-495A-9ECD-C6A041BDD030}" type="presOf" srcId="{DF597E77-537E-4A19-AE17-6F27E8F6C35E}" destId="{4DAF3B30-E8AD-4924-A225-43248C10B7F1}" srcOrd="0" destOrd="0" presId="urn:microsoft.com/office/officeart/2005/8/layout/hierarchy1"/>
    <dgm:cxn modelId="{F5E3A9C2-0D8D-44A7-8BBF-7B6538291294}" type="presOf" srcId="{3C6E1785-8A2C-4F71-BB30-D92DA9ACDF41}" destId="{B873D9AF-6A2C-45D1-9A8E-9DAE5F9A4B2D}" srcOrd="0" destOrd="0" presId="urn:microsoft.com/office/officeart/2005/8/layout/hierarchy1"/>
    <dgm:cxn modelId="{1D9237BC-49F6-4119-82AE-FBCD61B0E671}" type="presParOf" srcId="{FD9DD067-67B5-4A48-BB32-ED53EBF94FFE}" destId="{D4FD5E90-95F6-4609-9026-B7FD9A6633A9}" srcOrd="0" destOrd="0" presId="urn:microsoft.com/office/officeart/2005/8/layout/hierarchy1"/>
    <dgm:cxn modelId="{494759C8-2900-472C-8251-A9A706163F22}" type="presParOf" srcId="{D4FD5E90-95F6-4609-9026-B7FD9A6633A9}" destId="{CDEAF201-5BF1-4B3D-8199-8D3D1828A2BF}" srcOrd="0" destOrd="0" presId="urn:microsoft.com/office/officeart/2005/8/layout/hierarchy1"/>
    <dgm:cxn modelId="{0C832FAC-B349-4AE3-AE66-91437C8F792E}" type="presParOf" srcId="{CDEAF201-5BF1-4B3D-8199-8D3D1828A2BF}" destId="{E09D2CD2-08F1-49D8-B8B3-01CB9FF3818E}" srcOrd="0" destOrd="0" presId="urn:microsoft.com/office/officeart/2005/8/layout/hierarchy1"/>
    <dgm:cxn modelId="{25F9FDAA-9A4B-49D6-B3E3-1CF3570CF042}" type="presParOf" srcId="{CDEAF201-5BF1-4B3D-8199-8D3D1828A2BF}" destId="{B873D9AF-6A2C-45D1-9A8E-9DAE5F9A4B2D}" srcOrd="1" destOrd="0" presId="urn:microsoft.com/office/officeart/2005/8/layout/hierarchy1"/>
    <dgm:cxn modelId="{C55946CE-2ACB-4283-9B28-F1091F5BE516}" type="presParOf" srcId="{D4FD5E90-95F6-4609-9026-B7FD9A6633A9}" destId="{A44640D1-5B5F-4C3A-9398-82A988ADF75D}" srcOrd="1" destOrd="0" presId="urn:microsoft.com/office/officeart/2005/8/layout/hierarchy1"/>
    <dgm:cxn modelId="{2C0DFFE0-6790-475C-86A7-CC2691569E90}" type="presParOf" srcId="{A44640D1-5B5F-4C3A-9398-82A988ADF75D}" destId="{88524D9B-624B-4E29-B178-937CB01AF6DC}" srcOrd="0" destOrd="0" presId="urn:microsoft.com/office/officeart/2005/8/layout/hierarchy1"/>
    <dgm:cxn modelId="{A7FAFDEC-B5BD-4E89-B6F8-E733324B0A74}" type="presParOf" srcId="{A44640D1-5B5F-4C3A-9398-82A988ADF75D}" destId="{F53B1C65-BDBA-4C47-A2B7-391B41EDD66B}" srcOrd="1" destOrd="0" presId="urn:microsoft.com/office/officeart/2005/8/layout/hierarchy1"/>
    <dgm:cxn modelId="{5E09071F-A214-4D17-AD57-BF553106C5AE}" type="presParOf" srcId="{F53B1C65-BDBA-4C47-A2B7-391B41EDD66B}" destId="{66BC2D76-EBA0-447B-96DD-522365575225}" srcOrd="0" destOrd="0" presId="urn:microsoft.com/office/officeart/2005/8/layout/hierarchy1"/>
    <dgm:cxn modelId="{A651DAB7-75B6-4FFB-8D0A-416634EA1322}" type="presParOf" srcId="{66BC2D76-EBA0-447B-96DD-522365575225}" destId="{8A974650-F09D-4D60-897B-BFB609CFB4A4}" srcOrd="0" destOrd="0" presId="urn:microsoft.com/office/officeart/2005/8/layout/hierarchy1"/>
    <dgm:cxn modelId="{2220DD3F-05D4-468B-99C5-B409608589FD}" type="presParOf" srcId="{66BC2D76-EBA0-447B-96DD-522365575225}" destId="{4DAF3B30-E8AD-4924-A225-43248C10B7F1}" srcOrd="1" destOrd="0" presId="urn:microsoft.com/office/officeart/2005/8/layout/hierarchy1"/>
    <dgm:cxn modelId="{E711DEB9-EDF5-4A41-B635-2524F2FFD0F0}" type="presParOf" srcId="{F53B1C65-BDBA-4C47-A2B7-391B41EDD66B}" destId="{7EFD37A1-9FF1-49E4-97EB-50E884F6F60E}" srcOrd="1" destOrd="0" presId="urn:microsoft.com/office/officeart/2005/8/layout/hierarchy1"/>
    <dgm:cxn modelId="{C2B827DD-BDDF-43C6-8841-F6FCC0442FB9}" type="presParOf" srcId="{A44640D1-5B5F-4C3A-9398-82A988ADF75D}" destId="{51CB7492-8929-45A2-90E0-324BE525FCA2}" srcOrd="2" destOrd="0" presId="urn:microsoft.com/office/officeart/2005/8/layout/hierarchy1"/>
    <dgm:cxn modelId="{31E1B8EC-24F8-4E59-8C7E-B1E509A2655D}" type="presParOf" srcId="{A44640D1-5B5F-4C3A-9398-82A988ADF75D}" destId="{989CD036-CA6B-4121-B702-32B11688D42A}" srcOrd="3" destOrd="0" presId="urn:microsoft.com/office/officeart/2005/8/layout/hierarchy1"/>
    <dgm:cxn modelId="{4D907EB0-7620-44F1-837B-5FE600EE6222}" type="presParOf" srcId="{989CD036-CA6B-4121-B702-32B11688D42A}" destId="{771DEEC7-10B9-47D9-B663-0D53D3C4D944}" srcOrd="0" destOrd="0" presId="urn:microsoft.com/office/officeart/2005/8/layout/hierarchy1"/>
    <dgm:cxn modelId="{0D460ECC-1CFD-406E-AABF-B16D99A6B457}" type="presParOf" srcId="{771DEEC7-10B9-47D9-B663-0D53D3C4D944}" destId="{6ED45800-E4D5-4DE0-AC6F-15BE9D7E3396}" srcOrd="0" destOrd="0" presId="urn:microsoft.com/office/officeart/2005/8/layout/hierarchy1"/>
    <dgm:cxn modelId="{5C9A3776-88BA-44F4-ABDC-AF218E376825}" type="presParOf" srcId="{771DEEC7-10B9-47D9-B663-0D53D3C4D944}" destId="{33A9735A-C757-4187-A0FD-6DE23B7F95F1}" srcOrd="1" destOrd="0" presId="urn:microsoft.com/office/officeart/2005/8/layout/hierarchy1"/>
    <dgm:cxn modelId="{8692DC31-16BA-4374-A199-1388F1D78B5B}" type="presParOf" srcId="{989CD036-CA6B-4121-B702-32B11688D42A}" destId="{F7FA3597-49B2-45A4-AA9B-17D75E0515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9A6B5D-9ED2-4017-88CB-786D89E035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AB4922-FE92-472D-9F97-85A84FB053E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Общее фенотипическое проявление двух разных процессов</a:t>
          </a:r>
          <a:endParaRPr lang="ru-RU" sz="2400" b="1" dirty="0">
            <a:solidFill>
              <a:srgbClr val="7030A0"/>
            </a:solidFill>
          </a:endParaRPr>
        </a:p>
      </dgm:t>
    </dgm:pt>
    <dgm:pt modelId="{0FC92A44-3B0A-4DEE-88B6-196AE420379D}" type="parTrans" cxnId="{25DA7518-9E4F-4611-8AAC-2968C5968CFD}">
      <dgm:prSet/>
      <dgm:spPr/>
      <dgm:t>
        <a:bodyPr/>
        <a:lstStyle/>
        <a:p>
          <a:endParaRPr lang="ru-RU"/>
        </a:p>
      </dgm:t>
    </dgm:pt>
    <dgm:pt modelId="{BB627AA7-4695-4360-9D4D-A9613BF9D669}" type="sibTrans" cxnId="{25DA7518-9E4F-4611-8AAC-2968C5968CFD}">
      <dgm:prSet/>
      <dgm:spPr/>
      <dgm:t>
        <a:bodyPr/>
        <a:lstStyle/>
        <a:p>
          <a:endParaRPr lang="ru-RU"/>
        </a:p>
      </dgm:t>
    </dgm:pt>
    <dgm:pt modelId="{B879C2B3-9745-44C9-9AF3-D06C85C41C6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Нарушение инвазии </a:t>
          </a:r>
          <a:r>
            <a:rPr lang="ru-RU" sz="2400" b="1" dirty="0" err="1" smtClean="0">
              <a:solidFill>
                <a:srgbClr val="7030A0"/>
              </a:solidFill>
            </a:rPr>
            <a:t>трофобласта</a:t>
          </a:r>
          <a:endParaRPr lang="ru-RU" sz="2400" b="1" dirty="0">
            <a:solidFill>
              <a:srgbClr val="7030A0"/>
            </a:solidFill>
          </a:endParaRPr>
        </a:p>
      </dgm:t>
    </dgm:pt>
    <dgm:pt modelId="{C465EBAB-41EB-4691-A3DD-5E94732CEC4D}" type="parTrans" cxnId="{87F844B4-54B6-4614-878E-2A12F193562E}">
      <dgm:prSet/>
      <dgm:spPr/>
      <dgm:t>
        <a:bodyPr/>
        <a:lstStyle/>
        <a:p>
          <a:endParaRPr lang="ru-RU"/>
        </a:p>
      </dgm:t>
    </dgm:pt>
    <dgm:pt modelId="{4DAADB21-5743-4E54-86C4-80A06BAAABB3}" type="sibTrans" cxnId="{87F844B4-54B6-4614-878E-2A12F193562E}">
      <dgm:prSet/>
      <dgm:spPr/>
      <dgm:t>
        <a:bodyPr/>
        <a:lstStyle/>
        <a:p>
          <a:endParaRPr lang="ru-RU"/>
        </a:p>
      </dgm:t>
    </dgm:pt>
    <dgm:pt modelId="{9F8F31A8-66D2-489B-8ABA-8AA6B770E7C2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Ранняя ПЭ</a:t>
          </a:r>
          <a:endParaRPr lang="ru-RU" b="1" dirty="0">
            <a:solidFill>
              <a:srgbClr val="FF0000"/>
            </a:solidFill>
          </a:endParaRPr>
        </a:p>
      </dgm:t>
    </dgm:pt>
    <dgm:pt modelId="{1C7979FE-93A9-4485-A797-8FF2C755363C}" type="parTrans" cxnId="{0C534FF1-E0C8-420D-8AF4-341532133F23}">
      <dgm:prSet/>
      <dgm:spPr/>
      <dgm:t>
        <a:bodyPr/>
        <a:lstStyle/>
        <a:p>
          <a:endParaRPr lang="ru-RU"/>
        </a:p>
      </dgm:t>
    </dgm:pt>
    <dgm:pt modelId="{FB97DD69-963B-45F7-A1A5-8E4E21226FD8}" type="sibTrans" cxnId="{0C534FF1-E0C8-420D-8AF4-341532133F23}">
      <dgm:prSet/>
      <dgm:spPr/>
      <dgm:t>
        <a:bodyPr/>
        <a:lstStyle/>
        <a:p>
          <a:endParaRPr lang="ru-RU"/>
        </a:p>
      </dgm:t>
    </dgm:pt>
    <dgm:pt modelId="{91D404C6-F1CC-42CA-B55D-2862FD2A252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Несоответствие кровотока к площади плаценты</a:t>
          </a:r>
          <a:endParaRPr lang="ru-RU" sz="2400" b="1" dirty="0">
            <a:solidFill>
              <a:srgbClr val="7030A0"/>
            </a:solidFill>
          </a:endParaRPr>
        </a:p>
      </dgm:t>
    </dgm:pt>
    <dgm:pt modelId="{F68A5D0F-40E0-4E0F-8BC1-821D23A3E1F1}" type="parTrans" cxnId="{171C0457-BDEF-474C-807A-4F72591629B9}">
      <dgm:prSet/>
      <dgm:spPr/>
      <dgm:t>
        <a:bodyPr/>
        <a:lstStyle/>
        <a:p>
          <a:endParaRPr lang="ru-RU"/>
        </a:p>
      </dgm:t>
    </dgm:pt>
    <dgm:pt modelId="{C07A3815-68CA-45A4-8425-DFB5B126EC8A}" type="sibTrans" cxnId="{171C0457-BDEF-474C-807A-4F72591629B9}">
      <dgm:prSet/>
      <dgm:spPr/>
      <dgm:t>
        <a:bodyPr/>
        <a:lstStyle/>
        <a:p>
          <a:endParaRPr lang="ru-RU"/>
        </a:p>
      </dgm:t>
    </dgm:pt>
    <dgm:pt modelId="{A7F99A69-A437-4A26-96D1-B54C0BB71AC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Поздняя ПЭ</a:t>
          </a:r>
          <a:endParaRPr lang="ru-RU" b="1" dirty="0">
            <a:solidFill>
              <a:srgbClr val="7030A0"/>
            </a:solidFill>
          </a:endParaRPr>
        </a:p>
      </dgm:t>
    </dgm:pt>
    <dgm:pt modelId="{A33EB73C-4444-4458-9F72-9495BD847F3C}" type="parTrans" cxnId="{0C8E074D-4B06-4633-8C92-27B52772FD27}">
      <dgm:prSet/>
      <dgm:spPr/>
      <dgm:t>
        <a:bodyPr/>
        <a:lstStyle/>
        <a:p>
          <a:endParaRPr lang="ru-RU"/>
        </a:p>
      </dgm:t>
    </dgm:pt>
    <dgm:pt modelId="{4F070462-169B-4803-BA3F-15A3745E5579}" type="sibTrans" cxnId="{0C8E074D-4B06-4633-8C92-27B52772FD27}">
      <dgm:prSet/>
      <dgm:spPr/>
      <dgm:t>
        <a:bodyPr/>
        <a:lstStyle/>
        <a:p>
          <a:endParaRPr lang="ru-RU"/>
        </a:p>
      </dgm:t>
    </dgm:pt>
    <dgm:pt modelId="{0EF6E1A6-780A-4C2B-923C-7CEC209ADCC4}" type="pres">
      <dgm:prSet presAssocID="{3D9A6B5D-9ED2-4017-88CB-786D89E035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B41AC-2921-4658-A1C4-BB34C91F86BE}" type="pres">
      <dgm:prSet presAssocID="{09AB4922-FE92-472D-9F97-85A84FB053E1}" presName="hierRoot1" presStyleCnt="0"/>
      <dgm:spPr/>
    </dgm:pt>
    <dgm:pt modelId="{13021660-154C-4EA6-A183-288C53844C2E}" type="pres">
      <dgm:prSet presAssocID="{09AB4922-FE92-472D-9F97-85A84FB053E1}" presName="composite" presStyleCnt="0"/>
      <dgm:spPr/>
    </dgm:pt>
    <dgm:pt modelId="{6B8A2F56-4431-42BD-809C-1A252B912A69}" type="pres">
      <dgm:prSet presAssocID="{09AB4922-FE92-472D-9F97-85A84FB053E1}" presName="background" presStyleLbl="node0" presStyleIdx="0" presStyleCnt="1"/>
      <dgm:spPr/>
    </dgm:pt>
    <dgm:pt modelId="{B398DF94-8D2A-4409-B2DF-5E6EA65FBEE9}" type="pres">
      <dgm:prSet presAssocID="{09AB4922-FE92-472D-9F97-85A84FB053E1}" presName="text" presStyleLbl="fgAcc0" presStyleIdx="0" presStyleCnt="1" custScaleX="628778" custLinFactNeighborX="698" custLinFactNeighborY="-90690">
        <dgm:presLayoutVars>
          <dgm:chPref val="3"/>
        </dgm:presLayoutVars>
      </dgm:prSet>
      <dgm:spPr/>
    </dgm:pt>
    <dgm:pt modelId="{F3D3CE15-A35F-4BD6-983C-A79AB1E664BB}" type="pres">
      <dgm:prSet presAssocID="{09AB4922-FE92-472D-9F97-85A84FB053E1}" presName="hierChild2" presStyleCnt="0"/>
      <dgm:spPr/>
    </dgm:pt>
    <dgm:pt modelId="{A142FAAF-0365-48A8-A168-2D42B6AC6F22}" type="pres">
      <dgm:prSet presAssocID="{C465EBAB-41EB-4691-A3DD-5E94732CEC4D}" presName="Name10" presStyleLbl="parChTrans1D2" presStyleIdx="0" presStyleCnt="2"/>
      <dgm:spPr/>
    </dgm:pt>
    <dgm:pt modelId="{134FBD24-8D4A-4F41-8CC9-5B5CE9423540}" type="pres">
      <dgm:prSet presAssocID="{B879C2B3-9745-44C9-9AF3-D06C85C41C6D}" presName="hierRoot2" presStyleCnt="0"/>
      <dgm:spPr/>
    </dgm:pt>
    <dgm:pt modelId="{80C971C6-4CB8-4EF3-A4DE-A3B734E07579}" type="pres">
      <dgm:prSet presAssocID="{B879C2B3-9745-44C9-9AF3-D06C85C41C6D}" presName="composite2" presStyleCnt="0"/>
      <dgm:spPr/>
    </dgm:pt>
    <dgm:pt modelId="{D0C1E657-94B8-437C-8505-04424D90C49A}" type="pres">
      <dgm:prSet presAssocID="{B879C2B3-9745-44C9-9AF3-D06C85C41C6D}" presName="background2" presStyleLbl="node2" presStyleIdx="0" presStyleCnt="2"/>
      <dgm:spPr/>
    </dgm:pt>
    <dgm:pt modelId="{4FCCB42F-97AF-4B88-8FFB-7D1C1CCBF42B}" type="pres">
      <dgm:prSet presAssocID="{B879C2B3-9745-44C9-9AF3-D06C85C41C6D}" presName="text2" presStyleLbl="fgAcc2" presStyleIdx="0" presStyleCnt="2" custScaleX="277750" custLinFactX="-52550" custLinFactNeighborX="-100000" custLinFactNeighborY="-2412">
        <dgm:presLayoutVars>
          <dgm:chPref val="3"/>
        </dgm:presLayoutVars>
      </dgm:prSet>
      <dgm:spPr/>
    </dgm:pt>
    <dgm:pt modelId="{B6DF23DB-4A50-4AFF-B9EB-4D7BCE71A1E8}" type="pres">
      <dgm:prSet presAssocID="{B879C2B3-9745-44C9-9AF3-D06C85C41C6D}" presName="hierChild3" presStyleCnt="0"/>
      <dgm:spPr/>
    </dgm:pt>
    <dgm:pt modelId="{71BE6AD9-3B8E-48C2-9792-1D52F8B3192C}" type="pres">
      <dgm:prSet presAssocID="{1C7979FE-93A9-4485-A797-8FF2C755363C}" presName="Name17" presStyleLbl="parChTrans1D3" presStyleIdx="0" presStyleCnt="2"/>
      <dgm:spPr/>
    </dgm:pt>
    <dgm:pt modelId="{6CB041D3-5F01-4C51-9F72-4DFB1E4DCD93}" type="pres">
      <dgm:prSet presAssocID="{9F8F31A8-66D2-489B-8ABA-8AA6B770E7C2}" presName="hierRoot3" presStyleCnt="0"/>
      <dgm:spPr/>
    </dgm:pt>
    <dgm:pt modelId="{9F439CE4-8DEC-416C-8053-CFEE77B198E3}" type="pres">
      <dgm:prSet presAssocID="{9F8F31A8-66D2-489B-8ABA-8AA6B770E7C2}" presName="composite3" presStyleCnt="0"/>
      <dgm:spPr/>
    </dgm:pt>
    <dgm:pt modelId="{426C7DE0-FF6A-4225-B242-C3D215F0F371}" type="pres">
      <dgm:prSet presAssocID="{9F8F31A8-66D2-489B-8ABA-8AA6B770E7C2}" presName="background3" presStyleLbl="node3" presStyleIdx="0" presStyleCnt="2"/>
      <dgm:spPr/>
    </dgm:pt>
    <dgm:pt modelId="{AE62119C-8117-4D33-88AC-C5F2AA5F18B2}" type="pres">
      <dgm:prSet presAssocID="{9F8F31A8-66D2-489B-8ABA-8AA6B770E7C2}" presName="text3" presStyleLbl="fgAcc3" presStyleIdx="0" presStyleCnt="2" custScaleX="236047" custLinFactNeighborX="-13612" custLinFactNeighborY="63471">
        <dgm:presLayoutVars>
          <dgm:chPref val="3"/>
        </dgm:presLayoutVars>
      </dgm:prSet>
      <dgm:spPr/>
    </dgm:pt>
    <dgm:pt modelId="{20745C8C-3164-4881-B8C3-AB94F6C08619}" type="pres">
      <dgm:prSet presAssocID="{9F8F31A8-66D2-489B-8ABA-8AA6B770E7C2}" presName="hierChild4" presStyleCnt="0"/>
      <dgm:spPr/>
    </dgm:pt>
    <dgm:pt modelId="{886560A1-9D2B-4C70-9B7D-8403F927236E}" type="pres">
      <dgm:prSet presAssocID="{F68A5D0F-40E0-4E0F-8BC1-821D23A3E1F1}" presName="Name10" presStyleLbl="parChTrans1D2" presStyleIdx="1" presStyleCnt="2"/>
      <dgm:spPr/>
    </dgm:pt>
    <dgm:pt modelId="{CC759B09-C229-4832-902C-7075719C3605}" type="pres">
      <dgm:prSet presAssocID="{91D404C6-F1CC-42CA-B55D-2862FD2A2526}" presName="hierRoot2" presStyleCnt="0"/>
      <dgm:spPr/>
    </dgm:pt>
    <dgm:pt modelId="{6517BFB5-4C59-4284-842A-744D0B78BA30}" type="pres">
      <dgm:prSet presAssocID="{91D404C6-F1CC-42CA-B55D-2862FD2A2526}" presName="composite2" presStyleCnt="0"/>
      <dgm:spPr/>
    </dgm:pt>
    <dgm:pt modelId="{08987F2A-C309-4815-9399-B088A8667F4B}" type="pres">
      <dgm:prSet presAssocID="{91D404C6-F1CC-42CA-B55D-2862FD2A2526}" presName="background2" presStyleLbl="node2" presStyleIdx="1" presStyleCnt="2"/>
      <dgm:spPr/>
    </dgm:pt>
    <dgm:pt modelId="{E89C8163-E799-4851-A488-899027985A06}" type="pres">
      <dgm:prSet presAssocID="{91D404C6-F1CC-42CA-B55D-2862FD2A2526}" presName="text2" presStyleLbl="fgAcc2" presStyleIdx="1" presStyleCnt="2" custScaleX="308909" custLinFactX="89012" custLinFactNeighborX="100000" custLinFactNeighborY="2987">
        <dgm:presLayoutVars>
          <dgm:chPref val="3"/>
        </dgm:presLayoutVars>
      </dgm:prSet>
      <dgm:spPr/>
    </dgm:pt>
    <dgm:pt modelId="{84272F67-CE15-49BE-8703-E841C745244C}" type="pres">
      <dgm:prSet presAssocID="{91D404C6-F1CC-42CA-B55D-2862FD2A2526}" presName="hierChild3" presStyleCnt="0"/>
      <dgm:spPr/>
    </dgm:pt>
    <dgm:pt modelId="{B7E5717B-3FD3-472A-949E-5F7F739B33F4}" type="pres">
      <dgm:prSet presAssocID="{A33EB73C-4444-4458-9F72-9495BD847F3C}" presName="Name17" presStyleLbl="parChTrans1D3" presStyleIdx="1" presStyleCnt="2"/>
      <dgm:spPr/>
    </dgm:pt>
    <dgm:pt modelId="{FB5315B2-311E-4297-ABBB-DE66FBD518E9}" type="pres">
      <dgm:prSet presAssocID="{A7F99A69-A437-4A26-96D1-B54C0BB71AC3}" presName="hierRoot3" presStyleCnt="0"/>
      <dgm:spPr/>
    </dgm:pt>
    <dgm:pt modelId="{016D7D32-2D59-44DB-8E21-FDAB0B110E2A}" type="pres">
      <dgm:prSet presAssocID="{A7F99A69-A437-4A26-96D1-B54C0BB71AC3}" presName="composite3" presStyleCnt="0"/>
      <dgm:spPr/>
    </dgm:pt>
    <dgm:pt modelId="{134FBB2B-21E9-4202-8288-4F0AA8A0A717}" type="pres">
      <dgm:prSet presAssocID="{A7F99A69-A437-4A26-96D1-B54C0BB71AC3}" presName="background3" presStyleLbl="node3" presStyleIdx="1" presStyleCnt="2"/>
      <dgm:spPr/>
    </dgm:pt>
    <dgm:pt modelId="{A2EB7831-686E-4E8E-9E41-C5880F14F1CF}" type="pres">
      <dgm:prSet presAssocID="{A7F99A69-A437-4A26-96D1-B54C0BB71AC3}" presName="text3" presStyleLbl="fgAcc3" presStyleIdx="1" presStyleCnt="2" custScaleX="202444" custLinFactNeighborX="-9919" custLinFactNeighborY="63471">
        <dgm:presLayoutVars>
          <dgm:chPref val="3"/>
        </dgm:presLayoutVars>
      </dgm:prSet>
      <dgm:spPr/>
    </dgm:pt>
    <dgm:pt modelId="{35058A1D-E959-40EC-9FCE-061A51D4F86D}" type="pres">
      <dgm:prSet presAssocID="{A7F99A69-A437-4A26-96D1-B54C0BB71AC3}" presName="hierChild4" presStyleCnt="0"/>
      <dgm:spPr/>
    </dgm:pt>
  </dgm:ptLst>
  <dgm:cxnLst>
    <dgm:cxn modelId="{F8E9D1DB-AACE-4714-B649-4CE89DE28A07}" type="presOf" srcId="{A7F99A69-A437-4A26-96D1-B54C0BB71AC3}" destId="{A2EB7831-686E-4E8E-9E41-C5880F14F1CF}" srcOrd="0" destOrd="0" presId="urn:microsoft.com/office/officeart/2005/8/layout/hierarchy1"/>
    <dgm:cxn modelId="{99BFB25A-D73A-401B-AFA2-80C3CB01BA8B}" type="presOf" srcId="{B879C2B3-9745-44C9-9AF3-D06C85C41C6D}" destId="{4FCCB42F-97AF-4B88-8FFB-7D1C1CCBF42B}" srcOrd="0" destOrd="0" presId="urn:microsoft.com/office/officeart/2005/8/layout/hierarchy1"/>
    <dgm:cxn modelId="{0C8E074D-4B06-4633-8C92-27B52772FD27}" srcId="{91D404C6-F1CC-42CA-B55D-2862FD2A2526}" destId="{A7F99A69-A437-4A26-96D1-B54C0BB71AC3}" srcOrd="0" destOrd="0" parTransId="{A33EB73C-4444-4458-9F72-9495BD847F3C}" sibTransId="{4F070462-169B-4803-BA3F-15A3745E5579}"/>
    <dgm:cxn modelId="{4AEA489F-3F32-4D25-86CC-CFEE4AF98C75}" type="presOf" srcId="{91D404C6-F1CC-42CA-B55D-2862FD2A2526}" destId="{E89C8163-E799-4851-A488-899027985A06}" srcOrd="0" destOrd="0" presId="urn:microsoft.com/office/officeart/2005/8/layout/hierarchy1"/>
    <dgm:cxn modelId="{97C025A5-B621-414A-BF4F-0B290C298B4B}" type="presOf" srcId="{C465EBAB-41EB-4691-A3DD-5E94732CEC4D}" destId="{A142FAAF-0365-48A8-A168-2D42B6AC6F22}" srcOrd="0" destOrd="0" presId="urn:microsoft.com/office/officeart/2005/8/layout/hierarchy1"/>
    <dgm:cxn modelId="{6B4441C5-0ED8-4350-9B81-EF15DCD8D532}" type="presOf" srcId="{3D9A6B5D-9ED2-4017-88CB-786D89E035CF}" destId="{0EF6E1A6-780A-4C2B-923C-7CEC209ADCC4}" srcOrd="0" destOrd="0" presId="urn:microsoft.com/office/officeart/2005/8/layout/hierarchy1"/>
    <dgm:cxn modelId="{87F844B4-54B6-4614-878E-2A12F193562E}" srcId="{09AB4922-FE92-472D-9F97-85A84FB053E1}" destId="{B879C2B3-9745-44C9-9AF3-D06C85C41C6D}" srcOrd="0" destOrd="0" parTransId="{C465EBAB-41EB-4691-A3DD-5E94732CEC4D}" sibTransId="{4DAADB21-5743-4E54-86C4-80A06BAAABB3}"/>
    <dgm:cxn modelId="{8674EB80-6203-4562-A2CC-5264F78B2090}" type="presOf" srcId="{F68A5D0F-40E0-4E0F-8BC1-821D23A3E1F1}" destId="{886560A1-9D2B-4C70-9B7D-8403F927236E}" srcOrd="0" destOrd="0" presId="urn:microsoft.com/office/officeart/2005/8/layout/hierarchy1"/>
    <dgm:cxn modelId="{0C534FF1-E0C8-420D-8AF4-341532133F23}" srcId="{B879C2B3-9745-44C9-9AF3-D06C85C41C6D}" destId="{9F8F31A8-66D2-489B-8ABA-8AA6B770E7C2}" srcOrd="0" destOrd="0" parTransId="{1C7979FE-93A9-4485-A797-8FF2C755363C}" sibTransId="{FB97DD69-963B-45F7-A1A5-8E4E21226FD8}"/>
    <dgm:cxn modelId="{6E5E9714-8018-44C4-AE0A-9B9FAE3510F5}" type="presOf" srcId="{9F8F31A8-66D2-489B-8ABA-8AA6B770E7C2}" destId="{AE62119C-8117-4D33-88AC-C5F2AA5F18B2}" srcOrd="0" destOrd="0" presId="urn:microsoft.com/office/officeart/2005/8/layout/hierarchy1"/>
    <dgm:cxn modelId="{171C0457-BDEF-474C-807A-4F72591629B9}" srcId="{09AB4922-FE92-472D-9F97-85A84FB053E1}" destId="{91D404C6-F1CC-42CA-B55D-2862FD2A2526}" srcOrd="1" destOrd="0" parTransId="{F68A5D0F-40E0-4E0F-8BC1-821D23A3E1F1}" sibTransId="{C07A3815-68CA-45A4-8425-DFB5B126EC8A}"/>
    <dgm:cxn modelId="{25DA7518-9E4F-4611-8AAC-2968C5968CFD}" srcId="{3D9A6B5D-9ED2-4017-88CB-786D89E035CF}" destId="{09AB4922-FE92-472D-9F97-85A84FB053E1}" srcOrd="0" destOrd="0" parTransId="{0FC92A44-3B0A-4DEE-88B6-196AE420379D}" sibTransId="{BB627AA7-4695-4360-9D4D-A9613BF9D669}"/>
    <dgm:cxn modelId="{FB6F7783-BF40-41F8-B1EF-338D64EEF9B5}" type="presOf" srcId="{09AB4922-FE92-472D-9F97-85A84FB053E1}" destId="{B398DF94-8D2A-4409-B2DF-5E6EA65FBEE9}" srcOrd="0" destOrd="0" presId="urn:microsoft.com/office/officeart/2005/8/layout/hierarchy1"/>
    <dgm:cxn modelId="{A7F26C73-C49A-4A2C-B6E7-8FF323123546}" type="presOf" srcId="{1C7979FE-93A9-4485-A797-8FF2C755363C}" destId="{71BE6AD9-3B8E-48C2-9792-1D52F8B3192C}" srcOrd="0" destOrd="0" presId="urn:microsoft.com/office/officeart/2005/8/layout/hierarchy1"/>
    <dgm:cxn modelId="{658DA06E-18D9-488B-B36E-2804206D873F}" type="presOf" srcId="{A33EB73C-4444-4458-9F72-9495BD847F3C}" destId="{B7E5717B-3FD3-472A-949E-5F7F739B33F4}" srcOrd="0" destOrd="0" presId="urn:microsoft.com/office/officeart/2005/8/layout/hierarchy1"/>
    <dgm:cxn modelId="{58FE6836-7614-486C-8E32-D01A8C5B7D86}" type="presParOf" srcId="{0EF6E1A6-780A-4C2B-923C-7CEC209ADCC4}" destId="{ECBB41AC-2921-4658-A1C4-BB34C91F86BE}" srcOrd="0" destOrd="0" presId="urn:microsoft.com/office/officeart/2005/8/layout/hierarchy1"/>
    <dgm:cxn modelId="{F5D8EE62-2012-4CA5-8359-A836915E8938}" type="presParOf" srcId="{ECBB41AC-2921-4658-A1C4-BB34C91F86BE}" destId="{13021660-154C-4EA6-A183-288C53844C2E}" srcOrd="0" destOrd="0" presId="urn:microsoft.com/office/officeart/2005/8/layout/hierarchy1"/>
    <dgm:cxn modelId="{4F6AD994-6EBD-4EDA-830F-3DF15DBDCCA4}" type="presParOf" srcId="{13021660-154C-4EA6-A183-288C53844C2E}" destId="{6B8A2F56-4431-42BD-809C-1A252B912A69}" srcOrd="0" destOrd="0" presId="urn:microsoft.com/office/officeart/2005/8/layout/hierarchy1"/>
    <dgm:cxn modelId="{E772252B-FFBA-454A-93F3-85242BE36672}" type="presParOf" srcId="{13021660-154C-4EA6-A183-288C53844C2E}" destId="{B398DF94-8D2A-4409-B2DF-5E6EA65FBEE9}" srcOrd="1" destOrd="0" presId="urn:microsoft.com/office/officeart/2005/8/layout/hierarchy1"/>
    <dgm:cxn modelId="{573032D3-B717-429A-95EB-422899C6EB60}" type="presParOf" srcId="{ECBB41AC-2921-4658-A1C4-BB34C91F86BE}" destId="{F3D3CE15-A35F-4BD6-983C-A79AB1E664BB}" srcOrd="1" destOrd="0" presId="urn:microsoft.com/office/officeart/2005/8/layout/hierarchy1"/>
    <dgm:cxn modelId="{5A928DF1-D2E0-4414-A7D2-02CC65133C9B}" type="presParOf" srcId="{F3D3CE15-A35F-4BD6-983C-A79AB1E664BB}" destId="{A142FAAF-0365-48A8-A168-2D42B6AC6F22}" srcOrd="0" destOrd="0" presId="urn:microsoft.com/office/officeart/2005/8/layout/hierarchy1"/>
    <dgm:cxn modelId="{FEED0340-B417-440E-9B2D-D4B4042942BD}" type="presParOf" srcId="{F3D3CE15-A35F-4BD6-983C-A79AB1E664BB}" destId="{134FBD24-8D4A-4F41-8CC9-5B5CE9423540}" srcOrd="1" destOrd="0" presId="urn:microsoft.com/office/officeart/2005/8/layout/hierarchy1"/>
    <dgm:cxn modelId="{E38A9ED0-5442-4239-8CA6-70AA3FDF4A58}" type="presParOf" srcId="{134FBD24-8D4A-4F41-8CC9-5B5CE9423540}" destId="{80C971C6-4CB8-4EF3-A4DE-A3B734E07579}" srcOrd="0" destOrd="0" presId="urn:microsoft.com/office/officeart/2005/8/layout/hierarchy1"/>
    <dgm:cxn modelId="{BDA7604F-6A80-4401-824E-2D5A7924DC15}" type="presParOf" srcId="{80C971C6-4CB8-4EF3-A4DE-A3B734E07579}" destId="{D0C1E657-94B8-437C-8505-04424D90C49A}" srcOrd="0" destOrd="0" presId="urn:microsoft.com/office/officeart/2005/8/layout/hierarchy1"/>
    <dgm:cxn modelId="{33B5F2C5-89A9-453F-8A25-2F4696B7D80A}" type="presParOf" srcId="{80C971C6-4CB8-4EF3-A4DE-A3B734E07579}" destId="{4FCCB42F-97AF-4B88-8FFB-7D1C1CCBF42B}" srcOrd="1" destOrd="0" presId="urn:microsoft.com/office/officeart/2005/8/layout/hierarchy1"/>
    <dgm:cxn modelId="{3A32A815-E13A-4050-ABC7-54C6FE1E3D9E}" type="presParOf" srcId="{134FBD24-8D4A-4F41-8CC9-5B5CE9423540}" destId="{B6DF23DB-4A50-4AFF-B9EB-4D7BCE71A1E8}" srcOrd="1" destOrd="0" presId="urn:microsoft.com/office/officeart/2005/8/layout/hierarchy1"/>
    <dgm:cxn modelId="{FB7D7BE1-A4AA-4606-8451-71E9C07EDCB6}" type="presParOf" srcId="{B6DF23DB-4A50-4AFF-B9EB-4D7BCE71A1E8}" destId="{71BE6AD9-3B8E-48C2-9792-1D52F8B3192C}" srcOrd="0" destOrd="0" presId="urn:microsoft.com/office/officeart/2005/8/layout/hierarchy1"/>
    <dgm:cxn modelId="{3A745342-1490-42F8-A613-D16FDEF8C3A9}" type="presParOf" srcId="{B6DF23DB-4A50-4AFF-B9EB-4D7BCE71A1E8}" destId="{6CB041D3-5F01-4C51-9F72-4DFB1E4DCD93}" srcOrd="1" destOrd="0" presId="urn:microsoft.com/office/officeart/2005/8/layout/hierarchy1"/>
    <dgm:cxn modelId="{99AB219D-E951-4068-8CFA-358C2F4296F7}" type="presParOf" srcId="{6CB041D3-5F01-4C51-9F72-4DFB1E4DCD93}" destId="{9F439CE4-8DEC-416C-8053-CFEE77B198E3}" srcOrd="0" destOrd="0" presId="urn:microsoft.com/office/officeart/2005/8/layout/hierarchy1"/>
    <dgm:cxn modelId="{452592B9-8ADE-48DA-851A-B9EF35B17A07}" type="presParOf" srcId="{9F439CE4-8DEC-416C-8053-CFEE77B198E3}" destId="{426C7DE0-FF6A-4225-B242-C3D215F0F371}" srcOrd="0" destOrd="0" presId="urn:microsoft.com/office/officeart/2005/8/layout/hierarchy1"/>
    <dgm:cxn modelId="{B0E3C684-097D-422A-9A2B-178A50075D0B}" type="presParOf" srcId="{9F439CE4-8DEC-416C-8053-CFEE77B198E3}" destId="{AE62119C-8117-4D33-88AC-C5F2AA5F18B2}" srcOrd="1" destOrd="0" presId="urn:microsoft.com/office/officeart/2005/8/layout/hierarchy1"/>
    <dgm:cxn modelId="{BCCAC6F5-49BB-4CD5-A7B4-47EC0272253E}" type="presParOf" srcId="{6CB041D3-5F01-4C51-9F72-4DFB1E4DCD93}" destId="{20745C8C-3164-4881-B8C3-AB94F6C08619}" srcOrd="1" destOrd="0" presId="urn:microsoft.com/office/officeart/2005/8/layout/hierarchy1"/>
    <dgm:cxn modelId="{33B86F97-9C45-4431-8629-DE4F3B04996A}" type="presParOf" srcId="{F3D3CE15-A35F-4BD6-983C-A79AB1E664BB}" destId="{886560A1-9D2B-4C70-9B7D-8403F927236E}" srcOrd="2" destOrd="0" presId="urn:microsoft.com/office/officeart/2005/8/layout/hierarchy1"/>
    <dgm:cxn modelId="{B02DF08F-1660-49D1-A91C-525EF8E1F338}" type="presParOf" srcId="{F3D3CE15-A35F-4BD6-983C-A79AB1E664BB}" destId="{CC759B09-C229-4832-902C-7075719C3605}" srcOrd="3" destOrd="0" presId="urn:microsoft.com/office/officeart/2005/8/layout/hierarchy1"/>
    <dgm:cxn modelId="{2816AA1D-FE12-4F91-8FDD-701C23AE99C2}" type="presParOf" srcId="{CC759B09-C229-4832-902C-7075719C3605}" destId="{6517BFB5-4C59-4284-842A-744D0B78BA30}" srcOrd="0" destOrd="0" presId="urn:microsoft.com/office/officeart/2005/8/layout/hierarchy1"/>
    <dgm:cxn modelId="{3BC430E5-0771-4B8C-A124-95A72A532A87}" type="presParOf" srcId="{6517BFB5-4C59-4284-842A-744D0B78BA30}" destId="{08987F2A-C309-4815-9399-B088A8667F4B}" srcOrd="0" destOrd="0" presId="urn:microsoft.com/office/officeart/2005/8/layout/hierarchy1"/>
    <dgm:cxn modelId="{52573B0F-18FF-4E79-BE77-55946AD45A1D}" type="presParOf" srcId="{6517BFB5-4C59-4284-842A-744D0B78BA30}" destId="{E89C8163-E799-4851-A488-899027985A06}" srcOrd="1" destOrd="0" presId="urn:microsoft.com/office/officeart/2005/8/layout/hierarchy1"/>
    <dgm:cxn modelId="{5E7D3141-DA0D-4284-90A7-D6EE2C9178FB}" type="presParOf" srcId="{CC759B09-C229-4832-902C-7075719C3605}" destId="{84272F67-CE15-49BE-8703-E841C745244C}" srcOrd="1" destOrd="0" presId="urn:microsoft.com/office/officeart/2005/8/layout/hierarchy1"/>
    <dgm:cxn modelId="{678CC390-C57D-4F2B-AE7B-9FE921872D42}" type="presParOf" srcId="{84272F67-CE15-49BE-8703-E841C745244C}" destId="{B7E5717B-3FD3-472A-949E-5F7F739B33F4}" srcOrd="0" destOrd="0" presId="urn:microsoft.com/office/officeart/2005/8/layout/hierarchy1"/>
    <dgm:cxn modelId="{638FCB1A-479F-4F04-BE00-0C51218F596D}" type="presParOf" srcId="{84272F67-CE15-49BE-8703-E841C745244C}" destId="{FB5315B2-311E-4297-ABBB-DE66FBD518E9}" srcOrd="1" destOrd="0" presId="urn:microsoft.com/office/officeart/2005/8/layout/hierarchy1"/>
    <dgm:cxn modelId="{77755B92-777F-463E-AFA8-A35ED90098C9}" type="presParOf" srcId="{FB5315B2-311E-4297-ABBB-DE66FBD518E9}" destId="{016D7D32-2D59-44DB-8E21-FDAB0B110E2A}" srcOrd="0" destOrd="0" presId="urn:microsoft.com/office/officeart/2005/8/layout/hierarchy1"/>
    <dgm:cxn modelId="{8E9C7742-60B0-498E-8C22-DC4249BFB952}" type="presParOf" srcId="{016D7D32-2D59-44DB-8E21-FDAB0B110E2A}" destId="{134FBB2B-21E9-4202-8288-4F0AA8A0A717}" srcOrd="0" destOrd="0" presId="urn:microsoft.com/office/officeart/2005/8/layout/hierarchy1"/>
    <dgm:cxn modelId="{A7EBA59D-1E69-475D-9C95-4B57EBE98017}" type="presParOf" srcId="{016D7D32-2D59-44DB-8E21-FDAB0B110E2A}" destId="{A2EB7831-686E-4E8E-9E41-C5880F14F1CF}" srcOrd="1" destOrd="0" presId="urn:microsoft.com/office/officeart/2005/8/layout/hierarchy1"/>
    <dgm:cxn modelId="{AF7F73A3-5755-4CC0-B098-5302F98AF56E}" type="presParOf" srcId="{FB5315B2-311E-4297-ABBB-DE66FBD518E9}" destId="{35058A1D-E959-40EC-9FCE-061A51D4F8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5AB8E-9E59-458E-BCA0-C9F2FAA3609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AD85B7-4DC5-454E-8EDA-5B8D10B6AA41}">
      <dgm:prSet phldrT="[Текст]"/>
      <dgm:spPr/>
      <dgm:t>
        <a:bodyPr/>
        <a:lstStyle/>
        <a:p>
          <a:r>
            <a:rPr lang="ru-RU" dirty="0" smtClean="0"/>
            <a:t>Профилактика ПЭ</a:t>
          </a:r>
          <a:endParaRPr lang="ru-RU" dirty="0"/>
        </a:p>
      </dgm:t>
    </dgm:pt>
    <dgm:pt modelId="{BAD252D0-BB17-47C6-8D9D-FADEF32832C0}" type="parTrans" cxnId="{56F75093-BCA3-4F55-9699-CA469A252ADD}">
      <dgm:prSet/>
      <dgm:spPr/>
      <dgm:t>
        <a:bodyPr/>
        <a:lstStyle/>
        <a:p>
          <a:endParaRPr lang="ru-RU"/>
        </a:p>
      </dgm:t>
    </dgm:pt>
    <dgm:pt modelId="{B72B779A-6C14-452B-B95A-1C9627AC1CA5}" type="sibTrans" cxnId="{56F75093-BCA3-4F55-9699-CA469A252ADD}">
      <dgm:prSet/>
      <dgm:spPr/>
      <dgm:t>
        <a:bodyPr/>
        <a:lstStyle/>
        <a:p>
          <a:endParaRPr lang="ru-RU"/>
        </a:p>
      </dgm:t>
    </dgm:pt>
    <dgm:pt modelId="{7A37CF9F-CEEA-4295-B185-E4132B34025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916E363-271B-4EC3-98DA-98220FE4F8D8}" type="parTrans" cxnId="{ADF9BF0C-49DD-4DBC-A711-472F90E542DF}">
      <dgm:prSet/>
      <dgm:spPr/>
      <dgm:t>
        <a:bodyPr/>
        <a:lstStyle/>
        <a:p>
          <a:endParaRPr lang="ru-RU"/>
        </a:p>
      </dgm:t>
    </dgm:pt>
    <dgm:pt modelId="{B3209300-51C9-41E6-B035-91E4425619CE}" type="sibTrans" cxnId="{ADF9BF0C-49DD-4DBC-A711-472F90E542DF}">
      <dgm:prSet/>
      <dgm:spPr/>
      <dgm:t>
        <a:bodyPr/>
        <a:lstStyle/>
        <a:p>
          <a:endParaRPr lang="ru-RU"/>
        </a:p>
      </dgm:t>
    </dgm:pt>
    <dgm:pt modelId="{6DAF70B9-F3F8-4091-9B3F-3576C835321E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C8C04C3-0710-456E-872F-9527DC34BE1A}" type="parTrans" cxnId="{797A13A2-BA12-4F62-9932-A776ADE560B0}">
      <dgm:prSet/>
      <dgm:spPr/>
      <dgm:t>
        <a:bodyPr/>
        <a:lstStyle/>
        <a:p>
          <a:endParaRPr lang="ru-RU"/>
        </a:p>
      </dgm:t>
    </dgm:pt>
    <dgm:pt modelId="{E9889BAE-5D8F-40F1-AD15-1361F29B3D09}" type="sibTrans" cxnId="{797A13A2-BA12-4F62-9932-A776ADE560B0}">
      <dgm:prSet/>
      <dgm:spPr/>
      <dgm:t>
        <a:bodyPr/>
        <a:lstStyle/>
        <a:p>
          <a:endParaRPr lang="ru-RU"/>
        </a:p>
      </dgm:t>
    </dgm:pt>
    <dgm:pt modelId="{E40163E4-2FD4-4B85-B7C1-B8AC85E8F881}">
      <dgm:prSet phldrT="[Текст]"/>
      <dgm:spPr/>
      <dgm:t>
        <a:bodyPr/>
        <a:lstStyle/>
        <a:p>
          <a:r>
            <a:rPr lang="ru-RU" dirty="0" smtClean="0"/>
            <a:t>Омега-3?</a:t>
          </a:r>
        </a:p>
        <a:p>
          <a:r>
            <a:rPr lang="ru-RU" dirty="0" smtClean="0"/>
            <a:t>Темный шоколад?</a:t>
          </a:r>
        </a:p>
        <a:p>
          <a:r>
            <a:rPr lang="ru-RU" dirty="0" err="1" smtClean="0"/>
            <a:t>Диосмин</a:t>
          </a:r>
          <a:r>
            <a:rPr lang="ru-RU" dirty="0" smtClean="0"/>
            <a:t> 600 (</a:t>
          </a:r>
          <a:r>
            <a:rPr lang="ru-RU" dirty="0" err="1" smtClean="0"/>
            <a:t>флебодиа</a:t>
          </a:r>
          <a:r>
            <a:rPr lang="ru-RU" dirty="0" smtClean="0"/>
            <a:t>)?</a:t>
          </a:r>
          <a:endParaRPr lang="ru-RU" dirty="0"/>
        </a:p>
      </dgm:t>
    </dgm:pt>
    <dgm:pt modelId="{CE420747-77EE-4758-8A1B-443905C61C44}" type="parTrans" cxnId="{BE705132-A4CF-46CA-B89E-AF523E00F5EE}">
      <dgm:prSet/>
      <dgm:spPr/>
      <dgm:t>
        <a:bodyPr/>
        <a:lstStyle/>
        <a:p>
          <a:endParaRPr lang="ru-RU"/>
        </a:p>
      </dgm:t>
    </dgm:pt>
    <dgm:pt modelId="{D6564F64-EBCF-48A1-A6B6-068DFF8DF891}" type="sibTrans" cxnId="{BE705132-A4CF-46CA-B89E-AF523E00F5EE}">
      <dgm:prSet/>
      <dgm:spPr/>
      <dgm:t>
        <a:bodyPr/>
        <a:lstStyle/>
        <a:p>
          <a:endParaRPr lang="ru-RU"/>
        </a:p>
      </dgm:t>
    </dgm:pt>
    <dgm:pt modelId="{42E40FCC-5B10-4AAC-B7D1-D3985445C0A5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dirty="0" err="1" smtClean="0"/>
            <a:t>Дидрогестерон</a:t>
          </a:r>
          <a:r>
            <a:rPr lang="ru-RU" dirty="0" smtClean="0"/>
            <a:t> (</a:t>
          </a:r>
          <a:r>
            <a:rPr lang="ru-RU" dirty="0" err="1" smtClean="0"/>
            <a:t>дюфастон</a:t>
          </a:r>
          <a:r>
            <a:rPr lang="ru-RU" dirty="0" smtClean="0"/>
            <a:t>)</a:t>
          </a:r>
          <a:endParaRPr lang="ru-RU" dirty="0"/>
        </a:p>
      </dgm:t>
    </dgm:pt>
    <dgm:pt modelId="{F18BCD46-FDA9-41AE-A2F6-2F6A5445A6B8}" type="parTrans" cxnId="{A0D01D0E-F1BF-4418-AD06-B6B95D5D8D64}">
      <dgm:prSet/>
      <dgm:spPr/>
      <dgm:t>
        <a:bodyPr/>
        <a:lstStyle/>
        <a:p>
          <a:endParaRPr lang="ru-RU"/>
        </a:p>
      </dgm:t>
    </dgm:pt>
    <dgm:pt modelId="{336E2A8E-30AA-4AF4-9BDF-E40CC9DC1E5D}" type="sibTrans" cxnId="{A0D01D0E-F1BF-4418-AD06-B6B95D5D8D64}">
      <dgm:prSet/>
      <dgm:spPr/>
      <dgm:t>
        <a:bodyPr/>
        <a:lstStyle/>
        <a:p>
          <a:endParaRPr lang="ru-RU"/>
        </a:p>
      </dgm:t>
    </dgm:pt>
    <dgm:pt modelId="{AD2DF2A5-E223-4320-A521-B8624F140139}" type="pres">
      <dgm:prSet presAssocID="{BFA5AB8E-9E59-458E-BCA0-C9F2FAA3609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D4CE0E-0942-444C-969F-3690F7B4C3BB}" type="pres">
      <dgm:prSet presAssocID="{BFA5AB8E-9E59-458E-BCA0-C9F2FAA36093}" presName="matrix" presStyleCnt="0"/>
      <dgm:spPr/>
    </dgm:pt>
    <dgm:pt modelId="{53611D59-219B-47DF-93A1-8CC4C1AA7B99}" type="pres">
      <dgm:prSet presAssocID="{BFA5AB8E-9E59-458E-BCA0-C9F2FAA36093}" presName="tile1" presStyleLbl="node1" presStyleIdx="0" presStyleCnt="4" custScaleX="70995" custLinFactNeighborX="-19250" custLinFactNeighborY="-1996"/>
      <dgm:spPr/>
    </dgm:pt>
    <dgm:pt modelId="{ABA208E2-5B68-4734-868D-428050E73A8D}" type="pres">
      <dgm:prSet presAssocID="{BFA5AB8E-9E59-458E-BCA0-C9F2FAA3609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43356B-8B2D-41DA-92F8-FAD3760947BD}" type="pres">
      <dgm:prSet presAssocID="{BFA5AB8E-9E59-458E-BCA0-C9F2FAA36093}" presName="tile2" presStyleLbl="node1" presStyleIdx="1" presStyleCnt="4" custScaleX="68733" custLinFactNeighborX="11882" custLinFactNeighborY="-1996"/>
      <dgm:spPr/>
    </dgm:pt>
    <dgm:pt modelId="{4DE92716-9AA6-4283-BA42-A478D880DA11}" type="pres">
      <dgm:prSet presAssocID="{BFA5AB8E-9E59-458E-BCA0-C9F2FAA3609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EDC6E0C-57C4-46C8-A14B-D4B2515180F4}" type="pres">
      <dgm:prSet presAssocID="{BFA5AB8E-9E59-458E-BCA0-C9F2FAA36093}" presName="tile3" presStyleLbl="node1" presStyleIdx="2" presStyleCnt="4" custLinFactNeighborY="5085"/>
      <dgm:spPr/>
      <dgm:t>
        <a:bodyPr/>
        <a:lstStyle/>
        <a:p>
          <a:endParaRPr lang="ru-RU"/>
        </a:p>
      </dgm:t>
    </dgm:pt>
    <dgm:pt modelId="{1CD81CA8-9BD8-4306-8427-02591608CDD6}" type="pres">
      <dgm:prSet presAssocID="{BFA5AB8E-9E59-458E-BCA0-C9F2FAA3609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1D605-2719-4C97-8ED4-9AFF2B0F1048}" type="pres">
      <dgm:prSet presAssocID="{BFA5AB8E-9E59-458E-BCA0-C9F2FAA36093}" presName="tile4" presStyleLbl="node1" presStyleIdx="3" presStyleCnt="4" custLinFactNeighborX="3500" custLinFactNeighborY="17215"/>
      <dgm:spPr/>
    </dgm:pt>
    <dgm:pt modelId="{F5668731-8197-4497-B22B-917500FD8866}" type="pres">
      <dgm:prSet presAssocID="{BFA5AB8E-9E59-458E-BCA0-C9F2FAA3609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F268449-E2FB-40FD-9885-EA93A19B3CBE}" type="pres">
      <dgm:prSet presAssocID="{BFA5AB8E-9E59-458E-BCA0-C9F2FAA36093}" presName="centerTile" presStyleLbl="fgShp" presStyleIdx="0" presStyleCnt="1" custScaleX="121664" custScaleY="192720" custLinFactNeighborX="417" custLinFactNeighborY="-41404">
        <dgm:presLayoutVars>
          <dgm:chMax val="0"/>
          <dgm:chPref val="0"/>
        </dgm:presLayoutVars>
      </dgm:prSet>
      <dgm:spPr/>
    </dgm:pt>
  </dgm:ptLst>
  <dgm:cxnLst>
    <dgm:cxn modelId="{2245592E-8E5B-4F19-B137-9F1033BE0BA3}" type="presOf" srcId="{E40163E4-2FD4-4B85-B7C1-B8AC85E8F881}" destId="{1CD81CA8-9BD8-4306-8427-02591608CDD6}" srcOrd="1" destOrd="0" presId="urn:microsoft.com/office/officeart/2005/8/layout/matrix1"/>
    <dgm:cxn modelId="{84B987CE-2DEB-4D88-A22A-CEC1B06A71E3}" type="presOf" srcId="{6DAF70B9-F3F8-4091-9B3F-3576C835321E}" destId="{3143356B-8B2D-41DA-92F8-FAD3760947BD}" srcOrd="0" destOrd="0" presId="urn:microsoft.com/office/officeart/2005/8/layout/matrix1"/>
    <dgm:cxn modelId="{D88A3F6E-28A6-414C-A72E-C24B16640FFF}" type="presOf" srcId="{0BAD85B7-4DC5-454E-8EDA-5B8D10B6AA41}" destId="{9F268449-E2FB-40FD-9885-EA93A19B3CBE}" srcOrd="0" destOrd="0" presId="urn:microsoft.com/office/officeart/2005/8/layout/matrix1"/>
    <dgm:cxn modelId="{ADF9BF0C-49DD-4DBC-A711-472F90E542DF}" srcId="{0BAD85B7-4DC5-454E-8EDA-5B8D10B6AA41}" destId="{7A37CF9F-CEEA-4295-B185-E4132B340256}" srcOrd="0" destOrd="0" parTransId="{8916E363-271B-4EC3-98DA-98220FE4F8D8}" sibTransId="{B3209300-51C9-41E6-B035-91E4425619CE}"/>
    <dgm:cxn modelId="{9EA127F4-FA98-4D1A-9C14-43FDE63AE24A}" type="presOf" srcId="{42E40FCC-5B10-4AAC-B7D1-D3985445C0A5}" destId="{F5668731-8197-4497-B22B-917500FD8866}" srcOrd="1" destOrd="0" presId="urn:microsoft.com/office/officeart/2005/8/layout/matrix1"/>
    <dgm:cxn modelId="{BE705132-A4CF-46CA-B89E-AF523E00F5EE}" srcId="{0BAD85B7-4DC5-454E-8EDA-5B8D10B6AA41}" destId="{E40163E4-2FD4-4B85-B7C1-B8AC85E8F881}" srcOrd="2" destOrd="0" parTransId="{CE420747-77EE-4758-8A1B-443905C61C44}" sibTransId="{D6564F64-EBCF-48A1-A6B6-068DFF8DF891}"/>
    <dgm:cxn modelId="{A0D01D0E-F1BF-4418-AD06-B6B95D5D8D64}" srcId="{0BAD85B7-4DC5-454E-8EDA-5B8D10B6AA41}" destId="{42E40FCC-5B10-4AAC-B7D1-D3985445C0A5}" srcOrd="3" destOrd="0" parTransId="{F18BCD46-FDA9-41AE-A2F6-2F6A5445A6B8}" sibTransId="{336E2A8E-30AA-4AF4-9BDF-E40CC9DC1E5D}"/>
    <dgm:cxn modelId="{73C84168-AC3E-423F-9FE5-114625788F2C}" type="presOf" srcId="{42E40FCC-5B10-4AAC-B7D1-D3985445C0A5}" destId="{30E1D605-2719-4C97-8ED4-9AFF2B0F1048}" srcOrd="0" destOrd="0" presId="urn:microsoft.com/office/officeart/2005/8/layout/matrix1"/>
    <dgm:cxn modelId="{56F75093-BCA3-4F55-9699-CA469A252ADD}" srcId="{BFA5AB8E-9E59-458E-BCA0-C9F2FAA36093}" destId="{0BAD85B7-4DC5-454E-8EDA-5B8D10B6AA41}" srcOrd="0" destOrd="0" parTransId="{BAD252D0-BB17-47C6-8D9D-FADEF32832C0}" sibTransId="{B72B779A-6C14-452B-B95A-1C9627AC1CA5}"/>
    <dgm:cxn modelId="{5CD385BB-71D9-4EC9-B5D0-951D5C7F277D}" type="presOf" srcId="{E40163E4-2FD4-4B85-B7C1-B8AC85E8F881}" destId="{9EDC6E0C-57C4-46C8-A14B-D4B2515180F4}" srcOrd="0" destOrd="0" presId="urn:microsoft.com/office/officeart/2005/8/layout/matrix1"/>
    <dgm:cxn modelId="{797A13A2-BA12-4F62-9932-A776ADE560B0}" srcId="{0BAD85B7-4DC5-454E-8EDA-5B8D10B6AA41}" destId="{6DAF70B9-F3F8-4091-9B3F-3576C835321E}" srcOrd="1" destOrd="0" parTransId="{EC8C04C3-0710-456E-872F-9527DC34BE1A}" sibTransId="{E9889BAE-5D8F-40F1-AD15-1361F29B3D09}"/>
    <dgm:cxn modelId="{2A36EA3C-2FCA-4859-BF11-737C4AA8FD83}" type="presOf" srcId="{BFA5AB8E-9E59-458E-BCA0-C9F2FAA36093}" destId="{AD2DF2A5-E223-4320-A521-B8624F140139}" srcOrd="0" destOrd="0" presId="urn:microsoft.com/office/officeart/2005/8/layout/matrix1"/>
    <dgm:cxn modelId="{C357E8F5-5D44-4E03-BCE9-42BCE6AE3340}" type="presOf" srcId="{6DAF70B9-F3F8-4091-9B3F-3576C835321E}" destId="{4DE92716-9AA6-4283-BA42-A478D880DA11}" srcOrd="1" destOrd="0" presId="urn:microsoft.com/office/officeart/2005/8/layout/matrix1"/>
    <dgm:cxn modelId="{CEAA1131-9582-46E4-9E5F-C0321563971A}" type="presOf" srcId="{7A37CF9F-CEEA-4295-B185-E4132B340256}" destId="{ABA208E2-5B68-4734-868D-428050E73A8D}" srcOrd="1" destOrd="0" presId="urn:microsoft.com/office/officeart/2005/8/layout/matrix1"/>
    <dgm:cxn modelId="{38934680-64D8-480D-85F1-5D74BA36F65D}" type="presOf" srcId="{7A37CF9F-CEEA-4295-B185-E4132B340256}" destId="{53611D59-219B-47DF-93A1-8CC4C1AA7B99}" srcOrd="0" destOrd="0" presId="urn:microsoft.com/office/officeart/2005/8/layout/matrix1"/>
    <dgm:cxn modelId="{3F05C228-439F-4AB3-9123-2650E9D9E962}" type="presParOf" srcId="{AD2DF2A5-E223-4320-A521-B8624F140139}" destId="{32D4CE0E-0942-444C-969F-3690F7B4C3BB}" srcOrd="0" destOrd="0" presId="urn:microsoft.com/office/officeart/2005/8/layout/matrix1"/>
    <dgm:cxn modelId="{B7F3B1D2-E1FB-42AE-BAC2-16CB03E8B97B}" type="presParOf" srcId="{32D4CE0E-0942-444C-969F-3690F7B4C3BB}" destId="{53611D59-219B-47DF-93A1-8CC4C1AA7B99}" srcOrd="0" destOrd="0" presId="urn:microsoft.com/office/officeart/2005/8/layout/matrix1"/>
    <dgm:cxn modelId="{4F45CE60-33C0-49A3-B3CD-CCE00C7BC8AB}" type="presParOf" srcId="{32D4CE0E-0942-444C-969F-3690F7B4C3BB}" destId="{ABA208E2-5B68-4734-868D-428050E73A8D}" srcOrd="1" destOrd="0" presId="urn:microsoft.com/office/officeart/2005/8/layout/matrix1"/>
    <dgm:cxn modelId="{412E831A-BF25-4C68-85C1-EF5EE8055E58}" type="presParOf" srcId="{32D4CE0E-0942-444C-969F-3690F7B4C3BB}" destId="{3143356B-8B2D-41DA-92F8-FAD3760947BD}" srcOrd="2" destOrd="0" presId="urn:microsoft.com/office/officeart/2005/8/layout/matrix1"/>
    <dgm:cxn modelId="{8F6DD345-4DD7-4D3B-87AE-14FF4C1B6244}" type="presParOf" srcId="{32D4CE0E-0942-444C-969F-3690F7B4C3BB}" destId="{4DE92716-9AA6-4283-BA42-A478D880DA11}" srcOrd="3" destOrd="0" presId="urn:microsoft.com/office/officeart/2005/8/layout/matrix1"/>
    <dgm:cxn modelId="{615B6DEB-45DB-4689-978E-150A63EED266}" type="presParOf" srcId="{32D4CE0E-0942-444C-969F-3690F7B4C3BB}" destId="{9EDC6E0C-57C4-46C8-A14B-D4B2515180F4}" srcOrd="4" destOrd="0" presId="urn:microsoft.com/office/officeart/2005/8/layout/matrix1"/>
    <dgm:cxn modelId="{5B409D66-BB38-43EA-B3B1-6024991F5B07}" type="presParOf" srcId="{32D4CE0E-0942-444C-969F-3690F7B4C3BB}" destId="{1CD81CA8-9BD8-4306-8427-02591608CDD6}" srcOrd="5" destOrd="0" presId="urn:microsoft.com/office/officeart/2005/8/layout/matrix1"/>
    <dgm:cxn modelId="{0A35D3E0-E0F8-477E-90AA-E59CAD31A32D}" type="presParOf" srcId="{32D4CE0E-0942-444C-969F-3690F7B4C3BB}" destId="{30E1D605-2719-4C97-8ED4-9AFF2B0F1048}" srcOrd="6" destOrd="0" presId="urn:microsoft.com/office/officeart/2005/8/layout/matrix1"/>
    <dgm:cxn modelId="{96407984-0B39-4C74-A51C-DBFE9C6EDE42}" type="presParOf" srcId="{32D4CE0E-0942-444C-969F-3690F7B4C3BB}" destId="{F5668731-8197-4497-B22B-917500FD8866}" srcOrd="7" destOrd="0" presId="urn:microsoft.com/office/officeart/2005/8/layout/matrix1"/>
    <dgm:cxn modelId="{14F432FC-B90E-4AB0-808F-4C506BD2EBC8}" type="presParOf" srcId="{AD2DF2A5-E223-4320-A521-B8624F140139}" destId="{9F268449-E2FB-40FD-9885-EA93A19B3C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B7492-8929-45A2-90E0-324BE525FCA2}">
      <dsp:nvSpPr>
        <dsp:cNvPr id="0" name=""/>
        <dsp:cNvSpPr/>
      </dsp:nvSpPr>
      <dsp:spPr>
        <a:xfrm>
          <a:off x="4250936" y="2007522"/>
          <a:ext cx="1903467" cy="952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006"/>
              </a:lnTo>
              <a:lnTo>
                <a:pt x="1903467" y="739006"/>
              </a:lnTo>
              <a:lnTo>
                <a:pt x="1903467" y="952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24D9B-624B-4E29-B178-937CB01AF6DC}">
      <dsp:nvSpPr>
        <dsp:cNvPr id="0" name=""/>
        <dsp:cNvSpPr/>
      </dsp:nvSpPr>
      <dsp:spPr>
        <a:xfrm>
          <a:off x="1896935" y="2007522"/>
          <a:ext cx="2354000" cy="806207"/>
        </a:xfrm>
        <a:custGeom>
          <a:avLst/>
          <a:gdLst/>
          <a:ahLst/>
          <a:cxnLst/>
          <a:rect l="0" t="0" r="0" b="0"/>
          <a:pathLst>
            <a:path>
              <a:moveTo>
                <a:pt x="2354000" y="0"/>
              </a:moveTo>
              <a:lnTo>
                <a:pt x="2354000" y="592467"/>
              </a:lnTo>
              <a:lnTo>
                <a:pt x="0" y="592467"/>
              </a:lnTo>
              <a:lnTo>
                <a:pt x="0" y="806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D2CD2-08F1-49D8-B8B3-01CB9FF3818E}">
      <dsp:nvSpPr>
        <dsp:cNvPr id="0" name=""/>
        <dsp:cNvSpPr/>
      </dsp:nvSpPr>
      <dsp:spPr>
        <a:xfrm>
          <a:off x="2326362" y="542424"/>
          <a:ext cx="3849148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3D9AF-6A2C-45D1-9A8E-9DAE5F9A4B2D}">
      <dsp:nvSpPr>
        <dsp:cNvPr id="0" name=""/>
        <dsp:cNvSpPr/>
      </dsp:nvSpPr>
      <dsp:spPr>
        <a:xfrm>
          <a:off x="2582722" y="785966"/>
          <a:ext cx="3849148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7030A0"/>
              </a:solidFill>
            </a:rPr>
            <a:t>Преэклампсия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2625633" y="828877"/>
        <a:ext cx="3763326" cy="1379276"/>
      </dsp:txXfrm>
    </dsp:sp>
    <dsp:sp modelId="{8A974650-F09D-4D60-897B-BFB609CFB4A4}">
      <dsp:nvSpPr>
        <dsp:cNvPr id="0" name=""/>
        <dsp:cNvSpPr/>
      </dsp:nvSpPr>
      <dsp:spPr>
        <a:xfrm>
          <a:off x="62251" y="2813730"/>
          <a:ext cx="3669368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F3B30-E8AD-4924-A225-43248C10B7F1}">
      <dsp:nvSpPr>
        <dsp:cNvPr id="0" name=""/>
        <dsp:cNvSpPr/>
      </dsp:nvSpPr>
      <dsp:spPr>
        <a:xfrm>
          <a:off x="318611" y="3057272"/>
          <a:ext cx="3669368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Раннее начало (до 34 недель)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361522" y="3100183"/>
        <a:ext cx="3583546" cy="1379276"/>
      </dsp:txXfrm>
    </dsp:sp>
    <dsp:sp modelId="{6ED45800-E4D5-4DE0-AC6F-15BE9D7E3396}">
      <dsp:nvSpPr>
        <dsp:cNvPr id="0" name=""/>
        <dsp:cNvSpPr/>
      </dsp:nvSpPr>
      <dsp:spPr>
        <a:xfrm>
          <a:off x="4191552" y="2960269"/>
          <a:ext cx="3925702" cy="1465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9735A-C757-4187-A0FD-6DE23B7F95F1}">
      <dsp:nvSpPr>
        <dsp:cNvPr id="0" name=""/>
        <dsp:cNvSpPr/>
      </dsp:nvSpPr>
      <dsp:spPr>
        <a:xfrm>
          <a:off x="4447913" y="3203811"/>
          <a:ext cx="3925702" cy="1465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7030A0"/>
              </a:solidFill>
            </a:rPr>
            <a:t>Позднее начало  (после 34 недель)</a:t>
          </a:r>
          <a:endParaRPr lang="ru-RU" sz="3600" b="1" kern="1200" dirty="0">
            <a:solidFill>
              <a:srgbClr val="7030A0"/>
            </a:solidFill>
          </a:endParaRPr>
        </a:p>
      </dsp:txBody>
      <dsp:txXfrm>
        <a:off x="4490824" y="3246722"/>
        <a:ext cx="3839880" cy="137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5717B-3FD3-472A-949E-5F7F739B33F4}">
      <dsp:nvSpPr>
        <dsp:cNvPr id="0" name=""/>
        <dsp:cNvSpPr/>
      </dsp:nvSpPr>
      <dsp:spPr>
        <a:xfrm>
          <a:off x="5844180" y="2885012"/>
          <a:ext cx="256785" cy="867710"/>
        </a:xfrm>
        <a:custGeom>
          <a:avLst/>
          <a:gdLst/>
          <a:ahLst/>
          <a:cxnLst/>
          <a:rect l="0" t="0" r="0" b="0"/>
          <a:pathLst>
            <a:path>
              <a:moveTo>
                <a:pt x="256785" y="0"/>
              </a:moveTo>
              <a:lnTo>
                <a:pt x="256785" y="748606"/>
              </a:lnTo>
              <a:lnTo>
                <a:pt x="0" y="748606"/>
              </a:lnTo>
              <a:lnTo>
                <a:pt x="0" y="8677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560A1-9D2B-4C70-9B7D-8403F927236E}">
      <dsp:nvSpPr>
        <dsp:cNvPr id="0" name=""/>
        <dsp:cNvSpPr/>
      </dsp:nvSpPr>
      <dsp:spPr>
        <a:xfrm>
          <a:off x="4044729" y="929910"/>
          <a:ext cx="2056236" cy="1138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595"/>
              </a:lnTo>
              <a:lnTo>
                <a:pt x="2056236" y="1019595"/>
              </a:lnTo>
              <a:lnTo>
                <a:pt x="2056236" y="11386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E6AD9-3B8E-48C2-9792-1D52F8B3192C}">
      <dsp:nvSpPr>
        <dsp:cNvPr id="0" name=""/>
        <dsp:cNvSpPr/>
      </dsp:nvSpPr>
      <dsp:spPr>
        <a:xfrm>
          <a:off x="1642627" y="2840934"/>
          <a:ext cx="97106" cy="911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684"/>
              </a:lnTo>
              <a:lnTo>
                <a:pt x="97106" y="792684"/>
              </a:lnTo>
              <a:lnTo>
                <a:pt x="97106" y="9117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2FAAF-0365-48A8-A168-2D42B6AC6F22}">
      <dsp:nvSpPr>
        <dsp:cNvPr id="0" name=""/>
        <dsp:cNvSpPr/>
      </dsp:nvSpPr>
      <dsp:spPr>
        <a:xfrm>
          <a:off x="1642627" y="929910"/>
          <a:ext cx="2402102" cy="1094621"/>
        </a:xfrm>
        <a:custGeom>
          <a:avLst/>
          <a:gdLst/>
          <a:ahLst/>
          <a:cxnLst/>
          <a:rect l="0" t="0" r="0" b="0"/>
          <a:pathLst>
            <a:path>
              <a:moveTo>
                <a:pt x="2402102" y="0"/>
              </a:moveTo>
              <a:lnTo>
                <a:pt x="2402102" y="975517"/>
              </a:lnTo>
              <a:lnTo>
                <a:pt x="0" y="975517"/>
              </a:lnTo>
              <a:lnTo>
                <a:pt x="0" y="1094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A2F56-4431-42BD-809C-1A252B912A69}">
      <dsp:nvSpPr>
        <dsp:cNvPr id="0" name=""/>
        <dsp:cNvSpPr/>
      </dsp:nvSpPr>
      <dsp:spPr>
        <a:xfrm>
          <a:off x="2711" y="113507"/>
          <a:ext cx="8084035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8DF94-8D2A-4409-B2DF-5E6EA65FBEE9}">
      <dsp:nvSpPr>
        <dsp:cNvPr id="0" name=""/>
        <dsp:cNvSpPr/>
      </dsp:nvSpPr>
      <dsp:spPr>
        <a:xfrm>
          <a:off x="145564" y="249217"/>
          <a:ext cx="8084035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Общее фенотипическое проявление двух разных процессов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169476" y="273129"/>
        <a:ext cx="8036211" cy="768579"/>
      </dsp:txXfrm>
    </dsp:sp>
    <dsp:sp modelId="{D0C1E657-94B8-437C-8505-04424D90C49A}">
      <dsp:nvSpPr>
        <dsp:cNvPr id="0" name=""/>
        <dsp:cNvSpPr/>
      </dsp:nvSpPr>
      <dsp:spPr>
        <a:xfrm>
          <a:off x="-142852" y="2024531"/>
          <a:ext cx="3570959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CB42F-97AF-4B88-8FFB-7D1C1CCBF42B}">
      <dsp:nvSpPr>
        <dsp:cNvPr id="0" name=""/>
        <dsp:cNvSpPr/>
      </dsp:nvSpPr>
      <dsp:spPr>
        <a:xfrm>
          <a:off x="0" y="2160241"/>
          <a:ext cx="3570959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Нарушение инвазии </a:t>
          </a:r>
          <a:r>
            <a:rPr lang="ru-RU" sz="2400" b="1" kern="1200" dirty="0" err="1" smtClean="0">
              <a:solidFill>
                <a:srgbClr val="7030A0"/>
              </a:solidFill>
            </a:rPr>
            <a:t>трофобласта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3912" y="2184153"/>
        <a:ext cx="3523135" cy="768579"/>
      </dsp:txXfrm>
    </dsp:sp>
    <dsp:sp modelId="{426C7DE0-FF6A-4225-B242-C3D215F0F371}">
      <dsp:nvSpPr>
        <dsp:cNvPr id="0" name=""/>
        <dsp:cNvSpPr/>
      </dsp:nvSpPr>
      <dsp:spPr>
        <a:xfrm>
          <a:off x="222336" y="3752722"/>
          <a:ext cx="3034795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119C-8117-4D33-88AC-C5F2AA5F18B2}">
      <dsp:nvSpPr>
        <dsp:cNvPr id="0" name=""/>
        <dsp:cNvSpPr/>
      </dsp:nvSpPr>
      <dsp:spPr>
        <a:xfrm>
          <a:off x="365188" y="3888432"/>
          <a:ext cx="3034795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FF0000"/>
              </a:solidFill>
            </a:rPr>
            <a:t>Ранняя ПЭ</a:t>
          </a:r>
          <a:endParaRPr lang="ru-RU" sz="3500" b="1" kern="1200" dirty="0">
            <a:solidFill>
              <a:srgbClr val="FF0000"/>
            </a:solidFill>
          </a:endParaRPr>
        </a:p>
      </dsp:txBody>
      <dsp:txXfrm>
        <a:off x="389100" y="3912344"/>
        <a:ext cx="2986971" cy="768579"/>
      </dsp:txXfrm>
    </dsp:sp>
    <dsp:sp modelId="{08987F2A-C309-4815-9399-B088A8667F4B}">
      <dsp:nvSpPr>
        <dsp:cNvPr id="0" name=""/>
        <dsp:cNvSpPr/>
      </dsp:nvSpPr>
      <dsp:spPr>
        <a:xfrm>
          <a:off x="4115184" y="2068609"/>
          <a:ext cx="3971562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C8163-E799-4851-A488-899027985A06}">
      <dsp:nvSpPr>
        <dsp:cNvPr id="0" name=""/>
        <dsp:cNvSpPr/>
      </dsp:nvSpPr>
      <dsp:spPr>
        <a:xfrm>
          <a:off x="4258037" y="2204319"/>
          <a:ext cx="3971562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Несоответствие кровотока к площади плаценты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4281949" y="2228231"/>
        <a:ext cx="3923738" cy="768579"/>
      </dsp:txXfrm>
    </dsp:sp>
    <dsp:sp modelId="{134FBB2B-21E9-4202-8288-4F0AA8A0A717}">
      <dsp:nvSpPr>
        <dsp:cNvPr id="0" name=""/>
        <dsp:cNvSpPr/>
      </dsp:nvSpPr>
      <dsp:spPr>
        <a:xfrm>
          <a:off x="4542795" y="3752722"/>
          <a:ext cx="2602770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B7831-686E-4E8E-9E41-C5880F14F1CF}">
      <dsp:nvSpPr>
        <dsp:cNvPr id="0" name=""/>
        <dsp:cNvSpPr/>
      </dsp:nvSpPr>
      <dsp:spPr>
        <a:xfrm>
          <a:off x="4685647" y="3888432"/>
          <a:ext cx="2602770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7030A0"/>
              </a:solidFill>
            </a:rPr>
            <a:t>Поздняя ПЭ</a:t>
          </a:r>
          <a:endParaRPr lang="ru-RU" sz="3500" b="1" kern="1200" dirty="0">
            <a:solidFill>
              <a:srgbClr val="7030A0"/>
            </a:solidFill>
          </a:endParaRPr>
        </a:p>
      </dsp:txBody>
      <dsp:txXfrm>
        <a:off x="4709559" y="3912344"/>
        <a:ext cx="2554946" cy="768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11D59-219B-47DF-93A1-8CC4C1AA7B99}">
      <dsp:nvSpPr>
        <dsp:cNvPr id="0" name=""/>
        <dsp:cNvSpPr/>
      </dsp:nvSpPr>
      <dsp:spPr>
        <a:xfrm rot="16200000">
          <a:off x="398533" y="-398533"/>
          <a:ext cx="2124236" cy="2921302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0" y="0"/>
        <a:ext cx="2921302" cy="1593177"/>
      </dsp:txXfrm>
    </dsp:sp>
    <dsp:sp modelId="{3143356B-8B2D-41DA-92F8-FAD3760947BD}">
      <dsp:nvSpPr>
        <dsp:cNvPr id="0" name=""/>
        <dsp:cNvSpPr/>
      </dsp:nvSpPr>
      <dsp:spPr>
        <a:xfrm>
          <a:off x="5247007" y="0"/>
          <a:ext cx="2828225" cy="212423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5247007" y="0"/>
        <a:ext cx="2828225" cy="1593177"/>
      </dsp:txXfrm>
    </dsp:sp>
    <dsp:sp modelId="{9EDC6E0C-57C4-46C8-A14B-D4B2515180F4}">
      <dsp:nvSpPr>
        <dsp:cNvPr id="0" name=""/>
        <dsp:cNvSpPr/>
      </dsp:nvSpPr>
      <dsp:spPr>
        <a:xfrm rot="10800000">
          <a:off x="0" y="2124236"/>
          <a:ext cx="4114800" cy="212423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Омега-3?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Темный шоколад?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Диосмин</a:t>
          </a:r>
          <a:r>
            <a:rPr lang="ru-RU" sz="2300" kern="1200" dirty="0" smtClean="0"/>
            <a:t> 600 (</a:t>
          </a:r>
          <a:r>
            <a:rPr lang="ru-RU" sz="2300" kern="1200" dirty="0" err="1" smtClean="0"/>
            <a:t>флебодиа</a:t>
          </a:r>
          <a:r>
            <a:rPr lang="ru-RU" sz="2300" kern="1200" dirty="0" smtClean="0"/>
            <a:t>)?</a:t>
          </a:r>
          <a:endParaRPr lang="ru-RU" sz="2300" kern="1200" dirty="0"/>
        </a:p>
      </dsp:txBody>
      <dsp:txXfrm rot="10800000">
        <a:off x="0" y="2655295"/>
        <a:ext cx="4114800" cy="1593177"/>
      </dsp:txXfrm>
    </dsp:sp>
    <dsp:sp modelId="{30E1D605-2719-4C97-8ED4-9AFF2B0F1048}">
      <dsp:nvSpPr>
        <dsp:cNvPr id="0" name=""/>
        <dsp:cNvSpPr/>
      </dsp:nvSpPr>
      <dsp:spPr>
        <a:xfrm rot="5400000">
          <a:off x="5110081" y="1128954"/>
          <a:ext cx="2124236" cy="4114800"/>
        </a:xfrm>
        <a:prstGeom prst="round1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Дидрогестерон</a:t>
          </a:r>
          <a:r>
            <a:rPr lang="ru-RU" sz="2300" kern="1200" dirty="0" smtClean="0"/>
            <a:t> (</a:t>
          </a:r>
          <a:r>
            <a:rPr lang="ru-RU" sz="2300" kern="1200" dirty="0" err="1" smtClean="0"/>
            <a:t>дюфастон</a:t>
          </a:r>
          <a:r>
            <a:rPr lang="ru-RU" sz="2300" kern="1200" dirty="0" smtClean="0"/>
            <a:t>)</a:t>
          </a:r>
          <a:endParaRPr lang="ru-RU" sz="2300" kern="1200" dirty="0"/>
        </a:p>
      </dsp:txBody>
      <dsp:txXfrm rot="-5400000">
        <a:off x="4114800" y="2655294"/>
        <a:ext cx="4114800" cy="1593177"/>
      </dsp:txXfrm>
    </dsp:sp>
    <dsp:sp modelId="{9F268449-E2FB-40FD-9885-EA93A19B3CBE}">
      <dsp:nvSpPr>
        <dsp:cNvPr id="0" name=""/>
        <dsp:cNvSpPr/>
      </dsp:nvSpPr>
      <dsp:spPr>
        <a:xfrm>
          <a:off x="2623226" y="661019"/>
          <a:ext cx="3003738" cy="20469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Профилактика ПЭ</a:t>
          </a:r>
          <a:endParaRPr lang="ru-RU" sz="2300" kern="1200" dirty="0"/>
        </a:p>
      </dsp:txBody>
      <dsp:txXfrm>
        <a:off x="2723148" y="760941"/>
        <a:ext cx="2803894" cy="1847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659D-568C-4E0E-99EF-DA2E1BADD42B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88356-09CE-4FB0-BB1F-F2532EF46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Szekeres-Bartho J, Barakonyi A, Par G, Polgar B, Palkovics T, Szereday L. Progesterone as an immunomodulatory molecule. Int Immunopharmacol. 2001 Jun;1(6):1037-48.  </a:t>
            </a:r>
            <a:b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чувствительности лимфоцитов к прогестерону при беременности связано с активацией сайтов связывания прогестерона в лимфоцитах. Последующее распознавание фетальных антигенов гамма/дельта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 TCR+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клеток происходит опосредованно через прогестероновые рецепторы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Связывание прогестерона с рецептором сопровождается синтезом белка-медиатора, называемого прогестерон-индуцированный блокирующий фактор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(PIBF).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Путем взаимодействия с фосфолипазой А2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PIBF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видоизменяет метаболизм арахидоновой кислоты и индуцирует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-опосредованный иммунный ответ; антиабортивный эффект при этом обусловлен контролем активности естественных киллеров.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de-DE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2E592D-1BF7-48C6-A58C-7726D14641A1}" type="slidenum">
              <a:rPr lang="de-DE" altLang="ru-RU"/>
              <a:pPr/>
              <a:t>14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96727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283460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Акушерский детектив</a:t>
            </a:r>
            <a: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>ПРЕЭКЛАМПСИЯ: </a:t>
            </a:r>
            <a:br>
              <a:rPr lang="ru-RU" sz="4000" dirty="0" smtClean="0">
                <a:latin typeface="Arial Black" panose="020B0A04020102020204" pitchFamily="34" charset="0"/>
              </a:rPr>
            </a:br>
            <a:r>
              <a:rPr lang="ru-RU" sz="4000" dirty="0" smtClean="0">
                <a:latin typeface="Arial Black" panose="020B0A04020102020204" pitchFamily="34" charset="0"/>
              </a:rPr>
              <a:t>КТО ВИНОВАТ И ЧТО ДЕЛАТЬ? 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95736" y="4869160"/>
            <a:ext cx="6948264" cy="12504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Зав.кафедрой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акушерства и гинекологии ФПКВ 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ИНМО ГБОУ ВПО «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НижГМА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МЗ РФ, 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 Каткова Н.Ю.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Морфологические различия в плацентах у пациенток с различными вариантами ПЭ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709677"/>
              </p:ext>
            </p:extLst>
          </p:nvPr>
        </p:nvGraphicFramePr>
        <p:xfrm>
          <a:off x="899592" y="1094452"/>
          <a:ext cx="7869560" cy="482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529"/>
                <a:gridCol w="2576759"/>
                <a:gridCol w="2109272"/>
              </a:tblGrid>
              <a:tr h="113070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Признаки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Раннее начало (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n=48</a:t>
                      </a: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)</a:t>
                      </a:r>
                      <a:endParaRPr lang="ru-RU" sz="2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Позднее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начало (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n=50)</a:t>
                      </a:r>
                      <a:endParaRPr lang="ru-RU" sz="24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Диаметр</a:t>
                      </a:r>
                      <a:r>
                        <a:rPr lang="ru-RU" sz="2000" b="1" baseline="0" dirty="0" smtClean="0">
                          <a:solidFill>
                            <a:srgbClr val="7030A0"/>
                          </a:solidFill>
                        </a:rPr>
                        <a:t> плаценты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17,87±3,09 см*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26,2±2,46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Масса плаценты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288±5,6 г*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588±6,3 г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Плац.-</a:t>
                      </a:r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плод.индекс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0,27±0,043*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0,17±0,023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Тромбозы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65%*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34%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90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Инфаркты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45%*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12%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8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Лейкоцитарная инфильтрация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20,8%*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80%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6753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Диссоциированный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 тип созревания ворсин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42%*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14%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3872" y="58772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*- </a:t>
            </a:r>
            <a:r>
              <a:rPr lang="ru-RU" b="1" dirty="0">
                <a:solidFill>
                  <a:srgbClr val="002060"/>
                </a:solidFill>
              </a:rPr>
              <a:t>достоверность различий между группами, р</a:t>
            </a:r>
            <a:r>
              <a:rPr lang="en-US" b="1" dirty="0">
                <a:solidFill>
                  <a:srgbClr val="002060"/>
                </a:solidFill>
              </a:rPr>
              <a:t>&lt;</a:t>
            </a:r>
            <a:r>
              <a:rPr lang="ru-RU" b="1" dirty="0">
                <a:solidFill>
                  <a:srgbClr val="002060"/>
                </a:solidFill>
              </a:rPr>
              <a:t>0,05,  Каткова Н.Ю., Павленко В.Ш., 2014 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Две стороны одного вопроса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113816"/>
              </p:ext>
            </p:extLst>
          </p:nvPr>
        </p:nvGraphicFramePr>
        <p:xfrm>
          <a:off x="451935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7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Сущность </a:t>
            </a:r>
            <a:r>
              <a:rPr lang="ru-RU" b="1" dirty="0" err="1" smtClean="0"/>
              <a:t>преэклампсии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709119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rgbClr val="FF0000"/>
                </a:solidFill>
              </a:rPr>
              <a:t>Неполноценная инвазия </a:t>
            </a:r>
            <a:r>
              <a:rPr lang="ru-RU" sz="3800" b="1" dirty="0" err="1" smtClean="0">
                <a:solidFill>
                  <a:srgbClr val="FF0000"/>
                </a:solidFill>
              </a:rPr>
              <a:t>цитотфобласта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и недостаточное </a:t>
            </a:r>
            <a:r>
              <a:rPr lang="ru-RU" b="1" dirty="0" err="1" smtClean="0">
                <a:solidFill>
                  <a:srgbClr val="7030A0"/>
                </a:solidFill>
              </a:rPr>
              <a:t>ремоделирование</a:t>
            </a:r>
            <a:r>
              <a:rPr lang="ru-RU" b="1" dirty="0" smtClean="0">
                <a:solidFill>
                  <a:srgbClr val="7030A0"/>
                </a:solidFill>
              </a:rPr>
              <a:t> спиральных артерий матки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Снижение перфузии плаценты </a:t>
            </a:r>
            <a:r>
              <a:rPr lang="ru-RU" b="1" dirty="0" smtClean="0">
                <a:solidFill>
                  <a:srgbClr val="7030A0"/>
                </a:solidFill>
              </a:rPr>
              <a:t>и нарушение маточно-плацентарного кровотока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SIRS</a:t>
            </a:r>
            <a:r>
              <a:rPr lang="ru-RU" b="1" dirty="0" smtClean="0">
                <a:solidFill>
                  <a:srgbClr val="7030A0"/>
                </a:solidFill>
              </a:rPr>
              <a:t>(ССВО)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Различное повреждение </a:t>
            </a:r>
            <a:r>
              <a:rPr lang="ru-RU" b="1" dirty="0" err="1" smtClean="0">
                <a:solidFill>
                  <a:srgbClr val="7030A0"/>
                </a:solidFill>
              </a:rPr>
              <a:t>эндотелиоцитов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Дисбаланс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ангиогенных</a:t>
            </a:r>
            <a:r>
              <a:rPr lang="ru-RU" b="1" dirty="0" smtClean="0">
                <a:solidFill>
                  <a:srgbClr val="7030A0"/>
                </a:solidFill>
              </a:rPr>
              <a:t> и </a:t>
            </a:r>
            <a:r>
              <a:rPr lang="ru-RU" b="1" dirty="0" err="1" smtClean="0">
                <a:solidFill>
                  <a:srgbClr val="7030A0"/>
                </a:solidFill>
              </a:rPr>
              <a:t>антиангиогенных</a:t>
            </a:r>
            <a:r>
              <a:rPr lang="ru-RU" b="1" dirty="0" smtClean="0">
                <a:solidFill>
                  <a:srgbClr val="7030A0"/>
                </a:solidFill>
              </a:rPr>
              <a:t> факторов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Метаболические</a:t>
            </a:r>
            <a:r>
              <a:rPr lang="ru-RU" b="1" dirty="0" smtClean="0">
                <a:solidFill>
                  <a:srgbClr val="7030A0"/>
                </a:solidFill>
              </a:rPr>
              <a:t> нарушения (гепатоцеребральные дисфункции митохондрий)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2331304"/>
            <a:ext cx="1691679" cy="22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19" y="22995"/>
            <a:ext cx="8252049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УЧАСТНИКИ ПРОЦЕССА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990" y="1185045"/>
            <a:ext cx="3682752" cy="4691063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Th1/Th2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Прогестерон и его рецепторы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7030A0"/>
                </a:solidFill>
              </a:rPr>
              <a:t>Ангиогенные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err="1" smtClean="0">
                <a:solidFill>
                  <a:srgbClr val="7030A0"/>
                </a:solidFill>
              </a:rPr>
              <a:t>антиангиогенные</a:t>
            </a:r>
            <a:r>
              <a:rPr lang="ru-RU" sz="2800" b="1" dirty="0" smtClean="0">
                <a:solidFill>
                  <a:srgbClr val="7030A0"/>
                </a:solidFill>
              </a:rPr>
              <a:t> факторы роста </a:t>
            </a:r>
            <a:r>
              <a:rPr lang="en-US" sz="2800" b="1" dirty="0" smtClean="0">
                <a:solidFill>
                  <a:srgbClr val="7030A0"/>
                </a:solidFill>
              </a:rPr>
              <a:t>(PIGF, sFlt-1)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ПАМГ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ММР-2, ММР-9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ХГЧ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7030A0"/>
                </a:solidFill>
              </a:rPr>
              <a:t>интерлейкины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32681"/>
            <a:ext cx="4762500" cy="5295900"/>
          </a:xfrm>
        </p:spPr>
      </p:pic>
    </p:spTree>
    <p:extLst>
      <p:ext uri="{BB962C8B-B14F-4D97-AF65-F5344CB8AC3E}">
        <p14:creationId xmlns:p14="http://schemas.microsoft.com/office/powerpoint/2010/main" val="830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el 1"/>
          <p:cNvSpPr>
            <a:spLocks noGrp="1"/>
          </p:cNvSpPr>
          <p:nvPr>
            <p:ph type="title"/>
          </p:nvPr>
        </p:nvSpPr>
        <p:spPr>
          <a:xfrm>
            <a:off x="0" y="287426"/>
            <a:ext cx="8915668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3200" b="1" dirty="0"/>
              <a:t>Роль прогестерона в инвазии </a:t>
            </a:r>
            <a:r>
              <a:rPr lang="ru-RU" sz="3200" b="1" dirty="0" err="1"/>
              <a:t>цитотрофобласта</a:t>
            </a:r>
            <a:r>
              <a:rPr lang="ru-RU" sz="3200" b="1" dirty="0"/>
              <a:t> </a:t>
            </a:r>
            <a:endParaRPr lang="de-DE" sz="3200" dirty="0" smtClean="0">
              <a:solidFill>
                <a:srgbClr val="FF0000"/>
              </a:solidFill>
            </a:endParaRP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530DEE-7454-40DD-B2C9-54DCC65D3167}" type="slidenum">
              <a:rPr lang="de-DE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674813" y="1954213"/>
            <a:ext cx="963612" cy="942975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E3B7A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51" name="Oval 3"/>
          <p:cNvSpPr>
            <a:spLocks noChangeArrowheads="1"/>
          </p:cNvSpPr>
          <p:nvPr/>
        </p:nvSpPr>
        <p:spPr bwMode="auto">
          <a:xfrm>
            <a:off x="2011363" y="2241550"/>
            <a:ext cx="317500" cy="334963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-10498065">
            <a:off x="1389063" y="2174875"/>
            <a:ext cx="341312" cy="200025"/>
          </a:xfrm>
          <a:prstGeom prst="moon">
            <a:avLst>
              <a:gd name="adj" fmla="val 50000"/>
            </a:avLst>
          </a:prstGeom>
          <a:solidFill>
            <a:srgbClr val="E3B7A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55" name="Oval 5"/>
          <p:cNvSpPr>
            <a:spLocks noChangeArrowheads="1"/>
          </p:cNvSpPr>
          <p:nvPr/>
        </p:nvSpPr>
        <p:spPr bwMode="auto">
          <a:xfrm>
            <a:off x="1306513" y="2195513"/>
            <a:ext cx="80962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6" name="Oval 6"/>
          <p:cNvSpPr>
            <a:spLocks noChangeArrowheads="1"/>
          </p:cNvSpPr>
          <p:nvPr/>
        </p:nvSpPr>
        <p:spPr bwMode="auto">
          <a:xfrm>
            <a:off x="1281113" y="2411413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7" name="Oval 7"/>
          <p:cNvSpPr>
            <a:spLocks noChangeArrowheads="1"/>
          </p:cNvSpPr>
          <p:nvPr/>
        </p:nvSpPr>
        <p:spPr bwMode="auto">
          <a:xfrm>
            <a:off x="1138238" y="2255838"/>
            <a:ext cx="80962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8" name="Oval 8"/>
          <p:cNvSpPr>
            <a:spLocks noChangeArrowheads="1"/>
          </p:cNvSpPr>
          <p:nvPr/>
        </p:nvSpPr>
        <p:spPr bwMode="auto">
          <a:xfrm>
            <a:off x="993775" y="2100263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59" name="Oval 9"/>
          <p:cNvSpPr>
            <a:spLocks noChangeArrowheads="1"/>
          </p:cNvSpPr>
          <p:nvPr/>
        </p:nvSpPr>
        <p:spPr bwMode="auto">
          <a:xfrm>
            <a:off x="915988" y="2273300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60" name="Text Box 10"/>
          <p:cNvSpPr txBox="1">
            <a:spLocks noChangeArrowheads="1"/>
          </p:cNvSpPr>
          <p:nvPr/>
        </p:nvSpPr>
        <p:spPr bwMode="auto">
          <a:xfrm>
            <a:off x="628650" y="1633538"/>
            <a:ext cx="189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Прогестерон</a:t>
            </a:r>
            <a:endParaRPr lang="en-US" altLang="ru-RU" sz="20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61" name="Line 11"/>
          <p:cNvSpPr>
            <a:spLocks noChangeShapeType="1"/>
          </p:cNvSpPr>
          <p:nvPr/>
        </p:nvSpPr>
        <p:spPr bwMode="auto">
          <a:xfrm>
            <a:off x="2779713" y="2403475"/>
            <a:ext cx="63023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Text Box 12"/>
          <p:cNvSpPr txBox="1">
            <a:spLocks noChangeArrowheads="1"/>
          </p:cNvSpPr>
          <p:nvPr/>
        </p:nvSpPr>
        <p:spPr bwMode="auto">
          <a:xfrm>
            <a:off x="3489325" y="2225675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PIBF</a:t>
            </a:r>
          </a:p>
        </p:txBody>
      </p:sp>
      <p:sp>
        <p:nvSpPr>
          <p:cNvPr id="31763" name="Line 13"/>
          <p:cNvSpPr>
            <a:spLocks noChangeShapeType="1"/>
          </p:cNvSpPr>
          <p:nvPr/>
        </p:nvSpPr>
        <p:spPr bwMode="auto">
          <a:xfrm>
            <a:off x="4179888" y="2390775"/>
            <a:ext cx="63023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470525" y="2374900"/>
            <a:ext cx="239713" cy="333375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884738" y="2098675"/>
            <a:ext cx="1609725" cy="582613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66" name="Oval 16"/>
          <p:cNvSpPr>
            <a:spLocks noChangeArrowheads="1"/>
          </p:cNvSpPr>
          <p:nvPr/>
        </p:nvSpPr>
        <p:spPr bwMode="auto">
          <a:xfrm rot="1150740">
            <a:off x="5849938" y="2241550"/>
            <a:ext cx="844550" cy="306388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Th2</a:t>
            </a:r>
          </a:p>
        </p:txBody>
      </p:sp>
      <p:sp>
        <p:nvSpPr>
          <p:cNvPr id="31767" name="Text Box 17"/>
          <p:cNvSpPr txBox="1">
            <a:spLocks noChangeArrowheads="1"/>
          </p:cNvSpPr>
          <p:nvPr/>
        </p:nvSpPr>
        <p:spPr bwMode="auto">
          <a:xfrm>
            <a:off x="6692900" y="1909763"/>
            <a:ext cx="1949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Нормально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протекающая</a:t>
            </a:r>
            <a:r>
              <a:rPr lang="en-US" altLang="ru-RU" sz="18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беременность</a:t>
            </a:r>
            <a:endParaRPr lang="en-US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1676400" y="3284538"/>
            <a:ext cx="963613" cy="942975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E3B7A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71" name="Oval 20"/>
          <p:cNvSpPr>
            <a:spLocks noChangeArrowheads="1"/>
          </p:cNvSpPr>
          <p:nvPr/>
        </p:nvSpPr>
        <p:spPr bwMode="auto">
          <a:xfrm>
            <a:off x="2012950" y="3571875"/>
            <a:ext cx="317500" cy="334963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 rot="-10498065">
            <a:off x="1390650" y="3505200"/>
            <a:ext cx="341313" cy="200025"/>
          </a:xfrm>
          <a:prstGeom prst="moon">
            <a:avLst>
              <a:gd name="adj" fmla="val 50000"/>
            </a:avLst>
          </a:prstGeom>
          <a:solidFill>
            <a:srgbClr val="E3B7A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75" name="Oval 22"/>
          <p:cNvSpPr>
            <a:spLocks noChangeArrowheads="1"/>
          </p:cNvSpPr>
          <p:nvPr/>
        </p:nvSpPr>
        <p:spPr bwMode="auto">
          <a:xfrm>
            <a:off x="1057275" y="3525838"/>
            <a:ext cx="80963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76" name="Oval 23"/>
          <p:cNvSpPr>
            <a:spLocks noChangeArrowheads="1"/>
          </p:cNvSpPr>
          <p:nvPr/>
        </p:nvSpPr>
        <p:spPr bwMode="auto">
          <a:xfrm>
            <a:off x="1031875" y="3741738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77" name="Oval 24"/>
          <p:cNvSpPr>
            <a:spLocks noChangeArrowheads="1"/>
          </p:cNvSpPr>
          <p:nvPr/>
        </p:nvSpPr>
        <p:spPr bwMode="auto">
          <a:xfrm>
            <a:off x="889000" y="3586163"/>
            <a:ext cx="80963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78" name="Oval 25"/>
          <p:cNvSpPr>
            <a:spLocks noChangeArrowheads="1"/>
          </p:cNvSpPr>
          <p:nvPr/>
        </p:nvSpPr>
        <p:spPr bwMode="auto">
          <a:xfrm>
            <a:off x="744538" y="3430588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79" name="Oval 26"/>
          <p:cNvSpPr>
            <a:spLocks noChangeArrowheads="1"/>
          </p:cNvSpPr>
          <p:nvPr/>
        </p:nvSpPr>
        <p:spPr bwMode="auto">
          <a:xfrm>
            <a:off x="666750" y="3603625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80" name="Text Box 27"/>
          <p:cNvSpPr txBox="1">
            <a:spLocks noChangeArrowheads="1"/>
          </p:cNvSpPr>
          <p:nvPr/>
        </p:nvSpPr>
        <p:spPr bwMode="auto">
          <a:xfrm>
            <a:off x="630238" y="2963863"/>
            <a:ext cx="189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Прогестерон</a:t>
            </a:r>
            <a:endParaRPr lang="en-US" altLang="ru-RU" sz="20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81" name="Line 28"/>
          <p:cNvSpPr>
            <a:spLocks noChangeShapeType="1"/>
          </p:cNvSpPr>
          <p:nvPr/>
        </p:nvSpPr>
        <p:spPr bwMode="auto">
          <a:xfrm>
            <a:off x="2781300" y="3733800"/>
            <a:ext cx="6302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82" name="Text Box 29"/>
          <p:cNvSpPr txBox="1">
            <a:spLocks noChangeArrowheads="1"/>
          </p:cNvSpPr>
          <p:nvPr/>
        </p:nvSpPr>
        <p:spPr bwMode="auto">
          <a:xfrm>
            <a:off x="3490913" y="355600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PIBF</a:t>
            </a:r>
          </a:p>
        </p:txBody>
      </p:sp>
      <p:sp>
        <p:nvSpPr>
          <p:cNvPr id="31783" name="Line 30"/>
          <p:cNvSpPr>
            <a:spLocks noChangeShapeType="1"/>
          </p:cNvSpPr>
          <p:nvPr/>
        </p:nvSpPr>
        <p:spPr bwMode="auto">
          <a:xfrm>
            <a:off x="4179888" y="3721100"/>
            <a:ext cx="6318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AutoShape 31"/>
          <p:cNvSpPr>
            <a:spLocks noChangeArrowheads="1"/>
          </p:cNvSpPr>
          <p:nvPr/>
        </p:nvSpPr>
        <p:spPr bwMode="auto">
          <a:xfrm>
            <a:off x="5472113" y="3705225"/>
            <a:ext cx="239712" cy="333375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4818063" y="3416300"/>
            <a:ext cx="1690687" cy="592138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86" name="Oval 33"/>
          <p:cNvSpPr>
            <a:spLocks noChangeArrowheads="1"/>
          </p:cNvSpPr>
          <p:nvPr/>
        </p:nvSpPr>
        <p:spPr bwMode="auto">
          <a:xfrm rot="-1124848">
            <a:off x="4810125" y="3500438"/>
            <a:ext cx="842963" cy="3063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Th1</a:t>
            </a:r>
          </a:p>
        </p:txBody>
      </p:sp>
      <p:sp>
        <p:nvSpPr>
          <p:cNvPr id="31787" name="Text Box 34"/>
          <p:cNvSpPr txBox="1">
            <a:spLocks noChangeArrowheads="1"/>
          </p:cNvSpPr>
          <p:nvPr/>
        </p:nvSpPr>
        <p:spPr bwMode="auto">
          <a:xfrm>
            <a:off x="6656388" y="3286125"/>
            <a:ext cx="135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Выкидыш</a:t>
            </a:r>
            <a:endParaRPr lang="en-US" altLang="ru-RU" sz="20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88" name="Text Box 35"/>
          <p:cNvSpPr txBox="1">
            <a:spLocks noChangeArrowheads="1"/>
          </p:cNvSpPr>
          <p:nvPr/>
        </p:nvSpPr>
        <p:spPr bwMode="auto">
          <a:xfrm>
            <a:off x="539750" y="3905250"/>
            <a:ext cx="1716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Мифепристон</a:t>
            </a:r>
            <a:endParaRPr lang="de-DE" altLang="ru-RU" sz="16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89" name="Line 36"/>
          <p:cNvSpPr>
            <a:spLocks noChangeShapeType="1"/>
          </p:cNvSpPr>
          <p:nvPr/>
        </p:nvSpPr>
        <p:spPr bwMode="auto">
          <a:xfrm>
            <a:off x="1401763" y="3344863"/>
            <a:ext cx="12700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90" name="Line 37"/>
          <p:cNvSpPr>
            <a:spLocks noChangeShapeType="1"/>
          </p:cNvSpPr>
          <p:nvPr/>
        </p:nvSpPr>
        <p:spPr bwMode="auto">
          <a:xfrm>
            <a:off x="4083050" y="3549650"/>
            <a:ext cx="0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1665288" y="4686300"/>
            <a:ext cx="963612" cy="942975"/>
          </a:xfrm>
          <a:prstGeom prst="ellipse">
            <a:avLst/>
          </a:prstGeom>
          <a:gradFill rotWithShape="1">
            <a:gsLst>
              <a:gs pos="0">
                <a:srgbClr val="990033"/>
              </a:gs>
              <a:gs pos="100000">
                <a:srgbClr val="E3B7AA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94" name="Oval 39"/>
          <p:cNvSpPr>
            <a:spLocks noChangeArrowheads="1"/>
          </p:cNvSpPr>
          <p:nvPr/>
        </p:nvSpPr>
        <p:spPr bwMode="auto">
          <a:xfrm>
            <a:off x="2000250" y="4973638"/>
            <a:ext cx="319088" cy="334962"/>
          </a:xfrm>
          <a:prstGeom prst="ellipse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 rot="-10498065">
            <a:off x="1379538" y="4906963"/>
            <a:ext cx="339725" cy="200025"/>
          </a:xfrm>
          <a:prstGeom prst="moon">
            <a:avLst>
              <a:gd name="adj" fmla="val 50000"/>
            </a:avLst>
          </a:prstGeom>
          <a:solidFill>
            <a:srgbClr val="E3B7A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98" name="Oval 41"/>
          <p:cNvSpPr>
            <a:spLocks noChangeArrowheads="1"/>
          </p:cNvSpPr>
          <p:nvPr/>
        </p:nvSpPr>
        <p:spPr bwMode="auto">
          <a:xfrm>
            <a:off x="1176338" y="4927600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99" name="Oval 42"/>
          <p:cNvSpPr>
            <a:spLocks noChangeArrowheads="1"/>
          </p:cNvSpPr>
          <p:nvPr/>
        </p:nvSpPr>
        <p:spPr bwMode="auto">
          <a:xfrm>
            <a:off x="1152525" y="5143500"/>
            <a:ext cx="80963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00" name="Oval 43"/>
          <p:cNvSpPr>
            <a:spLocks noChangeArrowheads="1"/>
          </p:cNvSpPr>
          <p:nvPr/>
        </p:nvSpPr>
        <p:spPr bwMode="auto">
          <a:xfrm>
            <a:off x="1008063" y="4987925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01" name="Oval 44"/>
          <p:cNvSpPr>
            <a:spLocks noChangeArrowheads="1"/>
          </p:cNvSpPr>
          <p:nvPr/>
        </p:nvSpPr>
        <p:spPr bwMode="auto">
          <a:xfrm>
            <a:off x="865188" y="4832350"/>
            <a:ext cx="80962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02" name="Oval 45"/>
          <p:cNvSpPr>
            <a:spLocks noChangeArrowheads="1"/>
          </p:cNvSpPr>
          <p:nvPr/>
        </p:nvSpPr>
        <p:spPr bwMode="auto">
          <a:xfrm>
            <a:off x="787400" y="5005388"/>
            <a:ext cx="82550" cy="88900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ru-RU" sz="18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03" name="Text Box 46"/>
          <p:cNvSpPr txBox="1">
            <a:spLocks noChangeArrowheads="1"/>
          </p:cNvSpPr>
          <p:nvPr/>
        </p:nvSpPr>
        <p:spPr bwMode="auto">
          <a:xfrm>
            <a:off x="619125" y="4365625"/>
            <a:ext cx="189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Прогестерон</a:t>
            </a:r>
            <a:endParaRPr lang="en-US" altLang="ru-RU" sz="20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04" name="Line 47"/>
          <p:cNvSpPr>
            <a:spLocks noChangeShapeType="1"/>
          </p:cNvSpPr>
          <p:nvPr/>
        </p:nvSpPr>
        <p:spPr bwMode="auto">
          <a:xfrm>
            <a:off x="2768600" y="5135563"/>
            <a:ext cx="6302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805" name="Text Box 48"/>
          <p:cNvSpPr txBox="1">
            <a:spLocks noChangeArrowheads="1"/>
          </p:cNvSpPr>
          <p:nvPr/>
        </p:nvSpPr>
        <p:spPr bwMode="auto">
          <a:xfrm>
            <a:off x="3198813" y="4957763"/>
            <a:ext cx="1274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PIBF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+</a:t>
            </a:r>
            <a:r>
              <a:rPr lang="ru-RU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анти</a:t>
            </a:r>
            <a:r>
              <a:rPr lang="de-DE" altLang="ru-RU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-PIBF</a:t>
            </a:r>
          </a:p>
        </p:txBody>
      </p:sp>
      <p:sp>
        <p:nvSpPr>
          <p:cNvPr id="31806" name="Line 49"/>
          <p:cNvSpPr>
            <a:spLocks noChangeShapeType="1"/>
          </p:cNvSpPr>
          <p:nvPr/>
        </p:nvSpPr>
        <p:spPr bwMode="auto">
          <a:xfrm>
            <a:off x="4168775" y="5122863"/>
            <a:ext cx="630238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" name="AutoShape 50"/>
          <p:cNvSpPr>
            <a:spLocks noChangeArrowheads="1"/>
          </p:cNvSpPr>
          <p:nvPr/>
        </p:nvSpPr>
        <p:spPr bwMode="auto">
          <a:xfrm>
            <a:off x="5461000" y="5106988"/>
            <a:ext cx="239713" cy="333375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xtLst/>
        </p:spPr>
        <p:txBody>
          <a:bodyPr wrap="none" anchor="ctr"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 flipV="1">
            <a:off x="4806950" y="4818063"/>
            <a:ext cx="1689100" cy="592137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de-DE">
              <a:solidFill>
                <a:srgbClr val="000000"/>
              </a:solidFill>
              <a:latin typeface="Century Gothic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1809" name="Oval 52"/>
          <p:cNvSpPr>
            <a:spLocks noChangeArrowheads="1"/>
          </p:cNvSpPr>
          <p:nvPr/>
        </p:nvSpPr>
        <p:spPr bwMode="auto">
          <a:xfrm rot="-1124848">
            <a:off x="4797425" y="4902200"/>
            <a:ext cx="844550" cy="3063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u-RU" sz="160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Th1</a:t>
            </a:r>
          </a:p>
        </p:txBody>
      </p:sp>
      <p:sp>
        <p:nvSpPr>
          <p:cNvPr id="31810" name="Text Box 53"/>
          <p:cNvSpPr txBox="1">
            <a:spLocks noChangeArrowheads="1"/>
          </p:cNvSpPr>
          <p:nvPr/>
        </p:nvSpPr>
        <p:spPr bwMode="auto">
          <a:xfrm>
            <a:off x="6638925" y="4706938"/>
            <a:ext cx="2201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Преэклампсия,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ПН</a:t>
            </a:r>
            <a:endParaRPr lang="en-US" altLang="ru-RU" sz="2000">
              <a:solidFill>
                <a:srgbClr val="000000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11" name="TextBox 2"/>
          <p:cNvSpPr txBox="1">
            <a:spLocks noChangeArrowheads="1"/>
          </p:cNvSpPr>
          <p:nvPr/>
        </p:nvSpPr>
        <p:spPr bwMode="auto">
          <a:xfrm>
            <a:off x="482600" y="5929313"/>
            <a:ext cx="841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Arial" panose="020B0604020202020204" pitchFamily="34" charset="0"/>
              </a:rPr>
              <a:t>Szekeres-Bartho J, Barakonyi A, Par G, Polgar B, Palkovics T, Szereday L. Progesterone as an immunomodulatory molecule. Int Immunopharmacol. 2001 Jun;1(6):1037-48. </a:t>
            </a:r>
            <a:endParaRPr lang="ru-RU" altLang="ru-RU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6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  <a:t>ПРОГЕСТЕРОН - СПАСИТЕЛЬ</a:t>
            </a:r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</a:br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  <a:t> (</a:t>
            </a:r>
            <a:r>
              <a:rPr lang="ru-RU" sz="4000" b="1" dirty="0" err="1" smtClean="0">
                <a:solidFill>
                  <a:schemeClr val="accent3"/>
                </a:solidFill>
                <a:latin typeface="Arial" pitchFamily="34" charset="0"/>
              </a:rPr>
              <a:t>Кохрейн</a:t>
            </a:r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  <a:t>, </a:t>
            </a:r>
            <a:r>
              <a:rPr lang="ru-RU" sz="4000" b="1" dirty="0" smtClean="0">
                <a:solidFill>
                  <a:schemeClr val="accent3"/>
                </a:solidFill>
                <a:latin typeface="Arial" pitchFamily="34" charset="0"/>
              </a:rPr>
              <a:t>2012)</a:t>
            </a:r>
            <a:endParaRPr lang="ru-RU" sz="4000" b="1" dirty="0" smtClean="0"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Недостаточно данных для убедительных выводов о роли  </a:t>
            </a:r>
            <a:r>
              <a:rPr lang="ru-RU" b="1" dirty="0" smtClean="0">
                <a:solidFill>
                  <a:srgbClr val="C00000"/>
                </a:solidFill>
              </a:rPr>
              <a:t>прогестерона</a:t>
            </a:r>
            <a:r>
              <a:rPr lang="ru-RU" b="1" dirty="0" smtClean="0">
                <a:solidFill>
                  <a:srgbClr val="7030A0"/>
                </a:solidFill>
              </a:rPr>
              <a:t> для профилактики </a:t>
            </a:r>
            <a:r>
              <a:rPr lang="ru-RU" b="1" dirty="0" err="1" smtClean="0">
                <a:solidFill>
                  <a:srgbClr val="7030A0"/>
                </a:solidFill>
              </a:rPr>
              <a:t>преэклампсии</a:t>
            </a:r>
            <a:r>
              <a:rPr lang="ru-RU" b="1" dirty="0" smtClean="0">
                <a:solidFill>
                  <a:srgbClr val="7030A0"/>
                </a:solidFill>
              </a:rPr>
              <a:t> и ПН, однако имело место снижение частоты рождения детей весом менее 2500 г ( 2 исследования в </a:t>
            </a:r>
            <a:r>
              <a:rPr lang="ru-RU" b="1" dirty="0" err="1" smtClean="0">
                <a:solidFill>
                  <a:srgbClr val="7030A0"/>
                </a:solidFill>
              </a:rPr>
              <a:t>Кохрановском</a:t>
            </a:r>
            <a:r>
              <a:rPr lang="ru-RU" b="1" dirty="0" smtClean="0">
                <a:solidFill>
                  <a:srgbClr val="7030A0"/>
                </a:solidFill>
              </a:rPr>
              <a:t> обзоре, 296 женщин, исследования продолжаются) (</a:t>
            </a:r>
            <a:r>
              <a:rPr lang="en-US" b="1" dirty="0" err="1" smtClean="0">
                <a:solidFill>
                  <a:srgbClr val="7030A0"/>
                </a:solidFill>
              </a:rPr>
              <a:t>Meher</a:t>
            </a:r>
            <a:r>
              <a:rPr lang="en-US" b="1" dirty="0" smtClean="0">
                <a:solidFill>
                  <a:srgbClr val="7030A0"/>
                </a:solidFill>
              </a:rPr>
              <a:t> S, </a:t>
            </a:r>
            <a:r>
              <a:rPr lang="en-US" b="1" dirty="0" err="1" smtClean="0">
                <a:solidFill>
                  <a:srgbClr val="7030A0"/>
                </a:solidFill>
              </a:rPr>
              <a:t>Duley</a:t>
            </a:r>
            <a:r>
              <a:rPr lang="en-US" b="1" dirty="0" smtClean="0">
                <a:solidFill>
                  <a:srgbClr val="7030A0"/>
                </a:solidFill>
              </a:rPr>
              <a:t> L., CD006175)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smtClean="0">
                <a:solidFill>
                  <a:srgbClr val="7030A0"/>
                </a:solidFill>
              </a:rPr>
              <a:t>2013 </a:t>
            </a:r>
            <a:r>
              <a:rPr lang="ru-RU" b="1" dirty="0" smtClean="0">
                <a:solidFill>
                  <a:srgbClr val="7030A0"/>
                </a:solidFill>
              </a:rPr>
              <a:t>году получены </a:t>
            </a:r>
            <a:r>
              <a:rPr lang="ru-RU" b="1" dirty="0" smtClean="0">
                <a:solidFill>
                  <a:schemeClr val="accent3"/>
                </a:solidFill>
              </a:rPr>
              <a:t>обнадеживающие данные  </a:t>
            </a:r>
            <a:r>
              <a:rPr lang="ru-RU" b="1" dirty="0" smtClean="0">
                <a:solidFill>
                  <a:srgbClr val="7030A0"/>
                </a:solidFill>
              </a:rPr>
              <a:t>по применению прогестерона с целью профилактики ПЭ (В-2в)</a:t>
            </a:r>
          </a:p>
        </p:txBody>
      </p:sp>
    </p:spTree>
    <p:extLst>
      <p:ext uri="{BB962C8B-B14F-4D97-AF65-F5344CB8AC3E}">
        <p14:creationId xmlns:p14="http://schemas.microsoft.com/office/powerpoint/2010/main" val="39465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Роль прогестерона в инвазии ЦТ (</a:t>
            </a:r>
            <a:r>
              <a:rPr lang="ru-RU" sz="3100" b="1" dirty="0" smtClean="0"/>
              <a:t>Н.М. </a:t>
            </a:r>
            <a:r>
              <a:rPr lang="ru-RU" sz="3100" b="1" dirty="0" err="1" smtClean="0"/>
              <a:t>Пасман</a:t>
            </a:r>
            <a:r>
              <a:rPr lang="ru-RU" sz="3100" b="1" dirty="0" smtClean="0"/>
              <a:t>, 2014 </a:t>
            </a:r>
            <a:r>
              <a:rPr lang="ru-RU" b="1" dirty="0" smtClean="0"/>
              <a:t>)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52" y="4869160"/>
            <a:ext cx="445770" cy="685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" y="125963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                                                                   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177"/>
            <a:ext cx="9144000" cy="51435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74639"/>
            <a:ext cx="8075240" cy="92211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Роль прогестерона в профилактике ПЭ (</a:t>
            </a:r>
            <a:r>
              <a:rPr lang="ru-RU" b="1" dirty="0" err="1" smtClean="0"/>
              <a:t>Н.М.Пасман</a:t>
            </a:r>
            <a:r>
              <a:rPr lang="ru-RU" b="1" dirty="0" smtClean="0"/>
              <a:t>, 2014 г.)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9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ТЕЧЕНИЯ БЕРЕМЕННОСТИ после применения </a:t>
            </a:r>
            <a:r>
              <a:rPr lang="ru-RU" altLang="ru-RU" sz="3200" b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дидрогестерона</a:t>
            </a:r>
            <a:r>
              <a:rPr lang="ru-RU" altLang="ru-RU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3200" b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дюфастон</a:t>
            </a:r>
            <a:r>
              <a:rPr lang="ru-RU" altLang="ru-RU" sz="3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ранние сроки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80296"/>
              </p:ext>
            </p:extLst>
          </p:nvPr>
        </p:nvGraphicFramePr>
        <p:xfrm>
          <a:off x="457200" y="2071678"/>
          <a:ext cx="857929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56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600" b="1" dirty="0" err="1" smtClean="0">
                <a:solidFill>
                  <a:schemeClr val="accent3"/>
                </a:solidFill>
              </a:rPr>
              <a:t>Биодоступность</a:t>
            </a:r>
            <a:r>
              <a:rPr lang="ru-RU" altLang="ru-RU" sz="3600" b="1" dirty="0" smtClean="0">
                <a:solidFill>
                  <a:schemeClr val="accent3"/>
                </a:solidFill>
              </a:rPr>
              <a:t> </a:t>
            </a:r>
            <a:r>
              <a:rPr lang="ru-RU" altLang="ru-RU" sz="3600" b="1" dirty="0" err="1" smtClean="0">
                <a:solidFill>
                  <a:schemeClr val="accent3"/>
                </a:solidFill>
              </a:rPr>
              <a:t>дидрогестерона</a:t>
            </a:r>
            <a:r>
              <a:rPr lang="ru-RU" altLang="ru-RU" sz="3600" b="1" dirty="0" smtClean="0">
                <a:solidFill>
                  <a:schemeClr val="accent3"/>
                </a:solidFill>
              </a:rPr>
              <a:t> в 5,6 раза выше (</a:t>
            </a:r>
            <a:r>
              <a:rPr lang="en-US" altLang="ru-RU" sz="3600" b="1" dirty="0" err="1" smtClean="0">
                <a:solidFill>
                  <a:schemeClr val="accent3"/>
                </a:solidFill>
              </a:rPr>
              <a:t>Siew</a:t>
            </a:r>
            <a:r>
              <a:rPr lang="en-US" altLang="ru-RU" sz="3600" b="1" dirty="0" smtClean="0">
                <a:solidFill>
                  <a:schemeClr val="accent3"/>
                </a:solidFill>
              </a:rPr>
              <a:t> et all</a:t>
            </a:r>
            <a:r>
              <a:rPr lang="ru-RU" altLang="ru-RU" sz="3600" b="1" dirty="0" smtClean="0">
                <a:solidFill>
                  <a:schemeClr val="accent3"/>
                </a:solidFill>
              </a:rPr>
              <a:t>.,2014)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76400"/>
            <a:ext cx="79930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6388" y="1975070"/>
            <a:ext cx="79312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Мы не можем поставить точку, ибо окончательное заключение к этой проблеме напишут, видимо, не скоро….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r">
              <a:defRPr/>
            </a:pPr>
            <a:r>
              <a:rPr lang="ru-RU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В.Н.Серов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5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Только ли прогестерон?</a:t>
            </a:r>
            <a:endParaRPr lang="ru-RU" b="1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2" y="1268760"/>
            <a:ext cx="8435280" cy="4824536"/>
          </a:xfrm>
        </p:spPr>
      </p:pic>
    </p:spTree>
    <p:extLst>
      <p:ext uri="{BB962C8B-B14F-4D97-AF65-F5344CB8AC3E}">
        <p14:creationId xmlns:p14="http://schemas.microsoft.com/office/powerpoint/2010/main" val="17202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3"/>
                </a:solidFill>
                <a:latin typeface="Arial Black" panose="020B0A04020102020204" pitchFamily="34" charset="0"/>
              </a:rPr>
              <a:t>Цитокиновый</a:t>
            </a:r>
            <a:r>
              <a:rPr lang="ru-RU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 шторм</a:t>
            </a:r>
            <a:endParaRPr lang="ru-RU" b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это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потенциально летальная реакция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иммунной системы, суть которой состоит в неконтролируемой и не несущей защитной функции активации цитокинами иммунных клеток в очаге воспаления...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45024"/>
            <a:ext cx="5069785" cy="25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Цитокиновый</a:t>
            </a:r>
            <a:r>
              <a:rPr lang="ru-RU" b="1" dirty="0" smtClean="0"/>
              <a:t> профиль пациенток с различными типами ПЭ</a:t>
            </a:r>
            <a:endParaRPr lang="ru-RU" b="1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55795"/>
              </p:ext>
            </p:extLst>
          </p:nvPr>
        </p:nvGraphicFramePr>
        <p:xfrm>
          <a:off x="611560" y="1340768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57200" y="5805264"/>
            <a:ext cx="843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*-достоверность </a:t>
            </a:r>
            <a:r>
              <a:rPr lang="ru-RU" b="1" dirty="0">
                <a:solidFill>
                  <a:srgbClr val="002060"/>
                </a:solidFill>
              </a:rPr>
              <a:t>различий между группами, р</a:t>
            </a:r>
            <a:r>
              <a:rPr lang="en-US" b="1" dirty="0">
                <a:solidFill>
                  <a:srgbClr val="002060"/>
                </a:solidFill>
              </a:rPr>
              <a:t>&lt;</a:t>
            </a:r>
            <a:r>
              <a:rPr lang="ru-RU" b="1" dirty="0">
                <a:solidFill>
                  <a:srgbClr val="002060"/>
                </a:solidFill>
              </a:rPr>
              <a:t>0,05,  Каткова Н.Ю., Павленко В.Ш., 2014 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61" y="461962"/>
            <a:ext cx="7308304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ПРОФИЛАКТИКА (КОХРЕЙН, 2013)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4357688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909"/>
                </a:solidFill>
              </a:rPr>
              <a:t>Ацетилсалициловая кислота</a:t>
            </a:r>
            <a:r>
              <a:rPr lang="ru-RU" b="1" dirty="0" smtClean="0">
                <a:solidFill>
                  <a:srgbClr val="FFFF66"/>
                </a:solidFill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(</a:t>
            </a:r>
            <a:r>
              <a:rPr lang="ru-RU" b="1" dirty="0" smtClean="0">
                <a:solidFill>
                  <a:srgbClr val="7030A0"/>
                </a:solidFill>
              </a:rPr>
              <a:t>59 исследований, 37 560 женщин, </a:t>
            </a:r>
            <a:r>
              <a:rPr lang="en-US" b="1" dirty="0" smtClean="0">
                <a:solidFill>
                  <a:srgbClr val="7030A0"/>
                </a:solidFill>
              </a:rPr>
              <a:t>Henderson-Smart DJ, 2010)</a:t>
            </a:r>
            <a:r>
              <a:rPr lang="ru-RU" b="1" dirty="0" smtClean="0">
                <a:solidFill>
                  <a:srgbClr val="7030A0"/>
                </a:solidFill>
              </a:rPr>
              <a:t>. Низкие дозы аспирина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(75 мг),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начиная с 12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нед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до родов,  </a:t>
            </a:r>
            <a:r>
              <a:rPr lang="ru-RU" b="1" dirty="0" smtClean="0">
                <a:solidFill>
                  <a:srgbClr val="7030A0"/>
                </a:solidFill>
              </a:rPr>
              <a:t>снижали риск ПН на 10%, преждевременных родов на 8%,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преэклампсии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17% (А-1а), </a:t>
            </a:r>
            <a:r>
              <a:rPr lang="ru-RU" b="1" dirty="0" smtClean="0">
                <a:solidFill>
                  <a:srgbClr val="7030A0"/>
                </a:solidFill>
              </a:rPr>
              <a:t>но необходимо информированное согласие женщины, т.к. прием препарата противопоказан в первые 3 мес.беременности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кардиомагнил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27652" name="Picture 2" descr="C:\Users\User  A\Pictures\58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" y="0"/>
            <a:ext cx="238616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7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Металлопротеиназы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90329"/>
            <a:ext cx="8229600" cy="4709119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Семейство </a:t>
            </a:r>
            <a:r>
              <a:rPr lang="en-US" b="1" dirty="0" smtClean="0">
                <a:solidFill>
                  <a:srgbClr val="FF0000"/>
                </a:solidFill>
              </a:rPr>
              <a:t>Zn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 err="1" smtClean="0">
                <a:solidFill>
                  <a:srgbClr val="FF0000"/>
                </a:solidFill>
              </a:rPr>
              <a:t>Са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7030A0"/>
                </a:solidFill>
              </a:rPr>
              <a:t>зависимых внеклеточных </a:t>
            </a:r>
            <a:r>
              <a:rPr lang="ru-RU" b="1" dirty="0" err="1" smtClean="0">
                <a:solidFill>
                  <a:srgbClr val="7030A0"/>
                </a:solidFill>
              </a:rPr>
              <a:t>эндопептидаз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( </a:t>
            </a:r>
            <a:r>
              <a:rPr lang="ru-RU" b="1" dirty="0" smtClean="0">
                <a:solidFill>
                  <a:srgbClr val="7030A0"/>
                </a:solidFill>
              </a:rPr>
              <a:t>ММР-2, ММР-9).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Зависят от концентрации прогестерона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Способствуют </a:t>
            </a:r>
            <a:r>
              <a:rPr lang="ru-RU" b="1" dirty="0" err="1" smtClean="0">
                <a:solidFill>
                  <a:srgbClr val="7030A0"/>
                </a:solidFill>
              </a:rPr>
              <a:t>ремоделированию</a:t>
            </a:r>
            <a:r>
              <a:rPr lang="ru-RU" b="1" dirty="0" smtClean="0">
                <a:solidFill>
                  <a:srgbClr val="7030A0"/>
                </a:solidFill>
              </a:rPr>
              <a:t> тканей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7030A0"/>
                </a:solidFill>
              </a:rPr>
              <a:t>Ангиогенный</a:t>
            </a:r>
            <a:r>
              <a:rPr lang="ru-RU" b="1" dirty="0" smtClean="0">
                <a:solidFill>
                  <a:srgbClr val="7030A0"/>
                </a:solidFill>
              </a:rPr>
              <a:t> фактор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При ПЭ резко снижается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Металлопротеиназы</a:t>
            </a:r>
            <a:r>
              <a:rPr lang="ru-RU" b="1" dirty="0" smtClean="0"/>
              <a:t> и ПЭ</a:t>
            </a:r>
            <a:endParaRPr lang="ru-RU" b="1" dirty="0"/>
          </a:p>
        </p:txBody>
      </p:sp>
      <p:graphicFrame>
        <p:nvGraphicFramePr>
          <p:cNvPr id="4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135003"/>
              </p:ext>
            </p:extLst>
          </p:nvPr>
        </p:nvGraphicFramePr>
        <p:xfrm>
          <a:off x="683568" y="1268760"/>
          <a:ext cx="8229600" cy="453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1895" y="5805264"/>
            <a:ext cx="8204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*- </a:t>
            </a:r>
            <a:r>
              <a:rPr lang="ru-RU" b="1" dirty="0">
                <a:solidFill>
                  <a:srgbClr val="002060"/>
                </a:solidFill>
              </a:rPr>
              <a:t>достоверность различий между группами, р</a:t>
            </a:r>
            <a:r>
              <a:rPr lang="en-US" b="1" dirty="0">
                <a:solidFill>
                  <a:srgbClr val="002060"/>
                </a:solidFill>
              </a:rPr>
              <a:t>&lt;</a:t>
            </a:r>
            <a:r>
              <a:rPr lang="ru-RU" b="1" dirty="0">
                <a:solidFill>
                  <a:srgbClr val="002060"/>
                </a:solidFill>
              </a:rPr>
              <a:t>0,05,  Каткова Н.Ю., Павленко В.Ш., 2014 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20303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ПРОФИЛАКТИКА (КОХРЕЙН, 2013)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2132856"/>
            <a:ext cx="8103244" cy="4493369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Беременным с низким потреблением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600 мг в день)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назначение в виде препаратов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менее 1г в день (А-1а).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Физиологическая потребность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беременных составляет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 менее 1000 мг  кальция в сутки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3" descr="C:\Users\User  A\Pictures\672-204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99392"/>
            <a:ext cx="22831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Роль кальция в профилактике ПЭ</a:t>
            </a:r>
            <a:endParaRPr lang="ru-RU" b="1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7" y="1700808"/>
            <a:ext cx="8237363" cy="3888432"/>
          </a:xfrm>
        </p:spPr>
      </p:pic>
    </p:spTree>
    <p:extLst>
      <p:ext uri="{BB962C8B-B14F-4D97-AF65-F5344CB8AC3E}">
        <p14:creationId xmlns:p14="http://schemas.microsoft.com/office/powerpoint/2010/main" val="40474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Ангиогенные</a:t>
            </a:r>
            <a:r>
              <a:rPr lang="ru-RU" b="1" dirty="0"/>
              <a:t> и </a:t>
            </a:r>
            <a:r>
              <a:rPr lang="ru-RU" b="1" dirty="0" err="1"/>
              <a:t>антиангиогенные</a:t>
            </a:r>
            <a:r>
              <a:rPr lang="ru-RU" b="1" dirty="0"/>
              <a:t> факторы роста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436653"/>
            <a:ext cx="3250704" cy="456937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PIGF-</a:t>
            </a:r>
            <a:r>
              <a:rPr lang="ru-RU" dirty="0" smtClean="0">
                <a:solidFill>
                  <a:srgbClr val="FF0000"/>
                </a:solidFill>
              </a:rPr>
              <a:t>плацентарный фактор роста: </a:t>
            </a:r>
            <a:r>
              <a:rPr lang="ru-RU" dirty="0" smtClean="0"/>
              <a:t>вазодилататор</a:t>
            </a:r>
          </a:p>
          <a:p>
            <a:pPr algn="just"/>
            <a:endParaRPr lang="ru-RU" dirty="0"/>
          </a:p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sFlt-1 –</a:t>
            </a:r>
            <a:r>
              <a:rPr lang="ru-RU" dirty="0" smtClean="0">
                <a:solidFill>
                  <a:srgbClr val="7030A0"/>
                </a:solidFill>
              </a:rPr>
              <a:t>растворимая </a:t>
            </a:r>
            <a:r>
              <a:rPr lang="en-US" dirty="0" err="1" smtClean="0">
                <a:solidFill>
                  <a:srgbClr val="7030A0"/>
                </a:solidFill>
              </a:rPr>
              <a:t>Fms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ru-RU" dirty="0" smtClean="0">
                <a:solidFill>
                  <a:srgbClr val="7030A0"/>
                </a:solidFill>
              </a:rPr>
              <a:t>подобная тиразинкиназа-1 (действие, противоположно ПФР) -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ВРАГ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834880" cy="4536504"/>
          </a:xfrm>
        </p:spPr>
      </p:pic>
    </p:spTree>
    <p:extLst>
      <p:ext uri="{BB962C8B-B14F-4D97-AF65-F5344CB8AC3E}">
        <p14:creationId xmlns:p14="http://schemas.microsoft.com/office/powerpoint/2010/main" val="15940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23984"/>
              </p:ext>
            </p:extLst>
          </p:nvPr>
        </p:nvGraphicFramePr>
        <p:xfrm>
          <a:off x="457200" y="1772816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54" y="129083"/>
            <a:ext cx="2250250" cy="23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764"/>
            <a:ext cx="8982632" cy="5104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Актуальность (результаты аудита МС в РФ в 2013 г., </a:t>
            </a:r>
            <a:r>
              <a:rPr lang="ru-RU" sz="3200" b="1" dirty="0" err="1" smtClean="0">
                <a:latin typeface="Arial Black" panose="020B0A04020102020204" pitchFamily="34" charset="0"/>
              </a:rPr>
              <a:t>И.С.Сидорова</a:t>
            </a:r>
            <a:r>
              <a:rPr lang="ru-RU" sz="3200" b="1" dirty="0" smtClean="0">
                <a:latin typeface="Arial Black" panose="020B0A04020102020204" pitchFamily="34" charset="0"/>
              </a:rPr>
              <a:t>)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78112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Большая разница в частоте ПЭ и Э по стране – 0,3-25%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Тяжелые формы ПЭ не снижаются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От тяжелых форм ПЭ умирают до 10% женщин.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По-прежнему отсутствует общепринятая терминология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63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ДЕЛАТЬ?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7030A0"/>
                </a:solidFill>
              </a:rPr>
              <a:t>Способность предвидеть развитие болезни – лучшее качество врача. От этого зависит успех лечения».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Гиппократ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гиппок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2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 ПЭ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НИ ОДНОГО СПЕЦИФИЧЕСКОГО ТЕСТА!!!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НО! Можно использовать комбинацию тестов: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допплерометрические</a:t>
            </a: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показатели (ПИ, ИР в сосудах МППК)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биохимические маркеры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b="1" dirty="0" smtClean="0">
              <a:solidFill>
                <a:srgbClr val="005828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5" descr="aplo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929188"/>
            <a:ext cx="37607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3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Прогностические критерии ПЭ в </a:t>
            </a:r>
            <a:r>
              <a:rPr lang="en-US" b="1" dirty="0" smtClean="0"/>
              <a:t>I </a:t>
            </a:r>
            <a:r>
              <a:rPr lang="ru-RU" b="1" dirty="0" smtClean="0"/>
              <a:t>триместре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Анамнестические данные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Биофизические маркеры (маркер перфузии)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Биохимические маркеры:</a:t>
            </a:r>
          </a:p>
          <a:p>
            <a:pPr marL="0" indent="0" algn="just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- отражающие дисфункцию эндотелия</a:t>
            </a:r>
          </a:p>
          <a:p>
            <a:pPr marL="0" indent="0" algn="just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-отражающие гормональную дисфункцию</a:t>
            </a:r>
          </a:p>
          <a:p>
            <a:pPr marL="0" indent="0" algn="just"/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-отражающие генетическую предрасположенность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БИОХИМИЧЕСКИЕ МАРКЕРЫ</a:t>
            </a:r>
            <a:endParaRPr lang="ru-RU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РАРР-А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снижение в первом триместре </a:t>
            </a:r>
            <a:r>
              <a:rPr lang="en-US" sz="2400" b="1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b="1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 5-й </a:t>
            </a:r>
            <a:r>
              <a:rPr lang="ru-RU" sz="2400" b="1" dirty="0" err="1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процентили</a:t>
            </a:r>
            <a:endParaRPr lang="ru-RU" sz="2400" b="1" dirty="0" smtClean="0">
              <a:solidFill>
                <a:srgbClr val="005828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Ингибин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А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в первом или втором триместре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АФП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необъяснимое другими причинами повышение во втором триместре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ХГЧ</a:t>
            </a:r>
            <a:r>
              <a:rPr lang="ru-RU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во втором триместре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&gt;3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МоМ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sFlt-1-</a:t>
            </a:r>
            <a:r>
              <a:rPr lang="en-U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уровня фиксируется за 5 недель до ПЭ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PIGF-</a:t>
            </a:r>
            <a:r>
              <a:rPr lang="en-US" sz="2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низкая концентрация в 13-16 недель беременности</a:t>
            </a:r>
            <a:endParaRPr lang="ru-RU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99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274638"/>
            <a:ext cx="9659416" cy="1143000"/>
          </a:xfrm>
        </p:spPr>
        <p:txBody>
          <a:bodyPr/>
          <a:lstStyle/>
          <a:p>
            <a:pPr algn="ctr"/>
            <a:r>
              <a:rPr lang="ru-RU" b="1" dirty="0" smtClean="0"/>
              <a:t>ЧТО НОВОГО?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6893"/>
            <a:ext cx="8229600" cy="4277071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Соотношение </a:t>
            </a:r>
            <a:r>
              <a:rPr lang="en-US" b="1" dirty="0" smtClean="0">
                <a:solidFill>
                  <a:srgbClr val="7030A0"/>
                </a:solidFill>
              </a:rPr>
              <a:t>PIGF/sFlt-1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ПАМГ – повышение </a:t>
            </a:r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ровня в 1 триместре ограничивает инвазию, прогноз ПЭ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Снижение ММР-2 и ММР-9 – прогноз ПЭ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Определение объема плаценты при 3</a:t>
            </a:r>
            <a:r>
              <a:rPr lang="en-US" b="1" dirty="0" smtClean="0">
                <a:solidFill>
                  <a:srgbClr val="7030A0"/>
                </a:solidFill>
              </a:rPr>
              <a:t>D</a:t>
            </a:r>
            <a:r>
              <a:rPr lang="ru-RU" b="1" dirty="0" smtClean="0">
                <a:solidFill>
                  <a:srgbClr val="7030A0"/>
                </a:solidFill>
              </a:rPr>
              <a:t>-сканировании (Холин А.М, 2014) 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40" y="62622"/>
            <a:ext cx="3584698" cy="27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Прогностическая ценность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Анамнестические данные                  50%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РАРР-А+</a:t>
            </a:r>
            <a:r>
              <a:rPr lang="en-US" b="1" dirty="0" smtClean="0">
                <a:solidFill>
                  <a:srgbClr val="7030A0"/>
                </a:solidFill>
              </a:rPr>
              <a:t>PIGF                                           74%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smtClean="0">
                <a:solidFill>
                  <a:srgbClr val="7030A0"/>
                </a:solidFill>
              </a:rPr>
              <a:t>АД+</a:t>
            </a:r>
            <a:r>
              <a:rPr lang="en-US" b="1" dirty="0" smtClean="0">
                <a:solidFill>
                  <a:srgbClr val="7030A0"/>
                </a:solidFill>
              </a:rPr>
              <a:t>PI (a/uterine Doppler)                  90%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ru-RU" b="1" dirty="0" smtClean="0">
                <a:solidFill>
                  <a:srgbClr val="7030A0"/>
                </a:solidFill>
              </a:rPr>
              <a:t>АД+</a:t>
            </a:r>
            <a:r>
              <a:rPr lang="en-US" b="1" dirty="0" smtClean="0">
                <a:solidFill>
                  <a:srgbClr val="7030A0"/>
                </a:solidFill>
              </a:rPr>
              <a:t>PI</a:t>
            </a:r>
            <a:r>
              <a:rPr lang="ru-RU" b="1" dirty="0" smtClean="0">
                <a:solidFill>
                  <a:srgbClr val="7030A0"/>
                </a:solidFill>
              </a:rPr>
              <a:t>+РАРР-А+</a:t>
            </a:r>
            <a:r>
              <a:rPr lang="en-US" b="1" dirty="0" smtClean="0">
                <a:solidFill>
                  <a:srgbClr val="7030A0"/>
                </a:solidFill>
              </a:rPr>
              <a:t>PIGF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96%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smtClean="0"/>
              <a:t>www.fetalmedicine.com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5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65822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Говорить на одном языке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Не заниматься </a:t>
            </a:r>
            <a:r>
              <a:rPr lang="ru-RU" sz="3600" b="1" dirty="0" err="1" smtClean="0">
                <a:solidFill>
                  <a:srgbClr val="7030A0"/>
                </a:solidFill>
              </a:rPr>
              <a:t>гипердиагностикой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Правильно прогнозировать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 err="1" smtClean="0">
                <a:solidFill>
                  <a:srgbClr val="7030A0"/>
                </a:solidFill>
              </a:rPr>
              <a:t>Профилактировать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7030A0"/>
                </a:solidFill>
              </a:rPr>
              <a:t>ПРАВИЛЬНО ЛЕЧИТЬ!!! </a:t>
            </a:r>
            <a:endParaRPr lang="ru-RU" sz="3600" b="1" dirty="0">
              <a:solidFill>
                <a:srgbClr val="7030A0"/>
              </a:solidFill>
            </a:endParaRPr>
          </a:p>
          <a:p>
            <a:pPr marL="0" indent="0" algn="just"/>
            <a:r>
              <a:rPr lang="ru-RU" sz="3600" b="1" dirty="0" smtClean="0">
                <a:solidFill>
                  <a:srgbClr val="7030A0"/>
                </a:solidFill>
              </a:rPr>
              <a:t>(см. протокол «</a:t>
            </a:r>
            <a:r>
              <a:rPr lang="ru-RU" sz="3600" b="1" dirty="0" err="1" smtClean="0">
                <a:solidFill>
                  <a:srgbClr val="7030A0"/>
                </a:solidFill>
              </a:rPr>
              <a:t>Преэкламп</a:t>
            </a:r>
            <a:r>
              <a:rPr lang="ru-RU" sz="3600" b="1" dirty="0" smtClean="0">
                <a:solidFill>
                  <a:srgbClr val="7030A0"/>
                </a:solidFill>
              </a:rPr>
              <a:t>-</a:t>
            </a:r>
          </a:p>
          <a:p>
            <a:pPr marL="0" indent="0" algn="just"/>
            <a:r>
              <a:rPr lang="ru-RU" sz="3600" b="1" dirty="0">
                <a:solidFill>
                  <a:srgbClr val="7030A0"/>
                </a:solidFill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</a:rPr>
              <a:t>ия», </a:t>
            </a:r>
            <a:r>
              <a:rPr lang="ru-RU" sz="3600" b="1" dirty="0">
                <a:solidFill>
                  <a:srgbClr val="7030A0"/>
                </a:solidFill>
              </a:rPr>
              <a:t>у</a:t>
            </a:r>
            <a:r>
              <a:rPr lang="ru-RU" sz="3600" b="1" dirty="0" smtClean="0">
                <a:solidFill>
                  <a:srgbClr val="7030A0"/>
                </a:solidFill>
              </a:rPr>
              <a:t>тв. МЗ РФ)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84652"/>
            <a:ext cx="3131840" cy="35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«</a:t>
            </a:r>
            <a:r>
              <a:rPr lang="ru-RU" i="1" dirty="0" smtClean="0">
                <a:solidFill>
                  <a:srgbClr val="7030A0"/>
                </a:solidFill>
                <a:cs typeface="DokChampa" panose="020B0604020202020204" pitchFamily="34" charset="-34"/>
              </a:rPr>
              <a:t>Подобно другим отраслям медицины, и </a:t>
            </a:r>
            <a:r>
              <a:rPr lang="ru-RU" i="1" dirty="0" smtClean="0">
                <a:solidFill>
                  <a:srgbClr val="FF0000"/>
                </a:solidFill>
                <a:cs typeface="DokChampa" panose="020B0604020202020204" pitchFamily="34" charset="-34"/>
              </a:rPr>
              <a:t>акушерство</a:t>
            </a:r>
            <a:r>
              <a:rPr lang="ru-RU" i="1" dirty="0" smtClean="0">
                <a:solidFill>
                  <a:srgbClr val="7030A0"/>
                </a:solidFill>
                <a:cs typeface="DokChampa" panose="020B0604020202020204" pitchFamily="34" charset="-34"/>
              </a:rPr>
              <a:t> отнюдь еще не исчерпало всех возможностей и не достигло еще полного развития. Вслед за периодами затишья, сведения воедино и пересмотра всего приобретенного появятся новые методы, которые повлекут за собой новое расширение наших знаний и нашего умения. </a:t>
            </a:r>
            <a:r>
              <a:rPr lang="ru-RU" i="1" dirty="0" smtClean="0">
                <a:solidFill>
                  <a:srgbClr val="FF0000"/>
                </a:solidFill>
                <a:cs typeface="DokChampa" panose="020B0604020202020204" pitchFamily="34" charset="-34"/>
              </a:rPr>
              <a:t>Пусть нашим преемникам суждено будет озираться назад на нас  с тем же гордым чувством пройденного, которое  испытываем мы, оглядываясь назад на путь, пройденный акушерством в прошлом!»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                                                         </a:t>
            </a:r>
            <a:r>
              <a:rPr lang="ru-RU" dirty="0" err="1" smtClean="0"/>
              <a:t>Э.Бумм</a:t>
            </a:r>
            <a:r>
              <a:rPr lang="ru-RU" dirty="0" smtClean="0"/>
              <a:t>, 1922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3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480720" cy="3989040"/>
          </a:xfrm>
        </p:spPr>
      </p:pic>
    </p:spTree>
    <p:extLst>
      <p:ext uri="{BB962C8B-B14F-4D97-AF65-F5344CB8AC3E}">
        <p14:creationId xmlns:p14="http://schemas.microsoft.com/office/powerpoint/2010/main" val="35781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5166797" cy="4204593"/>
          </a:xfrm>
        </p:spPr>
      </p:pic>
    </p:spTree>
    <p:extLst>
      <p:ext uri="{BB962C8B-B14F-4D97-AF65-F5344CB8AC3E}">
        <p14:creationId xmlns:p14="http://schemas.microsoft.com/office/powerpoint/2010/main" val="36062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Аудит МС (Сидорова И.С., 2014)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041" y="1608611"/>
            <a:ext cx="8229600" cy="4608512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Сохраняется старая классификация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Не используются критерии диагностики тяжести ПЭ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solidFill>
                  <a:srgbClr val="7030A0"/>
                </a:solidFill>
              </a:rPr>
              <a:t>Полипрагмазия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</a:rPr>
              <a:t>Несоответствие медикаментозной терапии протоколу, утвержденному МЗ РФ.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На протяжении ряда лет сохраняются одни и те же причины МС.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0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335" y="3100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Причины материнской смертности при </a:t>
            </a:r>
            <a:r>
              <a:rPr lang="ru-RU" sz="2800" b="1" dirty="0" err="1" smtClean="0">
                <a:latin typeface="Arial Black" panose="020B0A04020102020204" pitchFamily="34" charset="0"/>
              </a:rPr>
              <a:t>преэклампсии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453046"/>
            <a:ext cx="8397137" cy="491018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Несвоевременная диагностика тяжелой ПЭ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Недооценка тяжести ПЭ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Недостаточное и несвоевременное обследование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Запоздалое </a:t>
            </a:r>
            <a:r>
              <a:rPr lang="ru-RU" b="1" dirty="0" err="1" smtClean="0">
                <a:solidFill>
                  <a:srgbClr val="7030A0"/>
                </a:solidFill>
                <a:latin typeface="+mj-lt"/>
              </a:rPr>
              <a:t>родоразрешение</a:t>
            </a:r>
            <a:endParaRPr lang="ru-RU" b="1" dirty="0" smtClean="0">
              <a:solidFill>
                <a:srgbClr val="7030A0"/>
              </a:solidFill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  <a:latin typeface="+mj-lt"/>
              </a:rPr>
              <a:t>Прекращение магнезиальной терапии</a:t>
            </a:r>
            <a:endParaRPr lang="ru-RU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36564"/>
            <a:ext cx="2873499" cy="2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2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Врага надо знать в лицо!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1772"/>
            <a:ext cx="4116676" cy="445963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200"/>
            <a:ext cx="4138897" cy="44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Портрет </a:t>
            </a:r>
            <a:r>
              <a:rPr lang="ru-RU" b="1" dirty="0" err="1" smtClean="0">
                <a:latin typeface="Arial Black" panose="020B0A04020102020204" pitchFamily="34" charset="0"/>
              </a:rPr>
              <a:t>преэклампсии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Возникает только после 20 недель беременности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Развивается только при наличии живого  развивающегося плода и плаценты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Не останавливается в своем развитии, постоянно прогрессируя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Вылечить невозможно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Единственный способ предупреждения неблагоприятного исхода ПЭ – прерывание беременности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9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Преступник опасен! Может маскироваться!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33302"/>
              </p:ext>
            </p:extLst>
          </p:nvPr>
        </p:nvGraphicFramePr>
        <p:xfrm>
          <a:off x="395536" y="1412776"/>
          <a:ext cx="837361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" y="5733256"/>
            <a:ext cx="8667556" cy="5760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/>
              <a:t>*- </a:t>
            </a:r>
            <a:r>
              <a:rPr lang="ru-RU" sz="1800" b="1" dirty="0"/>
              <a:t>достоверность различий между группами, р</a:t>
            </a:r>
            <a:r>
              <a:rPr lang="en-US" sz="1800" b="1" dirty="0"/>
              <a:t>&lt;</a:t>
            </a:r>
            <a:r>
              <a:rPr lang="ru-RU" sz="1800" b="1" dirty="0"/>
              <a:t>0,05, </a:t>
            </a:r>
            <a:r>
              <a:rPr lang="ru-RU" sz="1800" b="1" dirty="0" smtClean="0"/>
              <a:t> Каткова Н.Ю., Павленко В.Ш., 2014 г.</a:t>
            </a: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913370"/>
              </p:ext>
            </p:extLst>
          </p:nvPr>
        </p:nvGraphicFramePr>
        <p:xfrm>
          <a:off x="179512" y="332656"/>
          <a:ext cx="887767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9"/>
                <a:gridCol w="2736304"/>
                <a:gridCol w="3117032"/>
              </a:tblGrid>
              <a:tr h="7989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Признаки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Раннее начало (</a:t>
                      </a:r>
                      <a:r>
                        <a:rPr lang="en-US" sz="2400" dirty="0" smtClean="0">
                          <a:solidFill>
                            <a:srgbClr val="7030A0"/>
                          </a:solidFill>
                        </a:rPr>
                        <a:t>n=48)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7030A0"/>
                          </a:solidFill>
                        </a:rPr>
                        <a:t>Позднее</a:t>
                      </a:r>
                      <a:r>
                        <a:rPr lang="ru-RU" sz="2400" baseline="0" dirty="0" smtClean="0">
                          <a:solidFill>
                            <a:srgbClr val="7030A0"/>
                          </a:solidFill>
                        </a:rPr>
                        <a:t> начало (</a:t>
                      </a:r>
                      <a:r>
                        <a:rPr lang="en-US" sz="2400" baseline="0" dirty="0" smtClean="0">
                          <a:solidFill>
                            <a:srgbClr val="7030A0"/>
                          </a:solidFill>
                        </a:rPr>
                        <a:t>n=50)</a:t>
                      </a:r>
                      <a:endParaRPr lang="ru-RU" sz="24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8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Возраст, лет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24,3±1,2* 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28,3±1,4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ИМТ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22,8*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Кардиоваскулярные заболевания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Нет, у родственников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НЦД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Паритет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Первобеременных</a:t>
                      </a:r>
                      <a:r>
                        <a:rPr lang="ru-RU" sz="2400" dirty="0" smtClean="0"/>
                        <a:t> -81,2%*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7030A0"/>
                          </a:solidFill>
                        </a:rPr>
                        <a:t>Первобеременных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 -30%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ЗРП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48%*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22%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9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Гипотоническое кровотечение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22%*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8%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0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Метод </a:t>
                      </a:r>
                      <a:r>
                        <a:rPr lang="ru-RU" sz="2400" b="1" dirty="0" err="1" smtClean="0">
                          <a:solidFill>
                            <a:srgbClr val="7030A0"/>
                          </a:solidFill>
                        </a:rPr>
                        <a:t>родоразрешения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КС – 96,8%*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КС- 86%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DsgSld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Деловые слайды с оформлением (бордовая волна)</Template>
  <TotalTime>493</TotalTime>
  <Words>1271</Words>
  <Application>Microsoft Office PowerPoint</Application>
  <PresentationFormat>Экран (4:3)</PresentationFormat>
  <Paragraphs>235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Arial Black</vt:lpstr>
      <vt:lpstr>Calibri</vt:lpstr>
      <vt:lpstr>Century Gothic</vt:lpstr>
      <vt:lpstr>DokChampa</vt:lpstr>
      <vt:lpstr>Symbol</vt:lpstr>
      <vt:lpstr>Wingdings</vt:lpstr>
      <vt:lpstr>BusDsgSld</vt:lpstr>
      <vt:lpstr>Акушерский детектив ПРЕЭКЛАМПСИЯ:  КТО ВИНОВАТ И ЧТО ДЕЛАТЬ? </vt:lpstr>
      <vt:lpstr>Презентация PowerPoint</vt:lpstr>
      <vt:lpstr>Актуальность (результаты аудита МС в РФ в 2013 г., И.С.Сидорова)</vt:lpstr>
      <vt:lpstr>Аудит МС (Сидорова И.С., 2014)</vt:lpstr>
      <vt:lpstr>Причины материнской смертности при преэклампсии</vt:lpstr>
      <vt:lpstr>Врага надо знать в лицо!</vt:lpstr>
      <vt:lpstr>Портрет преэклампсии</vt:lpstr>
      <vt:lpstr>Преступник опасен! Может маскироваться!</vt:lpstr>
      <vt:lpstr>*- достоверность различий между группами, р&lt;0,05,  Каткова Н.Ю., Павленко В.Ш., 2014 г.</vt:lpstr>
      <vt:lpstr>Морфологические различия в плацентах у пациенток с различными вариантами ПЭ</vt:lpstr>
      <vt:lpstr>Две стороны одного вопроса</vt:lpstr>
      <vt:lpstr>Сущность преэклампсии</vt:lpstr>
      <vt:lpstr>УЧАСТНИКИ ПРОЦЕССА</vt:lpstr>
      <vt:lpstr>Роль прогестерона в инвазии цитотрофобласта </vt:lpstr>
      <vt:lpstr>ПРОГЕСТЕРОН - СПАСИТЕЛЬ  (Кохрейн, 2012)</vt:lpstr>
      <vt:lpstr>Роль прогестерона в инвазии ЦТ (Н.М. Пасман, 2014 ) </vt:lpstr>
      <vt:lpstr>                                                                   </vt:lpstr>
      <vt:lpstr>ОСОБЕННОСТИ ТЕЧЕНИЯ БЕРЕМЕННОСТИ после применения дидрогестерона (дюфастон) в ранние сроки</vt:lpstr>
      <vt:lpstr>Биодоступность дидрогестерона в 5,6 раза выше (Siew et all.,2014)</vt:lpstr>
      <vt:lpstr>Только ли прогестерон?</vt:lpstr>
      <vt:lpstr>Цитокиновый шторм</vt:lpstr>
      <vt:lpstr>Цитокиновый профиль пациенток с различными типами ПЭ</vt:lpstr>
      <vt:lpstr>ПРОФИЛАКТИКА (КОХРЕЙН, 2013)</vt:lpstr>
      <vt:lpstr>Металлопротеиназы</vt:lpstr>
      <vt:lpstr>Металлопротеиназы и ПЭ</vt:lpstr>
      <vt:lpstr>ПРОФИЛАКТИКА (КОХРЕЙН, 2013)</vt:lpstr>
      <vt:lpstr>Роль кальция в профилактике ПЭ</vt:lpstr>
      <vt:lpstr>Ангиогенные и антиангиогенные факторы роста</vt:lpstr>
      <vt:lpstr>Презентация PowerPoint</vt:lpstr>
      <vt:lpstr>ЧТО ДЕЛАТЬ?</vt:lpstr>
      <vt:lpstr>ПРОГНОЗИРОВАНИЕ ПЭ</vt:lpstr>
      <vt:lpstr>Прогностические критерии ПЭ в I триместре</vt:lpstr>
      <vt:lpstr>БИОХИМИЧЕСКИЕ МАРКЕРЫ</vt:lpstr>
      <vt:lpstr>ЧТО НОВОГО?</vt:lpstr>
      <vt:lpstr>Прогностическая ценность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[Деловое общение]</dc:title>
  <dc:creator>Надежда</dc:creator>
  <cp:keywords/>
  <cp:lastModifiedBy>Надежда</cp:lastModifiedBy>
  <cp:revision>36</cp:revision>
  <dcterms:created xsi:type="dcterms:W3CDTF">2014-01-16T19:16:44Z</dcterms:created>
  <dcterms:modified xsi:type="dcterms:W3CDTF">2014-11-26T00:33:13Z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