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282" r:id="rId2"/>
    <p:sldId id="256" r:id="rId3"/>
    <p:sldId id="285" r:id="rId4"/>
    <p:sldId id="287" r:id="rId5"/>
    <p:sldId id="286" r:id="rId6"/>
    <p:sldId id="288" r:id="rId7"/>
    <p:sldId id="289" r:id="rId8"/>
    <p:sldId id="290" r:id="rId9"/>
    <p:sldId id="291" r:id="rId10"/>
    <p:sldId id="292" r:id="rId11"/>
    <p:sldId id="293" r:id="rId12"/>
    <p:sldId id="280" r:id="rId13"/>
    <p:sldId id="259" r:id="rId14"/>
    <p:sldId id="294" r:id="rId15"/>
    <p:sldId id="295" r:id="rId16"/>
    <p:sldId id="296" r:id="rId17"/>
    <p:sldId id="301" r:id="rId18"/>
    <p:sldId id="300" r:id="rId19"/>
    <p:sldId id="297" r:id="rId20"/>
    <p:sldId id="299" r:id="rId21"/>
    <p:sldId id="302" r:id="rId22"/>
    <p:sldId id="281" r:id="rId23"/>
    <p:sldId id="262" r:id="rId24"/>
    <p:sldId id="30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работа" initials="р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DCDC"/>
    <a:srgbClr val="D00E13"/>
    <a:srgbClr val="D7D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44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45600C-9A0D-400F-B3E8-5A62F2F3D24B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DA3056-8875-415A-891A-1D3C4126FB40}">
      <dgm:prSet phldrT="[Текст]"/>
      <dgm:spPr/>
      <dgm:t>
        <a:bodyPr/>
        <a:lstStyle/>
        <a:p>
          <a:r>
            <a:rPr lang="ru-RU" dirty="0" smtClean="0">
              <a:solidFill>
                <a:srgbClr val="FFC000"/>
              </a:solidFill>
            </a:rPr>
            <a:t>Акушерские </a:t>
          </a:r>
          <a:endParaRPr lang="ru-RU" dirty="0">
            <a:solidFill>
              <a:srgbClr val="FFC000"/>
            </a:solidFill>
          </a:endParaRPr>
        </a:p>
      </dgm:t>
    </dgm:pt>
    <dgm:pt modelId="{F0C1A8F6-395C-4CBF-8574-17C11384D585}" type="parTrans" cxnId="{9246E338-EBB6-494B-B8D7-991143AEA025}">
      <dgm:prSet/>
      <dgm:spPr/>
      <dgm:t>
        <a:bodyPr/>
        <a:lstStyle/>
        <a:p>
          <a:endParaRPr lang="ru-RU"/>
        </a:p>
      </dgm:t>
    </dgm:pt>
    <dgm:pt modelId="{A19F967E-BCD0-4031-887D-B6DABEF8C43F}" type="sibTrans" cxnId="{9246E338-EBB6-494B-B8D7-991143AEA025}">
      <dgm:prSet/>
      <dgm:spPr/>
      <dgm:t>
        <a:bodyPr/>
        <a:lstStyle/>
        <a:p>
          <a:endParaRPr lang="ru-RU"/>
        </a:p>
      </dgm:t>
    </dgm:pt>
    <dgm:pt modelId="{B68C8C5A-BFFF-4C2D-9FD8-8FC39730E45C}">
      <dgm:prSet phldrT="[Текст]"/>
      <dgm:spPr/>
      <dgm:t>
        <a:bodyPr/>
        <a:lstStyle/>
        <a:p>
          <a:r>
            <a:rPr lang="ru-RU" dirty="0" smtClean="0">
              <a:solidFill>
                <a:srgbClr val="FFC000"/>
              </a:solidFill>
            </a:rPr>
            <a:t>           Перинатальные</a:t>
          </a:r>
          <a:endParaRPr lang="ru-RU" dirty="0">
            <a:solidFill>
              <a:srgbClr val="FFC000"/>
            </a:solidFill>
          </a:endParaRPr>
        </a:p>
      </dgm:t>
    </dgm:pt>
    <dgm:pt modelId="{7D303D6D-B195-4ECA-A083-A5BA177EF87E}" type="parTrans" cxnId="{FF30A104-DC8B-42FF-B0E3-957C62058F1A}">
      <dgm:prSet/>
      <dgm:spPr/>
      <dgm:t>
        <a:bodyPr/>
        <a:lstStyle/>
        <a:p>
          <a:endParaRPr lang="ru-RU"/>
        </a:p>
      </dgm:t>
    </dgm:pt>
    <dgm:pt modelId="{81E6D34E-246C-4BF5-8482-789B44534130}" type="sibTrans" cxnId="{FF30A104-DC8B-42FF-B0E3-957C62058F1A}">
      <dgm:prSet/>
      <dgm:spPr/>
      <dgm:t>
        <a:bodyPr/>
        <a:lstStyle/>
        <a:p>
          <a:endParaRPr lang="ru-RU"/>
        </a:p>
      </dgm:t>
    </dgm:pt>
    <dgm:pt modelId="{8EDBA913-67DF-431B-959B-420815ABDD23}">
      <dgm:prSet phldrT="[Текст]"/>
      <dgm:spPr/>
      <dgm:t>
        <a:bodyPr/>
        <a:lstStyle/>
        <a:p>
          <a:r>
            <a:rPr lang="ru-RU" dirty="0" smtClean="0">
              <a:solidFill>
                <a:srgbClr val="FFC000"/>
              </a:solidFill>
            </a:rPr>
            <a:t>Анестезиологические </a:t>
          </a:r>
          <a:endParaRPr lang="ru-RU" dirty="0">
            <a:solidFill>
              <a:srgbClr val="FFC000"/>
            </a:solidFill>
          </a:endParaRPr>
        </a:p>
      </dgm:t>
    </dgm:pt>
    <dgm:pt modelId="{37F7F811-2771-40B9-B6BB-DDA23E3E6194}" type="parTrans" cxnId="{AF027BA1-A0D8-4BAB-BF7B-0944C45B84E9}">
      <dgm:prSet/>
      <dgm:spPr/>
      <dgm:t>
        <a:bodyPr/>
        <a:lstStyle/>
        <a:p>
          <a:endParaRPr lang="ru-RU"/>
        </a:p>
      </dgm:t>
    </dgm:pt>
    <dgm:pt modelId="{2EFB84C9-E7BE-4A52-ACC9-36E114392D4F}" type="sibTrans" cxnId="{AF027BA1-A0D8-4BAB-BF7B-0944C45B84E9}">
      <dgm:prSet/>
      <dgm:spPr/>
      <dgm:t>
        <a:bodyPr/>
        <a:lstStyle/>
        <a:p>
          <a:endParaRPr lang="ru-RU"/>
        </a:p>
      </dgm:t>
    </dgm:pt>
    <dgm:pt modelId="{2771905B-BC58-4598-A527-88912DB63C3A}" type="pres">
      <dgm:prSet presAssocID="{4645600C-9A0D-400F-B3E8-5A62F2F3D24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79C29C5-AADF-488F-9386-70359452EE86}" type="pres">
      <dgm:prSet presAssocID="{D1DA3056-8875-415A-891A-1D3C4126FB40}" presName="Accent1" presStyleCnt="0"/>
      <dgm:spPr/>
    </dgm:pt>
    <dgm:pt modelId="{53624F14-EECC-4623-8767-808B9E0B4CA6}" type="pres">
      <dgm:prSet presAssocID="{D1DA3056-8875-415A-891A-1D3C4126FB40}" presName="Accent" presStyleLbl="node1" presStyleIdx="0" presStyleCnt="3" custScaleX="347133"/>
      <dgm:spPr/>
    </dgm:pt>
    <dgm:pt modelId="{712E2826-8FDC-45E3-A4D1-BC58B91D20A6}" type="pres">
      <dgm:prSet presAssocID="{D1DA3056-8875-415A-891A-1D3C4126FB40}" presName="Parent1" presStyleLbl="revTx" presStyleIdx="0" presStyleCnt="3" custScaleX="5174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4847F4-1979-4C11-99A2-3F772F93C96C}" type="pres">
      <dgm:prSet presAssocID="{B68C8C5A-BFFF-4C2D-9FD8-8FC39730E45C}" presName="Accent2" presStyleCnt="0"/>
      <dgm:spPr/>
    </dgm:pt>
    <dgm:pt modelId="{CD55DC5C-B153-44A2-A13A-49A179401BB5}" type="pres">
      <dgm:prSet presAssocID="{B68C8C5A-BFFF-4C2D-9FD8-8FC39730E45C}" presName="Accent" presStyleLbl="node1" presStyleIdx="1" presStyleCnt="3" custScaleX="297679" custLinFactNeighborX="-615" custLinFactNeighborY="-393"/>
      <dgm:spPr/>
    </dgm:pt>
    <dgm:pt modelId="{671C8E3B-DA4A-4735-9D21-F1E1742ACFF9}" type="pres">
      <dgm:prSet presAssocID="{B68C8C5A-BFFF-4C2D-9FD8-8FC39730E45C}" presName="Parent2" presStyleLbl="revTx" presStyleIdx="1" presStyleCnt="3" custScaleX="4379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F4597-F9A2-49AE-85F2-1E1BF01943CD}" type="pres">
      <dgm:prSet presAssocID="{8EDBA913-67DF-431B-959B-420815ABDD23}" presName="Accent3" presStyleCnt="0"/>
      <dgm:spPr/>
    </dgm:pt>
    <dgm:pt modelId="{498ADA4B-D908-479F-8267-1AFBF5C1339A}" type="pres">
      <dgm:prSet presAssocID="{8EDBA913-67DF-431B-959B-420815ABDD23}" presName="Accent" presStyleLbl="node1" presStyleIdx="2" presStyleCnt="3" custScaleX="400910"/>
      <dgm:spPr/>
    </dgm:pt>
    <dgm:pt modelId="{F6966F34-FC23-4D96-BDFB-87401EBA527A}" type="pres">
      <dgm:prSet presAssocID="{8EDBA913-67DF-431B-959B-420815ABDD23}" presName="Parent3" presStyleLbl="revTx" presStyleIdx="2" presStyleCnt="3" custScaleX="36245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4EDD95-7862-4E5B-8C88-0C43144306D6}" type="presOf" srcId="{8EDBA913-67DF-431B-959B-420815ABDD23}" destId="{F6966F34-FC23-4D96-BDFB-87401EBA527A}" srcOrd="0" destOrd="0" presId="urn:microsoft.com/office/officeart/2009/layout/CircleArrowProcess"/>
    <dgm:cxn modelId="{3BF81B7F-43B5-430E-9CE1-EE7541589604}" type="presOf" srcId="{4645600C-9A0D-400F-B3E8-5A62F2F3D24B}" destId="{2771905B-BC58-4598-A527-88912DB63C3A}" srcOrd="0" destOrd="0" presId="urn:microsoft.com/office/officeart/2009/layout/CircleArrowProcess"/>
    <dgm:cxn modelId="{CD790C1B-4281-475C-AD75-27B04F87C462}" type="presOf" srcId="{B68C8C5A-BFFF-4C2D-9FD8-8FC39730E45C}" destId="{671C8E3B-DA4A-4735-9D21-F1E1742ACFF9}" srcOrd="0" destOrd="0" presId="urn:microsoft.com/office/officeart/2009/layout/CircleArrowProcess"/>
    <dgm:cxn modelId="{FF30A104-DC8B-42FF-B0E3-957C62058F1A}" srcId="{4645600C-9A0D-400F-B3E8-5A62F2F3D24B}" destId="{B68C8C5A-BFFF-4C2D-9FD8-8FC39730E45C}" srcOrd="1" destOrd="0" parTransId="{7D303D6D-B195-4ECA-A083-A5BA177EF87E}" sibTransId="{81E6D34E-246C-4BF5-8482-789B44534130}"/>
    <dgm:cxn modelId="{AF027BA1-A0D8-4BAB-BF7B-0944C45B84E9}" srcId="{4645600C-9A0D-400F-B3E8-5A62F2F3D24B}" destId="{8EDBA913-67DF-431B-959B-420815ABDD23}" srcOrd="2" destOrd="0" parTransId="{37F7F811-2771-40B9-B6BB-DDA23E3E6194}" sibTransId="{2EFB84C9-E7BE-4A52-ACC9-36E114392D4F}"/>
    <dgm:cxn modelId="{9BC111D8-DD93-4211-871E-8DD5FA4E11B4}" type="presOf" srcId="{D1DA3056-8875-415A-891A-1D3C4126FB40}" destId="{712E2826-8FDC-45E3-A4D1-BC58B91D20A6}" srcOrd="0" destOrd="0" presId="urn:microsoft.com/office/officeart/2009/layout/CircleArrowProcess"/>
    <dgm:cxn modelId="{9246E338-EBB6-494B-B8D7-991143AEA025}" srcId="{4645600C-9A0D-400F-B3E8-5A62F2F3D24B}" destId="{D1DA3056-8875-415A-891A-1D3C4126FB40}" srcOrd="0" destOrd="0" parTransId="{F0C1A8F6-395C-4CBF-8574-17C11384D585}" sibTransId="{A19F967E-BCD0-4031-887D-B6DABEF8C43F}"/>
    <dgm:cxn modelId="{1CEA5214-18A3-4C91-BF95-5E0784400813}" type="presParOf" srcId="{2771905B-BC58-4598-A527-88912DB63C3A}" destId="{B79C29C5-AADF-488F-9386-70359452EE86}" srcOrd="0" destOrd="0" presId="urn:microsoft.com/office/officeart/2009/layout/CircleArrowProcess"/>
    <dgm:cxn modelId="{B7414835-C831-46CF-8253-60ED9BFF033E}" type="presParOf" srcId="{B79C29C5-AADF-488F-9386-70359452EE86}" destId="{53624F14-EECC-4623-8767-808B9E0B4CA6}" srcOrd="0" destOrd="0" presId="urn:microsoft.com/office/officeart/2009/layout/CircleArrowProcess"/>
    <dgm:cxn modelId="{DAFA2DEA-BCBE-407A-9A33-628FB7E4E218}" type="presParOf" srcId="{2771905B-BC58-4598-A527-88912DB63C3A}" destId="{712E2826-8FDC-45E3-A4D1-BC58B91D20A6}" srcOrd="1" destOrd="0" presId="urn:microsoft.com/office/officeart/2009/layout/CircleArrowProcess"/>
    <dgm:cxn modelId="{B2ECDEAB-5C02-47D3-9DEE-AF28FEC5BB2C}" type="presParOf" srcId="{2771905B-BC58-4598-A527-88912DB63C3A}" destId="{6A4847F4-1979-4C11-99A2-3F772F93C96C}" srcOrd="2" destOrd="0" presId="urn:microsoft.com/office/officeart/2009/layout/CircleArrowProcess"/>
    <dgm:cxn modelId="{921916E7-3907-4409-8AAE-2550CBB6C201}" type="presParOf" srcId="{6A4847F4-1979-4C11-99A2-3F772F93C96C}" destId="{CD55DC5C-B153-44A2-A13A-49A179401BB5}" srcOrd="0" destOrd="0" presId="urn:microsoft.com/office/officeart/2009/layout/CircleArrowProcess"/>
    <dgm:cxn modelId="{12E59D3E-C8D1-41EA-A69A-009004D69F57}" type="presParOf" srcId="{2771905B-BC58-4598-A527-88912DB63C3A}" destId="{671C8E3B-DA4A-4735-9D21-F1E1742ACFF9}" srcOrd="3" destOrd="0" presId="urn:microsoft.com/office/officeart/2009/layout/CircleArrowProcess"/>
    <dgm:cxn modelId="{BF0731E3-CEC1-43E9-9BD9-1C3F69ED0FCF}" type="presParOf" srcId="{2771905B-BC58-4598-A527-88912DB63C3A}" destId="{EA3F4597-F9A2-49AE-85F2-1E1BF01943CD}" srcOrd="4" destOrd="0" presId="urn:microsoft.com/office/officeart/2009/layout/CircleArrowProcess"/>
    <dgm:cxn modelId="{659BB0C0-3576-42F2-8F47-7543BF9BBC9F}" type="presParOf" srcId="{EA3F4597-F9A2-49AE-85F2-1E1BF01943CD}" destId="{498ADA4B-D908-479F-8267-1AFBF5C1339A}" srcOrd="0" destOrd="0" presId="urn:microsoft.com/office/officeart/2009/layout/CircleArrowProcess"/>
    <dgm:cxn modelId="{3C89AAF4-E9CF-49AF-B288-698998DA0D02}" type="presParOf" srcId="{2771905B-BC58-4598-A527-88912DB63C3A}" destId="{F6966F34-FC23-4D96-BDFB-87401EBA527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624F14-EECC-4623-8767-808B9E0B4CA6}">
      <dsp:nvSpPr>
        <dsp:cNvPr id="0" name=""/>
        <dsp:cNvSpPr/>
      </dsp:nvSpPr>
      <dsp:spPr>
        <a:xfrm>
          <a:off x="285896" y="0"/>
          <a:ext cx="7725635" cy="222589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E2826-8FDC-45E3-A4D1-BC58B91D20A6}">
      <dsp:nvSpPr>
        <dsp:cNvPr id="0" name=""/>
        <dsp:cNvSpPr/>
      </dsp:nvSpPr>
      <dsp:spPr>
        <a:xfrm>
          <a:off x="946447" y="803615"/>
          <a:ext cx="6399516" cy="618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rgbClr val="FFC000"/>
              </a:solidFill>
            </a:rPr>
            <a:t>Акушерские </a:t>
          </a:r>
          <a:endParaRPr lang="ru-RU" sz="3400" kern="1200" dirty="0">
            <a:solidFill>
              <a:srgbClr val="FFC000"/>
            </a:solidFill>
          </a:endParaRPr>
        </a:p>
      </dsp:txBody>
      <dsp:txXfrm>
        <a:off x="946447" y="803615"/>
        <a:ext cx="6399516" cy="618200"/>
      </dsp:txXfrm>
    </dsp:sp>
    <dsp:sp modelId="{CD55DC5C-B153-44A2-A13A-49A179401BB5}">
      <dsp:nvSpPr>
        <dsp:cNvPr id="0" name=""/>
        <dsp:cNvSpPr/>
      </dsp:nvSpPr>
      <dsp:spPr>
        <a:xfrm>
          <a:off x="204381" y="1270193"/>
          <a:ext cx="6625009" cy="222589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1C8E3B-DA4A-4735-9D21-F1E1742ACFF9}">
      <dsp:nvSpPr>
        <dsp:cNvPr id="0" name=""/>
        <dsp:cNvSpPr/>
      </dsp:nvSpPr>
      <dsp:spPr>
        <a:xfrm>
          <a:off x="822477" y="2089953"/>
          <a:ext cx="5416192" cy="618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rgbClr val="FFC000"/>
              </a:solidFill>
            </a:rPr>
            <a:t>           Перинатальные</a:t>
          </a:r>
          <a:endParaRPr lang="ru-RU" sz="3400" kern="1200" dirty="0">
            <a:solidFill>
              <a:srgbClr val="FFC000"/>
            </a:solidFill>
          </a:endParaRPr>
        </a:p>
      </dsp:txBody>
      <dsp:txXfrm>
        <a:off x="822477" y="2089953"/>
        <a:ext cx="5416192" cy="618200"/>
      </dsp:txXfrm>
    </dsp:sp>
    <dsp:sp modelId="{498ADA4B-D908-479F-8267-1AFBF5C1339A}">
      <dsp:nvSpPr>
        <dsp:cNvPr id="0" name=""/>
        <dsp:cNvSpPr/>
      </dsp:nvSpPr>
      <dsp:spPr>
        <a:xfrm>
          <a:off x="317492" y="2710929"/>
          <a:ext cx="7665785" cy="191286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66F34-FC23-4D96-BDFB-87401EBA527A}">
      <dsp:nvSpPr>
        <dsp:cNvPr id="0" name=""/>
        <dsp:cNvSpPr/>
      </dsp:nvSpPr>
      <dsp:spPr>
        <a:xfrm>
          <a:off x="1907882" y="3378142"/>
          <a:ext cx="4482498" cy="618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solidFill>
                <a:srgbClr val="FFC000"/>
              </a:solidFill>
            </a:rPr>
            <a:t>Анестезиологические </a:t>
          </a:r>
          <a:endParaRPr lang="ru-RU" sz="3300" kern="1200" dirty="0">
            <a:solidFill>
              <a:srgbClr val="FFC000"/>
            </a:solidFill>
          </a:endParaRPr>
        </a:p>
      </dsp:txBody>
      <dsp:txXfrm>
        <a:off x="1907882" y="3378142"/>
        <a:ext cx="4482498" cy="618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18841-0CBA-4855-9BF8-30FF5F5022D0}" type="datetimeFigureOut">
              <a:rPr lang="ru-RU" smtClean="0"/>
              <a:pPr/>
              <a:t>03.02.2015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900F3-D7E9-45BD-A7FE-A8CAA75FFB5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775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9E3F-A5A2-4B74-990F-3625E6CDEC13}" type="datetimeFigureOut">
              <a:rPr lang="ru-RU" smtClean="0"/>
              <a:pPr/>
              <a:t>03.02.2015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87FA-A989-449B-B2B6-2BF317465A9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9E3F-A5A2-4B74-990F-3625E6CDEC13}" type="datetimeFigureOut">
              <a:rPr lang="ru-RU" smtClean="0"/>
              <a:pPr/>
              <a:t>03.02.2015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87FA-A989-449B-B2B6-2BF317465A9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9E3F-A5A2-4B74-990F-3625E6CDEC13}" type="datetimeFigureOut">
              <a:rPr lang="ru-RU" smtClean="0"/>
              <a:pPr/>
              <a:t>03.02.2015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87FA-A989-449B-B2B6-2BF317465A9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9E3F-A5A2-4B74-990F-3625E6CDEC13}" type="datetimeFigureOut">
              <a:rPr lang="ru-RU" smtClean="0"/>
              <a:pPr/>
              <a:t>03.02.2015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87FA-A989-449B-B2B6-2BF317465A9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9E3F-A5A2-4B74-990F-3625E6CDEC13}" type="datetimeFigureOut">
              <a:rPr lang="ru-RU" smtClean="0"/>
              <a:pPr/>
              <a:t>03.02.2015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87FA-A989-449B-B2B6-2BF317465A9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9E3F-A5A2-4B74-990F-3625E6CDEC13}" type="datetimeFigureOut">
              <a:rPr lang="ru-RU" smtClean="0"/>
              <a:pPr/>
              <a:t>03.02.2015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87FA-A989-449B-B2B6-2BF317465A9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9E3F-A5A2-4B74-990F-3625E6CDEC13}" type="datetimeFigureOut">
              <a:rPr lang="ru-RU" smtClean="0"/>
              <a:pPr/>
              <a:t>03.02.2015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87FA-A989-449B-B2B6-2BF317465A9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9E3F-A5A2-4B74-990F-3625E6CDEC13}" type="datetimeFigureOut">
              <a:rPr lang="ru-RU" smtClean="0"/>
              <a:pPr/>
              <a:t>03.02.2015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87FA-A989-449B-B2B6-2BF317465A9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9E3F-A5A2-4B74-990F-3625E6CDEC13}" type="datetimeFigureOut">
              <a:rPr lang="ru-RU" smtClean="0"/>
              <a:pPr/>
              <a:t>03.02.2015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87FA-A989-449B-B2B6-2BF317465A9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9E3F-A5A2-4B74-990F-3625E6CDEC13}" type="datetimeFigureOut">
              <a:rPr lang="ru-RU" smtClean="0"/>
              <a:pPr/>
              <a:t>03.02.2015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87FA-A989-449B-B2B6-2BF317465A9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9E3F-A5A2-4B74-990F-3625E6CDEC13}" type="datetimeFigureOut">
              <a:rPr lang="ru-RU" smtClean="0"/>
              <a:pPr/>
              <a:t>03.02.2015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A0787FA-A989-449B-B2B6-2BF317465A9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0E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C1F9E3F-A5A2-4B74-990F-3625E6CDEC13}" type="datetimeFigureOut">
              <a:rPr lang="ru-RU" smtClean="0"/>
              <a:pPr/>
              <a:t>03.02.2015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A0787FA-A989-449B-B2B6-2BF317465A95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317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FFFF00"/>
                </a:solidFill>
              </a:rPr>
              <a:t>Организационные технологии качества и безопасности медицинской помощи в акушерской практике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sz="3100" dirty="0" smtClean="0">
                <a:solidFill>
                  <a:srgbClr val="FFFF00"/>
                </a:solidFill>
              </a:rPr>
              <a:t>к.м.н., главный врач  Н.К. Рыжова </a:t>
            </a:r>
            <a:br>
              <a:rPr lang="ru-RU" sz="3100" dirty="0" smtClean="0">
                <a:solidFill>
                  <a:srgbClr val="FFFF00"/>
                </a:solidFill>
              </a:rPr>
            </a:br>
            <a:r>
              <a:rPr lang="ru-RU" sz="3100" dirty="0" smtClean="0">
                <a:solidFill>
                  <a:srgbClr val="FFFF00"/>
                </a:solidFill>
              </a:rPr>
              <a:t>ГБУЗ НО «Родильный дом №3 Автозаводского района г. Н. Новгорода</a:t>
            </a:r>
            <a:br>
              <a:rPr lang="ru-RU" sz="3100" dirty="0" smtClean="0">
                <a:solidFill>
                  <a:srgbClr val="FFFF00"/>
                </a:solidFill>
              </a:rPr>
            </a:br>
            <a:endParaRPr lang="ru-RU" sz="3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7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фндрей\Downloads\20141002_142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18910"/>
            <a:ext cx="5652120" cy="42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152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31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Перинатальные технологии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805888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 smtClean="0">
                <a:solidFill>
                  <a:srgbClr val="FFC000"/>
                </a:solidFill>
              </a:rPr>
              <a:t>Семейноориентированные</a:t>
            </a:r>
            <a:r>
              <a:rPr lang="ru-RU" dirty="0" smtClean="0">
                <a:solidFill>
                  <a:srgbClr val="FFC000"/>
                </a:solidFill>
              </a:rPr>
              <a:t> технологии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Постоянный мониторинг сердечной деятельности плода на протяжении всего периода родов, в </a:t>
            </a:r>
            <a:r>
              <a:rPr lang="ru-RU" dirty="0" err="1" smtClean="0">
                <a:solidFill>
                  <a:srgbClr val="FFC000"/>
                </a:solidFill>
              </a:rPr>
              <a:t>т.ч</a:t>
            </a:r>
            <a:r>
              <a:rPr lang="ru-RU" dirty="0" smtClean="0">
                <a:solidFill>
                  <a:srgbClr val="FFC000"/>
                </a:solidFill>
              </a:rPr>
              <a:t>. во 2-м периоде посредством телеметрической системы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Переоценка перинатальных факторов с последующим принятием взвешенного решения о дальнейшей тактике ведения родов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Обеспечение комфортных условий для новорожденного: соблюдение температурного режима, контакт «кожа к коже», раннее прикладывание к груди и др. 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Наличие оснащенной современным оборудованием палаты интенсивной терапии </a:t>
            </a:r>
          </a:p>
          <a:p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8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536408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6404" y="0"/>
            <a:ext cx="6007596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49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-531440"/>
            <a:ext cx="6300192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-459432"/>
            <a:ext cx="5323920" cy="35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0928"/>
            <a:ext cx="9144000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Анестезиологические технологии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84576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Широкое применение обезболивания родового процесса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Регионарные методики обезболивания оперативных вмешательств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Использование </a:t>
            </a:r>
            <a:r>
              <a:rPr lang="ru-RU" dirty="0" err="1" smtClean="0">
                <a:solidFill>
                  <a:srgbClr val="FFC000"/>
                </a:solidFill>
              </a:rPr>
              <a:t>кровосберегающих</a:t>
            </a:r>
            <a:r>
              <a:rPr lang="ru-RU" dirty="0" smtClean="0">
                <a:solidFill>
                  <a:srgbClr val="FFC000"/>
                </a:solidFill>
              </a:rPr>
              <a:t> технологий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Поддержание температурного режима 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Использование рациональных </a:t>
            </a:r>
            <a:r>
              <a:rPr lang="ru-RU" dirty="0" err="1" smtClean="0">
                <a:solidFill>
                  <a:srgbClr val="FFC000"/>
                </a:solidFill>
              </a:rPr>
              <a:t>инфузионных</a:t>
            </a:r>
            <a:r>
              <a:rPr lang="ru-RU" dirty="0" smtClean="0">
                <a:solidFill>
                  <a:srgbClr val="FFC000"/>
                </a:solidFill>
              </a:rPr>
              <a:t> программ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Применение подогревателей </a:t>
            </a:r>
            <a:r>
              <a:rPr lang="ru-RU" dirty="0" err="1" smtClean="0">
                <a:solidFill>
                  <a:srgbClr val="FFC000"/>
                </a:solidFill>
              </a:rPr>
              <a:t>инфузионных</a:t>
            </a:r>
            <a:r>
              <a:rPr lang="ru-RU" dirty="0" smtClean="0">
                <a:solidFill>
                  <a:srgbClr val="FFC000"/>
                </a:solidFill>
              </a:rPr>
              <a:t> растворов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Обязательная профилактика тромбоэмболических осложнений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Оснащение операционной и палаты интенсивной терапии современным оборудованием </a:t>
            </a:r>
          </a:p>
          <a:p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E:\DCIM\208CANON\IMG_0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32440" cy="639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3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ПРИМЕНЕНИЕ </a:t>
            </a:r>
            <a:r>
              <a:rPr lang="ru-RU" sz="2400" dirty="0">
                <a:solidFill>
                  <a:srgbClr val="FFFF00"/>
                </a:solidFill>
              </a:rPr>
              <a:t>РЕГИОНАРНОЙ ПОДАПОНЕВРОТИЧЕСКОЙ АНАЛЬГЕЗИИ ПОСЛЕ ОПЕРАЦИИ КЕСАРЕВА СЕЧЕНИЯ</a:t>
            </a:r>
            <a:br>
              <a:rPr lang="ru-RU" sz="2400" dirty="0">
                <a:solidFill>
                  <a:srgbClr val="FFFF00"/>
                </a:solidFill>
              </a:rPr>
            </a:b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51784"/>
          </a:xfrm>
        </p:spPr>
        <p:txBody>
          <a:bodyPr/>
          <a:lstStyle/>
          <a:p>
            <a:pPr algn="ctr"/>
            <a:endParaRPr lang="ru-RU" dirty="0" smtClean="0">
              <a:solidFill>
                <a:srgbClr val="FFC000"/>
              </a:solidFill>
            </a:endParaRPr>
          </a:p>
          <a:p>
            <a:pPr algn="ctr"/>
            <a:r>
              <a:rPr lang="ru-RU" dirty="0" smtClean="0">
                <a:solidFill>
                  <a:srgbClr val="FFC000"/>
                </a:solidFill>
              </a:rPr>
              <a:t>Цель </a:t>
            </a:r>
            <a:r>
              <a:rPr lang="ru-RU" dirty="0">
                <a:solidFill>
                  <a:srgbClr val="FFC000"/>
                </a:solidFill>
              </a:rPr>
              <a:t>- улучшение качества оказания анестезиологической помощи пациенткам, повышение эффективности и безопасности послеоперационного обезболивания, ранняя активизация родильниц  при  реализации концепции «</a:t>
            </a:r>
            <a:r>
              <a:rPr lang="ru-RU" dirty="0" err="1">
                <a:solidFill>
                  <a:srgbClr val="FFC000"/>
                </a:solidFill>
              </a:rPr>
              <a:t>Fast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Track</a:t>
            </a:r>
            <a:r>
              <a:rPr lang="ru-RU" dirty="0">
                <a:solidFill>
                  <a:srgbClr val="FFC000"/>
                </a:solidFill>
              </a:rPr>
              <a:t>»</a:t>
            </a:r>
          </a:p>
          <a:p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1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17640"/>
            <a:ext cx="720080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21195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7"/>
            <a:ext cx="4176464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696" y="332656"/>
            <a:ext cx="5976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Техника постановки катетера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960440" cy="5575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36712"/>
            <a:ext cx="4608512" cy="560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47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Активизация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FF00"/>
                </a:solidFill>
              </a:rPr>
              <a:t>пациенток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45060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38" y="2276872"/>
            <a:ext cx="3816424" cy="434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6444208" y="3114868"/>
            <a:ext cx="914400" cy="67417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14868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8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Государственное бюджетное учреждение здравоохранения Нижегородской области  «Родильный дом №3 Автозаводского района г. Н. Новгорода»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736725" y="4714875"/>
            <a:ext cx="7407275" cy="17526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Докладчик:  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         Рыжова Надежда Константиновна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no Pro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56612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84975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2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Высококлассный коллектив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Каждый понимает цель своей работы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Каждый </a:t>
            </a:r>
            <a:r>
              <a:rPr lang="ru-RU" dirty="0" smtClean="0">
                <a:solidFill>
                  <a:srgbClr val="FFC000"/>
                </a:solidFill>
              </a:rPr>
              <a:t>чувствует себя членом </a:t>
            </a:r>
            <a:r>
              <a:rPr lang="ru-RU" dirty="0" smtClean="0">
                <a:solidFill>
                  <a:srgbClr val="FFC000"/>
                </a:solidFill>
              </a:rPr>
              <a:t>важной команды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У каждого имеется высокая самооценка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У каждого есть поддержка руководства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У всех имеются все средства: время, инструменты, обучение – для выполнения работы, которую  необходимо сделать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Все осведомлены о том, что происходит в учреждении, что они делают и на сколько хорошо они это делают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8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7380312" cy="4204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91956">
            <a:off x="-357041" y="57420"/>
            <a:ext cx="3308822" cy="3247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12920">
            <a:off x="6775459" y="45415"/>
            <a:ext cx="2915816" cy="3789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140968"/>
            <a:ext cx="305026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646469"/>
            <a:ext cx="3096344" cy="221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4653136"/>
            <a:ext cx="4428492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1916832"/>
            <a:ext cx="269396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865355">
            <a:off x="6416745" y="3401550"/>
            <a:ext cx="3131841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66081" y="3769277"/>
            <a:ext cx="2664296" cy="313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69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0"/>
            <a:ext cx="42119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4932040" cy="709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0704" y="-27778"/>
            <a:ext cx="5004048" cy="376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С</a:t>
            </a:r>
            <a:r>
              <a:rPr lang="ru-RU" dirty="0" smtClean="0">
                <a:solidFill>
                  <a:srgbClr val="FFFF00"/>
                </a:solidFill>
              </a:rPr>
              <a:t>пасибо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05416"/>
            <a:ext cx="4536504" cy="547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88225" y="5877272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Леонардо да Винчи</a:t>
            </a:r>
          </a:p>
          <a:p>
            <a:r>
              <a:rPr lang="ru-RU" dirty="0" err="1"/>
              <a:t>Леда</a:t>
            </a:r>
            <a:r>
              <a:rPr lang="ru-RU" dirty="0"/>
              <a:t> и Лебедь</a:t>
            </a:r>
          </a:p>
        </p:txBody>
      </p:sp>
    </p:spTree>
    <p:extLst>
      <p:ext uri="{BB962C8B-B14F-4D97-AF65-F5344CB8AC3E}">
        <p14:creationId xmlns:p14="http://schemas.microsoft.com/office/powerpoint/2010/main" val="274465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 fontScale="90000"/>
          </a:bodyPr>
          <a:lstStyle/>
          <a:p>
            <a:r>
              <a:rPr lang="ru-RU" sz="4500" dirty="0">
                <a:solidFill>
                  <a:srgbClr val="FFFF00"/>
                </a:solidFill>
              </a:rPr>
              <a:t>Причины, побудившие к действию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35480"/>
            <a:ext cx="9396536" cy="43891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rgbClr val="FFC000"/>
                </a:solidFill>
              </a:rPr>
              <a:t>Так было всегда (или раньше)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C000"/>
                </a:solidFill>
              </a:rPr>
              <a:t>	Так принято у нас 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C000"/>
                </a:solidFill>
              </a:rPr>
              <a:t>		Так мы привыкли работать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C000"/>
                </a:solidFill>
              </a:rPr>
              <a:t>			Нам кажется , что  это  лучше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C000"/>
                </a:solidFill>
              </a:rPr>
              <a:t>Недоверие  при внедрении современных «штучек»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4300" dirty="0" smtClean="0">
                <a:solidFill>
                  <a:srgbClr val="0EDCDC"/>
                </a:solidFill>
              </a:rPr>
              <a:t>               Отсутствие прогресса</a:t>
            </a:r>
            <a:endParaRPr lang="ru-RU" sz="4300" dirty="0">
              <a:solidFill>
                <a:srgbClr val="0EDCDC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3301008" y="4725144"/>
            <a:ext cx="2212824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352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DCIM\208CANON\IMG_0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315416"/>
            <a:ext cx="6912768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Задачи (стандарт </a:t>
            </a:r>
            <a:r>
              <a:rPr lang="en-US" sz="4400" dirty="0" smtClean="0">
                <a:solidFill>
                  <a:srgbClr val="FFFF00"/>
                </a:solidFill>
              </a:rPr>
              <a:t>QPS 2</a:t>
            </a:r>
            <a:r>
              <a:rPr lang="ru-RU" sz="4400" dirty="0" smtClean="0">
                <a:solidFill>
                  <a:srgbClr val="FFFF00"/>
                </a:solidFill>
              </a:rPr>
              <a:t>.1)</a:t>
            </a:r>
            <a:endParaRPr lang="ru-RU" sz="4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4006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i="1" dirty="0" smtClean="0">
                <a:solidFill>
                  <a:srgbClr val="FFC000"/>
                </a:solidFill>
              </a:rPr>
              <a:t>Стандартизация процесса оказания медицинской помощи</a:t>
            </a:r>
          </a:p>
          <a:p>
            <a:pPr algn="just"/>
            <a:endParaRPr lang="ru-RU" b="1" i="1" dirty="0" smtClean="0">
              <a:solidFill>
                <a:srgbClr val="FFC000"/>
              </a:solidFill>
            </a:endParaRPr>
          </a:p>
          <a:p>
            <a:pPr algn="just"/>
            <a:r>
              <a:rPr lang="ru-RU" b="1" i="1" dirty="0" smtClean="0">
                <a:solidFill>
                  <a:srgbClr val="FFC000"/>
                </a:solidFill>
              </a:rPr>
              <a:t>Снижение рисков, связанных с оказанием медицинской помощи, особенно на этапах принятия ответственных решений</a:t>
            </a:r>
          </a:p>
          <a:p>
            <a:pPr algn="just"/>
            <a:endParaRPr lang="ru-RU" b="1" i="1" dirty="0" smtClean="0">
              <a:solidFill>
                <a:srgbClr val="FFC000"/>
              </a:solidFill>
            </a:endParaRPr>
          </a:p>
          <a:p>
            <a:pPr algn="just"/>
            <a:r>
              <a:rPr lang="ru-RU" b="1" i="1" dirty="0" smtClean="0">
                <a:solidFill>
                  <a:srgbClr val="FFC000"/>
                </a:solidFill>
              </a:rPr>
              <a:t>Обеспечение пациентов современным эффективным лечением с учетом рационального использования доступных ресурсов</a:t>
            </a:r>
          </a:p>
          <a:p>
            <a:pPr algn="just"/>
            <a:endParaRPr lang="ru-RU" b="1" i="1" dirty="0" smtClean="0">
              <a:solidFill>
                <a:srgbClr val="FFC000"/>
              </a:solidFill>
            </a:endParaRPr>
          </a:p>
          <a:p>
            <a:pPr algn="just"/>
            <a:r>
              <a:rPr lang="ru-RU" b="1" i="1" dirty="0" smtClean="0">
                <a:solidFill>
                  <a:srgbClr val="FFC000"/>
                </a:solidFill>
              </a:rPr>
              <a:t>Постоянное оказание высококачественной медицинской помощи на основании принципов доказательной медицины.</a:t>
            </a:r>
            <a:endParaRPr lang="ru-RU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84976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Технологии, позволяющие решить поставленные задачи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0327796"/>
              </p:ext>
            </p:extLst>
          </p:nvPr>
        </p:nvGraphicFramePr>
        <p:xfrm>
          <a:off x="457200" y="1700809"/>
          <a:ext cx="8229600" cy="462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449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Акушерские технологии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340768"/>
            <a:ext cx="8229600" cy="518457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Рациональное физиологичное ведение родового процесса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Использование лекарственных препаратов, в </a:t>
            </a:r>
            <a:r>
              <a:rPr lang="ru-RU" dirty="0" err="1" smtClean="0">
                <a:solidFill>
                  <a:srgbClr val="FFC000"/>
                </a:solidFill>
              </a:rPr>
              <a:t>т.ч</a:t>
            </a:r>
            <a:r>
              <a:rPr lang="ru-RU" dirty="0" smtClean="0">
                <a:solidFill>
                  <a:srgbClr val="FFC000"/>
                </a:solidFill>
              </a:rPr>
              <a:t>. спазмолитических, только по строгим показаниям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Использование утеротонических препаратов «взвешенно» и только дозированным методом введения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 активное ведение третьего периода родов</a:t>
            </a:r>
          </a:p>
          <a:p>
            <a:r>
              <a:rPr lang="ru-RU" dirty="0" err="1" smtClean="0">
                <a:solidFill>
                  <a:srgbClr val="FFC000"/>
                </a:solidFill>
              </a:rPr>
              <a:t>Применеие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кровосберегающих</a:t>
            </a:r>
            <a:r>
              <a:rPr lang="ru-RU" dirty="0" smtClean="0">
                <a:solidFill>
                  <a:srgbClr val="FFC000"/>
                </a:solidFill>
              </a:rPr>
              <a:t> технологий: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FFC000"/>
                </a:solidFill>
              </a:rPr>
              <a:t>Механические способы остановки кровотечения (в </a:t>
            </a:r>
            <a:r>
              <a:rPr lang="ru-RU" dirty="0" err="1" smtClean="0">
                <a:solidFill>
                  <a:srgbClr val="FFC000"/>
                </a:solidFill>
              </a:rPr>
              <a:t>т.ч</a:t>
            </a:r>
            <a:r>
              <a:rPr lang="ru-RU" dirty="0" smtClean="0">
                <a:solidFill>
                  <a:srgbClr val="FFC000"/>
                </a:solidFill>
              </a:rPr>
              <a:t>. </a:t>
            </a:r>
            <a:r>
              <a:rPr lang="ru-RU" dirty="0" err="1" smtClean="0">
                <a:solidFill>
                  <a:srgbClr val="FFC000"/>
                </a:solidFill>
              </a:rPr>
              <a:t>балонная</a:t>
            </a:r>
            <a:r>
              <a:rPr lang="ru-RU" dirty="0" smtClean="0">
                <a:solidFill>
                  <a:srgbClr val="FFC000"/>
                </a:solidFill>
              </a:rPr>
              <a:t> тампонада)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FFC000"/>
                </a:solidFill>
              </a:rPr>
              <a:t>Фармакологические: </a:t>
            </a:r>
            <a:r>
              <a:rPr lang="ru-RU" dirty="0" err="1" smtClean="0">
                <a:solidFill>
                  <a:srgbClr val="FFC000"/>
                </a:solidFill>
              </a:rPr>
              <a:t>антифибринолитические</a:t>
            </a:r>
            <a:r>
              <a:rPr lang="ru-RU" dirty="0" smtClean="0">
                <a:solidFill>
                  <a:srgbClr val="FFC000"/>
                </a:solidFill>
              </a:rPr>
              <a:t> препараты, компонентная </a:t>
            </a:r>
            <a:r>
              <a:rPr lang="ru-RU" dirty="0" smtClean="0">
                <a:solidFill>
                  <a:srgbClr val="FFC000"/>
                </a:solidFill>
              </a:rPr>
              <a:t>терапия - </a:t>
            </a:r>
            <a:r>
              <a:rPr lang="ru-RU" dirty="0" smtClean="0">
                <a:solidFill>
                  <a:srgbClr val="FFC000"/>
                </a:solidFill>
              </a:rPr>
              <a:t>как </a:t>
            </a:r>
            <a:r>
              <a:rPr lang="ru-RU" dirty="0" smtClean="0">
                <a:solidFill>
                  <a:srgbClr val="FFC000"/>
                </a:solidFill>
              </a:rPr>
              <a:t>компоненты </a:t>
            </a:r>
            <a:r>
              <a:rPr lang="ru-RU" dirty="0" smtClean="0">
                <a:solidFill>
                  <a:srgbClr val="FFC000"/>
                </a:solidFill>
              </a:rPr>
              <a:t>донорской крови, так и синтетические факторы свертывания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C000"/>
                </a:solidFill>
              </a:rPr>
              <a:t>Использование различных видов </a:t>
            </a:r>
            <a:r>
              <a:rPr lang="ru-RU" dirty="0" smtClean="0">
                <a:solidFill>
                  <a:srgbClr val="FFC000"/>
                </a:solidFill>
              </a:rPr>
              <a:t>энергии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FFC000"/>
                </a:solidFill>
              </a:rPr>
              <a:t>Реинфузия</a:t>
            </a:r>
            <a:r>
              <a:rPr lang="ru-RU" dirty="0" smtClean="0">
                <a:solidFill>
                  <a:srgbClr val="FFC000"/>
                </a:solidFill>
              </a:rPr>
              <a:t> крови</a:t>
            </a:r>
            <a:endParaRPr lang="ru-RU" dirty="0" smtClean="0">
              <a:solidFill>
                <a:srgbClr val="FFC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C000"/>
                </a:solidFill>
              </a:rPr>
              <a:t>Профессиональная подготовка  специалистов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C000"/>
                </a:solidFill>
              </a:rPr>
              <a:t>Внедрение в практику органосохраняющих операций. </a:t>
            </a:r>
          </a:p>
          <a:p>
            <a:pPr>
              <a:buFontTx/>
              <a:buChar char="-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2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фндрей\Downloads\20141002_141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42493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3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фндрей\Downloads\20141002_140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7"/>
            <a:ext cx="9144000" cy="381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фндрей\Downloads\20141002_141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572000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фндрей\Downloads\20141002_1403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977"/>
            <a:ext cx="428396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80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978</TotalTime>
  <Words>394</Words>
  <Application>Microsoft Office PowerPoint</Application>
  <PresentationFormat>Экран (4:3)</PresentationFormat>
  <Paragraphs>67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                      Организационные технологии качества и безопасности медицинской помощи в акушерской практике   к.м.н., главный врач  Н.К. Рыжова  ГБУЗ НО «Родильный дом №3 Автозаводского района г. Н. Новгорода </vt:lpstr>
      <vt:lpstr>Государственное бюджетное учреждение здравоохранения Нижегородской области  «Родильный дом №3 Автозаводского района г. Н. Новгорода»</vt:lpstr>
      <vt:lpstr>Причины, побудившие к действию </vt:lpstr>
      <vt:lpstr>Презентация PowerPoint</vt:lpstr>
      <vt:lpstr>Задачи (стандарт QPS 2.1)</vt:lpstr>
      <vt:lpstr>Технологии, позволяющие решить поставленные задачи</vt:lpstr>
      <vt:lpstr>Акушерские технологии</vt:lpstr>
      <vt:lpstr>Презентация PowerPoint</vt:lpstr>
      <vt:lpstr>Презентация PowerPoint</vt:lpstr>
      <vt:lpstr>Презентация PowerPoint</vt:lpstr>
      <vt:lpstr>Перинатальные технологии</vt:lpstr>
      <vt:lpstr>Презентация PowerPoint</vt:lpstr>
      <vt:lpstr>Презентация PowerPoint</vt:lpstr>
      <vt:lpstr>Анестезиологические технологии</vt:lpstr>
      <vt:lpstr>Презентация PowerPoint</vt:lpstr>
      <vt:lpstr>ПРИМЕНЕНИЕ РЕГИОНАРНОЙ ПОДАПОНЕВРОТИЧЕСКОЙ АНАЛЬГЕЗИИ ПОСЛЕ ОПЕРАЦИИ КЕСАРЕВА СЕЧЕНИЯ </vt:lpstr>
      <vt:lpstr>Презентация PowerPoint</vt:lpstr>
      <vt:lpstr>Презентация PowerPoint</vt:lpstr>
      <vt:lpstr>Активизация пациенток</vt:lpstr>
      <vt:lpstr>Презентация PowerPoint</vt:lpstr>
      <vt:lpstr>Высококлассный коллектив</vt:lpstr>
      <vt:lpstr>Презентация PowerPoint</vt:lpstr>
      <vt:lpstr>Презентация PowerPoint</vt:lpstr>
      <vt:lpstr>Спасибо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Совершенствование специализированной акушерско-гинекологической помощи</dc:title>
  <dc:creator>Пользователь Windows</dc:creator>
  <cp:lastModifiedBy>фндрей</cp:lastModifiedBy>
  <cp:revision>83</cp:revision>
  <cp:lastPrinted>2013-05-28T04:38:22Z</cp:lastPrinted>
  <dcterms:created xsi:type="dcterms:W3CDTF">2012-04-05T15:09:11Z</dcterms:created>
  <dcterms:modified xsi:type="dcterms:W3CDTF">2015-02-03T22:49:53Z</dcterms:modified>
</cp:coreProperties>
</file>