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2" r:id="rId3"/>
    <p:sldMasterId id="2147483736" r:id="rId4"/>
    <p:sldMasterId id="2147483750" r:id="rId5"/>
  </p:sldMasterIdLst>
  <p:sldIdLst>
    <p:sldId id="373" r:id="rId6"/>
    <p:sldId id="384" r:id="rId7"/>
    <p:sldId id="385" r:id="rId8"/>
    <p:sldId id="375" r:id="rId9"/>
    <p:sldId id="372" r:id="rId10"/>
    <p:sldId id="332" r:id="rId11"/>
    <p:sldId id="337" r:id="rId12"/>
    <p:sldId id="371" r:id="rId13"/>
    <p:sldId id="338" r:id="rId14"/>
    <p:sldId id="335" r:id="rId15"/>
    <p:sldId id="340" r:id="rId16"/>
    <p:sldId id="376" r:id="rId17"/>
    <p:sldId id="322" r:id="rId18"/>
    <p:sldId id="269" r:id="rId19"/>
    <p:sldId id="364" r:id="rId20"/>
    <p:sldId id="382" r:id="rId21"/>
    <p:sldId id="300" r:id="rId22"/>
    <p:sldId id="333" r:id="rId23"/>
    <p:sldId id="334" r:id="rId24"/>
    <p:sldId id="386" r:id="rId25"/>
    <p:sldId id="327" r:id="rId26"/>
    <p:sldId id="329" r:id="rId27"/>
    <p:sldId id="307" r:id="rId28"/>
    <p:sldId id="308" r:id="rId29"/>
    <p:sldId id="309" r:id="rId30"/>
    <p:sldId id="355" r:id="rId31"/>
    <p:sldId id="356" r:id="rId32"/>
    <p:sldId id="357" r:id="rId33"/>
    <p:sldId id="358" r:id="rId34"/>
    <p:sldId id="365" r:id="rId35"/>
    <p:sldId id="366" r:id="rId36"/>
    <p:sldId id="367" r:id="rId37"/>
    <p:sldId id="368" r:id="rId38"/>
    <p:sldId id="303" r:id="rId39"/>
    <p:sldId id="304" r:id="rId40"/>
    <p:sldId id="305" r:id="rId41"/>
    <p:sldId id="306" r:id="rId42"/>
    <p:sldId id="311" r:id="rId43"/>
    <p:sldId id="313" r:id="rId44"/>
    <p:sldId id="317" r:id="rId45"/>
    <p:sldId id="318" r:id="rId46"/>
    <p:sldId id="359" r:id="rId47"/>
    <p:sldId id="369" r:id="rId48"/>
    <p:sldId id="370" r:id="rId49"/>
    <p:sldId id="360" r:id="rId50"/>
    <p:sldId id="374" r:id="rId51"/>
    <p:sldId id="387" r:id="rId52"/>
    <p:sldId id="388" r:id="rId53"/>
    <p:sldId id="389" r:id="rId54"/>
    <p:sldId id="258" r:id="rId55"/>
    <p:sldId id="377" r:id="rId56"/>
    <p:sldId id="378" r:id="rId57"/>
    <p:sldId id="379" r:id="rId58"/>
    <p:sldId id="380" r:id="rId59"/>
    <p:sldId id="343" r:id="rId60"/>
    <p:sldId id="354" r:id="rId61"/>
    <p:sldId id="345" r:id="rId62"/>
    <p:sldId id="346" r:id="rId63"/>
    <p:sldId id="347" r:id="rId64"/>
    <p:sldId id="323" r:id="rId65"/>
    <p:sldId id="286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8" autoAdjust="0"/>
    <p:restoredTop sz="94660"/>
  </p:normalViewPr>
  <p:slideViewPr>
    <p:cSldViewPr>
      <p:cViewPr>
        <p:scale>
          <a:sx n="77" d="100"/>
          <a:sy n="77" d="100"/>
        </p:scale>
        <p:origin x="-1474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AEC8-DCC5-4160-AE00-51AB8A47FC8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83C-E0C5-49CC-90E8-97E68698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EF2-F400-445B-B0A1-233E9CF491F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849-C017-4EBC-8094-1BCB555B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9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2DA-ECB9-4CCD-A5BC-E3F891B30EE5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DD2E-5BEC-4B4D-9C32-DC429215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9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7C4-9128-4414-9698-BFD9ED41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7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6183-A05B-4131-A090-CF6435B7A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6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12-C291-4DAD-AEAD-69E6CA582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5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0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3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0F87-4EEE-4E96-A1CF-2077837A4D33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F5A-98C7-4F14-805C-57F82D2B6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0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4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00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74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4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52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ED03-C4E3-4BAA-821F-221B6658490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83C-E0C5-49CC-90E8-97E68698E1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55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8CE8-74BF-4F27-9417-84F0CB084F0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F5A-98C7-4F14-805C-57F82D2B6E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0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FFA6-58CA-4C14-AF0A-EC7AE9B626A4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6A2C-BBCB-4D9F-AF76-D32952F57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04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D133-364D-4D0F-8161-8C4D6243B63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6A2C-BBCB-4D9F-AF76-D32952F57D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7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2369-6284-4F5F-8AF3-F36F938DDA7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C196-E445-412E-9520-EF231E1D1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8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2FE8-C7AA-43C7-9A8C-DF0AE6EDA81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A091-43E5-4719-949E-E2EB74A66F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3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EEC4-CE6E-48C3-8A51-BA5BE95B075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42B-02E7-4417-AA7F-14A3FCFCD9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28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CE7E-59A6-49C8-A5C1-DD996406581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76C6-B8AD-4EAA-82EC-8B5184CDD4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28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B50C-B121-45D4-AC4D-241CD627559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77F-16D2-4137-83FC-49EDBEC8A7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4DED-AACA-438F-BF45-39EB56F608D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A37-8C60-4BB8-8B34-AD8A2EA4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70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7BA4-9FDB-473F-A43D-8AC5AFBC825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849-C017-4EBC-8094-1BCB555BB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5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13C0-A520-401A-A920-DD10DC943BF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DD2E-5BEC-4B4D-9C32-DC4292158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68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EE66-D00B-4297-BEE9-AA457485CB8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7C4-9128-4414-9698-BFD9ED41AB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3BC9-E07E-4B76-933B-2147C45ED090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C196-E445-412E-9520-EF231E1D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3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206D-046D-4164-B08D-695B5B093FC2}" type="datetime11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12-C291-4DAD-AEAD-69E6CA58296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36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9-CAB9-4027-9317-63BC4D4C6F1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141-B669-4F92-B7BB-8ECF4736D3E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5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F1F5-0038-4F01-ABAD-8D5C8FF60CE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4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7B6B-F0E7-407F-9EA6-C6FB618CDC5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6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02F6-BCAB-457C-8D58-A8DECED2F80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36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C2C-2F71-45DF-8DDD-BAC7B71A00E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FFB5-FBA1-424E-94D2-D65B22C8C8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06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7730-E669-4C53-9F4C-B922B39C4F3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3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BA29-BE7E-497C-A147-5FA49A68409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9D1A-4E39-4A5F-8EFB-FEB4AF8F9668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A091-43E5-4719-949E-E2EB74A66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01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8D31-4ED4-4AFB-BAA1-9BE206FA632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7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72DF-A571-4221-9798-E5EC3518148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2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2E75-B5CF-48B2-B04B-E50CC3C478E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CC7F-32A3-42E0-8388-D14048547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05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552C-F8C2-43DA-883F-FF2EE0C8AC7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A134-289B-4B3F-8BB6-44BCF2764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5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9-CAB9-4027-9317-63BC4D4C6F1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7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141-B669-4F92-B7BB-8ECF4736D3E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2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F1F5-0038-4F01-ABAD-8D5C8FF60CE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5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7B6B-F0E7-407F-9EA6-C6FB618CDC5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86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02F6-BCAB-457C-8D58-A8DECED2F80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1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BC2C-2F71-45DF-8DDD-BAC7B71A00E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2196-FB01-42BD-9F92-09AEAFC4C328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42B-02E7-4417-AA7F-14A3FCFC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1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FFB5-FBA1-424E-94D2-D65B22C8C8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06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7730-E669-4C53-9F4C-B922B39C4F3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62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BA29-BE7E-497C-A147-5FA49A68409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65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8D31-4ED4-4AFB-BAA1-9BE206FA632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6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72DF-A571-4221-9798-E5EC3518148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88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2E75-B5CF-48B2-B04B-E50CC3C478E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CC7F-32A3-42E0-8388-D14048547C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9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552C-F8C2-43DA-883F-FF2EE0C8AC7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A134-289B-4B3F-8BB6-44BCF2764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5FD8-5792-4969-A3B6-3B094C5DB73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76C6-B8AD-4EAA-82EC-8B5184CD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97C7-0FC9-4AB5-B71D-17B86BEB5588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77F-16D2-4137-83FC-49EDBEC8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DA13-53CA-48AA-8336-7A73DB48729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A37-8C60-4BB8-8B34-AD8A2EA4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6B3A2-6875-4CCD-8F8F-03E563272B3C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5AF0C-4648-4E9C-A21A-9E1A344BD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76EB3-0101-4585-A179-ABC17BEC9B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5AF0C-4648-4E9C-A21A-9E1A344BD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8A2F50-4106-48BE-BE08-5368CF347819}" type="datetime1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8A2F50-4106-48BE-BE08-5368CF347819}" type="datetime1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09:07:03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E91451-56BC-44B8-86E1-1F619CB6066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#Par29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789040"/>
            <a:ext cx="1728193" cy="1728193"/>
          </a:xfrm>
          <a:prstGeom prst="rect">
            <a:avLst/>
          </a:prstGeom>
        </p:spPr>
      </p:pic>
      <p:sp>
        <p:nvSpPr>
          <p:cNvPr id="3074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856984" cy="48244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«Подводные камни акушерской анестезиологии»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rial" pitchFamily="34" charset="0"/>
              </a:rPr>
              <a:t>Куликов Александр Вениаминович</a:t>
            </a:r>
          </a:p>
          <a:p>
            <a:pPr algn="ctr" eaLnBrk="1" hangingPunct="1">
              <a:buFontTx/>
              <a:buNone/>
            </a:pPr>
            <a:endParaRPr lang="ru-RU" sz="18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680" cy="900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7" y="3645024"/>
            <a:ext cx="3531162" cy="244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9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52564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У всех учреждений должны быть протоколы для следующих мероприятий по обеспечению безопасности пациента:</a:t>
            </a:r>
            <a:endParaRPr lang="ru-RU" sz="96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7200" dirty="0"/>
              <a:t> </a:t>
            </a:r>
            <a:r>
              <a:rPr lang="ru-RU" sz="8000" b="1" dirty="0"/>
              <a:t>Проверка </a:t>
            </a:r>
            <a:r>
              <a:rPr lang="ru-RU" sz="8000" b="1" dirty="0" smtClean="0"/>
              <a:t>оборудования </a:t>
            </a:r>
            <a:r>
              <a:rPr lang="ru-RU" sz="8000" b="1" dirty="0"/>
              <a:t>и </a:t>
            </a:r>
            <a:r>
              <a:rPr lang="ru-RU" sz="8000" b="1" dirty="0" smtClean="0"/>
              <a:t>лекарств.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Дооперационная оценка и </a:t>
            </a:r>
            <a:r>
              <a:rPr lang="ru-RU" sz="8000" b="1" dirty="0" smtClean="0"/>
              <a:t>подготовка пациента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Маркировка шприцев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Трудная/неудавшаяся </a:t>
            </a:r>
            <a:r>
              <a:rPr lang="ru-RU" sz="8000" b="1" dirty="0" smtClean="0"/>
              <a:t>интубация трахеи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Злокачественная гипертермия</a:t>
            </a:r>
            <a:endParaRPr lang="en-US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Анафилаксия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Токсичность местных анестетиков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Массивное </a:t>
            </a:r>
            <a:r>
              <a:rPr lang="ru-RU" sz="8000" b="1" dirty="0" smtClean="0"/>
              <a:t>кровотечение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Инфекционный контроль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Послеоперационная </a:t>
            </a:r>
            <a:r>
              <a:rPr lang="ru-RU" sz="8000" b="1" dirty="0" smtClean="0"/>
              <a:t>терапия, </a:t>
            </a:r>
            <a:r>
              <a:rPr lang="ru-RU" sz="8000" b="1" dirty="0"/>
              <a:t>включая </a:t>
            </a:r>
            <a:r>
              <a:rPr lang="ru-RU" sz="8000" b="1" dirty="0" smtClean="0"/>
              <a:t>лечение </a:t>
            </a:r>
            <a:r>
              <a:rPr lang="ru-RU" sz="8000" b="1" dirty="0"/>
              <a:t>боли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384376" cy="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100"/>
            <a:ext cx="857885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Материнская смертность, связанная с анестезией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547813" y="6092825"/>
            <a:ext cx="738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Hawkins JL, Chang J, Palmer SK, Gibbs CP, Callaghan WM. Anesthesia-related maternal mortality in the United States: 1979-2002. Obstet Gynecol. 2011 Jan;117(1):69-74.</a:t>
            </a:r>
            <a:endParaRPr lang="ru-RU" sz="14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1638" y="1916113"/>
          <a:ext cx="8459788" cy="2736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133"/>
                <a:gridCol w="1823725"/>
                <a:gridCol w="2819930"/>
              </a:tblGrid>
              <a:tr h="8692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Метод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1991-1996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1997-2002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Общая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Регионарная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2,5 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Отношение риска 1,7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0" name="TextBox 8"/>
          <p:cNvSpPr txBox="1">
            <a:spLocks noChangeArrowheads="1"/>
          </p:cNvSpPr>
          <p:nvPr/>
        </p:nvSpPr>
        <p:spPr bwMode="auto">
          <a:xfrm>
            <a:off x="179512" y="5186363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целом МС, связанная с анестезией уменьшилась на 60%</a:t>
            </a:r>
          </a:p>
        </p:txBody>
      </p:sp>
      <p:sp>
        <p:nvSpPr>
          <p:cNvPr id="24601" name="TextBox 9"/>
          <p:cNvSpPr txBox="1">
            <a:spLocks noChangeArrowheads="1"/>
          </p:cNvSpPr>
          <p:nvPr/>
        </p:nvSpPr>
        <p:spPr bwMode="auto">
          <a:xfrm>
            <a:off x="755650" y="9382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1" baseline="0">
                <a:latin typeface="Arial" pitchFamily="34" charset="0"/>
                <a:cs typeface="Arial" pitchFamily="34" charset="0"/>
              </a:rPr>
              <a:t>1,6% от всех случаев МС в США (в России 3,7%)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E6FE-D3F6-495A-8EF7-13814AD75EE2}" type="datetime11">
              <a:rPr lang="ru-RU" smtClean="0"/>
              <a:t>09:08:29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07" y="4725143"/>
            <a:ext cx="1525354" cy="2075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Каждый день практически все роддома играют в «русскую рулетку»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1484784"/>
            <a:ext cx="7128792" cy="3672407"/>
          </a:xfrm>
          <a:prstGeom prst="wedgeRoundRectCallout">
            <a:avLst>
              <a:gd name="adj1" fmla="val 45499"/>
              <a:gd name="adj2" fmla="val 66647"/>
              <a:gd name="adj3" fmla="val 16667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Неблагоприятные  реакции на лекарственные препараты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(анафилаксия, общетоксический эффект местных анестетиков)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Депрессия дыхания –гипоксия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(анестетики, опиаты)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Аспирационный синдром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Трудная интубация трахеи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Несоблюдение протоколов 2005, 2010 г по сердечно-легочной реанимации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(особенности у беременных)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Осложнения катетеризации магистральных сосудов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Повреждение нервных стволов, сплетений, спинного мозга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Гематома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эпидурального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пространства, субарахноидальное кровоизлияние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спинальный блок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6" y="836712"/>
            <a:ext cx="8591550" cy="9366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>Основные проблемы общей анестезии при операции кесарева сечения</a:t>
            </a:r>
            <a:endParaRPr lang="ru-RU" sz="48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11560" y="1988840"/>
            <a:ext cx="8347075" cy="2616101"/>
          </a:xfrm>
          <a:prstGeom prst="roundRect">
            <a:avLst>
              <a:gd name="adj" fmla="val 1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Аспирационный синдром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 Трудная интубация трахеи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Поверхностная анестезия до извлечения плода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Фармакологическая нагрузка на плод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42988" y="5487988"/>
            <a:ext cx="77771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Kolatat T, Somboonnanonda A, Lertakyamanee J Effects of general and regional anesthesia on the neonate (a prospective, randomized trial). J Med Assoc Thai. 1999 Jan;82(1):40-5.</a:t>
            </a:r>
          </a:p>
          <a:p>
            <a:pPr algn="r" eaLnBrk="1" hangingPunct="1"/>
            <a:r>
              <a:rPr lang="ru-RU" sz="1200"/>
              <a:t>Doyle DJ. Mendelson's syndrome: a contrarian perspective.J Clin Anesth. 1999 Feb;11(1):79-80.</a:t>
            </a:r>
          </a:p>
          <a:p>
            <a:pPr algn="r" eaLnBrk="1" hangingPunct="1"/>
            <a:r>
              <a:rPr lang="ru-RU" sz="1200"/>
              <a:t>Ebe T, Kohara T, Watanabe K. Mendelson's syndrome.Ryoikibetsu Shokogun Shirizu. 1994;(3):212-4. </a:t>
            </a:r>
          </a:p>
          <a:p>
            <a:pPr algn="r" eaLnBrk="1" hangingPunct="1"/>
            <a:r>
              <a:rPr lang="ru-RU" sz="1200"/>
              <a:t>Cunningham AJ, Slazenger M. Aspiration pneumonia--Mendelson syndrome; a review.</a:t>
            </a:r>
          </a:p>
          <a:p>
            <a:pPr algn="r" eaLnBrk="1" hangingPunct="1"/>
            <a:r>
              <a:rPr lang="ru-RU" sz="1200"/>
              <a:t>Ir Med J. 1984 Aug;77(8):252-5. Review</a:t>
            </a:r>
          </a:p>
          <a:p>
            <a:pPr algn="r" eaLnBrk="1" hangingPunct="1"/>
            <a:r>
              <a:rPr lang="ru-RU" sz="12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09" y="259553"/>
            <a:ext cx="5714154" cy="715089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пункции субарахноидального пространства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2222" y="1692387"/>
            <a:ext cx="3669402" cy="64698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Принятие решения о переходе на общую анестезию с ИВЛ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2222" y="3061088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интубации трахеи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028487"/>
            <a:ext cx="300883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Масочная вентиляция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0758" y="4668461"/>
            <a:ext cx="194184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Аспирация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923" y="4619112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Неэффективность вентиляции  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66923" y="978020"/>
            <a:ext cx="0" cy="743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74184" y="2339373"/>
            <a:ext cx="6398" cy="710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98035" y="3465112"/>
            <a:ext cx="6398" cy="479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63688" y="4391375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32187" y="4437111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3856" y="1349773"/>
            <a:ext cx="2304256" cy="146423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оценки риска аспирационного синдрома и прогнозирования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01624" y="2015880"/>
            <a:ext cx="1586045" cy="84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3856" y="2927144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никаких действий по протоколу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15908" y="3273271"/>
            <a:ext cx="13717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54915" y="567415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3608" y="5955138"/>
            <a:ext cx="453448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Остановка сердечной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1175" y="5304821"/>
            <a:ext cx="125149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Гипоксия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196096" y="5077084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483768" y="507708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732240" y="4093819"/>
            <a:ext cx="0" cy="4705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8440" y="248106"/>
            <a:ext cx="2376616" cy="91940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используются все методы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консультации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954083" y="627430"/>
            <a:ext cx="494357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96256" y="5359230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соблюдается протокол сердечно-легочной реанимации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94646" y="6137585"/>
            <a:ext cx="85379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Какие приказы нарушаются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3285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взрослому населению по профилю "анестезиология и реаниматология", утвержденному приказом Министерства здравоохранения Российской Федерации от 15 ноября 2012 г. </a:t>
            </a:r>
            <a:r>
              <a:rPr lang="ru-RU" sz="2100" b="1" dirty="0">
                <a:solidFill>
                  <a:srgbClr val="FF0000"/>
                </a:solidFill>
              </a:rPr>
              <a:t>N 919н 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по профилю «акушерство и гинекология (за исключением использования вспомогательных репродуктивных технологий)», утвержденному приказом Министерства здравоохранения        Российской Федерации от «01» ноября 2012 г. </a:t>
            </a:r>
            <a:r>
              <a:rPr lang="ru-RU" sz="2100" b="1" dirty="0">
                <a:solidFill>
                  <a:srgbClr val="FF0000"/>
                </a:solidFill>
              </a:rPr>
              <a:t>№ 572н</a:t>
            </a:r>
            <a:r>
              <a:rPr lang="ru-RU" sz="21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Приказ </a:t>
            </a:r>
            <a:r>
              <a:rPr lang="ru-RU" sz="2100" b="1" dirty="0"/>
              <a:t>Министерства здравоохранения и социального развития Российской Федерации (</a:t>
            </a:r>
            <a:r>
              <a:rPr lang="ru-RU" sz="2100" b="1" dirty="0" err="1"/>
              <a:t>Минздравсоцразвития</a:t>
            </a:r>
            <a:r>
              <a:rPr lang="ru-RU" sz="2100" b="1" dirty="0"/>
              <a:t> России) от 23 июля 2010 г. </a:t>
            </a:r>
            <a:r>
              <a:rPr lang="ru-RU" sz="2100" b="1" dirty="0">
                <a:solidFill>
                  <a:srgbClr val="FF0000"/>
                </a:solidFill>
              </a:rPr>
              <a:t>N 541н </a:t>
            </a:r>
            <a:r>
              <a:rPr lang="ru-RU" sz="2100" b="1" dirty="0"/>
              <a:t>г. </a:t>
            </a:r>
            <a:r>
              <a:rPr lang="ru-RU" sz="2100" b="1" dirty="0" smtClean="0"/>
              <a:t>Москва "</a:t>
            </a:r>
            <a:r>
              <a:rPr lang="ru-RU" sz="2100" b="1" dirty="0"/>
              <a:t>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в сфере здравоохранения" </a:t>
            </a:r>
          </a:p>
          <a:p>
            <a:pPr>
              <a:lnSpc>
                <a:spcPct val="170000"/>
              </a:lnSpc>
            </a:pPr>
            <a:r>
              <a:rPr lang="ru-RU" sz="2100" b="1" dirty="0"/>
              <a:t> </a:t>
            </a:r>
          </a:p>
          <a:p>
            <a:pPr indent="0" algn="just">
              <a:lnSpc>
                <a:spcPct val="150000"/>
              </a:lnSpc>
              <a:spcBef>
                <a:spcPts val="1800"/>
              </a:spcBef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3E763-76E6-439E-BEE7-4E582ABE8E3E}" type="datetime11">
              <a:rPr lang="ru-RU" smtClean="0"/>
              <a:t>09:08:29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106738"/>
            <a:ext cx="37433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77875"/>
          </a:xfrm>
        </p:spPr>
        <p:txBody>
          <a:bodyPr/>
          <a:lstStyle/>
          <a:p>
            <a:r>
              <a:rPr lang="ru-RU" sz="2800" b="1" smtClean="0"/>
              <a:t>В структуре МС от причин, связанных с анестезией преобладает общая анестезия с проблемами дыхательных путей</a:t>
            </a:r>
            <a:endParaRPr lang="ru-RU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4609042"/>
            <a:ext cx="334177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Регионарная анестезия до 70-90%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4169068"/>
            <a:ext cx="25103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Общая анестезия</a:t>
            </a: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323850" y="1628775"/>
            <a:ext cx="8569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0000FF"/>
                </a:solidFill>
                <a:latin typeface="Arial" pitchFamily="34" charset="0"/>
              </a:rPr>
              <a:t>Метод выбора в акушерстве – регионарная анестезия </a:t>
            </a:r>
            <a:r>
              <a:rPr lang="ru-RU" b="1">
                <a:solidFill>
                  <a:srgbClr val="0000FF"/>
                </a:solidFill>
                <a:latin typeface="Arial" pitchFamily="34" charset="0"/>
              </a:rPr>
              <a:t>(спинальная, эпидуральная, комбинированная спинально-эпидуральная)</a:t>
            </a:r>
          </a:p>
        </p:txBody>
      </p:sp>
    </p:spTree>
    <p:extLst>
      <p:ext uri="{BB962C8B-B14F-4D97-AF65-F5344CB8AC3E}">
        <p14:creationId xmlns:p14="http://schemas.microsoft.com/office/powerpoint/2010/main" val="2862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A05CDC-B53D-43A6-B1ED-041333DFDFD7}" type="datetime11">
              <a:rPr lang="ru-RU" sz="1400" smtClean="0"/>
              <a:t>09:08:29</a:t>
            </a:fld>
            <a:endParaRPr 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569325" cy="8921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Показания к общей анестезии при операции кесарева сечения</a:t>
            </a:r>
            <a:endParaRPr lang="ru-RU" sz="32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1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06619" y="1916832"/>
            <a:ext cx="8610600" cy="3168352"/>
          </a:xfrm>
          <a:prstGeom prst="roundRect">
            <a:avLst>
              <a:gd name="adj" fmla="val 6958"/>
            </a:avLst>
          </a:prstGeom>
          <a:noFill/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Только при противопоказаниях для </a:t>
            </a:r>
            <a:r>
              <a:rPr lang="ru-RU" sz="4000" b="1" dirty="0" err="1" smtClean="0">
                <a:solidFill>
                  <a:srgbClr val="FF0000"/>
                </a:solidFill>
              </a:rPr>
              <a:t>нейроаксиальной</a:t>
            </a:r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Традиции, привычки, желание анестезиолога или акушера в расчет не принимаются!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4978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5000"/>
              </a:lnSpc>
            </a:pPr>
            <a:r>
              <a:rPr lang="en-US" sz="1000">
                <a:latin typeface="Arial" charset="0"/>
              </a:rPr>
              <a:t>Practice Guidelines for Obstetrical Anesthesia: A Report by the American Society of Anesthesiologists Task Force on Obstetrical</a:t>
            </a:r>
            <a:r>
              <a:rPr lang="ru-RU" sz="1000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Anesthesia Anesthesiology: Volume 90(2) February 1999 pp 600-611</a:t>
            </a:r>
            <a:r>
              <a:rPr lang="en-US"/>
              <a:t> </a:t>
            </a:r>
            <a:endParaRPr lang="ru-RU"/>
          </a:p>
          <a:p>
            <a:pPr algn="r" eaLnBrk="1" hangingPunct="1"/>
            <a:r>
              <a:rPr lang="ru-RU" sz="1000">
                <a:latin typeface="Arial" charset="0"/>
              </a:rPr>
              <a:t>Littleford J. Effects on the fetus and newborn of maternal analgesia and anesthesia: a review.</a:t>
            </a:r>
          </a:p>
          <a:p>
            <a:pPr algn="r" eaLnBrk="1" hangingPunct="1"/>
            <a:r>
              <a:rPr lang="ru-RU" sz="1000">
                <a:latin typeface="Arial" charset="0"/>
              </a:rPr>
              <a:t>Can J Anaesth. 2004 Jun-Jul;51(6):586-609</a:t>
            </a:r>
          </a:p>
          <a:p>
            <a:pPr algn="r" eaLnBrk="1" hangingPunct="1"/>
            <a:r>
              <a:rPr lang="en-US" sz="1000">
                <a:latin typeface="Arial" charset="0"/>
              </a:rPr>
              <a:t>Shnider S.M. Anestesia for obstetrics/S.M. Shnider, G. Levinson. -Williams&amp;Wilkins-1993. –744 </a:t>
            </a:r>
            <a:r>
              <a:rPr lang="ru-RU" sz="1000">
                <a:latin typeface="Arial" charset="0"/>
              </a:rPr>
              <a:t>р</a:t>
            </a:r>
            <a:r>
              <a:rPr lang="en-US" sz="1000">
                <a:latin typeface="Arial" charset="0"/>
              </a:rPr>
              <a:t>.</a:t>
            </a:r>
            <a:r>
              <a:rPr lang="ru-RU" sz="1000">
                <a:latin typeface="Arial" charset="0"/>
              </a:rPr>
              <a:t> </a:t>
            </a:r>
          </a:p>
          <a:p>
            <a:pPr algn="r" eaLnBrk="1" hangingPunct="1"/>
            <a:r>
              <a:rPr lang="ru-RU" sz="1000">
                <a:latin typeface="Arial" charset="0"/>
              </a:rPr>
              <a:t>Анестезия и реанимация в акушерстве и гинекологии /В.И. Кулаков, В.Н. Серов, А.М. Абубакирова, Е.А. Чернуха.- М:.-Издательство «Триада-Х», 2000.-384 с.</a:t>
            </a:r>
          </a:p>
          <a:p>
            <a:pPr algn="r" eaLnBrk="1" hangingPunct="1"/>
            <a:r>
              <a:rPr lang="en-US" sz="1000">
                <a:latin typeface="Arial" charset="0"/>
              </a:rPr>
              <a:t>Chadwick  H.S.     Obstetric anesthesia - Then and now // Minerva Anestesiol 2005;71:517-20</a:t>
            </a:r>
            <a:endParaRPr lang="ru-RU" sz="1000">
              <a:latin typeface="Arial" charset="0"/>
            </a:endParaRPr>
          </a:p>
          <a:p>
            <a:pPr algn="r" eaLnBrk="1" hangingPunct="1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5AC5-37F5-4908-BC4C-3681FEBEAB19}" type="datetime11">
              <a:rPr lang="ru-RU" smtClean="0"/>
              <a:t>09:08:29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9671"/>
            <a:ext cx="3827119" cy="447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850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…Даже вопрос так не стоит: использовать </a:t>
            </a:r>
            <a:r>
              <a:rPr lang="ru-RU" sz="2800" b="1" dirty="0" err="1" smtClean="0"/>
              <a:t>нейроаксиальную</a:t>
            </a:r>
            <a:r>
              <a:rPr lang="ru-RU" sz="2800" b="1" dirty="0" smtClean="0"/>
              <a:t> анестезию в акушерстве или нет…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0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http://</a:t>
            </a:r>
            <a:r>
              <a:rPr lang="en-US" sz="3600" b="1" dirty="0" smtClean="0">
                <a:solidFill>
                  <a:srgbClr val="FF0000"/>
                </a:solidFill>
              </a:rPr>
              <a:t>www.arfpoint.ru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8E5C-18AA-4239-857C-B20E2CD4AACF}" type="datetime11">
              <a:rPr lang="ru-RU" smtClean="0">
                <a:solidFill>
                  <a:srgbClr val="000000"/>
                </a:solidFill>
              </a:rPr>
              <a:pPr>
                <a:defRPr/>
              </a:pPr>
              <a:t>09:08:28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5740"/>
            <a:ext cx="4680520" cy="3013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88672"/>
            <a:ext cx="4248472" cy="33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920" cy="5873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>Нейроаксиальная анестезия/аналгезия</a:t>
            </a: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Arial" pitchFamily="34" charset="0"/>
              </a:rPr>
            </a:br>
            <a:endParaRPr lang="ru-RU" sz="40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867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73117" y="1052736"/>
            <a:ext cx="8642350" cy="4319588"/>
          </a:xfrm>
          <a:prstGeom prst="roundRect">
            <a:avLst>
              <a:gd name="adj" fmla="val 1953"/>
            </a:avLst>
          </a:prstGeom>
          <a:noFill/>
        </p:spPr>
        <p:txBody>
          <a:bodyPr>
            <a:normAutofit/>
          </a:bodyPr>
          <a:lstStyle/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Эпидуральная аналгезия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(болюс)</a:t>
            </a:r>
          </a:p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Низкодозированная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спинальная аналгезия</a:t>
            </a:r>
          </a:p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Постоянная инфузия местного анестетика в эпидуральное пр-во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epidural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infusion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(CEI)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Комбинированная спинально-эпидуральная анестезия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combined spinal-epidural (CSE) </a:t>
            </a:r>
          </a:p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Контролируемая пациенткой аналгезия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Patient-controlled epidural analgesia (PCEA) </a:t>
            </a:r>
          </a:p>
          <a:p>
            <a:pPr marL="685800"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Продленная спинальная анестезия?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ru-RU" sz="1800" dirty="0" smtClean="0">
              <a:latin typeface="Arial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331640" y="5516563"/>
            <a:ext cx="7596336" cy="10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+mn-cs"/>
              </a:rPr>
              <a:t>Paech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M.  Newer techniques of labor analgesia //Anesthesiology Clinics of North  America -  2003- </a:t>
            </a: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+mn-cs"/>
              </a:rPr>
              <a:t>Vol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21, № 1 - P 1-17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                                                                                                     </a:t>
            </a:r>
          </a:p>
          <a:p>
            <a:pPr algn="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  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Hughes D., Simmons S.W., Brown J., </a:t>
            </a: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+mn-cs"/>
              </a:rPr>
              <a:t>Cyna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.M.   Combined spinal-epidural versus epidural analgesia in labour //Cochrane Database Syst. Rev.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–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2003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-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(4):CD003401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</a:p>
          <a:p>
            <a:pPr algn="r" fontAlgn="auto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</a:pP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+mn-cs"/>
              </a:rPr>
              <a:t>Anim-Somuah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M., Smyth R., Howell C.   Epidural versus non-epidural or no analgesia in labour. //Cochrane Database Syst. Rev. – 2005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- 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Oct 19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-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(4):CD000331</a:t>
            </a:r>
            <a:r>
              <a:rPr lang="ru-RU" sz="2000" baseline="0" dirty="0">
                <a:solidFill>
                  <a:prstClr val="black"/>
                </a:solidFill>
                <a:cs typeface="+mn-cs"/>
              </a:rPr>
              <a:t> </a:t>
            </a:r>
            <a:r>
              <a:rPr lang="ru-RU" sz="1100" baseline="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656930"/>
      </p:ext>
    </p:extLst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Легко интубировать!</a:t>
            </a:r>
          </a:p>
        </p:txBody>
      </p:sp>
      <p:pic>
        <p:nvPicPr>
          <p:cNvPr id="43011" name="Picture 5" descr="10_dolp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84313"/>
            <a:ext cx="33623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6164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Куликов А.В.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52400" y="4287838"/>
            <a:ext cx="66897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>
                <a:latin typeface="Arial" pitchFamily="34" charset="0"/>
              </a:rPr>
              <a:t>Неудачная интубация трахеи – смерть генерального конструктора С.П. Королева в 1966 г. </a:t>
            </a:r>
            <a:r>
              <a:rPr lang="ru-RU" sz="1600" b="1">
                <a:latin typeface="Arial" pitchFamily="34" charset="0"/>
              </a:rPr>
              <a:t>(экстренный переход к эндотрахеальному наркозу, неправильно сросшийся перелом челюсти и ограничение раскрывания рта, неразгибание шеи)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76700"/>
            <a:ext cx="15827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163"/>
            <a:ext cx="25193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06400"/>
            <a:ext cx="21224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6400"/>
            <a:ext cx="19113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557338"/>
            <a:ext cx="2663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3192"/>
            <a:ext cx="4453314" cy="515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1" y="1"/>
            <a:ext cx="6703250" cy="11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9" y="953663"/>
            <a:ext cx="3600401" cy="6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33301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Клинки ларингоскопа различной формы и размера, включая клинки с изменяемой геометрией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Эндотрахеальные интубационные трубки разного размера и дизайна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Проводники для интубационных трубок. Примеры включают (но не ограничены) полужесткие стилеты, пищеводные бужи, светящиеся проводники и щипцы, предназначенные, чтобы манипулировать дистальной частью интубационной трубки, бужи, полые стилеты и катетеры (оптические стилеты с подсветкой и каналом для вентиляции, катетеры с каналом для вентиляции)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Ригидные ларингоскопы с каналом для вентиляции, непрямые ригидные ларингоскопы (видеоларингоскопы) 	</a:t>
            </a:r>
          </a:p>
          <a:p>
            <a:pPr eaLnBrk="1" hangingPunct="1"/>
            <a:endParaRPr lang="ru-RU" sz="14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sz="4900" b="1" dirty="0">
              <a:solidFill>
                <a:srgbClr val="0000FF"/>
              </a:solidFill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640763" cy="4525962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Надгортанные воздуховоды – воздуховоды различного размера, ларингеальные маски (интубирующая ларингеальная маска, в том числе с возможностью видеоконтроля, ларингеальная маска с каналом для дренирования желудка), другие устройства (комбини-рованные трахео-пищеводные трубки, фарингеальные трубки, безманжеточные устройства)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Гибкий фибробронхоскоп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ретроградной интубации трахеи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выполнения пункционной крикотиреотомии, катетеризации трахеи и проведения транстрахеальной оксигенации или вентиляции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хирургической крикотиреотомии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endParaRPr lang="ru-RU" sz="16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0517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МИНИСТЕРСТВО ЗДРАВООХРАНЕНИЯ РОССИЙСКОЙ ФЕДЕРАЦИИ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/>
              <a:t> </a:t>
            </a:r>
            <a:endParaRPr lang="ru-RU" sz="1600" baseline="0" dirty="0"/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ПРИКАЗ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от 15 ноября 2012 г. N 919н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 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ОБ УТВЕРЖДЕНИИ ПОРЯДКА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ОКАЗАНИЯ МЕДИЦИНСКОЙ ПОМОЩИ ВЗРОСЛОМУ НАСЕЛЕНИЮ ПО ПРОФИЛЮ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"АНЕСТЕЗИОЛОГИЯ И РЕАНИМАТОЛОГИЯ"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aseline="0" dirty="0"/>
              <a:t> </a:t>
            </a:r>
          </a:p>
          <a:p>
            <a:pPr algn="ctr"/>
            <a:r>
              <a:rPr lang="ru-RU" sz="1600" baseline="0" dirty="0"/>
              <a:t>В соответствии со статьей 37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2012, N 26, ст. 3442, 3446) приказываю:</a:t>
            </a:r>
          </a:p>
          <a:p>
            <a:pPr algn="just"/>
            <a:r>
              <a:rPr lang="ru-RU" sz="1600" baseline="0" dirty="0"/>
              <a:t>1. Утвердить прилагаемый </a:t>
            </a:r>
            <a:r>
              <a:rPr lang="ru-RU" sz="1600" baseline="0" dirty="0">
                <a:hlinkClick r:id="rId2" action="ppaction://hlinkfile" tooltip="Ссылка на текущий документ"/>
              </a:rPr>
              <a:t>Порядок</a:t>
            </a:r>
            <a:r>
              <a:rPr lang="ru-RU" sz="1600" baseline="0" dirty="0"/>
              <a:t> оказания медицинской помощи взрослому населению по профилю "анестезиология и реаниматология".</a:t>
            </a:r>
          </a:p>
          <a:p>
            <a:pPr algn="just"/>
            <a:r>
              <a:rPr lang="ru-RU" sz="1600" baseline="0" dirty="0"/>
              <a:t>2. Признать утратившим силу приказ Министерства здравоохранения и социального развития Российской Федерации от 13 апреля 2011 г. N 315н "Об утверждении Порядка оказания анестезиолого-реанимационной помощи взрослому населению" (зарегистрирован Министерством юстиции Российской Федерации 10 июня 2011 г., регистрационный N 21020).</a:t>
            </a:r>
            <a:endParaRPr lang="ru-RU" sz="2000" baseline="0" dirty="0"/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sz="1400" baseline="0" dirty="0"/>
              <a:t>Министр</a:t>
            </a:r>
          </a:p>
          <a:p>
            <a:pPr algn="r"/>
            <a:r>
              <a:rPr lang="ru-RU" sz="1400" baseline="0" dirty="0"/>
              <a:t>В.И.СКВОРЦОВА</a:t>
            </a:r>
          </a:p>
        </p:txBody>
      </p:sp>
    </p:spTree>
    <p:extLst>
      <p:ext uri="{BB962C8B-B14F-4D97-AF65-F5344CB8AC3E}">
        <p14:creationId xmlns:p14="http://schemas.microsoft.com/office/powerpoint/2010/main" val="32304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4608" y="291536"/>
            <a:ext cx="8229600" cy="761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Эти приказы обязательны!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09:08:29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31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Федеральный закон  «Об охране здоровья граждан Российской федерации» Принят Государственной Думой 1 ноября 2011 г. Одобрен Советом Федерации 9 ноября 2011 г.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 </a:t>
            </a:r>
            <a:r>
              <a:rPr lang="ru-RU" dirty="0"/>
              <a:t>Статья 37. Порядки оказания медицинской помощи и стандарты медицинской помощи. Часть 1 статьи 37 вступает в силу с 1 января 2013 года (пункт 3 статьи 101 данного документа):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1. Медицинская помощь организуется и оказывается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82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44597"/>
              </p:ext>
            </p:extLst>
          </p:nvPr>
        </p:nvGraphicFramePr>
        <p:xfrm>
          <a:off x="467544" y="1196752"/>
          <a:ext cx="8496944" cy="524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286"/>
                <a:gridCol w="6806818"/>
                <a:gridCol w="1158840"/>
              </a:tblGrid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N 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              Наименование оборудования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Требуемое количество, шт.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Операционная, манипуляционная, диагностический кабинет                           (на 1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-место)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Дефибриллятор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37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Автоматический анализатор газов крови, кисло-щелочного состояния, электролитов, глюкозы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Система централизованного снабжения медицинскими газами и вакуумом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Преднаркозная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палата (на 3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искусственной вентиляции легких транспортный (CMV, SIMV, CPAP) с мониторированием дыхательного и минутного объема дыхания, давления в контуре аппарата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05040"/>
              </p:ext>
            </p:extLst>
          </p:nvPr>
        </p:nvGraphicFramePr>
        <p:xfrm>
          <a:off x="467544" y="1127359"/>
          <a:ext cx="8424936" cy="551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84"/>
                <a:gridCol w="6749133"/>
                <a:gridCol w="1149019"/>
              </a:tblGrid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маску,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Палата пробуждения (на 3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 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2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86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транспортный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</p:spTree>
    <p:extLst>
      <p:ext uri="{BB962C8B-B14F-4D97-AF65-F5344CB8AC3E}">
        <p14:creationId xmlns:p14="http://schemas.microsoft.com/office/powerpoint/2010/main" val="3241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452320" cy="51069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548680"/>
            <a:ext cx="303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http://www.femb.ru/find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519"/>
            <a:ext cx="2481486" cy="6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14340" name="Text Box 0"/>
          <p:cNvSpPr txBox="1">
            <a:spLocks noChangeArrowheads="1"/>
          </p:cNvSpPr>
          <p:nvPr/>
        </p:nvSpPr>
        <p:spPr bwMode="auto">
          <a:xfrm>
            <a:off x="0" y="228600"/>
            <a:ext cx="6660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95288" y="788511"/>
            <a:ext cx="8280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Открывание рта на ширину 5 см или три пальца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0563"/>
            <a:ext cx="2304256" cy="17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2" y="1916832"/>
            <a:ext cx="4883894" cy="340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Правило «3-3-2»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92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241356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1340768"/>
            <a:ext cx="28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Тест </a:t>
            </a:r>
            <a:r>
              <a:rPr lang="en-US" b="1" dirty="0" err="1"/>
              <a:t>Mallampati</a:t>
            </a:r>
            <a:r>
              <a:rPr lang="en-US" b="1" dirty="0"/>
              <a:t> S.R. (1983)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43808" y="6108104"/>
            <a:ext cx="6015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Mallampati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SR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Gatt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Gugino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LD,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tracheal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intubation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prospective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Anaesth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1985;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:429–34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64344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</p:spTree>
    <p:extLst>
      <p:ext uri="{BB962C8B-B14F-4D97-AF65-F5344CB8AC3E}">
        <p14:creationId xmlns:p14="http://schemas.microsoft.com/office/powerpoint/2010/main" val="3786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pic>
        <p:nvPicPr>
          <p:cNvPr id="15363" name="Picture 2" descr="интуб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3" y="1747214"/>
            <a:ext cx="2374962" cy="23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интуб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59" y="1883012"/>
            <a:ext cx="2103365" cy="21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59424" y="1209830"/>
            <a:ext cx="374637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None/>
            </a:pP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расстояние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55374" y="4266305"/>
            <a:ext cx="289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норме угол более 35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проблемы возникают если угол менее 30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779912" y="4420193"/>
            <a:ext cx="5105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Расстояние между щитовидным хрящом и подбородком по средней линии –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расстояние (симптом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Патила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 Более 7 см у взрослых (три поперечных пальца) – легкая интубация</a:t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Менее 6 см – тяжелая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52399" y="938987"/>
            <a:ext cx="400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Подвижность в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атлантоокципитальном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соединении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08" y="1916832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Прогнозирование трудной интубации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36046"/>
              </p:ext>
            </p:extLst>
          </p:nvPr>
        </p:nvGraphicFramePr>
        <p:xfrm>
          <a:off x="323528" y="1325659"/>
          <a:ext cx="5328592" cy="27665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12368"/>
                <a:gridCol w="2016224"/>
              </a:tblGrid>
              <a:tr h="76040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Дыхательные пути по </a:t>
                      </a:r>
                      <a:r>
                        <a:rPr lang="ru-RU" sz="2000" b="1" dirty="0" err="1">
                          <a:effectLst/>
                        </a:rPr>
                        <a:t>Маллампати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3 - 4 класс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58943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effectLst/>
                        </a:rPr>
                        <a:t>Тироментальное</a:t>
                      </a:r>
                      <a:r>
                        <a:rPr lang="ru-RU" sz="2000" b="1" dirty="0">
                          <a:effectLst/>
                        </a:rPr>
                        <a:t> 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6,5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6764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>
                          <a:effectLst/>
                        </a:rPr>
                        <a:t>Стерноментальное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12.5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74023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Подвижность шеи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35 градусов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647486" y="2348880"/>
            <a:ext cx="2172985" cy="1224136"/>
          </a:xfrm>
          <a:prstGeom prst="wedgeRoundRectCallout">
            <a:avLst>
              <a:gd name="adj1" fmla="val -75862"/>
              <a:gd name="adj2" fmla="val -202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Прогноз:           100% трудная интубация трахеи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796136" y="1304764"/>
            <a:ext cx="288032" cy="2808312"/>
          </a:xfrm>
          <a:prstGeom prst="rightBrace">
            <a:avLst>
              <a:gd name="adj1" fmla="val 121714"/>
              <a:gd name="adj2" fmla="val 4926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1752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9908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680520" cy="63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8712968" cy="363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Особенности в акушерстве: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400" b="1" dirty="0" smtClean="0"/>
              <a:t>Гипоксия развивается  быстрее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Обязательна </a:t>
            </a:r>
            <a:r>
              <a:rPr lang="ru-RU" sz="2400" b="1" dirty="0" err="1" smtClean="0"/>
              <a:t>преоксигенация</a:t>
            </a:r>
            <a:endParaRPr lang="ru-RU" sz="24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Латеральная позиция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Нельзя проводить интенсивную вентиляцию маской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Значительно </a:t>
            </a:r>
            <a:r>
              <a:rPr lang="ru-RU" sz="2000" b="1" dirty="0" smtClean="0"/>
              <a:t>по</a:t>
            </a:r>
            <a:r>
              <a:rPr lang="ru-RU" sz="2400" b="1" dirty="0" smtClean="0"/>
              <a:t>вышен риск аспирационного синдрома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8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5495392" y="1486655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2"/>
            <a:ext cx="2112153" cy="94536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24" y="1296142"/>
            <a:ext cx="1440160" cy="1411357"/>
          </a:xfrm>
          <a:prstGeom prst="rect">
            <a:avLst/>
          </a:prstGeom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40904" y="3937955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364114" y="3228381"/>
            <a:ext cx="270769" cy="2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131840" y="2341618"/>
            <a:ext cx="805100" cy="3889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0981" y="2730541"/>
            <a:ext cx="2973133" cy="1152128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Вентиляция адекватна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Ситуация некритическая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4883" y="3028580"/>
            <a:ext cx="3045817" cy="55605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Альтернативные методы интубации трахеи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52320" y="2936813"/>
            <a:ext cx="1478194" cy="647817"/>
          </a:xfrm>
          <a:prstGeom prst="roundRect">
            <a:avLst/>
          </a:prstGeom>
          <a:solidFill>
            <a:srgbClr val="33CC33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Интубация успешна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680700" y="3228381"/>
            <a:ext cx="6616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903806" y="4280526"/>
            <a:ext cx="1947482" cy="58680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Провал после многих попыток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26" y="229225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936940" y="3586256"/>
            <a:ext cx="2386890" cy="27802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Интубация с ФБС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851288" y="3594219"/>
            <a:ext cx="1257271" cy="686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534390" y="4280526"/>
            <a:ext cx="3383717" cy="64585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Обдумать другие варианты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Разбудить пациента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25433" y="5149243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944797" y="4437112"/>
            <a:ext cx="6224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73498" y="4545694"/>
            <a:ext cx="1387462" cy="813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04" y="3842273"/>
            <a:ext cx="1312509" cy="15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5" y="5405958"/>
            <a:ext cx="2312505" cy="105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4104456" cy="3085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056421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Cormack RS, </a:t>
            </a:r>
            <a:r>
              <a:rPr lang="en-US" sz="1200" dirty="0" err="1"/>
              <a:t>Lehane</a:t>
            </a:r>
            <a:r>
              <a:rPr lang="en-US" sz="1200" dirty="0"/>
              <a:t> J. Difficult tracheal intubation in obstetrics. </a:t>
            </a:r>
            <a:r>
              <a:rPr lang="ru-RU" sz="1200" dirty="0"/>
              <a:t>Anaesthesia 1984;39:1105-1111;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Williams</a:t>
            </a:r>
            <a:r>
              <a:rPr lang="ru-RU" sz="1200" dirty="0"/>
              <a:t> KN,</a:t>
            </a:r>
          </a:p>
          <a:p>
            <a:pPr algn="r"/>
            <a:r>
              <a:rPr lang="en-US" sz="1200" dirty="0" err="1"/>
              <a:t>Carli</a:t>
            </a:r>
            <a:r>
              <a:rPr lang="en-US" sz="1200" dirty="0"/>
              <a:t> F, Cormack RS. Unexpected, difficult laryngoscopy: A prospective survey in routine general surgery. </a:t>
            </a:r>
            <a:r>
              <a:rPr lang="ru-RU" sz="1200" dirty="0" err="1"/>
              <a:t>Br</a:t>
            </a:r>
            <a:r>
              <a:rPr lang="ru-RU" sz="1200" dirty="0"/>
              <a:t> J </a:t>
            </a:r>
            <a:r>
              <a:rPr lang="ru-RU" sz="1200" dirty="0" err="1"/>
              <a:t>Anaesth</a:t>
            </a:r>
            <a:r>
              <a:rPr lang="ru-RU" sz="1200" dirty="0"/>
              <a:t> 1991;66:38-44,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3" y="404664"/>
            <a:ext cx="7252173" cy="18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6093392" y="1435942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3"/>
            <a:ext cx="2664295" cy="7200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60261" y="2677243"/>
            <a:ext cx="3926933" cy="1042700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ЛМ неэффективна или невыполнима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Ситуация критическая!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8778" y="4045395"/>
            <a:ext cx="3234416" cy="740470"/>
          </a:xfrm>
          <a:prstGeom prst="roundRect">
            <a:avLst/>
          </a:prstGeom>
          <a:gradFill flip="none" rotWithShape="1">
            <a:gsLst>
              <a:gs pos="30000">
                <a:srgbClr val="FF0000"/>
              </a:gs>
              <a:gs pos="94000">
                <a:schemeClr val="accent1">
                  <a:tint val="23500"/>
                  <a:satMod val="160000"/>
                  <a:alpha val="31000"/>
                  <a:lumMod val="9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«</a:t>
            </a:r>
            <a:r>
              <a:rPr lang="ru-RU" sz="2000" b="1" kern="1200" dirty="0" smtClean="0">
                <a:solidFill>
                  <a:schemeClr val="tx1"/>
                </a:solidFill>
              </a:rPr>
              <a:t>Нельзя вентилировать- нельзя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интубировать</a:t>
            </a:r>
            <a:r>
              <a:rPr lang="ru-RU" sz="2000" b="1" kern="1200" dirty="0" smtClean="0">
                <a:solidFill>
                  <a:schemeClr val="tx1"/>
                </a:solidFill>
              </a:rPr>
              <a:t>»!!!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156672" y="4169614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8" y="1344570"/>
            <a:ext cx="1440160" cy="1411357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3001409" y="5167553"/>
            <a:ext cx="4036407" cy="1440160"/>
          </a:xfrm>
          <a:prstGeom prst="roundRect">
            <a:avLst/>
          </a:prstGeom>
          <a:gradFill>
            <a:gsLst>
              <a:gs pos="35000">
                <a:srgbClr val="FFFF00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Пункционная </a:t>
            </a:r>
            <a:r>
              <a:rPr lang="ru-RU" sz="1600" b="1" kern="1200" dirty="0" err="1" smtClean="0">
                <a:solidFill>
                  <a:schemeClr val="tx1"/>
                </a:solidFill>
              </a:rPr>
              <a:t>крикотиреотомия</a:t>
            </a:r>
            <a:r>
              <a:rPr lang="ru-RU" sz="1600" b="1" kern="1200" dirty="0" smtClean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Хирургическая </a:t>
            </a:r>
            <a:r>
              <a:rPr lang="ru-RU" sz="1600" b="1" dirty="0" err="1">
                <a:solidFill>
                  <a:schemeClr val="tx1"/>
                </a:solidFill>
              </a:rPr>
              <a:t>крикотиреотомия</a:t>
            </a:r>
            <a:r>
              <a:rPr lang="ru-RU" sz="1600" b="1" dirty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>
                <a:solidFill>
                  <a:schemeClr val="tx1"/>
                </a:solidFill>
              </a:rPr>
              <a:t>Минитрахеостомия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 smtClean="0">
                <a:solidFill>
                  <a:prstClr val="black"/>
                </a:solidFill>
              </a:rPr>
              <a:t>Трахеостомия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pic>
        <p:nvPicPr>
          <p:cNvPr id="72" name="Picture 8" descr="крикотир1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0640"/>
            <a:ext cx="2395287" cy="18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07" y="5267335"/>
            <a:ext cx="1656582" cy="124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11970" y="3719943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634883" y="4413498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9" y="4966429"/>
            <a:ext cx="857550" cy="857550"/>
          </a:xfrm>
          <a:prstGeom prst="rect">
            <a:avLst/>
          </a:prstGeom>
        </p:spPr>
      </p:pic>
      <p:cxnSp>
        <p:nvCxnSpPr>
          <p:cNvPr id="104" name="Прямая со стрелкой 103"/>
          <p:cNvCxnSpPr/>
          <p:nvPr/>
        </p:nvCxnSpPr>
        <p:spPr>
          <a:xfrm flipH="1">
            <a:off x="5075426" y="4794213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593506" y="2341618"/>
            <a:ext cx="343433" cy="25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66" y="80134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314"/>
            <a:ext cx="3501532" cy="30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147"/>
            <a:ext cx="3384376" cy="29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" y="3393829"/>
            <a:ext cx="4124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3" y="3300865"/>
            <a:ext cx="2389207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22"/>
            <a:ext cx="164963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029"/>
            <a:ext cx="6010268" cy="45077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9281" y="404664"/>
            <a:ext cx="6288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837622" cy="44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7175465" cy="5382499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73019" cy="1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125959"/>
            <a:ext cx="9144000" cy="65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pic>
        <p:nvPicPr>
          <p:cNvPr id="20483" name="Picture 7" descr="крикотир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" y="116632"/>
            <a:ext cx="5921605" cy="18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крикотир1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8397"/>
            <a:ext cx="2592288" cy="203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1234"/>
            <a:ext cx="2232248" cy="2115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2683"/>
            <a:ext cx="2930579" cy="1999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0" y="4286333"/>
            <a:ext cx="2857898" cy="21402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6" y="770441"/>
            <a:ext cx="2176472" cy="30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72118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72" y="2634999"/>
            <a:ext cx="6828862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3" y="3933056"/>
            <a:ext cx="2289914" cy="23781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3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спинальной анестезии должны использоваться только иглы 25-29</a:t>
            </a:r>
            <a:r>
              <a:rPr lang="en-US" b="1" dirty="0" smtClean="0"/>
              <a:t>G – </a:t>
            </a:r>
            <a:r>
              <a:rPr lang="ru-RU" b="1" dirty="0" smtClean="0"/>
              <a:t>очень тонкие и легко встретить анатомическое препятствие.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8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84" y="338945"/>
            <a:ext cx="4355976" cy="68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1</a:t>
            </a:r>
            <a:r>
              <a:rPr lang="ru-RU" b="1" dirty="0" smtClean="0"/>
              <a:t>: использовать боковой доступ: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6" y="2276872"/>
            <a:ext cx="4961848" cy="4002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33955"/>
            <a:ext cx="3781985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2:</a:t>
            </a:r>
            <a:r>
              <a:rPr lang="ru-RU" b="1" dirty="0" smtClean="0"/>
              <a:t> использовать комбинированную спинально-</a:t>
            </a:r>
            <a:r>
              <a:rPr lang="ru-RU" b="1" dirty="0" err="1" smtClean="0"/>
              <a:t>эпидуральную</a:t>
            </a:r>
            <a:r>
              <a:rPr lang="ru-RU" b="1" dirty="0" smtClean="0"/>
              <a:t> анестезию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" y="3284984"/>
            <a:ext cx="3787870" cy="21291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755"/>
            <a:ext cx="4196912" cy="63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0" y="3068960"/>
            <a:ext cx="5263480" cy="233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586909" cy="252028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527018" y="1520788"/>
            <a:ext cx="70927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99560" y="3717032"/>
            <a:ext cx="925302" cy="756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606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Уровень пункции субарахноидального пространства не выше </a:t>
            </a:r>
            <a:r>
              <a:rPr lang="en-US" b="1" dirty="0" smtClean="0"/>
              <a:t>L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и не ниже </a:t>
            </a:r>
            <a:r>
              <a:rPr lang="en-US" b="1" dirty="0" smtClean="0"/>
              <a:t>L</a:t>
            </a:r>
            <a:r>
              <a:rPr lang="en-US" b="1" baseline="-25000" dirty="0" smtClean="0"/>
              <a:t>4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При операции кесарева сечения уровень </a:t>
            </a:r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r>
              <a:rPr lang="en-US" b="1" dirty="0" smtClean="0"/>
              <a:t>-L</a:t>
            </a:r>
            <a:r>
              <a:rPr lang="en-US" b="1" baseline="-25000" dirty="0" smtClean="0"/>
              <a:t>3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892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2261408"/>
            <a:ext cx="3432325" cy="4327714"/>
          </a:xfrm>
          <a:prstGeom prst="rect">
            <a:avLst/>
          </a:prstGeom>
        </p:spPr>
      </p:pic>
      <p:pic>
        <p:nvPicPr>
          <p:cNvPr id="51206" name="Picture 6" descr="эп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4806"/>
            <a:ext cx="3240360" cy="62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067944" y="276808"/>
            <a:ext cx="1371600" cy="914400"/>
          </a:xfrm>
          <a:prstGeom prst="wedgeEllipseCallout">
            <a:avLst>
              <a:gd name="adj1" fmla="val -227355"/>
              <a:gd name="adj2" fmla="val 440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chemeClr val="bg1"/>
                </a:solidFill>
                <a:latin typeface="Arial" charset="0"/>
              </a:rPr>
              <a:t>3%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151649" y="1340768"/>
            <a:ext cx="1295400" cy="762000"/>
          </a:xfrm>
          <a:prstGeom prst="wedgeEllipseCallout">
            <a:avLst>
              <a:gd name="adj1" fmla="val -162010"/>
              <a:gd name="adj2" fmla="val 3119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94%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106044" y="2458887"/>
            <a:ext cx="1295400" cy="838200"/>
          </a:xfrm>
          <a:prstGeom prst="wedgeEllipseCallout">
            <a:avLst>
              <a:gd name="adj1" fmla="val -243339"/>
              <a:gd name="adj2" fmla="val -394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3%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683568" y="1988840"/>
            <a:ext cx="1944216" cy="1325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50825" y="332656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b="1" baseline="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Спинальная анестезия </a:t>
            </a:r>
            <a:r>
              <a:rPr lang="ru-RU" b="1" baseline="0" dirty="0">
                <a:solidFill>
                  <a:srgbClr val="0000FF"/>
                </a:solidFill>
                <a:latin typeface="Arial" pitchFamily="34" charset="0"/>
                <a:cs typeface="+mn-cs"/>
              </a:rPr>
              <a:t>при операции кесарева сечения</a:t>
            </a:r>
            <a:endParaRPr lang="ru-RU" sz="2000" baseline="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66564" name="AutoShape 3"/>
          <p:cNvSpPr>
            <a:spLocks noChangeArrowheads="1"/>
          </p:cNvSpPr>
          <p:nvPr/>
        </p:nvSpPr>
        <p:spPr bwMode="auto">
          <a:xfrm>
            <a:off x="2051720" y="997240"/>
            <a:ext cx="4796086" cy="506730"/>
          </a:xfrm>
          <a:prstGeom prst="roundRect">
            <a:avLst>
              <a:gd name="adj" fmla="val 56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 smtClean="0">
                <a:solidFill>
                  <a:srgbClr val="0000FF"/>
                </a:solidFill>
                <a:cs typeface="+mn-cs"/>
              </a:rPr>
              <a:t>Маркаин</a:t>
            </a:r>
            <a:r>
              <a:rPr lang="ru-RU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cs typeface="+mn-cs"/>
              </a:rPr>
              <a:t>спинал</a:t>
            </a:r>
            <a:r>
              <a:rPr lang="ru-RU" sz="2000" b="1" dirty="0">
                <a:solidFill>
                  <a:srgbClr val="0000FF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0000FF"/>
                </a:solidFill>
                <a:cs typeface="+mn-cs"/>
              </a:rPr>
              <a:t>хэви</a:t>
            </a:r>
            <a:r>
              <a:rPr lang="ru-RU" sz="2000" b="1" dirty="0">
                <a:solidFill>
                  <a:srgbClr val="0000FF"/>
                </a:solidFill>
                <a:cs typeface="+mn-cs"/>
              </a:rPr>
              <a:t>) </a:t>
            </a:r>
            <a:r>
              <a:rPr lang="ru-RU" sz="2000" b="1" dirty="0" smtClean="0">
                <a:solidFill>
                  <a:prstClr val="black"/>
                </a:solidFill>
                <a:cs typeface="+mn-cs"/>
              </a:rPr>
              <a:t>-</a:t>
            </a:r>
            <a:r>
              <a:rPr lang="ru-RU" sz="2000" b="1" dirty="0">
                <a:solidFill>
                  <a:prstClr val="black"/>
                </a:solidFill>
                <a:cs typeface="+mn-cs"/>
              </a:rPr>
              <a:t>8</a:t>
            </a:r>
            <a:r>
              <a:rPr lang="ru-RU" sz="2000" b="1" dirty="0" smtClean="0">
                <a:solidFill>
                  <a:prstClr val="black"/>
                </a:solidFill>
                <a:cs typeface="+mn-cs"/>
              </a:rPr>
              <a:t>,0-15,0  мг</a:t>
            </a:r>
            <a:endParaRPr lang="ru-RU" sz="3200" b="1" dirty="0">
              <a:solidFill>
                <a:prstClr val="black"/>
              </a:solidFill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54533"/>
              </p:ext>
            </p:extLst>
          </p:nvPr>
        </p:nvGraphicFramePr>
        <p:xfrm>
          <a:off x="250825" y="1772816"/>
          <a:ext cx="8610600" cy="18288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30410"/>
                <a:gridCol w="3363036"/>
                <a:gridCol w="301715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Рост пациенток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Бупивакаин гипербарический 0,5% (мг)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Бупивакаин изобарический 0.5% (мг)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150–160 см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8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</a:rPr>
                        <a:t>8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160–180 см</a:t>
                      </a:r>
                      <a:endParaRPr lang="ru-RU" sz="2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10–12,5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&gt;180 см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12,5–15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Начало эффекта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2–4 мин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5–10 мин</a:t>
                      </a:r>
                      <a:endParaRPr lang="ru-RU" sz="2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3677" y="45091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cs typeface="+mn-cs"/>
              </a:rPr>
              <a:t>Седация – пропофол 30-50 мг, </a:t>
            </a:r>
            <a:r>
              <a:rPr lang="ru-RU" b="1" dirty="0" err="1">
                <a:solidFill>
                  <a:prstClr val="black"/>
                </a:solidFill>
                <a:cs typeface="+mn-cs"/>
              </a:rPr>
              <a:t>тиопентал</a:t>
            </a:r>
            <a:r>
              <a:rPr lang="ru-RU" b="1" dirty="0">
                <a:solidFill>
                  <a:prstClr val="black"/>
                </a:solidFill>
                <a:cs typeface="+mn-cs"/>
              </a:rPr>
              <a:t> натрия – 50-100 мг</a:t>
            </a:r>
            <a:r>
              <a:rPr lang="ru-RU" sz="2000" b="1" dirty="0">
                <a:solidFill>
                  <a:prstClr val="black"/>
                </a:solidFill>
                <a:cs typeface="+mn-cs"/>
              </a:rPr>
              <a:t> </a:t>
            </a:r>
            <a:endParaRPr lang="ru-RU" sz="1100" b="1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95410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Arial Cyr" pitchFamily="34" charset="0"/>
                <a:cs typeface="+mn-cs"/>
              </a:rPr>
              <a:t>Артериальная гипотония при регионарной анестезии:</a:t>
            </a:r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250825" y="1341438"/>
            <a:ext cx="8482013" cy="1590306"/>
          </a:xfrm>
          <a:prstGeom prst="roundRect">
            <a:avLst>
              <a:gd name="adj" fmla="val 197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504D"/>
                </a:solidFill>
                <a:latin typeface="Arial" charset="0"/>
              </a:rPr>
              <a:t>Механизм развития: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Блокада симпатических ганглиев – </a:t>
            </a:r>
            <a:r>
              <a:rPr lang="ru-RU" sz="2400" b="1" dirty="0" err="1">
                <a:solidFill>
                  <a:prstClr val="black"/>
                </a:solidFill>
                <a:latin typeface="Arial" charset="0"/>
              </a:rPr>
              <a:t>вазодилатация</a:t>
            </a:r>
            <a:endParaRPr lang="ru-RU" sz="2400" b="1" dirty="0">
              <a:solidFill>
                <a:prstClr val="black"/>
              </a:solidFill>
              <a:latin typeface="Arial" charset="0"/>
            </a:endParaRP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charset="0"/>
              </a:rPr>
              <a:t>Аорто-кавальная</a:t>
            </a:r>
            <a:r>
              <a:rPr lang="ru-RU" sz="2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компрессия</a:t>
            </a:r>
          </a:p>
        </p:txBody>
      </p:sp>
      <p:pic>
        <p:nvPicPr>
          <p:cNvPr id="7" name="Рисунок 6" descr="компрессия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3384376" cy="1753058"/>
          </a:xfrm>
          <a:prstGeom prst="rect">
            <a:avLst/>
          </a:prstGeom>
        </p:spPr>
      </p:pic>
      <p:pic>
        <p:nvPicPr>
          <p:cNvPr id="5" name="Содержимое 6" descr="гемод5р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3414" y="3201838"/>
            <a:ext cx="41511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6568"/>
      </p:ext>
    </p:extLst>
  </p:cSld>
  <p:clrMapOvr>
    <a:masterClrMapping/>
  </p:clrMapOvr>
  <p:transition advTm="29999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гемоди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644008" cy="297760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53244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Латеральная позиция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Эластическая компрессия нижних конечностей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prstClr val="black"/>
                </a:solidFill>
                <a:latin typeface="Calibri"/>
                <a:cs typeface="+mn-cs"/>
              </a:rPr>
              <a:t>Низкодозированная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 спинальная анестезия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prstClr val="black"/>
                </a:solidFill>
                <a:latin typeface="Calibri"/>
                <a:cs typeface="+mn-cs"/>
              </a:rPr>
              <a:t>Вазопрссоры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ru-RU" sz="2800" b="1" dirty="0" err="1" smtClean="0">
                <a:solidFill>
                  <a:prstClr val="black"/>
                </a:solidFill>
                <a:latin typeface="Calibri"/>
                <a:cs typeface="+mn-cs"/>
              </a:rPr>
              <a:t>мезатон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, эфедрин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prstClr val="black"/>
                </a:solidFill>
                <a:latin typeface="Calibri"/>
                <a:cs typeface="+mn-cs"/>
              </a:rPr>
              <a:t>Преинфузия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cs typeface="+mn-cs"/>
              </a:rPr>
              <a:t>?</a:t>
            </a:r>
            <a:endParaRPr lang="ru-RU" sz="2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095" y="378903"/>
            <a:ext cx="85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alibri"/>
                <a:cs typeface="+mn-cs"/>
              </a:rPr>
              <a:t>Профилактика и лечение артериальной гипотонии</a:t>
            </a:r>
            <a:endParaRPr lang="ru-RU" sz="2800" b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058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99% ошибок в анестезиологии стоят рядом с наркозным аппаратом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017912" cy="30179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9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Причины неудач при проведении эпидуральной аналгезии в родах</a:t>
            </a:r>
            <a:endParaRPr lang="ru-RU" sz="40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50825" y="1484784"/>
            <a:ext cx="864235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b="1" dirty="0"/>
              <a:t>  </a:t>
            </a:r>
            <a:r>
              <a:rPr lang="ru-RU" sz="2000" b="1" dirty="0"/>
              <a:t>Незнание анестезиологом особенностей обезболивания родов</a:t>
            </a:r>
            <a:r>
              <a:rPr lang="ru-RU" sz="2000" b="1" dirty="0" smtClean="0"/>
              <a:t>: </a:t>
            </a:r>
            <a:r>
              <a:rPr lang="ru-RU" sz="2000" b="1" dirty="0"/>
              <a:t>высокие дозы МА - моторный блок и артериальная </a:t>
            </a:r>
            <a:r>
              <a:rPr lang="ru-RU" sz="2000" b="1" dirty="0" smtClean="0"/>
              <a:t>гипотония,  </a:t>
            </a:r>
            <a:r>
              <a:rPr lang="ru-RU" sz="2000" b="1" dirty="0"/>
              <a:t>положение на спине – </a:t>
            </a:r>
            <a:r>
              <a:rPr lang="ru-RU" sz="2000" b="1" dirty="0" err="1"/>
              <a:t>аортокавальная</a:t>
            </a:r>
            <a:r>
              <a:rPr lang="ru-RU" sz="2000" b="1" dirty="0"/>
              <a:t> компрессия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Попытка акушера-гинеколога форсировать второй период родов увеличением дозы окситоцина или механическим способом в условиях моторного блока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Отсутствие адекватного мониторинга состояния плода в родах</a:t>
            </a: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 Несвоевременное </a:t>
            </a:r>
            <a:r>
              <a:rPr lang="ru-RU" sz="2000" b="1" dirty="0" err="1"/>
              <a:t>родоразрешение</a:t>
            </a:r>
            <a:endParaRPr lang="ru-RU" sz="2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412" y="5301208"/>
            <a:ext cx="8640763" cy="5794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Перинатальная заболеваемость и смертность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3957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000" b="1" dirty="0" smtClean="0"/>
              <a:t>Реанимационные мероприятия проводятся в боковом положении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000" b="1" dirty="0" smtClean="0"/>
              <a:t>Без родоразрешения реанимация у беременной женщины неэффективна и поскольку имеется возможность получить живого ребенка операция кесарева сечения проводится в условиях продолжающейся реанимации 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>в первые 5 мин </a:t>
            </a:r>
            <a:r>
              <a:rPr lang="ru-RU" altLang="ru-RU" sz="2000" b="1" dirty="0" smtClean="0"/>
              <a:t>после остановки сердечной деятельности. Проведение операции в более поздние сроки резко ухудшает прогноз как для женщины, так и для новорожденного.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 dirty="0" smtClean="0"/>
          </a:p>
          <a:p>
            <a:pPr eaLnBrk="1" hangingPunct="1">
              <a:lnSpc>
                <a:spcPct val="150000"/>
              </a:lnSpc>
            </a:pPr>
            <a:r>
              <a:rPr lang="ru-RU" altLang="ru-RU" sz="2000" b="1" dirty="0" smtClean="0"/>
              <a:t>После родоразрешения реанимационные мероприятия проводятся в соответствии с этиологическим фактором</a:t>
            </a:r>
            <a:endParaRPr lang="ru-RU" alt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459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3333FF"/>
                </a:solidFill>
              </a:rPr>
              <a:t>Выживаемость детей в зависимости от времени родоразрешения при остановке сердца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858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375" y="3068638"/>
            <a:ext cx="4751388" cy="61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3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909888"/>
            <a:ext cx="1541463" cy="1543050"/>
          </a:xfrm>
        </p:spPr>
      </p:pic>
    </p:spTree>
    <p:extLst>
      <p:ext uri="{BB962C8B-B14F-4D97-AF65-F5344CB8AC3E}">
        <p14:creationId xmlns:p14="http://schemas.microsoft.com/office/powerpoint/2010/main" val="3402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91512" cy="110807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ru-RU" altLang="ru-RU" sz="1800" b="1" smtClean="0"/>
              <a:t>Для уменьшения степени аортокавальной компрессии немедленно женщина поворачивается на левый бок или руками матка смещается влево.</a:t>
            </a:r>
          </a:p>
        </p:txBody>
      </p:sp>
      <p:pic>
        <p:nvPicPr>
          <p:cNvPr id="33796" name="Picture 4" descr="resu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3841750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6" descr="resu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4525"/>
            <a:ext cx="3816350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8" descr="resu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62525"/>
            <a:ext cx="26638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0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775" y="260350"/>
            <a:ext cx="3349625" cy="3116263"/>
          </a:xfrm>
        </p:spPr>
      </p:pic>
      <p:pic>
        <p:nvPicPr>
          <p:cNvPr id="34821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351213" cy="2786062"/>
          </a:xfrm>
        </p:spPr>
      </p:pic>
      <p:pic>
        <p:nvPicPr>
          <p:cNvPr id="3482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39608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8088"/>
            <a:ext cx="40671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02580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ЦВД не коррелирует с ОЦК и ДЗЛА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Для измерения ЦВД можно использовать периферический доступ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Скорость инфузии в периферический катетер может достигать </a:t>
            </a:r>
            <a:r>
              <a:rPr lang="ru-RU" sz="2800" b="1" dirty="0" smtClean="0">
                <a:solidFill>
                  <a:srgbClr val="FF0000"/>
                </a:solidFill>
              </a:rPr>
              <a:t>18 л/ч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Катетеризация подключичной вены в неотложном порядке - только при невозможности катетеризировать периферические вены </a:t>
            </a:r>
            <a:r>
              <a:rPr lang="ru-RU" sz="2400" b="1" dirty="0" smtClean="0">
                <a:solidFill>
                  <a:srgbClr val="FF0000"/>
                </a:solidFill>
              </a:rPr>
              <a:t>(декомпенсированный шок, отсутствие ПВ)</a:t>
            </a:r>
            <a:endParaRPr lang="ru-RU" sz="2000" b="1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1" y="333375"/>
            <a:ext cx="4968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989"/>
            <a:ext cx="1489591" cy="14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7" y="476672"/>
            <a:ext cx="4050419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780420" cy="34425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04757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Vincent JL, Pelosi P, </a:t>
            </a:r>
            <a:r>
              <a:rPr lang="en-US" sz="1200" dirty="0" err="1"/>
              <a:t>Pearse</a:t>
            </a:r>
            <a:r>
              <a:rPr lang="en-US" sz="1200" dirty="0"/>
              <a:t> R, </a:t>
            </a:r>
            <a:r>
              <a:rPr lang="en-US" sz="1200" dirty="0" err="1"/>
              <a:t>Payen</a:t>
            </a:r>
            <a:r>
              <a:rPr lang="en-US" sz="1200" dirty="0"/>
              <a:t> D, </a:t>
            </a:r>
            <a:r>
              <a:rPr lang="en-US" sz="1200" dirty="0" err="1"/>
              <a:t>Perel</a:t>
            </a:r>
            <a:r>
              <a:rPr lang="en-US" sz="1200" dirty="0"/>
              <a:t> A, </a:t>
            </a:r>
            <a:r>
              <a:rPr lang="en-US" sz="1200" dirty="0" err="1"/>
              <a:t>Hoeft</a:t>
            </a:r>
            <a:r>
              <a:rPr lang="en-US" sz="1200" dirty="0"/>
              <a:t> A, </a:t>
            </a:r>
            <a:r>
              <a:rPr lang="en-US" sz="1200" dirty="0" err="1"/>
              <a:t>Romagnoli</a:t>
            </a:r>
            <a:r>
              <a:rPr lang="en-US" sz="1200" dirty="0"/>
              <a:t> </a:t>
            </a:r>
            <a:r>
              <a:rPr lang="en-US" sz="1200" dirty="0" smtClean="0"/>
              <a:t>S, </a:t>
            </a:r>
            <a:r>
              <a:rPr lang="en-US" sz="1200" dirty="0" err="1" smtClean="0"/>
              <a:t>Ranieri</a:t>
            </a:r>
            <a:r>
              <a:rPr lang="en-US" sz="1200" dirty="0" smtClean="0"/>
              <a:t> </a:t>
            </a:r>
            <a:r>
              <a:rPr lang="en-US" sz="1200" dirty="0"/>
              <a:t>VM, </a:t>
            </a:r>
            <a:r>
              <a:rPr lang="en-US" sz="1200" dirty="0" err="1"/>
              <a:t>Ichai</a:t>
            </a:r>
            <a:r>
              <a:rPr lang="en-US" sz="1200" dirty="0"/>
              <a:t> C, Forget P, Rocca GD, Rhodes A. Perioperative </a:t>
            </a:r>
            <a:r>
              <a:rPr lang="en-US" sz="1200" dirty="0" smtClean="0"/>
              <a:t>cardiovascular monitoring </a:t>
            </a:r>
            <a:r>
              <a:rPr lang="en-US" sz="1200" dirty="0"/>
              <a:t>of high-risk patients: a consensus of 12. </a:t>
            </a:r>
            <a:r>
              <a:rPr lang="en-US" sz="1200" dirty="0" err="1"/>
              <a:t>Crit</a:t>
            </a:r>
            <a:r>
              <a:rPr lang="en-US" sz="1200" dirty="0"/>
              <a:t> Care. 2015 </a:t>
            </a:r>
            <a:r>
              <a:rPr lang="en-US" sz="1200" dirty="0" smtClean="0"/>
              <a:t>May 8;19:224</a:t>
            </a:r>
            <a:r>
              <a:rPr lang="en-US" sz="1200" dirty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554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12086"/>
            <a:ext cx="8136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«…Настоящее уголовное дело возбуждено 24.02.2012 следственным отделом по признакам преступления, предусмотренного ч. 2 ст. 109 УК РФ, по факту халатности медицинских работников ГБУЗ РБ Городская больница № 3, повлекшая по неосторожности причинение смерти человеку».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родильный дом </a:t>
            </a:r>
            <a:r>
              <a:rPr lang="ru-RU" dirty="0" smtClean="0"/>
              <a:t>Городская </a:t>
            </a:r>
            <a:r>
              <a:rPr lang="ru-RU" dirty="0"/>
              <a:t>больница № 3 </a:t>
            </a:r>
            <a:r>
              <a:rPr lang="ru-RU" dirty="0" smtClean="0"/>
              <a:t>на </a:t>
            </a:r>
            <a:r>
              <a:rPr lang="ru-RU" dirty="0"/>
              <a:t>автомашине “скорой помощи” госпитализирована </a:t>
            </a:r>
            <a:r>
              <a:rPr lang="ru-RU" dirty="0" smtClean="0"/>
              <a:t>В., </a:t>
            </a:r>
            <a:r>
              <a:rPr lang="ru-RU" dirty="0"/>
              <a:t>1983 г.р., с диагнозом: беременность 36 недель, головное предлежание, преждевременная отслойка нормально расположенной плаценты тяжелой степени, внутриутробная гипоксия плода тяжелой степени, рубец на матке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экстренном порядке проведена операция кесарево сечение, извлечен ребенок, наложены швы на маточные сосуды. Рана на матке ушита двухрядным </a:t>
            </a:r>
            <a:r>
              <a:rPr lang="ru-RU" dirty="0" err="1"/>
              <a:t>викриловым</a:t>
            </a:r>
            <a:r>
              <a:rPr lang="ru-RU" dirty="0"/>
              <a:t> швом.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неэффективностью поэтапно проводимых мероприятий, произведена экстирпация матки без придатков. </a:t>
            </a:r>
            <a:r>
              <a:rPr lang="ru-RU" sz="2000" b="1" dirty="0" smtClean="0">
                <a:solidFill>
                  <a:srgbClr val="FF0000"/>
                </a:solidFill>
              </a:rPr>
              <a:t>Кровопотеря 2500 мл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На  следующий день! </a:t>
            </a:r>
            <a:r>
              <a:rPr lang="ru-RU" dirty="0" smtClean="0"/>
              <a:t>в </a:t>
            </a:r>
            <a:r>
              <a:rPr lang="ru-RU" dirty="0"/>
              <a:t>период времени с 14:50 до 16:10 врач анестезиолого-реанимационного отделения </a:t>
            </a:r>
            <a:r>
              <a:rPr lang="ru-RU" dirty="0" smtClean="0"/>
              <a:t>произвела </a:t>
            </a:r>
            <a:r>
              <a:rPr lang="ru-RU" sz="2000" dirty="0">
                <a:solidFill>
                  <a:srgbClr val="FF0000"/>
                </a:solidFill>
              </a:rPr>
              <a:t>две попытки катетеризации подключичной </a:t>
            </a:r>
            <a:r>
              <a:rPr lang="ru-RU" sz="2000" dirty="0" smtClean="0">
                <a:solidFill>
                  <a:srgbClr val="FF0000"/>
                </a:solidFill>
              </a:rPr>
              <a:t>вены, </a:t>
            </a:r>
            <a:r>
              <a:rPr lang="ru-RU" sz="2000" dirty="0">
                <a:solidFill>
                  <a:srgbClr val="FF0000"/>
                </a:solidFill>
              </a:rPr>
              <a:t>при которых осуществлен проколол стенки подключичной вены с проникновением в правую плевральную полость, куда в последующем произошло скопление крови (1800 мл).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17:10 час. констатирована </a:t>
            </a:r>
            <a:r>
              <a:rPr lang="ru-RU" dirty="0" smtClean="0"/>
              <a:t>смерть…».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95" y="3332891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«…С </a:t>
            </a:r>
            <a:r>
              <a:rPr lang="ru-RU" sz="2400" b="1" dirty="0"/>
              <a:t>целью коррекции </a:t>
            </a:r>
            <a:r>
              <a:rPr lang="ru-RU" sz="2400" b="1" dirty="0" err="1"/>
              <a:t>волемии</a:t>
            </a:r>
            <a:r>
              <a:rPr lang="ru-RU" sz="2400" b="1" dirty="0"/>
              <a:t>, определения объема вводимой жидкости, контроля центральной гемодинамики, </a:t>
            </a:r>
            <a:r>
              <a:rPr lang="ru-RU" sz="2400" b="1" dirty="0" smtClean="0"/>
              <a:t>ЦВД...»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501" y="4046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Нв</a:t>
            </a:r>
            <a:r>
              <a:rPr lang="ru-RU" dirty="0"/>
              <a:t> 59, эр -1,7, тр. -180, ц/п 0,9, лейк.-12, СОЭ 45, Ш -17, </a:t>
            </a:r>
            <a:r>
              <a:rPr lang="ru-RU" dirty="0" err="1"/>
              <a:t>сверт</a:t>
            </a:r>
            <a:r>
              <a:rPr lang="ru-RU" dirty="0"/>
              <a:t>. 4'2". В 14:50. решено перевести больную на спонтанное дыхание ч/з </a:t>
            </a:r>
            <a:r>
              <a:rPr lang="ru-RU" dirty="0" err="1"/>
              <a:t>интубационную</a:t>
            </a:r>
            <a:r>
              <a:rPr lang="ru-RU" dirty="0"/>
              <a:t> трубку. Гемодинамических нарушений нет. АД 117/75, ЧСС 115 в минуту. Дыхание через </a:t>
            </a:r>
            <a:r>
              <a:rPr lang="ru-RU" dirty="0" err="1"/>
              <a:t>интубационную</a:t>
            </a:r>
            <a:r>
              <a:rPr lang="ru-RU" dirty="0"/>
              <a:t> трубку свободное, в полном объеме. ЧД 18 в минуту. В 15:20: состояние больной без ухудшения, самочувствие хорошее. Больная просит удалить </a:t>
            </a:r>
            <a:r>
              <a:rPr lang="ru-RU" dirty="0" err="1"/>
              <a:t>интубационную</a:t>
            </a:r>
            <a:r>
              <a:rPr lang="ru-RU" dirty="0"/>
              <a:t> трубку. Больная </a:t>
            </a:r>
            <a:r>
              <a:rPr lang="ru-RU" dirty="0" err="1"/>
              <a:t>экстубирована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501" y="27089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Зачем катетеризировать подключичную вену?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28112"/>
            <a:ext cx="1944216" cy="1964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852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9675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Эксперт - это человек, который совершил все возможные ошибки в очень узкой специализации.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 </a:t>
            </a:r>
            <a:r>
              <a:rPr lang="ru-RU" sz="2800" b="1" i="1" dirty="0">
                <a:solidFill>
                  <a:srgbClr val="0000FF"/>
                </a:solidFill>
              </a:rPr>
              <a:t>Нильс Бор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9668"/>
            <a:ext cx="3317354" cy="2680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9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78282"/>
            <a:ext cx="1728192" cy="2351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785043"/>
            <a:ext cx="2636019" cy="201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5716" y="19168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Как будем играть?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6009"/>
            <a:ext cx="60841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За безопасность необходимо платить, а за ее отсутствие расплачиваться.</a:t>
            </a:r>
            <a:br>
              <a:rPr lang="ru-RU" sz="2400" b="1" dirty="0"/>
            </a:br>
            <a:r>
              <a:rPr lang="ru-RU" b="1" dirty="0" smtClean="0"/>
              <a:t>Уинстон Черчилль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2141" y="539136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 наших силах сделать риск меньше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7070" y="3861048"/>
            <a:ext cx="6985000" cy="1544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hlinkClick r:id="rId2"/>
              </a:rPr>
              <a:t>kulikov</a:t>
            </a:r>
            <a:r>
              <a:rPr lang="ru-RU" sz="2800" b="1" dirty="0" smtClean="0">
                <a:latin typeface="Arial" pitchFamily="34" charset="0"/>
                <a:hlinkClick r:id="rId2"/>
              </a:rPr>
              <a:t>1905</a:t>
            </a:r>
            <a:r>
              <a:rPr lang="en-US" sz="2800" b="1" dirty="0" smtClean="0">
                <a:latin typeface="Arial" pitchFamily="34" charset="0"/>
                <a:hlinkClick r:id="rId2"/>
              </a:rPr>
              <a:t>@yandex.ru</a:t>
            </a: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</a:rPr>
              <a:t>8 9122471023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39552" y="2492896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00099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0872" y="260648"/>
            <a:ext cx="304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Right patient</a:t>
            </a:r>
            <a:endParaRPr lang="ru-RU" sz="1600" dirty="0"/>
          </a:p>
          <a:p>
            <a:r>
              <a:rPr lang="en-US" sz="1600" b="1" i="1" dirty="0"/>
              <a:t>Right surgery</a:t>
            </a:r>
            <a:endParaRPr lang="ru-RU" sz="1600" dirty="0"/>
          </a:p>
          <a:p>
            <a:r>
              <a:rPr lang="en-US" sz="1600" b="1" i="1" dirty="0"/>
              <a:t>Right site</a:t>
            </a:r>
            <a:endParaRPr lang="ru-RU" sz="1600" dirty="0"/>
          </a:p>
          <a:p>
            <a:r>
              <a:rPr lang="en-US" sz="1600" b="1" i="1" dirty="0"/>
              <a:t>Right time</a:t>
            </a:r>
            <a:endParaRPr lang="ru-RU" sz="1600" dirty="0"/>
          </a:p>
          <a:p>
            <a:r>
              <a:rPr lang="en-US" sz="1600" b="1" i="1" dirty="0"/>
              <a:t>Rightly trained health personnel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300"/>
            <a:ext cx="1080120" cy="10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06" y="2017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ВОЗ и рекомендации по безопасности анестезии в акушерстве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789" y="2780928"/>
            <a:ext cx="8496944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Политика:</a:t>
            </a:r>
            <a:r>
              <a:rPr lang="ru-RU" b="1" dirty="0" smtClean="0"/>
              <a:t> требования к государству  по созданию благоприятных условий в здравоохранении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Качество  и безопасность:</a:t>
            </a:r>
            <a:r>
              <a:rPr lang="ru-RU" b="1" dirty="0" smtClean="0"/>
              <a:t> гарантировать </a:t>
            </a:r>
            <a:r>
              <a:rPr lang="ru-RU" b="1" dirty="0"/>
              <a:t>безопасность пациентов: </a:t>
            </a:r>
            <a:r>
              <a:rPr lang="ru-RU" b="1" dirty="0" smtClean="0"/>
              <a:t>обязательна оценка  мониторинга,  качества </a:t>
            </a:r>
            <a:r>
              <a:rPr lang="ru-RU" b="1" dirty="0"/>
              <a:t>клинических </a:t>
            </a:r>
            <a:r>
              <a:rPr lang="ru-RU" b="1" dirty="0" smtClean="0"/>
              <a:t>процедур и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Рекомендации и руководящие принципы:  </a:t>
            </a:r>
            <a:r>
              <a:rPr lang="ru-RU" b="1" dirty="0" smtClean="0"/>
              <a:t>внедрение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/>
              <a:t>лучших протоколов </a:t>
            </a:r>
            <a:r>
              <a:rPr lang="ru-RU" b="1" dirty="0"/>
              <a:t>для </a:t>
            </a:r>
            <a:r>
              <a:rPr lang="ru-RU" b="1" dirty="0" smtClean="0"/>
              <a:t> неотложных  </a:t>
            </a:r>
            <a:r>
              <a:rPr lang="ru-RU" b="1" dirty="0"/>
              <a:t>хирургических </a:t>
            </a:r>
            <a:r>
              <a:rPr lang="ru-RU" b="1" dirty="0" smtClean="0"/>
              <a:t>процедур, лечебных мероприятий и использования необходимого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Учебное оборудование: </a:t>
            </a:r>
            <a:r>
              <a:rPr lang="ru-RU" b="1" dirty="0" smtClean="0"/>
              <a:t>эффективное обучение технике неотложных процедур и лечению неотложных состояний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59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581805" cy="235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0" y="197954"/>
            <a:ext cx="976684" cy="9766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6" y="218593"/>
            <a:ext cx="6120680" cy="406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6" y="1853532"/>
            <a:ext cx="5185149" cy="11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41" y="266419"/>
            <a:ext cx="2897465" cy="14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3" y="266420"/>
            <a:ext cx="2998626" cy="139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258" y="3501008"/>
            <a:ext cx="80498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мире каждый </a:t>
            </a:r>
            <a:r>
              <a:rPr lang="ru-RU" sz="2000" b="1" dirty="0" smtClean="0"/>
              <a:t>год приблизительно </a:t>
            </a:r>
            <a:r>
              <a:rPr lang="ru-RU" sz="2000" b="1" dirty="0"/>
              <a:t>230 миллионов пациентов </a:t>
            </a:r>
            <a:r>
              <a:rPr lang="ru-RU" sz="2000" b="1" dirty="0" smtClean="0"/>
              <a:t>подвергаются анестезии. У семи </a:t>
            </a:r>
            <a:r>
              <a:rPr lang="ru-RU" sz="2000" b="1" dirty="0"/>
              <a:t>миллионов </a:t>
            </a:r>
            <a:r>
              <a:rPr lang="ru-RU" sz="2000" b="1" dirty="0" smtClean="0"/>
              <a:t>развиваются серьезные осложнения,  связанные с хирургическими </a:t>
            </a:r>
            <a:r>
              <a:rPr lang="ru-RU" sz="2000" b="1" dirty="0"/>
              <a:t>процедурами, от которых один миллион </a:t>
            </a:r>
            <a:r>
              <a:rPr lang="ru-RU" sz="2000" b="1" dirty="0" smtClean="0"/>
              <a:t>умирает (в Европе - 200 000).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1109" y="7643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2010 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8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2791</Words>
  <Application>Microsoft Office PowerPoint</Application>
  <PresentationFormat>Экран (4:3)</PresentationFormat>
  <Paragraphs>439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61</vt:i4>
      </vt:variant>
    </vt:vector>
  </HeadingPairs>
  <TitlesOfParts>
    <vt:vector size="66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http://www.arfpoint.ru</vt:lpstr>
      <vt:lpstr>Презентация PowerPoint</vt:lpstr>
      <vt:lpstr>Презентация PowerPoint</vt:lpstr>
      <vt:lpstr>99% ошибок в анестезиологии стоят рядом с наркозным аппаратом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Материнская смертность, связанная с анестезией</vt:lpstr>
      <vt:lpstr>Каждый день практически все роддома играют в «русскую рулетку»</vt:lpstr>
      <vt:lpstr>Основные проблемы общей анестезии при операции кесарева сечения</vt:lpstr>
      <vt:lpstr>Презентация PowerPoint</vt:lpstr>
      <vt:lpstr>Какие приказы нарушаются</vt:lpstr>
      <vt:lpstr>В структуре МС от причин, связанных с анестезией преобладает общая анестезия с проблемами дыхательных путей</vt:lpstr>
      <vt:lpstr>Показания к общей анестезии при операции кесарева сечения</vt:lpstr>
      <vt:lpstr>Презентация PowerPoint</vt:lpstr>
      <vt:lpstr> Нейроаксиальная анестезия/аналгезия </vt:lpstr>
      <vt:lpstr>Легко интубировать!</vt:lpstr>
      <vt:lpstr>Презентация PowerPoint</vt:lpstr>
      <vt:lpstr>Презентация PowerPoint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Презентация PowerPoint</vt:lpstr>
      <vt:lpstr>Эти приказы обязательны!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Прогнозирование трудной интубации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Неудачная пункция субарахноидального пространства</vt:lpstr>
      <vt:lpstr>Неудачная пункция субарахноидального пространства</vt:lpstr>
      <vt:lpstr>Неудачная пункция субарахноидального пространства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неудач при проведении эпидуральной аналгезии в родах</vt:lpstr>
      <vt:lpstr>Особенности СЛР у беременных женщин</vt:lpstr>
      <vt:lpstr>Выживаемость детей в зависимости от времени родоразрешения при остановке сердца</vt:lpstr>
      <vt:lpstr>Особенности СЛР у беременных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54</cp:revision>
  <dcterms:created xsi:type="dcterms:W3CDTF">2010-11-24T14:32:18Z</dcterms:created>
  <dcterms:modified xsi:type="dcterms:W3CDTF">2015-06-18T04:37:41Z</dcterms:modified>
</cp:coreProperties>
</file>