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4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5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6.xml" ContentType="application/vnd.openxmlformats-officedocument.theme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7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theme/theme8.xml" ContentType="application/vnd.openxmlformats-officedocument.theme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6" r:id="rId2"/>
    <p:sldMasterId id="2147483689" r:id="rId3"/>
    <p:sldMasterId id="2147483701" r:id="rId4"/>
    <p:sldMasterId id="2147483716" r:id="rId5"/>
    <p:sldMasterId id="2147483729" r:id="rId6"/>
    <p:sldMasterId id="2147483742" r:id="rId7"/>
    <p:sldMasterId id="2147483755" r:id="rId8"/>
    <p:sldMasterId id="2147483768" r:id="rId9"/>
  </p:sldMasterIdLst>
  <p:notesMasterIdLst>
    <p:notesMasterId r:id="rId70"/>
  </p:notesMasterIdLst>
  <p:sldIdLst>
    <p:sldId id="257" r:id="rId10"/>
    <p:sldId id="309" r:id="rId11"/>
    <p:sldId id="259" r:id="rId12"/>
    <p:sldId id="262" r:id="rId13"/>
    <p:sldId id="263" r:id="rId14"/>
    <p:sldId id="260" r:id="rId15"/>
    <p:sldId id="261" r:id="rId16"/>
    <p:sldId id="265" r:id="rId17"/>
    <p:sldId id="266" r:id="rId18"/>
    <p:sldId id="267" r:id="rId19"/>
    <p:sldId id="268" r:id="rId20"/>
    <p:sldId id="269" r:id="rId21"/>
    <p:sldId id="317" r:id="rId22"/>
    <p:sldId id="270" r:id="rId23"/>
    <p:sldId id="271" r:id="rId24"/>
    <p:sldId id="272" r:id="rId25"/>
    <p:sldId id="273" r:id="rId26"/>
    <p:sldId id="274" r:id="rId27"/>
    <p:sldId id="275" r:id="rId28"/>
    <p:sldId id="276" r:id="rId29"/>
    <p:sldId id="277" r:id="rId30"/>
    <p:sldId id="278" r:id="rId31"/>
    <p:sldId id="279" r:id="rId32"/>
    <p:sldId id="280" r:id="rId33"/>
    <p:sldId id="281" r:id="rId34"/>
    <p:sldId id="282" r:id="rId35"/>
    <p:sldId id="283" r:id="rId36"/>
    <p:sldId id="284" r:id="rId37"/>
    <p:sldId id="285" r:id="rId38"/>
    <p:sldId id="286" r:id="rId39"/>
    <p:sldId id="287" r:id="rId40"/>
    <p:sldId id="315" r:id="rId41"/>
    <p:sldId id="288" r:id="rId42"/>
    <p:sldId id="319" r:id="rId43"/>
    <p:sldId id="289" r:id="rId44"/>
    <p:sldId id="318" r:id="rId45"/>
    <p:sldId id="290" r:id="rId46"/>
    <p:sldId id="311" r:id="rId47"/>
    <p:sldId id="291" r:id="rId48"/>
    <p:sldId id="292" r:id="rId49"/>
    <p:sldId id="293" r:id="rId50"/>
    <p:sldId id="294" r:id="rId51"/>
    <p:sldId id="308" r:id="rId52"/>
    <p:sldId id="312" r:id="rId53"/>
    <p:sldId id="313" r:id="rId54"/>
    <p:sldId id="314" r:id="rId55"/>
    <p:sldId id="316" r:id="rId56"/>
    <p:sldId id="320" r:id="rId57"/>
    <p:sldId id="296" r:id="rId58"/>
    <p:sldId id="297" r:id="rId59"/>
    <p:sldId id="298" r:id="rId60"/>
    <p:sldId id="310" r:id="rId61"/>
    <p:sldId id="300" r:id="rId62"/>
    <p:sldId id="299" r:id="rId63"/>
    <p:sldId id="302" r:id="rId64"/>
    <p:sldId id="301" r:id="rId65"/>
    <p:sldId id="303" r:id="rId66"/>
    <p:sldId id="304" r:id="rId67"/>
    <p:sldId id="305" r:id="rId68"/>
    <p:sldId id="307" r:id="rId6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66"/>
    <a:srgbClr val="00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2" d="100"/>
          <a:sy n="72" d="100"/>
        </p:scale>
        <p:origin x="-1762" y="-341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slide" Target="slides/slide30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42" Type="http://schemas.openxmlformats.org/officeDocument/2006/relationships/slide" Target="slides/slide33.xml"/><Relationship Id="rId47" Type="http://schemas.openxmlformats.org/officeDocument/2006/relationships/slide" Target="slides/slide38.xml"/><Relationship Id="rId50" Type="http://schemas.openxmlformats.org/officeDocument/2006/relationships/slide" Target="slides/slide41.xml"/><Relationship Id="rId55" Type="http://schemas.openxmlformats.org/officeDocument/2006/relationships/slide" Target="slides/slide46.xml"/><Relationship Id="rId63" Type="http://schemas.openxmlformats.org/officeDocument/2006/relationships/slide" Target="slides/slide54.xml"/><Relationship Id="rId68" Type="http://schemas.openxmlformats.org/officeDocument/2006/relationships/slide" Target="slides/slide59.xml"/><Relationship Id="rId7" Type="http://schemas.openxmlformats.org/officeDocument/2006/relationships/slideMaster" Target="slideMasters/slideMaster7.xml"/><Relationship Id="rId71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9" Type="http://schemas.openxmlformats.org/officeDocument/2006/relationships/slide" Target="slides/slide20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40" Type="http://schemas.openxmlformats.org/officeDocument/2006/relationships/slide" Target="slides/slide31.xml"/><Relationship Id="rId45" Type="http://schemas.openxmlformats.org/officeDocument/2006/relationships/slide" Target="slides/slide36.xml"/><Relationship Id="rId53" Type="http://schemas.openxmlformats.org/officeDocument/2006/relationships/slide" Target="slides/slide44.xml"/><Relationship Id="rId58" Type="http://schemas.openxmlformats.org/officeDocument/2006/relationships/slide" Target="slides/slide49.xml"/><Relationship Id="rId66" Type="http://schemas.openxmlformats.org/officeDocument/2006/relationships/slide" Target="slides/slide57.xml"/><Relationship Id="rId74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49" Type="http://schemas.openxmlformats.org/officeDocument/2006/relationships/slide" Target="slides/slide40.xml"/><Relationship Id="rId57" Type="http://schemas.openxmlformats.org/officeDocument/2006/relationships/slide" Target="slides/slide48.xml"/><Relationship Id="rId61" Type="http://schemas.openxmlformats.org/officeDocument/2006/relationships/slide" Target="slides/slide52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4" Type="http://schemas.openxmlformats.org/officeDocument/2006/relationships/slide" Target="slides/slide35.xml"/><Relationship Id="rId52" Type="http://schemas.openxmlformats.org/officeDocument/2006/relationships/slide" Target="slides/slide43.xml"/><Relationship Id="rId60" Type="http://schemas.openxmlformats.org/officeDocument/2006/relationships/slide" Target="slides/slide51.xml"/><Relationship Id="rId65" Type="http://schemas.openxmlformats.org/officeDocument/2006/relationships/slide" Target="slides/slide56.xml"/><Relationship Id="rId73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slide" Target="slides/slide34.xml"/><Relationship Id="rId48" Type="http://schemas.openxmlformats.org/officeDocument/2006/relationships/slide" Target="slides/slide39.xml"/><Relationship Id="rId56" Type="http://schemas.openxmlformats.org/officeDocument/2006/relationships/slide" Target="slides/slide47.xml"/><Relationship Id="rId64" Type="http://schemas.openxmlformats.org/officeDocument/2006/relationships/slide" Target="slides/slide55.xml"/><Relationship Id="rId69" Type="http://schemas.openxmlformats.org/officeDocument/2006/relationships/slide" Target="slides/slide60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2.xml"/><Relationship Id="rId72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46" Type="http://schemas.openxmlformats.org/officeDocument/2006/relationships/slide" Target="slides/slide37.xml"/><Relationship Id="rId59" Type="http://schemas.openxmlformats.org/officeDocument/2006/relationships/slide" Target="slides/slide50.xml"/><Relationship Id="rId67" Type="http://schemas.openxmlformats.org/officeDocument/2006/relationships/slide" Target="slides/slide58.xml"/><Relationship Id="rId20" Type="http://schemas.openxmlformats.org/officeDocument/2006/relationships/slide" Target="slides/slide11.xml"/><Relationship Id="rId41" Type="http://schemas.openxmlformats.org/officeDocument/2006/relationships/slide" Target="slides/slide32.xml"/><Relationship Id="rId54" Type="http://schemas.openxmlformats.org/officeDocument/2006/relationships/slide" Target="slides/slide45.xml"/><Relationship Id="rId62" Type="http://schemas.openxmlformats.org/officeDocument/2006/relationships/slide" Target="slides/slide53.xml"/><Relationship Id="rId7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FD51EC-2A52-4AB5-938F-71B8F3BB919D}" type="datetimeFigureOut">
              <a:rPr lang="ru-RU" smtClean="0"/>
              <a:t>04.06.2015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54DE25-CFAC-4F4C-B369-9A8DD57606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36883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2785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>
                <a:solidFill>
                  <a:srgbClr val="000000"/>
                </a:solidFill>
              </a:rPr>
              <a:t>Куликов А.В.</a:t>
            </a: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000000"/>
                </a:solidFill>
              </a:rPr>
              <a:t>Куликов А.В.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834B7D-73AA-48AB-B49B-77B1D83CCD56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5781281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>
                <a:solidFill>
                  <a:srgbClr val="000000"/>
                </a:solidFill>
              </a:rPr>
              <a:t>Куликов А.В.</a:t>
            </a: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000000"/>
                </a:solidFill>
              </a:rPr>
              <a:t>Куликов А.В.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701B85-9B36-4B04-AFA7-CC2F0D506445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0937575"/>
      </p:ext>
    </p:extLst>
  </p:cSld>
  <p:clrMapOvr>
    <a:masterClrMapping/>
  </p:clrMapOvr>
  <p:transition/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ru-RU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8A0558-0189-4884-BBE6-198CBA665F3D}" type="datetime11">
              <a:rPr lang="ru-RU" smtClean="0">
                <a:solidFill>
                  <a:srgbClr val="000000"/>
                </a:solidFill>
              </a:rPr>
              <a:pPr>
                <a:defRPr/>
              </a:pPr>
              <a:t>09:59:11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>
                <a:solidFill>
                  <a:srgbClr val="000000"/>
                </a:solidFill>
              </a:rPr>
              <a:t>Куликов А.В.</a:t>
            </a: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A4E2FE-7967-4D3A-971C-ED676DC65CD1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7899352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713295-5122-4EE8-B002-CCC1C10D3AAA}" type="datetime1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09:59:11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Куликов А.В.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8FE12F-B72B-4652-BB90-950C46CF685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7190917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39924-4F6E-47BA-9D45-5CA7114CB67F}" type="datetime1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09:59:11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Куликов А.В.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8FE12F-B72B-4652-BB90-950C46CF685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7996390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5DBF93-3F03-4CB2-882B-FF390E25588D}" type="datetime1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09:59:11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Куликов А.В.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8FE12F-B72B-4652-BB90-950C46CF685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5784896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7FF865-7780-4F11-A61F-A7B7F63CF915}" type="datetime1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09:59:11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Куликов А.В.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8FE12F-B72B-4652-BB90-950C46CF685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851421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0FF71D-9ECC-424D-8BDB-367C254FD99A}" type="datetime1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09:59:11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Куликов А.В.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8FE12F-B72B-4652-BB90-950C46CF685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9511223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5E2F4B-878D-4D3F-9B08-EBCF3C4F531A}" type="datetime1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09:59:11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Куликов А.В.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8FE12F-B72B-4652-BB90-950C46CF685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5622465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F1491-5C22-4C35-9C55-4A947C1BAE4F}" type="datetime1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09:59:11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Куликов А.В.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8FE12F-B72B-4652-BB90-950C46CF685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325594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2A8228-78D8-4748-9E0D-B2B09DFDE0C2}" type="datetime1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09:59:11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Куликов А.В.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8FE12F-B72B-4652-BB90-950C46CF685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9991268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C1A58B-4995-4598-9859-3E2C3B7BAC48}" type="datetime1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09:59:11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Куликов А.В.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8FE12F-B72B-4652-BB90-950C46CF685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06036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>
                <a:solidFill>
                  <a:srgbClr val="000000"/>
                </a:solidFill>
              </a:rPr>
              <a:t>Куликов А.В.</a:t>
            </a: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000000"/>
                </a:solidFill>
              </a:rPr>
              <a:t>Куликов А.В.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CC8369-CCF1-4F10-96CF-B31C8FBB6871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6780559"/>
      </p:ext>
    </p:extLst>
  </p:cSld>
  <p:clrMapOvr>
    <a:masterClrMapping/>
  </p:clrMapOvr>
  <p:transition/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DF053-AC2A-4318-9327-2F06D3BADEA7}" type="datetime1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09:59:11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Куликов А.В.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8FE12F-B72B-4652-BB90-950C46CF685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1815817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9DD80C-98AA-49C0-9697-6873154B27F3}" type="datetime1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09:59:11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Куликов А.В.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8FE12F-B72B-4652-BB90-950C46CF685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8774737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A0F991-BDBC-4381-B04B-95C94879E04E}" type="datetime1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09:59:11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Куликов А.В.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AB0F89-F968-48AF-882F-A5223AEDD295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1664644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Заголовок, текст и 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BB10D9-2A79-469C-B33C-601BCB206867}" type="datetime1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09:59:11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prstClr val="black">
                    <a:tint val="75000"/>
                  </a:prstClr>
                </a:solidFill>
              </a:rPr>
              <a:t>Куликов А.В.</a:t>
            </a: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4CD381-2158-4DE5-A286-CFD05587F44E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9771240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ru-RU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C9E64C-7D96-4ADD-96F9-860D30BC338A}" type="datetime1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09:59:11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Куликов А.В.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122DF6-BDBF-4595-8BCF-A5A795A295F1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58205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>
                <a:solidFill>
                  <a:srgbClr val="000000"/>
                </a:solidFill>
              </a:rPr>
              <a:t>Куликов А.В.</a:t>
            </a: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000000"/>
                </a:solidFill>
              </a:rPr>
              <a:t>Куликов А.В.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315A2A-36CA-4C9A-A3DF-653AE1A7C562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7222474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ru-RU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>
                <a:solidFill>
                  <a:srgbClr val="000000"/>
                </a:solidFill>
              </a:rPr>
              <a:t>Куликов А.В.</a:t>
            </a: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000000"/>
                </a:solidFill>
              </a:rPr>
              <a:t>Куликов А.В.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6534E1-72D7-4973-B699-26D1885CFC4B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3823043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>
                <a:solidFill>
                  <a:srgbClr val="000000"/>
                </a:solidFill>
              </a:rPr>
              <a:t>Куликов А.В.</a:t>
            </a: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000000"/>
                </a:solidFill>
              </a:rPr>
              <a:t>Куликов А.В.</a:t>
            </a: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6029E2-87B8-440E-A4DA-B823D3EF8E26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323450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Заголовок, текст и 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>
                <a:solidFill>
                  <a:srgbClr val="000000"/>
                </a:solidFill>
              </a:rPr>
              <a:t>Куликов А.В.</a:t>
            </a: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000000"/>
                </a:solidFill>
              </a:rPr>
              <a:t>Куликов А.В.</a:t>
            </a: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6A6781-E2EC-4A9A-85E0-6404ED35534F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755488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71600"/>
            <a:ext cx="7848600" cy="1927225"/>
          </a:xfrm>
        </p:spPr>
        <p:txBody>
          <a:bodyPr anchor="b">
            <a:noAutofit/>
          </a:bodyPr>
          <a:lstStyle>
            <a:lvl1pPr>
              <a:defRPr sz="5400" cap="all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505200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Куликов А.В.</a:t>
            </a: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Куликов А.В.</a:t>
            </a: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8" name="Straight Connector 7"/>
          <p:cNvCxnSpPr/>
          <p:nvPr/>
        </p:nvCxnSpPr>
        <p:spPr>
          <a:xfrm>
            <a:off x="685800" y="3398520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944412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Куликов А.В.</a:t>
            </a: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Куликов А.В.</a:t>
            </a: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49403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362200"/>
            <a:ext cx="7772400" cy="2200275"/>
          </a:xfrm>
        </p:spPr>
        <p:txBody>
          <a:bodyPr anchor="b">
            <a:normAutofit/>
          </a:bodyPr>
          <a:lstStyle>
            <a:lvl1pPr algn="l">
              <a:defRPr sz="48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626864"/>
            <a:ext cx="77724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Куликов А.В.</a:t>
            </a: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Куликов А.В.</a:t>
            </a: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7" name="Straight Connector 6"/>
          <p:cNvCxnSpPr/>
          <p:nvPr/>
        </p:nvCxnSpPr>
        <p:spPr>
          <a:xfrm>
            <a:off x="731520" y="4599432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6618304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Куликов А.В.</a:t>
            </a:r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Куликов А.В.</a:t>
            </a: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8984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>
                <a:solidFill>
                  <a:srgbClr val="000000"/>
                </a:solidFill>
              </a:rPr>
              <a:t>Куликов А.В.</a:t>
            </a: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000000"/>
                </a:solidFill>
              </a:rPr>
              <a:t>Куликов А.В.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D75988-385A-4E45-B949-875175102DD0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691402"/>
      </p:ext>
    </p:extLst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88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lang="en-US" sz="20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488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Куликов А.В.</a:t>
            </a:r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Куликов А.В.</a:t>
            </a:r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2217817" y="4045823"/>
            <a:ext cx="4709160" cy="794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708627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Куликов А.В.</a:t>
            </a:r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Куликов А.В.</a:t>
            </a:r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30722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Куликов А.В.</a:t>
            </a:r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Куликов А.В.</a:t>
            </a:r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67345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080"/>
            <a:ext cx="2139696" cy="1261872"/>
          </a:xfrm>
        </p:spPr>
        <p:txBody>
          <a:bodyPr anchor="b">
            <a:no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1800" y="792080"/>
            <a:ext cx="5715000" cy="55778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2130552"/>
            <a:ext cx="2139696" cy="424361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Куликов А.В.</a:t>
            </a:r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Куликов А.В.</a:t>
            </a: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-13116" y="3580206"/>
            <a:ext cx="557784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414387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480"/>
            <a:ext cx="2142680" cy="126492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58610" y="838201"/>
            <a:ext cx="5904390" cy="5500456"/>
          </a:xfrm>
          <a:solidFill>
            <a:schemeClr val="bg2"/>
          </a:solidFill>
          <a:ln w="76200">
            <a:solidFill>
              <a:srgbClr val="FFFFFF"/>
            </a:solidFill>
            <a:miter lim="800000"/>
          </a:ln>
          <a:effectLst>
            <a:outerShdw blurRad="50800" dist="12700" dir="5400000" algn="t" rotWithShape="0">
              <a:prstClr val="black">
                <a:alpha val="59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133600"/>
            <a:ext cx="2139696" cy="424281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Куликов А.В.</a:t>
            </a:r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Куликов А.В.</a:t>
            </a: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30512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Куликов А.В.</a:t>
            </a: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Куликов А.В.</a:t>
            </a: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95588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09600"/>
            <a:ext cx="2057400" cy="5867400"/>
          </a:xfrm>
        </p:spPr>
        <p:txBody>
          <a:bodyPr vert="eaVert" anchor="b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6019800" cy="58674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Куликов А.В.</a:t>
            </a: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Куликов А.В.</a:t>
            </a: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15066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ru-RU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/>
              <a:t>Куликов А.В.</a:t>
            </a: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/>
              <a:t>Куликов А.В.</a:t>
            </a: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A4E2FE-7967-4D3A-971C-ED676DC65CD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368067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Куликов А.В.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Куликов А.В.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5F88C-3A31-412B-B60E-5122C503888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81676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Куликов А.В.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Куликов А.В.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5F88C-3A31-412B-B60E-5122C503888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36856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>
                <a:solidFill>
                  <a:srgbClr val="000000"/>
                </a:solidFill>
              </a:rPr>
              <a:t>Куликов А.В.</a:t>
            </a: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000000"/>
                </a:solidFill>
              </a:rPr>
              <a:t>Куликов А.В.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9B326B-F9DF-4D3B-B301-9C4A9057D4E5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9940379"/>
      </p:ext>
    </p:extLst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Куликов А.В.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Куликов А.В.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5F88C-3A31-412B-B60E-5122C503888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470767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Куликов А.В.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Куликов А.В.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5F88C-3A31-412B-B60E-5122C503888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36673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Куликов А.В.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Куликов А.В.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5F88C-3A31-412B-B60E-5122C503888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855922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Куликов А.В.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Куликов А.В.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5F88C-3A31-412B-B60E-5122C503888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643437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Куликов А.В.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Куликов А.В.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5F88C-3A31-412B-B60E-5122C503888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816665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Куликов А.В.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Куликов А.В.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5F88C-3A31-412B-B60E-5122C503888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352620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Куликов А.В.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Куликов А.В.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5F88C-3A31-412B-B60E-5122C503888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480534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Куликов А.В.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Куликов А.В.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5F88C-3A31-412B-B60E-5122C503888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220710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Куликов А.В.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Куликов А.В.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5F88C-3A31-412B-B60E-5122C503888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301385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>
                <a:solidFill>
                  <a:srgbClr val="000000"/>
                </a:solidFill>
              </a:rPr>
              <a:t>Куликов А.В.</a:t>
            </a: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000000"/>
                </a:solidFill>
              </a:rPr>
              <a:t>Куликов А.В.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422F7E-999C-4950-98C9-94E4CBB1F594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224643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>
                <a:solidFill>
                  <a:srgbClr val="000000"/>
                </a:solidFill>
              </a:rPr>
              <a:t>Куликов А.В.</a:t>
            </a: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000000"/>
                </a:solidFill>
              </a:rPr>
              <a:t>Куликов А.В.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F14AFA-8A6A-40C4-8B4E-7299CA6EDEBC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8399083"/>
      </p:ext>
    </p:extLst>
  </p:cSld>
  <p:clrMapOvr>
    <a:masterClrMapping/>
  </p:clrMapOvr>
  <p:transition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>
                <a:solidFill>
                  <a:srgbClr val="000000"/>
                </a:solidFill>
              </a:rPr>
              <a:t>Куликов А.В.</a:t>
            </a: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000000"/>
                </a:solidFill>
              </a:rPr>
              <a:t>Куликов А.В.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856A21-3DB8-4738-BD67-7D17B3203B5B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0659496"/>
      </p:ext>
    </p:extLst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>
                <a:solidFill>
                  <a:srgbClr val="000000"/>
                </a:solidFill>
              </a:rPr>
              <a:t>Куликов А.В.</a:t>
            </a: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000000"/>
                </a:solidFill>
              </a:rPr>
              <a:t>Куликов А.В.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755919-AC97-4B64-8256-5307C1CEBFF4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6351779"/>
      </p:ext>
    </p:extLst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>
                <a:solidFill>
                  <a:srgbClr val="000000"/>
                </a:solidFill>
              </a:rPr>
              <a:t>Куликов А.В.</a:t>
            </a: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000000"/>
                </a:solidFill>
              </a:rPr>
              <a:t>Куликов А.В.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610B5D-65DD-4717-AF8A-04E702C4F96E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4768514"/>
      </p:ext>
    </p:extLst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>
                <a:solidFill>
                  <a:srgbClr val="000000"/>
                </a:solidFill>
              </a:rPr>
              <a:t>Куликов А.В.</a:t>
            </a: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000000"/>
                </a:solidFill>
              </a:rPr>
              <a:t>Куликов А.В.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F28836-A4AA-4442-AAEA-0EED95245EA2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536005"/>
      </p:ext>
    </p:extLst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>
                <a:solidFill>
                  <a:srgbClr val="000000"/>
                </a:solidFill>
              </a:rPr>
              <a:t>Куликов А.В.</a:t>
            </a: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000000"/>
                </a:solidFill>
              </a:rPr>
              <a:t>Куликов А.В.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820C77-A827-4666-BF62-8F80740C8A71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200176"/>
      </p:ext>
    </p:extLst>
  </p:cSld>
  <p:clrMapOvr>
    <a:masterClrMapping/>
  </p:clrMapOvr>
  <p:transition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>
                <a:solidFill>
                  <a:srgbClr val="000000"/>
                </a:solidFill>
              </a:rPr>
              <a:t>Куликов А.В.</a:t>
            </a:r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000000"/>
                </a:solidFill>
              </a:rPr>
              <a:t>Куликов А.В.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492BAF-D639-4E20-8329-0B2068CBE866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897985"/>
      </p:ext>
    </p:extLst>
  </p:cSld>
  <p:clrMapOvr>
    <a:masterClrMapping/>
  </p:clrMapOvr>
  <p:transition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>
                <a:solidFill>
                  <a:srgbClr val="000000"/>
                </a:solidFill>
              </a:rPr>
              <a:t>Куликов А.В.</a:t>
            </a: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000000"/>
                </a:solidFill>
              </a:rPr>
              <a:t>Куликов А.В.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C7EA42-88A0-4D10-A50C-EFEAB3E441A8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4495785"/>
      </p:ext>
    </p:extLst>
  </p:cSld>
  <p:clrMapOvr>
    <a:masterClrMapping/>
  </p:clrMapOvr>
  <p:transition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>
                <a:solidFill>
                  <a:srgbClr val="000000"/>
                </a:solidFill>
              </a:rPr>
              <a:t>Куликов А.В.</a:t>
            </a: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000000"/>
                </a:solidFill>
              </a:rPr>
              <a:t>Куликов А.В.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736385-7141-4006-8ADD-A23C9B546460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9821799"/>
      </p:ext>
    </p:extLst>
  </p:cSld>
  <p:clrMapOvr>
    <a:masterClrMapping/>
  </p:clrMapOvr>
  <p:transition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>
                <a:solidFill>
                  <a:srgbClr val="000000"/>
                </a:solidFill>
              </a:rPr>
              <a:t>Куликов А.В.</a:t>
            </a: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000000"/>
                </a:solidFill>
              </a:rPr>
              <a:t>Куликов А.В.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F02ED0-CF6C-4AF0-9507-FF0565FA0CC9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4104028"/>
      </p:ext>
    </p:extLst>
  </p:cSld>
  <p:clrMapOvr>
    <a:masterClrMapping/>
  </p:clrMapOvr>
  <p:transition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>
                <a:solidFill>
                  <a:srgbClr val="000000"/>
                </a:solidFill>
              </a:rPr>
              <a:t>Куликов А.В.</a:t>
            </a: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000000"/>
                </a:solidFill>
              </a:rPr>
              <a:t>Куликов А.В.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03BA2A-7EF8-43ED-A4BF-6F4028090700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4327291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>
                <a:solidFill>
                  <a:srgbClr val="000000"/>
                </a:solidFill>
              </a:rPr>
              <a:t>Куликов А.В.</a:t>
            </a: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000000"/>
                </a:solidFill>
              </a:rPr>
              <a:t>Куликов А.В.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013306-8B6A-47EA-9C19-B081D5F7F80D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3627801"/>
      </p:ext>
    </p:extLst>
  </p:cSld>
  <p:clrMapOvr>
    <a:masterClrMapping/>
  </p:clrMapOvr>
  <p:transition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>
                <a:solidFill>
                  <a:srgbClr val="000000"/>
                </a:solidFill>
              </a:rPr>
              <a:t>Куликов А.В.</a:t>
            </a: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000000"/>
                </a:solidFill>
              </a:rPr>
              <a:t>Куликов А.В.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6CD053-FF71-42F3-9022-3988295FE63A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4006617"/>
      </p:ext>
    </p:extLst>
  </p:cSld>
  <p:clrMapOvr>
    <a:masterClrMapping/>
  </p:clrMapOvr>
  <p:transition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ru-RU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>
                <a:solidFill>
                  <a:srgbClr val="000000"/>
                </a:solidFill>
              </a:rPr>
              <a:t>Куликов А.В.</a:t>
            </a: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000000"/>
                </a:solidFill>
              </a:rPr>
              <a:t>Куликов А.В.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EE87EF-7A58-4C31-A5AC-2BD8DDF5BDE3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2125944"/>
      </p:ext>
    </p:extLst>
  </p:cSld>
  <p:clrMapOvr>
    <a:masterClrMapping/>
  </p:clrMapOvr>
  <p:transition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Заголовок, текст и 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>
                <a:solidFill>
                  <a:srgbClr val="000000"/>
                </a:solidFill>
              </a:rPr>
              <a:t>Куликов А.В.</a:t>
            </a: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>
                <a:solidFill>
                  <a:srgbClr val="000000"/>
                </a:solidFill>
              </a:rPr>
              <a:t>Куликов А.В.</a:t>
            </a: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1B85F2-E6DB-4047-B9FF-75C2E1480CB6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3466910"/>
      </p:ext>
    </p:extLst>
  </p:cSld>
  <p:clrMapOvr>
    <a:masterClrMapping/>
  </p:clrMapOvr>
  <p:transition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511341-001B-48E8-94FA-ECC85163A8DD}" type="datetime11">
              <a:rPr lang="ru-RU" smtClean="0">
                <a:solidFill>
                  <a:srgbClr val="000000"/>
                </a:solidFill>
              </a:rPr>
              <a:pPr>
                <a:defRPr/>
              </a:pPr>
              <a:t>09:59:11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>
                <a:solidFill>
                  <a:srgbClr val="000000"/>
                </a:solidFill>
              </a:rPr>
              <a:t>Куликов А.В.</a:t>
            </a: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C0CDA5-CC8C-4301-A9CE-12C51F3C1E2E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637034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A5F944-A34D-4B0E-82EB-3BBA87E441C5}" type="datetime11">
              <a:rPr lang="ru-RU" smtClean="0">
                <a:solidFill>
                  <a:srgbClr val="000000"/>
                </a:solidFill>
              </a:rPr>
              <a:pPr>
                <a:defRPr/>
              </a:pPr>
              <a:t>09:59:11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>
                <a:solidFill>
                  <a:srgbClr val="000000"/>
                </a:solidFill>
              </a:rPr>
              <a:t>Куликов А.В.</a:t>
            </a: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20C38D-F60C-4FD6-8EA4-4BBABA3516C8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109137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8F8534-D440-4E36-8CBE-758EBA0B725F}" type="datetime11">
              <a:rPr lang="ru-RU" smtClean="0">
                <a:solidFill>
                  <a:srgbClr val="000000"/>
                </a:solidFill>
              </a:rPr>
              <a:pPr>
                <a:defRPr/>
              </a:pPr>
              <a:t>09:59:11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>
                <a:solidFill>
                  <a:srgbClr val="000000"/>
                </a:solidFill>
              </a:rPr>
              <a:t>Куликов А.В.</a:t>
            </a: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067709-3E97-44B1-9AF7-C450A487D4E3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052556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C8C7A5-E4DC-484B-B9E9-4D4409E7496B}" type="datetime11">
              <a:rPr lang="ru-RU" smtClean="0">
                <a:solidFill>
                  <a:srgbClr val="000000"/>
                </a:solidFill>
              </a:rPr>
              <a:pPr>
                <a:defRPr/>
              </a:pPr>
              <a:t>09:59:11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>
                <a:solidFill>
                  <a:srgbClr val="000000"/>
                </a:solidFill>
              </a:rPr>
              <a:t>Куликов А.В.</a:t>
            </a: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C4900D-6FC2-4FC5-8630-C00AC12A230A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89389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41906D-8817-4822-99E2-6778113CD904}" type="datetime11">
              <a:rPr lang="ru-RU" smtClean="0">
                <a:solidFill>
                  <a:srgbClr val="000000"/>
                </a:solidFill>
              </a:rPr>
              <a:pPr>
                <a:defRPr/>
              </a:pPr>
              <a:t>09:59:11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>
                <a:solidFill>
                  <a:srgbClr val="000000"/>
                </a:solidFill>
              </a:rPr>
              <a:t>Куликов А.В.</a:t>
            </a:r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E4D2C0-4067-4EEC-96AD-C3ED01F63469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180896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D61B16-A113-4B87-B732-AA5087E7FB1A}" type="datetime11">
              <a:rPr lang="ru-RU" smtClean="0">
                <a:solidFill>
                  <a:srgbClr val="000000"/>
                </a:solidFill>
              </a:rPr>
              <a:pPr>
                <a:defRPr/>
              </a:pPr>
              <a:t>09:59:11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>
                <a:solidFill>
                  <a:srgbClr val="000000"/>
                </a:solidFill>
              </a:rPr>
              <a:t>Куликов А.В.</a:t>
            </a: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1ED3CF-32AA-41A3-8550-509263B52AD5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040143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33345B-C643-4AB5-AEE3-2CA2855FDC50}" type="datetime11">
              <a:rPr lang="ru-RU" smtClean="0">
                <a:solidFill>
                  <a:srgbClr val="000000"/>
                </a:solidFill>
              </a:rPr>
              <a:pPr>
                <a:defRPr/>
              </a:pPr>
              <a:t>09:59:11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>
                <a:solidFill>
                  <a:srgbClr val="000000"/>
                </a:solidFill>
              </a:rPr>
              <a:t>Куликов А.В.</a:t>
            </a: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B10B51-A979-4138-8D79-064078F4B63B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68098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>
                <a:solidFill>
                  <a:srgbClr val="000000"/>
                </a:solidFill>
              </a:rPr>
              <a:t>Куликов А.В.</a:t>
            </a: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000000"/>
                </a:solidFill>
              </a:rPr>
              <a:t>Куликов А.В.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6D9B72-EF1F-44CE-B5F0-2322339AA9B8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2125642"/>
      </p:ext>
    </p:extLst>
  </p:cSld>
  <p:clrMapOvr>
    <a:masterClrMapping/>
  </p:clrMapOvr>
  <p:transition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40026F-0D11-40D8-BE00-E160BCDA826E}" type="datetime11">
              <a:rPr lang="ru-RU" smtClean="0">
                <a:solidFill>
                  <a:srgbClr val="000000"/>
                </a:solidFill>
              </a:rPr>
              <a:pPr>
                <a:defRPr/>
              </a:pPr>
              <a:t>09:59:11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>
                <a:solidFill>
                  <a:srgbClr val="000000"/>
                </a:solidFill>
              </a:rPr>
              <a:t>Куликов А.В.</a:t>
            </a: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17C03D-07DC-46E0-810F-FC658C3A725E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330141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8301A3-62AE-40DA-A7D7-61F9B6C2891F}" type="datetime11">
              <a:rPr lang="ru-RU" smtClean="0">
                <a:solidFill>
                  <a:srgbClr val="000000"/>
                </a:solidFill>
              </a:rPr>
              <a:pPr>
                <a:defRPr/>
              </a:pPr>
              <a:t>09:59:11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>
                <a:solidFill>
                  <a:srgbClr val="000000"/>
                </a:solidFill>
              </a:rPr>
              <a:t>Куликов А.В.</a:t>
            </a: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EC4A31-DE9B-4C33-A2A6-BCB738AAAB23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571445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00130C-C168-45AC-B284-1C5E99CAF8AD}" type="datetime11">
              <a:rPr lang="ru-RU" smtClean="0">
                <a:solidFill>
                  <a:srgbClr val="000000"/>
                </a:solidFill>
              </a:rPr>
              <a:pPr>
                <a:defRPr/>
              </a:pPr>
              <a:t>09:59:11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>
                <a:solidFill>
                  <a:srgbClr val="000000"/>
                </a:solidFill>
              </a:rPr>
              <a:t>Куликов А.В.</a:t>
            </a: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B80394-ADF5-4A5A-8595-33BAD17E009C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859296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4F59A1-BAA8-468A-90C5-841342C0DF01}" type="datetime11">
              <a:rPr lang="ru-RU" smtClean="0">
                <a:solidFill>
                  <a:srgbClr val="000000"/>
                </a:solidFill>
              </a:rPr>
              <a:pPr>
                <a:defRPr/>
              </a:pPr>
              <a:t>09:59:11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>
                <a:solidFill>
                  <a:srgbClr val="000000"/>
                </a:solidFill>
              </a:rPr>
              <a:t>Куликов А.В.</a:t>
            </a: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E9392C-6B3B-4FD8-B5BB-04A0F928B6F3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638305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ru-RU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8A0558-0189-4884-BBE6-198CBA665F3D}" type="datetime11">
              <a:rPr lang="ru-RU" smtClean="0">
                <a:solidFill>
                  <a:srgbClr val="000000"/>
                </a:solidFill>
              </a:rPr>
              <a:pPr>
                <a:defRPr/>
              </a:pPr>
              <a:t>09:59:11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>
                <a:solidFill>
                  <a:srgbClr val="000000"/>
                </a:solidFill>
              </a:rPr>
              <a:t>Куликов А.В.</a:t>
            </a: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A4E2FE-7967-4D3A-971C-ED676DC65CD1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773157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511341-001B-48E8-94FA-ECC85163A8DD}" type="datetime11">
              <a:rPr lang="ru-RU" smtClean="0">
                <a:solidFill>
                  <a:srgbClr val="000000"/>
                </a:solidFill>
              </a:rPr>
              <a:pPr>
                <a:defRPr/>
              </a:pPr>
              <a:t>09:59:11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>
                <a:solidFill>
                  <a:srgbClr val="000000"/>
                </a:solidFill>
              </a:rPr>
              <a:t>Куликов А.В.</a:t>
            </a: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C0CDA5-CC8C-4301-A9CE-12C51F3C1E2E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160852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A5F944-A34D-4B0E-82EB-3BBA87E441C5}" type="datetime11">
              <a:rPr lang="ru-RU" smtClean="0">
                <a:solidFill>
                  <a:srgbClr val="000000"/>
                </a:solidFill>
              </a:rPr>
              <a:pPr>
                <a:defRPr/>
              </a:pPr>
              <a:t>09:59:11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>
                <a:solidFill>
                  <a:srgbClr val="000000"/>
                </a:solidFill>
              </a:rPr>
              <a:t>Куликов А.В.</a:t>
            </a: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20C38D-F60C-4FD6-8EA4-4BBABA3516C8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551646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8F8534-D440-4E36-8CBE-758EBA0B725F}" type="datetime11">
              <a:rPr lang="ru-RU" smtClean="0">
                <a:solidFill>
                  <a:srgbClr val="000000"/>
                </a:solidFill>
              </a:rPr>
              <a:pPr>
                <a:defRPr/>
              </a:pPr>
              <a:t>09:59:11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>
                <a:solidFill>
                  <a:srgbClr val="000000"/>
                </a:solidFill>
              </a:rPr>
              <a:t>Куликов А.В.</a:t>
            </a: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067709-3E97-44B1-9AF7-C450A487D4E3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240189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C8C7A5-E4DC-484B-B9E9-4D4409E7496B}" type="datetime11">
              <a:rPr lang="ru-RU" smtClean="0">
                <a:solidFill>
                  <a:srgbClr val="000000"/>
                </a:solidFill>
              </a:rPr>
              <a:pPr>
                <a:defRPr/>
              </a:pPr>
              <a:t>09:59:11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>
                <a:solidFill>
                  <a:srgbClr val="000000"/>
                </a:solidFill>
              </a:rPr>
              <a:t>Куликов А.В.</a:t>
            </a: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C4900D-6FC2-4FC5-8630-C00AC12A230A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074536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41906D-8817-4822-99E2-6778113CD904}" type="datetime11">
              <a:rPr lang="ru-RU" smtClean="0">
                <a:solidFill>
                  <a:srgbClr val="000000"/>
                </a:solidFill>
              </a:rPr>
              <a:pPr>
                <a:defRPr/>
              </a:pPr>
              <a:t>09:59:11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>
                <a:solidFill>
                  <a:srgbClr val="000000"/>
                </a:solidFill>
              </a:rPr>
              <a:t>Куликов А.В.</a:t>
            </a:r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E4D2C0-4067-4EEC-96AD-C3ED01F63469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18903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>
                <a:solidFill>
                  <a:srgbClr val="000000"/>
                </a:solidFill>
              </a:rPr>
              <a:t>Куликов А.В.</a:t>
            </a:r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000000"/>
                </a:solidFill>
              </a:rPr>
              <a:t>Куликов А.В.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32EF59-1EFD-42A0-9984-341931058F72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0204401"/>
      </p:ext>
    </p:extLst>
  </p:cSld>
  <p:clrMapOvr>
    <a:masterClrMapping/>
  </p:clrMapOvr>
  <p:transition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D61B16-A113-4B87-B732-AA5087E7FB1A}" type="datetime11">
              <a:rPr lang="ru-RU" smtClean="0">
                <a:solidFill>
                  <a:srgbClr val="000000"/>
                </a:solidFill>
              </a:rPr>
              <a:pPr>
                <a:defRPr/>
              </a:pPr>
              <a:t>09:59:11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>
                <a:solidFill>
                  <a:srgbClr val="000000"/>
                </a:solidFill>
              </a:rPr>
              <a:t>Куликов А.В.</a:t>
            </a: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1ED3CF-32AA-41A3-8550-509263B52AD5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053123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33345B-C643-4AB5-AEE3-2CA2855FDC50}" type="datetime11">
              <a:rPr lang="ru-RU" smtClean="0">
                <a:solidFill>
                  <a:srgbClr val="000000"/>
                </a:solidFill>
              </a:rPr>
              <a:pPr>
                <a:defRPr/>
              </a:pPr>
              <a:t>09:59:11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>
                <a:solidFill>
                  <a:srgbClr val="000000"/>
                </a:solidFill>
              </a:rPr>
              <a:t>Куликов А.В.</a:t>
            </a: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B10B51-A979-4138-8D79-064078F4B63B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686281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40026F-0D11-40D8-BE00-E160BCDA826E}" type="datetime11">
              <a:rPr lang="ru-RU" smtClean="0">
                <a:solidFill>
                  <a:srgbClr val="000000"/>
                </a:solidFill>
              </a:rPr>
              <a:pPr>
                <a:defRPr/>
              </a:pPr>
              <a:t>09:59:11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>
                <a:solidFill>
                  <a:srgbClr val="000000"/>
                </a:solidFill>
              </a:rPr>
              <a:t>Куликов А.В.</a:t>
            </a: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17C03D-07DC-46E0-810F-FC658C3A725E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96824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8301A3-62AE-40DA-A7D7-61F9B6C2891F}" type="datetime11">
              <a:rPr lang="ru-RU" smtClean="0">
                <a:solidFill>
                  <a:srgbClr val="000000"/>
                </a:solidFill>
              </a:rPr>
              <a:pPr>
                <a:defRPr/>
              </a:pPr>
              <a:t>09:59:11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>
                <a:solidFill>
                  <a:srgbClr val="000000"/>
                </a:solidFill>
              </a:rPr>
              <a:t>Куликов А.В.</a:t>
            </a: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EC4A31-DE9B-4C33-A2A6-BCB738AAAB23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825626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00130C-C168-45AC-B284-1C5E99CAF8AD}" type="datetime11">
              <a:rPr lang="ru-RU" smtClean="0">
                <a:solidFill>
                  <a:srgbClr val="000000"/>
                </a:solidFill>
              </a:rPr>
              <a:pPr>
                <a:defRPr/>
              </a:pPr>
              <a:t>09:59:11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>
                <a:solidFill>
                  <a:srgbClr val="000000"/>
                </a:solidFill>
              </a:rPr>
              <a:t>Куликов А.В.</a:t>
            </a: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B80394-ADF5-4A5A-8595-33BAD17E009C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959505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4F59A1-BAA8-468A-90C5-841342C0DF01}" type="datetime11">
              <a:rPr lang="ru-RU" smtClean="0">
                <a:solidFill>
                  <a:srgbClr val="000000"/>
                </a:solidFill>
              </a:rPr>
              <a:pPr>
                <a:defRPr/>
              </a:pPr>
              <a:t>09:59:11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>
                <a:solidFill>
                  <a:srgbClr val="000000"/>
                </a:solidFill>
              </a:rPr>
              <a:t>Куликов А.В.</a:t>
            </a: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E9392C-6B3B-4FD8-B5BB-04A0F928B6F3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155387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ru-RU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8A0558-0189-4884-BBE6-198CBA665F3D}" type="datetime11">
              <a:rPr lang="ru-RU" smtClean="0">
                <a:solidFill>
                  <a:srgbClr val="000000"/>
                </a:solidFill>
              </a:rPr>
              <a:pPr>
                <a:defRPr/>
              </a:pPr>
              <a:t>09:59:11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>
                <a:solidFill>
                  <a:srgbClr val="000000"/>
                </a:solidFill>
              </a:rPr>
              <a:t>Куликов А.В.</a:t>
            </a: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A4E2FE-7967-4D3A-971C-ED676DC65CD1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403891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511341-001B-48E8-94FA-ECC85163A8DD}" type="datetime11">
              <a:rPr lang="ru-RU" smtClean="0">
                <a:solidFill>
                  <a:srgbClr val="000000"/>
                </a:solidFill>
              </a:rPr>
              <a:pPr>
                <a:defRPr/>
              </a:pPr>
              <a:t>09:59:11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>
                <a:solidFill>
                  <a:srgbClr val="000000"/>
                </a:solidFill>
              </a:rPr>
              <a:t>Куликов А.В.</a:t>
            </a: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C0CDA5-CC8C-4301-A9CE-12C51F3C1E2E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298818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A5F944-A34D-4B0E-82EB-3BBA87E441C5}" type="datetime11">
              <a:rPr lang="ru-RU" smtClean="0">
                <a:solidFill>
                  <a:srgbClr val="000000"/>
                </a:solidFill>
              </a:rPr>
              <a:pPr>
                <a:defRPr/>
              </a:pPr>
              <a:t>09:59:11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>
                <a:solidFill>
                  <a:srgbClr val="000000"/>
                </a:solidFill>
              </a:rPr>
              <a:t>Куликов А.В.</a:t>
            </a: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20C38D-F60C-4FD6-8EA4-4BBABA3516C8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093683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8F8534-D440-4E36-8CBE-758EBA0B725F}" type="datetime11">
              <a:rPr lang="ru-RU" smtClean="0">
                <a:solidFill>
                  <a:srgbClr val="000000"/>
                </a:solidFill>
              </a:rPr>
              <a:pPr>
                <a:defRPr/>
              </a:pPr>
              <a:t>09:59:11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>
                <a:solidFill>
                  <a:srgbClr val="000000"/>
                </a:solidFill>
              </a:rPr>
              <a:t>Куликов А.В.</a:t>
            </a: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067709-3E97-44B1-9AF7-C450A487D4E3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05958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>
                <a:solidFill>
                  <a:srgbClr val="000000"/>
                </a:solidFill>
              </a:rPr>
              <a:t>Куликов А.В.</a:t>
            </a: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000000"/>
                </a:solidFill>
              </a:rPr>
              <a:t>Куликов А.В.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8F290E-B9E6-4D03-A769-D10A12B41192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7818331"/>
      </p:ext>
    </p:extLst>
  </p:cSld>
  <p:clrMapOvr>
    <a:masterClrMapping/>
  </p:clrMapOvr>
  <p:transition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C8C7A5-E4DC-484B-B9E9-4D4409E7496B}" type="datetime11">
              <a:rPr lang="ru-RU" smtClean="0">
                <a:solidFill>
                  <a:srgbClr val="000000"/>
                </a:solidFill>
              </a:rPr>
              <a:pPr>
                <a:defRPr/>
              </a:pPr>
              <a:t>09:59:11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>
                <a:solidFill>
                  <a:srgbClr val="000000"/>
                </a:solidFill>
              </a:rPr>
              <a:t>Куликов А.В.</a:t>
            </a: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C4900D-6FC2-4FC5-8630-C00AC12A230A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748512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41906D-8817-4822-99E2-6778113CD904}" type="datetime11">
              <a:rPr lang="ru-RU" smtClean="0">
                <a:solidFill>
                  <a:srgbClr val="000000"/>
                </a:solidFill>
              </a:rPr>
              <a:pPr>
                <a:defRPr/>
              </a:pPr>
              <a:t>09:59:11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>
                <a:solidFill>
                  <a:srgbClr val="000000"/>
                </a:solidFill>
              </a:rPr>
              <a:t>Куликов А.В.</a:t>
            </a:r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E4D2C0-4067-4EEC-96AD-C3ED01F63469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387690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D61B16-A113-4B87-B732-AA5087E7FB1A}" type="datetime11">
              <a:rPr lang="ru-RU" smtClean="0">
                <a:solidFill>
                  <a:srgbClr val="000000"/>
                </a:solidFill>
              </a:rPr>
              <a:pPr>
                <a:defRPr/>
              </a:pPr>
              <a:t>09:59:11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>
                <a:solidFill>
                  <a:srgbClr val="000000"/>
                </a:solidFill>
              </a:rPr>
              <a:t>Куликов А.В.</a:t>
            </a: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1ED3CF-32AA-41A3-8550-509263B52AD5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596470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33345B-C643-4AB5-AEE3-2CA2855FDC50}" type="datetime11">
              <a:rPr lang="ru-RU" smtClean="0">
                <a:solidFill>
                  <a:srgbClr val="000000"/>
                </a:solidFill>
              </a:rPr>
              <a:pPr>
                <a:defRPr/>
              </a:pPr>
              <a:t>09:59:11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>
                <a:solidFill>
                  <a:srgbClr val="000000"/>
                </a:solidFill>
              </a:rPr>
              <a:t>Куликов А.В.</a:t>
            </a: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B10B51-A979-4138-8D79-064078F4B63B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1070525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40026F-0D11-40D8-BE00-E160BCDA826E}" type="datetime11">
              <a:rPr lang="ru-RU" smtClean="0">
                <a:solidFill>
                  <a:srgbClr val="000000"/>
                </a:solidFill>
              </a:rPr>
              <a:pPr>
                <a:defRPr/>
              </a:pPr>
              <a:t>09:59:11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>
                <a:solidFill>
                  <a:srgbClr val="000000"/>
                </a:solidFill>
              </a:rPr>
              <a:t>Куликов А.В.</a:t>
            </a: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17C03D-07DC-46E0-810F-FC658C3A725E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99496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8301A3-62AE-40DA-A7D7-61F9B6C2891F}" type="datetime11">
              <a:rPr lang="ru-RU" smtClean="0">
                <a:solidFill>
                  <a:srgbClr val="000000"/>
                </a:solidFill>
              </a:rPr>
              <a:pPr>
                <a:defRPr/>
              </a:pPr>
              <a:t>09:59:11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>
                <a:solidFill>
                  <a:srgbClr val="000000"/>
                </a:solidFill>
              </a:rPr>
              <a:t>Куликов А.В.</a:t>
            </a: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EC4A31-DE9B-4C33-A2A6-BCB738AAAB23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52584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00130C-C168-45AC-B284-1C5E99CAF8AD}" type="datetime11">
              <a:rPr lang="ru-RU" smtClean="0">
                <a:solidFill>
                  <a:srgbClr val="000000"/>
                </a:solidFill>
              </a:rPr>
              <a:pPr>
                <a:defRPr/>
              </a:pPr>
              <a:t>09:59:11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>
                <a:solidFill>
                  <a:srgbClr val="000000"/>
                </a:solidFill>
              </a:rPr>
              <a:t>Куликов А.В.</a:t>
            </a: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B80394-ADF5-4A5A-8595-33BAD17E009C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5143588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4F59A1-BAA8-468A-90C5-841342C0DF01}" type="datetime11">
              <a:rPr lang="ru-RU" smtClean="0">
                <a:solidFill>
                  <a:srgbClr val="000000"/>
                </a:solidFill>
              </a:rPr>
              <a:pPr>
                <a:defRPr/>
              </a:pPr>
              <a:t>09:59:11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>
                <a:solidFill>
                  <a:srgbClr val="000000"/>
                </a:solidFill>
              </a:rPr>
              <a:t>Куликов А.В.</a:t>
            </a: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E9392C-6B3B-4FD8-B5BB-04A0F928B6F3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985017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ru-RU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8A0558-0189-4884-BBE6-198CBA665F3D}" type="datetime11">
              <a:rPr lang="ru-RU" smtClean="0">
                <a:solidFill>
                  <a:srgbClr val="000000"/>
                </a:solidFill>
              </a:rPr>
              <a:pPr>
                <a:defRPr/>
              </a:pPr>
              <a:t>09:59:11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>
                <a:solidFill>
                  <a:srgbClr val="000000"/>
                </a:solidFill>
              </a:rPr>
              <a:t>Куликов А.В.</a:t>
            </a: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A4E2FE-7967-4D3A-971C-ED676DC65CD1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8286383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511341-001B-48E8-94FA-ECC85163A8DD}" type="datetime11">
              <a:rPr lang="ru-RU" smtClean="0">
                <a:solidFill>
                  <a:srgbClr val="000000"/>
                </a:solidFill>
              </a:rPr>
              <a:pPr>
                <a:defRPr/>
              </a:pPr>
              <a:t>09:59:11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>
                <a:solidFill>
                  <a:srgbClr val="000000"/>
                </a:solidFill>
              </a:rPr>
              <a:t>Куликов А.В.</a:t>
            </a: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C0CDA5-CC8C-4301-A9CE-12C51F3C1E2E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99816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>
                <a:solidFill>
                  <a:srgbClr val="000000"/>
                </a:solidFill>
              </a:rPr>
              <a:t>Куликов А.В.</a:t>
            </a: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000000"/>
                </a:solidFill>
              </a:rPr>
              <a:t>Куликов А.В.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B4A588-361F-4C1E-A47F-4AC1AB07BA9C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3134814"/>
      </p:ext>
    </p:extLst>
  </p:cSld>
  <p:clrMapOvr>
    <a:masterClrMapping/>
  </p:clrMapOvr>
  <p:transition/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A5F944-A34D-4B0E-82EB-3BBA87E441C5}" type="datetime11">
              <a:rPr lang="ru-RU" smtClean="0">
                <a:solidFill>
                  <a:srgbClr val="000000"/>
                </a:solidFill>
              </a:rPr>
              <a:pPr>
                <a:defRPr/>
              </a:pPr>
              <a:t>09:59:11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>
                <a:solidFill>
                  <a:srgbClr val="000000"/>
                </a:solidFill>
              </a:rPr>
              <a:t>Куликов А.В.</a:t>
            </a: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20C38D-F60C-4FD6-8EA4-4BBABA3516C8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014189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8F8534-D440-4E36-8CBE-758EBA0B725F}" type="datetime11">
              <a:rPr lang="ru-RU" smtClean="0">
                <a:solidFill>
                  <a:srgbClr val="000000"/>
                </a:solidFill>
              </a:rPr>
              <a:pPr>
                <a:defRPr/>
              </a:pPr>
              <a:t>09:59:11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>
                <a:solidFill>
                  <a:srgbClr val="000000"/>
                </a:solidFill>
              </a:rPr>
              <a:t>Куликов А.В.</a:t>
            </a: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067709-3E97-44B1-9AF7-C450A487D4E3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9473435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C8C7A5-E4DC-484B-B9E9-4D4409E7496B}" type="datetime11">
              <a:rPr lang="ru-RU" smtClean="0">
                <a:solidFill>
                  <a:srgbClr val="000000"/>
                </a:solidFill>
              </a:rPr>
              <a:pPr>
                <a:defRPr/>
              </a:pPr>
              <a:t>09:59:11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>
                <a:solidFill>
                  <a:srgbClr val="000000"/>
                </a:solidFill>
              </a:rPr>
              <a:t>Куликов А.В.</a:t>
            </a: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C4900D-6FC2-4FC5-8630-C00AC12A230A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6690947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41906D-8817-4822-99E2-6778113CD904}" type="datetime11">
              <a:rPr lang="ru-RU" smtClean="0">
                <a:solidFill>
                  <a:srgbClr val="000000"/>
                </a:solidFill>
              </a:rPr>
              <a:pPr>
                <a:defRPr/>
              </a:pPr>
              <a:t>09:59:11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>
                <a:solidFill>
                  <a:srgbClr val="000000"/>
                </a:solidFill>
              </a:rPr>
              <a:t>Куликов А.В.</a:t>
            </a:r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E4D2C0-4067-4EEC-96AD-C3ED01F63469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2824800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D61B16-A113-4B87-B732-AA5087E7FB1A}" type="datetime11">
              <a:rPr lang="ru-RU" smtClean="0">
                <a:solidFill>
                  <a:srgbClr val="000000"/>
                </a:solidFill>
              </a:rPr>
              <a:pPr>
                <a:defRPr/>
              </a:pPr>
              <a:t>09:59:11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>
                <a:solidFill>
                  <a:srgbClr val="000000"/>
                </a:solidFill>
              </a:rPr>
              <a:t>Куликов А.В.</a:t>
            </a: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1ED3CF-32AA-41A3-8550-509263B52AD5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0264577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33345B-C643-4AB5-AEE3-2CA2855FDC50}" type="datetime11">
              <a:rPr lang="ru-RU" smtClean="0">
                <a:solidFill>
                  <a:srgbClr val="000000"/>
                </a:solidFill>
              </a:rPr>
              <a:pPr>
                <a:defRPr/>
              </a:pPr>
              <a:t>09:59:11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>
                <a:solidFill>
                  <a:srgbClr val="000000"/>
                </a:solidFill>
              </a:rPr>
              <a:t>Куликов А.В.</a:t>
            </a: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B10B51-A979-4138-8D79-064078F4B63B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4316994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40026F-0D11-40D8-BE00-E160BCDA826E}" type="datetime11">
              <a:rPr lang="ru-RU" smtClean="0">
                <a:solidFill>
                  <a:srgbClr val="000000"/>
                </a:solidFill>
              </a:rPr>
              <a:pPr>
                <a:defRPr/>
              </a:pPr>
              <a:t>09:59:11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>
                <a:solidFill>
                  <a:srgbClr val="000000"/>
                </a:solidFill>
              </a:rPr>
              <a:t>Куликов А.В.</a:t>
            </a: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17C03D-07DC-46E0-810F-FC658C3A725E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7071068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8301A3-62AE-40DA-A7D7-61F9B6C2891F}" type="datetime11">
              <a:rPr lang="ru-RU" smtClean="0">
                <a:solidFill>
                  <a:srgbClr val="000000"/>
                </a:solidFill>
              </a:rPr>
              <a:pPr>
                <a:defRPr/>
              </a:pPr>
              <a:t>09:59:11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>
                <a:solidFill>
                  <a:srgbClr val="000000"/>
                </a:solidFill>
              </a:rPr>
              <a:t>Куликов А.В.</a:t>
            </a: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EC4A31-DE9B-4C33-A2A6-BCB738AAAB23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1976973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00130C-C168-45AC-B284-1C5E99CAF8AD}" type="datetime11">
              <a:rPr lang="ru-RU" smtClean="0">
                <a:solidFill>
                  <a:srgbClr val="000000"/>
                </a:solidFill>
              </a:rPr>
              <a:pPr>
                <a:defRPr/>
              </a:pPr>
              <a:t>09:59:11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>
                <a:solidFill>
                  <a:srgbClr val="000000"/>
                </a:solidFill>
              </a:rPr>
              <a:t>Куликов А.В.</a:t>
            </a: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B80394-ADF5-4A5A-8595-33BAD17E009C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5634597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4F59A1-BAA8-468A-90C5-841342C0DF01}" type="datetime11">
              <a:rPr lang="ru-RU" smtClean="0">
                <a:solidFill>
                  <a:srgbClr val="000000"/>
                </a:solidFill>
              </a:rPr>
              <a:pPr>
                <a:defRPr/>
              </a:pPr>
              <a:t>09:59:11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>
                <a:solidFill>
                  <a:srgbClr val="000000"/>
                </a:solidFill>
              </a:rPr>
              <a:t>Куликов А.В.</a:t>
            </a: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E9392C-6B3B-4FD8-B5BB-04A0F928B6F3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69191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slideLayout" Target="../slideLayouts/slideLayout51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50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Relationship Id="rId14" Type="http://schemas.openxmlformats.org/officeDocument/2006/relationships/slideLayout" Target="../slideLayouts/slideLayout5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12" Type="http://schemas.openxmlformats.org/officeDocument/2006/relationships/slideLayout" Target="../slideLayouts/slideLayout64.xml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5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62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7.xml"/><Relationship Id="rId7" Type="http://schemas.openxmlformats.org/officeDocument/2006/relationships/slideLayout" Target="../slideLayouts/slideLayout71.xml"/><Relationship Id="rId12" Type="http://schemas.openxmlformats.org/officeDocument/2006/relationships/slideLayout" Target="../slideLayouts/slideLayout76.xml"/><Relationship Id="rId2" Type="http://schemas.openxmlformats.org/officeDocument/2006/relationships/slideLayout" Target="../slideLayouts/slideLayout66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11" Type="http://schemas.openxmlformats.org/officeDocument/2006/relationships/slideLayout" Target="../slideLayouts/slideLayout75.xml"/><Relationship Id="rId5" Type="http://schemas.openxmlformats.org/officeDocument/2006/relationships/slideLayout" Target="../slideLayouts/slideLayout69.xml"/><Relationship Id="rId10" Type="http://schemas.openxmlformats.org/officeDocument/2006/relationships/slideLayout" Target="../slideLayouts/slideLayout74.xml"/><Relationship Id="rId4" Type="http://schemas.openxmlformats.org/officeDocument/2006/relationships/slideLayout" Target="../slideLayouts/slideLayout68.xml"/><Relationship Id="rId9" Type="http://schemas.openxmlformats.org/officeDocument/2006/relationships/slideLayout" Target="../slideLayouts/slideLayout73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4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9.xml"/><Relationship Id="rId7" Type="http://schemas.openxmlformats.org/officeDocument/2006/relationships/slideLayout" Target="../slideLayouts/slideLayout83.xml"/><Relationship Id="rId12" Type="http://schemas.openxmlformats.org/officeDocument/2006/relationships/slideLayout" Target="../slideLayouts/slideLayout88.xml"/><Relationship Id="rId2" Type="http://schemas.openxmlformats.org/officeDocument/2006/relationships/slideLayout" Target="../slideLayouts/slideLayout78.xml"/><Relationship Id="rId1" Type="http://schemas.openxmlformats.org/officeDocument/2006/relationships/slideLayout" Target="../slideLayouts/slideLayout77.xml"/><Relationship Id="rId6" Type="http://schemas.openxmlformats.org/officeDocument/2006/relationships/slideLayout" Target="../slideLayouts/slideLayout82.xml"/><Relationship Id="rId11" Type="http://schemas.openxmlformats.org/officeDocument/2006/relationships/slideLayout" Target="../slideLayouts/slideLayout87.xml"/><Relationship Id="rId5" Type="http://schemas.openxmlformats.org/officeDocument/2006/relationships/slideLayout" Target="../slideLayouts/slideLayout81.xml"/><Relationship Id="rId10" Type="http://schemas.openxmlformats.org/officeDocument/2006/relationships/slideLayout" Target="../slideLayouts/slideLayout86.xml"/><Relationship Id="rId4" Type="http://schemas.openxmlformats.org/officeDocument/2006/relationships/slideLayout" Target="../slideLayouts/slideLayout80.xml"/><Relationship Id="rId9" Type="http://schemas.openxmlformats.org/officeDocument/2006/relationships/slideLayout" Target="../slideLayouts/slideLayout8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slideLayout" Target="../slideLayouts/slideLayout100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8.xml"/><Relationship Id="rId13" Type="http://schemas.openxmlformats.org/officeDocument/2006/relationships/slideLayout" Target="../slideLayouts/slideLayout113.xml"/><Relationship Id="rId3" Type="http://schemas.openxmlformats.org/officeDocument/2006/relationships/slideLayout" Target="../slideLayouts/slideLayout103.xml"/><Relationship Id="rId7" Type="http://schemas.openxmlformats.org/officeDocument/2006/relationships/slideLayout" Target="../slideLayouts/slideLayout107.xml"/><Relationship Id="rId12" Type="http://schemas.openxmlformats.org/officeDocument/2006/relationships/slideLayout" Target="../slideLayouts/slideLayout112.xml"/><Relationship Id="rId2" Type="http://schemas.openxmlformats.org/officeDocument/2006/relationships/slideLayout" Target="../slideLayouts/slideLayout102.xml"/><Relationship Id="rId1" Type="http://schemas.openxmlformats.org/officeDocument/2006/relationships/slideLayout" Target="../slideLayouts/slideLayout101.xml"/><Relationship Id="rId6" Type="http://schemas.openxmlformats.org/officeDocument/2006/relationships/slideLayout" Target="../slideLayouts/slideLayout106.xml"/><Relationship Id="rId11" Type="http://schemas.openxmlformats.org/officeDocument/2006/relationships/slideLayout" Target="../slideLayouts/slideLayout111.xml"/><Relationship Id="rId5" Type="http://schemas.openxmlformats.org/officeDocument/2006/relationships/slideLayout" Target="../slideLayouts/slideLayout105.xml"/><Relationship Id="rId15" Type="http://schemas.openxmlformats.org/officeDocument/2006/relationships/theme" Target="../theme/theme9.xml"/><Relationship Id="rId10" Type="http://schemas.openxmlformats.org/officeDocument/2006/relationships/slideLayout" Target="../slideLayouts/slideLayout110.xml"/><Relationship Id="rId4" Type="http://schemas.openxmlformats.org/officeDocument/2006/relationships/slideLayout" Target="../slideLayouts/slideLayout104.xml"/><Relationship Id="rId9" Type="http://schemas.openxmlformats.org/officeDocument/2006/relationships/slideLayout" Target="../slideLayouts/slideLayout109.xml"/><Relationship Id="rId14" Type="http://schemas.openxmlformats.org/officeDocument/2006/relationships/slideLayout" Target="../slideLayouts/slideLayout1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mtClean="0">
                <a:solidFill>
                  <a:srgbClr val="000000"/>
                </a:solidFill>
              </a:rPr>
              <a:t>Куликов А.В.</a:t>
            </a:r>
            <a:endParaRPr lang="ru-RU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>
                <a:solidFill>
                  <a:srgbClr val="000000"/>
                </a:solidFill>
              </a:rPr>
              <a:t>Куликов А.В.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6016E84-3714-4F81-9DAD-CA19F67B1E9E}" type="slidenum">
              <a:rPr lang="ru-R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67322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</p:sldLayoutIdLst>
  <p:transition/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20786"/>
            <a:ext cx="9144000" cy="22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87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3657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18288"/>
            <a:ext cx="28956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Куликов А.В.</a:t>
            </a: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29000" y="18288"/>
            <a:ext cx="4114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Куликов А.В.</a:t>
            </a: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18288"/>
            <a:ext cx="1066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rgbClr val="FFFFFF"/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23330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4000" kern="1200" spc="-1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3716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Куликов А.В.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Куликов А.В.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55F88C-3A31-412B-B60E-5122C503888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53485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mtClean="0">
                <a:solidFill>
                  <a:srgbClr val="000000"/>
                </a:solidFill>
              </a:rPr>
              <a:t>Куликов А.В.</a:t>
            </a:r>
            <a:endParaRPr lang="ru-RU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>
                <a:solidFill>
                  <a:srgbClr val="000000"/>
                </a:solidFill>
              </a:rPr>
              <a:t>Куликов А.В.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C454969-AD4A-4F1F-A649-83319247439B}" type="slidenum">
              <a:rPr lang="ru-R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83865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  <p:sldLayoutId id="2147483713" r:id="rId12"/>
    <p:sldLayoutId id="2147483714" r:id="rId13"/>
    <p:sldLayoutId id="2147483715" r:id="rId14"/>
  </p:sldLayoutIdLst>
  <p:transition/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38247E9-4FEC-4B6E-93B4-2FECC5FCE90B}" type="datetime11">
              <a:rPr lang="ru-RU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09:59:11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mtClean="0">
                <a:solidFill>
                  <a:srgbClr val="000000"/>
                </a:solidFill>
              </a:rPr>
              <a:t>Куликов А.В.</a:t>
            </a:r>
            <a:endParaRPr lang="ru-RU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4414538-1703-4863-8585-3DE9CE657D67}" type="slidenum">
              <a:rPr lang="ru-R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54100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  <p:sldLayoutId id="2147483728" r:id="rId12"/>
  </p:sldLayoutIdLst>
  <p:hf sldNum="0"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38247E9-4FEC-4B6E-93B4-2FECC5FCE90B}" type="datetime11">
              <a:rPr lang="ru-RU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09:59:11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mtClean="0">
                <a:solidFill>
                  <a:srgbClr val="000000"/>
                </a:solidFill>
              </a:rPr>
              <a:t>Куликов А.В.</a:t>
            </a:r>
            <a:endParaRPr lang="ru-RU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4414538-1703-4863-8585-3DE9CE657D67}" type="slidenum">
              <a:rPr lang="ru-R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97426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  <p:sldLayoutId id="2147483738" r:id="rId9"/>
    <p:sldLayoutId id="2147483739" r:id="rId10"/>
    <p:sldLayoutId id="2147483740" r:id="rId11"/>
    <p:sldLayoutId id="2147483741" r:id="rId12"/>
  </p:sldLayoutIdLst>
  <p:hf sldNum="0"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38247E9-4FEC-4B6E-93B4-2FECC5FCE90B}" type="datetime11">
              <a:rPr lang="ru-RU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09:59:11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mtClean="0">
                <a:solidFill>
                  <a:srgbClr val="000000"/>
                </a:solidFill>
              </a:rPr>
              <a:t>Куликов А.В.</a:t>
            </a:r>
            <a:endParaRPr lang="ru-RU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4414538-1703-4863-8585-3DE9CE657D67}" type="slidenum">
              <a:rPr lang="ru-R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46038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  <p:sldLayoutId id="2147483746" r:id="rId4"/>
    <p:sldLayoutId id="2147483747" r:id="rId5"/>
    <p:sldLayoutId id="2147483748" r:id="rId6"/>
    <p:sldLayoutId id="2147483749" r:id="rId7"/>
    <p:sldLayoutId id="2147483750" r:id="rId8"/>
    <p:sldLayoutId id="2147483751" r:id="rId9"/>
    <p:sldLayoutId id="2147483752" r:id="rId10"/>
    <p:sldLayoutId id="2147483753" r:id="rId11"/>
    <p:sldLayoutId id="2147483754" r:id="rId12"/>
  </p:sldLayoutIdLst>
  <p:hf sldNum="0"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38247E9-4FEC-4B6E-93B4-2FECC5FCE90B}" type="datetime11">
              <a:rPr lang="ru-RU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09:59:11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mtClean="0">
                <a:solidFill>
                  <a:srgbClr val="000000"/>
                </a:solidFill>
              </a:rPr>
              <a:t>Куликов А.В.</a:t>
            </a:r>
            <a:endParaRPr lang="ru-RU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4414538-1703-4863-8585-3DE9CE657D67}" type="slidenum">
              <a:rPr lang="ru-R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23193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6" r:id="rId1"/>
    <p:sldLayoutId id="2147483757" r:id="rId2"/>
    <p:sldLayoutId id="2147483758" r:id="rId3"/>
    <p:sldLayoutId id="2147483759" r:id="rId4"/>
    <p:sldLayoutId id="2147483760" r:id="rId5"/>
    <p:sldLayoutId id="2147483761" r:id="rId6"/>
    <p:sldLayoutId id="2147483762" r:id="rId7"/>
    <p:sldLayoutId id="2147483763" r:id="rId8"/>
    <p:sldLayoutId id="2147483764" r:id="rId9"/>
    <p:sldLayoutId id="2147483765" r:id="rId10"/>
    <p:sldLayoutId id="2147483766" r:id="rId11"/>
    <p:sldLayoutId id="2147483767" r:id="rId12"/>
  </p:sldLayoutIdLst>
  <p:hf sldNum="0"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1F1520-DDE5-4CCB-B11B-FA66AD9D4DB4}" type="datetime1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09:59:11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Куликов А.В.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8FE12F-B72B-4652-BB90-950C46CF685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12627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  <p:sldLayoutId id="2147483780" r:id="rId12"/>
    <p:sldLayoutId id="2147483781" r:id="rId13"/>
    <p:sldLayoutId id="2147483782" r:id="rId14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0.jpg"/><Relationship Id="rId4" Type="http://schemas.openxmlformats.org/officeDocument/2006/relationships/image" Target="../media/image39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54.xml"/><Relationship Id="rId4" Type="http://schemas.openxmlformats.org/officeDocument/2006/relationships/image" Target="../media/image48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90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3.pn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83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3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1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hyperlink" Target="http://fotki.yandex.ru/users/statuspraesens/view/163750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60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hyperlink" Target="mailto:kulikov1905@yandex.ru" TargetMode="Externa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Rectangle 2"/>
          <p:cNvSpPr>
            <a:spLocks noGrp="1" noChangeArrowheads="1"/>
          </p:cNvSpPr>
          <p:nvPr>
            <p:ph type="body" sz="half" idx="1"/>
          </p:nvPr>
        </p:nvSpPr>
        <p:spPr>
          <a:xfrm>
            <a:off x="323528" y="1774850"/>
            <a:ext cx="8642350" cy="4462462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ru-RU" b="1" dirty="0" smtClean="0">
                <a:solidFill>
                  <a:srgbClr val="0000FF"/>
                </a:solidFill>
              </a:rPr>
              <a:t>«</a:t>
            </a:r>
            <a:r>
              <a:rPr lang="ru-RU" sz="2400" b="1" dirty="0" smtClean="0">
                <a:solidFill>
                  <a:srgbClr val="0000FF"/>
                </a:solidFill>
              </a:rPr>
              <a:t>Интенсивная терапия тяжелой  преэклампсии и  эклампсии»</a:t>
            </a:r>
          </a:p>
          <a:p>
            <a:pPr algn="ctr" eaLnBrk="1" hangingPunct="1">
              <a:buFontTx/>
              <a:buNone/>
            </a:pPr>
            <a:endParaRPr lang="ru-RU" sz="1800" b="1" dirty="0" smtClean="0">
              <a:solidFill>
                <a:schemeClr val="tx2"/>
              </a:solidFill>
            </a:endParaRPr>
          </a:p>
          <a:p>
            <a:pPr algn="ctr" eaLnBrk="1" hangingPunct="1">
              <a:buFontTx/>
              <a:buNone/>
            </a:pPr>
            <a:r>
              <a:rPr lang="ru-RU" sz="1800" b="1" dirty="0" smtClean="0">
                <a:solidFill>
                  <a:schemeClr val="tx2"/>
                </a:solidFill>
              </a:rPr>
              <a:t>Куликов А.В.</a:t>
            </a:r>
            <a:endParaRPr lang="ru-RU" sz="1400" b="1" dirty="0" smtClean="0">
              <a:solidFill>
                <a:schemeClr val="tx2"/>
              </a:solidFill>
            </a:endParaRPr>
          </a:p>
          <a:p>
            <a:pPr algn="ctr" eaLnBrk="1" hangingPunct="1">
              <a:buFontTx/>
              <a:buNone/>
            </a:pPr>
            <a:r>
              <a:rPr lang="ru-RU" sz="1400" dirty="0" smtClean="0">
                <a:solidFill>
                  <a:schemeClr val="tx2"/>
                </a:solidFill>
              </a:rPr>
              <a:t>Уральский государственный </a:t>
            </a:r>
            <a:r>
              <a:rPr lang="ru-RU" sz="1400" dirty="0">
                <a:solidFill>
                  <a:schemeClr val="tx2"/>
                </a:solidFill>
              </a:rPr>
              <a:t>медицинский университет г. Екатеринбург</a:t>
            </a:r>
            <a:endParaRPr lang="ru-RU" sz="1400" dirty="0" smtClean="0">
              <a:solidFill>
                <a:schemeClr val="tx2"/>
              </a:solidFill>
            </a:endParaRPr>
          </a:p>
          <a:p>
            <a:pPr algn="ctr" eaLnBrk="1" hangingPunct="1">
              <a:buFontTx/>
              <a:buNone/>
            </a:pPr>
            <a:r>
              <a:rPr lang="ru-RU" sz="1400" dirty="0" smtClean="0">
                <a:solidFill>
                  <a:schemeClr val="tx2"/>
                </a:solidFill>
              </a:rPr>
              <a:t>Областной перинатальный центр  г. Екатеринбург</a:t>
            </a:r>
          </a:p>
          <a:p>
            <a:pPr algn="ctr" eaLnBrk="1" hangingPunct="1">
              <a:buFontTx/>
              <a:buNone/>
            </a:pPr>
            <a:endParaRPr lang="ru-RU" sz="1800" dirty="0" smtClean="0">
              <a:solidFill>
                <a:schemeClr val="tx2"/>
              </a:solidFill>
            </a:endParaRPr>
          </a:p>
          <a:p>
            <a:pPr algn="ctr" eaLnBrk="1" hangingPunct="1">
              <a:buFontTx/>
              <a:buNone/>
            </a:pPr>
            <a:endParaRPr lang="ru-RU" sz="2000" b="1" dirty="0" smtClean="0">
              <a:solidFill>
                <a:schemeClr val="tx2"/>
              </a:solidFill>
            </a:endParaRPr>
          </a:p>
          <a:p>
            <a:pPr algn="ctr" eaLnBrk="1" hangingPunct="1">
              <a:buFontTx/>
              <a:buNone/>
            </a:pPr>
            <a:endParaRPr lang="ru-RU" sz="2000" b="1" dirty="0" smtClean="0">
              <a:solidFill>
                <a:schemeClr val="tx2"/>
              </a:solidFill>
            </a:endParaRPr>
          </a:p>
          <a:p>
            <a:pPr algn="ctr" eaLnBrk="1" hangingPunct="1">
              <a:buFontTx/>
              <a:buNone/>
            </a:pPr>
            <a:endParaRPr lang="ru-RU" sz="2000" b="1" dirty="0" smtClean="0">
              <a:solidFill>
                <a:schemeClr val="tx2"/>
              </a:solidFill>
            </a:endParaRPr>
          </a:p>
          <a:p>
            <a:pPr algn="ctr" eaLnBrk="1" hangingPunct="1">
              <a:buFontTx/>
              <a:buNone/>
            </a:pPr>
            <a:endParaRPr lang="ru-RU" sz="2000" b="1" dirty="0">
              <a:solidFill>
                <a:schemeClr val="tx2"/>
              </a:solidFill>
            </a:endParaRPr>
          </a:p>
          <a:p>
            <a:pPr algn="ctr" eaLnBrk="1" hangingPunct="1">
              <a:buFontTx/>
              <a:buNone/>
            </a:pPr>
            <a:endParaRPr lang="ru-RU" sz="2000" b="1" dirty="0">
              <a:solidFill>
                <a:schemeClr val="tx2"/>
              </a:solidFill>
            </a:endParaRPr>
          </a:p>
          <a:p>
            <a:pPr algn="ctr" eaLnBrk="1" hangingPunct="1">
              <a:buFontTx/>
              <a:buNone/>
            </a:pPr>
            <a:r>
              <a:rPr lang="ru-RU" sz="2000" b="1" dirty="0" smtClean="0">
                <a:solidFill>
                  <a:schemeClr val="tx2"/>
                </a:solidFill>
              </a:rPr>
              <a:t>2015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404664"/>
            <a:ext cx="6876256" cy="1011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910595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77875"/>
          </a:xfrm>
        </p:spPr>
        <p:txBody>
          <a:bodyPr/>
          <a:lstStyle/>
          <a:p>
            <a:r>
              <a:rPr lang="ru-RU" sz="3600" b="1" smtClean="0">
                <a:solidFill>
                  <a:srgbClr val="3333FF"/>
                </a:solidFill>
              </a:rPr>
              <a:t>Классификация преэклампсии</a:t>
            </a:r>
          </a:p>
        </p:txBody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1196975"/>
            <a:ext cx="8229600" cy="3989388"/>
          </a:xfrm>
        </p:spPr>
        <p:txBody>
          <a:bodyPr/>
          <a:lstStyle/>
          <a:p>
            <a:pPr algn="ctr">
              <a:buFontTx/>
              <a:buNone/>
            </a:pPr>
            <a:r>
              <a:rPr lang="ru-RU" sz="2400" b="1" dirty="0" smtClean="0"/>
              <a:t>ПРИКАЗ МЗ РФ № 170 от 27.05.97 </a:t>
            </a:r>
          </a:p>
          <a:p>
            <a:pPr algn="ctr">
              <a:buFontTx/>
              <a:buNone/>
            </a:pPr>
            <a:r>
              <a:rPr lang="ru-RU" sz="2400" b="1" dirty="0" smtClean="0"/>
              <a:t>«О переходе органов и учреждений здравоохранения Российской Федерации на Международную статистическую классификацию болезней и проблем, связанных со здоровьем Х пересмотра </a:t>
            </a:r>
            <a:r>
              <a:rPr lang="ru-RU" sz="2000" b="1" dirty="0" smtClean="0"/>
              <a:t>(с изменениями от 12 января 1998 г.)</a:t>
            </a:r>
          </a:p>
          <a:p>
            <a:pPr algn="ctr">
              <a:buFontTx/>
              <a:buNone/>
            </a:pPr>
            <a:endParaRPr lang="ru-RU" sz="2000" b="1" dirty="0"/>
          </a:p>
          <a:p>
            <a:pPr algn="ctr">
              <a:buFontTx/>
              <a:buNone/>
            </a:pPr>
            <a:r>
              <a:rPr lang="ru-RU" b="1" dirty="0" smtClean="0">
                <a:solidFill>
                  <a:srgbClr val="FF0000"/>
                </a:solidFill>
              </a:rPr>
              <a:t>Понадобилось 15 лет для перехода «</a:t>
            </a:r>
            <a:r>
              <a:rPr lang="ru-RU" b="1" dirty="0" err="1" smtClean="0">
                <a:solidFill>
                  <a:srgbClr val="FF0000"/>
                </a:solidFill>
              </a:rPr>
              <a:t>гестоза</a:t>
            </a:r>
            <a:r>
              <a:rPr lang="ru-RU" b="1" dirty="0" smtClean="0">
                <a:solidFill>
                  <a:srgbClr val="FF0000"/>
                </a:solidFill>
              </a:rPr>
              <a:t>» в «</a:t>
            </a:r>
            <a:r>
              <a:rPr lang="ru-RU" b="1" dirty="0" err="1" smtClean="0">
                <a:solidFill>
                  <a:srgbClr val="FF0000"/>
                </a:solidFill>
              </a:rPr>
              <a:t>преэклампсию</a:t>
            </a:r>
            <a:r>
              <a:rPr lang="ru-RU" b="1" dirty="0" smtClean="0">
                <a:solidFill>
                  <a:srgbClr val="FF0000"/>
                </a:solidFill>
              </a:rPr>
              <a:t>»</a:t>
            </a:r>
          </a:p>
        </p:txBody>
      </p:sp>
    </p:spTree>
    <p:extLst>
      <p:ext uri="{BB962C8B-B14F-4D97-AF65-F5344CB8AC3E}">
        <p14:creationId xmlns:p14="http://schemas.microsoft.com/office/powerpoint/2010/main" val="185099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19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490537"/>
          </a:xfrm>
        </p:spPr>
        <p:txBody>
          <a:bodyPr/>
          <a:lstStyle/>
          <a:p>
            <a:r>
              <a:rPr lang="ru-RU" sz="2800" b="1" smtClean="0">
                <a:solidFill>
                  <a:srgbClr val="0033CC"/>
                </a:solidFill>
              </a:rPr>
              <a:t>Преэклампсия и эклампсия в МКБ 10</a:t>
            </a:r>
          </a:p>
        </p:txBody>
      </p:sp>
      <p:sp>
        <p:nvSpPr>
          <p:cNvPr id="21508" name="Text Box 3"/>
          <p:cNvSpPr txBox="1">
            <a:spLocks noChangeArrowheads="1"/>
          </p:cNvSpPr>
          <p:nvPr/>
        </p:nvSpPr>
        <p:spPr bwMode="auto">
          <a:xfrm>
            <a:off x="1476375" y="188913"/>
            <a:ext cx="18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0000"/>
              </a:solidFill>
            </a:endParaRPr>
          </a:p>
        </p:txBody>
      </p:sp>
      <p:graphicFrame>
        <p:nvGraphicFramePr>
          <p:cNvPr id="264196" name="Group 4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885292352"/>
              </p:ext>
            </p:extLst>
          </p:nvPr>
        </p:nvGraphicFramePr>
        <p:xfrm>
          <a:off x="467544" y="908720"/>
          <a:ext cx="8352928" cy="4072068"/>
        </p:xfrm>
        <a:graphic>
          <a:graphicData uri="http://schemas.openxmlformats.org/drawingml/2006/table">
            <a:tbl>
              <a:tblPr/>
              <a:tblGrid>
                <a:gridCol w="8352928"/>
              </a:tblGrid>
              <a:tr h="360107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Arial" pitchFamily="34" charset="0"/>
                        </a:rPr>
                        <a:t>012. Вызванные беременностью отёки и протеинурия без гипертензии</a:t>
                      </a:r>
                    </a:p>
                    <a:p>
                      <a:pPr marL="457200" marR="0" lvl="1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012.0. Вызванные беременностью отеки</a:t>
                      </a:r>
                    </a:p>
                    <a:p>
                      <a:pPr marL="457200" marR="0" lvl="1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012.1. Вызванная беременностью протеинурия</a:t>
                      </a:r>
                    </a:p>
                    <a:p>
                      <a:pPr marL="457200" marR="0" lvl="1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012.2. Вызванные беременностью отеки и протеинурия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Arial" pitchFamily="34" charset="0"/>
                        </a:rPr>
                        <a:t>013. Вызванная беременностью гипертензия без значительной протеинурии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Arial" pitchFamily="34" charset="0"/>
                        </a:rPr>
                        <a:t>014. Вызванная беременностью гипертензия со значительной протеинурией </a:t>
                      </a:r>
                    </a:p>
                    <a:p>
                      <a:pPr marL="457200" marR="0" lvl="1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</a:rPr>
                        <a:t>014.0. Преэклампсия (нефропатия) средней тяжести</a:t>
                      </a:r>
                    </a:p>
                    <a:p>
                      <a:pPr marL="457200" marR="0" lvl="1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</a:rPr>
                        <a:t>014.1. Тяжелая преэклампсия</a:t>
                      </a:r>
                    </a:p>
                    <a:p>
                      <a:pPr marL="457200" marR="0" lvl="1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</a:rPr>
                        <a:t>014.9. Преэклампсия (нефропатия) </a:t>
                      </a:r>
                      <a:r>
                        <a:rPr kumimoji="0" lang="ru-RU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</a:rPr>
                        <a:t>неуточненная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Arial" pitchFamily="34" charset="0"/>
                        </a:rPr>
                        <a:t>015. Эклампсия</a:t>
                      </a:r>
                    </a:p>
                    <a:p>
                      <a:pPr marL="457200" marR="0" lvl="1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</a:rPr>
                        <a:t>015.0. Эклампсия во время беременности</a:t>
                      </a:r>
                    </a:p>
                    <a:p>
                      <a:pPr marL="457200" marR="0" lvl="1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</a:rPr>
                        <a:t>015.1. Эклампсия в родах</a:t>
                      </a:r>
                    </a:p>
                    <a:p>
                      <a:pPr marL="457200" marR="0" lvl="1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</a:rPr>
                        <a:t>015.2. Эклампсия в послеродовом периоде</a:t>
                      </a:r>
                    </a:p>
                    <a:p>
                      <a:pPr marL="457200" marR="0" lvl="1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</a:rPr>
                        <a:t>015.9. Эклампсия </a:t>
                      </a:r>
                      <a:r>
                        <a:rPr kumimoji="0" lang="ru-RU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</a:rPr>
                        <a:t>неуточненная</a:t>
                      </a: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</a:rPr>
                        <a:t> по срокам</a:t>
                      </a:r>
                    </a:p>
                  </a:txBody>
                  <a:tcPr marT="45690" marB="45690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/>
                    </a:solidFill>
                  </a:tcPr>
                </a:tc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272271" y="5284658"/>
            <a:ext cx="87129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 err="1">
                <a:solidFill>
                  <a:srgbClr val="FF0000"/>
                </a:solidFill>
              </a:rPr>
              <a:t>Преэклампсия</a:t>
            </a:r>
            <a:r>
              <a:rPr lang="ru-RU" sz="2400" b="1" dirty="0">
                <a:solidFill>
                  <a:srgbClr val="FF0000"/>
                </a:solidFill>
              </a:rPr>
              <a:t> бывает «плохая» и «очень плохая»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>
                <a:solidFill>
                  <a:srgbClr val="FF0000"/>
                </a:solidFill>
              </a:rPr>
              <a:t>Легкой </a:t>
            </a:r>
            <a:r>
              <a:rPr lang="ru-RU" sz="2400" b="1" dirty="0" err="1">
                <a:solidFill>
                  <a:srgbClr val="FF0000"/>
                </a:solidFill>
              </a:rPr>
              <a:t>преэклампсии</a:t>
            </a:r>
            <a:r>
              <a:rPr lang="ru-RU" sz="2400" b="1" dirty="0">
                <a:solidFill>
                  <a:srgbClr val="FF0000"/>
                </a:solidFill>
              </a:rPr>
              <a:t> не бывает!!!</a:t>
            </a:r>
          </a:p>
        </p:txBody>
      </p:sp>
    </p:spTree>
    <p:extLst>
      <p:ext uri="{BB962C8B-B14F-4D97-AF65-F5344CB8AC3E}">
        <p14:creationId xmlns:p14="http://schemas.microsoft.com/office/powerpoint/2010/main" val="3439217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64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4194" grpId="0" autoUpdateAnimBg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213" y="260350"/>
            <a:ext cx="8634412" cy="6408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1996854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A33345B-C643-4AB5-AEE3-2CA2855FDC50}" type="datetime11">
              <a:rPr lang="ru-RU" smtClean="0">
                <a:solidFill>
                  <a:srgbClr val="000000"/>
                </a:solidFill>
              </a:rPr>
              <a:pPr>
                <a:defRPr/>
              </a:pPr>
              <a:t>09:59:12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>
                <a:solidFill>
                  <a:srgbClr val="000000"/>
                </a:solidFill>
              </a:rPr>
              <a:t>Куликов А.В.</a:t>
            </a:r>
            <a:endParaRPr lang="ru-RU">
              <a:solidFill>
                <a:srgbClr val="00000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192996"/>
            <a:ext cx="7173466" cy="5476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549" y="156870"/>
            <a:ext cx="3057783" cy="1182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203848" y="332656"/>
            <a:ext cx="49685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Генетика  </a:t>
            </a:r>
            <a:r>
              <a:rPr lang="ru-RU" sz="2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преэклампсии</a:t>
            </a:r>
            <a:r>
              <a:rPr lang="ru-RU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и </a:t>
            </a:r>
            <a:r>
              <a:rPr lang="en-US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HELLP</a:t>
            </a:r>
            <a:r>
              <a:rPr lang="ru-RU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-синдрома</a:t>
            </a:r>
            <a:endParaRPr lang="ru-RU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4576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052736"/>
            <a:ext cx="2682161" cy="4395282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1483" y="404664"/>
            <a:ext cx="4171950" cy="252549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2930158"/>
            <a:ext cx="4012587" cy="3554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756335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333772"/>
            <a:ext cx="7919898" cy="5904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569062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254000"/>
            <a:ext cx="8585200" cy="6415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2315289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7" name="Rectangle 2"/>
          <p:cNvSpPr>
            <a:spLocks noGrp="1" noChangeArrowheads="1"/>
          </p:cNvSpPr>
          <p:nvPr>
            <p:ph type="title"/>
          </p:nvPr>
        </p:nvSpPr>
        <p:spPr>
          <a:xfrm>
            <a:off x="107504" y="404664"/>
            <a:ext cx="7308850" cy="633412"/>
          </a:xfrm>
        </p:spPr>
        <p:txBody>
          <a:bodyPr/>
          <a:lstStyle/>
          <a:p>
            <a:pPr eaLnBrk="1" hangingPunct="1"/>
            <a:r>
              <a:rPr lang="ru-RU" sz="2800" b="1" dirty="0" smtClean="0">
                <a:solidFill>
                  <a:srgbClr val="0000FF"/>
                </a:solidFill>
              </a:rPr>
              <a:t>Моделирование </a:t>
            </a:r>
            <a:r>
              <a:rPr lang="ru-RU" sz="2800" b="1" dirty="0" err="1" smtClean="0">
                <a:solidFill>
                  <a:srgbClr val="0000FF"/>
                </a:solidFill>
              </a:rPr>
              <a:t>преэклампсии</a:t>
            </a:r>
            <a:r>
              <a:rPr lang="ru-RU" sz="2800" b="1" dirty="0" smtClean="0">
                <a:solidFill>
                  <a:srgbClr val="0000FF"/>
                </a:solidFill>
              </a:rPr>
              <a:t> на животных</a:t>
            </a:r>
          </a:p>
        </p:txBody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80864" y="1306030"/>
            <a:ext cx="8424863" cy="3455987"/>
          </a:xfrm>
        </p:spPr>
        <p:txBody>
          <a:bodyPr/>
          <a:lstStyle/>
          <a:p>
            <a:pPr eaLnBrk="1" hangingPunct="1">
              <a:lnSpc>
                <a:spcPct val="150000"/>
              </a:lnSpc>
              <a:buFontTx/>
              <a:buBlip>
                <a:blip r:embed="rId3"/>
              </a:buBlip>
            </a:pPr>
            <a:r>
              <a:rPr lang="ru-RU" sz="2000" b="1" dirty="0" smtClean="0">
                <a:solidFill>
                  <a:srgbClr val="FF6600"/>
                </a:solidFill>
              </a:rPr>
              <a:t>У беременных животных преэклампсия не развивается!</a:t>
            </a:r>
          </a:p>
          <a:p>
            <a:pPr eaLnBrk="1" hangingPunct="1">
              <a:lnSpc>
                <a:spcPct val="150000"/>
              </a:lnSpc>
              <a:buFontTx/>
              <a:buBlip>
                <a:blip r:embed="rId3"/>
              </a:buBlip>
            </a:pPr>
            <a:r>
              <a:rPr lang="ru-RU" sz="2000" b="1" dirty="0" smtClean="0"/>
              <a:t>Для того, чтобы вызвать подобные </a:t>
            </a:r>
            <a:r>
              <a:rPr lang="ru-RU" sz="2000" b="1" dirty="0" err="1" smtClean="0"/>
              <a:t>преэклампсии</a:t>
            </a:r>
            <a:r>
              <a:rPr lang="ru-RU" sz="2000" b="1" dirty="0" smtClean="0"/>
              <a:t> симптомы так или иначе создается ишемия </a:t>
            </a:r>
            <a:r>
              <a:rPr lang="ru-RU" sz="2000" b="1" dirty="0" err="1" smtClean="0"/>
              <a:t>фетоплацентарного</a:t>
            </a:r>
            <a:r>
              <a:rPr lang="ru-RU" sz="2000" b="1" dirty="0" smtClean="0"/>
              <a:t> комплекса:</a:t>
            </a:r>
          </a:p>
          <a:p>
            <a:pPr lvl="2" eaLnBrk="1" hangingPunct="1">
              <a:lnSpc>
                <a:spcPct val="90000"/>
              </a:lnSpc>
            </a:pPr>
            <a:r>
              <a:rPr lang="ru-RU" sz="1400" b="1" dirty="0" smtClean="0"/>
              <a:t>Ингибиторы </a:t>
            </a:r>
            <a:r>
              <a:rPr lang="en-US" sz="1400" b="1" dirty="0" smtClean="0"/>
              <a:t>NO</a:t>
            </a:r>
            <a:r>
              <a:rPr lang="ru-RU" sz="1400" b="1" dirty="0" smtClean="0"/>
              <a:t> </a:t>
            </a:r>
            <a:r>
              <a:rPr lang="ru-RU" sz="1050" dirty="0" smtClean="0"/>
              <a:t>(</a:t>
            </a:r>
            <a:r>
              <a:rPr lang="en-US" sz="900" dirty="0" err="1" smtClean="0"/>
              <a:t>Nomega</a:t>
            </a:r>
            <a:r>
              <a:rPr lang="en-US" sz="500" dirty="0" smtClean="0"/>
              <a:t>-nitro-L-arginine methyl ester (L-NAME) </a:t>
            </a:r>
          </a:p>
          <a:p>
            <a:pPr lvl="2" eaLnBrk="1" hangingPunct="1">
              <a:lnSpc>
                <a:spcPct val="90000"/>
              </a:lnSpc>
            </a:pPr>
            <a:r>
              <a:rPr lang="ru-RU" sz="1400" b="1" dirty="0" smtClean="0"/>
              <a:t>Ингибитор </a:t>
            </a:r>
            <a:r>
              <a:rPr lang="ru-RU" sz="1400" b="1" dirty="0" err="1" smtClean="0"/>
              <a:t>ангиогенеза</a:t>
            </a:r>
            <a:r>
              <a:rPr lang="ru-RU" sz="1400" b="1" dirty="0" smtClean="0"/>
              <a:t> </a:t>
            </a:r>
            <a:r>
              <a:rPr lang="ru-RU" sz="1400" b="1" dirty="0" err="1" smtClean="0"/>
              <a:t>Suramin</a:t>
            </a:r>
            <a:r>
              <a:rPr lang="ru-RU" sz="1400" b="1" dirty="0" smtClean="0"/>
              <a:t> </a:t>
            </a:r>
            <a:r>
              <a:rPr lang="ru-RU" sz="900" dirty="0" smtClean="0"/>
              <a:t>(</a:t>
            </a:r>
            <a:r>
              <a:rPr lang="ru-RU" sz="900" dirty="0" err="1" smtClean="0"/>
              <a:t>Sigma</a:t>
            </a:r>
            <a:r>
              <a:rPr lang="ru-RU" sz="900" dirty="0" smtClean="0"/>
              <a:t> </a:t>
            </a:r>
            <a:r>
              <a:rPr lang="ru-RU" sz="900" dirty="0" err="1" smtClean="0"/>
              <a:t>Chemical</a:t>
            </a:r>
            <a:r>
              <a:rPr lang="ru-RU" sz="900" dirty="0" smtClean="0"/>
              <a:t> </a:t>
            </a:r>
            <a:r>
              <a:rPr lang="ru-RU" sz="900" dirty="0" err="1" smtClean="0"/>
              <a:t>Co</a:t>
            </a:r>
            <a:r>
              <a:rPr lang="ru-RU" sz="900" dirty="0" smtClean="0"/>
              <a:t>, </a:t>
            </a:r>
            <a:r>
              <a:rPr lang="ru-RU" sz="900" dirty="0" err="1" smtClean="0"/>
              <a:t>St</a:t>
            </a:r>
            <a:r>
              <a:rPr lang="ru-RU" sz="900" dirty="0" smtClean="0"/>
              <a:t> </a:t>
            </a:r>
            <a:r>
              <a:rPr lang="ru-RU" sz="900" dirty="0" err="1" smtClean="0"/>
              <a:t>Louis</a:t>
            </a:r>
            <a:r>
              <a:rPr lang="ru-RU" sz="900" dirty="0" smtClean="0"/>
              <a:t>, MO)</a:t>
            </a:r>
            <a:r>
              <a:rPr lang="ru-RU" sz="1600" dirty="0" smtClean="0"/>
              <a:t> </a:t>
            </a:r>
          </a:p>
          <a:p>
            <a:pPr lvl="2" eaLnBrk="1" hangingPunct="1">
              <a:lnSpc>
                <a:spcPct val="90000"/>
              </a:lnSpc>
            </a:pPr>
            <a:r>
              <a:rPr lang="ru-RU" sz="1400" b="1" dirty="0" smtClean="0"/>
              <a:t>Хирургические сужение маточных артерий </a:t>
            </a:r>
            <a:r>
              <a:rPr lang="ru-RU" sz="900" dirty="0" smtClean="0"/>
              <a:t>(</a:t>
            </a:r>
            <a:r>
              <a:rPr lang="ru-RU" sz="900" dirty="0" err="1" smtClean="0"/>
              <a:t>reductions</a:t>
            </a:r>
            <a:r>
              <a:rPr lang="ru-RU" sz="900" dirty="0" smtClean="0"/>
              <a:t> </a:t>
            </a:r>
            <a:r>
              <a:rPr lang="ru-RU" sz="900" dirty="0" err="1" smtClean="0"/>
              <a:t>in</a:t>
            </a:r>
            <a:r>
              <a:rPr lang="ru-RU" sz="900" dirty="0" smtClean="0"/>
              <a:t> </a:t>
            </a:r>
            <a:r>
              <a:rPr lang="ru-RU" sz="900" dirty="0" err="1" smtClean="0"/>
              <a:t>uterine</a:t>
            </a:r>
            <a:r>
              <a:rPr lang="ru-RU" sz="900" dirty="0" smtClean="0"/>
              <a:t> </a:t>
            </a:r>
            <a:r>
              <a:rPr lang="ru-RU" sz="900" dirty="0" err="1" smtClean="0"/>
              <a:t>perfusion</a:t>
            </a:r>
            <a:r>
              <a:rPr lang="ru-RU" sz="900" dirty="0" smtClean="0"/>
              <a:t> </a:t>
            </a:r>
            <a:r>
              <a:rPr lang="ru-RU" sz="900" dirty="0" err="1" smtClean="0"/>
              <a:t>pressure</a:t>
            </a:r>
            <a:r>
              <a:rPr lang="ru-RU" sz="900" dirty="0" smtClean="0"/>
              <a:t> (RUPP)</a:t>
            </a:r>
          </a:p>
          <a:p>
            <a:pPr lvl="2" eaLnBrk="1" hangingPunct="1">
              <a:lnSpc>
                <a:spcPct val="90000"/>
              </a:lnSpc>
            </a:pPr>
            <a:r>
              <a:rPr lang="ru-RU" sz="1400" b="1" dirty="0" smtClean="0"/>
              <a:t>Введение бактериального </a:t>
            </a:r>
            <a:r>
              <a:rPr lang="ru-RU" sz="1400" b="1" dirty="0" err="1" smtClean="0"/>
              <a:t>липополисахарида</a:t>
            </a:r>
            <a:r>
              <a:rPr lang="ru-RU" sz="1400" b="1" dirty="0" smtClean="0"/>
              <a:t> – эндотоксина</a:t>
            </a:r>
          </a:p>
          <a:p>
            <a:pPr lvl="2" eaLnBrk="1" hangingPunct="1">
              <a:lnSpc>
                <a:spcPct val="90000"/>
              </a:lnSpc>
            </a:pPr>
            <a:r>
              <a:rPr lang="ru-RU" sz="1400" b="1" dirty="0" smtClean="0"/>
              <a:t>Моделирование диабета </a:t>
            </a:r>
            <a:r>
              <a:rPr lang="ru-RU" sz="1400" b="1" dirty="0" err="1" smtClean="0"/>
              <a:t>стрептозотоцином</a:t>
            </a:r>
            <a:endParaRPr lang="ru-RU" sz="1400" b="1" dirty="0" smtClean="0"/>
          </a:p>
          <a:p>
            <a:pPr lvl="2" eaLnBrk="1" hangingPunct="1">
              <a:lnSpc>
                <a:spcPct val="90000"/>
              </a:lnSpc>
            </a:pPr>
            <a:r>
              <a:rPr lang="ru-RU" sz="1400" b="1" dirty="0" smtClean="0"/>
              <a:t>Холод и голодовка</a:t>
            </a:r>
          </a:p>
          <a:p>
            <a:pPr lvl="2" eaLnBrk="1" hangingPunct="1">
              <a:lnSpc>
                <a:spcPct val="90000"/>
              </a:lnSpc>
            </a:pPr>
            <a:r>
              <a:rPr lang="ru-RU" sz="1400" b="1" dirty="0" smtClean="0"/>
              <a:t>Раздражение симпатических ганглиев</a:t>
            </a:r>
          </a:p>
        </p:txBody>
      </p:sp>
      <p:pic>
        <p:nvPicPr>
          <p:cNvPr id="31750" name="Picture 5" descr="bobr164013j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116633"/>
            <a:ext cx="1500018" cy="1339774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15000"/>
                    </a14:imgEffect>
                    <a14:imgEffect>
                      <a14:brightnessContrast bright="3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193" y="4581128"/>
            <a:ext cx="3123055" cy="2204877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74794612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трелка вниз 2"/>
          <p:cNvSpPr/>
          <p:nvPr/>
        </p:nvSpPr>
        <p:spPr>
          <a:xfrm>
            <a:off x="4125003" y="1412777"/>
            <a:ext cx="936104" cy="3960439"/>
          </a:xfrm>
          <a:prstGeom prst="downArrow">
            <a:avLst>
              <a:gd name="adj1" fmla="val 60175"/>
              <a:gd name="adj2" fmla="val 50000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25606" name="Text Box 3"/>
          <p:cNvSpPr txBox="1">
            <a:spLocks noChangeArrowheads="1"/>
          </p:cNvSpPr>
          <p:nvPr/>
        </p:nvSpPr>
        <p:spPr bwMode="auto">
          <a:xfrm>
            <a:off x="1871762" y="141439"/>
            <a:ext cx="5904656" cy="1157764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sz="1600" b="1" dirty="0">
                <a:solidFill>
                  <a:srgbClr val="000000"/>
                </a:solidFill>
              </a:rPr>
              <a:t>Развитие беременности.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sz="1600" b="1" dirty="0">
                <a:solidFill>
                  <a:srgbClr val="000000"/>
                </a:solidFill>
              </a:rPr>
              <a:t>Ускоренный </a:t>
            </a:r>
            <a:r>
              <a:rPr lang="ru-RU" sz="1600" b="1" dirty="0" err="1">
                <a:solidFill>
                  <a:srgbClr val="000000"/>
                </a:solidFill>
              </a:rPr>
              <a:t>апоптоз</a:t>
            </a:r>
            <a:r>
              <a:rPr lang="ru-RU" sz="1600" b="1" dirty="0">
                <a:solidFill>
                  <a:srgbClr val="000000"/>
                </a:solidFill>
              </a:rPr>
              <a:t> </a:t>
            </a:r>
            <a:r>
              <a:rPr lang="ru-RU" sz="1600" b="1" dirty="0" err="1">
                <a:solidFill>
                  <a:srgbClr val="000000"/>
                </a:solidFill>
              </a:rPr>
              <a:t>трофобласта</a:t>
            </a:r>
            <a:r>
              <a:rPr lang="ru-RU" sz="1600" b="1" dirty="0">
                <a:solidFill>
                  <a:srgbClr val="000000"/>
                </a:solidFill>
              </a:rPr>
              <a:t>,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sz="1600" b="1" dirty="0">
                <a:solidFill>
                  <a:srgbClr val="000000"/>
                </a:solidFill>
              </a:rPr>
              <a:t>нарушение развития спиральных артерий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sz="1200" b="1" dirty="0">
                <a:solidFill>
                  <a:srgbClr val="000000"/>
                </a:solidFill>
              </a:rPr>
              <a:t>Повышение </a:t>
            </a:r>
            <a:r>
              <a:rPr lang="en-US" sz="1200" b="1" dirty="0">
                <a:solidFill>
                  <a:srgbClr val="000000"/>
                </a:solidFill>
              </a:rPr>
              <a:t>TNF-a, </a:t>
            </a:r>
            <a:r>
              <a:rPr lang="ru-RU" sz="1200" b="1" dirty="0">
                <a:solidFill>
                  <a:srgbClr val="000000"/>
                </a:solidFill>
              </a:rPr>
              <a:t>IL-6, IL-1 , IL-1ß,</a:t>
            </a:r>
            <a:r>
              <a:rPr lang="ru-RU" sz="1200" dirty="0">
                <a:solidFill>
                  <a:srgbClr val="000000"/>
                </a:solidFill>
              </a:rPr>
              <a:t> </a:t>
            </a:r>
            <a:r>
              <a:rPr lang="ru-RU" sz="1200" b="1" dirty="0">
                <a:solidFill>
                  <a:srgbClr val="000000"/>
                </a:solidFill>
              </a:rPr>
              <a:t>sFlt-1</a:t>
            </a:r>
            <a:r>
              <a:rPr lang="ru-RU" sz="1200" dirty="0">
                <a:solidFill>
                  <a:srgbClr val="000000"/>
                </a:solidFill>
              </a:rPr>
              <a:t>, </a:t>
            </a:r>
            <a:r>
              <a:rPr lang="ru-RU" sz="1200" b="1" dirty="0">
                <a:solidFill>
                  <a:srgbClr val="000000"/>
                </a:solidFill>
              </a:rPr>
              <a:t>АТ1-АА Снижение</a:t>
            </a:r>
            <a:r>
              <a:rPr lang="en-US" sz="1200" b="1" dirty="0">
                <a:solidFill>
                  <a:srgbClr val="000000"/>
                </a:solidFill>
              </a:rPr>
              <a:t> VEGF, </a:t>
            </a:r>
            <a:r>
              <a:rPr lang="en-US" sz="1200" b="1" dirty="0" smtClean="0">
                <a:solidFill>
                  <a:srgbClr val="000000"/>
                </a:solidFill>
              </a:rPr>
              <a:t>PIGF</a:t>
            </a:r>
            <a:endParaRPr lang="ru-RU" sz="1600" b="1" dirty="0">
              <a:solidFill>
                <a:srgbClr val="000000"/>
              </a:solidFill>
            </a:endParaRPr>
          </a:p>
        </p:txBody>
      </p:sp>
      <p:sp>
        <p:nvSpPr>
          <p:cNvPr id="107524" name="Oval 4"/>
          <p:cNvSpPr>
            <a:spLocks noChangeArrowheads="1"/>
          </p:cNvSpPr>
          <p:nvPr/>
        </p:nvSpPr>
        <p:spPr bwMode="auto">
          <a:xfrm>
            <a:off x="3131840" y="1542506"/>
            <a:ext cx="2573982" cy="423684"/>
          </a:xfrm>
          <a:prstGeom prst="roundRect">
            <a:avLst>
              <a:gd name="adj" fmla="val 35611"/>
            </a:avLst>
          </a:prstGeom>
          <a:gradFill rotWithShape="1">
            <a:gsLst>
              <a:gs pos="0">
                <a:srgbClr val="FFFF99">
                  <a:gamma/>
                  <a:shade val="86275"/>
                  <a:invGamma/>
                  <a:alpha val="53999"/>
                </a:srgbClr>
              </a:gs>
              <a:gs pos="50000">
                <a:srgbClr val="FFFF99"/>
              </a:gs>
              <a:gs pos="100000">
                <a:srgbClr val="FFFF99">
                  <a:gamma/>
                  <a:shade val="86275"/>
                  <a:invGamma/>
                  <a:alpha val="53999"/>
                </a:srgbClr>
              </a:gs>
            </a:gsLst>
            <a:lin ang="5400000" scaled="1"/>
          </a:gradFill>
          <a:ln w="9525">
            <a:noFill/>
            <a:round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ru-RU" sz="1600" b="1" dirty="0">
                <a:solidFill>
                  <a:srgbClr val="000000"/>
                </a:solidFill>
              </a:rPr>
              <a:t>Плацентарная ишемия</a:t>
            </a:r>
          </a:p>
        </p:txBody>
      </p:sp>
      <p:sp>
        <p:nvSpPr>
          <p:cNvPr id="22536" name="AutoShape 5"/>
          <p:cNvSpPr>
            <a:spLocks noChangeArrowheads="1"/>
          </p:cNvSpPr>
          <p:nvPr/>
        </p:nvSpPr>
        <p:spPr bwMode="auto">
          <a:xfrm>
            <a:off x="1232507" y="3573016"/>
            <a:ext cx="7247161" cy="987504"/>
          </a:xfrm>
          <a:prstGeom prst="roundRect">
            <a:avLst>
              <a:gd name="adj" fmla="val 16667"/>
            </a:avLst>
          </a:prstGeom>
          <a:solidFill>
            <a:srgbClr val="F2F2F2">
              <a:alpha val="69020"/>
            </a:srgbClr>
          </a:solidFill>
          <a:ln w="9525">
            <a:noFill/>
            <a:round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000" b="1" dirty="0">
                <a:solidFill>
                  <a:srgbClr val="0000FF"/>
                </a:solidFill>
              </a:rPr>
              <a:t>Материнские факторы: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600" b="1" dirty="0">
                <a:solidFill>
                  <a:srgbClr val="000000"/>
                </a:solidFill>
              </a:rPr>
              <a:t>Повреждение эндотелия сосудов, капиллярная утечка, нарушение кровообращения, спазм сосудов, </a:t>
            </a:r>
            <a:r>
              <a:rPr lang="ru-RU" sz="1600" b="1" dirty="0" err="1">
                <a:solidFill>
                  <a:srgbClr val="000000"/>
                </a:solidFill>
              </a:rPr>
              <a:t>микротромбообразование</a:t>
            </a:r>
            <a:endParaRPr lang="ru-RU" sz="1600" b="1" dirty="0">
              <a:solidFill>
                <a:srgbClr val="000000"/>
              </a:solidFill>
            </a:endParaRPr>
          </a:p>
        </p:txBody>
      </p:sp>
      <p:sp>
        <p:nvSpPr>
          <p:cNvPr id="107528" name="Oval 8"/>
          <p:cNvSpPr>
            <a:spLocks noChangeArrowheads="1"/>
          </p:cNvSpPr>
          <p:nvPr/>
        </p:nvSpPr>
        <p:spPr bwMode="auto">
          <a:xfrm>
            <a:off x="2987824" y="2612271"/>
            <a:ext cx="2945815" cy="407313"/>
          </a:xfrm>
          <a:prstGeom prst="roundRect">
            <a:avLst>
              <a:gd name="adj" fmla="val 29640"/>
            </a:avLst>
          </a:prstGeom>
          <a:gradFill rotWithShape="1">
            <a:gsLst>
              <a:gs pos="0">
                <a:srgbClr val="FFFF99">
                  <a:gamma/>
                  <a:shade val="86275"/>
                  <a:invGamma/>
                  <a:alpha val="53999"/>
                </a:srgbClr>
              </a:gs>
              <a:gs pos="50000">
                <a:srgbClr val="FFFF99"/>
              </a:gs>
              <a:gs pos="100000">
                <a:srgbClr val="FFFF99">
                  <a:gamma/>
                  <a:shade val="86275"/>
                  <a:invGamma/>
                  <a:alpha val="53999"/>
                </a:srgbClr>
              </a:gs>
            </a:gsLst>
            <a:lin ang="5400000" scaled="1"/>
          </a:gradFill>
          <a:ln w="9525">
            <a:noFill/>
            <a:round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ru-RU" sz="1600" b="1" dirty="0">
                <a:solidFill>
                  <a:srgbClr val="000000"/>
                </a:solidFill>
              </a:rPr>
              <a:t>Задержка развития плода</a:t>
            </a:r>
          </a:p>
        </p:txBody>
      </p:sp>
      <p:sp>
        <p:nvSpPr>
          <p:cNvPr id="13" name="Oval 8"/>
          <p:cNvSpPr>
            <a:spLocks noChangeArrowheads="1"/>
          </p:cNvSpPr>
          <p:nvPr/>
        </p:nvSpPr>
        <p:spPr bwMode="auto">
          <a:xfrm>
            <a:off x="1882800" y="5420423"/>
            <a:ext cx="5832648" cy="481370"/>
          </a:xfrm>
          <a:prstGeom prst="roundRect">
            <a:avLst>
              <a:gd name="adj" fmla="val 29640"/>
            </a:avLst>
          </a:prstGeom>
          <a:gradFill rotWithShape="1">
            <a:gsLst>
              <a:gs pos="0">
                <a:srgbClr val="FFFF99">
                  <a:gamma/>
                  <a:shade val="86275"/>
                  <a:invGamma/>
                  <a:alpha val="53999"/>
                </a:srgbClr>
              </a:gs>
              <a:gs pos="50000">
                <a:srgbClr val="FFFF99"/>
              </a:gs>
              <a:gs pos="100000">
                <a:srgbClr val="FFFF99">
                  <a:gamma/>
                  <a:shade val="86275"/>
                  <a:invGamma/>
                  <a:alpha val="53999"/>
                </a:srgbClr>
              </a:gs>
            </a:gsLst>
            <a:lin ang="5400000" scaled="1"/>
          </a:gradFill>
          <a:ln w="9525">
            <a:noFill/>
            <a:round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ru-RU" sz="2000" b="1" dirty="0">
                <a:solidFill>
                  <a:srgbClr val="000000"/>
                </a:solidFill>
              </a:rPr>
              <a:t>Клинические проявления после 20 недели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8531" y="1766294"/>
            <a:ext cx="2905306" cy="1814486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222546732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/>
          <a:lstStyle/>
          <a:p>
            <a:r>
              <a:rPr lang="ru-RU" sz="4000" b="1" dirty="0" smtClean="0">
                <a:solidFill>
                  <a:srgbClr val="0000FF"/>
                </a:solidFill>
              </a:rPr>
              <a:t>Профилактика </a:t>
            </a:r>
            <a:r>
              <a:rPr lang="ru-RU" sz="4000" b="1" dirty="0" err="1" smtClean="0">
                <a:solidFill>
                  <a:srgbClr val="0000FF"/>
                </a:solidFill>
              </a:rPr>
              <a:t>преэклампсии</a:t>
            </a:r>
            <a:endParaRPr lang="ru-RU" sz="4000" b="1" dirty="0">
              <a:solidFill>
                <a:srgbClr val="0000FF"/>
              </a:solidFill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124744"/>
            <a:ext cx="8030844" cy="3240360"/>
          </a:xfrm>
        </p:spPr>
      </p:pic>
      <p:sp>
        <p:nvSpPr>
          <p:cNvPr id="8" name="TextBox 7"/>
          <p:cNvSpPr txBox="1"/>
          <p:nvPr/>
        </p:nvSpPr>
        <p:spPr>
          <a:xfrm>
            <a:off x="611560" y="5085184"/>
            <a:ext cx="79208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 dirty="0">
                <a:solidFill>
                  <a:srgbClr val="FF0000"/>
                </a:solidFill>
              </a:rPr>
              <a:t>Возможна только до беременности!!!</a:t>
            </a:r>
          </a:p>
        </p:txBody>
      </p:sp>
    </p:spTree>
    <p:extLst>
      <p:ext uri="{BB962C8B-B14F-4D97-AF65-F5344CB8AC3E}">
        <p14:creationId xmlns:p14="http://schemas.microsoft.com/office/powerpoint/2010/main" val="383080302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1" dirty="0">
                <a:solidFill>
                  <a:srgbClr val="FF0000"/>
                </a:solidFill>
              </a:rPr>
              <a:t>http://</a:t>
            </a:r>
            <a:r>
              <a:rPr lang="en-US" sz="3600" b="1" dirty="0" smtClean="0">
                <a:solidFill>
                  <a:srgbClr val="FF0000"/>
                </a:solidFill>
              </a:rPr>
              <a:t>www.arfpoint.ru</a:t>
            </a:r>
            <a:endParaRPr lang="ru-RU" sz="3600" b="1" dirty="0">
              <a:solidFill>
                <a:srgbClr val="FF0000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412776"/>
            <a:ext cx="7200800" cy="4635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787918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79512" y="1412776"/>
            <a:ext cx="878497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>
                <a:solidFill>
                  <a:srgbClr val="FF0000"/>
                </a:solidFill>
              </a:rPr>
              <a:t>"Поезд здесь проходит за 14 секунд, независимо от того, находится ли ваш автомобиль на рельсах или перед шлагбаумом"</a:t>
            </a:r>
            <a:endParaRPr lang="ru-RU" sz="2000" b="1" dirty="0">
              <a:solidFill>
                <a:srgbClr val="FF000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215728"/>
            <a:ext cx="936104" cy="83687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979393" y="404664"/>
            <a:ext cx="64087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 dirty="0">
                <a:solidFill>
                  <a:srgbClr val="000000"/>
                </a:solidFill>
              </a:rPr>
              <a:t>Объявление перед ж/д переездом</a:t>
            </a:r>
          </a:p>
        </p:txBody>
      </p:sp>
      <p:pic>
        <p:nvPicPr>
          <p:cNvPr id="1026" name="Picture 2" descr="Скачать паровоз, поезд, состав, луга, закат, рельсы, Другая техника, фото, обои, картинка #12413485 - a-matata.ru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7070" y="4077072"/>
            <a:ext cx="3863302" cy="2373171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634462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4" name="Прямая со стрелкой 23"/>
          <p:cNvCxnSpPr/>
          <p:nvPr/>
        </p:nvCxnSpPr>
        <p:spPr>
          <a:xfrm rot="5400000">
            <a:off x="4284316" y="1056233"/>
            <a:ext cx="287337" cy="1587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426" name="Oval 2"/>
          <p:cNvSpPr>
            <a:spLocks noChangeArrowheads="1"/>
          </p:cNvSpPr>
          <p:nvPr/>
        </p:nvSpPr>
        <p:spPr bwMode="auto">
          <a:xfrm>
            <a:off x="2288411" y="188640"/>
            <a:ext cx="4320480" cy="432048"/>
          </a:xfrm>
          <a:prstGeom prst="roundRect">
            <a:avLst/>
          </a:prstGeom>
          <a:gradFill rotWithShape="1">
            <a:gsLst>
              <a:gs pos="0">
                <a:srgbClr val="FFFF00">
                  <a:alpha val="64000"/>
                </a:srgbClr>
              </a:gs>
              <a:gs pos="100000">
                <a:srgbClr val="FFFF00">
                  <a:gamma/>
                  <a:shade val="85882"/>
                  <a:invGamma/>
                  <a:alpha val="67000"/>
                </a:srgbClr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 b="1" dirty="0">
              <a:solidFill>
                <a:srgbClr val="000000"/>
              </a:solidFill>
              <a:cs typeface="Arial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400" b="1" dirty="0">
                <a:solidFill>
                  <a:srgbClr val="000000"/>
                </a:solidFill>
                <a:cs typeface="Arial" pitchFamily="34" charset="0"/>
              </a:rPr>
              <a:t>Клинические проявления</a:t>
            </a:r>
            <a:endParaRPr lang="ru-RU" sz="2800" b="1" dirty="0">
              <a:solidFill>
                <a:srgbClr val="000000"/>
              </a:solidFill>
              <a:cs typeface="Arial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2400" dirty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34827" name="Line 5"/>
          <p:cNvSpPr>
            <a:spLocks noChangeShapeType="1"/>
          </p:cNvSpPr>
          <p:nvPr/>
        </p:nvSpPr>
        <p:spPr bwMode="auto">
          <a:xfrm>
            <a:off x="2268538" y="3284538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26" name="AutoShape 12"/>
          <p:cNvSpPr>
            <a:spLocks noChangeArrowheads="1"/>
          </p:cNvSpPr>
          <p:nvPr/>
        </p:nvSpPr>
        <p:spPr bwMode="auto">
          <a:xfrm>
            <a:off x="647166" y="5452445"/>
            <a:ext cx="7776864" cy="439269"/>
          </a:xfrm>
          <a:prstGeom prst="roundRect">
            <a:avLst>
              <a:gd name="adj" fmla="val 16667"/>
            </a:avLst>
          </a:prstGeom>
          <a:solidFill>
            <a:srgbClr val="66FF33"/>
          </a:solidFill>
          <a:ln w="9525">
            <a:noFill/>
            <a:round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>
            <a:spAutoFit/>
          </a:bodyPr>
          <a:lstStyle/>
          <a:p>
            <a:pPr algn="ctr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/>
            </a:pPr>
            <a:r>
              <a:rPr lang="ru-RU" b="1" dirty="0">
                <a:solidFill>
                  <a:srgbClr val="000000"/>
                </a:solidFill>
              </a:rPr>
              <a:t>При своевременном родоразрешении – прогноз благоприятный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522102" y="1227554"/>
            <a:ext cx="8008813" cy="3847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ts val="600"/>
              </a:spcBef>
              <a:spcAft>
                <a:spcPct val="0"/>
              </a:spcAft>
              <a:defRPr/>
            </a:pPr>
            <a:r>
              <a:rPr lang="ru-RU" b="1" dirty="0">
                <a:solidFill>
                  <a:srgbClr val="0000FF"/>
                </a:solidFill>
                <a:cs typeface="Arial" pitchFamily="34" charset="0"/>
              </a:rPr>
              <a:t>ЦНС:</a:t>
            </a:r>
            <a:r>
              <a:rPr lang="ru-RU" b="1" dirty="0">
                <a:solidFill>
                  <a:srgbClr val="000000"/>
                </a:solidFill>
                <a:cs typeface="Arial" pitchFamily="34" charset="0"/>
              </a:rPr>
              <a:t> Головная боль, </a:t>
            </a:r>
            <a:r>
              <a:rPr lang="ru-RU" b="1" dirty="0" err="1">
                <a:solidFill>
                  <a:srgbClr val="000000"/>
                </a:solidFill>
                <a:cs typeface="Arial" pitchFamily="34" charset="0"/>
              </a:rPr>
              <a:t>фотопсии</a:t>
            </a:r>
            <a:r>
              <a:rPr lang="ru-RU" b="1" dirty="0">
                <a:solidFill>
                  <a:srgbClr val="000000"/>
                </a:solidFill>
                <a:cs typeface="Arial" pitchFamily="34" charset="0"/>
              </a:rPr>
              <a:t>, парестезии фибрилляции, судороги</a:t>
            </a:r>
          </a:p>
          <a:p>
            <a:pPr lvl="0" fontAlgn="base">
              <a:spcBef>
                <a:spcPts val="600"/>
              </a:spcBef>
              <a:spcAft>
                <a:spcPct val="0"/>
              </a:spcAft>
              <a:defRPr/>
            </a:pPr>
            <a:r>
              <a:rPr lang="ru-RU" b="1" dirty="0">
                <a:solidFill>
                  <a:srgbClr val="0000FF"/>
                </a:solidFill>
                <a:cs typeface="Arial" pitchFamily="34" charset="0"/>
              </a:rPr>
              <a:t>ССС:</a:t>
            </a:r>
            <a:r>
              <a:rPr lang="ru-RU" b="1" dirty="0">
                <a:solidFill>
                  <a:srgbClr val="000000"/>
                </a:solidFill>
                <a:cs typeface="Arial" pitchFamily="34" charset="0"/>
              </a:rPr>
              <a:t> Артериальная  гипертензия, сердечная  недостаточность,  </a:t>
            </a:r>
            <a:r>
              <a:rPr lang="ru-RU" b="1" dirty="0" err="1">
                <a:solidFill>
                  <a:srgbClr val="000000"/>
                </a:solidFill>
                <a:cs typeface="Arial" pitchFamily="34" charset="0"/>
              </a:rPr>
              <a:t>гиповолемия</a:t>
            </a:r>
            <a:endParaRPr lang="ru-RU" b="1" dirty="0">
              <a:solidFill>
                <a:srgbClr val="000000"/>
              </a:solidFill>
              <a:cs typeface="Arial" pitchFamily="34" charset="0"/>
            </a:endParaRPr>
          </a:p>
          <a:p>
            <a:pPr lvl="0" fontAlgn="base">
              <a:spcBef>
                <a:spcPts val="600"/>
              </a:spcBef>
              <a:spcAft>
                <a:spcPct val="0"/>
              </a:spcAft>
              <a:defRPr/>
            </a:pPr>
            <a:r>
              <a:rPr lang="ru-RU" b="1" dirty="0">
                <a:solidFill>
                  <a:srgbClr val="0000FF"/>
                </a:solidFill>
                <a:cs typeface="Arial" pitchFamily="34" charset="0"/>
              </a:rPr>
              <a:t>Почки: </a:t>
            </a:r>
            <a:r>
              <a:rPr lang="ru-RU" b="1" dirty="0">
                <a:solidFill>
                  <a:srgbClr val="000000"/>
                </a:solidFill>
                <a:cs typeface="Arial" pitchFamily="34" charset="0"/>
              </a:rPr>
              <a:t>Протеинурия,  </a:t>
            </a:r>
            <a:r>
              <a:rPr lang="ru-RU" b="1" dirty="0" err="1">
                <a:solidFill>
                  <a:srgbClr val="000000"/>
                </a:solidFill>
                <a:cs typeface="Arial" pitchFamily="34" charset="0"/>
              </a:rPr>
              <a:t>олигурия</a:t>
            </a:r>
            <a:r>
              <a:rPr lang="ru-RU" b="1" dirty="0">
                <a:solidFill>
                  <a:srgbClr val="000000"/>
                </a:solidFill>
                <a:cs typeface="Arial" pitchFamily="34" charset="0"/>
              </a:rPr>
              <a:t>, </a:t>
            </a:r>
          </a:p>
          <a:p>
            <a:pPr lvl="0" fontAlgn="base">
              <a:spcBef>
                <a:spcPts val="600"/>
              </a:spcBef>
              <a:spcAft>
                <a:spcPct val="0"/>
              </a:spcAft>
              <a:defRPr/>
            </a:pPr>
            <a:r>
              <a:rPr lang="ru-RU" b="1" dirty="0">
                <a:solidFill>
                  <a:srgbClr val="0000FF"/>
                </a:solidFill>
                <a:cs typeface="Arial" pitchFamily="34" charset="0"/>
              </a:rPr>
              <a:t>ЖКТ:</a:t>
            </a:r>
            <a:r>
              <a:rPr lang="ru-RU" b="1" dirty="0">
                <a:solidFill>
                  <a:srgbClr val="000000"/>
                </a:solidFill>
                <a:cs typeface="Arial" pitchFamily="34" charset="0"/>
              </a:rPr>
              <a:t> Боли в </a:t>
            </a:r>
            <a:r>
              <a:rPr lang="ru-RU" b="1" dirty="0" err="1">
                <a:solidFill>
                  <a:srgbClr val="000000"/>
                </a:solidFill>
                <a:cs typeface="Arial" pitchFamily="34" charset="0"/>
              </a:rPr>
              <a:t>эпигастральной</a:t>
            </a:r>
            <a:r>
              <a:rPr lang="ru-RU" b="1" dirty="0">
                <a:solidFill>
                  <a:srgbClr val="000000"/>
                </a:solidFill>
                <a:cs typeface="Arial" pitchFamily="34" charset="0"/>
              </a:rPr>
              <a:t> области, изжога, тошнота, рвота, </a:t>
            </a:r>
          </a:p>
          <a:p>
            <a:pPr lvl="0" fontAlgn="base">
              <a:spcBef>
                <a:spcPts val="600"/>
              </a:spcBef>
              <a:spcAft>
                <a:spcPct val="0"/>
              </a:spcAft>
              <a:defRPr/>
            </a:pPr>
            <a:r>
              <a:rPr lang="ru-RU" b="1" dirty="0" err="1">
                <a:solidFill>
                  <a:srgbClr val="0000FF"/>
                </a:solidFill>
                <a:cs typeface="Arial" pitchFamily="34" charset="0"/>
              </a:rPr>
              <a:t>Гепатоз</a:t>
            </a:r>
            <a:r>
              <a:rPr lang="ru-RU" b="1" dirty="0">
                <a:solidFill>
                  <a:srgbClr val="0000FF"/>
                </a:solidFill>
                <a:cs typeface="Arial" pitchFamily="34" charset="0"/>
              </a:rPr>
              <a:t>   </a:t>
            </a:r>
          </a:p>
          <a:p>
            <a:pPr lvl="0" fontAlgn="base">
              <a:spcBef>
                <a:spcPts val="600"/>
              </a:spcBef>
              <a:spcAft>
                <a:spcPct val="0"/>
              </a:spcAft>
              <a:defRPr/>
            </a:pPr>
            <a:r>
              <a:rPr lang="ru-RU" b="1" dirty="0">
                <a:solidFill>
                  <a:srgbClr val="0000FF"/>
                </a:solidFill>
                <a:cs typeface="Arial" pitchFamily="34" charset="0"/>
              </a:rPr>
              <a:t>Тромбоцитопения</a:t>
            </a:r>
          </a:p>
          <a:p>
            <a:pPr lvl="0" fontAlgn="base">
              <a:spcBef>
                <a:spcPts val="600"/>
              </a:spcBef>
              <a:spcAft>
                <a:spcPct val="0"/>
              </a:spcAft>
              <a:defRPr/>
            </a:pPr>
            <a:r>
              <a:rPr lang="ru-RU" b="1" dirty="0">
                <a:solidFill>
                  <a:srgbClr val="0000FF"/>
                </a:solidFill>
                <a:cs typeface="Arial" pitchFamily="34" charset="0"/>
              </a:rPr>
              <a:t>ФПН:</a:t>
            </a:r>
            <a:r>
              <a:rPr lang="ru-RU" b="1" dirty="0">
                <a:solidFill>
                  <a:srgbClr val="000000"/>
                </a:solidFill>
                <a:cs typeface="Arial" pitchFamily="34" charset="0"/>
              </a:rPr>
              <a:t> Задержка развития плода, гипоксия плода, антенатальная гибель плода</a:t>
            </a:r>
            <a:endParaRPr lang="ru-RU" sz="1600" b="1" dirty="0">
              <a:solidFill>
                <a:srgbClr val="000000"/>
              </a:solidFill>
              <a:cs typeface="Arial" pitchFamily="34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600" b="1" dirty="0">
              <a:solidFill>
                <a:srgbClr val="000000"/>
              </a:solidFill>
              <a:cs typeface="Arial" pitchFamily="34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 dirty="0">
              <a:solidFill>
                <a:srgbClr val="000000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876574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Oval 2"/>
          <p:cNvSpPr>
            <a:spLocks noChangeArrowheads="1"/>
          </p:cNvSpPr>
          <p:nvPr/>
        </p:nvSpPr>
        <p:spPr bwMode="auto">
          <a:xfrm>
            <a:off x="2268538" y="404664"/>
            <a:ext cx="4320480" cy="432048"/>
          </a:xfrm>
          <a:prstGeom prst="roundRect">
            <a:avLst/>
          </a:prstGeom>
          <a:gradFill rotWithShape="1">
            <a:gsLst>
              <a:gs pos="0">
                <a:srgbClr val="FFFF00">
                  <a:alpha val="64000"/>
                </a:srgbClr>
              </a:gs>
              <a:gs pos="100000">
                <a:srgbClr val="FFFF00">
                  <a:gamma/>
                  <a:shade val="85882"/>
                  <a:invGamma/>
                  <a:alpha val="67000"/>
                </a:srgbClr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 b="1" dirty="0">
              <a:solidFill>
                <a:srgbClr val="000000"/>
              </a:solidFill>
              <a:cs typeface="Arial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000" b="1" dirty="0">
                <a:solidFill>
                  <a:srgbClr val="000000"/>
                </a:solidFill>
                <a:cs typeface="Arial" pitchFamily="34" charset="0"/>
              </a:rPr>
              <a:t>Клинические проявления</a:t>
            </a:r>
            <a:endParaRPr lang="ru-RU" sz="2400" b="1" dirty="0">
              <a:solidFill>
                <a:srgbClr val="000000"/>
              </a:solidFill>
              <a:cs typeface="Arial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2400" dirty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34827" name="Line 5"/>
          <p:cNvSpPr>
            <a:spLocks noChangeShapeType="1"/>
          </p:cNvSpPr>
          <p:nvPr/>
        </p:nvSpPr>
        <p:spPr bwMode="auto">
          <a:xfrm>
            <a:off x="2268538" y="3284538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03435" name="Oval 11"/>
          <p:cNvSpPr>
            <a:spLocks noChangeArrowheads="1"/>
          </p:cNvSpPr>
          <p:nvPr/>
        </p:nvSpPr>
        <p:spPr bwMode="auto">
          <a:xfrm>
            <a:off x="1043608" y="1340768"/>
            <a:ext cx="7488832" cy="3168352"/>
          </a:xfrm>
          <a:prstGeom prst="roundRect">
            <a:avLst>
              <a:gd name="adj" fmla="val 7831"/>
            </a:avLst>
          </a:prstGeom>
          <a:ln>
            <a:noFill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 b="1" dirty="0">
              <a:solidFill>
                <a:srgbClr val="000000"/>
              </a:solidFill>
              <a:cs typeface="Arial" pitchFamily="34" charset="0"/>
            </a:endParaRPr>
          </a:p>
          <a:p>
            <a:pPr fontAlgn="base">
              <a:spcBef>
                <a:spcPts val="600"/>
              </a:spcBef>
              <a:spcAft>
                <a:spcPct val="0"/>
              </a:spcAft>
              <a:defRPr/>
            </a:pPr>
            <a:r>
              <a:rPr lang="ru-RU" sz="2000" b="1" dirty="0">
                <a:solidFill>
                  <a:srgbClr val="0000FF"/>
                </a:solidFill>
                <a:cs typeface="Arial" pitchFamily="34" charset="0"/>
              </a:rPr>
              <a:t>ЦНС:</a:t>
            </a:r>
            <a:r>
              <a:rPr lang="ru-RU" sz="2000" b="1" dirty="0">
                <a:solidFill>
                  <a:srgbClr val="000000"/>
                </a:solidFill>
                <a:cs typeface="Arial" pitchFamily="34" charset="0"/>
              </a:rPr>
              <a:t> Кровоизлияние в мозг</a:t>
            </a:r>
          </a:p>
          <a:p>
            <a:pPr fontAlgn="base">
              <a:spcBef>
                <a:spcPts val="600"/>
              </a:spcBef>
              <a:spcAft>
                <a:spcPct val="0"/>
              </a:spcAft>
              <a:defRPr/>
            </a:pPr>
            <a:r>
              <a:rPr lang="ru-RU" sz="2000" b="1" dirty="0">
                <a:solidFill>
                  <a:srgbClr val="0000FF"/>
                </a:solidFill>
                <a:cs typeface="Arial" pitchFamily="34" charset="0"/>
              </a:rPr>
              <a:t>Легкие:</a:t>
            </a:r>
            <a:r>
              <a:rPr lang="ru-RU" sz="2000" b="1" dirty="0">
                <a:solidFill>
                  <a:srgbClr val="000000"/>
                </a:solidFill>
                <a:cs typeface="Arial" pitchFamily="34" charset="0"/>
              </a:rPr>
              <a:t> ОРДС, отек легких, пневмония</a:t>
            </a:r>
          </a:p>
          <a:p>
            <a:pPr fontAlgn="base">
              <a:spcBef>
                <a:spcPts val="600"/>
              </a:spcBef>
              <a:spcAft>
                <a:spcPct val="0"/>
              </a:spcAft>
              <a:defRPr/>
            </a:pPr>
            <a:r>
              <a:rPr lang="ru-RU" sz="2000" b="1" dirty="0">
                <a:solidFill>
                  <a:srgbClr val="0000FF"/>
                </a:solidFill>
                <a:cs typeface="Arial" pitchFamily="34" charset="0"/>
              </a:rPr>
              <a:t>Печень:</a:t>
            </a:r>
            <a:r>
              <a:rPr lang="ru-RU" sz="2000" b="1" dirty="0">
                <a:solidFill>
                  <a:srgbClr val="000000"/>
                </a:solidFill>
                <a:cs typeface="Arial" pitchFamily="34" charset="0"/>
              </a:rPr>
              <a:t> </a:t>
            </a:r>
            <a:r>
              <a:rPr lang="en-US" sz="2000" b="1" dirty="0">
                <a:solidFill>
                  <a:srgbClr val="000000"/>
                </a:solidFill>
                <a:cs typeface="Arial" pitchFamily="34" charset="0"/>
              </a:rPr>
              <a:t>HELLP</a:t>
            </a:r>
            <a:r>
              <a:rPr lang="ru-RU" sz="2000" b="1" dirty="0">
                <a:solidFill>
                  <a:srgbClr val="000000"/>
                </a:solidFill>
                <a:cs typeface="Arial" pitchFamily="34" charset="0"/>
              </a:rPr>
              <a:t>-синдром, некроз, разрыв печени</a:t>
            </a:r>
          </a:p>
          <a:p>
            <a:pPr fontAlgn="base">
              <a:spcBef>
                <a:spcPts val="600"/>
              </a:spcBef>
              <a:spcAft>
                <a:spcPct val="0"/>
              </a:spcAft>
              <a:defRPr/>
            </a:pPr>
            <a:r>
              <a:rPr lang="ru-RU" sz="2000" b="1" dirty="0">
                <a:solidFill>
                  <a:srgbClr val="0000FF"/>
                </a:solidFill>
                <a:cs typeface="Arial" pitchFamily="34" charset="0"/>
              </a:rPr>
              <a:t>ДВС-синдром</a:t>
            </a:r>
          </a:p>
          <a:p>
            <a:pPr fontAlgn="base">
              <a:spcBef>
                <a:spcPts val="600"/>
              </a:spcBef>
              <a:spcAft>
                <a:spcPct val="0"/>
              </a:spcAft>
              <a:defRPr/>
            </a:pPr>
            <a:r>
              <a:rPr lang="ru-RU" sz="2000" b="1" dirty="0">
                <a:solidFill>
                  <a:srgbClr val="0000FF"/>
                </a:solidFill>
                <a:cs typeface="Arial" pitchFamily="34" charset="0"/>
              </a:rPr>
              <a:t>Почки:</a:t>
            </a:r>
            <a:r>
              <a:rPr lang="ru-RU" sz="2000" b="1" dirty="0">
                <a:solidFill>
                  <a:srgbClr val="000000"/>
                </a:solidFill>
                <a:cs typeface="Arial" pitchFamily="34" charset="0"/>
              </a:rPr>
              <a:t> Острая почечная недостаточность</a:t>
            </a:r>
          </a:p>
          <a:p>
            <a:pPr fontAlgn="base">
              <a:spcBef>
                <a:spcPts val="600"/>
              </a:spcBef>
              <a:spcAft>
                <a:spcPct val="0"/>
              </a:spcAft>
              <a:defRPr/>
            </a:pPr>
            <a:r>
              <a:rPr lang="ru-RU" sz="2000" b="1" dirty="0">
                <a:solidFill>
                  <a:srgbClr val="000000"/>
                </a:solidFill>
                <a:cs typeface="Arial" pitchFamily="34" charset="0"/>
              </a:rPr>
              <a:t>Отслойка плаценты </a:t>
            </a:r>
          </a:p>
          <a:p>
            <a:pPr fontAlgn="base">
              <a:spcBef>
                <a:spcPts val="600"/>
              </a:spcBef>
              <a:spcAft>
                <a:spcPct val="0"/>
              </a:spcAft>
              <a:defRPr/>
            </a:pPr>
            <a:r>
              <a:rPr lang="ru-RU" sz="2000" b="1" dirty="0">
                <a:solidFill>
                  <a:srgbClr val="0000FF"/>
                </a:solidFill>
                <a:cs typeface="Arial" pitchFamily="34" charset="0"/>
              </a:rPr>
              <a:t>Геморрагический шок</a:t>
            </a:r>
            <a:endParaRPr lang="ru-RU" sz="2400" b="1" dirty="0">
              <a:solidFill>
                <a:srgbClr val="0000FF"/>
              </a:solidFill>
              <a:cs typeface="Arial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 dirty="0">
              <a:solidFill>
                <a:srgbClr val="000000"/>
              </a:solidFill>
              <a:cs typeface="Arial" pitchFamily="34" charset="0"/>
            </a:endParaRPr>
          </a:p>
        </p:txBody>
      </p:sp>
      <p:cxnSp>
        <p:nvCxnSpPr>
          <p:cNvPr id="41" name="Прямая со стрелкой 40"/>
          <p:cNvCxnSpPr/>
          <p:nvPr/>
        </p:nvCxnSpPr>
        <p:spPr>
          <a:xfrm>
            <a:off x="4428778" y="854463"/>
            <a:ext cx="1" cy="360038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AutoShape 12"/>
          <p:cNvSpPr>
            <a:spLocks noChangeArrowheads="1"/>
          </p:cNvSpPr>
          <p:nvPr/>
        </p:nvSpPr>
        <p:spPr bwMode="auto">
          <a:xfrm>
            <a:off x="1024558" y="4797152"/>
            <a:ext cx="7596336" cy="1252258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9525">
            <a:noFill/>
            <a:round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>
            <a:spAutoFit/>
          </a:bodyPr>
          <a:lstStyle/>
          <a:p>
            <a:pPr algn="ctr" eaLnBrk="0" fontAlgn="base" hangingPunct="0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  <a:defRPr/>
            </a:pPr>
            <a:r>
              <a:rPr lang="ru-RU" sz="2400" b="1" dirty="0">
                <a:solidFill>
                  <a:srgbClr val="FFFFFF"/>
                </a:solidFill>
              </a:rPr>
              <a:t>Независимо от родоразрешения – прогноз может быть сомнительный</a:t>
            </a:r>
          </a:p>
        </p:txBody>
      </p:sp>
    </p:spTree>
    <p:extLst>
      <p:ext uri="{BB962C8B-B14F-4D97-AF65-F5344CB8AC3E}">
        <p14:creationId xmlns:p14="http://schemas.microsoft.com/office/powerpoint/2010/main" val="250919067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4" name="Text Box 5"/>
          <p:cNvSpPr txBox="1">
            <a:spLocks noChangeArrowheads="1"/>
          </p:cNvSpPr>
          <p:nvPr/>
        </p:nvSpPr>
        <p:spPr bwMode="auto">
          <a:xfrm>
            <a:off x="430214" y="333375"/>
            <a:ext cx="795655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ru-RU" sz="3200" b="1" dirty="0">
                <a:solidFill>
                  <a:srgbClr val="0000FF"/>
                </a:solidFill>
              </a:rPr>
              <a:t>Главная опасность – недооценка степени тяжести </a:t>
            </a:r>
            <a:r>
              <a:rPr lang="ru-RU" sz="3200" b="1" dirty="0" err="1">
                <a:solidFill>
                  <a:srgbClr val="0000FF"/>
                </a:solidFill>
              </a:rPr>
              <a:t>преэклампсии</a:t>
            </a:r>
            <a:endParaRPr lang="ru-RU" sz="3200" b="1" dirty="0">
              <a:solidFill>
                <a:srgbClr val="0000FF"/>
              </a:solidFill>
            </a:endParaRPr>
          </a:p>
        </p:txBody>
      </p:sp>
      <p:sp>
        <p:nvSpPr>
          <p:cNvPr id="35845" name="Rectangle 6"/>
          <p:cNvSpPr>
            <a:spLocks noChangeArrowheads="1"/>
          </p:cNvSpPr>
          <p:nvPr/>
        </p:nvSpPr>
        <p:spPr bwMode="auto">
          <a:xfrm>
            <a:off x="1043608" y="5197178"/>
            <a:ext cx="6983413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ru-RU" sz="2800" b="1" dirty="0">
                <a:solidFill>
                  <a:srgbClr val="0000FF"/>
                </a:solidFill>
              </a:rPr>
              <a:t>несвоевременное </a:t>
            </a:r>
            <a:r>
              <a:rPr lang="ru-RU" sz="2800" b="1" dirty="0" err="1">
                <a:solidFill>
                  <a:srgbClr val="0000FF"/>
                </a:solidFill>
              </a:rPr>
              <a:t>родоразрешение</a:t>
            </a:r>
            <a:r>
              <a:rPr lang="ru-RU" sz="2800" b="1" dirty="0">
                <a:solidFill>
                  <a:srgbClr val="0000FF"/>
                </a:solidFill>
              </a:rPr>
              <a:t> – прогрессирование ПОН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1556792"/>
            <a:ext cx="5048660" cy="3613398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146750008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72508">
            <a:off x="5694322" y="2586767"/>
            <a:ext cx="2298941" cy="1778560"/>
          </a:xfrm>
          <a:prstGeom prst="rect">
            <a:avLst/>
          </a:prstGeom>
        </p:spPr>
      </p:pic>
      <p:sp>
        <p:nvSpPr>
          <p:cNvPr id="39938" name="Заголовок 1"/>
          <p:cNvSpPr>
            <a:spLocks noGrp="1"/>
          </p:cNvSpPr>
          <p:nvPr>
            <p:ph type="title"/>
          </p:nvPr>
        </p:nvSpPr>
        <p:spPr>
          <a:xfrm>
            <a:off x="399356" y="116632"/>
            <a:ext cx="8229600" cy="634082"/>
          </a:xfrm>
        </p:spPr>
        <p:txBody>
          <a:bodyPr/>
          <a:lstStyle/>
          <a:p>
            <a:r>
              <a:rPr lang="ru-RU" sz="2400" b="1" dirty="0" smtClean="0">
                <a:solidFill>
                  <a:srgbClr val="0000FF"/>
                </a:solidFill>
              </a:rPr>
              <a:t>Критерии тяжести </a:t>
            </a:r>
            <a:r>
              <a:rPr lang="ru-RU" sz="2400" b="1" dirty="0" err="1" smtClean="0">
                <a:solidFill>
                  <a:srgbClr val="0000FF"/>
                </a:solidFill>
              </a:rPr>
              <a:t>преэклампсии</a:t>
            </a:r>
            <a:endParaRPr lang="ru-RU" sz="2400" b="1" dirty="0" smtClean="0">
              <a:solidFill>
                <a:srgbClr val="0000FF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94225" y="692696"/>
            <a:ext cx="147617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>
                <a:solidFill>
                  <a:srgbClr val="FF0000"/>
                </a:solidFill>
                <a:cs typeface="Arial" pitchFamily="34" charset="0"/>
              </a:rPr>
              <a:t>Тяжелая</a:t>
            </a: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107505" y="1121146"/>
            <a:ext cx="6478164" cy="4644676"/>
          </a:xfrm>
          <a:prstGeom prst="roundRect">
            <a:avLst>
              <a:gd name="adj" fmla="val 8464"/>
            </a:avLst>
          </a:prstGeom>
          <a:solidFill>
            <a:schemeClr val="accent3">
              <a:lumMod val="9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marL="342900" indent="-342900" algn="just" fontAlgn="base">
              <a:lnSpc>
                <a:spcPts val="27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ru-RU" b="1" dirty="0" err="1">
                <a:solidFill>
                  <a:srgbClr val="0000FF"/>
                </a:solidFill>
                <a:cs typeface="Arial" pitchFamily="34" charset="0"/>
              </a:rPr>
              <a:t>АДсист</a:t>
            </a:r>
            <a:r>
              <a:rPr lang="ru-RU" b="1" dirty="0">
                <a:solidFill>
                  <a:srgbClr val="0000FF"/>
                </a:solidFill>
                <a:cs typeface="Arial" pitchFamily="34" charset="0"/>
              </a:rPr>
              <a:t> </a:t>
            </a:r>
            <a:r>
              <a:rPr lang="ru-RU" b="1" dirty="0">
                <a:solidFill>
                  <a:srgbClr val="000000"/>
                </a:solidFill>
                <a:cs typeface="Arial" pitchFamily="34" charset="0"/>
              </a:rPr>
              <a:t>160 мм </a:t>
            </a:r>
            <a:r>
              <a:rPr lang="ru-RU" b="1" dirty="0" err="1">
                <a:solidFill>
                  <a:srgbClr val="000000"/>
                </a:solidFill>
                <a:cs typeface="Arial" pitchFamily="34" charset="0"/>
              </a:rPr>
              <a:t>рт</a:t>
            </a:r>
            <a:r>
              <a:rPr lang="ru-RU" b="1" dirty="0">
                <a:solidFill>
                  <a:srgbClr val="000000"/>
                </a:solidFill>
                <a:cs typeface="Arial" pitchFamily="34" charset="0"/>
              </a:rPr>
              <a:t> </a:t>
            </a:r>
            <a:r>
              <a:rPr lang="ru-RU" b="1" dirty="0" err="1">
                <a:solidFill>
                  <a:srgbClr val="000000"/>
                </a:solidFill>
                <a:cs typeface="Arial" pitchFamily="34" charset="0"/>
              </a:rPr>
              <a:t>ст</a:t>
            </a:r>
            <a:r>
              <a:rPr lang="ru-RU" b="1" dirty="0">
                <a:solidFill>
                  <a:srgbClr val="000000"/>
                </a:solidFill>
                <a:cs typeface="Arial" pitchFamily="34" charset="0"/>
              </a:rPr>
              <a:t> или более и </a:t>
            </a:r>
            <a:r>
              <a:rPr lang="ru-RU" b="1" dirty="0" err="1">
                <a:solidFill>
                  <a:srgbClr val="0000FF"/>
                </a:solidFill>
                <a:cs typeface="Arial" pitchFamily="34" charset="0"/>
              </a:rPr>
              <a:t>АДдиаст</a:t>
            </a:r>
            <a:r>
              <a:rPr lang="ru-RU" b="1" dirty="0">
                <a:solidFill>
                  <a:srgbClr val="000000"/>
                </a:solidFill>
                <a:cs typeface="Arial" pitchFamily="34" charset="0"/>
              </a:rPr>
              <a:t> до 110 мм </a:t>
            </a:r>
            <a:r>
              <a:rPr lang="ru-RU" b="1" dirty="0" err="1">
                <a:solidFill>
                  <a:srgbClr val="000000"/>
                </a:solidFill>
                <a:cs typeface="Arial" pitchFamily="34" charset="0"/>
              </a:rPr>
              <a:t>рт</a:t>
            </a:r>
            <a:r>
              <a:rPr lang="ru-RU" b="1" dirty="0">
                <a:solidFill>
                  <a:srgbClr val="000000"/>
                </a:solidFill>
                <a:cs typeface="Arial" pitchFamily="34" charset="0"/>
              </a:rPr>
              <a:t> </a:t>
            </a:r>
            <a:r>
              <a:rPr lang="ru-RU" b="1" dirty="0" err="1">
                <a:solidFill>
                  <a:srgbClr val="000000"/>
                </a:solidFill>
                <a:cs typeface="Arial" pitchFamily="34" charset="0"/>
              </a:rPr>
              <a:t>ст</a:t>
            </a:r>
            <a:r>
              <a:rPr lang="ru-RU" b="1" dirty="0">
                <a:solidFill>
                  <a:srgbClr val="000000"/>
                </a:solidFill>
                <a:cs typeface="Arial" pitchFamily="34" charset="0"/>
              </a:rPr>
              <a:t> и более. </a:t>
            </a:r>
          </a:p>
          <a:p>
            <a:pPr marL="342900" indent="-342900" algn="just" fontAlgn="base">
              <a:lnSpc>
                <a:spcPts val="27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ru-RU" b="1" dirty="0">
                <a:solidFill>
                  <a:srgbClr val="0000FF"/>
                </a:solidFill>
                <a:cs typeface="Arial" pitchFamily="34" charset="0"/>
              </a:rPr>
              <a:t>Протеинурия</a:t>
            </a:r>
            <a:r>
              <a:rPr lang="ru-RU" b="1" dirty="0">
                <a:solidFill>
                  <a:srgbClr val="000000"/>
                </a:solidFill>
                <a:cs typeface="Arial" pitchFamily="34" charset="0"/>
              </a:rPr>
              <a:t>  2,0 г и более за 24 часа.  </a:t>
            </a:r>
          </a:p>
          <a:p>
            <a:pPr marL="342900" indent="-342900" algn="just" fontAlgn="base">
              <a:lnSpc>
                <a:spcPts val="27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ru-RU" b="1" dirty="0">
                <a:solidFill>
                  <a:srgbClr val="0000FF"/>
                </a:solidFill>
                <a:cs typeface="Arial" pitchFamily="34" charset="0"/>
              </a:rPr>
              <a:t>Или  клиника </a:t>
            </a:r>
            <a:r>
              <a:rPr lang="ru-RU" b="1" dirty="0" err="1">
                <a:solidFill>
                  <a:srgbClr val="0000FF"/>
                </a:solidFill>
                <a:cs typeface="Arial" pitchFamily="34" charset="0"/>
              </a:rPr>
              <a:t>преэклампсии</a:t>
            </a:r>
            <a:r>
              <a:rPr lang="ru-RU" b="1" dirty="0">
                <a:solidFill>
                  <a:srgbClr val="0000FF"/>
                </a:solidFill>
                <a:cs typeface="Arial" pitchFamily="34" charset="0"/>
              </a:rPr>
              <a:t> и +:</a:t>
            </a:r>
            <a:endParaRPr lang="ru-RU" sz="1600" b="1" dirty="0">
              <a:solidFill>
                <a:srgbClr val="0000FF"/>
              </a:solidFill>
              <a:cs typeface="Arial" pitchFamily="34" charset="0"/>
            </a:endParaRPr>
          </a:p>
          <a:p>
            <a:pPr marL="800100" lvl="1" indent="-342900" algn="just" fontAlgn="base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FontTx/>
              <a:buChar char="–"/>
            </a:pPr>
            <a:r>
              <a:rPr lang="ru-RU" sz="1600" b="1" dirty="0">
                <a:solidFill>
                  <a:srgbClr val="000000"/>
                </a:solidFill>
                <a:cs typeface="Arial" pitchFamily="34" charset="0"/>
              </a:rPr>
              <a:t>Повышение </a:t>
            </a:r>
            <a:r>
              <a:rPr lang="ru-RU" sz="1600" b="1" dirty="0" err="1">
                <a:solidFill>
                  <a:srgbClr val="000000"/>
                </a:solidFill>
                <a:cs typeface="Arial" pitchFamily="34" charset="0"/>
              </a:rPr>
              <a:t>креатинина</a:t>
            </a:r>
            <a:r>
              <a:rPr lang="ru-RU" sz="1600" b="1" dirty="0">
                <a:solidFill>
                  <a:srgbClr val="000000"/>
                </a:solidFill>
                <a:cs typeface="Arial" pitchFamily="34" charset="0"/>
              </a:rPr>
              <a:t> &gt;1,2 мг/</a:t>
            </a:r>
            <a:r>
              <a:rPr lang="ru-RU" sz="1600" b="1" dirty="0" err="1">
                <a:solidFill>
                  <a:srgbClr val="000000"/>
                </a:solidFill>
                <a:cs typeface="Arial" pitchFamily="34" charset="0"/>
              </a:rPr>
              <a:t>дл</a:t>
            </a:r>
            <a:endParaRPr lang="ru-RU" sz="1600" b="1" dirty="0">
              <a:solidFill>
                <a:srgbClr val="000000"/>
              </a:solidFill>
              <a:cs typeface="Arial" pitchFamily="34" charset="0"/>
            </a:endParaRPr>
          </a:p>
          <a:p>
            <a:pPr marL="800100" lvl="1" indent="-342900" algn="just" fontAlgn="base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FontTx/>
              <a:buChar char="–"/>
            </a:pPr>
            <a:r>
              <a:rPr lang="ru-RU" sz="1600" b="1" dirty="0">
                <a:solidFill>
                  <a:srgbClr val="000000"/>
                </a:solidFill>
                <a:cs typeface="Arial" pitchFamily="34" charset="0"/>
              </a:rPr>
              <a:t>Тромбоцитопения менее 100000</a:t>
            </a:r>
            <a:r>
              <a:rPr lang="en-US" sz="1600" b="1" dirty="0">
                <a:solidFill>
                  <a:srgbClr val="000000"/>
                </a:solidFill>
                <a:cs typeface="Arial" pitchFamily="34" charset="0"/>
              </a:rPr>
              <a:t> </a:t>
            </a:r>
            <a:r>
              <a:rPr lang="ru-RU" sz="1600" b="1" dirty="0">
                <a:solidFill>
                  <a:srgbClr val="000000"/>
                </a:solidFill>
                <a:cs typeface="Arial" pitchFamily="34" charset="0"/>
              </a:rPr>
              <a:t>в </a:t>
            </a:r>
            <a:r>
              <a:rPr lang="ru-RU" sz="1600" b="1" dirty="0" err="1">
                <a:solidFill>
                  <a:srgbClr val="000000"/>
                </a:solidFill>
                <a:cs typeface="Arial" pitchFamily="34" charset="0"/>
              </a:rPr>
              <a:t>мкл</a:t>
            </a:r>
            <a:endParaRPr lang="ru-RU" sz="1600" b="1" dirty="0">
              <a:solidFill>
                <a:srgbClr val="000000"/>
              </a:solidFill>
              <a:cs typeface="Arial" pitchFamily="34" charset="0"/>
            </a:endParaRPr>
          </a:p>
          <a:p>
            <a:pPr marL="800100" lvl="1" indent="-342900" algn="just" fontAlgn="base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FontTx/>
              <a:buChar char="–"/>
            </a:pPr>
            <a:r>
              <a:rPr lang="ru-RU" sz="1600" b="1" dirty="0">
                <a:solidFill>
                  <a:srgbClr val="000000"/>
                </a:solidFill>
                <a:cs typeface="Arial" pitchFamily="34" charset="0"/>
              </a:rPr>
              <a:t>Повышение АЛТ или АСТ.</a:t>
            </a:r>
          </a:p>
          <a:p>
            <a:pPr marL="800100" lvl="1" indent="-342900" algn="just" fontAlgn="base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FontTx/>
              <a:buChar char="–"/>
            </a:pPr>
            <a:r>
              <a:rPr lang="en-US" sz="1600" b="1" dirty="0">
                <a:solidFill>
                  <a:srgbClr val="000000"/>
                </a:solidFill>
                <a:cs typeface="Arial" pitchFamily="34" charset="0"/>
              </a:rPr>
              <a:t>HELLP</a:t>
            </a:r>
            <a:r>
              <a:rPr lang="ru-RU" sz="1600" b="1" dirty="0">
                <a:solidFill>
                  <a:srgbClr val="000000"/>
                </a:solidFill>
                <a:cs typeface="Arial" pitchFamily="34" charset="0"/>
              </a:rPr>
              <a:t>-синдром </a:t>
            </a:r>
          </a:p>
          <a:p>
            <a:pPr marL="800100" lvl="1" indent="-342900" algn="just" fontAlgn="base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FontTx/>
              <a:buChar char="–"/>
            </a:pPr>
            <a:r>
              <a:rPr lang="ru-RU" sz="1600" b="1" dirty="0">
                <a:solidFill>
                  <a:srgbClr val="000000"/>
                </a:solidFill>
                <a:cs typeface="Arial" pitchFamily="34" charset="0"/>
              </a:rPr>
              <a:t>Устойчивые головные боли или другие церебральные или зрительные расстройства. </a:t>
            </a:r>
          </a:p>
          <a:p>
            <a:pPr marL="800100" lvl="1" indent="-342900" algn="just" fontAlgn="base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FontTx/>
              <a:buChar char="–"/>
            </a:pPr>
            <a:r>
              <a:rPr lang="ru-RU" sz="1600" b="1" dirty="0">
                <a:solidFill>
                  <a:srgbClr val="000000"/>
                </a:solidFill>
                <a:cs typeface="Arial" pitchFamily="34" charset="0"/>
              </a:rPr>
              <a:t>Устойчивая </a:t>
            </a:r>
            <a:r>
              <a:rPr lang="ru-RU" sz="1600" b="1" dirty="0" err="1">
                <a:solidFill>
                  <a:srgbClr val="000000"/>
                </a:solidFill>
                <a:cs typeface="Arial" pitchFamily="34" charset="0"/>
              </a:rPr>
              <a:t>эпигастральная</a:t>
            </a:r>
            <a:r>
              <a:rPr lang="ru-RU" sz="1600" b="1" dirty="0">
                <a:solidFill>
                  <a:srgbClr val="000000"/>
                </a:solidFill>
                <a:cs typeface="Arial" pitchFamily="34" charset="0"/>
              </a:rPr>
              <a:t> боль.</a:t>
            </a:r>
          </a:p>
          <a:p>
            <a:pPr marL="800100" lvl="1" indent="-342900" algn="just" fontAlgn="base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FontTx/>
              <a:buChar char="–"/>
            </a:pPr>
            <a:r>
              <a:rPr lang="ru-RU" sz="1600" b="1" dirty="0">
                <a:solidFill>
                  <a:srgbClr val="000000"/>
                </a:solidFill>
                <a:cs typeface="Arial" pitchFamily="34" charset="0"/>
              </a:rPr>
              <a:t>Отек легких</a:t>
            </a:r>
          </a:p>
          <a:p>
            <a:pPr marL="800100" lvl="1" indent="-342900" algn="just" fontAlgn="base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FontTx/>
              <a:buChar char="–"/>
            </a:pPr>
            <a:r>
              <a:rPr lang="ru-RU" sz="1600" b="1" dirty="0">
                <a:solidFill>
                  <a:srgbClr val="000000"/>
                </a:solidFill>
                <a:cs typeface="Arial" pitchFamily="34" charset="0"/>
              </a:rPr>
              <a:t>Задержка развития плода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4640213" y="4653136"/>
            <a:ext cx="4252267" cy="2043113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fontAlgn="base">
              <a:spcBef>
                <a:spcPts val="600"/>
              </a:spcBef>
              <a:spcAft>
                <a:spcPct val="0"/>
              </a:spcAft>
            </a:pPr>
            <a:r>
              <a:rPr lang="ru-RU" b="1" dirty="0">
                <a:solidFill>
                  <a:srgbClr val="FF0000"/>
                </a:solidFill>
                <a:cs typeface="Arial" pitchFamily="34" charset="0"/>
              </a:rPr>
              <a:t>При исключении можно решить вопрос о средней тяжести</a:t>
            </a:r>
          </a:p>
          <a:p>
            <a:pPr fontAlgn="base">
              <a:spcBef>
                <a:spcPts val="600"/>
              </a:spcBef>
              <a:spcAft>
                <a:spcPct val="0"/>
              </a:spcAft>
            </a:pPr>
            <a:r>
              <a:rPr lang="ru-RU" b="1" dirty="0">
                <a:solidFill>
                  <a:srgbClr val="3333FF"/>
                </a:solidFill>
                <a:cs typeface="Arial" pitchFamily="34" charset="0"/>
              </a:rPr>
              <a:t>АД</a:t>
            </a:r>
            <a:r>
              <a:rPr lang="ru-RU" b="1" dirty="0">
                <a:solidFill>
                  <a:srgbClr val="000000"/>
                </a:solidFill>
                <a:cs typeface="Arial" pitchFamily="34" charset="0"/>
              </a:rPr>
              <a:t> - 140/90 – 160/110 мм рт.ст.</a:t>
            </a:r>
          </a:p>
          <a:p>
            <a:pPr fontAlgn="base">
              <a:spcBef>
                <a:spcPts val="600"/>
              </a:spcBef>
              <a:spcAft>
                <a:spcPct val="0"/>
              </a:spcAft>
            </a:pPr>
            <a:r>
              <a:rPr lang="ru-RU" b="1" dirty="0">
                <a:solidFill>
                  <a:srgbClr val="3333FF"/>
                </a:solidFill>
                <a:cs typeface="Arial" pitchFamily="34" charset="0"/>
              </a:rPr>
              <a:t>Протеинурия</a:t>
            </a:r>
            <a:r>
              <a:rPr lang="ru-RU" b="1" dirty="0">
                <a:solidFill>
                  <a:srgbClr val="000000"/>
                </a:solidFill>
                <a:cs typeface="Arial" pitchFamily="34" charset="0"/>
              </a:rPr>
              <a:t> </a:t>
            </a:r>
            <a:r>
              <a:rPr lang="ru-RU" sz="1600" b="1" dirty="0">
                <a:solidFill>
                  <a:srgbClr val="000000"/>
                </a:solidFill>
                <a:cs typeface="Arial" pitchFamily="34" charset="0"/>
              </a:rPr>
              <a:t>(белок в моче 300 мг/л или выделение белка более 300 мг/сутки)</a:t>
            </a:r>
          </a:p>
        </p:txBody>
      </p:sp>
    </p:spTree>
    <p:extLst>
      <p:ext uri="{BB962C8B-B14F-4D97-AF65-F5344CB8AC3E}">
        <p14:creationId xmlns:p14="http://schemas.microsoft.com/office/powerpoint/2010/main" val="94009331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Заголовок 1"/>
          <p:cNvSpPr>
            <a:spLocks noGrp="1"/>
          </p:cNvSpPr>
          <p:nvPr>
            <p:ph type="title"/>
          </p:nvPr>
        </p:nvSpPr>
        <p:spPr>
          <a:xfrm>
            <a:off x="0" y="89521"/>
            <a:ext cx="8229600" cy="634082"/>
          </a:xfrm>
        </p:spPr>
        <p:txBody>
          <a:bodyPr/>
          <a:lstStyle/>
          <a:p>
            <a:r>
              <a:rPr lang="ru-RU" sz="2400" b="1" dirty="0" smtClean="0">
                <a:solidFill>
                  <a:srgbClr val="0000FF"/>
                </a:solidFill>
              </a:rPr>
              <a:t>Критерии тяжести </a:t>
            </a:r>
            <a:r>
              <a:rPr lang="ru-RU" sz="2400" b="1" dirty="0" err="1" smtClean="0">
                <a:solidFill>
                  <a:srgbClr val="0000FF"/>
                </a:solidFill>
              </a:rPr>
              <a:t>преэклампсии</a:t>
            </a:r>
            <a:endParaRPr lang="ru-RU" sz="2400" b="1" dirty="0" smtClean="0">
              <a:solidFill>
                <a:srgbClr val="0000FF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94225" y="692696"/>
            <a:ext cx="147617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>
                <a:solidFill>
                  <a:srgbClr val="FF0000"/>
                </a:solidFill>
                <a:cs typeface="Arial" pitchFamily="34" charset="0"/>
              </a:rPr>
              <a:t>Тяжелая</a:t>
            </a: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107505" y="1121146"/>
            <a:ext cx="6478164" cy="4644676"/>
          </a:xfrm>
          <a:prstGeom prst="roundRect">
            <a:avLst>
              <a:gd name="adj" fmla="val 8464"/>
            </a:avLst>
          </a:prstGeom>
          <a:solidFill>
            <a:schemeClr val="accent3">
              <a:lumMod val="9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marL="342900" indent="-342900" algn="just" fontAlgn="base">
              <a:lnSpc>
                <a:spcPts val="27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ru-RU" b="1" dirty="0" err="1">
                <a:solidFill>
                  <a:srgbClr val="0000FF"/>
                </a:solidFill>
                <a:cs typeface="Arial" pitchFamily="34" charset="0"/>
              </a:rPr>
              <a:t>АДсист</a:t>
            </a:r>
            <a:r>
              <a:rPr lang="ru-RU" b="1" dirty="0">
                <a:solidFill>
                  <a:srgbClr val="0000FF"/>
                </a:solidFill>
                <a:cs typeface="Arial" pitchFamily="34" charset="0"/>
              </a:rPr>
              <a:t> </a:t>
            </a:r>
            <a:r>
              <a:rPr lang="ru-RU" b="1" dirty="0">
                <a:solidFill>
                  <a:srgbClr val="000000"/>
                </a:solidFill>
                <a:cs typeface="Arial" pitchFamily="34" charset="0"/>
              </a:rPr>
              <a:t>160 мм </a:t>
            </a:r>
            <a:r>
              <a:rPr lang="ru-RU" b="1" dirty="0" err="1">
                <a:solidFill>
                  <a:srgbClr val="000000"/>
                </a:solidFill>
                <a:cs typeface="Arial" pitchFamily="34" charset="0"/>
              </a:rPr>
              <a:t>рт</a:t>
            </a:r>
            <a:r>
              <a:rPr lang="ru-RU" b="1" dirty="0">
                <a:solidFill>
                  <a:srgbClr val="000000"/>
                </a:solidFill>
                <a:cs typeface="Arial" pitchFamily="34" charset="0"/>
              </a:rPr>
              <a:t> </a:t>
            </a:r>
            <a:r>
              <a:rPr lang="ru-RU" b="1" dirty="0" err="1">
                <a:solidFill>
                  <a:srgbClr val="000000"/>
                </a:solidFill>
                <a:cs typeface="Arial" pitchFamily="34" charset="0"/>
              </a:rPr>
              <a:t>ст</a:t>
            </a:r>
            <a:r>
              <a:rPr lang="ru-RU" b="1" dirty="0">
                <a:solidFill>
                  <a:srgbClr val="000000"/>
                </a:solidFill>
                <a:cs typeface="Arial" pitchFamily="34" charset="0"/>
              </a:rPr>
              <a:t> или более и </a:t>
            </a:r>
            <a:r>
              <a:rPr lang="ru-RU" b="1" dirty="0" err="1">
                <a:solidFill>
                  <a:srgbClr val="0000FF"/>
                </a:solidFill>
                <a:cs typeface="Arial" pitchFamily="34" charset="0"/>
              </a:rPr>
              <a:t>АДдиаст</a:t>
            </a:r>
            <a:r>
              <a:rPr lang="ru-RU" b="1" dirty="0">
                <a:solidFill>
                  <a:srgbClr val="000000"/>
                </a:solidFill>
                <a:cs typeface="Arial" pitchFamily="34" charset="0"/>
              </a:rPr>
              <a:t> до 110 мм </a:t>
            </a:r>
            <a:r>
              <a:rPr lang="ru-RU" b="1" dirty="0" err="1">
                <a:solidFill>
                  <a:srgbClr val="000000"/>
                </a:solidFill>
                <a:cs typeface="Arial" pitchFamily="34" charset="0"/>
              </a:rPr>
              <a:t>рт</a:t>
            </a:r>
            <a:r>
              <a:rPr lang="ru-RU" b="1" dirty="0">
                <a:solidFill>
                  <a:srgbClr val="000000"/>
                </a:solidFill>
                <a:cs typeface="Arial" pitchFamily="34" charset="0"/>
              </a:rPr>
              <a:t> </a:t>
            </a:r>
            <a:r>
              <a:rPr lang="ru-RU" b="1" dirty="0" err="1">
                <a:solidFill>
                  <a:srgbClr val="000000"/>
                </a:solidFill>
                <a:cs typeface="Arial" pitchFamily="34" charset="0"/>
              </a:rPr>
              <a:t>ст</a:t>
            </a:r>
            <a:r>
              <a:rPr lang="ru-RU" b="1" dirty="0">
                <a:solidFill>
                  <a:srgbClr val="000000"/>
                </a:solidFill>
                <a:cs typeface="Arial" pitchFamily="34" charset="0"/>
              </a:rPr>
              <a:t> и более. </a:t>
            </a:r>
          </a:p>
          <a:p>
            <a:pPr marL="342900" indent="-342900" algn="just" fontAlgn="base">
              <a:lnSpc>
                <a:spcPts val="27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ru-RU" b="1" dirty="0">
                <a:solidFill>
                  <a:srgbClr val="0000FF"/>
                </a:solidFill>
                <a:cs typeface="Arial" pitchFamily="34" charset="0"/>
              </a:rPr>
              <a:t>Протеинурия</a:t>
            </a:r>
            <a:r>
              <a:rPr lang="ru-RU" b="1" dirty="0">
                <a:solidFill>
                  <a:srgbClr val="000000"/>
                </a:solidFill>
                <a:cs typeface="Arial" pitchFamily="34" charset="0"/>
              </a:rPr>
              <a:t>  2,0 г и более за 24 часа.  </a:t>
            </a:r>
          </a:p>
          <a:p>
            <a:pPr marL="342900" indent="-342900" algn="just" fontAlgn="base">
              <a:lnSpc>
                <a:spcPts val="27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ru-RU" b="1" dirty="0">
                <a:solidFill>
                  <a:srgbClr val="0000FF"/>
                </a:solidFill>
                <a:cs typeface="Arial" pitchFamily="34" charset="0"/>
              </a:rPr>
              <a:t>Или  клиника </a:t>
            </a:r>
            <a:r>
              <a:rPr lang="ru-RU" b="1" dirty="0" err="1">
                <a:solidFill>
                  <a:srgbClr val="0000FF"/>
                </a:solidFill>
                <a:cs typeface="Arial" pitchFamily="34" charset="0"/>
              </a:rPr>
              <a:t>преэклампсии</a:t>
            </a:r>
            <a:r>
              <a:rPr lang="ru-RU" b="1" dirty="0">
                <a:solidFill>
                  <a:srgbClr val="0000FF"/>
                </a:solidFill>
                <a:cs typeface="Arial" pitchFamily="34" charset="0"/>
              </a:rPr>
              <a:t> и +:</a:t>
            </a:r>
            <a:endParaRPr lang="ru-RU" sz="1600" b="1" dirty="0">
              <a:solidFill>
                <a:srgbClr val="0000FF"/>
              </a:solidFill>
              <a:cs typeface="Arial" pitchFamily="34" charset="0"/>
            </a:endParaRPr>
          </a:p>
          <a:p>
            <a:pPr marL="800100" lvl="1" indent="-342900" algn="just" fontAlgn="base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FontTx/>
              <a:buChar char="–"/>
            </a:pPr>
            <a:r>
              <a:rPr lang="ru-RU" sz="1600" b="1" dirty="0">
                <a:solidFill>
                  <a:srgbClr val="000000"/>
                </a:solidFill>
                <a:cs typeface="Arial" pitchFamily="34" charset="0"/>
              </a:rPr>
              <a:t>Повышение </a:t>
            </a:r>
            <a:r>
              <a:rPr lang="ru-RU" sz="1600" b="1" dirty="0" err="1">
                <a:solidFill>
                  <a:srgbClr val="000000"/>
                </a:solidFill>
                <a:cs typeface="Arial" pitchFamily="34" charset="0"/>
              </a:rPr>
              <a:t>креатинина</a:t>
            </a:r>
            <a:r>
              <a:rPr lang="ru-RU" sz="1600" b="1" dirty="0">
                <a:solidFill>
                  <a:srgbClr val="000000"/>
                </a:solidFill>
                <a:cs typeface="Arial" pitchFamily="34" charset="0"/>
              </a:rPr>
              <a:t> &gt;1,2 мг/</a:t>
            </a:r>
            <a:r>
              <a:rPr lang="ru-RU" sz="1600" b="1" dirty="0" err="1">
                <a:solidFill>
                  <a:srgbClr val="000000"/>
                </a:solidFill>
                <a:cs typeface="Arial" pitchFamily="34" charset="0"/>
              </a:rPr>
              <a:t>дл</a:t>
            </a:r>
            <a:endParaRPr lang="ru-RU" sz="1600" b="1" dirty="0">
              <a:solidFill>
                <a:srgbClr val="000000"/>
              </a:solidFill>
              <a:cs typeface="Arial" pitchFamily="34" charset="0"/>
            </a:endParaRPr>
          </a:p>
          <a:p>
            <a:pPr marL="800100" lvl="1" indent="-342900" algn="just" fontAlgn="base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FontTx/>
              <a:buChar char="–"/>
            </a:pPr>
            <a:r>
              <a:rPr lang="ru-RU" sz="1600" b="1" dirty="0">
                <a:solidFill>
                  <a:srgbClr val="000000"/>
                </a:solidFill>
                <a:cs typeface="Arial" pitchFamily="34" charset="0"/>
              </a:rPr>
              <a:t>Тромбоцитопения менее 100000</a:t>
            </a:r>
            <a:r>
              <a:rPr lang="en-US" sz="1600" b="1" dirty="0">
                <a:solidFill>
                  <a:srgbClr val="000000"/>
                </a:solidFill>
                <a:cs typeface="Arial" pitchFamily="34" charset="0"/>
              </a:rPr>
              <a:t> </a:t>
            </a:r>
            <a:r>
              <a:rPr lang="ru-RU" sz="1600" b="1" dirty="0">
                <a:solidFill>
                  <a:srgbClr val="000000"/>
                </a:solidFill>
                <a:cs typeface="Arial" pitchFamily="34" charset="0"/>
              </a:rPr>
              <a:t>в </a:t>
            </a:r>
            <a:r>
              <a:rPr lang="ru-RU" sz="1600" b="1" dirty="0" err="1">
                <a:solidFill>
                  <a:srgbClr val="000000"/>
                </a:solidFill>
                <a:cs typeface="Arial" pitchFamily="34" charset="0"/>
              </a:rPr>
              <a:t>мкл</a:t>
            </a:r>
            <a:endParaRPr lang="ru-RU" sz="1600" b="1" dirty="0">
              <a:solidFill>
                <a:srgbClr val="000000"/>
              </a:solidFill>
              <a:cs typeface="Arial" pitchFamily="34" charset="0"/>
            </a:endParaRPr>
          </a:p>
          <a:p>
            <a:pPr marL="800100" lvl="1" indent="-342900" algn="just" fontAlgn="base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FontTx/>
              <a:buChar char="–"/>
            </a:pPr>
            <a:r>
              <a:rPr lang="ru-RU" sz="1600" b="1" dirty="0">
                <a:solidFill>
                  <a:srgbClr val="000000"/>
                </a:solidFill>
                <a:cs typeface="Arial" pitchFamily="34" charset="0"/>
              </a:rPr>
              <a:t>Повышение АЛТ или АСТ.</a:t>
            </a:r>
          </a:p>
          <a:p>
            <a:pPr marL="800100" lvl="1" indent="-342900" algn="just" fontAlgn="base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FontTx/>
              <a:buChar char="–"/>
            </a:pPr>
            <a:r>
              <a:rPr lang="en-US" sz="1600" b="1" dirty="0">
                <a:solidFill>
                  <a:srgbClr val="000000"/>
                </a:solidFill>
                <a:cs typeface="Arial" pitchFamily="34" charset="0"/>
              </a:rPr>
              <a:t>HELLP</a:t>
            </a:r>
            <a:r>
              <a:rPr lang="ru-RU" sz="1600" b="1" dirty="0">
                <a:solidFill>
                  <a:srgbClr val="000000"/>
                </a:solidFill>
                <a:cs typeface="Arial" pitchFamily="34" charset="0"/>
              </a:rPr>
              <a:t>-синдром </a:t>
            </a:r>
          </a:p>
          <a:p>
            <a:pPr marL="800100" lvl="1" indent="-342900" algn="just" fontAlgn="base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FontTx/>
              <a:buChar char="–"/>
            </a:pPr>
            <a:r>
              <a:rPr lang="ru-RU" sz="1600" b="1" dirty="0">
                <a:solidFill>
                  <a:srgbClr val="000000"/>
                </a:solidFill>
                <a:cs typeface="Arial" pitchFamily="34" charset="0"/>
              </a:rPr>
              <a:t>Устойчивые головные боли или другие церебральные или зрительные расстройства. </a:t>
            </a:r>
          </a:p>
          <a:p>
            <a:pPr marL="800100" lvl="1" indent="-342900" algn="just" fontAlgn="base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FontTx/>
              <a:buChar char="–"/>
            </a:pPr>
            <a:r>
              <a:rPr lang="ru-RU" sz="1600" b="1" dirty="0">
                <a:solidFill>
                  <a:srgbClr val="000000"/>
                </a:solidFill>
                <a:cs typeface="Arial" pitchFamily="34" charset="0"/>
              </a:rPr>
              <a:t>Устойчивая </a:t>
            </a:r>
            <a:r>
              <a:rPr lang="ru-RU" sz="1600" b="1" dirty="0" err="1">
                <a:solidFill>
                  <a:srgbClr val="000000"/>
                </a:solidFill>
                <a:cs typeface="Arial" pitchFamily="34" charset="0"/>
              </a:rPr>
              <a:t>эпигастральная</a:t>
            </a:r>
            <a:r>
              <a:rPr lang="ru-RU" sz="1600" b="1" dirty="0">
                <a:solidFill>
                  <a:srgbClr val="000000"/>
                </a:solidFill>
                <a:cs typeface="Arial" pitchFamily="34" charset="0"/>
              </a:rPr>
              <a:t> боль.</a:t>
            </a:r>
          </a:p>
          <a:p>
            <a:pPr marL="800100" lvl="1" indent="-342900" algn="just" fontAlgn="base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FontTx/>
              <a:buChar char="–"/>
            </a:pPr>
            <a:r>
              <a:rPr lang="ru-RU" sz="1600" b="1" dirty="0">
                <a:solidFill>
                  <a:srgbClr val="000000"/>
                </a:solidFill>
                <a:cs typeface="Arial" pitchFamily="34" charset="0"/>
              </a:rPr>
              <a:t>Отек легких</a:t>
            </a:r>
          </a:p>
          <a:p>
            <a:pPr marL="800100" lvl="1" indent="-342900" algn="just" fontAlgn="base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FontTx/>
              <a:buChar char="–"/>
            </a:pPr>
            <a:r>
              <a:rPr lang="ru-RU" sz="1600" b="1" dirty="0">
                <a:solidFill>
                  <a:srgbClr val="000000"/>
                </a:solidFill>
                <a:cs typeface="Arial" pitchFamily="34" charset="0"/>
              </a:rPr>
              <a:t>Задержка развития плода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6057" y="220896"/>
            <a:ext cx="1431925" cy="1798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Скругленная прямоугольная выноска 8"/>
          <p:cNvSpPr/>
          <p:nvPr/>
        </p:nvSpPr>
        <p:spPr>
          <a:xfrm>
            <a:off x="6156176" y="2636912"/>
            <a:ext cx="2766580" cy="1080120"/>
          </a:xfrm>
          <a:prstGeom prst="wedgeRoundRectCallout">
            <a:avLst>
              <a:gd name="adj1" fmla="val -91347"/>
              <a:gd name="adj2" fmla="val -83700"/>
              <a:gd name="adj3" fmla="val 16667"/>
            </a:avLst>
          </a:prstGeom>
          <a:solidFill>
            <a:schemeClr val="accent5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>
                <a:solidFill>
                  <a:srgbClr val="FF0000"/>
                </a:solidFill>
              </a:rPr>
              <a:t>Протеинурия необязательна!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252448" y="2060848"/>
            <a:ext cx="4751600" cy="2880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141284" y="2036747"/>
            <a:ext cx="17814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srgbClr val="000000"/>
                </a:solidFill>
              </a:rPr>
              <a:t>ACOG, 2013</a:t>
            </a:r>
            <a:endParaRPr lang="ru-RU" sz="20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175386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5" name="Text Box 2"/>
          <p:cNvSpPr txBox="1">
            <a:spLocks noChangeArrowheads="1"/>
          </p:cNvSpPr>
          <p:nvPr/>
        </p:nvSpPr>
        <p:spPr bwMode="auto">
          <a:xfrm>
            <a:off x="177800" y="1124744"/>
            <a:ext cx="8642350" cy="44319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just" eaLnBrk="1" fontAlgn="base" hangingPunct="1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</a:pPr>
            <a:r>
              <a:rPr lang="ru-RU" sz="2800" b="1" dirty="0">
                <a:solidFill>
                  <a:srgbClr val="0000FF"/>
                </a:solidFill>
              </a:rPr>
              <a:t>Эклампсия</a:t>
            </a:r>
            <a:r>
              <a:rPr lang="ru-RU" sz="2000" b="1" dirty="0">
                <a:solidFill>
                  <a:srgbClr val="0000FF"/>
                </a:solidFill>
              </a:rPr>
              <a:t> (</a:t>
            </a:r>
            <a:r>
              <a:rPr lang="ru-RU" sz="2400" b="1" dirty="0">
                <a:solidFill>
                  <a:srgbClr val="0000FF"/>
                </a:solidFill>
              </a:rPr>
              <a:t>«молния, вспышка»)</a:t>
            </a:r>
            <a:r>
              <a:rPr lang="ru-RU" sz="2000" b="1" dirty="0">
                <a:solidFill>
                  <a:srgbClr val="000000"/>
                </a:solidFill>
              </a:rPr>
              <a:t> </a:t>
            </a:r>
            <a:r>
              <a:rPr lang="ru-RU" sz="2000" dirty="0">
                <a:solidFill>
                  <a:srgbClr val="000000"/>
                </a:solidFill>
              </a:rPr>
              <a:t>- </a:t>
            </a:r>
            <a:r>
              <a:rPr lang="ru-RU" sz="2000" b="1" dirty="0">
                <a:solidFill>
                  <a:srgbClr val="000000"/>
                </a:solidFill>
              </a:rPr>
              <a:t>развитие судорожного приступа, серии судорожных приступов у женщин </a:t>
            </a:r>
            <a:r>
              <a:rPr lang="ru-RU" sz="2000" b="1" dirty="0">
                <a:solidFill>
                  <a:srgbClr val="FF0000"/>
                </a:solidFill>
              </a:rPr>
              <a:t>на фоне </a:t>
            </a:r>
            <a:r>
              <a:rPr lang="ru-RU" sz="2000" b="1" dirty="0" err="1">
                <a:solidFill>
                  <a:srgbClr val="FF0000"/>
                </a:solidFill>
              </a:rPr>
              <a:t>преэклампсии</a:t>
            </a:r>
            <a:r>
              <a:rPr lang="ru-RU" sz="2000" b="1" dirty="0">
                <a:solidFill>
                  <a:srgbClr val="FF0000"/>
                </a:solidFill>
              </a:rPr>
              <a:t> при отсутствии других причин</a:t>
            </a:r>
            <a:r>
              <a:rPr lang="ru-RU" sz="2000" b="1" dirty="0">
                <a:solidFill>
                  <a:srgbClr val="000000"/>
                </a:solidFill>
              </a:rPr>
              <a:t>, способных вызвать судорожный припадок.</a:t>
            </a:r>
          </a:p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endParaRPr lang="en-US" sz="2000" b="1" dirty="0" smtClean="0">
              <a:solidFill>
                <a:srgbClr val="000000"/>
              </a:solidFill>
            </a:endParaRPr>
          </a:p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endParaRPr lang="en-US" sz="2000" b="1" dirty="0">
              <a:solidFill>
                <a:srgbClr val="000000"/>
              </a:solidFill>
            </a:endParaRPr>
          </a:p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endParaRPr lang="en-US" sz="2000" b="1" dirty="0" smtClean="0">
              <a:solidFill>
                <a:srgbClr val="000000"/>
              </a:solidFill>
            </a:endParaRPr>
          </a:p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endParaRPr lang="en-US" sz="2000" b="1" dirty="0">
              <a:solidFill>
                <a:srgbClr val="000000"/>
              </a:solidFill>
            </a:endParaRPr>
          </a:p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endParaRPr lang="ru-RU" sz="2000" b="1" dirty="0">
              <a:solidFill>
                <a:srgbClr val="000000"/>
              </a:solidFill>
            </a:endParaRPr>
          </a:p>
        </p:txBody>
      </p:sp>
      <p:sp>
        <p:nvSpPr>
          <p:cNvPr id="44037" name="Rectangle 4"/>
          <p:cNvSpPr>
            <a:spLocks noGrp="1" noChangeArrowheads="1"/>
          </p:cNvSpPr>
          <p:nvPr>
            <p:ph type="title"/>
          </p:nvPr>
        </p:nvSpPr>
        <p:spPr>
          <a:xfrm>
            <a:off x="250825" y="388144"/>
            <a:ext cx="8229600" cy="633412"/>
          </a:xfrm>
        </p:spPr>
        <p:txBody>
          <a:bodyPr/>
          <a:lstStyle/>
          <a:p>
            <a:pPr eaLnBrk="1" hangingPunct="1"/>
            <a:r>
              <a:rPr lang="ru-RU" sz="3600" b="1" dirty="0" smtClean="0">
                <a:solidFill>
                  <a:srgbClr val="0000FF"/>
                </a:solidFill>
              </a:rPr>
              <a:t>Определение эклампсии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3317096"/>
            <a:ext cx="4968552" cy="3045013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392928564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5842992" cy="850106"/>
          </a:xfrm>
        </p:spPr>
        <p:txBody>
          <a:bodyPr/>
          <a:lstStyle/>
          <a:p>
            <a:r>
              <a:rPr lang="ru-RU" sz="3200" b="1" dirty="0" smtClean="0">
                <a:solidFill>
                  <a:srgbClr val="0000FF"/>
                </a:solidFill>
              </a:rPr>
              <a:t>Главные предикторы</a:t>
            </a:r>
            <a:endParaRPr lang="ru-RU" sz="3200" b="1" dirty="0">
              <a:solidFill>
                <a:srgbClr val="0000FF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580" y="1805666"/>
            <a:ext cx="2116561" cy="2109108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5" name="TextBox 4"/>
          <p:cNvSpPr txBox="1"/>
          <p:nvPr/>
        </p:nvSpPr>
        <p:spPr>
          <a:xfrm>
            <a:off x="-108520" y="1195894"/>
            <a:ext cx="31683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 dirty="0">
                <a:solidFill>
                  <a:srgbClr val="C00000"/>
                </a:solidFill>
              </a:rPr>
              <a:t>Головная боль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2892154"/>
            <a:ext cx="1805186" cy="1805186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7" name="TextBox 6"/>
          <p:cNvSpPr txBox="1"/>
          <p:nvPr/>
        </p:nvSpPr>
        <p:spPr>
          <a:xfrm>
            <a:off x="2195736" y="2007470"/>
            <a:ext cx="367240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 dirty="0">
                <a:solidFill>
                  <a:srgbClr val="C00000"/>
                </a:solidFill>
              </a:rPr>
              <a:t>Повышенная возбудимость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036493" y="2960667"/>
            <a:ext cx="28803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 dirty="0">
                <a:solidFill>
                  <a:srgbClr val="C00000"/>
                </a:solidFill>
              </a:rPr>
              <a:t>Артериальная гипертензия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368" y="4304550"/>
            <a:ext cx="643661" cy="65596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6352" y="4065836"/>
            <a:ext cx="1287760" cy="1312366"/>
          </a:xfrm>
          <a:prstGeom prst="rect">
            <a:avLst/>
          </a:prstGeom>
        </p:spPr>
      </p:pic>
      <p:cxnSp>
        <p:nvCxnSpPr>
          <p:cNvPr id="12" name="Прямая со стрелкой 11"/>
          <p:cNvCxnSpPr/>
          <p:nvPr/>
        </p:nvCxnSpPr>
        <p:spPr>
          <a:xfrm>
            <a:off x="7304112" y="4632530"/>
            <a:ext cx="508248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2702326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51520" y="620688"/>
            <a:ext cx="8640960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3200" b="1" dirty="0">
                <a:solidFill>
                  <a:srgbClr val="C00000"/>
                </a:solidFill>
              </a:rPr>
              <a:t>Судороги у беременной – эклампсия: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sz="3200" b="1" dirty="0">
              <a:solidFill>
                <a:srgbClr val="C00000"/>
              </a:solidFill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3200" b="1" dirty="0">
                <a:solidFill>
                  <a:srgbClr val="C00000"/>
                </a:solidFill>
              </a:rPr>
              <a:t>В 30% - без признаков тяжелой </a:t>
            </a:r>
            <a:r>
              <a:rPr lang="ru-RU" sz="3200" b="1" dirty="0" err="1">
                <a:solidFill>
                  <a:srgbClr val="C00000"/>
                </a:solidFill>
              </a:rPr>
              <a:t>преэклампсии</a:t>
            </a:r>
            <a:endParaRPr lang="ru-RU" sz="3200" b="1" dirty="0">
              <a:solidFill>
                <a:srgbClr val="C00000"/>
              </a:solidFill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sz="3200" b="1" dirty="0">
              <a:solidFill>
                <a:srgbClr val="C00000"/>
              </a:solidFill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sz="3200" b="1" dirty="0">
              <a:solidFill>
                <a:srgbClr val="C00000"/>
              </a:solidFill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3200" b="1" dirty="0">
                <a:solidFill>
                  <a:srgbClr val="C00000"/>
                </a:solidFill>
              </a:rPr>
              <a:t>НЕ является логическим пиком тяжести!!!</a:t>
            </a:r>
            <a:endParaRPr lang="ru-RU" sz="3200" dirty="0">
              <a:solidFill>
                <a:srgbClr val="C00000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4983982"/>
            <a:ext cx="2448272" cy="1630549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97331251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7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490537"/>
          </a:xfrm>
        </p:spPr>
        <p:txBody>
          <a:bodyPr/>
          <a:lstStyle/>
          <a:p>
            <a:pPr eaLnBrk="1" hangingPunct="1"/>
            <a:r>
              <a:rPr lang="ru-RU" sz="2400" b="1" smtClean="0">
                <a:solidFill>
                  <a:srgbClr val="0000FF"/>
                </a:solidFill>
              </a:rPr>
              <a:t>Дифференциальная диагностика судорог</a:t>
            </a:r>
          </a:p>
        </p:txBody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836613"/>
            <a:ext cx="7499350" cy="403225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ru-RU" sz="1800" b="1" smtClean="0"/>
              <a:t>Сосудистые заболевания ЦНС.</a:t>
            </a:r>
          </a:p>
          <a:p>
            <a:pPr eaLnBrk="1" hangingPunct="1">
              <a:lnSpc>
                <a:spcPct val="80000"/>
              </a:lnSpc>
            </a:pPr>
            <a:r>
              <a:rPr lang="ru-RU" sz="1800" b="1" smtClean="0"/>
              <a:t>Ишемический инсульт. </a:t>
            </a:r>
          </a:p>
          <a:p>
            <a:pPr eaLnBrk="1" hangingPunct="1">
              <a:lnSpc>
                <a:spcPct val="80000"/>
              </a:lnSpc>
            </a:pPr>
            <a:r>
              <a:rPr lang="ru-RU" sz="1800" b="1" smtClean="0"/>
              <a:t>Внутримозговое кровоизлияние/аневризмы.</a:t>
            </a:r>
          </a:p>
          <a:p>
            <a:pPr eaLnBrk="1" hangingPunct="1">
              <a:lnSpc>
                <a:spcPct val="80000"/>
              </a:lnSpc>
            </a:pPr>
            <a:r>
              <a:rPr lang="ru-RU" sz="1800" b="1" smtClean="0"/>
              <a:t>Тромбоз вен сосудов головного мозга.</a:t>
            </a:r>
          </a:p>
          <a:p>
            <a:pPr eaLnBrk="1" hangingPunct="1">
              <a:lnSpc>
                <a:spcPct val="80000"/>
              </a:lnSpc>
            </a:pPr>
            <a:r>
              <a:rPr lang="ru-RU" sz="1800" b="1" smtClean="0"/>
              <a:t>Опухоли головного мозга.</a:t>
            </a:r>
          </a:p>
          <a:p>
            <a:pPr eaLnBrk="1" hangingPunct="1">
              <a:lnSpc>
                <a:spcPct val="80000"/>
              </a:lnSpc>
            </a:pPr>
            <a:r>
              <a:rPr lang="ru-RU" sz="1800" b="1" smtClean="0"/>
              <a:t>Абсцессы головного мозга.</a:t>
            </a:r>
          </a:p>
          <a:p>
            <a:pPr eaLnBrk="1" hangingPunct="1">
              <a:lnSpc>
                <a:spcPct val="80000"/>
              </a:lnSpc>
            </a:pPr>
            <a:r>
              <a:rPr lang="ru-RU" sz="1800" b="1" smtClean="0"/>
              <a:t>Артерио-венозные мальформации.</a:t>
            </a:r>
          </a:p>
          <a:p>
            <a:pPr eaLnBrk="1" hangingPunct="1">
              <a:lnSpc>
                <a:spcPct val="80000"/>
              </a:lnSpc>
            </a:pPr>
            <a:r>
              <a:rPr lang="ru-RU" sz="1800" b="1" smtClean="0"/>
              <a:t>Артериальная гипертония. </a:t>
            </a:r>
          </a:p>
          <a:p>
            <a:pPr eaLnBrk="1" hangingPunct="1">
              <a:lnSpc>
                <a:spcPct val="80000"/>
              </a:lnSpc>
            </a:pPr>
            <a:r>
              <a:rPr lang="ru-RU" sz="1800" b="1" smtClean="0"/>
              <a:t>Инфекции </a:t>
            </a:r>
            <a:r>
              <a:rPr lang="ru-RU" sz="1600" smtClean="0"/>
              <a:t>(энцефалит, менингит).</a:t>
            </a:r>
          </a:p>
          <a:p>
            <a:pPr eaLnBrk="1" hangingPunct="1">
              <a:lnSpc>
                <a:spcPct val="80000"/>
              </a:lnSpc>
            </a:pPr>
            <a:r>
              <a:rPr lang="ru-RU" sz="1800" b="1" smtClean="0"/>
              <a:t>Эпилепсия. </a:t>
            </a:r>
          </a:p>
          <a:p>
            <a:pPr eaLnBrk="1" hangingPunct="1">
              <a:lnSpc>
                <a:spcPct val="80000"/>
              </a:lnSpc>
            </a:pPr>
            <a:r>
              <a:rPr lang="ru-RU" sz="1800" b="1" smtClean="0"/>
              <a:t>Действие препаратов </a:t>
            </a:r>
            <a:r>
              <a:rPr lang="ru-RU" sz="1600" smtClean="0"/>
              <a:t>(амфетамин, кокаин, теофиллин, хлозапин).</a:t>
            </a:r>
          </a:p>
          <a:p>
            <a:pPr eaLnBrk="1" hangingPunct="1">
              <a:lnSpc>
                <a:spcPct val="80000"/>
              </a:lnSpc>
            </a:pPr>
            <a:r>
              <a:rPr lang="ru-RU" sz="1800" b="1" smtClean="0"/>
              <a:t>Гипонатриемия, гипокалиемия, гипергликемия.</a:t>
            </a:r>
          </a:p>
          <a:p>
            <a:pPr eaLnBrk="1" hangingPunct="1">
              <a:lnSpc>
                <a:spcPct val="80000"/>
              </a:lnSpc>
            </a:pPr>
            <a:r>
              <a:rPr lang="ru-RU" sz="1800" b="1" smtClean="0"/>
              <a:t>Тромботическая тромбоцитопеническая пурпура.</a:t>
            </a:r>
          </a:p>
          <a:p>
            <a:pPr eaLnBrk="1" hangingPunct="1">
              <a:lnSpc>
                <a:spcPct val="80000"/>
              </a:lnSpc>
            </a:pPr>
            <a:r>
              <a:rPr lang="ru-RU" sz="1800" b="1" smtClean="0"/>
              <a:t>Постпункционный синдром</a:t>
            </a:r>
          </a:p>
        </p:txBody>
      </p:sp>
      <p:sp>
        <p:nvSpPr>
          <p:cNvPr id="47109" name="Text Box 4"/>
          <p:cNvSpPr txBox="1">
            <a:spLocks noChangeArrowheads="1"/>
          </p:cNvSpPr>
          <p:nvPr/>
        </p:nvSpPr>
        <p:spPr bwMode="auto">
          <a:xfrm>
            <a:off x="1979613" y="6165850"/>
            <a:ext cx="6985000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1000">
                <a:solidFill>
                  <a:srgbClr val="000000"/>
                </a:solidFill>
              </a:rPr>
              <a:t>Kaplan P.W.  Neurologic aspects of eclampsia //Neurol. Clin. -  2004 -№ 4 – </a:t>
            </a:r>
            <a:r>
              <a:rPr lang="ru-RU" sz="1000">
                <a:solidFill>
                  <a:srgbClr val="000000"/>
                </a:solidFill>
              </a:rPr>
              <a:t>Р</a:t>
            </a:r>
            <a:r>
              <a:rPr lang="en-US" sz="1000">
                <a:solidFill>
                  <a:srgbClr val="000000"/>
                </a:solidFill>
              </a:rPr>
              <a:t>.:841-61.</a:t>
            </a:r>
            <a:endParaRPr lang="ru-RU" sz="1000">
              <a:solidFill>
                <a:srgbClr val="000000"/>
              </a:solidFill>
            </a:endParaRPr>
          </a:p>
          <a:p>
            <a:pPr algn="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1000">
                <a:solidFill>
                  <a:srgbClr val="000000"/>
                </a:solidFill>
              </a:rPr>
              <a:t>Karnad D. R.,  Guntupalli K. K.,Neurologic disorders in pregnancy //Crit. Care Med. - 2005 Vol. 33, No. 10 - Р 362-371</a:t>
            </a:r>
            <a:r>
              <a:rPr lang="ru-RU" sz="1000">
                <a:solidFill>
                  <a:srgbClr val="000000"/>
                </a:solidFill>
              </a:rPr>
              <a:t>  </a:t>
            </a:r>
          </a:p>
        </p:txBody>
      </p:sp>
      <p:sp>
        <p:nvSpPr>
          <p:cNvPr id="6" name="Oval 11"/>
          <p:cNvSpPr>
            <a:spLocks noChangeArrowheads="1"/>
          </p:cNvSpPr>
          <p:nvPr/>
        </p:nvSpPr>
        <p:spPr bwMode="auto">
          <a:xfrm>
            <a:off x="179512" y="4869160"/>
            <a:ext cx="8568952" cy="864096"/>
          </a:xfrm>
          <a:prstGeom prst="roundRect">
            <a:avLst>
              <a:gd name="adj" fmla="val 7831"/>
            </a:avLst>
          </a:prstGeom>
          <a:ln>
            <a:noFill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 b="1" dirty="0">
              <a:solidFill>
                <a:srgbClr val="000000"/>
              </a:solidFill>
              <a:cs typeface="Arial" pitchFamily="34" charset="0"/>
            </a:endParaRPr>
          </a:p>
          <a:p>
            <a:pPr algn="ctr" fontAlgn="base">
              <a:spcAft>
                <a:spcPct val="0"/>
              </a:spcAft>
              <a:defRPr/>
            </a:pPr>
            <a:r>
              <a:rPr lang="ru-RU" sz="2000" b="1" dirty="0">
                <a:solidFill>
                  <a:srgbClr val="0000FF"/>
                </a:solidFill>
                <a:cs typeface="Arial" pitchFamily="34" charset="0"/>
              </a:rPr>
              <a:t>В условиях роддома провести адекватную дифференциальную </a:t>
            </a:r>
          </a:p>
          <a:p>
            <a:pPr algn="ctr" fontAlgn="base">
              <a:spcBef>
                <a:spcPts val="600"/>
              </a:spcBef>
              <a:spcAft>
                <a:spcPct val="0"/>
              </a:spcAft>
              <a:defRPr/>
            </a:pPr>
            <a:r>
              <a:rPr lang="ru-RU" sz="2000" b="1" dirty="0">
                <a:solidFill>
                  <a:srgbClr val="0000FF"/>
                </a:solidFill>
                <a:cs typeface="Arial" pitchFamily="34" charset="0"/>
              </a:rPr>
              <a:t>диагностику  судорог невозможно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 dirty="0">
              <a:solidFill>
                <a:srgbClr val="000000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869630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196752"/>
            <a:ext cx="8459390" cy="4361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646106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2" name="Picture 3" descr="МРТ6б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60700" y="3289225"/>
            <a:ext cx="3023394" cy="3257422"/>
          </a:xfrm>
          <a:noFill/>
          <a:effectLst>
            <a:softEdge rad="127000"/>
          </a:effectLst>
        </p:spPr>
      </p:pic>
      <p:pic>
        <p:nvPicPr>
          <p:cNvPr id="48133" name="Picture 4" descr="МРТ5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9388" y="1412776"/>
            <a:ext cx="3240088" cy="2438400"/>
          </a:xfrm>
          <a:noFill/>
          <a:effectLst>
            <a:softEdge rad="127000"/>
          </a:effectLst>
        </p:spPr>
      </p:pic>
      <p:pic>
        <p:nvPicPr>
          <p:cNvPr id="48134" name="Picture 5" descr="МРТ1а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4">
            <a:lum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688806" y="1260747"/>
            <a:ext cx="3240087" cy="2430463"/>
          </a:xfrm>
          <a:noFill/>
          <a:effectLst>
            <a:softEdge rad="127000"/>
          </a:effectLst>
        </p:spPr>
      </p:pic>
      <p:sp>
        <p:nvSpPr>
          <p:cNvPr id="48135" name="Line 7"/>
          <p:cNvSpPr>
            <a:spLocks noChangeShapeType="1"/>
          </p:cNvSpPr>
          <p:nvPr/>
        </p:nvSpPr>
        <p:spPr bwMode="auto">
          <a:xfrm flipH="1">
            <a:off x="5292080" y="5941217"/>
            <a:ext cx="478334" cy="8123"/>
          </a:xfrm>
          <a:prstGeom prst="line">
            <a:avLst/>
          </a:prstGeom>
          <a:noFill/>
          <a:ln w="76200">
            <a:solidFill>
              <a:srgbClr val="CCFF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8136" name="Line 8"/>
          <p:cNvSpPr>
            <a:spLocks noChangeShapeType="1"/>
          </p:cNvSpPr>
          <p:nvPr/>
        </p:nvSpPr>
        <p:spPr bwMode="auto">
          <a:xfrm flipH="1" flipV="1">
            <a:off x="1668463" y="2332310"/>
            <a:ext cx="576263" cy="287338"/>
          </a:xfrm>
          <a:prstGeom prst="line">
            <a:avLst/>
          </a:prstGeom>
          <a:noFill/>
          <a:ln w="76200">
            <a:solidFill>
              <a:srgbClr val="CCFF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3259" name="Line 10"/>
          <p:cNvSpPr>
            <a:spLocks noChangeShapeType="1"/>
          </p:cNvSpPr>
          <p:nvPr/>
        </p:nvSpPr>
        <p:spPr bwMode="auto">
          <a:xfrm flipH="1" flipV="1">
            <a:off x="8275836" y="3221582"/>
            <a:ext cx="576262" cy="287338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 type="triangle" w="med" len="med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8140" name="Line 11"/>
          <p:cNvSpPr>
            <a:spLocks noChangeShapeType="1"/>
          </p:cNvSpPr>
          <p:nvPr/>
        </p:nvSpPr>
        <p:spPr bwMode="auto">
          <a:xfrm>
            <a:off x="7308850" y="4868863"/>
            <a:ext cx="215900" cy="433387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8141" name="Line 8"/>
          <p:cNvSpPr>
            <a:spLocks noChangeShapeType="1"/>
          </p:cNvSpPr>
          <p:nvPr/>
        </p:nvSpPr>
        <p:spPr bwMode="auto">
          <a:xfrm flipH="1" flipV="1">
            <a:off x="1645444" y="3462883"/>
            <a:ext cx="576262" cy="287337"/>
          </a:xfrm>
          <a:prstGeom prst="line">
            <a:avLst/>
          </a:prstGeom>
          <a:noFill/>
          <a:ln w="76200">
            <a:solidFill>
              <a:srgbClr val="CCFF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8142" name="Line 8"/>
          <p:cNvSpPr>
            <a:spLocks noChangeShapeType="1"/>
          </p:cNvSpPr>
          <p:nvPr/>
        </p:nvSpPr>
        <p:spPr bwMode="auto">
          <a:xfrm flipH="1" flipV="1">
            <a:off x="2772569" y="3331691"/>
            <a:ext cx="576262" cy="287338"/>
          </a:xfrm>
          <a:prstGeom prst="line">
            <a:avLst/>
          </a:prstGeom>
          <a:noFill/>
          <a:ln w="76200">
            <a:solidFill>
              <a:srgbClr val="CCFF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8143" name="TextBox 14"/>
          <p:cNvSpPr txBox="1">
            <a:spLocks noChangeArrowheads="1"/>
          </p:cNvSpPr>
          <p:nvPr/>
        </p:nvSpPr>
        <p:spPr bwMode="auto">
          <a:xfrm>
            <a:off x="179388" y="260648"/>
            <a:ext cx="8640762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sz="2000" b="1" dirty="0">
                <a:solidFill>
                  <a:srgbClr val="0000FF"/>
                </a:solidFill>
              </a:rPr>
              <a:t>Магнитно-резонансная томография головного мозга при эклампсии</a:t>
            </a:r>
          </a:p>
        </p:txBody>
      </p:sp>
      <p:sp>
        <p:nvSpPr>
          <p:cNvPr id="16" name="Овал 15"/>
          <p:cNvSpPr/>
          <p:nvPr/>
        </p:nvSpPr>
        <p:spPr>
          <a:xfrm>
            <a:off x="1092200" y="2060848"/>
            <a:ext cx="576263" cy="503237"/>
          </a:xfrm>
          <a:prstGeom prst="ellipse">
            <a:avLst/>
          </a:prstGeom>
          <a:solidFill>
            <a:srgbClr val="FDE7EA">
              <a:alpha val="0"/>
            </a:srgbClr>
          </a:solidFill>
          <a:ln>
            <a:solidFill>
              <a:srgbClr val="FFFF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17" name="Овал 16"/>
          <p:cNvSpPr/>
          <p:nvPr/>
        </p:nvSpPr>
        <p:spPr>
          <a:xfrm>
            <a:off x="1115219" y="3105472"/>
            <a:ext cx="576262" cy="431800"/>
          </a:xfrm>
          <a:prstGeom prst="ellipse">
            <a:avLst/>
          </a:prstGeom>
          <a:solidFill>
            <a:srgbClr val="FDE7EA">
              <a:alpha val="0"/>
            </a:srgbClr>
          </a:solidFill>
          <a:ln>
            <a:solidFill>
              <a:srgbClr val="FFFF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18" name="Овал 17"/>
          <p:cNvSpPr/>
          <p:nvPr/>
        </p:nvSpPr>
        <p:spPr>
          <a:xfrm>
            <a:off x="3959225" y="5517355"/>
            <a:ext cx="1234927" cy="863973"/>
          </a:xfrm>
          <a:prstGeom prst="ellipse">
            <a:avLst/>
          </a:prstGeom>
          <a:solidFill>
            <a:srgbClr val="FDE7EA">
              <a:alpha val="0"/>
            </a:srgbClr>
          </a:solidFill>
          <a:ln>
            <a:solidFill>
              <a:srgbClr val="FFFF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19" name="Овал 18"/>
          <p:cNvSpPr/>
          <p:nvPr/>
        </p:nvSpPr>
        <p:spPr>
          <a:xfrm>
            <a:off x="7316043" y="2713360"/>
            <a:ext cx="1079500" cy="576262"/>
          </a:xfrm>
          <a:prstGeom prst="ellipse">
            <a:avLst/>
          </a:prstGeom>
          <a:solidFill>
            <a:srgbClr val="FDE7EA">
              <a:alpha val="0"/>
            </a:srgbClr>
          </a:solidFill>
          <a:ln>
            <a:solidFill>
              <a:srgbClr val="FFFF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20" name="Овал 19"/>
          <p:cNvSpPr/>
          <p:nvPr/>
        </p:nvSpPr>
        <p:spPr>
          <a:xfrm>
            <a:off x="2196306" y="3068960"/>
            <a:ext cx="576263" cy="504825"/>
          </a:xfrm>
          <a:prstGeom prst="ellipse">
            <a:avLst/>
          </a:prstGeom>
          <a:solidFill>
            <a:srgbClr val="FDE7EA">
              <a:alpha val="0"/>
            </a:srgbClr>
          </a:solidFill>
          <a:ln>
            <a:solidFill>
              <a:srgbClr val="FFFF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897722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392992"/>
            <a:ext cx="6120680" cy="778098"/>
          </a:xfrm>
        </p:spPr>
        <p:txBody>
          <a:bodyPr>
            <a:noAutofit/>
          </a:bodyPr>
          <a:lstStyle/>
          <a:p>
            <a:r>
              <a:rPr lang="en-US" sz="3600" b="1" dirty="0" smtClean="0">
                <a:solidFill>
                  <a:srgbClr val="0000FF"/>
                </a:solidFill>
              </a:rPr>
              <a:t>HELLP</a:t>
            </a:r>
            <a:r>
              <a:rPr lang="ru-RU" sz="3600" b="1" dirty="0" smtClean="0">
                <a:solidFill>
                  <a:srgbClr val="0000FF"/>
                </a:solidFill>
              </a:rPr>
              <a:t>-синдро</a:t>
            </a:r>
            <a:r>
              <a:rPr lang="ru-RU" sz="3600" b="1" dirty="0" smtClean="0">
                <a:solidFill>
                  <a:srgbClr val="0070C0"/>
                </a:solidFill>
              </a:rPr>
              <a:t>м</a:t>
            </a:r>
            <a:endParaRPr lang="ru-RU" sz="3600" b="1" dirty="0">
              <a:solidFill>
                <a:srgbClr val="0070C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1560" y="1340768"/>
            <a:ext cx="8129314" cy="4525963"/>
          </a:xfrm>
        </p:spPr>
        <p:txBody>
          <a:bodyPr>
            <a:normAutofit/>
          </a:bodyPr>
          <a:lstStyle/>
          <a:p>
            <a:pPr marL="36576" indent="0">
              <a:buNone/>
            </a:pPr>
            <a:r>
              <a:rPr lang="en-US" sz="3600" b="1" dirty="0" smtClean="0">
                <a:solidFill>
                  <a:srgbClr val="FF0000"/>
                </a:solidFill>
              </a:rPr>
              <a:t>H</a:t>
            </a:r>
            <a:r>
              <a:rPr lang="en-US" sz="2800" b="1" dirty="0" smtClean="0"/>
              <a:t>emolysis </a:t>
            </a:r>
            <a:r>
              <a:rPr lang="ru-RU" sz="2800" b="1" dirty="0" smtClean="0"/>
              <a:t>- гемолиз</a:t>
            </a:r>
          </a:p>
          <a:p>
            <a:pPr marL="36576" indent="0">
              <a:buNone/>
            </a:pPr>
            <a:r>
              <a:rPr lang="en-US" sz="3600" b="1" dirty="0" smtClean="0">
                <a:solidFill>
                  <a:srgbClr val="FF0000"/>
                </a:solidFill>
              </a:rPr>
              <a:t>E</a:t>
            </a:r>
            <a:r>
              <a:rPr lang="en-US" sz="2800" b="1" dirty="0" smtClean="0"/>
              <a:t>levated </a:t>
            </a:r>
            <a:r>
              <a:rPr lang="en-US" sz="3600" b="1" dirty="0" smtClean="0">
                <a:solidFill>
                  <a:srgbClr val="FF0000"/>
                </a:solidFill>
              </a:rPr>
              <a:t>L</a:t>
            </a:r>
            <a:r>
              <a:rPr lang="en-US" sz="2800" b="1" dirty="0" smtClean="0"/>
              <a:t>iver Enzymes – </a:t>
            </a:r>
            <a:r>
              <a:rPr lang="ru-RU" sz="2800" b="1" dirty="0" smtClean="0"/>
              <a:t>повышение </a:t>
            </a:r>
            <a:r>
              <a:rPr lang="ru-RU" sz="2800" b="1" dirty="0" err="1" smtClean="0"/>
              <a:t>трансаминаз</a:t>
            </a:r>
            <a:endParaRPr lang="ru-RU" sz="2800" b="1" dirty="0" smtClean="0"/>
          </a:p>
          <a:p>
            <a:pPr marL="36576" indent="0">
              <a:buNone/>
            </a:pPr>
            <a:r>
              <a:rPr lang="en-US" sz="3600" b="1" dirty="0" smtClean="0">
                <a:solidFill>
                  <a:srgbClr val="FF0000"/>
                </a:solidFill>
              </a:rPr>
              <a:t>L</a:t>
            </a:r>
            <a:r>
              <a:rPr lang="en-US" sz="2800" b="1" dirty="0" smtClean="0"/>
              <a:t>ow </a:t>
            </a:r>
            <a:r>
              <a:rPr lang="en-US" sz="3600" b="1" dirty="0" smtClean="0">
                <a:solidFill>
                  <a:srgbClr val="FF0000"/>
                </a:solidFill>
              </a:rPr>
              <a:t>P</a:t>
            </a:r>
            <a:r>
              <a:rPr lang="en-US" sz="2800" b="1" dirty="0" smtClean="0"/>
              <a:t>latelets - </a:t>
            </a:r>
            <a:r>
              <a:rPr lang="ru-RU" sz="2800" b="1" dirty="0" smtClean="0"/>
              <a:t>тромбоцитопения</a:t>
            </a:r>
            <a:endParaRPr lang="ru-RU" sz="2800" b="1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260648"/>
            <a:ext cx="1777008" cy="18208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755576" y="4725144"/>
            <a:ext cx="799288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r" fontAlgn="base">
              <a:spcBef>
                <a:spcPct val="0"/>
              </a:spcBef>
              <a:spcAft>
                <a:spcPct val="0"/>
              </a:spcAft>
            </a:pPr>
            <a:r>
              <a:rPr lang="ru-RU" sz="1400" dirty="0">
                <a:solidFill>
                  <a:srgbClr val="000000"/>
                </a:solidFill>
                <a:latin typeface="Arial" charset="0"/>
              </a:rPr>
              <a:t>Weinstein L. </a:t>
            </a:r>
            <a:r>
              <a:rPr lang="ru-RU" sz="1400" dirty="0" err="1">
                <a:solidFill>
                  <a:srgbClr val="000000"/>
                </a:solidFill>
                <a:latin typeface="Arial" charset="0"/>
              </a:rPr>
              <a:t>Syndrome</a:t>
            </a:r>
            <a:r>
              <a:rPr lang="ru-RU" sz="1400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ru-RU" sz="1400" dirty="0" err="1">
                <a:solidFill>
                  <a:srgbClr val="000000"/>
                </a:solidFill>
                <a:latin typeface="Arial" charset="0"/>
              </a:rPr>
              <a:t>of</a:t>
            </a:r>
            <a:r>
              <a:rPr lang="ru-RU" sz="1400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ru-RU" sz="1400" dirty="0" err="1">
                <a:solidFill>
                  <a:srgbClr val="000000"/>
                </a:solidFill>
                <a:latin typeface="Arial" charset="0"/>
              </a:rPr>
              <a:t>hemolysis,elevated</a:t>
            </a:r>
            <a:r>
              <a:rPr lang="ru-RU" sz="1400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ru-RU" sz="1400" dirty="0" err="1">
                <a:solidFill>
                  <a:srgbClr val="000000"/>
                </a:solidFill>
                <a:latin typeface="Arial" charset="0"/>
              </a:rPr>
              <a:t>liver</a:t>
            </a:r>
            <a:r>
              <a:rPr lang="ru-RU" sz="1400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ru-RU" sz="1400" dirty="0" err="1">
                <a:solidFill>
                  <a:srgbClr val="000000"/>
                </a:solidFill>
                <a:latin typeface="Arial" charset="0"/>
              </a:rPr>
              <a:t>enzymes</a:t>
            </a:r>
            <a:r>
              <a:rPr lang="ru-RU" sz="1400" dirty="0">
                <a:solidFill>
                  <a:srgbClr val="000000"/>
                </a:solidFill>
                <a:latin typeface="Arial" charset="0"/>
              </a:rPr>
              <a:t>, </a:t>
            </a:r>
            <a:r>
              <a:rPr lang="ru-RU" sz="1400" dirty="0" err="1">
                <a:solidFill>
                  <a:srgbClr val="000000"/>
                </a:solidFill>
                <a:latin typeface="Arial" charset="0"/>
              </a:rPr>
              <a:t>and</a:t>
            </a:r>
            <a:r>
              <a:rPr lang="ru-RU" sz="1400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ru-RU" sz="1400" dirty="0" err="1">
                <a:solidFill>
                  <a:srgbClr val="000000"/>
                </a:solidFill>
                <a:latin typeface="Arial" charset="0"/>
              </a:rPr>
              <a:t>low</a:t>
            </a:r>
            <a:r>
              <a:rPr lang="ru-RU" sz="1400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ru-RU" sz="1400" dirty="0" err="1">
                <a:solidFill>
                  <a:srgbClr val="000000"/>
                </a:solidFill>
                <a:latin typeface="Arial" charset="0"/>
              </a:rPr>
              <a:t>platelet</a:t>
            </a:r>
            <a:r>
              <a:rPr lang="ru-RU" sz="1400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ru-RU" sz="1400" dirty="0" err="1">
                <a:solidFill>
                  <a:srgbClr val="000000"/>
                </a:solidFill>
                <a:latin typeface="Arial" charset="0"/>
              </a:rPr>
              <a:t>count</a:t>
            </a:r>
            <a:r>
              <a:rPr lang="ru-RU" sz="1400" dirty="0">
                <a:solidFill>
                  <a:srgbClr val="000000"/>
                </a:solidFill>
                <a:latin typeface="Arial" charset="0"/>
              </a:rPr>
              <a:t>: a </a:t>
            </a:r>
            <a:r>
              <a:rPr lang="ru-RU" sz="1400" dirty="0" err="1">
                <a:solidFill>
                  <a:srgbClr val="000000"/>
                </a:solidFill>
                <a:latin typeface="Arial" charset="0"/>
              </a:rPr>
              <a:t>severe</a:t>
            </a:r>
            <a:r>
              <a:rPr lang="ru-RU" sz="1400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ru-RU" sz="1400" dirty="0" err="1">
                <a:solidFill>
                  <a:srgbClr val="000000"/>
                </a:solidFill>
                <a:latin typeface="Arial" charset="0"/>
              </a:rPr>
              <a:t>consequence</a:t>
            </a:r>
            <a:r>
              <a:rPr lang="ru-RU" sz="1400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ru-RU" sz="1400" dirty="0" err="1">
                <a:solidFill>
                  <a:srgbClr val="000000"/>
                </a:solidFill>
                <a:latin typeface="Arial" charset="0"/>
              </a:rPr>
              <a:t>of</a:t>
            </a:r>
            <a:r>
              <a:rPr lang="ru-RU" sz="1400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ru-RU" sz="1400" dirty="0" err="1">
                <a:solidFill>
                  <a:srgbClr val="000000"/>
                </a:solidFill>
                <a:latin typeface="Arial" charset="0"/>
              </a:rPr>
              <a:t>hypertension</a:t>
            </a:r>
            <a:r>
              <a:rPr lang="ru-RU" sz="1400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ru-RU" sz="1400" dirty="0" err="1">
                <a:solidFill>
                  <a:srgbClr val="000000"/>
                </a:solidFill>
                <a:latin typeface="Arial" charset="0"/>
              </a:rPr>
              <a:t>in</a:t>
            </a:r>
            <a:r>
              <a:rPr lang="ru-RU" sz="1400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ru-RU" sz="1400" dirty="0" err="1">
                <a:solidFill>
                  <a:srgbClr val="000000"/>
                </a:solidFill>
                <a:latin typeface="Arial" charset="0"/>
              </a:rPr>
              <a:t>pregnancy</a:t>
            </a:r>
            <a:r>
              <a:rPr lang="ru-RU" sz="1400" dirty="0">
                <a:solidFill>
                  <a:srgbClr val="000000"/>
                </a:solidFill>
                <a:latin typeface="Arial" charset="0"/>
              </a:rPr>
              <a:t>. </a:t>
            </a:r>
            <a:r>
              <a:rPr lang="ru-RU" sz="1400" dirty="0" err="1">
                <a:solidFill>
                  <a:srgbClr val="000000"/>
                </a:solidFill>
                <a:latin typeface="Arial" charset="0"/>
              </a:rPr>
              <a:t>Am</a:t>
            </a:r>
            <a:r>
              <a:rPr lang="ru-RU" sz="1400" dirty="0">
                <a:solidFill>
                  <a:srgbClr val="000000"/>
                </a:solidFill>
                <a:latin typeface="Arial" charset="0"/>
              </a:rPr>
              <a:t> J </a:t>
            </a:r>
            <a:r>
              <a:rPr lang="ru-RU" sz="1400" dirty="0" err="1">
                <a:solidFill>
                  <a:srgbClr val="000000"/>
                </a:solidFill>
                <a:latin typeface="Arial" charset="0"/>
              </a:rPr>
              <a:t>Obstet</a:t>
            </a:r>
            <a:r>
              <a:rPr lang="ru-RU" sz="1400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ru-RU" sz="1400" dirty="0" err="1">
                <a:solidFill>
                  <a:srgbClr val="000000"/>
                </a:solidFill>
                <a:latin typeface="Arial" charset="0"/>
              </a:rPr>
              <a:t>Gynecol</a:t>
            </a:r>
            <a:r>
              <a:rPr lang="ru-RU" sz="1400" dirty="0">
                <a:solidFill>
                  <a:srgbClr val="000000"/>
                </a:solidFill>
                <a:latin typeface="Arial" charset="0"/>
              </a:rPr>
              <a:t> 1982;142:159-67.</a:t>
            </a:r>
          </a:p>
        </p:txBody>
      </p:sp>
    </p:spTree>
    <p:extLst>
      <p:ext uri="{BB962C8B-B14F-4D97-AF65-F5344CB8AC3E}">
        <p14:creationId xmlns:p14="http://schemas.microsoft.com/office/powerpoint/2010/main" val="63604065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Дата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29BA05C3-DE22-4CA7-9D2C-00E127A5B28A}" type="datetime11">
              <a:rPr lang="ru-RU" sz="1400" smtClean="0">
                <a:solidFill>
                  <a:srgbClr val="000000"/>
                </a:solidFill>
              </a:rPr>
              <a:pPr eaLnBrk="1" hangingPunct="1"/>
              <a:t>09:59:12</a:t>
            </a:fld>
            <a:endParaRPr lang="ru-RU" sz="1400" smtClean="0">
              <a:solidFill>
                <a:srgbClr val="000000"/>
              </a:solidFill>
            </a:endParaRPr>
          </a:p>
        </p:txBody>
      </p:sp>
      <p:sp>
        <p:nvSpPr>
          <p:cNvPr id="33795" name="Rectangle 2"/>
          <p:cNvSpPr>
            <a:spLocks noGrp="1" noChangeArrowheads="1"/>
          </p:cNvSpPr>
          <p:nvPr>
            <p:ph type="title"/>
          </p:nvPr>
        </p:nvSpPr>
        <p:spPr>
          <a:xfrm>
            <a:off x="827088" y="188913"/>
            <a:ext cx="5905500" cy="6477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ru-RU" sz="2800" b="1" smtClean="0">
                <a:solidFill>
                  <a:srgbClr val="0A02A0"/>
                </a:solidFill>
              </a:rPr>
              <a:t/>
            </a:r>
            <a:br>
              <a:rPr lang="ru-RU" sz="2800" b="1" smtClean="0">
                <a:solidFill>
                  <a:srgbClr val="0A02A0"/>
                </a:solidFill>
              </a:rPr>
            </a:br>
            <a:r>
              <a:rPr lang="ru-RU" sz="2800" b="1" smtClean="0">
                <a:solidFill>
                  <a:srgbClr val="0A02A0"/>
                </a:solidFill>
              </a:rPr>
              <a:t/>
            </a:r>
            <a:br>
              <a:rPr lang="ru-RU" sz="2800" b="1" smtClean="0">
                <a:solidFill>
                  <a:srgbClr val="0A02A0"/>
                </a:solidFill>
              </a:rPr>
            </a:br>
            <a:r>
              <a:rPr lang="en-US" sz="3200" b="1" smtClean="0">
                <a:solidFill>
                  <a:srgbClr val="0000FF"/>
                </a:solidFill>
                <a:latin typeface="Arial" charset="0"/>
              </a:rPr>
              <a:t>HELLP</a:t>
            </a:r>
            <a:r>
              <a:rPr lang="ru-RU" sz="3200" b="1" smtClean="0">
                <a:solidFill>
                  <a:srgbClr val="0000FF"/>
                </a:solidFill>
                <a:latin typeface="Arial" charset="0"/>
              </a:rPr>
              <a:t>-синдром - симптомы</a:t>
            </a:r>
            <a:br>
              <a:rPr lang="ru-RU" sz="3200" b="1" smtClean="0">
                <a:solidFill>
                  <a:srgbClr val="0000FF"/>
                </a:solidFill>
                <a:latin typeface="Arial" charset="0"/>
              </a:rPr>
            </a:br>
            <a:r>
              <a:rPr lang="ru-RU" sz="2000" smtClean="0">
                <a:solidFill>
                  <a:schemeClr val="tx1"/>
                </a:solidFill>
              </a:rPr>
              <a:t/>
            </a:r>
            <a:br>
              <a:rPr lang="ru-RU" sz="2000" smtClean="0">
                <a:solidFill>
                  <a:schemeClr val="tx1"/>
                </a:solidFill>
              </a:rPr>
            </a:br>
            <a:endParaRPr lang="ru-RU" sz="1800" b="1" smtClean="0">
              <a:solidFill>
                <a:schemeClr val="tx1"/>
              </a:solidFill>
            </a:endParaRPr>
          </a:p>
        </p:txBody>
      </p:sp>
      <p:sp>
        <p:nvSpPr>
          <p:cNvPr id="19460" name="AutoShape 3"/>
          <p:cNvSpPr>
            <a:spLocks noGrp="1" noChangeArrowheads="1"/>
          </p:cNvSpPr>
          <p:nvPr>
            <p:ph type="body" idx="1"/>
          </p:nvPr>
        </p:nvSpPr>
        <p:spPr>
          <a:xfrm>
            <a:off x="250825" y="981075"/>
            <a:ext cx="8642350" cy="3887788"/>
          </a:xfrm>
          <a:prstGeom prst="roundRect">
            <a:avLst>
              <a:gd name="adj" fmla="val 8028"/>
            </a:avLst>
          </a:prstGeom>
        </p:spPr>
        <p:txBody>
          <a:bodyPr/>
          <a:lstStyle/>
          <a:p>
            <a:pPr algn="just" eaLnBrk="1" hangingPunct="1">
              <a:spcBef>
                <a:spcPts val="600"/>
              </a:spcBef>
            </a:pPr>
            <a:r>
              <a:rPr lang="ru-RU" sz="2400" b="1" dirty="0" smtClean="0">
                <a:latin typeface="Arial" charset="0"/>
              </a:rPr>
              <a:t>Диспепсия: тошнота, рвота</a:t>
            </a:r>
          </a:p>
          <a:p>
            <a:pPr algn="just" eaLnBrk="1" hangingPunct="1">
              <a:spcBef>
                <a:spcPts val="600"/>
              </a:spcBef>
            </a:pPr>
            <a:r>
              <a:rPr lang="ru-RU" sz="2400" b="1" dirty="0" smtClean="0">
                <a:latin typeface="Arial" charset="0"/>
              </a:rPr>
              <a:t>Боли в животе</a:t>
            </a:r>
          </a:p>
          <a:p>
            <a:pPr algn="just" eaLnBrk="1" hangingPunct="1">
              <a:spcBef>
                <a:spcPts val="600"/>
              </a:spcBef>
            </a:pPr>
            <a:endParaRPr lang="ru-RU" sz="2400" b="1" dirty="0">
              <a:latin typeface="Arial" charset="0"/>
            </a:endParaRPr>
          </a:p>
          <a:p>
            <a:pPr algn="just" eaLnBrk="1" hangingPunct="1">
              <a:spcBef>
                <a:spcPts val="600"/>
              </a:spcBef>
            </a:pPr>
            <a:r>
              <a:rPr lang="ru-RU" sz="2400" b="1" dirty="0" smtClean="0">
                <a:latin typeface="Arial" charset="0"/>
              </a:rPr>
              <a:t>Гемолиз: </a:t>
            </a:r>
          </a:p>
        </p:txBody>
      </p:sp>
      <p:pic>
        <p:nvPicPr>
          <p:cNvPr id="7" name="Рисунок 6" descr="гемолиз2.bmp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1055" y="2636912"/>
            <a:ext cx="2806834" cy="18719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Рисунок 11" descr="06f1ьб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2893" y="4653135"/>
            <a:ext cx="2834995" cy="18420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0" name="Рисунок 7" descr="Hemolysis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2636912"/>
            <a:ext cx="3246986" cy="2433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>
                <a:solidFill>
                  <a:srgbClr val="000000"/>
                </a:solidFill>
              </a:rPr>
              <a:t>Куликов А.В.</a:t>
            </a:r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352215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946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194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194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2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1" name="Rectangle 2"/>
          <p:cNvSpPr>
            <a:spLocks noGrp="1" noChangeArrowheads="1"/>
          </p:cNvSpPr>
          <p:nvPr>
            <p:ph type="title"/>
          </p:nvPr>
        </p:nvSpPr>
        <p:spPr>
          <a:xfrm>
            <a:off x="611560" y="332656"/>
            <a:ext cx="7772400" cy="633413"/>
          </a:xfrm>
        </p:spPr>
        <p:txBody>
          <a:bodyPr>
            <a:normAutofit/>
          </a:bodyPr>
          <a:lstStyle/>
          <a:p>
            <a:pPr eaLnBrk="1" hangingPunct="1"/>
            <a:r>
              <a:rPr lang="ru-RU" sz="2800" b="1" dirty="0" smtClean="0">
                <a:solidFill>
                  <a:srgbClr val="3333FF"/>
                </a:solidFill>
                <a:latin typeface="Arial" pitchFamily="34" charset="0"/>
              </a:rPr>
              <a:t>Классификация </a:t>
            </a:r>
            <a:r>
              <a:rPr lang="en-US" sz="2800" b="1" dirty="0" smtClean="0">
                <a:solidFill>
                  <a:srgbClr val="3333FF"/>
                </a:solidFill>
                <a:latin typeface="Arial" pitchFamily="34" charset="0"/>
              </a:rPr>
              <a:t>HELLP</a:t>
            </a:r>
            <a:r>
              <a:rPr lang="ru-RU" sz="2800" b="1" dirty="0" smtClean="0">
                <a:solidFill>
                  <a:srgbClr val="3333FF"/>
                </a:solidFill>
                <a:latin typeface="Arial" pitchFamily="34" charset="0"/>
              </a:rPr>
              <a:t>-синдрома</a:t>
            </a:r>
          </a:p>
        </p:txBody>
      </p:sp>
      <p:graphicFrame>
        <p:nvGraphicFramePr>
          <p:cNvPr id="126979" name="Group 3"/>
          <p:cNvGraphicFramePr>
            <a:graphicFrameLocks noGrp="1"/>
          </p:cNvGraphicFramePr>
          <p:nvPr>
            <p:ph type="tbl" idx="1"/>
            <p:extLst>
              <p:ext uri="{D42A27DB-BD31-4B8C-83A1-F6EECF244321}">
                <p14:modId xmlns:p14="http://schemas.microsoft.com/office/powerpoint/2010/main" val="2360043830"/>
              </p:ext>
            </p:extLst>
          </p:nvPr>
        </p:nvGraphicFramePr>
        <p:xfrm>
          <a:off x="364799" y="1340768"/>
          <a:ext cx="5544616" cy="3012289"/>
        </p:xfrm>
        <a:graphic>
          <a:graphicData uri="http://schemas.openxmlformats.org/drawingml/2006/table">
            <a:tbl>
              <a:tblPr/>
              <a:tblGrid>
                <a:gridCol w="792088"/>
                <a:gridCol w="2952328"/>
                <a:gridCol w="1800200"/>
              </a:tblGrid>
              <a:tr h="57527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pitchFamily="34" charset="0"/>
                        </a:rPr>
                        <a:t>Класс HELLP</a:t>
                      </a:r>
                    </a:p>
                  </a:txBody>
                  <a:tcPr marT="45725" marB="4572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pitchFamily="34" charset="0"/>
                        </a:rPr>
                        <a:t>Классификация </a:t>
                      </a:r>
                      <a:r>
                        <a:rPr kumimoji="0" lang="ru-RU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pitchFamily="34" charset="0"/>
                        </a:rPr>
                        <a:t>Mississippi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pitchFamily="34" charset="0"/>
                        </a:rPr>
                        <a:t>Классификация </a:t>
                      </a:r>
                      <a:r>
                        <a:rPr kumimoji="0" lang="ru-RU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pitchFamily="34" charset="0"/>
                        </a:rPr>
                        <a:t>Tennessee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3375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I</a:t>
                      </a: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25" marB="45725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pitchFamily="34" charset="0"/>
                        </a:rPr>
                        <a:t>Тромбоциты </a:t>
                      </a: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pitchFamily="34" charset="0"/>
                        </a:rPr>
                        <a:t>&lt;</a:t>
                      </a: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pitchFamily="34" charset="0"/>
                        </a:rPr>
                        <a:t> 50000</a:t>
                      </a:r>
                      <a:r>
                        <a:rPr kumimoji="0" lang="ru-RU" sz="14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pitchFamily="34" charset="0"/>
                        </a:rPr>
                        <a:t>9</a:t>
                      </a: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pitchFamily="34" charset="0"/>
                        </a:rPr>
                        <a:t>/л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АСТ, АЛТ </a:t>
                      </a: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&gt;</a:t>
                      </a: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 70 ЕД/л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ЛДГ </a:t>
                      </a: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&gt;</a:t>
                      </a: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 600 ЕД/л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Тромбоциты </a:t>
                      </a: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&lt;</a:t>
                      </a: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 100000</a:t>
                      </a:r>
                      <a:r>
                        <a:rPr kumimoji="0" lang="ru-RU" sz="12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9</a:t>
                      </a: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/л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АСТ </a:t>
                      </a: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&gt;</a:t>
                      </a: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 70 ЕД/л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ЛДГ </a:t>
                      </a: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&gt;</a:t>
                      </a: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 600 ЕД/л </a:t>
                      </a:r>
                      <a:endParaRPr kumimoji="0" lang="en-US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  <a:p>
                      <a:endParaRPr lang="ru-RU" sz="1100" dirty="0"/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7391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II</a:t>
                      </a: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25" marB="45725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pitchFamily="34" charset="0"/>
                        </a:rPr>
                        <a:t>Тромбоциты 50000-100000</a:t>
                      </a:r>
                      <a:r>
                        <a:rPr kumimoji="0" lang="ru-RU" sz="14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pitchFamily="34" charset="0"/>
                        </a:rPr>
                        <a:t>9</a:t>
                      </a: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pitchFamily="34" charset="0"/>
                        </a:rPr>
                        <a:t>/л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АСТ, АЛТ </a:t>
                      </a: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&gt;</a:t>
                      </a: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 70 ЕД/л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ЛДГ </a:t>
                      </a: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&gt;</a:t>
                      </a: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 600 ЕД/л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 sz="1600" dirty="0"/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4441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III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25" marB="45725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pitchFamily="34" charset="0"/>
                        </a:rPr>
                        <a:t>Тромбоциты 100000-150000</a:t>
                      </a:r>
                      <a:r>
                        <a:rPr kumimoji="0" lang="ru-RU" sz="14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pitchFamily="34" charset="0"/>
                        </a:rPr>
                        <a:t>9</a:t>
                      </a: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pitchFamily="34" charset="0"/>
                        </a:rPr>
                        <a:t>/</a:t>
                      </a: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pitchFamily="34" charset="0"/>
                        </a:rPr>
                        <a:t>л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АСТ, АЛТ </a:t>
                      </a: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&gt;</a:t>
                      </a: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 40 ЕД/л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ЛДГ </a:t>
                      </a: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&gt;</a:t>
                      </a: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 600 ЕД/л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 sz="1600" dirty="0"/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37912" name="Text Box 25"/>
          <p:cNvSpPr txBox="1">
            <a:spLocks noChangeArrowheads="1"/>
          </p:cNvSpPr>
          <p:nvPr/>
        </p:nvSpPr>
        <p:spPr bwMode="auto">
          <a:xfrm>
            <a:off x="2662238" y="6021388"/>
            <a:ext cx="6481762" cy="83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  <a:latin typeface="Arial" pitchFamily="34" charset="0"/>
              </a:rPr>
              <a:t>Haram K., </a:t>
            </a:r>
            <a:r>
              <a:rPr lang="en-US" sz="1400" dirty="0" err="1">
                <a:solidFill>
                  <a:srgbClr val="000000"/>
                </a:solidFill>
                <a:latin typeface="Arial" pitchFamily="34" charset="0"/>
              </a:rPr>
              <a:t>Svendsen</a:t>
            </a:r>
            <a:r>
              <a:rPr lang="en-US" sz="1400" dirty="0">
                <a:solidFill>
                  <a:srgbClr val="000000"/>
                </a:solidFill>
                <a:latin typeface="Arial" pitchFamily="34" charset="0"/>
              </a:rPr>
              <a:t> E., </a:t>
            </a:r>
            <a:r>
              <a:rPr lang="en-US" sz="1400" dirty="0" err="1">
                <a:solidFill>
                  <a:srgbClr val="000000"/>
                </a:solidFill>
                <a:latin typeface="Arial" pitchFamily="34" charset="0"/>
              </a:rPr>
              <a:t>Abildgaard</a:t>
            </a:r>
            <a:r>
              <a:rPr lang="en-US" sz="1400" dirty="0">
                <a:solidFill>
                  <a:srgbClr val="000000"/>
                </a:solidFill>
                <a:latin typeface="Arial" pitchFamily="34" charset="0"/>
              </a:rPr>
              <a:t> U. The HELLP syndrome: Clinical issues and management. A BMC Pregnancy Childbirth. 2009; 9: 8. </a:t>
            </a:r>
            <a:endParaRPr lang="ru-RU" sz="1400" dirty="0">
              <a:solidFill>
                <a:srgbClr val="000000"/>
              </a:solidFill>
              <a:latin typeface="Arial" pitchFamily="34" charset="0"/>
            </a:endParaRPr>
          </a:p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endParaRPr lang="ru-RU" sz="1400" dirty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27584" y="4725144"/>
            <a:ext cx="7920880" cy="958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000" b="1" dirty="0">
                <a:solidFill>
                  <a:srgbClr val="FF0000"/>
                </a:solidFill>
              </a:rPr>
              <a:t>Важно не оценивать  степень тяжести, а установить факт «</a:t>
            </a:r>
            <a:r>
              <a:rPr lang="en-US" sz="2000" b="1" dirty="0">
                <a:solidFill>
                  <a:srgbClr val="FF0000"/>
                </a:solidFill>
              </a:rPr>
              <a:t>HELLP</a:t>
            </a:r>
            <a:r>
              <a:rPr lang="ru-RU" sz="2000" b="1" dirty="0">
                <a:solidFill>
                  <a:srgbClr val="FF0000"/>
                </a:solidFill>
              </a:rPr>
              <a:t>-синдрома» и принять решение о родоразрешении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804248" y="2328706"/>
            <a:ext cx="20162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 dirty="0">
                <a:solidFill>
                  <a:srgbClr val="FF0000"/>
                </a:solidFill>
              </a:rPr>
              <a:t>Не надо!</a:t>
            </a:r>
          </a:p>
        </p:txBody>
      </p:sp>
      <p:sp>
        <p:nvSpPr>
          <p:cNvPr id="4" name="Правая фигурная скобка 3"/>
          <p:cNvSpPr/>
          <p:nvPr/>
        </p:nvSpPr>
        <p:spPr>
          <a:xfrm>
            <a:off x="6012160" y="1251508"/>
            <a:ext cx="648072" cy="3024336"/>
          </a:xfrm>
          <a:prstGeom prst="rightBrace">
            <a:avLst>
              <a:gd name="adj1" fmla="val 50243"/>
              <a:gd name="adj2" fmla="val 50000"/>
            </a:avLst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2864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Дата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5D149FF3-0582-4C9A-BA15-648B4542377A}" type="datetime11">
              <a:rPr lang="ru-RU" sz="1400" smtClean="0">
                <a:solidFill>
                  <a:srgbClr val="000000"/>
                </a:solidFill>
              </a:rPr>
              <a:pPr eaLnBrk="1" hangingPunct="1"/>
              <a:t>09:59:12</a:t>
            </a:fld>
            <a:endParaRPr lang="ru-RU" sz="1400" smtClean="0">
              <a:solidFill>
                <a:srgbClr val="000000"/>
              </a:solidFill>
            </a:endParaRPr>
          </a:p>
        </p:txBody>
      </p:sp>
      <p:sp>
        <p:nvSpPr>
          <p:cNvPr id="35843" name="Rectangle 2"/>
          <p:cNvSpPr>
            <a:spLocks noGrp="1" noChangeArrowheads="1"/>
          </p:cNvSpPr>
          <p:nvPr>
            <p:ph type="title"/>
          </p:nvPr>
        </p:nvSpPr>
        <p:spPr>
          <a:xfrm>
            <a:off x="179512" y="476672"/>
            <a:ext cx="8713787" cy="633412"/>
          </a:xfrm>
        </p:spPr>
        <p:txBody>
          <a:bodyPr/>
          <a:lstStyle/>
          <a:p>
            <a:pPr eaLnBrk="1" hangingPunct="1"/>
            <a:r>
              <a:rPr lang="ru-RU" sz="2400" b="1" dirty="0" smtClean="0">
                <a:solidFill>
                  <a:srgbClr val="3333FF"/>
                </a:solidFill>
                <a:latin typeface="Arial" charset="0"/>
              </a:rPr>
              <a:t>Дифференциальный диагноз HELLP синдрома</a:t>
            </a:r>
            <a:r>
              <a:rPr lang="ru-RU" sz="2800" b="1" dirty="0" smtClean="0">
                <a:solidFill>
                  <a:srgbClr val="3333FF"/>
                </a:solidFill>
                <a:latin typeface="Arial" charset="0"/>
              </a:rPr>
              <a:t>.</a:t>
            </a:r>
            <a:br>
              <a:rPr lang="ru-RU" sz="2800" b="1" dirty="0" smtClean="0">
                <a:solidFill>
                  <a:srgbClr val="3333FF"/>
                </a:solidFill>
                <a:latin typeface="Arial" charset="0"/>
              </a:rPr>
            </a:br>
            <a:endParaRPr lang="ru-RU" sz="2800" b="1" dirty="0" smtClean="0">
              <a:solidFill>
                <a:srgbClr val="3333FF"/>
              </a:solidFill>
              <a:latin typeface="Arial" charset="0"/>
            </a:endParaRPr>
          </a:p>
        </p:txBody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1520" y="1124744"/>
            <a:ext cx="8713787" cy="5381625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ru-RU" sz="1800" b="1" dirty="0" smtClean="0">
                <a:latin typeface="Arial" charset="0"/>
              </a:rPr>
              <a:t>Гестационная тромбоцитопения</a:t>
            </a:r>
          </a:p>
          <a:p>
            <a:pPr eaLnBrk="1" hangingPunct="1">
              <a:lnSpc>
                <a:spcPct val="90000"/>
              </a:lnSpc>
            </a:pPr>
            <a:r>
              <a:rPr lang="ru-RU" sz="1800" b="1" dirty="0" smtClean="0">
                <a:latin typeface="Arial" charset="0"/>
              </a:rPr>
              <a:t>Острая жировая дистрофия печени (AFLP)</a:t>
            </a:r>
          </a:p>
          <a:p>
            <a:pPr eaLnBrk="1" hangingPunct="1">
              <a:lnSpc>
                <a:spcPct val="90000"/>
              </a:lnSpc>
            </a:pPr>
            <a:r>
              <a:rPr lang="ru-RU" sz="1800" b="1" dirty="0" smtClean="0">
                <a:latin typeface="Arial" charset="0"/>
              </a:rPr>
              <a:t>Вирусный гепатит </a:t>
            </a:r>
          </a:p>
          <a:p>
            <a:pPr eaLnBrk="1" hangingPunct="1">
              <a:lnSpc>
                <a:spcPct val="90000"/>
              </a:lnSpc>
            </a:pPr>
            <a:r>
              <a:rPr lang="ru-RU" sz="1800" b="1" dirty="0" smtClean="0">
                <a:latin typeface="Arial" charset="0"/>
              </a:rPr>
              <a:t>Холангит</a:t>
            </a:r>
          </a:p>
          <a:p>
            <a:pPr eaLnBrk="1" hangingPunct="1">
              <a:lnSpc>
                <a:spcPct val="90000"/>
              </a:lnSpc>
            </a:pPr>
            <a:r>
              <a:rPr lang="ru-RU" sz="1800" b="1" dirty="0" smtClean="0">
                <a:latin typeface="Arial" charset="0"/>
              </a:rPr>
              <a:t>Холецистит</a:t>
            </a:r>
          </a:p>
          <a:p>
            <a:pPr eaLnBrk="1" hangingPunct="1">
              <a:lnSpc>
                <a:spcPct val="90000"/>
              </a:lnSpc>
            </a:pPr>
            <a:r>
              <a:rPr lang="ru-RU" sz="1800" b="1" dirty="0" smtClean="0">
                <a:latin typeface="Arial" charset="0"/>
              </a:rPr>
              <a:t>Инфекция мочевых путей</a:t>
            </a:r>
          </a:p>
          <a:p>
            <a:pPr eaLnBrk="1" hangingPunct="1">
              <a:lnSpc>
                <a:spcPct val="90000"/>
              </a:lnSpc>
            </a:pPr>
            <a:r>
              <a:rPr lang="ru-RU" sz="1800" b="1" dirty="0" smtClean="0">
                <a:latin typeface="Arial" charset="0"/>
              </a:rPr>
              <a:t>Гастрит</a:t>
            </a:r>
          </a:p>
          <a:p>
            <a:pPr eaLnBrk="1" hangingPunct="1">
              <a:lnSpc>
                <a:spcPct val="90000"/>
              </a:lnSpc>
            </a:pPr>
            <a:r>
              <a:rPr lang="ru-RU" sz="1800" b="1" dirty="0" smtClean="0">
                <a:latin typeface="Arial" charset="0"/>
              </a:rPr>
              <a:t>Язва желудка </a:t>
            </a:r>
          </a:p>
          <a:p>
            <a:pPr eaLnBrk="1" hangingPunct="1">
              <a:lnSpc>
                <a:spcPct val="90000"/>
              </a:lnSpc>
            </a:pPr>
            <a:r>
              <a:rPr lang="ru-RU" sz="1800" b="1" dirty="0" smtClean="0">
                <a:latin typeface="Arial" charset="0"/>
              </a:rPr>
              <a:t>Острый панкреатит</a:t>
            </a:r>
          </a:p>
          <a:p>
            <a:pPr eaLnBrk="1" hangingPunct="1">
              <a:lnSpc>
                <a:spcPct val="90000"/>
              </a:lnSpc>
            </a:pPr>
            <a:r>
              <a:rPr lang="ru-RU" sz="1800" b="1" dirty="0" smtClean="0">
                <a:latin typeface="Arial" charset="0"/>
              </a:rPr>
              <a:t>Иммунная тромбоцитопения (ITP) </a:t>
            </a:r>
          </a:p>
          <a:p>
            <a:pPr eaLnBrk="1" hangingPunct="1">
              <a:lnSpc>
                <a:spcPct val="90000"/>
              </a:lnSpc>
            </a:pPr>
            <a:r>
              <a:rPr lang="ru-RU" sz="1800" b="1" dirty="0" smtClean="0">
                <a:latin typeface="Arial" charset="0"/>
              </a:rPr>
              <a:t>Дефицит фолиевой кислоты </a:t>
            </a:r>
          </a:p>
          <a:p>
            <a:pPr eaLnBrk="1" hangingPunct="1">
              <a:lnSpc>
                <a:spcPct val="90000"/>
              </a:lnSpc>
            </a:pPr>
            <a:r>
              <a:rPr lang="ru-RU" sz="1800" b="1" dirty="0" smtClean="0">
                <a:latin typeface="Arial" charset="0"/>
              </a:rPr>
              <a:t>Системная красная волчанка (SLE) </a:t>
            </a:r>
          </a:p>
          <a:p>
            <a:pPr eaLnBrk="1" hangingPunct="1">
              <a:lnSpc>
                <a:spcPct val="90000"/>
              </a:lnSpc>
            </a:pPr>
            <a:r>
              <a:rPr lang="ru-RU" sz="1800" b="1" dirty="0" smtClean="0">
                <a:latin typeface="Arial" charset="0"/>
              </a:rPr>
              <a:t>Антифосфолипидный синдром (APS)</a:t>
            </a:r>
          </a:p>
          <a:p>
            <a:pPr eaLnBrk="1" hangingPunct="1">
              <a:lnSpc>
                <a:spcPct val="90000"/>
              </a:lnSpc>
            </a:pPr>
            <a:r>
              <a:rPr lang="ru-RU" sz="1800" b="1" dirty="0" smtClean="0">
                <a:latin typeface="Arial" charset="0"/>
              </a:rPr>
              <a:t>Тромботическая тромбоцитопеническая пурпура (TTP) </a:t>
            </a:r>
          </a:p>
          <a:p>
            <a:pPr eaLnBrk="1" hangingPunct="1">
              <a:lnSpc>
                <a:spcPct val="90000"/>
              </a:lnSpc>
            </a:pPr>
            <a:r>
              <a:rPr lang="ru-RU" sz="1800" b="1" dirty="0" err="1" smtClean="0">
                <a:latin typeface="Arial" charset="0"/>
              </a:rPr>
              <a:t>Гемолитико</a:t>
            </a:r>
            <a:r>
              <a:rPr lang="ru-RU" sz="1800" b="1" dirty="0" smtClean="0">
                <a:latin typeface="Arial" charset="0"/>
              </a:rPr>
              <a:t>-уремический синдром (HUS)</a:t>
            </a:r>
          </a:p>
          <a:p>
            <a:pPr eaLnBrk="1" hangingPunct="1">
              <a:lnSpc>
                <a:spcPct val="90000"/>
              </a:lnSpc>
            </a:pPr>
            <a:r>
              <a:rPr lang="ru-RU" sz="1800" b="1" dirty="0" smtClean="0">
                <a:latin typeface="Arial" charset="0"/>
              </a:rPr>
              <a:t>Синдром </a:t>
            </a:r>
            <a:r>
              <a:rPr lang="ru-RU" sz="1800" b="1" dirty="0" err="1" smtClean="0">
                <a:latin typeface="Arial" charset="0"/>
              </a:rPr>
              <a:t>Бадда-Киари</a:t>
            </a:r>
            <a:endParaRPr lang="ru-RU" sz="1800" b="1" dirty="0" smtClean="0">
              <a:latin typeface="Arial" charset="0"/>
            </a:endParaRPr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>
                <a:solidFill>
                  <a:srgbClr val="000000"/>
                </a:solidFill>
              </a:rPr>
              <a:t>Куликов А.В.</a:t>
            </a:r>
            <a:endParaRPr lang="ru-RU">
              <a:solidFill>
                <a:srgbClr val="0000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92" y="1988840"/>
            <a:ext cx="1671884" cy="1618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617244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3" name="Rectangle 2"/>
          <p:cNvSpPr>
            <a:spLocks noGrp="1" noChangeArrowheads="1"/>
          </p:cNvSpPr>
          <p:nvPr>
            <p:ph type="title"/>
          </p:nvPr>
        </p:nvSpPr>
        <p:spPr>
          <a:xfrm>
            <a:off x="4067175" y="4724400"/>
            <a:ext cx="4610100" cy="490538"/>
          </a:xfrm>
        </p:spPr>
        <p:txBody>
          <a:bodyPr>
            <a:normAutofit/>
          </a:bodyPr>
          <a:lstStyle/>
          <a:p>
            <a:pPr algn="r" eaLnBrk="1" hangingPunct="1">
              <a:lnSpc>
                <a:spcPct val="50000"/>
              </a:lnSpc>
            </a:pPr>
            <a:r>
              <a:rPr lang="en-US" sz="1200" dirty="0" smtClean="0">
                <a:solidFill>
                  <a:srgbClr val="0D0F11"/>
                </a:solidFill>
                <a:latin typeface="Arial" charset="0"/>
                <a:cs typeface="Arial" charset="0"/>
              </a:rPr>
              <a:t>Casillas J.,  </a:t>
            </a:r>
            <a:r>
              <a:rPr lang="en-US" sz="1200" dirty="0" err="1" smtClean="0">
                <a:solidFill>
                  <a:srgbClr val="0D0F11"/>
                </a:solidFill>
                <a:latin typeface="Arial" charset="0"/>
                <a:cs typeface="Arial" charset="0"/>
              </a:rPr>
              <a:t>Amendola</a:t>
            </a:r>
            <a:r>
              <a:rPr lang="en-US" sz="1200" dirty="0" smtClean="0">
                <a:solidFill>
                  <a:srgbClr val="0D0F11"/>
                </a:solidFill>
                <a:latin typeface="Arial" charset="0"/>
                <a:cs typeface="Arial" charset="0"/>
              </a:rPr>
              <a:t>  </a:t>
            </a:r>
            <a:r>
              <a:rPr lang="ru-RU" sz="1200" dirty="0" smtClean="0">
                <a:solidFill>
                  <a:srgbClr val="0D0F11"/>
                </a:solidFill>
                <a:latin typeface="Arial" charset="0"/>
                <a:cs typeface="Arial" charset="0"/>
              </a:rPr>
              <a:t>А</a:t>
            </a:r>
            <a:r>
              <a:rPr lang="en-US" sz="1200" dirty="0" smtClean="0">
                <a:solidFill>
                  <a:srgbClr val="0D0F11"/>
                </a:solidFill>
                <a:latin typeface="Arial" charset="0"/>
                <a:cs typeface="Arial" charset="0"/>
              </a:rPr>
              <a:t>.,  </a:t>
            </a:r>
            <a:r>
              <a:rPr lang="en-US" sz="1200" dirty="0" err="1" smtClean="0">
                <a:solidFill>
                  <a:srgbClr val="0D0F11"/>
                </a:solidFill>
                <a:latin typeface="Arial" charset="0"/>
                <a:cs typeface="Arial" charset="0"/>
              </a:rPr>
              <a:t>Gascue</a:t>
            </a:r>
            <a:r>
              <a:rPr lang="en-US" sz="1200" dirty="0" smtClean="0">
                <a:solidFill>
                  <a:srgbClr val="0D0F11"/>
                </a:solidFill>
                <a:latin typeface="Arial" charset="0"/>
                <a:cs typeface="Arial" charset="0"/>
              </a:rPr>
              <a:t> </a:t>
            </a:r>
            <a:r>
              <a:rPr lang="ru-RU" sz="1200" dirty="0" smtClean="0">
                <a:solidFill>
                  <a:srgbClr val="0D0F11"/>
                </a:solidFill>
                <a:latin typeface="Arial" charset="0"/>
                <a:cs typeface="Arial" charset="0"/>
              </a:rPr>
              <a:t>А</a:t>
            </a:r>
            <a:r>
              <a:rPr lang="en-US" sz="1200" dirty="0" smtClean="0">
                <a:solidFill>
                  <a:srgbClr val="0D0F11"/>
                </a:solidFill>
                <a:latin typeface="Arial" charset="0"/>
                <a:cs typeface="Arial" charset="0"/>
              </a:rPr>
              <a:t>. Imaging of </a:t>
            </a:r>
            <a:r>
              <a:rPr lang="en-US" sz="1200" dirty="0" err="1" smtClean="0">
                <a:solidFill>
                  <a:srgbClr val="0D0F11"/>
                </a:solidFill>
                <a:latin typeface="Arial" charset="0"/>
                <a:cs typeface="Arial" charset="0"/>
              </a:rPr>
              <a:t>Nontraumatic</a:t>
            </a:r>
            <a:r>
              <a:rPr lang="en-US" sz="1200" dirty="0" smtClean="0">
                <a:solidFill>
                  <a:srgbClr val="0D0F11"/>
                </a:solidFill>
                <a:latin typeface="Arial" charset="0"/>
                <a:cs typeface="Arial" charset="0"/>
              </a:rPr>
              <a:t> </a:t>
            </a:r>
            <a:r>
              <a:rPr lang="ru-RU" sz="1200" dirty="0" smtClean="0">
                <a:solidFill>
                  <a:srgbClr val="0D0F11"/>
                </a:solidFill>
                <a:latin typeface="Arial" charset="0"/>
                <a:cs typeface="Arial" charset="0"/>
              </a:rPr>
              <a:t/>
            </a:r>
            <a:br>
              <a:rPr lang="ru-RU" sz="1200" dirty="0" smtClean="0">
                <a:solidFill>
                  <a:srgbClr val="0D0F11"/>
                </a:solidFill>
                <a:latin typeface="Arial" charset="0"/>
                <a:cs typeface="Arial" charset="0"/>
              </a:rPr>
            </a:br>
            <a:r>
              <a:rPr lang="en-US" sz="1200" dirty="0" smtClean="0">
                <a:solidFill>
                  <a:srgbClr val="0D0F11"/>
                </a:solidFill>
                <a:latin typeface="Arial" charset="0"/>
                <a:cs typeface="Arial" charset="0"/>
              </a:rPr>
              <a:t>Hemorrhagic Hepatic Lesions </a:t>
            </a:r>
            <a:r>
              <a:rPr lang="en-US" sz="1200" dirty="0" err="1" smtClean="0">
                <a:solidFill>
                  <a:srgbClr val="0D0F11"/>
                </a:solidFill>
                <a:latin typeface="Arial" charset="0"/>
                <a:cs typeface="Arial" charset="0"/>
              </a:rPr>
              <a:t>Radiographics</a:t>
            </a:r>
            <a:r>
              <a:rPr lang="en-US" sz="1200" dirty="0" smtClean="0">
                <a:solidFill>
                  <a:srgbClr val="0D0F11"/>
                </a:solidFill>
                <a:latin typeface="Arial" charset="0"/>
                <a:cs typeface="Arial" charset="0"/>
              </a:rPr>
              <a:t>. </a:t>
            </a:r>
            <a:r>
              <a:rPr lang="ru-RU" sz="1200" dirty="0" smtClean="0">
                <a:solidFill>
                  <a:srgbClr val="0D0F11"/>
                </a:solidFill>
                <a:latin typeface="Arial" charset="0"/>
                <a:cs typeface="Arial" charset="0"/>
              </a:rPr>
              <a:t>2000;20:367-378</a:t>
            </a:r>
            <a:r>
              <a:rPr lang="ru-RU" sz="4000" dirty="0" smtClean="0">
                <a:solidFill>
                  <a:srgbClr val="0D0F11"/>
                </a:solidFill>
                <a:latin typeface="Arial" charset="0"/>
                <a:cs typeface="Arial" charset="0"/>
              </a:rPr>
              <a:t> </a:t>
            </a:r>
          </a:p>
        </p:txBody>
      </p:sp>
      <p:pic>
        <p:nvPicPr>
          <p:cNvPr id="40964" name="Picture 3" descr="g00mc10g8x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26510" y="908844"/>
            <a:ext cx="3141662" cy="2592388"/>
          </a:xfrm>
          <a:effectLst>
            <a:softEdge rad="127000"/>
          </a:effectLst>
        </p:spPr>
      </p:pic>
      <p:pic>
        <p:nvPicPr>
          <p:cNvPr id="40965" name="Picture 4" descr="g00mc10g9x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427538" y="995363"/>
            <a:ext cx="3240087" cy="2593975"/>
          </a:xfrm>
          <a:effectLst>
            <a:softEdge rad="127000"/>
          </a:effectLst>
        </p:spPr>
      </p:pic>
      <p:sp>
        <p:nvSpPr>
          <p:cNvPr id="40966" name="Text Box 5"/>
          <p:cNvSpPr txBox="1">
            <a:spLocks noChangeArrowheads="1"/>
          </p:cNvSpPr>
          <p:nvPr/>
        </p:nvSpPr>
        <p:spPr bwMode="auto">
          <a:xfrm>
            <a:off x="4427538" y="3716338"/>
            <a:ext cx="3889375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ru-RU" sz="1800" b="1">
                <a:solidFill>
                  <a:srgbClr val="292934"/>
                </a:solidFill>
                <a:latin typeface="Arial" charset="0"/>
              </a:rPr>
              <a:t>Очаговый некроз печени при </a:t>
            </a:r>
            <a:r>
              <a:rPr lang="en-US" sz="1800" b="1">
                <a:solidFill>
                  <a:srgbClr val="292934"/>
                </a:solidFill>
                <a:latin typeface="Arial" charset="0"/>
              </a:rPr>
              <a:t>HELLP</a:t>
            </a:r>
            <a:r>
              <a:rPr lang="ru-RU" sz="1800" b="1">
                <a:solidFill>
                  <a:srgbClr val="292934"/>
                </a:solidFill>
                <a:latin typeface="Arial" charset="0"/>
              </a:rPr>
              <a:t>-</a:t>
            </a:r>
            <a:r>
              <a:rPr lang="en-US" sz="1800" b="1">
                <a:solidFill>
                  <a:srgbClr val="292934"/>
                </a:solidFill>
                <a:latin typeface="Arial" charset="0"/>
              </a:rPr>
              <a:t>c</a:t>
            </a:r>
            <a:r>
              <a:rPr lang="ru-RU" sz="1800" b="1">
                <a:solidFill>
                  <a:srgbClr val="292934"/>
                </a:solidFill>
                <a:latin typeface="Arial" charset="0"/>
              </a:rPr>
              <a:t>индроме </a:t>
            </a:r>
            <a:r>
              <a:rPr lang="ru-RU" sz="1400" b="1">
                <a:solidFill>
                  <a:srgbClr val="292934"/>
                </a:solidFill>
                <a:latin typeface="Arial" charset="0"/>
              </a:rPr>
              <a:t>(указан стрелкой) </a:t>
            </a:r>
          </a:p>
        </p:txBody>
      </p:sp>
      <p:sp>
        <p:nvSpPr>
          <p:cNvPr id="40967" name="Text Box 6"/>
          <p:cNvSpPr txBox="1">
            <a:spLocks noChangeArrowheads="1"/>
          </p:cNvSpPr>
          <p:nvPr/>
        </p:nvSpPr>
        <p:spPr bwMode="auto">
          <a:xfrm>
            <a:off x="250825" y="3716338"/>
            <a:ext cx="4105275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ru-RU" sz="1800" b="1">
                <a:solidFill>
                  <a:srgbClr val="292934"/>
                </a:solidFill>
                <a:latin typeface="Arial" charset="0"/>
              </a:rPr>
              <a:t>Подкапсульная гематома при </a:t>
            </a:r>
            <a:r>
              <a:rPr lang="en-US" sz="1800" b="1">
                <a:solidFill>
                  <a:srgbClr val="292934"/>
                </a:solidFill>
                <a:latin typeface="Arial" charset="0"/>
              </a:rPr>
              <a:t>HELLP</a:t>
            </a:r>
            <a:r>
              <a:rPr lang="ru-RU" sz="1800" b="1">
                <a:solidFill>
                  <a:srgbClr val="292934"/>
                </a:solidFill>
                <a:latin typeface="Arial" charset="0"/>
              </a:rPr>
              <a:t>-синдроме </a:t>
            </a:r>
            <a:r>
              <a:rPr lang="ru-RU" sz="1400" b="1">
                <a:solidFill>
                  <a:srgbClr val="292934"/>
                </a:solidFill>
                <a:latin typeface="Arial" charset="0"/>
              </a:rPr>
              <a:t>(указана стрелкой)</a:t>
            </a:r>
          </a:p>
        </p:txBody>
      </p:sp>
      <p:sp>
        <p:nvSpPr>
          <p:cNvPr id="40968" name="Text Box 7"/>
          <p:cNvSpPr txBox="1">
            <a:spLocks noChangeArrowheads="1"/>
          </p:cNvSpPr>
          <p:nvPr/>
        </p:nvSpPr>
        <p:spPr bwMode="auto">
          <a:xfrm>
            <a:off x="0" y="367946"/>
            <a:ext cx="82073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ru-RU" b="1" dirty="0">
                <a:solidFill>
                  <a:srgbClr val="3333FF"/>
                </a:solidFill>
                <a:latin typeface="Arial" charset="0"/>
              </a:rPr>
              <a:t>Изменения печени при </a:t>
            </a:r>
            <a:r>
              <a:rPr lang="en-US" b="1" dirty="0">
                <a:solidFill>
                  <a:srgbClr val="3333FF"/>
                </a:solidFill>
                <a:latin typeface="Arial" charset="0"/>
              </a:rPr>
              <a:t>HELLP</a:t>
            </a:r>
            <a:r>
              <a:rPr lang="ru-RU" b="1" dirty="0">
                <a:solidFill>
                  <a:srgbClr val="3333FF"/>
                </a:solidFill>
                <a:latin typeface="Arial" charset="0"/>
              </a:rPr>
              <a:t>-синдроме</a:t>
            </a:r>
          </a:p>
        </p:txBody>
      </p:sp>
      <p:sp>
        <p:nvSpPr>
          <p:cNvPr id="15369" name="Line 8"/>
          <p:cNvSpPr>
            <a:spLocks noChangeShapeType="1"/>
          </p:cNvSpPr>
          <p:nvPr/>
        </p:nvSpPr>
        <p:spPr bwMode="auto">
          <a:xfrm flipH="1" flipV="1">
            <a:off x="971550" y="1929615"/>
            <a:ext cx="576263" cy="215900"/>
          </a:xfrm>
          <a:prstGeom prst="line">
            <a:avLst/>
          </a:prstGeom>
          <a:noFill/>
          <a:ln w="76200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292934"/>
              </a:solidFill>
            </a:endParaRPr>
          </a:p>
        </p:txBody>
      </p:sp>
      <p:sp>
        <p:nvSpPr>
          <p:cNvPr id="15370" name="Line 9"/>
          <p:cNvSpPr>
            <a:spLocks noChangeShapeType="1"/>
          </p:cNvSpPr>
          <p:nvPr/>
        </p:nvSpPr>
        <p:spPr bwMode="auto">
          <a:xfrm flipH="1">
            <a:off x="5435600" y="1628775"/>
            <a:ext cx="431800" cy="503238"/>
          </a:xfrm>
          <a:prstGeom prst="line">
            <a:avLst/>
          </a:prstGeom>
          <a:noFill/>
          <a:ln w="76200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292934"/>
              </a:solidFill>
            </a:endParaRPr>
          </a:p>
        </p:txBody>
      </p:sp>
      <p:pic>
        <p:nvPicPr>
          <p:cNvPr id="11" name="Picture 3" descr="36v83n03-13116383fig0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3047" y="4437112"/>
            <a:ext cx="2952328" cy="219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  <a:softEdge rad="127000"/>
          </a:effectLst>
        </p:spPr>
      </p:pic>
      <p:sp>
        <p:nvSpPr>
          <p:cNvPr id="40972" name="Text Box 4"/>
          <p:cNvSpPr txBox="1">
            <a:spLocks noChangeArrowheads="1"/>
          </p:cNvSpPr>
          <p:nvPr/>
        </p:nvSpPr>
        <p:spPr bwMode="auto">
          <a:xfrm>
            <a:off x="3635375" y="5949950"/>
            <a:ext cx="5257800" cy="67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ru-RU" sz="1200">
                <a:solidFill>
                  <a:srgbClr val="292934"/>
                </a:solidFill>
                <a:latin typeface="Arial" charset="0"/>
              </a:rPr>
              <a:t>Ferrer-Márquez M, Rico-Morales MM, Belda-Lozano R, Yagüe-Martín E. [Hepatic rupture associated with HELLP syndrome]. Cir Esp. 2008 Mar;83(3):155-6.</a:t>
            </a:r>
            <a:r>
              <a:rPr lang="ru-RU" sz="1400">
                <a:solidFill>
                  <a:srgbClr val="292934"/>
                </a:solidFill>
                <a:latin typeface="Arial" charset="0"/>
              </a:rPr>
              <a:t> </a:t>
            </a:r>
          </a:p>
        </p:txBody>
      </p:sp>
      <p:sp>
        <p:nvSpPr>
          <p:cNvPr id="15373" name="Line 8"/>
          <p:cNvSpPr>
            <a:spLocks noChangeShapeType="1"/>
          </p:cNvSpPr>
          <p:nvPr/>
        </p:nvSpPr>
        <p:spPr bwMode="auto">
          <a:xfrm>
            <a:off x="971550" y="4652963"/>
            <a:ext cx="431800" cy="576262"/>
          </a:xfrm>
          <a:prstGeom prst="line">
            <a:avLst/>
          </a:prstGeom>
          <a:noFill/>
          <a:ln w="76200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292934"/>
              </a:solidFill>
            </a:endParaRPr>
          </a:p>
        </p:txBody>
      </p:sp>
      <p:pic>
        <p:nvPicPr>
          <p:cNvPr id="37902" name="Рисунок 13" descr="tasto_10_architetto_fran_01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0663" y="1462881"/>
            <a:ext cx="1052512" cy="1052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8869850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153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1000"/>
                                        <p:tgtEl>
                                          <p:spTgt spid="15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153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3790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3790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9" grpId="0" animBg="1"/>
      <p:bldP spid="15370" grpId="0" animBg="1"/>
      <p:bldP spid="15373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3C8C7A5-E4DC-484B-B9E9-4D4409E7496B}" type="datetime11">
              <a:rPr lang="ru-RU" smtClean="0">
                <a:solidFill>
                  <a:srgbClr val="000000"/>
                </a:solidFill>
              </a:rPr>
              <a:pPr>
                <a:defRPr/>
              </a:pPr>
              <a:t>09:59:12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>
                <a:solidFill>
                  <a:srgbClr val="000000"/>
                </a:solidFill>
              </a:rPr>
              <a:t>Куликов А.В.</a:t>
            </a:r>
            <a:endParaRPr lang="ru-RU">
              <a:solidFill>
                <a:srgbClr val="000000"/>
              </a:solidFill>
            </a:endParaRPr>
          </a:p>
        </p:txBody>
      </p:sp>
      <p:pic>
        <p:nvPicPr>
          <p:cNvPr id="1026" name="Picture 2" descr="Fichier externe contenant une image, une illustration, etc.,&#10;se présentant habituellement sous la forme d'un objet binaire quelconque.&#10; Le nom de l'objet concerné est PAMJ-19-38-g0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2420888"/>
            <a:ext cx="4431260" cy="36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265" y="1772816"/>
            <a:ext cx="3960440" cy="261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73265" y="620688"/>
            <a:ext cx="80431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32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Субкапсульная</a:t>
            </a:r>
            <a:r>
              <a:rPr lang="ru-RU" sz="32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гематома</a:t>
            </a:r>
            <a:endParaRPr lang="ru-RU" sz="32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4610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620688"/>
            <a:ext cx="8229600" cy="591344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rgbClr val="1308EE"/>
                </a:solidFill>
              </a:rPr>
              <a:t>Варианты поражения печени при преэклампсии</a:t>
            </a:r>
            <a:endParaRPr lang="ru-RU" sz="2800" b="1" dirty="0">
              <a:solidFill>
                <a:srgbClr val="1308EE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959250" y="2045630"/>
            <a:ext cx="233283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</a:rPr>
              <a:t>Тромбоцитопения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441963" y="3512974"/>
            <a:ext cx="145167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FF0000"/>
                </a:solidFill>
              </a:rPr>
              <a:t>Гемолиз</a:t>
            </a:r>
            <a:endParaRPr lang="ru-RU" sz="2400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768810" y="2037784"/>
            <a:ext cx="638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292934"/>
                </a:solidFill>
              </a:rPr>
              <a:t>Да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40019" y="2037784"/>
            <a:ext cx="1001370" cy="519351"/>
          </a:xfrm>
          <a:prstGeom prst="flowChartConnector">
            <a:avLst/>
          </a:prstGeom>
          <a:solidFill>
            <a:schemeClr val="bg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292934"/>
                </a:solidFill>
              </a:rPr>
              <a:t>Нет</a:t>
            </a:r>
          </a:p>
        </p:txBody>
      </p:sp>
      <p:cxnSp>
        <p:nvCxnSpPr>
          <p:cNvPr id="13" name="Прямая со стрелкой 12"/>
          <p:cNvCxnSpPr/>
          <p:nvPr/>
        </p:nvCxnSpPr>
        <p:spPr>
          <a:xfrm flipH="1">
            <a:off x="1641389" y="2244504"/>
            <a:ext cx="1274427" cy="15"/>
          </a:xfrm>
          <a:prstGeom prst="straightConnector1">
            <a:avLst/>
          </a:prstGeom>
          <a:ln w="19050">
            <a:solidFill>
              <a:srgbClr val="0D0F1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/>
          <p:nvPr/>
        </p:nvCxnSpPr>
        <p:spPr>
          <a:xfrm flipV="1">
            <a:off x="5209423" y="2230296"/>
            <a:ext cx="1669799" cy="14223"/>
          </a:xfrm>
          <a:prstGeom prst="straightConnector1">
            <a:avLst/>
          </a:prstGeom>
          <a:ln w="19050">
            <a:solidFill>
              <a:srgbClr val="0D0F1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/>
          <p:nvPr/>
        </p:nvCxnSpPr>
        <p:spPr>
          <a:xfrm flipH="1">
            <a:off x="7087946" y="2452836"/>
            <a:ext cx="1348" cy="1117153"/>
          </a:xfrm>
          <a:prstGeom prst="straightConnector1">
            <a:avLst/>
          </a:prstGeom>
          <a:ln w="19050">
            <a:solidFill>
              <a:srgbClr val="0D0F1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8143959" y="3603775"/>
            <a:ext cx="5436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292934"/>
                </a:solidFill>
              </a:rPr>
              <a:t>Да</a:t>
            </a:r>
          </a:p>
        </p:txBody>
      </p:sp>
      <p:cxnSp>
        <p:nvCxnSpPr>
          <p:cNvPr id="18" name="Прямая со стрелкой 17"/>
          <p:cNvCxnSpPr/>
          <p:nvPr/>
        </p:nvCxnSpPr>
        <p:spPr>
          <a:xfrm>
            <a:off x="4050806" y="1767925"/>
            <a:ext cx="0" cy="315579"/>
          </a:xfrm>
          <a:prstGeom prst="straightConnector1">
            <a:avLst/>
          </a:prstGeom>
          <a:ln w="28575">
            <a:solidFill>
              <a:srgbClr val="0D0F1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 flipH="1">
            <a:off x="5558302" y="3745452"/>
            <a:ext cx="972040" cy="6046"/>
          </a:xfrm>
          <a:prstGeom prst="straightConnector1">
            <a:avLst/>
          </a:prstGeom>
          <a:ln w="19050">
            <a:solidFill>
              <a:srgbClr val="0D0F1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/>
          <p:nvPr/>
        </p:nvCxnSpPr>
        <p:spPr>
          <a:xfrm>
            <a:off x="7893642" y="3797411"/>
            <a:ext cx="313692" cy="0"/>
          </a:xfrm>
          <a:prstGeom prst="straightConnector1">
            <a:avLst/>
          </a:prstGeom>
          <a:ln w="19050">
            <a:solidFill>
              <a:srgbClr val="0D0F1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4427984" y="4222481"/>
            <a:ext cx="1569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FF0000"/>
                </a:solidFill>
              </a:rPr>
              <a:t>Увеличение ЛДГ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372110" y="4237296"/>
            <a:ext cx="507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292934"/>
                </a:solidFill>
              </a:rPr>
              <a:t>Да</a:t>
            </a:r>
          </a:p>
        </p:txBody>
      </p:sp>
      <p:cxnSp>
        <p:nvCxnSpPr>
          <p:cNvPr id="25" name="Прямая со стрелкой 24"/>
          <p:cNvCxnSpPr/>
          <p:nvPr/>
        </p:nvCxnSpPr>
        <p:spPr>
          <a:xfrm>
            <a:off x="5979255" y="4400750"/>
            <a:ext cx="349128" cy="0"/>
          </a:xfrm>
          <a:prstGeom prst="straightConnector1">
            <a:avLst/>
          </a:prstGeom>
          <a:ln w="19050">
            <a:solidFill>
              <a:srgbClr val="0D0F1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 стрелкой 25"/>
          <p:cNvCxnSpPr/>
          <p:nvPr/>
        </p:nvCxnSpPr>
        <p:spPr>
          <a:xfrm flipH="1">
            <a:off x="4050806" y="4382675"/>
            <a:ext cx="387020" cy="0"/>
          </a:xfrm>
          <a:prstGeom prst="straightConnector1">
            <a:avLst/>
          </a:prstGeom>
          <a:ln w="19050">
            <a:solidFill>
              <a:srgbClr val="0D0F1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 стрелкой 32"/>
          <p:cNvCxnSpPr/>
          <p:nvPr/>
        </p:nvCxnSpPr>
        <p:spPr>
          <a:xfrm>
            <a:off x="5060767" y="4113139"/>
            <a:ext cx="0" cy="165804"/>
          </a:xfrm>
          <a:prstGeom prst="straightConnector1">
            <a:avLst/>
          </a:prstGeom>
          <a:ln w="19050">
            <a:solidFill>
              <a:srgbClr val="0D0F1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Прямая со стрелкой 4"/>
          <p:cNvCxnSpPr/>
          <p:nvPr/>
        </p:nvCxnSpPr>
        <p:spPr>
          <a:xfrm flipH="1">
            <a:off x="2700723" y="3806548"/>
            <a:ext cx="1727261" cy="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 стрелкой 26"/>
          <p:cNvCxnSpPr/>
          <p:nvPr/>
        </p:nvCxnSpPr>
        <p:spPr>
          <a:xfrm>
            <a:off x="1187624" y="2616717"/>
            <a:ext cx="0" cy="956299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 стрелкой 27"/>
          <p:cNvCxnSpPr/>
          <p:nvPr/>
        </p:nvCxnSpPr>
        <p:spPr>
          <a:xfrm flipH="1">
            <a:off x="2706986" y="4342369"/>
            <a:ext cx="252264" cy="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21225" y="4820123"/>
            <a:ext cx="2679497" cy="686574"/>
          </a:xfrm>
          <a:prstGeom prst="roundRect">
            <a:avLst>
              <a:gd name="adj" fmla="val 26211"/>
            </a:avLst>
          </a:prstGeom>
          <a:solidFill>
            <a:schemeClr val="bg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rgbClr val="292934"/>
                </a:solidFill>
              </a:rPr>
              <a:t>Нет клиники тяжелой </a:t>
            </a:r>
            <a:r>
              <a:rPr lang="ru-RU" sz="1600" b="1" dirty="0" err="1">
                <a:solidFill>
                  <a:srgbClr val="292934"/>
                </a:solidFill>
              </a:rPr>
              <a:t>преэклампсии</a:t>
            </a:r>
            <a:endParaRPr lang="ru-RU" sz="1600" b="1" dirty="0">
              <a:solidFill>
                <a:srgbClr val="292934"/>
              </a:solidFill>
            </a:endParaRPr>
          </a:p>
        </p:txBody>
      </p:sp>
      <p:cxnSp>
        <p:nvCxnSpPr>
          <p:cNvPr id="59" name="Прямая со стрелкой 58"/>
          <p:cNvCxnSpPr/>
          <p:nvPr/>
        </p:nvCxnSpPr>
        <p:spPr>
          <a:xfrm>
            <a:off x="8415787" y="4003809"/>
            <a:ext cx="0" cy="1083676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Прямая со стрелкой 60"/>
          <p:cNvCxnSpPr>
            <a:stCxn id="24" idx="2"/>
          </p:cNvCxnSpPr>
          <p:nvPr/>
        </p:nvCxnSpPr>
        <p:spPr>
          <a:xfrm flipH="1">
            <a:off x="6614895" y="4606628"/>
            <a:ext cx="10771" cy="451687"/>
          </a:xfrm>
          <a:prstGeom prst="straightConnector1">
            <a:avLst/>
          </a:prstGeom>
          <a:ln w="19050">
            <a:solidFill>
              <a:srgbClr val="0D0F1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TextBox 66"/>
          <p:cNvSpPr txBox="1"/>
          <p:nvPr/>
        </p:nvSpPr>
        <p:spPr>
          <a:xfrm>
            <a:off x="6186775" y="5163410"/>
            <a:ext cx="2854061" cy="1084064"/>
          </a:xfrm>
          <a:prstGeom prst="roundRect">
            <a:avLst>
              <a:gd name="adj" fmla="val 26211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b="1" dirty="0" err="1">
                <a:solidFill>
                  <a:srgbClr val="FF0000"/>
                </a:solidFill>
              </a:rPr>
              <a:t>Родоразрешение</a:t>
            </a:r>
            <a:endParaRPr lang="ru-RU" b="1" dirty="0">
              <a:solidFill>
                <a:srgbClr val="FF0000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ru-RU" b="1" dirty="0">
                <a:solidFill>
                  <a:srgbClr val="FF0000"/>
                </a:solidFill>
              </a:rPr>
              <a:t>Интенсивная терапия</a:t>
            </a:r>
          </a:p>
        </p:txBody>
      </p:sp>
      <p:sp>
        <p:nvSpPr>
          <p:cNvPr id="72" name="TextBox 71"/>
          <p:cNvSpPr txBox="1"/>
          <p:nvPr/>
        </p:nvSpPr>
        <p:spPr>
          <a:xfrm>
            <a:off x="117825" y="3569989"/>
            <a:ext cx="2538911" cy="975658"/>
          </a:xfrm>
          <a:prstGeom prst="roundRect">
            <a:avLst>
              <a:gd name="adj" fmla="val 26211"/>
            </a:avLst>
          </a:prstGeom>
          <a:solidFill>
            <a:schemeClr val="bg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rgbClr val="1308EE"/>
                </a:solidFill>
              </a:rPr>
              <a:t>Дифференциальный диагноз с участием терапевта</a:t>
            </a:r>
          </a:p>
        </p:txBody>
      </p:sp>
      <p:cxnSp>
        <p:nvCxnSpPr>
          <p:cNvPr id="87" name="Прямая со стрелкой 86"/>
          <p:cNvCxnSpPr/>
          <p:nvPr/>
        </p:nvCxnSpPr>
        <p:spPr>
          <a:xfrm>
            <a:off x="1259632" y="4598079"/>
            <a:ext cx="0" cy="251871"/>
          </a:xfrm>
          <a:prstGeom prst="straightConnector1">
            <a:avLst/>
          </a:prstGeom>
          <a:ln w="19050">
            <a:solidFill>
              <a:srgbClr val="0D0F1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TextBox 87"/>
          <p:cNvSpPr txBox="1"/>
          <p:nvPr/>
        </p:nvSpPr>
        <p:spPr>
          <a:xfrm>
            <a:off x="21225" y="5817018"/>
            <a:ext cx="3329859" cy="686574"/>
          </a:xfrm>
          <a:prstGeom prst="roundRect">
            <a:avLst>
              <a:gd name="adj" fmla="val 26211"/>
            </a:avLst>
          </a:prstGeom>
          <a:solidFill>
            <a:schemeClr val="bg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rgbClr val="292934"/>
                </a:solidFill>
              </a:rPr>
              <a:t>Решение о </a:t>
            </a:r>
            <a:r>
              <a:rPr lang="ru-RU" sz="1600" b="1" dirty="0" err="1">
                <a:solidFill>
                  <a:srgbClr val="292934"/>
                </a:solidFill>
              </a:rPr>
              <a:t>пролонгировании</a:t>
            </a:r>
            <a:r>
              <a:rPr lang="ru-RU" sz="1600" b="1" dirty="0">
                <a:solidFill>
                  <a:srgbClr val="292934"/>
                </a:solidFill>
              </a:rPr>
              <a:t> беременности</a:t>
            </a:r>
          </a:p>
        </p:txBody>
      </p:sp>
      <p:cxnSp>
        <p:nvCxnSpPr>
          <p:cNvPr id="89" name="Прямая со стрелкой 88"/>
          <p:cNvCxnSpPr/>
          <p:nvPr/>
        </p:nvCxnSpPr>
        <p:spPr>
          <a:xfrm>
            <a:off x="1271233" y="5565147"/>
            <a:ext cx="0" cy="251871"/>
          </a:xfrm>
          <a:prstGeom prst="straightConnector1">
            <a:avLst/>
          </a:prstGeom>
          <a:ln w="19050">
            <a:solidFill>
              <a:srgbClr val="0D0F1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" name="TextBox 91"/>
          <p:cNvSpPr txBox="1"/>
          <p:nvPr/>
        </p:nvSpPr>
        <p:spPr>
          <a:xfrm>
            <a:off x="4510394" y="3538467"/>
            <a:ext cx="1001370" cy="519351"/>
          </a:xfrm>
          <a:prstGeom prst="flowChartConnector">
            <a:avLst/>
          </a:prstGeom>
          <a:solidFill>
            <a:schemeClr val="bg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292934"/>
                </a:solidFill>
              </a:rPr>
              <a:t>Нет</a:t>
            </a:r>
          </a:p>
        </p:txBody>
      </p:sp>
      <p:sp>
        <p:nvSpPr>
          <p:cNvPr id="93" name="TextBox 92"/>
          <p:cNvSpPr txBox="1"/>
          <p:nvPr/>
        </p:nvSpPr>
        <p:spPr>
          <a:xfrm>
            <a:off x="3003461" y="4113139"/>
            <a:ext cx="1001370" cy="519351"/>
          </a:xfrm>
          <a:prstGeom prst="flowChartConnector">
            <a:avLst/>
          </a:prstGeom>
          <a:solidFill>
            <a:schemeClr val="bg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292934"/>
                </a:solidFill>
              </a:rPr>
              <a:t>Нет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866295" y="1359302"/>
            <a:ext cx="4320480" cy="408623"/>
          </a:xfrm>
          <a:prstGeom prst="roundRect">
            <a:avLst>
              <a:gd name="adj" fmla="val 45470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292934"/>
                </a:solidFill>
              </a:rPr>
              <a:t>Повышение АСТ, АЛТ в 2-3 раза</a:t>
            </a:r>
          </a:p>
        </p:txBody>
      </p:sp>
    </p:spTree>
    <p:extLst>
      <p:ext uri="{BB962C8B-B14F-4D97-AF65-F5344CB8AC3E}">
        <p14:creationId xmlns:p14="http://schemas.microsoft.com/office/powerpoint/2010/main" val="4278072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1" y="764704"/>
            <a:ext cx="4320480" cy="5760640"/>
          </a:xfrm>
          <a:prstGeom prst="rect">
            <a:avLst/>
          </a:prstGeom>
        </p:spPr>
      </p:pic>
      <p:sp>
        <p:nvSpPr>
          <p:cNvPr id="4" name="Скругленный прямоугольник 3"/>
          <p:cNvSpPr/>
          <p:nvPr/>
        </p:nvSpPr>
        <p:spPr>
          <a:xfrm>
            <a:off x="4788024" y="1556792"/>
            <a:ext cx="3816424" cy="1872208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chemeClr val="tx1"/>
                </a:solidFill>
              </a:rPr>
              <a:t>АД – норма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chemeClr val="tx1"/>
                </a:solidFill>
              </a:rPr>
              <a:t>Протеинурия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chemeClr val="tx1"/>
                </a:solidFill>
              </a:rPr>
              <a:t>Увеличены АСТ, АЛТ, ЛДГ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chemeClr val="tx1"/>
                </a:solidFill>
              </a:rPr>
              <a:t>Тромбоциты 55*10</a:t>
            </a:r>
            <a:r>
              <a:rPr lang="ru-RU" b="1" baseline="30000" dirty="0" smtClean="0">
                <a:solidFill>
                  <a:schemeClr val="tx1"/>
                </a:solidFill>
              </a:rPr>
              <a:t>9</a:t>
            </a:r>
            <a:endParaRPr lang="ru-RU" b="1" baseline="30000" dirty="0">
              <a:solidFill>
                <a:schemeClr val="tx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115616" y="1502786"/>
            <a:ext cx="2376264" cy="10801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251520" y="4293096"/>
            <a:ext cx="1872208" cy="10801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2411760" y="4145058"/>
            <a:ext cx="1188132" cy="10801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539552" y="5733256"/>
            <a:ext cx="936104" cy="45407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/>
          <p:cNvSpPr/>
          <p:nvPr/>
        </p:nvSpPr>
        <p:spPr>
          <a:xfrm>
            <a:off x="2843808" y="4941168"/>
            <a:ext cx="1080120" cy="136815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7675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9" name="Rectangle 2"/>
          <p:cNvSpPr>
            <a:spLocks noGrp="1" noChangeArrowheads="1"/>
          </p:cNvSpPr>
          <p:nvPr>
            <p:ph type="title"/>
          </p:nvPr>
        </p:nvSpPr>
        <p:spPr>
          <a:xfrm>
            <a:off x="179388" y="274638"/>
            <a:ext cx="8785225" cy="1143000"/>
          </a:xfrm>
        </p:spPr>
        <p:txBody>
          <a:bodyPr/>
          <a:lstStyle/>
          <a:p>
            <a:pPr eaLnBrk="1" hangingPunct="1"/>
            <a:r>
              <a:rPr lang="ru-RU" sz="2800" b="1" smtClean="0">
                <a:solidFill>
                  <a:srgbClr val="0000FF"/>
                </a:solidFill>
              </a:rPr>
              <a:t>Основные направления лечения тяжелой преэклампсии и эклампсии</a:t>
            </a:r>
          </a:p>
        </p:txBody>
      </p:sp>
      <p:sp>
        <p:nvSpPr>
          <p:cNvPr id="50180" name="Text Box 4"/>
          <p:cNvSpPr txBox="1">
            <a:spLocks noChangeArrowheads="1"/>
          </p:cNvSpPr>
          <p:nvPr/>
        </p:nvSpPr>
        <p:spPr bwMode="auto">
          <a:xfrm>
            <a:off x="395288" y="5445125"/>
            <a:ext cx="856932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ru-RU" b="1">
                <a:solidFill>
                  <a:srgbClr val="000000"/>
                </a:solidFill>
              </a:rPr>
              <a:t>В зависимости от структуры полиорганной недостаточности могут использоваться любые методы интенсивной терапии (гемо- и плазмотрансфузия, заместительная почечная терапия, </a:t>
            </a:r>
            <a:r>
              <a:rPr lang="en-US" b="1">
                <a:solidFill>
                  <a:srgbClr val="000000"/>
                </a:solidFill>
              </a:rPr>
              <a:t>MARS</a:t>
            </a:r>
            <a:r>
              <a:rPr lang="ru-RU" b="1">
                <a:solidFill>
                  <a:srgbClr val="000000"/>
                </a:solidFill>
              </a:rPr>
              <a:t>, пересадка печени и т.д.)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68313" y="1628775"/>
            <a:ext cx="8207375" cy="3616375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marL="609600" indent="-609600" fontAlgn="base">
              <a:spcBef>
                <a:spcPts val="1800"/>
              </a:spcBef>
              <a:spcAft>
                <a:spcPct val="0"/>
              </a:spcAft>
              <a:buFontTx/>
              <a:buAutoNum type="arabicPeriod"/>
              <a:defRPr/>
            </a:pPr>
            <a:r>
              <a:rPr lang="ru-RU" sz="2200" b="1" kern="0" dirty="0">
                <a:solidFill>
                  <a:srgbClr val="000000"/>
                </a:solidFill>
              </a:rPr>
              <a:t>Решение вопроса о сроках и способе родоразрешения</a:t>
            </a:r>
          </a:p>
          <a:p>
            <a:pPr marL="609600" indent="-609600" fontAlgn="base">
              <a:spcBef>
                <a:spcPts val="1800"/>
              </a:spcBef>
              <a:spcAft>
                <a:spcPct val="0"/>
              </a:spcAft>
              <a:buFontTx/>
              <a:buAutoNum type="arabicPeriod"/>
              <a:defRPr/>
            </a:pPr>
            <a:r>
              <a:rPr lang="ru-RU" sz="2200" b="1" kern="0" dirty="0">
                <a:solidFill>
                  <a:srgbClr val="000000"/>
                </a:solidFill>
              </a:rPr>
              <a:t>Профилактика судорожных приступов</a:t>
            </a:r>
          </a:p>
          <a:p>
            <a:pPr marL="609600" indent="-609600" fontAlgn="base">
              <a:spcBef>
                <a:spcPts val="1800"/>
              </a:spcBef>
              <a:spcAft>
                <a:spcPct val="0"/>
              </a:spcAft>
              <a:buFontTx/>
              <a:buAutoNum type="arabicPeriod"/>
              <a:defRPr/>
            </a:pPr>
            <a:r>
              <a:rPr lang="ru-RU" sz="2200" b="1" kern="0" dirty="0">
                <a:solidFill>
                  <a:srgbClr val="000000"/>
                </a:solidFill>
              </a:rPr>
              <a:t>Гипотензивная терапия</a:t>
            </a:r>
          </a:p>
          <a:p>
            <a:pPr marL="609600" indent="-609600" fontAlgn="base">
              <a:spcBef>
                <a:spcPts val="1800"/>
              </a:spcBef>
              <a:spcAft>
                <a:spcPct val="0"/>
              </a:spcAft>
              <a:buFontTx/>
              <a:buAutoNum type="arabicPeriod"/>
              <a:defRPr/>
            </a:pPr>
            <a:r>
              <a:rPr lang="ru-RU" sz="2200" b="1" kern="0" dirty="0">
                <a:solidFill>
                  <a:srgbClr val="000000"/>
                </a:solidFill>
              </a:rPr>
              <a:t>Анестезиологическое пособие при родоразрешении</a:t>
            </a:r>
          </a:p>
          <a:p>
            <a:pPr marL="609600" indent="-609600" fontAlgn="base">
              <a:spcBef>
                <a:spcPts val="1800"/>
              </a:spcBef>
              <a:spcAft>
                <a:spcPct val="0"/>
              </a:spcAft>
              <a:buFontTx/>
              <a:buAutoNum type="arabicPeriod"/>
              <a:defRPr/>
            </a:pPr>
            <a:r>
              <a:rPr lang="ru-RU" sz="2200" b="1" kern="0" dirty="0">
                <a:solidFill>
                  <a:srgbClr val="000000"/>
                </a:solidFill>
              </a:rPr>
              <a:t>Инфузионная терапия</a:t>
            </a:r>
          </a:p>
          <a:p>
            <a:pPr marL="609600" indent="-609600" fontAlgn="base">
              <a:spcBef>
                <a:spcPts val="1800"/>
              </a:spcBef>
              <a:spcAft>
                <a:spcPct val="0"/>
              </a:spcAft>
              <a:buFontTx/>
              <a:buAutoNum type="arabicPeriod"/>
              <a:defRPr/>
            </a:pPr>
            <a:r>
              <a:rPr lang="ru-RU" sz="2200" b="1" kern="0" dirty="0">
                <a:solidFill>
                  <a:srgbClr val="000000"/>
                </a:solidFill>
              </a:rPr>
              <a:t>Искусственная вентиляция легких</a:t>
            </a:r>
          </a:p>
        </p:txBody>
      </p:sp>
    </p:spTree>
    <p:extLst>
      <p:ext uri="{BB962C8B-B14F-4D97-AF65-F5344CB8AC3E}">
        <p14:creationId xmlns:p14="http://schemas.microsoft.com/office/powerpoint/2010/main" val="426871957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Text Box 3"/>
          <p:cNvSpPr txBox="1">
            <a:spLocks noChangeArrowheads="1"/>
          </p:cNvSpPr>
          <p:nvPr/>
        </p:nvSpPr>
        <p:spPr bwMode="auto">
          <a:xfrm>
            <a:off x="178704" y="3726381"/>
            <a:ext cx="2772941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ru-RU" sz="1400" b="1" dirty="0">
                <a:solidFill>
                  <a:srgbClr val="000000"/>
                </a:solidFill>
              </a:rPr>
              <a:t>Национальное руководство «Интенсивная терапия», 2008</a:t>
            </a:r>
          </a:p>
        </p:txBody>
      </p:sp>
      <p:pic>
        <p:nvPicPr>
          <p:cNvPr id="16388" name="Picture 6" descr="http://img-fotki.yandex.ru/get/3811/statuspraesens.3/0_27fa6_41cbb2e_L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9663" y="1699706"/>
            <a:ext cx="1726385" cy="2174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8" descr="Intensivnaya_terapiya_Nacionalnoe_rukovodstvo_tom_1_(booksmed.ru)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274" y="4485831"/>
            <a:ext cx="1676584" cy="2172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3850983" y="941022"/>
            <a:ext cx="215506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ru-RU" sz="1400" b="1" dirty="0">
                <a:solidFill>
                  <a:srgbClr val="000000"/>
                </a:solidFill>
              </a:rPr>
              <a:t>Журнал «</a:t>
            </a:r>
            <a:r>
              <a:rPr lang="en-US" sz="1400" b="1" dirty="0">
                <a:solidFill>
                  <a:srgbClr val="000000"/>
                </a:solidFill>
              </a:rPr>
              <a:t>Status </a:t>
            </a:r>
            <a:r>
              <a:rPr lang="en-US" sz="1400" b="1" dirty="0" err="1">
                <a:solidFill>
                  <a:srgbClr val="000000"/>
                </a:solidFill>
              </a:rPr>
              <a:t>Praesens</a:t>
            </a:r>
            <a:r>
              <a:rPr lang="ru-RU" sz="1400" b="1" dirty="0">
                <a:solidFill>
                  <a:srgbClr val="000000"/>
                </a:solidFill>
              </a:rPr>
              <a:t>» №</a:t>
            </a:r>
            <a:r>
              <a:rPr lang="en-US" sz="1400" b="1" dirty="0">
                <a:solidFill>
                  <a:srgbClr val="000000"/>
                </a:solidFill>
              </a:rPr>
              <a:t> 2</a:t>
            </a:r>
            <a:r>
              <a:rPr lang="ru-RU" sz="1400" b="1" dirty="0">
                <a:solidFill>
                  <a:srgbClr val="000000"/>
                </a:solidFill>
              </a:rPr>
              <a:t>, 20</a:t>
            </a:r>
            <a:r>
              <a:rPr lang="en-US" sz="1400" b="1" dirty="0">
                <a:solidFill>
                  <a:srgbClr val="000000"/>
                </a:solidFill>
              </a:rPr>
              <a:t>10</a:t>
            </a:r>
            <a:endParaRPr lang="ru-RU" sz="1400" b="1" dirty="0">
              <a:solidFill>
                <a:srgbClr val="000000"/>
              </a:solidFill>
            </a:endParaRPr>
          </a:p>
        </p:txBody>
      </p:sp>
      <p:sp>
        <p:nvSpPr>
          <p:cNvPr id="16391" name="TextBox 8"/>
          <p:cNvSpPr txBox="1">
            <a:spLocks noChangeArrowheads="1"/>
          </p:cNvSpPr>
          <p:nvPr/>
        </p:nvSpPr>
        <p:spPr bwMode="auto">
          <a:xfrm>
            <a:off x="612775" y="183862"/>
            <a:ext cx="777557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sz="3200" b="1" dirty="0">
                <a:solidFill>
                  <a:srgbClr val="FF0000"/>
                </a:solidFill>
              </a:rPr>
              <a:t>Тяжелая преэклампсия и эклампсия</a:t>
            </a:r>
          </a:p>
        </p:txBody>
      </p:sp>
      <p:pic>
        <p:nvPicPr>
          <p:cNvPr id="1026" name="Picture 2" descr="http://www.char.ru/books/6067775_Intensivnaya_terapiya_Kratkoe_izdanie_Nacionalnoe_rukovodstvo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1677279"/>
            <a:ext cx="1375697" cy="2049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084168" y="833300"/>
            <a:ext cx="2898065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ru-RU" sz="1400" b="1" dirty="0">
                <a:solidFill>
                  <a:srgbClr val="000000"/>
                </a:solidFill>
              </a:rPr>
              <a:t>Национальное руководство. Краткое издание «Интенсивная терапия», 2012</a:t>
            </a:r>
          </a:p>
        </p:txBody>
      </p:sp>
      <p:pic>
        <p:nvPicPr>
          <p:cNvPr id="10" name="Picture 2" descr="http://www.medlit.ru/static/img/books/197/b/2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4867" y="4507625"/>
            <a:ext cx="1593054" cy="2215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 Box 3"/>
          <p:cNvSpPr txBox="1">
            <a:spLocks noChangeArrowheads="1"/>
          </p:cNvSpPr>
          <p:nvPr/>
        </p:nvSpPr>
        <p:spPr bwMode="auto">
          <a:xfrm>
            <a:off x="2595816" y="3984405"/>
            <a:ext cx="380949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ru-RU" sz="1400" b="1" dirty="0">
                <a:solidFill>
                  <a:srgbClr val="000000"/>
                </a:solidFill>
              </a:rPr>
              <a:t>Журнал «Анестезиология и реаниматология» №</a:t>
            </a:r>
            <a:r>
              <a:rPr lang="en-US" sz="1400" b="1" dirty="0">
                <a:solidFill>
                  <a:srgbClr val="000000"/>
                </a:solidFill>
              </a:rPr>
              <a:t> </a:t>
            </a:r>
            <a:r>
              <a:rPr lang="ru-RU" sz="1400" b="1" dirty="0">
                <a:solidFill>
                  <a:srgbClr val="000000"/>
                </a:solidFill>
              </a:rPr>
              <a:t>5, 20</a:t>
            </a:r>
            <a:r>
              <a:rPr lang="en-US" sz="1400" b="1" dirty="0">
                <a:solidFill>
                  <a:srgbClr val="000000"/>
                </a:solidFill>
              </a:rPr>
              <a:t>1</a:t>
            </a:r>
            <a:r>
              <a:rPr lang="ru-RU" sz="1400" b="1" dirty="0">
                <a:solidFill>
                  <a:srgbClr val="000000"/>
                </a:solidFill>
              </a:rPr>
              <a:t>3</a:t>
            </a:r>
          </a:p>
        </p:txBody>
      </p:sp>
      <p:sp>
        <p:nvSpPr>
          <p:cNvPr id="12" name="Text Box 3"/>
          <p:cNvSpPr txBox="1">
            <a:spLocks noChangeArrowheads="1"/>
          </p:cNvSpPr>
          <p:nvPr/>
        </p:nvSpPr>
        <p:spPr bwMode="auto">
          <a:xfrm>
            <a:off x="5652120" y="4653136"/>
            <a:ext cx="3024336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ru-RU" b="1" dirty="0">
                <a:solidFill>
                  <a:srgbClr val="000000"/>
                </a:solidFill>
              </a:rPr>
              <a:t>Сайт Федерации анестезиологов-реаниматологов России  </a:t>
            </a:r>
            <a:r>
              <a:rPr lang="en-US" b="1" dirty="0">
                <a:solidFill>
                  <a:srgbClr val="FF0000"/>
                </a:solidFill>
              </a:rPr>
              <a:t>www.far.org.ru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4" name="Picture 2" descr="http://medkniga.com/xcart/image.php?type=T&amp;id=25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188" y="988671"/>
            <a:ext cx="1896670" cy="2612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209440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3" name="Rectangle 4"/>
          <p:cNvSpPr>
            <a:spLocks noGrp="1" noChangeArrowheads="1"/>
          </p:cNvSpPr>
          <p:nvPr>
            <p:ph type="title"/>
          </p:nvPr>
        </p:nvSpPr>
        <p:spPr>
          <a:xfrm>
            <a:off x="467543" y="332656"/>
            <a:ext cx="8245475" cy="431800"/>
          </a:xfrm>
        </p:spPr>
        <p:txBody>
          <a:bodyPr/>
          <a:lstStyle/>
          <a:p>
            <a:pPr eaLnBrk="1" hangingPunct="1"/>
            <a:r>
              <a:rPr lang="ru-RU" sz="2400" b="1" dirty="0" smtClean="0">
                <a:solidFill>
                  <a:srgbClr val="0000FF"/>
                </a:solidFill>
              </a:rPr>
              <a:t>Интенсивная терапия тяжелой </a:t>
            </a:r>
            <a:r>
              <a:rPr lang="ru-RU" sz="2400" b="1" dirty="0" err="1" smtClean="0">
                <a:solidFill>
                  <a:srgbClr val="0000FF"/>
                </a:solidFill>
              </a:rPr>
              <a:t>преэклампсии</a:t>
            </a:r>
            <a:r>
              <a:rPr lang="ru-RU" sz="2400" b="1" dirty="0" smtClean="0">
                <a:solidFill>
                  <a:srgbClr val="0000FF"/>
                </a:solidFill>
              </a:rPr>
              <a:t> и эклампсии</a:t>
            </a:r>
          </a:p>
        </p:txBody>
      </p:sp>
      <p:sp>
        <p:nvSpPr>
          <p:cNvPr id="289797" name="Oval 5"/>
          <p:cNvSpPr>
            <a:spLocks noChangeArrowheads="1"/>
          </p:cNvSpPr>
          <p:nvPr/>
        </p:nvSpPr>
        <p:spPr bwMode="auto">
          <a:xfrm>
            <a:off x="382851" y="2060848"/>
            <a:ext cx="8282662" cy="864095"/>
          </a:xfrm>
          <a:prstGeom prst="roundRect">
            <a:avLst/>
          </a:prstGeom>
          <a:solidFill>
            <a:schemeClr val="accent3">
              <a:lumMod val="95000"/>
            </a:schemeClr>
          </a:solidFill>
          <a:ln w="9525">
            <a:noFill/>
            <a:round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b="1" dirty="0" err="1">
                <a:solidFill>
                  <a:srgbClr val="0000FF"/>
                </a:solidFill>
              </a:rPr>
              <a:t>Пртивосудорожный</a:t>
            </a:r>
            <a:r>
              <a:rPr lang="ru-RU" b="1" dirty="0">
                <a:solidFill>
                  <a:srgbClr val="0000FF"/>
                </a:solidFill>
              </a:rPr>
              <a:t> эффект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b="1" dirty="0">
                <a:solidFill>
                  <a:srgbClr val="000000"/>
                </a:solidFill>
              </a:rPr>
              <a:t>Магния сульфат</a:t>
            </a:r>
            <a:r>
              <a:rPr lang="ru-RU" dirty="0">
                <a:solidFill>
                  <a:srgbClr val="000000"/>
                </a:solidFill>
              </a:rPr>
              <a:t>  5 г в/</a:t>
            </a:r>
            <a:r>
              <a:rPr lang="ru-RU" dirty="0" err="1">
                <a:solidFill>
                  <a:srgbClr val="000000"/>
                </a:solidFill>
              </a:rPr>
              <a:t>в</a:t>
            </a:r>
            <a:r>
              <a:rPr lang="ru-RU" dirty="0">
                <a:solidFill>
                  <a:srgbClr val="000000"/>
                </a:solidFill>
              </a:rPr>
              <a:t> за 10-15 мин, затем - 2 г/ч  </a:t>
            </a:r>
            <a:r>
              <a:rPr lang="ru-RU" dirty="0" err="1">
                <a:solidFill>
                  <a:srgbClr val="000000"/>
                </a:solidFill>
              </a:rPr>
              <a:t>микроструйно</a:t>
            </a:r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289798" name="Oval 6"/>
          <p:cNvSpPr>
            <a:spLocks noChangeArrowheads="1"/>
          </p:cNvSpPr>
          <p:nvPr/>
        </p:nvSpPr>
        <p:spPr bwMode="auto">
          <a:xfrm>
            <a:off x="4507017" y="3091805"/>
            <a:ext cx="4204187" cy="1547787"/>
          </a:xfrm>
          <a:prstGeom prst="roundRect">
            <a:avLst>
              <a:gd name="adj" fmla="val 7566"/>
            </a:avLst>
          </a:prstGeom>
          <a:solidFill>
            <a:schemeClr val="accent3">
              <a:lumMod val="95000"/>
            </a:schemeClr>
          </a:solidFill>
          <a:ln w="9525">
            <a:noFill/>
            <a:round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b="1" dirty="0">
                <a:solidFill>
                  <a:srgbClr val="0000FF"/>
                </a:solidFill>
              </a:rPr>
              <a:t>Гипотензивная терапия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600" b="1" dirty="0" err="1">
                <a:solidFill>
                  <a:srgbClr val="0000FF"/>
                </a:solidFill>
              </a:rPr>
              <a:t>Метилдопа</a:t>
            </a:r>
            <a:r>
              <a:rPr lang="ru-RU" sz="1600" b="1" dirty="0">
                <a:solidFill>
                  <a:srgbClr val="0000FF"/>
                </a:solidFill>
              </a:rPr>
              <a:t> (</a:t>
            </a:r>
            <a:r>
              <a:rPr lang="ru-RU" sz="1600" b="1" dirty="0" err="1">
                <a:solidFill>
                  <a:srgbClr val="0000FF"/>
                </a:solidFill>
              </a:rPr>
              <a:t>допегит</a:t>
            </a:r>
            <a:r>
              <a:rPr lang="ru-RU" sz="1600" b="1" dirty="0">
                <a:solidFill>
                  <a:srgbClr val="0000FF"/>
                </a:solidFill>
              </a:rPr>
              <a:t>)</a:t>
            </a:r>
            <a:r>
              <a:rPr lang="ru-RU" sz="1600" dirty="0">
                <a:solidFill>
                  <a:srgbClr val="000000"/>
                </a:solidFill>
              </a:rPr>
              <a:t> 500-2000 мг/сутки</a:t>
            </a:r>
            <a:endParaRPr lang="ru-RU" sz="1600" dirty="0">
              <a:solidFill>
                <a:srgbClr val="0A02A0"/>
              </a:solidFill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600" b="1" dirty="0" err="1">
                <a:solidFill>
                  <a:srgbClr val="000000"/>
                </a:solidFill>
              </a:rPr>
              <a:t>Нифедипин</a:t>
            </a:r>
            <a:r>
              <a:rPr lang="ru-RU" sz="1600" b="1" dirty="0">
                <a:solidFill>
                  <a:srgbClr val="000000"/>
                </a:solidFill>
              </a:rPr>
              <a:t> (</a:t>
            </a:r>
            <a:r>
              <a:rPr lang="ru-RU" sz="1600" b="1" dirty="0" err="1">
                <a:solidFill>
                  <a:srgbClr val="000000"/>
                </a:solidFill>
              </a:rPr>
              <a:t>коринфар</a:t>
            </a:r>
            <a:r>
              <a:rPr lang="ru-RU" sz="1600" b="1" dirty="0">
                <a:solidFill>
                  <a:srgbClr val="000000"/>
                </a:solidFill>
              </a:rPr>
              <a:t>)</a:t>
            </a:r>
            <a:r>
              <a:rPr lang="ru-RU" sz="1600" dirty="0">
                <a:solidFill>
                  <a:srgbClr val="000000"/>
                </a:solidFill>
              </a:rPr>
              <a:t> 30-60 мг/</a:t>
            </a:r>
            <a:r>
              <a:rPr lang="ru-RU" sz="1600" dirty="0" err="1">
                <a:solidFill>
                  <a:srgbClr val="000000"/>
                </a:solidFill>
              </a:rPr>
              <a:t>сут</a:t>
            </a:r>
            <a:endParaRPr lang="ru-RU" sz="1600" dirty="0">
              <a:solidFill>
                <a:srgbClr val="000000"/>
              </a:solidFill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600" b="1" dirty="0">
                <a:solidFill>
                  <a:srgbClr val="000000"/>
                </a:solidFill>
              </a:rPr>
              <a:t>Клофелин</a:t>
            </a:r>
            <a:r>
              <a:rPr lang="ru-RU" sz="1600" dirty="0">
                <a:solidFill>
                  <a:srgbClr val="000000"/>
                </a:solidFill>
              </a:rPr>
              <a:t> до 300 мкг/сутки в/м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600" dirty="0">
                <a:solidFill>
                  <a:srgbClr val="000000"/>
                </a:solidFill>
              </a:rPr>
              <a:t>или </a:t>
            </a:r>
            <a:r>
              <a:rPr lang="en-US" dirty="0">
                <a:solidFill>
                  <a:srgbClr val="000000"/>
                </a:solidFill>
              </a:rPr>
              <a:t>per </a:t>
            </a:r>
            <a:r>
              <a:rPr lang="en-US" dirty="0" err="1">
                <a:solidFill>
                  <a:srgbClr val="000000"/>
                </a:solidFill>
              </a:rPr>
              <a:t>os</a:t>
            </a:r>
            <a:r>
              <a:rPr lang="ru-RU" dirty="0">
                <a:solidFill>
                  <a:srgbClr val="000000"/>
                </a:solidFill>
              </a:rPr>
              <a:t> </a:t>
            </a:r>
            <a:endParaRPr lang="ru-RU" sz="1600" dirty="0">
              <a:solidFill>
                <a:srgbClr val="000000"/>
              </a:solidFill>
            </a:endParaRPr>
          </a:p>
        </p:txBody>
      </p:sp>
      <p:sp>
        <p:nvSpPr>
          <p:cNvPr id="289799" name="Oval 7"/>
          <p:cNvSpPr>
            <a:spLocks noChangeArrowheads="1"/>
          </p:cNvSpPr>
          <p:nvPr/>
        </p:nvSpPr>
        <p:spPr bwMode="auto">
          <a:xfrm>
            <a:off x="251520" y="4509120"/>
            <a:ext cx="3389308" cy="648841"/>
          </a:xfrm>
          <a:prstGeom prst="roundRect">
            <a:avLst/>
          </a:prstGeom>
          <a:solidFill>
            <a:schemeClr val="accent3">
              <a:lumMod val="95000"/>
            </a:schemeClr>
          </a:solidFill>
          <a:ln w="9525">
            <a:noFill/>
            <a:round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600" b="1" dirty="0">
                <a:solidFill>
                  <a:srgbClr val="000000"/>
                </a:solidFill>
              </a:rPr>
              <a:t>Эпизодически </a:t>
            </a:r>
            <a:r>
              <a:rPr lang="ru-RU" sz="1600" b="1" dirty="0" err="1">
                <a:solidFill>
                  <a:srgbClr val="000000"/>
                </a:solidFill>
              </a:rPr>
              <a:t>безодиазепины</a:t>
            </a:r>
            <a:endParaRPr lang="ru-RU" sz="1600" dirty="0">
              <a:solidFill>
                <a:srgbClr val="000000"/>
              </a:solidFill>
            </a:endParaRPr>
          </a:p>
        </p:txBody>
      </p:sp>
      <p:sp>
        <p:nvSpPr>
          <p:cNvPr id="289800" name="Oval 8"/>
          <p:cNvSpPr>
            <a:spLocks noChangeArrowheads="1"/>
          </p:cNvSpPr>
          <p:nvPr/>
        </p:nvSpPr>
        <p:spPr bwMode="auto">
          <a:xfrm>
            <a:off x="4524182" y="5445224"/>
            <a:ext cx="4305416" cy="724156"/>
          </a:xfrm>
          <a:prstGeom prst="roundRect">
            <a:avLst>
              <a:gd name="adj" fmla="val 12858"/>
            </a:avLst>
          </a:prstGeom>
          <a:solidFill>
            <a:schemeClr val="accent3">
              <a:lumMod val="95000"/>
            </a:schemeClr>
          </a:solidFill>
          <a:ln w="9525">
            <a:noFill/>
            <a:round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dirty="0">
                <a:solidFill>
                  <a:srgbClr val="000000"/>
                </a:solidFill>
              </a:rPr>
              <a:t> </a:t>
            </a:r>
            <a:r>
              <a:rPr lang="ru-RU" sz="1600" b="1" dirty="0">
                <a:solidFill>
                  <a:srgbClr val="0A02A0"/>
                </a:solidFill>
              </a:rPr>
              <a:t>Гипотензивная терапия после родов: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600" b="1" dirty="0" err="1">
                <a:solidFill>
                  <a:srgbClr val="000000"/>
                </a:solidFill>
              </a:rPr>
              <a:t>Урапидил</a:t>
            </a:r>
            <a:r>
              <a:rPr lang="ru-RU" sz="1600" b="1" dirty="0">
                <a:solidFill>
                  <a:srgbClr val="000000"/>
                </a:solidFill>
              </a:rPr>
              <a:t> </a:t>
            </a:r>
            <a:endParaRPr lang="ru-RU" sz="1600" dirty="0">
              <a:solidFill>
                <a:srgbClr val="000000"/>
              </a:solidFill>
            </a:endParaRPr>
          </a:p>
        </p:txBody>
      </p:sp>
      <p:sp>
        <p:nvSpPr>
          <p:cNvPr id="289801" name="Oval 9"/>
          <p:cNvSpPr>
            <a:spLocks noChangeArrowheads="1"/>
          </p:cNvSpPr>
          <p:nvPr/>
        </p:nvSpPr>
        <p:spPr bwMode="auto">
          <a:xfrm>
            <a:off x="144485" y="3068960"/>
            <a:ext cx="4035423" cy="1211274"/>
          </a:xfrm>
          <a:prstGeom prst="roundRect">
            <a:avLst/>
          </a:prstGeom>
          <a:solidFill>
            <a:schemeClr val="accent3">
              <a:lumMod val="95000"/>
            </a:schemeClr>
          </a:solidFill>
          <a:ln w="9525">
            <a:noFill/>
            <a:round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b="1" dirty="0">
                <a:solidFill>
                  <a:srgbClr val="0000FF"/>
                </a:solidFill>
              </a:rPr>
              <a:t>Инфузия до родов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600" b="1" dirty="0">
                <a:solidFill>
                  <a:srgbClr val="000000"/>
                </a:solidFill>
              </a:rPr>
              <a:t>Кристаллоиды не более 80 мл/ч,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600" b="1" dirty="0">
                <a:solidFill>
                  <a:srgbClr val="000000"/>
                </a:solidFill>
              </a:rPr>
              <a:t> а оптимально – 40 мл/ч (до 1000 мл)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600" b="1" dirty="0">
                <a:solidFill>
                  <a:srgbClr val="000000"/>
                </a:solidFill>
              </a:rPr>
              <a:t>при диурезе </a:t>
            </a:r>
            <a:r>
              <a:rPr lang="en-US" sz="1600" b="1" dirty="0">
                <a:solidFill>
                  <a:srgbClr val="000000"/>
                </a:solidFill>
              </a:rPr>
              <a:t>&gt; </a:t>
            </a:r>
            <a:r>
              <a:rPr lang="ru-RU" sz="1600" b="1" dirty="0">
                <a:solidFill>
                  <a:srgbClr val="000000"/>
                </a:solidFill>
              </a:rPr>
              <a:t>0,5 мл/кг/ч</a:t>
            </a:r>
          </a:p>
        </p:txBody>
      </p:sp>
      <p:sp>
        <p:nvSpPr>
          <p:cNvPr id="289803" name="AutoShape 11"/>
          <p:cNvSpPr>
            <a:spLocks noChangeArrowheads="1"/>
          </p:cNvSpPr>
          <p:nvPr/>
        </p:nvSpPr>
        <p:spPr bwMode="auto">
          <a:xfrm>
            <a:off x="1187623" y="1196752"/>
            <a:ext cx="6840759" cy="558760"/>
          </a:xfrm>
          <a:prstGeom prst="roundRect">
            <a:avLst>
              <a:gd name="adj" fmla="val 49079"/>
            </a:avLst>
          </a:prstGeom>
          <a:solidFill>
            <a:srgbClr val="CCFF99"/>
          </a:solidFill>
          <a:ln w="9525">
            <a:noFill/>
            <a:round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ru-RU" sz="2000" b="1" dirty="0">
                <a:solidFill>
                  <a:srgbClr val="0000FF"/>
                </a:solidFill>
              </a:rPr>
              <a:t>Срок и способ родоразрешения</a:t>
            </a:r>
          </a:p>
        </p:txBody>
      </p:sp>
    </p:spTree>
    <p:extLst>
      <p:ext uri="{BB962C8B-B14F-4D97-AF65-F5344CB8AC3E}">
        <p14:creationId xmlns:p14="http://schemas.microsoft.com/office/powerpoint/2010/main" val="279889658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561732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1" name="AutoShape 2"/>
          <p:cNvSpPr>
            <a:spLocks noGrp="1" noChangeArrowheads="1"/>
          </p:cNvSpPr>
          <p:nvPr>
            <p:ph type="body" idx="1"/>
          </p:nvPr>
        </p:nvSpPr>
        <p:spPr>
          <a:xfrm>
            <a:off x="323850" y="2133600"/>
            <a:ext cx="8640763" cy="2951163"/>
          </a:xfrm>
          <a:prstGeom prst="roundRect">
            <a:avLst>
              <a:gd name="adj" fmla="val 7509"/>
            </a:avLst>
          </a:prstGeom>
          <a:noFill/>
        </p:spPr>
        <p:txBody>
          <a:bodyPr/>
          <a:lstStyle/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ru-RU" sz="2000" b="1" smtClean="0"/>
              <a:t>Магния сульфат превосходит бензодиазепины,  фенитоин </a:t>
            </a:r>
            <a:r>
              <a:rPr lang="ru-RU" sz="1200" smtClean="0"/>
              <a:t>(Duley L., Gulmezoglu A.M., 2003)</a:t>
            </a:r>
            <a:r>
              <a:rPr lang="ru-RU" sz="2000" smtClean="0"/>
              <a:t> </a:t>
            </a:r>
            <a:r>
              <a:rPr lang="ru-RU" sz="2000" b="1" smtClean="0"/>
              <a:t> и нимодипин </a:t>
            </a:r>
            <a:r>
              <a:rPr lang="ru-RU" sz="1200" smtClean="0"/>
              <a:t>(Belfort M.A., Anthony J.,2003)</a:t>
            </a:r>
            <a:r>
              <a:rPr lang="ru-RU" sz="1800" smtClean="0"/>
              <a:t> </a:t>
            </a:r>
            <a:r>
              <a:rPr lang="ru-RU" sz="2000" b="1" smtClean="0"/>
              <a:t>по эффективности профилактики эклампсии</a:t>
            </a:r>
            <a:endParaRPr lang="ru-RU" sz="1200" smtClean="0"/>
          </a:p>
          <a:p>
            <a:pPr algn="ctr" eaLnBrk="1" hangingPunct="1">
              <a:lnSpc>
                <a:spcPct val="80000"/>
              </a:lnSpc>
              <a:buFontTx/>
              <a:buNone/>
            </a:pPr>
            <a:endParaRPr lang="ru-RU" sz="1600" b="1" smtClean="0">
              <a:solidFill>
                <a:srgbClr val="0000FF"/>
              </a:solidFill>
            </a:endParaRPr>
          </a:p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ru-RU" sz="2000" b="1" smtClean="0"/>
              <a:t>Магния сульфат не увеличивает частоту операций кесарева сечения, кровотечений, инфекционных заболеваний и депрессии новорожденных </a:t>
            </a:r>
            <a:r>
              <a:rPr lang="ru-RU" sz="1200" smtClean="0"/>
              <a:t>(Livingston J.C.,2003)</a:t>
            </a:r>
            <a:endParaRPr lang="ru-RU" sz="1600" b="1" i="1" smtClean="0"/>
          </a:p>
          <a:p>
            <a:pPr algn="ctr" eaLnBrk="1" hangingPunct="1">
              <a:lnSpc>
                <a:spcPct val="80000"/>
              </a:lnSpc>
              <a:buFontTx/>
              <a:buNone/>
            </a:pPr>
            <a:endParaRPr lang="ru-RU" sz="2800" b="1" smtClean="0">
              <a:solidFill>
                <a:srgbClr val="0000FF"/>
              </a:solidFill>
            </a:endParaRPr>
          </a:p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ru-RU" sz="2800" b="1" smtClean="0">
                <a:solidFill>
                  <a:srgbClr val="0000FF"/>
                </a:solidFill>
              </a:rPr>
              <a:t>Снижает риск эклампсии на 58%</a:t>
            </a:r>
          </a:p>
        </p:txBody>
      </p:sp>
      <p:sp>
        <p:nvSpPr>
          <p:cNvPr id="53252" name="Text Box 3"/>
          <p:cNvSpPr txBox="1">
            <a:spLocks noChangeArrowheads="1"/>
          </p:cNvSpPr>
          <p:nvPr/>
        </p:nvSpPr>
        <p:spPr bwMode="auto">
          <a:xfrm>
            <a:off x="395288" y="333375"/>
            <a:ext cx="8424862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ru-RU" sz="2400" b="1" dirty="0">
                <a:solidFill>
                  <a:srgbClr val="000000"/>
                </a:solidFill>
              </a:rPr>
              <a:t>Препарат выбора при преэклампсии и эклампсии – </a:t>
            </a:r>
            <a:r>
              <a:rPr lang="ru-RU" sz="2800" b="1" dirty="0">
                <a:solidFill>
                  <a:srgbClr val="0000FF"/>
                </a:solidFill>
              </a:rPr>
              <a:t>магния сульфат</a:t>
            </a:r>
            <a:r>
              <a:rPr lang="ru-RU" sz="2800" dirty="0">
                <a:solidFill>
                  <a:srgbClr val="0000FF"/>
                </a:solidFill>
              </a:rPr>
              <a:t> </a:t>
            </a:r>
            <a:r>
              <a:rPr lang="ru-RU" sz="2000" dirty="0">
                <a:solidFill>
                  <a:srgbClr val="0000FF"/>
                </a:solidFill>
              </a:rPr>
              <a:t>(уровень А) – </a:t>
            </a:r>
            <a:r>
              <a:rPr lang="ru-RU" sz="2800" b="1" dirty="0">
                <a:solidFill>
                  <a:srgbClr val="0000FF"/>
                </a:solidFill>
              </a:rPr>
              <a:t>противосудорожный препарат</a:t>
            </a:r>
            <a:endParaRPr lang="ru-RU" sz="3200" b="1" dirty="0">
              <a:solidFill>
                <a:srgbClr val="0000FF"/>
              </a:solidFill>
            </a:endParaRPr>
          </a:p>
        </p:txBody>
      </p:sp>
      <p:sp>
        <p:nvSpPr>
          <p:cNvPr id="53253" name="Text Box 4"/>
          <p:cNvSpPr txBox="1">
            <a:spLocks noChangeArrowheads="1"/>
          </p:cNvSpPr>
          <p:nvPr/>
        </p:nvSpPr>
        <p:spPr bwMode="auto">
          <a:xfrm>
            <a:off x="755650" y="5084763"/>
            <a:ext cx="80645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sz="1000">
                <a:solidFill>
                  <a:srgbClr val="000000"/>
                </a:solidFill>
              </a:rPr>
              <a:t>Meta-Analysis Azria E, Tsatsaris V, Goffinet F, Kayem G, Mignon A, Cabrol D.  Magnesium sulfate in obstetrics: current data. J Gynecol Obstet Biol Reprod (Paris). 2004 Oct;33(6 Pt 1):510-7. Review</a:t>
            </a:r>
          </a:p>
          <a:p>
            <a:pPr algn="r" eaLnBrk="1" fontAlgn="base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1000">
                <a:solidFill>
                  <a:srgbClr val="000000"/>
                </a:solidFill>
              </a:rPr>
              <a:t>Chien PF, Khan KS, Arnott N.  Magnesium sulphate in the treatment of eclampsia and pre-eclampsia: an overview of the evidence from randomised trials. Br J Obstet Gynaecol. 1996 Nov;103(11):1085-91</a:t>
            </a:r>
          </a:p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sz="1000">
                <a:solidFill>
                  <a:srgbClr val="000000"/>
                </a:solidFill>
              </a:rPr>
              <a:t>Belfort MA, Anthony J, Saade GR, Allen JC Jr; Nimodipine Study Group.  A comparison of magnesium sulfate and nimodipine for the prevention of eclampsia. N Engl J Med. 2003 Jan 23;348(4):304-11. </a:t>
            </a:r>
          </a:p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>
                <a:solidFill>
                  <a:srgbClr val="000000"/>
                </a:solidFill>
              </a:rPr>
              <a:t> </a:t>
            </a:r>
            <a:r>
              <a:rPr lang="ru-RU" sz="1000">
                <a:solidFill>
                  <a:srgbClr val="000000"/>
                </a:solidFill>
              </a:rPr>
              <a:t>Tuffnell DJ, Shennan AH, Waugh JJ, Walker JJ. The management of severe pre-eclampsia/eclampsia. London (UK): Royal College of Obstetricians and Gynaecologists; 2006 Mar. 11 p. (Guideline; no. 10(A))..</a:t>
            </a:r>
          </a:p>
          <a:p>
            <a:pPr algn="r" eaLnBrk="1" fontAlgn="base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endParaRPr lang="ru-RU" sz="10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76898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Штриховая стрелка вправо 3"/>
          <p:cNvSpPr/>
          <p:nvPr/>
        </p:nvSpPr>
        <p:spPr>
          <a:xfrm>
            <a:off x="144617" y="3446188"/>
            <a:ext cx="5164959" cy="1445866"/>
          </a:xfrm>
          <a:custGeom>
            <a:avLst/>
            <a:gdLst>
              <a:gd name="connsiteX0" fmla="*/ 0 w 4198518"/>
              <a:gd name="connsiteY0" fmla="*/ 108012 h 432048"/>
              <a:gd name="connsiteX1" fmla="*/ 13502 w 4198518"/>
              <a:gd name="connsiteY1" fmla="*/ 108012 h 432048"/>
              <a:gd name="connsiteX2" fmla="*/ 13502 w 4198518"/>
              <a:gd name="connsiteY2" fmla="*/ 324036 h 432048"/>
              <a:gd name="connsiteX3" fmla="*/ 0 w 4198518"/>
              <a:gd name="connsiteY3" fmla="*/ 324036 h 432048"/>
              <a:gd name="connsiteX4" fmla="*/ 0 w 4198518"/>
              <a:gd name="connsiteY4" fmla="*/ 108012 h 432048"/>
              <a:gd name="connsiteX5" fmla="*/ 27003 w 4198518"/>
              <a:gd name="connsiteY5" fmla="*/ 108012 h 432048"/>
              <a:gd name="connsiteX6" fmla="*/ 54006 w 4198518"/>
              <a:gd name="connsiteY6" fmla="*/ 108012 h 432048"/>
              <a:gd name="connsiteX7" fmla="*/ 54006 w 4198518"/>
              <a:gd name="connsiteY7" fmla="*/ 324036 h 432048"/>
              <a:gd name="connsiteX8" fmla="*/ 27003 w 4198518"/>
              <a:gd name="connsiteY8" fmla="*/ 324036 h 432048"/>
              <a:gd name="connsiteX9" fmla="*/ 27003 w 4198518"/>
              <a:gd name="connsiteY9" fmla="*/ 108012 h 432048"/>
              <a:gd name="connsiteX10" fmla="*/ 67508 w 4198518"/>
              <a:gd name="connsiteY10" fmla="*/ 108012 h 432048"/>
              <a:gd name="connsiteX11" fmla="*/ 3982494 w 4198518"/>
              <a:gd name="connsiteY11" fmla="*/ 108012 h 432048"/>
              <a:gd name="connsiteX12" fmla="*/ 3982494 w 4198518"/>
              <a:gd name="connsiteY12" fmla="*/ 0 h 432048"/>
              <a:gd name="connsiteX13" fmla="*/ 4198518 w 4198518"/>
              <a:gd name="connsiteY13" fmla="*/ 216024 h 432048"/>
              <a:gd name="connsiteX14" fmla="*/ 3982494 w 4198518"/>
              <a:gd name="connsiteY14" fmla="*/ 432048 h 432048"/>
              <a:gd name="connsiteX15" fmla="*/ 3982494 w 4198518"/>
              <a:gd name="connsiteY15" fmla="*/ 324036 h 432048"/>
              <a:gd name="connsiteX16" fmla="*/ 67508 w 4198518"/>
              <a:gd name="connsiteY16" fmla="*/ 324036 h 432048"/>
              <a:gd name="connsiteX17" fmla="*/ 67508 w 4198518"/>
              <a:gd name="connsiteY17" fmla="*/ 108012 h 432048"/>
              <a:gd name="connsiteX0" fmla="*/ 0 w 4198518"/>
              <a:gd name="connsiteY0" fmla="*/ 391023 h 715059"/>
              <a:gd name="connsiteX1" fmla="*/ 13502 w 4198518"/>
              <a:gd name="connsiteY1" fmla="*/ 391023 h 715059"/>
              <a:gd name="connsiteX2" fmla="*/ 13502 w 4198518"/>
              <a:gd name="connsiteY2" fmla="*/ 607047 h 715059"/>
              <a:gd name="connsiteX3" fmla="*/ 0 w 4198518"/>
              <a:gd name="connsiteY3" fmla="*/ 607047 h 715059"/>
              <a:gd name="connsiteX4" fmla="*/ 0 w 4198518"/>
              <a:gd name="connsiteY4" fmla="*/ 391023 h 715059"/>
              <a:gd name="connsiteX5" fmla="*/ 27003 w 4198518"/>
              <a:gd name="connsiteY5" fmla="*/ 391023 h 715059"/>
              <a:gd name="connsiteX6" fmla="*/ 54006 w 4198518"/>
              <a:gd name="connsiteY6" fmla="*/ 391023 h 715059"/>
              <a:gd name="connsiteX7" fmla="*/ 54006 w 4198518"/>
              <a:gd name="connsiteY7" fmla="*/ 607047 h 715059"/>
              <a:gd name="connsiteX8" fmla="*/ 27003 w 4198518"/>
              <a:gd name="connsiteY8" fmla="*/ 607047 h 715059"/>
              <a:gd name="connsiteX9" fmla="*/ 27003 w 4198518"/>
              <a:gd name="connsiteY9" fmla="*/ 391023 h 715059"/>
              <a:gd name="connsiteX10" fmla="*/ 67508 w 4198518"/>
              <a:gd name="connsiteY10" fmla="*/ 391023 h 715059"/>
              <a:gd name="connsiteX11" fmla="*/ 3849280 w 4198518"/>
              <a:gd name="connsiteY11" fmla="*/ 0 h 715059"/>
              <a:gd name="connsiteX12" fmla="*/ 3982494 w 4198518"/>
              <a:gd name="connsiteY12" fmla="*/ 391023 h 715059"/>
              <a:gd name="connsiteX13" fmla="*/ 3982494 w 4198518"/>
              <a:gd name="connsiteY13" fmla="*/ 283011 h 715059"/>
              <a:gd name="connsiteX14" fmla="*/ 4198518 w 4198518"/>
              <a:gd name="connsiteY14" fmla="*/ 499035 h 715059"/>
              <a:gd name="connsiteX15" fmla="*/ 3982494 w 4198518"/>
              <a:gd name="connsiteY15" fmla="*/ 715059 h 715059"/>
              <a:gd name="connsiteX16" fmla="*/ 3982494 w 4198518"/>
              <a:gd name="connsiteY16" fmla="*/ 607047 h 715059"/>
              <a:gd name="connsiteX17" fmla="*/ 67508 w 4198518"/>
              <a:gd name="connsiteY17" fmla="*/ 607047 h 715059"/>
              <a:gd name="connsiteX18" fmla="*/ 67508 w 4198518"/>
              <a:gd name="connsiteY18" fmla="*/ 391023 h 715059"/>
              <a:gd name="connsiteX0" fmla="*/ 0 w 4198518"/>
              <a:gd name="connsiteY0" fmla="*/ 391023 h 715059"/>
              <a:gd name="connsiteX1" fmla="*/ 13502 w 4198518"/>
              <a:gd name="connsiteY1" fmla="*/ 391023 h 715059"/>
              <a:gd name="connsiteX2" fmla="*/ 13502 w 4198518"/>
              <a:gd name="connsiteY2" fmla="*/ 607047 h 715059"/>
              <a:gd name="connsiteX3" fmla="*/ 0 w 4198518"/>
              <a:gd name="connsiteY3" fmla="*/ 607047 h 715059"/>
              <a:gd name="connsiteX4" fmla="*/ 0 w 4198518"/>
              <a:gd name="connsiteY4" fmla="*/ 391023 h 715059"/>
              <a:gd name="connsiteX5" fmla="*/ 27003 w 4198518"/>
              <a:gd name="connsiteY5" fmla="*/ 391023 h 715059"/>
              <a:gd name="connsiteX6" fmla="*/ 54006 w 4198518"/>
              <a:gd name="connsiteY6" fmla="*/ 391023 h 715059"/>
              <a:gd name="connsiteX7" fmla="*/ 54006 w 4198518"/>
              <a:gd name="connsiteY7" fmla="*/ 607047 h 715059"/>
              <a:gd name="connsiteX8" fmla="*/ 27003 w 4198518"/>
              <a:gd name="connsiteY8" fmla="*/ 607047 h 715059"/>
              <a:gd name="connsiteX9" fmla="*/ 27003 w 4198518"/>
              <a:gd name="connsiteY9" fmla="*/ 391023 h 715059"/>
              <a:gd name="connsiteX10" fmla="*/ 67508 w 4198518"/>
              <a:gd name="connsiteY10" fmla="*/ 391023 h 715059"/>
              <a:gd name="connsiteX11" fmla="*/ 3849280 w 4198518"/>
              <a:gd name="connsiteY11" fmla="*/ 0 h 715059"/>
              <a:gd name="connsiteX12" fmla="*/ 3982494 w 4198518"/>
              <a:gd name="connsiteY12" fmla="*/ 391023 h 715059"/>
              <a:gd name="connsiteX13" fmla="*/ 3982494 w 4198518"/>
              <a:gd name="connsiteY13" fmla="*/ 283011 h 715059"/>
              <a:gd name="connsiteX14" fmla="*/ 4198518 w 4198518"/>
              <a:gd name="connsiteY14" fmla="*/ 499035 h 715059"/>
              <a:gd name="connsiteX15" fmla="*/ 3982494 w 4198518"/>
              <a:gd name="connsiteY15" fmla="*/ 715059 h 715059"/>
              <a:gd name="connsiteX16" fmla="*/ 3982494 w 4198518"/>
              <a:gd name="connsiteY16" fmla="*/ 607047 h 715059"/>
              <a:gd name="connsiteX17" fmla="*/ 67508 w 4198518"/>
              <a:gd name="connsiteY17" fmla="*/ 607047 h 715059"/>
              <a:gd name="connsiteX18" fmla="*/ 67508 w 4198518"/>
              <a:gd name="connsiteY18" fmla="*/ 391023 h 7150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198518" h="715059">
                <a:moveTo>
                  <a:pt x="0" y="391023"/>
                </a:moveTo>
                <a:lnTo>
                  <a:pt x="13502" y="391023"/>
                </a:lnTo>
                <a:lnTo>
                  <a:pt x="13502" y="607047"/>
                </a:lnTo>
                <a:lnTo>
                  <a:pt x="0" y="607047"/>
                </a:lnTo>
                <a:lnTo>
                  <a:pt x="0" y="391023"/>
                </a:lnTo>
                <a:close/>
                <a:moveTo>
                  <a:pt x="27003" y="391023"/>
                </a:moveTo>
                <a:lnTo>
                  <a:pt x="54006" y="391023"/>
                </a:lnTo>
                <a:lnTo>
                  <a:pt x="54006" y="607047"/>
                </a:lnTo>
                <a:lnTo>
                  <a:pt x="27003" y="607047"/>
                </a:lnTo>
                <a:lnTo>
                  <a:pt x="27003" y="391023"/>
                </a:lnTo>
                <a:close/>
                <a:moveTo>
                  <a:pt x="67508" y="391023"/>
                </a:moveTo>
                <a:cubicBezTo>
                  <a:pt x="1201350" y="390448"/>
                  <a:pt x="3294860" y="362714"/>
                  <a:pt x="3849280" y="0"/>
                </a:cubicBezTo>
                <a:lnTo>
                  <a:pt x="3982494" y="391023"/>
                </a:lnTo>
                <a:lnTo>
                  <a:pt x="3982494" y="283011"/>
                </a:lnTo>
                <a:lnTo>
                  <a:pt x="4198518" y="499035"/>
                </a:lnTo>
                <a:lnTo>
                  <a:pt x="3982494" y="715059"/>
                </a:lnTo>
                <a:lnTo>
                  <a:pt x="3982494" y="607047"/>
                </a:lnTo>
                <a:lnTo>
                  <a:pt x="67508" y="607047"/>
                </a:lnTo>
                <a:lnTo>
                  <a:pt x="67508" y="391023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 smtClean="0">
              <a:solidFill>
                <a:prstClr val="white"/>
              </a:solidFill>
            </a:endParaRPr>
          </a:p>
          <a:p>
            <a:pPr algn="ctr"/>
            <a:endParaRPr lang="ru-RU" b="1" dirty="0" smtClean="0">
              <a:solidFill>
                <a:prstClr val="white"/>
              </a:solidFill>
            </a:endParaRPr>
          </a:p>
          <a:p>
            <a:pPr algn="ctr"/>
            <a:r>
              <a:rPr lang="ru-RU" b="1" dirty="0" smtClean="0">
                <a:solidFill>
                  <a:prstClr val="white"/>
                </a:solidFill>
              </a:rPr>
              <a:t>Беременность</a:t>
            </a:r>
            <a:endParaRPr lang="ru-RU" b="1" dirty="0">
              <a:solidFill>
                <a:prstClr val="white"/>
              </a:solidFill>
            </a:endParaRPr>
          </a:p>
        </p:txBody>
      </p:sp>
      <p:sp>
        <p:nvSpPr>
          <p:cNvPr id="5" name="Штриховая стрелка вправо 4"/>
          <p:cNvSpPr/>
          <p:nvPr/>
        </p:nvSpPr>
        <p:spPr>
          <a:xfrm>
            <a:off x="5343134" y="3999124"/>
            <a:ext cx="1143744" cy="869802"/>
          </a:xfrm>
          <a:prstGeom prst="stripedRightArrow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prstClr val="white"/>
                </a:solidFill>
              </a:rPr>
              <a:t>Роды</a:t>
            </a:r>
            <a:r>
              <a:rPr lang="ru-RU" dirty="0" smtClean="0">
                <a:solidFill>
                  <a:prstClr val="white"/>
                </a:solidFill>
              </a:rPr>
              <a:t> 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6" name="Штриховая стрелка вправо 5"/>
          <p:cNvSpPr/>
          <p:nvPr/>
        </p:nvSpPr>
        <p:spPr>
          <a:xfrm>
            <a:off x="6486097" y="3999124"/>
            <a:ext cx="2304256" cy="869802"/>
          </a:xfrm>
          <a:prstGeom prst="stripedRightArrow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prstClr val="white"/>
                </a:solidFill>
              </a:rPr>
              <a:t>После родов</a:t>
            </a:r>
            <a:endParaRPr lang="ru-RU" b="1" dirty="0">
              <a:solidFill>
                <a:prstClr val="white"/>
              </a:solidFill>
            </a:endParaRPr>
          </a:p>
        </p:txBody>
      </p:sp>
      <p:sp>
        <p:nvSpPr>
          <p:cNvPr id="7" name="Правая фигурная скобка 6"/>
          <p:cNvSpPr/>
          <p:nvPr/>
        </p:nvSpPr>
        <p:spPr>
          <a:xfrm rot="5400000">
            <a:off x="4273655" y="836712"/>
            <a:ext cx="288032" cy="8496944"/>
          </a:xfrm>
          <a:prstGeom prst="rightBrace">
            <a:avLst>
              <a:gd name="adj1" fmla="val 30336"/>
              <a:gd name="adj2" fmla="val 50000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423230" y="5373216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err="1" smtClean="0">
                <a:solidFill>
                  <a:prstClr val="black"/>
                </a:solidFill>
              </a:rPr>
              <a:t>Допегит</a:t>
            </a:r>
            <a:r>
              <a:rPr lang="ru-RU" b="1" dirty="0" smtClean="0">
                <a:solidFill>
                  <a:prstClr val="black"/>
                </a:solidFill>
              </a:rPr>
              <a:t> до 2000 мг</a:t>
            </a:r>
            <a:endParaRPr lang="ru-RU" b="1" dirty="0">
              <a:solidFill>
                <a:prstClr val="black"/>
              </a:solidFill>
            </a:endParaRPr>
          </a:p>
        </p:txBody>
      </p:sp>
      <p:sp>
        <p:nvSpPr>
          <p:cNvPr id="9" name="Правая фигурная скобка 8"/>
          <p:cNvSpPr/>
          <p:nvPr/>
        </p:nvSpPr>
        <p:spPr>
          <a:xfrm rot="16200000">
            <a:off x="4294281" y="2640531"/>
            <a:ext cx="288032" cy="1143744"/>
          </a:xfrm>
          <a:prstGeom prst="rightBrace">
            <a:avLst>
              <a:gd name="adj1" fmla="val 30336"/>
              <a:gd name="adj2" fmla="val 50000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301547" y="2639515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err="1" smtClean="0">
                <a:solidFill>
                  <a:prstClr val="black"/>
                </a:solidFill>
              </a:rPr>
              <a:t>Нифедипин</a:t>
            </a:r>
            <a:endParaRPr lang="ru-RU" b="1" dirty="0">
              <a:solidFill>
                <a:prstClr val="black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999856" y="3123022"/>
            <a:ext cx="20882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prstClr val="black"/>
                </a:solidFill>
              </a:rPr>
              <a:t>Нейроаксиальная  аналгезия</a:t>
            </a:r>
            <a:endParaRPr lang="ru-RU" b="1" dirty="0">
              <a:solidFill>
                <a:prstClr val="black"/>
              </a:solidFill>
            </a:endParaRPr>
          </a:p>
        </p:txBody>
      </p:sp>
      <p:sp>
        <p:nvSpPr>
          <p:cNvPr id="12" name="Правая фигурная скобка 11"/>
          <p:cNvSpPr/>
          <p:nvPr/>
        </p:nvSpPr>
        <p:spPr>
          <a:xfrm rot="16200000">
            <a:off x="5683220" y="3337449"/>
            <a:ext cx="288032" cy="1035318"/>
          </a:xfrm>
          <a:prstGeom prst="rightBrace">
            <a:avLst>
              <a:gd name="adj1" fmla="val 30336"/>
              <a:gd name="adj2" fmla="val 50000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sp>
        <p:nvSpPr>
          <p:cNvPr id="13" name="Правая фигурная скобка 12"/>
          <p:cNvSpPr/>
          <p:nvPr/>
        </p:nvSpPr>
        <p:spPr>
          <a:xfrm rot="16200000">
            <a:off x="7470004" y="2817749"/>
            <a:ext cx="288032" cy="2104246"/>
          </a:xfrm>
          <a:prstGeom prst="rightBrace">
            <a:avLst>
              <a:gd name="adj1" fmla="val 30336"/>
              <a:gd name="adj2" fmla="val 50000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724233" y="3372909"/>
            <a:ext cx="18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err="1" smtClean="0">
                <a:solidFill>
                  <a:prstClr val="black"/>
                </a:solidFill>
              </a:rPr>
              <a:t>Урапидил</a:t>
            </a:r>
            <a:endParaRPr lang="ru-RU" b="1" dirty="0">
              <a:solidFill>
                <a:prstClr val="black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20608" y="1772816"/>
            <a:ext cx="223224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Отменить ингибиторы АПФ и антагонисты рецепторов к </a:t>
            </a:r>
            <a:r>
              <a:rPr lang="ru-RU" b="1" dirty="0" err="1" smtClean="0">
                <a:solidFill>
                  <a:srgbClr val="FF0000"/>
                </a:solidFill>
              </a:rPr>
              <a:t>ангиотензину</a:t>
            </a:r>
            <a:r>
              <a:rPr lang="ru-RU" b="1" dirty="0" smtClean="0">
                <a:solidFill>
                  <a:srgbClr val="FF0000"/>
                </a:solidFill>
              </a:rPr>
              <a:t>!!!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426174" y="1913642"/>
            <a:ext cx="36177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Осторожно бета-блокаторы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115616" y="260648"/>
            <a:ext cx="72728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66FF"/>
                </a:solidFill>
              </a:rPr>
              <a:t>Гипотензивная терапия</a:t>
            </a:r>
            <a:endParaRPr lang="ru-RU" sz="3200" b="1" dirty="0">
              <a:solidFill>
                <a:srgbClr val="0066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3570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79512" y="260648"/>
            <a:ext cx="8784976" cy="54630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b="1" dirty="0" err="1" smtClean="0">
                <a:solidFill>
                  <a:prstClr val="black"/>
                </a:solidFill>
              </a:rPr>
              <a:t>Goodlin</a:t>
            </a:r>
            <a:r>
              <a:rPr lang="en-US" sz="1600" b="1" dirty="0" smtClean="0">
                <a:solidFill>
                  <a:prstClr val="black"/>
                </a:solidFill>
              </a:rPr>
              <a:t> R, </a:t>
            </a:r>
            <a:r>
              <a:rPr lang="en-US" sz="1600" b="1" dirty="0" err="1" smtClean="0">
                <a:solidFill>
                  <a:prstClr val="black"/>
                </a:solidFill>
              </a:rPr>
              <a:t>Kurpershoek</a:t>
            </a:r>
            <a:r>
              <a:rPr lang="en-US" sz="1600" b="1" dirty="0" smtClean="0">
                <a:solidFill>
                  <a:prstClr val="black"/>
                </a:solidFill>
              </a:rPr>
              <a:t> C, </a:t>
            </a:r>
            <a:r>
              <a:rPr lang="en-US" sz="1600" b="1" dirty="0" err="1" smtClean="0">
                <a:solidFill>
                  <a:prstClr val="black"/>
                </a:solidFill>
              </a:rPr>
              <a:t>Haesslein</a:t>
            </a:r>
            <a:r>
              <a:rPr lang="en-US" sz="1600" b="1" dirty="0" smtClean="0">
                <a:solidFill>
                  <a:prstClr val="black"/>
                </a:solidFill>
              </a:rPr>
              <a:t> H. Colloid osmotic pressure changes</a:t>
            </a:r>
            <a:r>
              <a:rPr lang="ru-RU" sz="1600" b="1" dirty="0" smtClean="0">
                <a:solidFill>
                  <a:prstClr val="black"/>
                </a:solidFill>
              </a:rPr>
              <a:t> </a:t>
            </a:r>
            <a:r>
              <a:rPr lang="en-US" sz="1600" b="1" dirty="0" smtClean="0">
                <a:solidFill>
                  <a:prstClr val="black"/>
                </a:solidFill>
              </a:rPr>
              <a:t>during hypertensive pregnancy. Clin </a:t>
            </a:r>
            <a:r>
              <a:rPr lang="en-US" sz="1600" b="1" dirty="0" err="1" smtClean="0">
                <a:solidFill>
                  <a:prstClr val="black"/>
                </a:solidFill>
              </a:rPr>
              <a:t>Exp</a:t>
            </a:r>
            <a:r>
              <a:rPr lang="en-US" sz="1600" b="1" dirty="0" smtClean="0">
                <a:solidFill>
                  <a:prstClr val="black"/>
                </a:solidFill>
              </a:rPr>
              <a:t> </a:t>
            </a:r>
            <a:r>
              <a:rPr lang="en-US" sz="1600" b="1" dirty="0" err="1" smtClean="0">
                <a:solidFill>
                  <a:prstClr val="black"/>
                </a:solidFill>
              </a:rPr>
              <a:t>Hypertens</a:t>
            </a:r>
            <a:r>
              <a:rPr lang="en-US" sz="1600" b="1" dirty="0" smtClean="0">
                <a:solidFill>
                  <a:prstClr val="black"/>
                </a:solidFill>
              </a:rPr>
              <a:t> B. 1982;1(1):49-56. 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b="1" dirty="0" err="1" smtClean="0">
                <a:solidFill>
                  <a:prstClr val="black"/>
                </a:solidFill>
              </a:rPr>
              <a:t>Goodlin</a:t>
            </a:r>
            <a:r>
              <a:rPr lang="en-US" sz="1600" b="1" dirty="0" smtClean="0">
                <a:solidFill>
                  <a:prstClr val="black"/>
                </a:solidFill>
              </a:rPr>
              <a:t> RC, </a:t>
            </a:r>
            <a:r>
              <a:rPr lang="en-US" sz="1600" b="1" dirty="0" err="1" smtClean="0">
                <a:solidFill>
                  <a:prstClr val="black"/>
                </a:solidFill>
              </a:rPr>
              <a:t>Quaife</a:t>
            </a:r>
            <a:r>
              <a:rPr lang="en-US" sz="1600" b="1" dirty="0" smtClean="0">
                <a:solidFill>
                  <a:prstClr val="black"/>
                </a:solidFill>
              </a:rPr>
              <a:t> MA, Dirksen JW. The significance, diagnosis, and treatment</a:t>
            </a:r>
            <a:r>
              <a:rPr lang="ru-RU" sz="1600" b="1" dirty="0" smtClean="0">
                <a:solidFill>
                  <a:prstClr val="black"/>
                </a:solidFill>
              </a:rPr>
              <a:t> </a:t>
            </a:r>
            <a:r>
              <a:rPr lang="en-US" sz="1600" b="1" dirty="0" smtClean="0">
                <a:solidFill>
                  <a:prstClr val="black"/>
                </a:solidFill>
              </a:rPr>
              <a:t>of maternal hypovolemia as associated with fetal/maternal illness. </a:t>
            </a:r>
            <a:r>
              <a:rPr lang="en-US" sz="1600" b="1" dirty="0" err="1" smtClean="0">
                <a:solidFill>
                  <a:prstClr val="black"/>
                </a:solidFill>
              </a:rPr>
              <a:t>Semin</a:t>
            </a:r>
            <a:r>
              <a:rPr lang="ru-RU" sz="1600" b="1" dirty="0" smtClean="0">
                <a:solidFill>
                  <a:prstClr val="black"/>
                </a:solidFill>
              </a:rPr>
              <a:t> </a:t>
            </a:r>
            <a:r>
              <a:rPr lang="en-US" sz="1600" b="1" dirty="0" err="1" smtClean="0">
                <a:solidFill>
                  <a:prstClr val="black"/>
                </a:solidFill>
              </a:rPr>
              <a:t>Perinatol</a:t>
            </a:r>
            <a:r>
              <a:rPr lang="en-US" sz="1600" b="1" dirty="0" smtClean="0">
                <a:solidFill>
                  <a:prstClr val="black"/>
                </a:solidFill>
              </a:rPr>
              <a:t>. 1981 Apr;5(2):163-74. 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b="1" dirty="0" smtClean="0">
                <a:solidFill>
                  <a:prstClr val="black"/>
                </a:solidFill>
              </a:rPr>
              <a:t>Cotton DB, Benedetti TJ. Use of the Swan-</a:t>
            </a:r>
            <a:r>
              <a:rPr lang="en-US" sz="1600" b="1" dirty="0" err="1" smtClean="0">
                <a:solidFill>
                  <a:prstClr val="black"/>
                </a:solidFill>
              </a:rPr>
              <a:t>Ganz</a:t>
            </a:r>
            <a:r>
              <a:rPr lang="en-US" sz="1600" b="1" dirty="0" smtClean="0">
                <a:solidFill>
                  <a:prstClr val="black"/>
                </a:solidFill>
              </a:rPr>
              <a:t> catheter in obstetrics and</a:t>
            </a:r>
            <a:r>
              <a:rPr lang="ru-RU" sz="1600" b="1" dirty="0" smtClean="0">
                <a:solidFill>
                  <a:prstClr val="black"/>
                </a:solidFill>
              </a:rPr>
              <a:t> </a:t>
            </a:r>
            <a:r>
              <a:rPr lang="en-US" sz="1600" b="1" dirty="0" smtClean="0">
                <a:solidFill>
                  <a:prstClr val="black"/>
                </a:solidFill>
              </a:rPr>
              <a:t>gynecology. Obstet Gynecol. 1980 Nov;56(5):641-5.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b="1" dirty="0" smtClean="0">
                <a:solidFill>
                  <a:prstClr val="black"/>
                </a:solidFill>
              </a:rPr>
              <a:t>Larsen R, Turner E, </a:t>
            </a:r>
            <a:r>
              <a:rPr lang="en-US" sz="1600" b="1" dirty="0" err="1" smtClean="0">
                <a:solidFill>
                  <a:prstClr val="black"/>
                </a:solidFill>
              </a:rPr>
              <a:t>Radke</a:t>
            </a:r>
            <a:r>
              <a:rPr lang="en-US" sz="1600" b="1" dirty="0" smtClean="0">
                <a:solidFill>
                  <a:prstClr val="black"/>
                </a:solidFill>
              </a:rPr>
              <a:t> J. Intensive care of severe</a:t>
            </a:r>
            <a:r>
              <a:rPr lang="ru-RU" sz="1600" b="1" dirty="0" smtClean="0">
                <a:solidFill>
                  <a:prstClr val="black"/>
                </a:solidFill>
              </a:rPr>
              <a:t> </a:t>
            </a:r>
            <a:r>
              <a:rPr lang="en-US" sz="1600" b="1" dirty="0" smtClean="0">
                <a:solidFill>
                  <a:prstClr val="black"/>
                </a:solidFill>
              </a:rPr>
              <a:t>preeclampsia-eclampsia. A report on 22 cases (author's </a:t>
            </a:r>
            <a:r>
              <a:rPr lang="en-US" sz="1600" b="1" dirty="0" err="1" smtClean="0">
                <a:solidFill>
                  <a:prstClr val="black"/>
                </a:solidFill>
              </a:rPr>
              <a:t>transl</a:t>
            </a:r>
            <a:r>
              <a:rPr lang="en-US" sz="1600" b="1" dirty="0" smtClean="0">
                <a:solidFill>
                  <a:prstClr val="black"/>
                </a:solidFill>
              </a:rPr>
              <a:t>)]. </a:t>
            </a:r>
            <a:r>
              <a:rPr lang="en-US" sz="1600" b="1" dirty="0" err="1" smtClean="0">
                <a:solidFill>
                  <a:prstClr val="black"/>
                </a:solidFill>
              </a:rPr>
              <a:t>Anaesthesist</a:t>
            </a:r>
            <a:r>
              <a:rPr lang="en-US" sz="1600" b="1" dirty="0" smtClean="0">
                <a:solidFill>
                  <a:prstClr val="black"/>
                </a:solidFill>
              </a:rPr>
              <a:t>.</a:t>
            </a:r>
            <a:r>
              <a:rPr lang="ru-RU" sz="1600" b="1" dirty="0" smtClean="0">
                <a:solidFill>
                  <a:prstClr val="black"/>
                </a:solidFill>
              </a:rPr>
              <a:t> </a:t>
            </a:r>
            <a:r>
              <a:rPr lang="en-US" sz="1600" b="1" dirty="0" smtClean="0">
                <a:solidFill>
                  <a:prstClr val="black"/>
                </a:solidFill>
              </a:rPr>
              <a:t>1980 May;29(5):282-8.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b="1" dirty="0" smtClean="0">
                <a:solidFill>
                  <a:prstClr val="black"/>
                </a:solidFill>
              </a:rPr>
              <a:t>Maclean AB, </a:t>
            </a:r>
            <a:r>
              <a:rPr lang="en-US" sz="1600" b="1" dirty="0" err="1" smtClean="0">
                <a:solidFill>
                  <a:prstClr val="black"/>
                </a:solidFill>
              </a:rPr>
              <a:t>Doig</a:t>
            </a:r>
            <a:r>
              <a:rPr lang="en-US" sz="1600" b="1" dirty="0" smtClean="0">
                <a:solidFill>
                  <a:prstClr val="black"/>
                </a:solidFill>
              </a:rPr>
              <a:t> JR, </a:t>
            </a:r>
            <a:r>
              <a:rPr lang="en-US" sz="1600" b="1" dirty="0" err="1" smtClean="0">
                <a:solidFill>
                  <a:prstClr val="black"/>
                </a:solidFill>
              </a:rPr>
              <a:t>Aickin</a:t>
            </a:r>
            <a:r>
              <a:rPr lang="en-US" sz="1600" b="1" dirty="0" smtClean="0">
                <a:solidFill>
                  <a:prstClr val="black"/>
                </a:solidFill>
              </a:rPr>
              <a:t> DR. </a:t>
            </a:r>
            <a:r>
              <a:rPr lang="en-US" sz="1600" b="1" dirty="0" err="1" smtClean="0">
                <a:solidFill>
                  <a:prstClr val="black"/>
                </a:solidFill>
              </a:rPr>
              <a:t>Hypovolaemia</a:t>
            </a:r>
            <a:r>
              <a:rPr lang="en-US" sz="1600" b="1" dirty="0" smtClean="0">
                <a:solidFill>
                  <a:prstClr val="black"/>
                </a:solidFill>
              </a:rPr>
              <a:t>, pre-eclampsia and diuretics. Br</a:t>
            </a:r>
            <a:r>
              <a:rPr lang="ru-RU" sz="1600" b="1" dirty="0" smtClean="0">
                <a:solidFill>
                  <a:prstClr val="black"/>
                </a:solidFill>
              </a:rPr>
              <a:t> </a:t>
            </a:r>
            <a:r>
              <a:rPr lang="en-US" sz="1600" b="1" dirty="0" smtClean="0">
                <a:solidFill>
                  <a:prstClr val="black"/>
                </a:solidFill>
              </a:rPr>
              <a:t>J Obstet Gynaecol. 1978 Aug;85(8):597-601. 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b="1" dirty="0" err="1" smtClean="0">
                <a:solidFill>
                  <a:prstClr val="black"/>
                </a:solidFill>
              </a:rPr>
              <a:t>Assali</a:t>
            </a:r>
            <a:r>
              <a:rPr lang="en-US" sz="1600" b="1" dirty="0" smtClean="0">
                <a:solidFill>
                  <a:prstClr val="black"/>
                </a:solidFill>
              </a:rPr>
              <a:t> NS, Vaughn DL. Blood volume in pre-eclampsia: fantasy and reality. Am</a:t>
            </a:r>
            <a:r>
              <a:rPr lang="ru-RU" sz="1600" b="1" dirty="0" smtClean="0">
                <a:solidFill>
                  <a:prstClr val="black"/>
                </a:solidFill>
              </a:rPr>
              <a:t> </a:t>
            </a:r>
            <a:r>
              <a:rPr lang="en-US" sz="1600" b="1" dirty="0" smtClean="0">
                <a:solidFill>
                  <a:prstClr val="black"/>
                </a:solidFill>
              </a:rPr>
              <a:t>J Obstet Gynecol. 1977 Oct 15;129(4):355-9.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b="1" dirty="0" err="1" smtClean="0">
                <a:solidFill>
                  <a:prstClr val="black"/>
                </a:solidFill>
              </a:rPr>
              <a:t>Soffronoff</a:t>
            </a:r>
            <a:r>
              <a:rPr lang="en-US" sz="1600" b="1" dirty="0" smtClean="0">
                <a:solidFill>
                  <a:prstClr val="black"/>
                </a:solidFill>
              </a:rPr>
              <a:t> EC, Kaufmann BM, </a:t>
            </a:r>
            <a:r>
              <a:rPr lang="en-US" sz="1600" b="1" dirty="0" err="1" smtClean="0">
                <a:solidFill>
                  <a:prstClr val="black"/>
                </a:solidFill>
              </a:rPr>
              <a:t>Connaughton</a:t>
            </a:r>
            <a:r>
              <a:rPr lang="en-US" sz="1600" b="1" dirty="0" smtClean="0">
                <a:solidFill>
                  <a:prstClr val="black"/>
                </a:solidFill>
              </a:rPr>
              <a:t> JF. Intravascular volume</a:t>
            </a:r>
            <a:r>
              <a:rPr lang="ru-RU" sz="1600" b="1" dirty="0" smtClean="0">
                <a:solidFill>
                  <a:prstClr val="black"/>
                </a:solidFill>
              </a:rPr>
              <a:t>  </a:t>
            </a:r>
            <a:r>
              <a:rPr lang="en-US" sz="1600" b="1" dirty="0" smtClean="0">
                <a:solidFill>
                  <a:prstClr val="black"/>
                </a:solidFill>
              </a:rPr>
              <a:t>determinations and fetal outcome in hypertensive diseases of pregnancy. Am J</a:t>
            </a:r>
            <a:r>
              <a:rPr lang="ru-RU" sz="1600" b="1" dirty="0" smtClean="0">
                <a:solidFill>
                  <a:prstClr val="black"/>
                </a:solidFill>
              </a:rPr>
              <a:t> </a:t>
            </a:r>
            <a:r>
              <a:rPr lang="en-US" sz="1600" b="1" dirty="0" smtClean="0">
                <a:solidFill>
                  <a:prstClr val="black"/>
                </a:solidFill>
              </a:rPr>
              <a:t>Obstet Gynecol. 1977 Jan 1;127(1):4-9.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b="1" dirty="0" err="1" smtClean="0">
                <a:solidFill>
                  <a:prstClr val="black"/>
                </a:solidFill>
              </a:rPr>
              <a:t>Foidart</a:t>
            </a:r>
            <a:r>
              <a:rPr lang="en-US" sz="1600" b="1" dirty="0" smtClean="0">
                <a:solidFill>
                  <a:prstClr val="black"/>
                </a:solidFill>
              </a:rPr>
              <a:t> JM, </a:t>
            </a:r>
            <a:r>
              <a:rPr lang="en-US" sz="1600" b="1" dirty="0" err="1" smtClean="0">
                <a:solidFill>
                  <a:prstClr val="black"/>
                </a:solidFill>
              </a:rPr>
              <a:t>Rorive</a:t>
            </a:r>
            <a:r>
              <a:rPr lang="en-US" sz="1600" b="1" dirty="0" smtClean="0">
                <a:solidFill>
                  <a:prstClr val="black"/>
                </a:solidFill>
              </a:rPr>
              <a:t> G. [Hypertension and pregnancy]. </a:t>
            </a:r>
            <a:r>
              <a:rPr lang="en-US" sz="1600" b="1" dirty="0" err="1" smtClean="0">
                <a:solidFill>
                  <a:prstClr val="black"/>
                </a:solidFill>
              </a:rPr>
              <a:t>Acta</a:t>
            </a:r>
            <a:r>
              <a:rPr lang="en-US" sz="1600" b="1" dirty="0" smtClean="0">
                <a:solidFill>
                  <a:prstClr val="black"/>
                </a:solidFill>
              </a:rPr>
              <a:t> </a:t>
            </a:r>
            <a:r>
              <a:rPr lang="en-US" sz="1600" b="1" dirty="0" err="1" smtClean="0">
                <a:solidFill>
                  <a:prstClr val="black"/>
                </a:solidFill>
              </a:rPr>
              <a:t>Cardiol</a:t>
            </a:r>
            <a:r>
              <a:rPr lang="en-US" sz="1600" b="1" dirty="0" smtClean="0">
                <a:solidFill>
                  <a:prstClr val="black"/>
                </a:solidFill>
              </a:rPr>
              <a:t>.</a:t>
            </a:r>
            <a:r>
              <a:rPr lang="ru-RU" sz="1600" b="1" dirty="0" smtClean="0">
                <a:solidFill>
                  <a:prstClr val="black"/>
                </a:solidFill>
              </a:rPr>
              <a:t> </a:t>
            </a:r>
            <a:r>
              <a:rPr lang="en-US" sz="1600" b="1" dirty="0" smtClean="0">
                <a:solidFill>
                  <a:prstClr val="black"/>
                </a:solidFill>
              </a:rPr>
              <a:t>1977;32(3):187-202. 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b="1" dirty="0" err="1" smtClean="0">
                <a:solidFill>
                  <a:prstClr val="black"/>
                </a:solidFill>
              </a:rPr>
              <a:t>Cloeren</a:t>
            </a:r>
            <a:r>
              <a:rPr lang="en-US" sz="1600" b="1" dirty="0" smtClean="0">
                <a:solidFill>
                  <a:prstClr val="black"/>
                </a:solidFill>
              </a:rPr>
              <a:t> SE, </a:t>
            </a:r>
            <a:r>
              <a:rPr lang="en-US" sz="1600" b="1" dirty="0" err="1" smtClean="0">
                <a:solidFill>
                  <a:prstClr val="black"/>
                </a:solidFill>
              </a:rPr>
              <a:t>Lippert</a:t>
            </a:r>
            <a:r>
              <a:rPr lang="en-US" sz="1600" b="1" dirty="0" smtClean="0">
                <a:solidFill>
                  <a:prstClr val="black"/>
                </a:solidFill>
              </a:rPr>
              <a:t> TH, </a:t>
            </a:r>
            <a:r>
              <a:rPr lang="en-US" sz="1600" b="1" dirty="0" err="1" smtClean="0">
                <a:solidFill>
                  <a:prstClr val="black"/>
                </a:solidFill>
              </a:rPr>
              <a:t>Hinselmann</a:t>
            </a:r>
            <a:r>
              <a:rPr lang="en-US" sz="1600" b="1" dirty="0" smtClean="0">
                <a:solidFill>
                  <a:prstClr val="black"/>
                </a:solidFill>
              </a:rPr>
              <a:t> M. Hypovolemia in toxemia of pregnancy:</a:t>
            </a:r>
            <a:r>
              <a:rPr lang="ru-RU" sz="1600" b="1" dirty="0" smtClean="0">
                <a:solidFill>
                  <a:prstClr val="black"/>
                </a:solidFill>
              </a:rPr>
              <a:t> </a:t>
            </a:r>
            <a:r>
              <a:rPr lang="en-US" sz="1600" b="1" dirty="0" smtClean="0">
                <a:solidFill>
                  <a:prstClr val="black"/>
                </a:solidFill>
              </a:rPr>
              <a:t>plasma expander therapy with surveillance of central venous pressure. Arch</a:t>
            </a:r>
            <a:r>
              <a:rPr lang="ru-RU" sz="1600" b="1" dirty="0" smtClean="0">
                <a:solidFill>
                  <a:prstClr val="black"/>
                </a:solidFill>
              </a:rPr>
              <a:t> </a:t>
            </a:r>
            <a:r>
              <a:rPr lang="en-US" sz="1600" b="1" dirty="0" err="1" smtClean="0">
                <a:solidFill>
                  <a:prstClr val="black"/>
                </a:solidFill>
              </a:rPr>
              <a:t>Gynakol</a:t>
            </a:r>
            <a:r>
              <a:rPr lang="en-US" sz="1600" b="1" dirty="0" smtClean="0">
                <a:solidFill>
                  <a:prstClr val="black"/>
                </a:solidFill>
              </a:rPr>
              <a:t>. 1973 Jun 25;215(2):123-32.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b="1" dirty="0" err="1" smtClean="0">
                <a:solidFill>
                  <a:prstClr val="black"/>
                </a:solidFill>
              </a:rPr>
              <a:t>Lippert</a:t>
            </a:r>
            <a:r>
              <a:rPr lang="en-US" sz="1600" b="1" dirty="0" smtClean="0">
                <a:solidFill>
                  <a:prstClr val="black"/>
                </a:solidFill>
              </a:rPr>
              <a:t> TH, </a:t>
            </a:r>
            <a:r>
              <a:rPr lang="en-US" sz="1600" b="1" dirty="0" err="1" smtClean="0">
                <a:solidFill>
                  <a:prstClr val="black"/>
                </a:solidFill>
              </a:rPr>
              <a:t>Cloeren</a:t>
            </a:r>
            <a:r>
              <a:rPr lang="en-US" sz="1600" b="1" dirty="0" smtClean="0">
                <a:solidFill>
                  <a:prstClr val="black"/>
                </a:solidFill>
              </a:rPr>
              <a:t> SE, </a:t>
            </a:r>
            <a:r>
              <a:rPr lang="en-US" sz="1600" b="1" dirty="0" err="1" smtClean="0">
                <a:solidFill>
                  <a:prstClr val="black"/>
                </a:solidFill>
              </a:rPr>
              <a:t>Hinselmann</a:t>
            </a:r>
            <a:r>
              <a:rPr lang="en-US" sz="1600" b="1" dirty="0" smtClean="0">
                <a:solidFill>
                  <a:prstClr val="black"/>
                </a:solidFill>
              </a:rPr>
              <a:t> M. [Therapy of hypovolemia in EPH-</a:t>
            </a:r>
            <a:r>
              <a:rPr lang="en-US" sz="1600" b="1" dirty="0" err="1" smtClean="0">
                <a:solidFill>
                  <a:prstClr val="black"/>
                </a:solidFill>
              </a:rPr>
              <a:t>gestoses</a:t>
            </a:r>
            <a:r>
              <a:rPr lang="ru-RU" sz="1600" b="1" dirty="0" smtClean="0">
                <a:solidFill>
                  <a:prstClr val="black"/>
                </a:solidFill>
              </a:rPr>
              <a:t> </a:t>
            </a:r>
            <a:r>
              <a:rPr lang="en-US" sz="1600" b="1" dirty="0" smtClean="0">
                <a:solidFill>
                  <a:prstClr val="black"/>
                </a:solidFill>
              </a:rPr>
              <a:t>using plasma expanders with central venous pressure control]. </a:t>
            </a:r>
            <a:r>
              <a:rPr lang="en-US" sz="1600" b="1" dirty="0" err="1" smtClean="0">
                <a:solidFill>
                  <a:prstClr val="black"/>
                </a:solidFill>
              </a:rPr>
              <a:t>Gynakol</a:t>
            </a:r>
            <a:r>
              <a:rPr lang="en-US" sz="1600" b="1" dirty="0" smtClean="0">
                <a:solidFill>
                  <a:prstClr val="black"/>
                </a:solidFill>
              </a:rPr>
              <a:t> </a:t>
            </a:r>
            <a:r>
              <a:rPr lang="en-US" sz="1600" b="1" dirty="0" err="1" smtClean="0">
                <a:solidFill>
                  <a:prstClr val="black"/>
                </a:solidFill>
              </a:rPr>
              <a:t>Rundsch</a:t>
            </a:r>
            <a:r>
              <a:rPr lang="en-US" sz="1600" b="1" dirty="0" smtClean="0">
                <a:solidFill>
                  <a:prstClr val="black"/>
                </a:solidFill>
              </a:rPr>
              <a:t>.</a:t>
            </a:r>
            <a:r>
              <a:rPr lang="ru-RU" sz="1600" b="1" dirty="0" smtClean="0">
                <a:solidFill>
                  <a:prstClr val="black"/>
                </a:solidFill>
              </a:rPr>
              <a:t> </a:t>
            </a:r>
            <a:r>
              <a:rPr lang="en-US" sz="1600" b="1" dirty="0" smtClean="0">
                <a:solidFill>
                  <a:prstClr val="black"/>
                </a:solidFill>
              </a:rPr>
              <a:t>1973;13:Suppl 1:107-8. </a:t>
            </a:r>
            <a:endParaRPr lang="ru-RU" sz="1600" b="1" dirty="0">
              <a:solidFill>
                <a:prstClr val="black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55576" y="5949280"/>
            <a:ext cx="73448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FF0000"/>
                </a:solidFill>
              </a:rPr>
              <a:t>Еще 30 лет назад вывод -  </a:t>
            </a:r>
            <a:r>
              <a:rPr lang="ru-RU" sz="2000" b="1" dirty="0" err="1" smtClean="0">
                <a:solidFill>
                  <a:srgbClr val="FF0000"/>
                </a:solidFill>
              </a:rPr>
              <a:t>гиповолемия</a:t>
            </a:r>
            <a:r>
              <a:rPr lang="ru-RU" sz="2000" b="1" dirty="0" smtClean="0">
                <a:solidFill>
                  <a:srgbClr val="FF0000"/>
                </a:solidFill>
              </a:rPr>
              <a:t> при преэклампсии не нуждается в коррекции</a:t>
            </a:r>
            <a:endParaRPr lang="ru-RU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652229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00" y="277738"/>
            <a:ext cx="3996532" cy="1361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620688"/>
            <a:ext cx="5000861" cy="2037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Прямая со стрелкой 2"/>
          <p:cNvCxnSpPr/>
          <p:nvPr/>
        </p:nvCxnSpPr>
        <p:spPr>
          <a:xfrm flipH="1">
            <a:off x="5854874" y="896611"/>
            <a:ext cx="576064" cy="936104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583" y="2852936"/>
            <a:ext cx="8001000" cy="383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Прямая соединительная линия 5"/>
          <p:cNvCxnSpPr/>
          <p:nvPr/>
        </p:nvCxnSpPr>
        <p:spPr>
          <a:xfrm>
            <a:off x="683568" y="4653136"/>
            <a:ext cx="777686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>
            <a:off x="596583" y="5157192"/>
            <a:ext cx="786384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>
            <a:off x="640075" y="5589240"/>
            <a:ext cx="777686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1861330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9" name="Picture 2" descr="podvitski932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71727" y="1700808"/>
            <a:ext cx="4759996" cy="3456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2" name="TextBox 1"/>
          <p:cNvSpPr txBox="1"/>
          <p:nvPr/>
        </p:nvSpPr>
        <p:spPr>
          <a:xfrm>
            <a:off x="107504" y="247452"/>
            <a:ext cx="87849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>
                <a:solidFill>
                  <a:srgbClr val="FF0000"/>
                </a:solidFill>
              </a:rPr>
              <a:t>Ограничительная стратегия инфузионной терапии!!!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283385" y="875309"/>
            <a:ext cx="38872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>
                <a:solidFill>
                  <a:srgbClr val="FF0000"/>
                </a:solidFill>
              </a:rPr>
              <a:t>Только кристаллоиды!!!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32853" y="5445224"/>
            <a:ext cx="84969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>
                <a:solidFill>
                  <a:srgbClr val="FF0000"/>
                </a:solidFill>
              </a:rPr>
              <a:t>Исключение – </a:t>
            </a:r>
            <a:r>
              <a:rPr lang="en-US" sz="2400" b="1" dirty="0">
                <a:solidFill>
                  <a:srgbClr val="FF0000"/>
                </a:solidFill>
              </a:rPr>
              <a:t>HELLP</a:t>
            </a:r>
            <a:r>
              <a:rPr lang="ru-RU" sz="2400" b="1" dirty="0">
                <a:solidFill>
                  <a:srgbClr val="FF0000"/>
                </a:solidFill>
              </a:rPr>
              <a:t>-синдром после </a:t>
            </a:r>
            <a:r>
              <a:rPr lang="ru-RU" sz="2400" b="1" dirty="0" smtClean="0">
                <a:solidFill>
                  <a:srgbClr val="FF0000"/>
                </a:solidFill>
              </a:rPr>
              <a:t>родоразрешения без ОПН</a:t>
            </a:r>
            <a:endParaRPr lang="ru-RU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891104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253523" y="332656"/>
            <a:ext cx="4464496" cy="644664"/>
          </a:xfrm>
          <a:prstGeom prst="roundRect">
            <a:avLst>
              <a:gd name="adj" fmla="val 33198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</a:rPr>
              <a:t>HELLP- ELLP</a:t>
            </a:r>
            <a:r>
              <a:rPr lang="ru-RU" sz="2800" b="1" dirty="0" smtClean="0">
                <a:solidFill>
                  <a:srgbClr val="FF0000"/>
                </a:solidFill>
              </a:rPr>
              <a:t> синдром</a:t>
            </a:r>
            <a:endParaRPr lang="ru-RU" sz="2800" b="1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613563" y="1196752"/>
            <a:ext cx="3744416" cy="644664"/>
          </a:xfrm>
          <a:prstGeom prst="roundRect">
            <a:avLst>
              <a:gd name="adj" fmla="val 33198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err="1" smtClean="0">
                <a:solidFill>
                  <a:srgbClr val="FF0000"/>
                </a:solidFill>
              </a:rPr>
              <a:t>Родоразрешение</a:t>
            </a:r>
            <a:endParaRPr lang="ru-RU" sz="2800" b="1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337835" y="2136264"/>
            <a:ext cx="2295872" cy="644664"/>
          </a:xfrm>
          <a:prstGeom prst="roundRect">
            <a:avLst>
              <a:gd name="adj" fmla="val 33198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</a:rPr>
              <a:t>Диурез</a:t>
            </a:r>
            <a:endParaRPr lang="ru-RU" sz="2800" b="1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91455" y="2534439"/>
            <a:ext cx="2592288" cy="492978"/>
          </a:xfrm>
          <a:prstGeom prst="roundRect">
            <a:avLst>
              <a:gd name="adj" fmla="val 33198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FF0000"/>
                </a:solidFill>
              </a:rPr>
              <a:t>Более 0,5 мл/кг/ч</a:t>
            </a:r>
            <a:endParaRPr lang="ru-RU" sz="2000" b="1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581417" y="2534439"/>
            <a:ext cx="2592288" cy="492978"/>
          </a:xfrm>
          <a:prstGeom prst="roundRect">
            <a:avLst>
              <a:gd name="adj" fmla="val 33198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66FF"/>
                </a:solidFill>
              </a:rPr>
              <a:t>Менее 0,5 мл/кг/ч</a:t>
            </a:r>
            <a:endParaRPr lang="ru-RU" sz="2000" b="1" dirty="0">
              <a:solidFill>
                <a:srgbClr val="0066FF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45505" y="3206550"/>
            <a:ext cx="3165685" cy="492978"/>
          </a:xfrm>
          <a:prstGeom prst="roundRect">
            <a:avLst>
              <a:gd name="adj" fmla="val 33198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0000"/>
                </a:solidFill>
              </a:rPr>
              <a:t>Базовая терапия ПЭ</a:t>
            </a:r>
            <a:endParaRPr lang="ru-RU" sz="2000" b="1" dirty="0">
              <a:solidFill>
                <a:srgbClr val="00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68361" y="3948720"/>
            <a:ext cx="3519971" cy="492978"/>
          </a:xfrm>
          <a:prstGeom prst="roundRect">
            <a:avLst>
              <a:gd name="adj" fmla="val 33198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0000"/>
                </a:solidFill>
              </a:rPr>
              <a:t>Кристаллоиды 20 мл/кг</a:t>
            </a:r>
            <a:endParaRPr lang="ru-RU" sz="2000" b="1" dirty="0">
              <a:solidFill>
                <a:srgbClr val="00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119539" y="3948720"/>
            <a:ext cx="3528392" cy="492978"/>
          </a:xfrm>
          <a:prstGeom prst="roundRect">
            <a:avLst>
              <a:gd name="adj" fmla="val 33198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66FF"/>
                </a:solidFill>
              </a:rPr>
              <a:t>Нельзя магния сульфат</a:t>
            </a:r>
            <a:endParaRPr lang="ru-RU" sz="2000" b="1" dirty="0">
              <a:solidFill>
                <a:srgbClr val="0066FF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394485" y="3221223"/>
            <a:ext cx="2966152" cy="568821"/>
          </a:xfrm>
          <a:prstGeom prst="roundRect">
            <a:avLst>
              <a:gd name="adj" fmla="val 33198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</a:rPr>
              <a:t>ОПН </a:t>
            </a:r>
            <a:r>
              <a:rPr lang="ru-RU" sz="1600" b="1" dirty="0" smtClean="0">
                <a:solidFill>
                  <a:srgbClr val="FF0000"/>
                </a:solidFill>
              </a:rPr>
              <a:t>(</a:t>
            </a:r>
            <a:r>
              <a:rPr lang="en-US" sz="1600" b="1" dirty="0" smtClean="0">
                <a:solidFill>
                  <a:srgbClr val="FF0000"/>
                </a:solidFill>
              </a:rPr>
              <a:t>RIFLE, AKIN)</a:t>
            </a:r>
            <a:endParaRPr lang="ru-RU" sz="1600" b="1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300892" y="4600594"/>
            <a:ext cx="3165685" cy="492978"/>
          </a:xfrm>
          <a:prstGeom prst="roundRect">
            <a:avLst>
              <a:gd name="adj" fmla="val 33198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err="1" smtClean="0">
                <a:solidFill>
                  <a:srgbClr val="0066FF"/>
                </a:solidFill>
              </a:rPr>
              <a:t>Инфузия</a:t>
            </a:r>
            <a:r>
              <a:rPr lang="ru-RU" sz="2000" b="1" dirty="0" smtClean="0">
                <a:solidFill>
                  <a:srgbClr val="0066FF"/>
                </a:solidFill>
              </a:rPr>
              <a:t>  - нет</a:t>
            </a:r>
            <a:endParaRPr lang="ru-RU" sz="2000" b="1" dirty="0">
              <a:solidFill>
                <a:srgbClr val="0066FF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247456" y="5301208"/>
            <a:ext cx="4896544" cy="492978"/>
          </a:xfrm>
          <a:prstGeom prst="roundRect">
            <a:avLst>
              <a:gd name="adj" fmla="val 33198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66FF"/>
                </a:solidFill>
              </a:rPr>
              <a:t>Почечная заместительная терапия</a:t>
            </a:r>
            <a:endParaRPr lang="ru-RU" sz="2000" b="1" dirty="0">
              <a:solidFill>
                <a:srgbClr val="0066FF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68361" y="4600594"/>
            <a:ext cx="3519971" cy="492978"/>
          </a:xfrm>
          <a:prstGeom prst="roundRect">
            <a:avLst>
              <a:gd name="adj" fmla="val 33198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0000"/>
                </a:solidFill>
              </a:rPr>
              <a:t>Возможно </a:t>
            </a:r>
            <a:r>
              <a:rPr lang="ru-RU" sz="2000" b="1" dirty="0" err="1" smtClean="0">
                <a:solidFill>
                  <a:srgbClr val="000000"/>
                </a:solidFill>
              </a:rPr>
              <a:t>салуретики</a:t>
            </a:r>
            <a:endParaRPr lang="ru-RU" sz="20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9570323"/>
      </p:ext>
    </p:extLst>
  </p:cSld>
  <p:clrMapOvr>
    <a:masterClrMapping/>
  </p:clrMapOvr>
  <p:transition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92724190"/>
              </p:ext>
            </p:extLst>
          </p:nvPr>
        </p:nvGraphicFramePr>
        <p:xfrm>
          <a:off x="179512" y="764704"/>
          <a:ext cx="8784976" cy="5548828"/>
        </p:xfrm>
        <a:graphic>
          <a:graphicData uri="http://schemas.openxmlformats.org/drawingml/2006/table">
            <a:tbl>
              <a:tblPr/>
              <a:tblGrid>
                <a:gridCol w="180020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008112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68312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966781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841268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1201690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1201690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  <a:gridCol w="1082115">
                  <a:extLst>
                    <a:ext uri="{9D8B030D-6E8A-4147-A177-3AD203B41FA5}">
                      <a16:colId xmlns="" xmlns:a16="http://schemas.microsoft.com/office/drawing/2014/main" val="20007"/>
                    </a:ext>
                  </a:extLst>
                </a:gridCol>
              </a:tblGrid>
              <a:tr h="743803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Раствор</a:t>
                      </a:r>
                      <a:endParaRPr lang="ru-RU" sz="2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6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Содержание в 1000 мл, </a:t>
                      </a:r>
                      <a:r>
                        <a:rPr lang="ru-RU" sz="1400" b="1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ммоль</a:t>
                      </a: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/л</a:t>
                      </a:r>
                      <a:endParaRPr lang="ru-RU" sz="24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Осмоля</a:t>
                      </a:r>
                      <a:endParaRPr lang="ru-RU" sz="24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-</a:t>
                      </a:r>
                      <a:r>
                        <a:rPr lang="ru-RU" sz="1400" b="1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рность</a:t>
                      </a: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,</a:t>
                      </a:r>
                      <a:endParaRPr lang="ru-RU" sz="24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(</a:t>
                      </a:r>
                      <a:r>
                        <a:rPr lang="ru-RU" sz="1400" b="1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мОсм</a:t>
                      </a: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)</a:t>
                      </a:r>
                      <a:endParaRPr lang="ru-RU" sz="24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76836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Na</a:t>
                      </a:r>
                      <a:endParaRPr lang="ru-RU" sz="2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К</a:t>
                      </a:r>
                      <a:endParaRPr lang="ru-RU" sz="2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Са</a:t>
                      </a:r>
                      <a:endParaRPr lang="ru-RU" sz="2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Mg</a:t>
                      </a:r>
                      <a:endParaRPr lang="ru-RU" sz="2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С</a:t>
                      </a:r>
                      <a:r>
                        <a:rPr lang="en-US" sz="14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l</a:t>
                      </a:r>
                      <a:endParaRPr lang="ru-RU" sz="2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spc="-4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Носители резервной</a:t>
                      </a:r>
                      <a:endParaRPr lang="ru-RU" sz="2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spc="-4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щелочности</a:t>
                      </a:r>
                      <a:endParaRPr lang="ru-RU" sz="2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 </a:t>
                      </a:r>
                      <a:endParaRPr lang="ru-RU" sz="24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48862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Плазма крови</a:t>
                      </a:r>
                      <a:endParaRPr lang="ru-RU" sz="2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136-143</a:t>
                      </a:r>
                      <a:endParaRPr lang="ru-RU" sz="2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3,5-5</a:t>
                      </a:r>
                      <a:endParaRPr lang="ru-RU" sz="2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2,38-2,63</a:t>
                      </a:r>
                      <a:endParaRPr lang="ru-RU" sz="2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0,75-1,1</a:t>
                      </a:r>
                      <a:endParaRPr lang="ru-RU" sz="2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96-105</a:t>
                      </a:r>
                      <a:endParaRPr lang="ru-RU" sz="2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spc="-4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-</a:t>
                      </a:r>
                      <a:endParaRPr lang="ru-RU" sz="2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280-290</a:t>
                      </a:r>
                      <a:endParaRPr lang="ru-RU" sz="2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48862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Интерстиц</a:t>
                      </a:r>
                      <a:r>
                        <a:rPr lang="en-US" sz="1400" b="1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.</a:t>
                      </a:r>
                      <a:r>
                        <a:rPr lang="ru-RU" sz="1400" b="1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жидкость</a:t>
                      </a:r>
                      <a:endParaRPr lang="ru-RU" sz="2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145</a:t>
                      </a:r>
                      <a:endParaRPr lang="ru-RU" sz="24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4</a:t>
                      </a:r>
                      <a:endParaRPr lang="ru-RU" sz="2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2,5</a:t>
                      </a:r>
                      <a:endParaRPr lang="ru-RU" sz="2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1</a:t>
                      </a:r>
                      <a:endParaRPr lang="ru-RU" sz="2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116</a:t>
                      </a:r>
                      <a:endParaRPr lang="ru-RU" sz="2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spc="-4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-</a:t>
                      </a:r>
                      <a:endParaRPr lang="ru-RU" sz="2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298</a:t>
                      </a:r>
                      <a:endParaRPr lang="ru-RU" sz="2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8738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NaCl</a:t>
                      </a: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 0,9%</a:t>
                      </a:r>
                      <a:endParaRPr lang="ru-RU" sz="24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154</a:t>
                      </a:r>
                      <a:endParaRPr lang="ru-RU" sz="24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-</a:t>
                      </a:r>
                      <a:endParaRPr lang="ru-RU" sz="24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-</a:t>
                      </a:r>
                      <a:endParaRPr lang="ru-RU" sz="24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-</a:t>
                      </a:r>
                      <a:endParaRPr lang="ru-RU" sz="24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154</a:t>
                      </a:r>
                      <a:endParaRPr lang="ru-RU" sz="24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-</a:t>
                      </a:r>
                      <a:endParaRPr lang="ru-RU" sz="24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308</a:t>
                      </a:r>
                      <a:endParaRPr lang="ru-RU" sz="24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3376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Рингер</a:t>
                      </a:r>
                      <a:endParaRPr lang="ru-RU" sz="24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147</a:t>
                      </a:r>
                      <a:endParaRPr lang="ru-RU" sz="24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4</a:t>
                      </a:r>
                      <a:endParaRPr lang="ru-RU" sz="2400" b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6</a:t>
                      </a:r>
                      <a:endParaRPr lang="ru-RU" sz="24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 </a:t>
                      </a:r>
                      <a:endParaRPr lang="ru-RU" sz="24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155</a:t>
                      </a:r>
                      <a:endParaRPr lang="ru-RU" sz="24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-</a:t>
                      </a:r>
                      <a:endParaRPr lang="ru-RU" sz="24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309</a:t>
                      </a:r>
                      <a:endParaRPr lang="ru-RU" sz="24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48862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Рингер-лактат</a:t>
                      </a: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 (Гартмана)</a:t>
                      </a:r>
                      <a:endParaRPr lang="ru-RU" sz="24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130</a:t>
                      </a:r>
                      <a:endParaRPr lang="ru-RU" sz="2400" b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4</a:t>
                      </a:r>
                      <a:endParaRPr lang="ru-RU" sz="24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3</a:t>
                      </a:r>
                      <a:endParaRPr lang="ru-RU" sz="24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-</a:t>
                      </a:r>
                      <a:endParaRPr lang="ru-RU" sz="2400" b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109</a:t>
                      </a:r>
                      <a:endParaRPr lang="ru-RU" sz="24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spc="-4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Лактат</a:t>
                      </a: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 28</a:t>
                      </a:r>
                      <a:endParaRPr lang="ru-RU" sz="24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273</a:t>
                      </a:r>
                      <a:endParaRPr lang="ru-RU" sz="24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39848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Рингер</a:t>
                      </a: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-ацетат</a:t>
                      </a:r>
                      <a:endParaRPr lang="ru-RU" sz="24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131</a:t>
                      </a:r>
                      <a:endParaRPr lang="ru-RU" sz="2400" b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4</a:t>
                      </a:r>
                      <a:endParaRPr lang="ru-RU" sz="2400" b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2</a:t>
                      </a:r>
                      <a:endParaRPr lang="ru-RU" sz="2400" b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1</a:t>
                      </a:r>
                      <a:endParaRPr lang="ru-RU" sz="24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111</a:t>
                      </a:r>
                      <a:endParaRPr lang="ru-RU" sz="24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ацетат 30</a:t>
                      </a:r>
                      <a:endParaRPr lang="ru-RU" sz="24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280</a:t>
                      </a:r>
                      <a:endParaRPr lang="ru-RU" sz="24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48862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Стерофундин</a:t>
                      </a: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 изотонический</a:t>
                      </a:r>
                      <a:endParaRPr lang="ru-RU" sz="24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140</a:t>
                      </a:r>
                      <a:endParaRPr lang="ru-RU" sz="24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4</a:t>
                      </a:r>
                      <a:endParaRPr lang="ru-RU" sz="24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2,5</a:t>
                      </a:r>
                      <a:endParaRPr lang="ru-RU" sz="24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1</a:t>
                      </a:r>
                      <a:endParaRPr lang="ru-RU" sz="24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127</a:t>
                      </a:r>
                      <a:endParaRPr lang="ru-RU" sz="24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малат</a:t>
                      </a: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 5,0,</a:t>
                      </a:r>
                      <a:endParaRPr lang="ru-RU" sz="24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ацетат 24</a:t>
                      </a:r>
                      <a:endParaRPr lang="ru-RU" sz="24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304</a:t>
                      </a:r>
                      <a:endParaRPr lang="ru-RU" sz="24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48863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Йоностерил</a:t>
                      </a:r>
                      <a:endParaRPr lang="ru-RU" sz="24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137</a:t>
                      </a:r>
                      <a:endParaRPr lang="ru-RU" sz="24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4</a:t>
                      </a:r>
                      <a:endParaRPr lang="ru-RU" sz="24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1.65</a:t>
                      </a:r>
                      <a:endParaRPr lang="ru-RU" sz="24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1,25</a:t>
                      </a:r>
                      <a:endParaRPr lang="ru-RU" sz="24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110</a:t>
                      </a:r>
                      <a:endParaRPr lang="ru-RU" sz="24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ацетат 3.674</a:t>
                      </a:r>
                      <a:endParaRPr lang="ru-RU" sz="24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291</a:t>
                      </a:r>
                      <a:endParaRPr lang="ru-RU" sz="24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469686">
                <a:tc>
                  <a:txBody>
                    <a:bodyPr/>
                    <a:lstStyle/>
                    <a:p>
                      <a:pPr algn="just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Плазма-Лит 148</a:t>
                      </a:r>
                      <a:endParaRPr lang="ru-RU" sz="24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140</a:t>
                      </a:r>
                      <a:endParaRPr lang="ru-RU" sz="2400" b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5</a:t>
                      </a:r>
                      <a:endParaRPr lang="ru-RU" sz="2400" b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-</a:t>
                      </a:r>
                      <a:endParaRPr lang="ru-RU" sz="24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1,5</a:t>
                      </a:r>
                      <a:endParaRPr lang="ru-RU" sz="24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98</a:t>
                      </a:r>
                      <a:endParaRPr lang="ru-RU" sz="24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400" b="0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Малат</a:t>
                      </a:r>
                      <a:r>
                        <a:rPr lang="en-US" sz="1400" b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,</a:t>
                      </a:r>
                      <a:r>
                        <a:rPr lang="ru-RU" sz="1400" b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  ацетат по 27</a:t>
                      </a:r>
                      <a:endParaRPr lang="ru-RU" sz="24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294</a:t>
                      </a:r>
                      <a:endParaRPr lang="ru-RU" sz="24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899592" y="249692"/>
            <a:ext cx="75608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00FF"/>
                </a:solidFill>
              </a:rPr>
              <a:t>Характеристика некоторых кристаллоидов</a:t>
            </a:r>
            <a:endParaRPr lang="ru-RU" sz="24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8823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7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79512" y="1602580"/>
            <a:ext cx="8640762" cy="2808312"/>
          </a:xfrm>
        </p:spPr>
        <p:txBody>
          <a:bodyPr/>
          <a:lstStyle/>
          <a:p>
            <a:pPr algn="just" eaLnBrk="1" hangingPunct="1">
              <a:spcBef>
                <a:spcPts val="1800"/>
              </a:spcBef>
            </a:pPr>
            <a:r>
              <a:rPr lang="ru-RU" sz="2000" b="1" dirty="0" smtClean="0"/>
              <a:t>ЦВД не коррелирует с ОЦК и ДЗЛА</a:t>
            </a:r>
          </a:p>
          <a:p>
            <a:pPr algn="just" eaLnBrk="1" hangingPunct="1">
              <a:spcBef>
                <a:spcPts val="1800"/>
              </a:spcBef>
            </a:pPr>
            <a:r>
              <a:rPr lang="ru-RU" sz="2000" b="1" dirty="0" smtClean="0"/>
              <a:t>Для измерения ЦВД можно использовать периферический доступ</a:t>
            </a:r>
          </a:p>
          <a:p>
            <a:pPr algn="just" eaLnBrk="1" hangingPunct="1">
              <a:spcBef>
                <a:spcPts val="1800"/>
              </a:spcBef>
            </a:pPr>
            <a:r>
              <a:rPr lang="ru-RU" sz="2000" b="1" dirty="0" smtClean="0"/>
              <a:t>Скорость инфузии в периферический катетер может достигать </a:t>
            </a:r>
            <a:r>
              <a:rPr lang="ru-RU" sz="2400" b="1" dirty="0" smtClean="0">
                <a:solidFill>
                  <a:srgbClr val="FF0000"/>
                </a:solidFill>
              </a:rPr>
              <a:t>18 л/ч</a:t>
            </a:r>
          </a:p>
          <a:p>
            <a:pPr algn="just" eaLnBrk="1" hangingPunct="1">
              <a:spcBef>
                <a:spcPts val="1800"/>
              </a:spcBef>
            </a:pPr>
            <a:r>
              <a:rPr lang="ru-RU" sz="2400" b="1" dirty="0" smtClean="0">
                <a:solidFill>
                  <a:srgbClr val="FF0000"/>
                </a:solidFill>
              </a:rPr>
              <a:t>Катетеризация подключичной вены в неотложном порядке - только при невозможности катетеризировать периферические вены </a:t>
            </a:r>
            <a:r>
              <a:rPr lang="ru-RU" sz="2000" b="1" dirty="0" smtClean="0">
                <a:solidFill>
                  <a:srgbClr val="FF0000"/>
                </a:solidFill>
              </a:rPr>
              <a:t>(декомпенсированный шок, отсутствие ПВ)</a:t>
            </a:r>
            <a:endParaRPr lang="ru-RU" sz="1800" b="1" dirty="0" smtClean="0"/>
          </a:p>
        </p:txBody>
      </p:sp>
      <p:sp>
        <p:nvSpPr>
          <p:cNvPr id="62469" name="Text Box 5"/>
          <p:cNvSpPr txBox="1">
            <a:spLocks noChangeArrowheads="1"/>
          </p:cNvSpPr>
          <p:nvPr/>
        </p:nvSpPr>
        <p:spPr bwMode="auto">
          <a:xfrm>
            <a:off x="323851" y="333375"/>
            <a:ext cx="4968229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ru-RU" sz="2800" b="1" dirty="0">
                <a:solidFill>
                  <a:srgbClr val="0000FF"/>
                </a:solidFill>
              </a:rPr>
              <a:t>Нужна ли катетеризация подключичной вены?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92" y="112989"/>
            <a:ext cx="1489591" cy="1489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1437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трелка вправо 3"/>
          <p:cNvSpPr/>
          <p:nvPr/>
        </p:nvSpPr>
        <p:spPr>
          <a:xfrm>
            <a:off x="1475656" y="1916833"/>
            <a:ext cx="6336704" cy="720080"/>
          </a:xfrm>
          <a:prstGeom prst="rightArrow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FFFFFF"/>
              </a:solidFill>
            </a:endParaRPr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4444244" y="1880829"/>
            <a:ext cx="0" cy="79208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Правая фигурная скобка 8"/>
          <p:cNvSpPr/>
          <p:nvPr/>
        </p:nvSpPr>
        <p:spPr>
          <a:xfrm rot="16200000">
            <a:off x="2157101" y="-596172"/>
            <a:ext cx="288032" cy="4243210"/>
          </a:xfrm>
          <a:prstGeom prst="rightBrace">
            <a:avLst>
              <a:gd name="adj1" fmla="val 64356"/>
              <a:gd name="adj2" fmla="val 50000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75556" y="2092207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solidFill>
                  <a:srgbClr val="FF0000"/>
                </a:solidFill>
              </a:rPr>
              <a:t>До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923928" y="2669886"/>
            <a:ext cx="10441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solidFill>
                  <a:srgbClr val="FF0000"/>
                </a:solidFill>
              </a:rPr>
              <a:t>20 нед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90633" y="538867"/>
            <a:ext cx="2880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solidFill>
                  <a:srgbClr val="0000FF"/>
                </a:solidFill>
              </a:rPr>
              <a:t>Хроническая гипертензия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242660" y="361677"/>
            <a:ext cx="351951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solidFill>
                  <a:srgbClr val="0000FF"/>
                </a:solidFill>
              </a:rPr>
              <a:t>Гестационная  гипертензия </a:t>
            </a:r>
            <a:r>
              <a:rPr lang="ru-RU" sz="1200" b="1" dirty="0">
                <a:solidFill>
                  <a:srgbClr val="0000FF"/>
                </a:solidFill>
              </a:rPr>
              <a:t>(Артериальная гипертензия впервые без других симптомов)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sz="1200" b="1" dirty="0">
              <a:solidFill>
                <a:srgbClr val="0000FF"/>
              </a:solidFill>
            </a:endParaRPr>
          </a:p>
        </p:txBody>
      </p:sp>
      <p:sp>
        <p:nvSpPr>
          <p:cNvPr id="14" name="Правая фигурная скобка 13"/>
          <p:cNvSpPr/>
          <p:nvPr/>
        </p:nvSpPr>
        <p:spPr>
          <a:xfrm rot="16200000">
            <a:off x="5899176" y="-62916"/>
            <a:ext cx="288032" cy="3176700"/>
          </a:xfrm>
          <a:prstGeom prst="rightBrace">
            <a:avLst>
              <a:gd name="adj1" fmla="val 64356"/>
              <a:gd name="adj2" fmla="val 50000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5" name="Правая фигурная скобка 14"/>
          <p:cNvSpPr/>
          <p:nvPr/>
        </p:nvSpPr>
        <p:spPr>
          <a:xfrm rot="5400000">
            <a:off x="5883116" y="1578824"/>
            <a:ext cx="288032" cy="3208820"/>
          </a:xfrm>
          <a:prstGeom prst="rightBrace">
            <a:avLst>
              <a:gd name="adj1" fmla="val 64356"/>
              <a:gd name="adj2" fmla="val 50000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193686" y="3359101"/>
            <a:ext cx="366689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solidFill>
                  <a:srgbClr val="000000"/>
                </a:solidFill>
              </a:rPr>
              <a:t>Преэклампсия                      </a:t>
            </a:r>
            <a:r>
              <a:rPr lang="ru-RU" sz="1200" b="1" dirty="0">
                <a:solidFill>
                  <a:srgbClr val="000000"/>
                </a:solidFill>
              </a:rPr>
              <a:t>(Артериальная гипертензия + протеинурия)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995936" y="4283223"/>
            <a:ext cx="18362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>
                <a:solidFill>
                  <a:srgbClr val="00B050"/>
                </a:solidFill>
              </a:rPr>
              <a:t>Средней тяжести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679712" y="4283222"/>
            <a:ext cx="13071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solidFill>
                  <a:srgbClr val="000000"/>
                </a:solidFill>
              </a:rPr>
              <a:t>Тяжелая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043192" y="4761345"/>
            <a:ext cx="12257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>
                <a:solidFill>
                  <a:srgbClr val="FF0000"/>
                </a:solidFill>
              </a:rPr>
              <a:t>Эклампсия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7125671" y="4759021"/>
            <a:ext cx="14953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>
                <a:solidFill>
                  <a:srgbClr val="FF0000"/>
                </a:solidFill>
              </a:rPr>
              <a:t>HELLP</a:t>
            </a:r>
            <a:r>
              <a:rPr lang="ru-RU" sz="1400" b="1" dirty="0">
                <a:solidFill>
                  <a:srgbClr val="FF0000"/>
                </a:solidFill>
              </a:rPr>
              <a:t>-синдром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693461" y="5255622"/>
            <a:ext cx="14214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>
                <a:solidFill>
                  <a:srgbClr val="FF0000"/>
                </a:solidFill>
              </a:rPr>
              <a:t>Другие осложнения</a:t>
            </a:r>
          </a:p>
        </p:txBody>
      </p:sp>
      <p:cxnSp>
        <p:nvCxnSpPr>
          <p:cNvPr id="23" name="Прямая со стрелкой 22"/>
          <p:cNvCxnSpPr/>
          <p:nvPr/>
        </p:nvCxnSpPr>
        <p:spPr>
          <a:xfrm>
            <a:off x="4902649" y="3913099"/>
            <a:ext cx="0" cy="370123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 стрелкой 23"/>
          <p:cNvCxnSpPr/>
          <p:nvPr/>
        </p:nvCxnSpPr>
        <p:spPr>
          <a:xfrm>
            <a:off x="7268924" y="3880437"/>
            <a:ext cx="0" cy="370124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 стрелкой 24"/>
          <p:cNvCxnSpPr/>
          <p:nvPr/>
        </p:nvCxnSpPr>
        <p:spPr>
          <a:xfrm>
            <a:off x="7020272" y="4591000"/>
            <a:ext cx="0" cy="225199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 стрелкой 26"/>
          <p:cNvCxnSpPr/>
          <p:nvPr/>
        </p:nvCxnSpPr>
        <p:spPr>
          <a:xfrm>
            <a:off x="7762178" y="4590999"/>
            <a:ext cx="0" cy="225199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 стрелкой 27"/>
          <p:cNvCxnSpPr/>
          <p:nvPr/>
        </p:nvCxnSpPr>
        <p:spPr>
          <a:xfrm flipH="1">
            <a:off x="7333293" y="4570199"/>
            <a:ext cx="9872" cy="685423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Овал 29"/>
          <p:cNvSpPr/>
          <p:nvPr/>
        </p:nvSpPr>
        <p:spPr>
          <a:xfrm>
            <a:off x="5919927" y="4283222"/>
            <a:ext cx="2826731" cy="169871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FFFFFF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943" y="4570200"/>
            <a:ext cx="975614" cy="12418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TextBox 30"/>
          <p:cNvSpPr txBox="1"/>
          <p:nvPr/>
        </p:nvSpPr>
        <p:spPr>
          <a:xfrm>
            <a:off x="163682" y="5843120"/>
            <a:ext cx="122413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100" b="1" dirty="0">
                <a:solidFill>
                  <a:srgbClr val="000000"/>
                </a:solidFill>
              </a:rPr>
              <a:t>ACOG,</a:t>
            </a:r>
            <a:r>
              <a:rPr lang="ru-RU" sz="1100" b="1" dirty="0">
                <a:solidFill>
                  <a:srgbClr val="000000"/>
                </a:solidFill>
              </a:rPr>
              <a:t> 2013</a:t>
            </a:r>
          </a:p>
        </p:txBody>
      </p:sp>
      <p:cxnSp>
        <p:nvCxnSpPr>
          <p:cNvPr id="1025" name="Прямая со стрелкой 1024"/>
          <p:cNvCxnSpPr/>
          <p:nvPr/>
        </p:nvCxnSpPr>
        <p:spPr>
          <a:xfrm>
            <a:off x="2886021" y="1268760"/>
            <a:ext cx="2910115" cy="2090341"/>
          </a:xfrm>
          <a:prstGeom prst="straightConnector1">
            <a:avLst/>
          </a:prstGeom>
          <a:ln w="28575">
            <a:solidFill>
              <a:srgbClr val="FF0000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 стрелкой 34"/>
          <p:cNvCxnSpPr/>
          <p:nvPr/>
        </p:nvCxnSpPr>
        <p:spPr>
          <a:xfrm>
            <a:off x="5796136" y="1340768"/>
            <a:ext cx="72008" cy="2018333"/>
          </a:xfrm>
          <a:prstGeom prst="straightConnector1">
            <a:avLst/>
          </a:prstGeom>
          <a:ln w="28575">
            <a:solidFill>
              <a:srgbClr val="FF0000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31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7773" y="6237312"/>
            <a:ext cx="1608248" cy="4855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4123" y="5652347"/>
            <a:ext cx="1801049" cy="4523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943" y="3064345"/>
            <a:ext cx="975614" cy="1372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" name="Picture 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5033873"/>
            <a:ext cx="1368152" cy="483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7093251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5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196007" y="1052736"/>
            <a:ext cx="8669685" cy="3960440"/>
          </a:xfrm>
          <a:noFill/>
        </p:spPr>
        <p:txBody>
          <a:bodyPr/>
          <a:lstStyle/>
          <a:p>
            <a:pPr algn="just" eaLnBrk="1" hangingPunct="1">
              <a:spcBef>
                <a:spcPts val="1200"/>
              </a:spcBef>
            </a:pPr>
            <a:r>
              <a:rPr lang="ru-RU" sz="1800" b="1" dirty="0" smtClean="0"/>
              <a:t>При вагинальных родах обязательно обезболивание  методом эпидуральной  аналгезии</a:t>
            </a:r>
            <a:r>
              <a:rPr lang="ru-RU" sz="1800" dirty="0" smtClean="0"/>
              <a:t> </a:t>
            </a:r>
            <a:r>
              <a:rPr lang="ru-RU" sz="1600" dirty="0" smtClean="0">
                <a:solidFill>
                  <a:srgbClr val="0000FF"/>
                </a:solidFill>
              </a:rPr>
              <a:t>(уровень А)</a:t>
            </a:r>
          </a:p>
          <a:p>
            <a:pPr algn="just" eaLnBrk="1" hangingPunct="1">
              <a:spcBef>
                <a:spcPts val="1200"/>
              </a:spcBef>
            </a:pPr>
            <a:endParaRPr lang="ru-RU" sz="1600" dirty="0" smtClean="0">
              <a:solidFill>
                <a:schemeClr val="accent2"/>
              </a:solidFill>
            </a:endParaRPr>
          </a:p>
          <a:p>
            <a:pPr algn="just" eaLnBrk="1" hangingPunct="1">
              <a:spcBef>
                <a:spcPts val="1200"/>
              </a:spcBef>
            </a:pPr>
            <a:r>
              <a:rPr lang="ru-RU" sz="1800" b="1" dirty="0" smtClean="0"/>
              <a:t>При операции кесарева сечения у женщин с умеренной преэклампсией методом выбора является </a:t>
            </a:r>
            <a:r>
              <a:rPr lang="ru-RU" sz="1800" b="1" dirty="0" err="1" smtClean="0">
                <a:solidFill>
                  <a:srgbClr val="0000FF"/>
                </a:solidFill>
              </a:rPr>
              <a:t>нейроаксиальная</a:t>
            </a:r>
            <a:r>
              <a:rPr lang="ru-RU" sz="1800" b="1" dirty="0" smtClean="0">
                <a:solidFill>
                  <a:srgbClr val="0000FF"/>
                </a:solidFill>
              </a:rPr>
              <a:t> (спинальная, эпидуральная) анестезия.</a:t>
            </a:r>
          </a:p>
          <a:p>
            <a:pPr algn="just" eaLnBrk="1" hangingPunct="1">
              <a:spcBef>
                <a:spcPts val="1200"/>
              </a:spcBef>
            </a:pPr>
            <a:endParaRPr lang="ru-RU" sz="1800" b="1" dirty="0" smtClean="0">
              <a:solidFill>
                <a:srgbClr val="0000FF"/>
              </a:solidFill>
            </a:endParaRPr>
          </a:p>
          <a:p>
            <a:pPr algn="just" eaLnBrk="1" hangingPunct="1">
              <a:spcBef>
                <a:spcPts val="1200"/>
              </a:spcBef>
            </a:pPr>
            <a:r>
              <a:rPr lang="ru-RU" sz="1800" b="1" dirty="0" smtClean="0">
                <a:solidFill>
                  <a:srgbClr val="0000FF"/>
                </a:solidFill>
              </a:rPr>
              <a:t>Общая анестезия: </a:t>
            </a:r>
            <a:r>
              <a:rPr lang="ru-RU" sz="1800" b="1" dirty="0" smtClean="0"/>
              <a:t>препарат выбора при вводном наркозе: </a:t>
            </a:r>
            <a:r>
              <a:rPr lang="ru-RU" sz="1800" b="1" dirty="0" smtClean="0">
                <a:solidFill>
                  <a:srgbClr val="0000FF"/>
                </a:solidFill>
              </a:rPr>
              <a:t>тиопентал натрия 500-600 мг + </a:t>
            </a:r>
            <a:r>
              <a:rPr lang="ru-RU" sz="1800" b="1" dirty="0" err="1" smtClean="0">
                <a:solidFill>
                  <a:srgbClr val="0000FF"/>
                </a:solidFill>
              </a:rPr>
              <a:t>фентанил</a:t>
            </a:r>
            <a:r>
              <a:rPr lang="ru-RU" sz="1800" b="1" dirty="0" smtClean="0">
                <a:solidFill>
                  <a:srgbClr val="0000FF"/>
                </a:solidFill>
              </a:rPr>
              <a:t> 100 мкг</a:t>
            </a:r>
            <a:r>
              <a:rPr lang="ru-RU" sz="1800" b="1" dirty="0" smtClean="0"/>
              <a:t>  и комбинация с ингаляцией </a:t>
            </a:r>
            <a:r>
              <a:rPr lang="ru-RU" sz="1800" b="1" dirty="0" err="1" smtClean="0">
                <a:solidFill>
                  <a:srgbClr val="0000FF"/>
                </a:solidFill>
              </a:rPr>
              <a:t>изофлюрана</a:t>
            </a:r>
            <a:r>
              <a:rPr lang="ru-RU" sz="1800" b="1" dirty="0" smtClean="0">
                <a:solidFill>
                  <a:srgbClr val="0000FF"/>
                </a:solidFill>
              </a:rPr>
              <a:t> (</a:t>
            </a:r>
            <a:r>
              <a:rPr lang="ru-RU" sz="1800" b="1" dirty="0" err="1" smtClean="0">
                <a:solidFill>
                  <a:srgbClr val="0000FF"/>
                </a:solidFill>
              </a:rPr>
              <a:t>форан</a:t>
            </a:r>
            <a:r>
              <a:rPr lang="ru-RU" sz="1800" b="1" dirty="0" smtClean="0">
                <a:solidFill>
                  <a:srgbClr val="0000FF"/>
                </a:solidFill>
              </a:rPr>
              <a:t>)</a:t>
            </a:r>
            <a:r>
              <a:rPr lang="ru-RU" sz="1800" b="1" dirty="0" smtClean="0"/>
              <a:t> или</a:t>
            </a:r>
            <a:r>
              <a:rPr lang="ru-RU" sz="1800" b="1" dirty="0" smtClean="0">
                <a:solidFill>
                  <a:srgbClr val="0000FF"/>
                </a:solidFill>
              </a:rPr>
              <a:t> севофлюрана (</a:t>
            </a:r>
            <a:r>
              <a:rPr lang="ru-RU" sz="1800" b="1" dirty="0" err="1" smtClean="0">
                <a:solidFill>
                  <a:srgbClr val="0000FF"/>
                </a:solidFill>
              </a:rPr>
              <a:t>севоран</a:t>
            </a:r>
            <a:r>
              <a:rPr lang="ru-RU" sz="1800" b="1" dirty="0" smtClean="0">
                <a:solidFill>
                  <a:srgbClr val="0000FF"/>
                </a:solidFill>
              </a:rPr>
              <a:t>)</a:t>
            </a:r>
            <a:r>
              <a:rPr lang="ru-RU" sz="1800" b="1" dirty="0" smtClean="0"/>
              <a:t> </a:t>
            </a:r>
            <a:r>
              <a:rPr lang="ru-RU" sz="1800" b="1" dirty="0" smtClean="0">
                <a:solidFill>
                  <a:srgbClr val="0000FF"/>
                </a:solidFill>
              </a:rPr>
              <a:t>-</a:t>
            </a:r>
            <a:r>
              <a:rPr lang="ru-RU" sz="1800" b="1" dirty="0" smtClean="0"/>
              <a:t> </a:t>
            </a:r>
            <a:r>
              <a:rPr lang="ru-RU" sz="1800" b="1" dirty="0" smtClean="0">
                <a:solidFill>
                  <a:srgbClr val="0000FF"/>
                </a:solidFill>
              </a:rPr>
              <a:t>1,5 об%</a:t>
            </a:r>
            <a:r>
              <a:rPr lang="ru-RU" sz="1800" b="1" dirty="0" smtClean="0"/>
              <a:t> сразу после интубации трахеи еще до извлечения плода</a:t>
            </a:r>
          </a:p>
          <a:p>
            <a:pPr algn="just" eaLnBrk="1" hangingPunct="1">
              <a:lnSpc>
                <a:spcPct val="120000"/>
              </a:lnSpc>
              <a:buFontTx/>
              <a:buNone/>
            </a:pPr>
            <a:endParaRPr lang="ru-RU" sz="2000" b="1" dirty="0" smtClean="0"/>
          </a:p>
          <a:p>
            <a:pPr algn="r" eaLnBrk="1" hangingPunct="1">
              <a:lnSpc>
                <a:spcPct val="80000"/>
              </a:lnSpc>
              <a:buFontTx/>
              <a:buNone/>
            </a:pPr>
            <a:r>
              <a:rPr lang="ru-RU" sz="1800" dirty="0" smtClean="0"/>
              <a:t> </a:t>
            </a:r>
          </a:p>
          <a:p>
            <a:pPr algn="r" eaLnBrk="1" hangingPunct="1">
              <a:lnSpc>
                <a:spcPct val="80000"/>
              </a:lnSpc>
              <a:buFontTx/>
              <a:buNone/>
            </a:pPr>
            <a:endParaRPr lang="ru-RU" sz="700" dirty="0" smtClean="0"/>
          </a:p>
          <a:p>
            <a:pPr algn="r" eaLnBrk="1" hangingPunct="1">
              <a:lnSpc>
                <a:spcPct val="80000"/>
              </a:lnSpc>
              <a:buFontTx/>
              <a:buNone/>
            </a:pPr>
            <a:endParaRPr lang="ru-RU" sz="800" dirty="0" smtClean="0"/>
          </a:p>
        </p:txBody>
      </p:sp>
      <p:sp>
        <p:nvSpPr>
          <p:cNvPr id="6" name="Прямоугольник 5"/>
          <p:cNvSpPr/>
          <p:nvPr/>
        </p:nvSpPr>
        <p:spPr>
          <a:xfrm>
            <a:off x="224929" y="332656"/>
            <a:ext cx="8640763" cy="40005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000" b="1" kern="0" dirty="0">
                <a:solidFill>
                  <a:srgbClr val="0000FF"/>
                </a:solidFill>
              </a:rPr>
              <a:t>Анестезия у женщин с тяжелой </a:t>
            </a:r>
            <a:r>
              <a:rPr lang="ru-RU" sz="2000" b="1" kern="0" dirty="0" err="1">
                <a:solidFill>
                  <a:srgbClr val="0000FF"/>
                </a:solidFill>
              </a:rPr>
              <a:t>преэклампсией</a:t>
            </a:r>
            <a:r>
              <a:rPr lang="ru-RU" sz="2000" b="1" kern="0" dirty="0">
                <a:solidFill>
                  <a:srgbClr val="0000FF"/>
                </a:solidFill>
              </a:rPr>
              <a:t> и эклампсией</a:t>
            </a:r>
          </a:p>
        </p:txBody>
      </p:sp>
      <p:sp>
        <p:nvSpPr>
          <p:cNvPr id="64518" name="Прямоугольник 7"/>
          <p:cNvSpPr>
            <a:spLocks noChangeArrowheads="1"/>
          </p:cNvSpPr>
          <p:nvPr/>
        </p:nvSpPr>
        <p:spPr bwMode="auto">
          <a:xfrm>
            <a:off x="836910" y="5229200"/>
            <a:ext cx="74168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ru-RU" sz="2000" b="1" dirty="0">
                <a:solidFill>
                  <a:srgbClr val="FF3300"/>
                </a:solidFill>
              </a:rPr>
              <a:t>У женщин с эклампсией недопустима поверхностная анестезия до извлечения плода!</a:t>
            </a:r>
          </a:p>
        </p:txBody>
      </p:sp>
    </p:spTree>
    <p:extLst>
      <p:ext uri="{BB962C8B-B14F-4D97-AF65-F5344CB8AC3E}">
        <p14:creationId xmlns:p14="http://schemas.microsoft.com/office/powerpoint/2010/main" val="375401919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9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8435975" cy="850900"/>
          </a:xfrm>
        </p:spPr>
        <p:txBody>
          <a:bodyPr/>
          <a:lstStyle/>
          <a:p>
            <a:pPr eaLnBrk="1" hangingPunct="1"/>
            <a:r>
              <a:rPr lang="ru-RU" sz="2400" b="1" dirty="0" smtClean="0">
                <a:solidFill>
                  <a:srgbClr val="0000FF"/>
                </a:solidFill>
              </a:rPr>
              <a:t>После родоразрешения</a:t>
            </a:r>
            <a:endParaRPr lang="ru-RU" sz="1600" b="1" dirty="0" smtClean="0">
              <a:solidFill>
                <a:srgbClr val="0000FF"/>
              </a:solidFill>
            </a:endParaRPr>
          </a:p>
        </p:txBody>
      </p:sp>
      <p:sp>
        <p:nvSpPr>
          <p:cNvPr id="65540" name="AutoShape 3"/>
          <p:cNvSpPr>
            <a:spLocks noGrp="1" noChangeArrowheads="1"/>
          </p:cNvSpPr>
          <p:nvPr>
            <p:ph type="body" sz="half" idx="1"/>
          </p:nvPr>
        </p:nvSpPr>
        <p:spPr>
          <a:xfrm>
            <a:off x="251520" y="764704"/>
            <a:ext cx="8642350" cy="5184775"/>
          </a:xfrm>
          <a:prstGeom prst="roundRect">
            <a:avLst>
              <a:gd name="adj" fmla="val 3403"/>
            </a:avLst>
          </a:prstGeom>
          <a:noFill/>
        </p:spPr>
        <p:txBody>
          <a:bodyPr/>
          <a:lstStyle/>
          <a:p>
            <a:pPr eaLnBrk="1" hangingPunct="1">
              <a:spcBef>
                <a:spcPts val="1200"/>
              </a:spcBef>
              <a:buFontTx/>
              <a:buBlip>
                <a:blip r:embed="rId2"/>
              </a:buBlip>
            </a:pPr>
            <a:r>
              <a:rPr lang="ru-RU" sz="2000" b="1" dirty="0" smtClean="0"/>
              <a:t>Обезболивание  (</a:t>
            </a:r>
            <a:r>
              <a:rPr lang="ru-RU" sz="2000" b="1" dirty="0" err="1" smtClean="0"/>
              <a:t>Нефопам</a:t>
            </a:r>
            <a:r>
              <a:rPr lang="ru-RU" sz="2000" b="1" dirty="0" smtClean="0"/>
              <a:t>, </a:t>
            </a:r>
            <a:r>
              <a:rPr lang="ru-RU" sz="2000" b="1" dirty="0" err="1" smtClean="0"/>
              <a:t>промедол</a:t>
            </a:r>
            <a:r>
              <a:rPr lang="ru-RU" sz="2000" b="1" dirty="0" smtClean="0"/>
              <a:t>)</a:t>
            </a:r>
          </a:p>
          <a:p>
            <a:pPr eaLnBrk="1" hangingPunct="1">
              <a:spcBef>
                <a:spcPts val="1200"/>
              </a:spcBef>
              <a:buFontTx/>
              <a:buBlip>
                <a:blip r:embed="rId2"/>
              </a:buBlip>
            </a:pPr>
            <a:r>
              <a:rPr lang="ru-RU" sz="2000" b="1" dirty="0" err="1" smtClean="0"/>
              <a:t>Утеротоники</a:t>
            </a:r>
            <a:r>
              <a:rPr lang="ru-RU" sz="2000" dirty="0" smtClean="0"/>
              <a:t> (окситоцин) </a:t>
            </a:r>
            <a:r>
              <a:rPr lang="ru-RU" sz="2000" dirty="0" smtClean="0">
                <a:solidFill>
                  <a:srgbClr val="0A02A0"/>
                </a:solidFill>
              </a:rPr>
              <a:t>(уровень А) </a:t>
            </a:r>
            <a:r>
              <a:rPr lang="ru-RU" sz="2000" b="1" dirty="0" smtClean="0">
                <a:solidFill>
                  <a:srgbClr val="FF0000"/>
                </a:solidFill>
              </a:rPr>
              <a:t>Метилэргометрин противопоказан!!!</a:t>
            </a:r>
          </a:p>
          <a:p>
            <a:pPr eaLnBrk="1" hangingPunct="1">
              <a:spcBef>
                <a:spcPts val="1200"/>
              </a:spcBef>
              <a:buFontTx/>
              <a:buBlip>
                <a:blip r:embed="rId2"/>
              </a:buBlip>
            </a:pPr>
            <a:r>
              <a:rPr lang="ru-RU" sz="2000" b="1" dirty="0" smtClean="0"/>
              <a:t>Антибактериальная терапия</a:t>
            </a:r>
            <a:endParaRPr lang="ru-RU" sz="2000" dirty="0" smtClean="0"/>
          </a:p>
          <a:p>
            <a:pPr eaLnBrk="1" hangingPunct="1">
              <a:spcBef>
                <a:spcPts val="1200"/>
              </a:spcBef>
              <a:buFontTx/>
              <a:buBlip>
                <a:blip r:embed="rId2"/>
              </a:buBlip>
            </a:pPr>
            <a:r>
              <a:rPr lang="ru-RU" sz="2000" b="1" dirty="0" smtClean="0"/>
              <a:t>Ранняя </a:t>
            </a:r>
            <a:r>
              <a:rPr lang="ru-RU" sz="2000" b="1" dirty="0" err="1" smtClean="0"/>
              <a:t>нутритивная</a:t>
            </a:r>
            <a:r>
              <a:rPr lang="ru-RU" sz="2000" b="1" dirty="0" smtClean="0"/>
              <a:t> поддержка</a:t>
            </a:r>
            <a:r>
              <a:rPr lang="ru-RU" sz="2000" dirty="0" smtClean="0"/>
              <a:t> – с первых часов после операции с отменой </a:t>
            </a:r>
            <a:r>
              <a:rPr lang="ru-RU" sz="2000" dirty="0" err="1" smtClean="0"/>
              <a:t>инфузионной</a:t>
            </a:r>
            <a:r>
              <a:rPr lang="ru-RU" sz="2000" dirty="0" smtClean="0"/>
              <a:t> терапии (</a:t>
            </a:r>
            <a:r>
              <a:rPr lang="ru-RU" sz="2000" dirty="0" err="1" smtClean="0"/>
              <a:t>Нутрикомп</a:t>
            </a:r>
            <a:r>
              <a:rPr lang="ru-RU" sz="2000" dirty="0" smtClean="0"/>
              <a:t>)</a:t>
            </a:r>
          </a:p>
          <a:p>
            <a:pPr eaLnBrk="1" hangingPunct="1">
              <a:spcBef>
                <a:spcPts val="1200"/>
              </a:spcBef>
              <a:buFontTx/>
              <a:buBlip>
                <a:blip r:embed="rId2"/>
              </a:buBlip>
            </a:pPr>
            <a:r>
              <a:rPr lang="ru-RU" sz="2000" b="1" dirty="0" smtClean="0"/>
              <a:t>Магния сульфат 1-2 г/ч в/в не менее 48 ч</a:t>
            </a:r>
            <a:r>
              <a:rPr lang="ru-RU" sz="2000" dirty="0" smtClean="0"/>
              <a:t> </a:t>
            </a:r>
            <a:r>
              <a:rPr lang="ru-RU" sz="2000" dirty="0" smtClean="0">
                <a:solidFill>
                  <a:srgbClr val="0A02A0"/>
                </a:solidFill>
              </a:rPr>
              <a:t>(уровень А)</a:t>
            </a:r>
          </a:p>
          <a:p>
            <a:pPr eaLnBrk="1" hangingPunct="1">
              <a:spcBef>
                <a:spcPts val="1200"/>
              </a:spcBef>
              <a:buFontTx/>
              <a:buBlip>
                <a:blip r:embed="rId2"/>
              </a:buBlip>
            </a:pPr>
            <a:r>
              <a:rPr lang="ru-RU" sz="2000" b="1" dirty="0" smtClean="0"/>
              <a:t>Гипотензивная терапия</a:t>
            </a:r>
            <a:r>
              <a:rPr lang="ru-RU" sz="2000" dirty="0" smtClean="0"/>
              <a:t> при АДдиаст </a:t>
            </a:r>
            <a:r>
              <a:rPr lang="en-US" sz="2000" dirty="0" smtClean="0"/>
              <a:t>&gt;</a:t>
            </a:r>
            <a:r>
              <a:rPr lang="ru-RU" sz="2000" dirty="0" smtClean="0"/>
              <a:t>90 мм рт.ст.</a:t>
            </a:r>
          </a:p>
          <a:p>
            <a:pPr eaLnBrk="1" hangingPunct="1">
              <a:spcBef>
                <a:spcPts val="1200"/>
              </a:spcBef>
              <a:buFontTx/>
              <a:buBlip>
                <a:blip r:embed="rId2"/>
              </a:buBlip>
            </a:pPr>
            <a:r>
              <a:rPr lang="ru-RU" sz="2000" b="1" dirty="0" smtClean="0"/>
              <a:t>Тромбопрофилактика НМГ </a:t>
            </a:r>
            <a:r>
              <a:rPr lang="ru-RU" sz="2000" dirty="0" smtClean="0"/>
              <a:t>(</a:t>
            </a:r>
            <a:r>
              <a:rPr lang="ru-RU" sz="2000" dirty="0" err="1" smtClean="0"/>
              <a:t>Клексан</a:t>
            </a:r>
            <a:r>
              <a:rPr lang="ru-RU" sz="2000" dirty="0" smtClean="0"/>
              <a:t> 40 мг) </a:t>
            </a:r>
            <a:r>
              <a:rPr lang="ru-RU" sz="2000" dirty="0" smtClean="0">
                <a:solidFill>
                  <a:schemeClr val="accent2"/>
                </a:solidFill>
              </a:rPr>
              <a:t>(уровень В)</a:t>
            </a:r>
          </a:p>
          <a:p>
            <a:pPr eaLnBrk="1" hangingPunct="1">
              <a:spcBef>
                <a:spcPts val="1200"/>
              </a:spcBef>
              <a:buFontTx/>
              <a:buBlip>
                <a:blip r:embed="rId2"/>
              </a:buBlip>
            </a:pPr>
            <a:r>
              <a:rPr lang="ru-RU" sz="2000" b="1" dirty="0" smtClean="0"/>
              <a:t>Инфузионная терапия</a:t>
            </a:r>
            <a:r>
              <a:rPr lang="ru-RU" sz="2000" dirty="0" smtClean="0"/>
              <a:t> проводится в зависимости от кровопотери в родах</a:t>
            </a:r>
          </a:p>
          <a:p>
            <a:pPr eaLnBrk="1" hangingPunct="1">
              <a:spcBef>
                <a:spcPts val="1200"/>
              </a:spcBef>
              <a:buFontTx/>
              <a:buBlip>
                <a:blip r:embed="rId2"/>
              </a:buBlip>
            </a:pPr>
            <a:r>
              <a:rPr lang="ru-RU" sz="2000" b="1" dirty="0" smtClean="0"/>
              <a:t>Коррекция анемии</a:t>
            </a:r>
            <a:r>
              <a:rPr lang="ru-RU" sz="2000" dirty="0" smtClean="0"/>
              <a:t> (препараты железа - </a:t>
            </a:r>
            <a:r>
              <a:rPr lang="ru-RU" sz="2000" dirty="0" err="1" smtClean="0"/>
              <a:t>феринжект</a:t>
            </a:r>
            <a:r>
              <a:rPr lang="ru-RU" sz="2000" dirty="0" smtClean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912173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1196752"/>
            <a:ext cx="6896055" cy="4486981"/>
          </a:xfrm>
          <a:prstGeom prst="rect">
            <a:avLst/>
          </a:prstGeom>
        </p:spPr>
      </p:pic>
      <p:sp>
        <p:nvSpPr>
          <p:cNvPr id="4" name="Скругленный прямоугольник 3"/>
          <p:cNvSpPr/>
          <p:nvPr/>
        </p:nvSpPr>
        <p:spPr>
          <a:xfrm>
            <a:off x="0" y="2852936"/>
            <a:ext cx="1512168" cy="36004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dirty="0" err="1" smtClean="0">
                <a:solidFill>
                  <a:schemeClr val="tx1"/>
                </a:solidFill>
              </a:rPr>
              <a:t>Урапидил</a:t>
            </a:r>
            <a:endParaRPr lang="ru-RU" sz="1600" b="1" dirty="0">
              <a:solidFill>
                <a:schemeClr val="tx1"/>
              </a:solidFill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80704" y="2204864"/>
            <a:ext cx="1224136" cy="576064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dirty="0">
                <a:solidFill>
                  <a:schemeClr val="tx1"/>
                </a:solidFill>
              </a:rPr>
              <a:t>Магния сульфат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7183579" y="1917809"/>
            <a:ext cx="2088232" cy="424897"/>
          </a:xfrm>
          <a:prstGeom prst="roundRect">
            <a:avLst/>
          </a:prstGeom>
          <a:solidFill>
            <a:srgbClr val="FFCC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dirty="0" smtClean="0">
                <a:solidFill>
                  <a:schemeClr val="tx1"/>
                </a:solidFill>
              </a:rPr>
              <a:t>Инфузии нет!</a:t>
            </a:r>
            <a:endParaRPr lang="ru-RU" sz="1600" b="1" dirty="0">
              <a:solidFill>
                <a:schemeClr val="tx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907704" y="1628800"/>
            <a:ext cx="2376264" cy="10801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46950" y="4221088"/>
            <a:ext cx="1512168" cy="576064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dirty="0" err="1" smtClean="0">
                <a:solidFill>
                  <a:schemeClr val="tx1"/>
                </a:solidFill>
              </a:rPr>
              <a:t>Допегит</a:t>
            </a:r>
            <a:r>
              <a:rPr lang="ru-RU" sz="1600" b="1" dirty="0" smtClean="0">
                <a:solidFill>
                  <a:schemeClr val="tx1"/>
                </a:solidFill>
              </a:rPr>
              <a:t> </a:t>
            </a:r>
            <a:r>
              <a:rPr lang="ru-RU" sz="1600" b="1" dirty="0" err="1" smtClean="0">
                <a:solidFill>
                  <a:schemeClr val="tx1"/>
                </a:solidFill>
              </a:rPr>
              <a:t>Нифедипин</a:t>
            </a:r>
            <a:endParaRPr lang="ru-RU" sz="16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826624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sz="half" idx="4294967295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7000"/>
                    </a14:imgEffect>
                    <a14:imgEffect>
                      <a14:brightnessContrast bright="1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1196752"/>
            <a:ext cx="6541790" cy="4309150"/>
          </a:xfrm>
        </p:spPr>
      </p:pic>
      <p:sp>
        <p:nvSpPr>
          <p:cNvPr id="7" name="Скругленный прямоугольник 6"/>
          <p:cNvSpPr/>
          <p:nvPr/>
        </p:nvSpPr>
        <p:spPr>
          <a:xfrm>
            <a:off x="539552" y="2226164"/>
            <a:ext cx="1224136" cy="576064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dirty="0">
                <a:solidFill>
                  <a:schemeClr val="tx1"/>
                </a:solidFill>
              </a:rPr>
              <a:t>Магния сульфат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2267744" y="1664431"/>
            <a:ext cx="2376264" cy="10801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6948264" y="2713635"/>
            <a:ext cx="2088232" cy="424897"/>
          </a:xfrm>
          <a:prstGeom prst="roundRect">
            <a:avLst/>
          </a:prstGeom>
          <a:solidFill>
            <a:srgbClr val="FFCC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dirty="0" smtClean="0">
                <a:solidFill>
                  <a:schemeClr val="tx1"/>
                </a:solidFill>
              </a:rPr>
              <a:t>Инфузии нет!</a:t>
            </a:r>
            <a:endParaRPr lang="ru-RU" sz="1600" b="1" dirty="0">
              <a:solidFill>
                <a:schemeClr val="tx1"/>
              </a:solidFill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115239" y="4038143"/>
            <a:ext cx="1512168" cy="576064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dirty="0" err="1" smtClean="0">
                <a:solidFill>
                  <a:schemeClr val="tx1"/>
                </a:solidFill>
              </a:rPr>
              <a:t>Допегит</a:t>
            </a:r>
            <a:r>
              <a:rPr lang="ru-RU" sz="1600" b="1" dirty="0" smtClean="0">
                <a:solidFill>
                  <a:schemeClr val="tx1"/>
                </a:solidFill>
              </a:rPr>
              <a:t> </a:t>
            </a:r>
            <a:r>
              <a:rPr lang="ru-RU" sz="1600" b="1" dirty="0" err="1" smtClean="0">
                <a:solidFill>
                  <a:schemeClr val="tx1"/>
                </a:solidFill>
              </a:rPr>
              <a:t>Нифедипин</a:t>
            </a:r>
            <a:endParaRPr lang="ru-RU" sz="16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27995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sz="half" idx="4294967295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1000"/>
                    </a14:imgEffect>
                    <a14:imgEffect>
                      <a14:brightnessContrast bright="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908720"/>
            <a:ext cx="6079191" cy="4062487"/>
          </a:xfrm>
        </p:spPr>
      </p:pic>
      <p:sp>
        <p:nvSpPr>
          <p:cNvPr id="9" name="Прямоугольник 8"/>
          <p:cNvSpPr/>
          <p:nvPr/>
        </p:nvSpPr>
        <p:spPr>
          <a:xfrm>
            <a:off x="2267744" y="1421562"/>
            <a:ext cx="2376264" cy="10801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14663" y="1529574"/>
            <a:ext cx="1224136" cy="576064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dirty="0">
                <a:solidFill>
                  <a:schemeClr val="tx1"/>
                </a:solidFill>
              </a:rPr>
              <a:t>Магния сульфат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107504" y="2279226"/>
            <a:ext cx="1512168" cy="36004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dirty="0" err="1" smtClean="0">
                <a:solidFill>
                  <a:schemeClr val="tx1"/>
                </a:solidFill>
              </a:rPr>
              <a:t>Урапидил</a:t>
            </a:r>
            <a:endParaRPr lang="ru-RU" sz="1600" b="1" dirty="0">
              <a:solidFill>
                <a:schemeClr val="tx1"/>
              </a:solidFill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7066559" y="1475568"/>
            <a:ext cx="2088232" cy="424897"/>
          </a:xfrm>
          <a:prstGeom prst="roundRect">
            <a:avLst/>
          </a:prstGeom>
          <a:solidFill>
            <a:srgbClr val="FFCC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dirty="0" smtClean="0">
                <a:solidFill>
                  <a:schemeClr val="tx1"/>
                </a:solidFill>
              </a:rPr>
              <a:t>Инфузии нет!</a:t>
            </a:r>
            <a:endParaRPr lang="ru-RU" sz="1600" b="1" dirty="0">
              <a:solidFill>
                <a:schemeClr val="tx1"/>
              </a:solidFill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46778" y="3933056"/>
            <a:ext cx="1512168" cy="36004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dirty="0" err="1" smtClean="0">
                <a:solidFill>
                  <a:schemeClr val="tx1"/>
                </a:solidFill>
              </a:rPr>
              <a:t>Нифедипин</a:t>
            </a:r>
            <a:endParaRPr lang="ru-RU" sz="16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131063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Объект 7"/>
          <p:cNvPicPr>
            <a:picLocks noGrp="1" noChangeAspect="1"/>
          </p:cNvPicPr>
          <p:nvPr>
            <p:ph sz="half" idx="4294967295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3000"/>
                    </a14:imgEffect>
                    <a14:imgEffect>
                      <a14:brightnessContrast bright="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1301032"/>
            <a:ext cx="6765181" cy="4465712"/>
          </a:xfrm>
        </p:spPr>
      </p:pic>
      <p:sp>
        <p:nvSpPr>
          <p:cNvPr id="6" name="Прямоугольник 5"/>
          <p:cNvSpPr/>
          <p:nvPr/>
        </p:nvSpPr>
        <p:spPr>
          <a:xfrm>
            <a:off x="1979712" y="1637900"/>
            <a:ext cx="2376264" cy="10801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323528" y="2132856"/>
            <a:ext cx="1224136" cy="576064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dirty="0">
                <a:solidFill>
                  <a:schemeClr val="tx1"/>
                </a:solidFill>
              </a:rPr>
              <a:t>Магния сульфат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7236296" y="2852936"/>
            <a:ext cx="1800200" cy="424897"/>
          </a:xfrm>
          <a:prstGeom prst="roundRect">
            <a:avLst/>
          </a:prstGeom>
          <a:solidFill>
            <a:srgbClr val="FFCC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dirty="0" smtClean="0">
                <a:solidFill>
                  <a:schemeClr val="tx1"/>
                </a:solidFill>
              </a:rPr>
              <a:t>Инфузии нет!</a:t>
            </a:r>
            <a:endParaRPr lang="ru-RU" sz="1600" b="1" dirty="0">
              <a:solidFill>
                <a:schemeClr val="tx1"/>
              </a:solidFill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107504" y="4365104"/>
            <a:ext cx="1512168" cy="576064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dirty="0" err="1" smtClean="0">
                <a:solidFill>
                  <a:schemeClr val="tx1"/>
                </a:solidFill>
              </a:rPr>
              <a:t>Допегит</a:t>
            </a:r>
            <a:r>
              <a:rPr lang="ru-RU" sz="1600" b="1" dirty="0" smtClean="0">
                <a:solidFill>
                  <a:schemeClr val="tx1"/>
                </a:solidFill>
              </a:rPr>
              <a:t> </a:t>
            </a:r>
            <a:r>
              <a:rPr lang="ru-RU" sz="1600" b="1" dirty="0" err="1" smtClean="0">
                <a:solidFill>
                  <a:schemeClr val="tx1"/>
                </a:solidFill>
              </a:rPr>
              <a:t>Нифедипин</a:t>
            </a:r>
            <a:endParaRPr lang="ru-RU" sz="16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475546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sz="half" idx="4294967295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1000"/>
                    </a14:imgEffect>
                    <a14:imgEffect>
                      <a14:brightnessContrast bright="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052736"/>
            <a:ext cx="7596336" cy="4537241"/>
          </a:xfrm>
        </p:spPr>
      </p:pic>
      <p:sp>
        <p:nvSpPr>
          <p:cNvPr id="8" name="Прямоугольник 7"/>
          <p:cNvSpPr/>
          <p:nvPr/>
        </p:nvSpPr>
        <p:spPr>
          <a:xfrm>
            <a:off x="1331640" y="1340768"/>
            <a:ext cx="2664296" cy="10801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20176" y="1495938"/>
            <a:ext cx="1224136" cy="576064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dirty="0">
                <a:solidFill>
                  <a:schemeClr val="tx1"/>
                </a:solidFill>
              </a:rPr>
              <a:t>Магния сульфат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7164288" y="1340768"/>
            <a:ext cx="2088232" cy="424897"/>
          </a:xfrm>
          <a:prstGeom prst="roundRect">
            <a:avLst/>
          </a:prstGeom>
          <a:solidFill>
            <a:srgbClr val="FFCC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dirty="0" smtClean="0">
                <a:solidFill>
                  <a:schemeClr val="tx1"/>
                </a:solidFill>
              </a:rPr>
              <a:t>Инфузии нет!</a:t>
            </a:r>
            <a:endParaRPr lang="ru-RU" sz="1600" b="1" dirty="0">
              <a:solidFill>
                <a:schemeClr val="tx1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20176" y="4869160"/>
            <a:ext cx="1512168" cy="576064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dirty="0" err="1" smtClean="0">
                <a:solidFill>
                  <a:schemeClr val="tx1"/>
                </a:solidFill>
              </a:rPr>
              <a:t>Допегит</a:t>
            </a:r>
            <a:r>
              <a:rPr lang="ru-RU" sz="1600" b="1" dirty="0" smtClean="0">
                <a:solidFill>
                  <a:schemeClr val="tx1"/>
                </a:solidFill>
              </a:rPr>
              <a:t> </a:t>
            </a:r>
            <a:r>
              <a:rPr lang="ru-RU" sz="1600" b="1" dirty="0" err="1" smtClean="0">
                <a:solidFill>
                  <a:schemeClr val="tx1"/>
                </a:solidFill>
              </a:rPr>
              <a:t>Нифедипин</a:t>
            </a:r>
            <a:endParaRPr lang="ru-RU" sz="16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54849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8" name="Прямоугольник 7"/>
          <p:cNvSpPr>
            <a:spLocks noChangeArrowheads="1"/>
          </p:cNvSpPr>
          <p:nvPr/>
        </p:nvSpPr>
        <p:spPr bwMode="auto">
          <a:xfrm>
            <a:off x="359090" y="3573016"/>
            <a:ext cx="8424862" cy="1154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Без эффективного устранения нарушений кровообращения ИВЛ не приведет к улучшению!!! </a:t>
            </a:r>
          </a:p>
          <a:p>
            <a:pPr algn="just" fontAlgn="base"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</a:pPr>
            <a:endParaRPr lang="ru-RU" sz="1600" b="1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755576" y="764704"/>
            <a:ext cx="7775909" cy="2290763"/>
          </a:xfrm>
          <a:prstGeom prst="roundRect">
            <a:avLst>
              <a:gd name="adj" fmla="val 15399"/>
            </a:avLst>
          </a:prstGeom>
          <a:solidFill>
            <a:schemeClr val="accent5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>
            <a:spAutoFit/>
          </a:bodyPr>
          <a:lstStyle/>
          <a:p>
            <a:pPr lvl="1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400" b="1" dirty="0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Показания к ИВЛ при преэклампсии и эклампсии:</a:t>
            </a:r>
          </a:p>
          <a:p>
            <a:pPr lvl="1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ru-RU" sz="2000" b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Кома</a:t>
            </a:r>
          </a:p>
          <a:p>
            <a:pPr lvl="1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ru-RU" sz="2000" b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Кровоизлияние в мозг</a:t>
            </a:r>
          </a:p>
          <a:p>
            <a:pPr lvl="1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ru-RU" sz="2000" b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Сочетание с </a:t>
            </a:r>
            <a:r>
              <a:rPr lang="ru-RU" sz="2000" b="1" dirty="0" err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коагулопатическим</a:t>
            </a:r>
            <a:r>
              <a:rPr lang="ru-RU" sz="2000" b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кровотечением</a:t>
            </a:r>
          </a:p>
          <a:p>
            <a:pPr lvl="1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ru-RU" sz="2000" b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Сочетание с шоком </a:t>
            </a:r>
            <a:r>
              <a:rPr lang="ru-RU" sz="1600" b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(геморрагическим, септическим) </a:t>
            </a:r>
          </a:p>
          <a:p>
            <a:pPr lvl="1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ru-RU" sz="2000" b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Альвеолярный отёк легких.</a:t>
            </a:r>
          </a:p>
        </p:txBody>
      </p:sp>
      <p:pic>
        <p:nvPicPr>
          <p:cNvPr id="1026" name="Picture 2" descr="В больнице зафиксирована смерть находившегося на ИВЛ пациента Новости Саратова и области - Информационное агентство &quot;Взгляд-инфо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0739" y="4581128"/>
            <a:ext cx="3101563" cy="1930723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589172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3" name="Rectangle 2"/>
          <p:cNvSpPr>
            <a:spLocks noGrp="1" noChangeArrowheads="1"/>
          </p:cNvSpPr>
          <p:nvPr>
            <p:ph type="title"/>
          </p:nvPr>
        </p:nvSpPr>
        <p:spPr>
          <a:xfrm>
            <a:off x="179512" y="260648"/>
            <a:ext cx="8642350" cy="850900"/>
          </a:xfrm>
        </p:spPr>
        <p:txBody>
          <a:bodyPr/>
          <a:lstStyle/>
          <a:p>
            <a:pPr eaLnBrk="1" hangingPunct="1"/>
            <a:r>
              <a:rPr lang="ru-RU" sz="2000" b="1" dirty="0" smtClean="0">
                <a:solidFill>
                  <a:srgbClr val="0000FF"/>
                </a:solidFill>
              </a:rPr>
              <a:t>Интенсивная терапия тяжелой </a:t>
            </a:r>
            <a:br>
              <a:rPr lang="ru-RU" sz="2000" b="1" dirty="0" smtClean="0">
                <a:solidFill>
                  <a:srgbClr val="0000FF"/>
                </a:solidFill>
              </a:rPr>
            </a:br>
            <a:r>
              <a:rPr lang="ru-RU" sz="2000" b="1" dirty="0" err="1" smtClean="0">
                <a:solidFill>
                  <a:srgbClr val="0000FF"/>
                </a:solidFill>
              </a:rPr>
              <a:t>преэклампсии</a:t>
            </a:r>
            <a:r>
              <a:rPr lang="ru-RU" sz="2000" b="1" dirty="0" smtClean="0">
                <a:solidFill>
                  <a:srgbClr val="0000FF"/>
                </a:solidFill>
              </a:rPr>
              <a:t> и эклампсии после операции на продленной ИВЛ:</a:t>
            </a:r>
            <a:endParaRPr lang="ru-RU" sz="1600" dirty="0" smtClean="0">
              <a:solidFill>
                <a:srgbClr val="0000FF"/>
              </a:solidFill>
            </a:endParaRPr>
          </a:p>
        </p:txBody>
      </p:sp>
      <p:sp>
        <p:nvSpPr>
          <p:cNvPr id="66564" name="AutoShape 3"/>
          <p:cNvSpPr>
            <a:spLocks noGrp="1" noChangeArrowheads="1"/>
          </p:cNvSpPr>
          <p:nvPr>
            <p:ph type="body" sz="half" idx="1"/>
          </p:nvPr>
        </p:nvSpPr>
        <p:spPr>
          <a:xfrm>
            <a:off x="179512" y="1412776"/>
            <a:ext cx="8640763" cy="4679974"/>
          </a:xfrm>
          <a:prstGeom prst="roundRect">
            <a:avLst>
              <a:gd name="adj" fmla="val 3403"/>
            </a:avLst>
          </a:prstGeom>
          <a:noFill/>
        </p:spPr>
        <p:txBody>
          <a:bodyPr/>
          <a:lstStyle/>
          <a:p>
            <a:pPr eaLnBrk="1" hangingPunct="1">
              <a:lnSpc>
                <a:spcPct val="80000"/>
              </a:lnSpc>
              <a:spcBef>
                <a:spcPts val="1200"/>
              </a:spcBef>
              <a:buFontTx/>
              <a:buBlip>
                <a:blip r:embed="rId2"/>
              </a:buBlip>
            </a:pPr>
            <a:r>
              <a:rPr lang="ru-RU" sz="1800" b="1" dirty="0" smtClean="0"/>
              <a:t>Режим вентиляции – </a:t>
            </a:r>
            <a:r>
              <a:rPr lang="en-US" sz="1800" b="1" dirty="0" smtClean="0"/>
              <a:t>CMV, SIMV</a:t>
            </a:r>
            <a:r>
              <a:rPr lang="ru-RU" sz="1800" b="1" dirty="0" smtClean="0"/>
              <a:t>, </a:t>
            </a:r>
            <a:r>
              <a:rPr lang="ru-RU" sz="1800" b="1" dirty="0" err="1" smtClean="0"/>
              <a:t>нормовентиляция</a:t>
            </a:r>
            <a:endParaRPr lang="ru-RU" sz="1800" b="1" dirty="0" smtClean="0"/>
          </a:p>
          <a:p>
            <a:pPr algn="just" eaLnBrk="1" hangingPunct="1">
              <a:spcBef>
                <a:spcPts val="1200"/>
              </a:spcBef>
              <a:buFontTx/>
              <a:buBlip>
                <a:blip r:embed="rId2"/>
              </a:buBlip>
            </a:pPr>
            <a:r>
              <a:rPr lang="ru-RU" sz="1800" b="1" dirty="0" smtClean="0"/>
              <a:t>Уже в первые 6 ч – </a:t>
            </a:r>
            <a:r>
              <a:rPr lang="ru-RU" sz="2000" b="1" i="1" dirty="0" smtClean="0">
                <a:solidFill>
                  <a:srgbClr val="0000FF"/>
                </a:solidFill>
              </a:rPr>
              <a:t>полная отмена</a:t>
            </a:r>
            <a:r>
              <a:rPr lang="ru-RU" sz="2000" b="1" dirty="0" smtClean="0"/>
              <a:t> </a:t>
            </a:r>
            <a:r>
              <a:rPr lang="ru-RU" sz="1800" b="1" dirty="0" smtClean="0"/>
              <a:t>всех седативных препаратов </a:t>
            </a:r>
            <a:r>
              <a:rPr lang="ru-RU" sz="1600" b="1" dirty="0" smtClean="0"/>
              <a:t>(</a:t>
            </a:r>
            <a:r>
              <a:rPr lang="ru-RU" sz="1600" b="1" dirty="0" err="1" smtClean="0"/>
              <a:t>бензодиазепины</a:t>
            </a:r>
            <a:r>
              <a:rPr lang="ru-RU" sz="1600" b="1" dirty="0" smtClean="0"/>
              <a:t>, </a:t>
            </a:r>
            <a:r>
              <a:rPr lang="ru-RU" sz="1600" b="1" dirty="0" err="1" smtClean="0"/>
              <a:t>барабитураты</a:t>
            </a:r>
            <a:r>
              <a:rPr lang="ru-RU" sz="1600" b="1" dirty="0" smtClean="0"/>
              <a:t>, опиаты и др.)</a:t>
            </a:r>
            <a:r>
              <a:rPr lang="ru-RU" sz="1800" b="1" dirty="0" smtClean="0"/>
              <a:t> и </a:t>
            </a:r>
            <a:r>
              <a:rPr lang="ru-RU" sz="1800" b="1" dirty="0" err="1" smtClean="0"/>
              <a:t>миорелаксантов</a:t>
            </a:r>
            <a:r>
              <a:rPr lang="ru-RU" sz="1800" b="1" dirty="0" smtClean="0"/>
              <a:t> и оценка неврологического статуса.  </a:t>
            </a:r>
            <a:r>
              <a:rPr lang="ru-RU" sz="1800" b="1" dirty="0" smtClean="0">
                <a:solidFill>
                  <a:srgbClr val="0066FF"/>
                </a:solidFill>
              </a:rPr>
              <a:t>Препарат выбора для </a:t>
            </a:r>
            <a:r>
              <a:rPr lang="ru-RU" sz="1800" b="1" dirty="0" err="1" smtClean="0">
                <a:solidFill>
                  <a:srgbClr val="0066FF"/>
                </a:solidFill>
              </a:rPr>
              <a:t>седации</a:t>
            </a:r>
            <a:r>
              <a:rPr lang="ru-RU" sz="1800" b="1" dirty="0" smtClean="0">
                <a:solidFill>
                  <a:srgbClr val="0066FF"/>
                </a:solidFill>
              </a:rPr>
              <a:t> – </a:t>
            </a:r>
            <a:r>
              <a:rPr lang="ru-RU" sz="1800" b="1" dirty="0" err="1" smtClean="0">
                <a:solidFill>
                  <a:srgbClr val="0066FF"/>
                </a:solidFill>
              </a:rPr>
              <a:t>дексмедетомидин</a:t>
            </a:r>
            <a:r>
              <a:rPr lang="ru-RU" sz="1800" b="1" dirty="0" smtClean="0">
                <a:solidFill>
                  <a:srgbClr val="0066FF"/>
                </a:solidFill>
              </a:rPr>
              <a:t>!</a:t>
            </a:r>
          </a:p>
          <a:p>
            <a:pPr algn="just" eaLnBrk="1" hangingPunct="1">
              <a:lnSpc>
                <a:spcPct val="90000"/>
              </a:lnSpc>
              <a:spcBef>
                <a:spcPts val="1200"/>
              </a:spcBef>
              <a:buFontTx/>
              <a:buBlip>
                <a:blip r:embed="rId2"/>
              </a:buBlip>
            </a:pPr>
            <a:r>
              <a:rPr lang="ru-RU" sz="1800" b="1" dirty="0" smtClean="0"/>
              <a:t>Противосудорожный эффект достигается насыщением </a:t>
            </a:r>
            <a:r>
              <a:rPr lang="ru-RU" sz="1800" b="1" dirty="0" smtClean="0">
                <a:solidFill>
                  <a:srgbClr val="0066FF"/>
                </a:solidFill>
              </a:rPr>
              <a:t>магния сульфатом 1-2 г/ч в/в не менее 48 ч</a:t>
            </a:r>
            <a:r>
              <a:rPr lang="en-US" sz="1800" b="1" dirty="0" smtClean="0">
                <a:solidFill>
                  <a:srgbClr val="0066FF"/>
                </a:solidFill>
              </a:rPr>
              <a:t> </a:t>
            </a:r>
            <a:r>
              <a:rPr lang="ru-RU" sz="1800" b="1" dirty="0" smtClean="0">
                <a:solidFill>
                  <a:srgbClr val="0066FF"/>
                </a:solidFill>
              </a:rPr>
              <a:t>после родов </a:t>
            </a:r>
            <a:r>
              <a:rPr lang="ru-RU" sz="1800" dirty="0" smtClean="0">
                <a:solidFill>
                  <a:srgbClr val="0066FF"/>
                </a:solidFill>
              </a:rPr>
              <a:t>(уровень А)</a:t>
            </a:r>
          </a:p>
          <a:p>
            <a:pPr algn="just" eaLnBrk="1" hangingPunct="1">
              <a:spcBef>
                <a:spcPts val="1200"/>
              </a:spcBef>
              <a:buFontTx/>
              <a:buBlip>
                <a:blip r:embed="rId2"/>
              </a:buBlip>
            </a:pPr>
            <a:r>
              <a:rPr lang="ru-RU" sz="1800" b="1" dirty="0" smtClean="0"/>
              <a:t>Ограничение инфузионной терапии вплоть до отмены на сутки (только </a:t>
            </a:r>
            <a:r>
              <a:rPr lang="ru-RU" sz="1800" b="1" dirty="0" err="1" smtClean="0"/>
              <a:t>нутритивная</a:t>
            </a:r>
            <a:r>
              <a:rPr lang="ru-RU" sz="1800" b="1" dirty="0" smtClean="0"/>
              <a:t> поддержка)</a:t>
            </a:r>
          </a:p>
          <a:p>
            <a:pPr algn="just" eaLnBrk="1" hangingPunct="1">
              <a:spcBef>
                <a:spcPts val="1200"/>
              </a:spcBef>
              <a:buFontTx/>
              <a:buBlip>
                <a:blip r:embed="rId2"/>
              </a:buBlip>
            </a:pPr>
            <a:r>
              <a:rPr lang="ru-RU" sz="1800" b="1" dirty="0" smtClean="0"/>
              <a:t>Если сознание не восстанавливается в течение суток после отмены всех седативных препаратов или появляется грубая очаговая неврологическая симптоматика – МРТ, КТ головного мозга</a:t>
            </a:r>
            <a:endParaRPr lang="ru-RU" sz="2400" b="1" dirty="0" smtClean="0"/>
          </a:p>
        </p:txBody>
      </p:sp>
    </p:spTree>
    <p:extLst>
      <p:ext uri="{BB962C8B-B14F-4D97-AF65-F5344CB8AC3E}">
        <p14:creationId xmlns:p14="http://schemas.microsoft.com/office/powerpoint/2010/main" val="28265839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1" name="Rectangle 2"/>
          <p:cNvSpPr>
            <a:spLocks noGrp="1" noChangeArrowheads="1"/>
          </p:cNvSpPr>
          <p:nvPr>
            <p:ph type="title"/>
          </p:nvPr>
        </p:nvSpPr>
        <p:spPr>
          <a:xfrm>
            <a:off x="250825" y="476250"/>
            <a:ext cx="8642350" cy="633413"/>
          </a:xfrm>
        </p:spPr>
        <p:txBody>
          <a:bodyPr/>
          <a:lstStyle/>
          <a:p>
            <a:pPr eaLnBrk="1" hangingPunct="1"/>
            <a:r>
              <a:rPr lang="ru-RU" sz="2800" b="1" smtClean="0">
                <a:solidFill>
                  <a:srgbClr val="0000FF"/>
                </a:solidFill>
              </a:rPr>
              <a:t>Даже </a:t>
            </a:r>
            <a:r>
              <a:rPr lang="ru-RU" sz="2800" b="1" i="1" u="sng" smtClean="0">
                <a:solidFill>
                  <a:srgbClr val="0000FF"/>
                </a:solidFill>
              </a:rPr>
              <a:t>не упоминаются</a:t>
            </a:r>
            <a:r>
              <a:rPr lang="ru-RU" sz="2800" b="1" smtClean="0">
                <a:solidFill>
                  <a:srgbClr val="0000FF"/>
                </a:solidFill>
              </a:rPr>
              <a:t> ни в одном из протоколов лечения тяжелой преэклампсии и эклампсии до родов:</a:t>
            </a:r>
          </a:p>
        </p:txBody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411760" y="1844824"/>
            <a:ext cx="6264696" cy="4248497"/>
          </a:xfrm>
        </p:spPr>
        <p:txBody>
          <a:bodyPr/>
          <a:lstStyle/>
          <a:p>
            <a:pPr lvl="1" eaLnBrk="1" hangingPunct="1"/>
            <a:r>
              <a:rPr lang="ru-RU" sz="2000" b="1" dirty="0" smtClean="0"/>
              <a:t>Нейролептики (</a:t>
            </a:r>
            <a:r>
              <a:rPr lang="ru-RU" sz="2000" b="1" dirty="0" err="1" smtClean="0"/>
              <a:t>дроперидол</a:t>
            </a:r>
            <a:r>
              <a:rPr lang="ru-RU" sz="2000" b="1" dirty="0" smtClean="0"/>
              <a:t>)</a:t>
            </a:r>
          </a:p>
          <a:p>
            <a:pPr lvl="1" eaLnBrk="1" hangingPunct="1"/>
            <a:r>
              <a:rPr lang="ru-RU" sz="2000" b="1" dirty="0" smtClean="0"/>
              <a:t>ГОМК</a:t>
            </a:r>
          </a:p>
          <a:p>
            <a:pPr lvl="1" eaLnBrk="1" hangingPunct="1"/>
            <a:r>
              <a:rPr lang="ru-RU" sz="2000" b="1" dirty="0" smtClean="0"/>
              <a:t>Свежезамороженная плазма, альбумин</a:t>
            </a:r>
          </a:p>
          <a:p>
            <a:pPr lvl="1" eaLnBrk="1" hangingPunct="1"/>
            <a:r>
              <a:rPr lang="ru-RU" sz="2000" b="1" dirty="0" smtClean="0"/>
              <a:t>Дезагреганты</a:t>
            </a:r>
          </a:p>
          <a:p>
            <a:pPr lvl="1" eaLnBrk="1" hangingPunct="1"/>
            <a:r>
              <a:rPr lang="ru-RU" sz="2000" b="1" dirty="0" smtClean="0"/>
              <a:t>«Спазмолитики» </a:t>
            </a:r>
          </a:p>
          <a:p>
            <a:pPr lvl="1" eaLnBrk="1" hangingPunct="1"/>
            <a:r>
              <a:rPr lang="ru-RU" sz="2000" b="1" dirty="0" err="1" smtClean="0"/>
              <a:t>Ксантины</a:t>
            </a:r>
            <a:r>
              <a:rPr lang="ru-RU" sz="2000" b="1" dirty="0" smtClean="0"/>
              <a:t> (эуфиллин)</a:t>
            </a:r>
          </a:p>
          <a:p>
            <a:pPr lvl="1" eaLnBrk="1" hangingPunct="1"/>
            <a:r>
              <a:rPr lang="ru-RU" sz="2000" b="1" dirty="0" err="1" smtClean="0"/>
              <a:t>Глюкозо</a:t>
            </a:r>
            <a:r>
              <a:rPr lang="ru-RU" sz="2000" b="1" dirty="0" smtClean="0"/>
              <a:t>-новокаиновая смесь</a:t>
            </a:r>
          </a:p>
          <a:p>
            <a:pPr lvl="1" eaLnBrk="1" hangingPunct="1"/>
            <a:r>
              <a:rPr lang="ru-RU" sz="2000" b="1" dirty="0" smtClean="0"/>
              <a:t>Синтетические коллоиды</a:t>
            </a:r>
          </a:p>
          <a:p>
            <a:pPr lvl="1" eaLnBrk="1" hangingPunct="1"/>
            <a:r>
              <a:rPr lang="ru-RU" sz="2000" b="1" dirty="0" smtClean="0"/>
              <a:t>Диуретики</a:t>
            </a:r>
          </a:p>
          <a:p>
            <a:pPr lvl="1" eaLnBrk="1" hangingPunct="1"/>
            <a:r>
              <a:rPr lang="ru-RU" sz="2000" b="1" dirty="0" smtClean="0"/>
              <a:t>Наркотические аналгетики</a:t>
            </a:r>
          </a:p>
          <a:p>
            <a:pPr lvl="1" eaLnBrk="1" hangingPunct="1"/>
            <a:r>
              <a:rPr lang="ru-RU" sz="2000" b="1" dirty="0" err="1" smtClean="0"/>
              <a:t>Плазмаферез</a:t>
            </a:r>
            <a:r>
              <a:rPr lang="ru-RU" sz="2000" b="1" dirty="0"/>
              <a:t>, ультрафильтрация</a:t>
            </a:r>
          </a:p>
          <a:p>
            <a:pPr lvl="1" eaLnBrk="1" hangingPunct="1"/>
            <a:endParaRPr lang="ru-RU" sz="2000" b="1" dirty="0" smtClean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19" y="1268760"/>
            <a:ext cx="2368861" cy="1584176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16569541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7" y="1916832"/>
            <a:ext cx="1368277" cy="1868508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6" name="Text Box 5"/>
          <p:cNvSpPr txBox="1">
            <a:spLocks noChangeArrowheads="1"/>
          </p:cNvSpPr>
          <p:nvPr/>
        </p:nvSpPr>
        <p:spPr bwMode="auto">
          <a:xfrm>
            <a:off x="1547664" y="1641926"/>
            <a:ext cx="7318821" cy="33855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ru-RU" sz="2400" b="1" dirty="0">
                <a:solidFill>
                  <a:srgbClr val="000000"/>
                </a:solidFill>
              </a:rPr>
              <a:t>«</a:t>
            </a:r>
            <a:r>
              <a:rPr lang="ru-RU" sz="2000" b="1" dirty="0">
                <a:solidFill>
                  <a:srgbClr val="000000"/>
                </a:solidFill>
              </a:rPr>
              <a:t>смертельная опасность для матери и плода больше, когда мать не приходит в себя после судорог»</a:t>
            </a:r>
          </a:p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ru-RU" sz="2000" b="1" dirty="0">
                <a:solidFill>
                  <a:srgbClr val="000000"/>
                </a:solidFill>
              </a:rPr>
              <a:t>«первородящие  -  больше риск судорог чем </a:t>
            </a:r>
            <a:r>
              <a:rPr lang="ru-RU" sz="2000" b="1" dirty="0" err="1">
                <a:solidFill>
                  <a:srgbClr val="000000"/>
                </a:solidFill>
              </a:rPr>
              <a:t>многорожавшие</a:t>
            </a:r>
            <a:r>
              <a:rPr lang="ru-RU" sz="2000" b="1" dirty="0">
                <a:solidFill>
                  <a:srgbClr val="000000"/>
                </a:solidFill>
              </a:rPr>
              <a:t>»  </a:t>
            </a:r>
          </a:p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ru-RU" sz="2000" b="1" dirty="0">
                <a:solidFill>
                  <a:srgbClr val="000000"/>
                </a:solidFill>
              </a:rPr>
              <a:t>«судороги в течение беременности более опасны чем те, которые начинаются после </a:t>
            </a:r>
            <a:r>
              <a:rPr lang="ru-RU" sz="2000" b="1" dirty="0" err="1">
                <a:solidFill>
                  <a:srgbClr val="000000"/>
                </a:solidFill>
              </a:rPr>
              <a:t>родоразрешения</a:t>
            </a:r>
            <a:r>
              <a:rPr lang="ru-RU" sz="2000" b="1" dirty="0">
                <a:solidFill>
                  <a:srgbClr val="000000"/>
                </a:solidFill>
              </a:rPr>
              <a:t>»</a:t>
            </a:r>
          </a:p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endParaRPr lang="ru-RU" sz="2000" b="1" dirty="0" smtClean="0">
              <a:solidFill>
                <a:srgbClr val="000000"/>
              </a:solidFill>
            </a:endParaRPr>
          </a:p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sz="2000" b="1" dirty="0" err="1" smtClean="0">
                <a:solidFill>
                  <a:srgbClr val="000000"/>
                </a:solidFill>
              </a:rPr>
              <a:t>Mauriceau</a:t>
            </a:r>
            <a:r>
              <a:rPr lang="ru-RU" sz="2000" b="1" dirty="0" smtClean="0">
                <a:solidFill>
                  <a:srgbClr val="000000"/>
                </a:solidFill>
              </a:rPr>
              <a:t> </a:t>
            </a:r>
            <a:r>
              <a:rPr lang="ru-RU" sz="2000" b="1" dirty="0">
                <a:solidFill>
                  <a:srgbClr val="000000"/>
                </a:solidFill>
              </a:rPr>
              <a:t>F. 1673.</a:t>
            </a:r>
          </a:p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endParaRPr lang="ru-RU" sz="2000" b="1" dirty="0">
              <a:solidFill>
                <a:srgbClr val="000000"/>
              </a:solidFill>
            </a:endParaRPr>
          </a:p>
        </p:txBody>
      </p:sp>
      <p:sp>
        <p:nvSpPr>
          <p:cNvPr id="18437" name="Text Box 6"/>
          <p:cNvSpPr txBox="1">
            <a:spLocks noChangeArrowheads="1"/>
          </p:cNvSpPr>
          <p:nvPr/>
        </p:nvSpPr>
        <p:spPr bwMode="auto">
          <a:xfrm>
            <a:off x="368598" y="4725144"/>
            <a:ext cx="8497887" cy="116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ru-RU" sz="2000" b="1" dirty="0">
                <a:solidFill>
                  <a:srgbClr val="000000"/>
                </a:solidFill>
              </a:rPr>
              <a:t>«Нет ничего более трудного или более таинственного, чем этиология эклампсий в послеродовом периоде» </a:t>
            </a:r>
          </a:p>
          <a:p>
            <a:pPr algn="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ru-RU" sz="2000" b="1" dirty="0" err="1">
                <a:solidFill>
                  <a:srgbClr val="000000"/>
                </a:solidFill>
              </a:rPr>
              <a:t>Burns</a:t>
            </a:r>
            <a:r>
              <a:rPr lang="ru-RU" sz="2000" b="1" dirty="0">
                <a:solidFill>
                  <a:srgbClr val="000000"/>
                </a:solidFill>
              </a:rPr>
              <a:t> J.,  1832</a:t>
            </a:r>
            <a:r>
              <a:rPr lang="ru-RU" dirty="0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338926" y="548680"/>
            <a:ext cx="70494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3200" b="1" dirty="0">
                <a:solidFill>
                  <a:srgbClr val="0033CC"/>
                </a:solidFill>
              </a:rPr>
              <a:t>Далеко ли мы ушли…</a:t>
            </a:r>
          </a:p>
        </p:txBody>
      </p:sp>
    </p:spTree>
    <p:extLst>
      <p:ext uri="{BB962C8B-B14F-4D97-AF65-F5344CB8AC3E}">
        <p14:creationId xmlns:p14="http://schemas.microsoft.com/office/powerpoint/2010/main" val="27775074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4000" b="1" dirty="0" smtClean="0">
                <a:solidFill>
                  <a:srgbClr val="0000FF"/>
                </a:solidFill>
              </a:rPr>
              <a:t>Благодарю за внимание!</a:t>
            </a:r>
          </a:p>
        </p:txBody>
      </p:sp>
      <p:sp>
        <p:nvSpPr>
          <p:cNvPr id="70660" name="Text Box 3"/>
          <p:cNvSpPr txBox="1">
            <a:spLocks noChangeArrowheads="1"/>
          </p:cNvSpPr>
          <p:nvPr/>
        </p:nvSpPr>
        <p:spPr bwMode="auto">
          <a:xfrm>
            <a:off x="395288" y="1484313"/>
            <a:ext cx="8496300" cy="1242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lnSpc>
                <a:spcPct val="70000"/>
              </a:lnSpc>
              <a:spcBef>
                <a:spcPct val="50000"/>
              </a:spcBef>
              <a:spcAft>
                <a:spcPct val="0"/>
              </a:spcAft>
            </a:pPr>
            <a:endParaRPr lang="en-US" sz="2400" b="1" dirty="0">
              <a:solidFill>
                <a:srgbClr val="0A02A0"/>
              </a:solidFill>
            </a:endParaRPr>
          </a:p>
          <a:p>
            <a:pPr algn="ctr" eaLnBrk="1" fontAlgn="base" hangingPunct="1">
              <a:lnSpc>
                <a:spcPct val="700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0A02A0"/>
                </a:solidFill>
              </a:rPr>
              <a:t>E-mail</a:t>
            </a:r>
            <a:r>
              <a:rPr lang="ru-RU" sz="2400" b="1" dirty="0">
                <a:solidFill>
                  <a:srgbClr val="0A02A0"/>
                </a:solidFill>
              </a:rPr>
              <a:t>:</a:t>
            </a:r>
            <a:r>
              <a:rPr lang="en-US" sz="2400" b="1" dirty="0">
                <a:solidFill>
                  <a:srgbClr val="0A02A0"/>
                </a:solidFill>
              </a:rPr>
              <a:t> </a:t>
            </a:r>
            <a:r>
              <a:rPr lang="en-US" sz="2400" b="1" dirty="0" err="1">
                <a:solidFill>
                  <a:srgbClr val="0A02A0"/>
                </a:solidFill>
                <a:hlinkClick r:id="rId2"/>
              </a:rPr>
              <a:t>kulikov</a:t>
            </a:r>
            <a:r>
              <a:rPr lang="ru-RU" sz="2400" b="1" dirty="0">
                <a:solidFill>
                  <a:srgbClr val="0A02A0"/>
                </a:solidFill>
                <a:hlinkClick r:id="rId2"/>
              </a:rPr>
              <a:t>1905</a:t>
            </a:r>
            <a:r>
              <a:rPr lang="en-US" sz="2400" b="1" dirty="0">
                <a:solidFill>
                  <a:srgbClr val="0A02A0"/>
                </a:solidFill>
                <a:hlinkClick r:id="rId2"/>
              </a:rPr>
              <a:t>@yandex.ru</a:t>
            </a:r>
            <a:endParaRPr lang="ru-RU" sz="2400" b="1" dirty="0">
              <a:solidFill>
                <a:srgbClr val="0A02A0"/>
              </a:solidFill>
            </a:endParaRPr>
          </a:p>
          <a:p>
            <a:pPr algn="ctr" eaLnBrk="1" fontAlgn="base" hangingPunct="1">
              <a:lnSpc>
                <a:spcPct val="70000"/>
              </a:lnSpc>
              <a:spcBef>
                <a:spcPct val="50000"/>
              </a:spcBef>
              <a:spcAft>
                <a:spcPct val="0"/>
              </a:spcAft>
            </a:pPr>
            <a:r>
              <a:rPr lang="ru-RU" sz="2400" b="1" dirty="0">
                <a:solidFill>
                  <a:srgbClr val="0A02A0"/>
                </a:solidFill>
              </a:rPr>
              <a:t>Телефон: 89122471023</a:t>
            </a:r>
          </a:p>
        </p:txBody>
      </p:sp>
      <p:pic>
        <p:nvPicPr>
          <p:cNvPr id="70661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113" y="3213100"/>
            <a:ext cx="2270125" cy="307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0452993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88639"/>
            <a:ext cx="1584176" cy="2282653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-14883" y="2471292"/>
            <a:ext cx="249865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000000"/>
                </a:solidFill>
              </a:rPr>
              <a:t>Wilhelm Karl </a:t>
            </a:r>
            <a:r>
              <a:rPr lang="en-US" b="1" dirty="0" err="1">
                <a:solidFill>
                  <a:srgbClr val="000000"/>
                </a:solidFill>
              </a:rPr>
              <a:t>Zangemeister</a:t>
            </a:r>
            <a:r>
              <a:rPr lang="en-US" dirty="0">
                <a:solidFill>
                  <a:srgbClr val="000000"/>
                </a:solidFill>
              </a:rPr>
              <a:t> </a:t>
            </a:r>
            <a:endParaRPr lang="ru-RU" dirty="0">
              <a:solidFill>
                <a:srgbClr val="000000"/>
              </a:solidFill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</a:rPr>
              <a:t>(1871 </a:t>
            </a:r>
            <a:r>
              <a:rPr lang="ru-RU" dirty="0">
                <a:solidFill>
                  <a:srgbClr val="000000"/>
                </a:solidFill>
              </a:rPr>
              <a:t>-</a:t>
            </a:r>
            <a:r>
              <a:rPr lang="en-US" dirty="0">
                <a:solidFill>
                  <a:srgbClr val="000000"/>
                </a:solidFill>
              </a:rPr>
              <a:t>1930 ) </a:t>
            </a:r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483768" y="908720"/>
            <a:ext cx="633670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srgbClr val="3333FF"/>
                </a:solidFill>
              </a:rPr>
              <a:t>W. </a:t>
            </a:r>
            <a:r>
              <a:rPr lang="en-US" sz="2000" b="1" dirty="0" err="1">
                <a:solidFill>
                  <a:srgbClr val="3333FF"/>
                </a:solidFill>
              </a:rPr>
              <a:t>Zangemeister</a:t>
            </a:r>
            <a:r>
              <a:rPr lang="en-US" sz="2000" b="1" dirty="0">
                <a:solidFill>
                  <a:srgbClr val="3333FF"/>
                </a:solidFill>
              </a:rPr>
              <a:t>: </a:t>
            </a:r>
            <a:r>
              <a:rPr lang="en-US" sz="2000" b="1" i="1" dirty="0">
                <a:solidFill>
                  <a:srgbClr val="3333FF"/>
                </a:solidFill>
              </a:rPr>
              <a:t>Die </a:t>
            </a:r>
            <a:r>
              <a:rPr lang="en-US" sz="2000" b="1" i="1" dirty="0" err="1">
                <a:solidFill>
                  <a:srgbClr val="3333FF"/>
                </a:solidFill>
              </a:rPr>
              <a:t>Lehre</a:t>
            </a:r>
            <a:r>
              <a:rPr lang="en-US" sz="2000" b="1" i="1" dirty="0">
                <a:solidFill>
                  <a:srgbClr val="3333FF"/>
                </a:solidFill>
              </a:rPr>
              <a:t> von der </a:t>
            </a:r>
            <a:r>
              <a:rPr lang="en-US" sz="2000" b="1" i="1" dirty="0" err="1">
                <a:solidFill>
                  <a:srgbClr val="3333FF"/>
                </a:solidFill>
              </a:rPr>
              <a:t>Eklampsie</a:t>
            </a:r>
            <a:r>
              <a:rPr lang="en-US" sz="2000" b="1" i="1" dirty="0">
                <a:solidFill>
                  <a:srgbClr val="3333FF"/>
                </a:solidFill>
              </a:rPr>
              <a:t>.</a:t>
            </a:r>
            <a:r>
              <a:rPr lang="en-US" sz="2000" b="1" dirty="0">
                <a:solidFill>
                  <a:srgbClr val="3333FF"/>
                </a:solidFill>
              </a:rPr>
              <a:t> </a:t>
            </a:r>
            <a:r>
              <a:rPr lang="ru-RU" sz="2000" b="1" dirty="0">
                <a:solidFill>
                  <a:srgbClr val="3333FF"/>
                </a:solidFill>
              </a:rPr>
              <a:t>S. </a:t>
            </a:r>
            <a:r>
              <a:rPr lang="ru-RU" sz="2000" b="1" dirty="0" err="1">
                <a:solidFill>
                  <a:srgbClr val="3333FF"/>
                </a:solidFill>
              </a:rPr>
              <a:t>Hirzel</a:t>
            </a:r>
            <a:r>
              <a:rPr lang="ru-RU" sz="2000" b="1" dirty="0">
                <a:solidFill>
                  <a:srgbClr val="3333FF"/>
                </a:solidFill>
              </a:rPr>
              <a:t> </a:t>
            </a:r>
            <a:r>
              <a:rPr lang="ru-RU" sz="2000" b="1" dirty="0" err="1">
                <a:solidFill>
                  <a:srgbClr val="3333FF"/>
                </a:solidFill>
              </a:rPr>
              <a:t>Verlag</a:t>
            </a:r>
            <a:r>
              <a:rPr lang="ru-RU" sz="2000" b="1" dirty="0">
                <a:solidFill>
                  <a:srgbClr val="3333FF"/>
                </a:solidFill>
              </a:rPr>
              <a:t>, 1926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339752" y="3063809"/>
            <a:ext cx="6552727" cy="227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ts val="600"/>
              </a:spcBef>
              <a:spcAft>
                <a:spcPts val="600"/>
              </a:spcAft>
            </a:pPr>
            <a:r>
              <a:rPr lang="ru-RU" sz="2800" b="1" dirty="0">
                <a:solidFill>
                  <a:srgbClr val="FF0000"/>
                </a:solidFill>
              </a:rPr>
              <a:t>Триада </a:t>
            </a:r>
            <a:r>
              <a:rPr lang="ru-RU" sz="2800" b="1" dirty="0" err="1">
                <a:solidFill>
                  <a:srgbClr val="FF0000"/>
                </a:solidFill>
              </a:rPr>
              <a:t>Цангемейстера</a:t>
            </a:r>
            <a:r>
              <a:rPr lang="ru-RU" sz="2800" b="1" dirty="0">
                <a:solidFill>
                  <a:srgbClr val="FF0000"/>
                </a:solidFill>
              </a:rPr>
              <a:t>:</a:t>
            </a:r>
          </a:p>
          <a:p>
            <a:pPr marL="971550" lvl="1" indent="-514350" fontAlgn="base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ru-RU" sz="2800" b="1" dirty="0">
                <a:solidFill>
                  <a:srgbClr val="000000"/>
                </a:solidFill>
              </a:rPr>
              <a:t>Артериальная гипертензия</a:t>
            </a:r>
          </a:p>
          <a:p>
            <a:pPr marL="971550" lvl="1" indent="-514350" fontAlgn="base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ru-RU" sz="2800" b="1" dirty="0">
                <a:solidFill>
                  <a:srgbClr val="000000"/>
                </a:solidFill>
              </a:rPr>
              <a:t>Протеинурия </a:t>
            </a:r>
          </a:p>
          <a:p>
            <a:pPr marL="971550" lvl="1" indent="-514350" fontAlgn="base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ru-RU" sz="2800" dirty="0" smtClean="0">
                <a:solidFill>
                  <a:srgbClr val="000000"/>
                </a:solidFill>
              </a:rPr>
              <a:t>Отеки</a:t>
            </a:r>
            <a:endParaRPr lang="ru-RU" sz="2800" dirty="0">
              <a:solidFill>
                <a:srgbClr val="000000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4818491"/>
            <a:ext cx="769508" cy="523266"/>
          </a:xfrm>
          <a:prstGeom prst="rect">
            <a:avLst/>
          </a:prstGeom>
          <a:effectLst>
            <a:softEdge rad="31750"/>
          </a:effectLst>
        </p:spPr>
      </p:pic>
      <p:sp>
        <p:nvSpPr>
          <p:cNvPr id="9" name="Скругленная прямоугольная выноска 8"/>
          <p:cNvSpPr/>
          <p:nvPr/>
        </p:nvSpPr>
        <p:spPr>
          <a:xfrm>
            <a:off x="1187624" y="5797110"/>
            <a:ext cx="6624736" cy="904013"/>
          </a:xfrm>
          <a:prstGeom prst="wedgeRoundRectCallout">
            <a:avLst>
              <a:gd name="adj1" fmla="val 26817"/>
              <a:gd name="adj2" fmla="val -225123"/>
              <a:gd name="adj3" fmla="val 16667"/>
            </a:avLst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 dirty="0">
                <a:solidFill>
                  <a:srgbClr val="000000"/>
                </a:solidFill>
              </a:rPr>
              <a:t>Срок беременности более 20 </a:t>
            </a:r>
            <a:r>
              <a:rPr lang="ru-RU" sz="2800" b="1" dirty="0" err="1">
                <a:solidFill>
                  <a:srgbClr val="000000"/>
                </a:solidFill>
              </a:rPr>
              <a:t>нед</a:t>
            </a:r>
            <a:r>
              <a:rPr lang="ru-RU" sz="2800" b="1" dirty="0">
                <a:solidFill>
                  <a:srgbClr val="0000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4026848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7" name="Rectangle 2"/>
          <p:cNvSpPr>
            <a:spLocks noGrp="1" noChangeArrowheads="1"/>
          </p:cNvSpPr>
          <p:nvPr>
            <p:ph type="title"/>
          </p:nvPr>
        </p:nvSpPr>
        <p:spPr>
          <a:xfrm>
            <a:off x="250825" y="620688"/>
            <a:ext cx="8497888" cy="720725"/>
          </a:xfrm>
        </p:spPr>
        <p:txBody>
          <a:bodyPr/>
          <a:lstStyle/>
          <a:p>
            <a:pPr eaLnBrk="1" hangingPunct="1"/>
            <a:r>
              <a:rPr lang="ru-RU" sz="2400" i="1" dirty="0" smtClean="0">
                <a:solidFill>
                  <a:schemeClr val="bg1"/>
                </a:solidFill>
                <a:latin typeface="Arial Black" pitchFamily="34" charset="0"/>
              </a:rPr>
              <a:t/>
            </a:r>
            <a:br>
              <a:rPr lang="ru-RU" sz="2400" i="1" dirty="0" smtClean="0">
                <a:solidFill>
                  <a:schemeClr val="bg1"/>
                </a:solidFill>
                <a:latin typeface="Arial Black" pitchFamily="34" charset="0"/>
              </a:rPr>
            </a:br>
            <a:r>
              <a:rPr lang="ru-RU" sz="2400" b="1" dirty="0" smtClean="0">
                <a:solidFill>
                  <a:srgbClr val="0000FF"/>
                </a:solidFill>
              </a:rPr>
              <a:t>Критерии артериальной гипертензии </a:t>
            </a:r>
            <a:br>
              <a:rPr lang="ru-RU" sz="2400" b="1" dirty="0" smtClean="0">
                <a:solidFill>
                  <a:srgbClr val="0000FF"/>
                </a:solidFill>
              </a:rPr>
            </a:br>
            <a:r>
              <a:rPr lang="ru-RU" sz="2400" b="1" dirty="0" smtClean="0">
                <a:solidFill>
                  <a:srgbClr val="0000FF"/>
                </a:solidFill>
              </a:rPr>
              <a:t>во время беременности</a:t>
            </a:r>
            <a:r>
              <a:rPr lang="ru-RU" sz="2400" b="1" dirty="0" smtClean="0">
                <a:solidFill>
                  <a:srgbClr val="0A02A0"/>
                </a:solidFill>
              </a:rPr>
              <a:t/>
            </a:r>
            <a:br>
              <a:rPr lang="ru-RU" sz="2400" b="1" dirty="0" smtClean="0">
                <a:solidFill>
                  <a:srgbClr val="0A02A0"/>
                </a:solidFill>
              </a:rPr>
            </a:br>
            <a:r>
              <a:rPr lang="ru-RU" sz="1100" dirty="0" smtClean="0">
                <a:solidFill>
                  <a:schemeClr val="tx1"/>
                </a:solidFill>
              </a:rPr>
              <a:t>(</a:t>
            </a:r>
            <a:r>
              <a:rPr lang="ru-RU" sz="1100" dirty="0" err="1" smtClean="0">
                <a:solidFill>
                  <a:schemeClr val="tx1"/>
                </a:solidFill>
              </a:rPr>
              <a:t>Joint</a:t>
            </a:r>
            <a:r>
              <a:rPr lang="ru-RU" sz="1100" dirty="0" smtClean="0">
                <a:solidFill>
                  <a:schemeClr val="tx1"/>
                </a:solidFill>
              </a:rPr>
              <a:t> </a:t>
            </a:r>
            <a:r>
              <a:rPr lang="ru-RU" sz="1100" dirty="0" err="1" smtClean="0">
                <a:solidFill>
                  <a:schemeClr val="tx1"/>
                </a:solidFill>
              </a:rPr>
              <a:t>National</a:t>
            </a:r>
            <a:r>
              <a:rPr lang="ru-RU" sz="1100" dirty="0" smtClean="0">
                <a:solidFill>
                  <a:schemeClr val="tx1"/>
                </a:solidFill>
              </a:rPr>
              <a:t> </a:t>
            </a:r>
            <a:r>
              <a:rPr lang="ru-RU" sz="1100" dirty="0" err="1" smtClean="0">
                <a:solidFill>
                  <a:schemeClr val="tx1"/>
                </a:solidFill>
              </a:rPr>
              <a:t>Committee</a:t>
            </a:r>
            <a:r>
              <a:rPr lang="ru-RU" sz="1100" dirty="0" smtClean="0">
                <a:solidFill>
                  <a:schemeClr val="tx1"/>
                </a:solidFill>
              </a:rPr>
              <a:t> </a:t>
            </a:r>
            <a:r>
              <a:rPr lang="ru-RU" sz="1100" dirty="0" err="1" smtClean="0">
                <a:solidFill>
                  <a:schemeClr val="tx1"/>
                </a:solidFill>
              </a:rPr>
              <a:t>on</a:t>
            </a:r>
            <a:r>
              <a:rPr lang="ru-RU" sz="1100" dirty="0" smtClean="0">
                <a:solidFill>
                  <a:schemeClr val="tx1"/>
                </a:solidFill>
              </a:rPr>
              <a:t> </a:t>
            </a:r>
            <a:r>
              <a:rPr lang="ru-RU" sz="1100" dirty="0" err="1" smtClean="0">
                <a:solidFill>
                  <a:schemeClr val="tx1"/>
                </a:solidFill>
              </a:rPr>
              <a:t>Detection</a:t>
            </a:r>
            <a:r>
              <a:rPr lang="ru-RU" sz="1100" dirty="0" smtClean="0">
                <a:solidFill>
                  <a:schemeClr val="tx1"/>
                </a:solidFill>
              </a:rPr>
              <a:t>, </a:t>
            </a:r>
            <a:r>
              <a:rPr lang="ru-RU" sz="1100" dirty="0" err="1" smtClean="0">
                <a:solidFill>
                  <a:schemeClr val="tx1"/>
                </a:solidFill>
              </a:rPr>
              <a:t>Evaluation</a:t>
            </a:r>
            <a:r>
              <a:rPr lang="ru-RU" sz="1100" dirty="0" smtClean="0">
                <a:solidFill>
                  <a:schemeClr val="tx1"/>
                </a:solidFill>
              </a:rPr>
              <a:t> </a:t>
            </a:r>
            <a:r>
              <a:rPr lang="ru-RU" sz="1100" dirty="0" err="1" smtClean="0">
                <a:solidFill>
                  <a:schemeClr val="tx1"/>
                </a:solidFill>
              </a:rPr>
              <a:t>and</a:t>
            </a:r>
            <a:r>
              <a:rPr lang="ru-RU" sz="1100" dirty="0" smtClean="0">
                <a:solidFill>
                  <a:schemeClr val="tx1"/>
                </a:solidFill>
              </a:rPr>
              <a:t> </a:t>
            </a:r>
            <a:r>
              <a:rPr lang="ru-RU" sz="1100" dirty="0" err="1" smtClean="0">
                <a:solidFill>
                  <a:schemeClr val="tx1"/>
                </a:solidFill>
              </a:rPr>
              <a:t>Treatment</a:t>
            </a:r>
            <a:r>
              <a:rPr lang="ru-RU" sz="1100" dirty="0" smtClean="0">
                <a:solidFill>
                  <a:schemeClr val="tx1"/>
                </a:solidFill>
              </a:rPr>
              <a:t> </a:t>
            </a:r>
            <a:r>
              <a:rPr lang="ru-RU" sz="1100" dirty="0" err="1" smtClean="0">
                <a:solidFill>
                  <a:schemeClr val="tx1"/>
                </a:solidFill>
              </a:rPr>
              <a:t>of</a:t>
            </a:r>
            <a:r>
              <a:rPr lang="ru-RU" sz="1100" dirty="0" smtClean="0">
                <a:solidFill>
                  <a:schemeClr val="tx1"/>
                </a:solidFill>
              </a:rPr>
              <a:t> </a:t>
            </a:r>
            <a:r>
              <a:rPr lang="ru-RU" sz="1100" dirty="0" err="1" smtClean="0">
                <a:solidFill>
                  <a:schemeClr val="tx1"/>
                </a:solidFill>
              </a:rPr>
              <a:t>High</a:t>
            </a:r>
            <a:r>
              <a:rPr lang="ru-RU" sz="1100" dirty="0" smtClean="0">
                <a:solidFill>
                  <a:schemeClr val="tx1"/>
                </a:solidFill>
              </a:rPr>
              <a:t> </a:t>
            </a:r>
            <a:r>
              <a:rPr lang="ru-RU" sz="1100" dirty="0" err="1" smtClean="0">
                <a:solidFill>
                  <a:schemeClr val="tx1"/>
                </a:solidFill>
              </a:rPr>
              <a:t>Blood</a:t>
            </a:r>
            <a:r>
              <a:rPr lang="ru-RU" sz="1100" dirty="0" smtClean="0">
                <a:solidFill>
                  <a:schemeClr val="tx1"/>
                </a:solidFill>
              </a:rPr>
              <a:t> </a:t>
            </a:r>
            <a:r>
              <a:rPr lang="ru-RU" sz="1100" dirty="0" err="1" smtClean="0">
                <a:solidFill>
                  <a:schemeClr val="tx1"/>
                </a:solidFill>
              </a:rPr>
              <a:t>Pressure</a:t>
            </a:r>
            <a:r>
              <a:rPr lang="ru-RU" sz="1100" dirty="0" smtClean="0">
                <a:solidFill>
                  <a:schemeClr val="tx1"/>
                </a:solidFill>
              </a:rPr>
              <a:t> ACOG-</a:t>
            </a:r>
            <a:r>
              <a:rPr lang="ru-RU" sz="1100" dirty="0" err="1" smtClean="0">
                <a:solidFill>
                  <a:schemeClr val="tx1"/>
                </a:solidFill>
              </a:rPr>
              <a:t>American</a:t>
            </a:r>
            <a:r>
              <a:rPr lang="ru-RU" sz="1100" dirty="0" smtClean="0">
                <a:solidFill>
                  <a:schemeClr val="tx1"/>
                </a:solidFill>
              </a:rPr>
              <a:t> </a:t>
            </a:r>
            <a:r>
              <a:rPr lang="ru-RU" sz="1100" dirty="0" err="1" smtClean="0">
                <a:solidFill>
                  <a:schemeClr val="tx1"/>
                </a:solidFill>
              </a:rPr>
              <a:t>College</a:t>
            </a:r>
            <a:r>
              <a:rPr lang="ru-RU" sz="1100" dirty="0" smtClean="0">
                <a:solidFill>
                  <a:schemeClr val="tx1"/>
                </a:solidFill>
              </a:rPr>
              <a:t> </a:t>
            </a:r>
            <a:r>
              <a:rPr lang="ru-RU" sz="1100" dirty="0" err="1" smtClean="0">
                <a:solidFill>
                  <a:schemeClr val="tx1"/>
                </a:solidFill>
              </a:rPr>
              <a:t>of</a:t>
            </a:r>
            <a:r>
              <a:rPr lang="ru-RU" sz="1100" dirty="0" smtClean="0">
                <a:solidFill>
                  <a:schemeClr val="tx1"/>
                </a:solidFill>
              </a:rPr>
              <a:t> </a:t>
            </a:r>
            <a:r>
              <a:rPr lang="ru-RU" sz="1100" dirty="0" err="1" smtClean="0">
                <a:solidFill>
                  <a:schemeClr val="tx1"/>
                </a:solidFill>
              </a:rPr>
              <a:t>Obstetricians</a:t>
            </a:r>
            <a:r>
              <a:rPr lang="ru-RU" sz="1100" dirty="0" smtClean="0">
                <a:solidFill>
                  <a:schemeClr val="tx1"/>
                </a:solidFill>
              </a:rPr>
              <a:t> </a:t>
            </a:r>
            <a:r>
              <a:rPr lang="ru-RU" sz="1100" dirty="0" err="1" smtClean="0">
                <a:solidFill>
                  <a:schemeClr val="tx1"/>
                </a:solidFill>
              </a:rPr>
              <a:t>and</a:t>
            </a:r>
            <a:r>
              <a:rPr lang="ru-RU" sz="1100" dirty="0" smtClean="0">
                <a:solidFill>
                  <a:schemeClr val="tx1"/>
                </a:solidFill>
              </a:rPr>
              <a:t> </a:t>
            </a:r>
            <a:r>
              <a:rPr lang="ru-RU" sz="1100" dirty="0" err="1" smtClean="0">
                <a:solidFill>
                  <a:schemeClr val="tx1"/>
                </a:solidFill>
              </a:rPr>
              <a:t>Gynecologists</a:t>
            </a:r>
            <a:r>
              <a:rPr lang="ru-RU" sz="1100" dirty="0" smtClean="0">
                <a:solidFill>
                  <a:schemeClr val="tx1"/>
                </a:solidFill>
              </a:rPr>
              <a:t> </a:t>
            </a:r>
            <a:r>
              <a:rPr lang="ru-RU" sz="1400" dirty="0" smtClean="0">
                <a:solidFill>
                  <a:schemeClr val="tx1"/>
                </a:solidFill>
              </a:rPr>
              <a:t/>
            </a:r>
            <a:br>
              <a:rPr lang="ru-RU" sz="1400" dirty="0" smtClean="0">
                <a:solidFill>
                  <a:schemeClr val="tx1"/>
                </a:solidFill>
              </a:rPr>
            </a:br>
            <a:endParaRPr lang="ru-RU" dirty="0" smtClean="0">
              <a:solidFill>
                <a:schemeClr val="tx1"/>
              </a:solidFill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79388" y="1628800"/>
            <a:ext cx="8640762" cy="3513773"/>
          </a:xfrm>
          <a:prstGeom prst="roundRect">
            <a:avLst>
              <a:gd name="adj" fmla="val 4452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marL="342900" indent="-342900" algn="just" fontAlgn="base">
              <a:spcBef>
                <a:spcPts val="1200"/>
              </a:spcBef>
              <a:spcAft>
                <a:spcPts val="1200"/>
              </a:spcAft>
              <a:buFont typeface="Arial" pitchFamily="34" charset="0"/>
              <a:buChar char="•"/>
              <a:defRPr/>
            </a:pPr>
            <a:r>
              <a:rPr lang="ru-RU" b="1" kern="0" dirty="0">
                <a:solidFill>
                  <a:srgbClr val="000000"/>
                </a:solidFill>
              </a:rPr>
              <a:t>Повышение систолического АД на </a:t>
            </a:r>
            <a:r>
              <a:rPr lang="ru-RU" sz="2000" b="1" kern="0" dirty="0">
                <a:solidFill>
                  <a:srgbClr val="3333FF"/>
                </a:solidFill>
              </a:rPr>
              <a:t>30 мм рт. ст.</a:t>
            </a:r>
            <a:r>
              <a:rPr lang="ru-RU" b="1" kern="0" dirty="0">
                <a:solidFill>
                  <a:srgbClr val="000000"/>
                </a:solidFill>
              </a:rPr>
              <a:t> по сравнению  с его средней величиной, зарегистрированной до 20 недели беременности. </a:t>
            </a:r>
          </a:p>
          <a:p>
            <a:pPr marL="342900" indent="-342900" algn="just" fontAlgn="base">
              <a:spcBef>
                <a:spcPts val="1200"/>
              </a:spcBef>
              <a:spcAft>
                <a:spcPts val="1200"/>
              </a:spcAft>
              <a:buFont typeface="Arial" pitchFamily="34" charset="0"/>
              <a:buChar char="•"/>
              <a:defRPr/>
            </a:pPr>
            <a:r>
              <a:rPr lang="ru-RU" b="1" kern="0" dirty="0">
                <a:solidFill>
                  <a:srgbClr val="000000"/>
                </a:solidFill>
              </a:rPr>
              <a:t>Повышение диастолического АД на </a:t>
            </a:r>
            <a:r>
              <a:rPr lang="ru-RU" sz="2000" b="1" kern="0" dirty="0">
                <a:solidFill>
                  <a:srgbClr val="3333FF"/>
                </a:solidFill>
              </a:rPr>
              <a:t>15 мм рт.ст.</a:t>
            </a:r>
            <a:r>
              <a:rPr lang="ru-RU" b="1" kern="0" dirty="0">
                <a:solidFill>
                  <a:srgbClr val="000000"/>
                </a:solidFill>
              </a:rPr>
              <a:t> по сравнению с его средней величиной, зарегистрированной до 20 недели беременности. </a:t>
            </a:r>
          </a:p>
          <a:p>
            <a:pPr marL="342900" indent="-342900" algn="just" fontAlgn="base">
              <a:spcBef>
                <a:spcPts val="1200"/>
              </a:spcBef>
              <a:spcAft>
                <a:spcPts val="1200"/>
              </a:spcAft>
              <a:buFont typeface="Arial" pitchFamily="34" charset="0"/>
              <a:buChar char="•"/>
              <a:defRPr/>
            </a:pPr>
            <a:r>
              <a:rPr lang="ru-RU" b="1" kern="0" dirty="0">
                <a:solidFill>
                  <a:srgbClr val="000000"/>
                </a:solidFill>
              </a:rPr>
              <a:t>Если основные показатели АД до 20 недели беременности не были известны, регистрация величины </a:t>
            </a:r>
            <a:r>
              <a:rPr lang="ru-RU" sz="2000" b="1" kern="0" dirty="0">
                <a:solidFill>
                  <a:srgbClr val="3333FF"/>
                </a:solidFill>
              </a:rPr>
              <a:t>140/90 мм рт.ст.</a:t>
            </a:r>
            <a:r>
              <a:rPr lang="ru-RU" b="1" kern="0" dirty="0">
                <a:solidFill>
                  <a:srgbClr val="000000"/>
                </a:solidFill>
              </a:rPr>
              <a:t> и выше является достаточной для соответствия критерию артериальной гипертензии. </a:t>
            </a:r>
            <a:endParaRPr lang="ru-RU" sz="2800" kern="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124754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Group 7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60924556"/>
              </p:ext>
            </p:extLst>
          </p:nvPr>
        </p:nvGraphicFramePr>
        <p:xfrm>
          <a:off x="395536" y="1456581"/>
          <a:ext cx="8496300" cy="3196554"/>
        </p:xfrm>
        <a:graphic>
          <a:graphicData uri="http://schemas.openxmlformats.org/drawingml/2006/table">
            <a:tbl>
              <a:tblPr>
                <a:tableStyleId>{93296810-A885-4BE3-A3E7-6D5BEEA58F35}</a:tableStyleId>
              </a:tblPr>
              <a:tblGrid>
                <a:gridCol w="8496300"/>
              </a:tblGrid>
              <a:tr h="106551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</a:rPr>
                        <a:t>Норма (допустимое) </a:t>
                      </a:r>
                      <a:r>
                        <a:rPr kumimoji="0" lang="ru-RU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АДсист. менее или равно 140 мм рт.ст., </a:t>
                      </a:r>
                      <a:r>
                        <a:rPr kumimoji="0" lang="ru-RU" sz="20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АДдиаст</a:t>
                      </a:r>
                      <a:r>
                        <a:rPr kumimoji="0" lang="ru-RU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. менее или равно 90 мм рт.ст. </a:t>
                      </a:r>
                      <a:endParaRPr kumimoji="0" lang="ru-R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1433" marR="91433" marT="45739" marB="45739" horzOverflow="overflow"/>
                </a:tc>
              </a:tr>
              <a:tr h="106551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</a:rPr>
                        <a:t>Умеренная гипертензия</a:t>
                      </a:r>
                      <a:r>
                        <a:rPr kumimoji="0" lang="ru-RU" sz="2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: </a:t>
                      </a:r>
                      <a:r>
                        <a:rPr kumimoji="0" lang="ru-RU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АДсист. 140-150 мм рт.ст., </a:t>
                      </a:r>
                      <a:r>
                        <a:rPr kumimoji="0" lang="ru-RU" sz="20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АДдиаст</a:t>
                      </a:r>
                      <a:r>
                        <a:rPr kumimoji="0" lang="ru-RU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. 90-109 мм рт.ст. </a:t>
                      </a:r>
                      <a:endParaRPr kumimoji="0" lang="ru-R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1433" marR="91433" marT="45739" marB="45739" horzOverflow="overflow"/>
                </a:tc>
              </a:tr>
              <a:tr h="106551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</a:rPr>
                        <a:t>Тяжелая гипертензия: </a:t>
                      </a:r>
                      <a:r>
                        <a:rPr kumimoji="0" lang="ru-RU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АДсист. более или равно 160 мм рт.ст., </a:t>
                      </a:r>
                      <a:r>
                        <a:rPr kumimoji="0" lang="ru-RU" sz="20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АДдиаст</a:t>
                      </a:r>
                      <a:r>
                        <a:rPr kumimoji="0" lang="ru-RU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. более или равно 110 мм рт.ст. </a:t>
                      </a:r>
                      <a:endParaRPr kumimoji="0" lang="ru-R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1433" marR="91433" marT="45739" marB="45739" horzOverflow="overflow"/>
                </a:tc>
              </a:tr>
            </a:tbl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b="1" dirty="0">
                <a:solidFill>
                  <a:srgbClr val="0000FF"/>
                </a:solidFill>
              </a:rPr>
              <a:t>Классификация АД у беременных по </a:t>
            </a:r>
            <a:r>
              <a:rPr lang="fr-FR" sz="2400" b="1" dirty="0">
                <a:solidFill>
                  <a:srgbClr val="0000FF"/>
                </a:solidFill>
              </a:rPr>
              <a:t>NHBPEP</a:t>
            </a:r>
            <a:r>
              <a:rPr lang="ru-RU" sz="3200" b="1" dirty="0">
                <a:solidFill>
                  <a:srgbClr val="0000FF"/>
                </a:solidFill>
              </a:rPr>
              <a:t> </a:t>
            </a:r>
            <a:r>
              <a:rPr lang="ru-RU" sz="2400" dirty="0">
                <a:solidFill>
                  <a:srgbClr val="0000FF"/>
                </a:solidFill>
              </a:rPr>
              <a:t/>
            </a:r>
            <a:br>
              <a:rPr lang="ru-RU" sz="2400" dirty="0">
                <a:solidFill>
                  <a:srgbClr val="0000FF"/>
                </a:solidFill>
              </a:rPr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9672439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Ясность">
  <a:themeElements>
    <a:clrScheme name="Ясность">
      <a:dk1>
        <a:srgbClr val="292934"/>
      </a:dk1>
      <a:lt1>
        <a:srgbClr val="FFFFFF"/>
      </a:lt1>
      <a:dk2>
        <a:srgbClr val="D2533C"/>
      </a:dk2>
      <a:lt2>
        <a:srgbClr val="F3F2DC"/>
      </a:lt2>
      <a:accent1>
        <a:srgbClr val="93A299"/>
      </a:accent1>
      <a:accent2>
        <a:srgbClr val="AD8F67"/>
      </a:accent2>
      <a:accent3>
        <a:srgbClr val="726056"/>
      </a:accent3>
      <a:accent4>
        <a:srgbClr val="4C5A6A"/>
      </a:accent4>
      <a:accent5>
        <a:srgbClr val="808DA0"/>
      </a:accent5>
      <a:accent6>
        <a:srgbClr val="79463D"/>
      </a:accent6>
      <a:hlink>
        <a:srgbClr val="0000FF"/>
      </a:hlink>
      <a:folHlink>
        <a:srgbClr val="800080"/>
      </a:folHlink>
    </a:clrScheme>
    <a:fontScheme name="Классическая 2">
      <a:maj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Ясность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2_Оформление по умолчанию">
  <a:themeElements>
    <a:clrScheme name="Оформление по умолчанию 5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FFCC66"/>
      </a:accent1>
      <a:accent2>
        <a:srgbClr val="0000FF"/>
      </a:accent2>
      <a:accent3>
        <a:srgbClr val="FFFFFF"/>
      </a:accent3>
      <a:accent4>
        <a:srgbClr val="000000"/>
      </a:accent4>
      <a:accent5>
        <a:srgbClr val="FFE2B8"/>
      </a:accent5>
      <a:accent6>
        <a:srgbClr val="0000E7"/>
      </a:accent6>
      <a:hlink>
        <a:srgbClr val="CC00CC"/>
      </a:hlink>
      <a:folHlink>
        <a:srgbClr val="C0C0C0"/>
      </a:folHlink>
    </a:clrScheme>
    <a:fontScheme name="Оформление по умолчанию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3_Оформление по умолчанию">
  <a:themeElements>
    <a:clrScheme name="Оформление по умолчанию 5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FFCC66"/>
      </a:accent1>
      <a:accent2>
        <a:srgbClr val="0000FF"/>
      </a:accent2>
      <a:accent3>
        <a:srgbClr val="FFFFFF"/>
      </a:accent3>
      <a:accent4>
        <a:srgbClr val="000000"/>
      </a:accent4>
      <a:accent5>
        <a:srgbClr val="FFE2B8"/>
      </a:accent5>
      <a:accent6>
        <a:srgbClr val="0000E7"/>
      </a:accent6>
      <a:hlink>
        <a:srgbClr val="CC00CC"/>
      </a:hlink>
      <a:folHlink>
        <a:srgbClr val="C0C0C0"/>
      </a:folHlink>
    </a:clrScheme>
    <a:fontScheme name="Оформление по умолчанию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4_Оформление по умолчанию">
  <a:themeElements>
    <a:clrScheme name="Оформление по умолчанию 5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FFCC66"/>
      </a:accent1>
      <a:accent2>
        <a:srgbClr val="0000FF"/>
      </a:accent2>
      <a:accent3>
        <a:srgbClr val="FFFFFF"/>
      </a:accent3>
      <a:accent4>
        <a:srgbClr val="000000"/>
      </a:accent4>
      <a:accent5>
        <a:srgbClr val="FFE2B8"/>
      </a:accent5>
      <a:accent6>
        <a:srgbClr val="0000E7"/>
      </a:accent6>
      <a:hlink>
        <a:srgbClr val="CC00CC"/>
      </a:hlink>
      <a:folHlink>
        <a:srgbClr val="C0C0C0"/>
      </a:folHlink>
    </a:clrScheme>
    <a:fontScheme name="Оформление по умолчанию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5_Оформление по умолчанию">
  <a:themeElements>
    <a:clrScheme name="Оформление по умолчанию 5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FFCC66"/>
      </a:accent1>
      <a:accent2>
        <a:srgbClr val="0000FF"/>
      </a:accent2>
      <a:accent3>
        <a:srgbClr val="FFFFFF"/>
      </a:accent3>
      <a:accent4>
        <a:srgbClr val="000000"/>
      </a:accent4>
      <a:accent5>
        <a:srgbClr val="FFE2B8"/>
      </a:accent5>
      <a:accent6>
        <a:srgbClr val="0000E7"/>
      </a:accent6>
      <a:hlink>
        <a:srgbClr val="CC00CC"/>
      </a:hlink>
      <a:folHlink>
        <a:srgbClr val="C0C0C0"/>
      </a:folHlink>
    </a:clrScheme>
    <a:fontScheme name="Оформление по умолчанию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273</TotalTime>
  <Words>2825</Words>
  <Application>Microsoft Office PowerPoint</Application>
  <PresentationFormat>Экран (4:3)</PresentationFormat>
  <Paragraphs>502</Paragraphs>
  <Slides>60</Slides>
  <Notes>9</Notes>
  <HiddenSlides>0</HiddenSlides>
  <MMClips>0</MMClips>
  <ScaleCrop>false</ScaleCrop>
  <HeadingPairs>
    <vt:vector size="4" baseType="variant">
      <vt:variant>
        <vt:lpstr>Тема</vt:lpstr>
      </vt:variant>
      <vt:variant>
        <vt:i4>9</vt:i4>
      </vt:variant>
      <vt:variant>
        <vt:lpstr>Заголовки слайдов</vt:lpstr>
      </vt:variant>
      <vt:variant>
        <vt:i4>60</vt:i4>
      </vt:variant>
    </vt:vector>
  </HeadingPairs>
  <TitlesOfParts>
    <vt:vector size="69" baseType="lpstr">
      <vt:lpstr>Оформление по умолчанию</vt:lpstr>
      <vt:lpstr>Ясность</vt:lpstr>
      <vt:lpstr>1_Тема Office</vt:lpstr>
      <vt:lpstr>1_Оформление по умолчанию</vt:lpstr>
      <vt:lpstr>2_Оформление по умолчанию</vt:lpstr>
      <vt:lpstr>3_Оформление по умолчанию</vt:lpstr>
      <vt:lpstr>4_Оформление по умолчанию</vt:lpstr>
      <vt:lpstr>5_Оформление по умолчанию</vt:lpstr>
      <vt:lpstr>2_Тема Office</vt:lpstr>
      <vt:lpstr>Презентация PowerPoint</vt:lpstr>
      <vt:lpstr>http://www.arfpoint.ru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Критерии артериальной гипертензии  во время беременности (Joint National Committee on Detection, Evaluation and Treatment of High Blood Pressure ACOG-American College of Obstetricians and Gynecologists  </vt:lpstr>
      <vt:lpstr>Классификация АД у беременных по NHBPEP  </vt:lpstr>
      <vt:lpstr>Классификация преэклампсии</vt:lpstr>
      <vt:lpstr>Преэклампсия и эклампсия в МКБ 10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Моделирование преэклампсии на животных</vt:lpstr>
      <vt:lpstr>Презентация PowerPoint</vt:lpstr>
      <vt:lpstr>Профилактика преэклампсии</vt:lpstr>
      <vt:lpstr>Презентация PowerPoint</vt:lpstr>
      <vt:lpstr>Презентация PowerPoint</vt:lpstr>
      <vt:lpstr>Презентация PowerPoint</vt:lpstr>
      <vt:lpstr>Презентация PowerPoint</vt:lpstr>
      <vt:lpstr>Критерии тяжести преэклампсии</vt:lpstr>
      <vt:lpstr>Критерии тяжести преэклампсии</vt:lpstr>
      <vt:lpstr>Определение эклампсии</vt:lpstr>
      <vt:lpstr>Главные предикторы</vt:lpstr>
      <vt:lpstr>Презентация PowerPoint</vt:lpstr>
      <vt:lpstr>Дифференциальная диагностика судорог</vt:lpstr>
      <vt:lpstr>Презентация PowerPoint</vt:lpstr>
      <vt:lpstr>HELLP-синдром</vt:lpstr>
      <vt:lpstr>  HELLP-синдром - симптомы  </vt:lpstr>
      <vt:lpstr>Классификация HELLP-синдрома</vt:lpstr>
      <vt:lpstr>Дифференциальный диагноз HELLP синдрома. </vt:lpstr>
      <vt:lpstr>Casillas J.,  Amendola  А.,  Gascue А. Imaging of Nontraumatic  Hemorrhagic Hepatic Lesions Radiographics. 2000;20:367-378 </vt:lpstr>
      <vt:lpstr>Презентация PowerPoint</vt:lpstr>
      <vt:lpstr>Варианты поражения печени при преэклампсии</vt:lpstr>
      <vt:lpstr>Презентация PowerPoint</vt:lpstr>
      <vt:lpstr>Основные направления лечения тяжелой преэклампсии и эклампсии</vt:lpstr>
      <vt:lpstr>Интенсивная терапия тяжелой преэклампсии и эклампсии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После родоразрешения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Интенсивная терапия тяжелой  преэклампсии и эклампсии после операции на продленной ИВЛ:</vt:lpstr>
      <vt:lpstr>Даже не упоминаются ни в одном из протоколов лечения тяжелой преэклампсии и эклампсии до родов:</vt:lpstr>
      <vt:lpstr>Благодарю за внимание!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ветер</dc:creator>
  <cp:lastModifiedBy>ветер</cp:lastModifiedBy>
  <cp:revision>16</cp:revision>
  <dcterms:created xsi:type="dcterms:W3CDTF">2015-02-26T05:30:59Z</dcterms:created>
  <dcterms:modified xsi:type="dcterms:W3CDTF">2015-06-04T05:07:50Z</dcterms:modified>
</cp:coreProperties>
</file>