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56"/>
  </p:notesMasterIdLst>
  <p:sldIdLst>
    <p:sldId id="257" r:id="rId3"/>
    <p:sldId id="258" r:id="rId4"/>
    <p:sldId id="259" r:id="rId5"/>
    <p:sldId id="346" r:id="rId6"/>
    <p:sldId id="349" r:id="rId7"/>
    <p:sldId id="330" r:id="rId8"/>
    <p:sldId id="322" r:id="rId9"/>
    <p:sldId id="328" r:id="rId10"/>
    <p:sldId id="270" r:id="rId11"/>
    <p:sldId id="269" r:id="rId12"/>
    <p:sldId id="271" r:id="rId13"/>
    <p:sldId id="336" r:id="rId14"/>
    <p:sldId id="345" r:id="rId15"/>
    <p:sldId id="273" r:id="rId16"/>
    <p:sldId id="272" r:id="rId17"/>
    <p:sldId id="352" r:id="rId18"/>
    <p:sldId id="353" r:id="rId19"/>
    <p:sldId id="347" r:id="rId20"/>
    <p:sldId id="339" r:id="rId21"/>
    <p:sldId id="303" r:id="rId22"/>
    <p:sldId id="291" r:id="rId23"/>
    <p:sldId id="348" r:id="rId24"/>
    <p:sldId id="350" r:id="rId25"/>
    <p:sldId id="274" r:id="rId26"/>
    <p:sldId id="275" r:id="rId27"/>
    <p:sldId id="331" r:id="rId28"/>
    <p:sldId id="332" r:id="rId29"/>
    <p:sldId id="340" r:id="rId30"/>
    <p:sldId id="294" r:id="rId31"/>
    <p:sldId id="295" r:id="rId32"/>
    <p:sldId id="296" r:id="rId33"/>
    <p:sldId id="343" r:id="rId34"/>
    <p:sldId id="298" r:id="rId35"/>
    <p:sldId id="300" r:id="rId36"/>
    <p:sldId id="342" r:id="rId37"/>
    <p:sldId id="344" r:id="rId38"/>
    <p:sldId id="334" r:id="rId39"/>
    <p:sldId id="335" r:id="rId40"/>
    <p:sldId id="301" r:id="rId41"/>
    <p:sldId id="306" r:id="rId42"/>
    <p:sldId id="308" r:id="rId43"/>
    <p:sldId id="309" r:id="rId44"/>
    <p:sldId id="310" r:id="rId45"/>
    <p:sldId id="324" r:id="rId46"/>
    <p:sldId id="265" r:id="rId47"/>
    <p:sldId id="312" r:id="rId48"/>
    <p:sldId id="325" r:id="rId49"/>
    <p:sldId id="326" r:id="rId50"/>
    <p:sldId id="313" r:id="rId51"/>
    <p:sldId id="338" r:id="rId52"/>
    <p:sldId id="314" r:id="rId53"/>
    <p:sldId id="341" r:id="rId54"/>
    <p:sldId id="320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7C80"/>
    <a:srgbClr val="FF99FF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5C23B-746E-4E19-B774-6D08AEFB0541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5C394EF8-81C0-4C8B-A1D4-1F2958CEE01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Низкий</a:t>
          </a:r>
          <a:endParaRPr lang="ru-RU" sz="2800" b="1" dirty="0">
            <a:solidFill>
              <a:schemeClr val="tx1"/>
            </a:solidFill>
          </a:endParaRPr>
        </a:p>
      </dgm:t>
    </dgm:pt>
    <dgm:pt modelId="{5E12556C-6195-4176-B7F5-0ABE8280D068}" type="parTrans" cxnId="{67195A90-DEC3-4CD2-BF97-4E85FE9C28FC}">
      <dgm:prSet/>
      <dgm:spPr/>
      <dgm:t>
        <a:bodyPr/>
        <a:lstStyle/>
        <a:p>
          <a:endParaRPr lang="ru-RU"/>
        </a:p>
      </dgm:t>
    </dgm:pt>
    <dgm:pt modelId="{87A8438B-9B33-4651-8FE0-33085C137337}" type="sibTrans" cxnId="{67195A90-DEC3-4CD2-BF97-4E85FE9C28FC}">
      <dgm:prSet/>
      <dgm:spPr/>
      <dgm:t>
        <a:bodyPr/>
        <a:lstStyle/>
        <a:p>
          <a:endParaRPr lang="ru-RU"/>
        </a:p>
      </dgm:t>
    </dgm:pt>
    <dgm:pt modelId="{6471E78D-EDB9-40BD-8C08-44AE3C06684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3333FF"/>
              </a:solidFill>
            </a:rPr>
            <a:t>Умеренный</a:t>
          </a:r>
          <a:endParaRPr lang="ru-RU" sz="3200" b="1" dirty="0">
            <a:solidFill>
              <a:srgbClr val="3333FF"/>
            </a:solidFill>
          </a:endParaRPr>
        </a:p>
      </dgm:t>
    </dgm:pt>
    <dgm:pt modelId="{01CF28D4-4B3C-48D7-A1EB-DD753781521F}" type="parTrans" cxnId="{5234911B-14AD-484B-96CA-E8E851D106FA}">
      <dgm:prSet/>
      <dgm:spPr/>
      <dgm:t>
        <a:bodyPr/>
        <a:lstStyle/>
        <a:p>
          <a:endParaRPr lang="ru-RU"/>
        </a:p>
      </dgm:t>
    </dgm:pt>
    <dgm:pt modelId="{847FDE21-460B-43D4-B1BB-3C31F28C3FBC}" type="sibTrans" cxnId="{5234911B-14AD-484B-96CA-E8E851D106FA}">
      <dgm:prSet/>
      <dgm:spPr/>
      <dgm:t>
        <a:bodyPr/>
        <a:lstStyle/>
        <a:p>
          <a:endParaRPr lang="ru-RU"/>
        </a:p>
      </dgm:t>
    </dgm:pt>
    <dgm:pt modelId="{EBDD4939-2E7F-440F-80E9-FC440A1358A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Высокий</a:t>
          </a:r>
          <a:endParaRPr lang="ru-RU" sz="3600" b="1" dirty="0">
            <a:solidFill>
              <a:srgbClr val="FF0000"/>
            </a:solidFill>
          </a:endParaRPr>
        </a:p>
      </dgm:t>
    </dgm:pt>
    <dgm:pt modelId="{B12E6C18-E48E-42A4-931B-039241EF51F5}" type="parTrans" cxnId="{3EDCA126-2531-4DDC-9C94-FE130ACF082E}">
      <dgm:prSet/>
      <dgm:spPr/>
      <dgm:t>
        <a:bodyPr/>
        <a:lstStyle/>
        <a:p>
          <a:endParaRPr lang="ru-RU"/>
        </a:p>
      </dgm:t>
    </dgm:pt>
    <dgm:pt modelId="{7D283F68-0673-42B1-9E5E-3A52E95EC680}" type="sibTrans" cxnId="{3EDCA126-2531-4DDC-9C94-FE130ACF082E}">
      <dgm:prSet/>
      <dgm:spPr/>
      <dgm:t>
        <a:bodyPr/>
        <a:lstStyle/>
        <a:p>
          <a:endParaRPr lang="ru-RU"/>
        </a:p>
      </dgm:t>
    </dgm:pt>
    <dgm:pt modelId="{074C3D63-7DC7-4687-9996-A5002B747B76}" type="pres">
      <dgm:prSet presAssocID="{8855C23B-746E-4E19-B774-6D08AEFB0541}" presName="arrowDiagram" presStyleCnt="0">
        <dgm:presLayoutVars>
          <dgm:chMax val="5"/>
          <dgm:dir/>
          <dgm:resizeHandles val="exact"/>
        </dgm:presLayoutVars>
      </dgm:prSet>
      <dgm:spPr/>
    </dgm:pt>
    <dgm:pt modelId="{A34B73A1-FFE0-4562-8558-D2140313D1B6}" type="pres">
      <dgm:prSet presAssocID="{8855C23B-746E-4E19-B774-6D08AEFB0541}" presName="arrow" presStyleLbl="bgShp" presStyleIdx="0" presStyleCnt="1"/>
      <dgm:spPr/>
    </dgm:pt>
    <dgm:pt modelId="{28997F26-1DAA-452F-BFD9-A92EDE260E0D}" type="pres">
      <dgm:prSet presAssocID="{8855C23B-746E-4E19-B774-6D08AEFB0541}" presName="arrowDiagram3" presStyleCnt="0"/>
      <dgm:spPr/>
    </dgm:pt>
    <dgm:pt modelId="{907D01FB-A507-4E6B-A467-B4148BA09D18}" type="pres">
      <dgm:prSet presAssocID="{5C394EF8-81C0-4C8B-A1D4-1F2958CEE01F}" presName="bullet3a" presStyleLbl="node1" presStyleIdx="0" presStyleCnt="3"/>
      <dgm:spPr/>
    </dgm:pt>
    <dgm:pt modelId="{D85B379A-BEF2-44DB-B265-DEA25C9D69D9}" type="pres">
      <dgm:prSet presAssocID="{5C394EF8-81C0-4C8B-A1D4-1F2958CEE01F}" presName="textBox3a" presStyleLbl="revTx" presStyleIdx="0" presStyleCnt="3" custScaleX="156245" custLinFactNeighborX="-6615" custLinFactNeighborY="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A4EC-A885-4715-AFED-474D4F1D69B3}" type="pres">
      <dgm:prSet presAssocID="{6471E78D-EDB9-40BD-8C08-44AE3C066846}" presName="bullet3b" presStyleLbl="node1" presStyleIdx="1" presStyleCnt="3"/>
      <dgm:spPr/>
    </dgm:pt>
    <dgm:pt modelId="{3A3A17C1-6923-4C70-AA2D-401AF4FDA29A}" type="pres">
      <dgm:prSet presAssocID="{6471E78D-EDB9-40BD-8C08-44AE3C066846}" presName="textBox3b" presStyleLbl="revTx" presStyleIdx="1" presStyleCnt="3" custScaleX="225082" custScaleY="90652" custLinFactNeighborX="-8374" custLinFactNeighborY="1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142A4-2B02-4649-9FDE-135BC6E69AD7}" type="pres">
      <dgm:prSet presAssocID="{EBDD4939-2E7F-440F-80E9-FC440A1358A9}" presName="bullet3c" presStyleLbl="node1" presStyleIdx="2" presStyleCnt="3"/>
      <dgm:spPr/>
    </dgm:pt>
    <dgm:pt modelId="{E94590E6-2721-4876-94AA-F0706BC610D8}" type="pres">
      <dgm:prSet presAssocID="{EBDD4939-2E7F-440F-80E9-FC440A1358A9}" presName="textBox3c" presStyleLbl="revTx" presStyleIdx="2" presStyleCnt="3" custScaleX="156245" custScaleY="87301" custLinFactNeighborX="6973" custLinFactNeighborY="6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95A90-DEC3-4CD2-BF97-4E85FE9C28FC}" srcId="{8855C23B-746E-4E19-B774-6D08AEFB0541}" destId="{5C394EF8-81C0-4C8B-A1D4-1F2958CEE01F}" srcOrd="0" destOrd="0" parTransId="{5E12556C-6195-4176-B7F5-0ABE8280D068}" sibTransId="{87A8438B-9B33-4651-8FE0-33085C137337}"/>
    <dgm:cxn modelId="{0D30AB42-8B3A-41FF-8000-4026F289B336}" type="presOf" srcId="{EBDD4939-2E7F-440F-80E9-FC440A1358A9}" destId="{E94590E6-2721-4876-94AA-F0706BC610D8}" srcOrd="0" destOrd="0" presId="urn:microsoft.com/office/officeart/2005/8/layout/arrow2"/>
    <dgm:cxn modelId="{5234911B-14AD-484B-96CA-E8E851D106FA}" srcId="{8855C23B-746E-4E19-B774-6D08AEFB0541}" destId="{6471E78D-EDB9-40BD-8C08-44AE3C066846}" srcOrd="1" destOrd="0" parTransId="{01CF28D4-4B3C-48D7-A1EB-DD753781521F}" sibTransId="{847FDE21-460B-43D4-B1BB-3C31F28C3FBC}"/>
    <dgm:cxn modelId="{AC516C0F-8A9B-481A-832C-890ECFE5F751}" type="presOf" srcId="{5C394EF8-81C0-4C8B-A1D4-1F2958CEE01F}" destId="{D85B379A-BEF2-44DB-B265-DEA25C9D69D9}" srcOrd="0" destOrd="0" presId="urn:microsoft.com/office/officeart/2005/8/layout/arrow2"/>
    <dgm:cxn modelId="{4E42D136-C315-4F99-890C-AEEE610F5FA9}" type="presOf" srcId="{8855C23B-746E-4E19-B774-6D08AEFB0541}" destId="{074C3D63-7DC7-4687-9996-A5002B747B76}" srcOrd="0" destOrd="0" presId="urn:microsoft.com/office/officeart/2005/8/layout/arrow2"/>
    <dgm:cxn modelId="{12C71CFC-4363-41E7-906B-8662E64ECBE3}" type="presOf" srcId="{6471E78D-EDB9-40BD-8C08-44AE3C066846}" destId="{3A3A17C1-6923-4C70-AA2D-401AF4FDA29A}" srcOrd="0" destOrd="0" presId="urn:microsoft.com/office/officeart/2005/8/layout/arrow2"/>
    <dgm:cxn modelId="{3EDCA126-2531-4DDC-9C94-FE130ACF082E}" srcId="{8855C23B-746E-4E19-B774-6D08AEFB0541}" destId="{EBDD4939-2E7F-440F-80E9-FC440A1358A9}" srcOrd="2" destOrd="0" parTransId="{B12E6C18-E48E-42A4-931B-039241EF51F5}" sibTransId="{7D283F68-0673-42B1-9E5E-3A52E95EC680}"/>
    <dgm:cxn modelId="{90BF20FE-1CC2-4B95-8CA0-9F6CB390D0C1}" type="presParOf" srcId="{074C3D63-7DC7-4687-9996-A5002B747B76}" destId="{A34B73A1-FFE0-4562-8558-D2140313D1B6}" srcOrd="0" destOrd="0" presId="urn:microsoft.com/office/officeart/2005/8/layout/arrow2"/>
    <dgm:cxn modelId="{F3C2932D-1575-4D4E-851A-93919B194B74}" type="presParOf" srcId="{074C3D63-7DC7-4687-9996-A5002B747B76}" destId="{28997F26-1DAA-452F-BFD9-A92EDE260E0D}" srcOrd="1" destOrd="0" presId="urn:microsoft.com/office/officeart/2005/8/layout/arrow2"/>
    <dgm:cxn modelId="{A5EA4164-D914-457B-BBBE-F7B248860106}" type="presParOf" srcId="{28997F26-1DAA-452F-BFD9-A92EDE260E0D}" destId="{907D01FB-A507-4E6B-A467-B4148BA09D18}" srcOrd="0" destOrd="0" presId="urn:microsoft.com/office/officeart/2005/8/layout/arrow2"/>
    <dgm:cxn modelId="{3608EC09-568B-445B-A878-BB5A2182ECFB}" type="presParOf" srcId="{28997F26-1DAA-452F-BFD9-A92EDE260E0D}" destId="{D85B379A-BEF2-44DB-B265-DEA25C9D69D9}" srcOrd="1" destOrd="0" presId="urn:microsoft.com/office/officeart/2005/8/layout/arrow2"/>
    <dgm:cxn modelId="{0F6A8532-F2D4-475C-BD25-4FFEEC88B38E}" type="presParOf" srcId="{28997F26-1DAA-452F-BFD9-A92EDE260E0D}" destId="{8A5CA4EC-A885-4715-AFED-474D4F1D69B3}" srcOrd="2" destOrd="0" presId="urn:microsoft.com/office/officeart/2005/8/layout/arrow2"/>
    <dgm:cxn modelId="{5B561ED3-6063-41C1-9715-E60C1936FD4D}" type="presParOf" srcId="{28997F26-1DAA-452F-BFD9-A92EDE260E0D}" destId="{3A3A17C1-6923-4C70-AA2D-401AF4FDA29A}" srcOrd="3" destOrd="0" presId="urn:microsoft.com/office/officeart/2005/8/layout/arrow2"/>
    <dgm:cxn modelId="{AC0840C8-3B4C-4257-B864-3A1DEEABB628}" type="presParOf" srcId="{28997F26-1DAA-452F-BFD9-A92EDE260E0D}" destId="{A54142A4-2B02-4649-9FDE-135BC6E69AD7}" srcOrd="4" destOrd="0" presId="urn:microsoft.com/office/officeart/2005/8/layout/arrow2"/>
    <dgm:cxn modelId="{B1FEFA51-3256-4DD3-80E3-8036348542BC}" type="presParOf" srcId="{28997F26-1DAA-452F-BFD9-A92EDE260E0D}" destId="{E94590E6-2721-4876-94AA-F0706BC610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B73A1-FFE0-4562-8558-D2140313D1B6}">
      <dsp:nvSpPr>
        <dsp:cNvPr id="0" name=""/>
        <dsp:cNvSpPr/>
      </dsp:nvSpPr>
      <dsp:spPr>
        <a:xfrm>
          <a:off x="1224135" y="0"/>
          <a:ext cx="5760640" cy="3600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D01FB-A507-4E6B-A467-B4148BA09D18}">
      <dsp:nvSpPr>
        <dsp:cNvPr id="0" name=""/>
        <dsp:cNvSpPr/>
      </dsp:nvSpPr>
      <dsp:spPr>
        <a:xfrm>
          <a:off x="1955737" y="2484996"/>
          <a:ext cx="149776" cy="1497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B379A-BEF2-44DB-B265-DEA25C9D69D9}">
      <dsp:nvSpPr>
        <dsp:cNvPr id="0" name=""/>
        <dsp:cNvSpPr/>
      </dsp:nvSpPr>
      <dsp:spPr>
        <a:xfrm>
          <a:off x="1564368" y="2559884"/>
          <a:ext cx="2097165" cy="104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36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Низкий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64368" y="2559884"/>
        <a:ext cx="2097165" cy="1040515"/>
      </dsp:txXfrm>
    </dsp:sp>
    <dsp:sp modelId="{8A5CA4EC-A885-4715-AFED-474D4F1D69B3}">
      <dsp:nvSpPr>
        <dsp:cNvPr id="0" name=""/>
        <dsp:cNvSpPr/>
      </dsp:nvSpPr>
      <dsp:spPr>
        <a:xfrm>
          <a:off x="3277804" y="1506407"/>
          <a:ext cx="270750" cy="2707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A17C1-6923-4C70-AA2D-401AF4FDA29A}">
      <dsp:nvSpPr>
        <dsp:cNvPr id="0" name=""/>
        <dsp:cNvSpPr/>
      </dsp:nvSpPr>
      <dsp:spPr>
        <a:xfrm>
          <a:off x="2432741" y="1824873"/>
          <a:ext cx="3111879" cy="1775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65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3333FF"/>
              </a:solidFill>
            </a:rPr>
            <a:t>Умеренный</a:t>
          </a:r>
          <a:endParaRPr lang="ru-RU" sz="3200" b="1" kern="1200" dirty="0">
            <a:solidFill>
              <a:srgbClr val="3333FF"/>
            </a:solidFill>
          </a:endParaRPr>
        </a:p>
      </dsp:txBody>
      <dsp:txXfrm>
        <a:off x="2432741" y="1824873"/>
        <a:ext cx="3111879" cy="1775526"/>
      </dsp:txXfrm>
    </dsp:sp>
    <dsp:sp modelId="{A54142A4-2B02-4649-9FDE-135BC6E69AD7}">
      <dsp:nvSpPr>
        <dsp:cNvPr id="0" name=""/>
        <dsp:cNvSpPr/>
      </dsp:nvSpPr>
      <dsp:spPr>
        <a:xfrm>
          <a:off x="4867740" y="910901"/>
          <a:ext cx="374441" cy="374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90E6-2721-4876-94AA-F0706BC610D8}">
      <dsp:nvSpPr>
        <dsp:cNvPr id="0" name=""/>
        <dsp:cNvSpPr/>
      </dsp:nvSpPr>
      <dsp:spPr>
        <a:xfrm>
          <a:off x="4762558" y="1415886"/>
          <a:ext cx="2160170" cy="2184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0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Высокий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4762558" y="1415886"/>
        <a:ext cx="2160170" cy="2184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8125C-5B10-410D-8DB0-91D6707788E5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E566-39A1-455C-967A-99202B807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7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9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80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089D600-4172-4053-B7C2-0C88E1BFD7BF}" type="slidenum">
              <a:rPr lang="fr-FR" altLang="ru-RU" sz="1200">
                <a:solidFill>
                  <a:prstClr val="black"/>
                </a:solidFill>
              </a:rPr>
              <a:pPr eaLnBrk="1" hangingPunct="1"/>
              <a:t>38</a:t>
            </a:fld>
            <a:endParaRPr lang="fr-FR" altLang="ru-RU" sz="1200">
              <a:solidFill>
                <a:prstClr val="black"/>
              </a:solidFill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3991" y="8687904"/>
            <a:ext cx="2972392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E3E1B4-E321-48C1-959A-1E61035B4CF0}" type="slidenum">
              <a:rPr lang="fr-FR" altLang="ru-RU" sz="1300" smtClean="0">
                <a:solidFill>
                  <a:srgbClr val="000000"/>
                </a:solidFill>
                <a:latin typeface="Times New Roman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0" y="8687904"/>
            <a:ext cx="2972393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0" y="0"/>
            <a:ext cx="2972393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8" name="Text Box 4"/>
          <p:cNvSpPr txBox="1">
            <a:spLocks noChangeArrowheads="1"/>
          </p:cNvSpPr>
          <p:nvPr/>
        </p:nvSpPr>
        <p:spPr bwMode="auto">
          <a:xfrm>
            <a:off x="3883991" y="0"/>
            <a:ext cx="2972392" cy="4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fr-FR" altLang="ru-RU" sz="13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1095858" y="798905"/>
            <a:ext cx="4664668" cy="320444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812" tIns="44906" rIns="89812" bIns="44906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49160" name="Text Box 6"/>
          <p:cNvSpPr>
            <a:spLocks noGrp="1" noChangeArrowheads="1"/>
          </p:cNvSpPr>
          <p:nvPr>
            <p:ph type="body"/>
          </p:nvPr>
        </p:nvSpPr>
        <p:spPr>
          <a:xfrm>
            <a:off x="914832" y="4346158"/>
            <a:ext cx="5026721" cy="3850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177" tIns="48089" rIns="96177" bIns="48089"/>
          <a:lstStyle/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Еще один подход к анализу состава действующих веществ – изучение распределения молекулярной массы эноксапаринов разных производителей. Были обнаружены небольшие различия между биоаналогами и оригинальным препаратом, которые не выходили за рамки спецификаций оригинального эноксапарина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Тем не менее, определяется существенная вариабельность при анализе разных партий одного препарата (3 партии Кутенокса), что может подвергнуть сомнению предсказуемость и воспроизводимость его терапевтических эффектов</a:t>
            </a:r>
            <a:r>
              <a:rPr lang="en-US" altLang="ru-RU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  <a:p>
            <a:pPr eaLnBrk="1" hangingPunct="1">
              <a:spcBef>
                <a:spcPts val="4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6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36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3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18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B663-0E8C-470B-8171-C7E548C69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94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1425575"/>
            <a:ext cx="7467600" cy="1066800"/>
          </a:xfrm>
          <a:ln w="12700"/>
        </p:spPr>
        <p:txBody>
          <a:bodyPr lIns="90488" tIns="44450" rIns="90488" bIns="44450"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2780928"/>
            <a:ext cx="6934200" cy="23701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56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EB32-F878-4572-8556-DB53295F2517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6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EAA6-ED05-46D3-8399-3953226896F1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C836-E9D5-4AA1-A6ED-39F947BCE855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466F-4BB3-4722-811B-0FA717EAABAE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3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16FC-085F-4F71-A9DD-5DA150AF6FFE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1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9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1CBF-2A15-4EAD-BDC0-9726F0CA491C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0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C240-DC4F-406D-999C-A532D54BA348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5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B158-0A38-4723-B645-DE07695DF671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14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9DFC-55FA-4E55-A44A-FF787873FCDF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6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8913" y="304800"/>
            <a:ext cx="1951037" cy="5500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00713" cy="5500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772C-1061-4C3F-B7EE-A34A3C259489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98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900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99000" y="3792538"/>
            <a:ext cx="3790950" cy="201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BD40-4007-4508-8A16-E402AD666988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63CA-C9A0-4ABD-BD2C-05A3D42ED269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1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FB1F-D9F0-42A4-BCA4-2B6E2AE06015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9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755650" y="1628775"/>
            <a:ext cx="379095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99000" y="1628775"/>
            <a:ext cx="3790950" cy="4176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8936-A6E6-4843-9EDF-75C833461F5A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9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B565-783F-42A9-8DF0-9A1BE720DE97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50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4800"/>
            <a:ext cx="7804150" cy="5500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700-37E8-46AD-A3FF-DC3D4C13F4C3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2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85DE-D187-4AB1-989A-D89C2B1FAD0C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8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99000" y="1628775"/>
            <a:ext cx="3790950" cy="2011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55650" y="3792538"/>
            <a:ext cx="7734300" cy="2012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77AD-B61D-4787-BBE8-0E03D81092BF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8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F8C0-2041-4226-8CF2-7FA698F90F10}" type="slidenum">
              <a:rPr lang="ru-RU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6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8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5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2256-EB8A-4303-8D35-47EA983816AE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37677-682F-4DAB-9F6D-804A6A4A1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7343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304800"/>
            <a:ext cx="6623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405F5-EF01-4BF7-98A3-7209DFA63810}" type="slidenum">
              <a:rPr lang="ru-RU">
                <a:solidFill>
                  <a:srgbClr val="565656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2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6pPr>
      <a:lvl7pPr marL="9144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7pPr>
      <a:lvl8pPr marL="13716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8pPr>
      <a:lvl9pPr marL="1828800" algn="l" rtl="0" fontAlgn="base">
        <a:lnSpc>
          <a:spcPct val="105000"/>
        </a:lnSpc>
        <a:spcBef>
          <a:spcPct val="0"/>
        </a:spcBef>
        <a:spcAft>
          <a:spcPct val="0"/>
        </a:spcAft>
        <a:defRPr sz="3600">
          <a:solidFill>
            <a:srgbClr val="D21906"/>
          </a:solidFill>
          <a:latin typeface="Arial" charset="0"/>
          <a:cs typeface="Arial" charset="0"/>
        </a:defRPr>
      </a:lvl9pPr>
    </p:titleStyle>
    <p:bodyStyle>
      <a:lvl1pPr marL="377825" indent="-377825" algn="l" rtl="0" eaLnBrk="0" fontAlgn="base" hangingPunct="0">
        <a:lnSpc>
          <a:spcPct val="122000"/>
        </a:lnSpc>
        <a:spcBef>
          <a:spcPct val="0"/>
        </a:spcBef>
        <a:spcAft>
          <a:spcPct val="10000"/>
        </a:spcAft>
        <a:buClr>
          <a:schemeClr val="tx1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860425" indent="-29210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defRPr sz="2800">
          <a:solidFill>
            <a:srgbClr val="000000"/>
          </a:solidFill>
          <a:latin typeface="+mn-lt"/>
          <a:cs typeface="+mn-cs"/>
        </a:defRPr>
      </a:lvl2pPr>
      <a:lvl3pPr marL="1239838" indent="-18891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3pPr>
      <a:lvl4pPr marL="1601788" indent="-1714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4pPr>
      <a:lvl5pPr marL="1963738" indent="-171450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Wingdings" pitchFamily="2" charset="2"/>
        <a:buChar char="§"/>
        <a:defRPr sz="1600">
          <a:solidFill>
            <a:srgbClr val="000000"/>
          </a:solidFill>
          <a:latin typeface="+mn-lt"/>
          <a:cs typeface="+mn-cs"/>
        </a:defRPr>
      </a:lvl5pPr>
      <a:lvl6pPr marL="24209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6pPr>
      <a:lvl7pPr marL="28781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7pPr>
      <a:lvl8pPr marL="33353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8pPr>
      <a:lvl9pPr marL="3792538" indent="-171450" algn="l" rtl="0" fontAlgn="base">
        <a:spcBef>
          <a:spcPct val="0"/>
        </a:spcBef>
        <a:spcAft>
          <a:spcPct val="20000"/>
        </a:spcAft>
        <a:buClr>
          <a:schemeClr val="hlink"/>
        </a:buClr>
        <a:buSzPct val="80000"/>
        <a:buBlip>
          <a:blip r:embed="rId22"/>
        </a:buBlip>
        <a:defRPr sz="16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static.disaboom.com/content/images/articles/content/53885.jpg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kulikov1905@yandex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838" y="1916832"/>
            <a:ext cx="8640763" cy="431800"/>
          </a:xfrm>
        </p:spPr>
        <p:txBody>
          <a:bodyPr>
            <a:normAutofit fontScale="90000"/>
          </a:bodyPr>
          <a:lstStyle/>
          <a:p>
            <a:pPr eaLnBrk="1" hangingPunct="1">
              <a:spcBef>
                <a:spcPts val="600"/>
              </a:spcBef>
            </a:pPr>
            <a:r>
              <a:rPr lang="ru-RU" sz="3100" b="1" dirty="0" smtClean="0">
                <a:solidFill>
                  <a:srgbClr val="0033CC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33CC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33CC"/>
                </a:solidFill>
                <a:latin typeface="+mn-lt"/>
              </a:rPr>
              <a:t>Тромбопрофилактика </a:t>
            </a:r>
            <a:r>
              <a:rPr lang="ru-RU" sz="3100" b="1" dirty="0" smtClean="0">
                <a:solidFill>
                  <a:srgbClr val="0033CC"/>
                </a:solidFill>
                <a:latin typeface="+mn-lt"/>
              </a:rPr>
              <a:t>в акушерстве</a:t>
            </a:r>
            <a:r>
              <a:rPr lang="ru-RU" sz="3100" b="1" dirty="0" smtClean="0">
                <a:solidFill>
                  <a:srgbClr val="0033CC"/>
                </a:solidFill>
                <a:latin typeface="Arial Black" pitchFamily="34" charset="0"/>
              </a:rPr>
              <a:t/>
            </a:r>
            <a:br>
              <a:rPr lang="ru-RU" sz="3100" b="1" dirty="0" smtClean="0">
                <a:solidFill>
                  <a:srgbClr val="0033CC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0033CC"/>
                </a:solidFill>
              </a:rPr>
              <a:t/>
            </a:r>
            <a:br>
              <a:rPr lang="ru-RU" sz="2800" b="1" dirty="0" smtClean="0">
                <a:solidFill>
                  <a:srgbClr val="0033CC"/>
                </a:solidFill>
              </a:rPr>
            </a:b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96842"/>
            <a:ext cx="8136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/>
              <a:t>Куликов </a:t>
            </a:r>
            <a:r>
              <a:rPr lang="ru-RU" b="1" dirty="0" smtClean="0"/>
              <a:t>А.В</a:t>
            </a:r>
          </a:p>
          <a:p>
            <a:pPr algn="ctr">
              <a:buNone/>
            </a:pPr>
            <a:r>
              <a:rPr lang="ru-RU" sz="1400" b="1" dirty="0" smtClean="0"/>
              <a:t>Уральский </a:t>
            </a:r>
            <a:r>
              <a:rPr lang="ru-RU" sz="1400" b="1" dirty="0"/>
              <a:t>государственный медицинский университет</a:t>
            </a:r>
          </a:p>
          <a:p>
            <a:pPr algn="ctr">
              <a:buNone/>
            </a:pPr>
            <a:r>
              <a:rPr lang="ru-RU" sz="1400" b="1" dirty="0" smtClean="0"/>
              <a:t>Кафедра </a:t>
            </a:r>
            <a:r>
              <a:rPr lang="ru-RU" sz="1400" b="1" dirty="0"/>
              <a:t>анестезиологии,  реаниматологии и трансфузиологии ФПК и ПП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30" y="260649"/>
            <a:ext cx="5509642" cy="81064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91" y="3717032"/>
            <a:ext cx="3240793" cy="2232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5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761532" cy="6641947"/>
          </a:xfrm>
          <a:prstGeom prst="rect">
            <a:avLst/>
          </a:prstGeom>
        </p:spPr>
      </p:pic>
      <p:pic>
        <p:nvPicPr>
          <p:cNvPr id="1026" name="Picture 2" descr="Figure 1: Magnetic resonance imaging of brain T1 axial section (a), T2 sagital section (b) and magnetic resonance venography (c) showing thrombosis of superior sagital bilateral lateral sinus and straight si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88640"/>
            <a:ext cx="2878745" cy="11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: Computerised tomographic venography coronal (a,b) and axial (c,d) showing thrombosis of internal jugular, subclavian, and brachiocephalic veins on left s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34" y="1556792"/>
            <a:ext cx="30393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1477-9560-11-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2" y="188640"/>
            <a:ext cx="3277130" cy="64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 external file that holds a picture, illustration, etc.&#10;Object name is 1477-9560-11-4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779912" y="5383669"/>
            <a:ext cx="47484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Fiengo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L,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Bucci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F,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Patrizi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G,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Giannotti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D,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Redler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Postpartum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deep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vein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thrombosis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and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pulmonary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embolism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twin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pregnancy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undertaking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of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clinical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symptoms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leading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to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massive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complications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Thromb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J. 2013 </a:t>
            </a:r>
            <a:r>
              <a:rPr kumimoji="0" lang="ru-RU" alt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Feb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22;11(1):4.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Кто в России специалист по гемостазу?</a:t>
            </a:r>
            <a:endParaRPr lang="ru-RU" sz="3600" b="1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301-C76A-4DD0-B7C9-7E050B2DF377}" type="datetime11">
              <a:rPr lang="ru-RU" smtClean="0"/>
              <a:t>15:35:58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Куликов А.В.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5724636" cy="38164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70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55520" cy="4713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</a:rPr>
              <a:t>Акушер-гинеколог – это судьба!</a:t>
            </a:r>
            <a:endParaRPr lang="ru-RU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Оценка риска тромбоэмболических осложнений для выбора метода профилактики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29195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ru-RU" sz="2400" b="1" dirty="0" smtClean="0"/>
              <a:t>Амбулаторно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акушером-гинекологом</a:t>
            </a:r>
            <a:r>
              <a:rPr lang="ru-RU" sz="2400" b="1" dirty="0" smtClean="0"/>
              <a:t>: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планировании беременности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000" b="1" dirty="0" smtClean="0"/>
              <a:t>При наступлении беременности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ru-RU" sz="2400" b="1" dirty="0" smtClean="0"/>
              <a:t>В первый триместр беременности  </a:t>
            </a:r>
            <a:r>
              <a:rPr lang="ru-RU" sz="2000" b="1" dirty="0" smtClean="0"/>
              <a:t>(40-50% эпизодов ВТЭ, 2/3 фатальных ТЭЛА</a:t>
            </a:r>
            <a:r>
              <a:rPr lang="ru-RU" sz="2400" b="1" dirty="0" smtClean="0"/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При госпитализациях в стационар</a:t>
            </a:r>
            <a:r>
              <a:rPr lang="en-US" sz="2400" b="1" dirty="0" smtClean="0"/>
              <a:t> –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Перед родами (в случае операции </a:t>
            </a:r>
            <a:r>
              <a:rPr lang="ru-RU" sz="2400" b="1" i="1" dirty="0" smtClean="0">
                <a:solidFill>
                  <a:srgbClr val="3333FF"/>
                </a:solidFill>
              </a:rPr>
              <a:t>– анестезиолог-реаниматолог)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sz="2400" b="1" dirty="0" smtClean="0"/>
              <a:t>После родов (совместно </a:t>
            </a:r>
            <a:r>
              <a:rPr lang="ru-RU" sz="2400" b="1" i="1" dirty="0" smtClean="0">
                <a:solidFill>
                  <a:srgbClr val="3333FF"/>
                </a:solidFill>
              </a:rPr>
              <a:t>акушер-гинеколог и анестезиолог-реаниматолог)</a:t>
            </a:r>
            <a:endParaRPr lang="ru-RU" sz="2400" b="1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2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Оценка риска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789040"/>
            <a:ext cx="5907320" cy="510778"/>
          </a:xfrm>
          <a:prstGeom prst="wedgeRoundRectCallout">
            <a:avLst>
              <a:gd name="adj1" fmla="val -29173"/>
              <a:gd name="adj2" fmla="val -108577"/>
              <a:gd name="adj3" fmla="val 16667"/>
            </a:avLst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Профилактика ВТЭО должна быть всегда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13639205"/>
              </p:ext>
            </p:extLst>
          </p:nvPr>
        </p:nvGraphicFramePr>
        <p:xfrm>
          <a:off x="-468560" y="908720"/>
          <a:ext cx="820891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 rot="5400000">
            <a:off x="4157954" y="1106742"/>
            <a:ext cx="324036" cy="4392488"/>
          </a:xfrm>
          <a:prstGeom prst="rightBrace">
            <a:avLst>
              <a:gd name="adj1" fmla="val 628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46472" y="501317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Фиксировать риск и мероприятия в медицинских документах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1395"/>
            <a:ext cx="2081853" cy="3150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43" y="185130"/>
            <a:ext cx="1584226" cy="7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04" y="4451511"/>
            <a:ext cx="3228139" cy="215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30"/>
            <a:ext cx="2903166" cy="9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1"/>
            <a:ext cx="3246026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41395"/>
            <a:ext cx="2987824" cy="13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" y="4581128"/>
            <a:ext cx="31877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5457"/>
            <a:ext cx="3546992" cy="12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1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5055" y="346209"/>
            <a:ext cx="5061236" cy="709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9274"/>
            <a:ext cx="1960947" cy="124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19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4" y="188640"/>
            <a:ext cx="66386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7" y="188640"/>
            <a:ext cx="2336515" cy="14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412" cy="7064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Фармакологическую тромбопрофилактику (НМГ) во время беременности нужно использовать </a:t>
            </a:r>
            <a:r>
              <a:rPr lang="ru-RU" sz="2400" b="1" dirty="0" smtClean="0">
                <a:solidFill>
                  <a:srgbClr val="FF0000"/>
                </a:solidFill>
              </a:rPr>
              <a:t>(с чистой совестью) </a:t>
            </a:r>
            <a:r>
              <a:rPr lang="ru-RU" sz="2400" b="1" dirty="0" smtClean="0">
                <a:solidFill>
                  <a:srgbClr val="0000FF"/>
                </a:solidFill>
              </a:rPr>
              <a:t>только в следующих ситуациях: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30576" y="1376772"/>
            <a:ext cx="8429855" cy="5112568"/>
          </a:xfrm>
        </p:spPr>
        <p:txBody>
          <a:bodyPr>
            <a:normAutofit/>
          </a:bodyPr>
          <a:lstStyle/>
          <a:p>
            <a:pPr lvl="1" algn="just">
              <a:spcBef>
                <a:spcPts val="1800"/>
              </a:spcBef>
            </a:pPr>
            <a:r>
              <a:rPr lang="ru-RU" sz="2400" b="1" dirty="0" smtClean="0"/>
              <a:t>Применение антикоагулянтов до беременности </a:t>
            </a:r>
            <a:r>
              <a:rPr lang="ru-RU" sz="1800" b="1" dirty="0" smtClean="0"/>
              <a:t>(протезированные клапаны сердца, тромбофилии, перенесенные ТГВ, ТЭЛА, инфаркт миокарда, ишемический инсульт)</a:t>
            </a:r>
            <a:endParaRPr lang="ru-RU" sz="2000" b="1" dirty="0" smtClean="0"/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Развитие ТГВ, ТЭЛА во время беременности</a:t>
            </a:r>
          </a:p>
          <a:p>
            <a:pPr lvl="1">
              <a:spcBef>
                <a:spcPts val="1800"/>
              </a:spcBef>
            </a:pPr>
            <a:r>
              <a:rPr lang="ru-RU" sz="2400" b="1" dirty="0" smtClean="0"/>
              <a:t>Тромбофилии с высоким риском тромбоза: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Дефицит антитромбина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Комбинация гетерозиготной мутации </a:t>
            </a:r>
            <a:r>
              <a:rPr lang="en-US" sz="1800" b="1" dirty="0" smtClean="0"/>
              <a:t>                                            </a:t>
            </a:r>
            <a:r>
              <a:rPr lang="ru-RU" sz="1800" b="1" dirty="0" smtClean="0"/>
              <a:t>протромбина </a:t>
            </a:r>
            <a:r>
              <a:rPr lang="ru-RU" sz="1800" b="1" i="1" dirty="0" smtClean="0"/>
              <a:t>G20210A</a:t>
            </a:r>
            <a:r>
              <a:rPr lang="ru-RU" sz="1800" b="1" dirty="0" smtClean="0"/>
              <a:t> и фактора V Лейдена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фактора V Лейдена</a:t>
            </a:r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Гомозиготная мутация протромбина G20210A</a:t>
            </a:r>
            <a:endParaRPr lang="ru-RU" sz="1800" b="1" dirty="0"/>
          </a:p>
          <a:p>
            <a:pPr lvl="2">
              <a:spcBef>
                <a:spcPts val="600"/>
              </a:spcBef>
            </a:pPr>
            <a:r>
              <a:rPr lang="ru-RU" sz="1800" b="1" dirty="0" smtClean="0"/>
              <a:t>Антифосфолипидный синдром </a:t>
            </a:r>
          </a:p>
          <a:p>
            <a:pPr lvl="1">
              <a:spcBef>
                <a:spcPts val="1200"/>
              </a:spcBef>
            </a:pPr>
            <a:endParaRPr lang="ru-RU" sz="2000" b="1" dirty="0" smtClean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012160" y="3682192"/>
            <a:ext cx="216024" cy="1872208"/>
          </a:xfrm>
          <a:prstGeom prst="rightBrace">
            <a:avLst>
              <a:gd name="adj1" fmla="val 80976"/>
              <a:gd name="adj2" fmla="val 50000"/>
            </a:avLst>
          </a:prstGeom>
          <a:ln w="28575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7" y="4018131"/>
            <a:ext cx="2519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При наличии клиники акушерской или соматической патологии</a:t>
            </a:r>
            <a:endParaRPr lang="ru-RU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0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96351" y="1855387"/>
            <a:ext cx="8228160" cy="724396"/>
          </a:xfrm>
        </p:spPr>
        <p:txBody>
          <a:bodyPr tIns="12801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/>
              <a:t>Thrombosis in women: what are the knowledge gaps in 2013?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98030" y="2579783"/>
            <a:ext cx="6549348" cy="385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Journal of Thrombosis and Haemosta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464"/>
            <a:ext cx="1359701" cy="176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20069" y="721033"/>
            <a:ext cx="7244419" cy="42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829452"/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Middeldorp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S.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Thrombosis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women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: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what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are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knowledge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gaps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in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2013? J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Thromb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Haemost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. 2013 Jun;11 </a:t>
            </a:r>
            <a:r>
              <a:rPr lang="ru-RU" altLang="ru-RU" sz="1100" dirty="0" err="1">
                <a:solidFill>
                  <a:srgbClr val="000000"/>
                </a:solidFill>
                <a:latin typeface="Arial Unicode MS" pitchFamily="34" charset="-128"/>
              </a:rPr>
              <a:t>Suppl</a:t>
            </a:r>
            <a:r>
              <a:rPr lang="ru-RU" altLang="ru-RU" sz="1100" dirty="0">
                <a:solidFill>
                  <a:srgbClr val="000000"/>
                </a:solidFill>
                <a:latin typeface="Arial Unicode MS" pitchFamily="34" charset="-128"/>
              </a:rPr>
              <a:t> 1:180-91.</a:t>
            </a:r>
            <a:r>
              <a:rPr lang="ru-RU" altLang="ru-RU" sz="800" dirty="0"/>
              <a:t> </a:t>
            </a:r>
            <a:endParaRPr lang="ru-RU" altLang="ru-RU" sz="2400" dirty="0"/>
          </a:p>
        </p:txBody>
      </p:sp>
      <p:sp>
        <p:nvSpPr>
          <p:cNvPr id="3" name="Полилиния 2"/>
          <p:cNvSpPr/>
          <p:nvPr/>
        </p:nvSpPr>
        <p:spPr bwMode="auto">
          <a:xfrm>
            <a:off x="2666007" y="2996952"/>
            <a:ext cx="4333451" cy="2088232"/>
          </a:xfrm>
          <a:custGeom>
            <a:avLst/>
            <a:gdLst>
              <a:gd name="connsiteX0" fmla="*/ 28048 w 4777329"/>
              <a:gd name="connsiteY0" fmla="*/ 1408923 h 2817845"/>
              <a:gd name="connsiteX1" fmla="*/ 28048 w 4777329"/>
              <a:gd name="connsiteY1" fmla="*/ 1408923 h 2817845"/>
              <a:gd name="connsiteX2" fmla="*/ 56 w 4777329"/>
              <a:gd name="connsiteY2" fmla="*/ 1539551 h 2817845"/>
              <a:gd name="connsiteX3" fmla="*/ 18717 w 4777329"/>
              <a:gd name="connsiteY3" fmla="*/ 1604866 h 2817845"/>
              <a:gd name="connsiteX4" fmla="*/ 28048 w 4777329"/>
              <a:gd name="connsiteY4" fmla="*/ 1660849 h 2817845"/>
              <a:gd name="connsiteX5" fmla="*/ 37378 w 4777329"/>
              <a:gd name="connsiteY5" fmla="*/ 1688841 h 2817845"/>
              <a:gd name="connsiteX6" fmla="*/ 46709 w 4777329"/>
              <a:gd name="connsiteY6" fmla="*/ 1726164 h 2817845"/>
              <a:gd name="connsiteX7" fmla="*/ 74701 w 4777329"/>
              <a:gd name="connsiteY7" fmla="*/ 1744825 h 2817845"/>
              <a:gd name="connsiteX8" fmla="*/ 102693 w 4777329"/>
              <a:gd name="connsiteY8" fmla="*/ 1810139 h 2817845"/>
              <a:gd name="connsiteX9" fmla="*/ 121354 w 4777329"/>
              <a:gd name="connsiteY9" fmla="*/ 1866123 h 2817845"/>
              <a:gd name="connsiteX10" fmla="*/ 168007 w 4777329"/>
              <a:gd name="connsiteY10" fmla="*/ 1922107 h 2817845"/>
              <a:gd name="connsiteX11" fmla="*/ 233321 w 4777329"/>
              <a:gd name="connsiteY11" fmla="*/ 2006082 h 2817845"/>
              <a:gd name="connsiteX12" fmla="*/ 335958 w 4777329"/>
              <a:gd name="connsiteY12" fmla="*/ 2071396 h 2817845"/>
              <a:gd name="connsiteX13" fmla="*/ 363950 w 4777329"/>
              <a:gd name="connsiteY13" fmla="*/ 2090058 h 2817845"/>
              <a:gd name="connsiteX14" fmla="*/ 401272 w 4777329"/>
              <a:gd name="connsiteY14" fmla="*/ 2118049 h 2817845"/>
              <a:gd name="connsiteX15" fmla="*/ 429264 w 4777329"/>
              <a:gd name="connsiteY15" fmla="*/ 2127380 h 2817845"/>
              <a:gd name="connsiteX16" fmla="*/ 466586 w 4777329"/>
              <a:gd name="connsiteY16" fmla="*/ 2164703 h 2817845"/>
              <a:gd name="connsiteX17" fmla="*/ 513240 w 4777329"/>
              <a:gd name="connsiteY17" fmla="*/ 2192694 h 2817845"/>
              <a:gd name="connsiteX18" fmla="*/ 578554 w 4777329"/>
              <a:gd name="connsiteY18" fmla="*/ 2230017 h 2817845"/>
              <a:gd name="connsiteX19" fmla="*/ 615876 w 4777329"/>
              <a:gd name="connsiteY19" fmla="*/ 2267339 h 2817845"/>
              <a:gd name="connsiteX20" fmla="*/ 662529 w 4777329"/>
              <a:gd name="connsiteY20" fmla="*/ 2304662 h 2817845"/>
              <a:gd name="connsiteX21" fmla="*/ 681191 w 4777329"/>
              <a:gd name="connsiteY21" fmla="*/ 2332654 h 2817845"/>
              <a:gd name="connsiteX22" fmla="*/ 755835 w 4777329"/>
              <a:gd name="connsiteY22" fmla="*/ 2397968 h 2817845"/>
              <a:gd name="connsiteX23" fmla="*/ 802489 w 4777329"/>
              <a:gd name="connsiteY23" fmla="*/ 2491274 h 2817845"/>
              <a:gd name="connsiteX24" fmla="*/ 895795 w 4777329"/>
              <a:gd name="connsiteY24" fmla="*/ 2575249 h 2817845"/>
              <a:gd name="connsiteX25" fmla="*/ 933117 w 4777329"/>
              <a:gd name="connsiteY25" fmla="*/ 2612572 h 2817845"/>
              <a:gd name="connsiteX26" fmla="*/ 1035754 w 4777329"/>
              <a:gd name="connsiteY26" fmla="*/ 2677886 h 2817845"/>
              <a:gd name="connsiteX27" fmla="*/ 1119729 w 4777329"/>
              <a:gd name="connsiteY27" fmla="*/ 2724539 h 2817845"/>
              <a:gd name="connsiteX28" fmla="*/ 1138391 w 4777329"/>
              <a:gd name="connsiteY28" fmla="*/ 2752531 h 2817845"/>
              <a:gd name="connsiteX29" fmla="*/ 1250358 w 4777329"/>
              <a:gd name="connsiteY29" fmla="*/ 2799184 h 2817845"/>
              <a:gd name="connsiteX30" fmla="*/ 1278350 w 4777329"/>
              <a:gd name="connsiteY30" fmla="*/ 2817845 h 2817845"/>
              <a:gd name="connsiteX31" fmla="*/ 1660905 w 4777329"/>
              <a:gd name="connsiteY31" fmla="*/ 2799184 h 2817845"/>
              <a:gd name="connsiteX32" fmla="*/ 1688897 w 4777329"/>
              <a:gd name="connsiteY32" fmla="*/ 2789854 h 2817845"/>
              <a:gd name="connsiteX33" fmla="*/ 1726219 w 4777329"/>
              <a:gd name="connsiteY33" fmla="*/ 2771192 h 2817845"/>
              <a:gd name="connsiteX34" fmla="*/ 1763542 w 4777329"/>
              <a:gd name="connsiteY34" fmla="*/ 2743200 h 2817845"/>
              <a:gd name="connsiteX35" fmla="*/ 1838186 w 4777329"/>
              <a:gd name="connsiteY35" fmla="*/ 2677886 h 2817845"/>
              <a:gd name="connsiteX36" fmla="*/ 1866178 w 4777329"/>
              <a:gd name="connsiteY36" fmla="*/ 2631233 h 2817845"/>
              <a:gd name="connsiteX37" fmla="*/ 1922162 w 4777329"/>
              <a:gd name="connsiteY37" fmla="*/ 2603241 h 2817845"/>
              <a:gd name="connsiteX38" fmla="*/ 1950154 w 4777329"/>
              <a:gd name="connsiteY38" fmla="*/ 2584580 h 2817845"/>
              <a:gd name="connsiteX39" fmla="*/ 2015468 w 4777329"/>
              <a:gd name="connsiteY39" fmla="*/ 2519266 h 2817845"/>
              <a:gd name="connsiteX40" fmla="*/ 2043460 w 4777329"/>
              <a:gd name="connsiteY40" fmla="*/ 2500605 h 2817845"/>
              <a:gd name="connsiteX41" fmla="*/ 2080782 w 4777329"/>
              <a:gd name="connsiteY41" fmla="*/ 2481943 h 2817845"/>
              <a:gd name="connsiteX42" fmla="*/ 2146097 w 4777329"/>
              <a:gd name="connsiteY42" fmla="*/ 2416629 h 2817845"/>
              <a:gd name="connsiteX43" fmla="*/ 2220742 w 4777329"/>
              <a:gd name="connsiteY43" fmla="*/ 2351315 h 2817845"/>
              <a:gd name="connsiteX44" fmla="*/ 2258064 w 4777329"/>
              <a:gd name="connsiteY44" fmla="*/ 2304662 h 2817845"/>
              <a:gd name="connsiteX45" fmla="*/ 2295386 w 4777329"/>
              <a:gd name="connsiteY45" fmla="*/ 2276670 h 2817845"/>
              <a:gd name="connsiteX46" fmla="*/ 2314048 w 4777329"/>
              <a:gd name="connsiteY46" fmla="*/ 2248678 h 2817845"/>
              <a:gd name="connsiteX47" fmla="*/ 2342040 w 4777329"/>
              <a:gd name="connsiteY47" fmla="*/ 2230017 h 2817845"/>
              <a:gd name="connsiteX48" fmla="*/ 2388693 w 4777329"/>
              <a:gd name="connsiteY48" fmla="*/ 2183364 h 2817845"/>
              <a:gd name="connsiteX49" fmla="*/ 2528652 w 4777329"/>
              <a:gd name="connsiteY49" fmla="*/ 2118049 h 2817845"/>
              <a:gd name="connsiteX50" fmla="*/ 2603297 w 4777329"/>
              <a:gd name="connsiteY50" fmla="*/ 2099388 h 2817845"/>
              <a:gd name="connsiteX51" fmla="*/ 3200456 w 4777329"/>
              <a:gd name="connsiteY51" fmla="*/ 2099388 h 2817845"/>
              <a:gd name="connsiteX52" fmla="*/ 3265770 w 4777329"/>
              <a:gd name="connsiteY52" fmla="*/ 2071396 h 2817845"/>
              <a:gd name="connsiteX53" fmla="*/ 3349746 w 4777329"/>
              <a:gd name="connsiteY53" fmla="*/ 2015413 h 2817845"/>
              <a:gd name="connsiteX54" fmla="*/ 3387068 w 4777329"/>
              <a:gd name="connsiteY54" fmla="*/ 1987421 h 2817845"/>
              <a:gd name="connsiteX55" fmla="*/ 3443052 w 4777329"/>
              <a:gd name="connsiteY55" fmla="*/ 1959429 h 2817845"/>
              <a:gd name="connsiteX56" fmla="*/ 3471044 w 4777329"/>
              <a:gd name="connsiteY56" fmla="*/ 1922107 h 2817845"/>
              <a:gd name="connsiteX57" fmla="*/ 3508366 w 4777329"/>
              <a:gd name="connsiteY57" fmla="*/ 1894115 h 2817845"/>
              <a:gd name="connsiteX58" fmla="*/ 3517697 w 4777329"/>
              <a:gd name="connsiteY58" fmla="*/ 1856792 h 2817845"/>
              <a:gd name="connsiteX59" fmla="*/ 3620333 w 4777329"/>
              <a:gd name="connsiteY59" fmla="*/ 1800809 h 2817845"/>
              <a:gd name="connsiteX60" fmla="*/ 3704309 w 4777329"/>
              <a:gd name="connsiteY60" fmla="*/ 1744825 h 2817845"/>
              <a:gd name="connsiteX61" fmla="*/ 3806946 w 4777329"/>
              <a:gd name="connsiteY61" fmla="*/ 1726164 h 2817845"/>
              <a:gd name="connsiteX62" fmla="*/ 3900252 w 4777329"/>
              <a:gd name="connsiteY62" fmla="*/ 1698172 h 2817845"/>
              <a:gd name="connsiteX63" fmla="*/ 3946905 w 4777329"/>
              <a:gd name="connsiteY63" fmla="*/ 1670180 h 2817845"/>
              <a:gd name="connsiteX64" fmla="*/ 4049542 w 4777329"/>
              <a:gd name="connsiteY64" fmla="*/ 1651519 h 2817845"/>
              <a:gd name="connsiteX65" fmla="*/ 4114856 w 4777329"/>
              <a:gd name="connsiteY65" fmla="*/ 1604866 h 2817845"/>
              <a:gd name="connsiteX66" fmla="*/ 4236154 w 4777329"/>
              <a:gd name="connsiteY66" fmla="*/ 1558213 h 2817845"/>
              <a:gd name="connsiteX67" fmla="*/ 4310799 w 4777329"/>
              <a:gd name="connsiteY67" fmla="*/ 1530221 h 2817845"/>
              <a:gd name="connsiteX68" fmla="*/ 4385444 w 4777329"/>
              <a:gd name="connsiteY68" fmla="*/ 1474237 h 2817845"/>
              <a:gd name="connsiteX69" fmla="*/ 4441427 w 4777329"/>
              <a:gd name="connsiteY69" fmla="*/ 1399592 h 2817845"/>
              <a:gd name="connsiteX70" fmla="*/ 4497411 w 4777329"/>
              <a:gd name="connsiteY70" fmla="*/ 1324947 h 2817845"/>
              <a:gd name="connsiteX71" fmla="*/ 4544064 w 4777329"/>
              <a:gd name="connsiteY71" fmla="*/ 1259633 h 2817845"/>
              <a:gd name="connsiteX72" fmla="*/ 4553395 w 4777329"/>
              <a:gd name="connsiteY72" fmla="*/ 1231641 h 2817845"/>
              <a:gd name="connsiteX73" fmla="*/ 4590717 w 4777329"/>
              <a:gd name="connsiteY73" fmla="*/ 1194319 h 2817845"/>
              <a:gd name="connsiteX74" fmla="*/ 4628040 w 4777329"/>
              <a:gd name="connsiteY74" fmla="*/ 1119674 h 2817845"/>
              <a:gd name="connsiteX75" fmla="*/ 4674693 w 4777329"/>
              <a:gd name="connsiteY75" fmla="*/ 1063690 h 2817845"/>
              <a:gd name="connsiteX76" fmla="*/ 4712015 w 4777329"/>
              <a:gd name="connsiteY76" fmla="*/ 979715 h 2817845"/>
              <a:gd name="connsiteX77" fmla="*/ 4749337 w 4777329"/>
              <a:gd name="connsiteY77" fmla="*/ 905070 h 2817845"/>
              <a:gd name="connsiteX78" fmla="*/ 4758668 w 4777329"/>
              <a:gd name="connsiteY78" fmla="*/ 839756 h 2817845"/>
              <a:gd name="connsiteX79" fmla="*/ 4767999 w 4777329"/>
              <a:gd name="connsiteY79" fmla="*/ 746449 h 2817845"/>
              <a:gd name="connsiteX80" fmla="*/ 4777329 w 4777329"/>
              <a:gd name="connsiteY80" fmla="*/ 671805 h 2817845"/>
              <a:gd name="connsiteX81" fmla="*/ 4767999 w 4777329"/>
              <a:gd name="connsiteY81" fmla="*/ 429209 h 2817845"/>
              <a:gd name="connsiteX82" fmla="*/ 4730676 w 4777329"/>
              <a:gd name="connsiteY82" fmla="*/ 382556 h 2817845"/>
              <a:gd name="connsiteX83" fmla="*/ 4693354 w 4777329"/>
              <a:gd name="connsiteY83" fmla="*/ 317241 h 2817845"/>
              <a:gd name="connsiteX84" fmla="*/ 4646701 w 4777329"/>
              <a:gd name="connsiteY84" fmla="*/ 251927 h 2817845"/>
              <a:gd name="connsiteX85" fmla="*/ 4581386 w 4777329"/>
              <a:gd name="connsiteY85" fmla="*/ 186613 h 2817845"/>
              <a:gd name="connsiteX86" fmla="*/ 4562725 w 4777329"/>
              <a:gd name="connsiteY86" fmla="*/ 167951 h 2817845"/>
              <a:gd name="connsiteX87" fmla="*/ 4525403 w 4777329"/>
              <a:gd name="connsiteY87" fmla="*/ 130629 h 2817845"/>
              <a:gd name="connsiteX88" fmla="*/ 4478750 w 4777329"/>
              <a:gd name="connsiteY88" fmla="*/ 83976 h 2817845"/>
              <a:gd name="connsiteX89" fmla="*/ 4413435 w 4777329"/>
              <a:gd name="connsiteY89" fmla="*/ 46654 h 2817845"/>
              <a:gd name="connsiteX90" fmla="*/ 4385444 w 4777329"/>
              <a:gd name="connsiteY90" fmla="*/ 27992 h 2817845"/>
              <a:gd name="connsiteX91" fmla="*/ 4282807 w 4777329"/>
              <a:gd name="connsiteY91" fmla="*/ 0 h 2817845"/>
              <a:gd name="connsiteX92" fmla="*/ 4058872 w 4777329"/>
              <a:gd name="connsiteY92" fmla="*/ 9331 h 2817845"/>
              <a:gd name="connsiteX93" fmla="*/ 4030880 w 4777329"/>
              <a:gd name="connsiteY93" fmla="*/ 37323 h 2817845"/>
              <a:gd name="connsiteX94" fmla="*/ 3825607 w 4777329"/>
              <a:gd name="connsiteY94" fmla="*/ 195943 h 2817845"/>
              <a:gd name="connsiteX95" fmla="*/ 3760293 w 4777329"/>
              <a:gd name="connsiteY95" fmla="*/ 298580 h 2817845"/>
              <a:gd name="connsiteX96" fmla="*/ 3722970 w 4777329"/>
              <a:gd name="connsiteY96" fmla="*/ 363894 h 2817845"/>
              <a:gd name="connsiteX97" fmla="*/ 3676317 w 4777329"/>
              <a:gd name="connsiteY97" fmla="*/ 457200 h 2817845"/>
              <a:gd name="connsiteX98" fmla="*/ 3666986 w 4777329"/>
              <a:gd name="connsiteY98" fmla="*/ 485192 h 2817845"/>
              <a:gd name="connsiteX99" fmla="*/ 3648325 w 4777329"/>
              <a:gd name="connsiteY99" fmla="*/ 522515 h 2817845"/>
              <a:gd name="connsiteX100" fmla="*/ 3638995 w 4777329"/>
              <a:gd name="connsiteY100" fmla="*/ 578498 h 2817845"/>
              <a:gd name="connsiteX101" fmla="*/ 3620333 w 4777329"/>
              <a:gd name="connsiteY101" fmla="*/ 625151 h 2817845"/>
              <a:gd name="connsiteX102" fmla="*/ 3601672 w 4777329"/>
              <a:gd name="connsiteY102" fmla="*/ 681135 h 2817845"/>
              <a:gd name="connsiteX103" fmla="*/ 3592342 w 4777329"/>
              <a:gd name="connsiteY103" fmla="*/ 727788 h 2817845"/>
              <a:gd name="connsiteX104" fmla="*/ 3573680 w 4777329"/>
              <a:gd name="connsiteY104" fmla="*/ 755780 h 2817845"/>
              <a:gd name="connsiteX105" fmla="*/ 3564350 w 4777329"/>
              <a:gd name="connsiteY105" fmla="*/ 821094 h 2817845"/>
              <a:gd name="connsiteX106" fmla="*/ 3545689 w 4777329"/>
              <a:gd name="connsiteY106" fmla="*/ 839756 h 2817845"/>
              <a:gd name="connsiteX107" fmla="*/ 3517697 w 4777329"/>
              <a:gd name="connsiteY107" fmla="*/ 979715 h 2817845"/>
              <a:gd name="connsiteX108" fmla="*/ 3461713 w 4777329"/>
              <a:gd name="connsiteY108" fmla="*/ 1091682 h 2817845"/>
              <a:gd name="connsiteX109" fmla="*/ 3452382 w 4777329"/>
              <a:gd name="connsiteY109" fmla="*/ 1119674 h 2817845"/>
              <a:gd name="connsiteX110" fmla="*/ 3415060 w 4777329"/>
              <a:gd name="connsiteY110" fmla="*/ 1175658 h 2817845"/>
              <a:gd name="connsiteX111" fmla="*/ 3396399 w 4777329"/>
              <a:gd name="connsiteY111" fmla="*/ 1222311 h 2817845"/>
              <a:gd name="connsiteX112" fmla="*/ 3368407 w 4777329"/>
              <a:gd name="connsiteY112" fmla="*/ 1250303 h 2817845"/>
              <a:gd name="connsiteX113" fmla="*/ 3340415 w 4777329"/>
              <a:gd name="connsiteY113" fmla="*/ 1296956 h 2817845"/>
              <a:gd name="connsiteX114" fmla="*/ 3256440 w 4777329"/>
              <a:gd name="connsiteY114" fmla="*/ 1362270 h 2817845"/>
              <a:gd name="connsiteX115" fmla="*/ 3237778 w 4777329"/>
              <a:gd name="connsiteY115" fmla="*/ 1380931 h 2817845"/>
              <a:gd name="connsiteX116" fmla="*/ 3209786 w 4777329"/>
              <a:gd name="connsiteY116" fmla="*/ 1418254 h 2817845"/>
              <a:gd name="connsiteX117" fmla="*/ 3153803 w 4777329"/>
              <a:gd name="connsiteY117" fmla="*/ 1436915 h 2817845"/>
              <a:gd name="connsiteX118" fmla="*/ 3125811 w 4777329"/>
              <a:gd name="connsiteY118" fmla="*/ 1446245 h 2817845"/>
              <a:gd name="connsiteX119" fmla="*/ 3097819 w 4777329"/>
              <a:gd name="connsiteY119" fmla="*/ 1455576 h 2817845"/>
              <a:gd name="connsiteX120" fmla="*/ 2985852 w 4777329"/>
              <a:gd name="connsiteY120" fmla="*/ 1464907 h 2817845"/>
              <a:gd name="connsiteX121" fmla="*/ 2500660 w 4777329"/>
              <a:gd name="connsiteY121" fmla="*/ 1455576 h 2817845"/>
              <a:gd name="connsiteX122" fmla="*/ 2398023 w 4777329"/>
              <a:gd name="connsiteY122" fmla="*/ 1436915 h 2817845"/>
              <a:gd name="connsiteX123" fmla="*/ 2295386 w 4777329"/>
              <a:gd name="connsiteY123" fmla="*/ 1427584 h 2817845"/>
              <a:gd name="connsiteX124" fmla="*/ 1894170 w 4777329"/>
              <a:gd name="connsiteY124" fmla="*/ 1455576 h 2817845"/>
              <a:gd name="connsiteX125" fmla="*/ 1847517 w 4777329"/>
              <a:gd name="connsiteY125" fmla="*/ 1483568 h 2817845"/>
              <a:gd name="connsiteX126" fmla="*/ 1791533 w 4777329"/>
              <a:gd name="connsiteY126" fmla="*/ 1520890 h 2817845"/>
              <a:gd name="connsiteX127" fmla="*/ 1726219 w 4777329"/>
              <a:gd name="connsiteY127" fmla="*/ 1614196 h 2817845"/>
              <a:gd name="connsiteX128" fmla="*/ 1670235 w 4777329"/>
              <a:gd name="connsiteY128" fmla="*/ 1670180 h 2817845"/>
              <a:gd name="connsiteX129" fmla="*/ 1632913 w 4777329"/>
              <a:gd name="connsiteY129" fmla="*/ 1698172 h 2817845"/>
              <a:gd name="connsiteX130" fmla="*/ 1586260 w 4777329"/>
              <a:gd name="connsiteY130" fmla="*/ 1735494 h 2817845"/>
              <a:gd name="connsiteX131" fmla="*/ 1539607 w 4777329"/>
              <a:gd name="connsiteY131" fmla="*/ 1772817 h 2817845"/>
              <a:gd name="connsiteX132" fmla="*/ 1492954 w 4777329"/>
              <a:gd name="connsiteY132" fmla="*/ 1810139 h 2817845"/>
              <a:gd name="connsiteX133" fmla="*/ 1464962 w 4777329"/>
              <a:gd name="connsiteY133" fmla="*/ 1828800 h 2817845"/>
              <a:gd name="connsiteX134" fmla="*/ 1436970 w 4777329"/>
              <a:gd name="connsiteY134" fmla="*/ 1791478 h 2817845"/>
              <a:gd name="connsiteX135" fmla="*/ 1408978 w 4777329"/>
              <a:gd name="connsiteY135" fmla="*/ 1772817 h 2817845"/>
              <a:gd name="connsiteX136" fmla="*/ 1334333 w 4777329"/>
              <a:gd name="connsiteY136" fmla="*/ 1707503 h 2817845"/>
              <a:gd name="connsiteX137" fmla="*/ 1278350 w 4777329"/>
              <a:gd name="connsiteY137" fmla="*/ 1670180 h 2817845"/>
              <a:gd name="connsiteX138" fmla="*/ 1250358 w 4777329"/>
              <a:gd name="connsiteY138" fmla="*/ 1632858 h 2817845"/>
              <a:gd name="connsiteX139" fmla="*/ 1185044 w 4777329"/>
              <a:gd name="connsiteY139" fmla="*/ 1595535 h 2817845"/>
              <a:gd name="connsiteX140" fmla="*/ 1101068 w 4777329"/>
              <a:gd name="connsiteY140" fmla="*/ 1511560 h 2817845"/>
              <a:gd name="connsiteX141" fmla="*/ 1035754 w 4777329"/>
              <a:gd name="connsiteY141" fmla="*/ 1446245 h 2817845"/>
              <a:gd name="connsiteX142" fmla="*/ 970440 w 4777329"/>
              <a:gd name="connsiteY142" fmla="*/ 1399592 h 2817845"/>
              <a:gd name="connsiteX143" fmla="*/ 895795 w 4777329"/>
              <a:gd name="connsiteY143" fmla="*/ 1352939 h 2817845"/>
              <a:gd name="connsiteX144" fmla="*/ 877133 w 4777329"/>
              <a:gd name="connsiteY144" fmla="*/ 1334278 h 2817845"/>
              <a:gd name="connsiteX145" fmla="*/ 849142 w 4777329"/>
              <a:gd name="connsiteY145" fmla="*/ 1315617 h 2817845"/>
              <a:gd name="connsiteX146" fmla="*/ 821150 w 4777329"/>
              <a:gd name="connsiteY146" fmla="*/ 1287625 h 2817845"/>
              <a:gd name="connsiteX147" fmla="*/ 699852 w 4777329"/>
              <a:gd name="connsiteY147" fmla="*/ 1212980 h 2817845"/>
              <a:gd name="connsiteX148" fmla="*/ 671860 w 4777329"/>
              <a:gd name="connsiteY148" fmla="*/ 1203649 h 2817845"/>
              <a:gd name="connsiteX149" fmla="*/ 578554 w 4777329"/>
              <a:gd name="connsiteY149" fmla="*/ 1147666 h 2817845"/>
              <a:gd name="connsiteX150" fmla="*/ 494578 w 4777329"/>
              <a:gd name="connsiteY150" fmla="*/ 1138335 h 2817845"/>
              <a:gd name="connsiteX151" fmla="*/ 317297 w 4777329"/>
              <a:gd name="connsiteY151" fmla="*/ 1147666 h 2817845"/>
              <a:gd name="connsiteX152" fmla="*/ 298635 w 4777329"/>
              <a:gd name="connsiteY152" fmla="*/ 1175658 h 2817845"/>
              <a:gd name="connsiteX153" fmla="*/ 242652 w 4777329"/>
              <a:gd name="connsiteY153" fmla="*/ 1203649 h 2817845"/>
              <a:gd name="connsiteX154" fmla="*/ 186668 w 4777329"/>
              <a:gd name="connsiteY154" fmla="*/ 1250303 h 2817845"/>
              <a:gd name="connsiteX155" fmla="*/ 130684 w 4777329"/>
              <a:gd name="connsiteY155" fmla="*/ 1287625 h 2817845"/>
              <a:gd name="connsiteX156" fmla="*/ 93362 w 4777329"/>
              <a:gd name="connsiteY156" fmla="*/ 1343609 h 2817845"/>
              <a:gd name="connsiteX157" fmla="*/ 74701 w 4777329"/>
              <a:gd name="connsiteY157" fmla="*/ 1371600 h 2817845"/>
              <a:gd name="connsiteX158" fmla="*/ 28048 w 4777329"/>
              <a:gd name="connsiteY158" fmla="*/ 1408923 h 281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777329" h="2817845">
                <a:moveTo>
                  <a:pt x="28048" y="1408923"/>
                </a:moveTo>
                <a:lnTo>
                  <a:pt x="28048" y="1408923"/>
                </a:lnTo>
                <a:cubicBezTo>
                  <a:pt x="18717" y="1452466"/>
                  <a:pt x="2174" y="1495070"/>
                  <a:pt x="56" y="1539551"/>
                </a:cubicBezTo>
                <a:cubicBezTo>
                  <a:pt x="-1021" y="1562168"/>
                  <a:pt x="13626" y="1582803"/>
                  <a:pt x="18717" y="1604866"/>
                </a:cubicBezTo>
                <a:cubicBezTo>
                  <a:pt x="22971" y="1623300"/>
                  <a:pt x="23944" y="1642381"/>
                  <a:pt x="28048" y="1660849"/>
                </a:cubicBezTo>
                <a:cubicBezTo>
                  <a:pt x="30182" y="1670450"/>
                  <a:pt x="34676" y="1679384"/>
                  <a:pt x="37378" y="1688841"/>
                </a:cubicBezTo>
                <a:cubicBezTo>
                  <a:pt x="40901" y="1701172"/>
                  <a:pt x="39596" y="1715494"/>
                  <a:pt x="46709" y="1726164"/>
                </a:cubicBezTo>
                <a:cubicBezTo>
                  <a:pt x="52929" y="1735495"/>
                  <a:pt x="65370" y="1738605"/>
                  <a:pt x="74701" y="1744825"/>
                </a:cubicBezTo>
                <a:cubicBezTo>
                  <a:pt x="99381" y="1843552"/>
                  <a:pt x="65872" y="1727293"/>
                  <a:pt x="102693" y="1810139"/>
                </a:cubicBezTo>
                <a:cubicBezTo>
                  <a:pt x="110682" y="1828114"/>
                  <a:pt x="107445" y="1852214"/>
                  <a:pt x="121354" y="1866123"/>
                </a:cubicBezTo>
                <a:cubicBezTo>
                  <a:pt x="172563" y="1917332"/>
                  <a:pt x="129035" y="1870144"/>
                  <a:pt x="168007" y="1922107"/>
                </a:cubicBezTo>
                <a:cubicBezTo>
                  <a:pt x="189284" y="1950476"/>
                  <a:pt x="204952" y="1984805"/>
                  <a:pt x="233321" y="2006082"/>
                </a:cubicBezTo>
                <a:cubicBezTo>
                  <a:pt x="300018" y="2056104"/>
                  <a:pt x="242123" y="2015095"/>
                  <a:pt x="335958" y="2071396"/>
                </a:cubicBezTo>
                <a:cubicBezTo>
                  <a:pt x="345574" y="2077166"/>
                  <a:pt x="354825" y="2083540"/>
                  <a:pt x="363950" y="2090058"/>
                </a:cubicBezTo>
                <a:cubicBezTo>
                  <a:pt x="376604" y="2099097"/>
                  <a:pt x="387770" y="2110334"/>
                  <a:pt x="401272" y="2118049"/>
                </a:cubicBezTo>
                <a:cubicBezTo>
                  <a:pt x="409812" y="2122929"/>
                  <a:pt x="419933" y="2124270"/>
                  <a:pt x="429264" y="2127380"/>
                </a:cubicBezTo>
                <a:cubicBezTo>
                  <a:pt x="441705" y="2139821"/>
                  <a:pt x="452698" y="2153901"/>
                  <a:pt x="466586" y="2164703"/>
                </a:cubicBezTo>
                <a:cubicBezTo>
                  <a:pt x="480901" y="2175837"/>
                  <a:pt x="497387" y="2183887"/>
                  <a:pt x="513240" y="2192694"/>
                </a:cubicBezTo>
                <a:cubicBezTo>
                  <a:pt x="538314" y="2206624"/>
                  <a:pt x="556950" y="2211499"/>
                  <a:pt x="578554" y="2230017"/>
                </a:cubicBezTo>
                <a:cubicBezTo>
                  <a:pt x="591912" y="2241467"/>
                  <a:pt x="602726" y="2255650"/>
                  <a:pt x="615876" y="2267339"/>
                </a:cubicBezTo>
                <a:cubicBezTo>
                  <a:pt x="630761" y="2280570"/>
                  <a:pt x="648447" y="2290580"/>
                  <a:pt x="662529" y="2304662"/>
                </a:cubicBezTo>
                <a:cubicBezTo>
                  <a:pt x="670459" y="2312592"/>
                  <a:pt x="673893" y="2324140"/>
                  <a:pt x="681191" y="2332654"/>
                </a:cubicBezTo>
                <a:cubicBezTo>
                  <a:pt x="710182" y="2366477"/>
                  <a:pt x="721521" y="2372232"/>
                  <a:pt x="755835" y="2397968"/>
                </a:cubicBezTo>
                <a:cubicBezTo>
                  <a:pt x="771386" y="2429070"/>
                  <a:pt x="775336" y="2469551"/>
                  <a:pt x="802489" y="2491274"/>
                </a:cubicBezTo>
                <a:cubicBezTo>
                  <a:pt x="866312" y="2542332"/>
                  <a:pt x="835064" y="2514517"/>
                  <a:pt x="895795" y="2575249"/>
                </a:cubicBezTo>
                <a:cubicBezTo>
                  <a:pt x="908236" y="2587690"/>
                  <a:pt x="918274" y="2603126"/>
                  <a:pt x="933117" y="2612572"/>
                </a:cubicBezTo>
                <a:cubicBezTo>
                  <a:pt x="967329" y="2634343"/>
                  <a:pt x="1004088" y="2652553"/>
                  <a:pt x="1035754" y="2677886"/>
                </a:cubicBezTo>
                <a:cubicBezTo>
                  <a:pt x="1092420" y="2723220"/>
                  <a:pt x="1063086" y="2710379"/>
                  <a:pt x="1119729" y="2724539"/>
                </a:cubicBezTo>
                <a:cubicBezTo>
                  <a:pt x="1125950" y="2733870"/>
                  <a:pt x="1129877" y="2745233"/>
                  <a:pt x="1138391" y="2752531"/>
                </a:cubicBezTo>
                <a:cubicBezTo>
                  <a:pt x="1174730" y="2783678"/>
                  <a:pt x="1204725" y="2786146"/>
                  <a:pt x="1250358" y="2799184"/>
                </a:cubicBezTo>
                <a:cubicBezTo>
                  <a:pt x="1259689" y="2805404"/>
                  <a:pt x="1267136" y="2817845"/>
                  <a:pt x="1278350" y="2817845"/>
                </a:cubicBezTo>
                <a:cubicBezTo>
                  <a:pt x="1406020" y="2817845"/>
                  <a:pt x="1533531" y="2807868"/>
                  <a:pt x="1660905" y="2799184"/>
                </a:cubicBezTo>
                <a:cubicBezTo>
                  <a:pt x="1670718" y="2798515"/>
                  <a:pt x="1679857" y="2793728"/>
                  <a:pt x="1688897" y="2789854"/>
                </a:cubicBezTo>
                <a:cubicBezTo>
                  <a:pt x="1701682" y="2784375"/>
                  <a:pt x="1714424" y="2778564"/>
                  <a:pt x="1726219" y="2771192"/>
                </a:cubicBezTo>
                <a:cubicBezTo>
                  <a:pt x="1739406" y="2762950"/>
                  <a:pt x="1752546" y="2754196"/>
                  <a:pt x="1763542" y="2743200"/>
                </a:cubicBezTo>
                <a:cubicBezTo>
                  <a:pt x="1841301" y="2665442"/>
                  <a:pt x="1679557" y="2783642"/>
                  <a:pt x="1838186" y="2677886"/>
                </a:cubicBezTo>
                <a:cubicBezTo>
                  <a:pt x="1847517" y="2662335"/>
                  <a:pt x="1852623" y="2643282"/>
                  <a:pt x="1866178" y="2631233"/>
                </a:cubicBezTo>
                <a:cubicBezTo>
                  <a:pt x="1881772" y="2617372"/>
                  <a:pt x="1903924" y="2613373"/>
                  <a:pt x="1922162" y="2603241"/>
                </a:cubicBezTo>
                <a:cubicBezTo>
                  <a:pt x="1931965" y="2597795"/>
                  <a:pt x="1941819" y="2592082"/>
                  <a:pt x="1950154" y="2584580"/>
                </a:cubicBezTo>
                <a:cubicBezTo>
                  <a:pt x="1973040" y="2563983"/>
                  <a:pt x="1989850" y="2536345"/>
                  <a:pt x="2015468" y="2519266"/>
                </a:cubicBezTo>
                <a:cubicBezTo>
                  <a:pt x="2024799" y="2513046"/>
                  <a:pt x="2033724" y="2506169"/>
                  <a:pt x="2043460" y="2500605"/>
                </a:cubicBezTo>
                <a:cubicBezTo>
                  <a:pt x="2055537" y="2493704"/>
                  <a:pt x="2070017" y="2490751"/>
                  <a:pt x="2080782" y="2481943"/>
                </a:cubicBezTo>
                <a:cubicBezTo>
                  <a:pt x="2104612" y="2462446"/>
                  <a:pt x="2122444" y="2436340"/>
                  <a:pt x="2146097" y="2416629"/>
                </a:cubicBezTo>
                <a:cubicBezTo>
                  <a:pt x="2159342" y="2405591"/>
                  <a:pt x="2202828" y="2372214"/>
                  <a:pt x="2220742" y="2351315"/>
                </a:cubicBezTo>
                <a:cubicBezTo>
                  <a:pt x="2233703" y="2336195"/>
                  <a:pt x="2243982" y="2318744"/>
                  <a:pt x="2258064" y="2304662"/>
                </a:cubicBezTo>
                <a:cubicBezTo>
                  <a:pt x="2269060" y="2293666"/>
                  <a:pt x="2284390" y="2287666"/>
                  <a:pt x="2295386" y="2276670"/>
                </a:cubicBezTo>
                <a:cubicBezTo>
                  <a:pt x="2303316" y="2268740"/>
                  <a:pt x="2306118" y="2256608"/>
                  <a:pt x="2314048" y="2248678"/>
                </a:cubicBezTo>
                <a:cubicBezTo>
                  <a:pt x="2321978" y="2240749"/>
                  <a:pt x="2333601" y="2237401"/>
                  <a:pt x="2342040" y="2230017"/>
                </a:cubicBezTo>
                <a:cubicBezTo>
                  <a:pt x="2358591" y="2215535"/>
                  <a:pt x="2371520" y="2197103"/>
                  <a:pt x="2388693" y="2183364"/>
                </a:cubicBezTo>
                <a:cubicBezTo>
                  <a:pt x="2420397" y="2158001"/>
                  <a:pt x="2499176" y="2125418"/>
                  <a:pt x="2528652" y="2118049"/>
                </a:cubicBezTo>
                <a:lnTo>
                  <a:pt x="2603297" y="2099388"/>
                </a:lnTo>
                <a:cubicBezTo>
                  <a:pt x="2850400" y="2112745"/>
                  <a:pt x="2966735" y="2133759"/>
                  <a:pt x="3200456" y="2099388"/>
                </a:cubicBezTo>
                <a:cubicBezTo>
                  <a:pt x="3223890" y="2095942"/>
                  <a:pt x="3243999" y="2080727"/>
                  <a:pt x="3265770" y="2071396"/>
                </a:cubicBezTo>
                <a:cubicBezTo>
                  <a:pt x="3319235" y="2017933"/>
                  <a:pt x="3265011" y="2066255"/>
                  <a:pt x="3349746" y="2015413"/>
                </a:cubicBezTo>
                <a:cubicBezTo>
                  <a:pt x="3363081" y="2007412"/>
                  <a:pt x="3373733" y="1995422"/>
                  <a:pt x="3387068" y="1987421"/>
                </a:cubicBezTo>
                <a:cubicBezTo>
                  <a:pt x="3404959" y="1976687"/>
                  <a:pt x="3424391" y="1968760"/>
                  <a:pt x="3443052" y="1959429"/>
                </a:cubicBezTo>
                <a:cubicBezTo>
                  <a:pt x="3452383" y="1946988"/>
                  <a:pt x="3460048" y="1933103"/>
                  <a:pt x="3471044" y="1922107"/>
                </a:cubicBezTo>
                <a:cubicBezTo>
                  <a:pt x="3482040" y="1911111"/>
                  <a:pt x="3499327" y="1906769"/>
                  <a:pt x="3508366" y="1894115"/>
                </a:cubicBezTo>
                <a:cubicBezTo>
                  <a:pt x="3515820" y="1883680"/>
                  <a:pt x="3509252" y="1866443"/>
                  <a:pt x="3517697" y="1856792"/>
                </a:cubicBezTo>
                <a:cubicBezTo>
                  <a:pt x="3554857" y="1814324"/>
                  <a:pt x="3577321" y="1824704"/>
                  <a:pt x="3620333" y="1800809"/>
                </a:cubicBezTo>
                <a:cubicBezTo>
                  <a:pt x="3690857" y="1761629"/>
                  <a:pt x="3622522" y="1781175"/>
                  <a:pt x="3704309" y="1744825"/>
                </a:cubicBezTo>
                <a:cubicBezTo>
                  <a:pt x="3725151" y="1735562"/>
                  <a:pt x="3793791" y="1728043"/>
                  <a:pt x="3806946" y="1726164"/>
                </a:cubicBezTo>
                <a:cubicBezTo>
                  <a:pt x="3838048" y="1716833"/>
                  <a:pt x="3870103" y="1710232"/>
                  <a:pt x="3900252" y="1698172"/>
                </a:cubicBezTo>
                <a:cubicBezTo>
                  <a:pt x="3917090" y="1691437"/>
                  <a:pt x="3929595" y="1675589"/>
                  <a:pt x="3946905" y="1670180"/>
                </a:cubicBezTo>
                <a:cubicBezTo>
                  <a:pt x="3980095" y="1659808"/>
                  <a:pt x="4015330" y="1657739"/>
                  <a:pt x="4049542" y="1651519"/>
                </a:cubicBezTo>
                <a:cubicBezTo>
                  <a:pt x="4071313" y="1635968"/>
                  <a:pt x="4090926" y="1616831"/>
                  <a:pt x="4114856" y="1604866"/>
                </a:cubicBezTo>
                <a:cubicBezTo>
                  <a:pt x="4153603" y="1585493"/>
                  <a:pt x="4236154" y="1558213"/>
                  <a:pt x="4236154" y="1558213"/>
                </a:cubicBezTo>
                <a:cubicBezTo>
                  <a:pt x="4281078" y="1513287"/>
                  <a:pt x="4218427" y="1568710"/>
                  <a:pt x="4310799" y="1530221"/>
                </a:cubicBezTo>
                <a:cubicBezTo>
                  <a:pt x="4346968" y="1515151"/>
                  <a:pt x="4361566" y="1498114"/>
                  <a:pt x="4385444" y="1474237"/>
                </a:cubicBezTo>
                <a:cubicBezTo>
                  <a:pt x="4407260" y="1408785"/>
                  <a:pt x="4375451" y="1490309"/>
                  <a:pt x="4441427" y="1399592"/>
                </a:cubicBezTo>
                <a:cubicBezTo>
                  <a:pt x="4503559" y="1314162"/>
                  <a:pt x="4436405" y="1365619"/>
                  <a:pt x="4497411" y="1324947"/>
                </a:cubicBezTo>
                <a:cubicBezTo>
                  <a:pt x="4512962" y="1303176"/>
                  <a:pt x="4530299" y="1282575"/>
                  <a:pt x="4544064" y="1259633"/>
                </a:cubicBezTo>
                <a:cubicBezTo>
                  <a:pt x="4549124" y="1251199"/>
                  <a:pt x="4547678" y="1239644"/>
                  <a:pt x="4553395" y="1231641"/>
                </a:cubicBezTo>
                <a:cubicBezTo>
                  <a:pt x="4563621" y="1217324"/>
                  <a:pt x="4578276" y="1206760"/>
                  <a:pt x="4590717" y="1194319"/>
                </a:cubicBezTo>
                <a:cubicBezTo>
                  <a:pt x="4603158" y="1169437"/>
                  <a:pt x="4608370" y="1139345"/>
                  <a:pt x="4628040" y="1119674"/>
                </a:cubicBezTo>
                <a:cubicBezTo>
                  <a:pt x="4663960" y="1083752"/>
                  <a:pt x="4648711" y="1102661"/>
                  <a:pt x="4674693" y="1063690"/>
                </a:cubicBezTo>
                <a:cubicBezTo>
                  <a:pt x="4711721" y="952606"/>
                  <a:pt x="4673994" y="1049422"/>
                  <a:pt x="4712015" y="979715"/>
                </a:cubicBezTo>
                <a:cubicBezTo>
                  <a:pt x="4725336" y="955293"/>
                  <a:pt x="4749337" y="905070"/>
                  <a:pt x="4749337" y="905070"/>
                </a:cubicBezTo>
                <a:cubicBezTo>
                  <a:pt x="4752447" y="883299"/>
                  <a:pt x="4756098" y="861598"/>
                  <a:pt x="4758668" y="839756"/>
                </a:cubicBezTo>
                <a:cubicBezTo>
                  <a:pt x="4762320" y="808713"/>
                  <a:pt x="4764547" y="777515"/>
                  <a:pt x="4767999" y="746449"/>
                </a:cubicBezTo>
                <a:cubicBezTo>
                  <a:pt x="4770768" y="721527"/>
                  <a:pt x="4774219" y="696686"/>
                  <a:pt x="4777329" y="671805"/>
                </a:cubicBezTo>
                <a:cubicBezTo>
                  <a:pt x="4774219" y="590940"/>
                  <a:pt x="4780885" y="509102"/>
                  <a:pt x="4767999" y="429209"/>
                </a:cubicBezTo>
                <a:cubicBezTo>
                  <a:pt x="4764828" y="409548"/>
                  <a:pt x="4741723" y="399126"/>
                  <a:pt x="4730676" y="382556"/>
                </a:cubicBezTo>
                <a:cubicBezTo>
                  <a:pt x="4716767" y="361692"/>
                  <a:pt x="4706914" y="338334"/>
                  <a:pt x="4693354" y="317241"/>
                </a:cubicBezTo>
                <a:cubicBezTo>
                  <a:pt x="4678886" y="294735"/>
                  <a:pt x="4664113" y="272241"/>
                  <a:pt x="4646701" y="251927"/>
                </a:cubicBezTo>
                <a:cubicBezTo>
                  <a:pt x="4626663" y="228550"/>
                  <a:pt x="4603158" y="208385"/>
                  <a:pt x="4581386" y="186613"/>
                </a:cubicBezTo>
                <a:lnTo>
                  <a:pt x="4562725" y="167951"/>
                </a:lnTo>
                <a:lnTo>
                  <a:pt x="4525403" y="130629"/>
                </a:lnTo>
                <a:cubicBezTo>
                  <a:pt x="4509852" y="115078"/>
                  <a:pt x="4497845" y="94887"/>
                  <a:pt x="4478750" y="83976"/>
                </a:cubicBezTo>
                <a:cubicBezTo>
                  <a:pt x="4456978" y="71535"/>
                  <a:pt x="4434937" y="59555"/>
                  <a:pt x="4413435" y="46654"/>
                </a:cubicBezTo>
                <a:cubicBezTo>
                  <a:pt x="4403819" y="40884"/>
                  <a:pt x="4395856" y="32157"/>
                  <a:pt x="4385444" y="27992"/>
                </a:cubicBezTo>
                <a:cubicBezTo>
                  <a:pt x="4366967" y="20601"/>
                  <a:pt x="4308587" y="6445"/>
                  <a:pt x="4282807" y="0"/>
                </a:cubicBezTo>
                <a:cubicBezTo>
                  <a:pt x="4208162" y="3110"/>
                  <a:pt x="4132775" y="-1618"/>
                  <a:pt x="4058872" y="9331"/>
                </a:cubicBezTo>
                <a:cubicBezTo>
                  <a:pt x="4045819" y="11265"/>
                  <a:pt x="4041436" y="29406"/>
                  <a:pt x="4030880" y="37323"/>
                </a:cubicBezTo>
                <a:cubicBezTo>
                  <a:pt x="3957855" y="92092"/>
                  <a:pt x="3882831" y="127273"/>
                  <a:pt x="3825607" y="195943"/>
                </a:cubicBezTo>
                <a:cubicBezTo>
                  <a:pt x="3763993" y="269881"/>
                  <a:pt x="3794494" y="238729"/>
                  <a:pt x="3760293" y="298580"/>
                </a:cubicBezTo>
                <a:cubicBezTo>
                  <a:pt x="3741637" y="331227"/>
                  <a:pt x="3737069" y="325122"/>
                  <a:pt x="3722970" y="363894"/>
                </a:cubicBezTo>
                <a:cubicBezTo>
                  <a:pt x="3691133" y="451448"/>
                  <a:pt x="3725886" y="407633"/>
                  <a:pt x="3676317" y="457200"/>
                </a:cubicBezTo>
                <a:cubicBezTo>
                  <a:pt x="3673207" y="466531"/>
                  <a:pt x="3670860" y="476152"/>
                  <a:pt x="3666986" y="485192"/>
                </a:cubicBezTo>
                <a:cubicBezTo>
                  <a:pt x="3661507" y="497977"/>
                  <a:pt x="3652322" y="509192"/>
                  <a:pt x="3648325" y="522515"/>
                </a:cubicBezTo>
                <a:cubicBezTo>
                  <a:pt x="3642889" y="540636"/>
                  <a:pt x="3643973" y="560246"/>
                  <a:pt x="3638995" y="578498"/>
                </a:cubicBezTo>
                <a:cubicBezTo>
                  <a:pt x="3634588" y="594657"/>
                  <a:pt x="3626057" y="609410"/>
                  <a:pt x="3620333" y="625151"/>
                </a:cubicBezTo>
                <a:cubicBezTo>
                  <a:pt x="3613611" y="643637"/>
                  <a:pt x="3606848" y="662157"/>
                  <a:pt x="3601672" y="681135"/>
                </a:cubicBezTo>
                <a:cubicBezTo>
                  <a:pt x="3597499" y="696435"/>
                  <a:pt x="3597910" y="712939"/>
                  <a:pt x="3592342" y="727788"/>
                </a:cubicBezTo>
                <a:cubicBezTo>
                  <a:pt x="3588404" y="738288"/>
                  <a:pt x="3579901" y="746449"/>
                  <a:pt x="3573680" y="755780"/>
                </a:cubicBezTo>
                <a:cubicBezTo>
                  <a:pt x="3570570" y="777551"/>
                  <a:pt x="3571304" y="800230"/>
                  <a:pt x="3564350" y="821094"/>
                </a:cubicBezTo>
                <a:cubicBezTo>
                  <a:pt x="3561568" y="829440"/>
                  <a:pt x="3548171" y="831316"/>
                  <a:pt x="3545689" y="839756"/>
                </a:cubicBezTo>
                <a:cubicBezTo>
                  <a:pt x="3532264" y="885400"/>
                  <a:pt x="3532743" y="934580"/>
                  <a:pt x="3517697" y="979715"/>
                </a:cubicBezTo>
                <a:cubicBezTo>
                  <a:pt x="3495080" y="1047563"/>
                  <a:pt x="3523429" y="968251"/>
                  <a:pt x="3461713" y="1091682"/>
                </a:cubicBezTo>
                <a:cubicBezTo>
                  <a:pt x="3457314" y="1100479"/>
                  <a:pt x="3457158" y="1111076"/>
                  <a:pt x="3452382" y="1119674"/>
                </a:cubicBezTo>
                <a:cubicBezTo>
                  <a:pt x="3441490" y="1139280"/>
                  <a:pt x="3425800" y="1155968"/>
                  <a:pt x="3415060" y="1175658"/>
                </a:cubicBezTo>
                <a:cubicBezTo>
                  <a:pt x="3407040" y="1190362"/>
                  <a:pt x="3405276" y="1208108"/>
                  <a:pt x="3396399" y="1222311"/>
                </a:cubicBezTo>
                <a:cubicBezTo>
                  <a:pt x="3389405" y="1233501"/>
                  <a:pt x="3376324" y="1239747"/>
                  <a:pt x="3368407" y="1250303"/>
                </a:cubicBezTo>
                <a:cubicBezTo>
                  <a:pt x="3357526" y="1264811"/>
                  <a:pt x="3351899" y="1282920"/>
                  <a:pt x="3340415" y="1296956"/>
                </a:cubicBezTo>
                <a:cubicBezTo>
                  <a:pt x="3293212" y="1354648"/>
                  <a:pt x="3303603" y="1346548"/>
                  <a:pt x="3256440" y="1362270"/>
                </a:cubicBezTo>
                <a:cubicBezTo>
                  <a:pt x="3250219" y="1368490"/>
                  <a:pt x="3243410" y="1374173"/>
                  <a:pt x="3237778" y="1380931"/>
                </a:cubicBezTo>
                <a:cubicBezTo>
                  <a:pt x="3227822" y="1392878"/>
                  <a:pt x="3222725" y="1409628"/>
                  <a:pt x="3209786" y="1418254"/>
                </a:cubicBezTo>
                <a:cubicBezTo>
                  <a:pt x="3193419" y="1429165"/>
                  <a:pt x="3172464" y="1430695"/>
                  <a:pt x="3153803" y="1436915"/>
                </a:cubicBezTo>
                <a:lnTo>
                  <a:pt x="3125811" y="1446245"/>
                </a:lnTo>
                <a:cubicBezTo>
                  <a:pt x="3116480" y="1449355"/>
                  <a:pt x="3107620" y="1454759"/>
                  <a:pt x="3097819" y="1455576"/>
                </a:cubicBezTo>
                <a:lnTo>
                  <a:pt x="2985852" y="1464907"/>
                </a:lnTo>
                <a:cubicBezTo>
                  <a:pt x="2824121" y="1461797"/>
                  <a:pt x="2662237" y="1463270"/>
                  <a:pt x="2500660" y="1455576"/>
                </a:cubicBezTo>
                <a:cubicBezTo>
                  <a:pt x="2465926" y="1453922"/>
                  <a:pt x="2432477" y="1441613"/>
                  <a:pt x="2398023" y="1436915"/>
                </a:cubicBezTo>
                <a:cubicBezTo>
                  <a:pt x="2363985" y="1432273"/>
                  <a:pt x="2329598" y="1430694"/>
                  <a:pt x="2295386" y="1427584"/>
                </a:cubicBezTo>
                <a:cubicBezTo>
                  <a:pt x="2161647" y="1436915"/>
                  <a:pt x="2027198" y="1438947"/>
                  <a:pt x="1894170" y="1455576"/>
                </a:cubicBezTo>
                <a:cubicBezTo>
                  <a:pt x="1876175" y="1457825"/>
                  <a:pt x="1862817" y="1473832"/>
                  <a:pt x="1847517" y="1483568"/>
                </a:cubicBezTo>
                <a:cubicBezTo>
                  <a:pt x="1828595" y="1495609"/>
                  <a:pt x="1791533" y="1520890"/>
                  <a:pt x="1791533" y="1520890"/>
                </a:cubicBezTo>
                <a:cubicBezTo>
                  <a:pt x="1765826" y="1572306"/>
                  <a:pt x="1775111" y="1560860"/>
                  <a:pt x="1726219" y="1614196"/>
                </a:cubicBezTo>
                <a:cubicBezTo>
                  <a:pt x="1708386" y="1633650"/>
                  <a:pt x="1691348" y="1654345"/>
                  <a:pt x="1670235" y="1670180"/>
                </a:cubicBezTo>
                <a:cubicBezTo>
                  <a:pt x="1657794" y="1679511"/>
                  <a:pt x="1643909" y="1687176"/>
                  <a:pt x="1632913" y="1698172"/>
                </a:cubicBezTo>
                <a:cubicBezTo>
                  <a:pt x="1590710" y="1740376"/>
                  <a:pt x="1640754" y="1717331"/>
                  <a:pt x="1586260" y="1735494"/>
                </a:cubicBezTo>
                <a:cubicBezTo>
                  <a:pt x="1566455" y="1794907"/>
                  <a:pt x="1594840" y="1735994"/>
                  <a:pt x="1539607" y="1772817"/>
                </a:cubicBezTo>
                <a:cubicBezTo>
                  <a:pt x="1455206" y="1829086"/>
                  <a:pt x="1584458" y="1779640"/>
                  <a:pt x="1492954" y="1810139"/>
                </a:cubicBezTo>
                <a:cubicBezTo>
                  <a:pt x="1483623" y="1816359"/>
                  <a:pt x="1475601" y="1832346"/>
                  <a:pt x="1464962" y="1828800"/>
                </a:cubicBezTo>
                <a:cubicBezTo>
                  <a:pt x="1450209" y="1823882"/>
                  <a:pt x="1447966" y="1802474"/>
                  <a:pt x="1436970" y="1791478"/>
                </a:cubicBezTo>
                <a:cubicBezTo>
                  <a:pt x="1429040" y="1783549"/>
                  <a:pt x="1417593" y="1779996"/>
                  <a:pt x="1408978" y="1772817"/>
                </a:cubicBezTo>
                <a:cubicBezTo>
                  <a:pt x="1326654" y="1704214"/>
                  <a:pt x="1452036" y="1793106"/>
                  <a:pt x="1334333" y="1707503"/>
                </a:cubicBezTo>
                <a:cubicBezTo>
                  <a:pt x="1316195" y="1694311"/>
                  <a:pt x="1295113" y="1685080"/>
                  <a:pt x="1278350" y="1670180"/>
                </a:cubicBezTo>
                <a:cubicBezTo>
                  <a:pt x="1266727" y="1659848"/>
                  <a:pt x="1262501" y="1642573"/>
                  <a:pt x="1250358" y="1632858"/>
                </a:cubicBezTo>
                <a:cubicBezTo>
                  <a:pt x="1230778" y="1617194"/>
                  <a:pt x="1204505" y="1611347"/>
                  <a:pt x="1185044" y="1595535"/>
                </a:cubicBezTo>
                <a:cubicBezTo>
                  <a:pt x="1154320" y="1570572"/>
                  <a:pt x="1129060" y="1539552"/>
                  <a:pt x="1101068" y="1511560"/>
                </a:cubicBezTo>
                <a:cubicBezTo>
                  <a:pt x="1079296" y="1489788"/>
                  <a:pt x="1060808" y="1464141"/>
                  <a:pt x="1035754" y="1446245"/>
                </a:cubicBezTo>
                <a:cubicBezTo>
                  <a:pt x="1013983" y="1430694"/>
                  <a:pt x="993012" y="1413956"/>
                  <a:pt x="970440" y="1399592"/>
                </a:cubicBezTo>
                <a:cubicBezTo>
                  <a:pt x="902067" y="1356082"/>
                  <a:pt x="963408" y="1409283"/>
                  <a:pt x="895795" y="1352939"/>
                </a:cubicBezTo>
                <a:cubicBezTo>
                  <a:pt x="889037" y="1347307"/>
                  <a:pt x="884002" y="1339773"/>
                  <a:pt x="877133" y="1334278"/>
                </a:cubicBezTo>
                <a:cubicBezTo>
                  <a:pt x="868377" y="1327273"/>
                  <a:pt x="857757" y="1322796"/>
                  <a:pt x="849142" y="1315617"/>
                </a:cubicBezTo>
                <a:cubicBezTo>
                  <a:pt x="839005" y="1307169"/>
                  <a:pt x="832024" y="1295101"/>
                  <a:pt x="821150" y="1287625"/>
                </a:cubicBezTo>
                <a:cubicBezTo>
                  <a:pt x="782028" y="1260729"/>
                  <a:pt x="744891" y="1227993"/>
                  <a:pt x="699852" y="1212980"/>
                </a:cubicBezTo>
                <a:cubicBezTo>
                  <a:pt x="690521" y="1209870"/>
                  <a:pt x="680458" y="1208425"/>
                  <a:pt x="671860" y="1203649"/>
                </a:cubicBezTo>
                <a:cubicBezTo>
                  <a:pt x="657894" y="1195890"/>
                  <a:pt x="602701" y="1153238"/>
                  <a:pt x="578554" y="1147666"/>
                </a:cubicBezTo>
                <a:cubicBezTo>
                  <a:pt x="551111" y="1141333"/>
                  <a:pt x="522570" y="1141445"/>
                  <a:pt x="494578" y="1138335"/>
                </a:cubicBezTo>
                <a:cubicBezTo>
                  <a:pt x="435484" y="1141445"/>
                  <a:pt x="375427" y="1136593"/>
                  <a:pt x="317297" y="1147666"/>
                </a:cubicBezTo>
                <a:cubicBezTo>
                  <a:pt x="306281" y="1149764"/>
                  <a:pt x="307606" y="1168930"/>
                  <a:pt x="298635" y="1175658"/>
                </a:cubicBezTo>
                <a:cubicBezTo>
                  <a:pt x="281944" y="1188176"/>
                  <a:pt x="261313" y="1194319"/>
                  <a:pt x="242652" y="1203649"/>
                </a:cubicBezTo>
                <a:cubicBezTo>
                  <a:pt x="216922" y="1229379"/>
                  <a:pt x="216978" y="1232983"/>
                  <a:pt x="186668" y="1250303"/>
                </a:cubicBezTo>
                <a:cubicBezTo>
                  <a:pt x="133944" y="1280432"/>
                  <a:pt x="163947" y="1254364"/>
                  <a:pt x="130684" y="1287625"/>
                </a:cubicBezTo>
                <a:cubicBezTo>
                  <a:pt x="93073" y="1362848"/>
                  <a:pt x="131355" y="1296117"/>
                  <a:pt x="93362" y="1343609"/>
                </a:cubicBezTo>
                <a:cubicBezTo>
                  <a:pt x="86357" y="1352365"/>
                  <a:pt x="74701" y="1371600"/>
                  <a:pt x="74701" y="1371600"/>
                </a:cubicBezTo>
                <a:lnTo>
                  <a:pt x="28048" y="1408923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spcCol="0" rtlCol="0" anchor="t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Показатели коагулограммы</a:t>
            </a:r>
            <a:endParaRPr lang="ru-RU" sz="3200" b="1" dirty="0" smtClean="0">
              <a:solidFill>
                <a:srgbClr val="0000FF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5225" cy="3960440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b="1" dirty="0" smtClean="0"/>
              <a:t>Традиционные показатели коагулограммы </a:t>
            </a:r>
            <a:r>
              <a:rPr lang="ru-RU" sz="2800" b="1" dirty="0" smtClean="0"/>
              <a:t>              </a:t>
            </a:r>
            <a:r>
              <a:rPr lang="ru-RU" sz="2000" dirty="0" smtClean="0"/>
              <a:t>(</a:t>
            </a:r>
            <a:r>
              <a:rPr lang="ru-RU" sz="2000" dirty="0" smtClean="0"/>
              <a:t>тромбоциты, фибриноген, время свертывания цельной крови, АПТВ, МНО, ПДФФ, </a:t>
            </a:r>
            <a:r>
              <a:rPr lang="en-US" sz="2000" dirty="0" smtClean="0"/>
              <a:t>D</a:t>
            </a:r>
            <a:r>
              <a:rPr lang="ru-RU" sz="2000" dirty="0" smtClean="0"/>
              <a:t>-димер</a:t>
            </a:r>
            <a:r>
              <a:rPr lang="ru-RU" sz="2000" dirty="0" smtClean="0"/>
              <a:t>)</a:t>
            </a:r>
            <a:r>
              <a:rPr lang="ru-RU" sz="2400" dirty="0" smtClean="0"/>
              <a:t>                                                                                             </a:t>
            </a:r>
            <a:r>
              <a:rPr lang="ru-RU" sz="2800" b="1" dirty="0" smtClean="0"/>
              <a:t>и </a:t>
            </a:r>
            <a:r>
              <a:rPr lang="ru-RU" sz="2800" b="1" dirty="0" smtClean="0"/>
              <a:t>их сдвиг в сторону так называемой «</a:t>
            </a:r>
            <a:r>
              <a:rPr lang="ru-RU" sz="2800" b="1" dirty="0" err="1" smtClean="0"/>
              <a:t>гиперкогауляции</a:t>
            </a:r>
            <a:r>
              <a:rPr lang="ru-RU" sz="2800" b="1" dirty="0" smtClean="0"/>
              <a:t>»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не </a:t>
            </a:r>
            <a:r>
              <a:rPr lang="ru-RU" sz="3600" b="1" i="1" dirty="0" smtClean="0">
                <a:solidFill>
                  <a:srgbClr val="FF0000"/>
                </a:solidFill>
              </a:rPr>
              <a:t>являются     </a:t>
            </a:r>
            <a:r>
              <a:rPr lang="en-US" sz="3600" b="1" i="1" dirty="0" smtClean="0">
                <a:solidFill>
                  <a:srgbClr val="FF0000"/>
                </a:solidFill>
              </a:rPr>
              <a:t>           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основанием для проведения фармакологической (гепарины)  тромбопрофилактики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58924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Гиперкоагуляция</a:t>
            </a:r>
            <a:r>
              <a:rPr lang="ru-RU" sz="2800" b="1" dirty="0" smtClean="0"/>
              <a:t> – норма беременности!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3235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514" y="10527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Препараты для </a:t>
            </a:r>
            <a:r>
              <a:rPr lang="ru-RU" sz="4800" b="1" dirty="0" err="1" smtClean="0">
                <a:solidFill>
                  <a:srgbClr val="FF0000"/>
                </a:solidFill>
              </a:rPr>
              <a:t>тромбопрофилактики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924944"/>
            <a:ext cx="4038600" cy="33680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92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3" y="1844521"/>
            <a:ext cx="4587602" cy="38953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6" name="Прямая со стрелкой 15"/>
          <p:cNvCxnSpPr/>
          <p:nvPr/>
        </p:nvCxnSpPr>
        <p:spPr>
          <a:xfrm>
            <a:off x="2987824" y="981074"/>
            <a:ext cx="1512168" cy="32702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ая прямоугольная выноска 4"/>
          <p:cNvSpPr/>
          <p:nvPr/>
        </p:nvSpPr>
        <p:spPr>
          <a:xfrm>
            <a:off x="6228593" y="3347707"/>
            <a:ext cx="2847899" cy="727447"/>
          </a:xfrm>
          <a:prstGeom prst="wedgeRoundRectCallout">
            <a:avLst>
              <a:gd name="adj1" fmla="val -86628"/>
              <a:gd name="adj2" fmla="val 59784"/>
              <a:gd name="adj3" fmla="val 16667"/>
            </a:avLst>
          </a:prstGeom>
          <a:solidFill>
            <a:srgbClr val="FFFF00"/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Нефракционированный гепарин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87973" y="5896327"/>
            <a:ext cx="1740478" cy="288032"/>
          </a:xfrm>
          <a:prstGeom prst="wedgeRoundRectCallout">
            <a:avLst>
              <a:gd name="adj1" fmla="val -124057"/>
              <a:gd name="adj2" fmla="val -1975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Тромболитики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4859" y="246334"/>
            <a:ext cx="1584176" cy="576064"/>
          </a:xfrm>
          <a:prstGeom prst="wedgeRoundRectCallout">
            <a:avLst>
              <a:gd name="adj1" fmla="val -18737"/>
              <a:gd name="adj2" fmla="val 3746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Ингибиторы фактора 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09805" y="1505482"/>
            <a:ext cx="1573216" cy="432048"/>
          </a:xfrm>
          <a:prstGeom prst="wedgeRoundRectCallout">
            <a:avLst>
              <a:gd name="adj1" fmla="val 19906"/>
              <a:gd name="adj2" fmla="val 24568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prstClr val="black"/>
                </a:solidFill>
              </a:rPr>
              <a:t>Дезагреганты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32" y="223023"/>
            <a:ext cx="2904892" cy="720427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Низкомолекулярный гепарин НМГ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987824" y="981074"/>
            <a:ext cx="1296144" cy="17278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ая прямоугольная выноска 17"/>
          <p:cNvSpPr/>
          <p:nvPr/>
        </p:nvSpPr>
        <p:spPr>
          <a:xfrm>
            <a:off x="6516216" y="2096852"/>
            <a:ext cx="2527444" cy="936104"/>
          </a:xfrm>
          <a:prstGeom prst="wedgeRoundRectCallout">
            <a:avLst>
              <a:gd name="adj1" fmla="val -77937"/>
              <a:gd name="adj2" fmla="val -5876"/>
              <a:gd name="adj3" fmla="val 16667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Протеин </a:t>
            </a:r>
            <a:r>
              <a:rPr lang="ru-RU" sz="1600" b="1" dirty="0" smtClean="0">
                <a:solidFill>
                  <a:prstClr val="black"/>
                </a:solidFill>
              </a:rPr>
              <a:t>С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Антитромбин </a:t>
            </a: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Тромбомодулин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1927" y="4548327"/>
            <a:ext cx="1814000" cy="886167"/>
          </a:xfrm>
          <a:prstGeom prst="wedgeRoundRectCallout">
            <a:avLst>
              <a:gd name="adj1" fmla="val 108431"/>
              <a:gd name="adj2" fmla="val -19597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3333CC"/>
                </a:solidFill>
              </a:rPr>
              <a:t>Антагонисты витамина К: </a:t>
            </a:r>
            <a:r>
              <a:rPr lang="ru-RU" b="1" dirty="0" smtClean="0">
                <a:solidFill>
                  <a:srgbClr val="FF0000"/>
                </a:solidFill>
              </a:rPr>
              <a:t>варфарин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" y="2735323"/>
            <a:ext cx="1381105" cy="133983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19" y="943450"/>
            <a:ext cx="677828" cy="5620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3" y="2071221"/>
            <a:ext cx="595397" cy="4936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322461"/>
            <a:ext cx="740712" cy="6141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11" y="3975452"/>
            <a:ext cx="664465" cy="550952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6804248" y="4700671"/>
            <a:ext cx="2112018" cy="581481"/>
          </a:xfrm>
          <a:prstGeom prst="wedgeRoundRectCallout">
            <a:avLst>
              <a:gd name="adj1" fmla="val -125327"/>
              <a:gd name="adj2" fmla="val -11797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</a:rPr>
              <a:t>Прямые ингибиторы </a:t>
            </a:r>
            <a:r>
              <a:rPr lang="ru-RU" sz="1600" b="1" dirty="0" smtClean="0">
                <a:solidFill>
                  <a:prstClr val="black"/>
                </a:solidFill>
              </a:rPr>
              <a:t>тромбина</a:t>
            </a: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607" y="4516166"/>
            <a:ext cx="708051" cy="587092"/>
          </a:xfrm>
          <a:prstGeom prst="rect">
            <a:avLst/>
          </a:prstGeom>
        </p:spPr>
      </p:pic>
      <p:sp>
        <p:nvSpPr>
          <p:cNvPr id="24" name="Скругленная прямоугольная выноска 23"/>
          <p:cNvSpPr/>
          <p:nvPr/>
        </p:nvSpPr>
        <p:spPr>
          <a:xfrm>
            <a:off x="1390975" y="5908744"/>
            <a:ext cx="1431776" cy="365970"/>
          </a:xfrm>
          <a:prstGeom prst="wedgeRoundRectCallout">
            <a:avLst>
              <a:gd name="adj1" fmla="val 109625"/>
              <a:gd name="adj2" fmla="val -45411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Гепариноиды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54" y="5247512"/>
            <a:ext cx="740712" cy="6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Нефракционированный гепарин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Низкомолекулярный гепарин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34" y="37170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46935"/>
              </p:ext>
            </p:extLst>
          </p:nvPr>
        </p:nvGraphicFramePr>
        <p:xfrm>
          <a:off x="323528" y="1397000"/>
          <a:ext cx="8451018" cy="376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4994634"/>
              </a:tblGrid>
              <a:tr h="13119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66FF"/>
                          </a:solidFill>
                        </a:rPr>
                        <a:t>При планировании беременности</a:t>
                      </a:r>
                      <a:endParaRPr lang="ru-RU" sz="2400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Нужно понимать кому:</a:t>
                      </a:r>
                      <a:r>
                        <a:rPr lang="ru-RU" sz="2000" b="1" baseline="0" dirty="0" smtClean="0"/>
                        <a:t> пациенткам с </a:t>
                      </a:r>
                      <a:r>
                        <a:rPr lang="ru-RU" sz="2000" b="1" baseline="0" dirty="0" err="1" smtClean="0"/>
                        <a:t>тромбофилией</a:t>
                      </a:r>
                      <a:r>
                        <a:rPr lang="ru-RU" sz="2000" b="1" baseline="0" dirty="0" smtClean="0"/>
                        <a:t>. </a:t>
                      </a:r>
                    </a:p>
                    <a:p>
                      <a:r>
                        <a:rPr lang="ru-RU" sz="2000" b="1" baseline="0" dirty="0" smtClean="0"/>
                        <a:t>Риски не более, чем в общей популяции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0066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66FF"/>
                          </a:solidFill>
                        </a:rPr>
                        <a:t>Во время беременности</a:t>
                      </a:r>
                    </a:p>
                    <a:p>
                      <a:endParaRPr lang="ru-RU" sz="2400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Риск кровотечения!!!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66FF"/>
                          </a:solidFill>
                        </a:rPr>
                        <a:t>Послеродовый период</a:t>
                      </a:r>
                    </a:p>
                    <a:p>
                      <a:endParaRPr lang="ru-RU" sz="2400" dirty="0">
                        <a:solidFill>
                          <a:srgbClr val="0066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Риск тромбоза увеличивается в 100 раз!                Риск кровотечения не более,</a:t>
                      </a:r>
                      <a:r>
                        <a:rPr lang="ru-RU" sz="2000" b="1" baseline="0" dirty="0" smtClean="0"/>
                        <a:t> чем в общей популяции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5445224"/>
            <a:ext cx="6166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Без сомнения – только при перенесенном или текущем тромбозе!!!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1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9450"/>
            <a:ext cx="1152672" cy="22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1484784"/>
            <a:ext cx="0" cy="43507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99792" y="5835575"/>
            <a:ext cx="61206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2344" y="588718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00" y="300333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Длина юбки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771800" y="1916832"/>
            <a:ext cx="4104456" cy="38587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severinform.ru/media/img/13/343/800x600_09667_ubka-ulyanovskcity-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7" y="1285688"/>
            <a:ext cx="1683051" cy="12622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948654" cy="94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023158" cy="19823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4644008" y="4653136"/>
            <a:ext cx="42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 антикоагулянты???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1979712" y="2204864"/>
            <a:ext cx="0" cy="36307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79712" y="5835575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59443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Вероятность   наступления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270175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Гепарин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79712" y="2564904"/>
            <a:ext cx="3744416" cy="32706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65" y="3731840"/>
            <a:ext cx="967168" cy="9820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34" y="3068960"/>
            <a:ext cx="2562951" cy="2516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81822" y="260648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FF"/>
                </a:solidFill>
              </a:rPr>
              <a:t>Эффекты: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 smtClean="0"/>
              <a:t>Антикоагулянтный</a:t>
            </a:r>
            <a:endParaRPr lang="ru-RU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Иммуномодулирующий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Противовоспалительный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smtClean="0"/>
              <a:t>Улучшает </a:t>
            </a:r>
            <a:r>
              <a:rPr lang="ru-RU" b="1" dirty="0" err="1" smtClean="0"/>
              <a:t>гепаринсвязывающий</a:t>
            </a:r>
            <a:r>
              <a:rPr lang="ru-RU" b="1" dirty="0" smtClean="0"/>
              <a:t> </a:t>
            </a:r>
            <a:r>
              <a:rPr lang="ru-RU" b="1" dirty="0" err="1" smtClean="0"/>
              <a:t>эпидермальный</a:t>
            </a:r>
            <a:r>
              <a:rPr lang="ru-RU" b="1" dirty="0" smtClean="0"/>
              <a:t> фактор роста (</a:t>
            </a:r>
            <a:r>
              <a:rPr lang="en-US" b="1" dirty="0"/>
              <a:t>HB-EGF)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33" y="3731840"/>
            <a:ext cx="912362" cy="9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096766" cy="148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2119"/>
            <a:ext cx="1591866" cy="4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554615"/>
            <a:ext cx="6779526" cy="522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5110"/>
            <a:ext cx="5040560" cy="300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4096766" cy="148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426" y="188640"/>
            <a:ext cx="1591866" cy="48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427984" y="1001954"/>
            <a:ext cx="4572000" cy="1328023"/>
          </a:xfrm>
          <a:prstGeom prst="wedgeRoundRectCallout">
            <a:avLst>
              <a:gd name="adj1" fmla="val -48556"/>
              <a:gd name="adj2" fmla="val 89087"/>
              <a:gd name="adj3" fmla="val 16667"/>
            </a:avLst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Гепарины играют важную роль в эмбриональной имплантации и </a:t>
            </a:r>
            <a:r>
              <a:rPr lang="ru-RU" b="1" dirty="0" err="1" smtClean="0">
                <a:solidFill>
                  <a:srgbClr val="FF0000"/>
                </a:solidFill>
              </a:rPr>
              <a:t>плацентации</a:t>
            </a:r>
            <a:r>
              <a:rPr lang="ru-RU" b="1" dirty="0" smtClean="0">
                <a:solidFill>
                  <a:srgbClr val="FF0000"/>
                </a:solidFill>
              </a:rPr>
              <a:t>, способствуют развитию нормальной беременности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996952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95057" y="3212976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5508104" y="4257888"/>
            <a:ext cx="3554654" cy="2553891"/>
          </a:xfrm>
          <a:prstGeom prst="wedgeRoundRectCallout">
            <a:avLst>
              <a:gd name="adj1" fmla="val -59977"/>
              <a:gd name="adj2" fmla="val -13218"/>
              <a:gd name="adj3" fmla="val 16667"/>
            </a:avLst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…гепарины могут играть определенную роль в улучшении исходов беременности среди подгруппе пациенток с </a:t>
            </a:r>
            <a:r>
              <a:rPr lang="ru-RU" b="1" dirty="0" err="1" smtClean="0">
                <a:solidFill>
                  <a:srgbClr val="FF0000"/>
                </a:solidFill>
              </a:rPr>
              <a:t>невынашиванием</a:t>
            </a:r>
            <a:r>
              <a:rPr lang="ru-RU" b="1" dirty="0" smtClean="0">
                <a:solidFill>
                  <a:srgbClr val="FF0000"/>
                </a:solidFill>
              </a:rPr>
              <a:t> беременности, независимо от наличия тромбофилии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057" y="5229200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057" y="5381600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47127" y="5589240"/>
            <a:ext cx="3432785" cy="122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0" y="1498204"/>
            <a:ext cx="5295725" cy="4005608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39552" y="3140968"/>
            <a:ext cx="6066959" cy="1929891"/>
          </a:xfrm>
          <a:custGeom>
            <a:avLst/>
            <a:gdLst>
              <a:gd name="connsiteX0" fmla="*/ 0 w 7416824"/>
              <a:gd name="connsiteY0" fmla="*/ 162018 h 648072"/>
              <a:gd name="connsiteX1" fmla="*/ 6857395 w 7416824"/>
              <a:gd name="connsiteY1" fmla="*/ 162018 h 648072"/>
              <a:gd name="connsiteX2" fmla="*/ 6857395 w 7416824"/>
              <a:gd name="connsiteY2" fmla="*/ 0 h 648072"/>
              <a:gd name="connsiteX3" fmla="*/ 7416824 w 7416824"/>
              <a:gd name="connsiteY3" fmla="*/ 324036 h 648072"/>
              <a:gd name="connsiteX4" fmla="*/ 6857395 w 7416824"/>
              <a:gd name="connsiteY4" fmla="*/ 648072 h 648072"/>
              <a:gd name="connsiteX5" fmla="*/ 6857395 w 7416824"/>
              <a:gd name="connsiteY5" fmla="*/ 486054 h 648072"/>
              <a:gd name="connsiteX6" fmla="*/ 0 w 7416824"/>
              <a:gd name="connsiteY6" fmla="*/ 486054 h 648072"/>
              <a:gd name="connsiteX7" fmla="*/ 0 w 7416824"/>
              <a:gd name="connsiteY7" fmla="*/ 162018 h 648072"/>
              <a:gd name="connsiteX0" fmla="*/ 0 w 7416824"/>
              <a:gd name="connsiteY0" fmla="*/ 162018 h 648072"/>
              <a:gd name="connsiteX1" fmla="*/ 6857395 w 7416824"/>
              <a:gd name="connsiteY1" fmla="*/ 162018 h 648072"/>
              <a:gd name="connsiteX2" fmla="*/ 6857395 w 7416824"/>
              <a:gd name="connsiteY2" fmla="*/ 0 h 648072"/>
              <a:gd name="connsiteX3" fmla="*/ 7416824 w 7416824"/>
              <a:gd name="connsiteY3" fmla="*/ 324036 h 648072"/>
              <a:gd name="connsiteX4" fmla="*/ 6857395 w 7416824"/>
              <a:gd name="connsiteY4" fmla="*/ 648072 h 648072"/>
              <a:gd name="connsiteX5" fmla="*/ 6857395 w 7416824"/>
              <a:gd name="connsiteY5" fmla="*/ 486054 h 648072"/>
              <a:gd name="connsiteX6" fmla="*/ 14797 w 7416824"/>
              <a:gd name="connsiteY6" fmla="*/ 360825 h 648072"/>
              <a:gd name="connsiteX7" fmla="*/ 0 w 7416824"/>
              <a:gd name="connsiteY7" fmla="*/ 162018 h 648072"/>
              <a:gd name="connsiteX0" fmla="*/ 0 w 7418964"/>
              <a:gd name="connsiteY0" fmla="*/ 263216 h 648072"/>
              <a:gd name="connsiteX1" fmla="*/ 6859535 w 7418964"/>
              <a:gd name="connsiteY1" fmla="*/ 162018 h 648072"/>
              <a:gd name="connsiteX2" fmla="*/ 6859535 w 7418964"/>
              <a:gd name="connsiteY2" fmla="*/ 0 h 648072"/>
              <a:gd name="connsiteX3" fmla="*/ 7418964 w 7418964"/>
              <a:gd name="connsiteY3" fmla="*/ 324036 h 648072"/>
              <a:gd name="connsiteX4" fmla="*/ 6859535 w 7418964"/>
              <a:gd name="connsiteY4" fmla="*/ 648072 h 648072"/>
              <a:gd name="connsiteX5" fmla="*/ 6859535 w 7418964"/>
              <a:gd name="connsiteY5" fmla="*/ 486054 h 648072"/>
              <a:gd name="connsiteX6" fmla="*/ 16937 w 7418964"/>
              <a:gd name="connsiteY6" fmla="*/ 360825 h 648072"/>
              <a:gd name="connsiteX7" fmla="*/ 0 w 7418964"/>
              <a:gd name="connsiteY7" fmla="*/ 26321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8964" h="648072">
                <a:moveTo>
                  <a:pt x="0" y="263216"/>
                </a:moveTo>
                <a:lnTo>
                  <a:pt x="6859535" y="162018"/>
                </a:lnTo>
                <a:lnTo>
                  <a:pt x="6859535" y="0"/>
                </a:lnTo>
                <a:lnTo>
                  <a:pt x="7418964" y="324036"/>
                </a:lnTo>
                <a:lnTo>
                  <a:pt x="6859535" y="648072"/>
                </a:lnTo>
                <a:lnTo>
                  <a:pt x="6859535" y="486054"/>
                </a:lnTo>
                <a:lnTo>
                  <a:pt x="16937" y="360825"/>
                </a:lnTo>
                <a:lnTo>
                  <a:pt x="0" y="2632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667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FF"/>
                </a:solidFill>
              </a:rPr>
              <a:t>Риск назначения антикоагулянтов </a:t>
            </a:r>
            <a:endParaRPr lang="ru-RU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6511" y="384430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Кровотечение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П Е Р Е Ч Е Н Ь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жизненно </a:t>
            </a:r>
            <a:r>
              <a:rPr lang="ru-RU" sz="2400" b="1" dirty="0">
                <a:solidFill>
                  <a:srgbClr val="0000FF"/>
                </a:solidFill>
              </a:rPr>
              <a:t>необходимых и важнейших лекарственных </a:t>
            </a:r>
            <a:r>
              <a:rPr lang="ru-RU" sz="2400" b="1" dirty="0" smtClean="0">
                <a:solidFill>
                  <a:srgbClr val="0000FF"/>
                </a:solidFill>
              </a:rPr>
              <a:t>препаратов на 2015 </a:t>
            </a:r>
            <a:r>
              <a:rPr lang="ru-RU" sz="2400" dirty="0">
                <a:solidFill>
                  <a:srgbClr val="0000FF"/>
                </a:solidFill>
              </a:rPr>
              <a:t> </a:t>
            </a:r>
            <a:br>
              <a:rPr lang="ru-RU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B   </a:t>
            </a:r>
            <a:r>
              <a:rPr lang="ru-RU" sz="1800" b="1" dirty="0" smtClean="0">
                <a:solidFill>
                  <a:srgbClr val="0000FF"/>
                </a:solidFill>
              </a:rPr>
              <a:t>Кровь </a:t>
            </a:r>
            <a:r>
              <a:rPr lang="ru-RU" sz="1800" b="1" dirty="0">
                <a:solidFill>
                  <a:srgbClr val="0000FF"/>
                </a:solidFill>
              </a:rPr>
              <a:t>и система кроветворения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 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>
                <a:solidFill>
                  <a:srgbClr val="0000FF"/>
                </a:solidFill>
              </a:rPr>
              <a:t>B01A </a:t>
            </a:r>
            <a:r>
              <a:rPr lang="ru-RU" sz="1600" b="1" dirty="0" err="1">
                <a:solidFill>
                  <a:srgbClr val="0000FF"/>
                </a:solidFill>
              </a:rPr>
              <a:t>антитромботические</a:t>
            </a:r>
            <a:r>
              <a:rPr lang="ru-RU" sz="1600" b="1" dirty="0">
                <a:solidFill>
                  <a:srgbClr val="0000FF"/>
                </a:solidFill>
              </a:rPr>
              <a:t> средства</a:t>
            </a:r>
          </a:p>
          <a:p>
            <a:r>
              <a:rPr lang="ru-RU" sz="1600" b="1" dirty="0"/>
              <a:t>B01AA антагонисты витамина К</a:t>
            </a:r>
          </a:p>
          <a:p>
            <a:r>
              <a:rPr lang="ru-RU" sz="1600" b="1" dirty="0" err="1"/>
              <a:t>Варфарин</a:t>
            </a:r>
            <a:r>
              <a:rPr lang="ru-RU" sz="1600" b="1" dirty="0"/>
              <a:t> таблетки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B01AB группа гепарина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гепарин </a:t>
            </a:r>
            <a:r>
              <a:rPr lang="ru-RU" sz="1800" b="1" dirty="0" smtClean="0">
                <a:solidFill>
                  <a:srgbClr val="FF0000"/>
                </a:solidFill>
              </a:rPr>
              <a:t>натрия </a:t>
            </a:r>
          </a:p>
          <a:p>
            <a:r>
              <a:rPr lang="ru-RU" sz="1800" b="1" dirty="0" err="1" smtClean="0">
                <a:solidFill>
                  <a:srgbClr val="FF0000"/>
                </a:solidFill>
              </a:rPr>
              <a:t>эноксапарин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натрия</a:t>
            </a:r>
            <a:r>
              <a:rPr lang="ru-RU" sz="1600" b="1" dirty="0">
                <a:solidFill>
                  <a:srgbClr val="FF0000"/>
                </a:solidFill>
              </a:rPr>
              <a:t>,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/>
              <a:t>B01AC </a:t>
            </a:r>
            <a:r>
              <a:rPr lang="ru-RU" sz="1600" b="1" dirty="0" err="1"/>
              <a:t>антиагреганты</a:t>
            </a:r>
            <a:endParaRPr lang="ru-RU" sz="1600" b="1" dirty="0"/>
          </a:p>
          <a:p>
            <a:r>
              <a:rPr lang="ru-RU" sz="1600" b="1" dirty="0" err="1"/>
              <a:t>Клопидогрел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B01AD   </a:t>
            </a:r>
            <a:r>
              <a:rPr lang="ru-RU" sz="1600" b="1" dirty="0"/>
              <a:t>ферментные препараты</a:t>
            </a:r>
          </a:p>
          <a:p>
            <a:r>
              <a:rPr lang="ru-RU" sz="1600" b="1" dirty="0" err="1" smtClean="0"/>
              <a:t>Алтеплаза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Проурокиназа</a:t>
            </a:r>
            <a:r>
              <a:rPr lang="ru-RU" sz="1600" b="1" dirty="0"/>
              <a:t>, </a:t>
            </a:r>
          </a:p>
          <a:p>
            <a:r>
              <a:rPr lang="ru-RU" sz="1600" b="1" dirty="0"/>
              <a:t>В01АЕ прямые ингибиторы тромбина</a:t>
            </a:r>
          </a:p>
          <a:p>
            <a:r>
              <a:rPr lang="ru-RU" sz="1600" b="1" dirty="0" err="1"/>
              <a:t>дабигатрана</a:t>
            </a:r>
            <a:r>
              <a:rPr lang="ru-RU" sz="1600" b="1" dirty="0"/>
              <a:t> </a:t>
            </a:r>
            <a:r>
              <a:rPr lang="ru-RU" sz="1600" b="1" dirty="0" err="1"/>
              <a:t>этексилат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r>
              <a:rPr lang="ru-RU" sz="1600" b="1" dirty="0" smtClean="0"/>
              <a:t>B01AX </a:t>
            </a:r>
            <a:r>
              <a:rPr lang="ru-RU" sz="1600" b="1" dirty="0"/>
              <a:t>прочие антикоагулянты</a:t>
            </a:r>
          </a:p>
          <a:p>
            <a:r>
              <a:rPr lang="ru-RU" sz="1600" b="1" dirty="0" err="1"/>
              <a:t>Ривароксабан</a:t>
            </a:r>
            <a:r>
              <a:rPr lang="ru-RU" sz="1600" b="1" dirty="0"/>
              <a:t>, </a:t>
            </a:r>
            <a:endParaRPr lang="ru-RU" sz="36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17894" y="3172780"/>
            <a:ext cx="198022" cy="892098"/>
          </a:xfrm>
          <a:prstGeom prst="rightBrace">
            <a:avLst>
              <a:gd name="adj1" fmla="val 4841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326488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Только группу гепарина можно во время беременности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mj.ru/data/numbers/Image/cover_21_23_201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5" y="3428999"/>
            <a:ext cx="1775876" cy="25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945100"/>
              </p:ext>
            </p:extLst>
          </p:nvPr>
        </p:nvGraphicFramePr>
        <p:xfrm>
          <a:off x="2267744" y="3673464"/>
          <a:ext cx="6768752" cy="739127"/>
        </p:xfrm>
        <a:graphic>
          <a:graphicData uri="http://schemas.openxmlformats.org/drawingml/2006/table">
            <a:tbl>
              <a:tblPr/>
              <a:tblGrid>
                <a:gridCol w="862777"/>
                <a:gridCol w="5905975"/>
              </a:tblGrid>
              <a:tr h="706902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1142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</a:txBody>
                  <a:tcPr marL="0" marR="95244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  <a:t>Особенности тромбопрофилактики в акушерстве </a:t>
                      </a:r>
                      <a:br>
                        <a:rPr lang="ru-RU" sz="1800" b="1" u="none" dirty="0">
                          <a:solidFill>
                            <a:srgbClr val="3333CC"/>
                          </a:solidFill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Куликов А.В., </a:t>
                      </a:r>
                      <a:r>
                        <a:rPr lang="ru-RU" sz="1800" dirty="0" err="1">
                          <a:effectLst/>
                        </a:rPr>
                        <a:t>Беломестнов</a:t>
                      </a:r>
                      <a:r>
                        <a:rPr lang="ru-RU" sz="1800" dirty="0">
                          <a:effectLst/>
                        </a:rPr>
                        <a:t> С.Р., Кузнецов Н.Н., </a:t>
                      </a:r>
                      <a:r>
                        <a:rPr lang="ru-RU" sz="1800" dirty="0" err="1">
                          <a:effectLst/>
                        </a:rPr>
                        <a:t>Шифман</a:t>
                      </a:r>
                      <a:r>
                        <a:rPr lang="ru-RU" sz="1800" dirty="0">
                          <a:effectLst/>
                        </a:rPr>
                        <a:t> Е.М.</a:t>
                      </a:r>
                    </a:p>
                  </a:txBody>
                  <a:tcPr marL="0" marR="0" marT="0" marB="1904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://vestint.ru/oblozhk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618"/>
            <a:ext cx="2088232" cy="29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63409"/>
              </p:ext>
            </p:extLst>
          </p:nvPr>
        </p:nvGraphicFramePr>
        <p:xfrm>
          <a:off x="2123727" y="4293096"/>
          <a:ext cx="5544617" cy="594360"/>
        </p:xfrm>
        <a:graphic>
          <a:graphicData uri="http://schemas.openxmlformats.org/drawingml/2006/table">
            <a:tbl>
              <a:tblPr/>
              <a:tblGrid>
                <a:gridCol w="5544617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02 </a:t>
                      </a:r>
                      <a:r>
                        <a:rPr lang="ru-RU" sz="1400" dirty="0">
                          <a:effectLst/>
                        </a:rPr>
                        <a:t>октября 2013 г, № </a:t>
                      </a:r>
                      <a:r>
                        <a:rPr lang="ru-RU" sz="1400" dirty="0" smtClean="0">
                          <a:effectLst/>
                        </a:rPr>
                        <a:t>23 </a:t>
                      </a:r>
                      <a:r>
                        <a:rPr lang="ru-RU" sz="1400" b="1" dirty="0" smtClean="0">
                          <a:effectLst/>
                        </a:rPr>
                        <a:t>Акушерство</a:t>
                      </a:r>
                      <a:r>
                        <a:rPr lang="ru-RU" sz="1400" b="1" dirty="0">
                          <a:effectLst/>
                        </a:rPr>
                        <a:t>. Гинекология</a:t>
                      </a:r>
                      <a:endParaRPr lang="ru-RU" sz="1400" dirty="0">
                        <a:effectLst/>
                      </a:endParaRPr>
                    </a:p>
                  </a:txBody>
                  <a:tcPr marL="0" marR="0" marT="190500" marB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4" y="260648"/>
            <a:ext cx="1944153" cy="242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1313"/>
            <a:ext cx="2931618" cy="1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3688804" cy="119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0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Гепарин и низкомолекулярный гепарин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9" y="447305"/>
            <a:ext cx="583899" cy="58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1132" y="1236283"/>
            <a:ext cx="6240086" cy="919401"/>
          </a:xfrm>
          <a:prstGeom prst="roundRect">
            <a:avLst>
              <a:gd name="adj" fmla="val 26336"/>
            </a:avLst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Не проникают через плаценту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/>
              <a:t>Есть антидот – протамина сульфат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70" y="3086660"/>
            <a:ext cx="486763" cy="485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9670" y="30099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Гепарин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0496" y="3035353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НМГ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72482"/>
            <a:ext cx="515213" cy="513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7424" y="3720812"/>
            <a:ext cx="373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вводить в/в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Более управляемый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147" y="3707740"/>
            <a:ext cx="4727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Прогнозируемый эффект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Меньше риск кровотечения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Можно амбулаторно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Удобство использования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3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42438731"/>
              </p:ext>
            </p:extLst>
          </p:nvPr>
        </p:nvGraphicFramePr>
        <p:xfrm>
          <a:off x="179512" y="908720"/>
          <a:ext cx="8568952" cy="2808315"/>
        </p:xfrm>
        <a:graphic>
          <a:graphicData uri="http://schemas.openxmlformats.org/drawingml/2006/table">
            <a:tbl>
              <a:tblPr/>
              <a:tblGrid>
                <a:gridCol w="4284476"/>
                <a:gridCol w="4284476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Препарат 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Профилактические дозы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Нефракционированный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гепарин</a:t>
                      </a:r>
                    </a:p>
                  </a:txBody>
                  <a:tcPr marL="91429" marR="91429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5000 ЕД подкожно через 8-12 ч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Эноксапарин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клексан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20–40 мг 1 раз в сутки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Дальтепарин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фрагмин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2500–5000 МE  1–2 раза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Надропарин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фраксипарин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0,3–0,6 мл (2850–5700 ME)   1 раз 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сут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Бемипарин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цибор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2500-3500 ЕД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/к</a:t>
                      </a:r>
                    </a:p>
                  </a:txBody>
                  <a:tcPr marL="91429" marR="91429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0" name="Rectangle 33"/>
          <p:cNvSpPr>
            <a:spLocks noGrp="1" noChangeArrowheads="1"/>
          </p:cNvSpPr>
          <p:nvPr>
            <p:ph type="title"/>
          </p:nvPr>
        </p:nvSpPr>
        <p:spPr>
          <a:xfrm>
            <a:off x="639563" y="260648"/>
            <a:ext cx="7923213" cy="6477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Профилактические дозы  гепаринов</a:t>
            </a:r>
          </a:p>
        </p:txBody>
      </p:sp>
      <p:pic>
        <p:nvPicPr>
          <p:cNvPr id="27672" name="Picture 27" descr="Картинка 30 из 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866653" cy="14682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17232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Если тромбопрофилактика нужна – она проводится </a:t>
            </a:r>
            <a:r>
              <a:rPr lang="ru-RU" sz="2800" b="1" i="1" dirty="0" smtClean="0">
                <a:solidFill>
                  <a:srgbClr val="FF0000"/>
                </a:solidFill>
              </a:rPr>
              <a:t>всю беременность</a:t>
            </a:r>
            <a:r>
              <a:rPr lang="ru-RU" sz="2400" b="1" dirty="0" smtClean="0">
                <a:solidFill>
                  <a:srgbClr val="FF0000"/>
                </a:solidFill>
              </a:rPr>
              <a:t> и в послеродовом периоде!!!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8676456" cy="34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371" y="5013176"/>
            <a:ext cx="6480720" cy="504056"/>
          </a:xfrm>
          <a:prstGeom prst="rect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563888" cy="159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91" y="3356992"/>
            <a:ext cx="90364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Профилактические дозы эноксапарина </a:t>
            </a: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400" b="1" dirty="0" err="1" smtClean="0">
                <a:solidFill>
                  <a:srgbClr val="0000FF"/>
                </a:solidFill>
              </a:rPr>
              <a:t>дальтепарина</a:t>
            </a:r>
            <a:r>
              <a:rPr lang="ru-RU" sz="2400" b="1" dirty="0" smtClean="0">
                <a:solidFill>
                  <a:srgbClr val="0000FF"/>
                </a:solidFill>
              </a:rPr>
              <a:t> в </a:t>
            </a:r>
            <a:r>
              <a:rPr lang="ru-RU" sz="2400" b="1" dirty="0">
                <a:solidFill>
                  <a:srgbClr val="0000FF"/>
                </a:solidFill>
              </a:rPr>
              <a:t>зависимости от массы тела (</a:t>
            </a:r>
            <a:r>
              <a:rPr lang="en-US" sz="2400" b="1" dirty="0">
                <a:solidFill>
                  <a:srgbClr val="0000FF"/>
                </a:solidFill>
              </a:rPr>
              <a:t>RCOG</a:t>
            </a:r>
            <a:r>
              <a:rPr lang="ru-RU" sz="2400" b="1" dirty="0" smtClean="0">
                <a:solidFill>
                  <a:srgbClr val="0000FF"/>
                </a:solidFill>
              </a:rPr>
              <a:t>,2009, 2015)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10906"/>
              </p:ext>
            </p:extLst>
          </p:nvPr>
        </p:nvGraphicFramePr>
        <p:xfrm>
          <a:off x="251521" y="1268763"/>
          <a:ext cx="8640958" cy="4248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7110"/>
                <a:gridCol w="2406924"/>
                <a:gridCol w="2406924"/>
              </a:tblGrid>
              <a:tr h="4431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Вес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Доза эноксапарина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Доза дальтепарина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66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Менее 50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20 мг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2500 ЕД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6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51-90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40 мг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5000 ЕД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6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91-130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60 мг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7500 ЕД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6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130-170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80 мг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10000 ЕД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6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Более 170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0,6 мг/кг/сутки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75 ЕД/кг/сутки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74879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Промежуточная доза  (при весе 50-90 кг)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40 мг 2 раза в сутки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5000 ЕД 2 раза в сутки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423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Лечебная доза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1,0 мг/кг  2 раза в сутки – во время беременности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1,5 мг/кг в сутки –после родов </a:t>
                      </a:r>
                      <a:endParaRPr lang="ru-RU" sz="20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100 ЕД/кг 2 раза в сутки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200 ЕД/кг в сутки после родов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060848"/>
            <a:ext cx="903649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5843588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0000FF"/>
                </a:solidFill>
              </a:rPr>
              <a:t>клексана</a:t>
            </a: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70659" name="Содержимое 4"/>
          <p:cNvSpPr>
            <a:spLocks noGrp="1"/>
          </p:cNvSpPr>
          <p:nvPr>
            <p:ph idx="1"/>
          </p:nvPr>
        </p:nvSpPr>
        <p:spPr>
          <a:xfrm>
            <a:off x="107504" y="1052736"/>
            <a:ext cx="9001000" cy="554461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/>
              <a:t>При лечении венозного тромбоза: доза  НМГ </a:t>
            </a:r>
            <a:r>
              <a:rPr lang="ru-RU" sz="2000" b="1" dirty="0" err="1" smtClean="0"/>
              <a:t>расчитывается</a:t>
            </a:r>
            <a:r>
              <a:rPr lang="ru-RU" sz="2000" b="1" dirty="0" smtClean="0"/>
              <a:t>  только на  </a:t>
            </a:r>
            <a:r>
              <a:rPr lang="ru-RU" sz="2400" b="1" dirty="0" smtClean="0">
                <a:solidFill>
                  <a:srgbClr val="FF0000"/>
                </a:solidFill>
              </a:rPr>
              <a:t>кг массы тела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и вводится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дважды</a:t>
            </a:r>
            <a:r>
              <a:rPr lang="ru-RU" sz="2000" b="1" dirty="0" smtClean="0"/>
              <a:t> в сутки п/к</a:t>
            </a:r>
          </a:p>
          <a:p>
            <a:pPr algn="ctr">
              <a:buFontTx/>
              <a:buNone/>
            </a:pPr>
            <a:r>
              <a:rPr lang="ru-RU" sz="2000" b="1" dirty="0" smtClean="0"/>
              <a:t>Контроль эффективности –уровень анти-Ха активности – 0,6-1,2 ЕД/мл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24784"/>
              </p:ext>
            </p:extLst>
          </p:nvPr>
        </p:nvGraphicFramePr>
        <p:xfrm>
          <a:off x="323529" y="2636912"/>
          <a:ext cx="5184576" cy="2189163"/>
        </p:xfrm>
        <a:graphic>
          <a:graphicData uri="http://schemas.openxmlformats.org/drawingml/2006/table">
            <a:tbl>
              <a:tblPr/>
              <a:tblGrid>
                <a:gridCol w="1690463"/>
                <a:gridCol w="349411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Вес, кг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Лечебная доза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клексана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Менее 50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50-69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70-89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 мг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Более 90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мг  два раза в сутки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http://static.baza.farpost.ru/v/1342835147993_bulle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27" y="4985490"/>
            <a:ext cx="2482337" cy="16561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4" y="2627094"/>
            <a:ext cx="3286127" cy="274612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4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18"/>
            <a:ext cx="3466742" cy="20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4" y="2492896"/>
            <a:ext cx="86790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3" y="620688"/>
            <a:ext cx="480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Лечебные дозы эноксапарина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18"/>
            <a:ext cx="3466742" cy="208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" y="2564904"/>
            <a:ext cx="890755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3" y="620688"/>
            <a:ext cx="4801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Лечебные дозы </a:t>
            </a:r>
            <a:r>
              <a:rPr lang="ru-RU" sz="2800" b="1" dirty="0" err="1" smtClean="0">
                <a:solidFill>
                  <a:srgbClr val="FF0000"/>
                </a:solidFill>
              </a:rPr>
              <a:t>дальтепарина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13176"/>
            <a:ext cx="4500987" cy="1165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11271"/>
            <a:ext cx="4611680" cy="127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429000"/>
            <a:ext cx="4315159" cy="1176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0649"/>
            <a:ext cx="4381926" cy="1346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20643"/>
            <a:ext cx="4123432" cy="120835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876256" y="1274810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713278" y="2830507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0144" y="4293096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5834668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162927"/>
            <a:ext cx="57606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500" y="1981200"/>
          <a:ext cx="8358188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5" imgW="6591300" imgH="3819449" progId="Excel.Chart.8">
                  <p:embed/>
                </p:oleObj>
              </mc:Choice>
              <mc:Fallback>
                <p:oleObj name="Chart" r:id="rId5" imgW="6591300" imgH="3819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981200"/>
                        <a:ext cx="8358188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06083" y="6381328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1338" y="1285875"/>
            <a:ext cx="835183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dirty="0">
                <a:solidFill>
                  <a:srgbClr val="FF0000"/>
                </a:solidFill>
              </a:rPr>
              <a:t>Препарат и его копии отличаются по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распределению молекулярной массы. </a:t>
            </a:r>
          </a:p>
          <a:p>
            <a:pPr marL="285750" indent="-2857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>
              <a:solidFill>
                <a:srgbClr val="FF0000"/>
              </a:solidFill>
            </a:endParaRPr>
          </a:p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>
                <a:solidFill>
                  <a:srgbClr val="000000"/>
                </a:solidFill>
              </a:rPr>
              <a:t>Незначительные изменения на любой из стадий производства ведут к значительным изменениям в структуре молекулы действующего вещества, а значит и </a:t>
            </a:r>
            <a:r>
              <a:rPr lang="ru-RU" sz="1400" b="1" dirty="0">
                <a:solidFill>
                  <a:srgbClr val="FF6600"/>
                </a:solidFill>
              </a:rPr>
              <a:t>к изменению его клинических свойств</a:t>
            </a:r>
            <a:r>
              <a:rPr lang="ru-RU" sz="1400" dirty="0">
                <a:solidFill>
                  <a:srgbClr val="FF6600"/>
                </a:solidFill>
              </a:rPr>
              <a:t>. </a:t>
            </a:r>
          </a:p>
        </p:txBody>
      </p:sp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663575" y="260350"/>
            <a:ext cx="7940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altLang="ru-RU" sz="2200" b="1" smtClean="0">
                <a:solidFill>
                  <a:srgbClr val="565656"/>
                </a:solidFill>
              </a:rPr>
              <a:t> </a:t>
            </a:r>
            <a:br>
              <a:rPr lang="en-US" altLang="ru-RU" sz="2200" b="1" smtClean="0">
                <a:solidFill>
                  <a:srgbClr val="565656"/>
                </a:solidFill>
              </a:rPr>
            </a:br>
            <a:r>
              <a:rPr lang="ru-RU" altLang="ru-RU" sz="2200" b="1" smtClean="0">
                <a:solidFill>
                  <a:srgbClr val="ACB317"/>
                </a:solidFill>
              </a:rPr>
              <a:t>Качественная дифференциация - </a:t>
            </a:r>
            <a:r>
              <a:rPr lang="en-US" altLang="ru-RU" sz="2200" b="1" smtClean="0">
                <a:solidFill>
                  <a:srgbClr val="ACB317"/>
                </a:solidFill>
              </a:rPr>
              <a:t>I</a:t>
            </a:r>
            <a:endParaRPr lang="ru-RU" altLang="ru-RU" sz="2200" b="1" smtClean="0">
              <a:solidFill>
                <a:srgbClr val="ACB317"/>
              </a:solidFill>
            </a:endParaRPr>
          </a:p>
        </p:txBody>
      </p:sp>
      <p:sp>
        <p:nvSpPr>
          <p:cNvPr id="31752" name="Oval 10"/>
          <p:cNvSpPr>
            <a:spLocks noChangeArrowheads="1"/>
          </p:cNvSpPr>
          <p:nvPr/>
        </p:nvSpPr>
        <p:spPr bwMode="auto">
          <a:xfrm>
            <a:off x="3563938" y="5445125"/>
            <a:ext cx="649287" cy="9366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565656"/>
              </a:solidFill>
            </a:endParaRPr>
          </a:p>
        </p:txBody>
      </p:sp>
      <p:sp>
        <p:nvSpPr>
          <p:cNvPr id="31753" name="Rectangle 1"/>
          <p:cNvSpPr>
            <a:spLocks noChangeArrowheads="1"/>
          </p:cNvSpPr>
          <p:nvPr/>
        </p:nvSpPr>
        <p:spPr bwMode="auto">
          <a:xfrm>
            <a:off x="104775" y="6597650"/>
            <a:ext cx="8499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ru-RU" sz="800" smtClean="0">
                <a:solidFill>
                  <a:srgbClr val="565656"/>
                </a:solidFill>
              </a:rPr>
              <a:t>W.P. Jeske, J. Walenga.  Dependent Variations in the Anticoagulant &amp; Protamine Sulfate Neutralization Profiles of Generic Copies of Enoxaparin. Poster. ASH Dec 2006 </a:t>
            </a:r>
            <a:endParaRPr lang="ru-RU" altLang="ru-RU" sz="800" smtClean="0">
              <a:solidFill>
                <a:srgbClr val="56565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755" name="TextBox 2"/>
          <p:cNvSpPr txBox="1">
            <a:spLocks noChangeArrowheads="1"/>
          </p:cNvSpPr>
          <p:nvPr/>
        </p:nvSpPr>
        <p:spPr bwMode="auto">
          <a:xfrm rot="-5400000">
            <a:off x="3498057" y="5779293"/>
            <a:ext cx="781050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smtClean="0">
                <a:solidFill>
                  <a:srgbClr val="000000"/>
                </a:solidFill>
              </a:rPr>
              <a:t>Клексан</a:t>
            </a:r>
          </a:p>
        </p:txBody>
      </p:sp>
    </p:spTree>
    <p:extLst>
      <p:ext uri="{BB962C8B-B14F-4D97-AF65-F5344CB8AC3E}">
        <p14:creationId xmlns:p14="http://schemas.microsoft.com/office/powerpoint/2010/main" val="28391443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Контроль эффективности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320479" cy="3240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1429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1395"/>
            <a:ext cx="2081853" cy="31505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43" y="185130"/>
            <a:ext cx="1584226" cy="7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504" y="4451511"/>
            <a:ext cx="3228139" cy="215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130"/>
            <a:ext cx="2903166" cy="9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1"/>
            <a:ext cx="3246026" cy="1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241395"/>
            <a:ext cx="2987824" cy="138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7" y="4581128"/>
            <a:ext cx="31877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95457"/>
            <a:ext cx="3546992" cy="12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404664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</a:rPr>
              <a:t>Лабораторные тесты при профилактике и лечении тромбозов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09014"/>
              </p:ext>
            </p:extLst>
          </p:nvPr>
        </p:nvGraphicFramePr>
        <p:xfrm>
          <a:off x="323528" y="1268760"/>
          <a:ext cx="8569325" cy="394841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320480"/>
                <a:gridCol w="4248845"/>
              </a:tblGrid>
              <a:tr h="50405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Цель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936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Активированное парциальное (частичное) </a:t>
                      </a: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тромбопластиновое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 время (АПТВ, АЧТВ, </a:t>
                      </a:r>
                      <a:r>
                        <a:rPr lang="en-US" sz="2000" b="1" dirty="0" err="1" smtClean="0">
                          <a:solidFill>
                            <a:srgbClr val="0066FF"/>
                          </a:solidFill>
                        </a:rPr>
                        <a:t>aPPT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применения гепаринов (НФ, НМГ).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7" marB="45727"/>
                </a:tc>
              </a:tr>
              <a:tr h="4320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Анти-Ха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 активность  </a:t>
                      </a:r>
                    </a:p>
                    <a:p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применения НМГ, </a:t>
                      </a:r>
                      <a:r>
                        <a:rPr lang="ru-RU" sz="1800" dirty="0" err="1" smtClean="0"/>
                        <a:t>фондапаринукса</a:t>
                      </a:r>
                      <a:r>
                        <a:rPr lang="ru-RU" sz="1800" dirty="0" smtClean="0"/>
                        <a:t>. 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61452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Международное нормализованное отношение (МНО, </a:t>
                      </a:r>
                      <a:r>
                        <a:rPr lang="en-US" sz="2000" b="1" dirty="0" smtClean="0">
                          <a:solidFill>
                            <a:srgbClr val="0066FF"/>
                          </a:solidFill>
                        </a:rPr>
                        <a:t>INR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) 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оценка эффективности терапии антагонистами витамина К (</a:t>
                      </a:r>
                      <a:r>
                        <a:rPr lang="ru-RU" sz="1800" dirty="0" err="1" smtClean="0"/>
                        <a:t>варфарин</a:t>
                      </a:r>
                      <a:r>
                        <a:rPr lang="ru-RU" sz="1800" dirty="0" smtClean="0"/>
                        <a:t>).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39630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66FF"/>
                          </a:solidFill>
                        </a:rPr>
                        <a:t>D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-</a:t>
                      </a:r>
                      <a:r>
                        <a:rPr lang="ru-RU" sz="2000" b="1" dirty="0" err="1" smtClean="0">
                          <a:solidFill>
                            <a:srgbClr val="0066FF"/>
                          </a:solidFill>
                        </a:rPr>
                        <a:t>димер</a:t>
                      </a: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.</a:t>
                      </a:r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активность </a:t>
                      </a:r>
                      <a:r>
                        <a:rPr lang="ru-RU" sz="1800" dirty="0" err="1" smtClean="0"/>
                        <a:t>фибринолиза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  <a:tr h="51423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66FF"/>
                          </a:solidFill>
                        </a:rPr>
                        <a:t>Количество тромбоцитов</a:t>
                      </a:r>
                    </a:p>
                    <a:p>
                      <a:endParaRPr lang="ru-RU" sz="1800" b="1" dirty="0">
                        <a:solidFill>
                          <a:srgbClr val="0066FF"/>
                        </a:solidFill>
                      </a:endParaRPr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контроль развития </a:t>
                      </a:r>
                      <a:r>
                        <a:rPr lang="ru-RU" sz="1800" dirty="0" err="1" smtClean="0"/>
                        <a:t>гепарин-индуцированной</a:t>
                      </a:r>
                      <a:r>
                        <a:rPr lang="ru-RU" sz="1800" dirty="0" smtClean="0"/>
                        <a:t> тромбоцитопении.</a:t>
                      </a:r>
                      <a:endParaRPr lang="ru-RU" sz="1800" b="1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1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Длительная, вторичная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тромбопрофилактика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61910"/>
            <a:ext cx="2659380" cy="2438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12415"/>
            <a:ext cx="2849853" cy="213739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0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1520" y="476672"/>
            <a:ext cx="6198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Антагонисты витамина К -варфарин</a:t>
            </a:r>
          </a:p>
        </p:txBody>
      </p:sp>
      <p:sp>
        <p:nvSpPr>
          <p:cNvPr id="28675" name="Text Box 35"/>
          <p:cNvSpPr txBox="1">
            <a:spLocks noChangeArrowheads="1"/>
          </p:cNvSpPr>
          <p:nvPr/>
        </p:nvSpPr>
        <p:spPr bwMode="auto">
          <a:xfrm>
            <a:off x="322263" y="3717032"/>
            <a:ext cx="8543775" cy="1508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dirty="0"/>
              <a:t> </a:t>
            </a:r>
            <a:r>
              <a:rPr lang="ru-RU" sz="2000" b="1" dirty="0" err="1"/>
              <a:t>Варфарин</a:t>
            </a:r>
            <a:r>
              <a:rPr lang="ru-RU" sz="2000" b="1" dirty="0"/>
              <a:t> 5-10 мг используется  с </a:t>
            </a:r>
            <a:r>
              <a:rPr lang="ru-RU" sz="2000" b="1" dirty="0">
                <a:solidFill>
                  <a:srgbClr val="0000FF"/>
                </a:solidFill>
              </a:rPr>
              <a:t>первых суток 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0000FF"/>
                </a:solidFill>
              </a:rPr>
              <a:t>после </a:t>
            </a:r>
            <a:r>
              <a:rPr lang="ru-RU" sz="2000" b="1" dirty="0"/>
              <a:t>операции или родов.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000" b="1" dirty="0"/>
              <a:t>Применяется совместно с  НГ или НМГ в течение 3-5 суток для достижения МНО более 2,0-3,0 в течение 2-х сут., после чего гепарин </a:t>
            </a:r>
            <a:r>
              <a:rPr lang="ru-RU" sz="2000" b="1" dirty="0" smtClean="0"/>
              <a:t>отменяется</a:t>
            </a: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22263" y="1534979"/>
            <a:ext cx="8569325" cy="14388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ru-RU" sz="2000" b="1" dirty="0"/>
              <a:t>Риск эмбриональных аномалий до 4,6- 8,2% - «</a:t>
            </a:r>
            <a:r>
              <a:rPr lang="en-US" sz="2000" b="1" dirty="0"/>
              <a:t>Fetal </a:t>
            </a:r>
            <a:r>
              <a:rPr lang="en-US" sz="2000" b="1" dirty="0" err="1"/>
              <a:t>Warfarin</a:t>
            </a:r>
            <a:r>
              <a:rPr lang="en-US" sz="2000" b="1" dirty="0"/>
              <a:t> Syndrome</a:t>
            </a:r>
            <a:r>
              <a:rPr lang="ru-RU" sz="2000" b="1" dirty="0"/>
              <a:t>»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Потеря плода до 24-33%</a:t>
            </a:r>
          </a:p>
          <a:p>
            <a:pPr>
              <a:lnSpc>
                <a:spcPts val="3500"/>
              </a:lnSpc>
              <a:defRPr/>
            </a:pPr>
            <a:r>
              <a:rPr lang="ru-RU" sz="2000" b="1" dirty="0"/>
              <a:t>Кровотечения у матери и </a:t>
            </a:r>
            <a:r>
              <a:rPr lang="ru-RU" sz="2000" b="1" dirty="0" smtClean="0"/>
              <a:t>плода</a:t>
            </a:r>
          </a:p>
        </p:txBody>
      </p:sp>
      <p:pic>
        <p:nvPicPr>
          <p:cNvPr id="348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1600"/>
            <a:ext cx="1565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88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518" y="1052736"/>
            <a:ext cx="626469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Все </a:t>
            </a:r>
            <a:r>
              <a:rPr lang="ru-RU" sz="2400" b="1" dirty="0" err="1">
                <a:solidFill>
                  <a:srgbClr val="0000FF"/>
                </a:solidFill>
              </a:rPr>
              <a:t>дезагреганты</a:t>
            </a:r>
            <a:r>
              <a:rPr lang="ru-RU" sz="2400" b="1" dirty="0">
                <a:solidFill>
                  <a:srgbClr val="0000FF"/>
                </a:solidFill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Антагонисты АДФ – </a:t>
            </a:r>
            <a:r>
              <a:rPr lang="ru-RU" sz="2400" b="1" dirty="0" err="1"/>
              <a:t>тиеноперидины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Ингибиторы гликопротеинов </a:t>
            </a:r>
            <a:r>
              <a:rPr lang="en-US" sz="2400" b="1" dirty="0"/>
              <a:t> </a:t>
            </a:r>
            <a:r>
              <a:rPr lang="en-US" sz="2400" b="1" dirty="0" err="1"/>
              <a:t>IIb</a:t>
            </a:r>
            <a:r>
              <a:rPr lang="en-US" sz="2400" b="1" dirty="0"/>
              <a:t>/</a:t>
            </a:r>
            <a:r>
              <a:rPr lang="en-US" sz="2400" b="1" dirty="0" err="1"/>
              <a:t>IIIa</a:t>
            </a:r>
            <a:endParaRPr lang="ru-RU" sz="2400" b="1" dirty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 Ацетилсалициловая кислота</a:t>
            </a:r>
          </a:p>
          <a:p>
            <a:pPr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Противопоказаны во время беременности </a:t>
            </a:r>
            <a:r>
              <a:rPr lang="ru-RU" sz="2000" b="1" dirty="0">
                <a:solidFill>
                  <a:srgbClr val="FF0000"/>
                </a:solidFill>
              </a:rPr>
              <a:t>(смотри инструкции)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23" y="4401032"/>
            <a:ext cx="6348991" cy="19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419872" y="573325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80112" y="5949281"/>
            <a:ext cx="63771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6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635375" y="6021388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/>
              <a:t>Mohler E. R. Atherothrombosis — Wave Goodbye to Combined Anticoagulation and Antiplatelet Therapy? 2007 Volume 357:293-296</a:t>
            </a:r>
          </a:p>
        </p:txBody>
      </p:sp>
      <p:pic>
        <p:nvPicPr>
          <p:cNvPr id="35843" name="Рисунок 5" descr="13f1ттт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" y="980728"/>
            <a:ext cx="3240360" cy="48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545296" y="1001369"/>
            <a:ext cx="5364932" cy="1491527"/>
          </a:xfrm>
          <a:prstGeom prst="wedgeRoundRectCallout">
            <a:avLst>
              <a:gd name="adj1" fmla="val -54958"/>
              <a:gd name="adj2" fmla="val 16953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Только </a:t>
            </a:r>
            <a:r>
              <a:rPr lang="ru-RU" sz="2000" b="1" dirty="0">
                <a:solidFill>
                  <a:srgbClr val="0000FF"/>
                </a:solidFill>
              </a:rPr>
              <a:t>аспирин</a:t>
            </a:r>
            <a:r>
              <a:rPr lang="ru-RU" sz="2000" b="1" dirty="0">
                <a:solidFill>
                  <a:schemeClr val="tx1"/>
                </a:solidFill>
              </a:rPr>
              <a:t> 60-75 мг/сутки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Протезированные </a:t>
            </a:r>
            <a:r>
              <a:rPr lang="ru-RU" sz="1600" b="1" dirty="0">
                <a:solidFill>
                  <a:schemeClr val="tx1"/>
                </a:solidFill>
              </a:rPr>
              <a:t>клапаны сердца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АФС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инфаркта миокарда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После </a:t>
            </a:r>
            <a:r>
              <a:rPr lang="ru-RU" sz="1600" b="1" dirty="0">
                <a:solidFill>
                  <a:schemeClr val="tx1"/>
                </a:solidFill>
              </a:rPr>
              <a:t>ишемического инсульта 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95288" y="188913"/>
            <a:ext cx="8424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FF"/>
                </a:solidFill>
              </a:rPr>
              <a:t>Профилактика артериального тромбоза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978611" y="3665724"/>
            <a:ext cx="3914564" cy="1008112"/>
          </a:xfrm>
          <a:prstGeom prst="wedgeRoundRectCallout">
            <a:avLst>
              <a:gd name="adj1" fmla="val -87266"/>
              <a:gd name="adj2" fmla="val 243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Обязательно информированное согласие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6401"/>
            <a:ext cx="5325307" cy="508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492" y="4149080"/>
            <a:ext cx="367240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Риск тромбоза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3140968"/>
            <a:ext cx="36724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Риск кровотечения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9985"/>
            <a:ext cx="878148" cy="878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Безопасность</a:t>
            </a:r>
            <a:endParaRPr lang="ru-RU" sz="4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Безопасность применения низкомолекулярных гепаринов во время беременности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6883"/>
              </p:ext>
            </p:extLst>
          </p:nvPr>
        </p:nvGraphicFramePr>
        <p:xfrm>
          <a:off x="539552" y="1341438"/>
          <a:ext cx="8136136" cy="33147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44616"/>
                <a:gridCol w="2591520"/>
              </a:tblGrid>
              <a:tr h="658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Осложнения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Частота, %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</a:rPr>
                        <a:t>(95% CI)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Антенатальное кровотечение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0,43 (0,22–0,75)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Кожные аллергические реакции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1,80 (1,34–2,37)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Остеопороз – перелом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0,04 (&lt;0,01–0,20)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Тромбоцитопения (&lt;100 x 10</a:t>
                      </a:r>
                      <a:r>
                        <a:rPr kumimoji="0" lang="ru-RU" sz="2000" b="1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r>
                        <a:rPr kumimoji="0" lang="ru-RU" sz="20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/л)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0,11 (0,02–0,32)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  <a:tr h="884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Подтвержденная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гепарин-индуцированная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тромбоцитопения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 (0,00–0,11)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 horzOverflow="overflow"/>
                </a:tc>
              </a:tr>
            </a:tbl>
          </a:graphicData>
        </a:graphic>
      </p:graphicFrame>
      <p:pic>
        <p:nvPicPr>
          <p:cNvPr id="49178" name="Рисунок 3" descr="all_1227_f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90742"/>
            <a:ext cx="2016224" cy="15114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Рисунок 4" descr="all_1227_f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782864"/>
            <a:ext cx="2178521" cy="1636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088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400" b="1" dirty="0">
                <a:solidFill>
                  <a:srgbClr val="3333CC"/>
                </a:solidFill>
              </a:rPr>
            </a:br>
            <a:endParaRPr lang="ru-RU" sz="2400" dirty="0">
              <a:solidFill>
                <a:srgbClr val="3333CC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29879"/>
              </p:ext>
            </p:extLst>
          </p:nvPr>
        </p:nvGraphicFramePr>
        <p:xfrm>
          <a:off x="323528" y="1268760"/>
          <a:ext cx="8568952" cy="4104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1547"/>
                <a:gridCol w="5337405"/>
              </a:tblGrid>
              <a:tr h="295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Препараты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Методы инактивации в экстренной ситуации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7636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Нефракционированный гепарин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Протамина сульфат </a:t>
                      </a:r>
                      <a:r>
                        <a:rPr lang="ru-RU" sz="1600" dirty="0">
                          <a:effectLst/>
                        </a:rPr>
                        <a:t>(100 ЕД гепарина инактивируется 1 мг протамина сульфата). Максимальная доза 50 мг внутривенно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03480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Низкомолекулярный гепарин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Протамина сульфат </a:t>
                      </a:r>
                      <a:r>
                        <a:rPr lang="ru-RU" sz="1600" dirty="0">
                          <a:effectLst/>
                        </a:rPr>
                        <a:t>инактивирует 60% активности (анти-Ха) НМГ и может использоваться для этой цели. При кровотечении на фоне НМГ показаны </a:t>
                      </a:r>
                      <a:r>
                        <a:rPr lang="ru-RU" sz="1800" b="1" dirty="0">
                          <a:effectLst/>
                        </a:rPr>
                        <a:t>СЗП и фактор </a:t>
                      </a:r>
                      <a:r>
                        <a:rPr lang="en-US" sz="1800" b="1" dirty="0">
                          <a:effectLst/>
                        </a:rPr>
                        <a:t>VIIa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6225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Антагонисты витамина К – варфарин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концентрат протромбинового комплекса</a:t>
                      </a:r>
                      <a:r>
                        <a:rPr lang="ru-RU" sz="1600" dirty="0">
                          <a:effectLst/>
                        </a:rPr>
                        <a:t>, а при его отсутствии </a:t>
                      </a:r>
                      <a:r>
                        <a:rPr lang="ru-RU" sz="1800" b="1" dirty="0">
                          <a:effectLst/>
                        </a:rPr>
                        <a:t>– СЗП 10-15 мл/кг. Витамин 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13879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Дезагреганты (ацетилсалициловая кислота, тиеноперидины, ингибторы гликопротеидов </a:t>
                      </a:r>
                      <a:r>
                        <a:rPr lang="en-US" sz="1800" dirty="0">
                          <a:effectLst/>
                        </a:rPr>
                        <a:t>IIB</a:t>
                      </a:r>
                      <a:r>
                        <a:rPr lang="ru-RU" sz="180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IIIA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У всех групп дезагрегантов специфических ингибиторов нет и уменьшить эффект можно только экстренной трансфузией тромбоцитов, при невозможности применить неспецифическую терапию – </a:t>
                      </a:r>
                      <a:r>
                        <a:rPr lang="ru-RU" sz="1800" b="1" dirty="0">
                          <a:effectLst/>
                        </a:rPr>
                        <a:t>СЗП, фактор </a:t>
                      </a:r>
                      <a:r>
                        <a:rPr lang="en-US" sz="1800" b="1" dirty="0">
                          <a:effectLst/>
                        </a:rPr>
                        <a:t>VIIa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4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3333CC"/>
                </a:solidFill>
              </a:rPr>
              <a:t>Методы инактивации антикоагулянтов и дезагрегантов в экстренной ситуации</a:t>
            </a:r>
            <a:br>
              <a:rPr lang="ru-RU" sz="2800" b="1" dirty="0">
                <a:solidFill>
                  <a:srgbClr val="3333CC"/>
                </a:solidFill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509702"/>
              </p:ext>
            </p:extLst>
          </p:nvPr>
        </p:nvGraphicFramePr>
        <p:xfrm>
          <a:off x="323528" y="1412776"/>
          <a:ext cx="8568952" cy="339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406"/>
                <a:gridCol w="5254546"/>
              </a:tblGrid>
              <a:tr h="2999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Препараты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Методы инактивации в экстренной ситуации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/>
                </a:tc>
              </a:tr>
              <a:tr h="9499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Ингибиторы Ха фактора (фондапаринукс, ривароксобан, апиксабан)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Прямых антагонистов нет. Неспецифическая нейтрализация эффекта </a:t>
                      </a:r>
                      <a:r>
                        <a:rPr lang="ru-RU" sz="1800" b="1" dirty="0">
                          <a:effectLst/>
                        </a:rPr>
                        <a:t>СЗП, фактор </a:t>
                      </a:r>
                      <a:r>
                        <a:rPr lang="en-US" sz="1800" b="1" dirty="0">
                          <a:effectLst/>
                        </a:rPr>
                        <a:t>VIIa</a:t>
                      </a:r>
                      <a:r>
                        <a:rPr lang="ru-RU" sz="1800" b="1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933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Прямые ингибиторы тромбина (дибигатран, аргатробан)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Прямых антагонистов нет. Неспецифическая нейтрализация эффекта:  гемодиализ, </a:t>
                      </a:r>
                      <a:r>
                        <a:rPr lang="ru-RU" sz="1800" b="1" dirty="0">
                          <a:effectLst/>
                        </a:rPr>
                        <a:t>СЗП, фактор </a:t>
                      </a:r>
                      <a:r>
                        <a:rPr lang="en-US" sz="1800" b="1" dirty="0">
                          <a:effectLst/>
                        </a:rPr>
                        <a:t>VIIa</a:t>
                      </a:r>
                      <a:r>
                        <a:rPr lang="ru-RU" sz="1800" b="1" dirty="0">
                          <a:effectLst/>
                        </a:rPr>
                        <a:t>, концентрат протромбинового комплекса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  <a:tr h="55252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Тромболитики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Антифибринолитики</a:t>
                      </a:r>
                      <a:r>
                        <a:rPr lang="ru-RU" sz="1600" dirty="0">
                          <a:effectLst/>
                        </a:rPr>
                        <a:t> (апротинин, транексамовая и аминокапроновая кислота)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410" marR="4041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>
          <a:xfrm>
            <a:off x="1475656" y="381000"/>
            <a:ext cx="6717184" cy="635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333FF"/>
                </a:solidFill>
              </a:rPr>
              <a:t>Риск кровотечения                                    (противопоказания к </a:t>
            </a:r>
            <a:r>
              <a:rPr lang="ru-RU" sz="2400" b="1" dirty="0" err="1" smtClean="0">
                <a:solidFill>
                  <a:srgbClr val="3333FF"/>
                </a:solidFill>
              </a:rPr>
              <a:t>тромбопрофилактике</a:t>
            </a:r>
            <a:r>
              <a:rPr lang="ru-RU" sz="2400" b="1" dirty="0" smtClean="0">
                <a:solidFill>
                  <a:srgbClr val="3333FF"/>
                </a:solidFill>
              </a:rPr>
              <a:t> антикоагулянтами)</a:t>
            </a:r>
          </a:p>
        </p:txBody>
      </p:sp>
      <p:sp>
        <p:nvSpPr>
          <p:cNvPr id="50179" name="Содержимое 3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452596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2000" b="1" dirty="0" smtClean="0"/>
              <a:t>Врожденная или приобретенная </a:t>
            </a:r>
            <a:r>
              <a:rPr lang="ru-RU" sz="2000" b="1" dirty="0" err="1" smtClean="0"/>
              <a:t>каогулопатия</a:t>
            </a:r>
            <a:r>
              <a:rPr lang="ru-RU" sz="2000" b="1" dirty="0" smtClean="0"/>
              <a:t> с повышенной кровоточивостью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Активное кровотечение во время беременности или после родов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Высокий риск кровотечения </a:t>
            </a:r>
            <a:r>
              <a:rPr lang="ru-RU" sz="1600" b="1" dirty="0" smtClean="0"/>
              <a:t>(</a:t>
            </a:r>
            <a:r>
              <a:rPr lang="ru-RU" sz="1600" b="1" dirty="0" err="1" smtClean="0"/>
              <a:t>предлежание</a:t>
            </a:r>
            <a:r>
              <a:rPr lang="ru-RU" sz="1600" b="1" dirty="0" smtClean="0"/>
              <a:t> плаценты)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Тромбоцитопения </a:t>
            </a:r>
            <a:r>
              <a:rPr lang="ru-RU" sz="1600" b="1" dirty="0" smtClean="0"/>
              <a:t>(менее 75*10</a:t>
            </a:r>
            <a:r>
              <a:rPr lang="ru-RU" sz="1600" b="1" baseline="30000" dirty="0" smtClean="0"/>
              <a:t>9</a:t>
            </a:r>
            <a:r>
              <a:rPr lang="ru-RU" sz="1600" b="1" dirty="0" smtClean="0"/>
              <a:t>)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Геморрагический инсульт в пределах 4 недель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Тяжелая почечная недостаточность </a:t>
            </a:r>
            <a:r>
              <a:rPr lang="ru-RU" sz="1600" b="1" dirty="0" smtClean="0"/>
              <a:t>(КФ менее 30 мл/мин/1,73 м</a:t>
            </a:r>
            <a:r>
              <a:rPr lang="ru-RU" sz="1600" b="1" baseline="30000" dirty="0" smtClean="0"/>
              <a:t>2</a:t>
            </a:r>
            <a:r>
              <a:rPr lang="ru-RU" sz="1600" b="1" dirty="0" smtClean="0"/>
              <a:t>)</a:t>
            </a:r>
            <a:endParaRPr lang="ru-RU" sz="18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Тяжелые заболевания печени </a:t>
            </a:r>
            <a:r>
              <a:rPr lang="ru-RU" sz="1600" b="1" dirty="0" smtClean="0"/>
              <a:t>(увеличение МНО, </a:t>
            </a:r>
            <a:r>
              <a:rPr lang="ru-RU" sz="1600" b="1" dirty="0" err="1" smtClean="0"/>
              <a:t>варикозно</a:t>
            </a:r>
            <a:r>
              <a:rPr lang="ru-RU" sz="1600" b="1" dirty="0" smtClean="0"/>
              <a:t> расширенные вены пищевода)</a:t>
            </a:r>
            <a:endParaRPr lang="ru-RU" sz="2000" b="1" dirty="0" smtClean="0"/>
          </a:p>
          <a:p>
            <a:pPr algn="just">
              <a:spcBef>
                <a:spcPts val="600"/>
              </a:spcBef>
            </a:pPr>
            <a:r>
              <a:rPr lang="ru-RU" sz="2000" b="1" dirty="0" smtClean="0"/>
              <a:t>Неконтролируемая артериальная гипертензия </a:t>
            </a:r>
            <a:r>
              <a:rPr lang="ru-RU" sz="1600" b="1" dirty="0" smtClean="0"/>
              <a:t>(более 200/120 мм </a:t>
            </a:r>
            <a:r>
              <a:rPr lang="ru-RU" sz="1600" b="1" dirty="0" err="1" smtClean="0"/>
              <a:t>рт.ст</a:t>
            </a:r>
            <a:r>
              <a:rPr lang="ru-RU" sz="1600" b="1" dirty="0" smtClean="0"/>
              <a:t>.)</a:t>
            </a:r>
          </a:p>
        </p:txBody>
      </p:sp>
      <p:pic>
        <p:nvPicPr>
          <p:cNvPr id="5018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165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11" y="2308751"/>
            <a:ext cx="5372922" cy="32708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Проблема ВТЭО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31640" y="980728"/>
            <a:ext cx="5976664" cy="13280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ВТЭО - 200 на </a:t>
            </a:r>
            <a:r>
              <a:rPr lang="ru-RU" sz="2400" b="1" dirty="0">
                <a:solidFill>
                  <a:prstClr val="black"/>
                </a:solidFill>
              </a:rPr>
              <a:t>100 000 </a:t>
            </a:r>
            <a:r>
              <a:rPr lang="ru-RU" sz="2400" b="1" dirty="0" smtClean="0">
                <a:solidFill>
                  <a:prstClr val="black"/>
                </a:solidFill>
              </a:rPr>
              <a:t>родов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prstClr val="black"/>
                </a:solidFill>
              </a:rPr>
              <a:t>Фатальная ТЭЛА – 1,2-4,7 на 100 000 родов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7961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Истинную частоту тромбозов мы не знаем!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rteka.ru/upload/resize_cache/iblock/c30/600_600_1/c30e2f0b4aef5524ce28410ef2e54c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73924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" y="967601"/>
            <a:ext cx="3923928" cy="27880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96" y="2929970"/>
            <a:ext cx="1328101" cy="14320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10" y="2185155"/>
            <a:ext cx="820092" cy="828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77" y="4290050"/>
            <a:ext cx="3652912" cy="2437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33265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Механическая </a:t>
            </a:r>
            <a:r>
              <a:rPr lang="ru-RU" sz="2400" b="1" dirty="0" err="1" smtClean="0">
                <a:solidFill>
                  <a:srgbClr val="0033CC"/>
                </a:solidFill>
              </a:rPr>
              <a:t>тромбопрофилактика</a:t>
            </a:r>
            <a:endParaRPr lang="ru-RU" sz="24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1051283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</a:rPr>
              <a:t>Не </a:t>
            </a:r>
            <a:r>
              <a:rPr lang="ru-RU" sz="3100" b="1" dirty="0" smtClean="0">
                <a:solidFill>
                  <a:srgbClr val="0000FF"/>
                </a:solidFill>
              </a:rPr>
              <a:t>рекомендуется (или противопоказаны)                                                   </a:t>
            </a:r>
            <a:r>
              <a:rPr lang="ru-RU" sz="3100" b="1" dirty="0" smtClean="0">
                <a:solidFill>
                  <a:srgbClr val="0000FF"/>
                </a:solidFill>
              </a:rPr>
              <a:t>во время беременности для профилактики ВТЭО: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4542" y="2780928"/>
            <a:ext cx="6387698" cy="377728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2800" b="1" dirty="0" err="1" smtClean="0"/>
              <a:t>Дезагреганты</a:t>
            </a:r>
            <a:r>
              <a:rPr lang="ru-RU" sz="2800" b="1" dirty="0" smtClean="0"/>
              <a:t> </a:t>
            </a:r>
            <a:r>
              <a:rPr lang="ru-RU" sz="2400" b="1" dirty="0" smtClean="0"/>
              <a:t>(аспирин, </a:t>
            </a:r>
            <a:r>
              <a:rPr lang="ru-RU" sz="2400" b="1" dirty="0" err="1" smtClean="0"/>
              <a:t>дипиридамол</a:t>
            </a:r>
            <a:r>
              <a:rPr lang="ru-RU" sz="24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800" b="1" dirty="0" err="1" smtClean="0"/>
              <a:t>Гепариноиды</a:t>
            </a:r>
            <a:r>
              <a:rPr lang="ru-RU" sz="2800" b="1" dirty="0" smtClean="0"/>
              <a:t>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сулодексид</a:t>
            </a:r>
            <a:r>
              <a:rPr lang="ru-RU" sz="2400" b="1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ru-RU" sz="2800" b="1" dirty="0" smtClean="0"/>
              <a:t>Пероральные антикоагулянты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ривароксобан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дибигатран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апиксабан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188" y="260648"/>
            <a:ext cx="21110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0848"/>
            <a:ext cx="210011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0FEB32-F878-4572-8556-DB53295F2517}" type="slidenum">
              <a:rPr lang="ru-RU" smtClean="0">
                <a:solidFill>
                  <a:srgbClr val="565656">
                    <a:tint val="75000"/>
                  </a:srgbClr>
                </a:solidFill>
              </a:rPr>
              <a:pPr>
                <a:defRPr/>
              </a:pPr>
              <a:t>52</a:t>
            </a:fld>
            <a:endParaRPr lang="ru-RU">
              <a:solidFill>
                <a:srgbClr val="565656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7543"/>
            <a:ext cx="5406306" cy="172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952328" cy="8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47" y="260648"/>
            <a:ext cx="5589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Ultra-low-molecular-weight heparin</a:t>
            </a:r>
            <a:r>
              <a:rPr lang="ru-RU" b="1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semuloparin</a:t>
            </a:r>
            <a:endParaRPr lang="ru-RU" b="1" dirty="0">
              <a:solidFill>
                <a:srgbClr val="56565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" y="3140968"/>
            <a:ext cx="3047538" cy="13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12203"/>
            <a:ext cx="5479529" cy="310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9640" y="3429000"/>
            <a:ext cx="8229600" cy="1544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hlinkClick r:id="rId2"/>
              </a:rPr>
              <a:t>kulikov1905@yandex.ru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b="1" dirty="0" smtClean="0"/>
              <a:t>8 9122471023</a:t>
            </a:r>
            <a:endParaRPr lang="ru-RU" b="1" dirty="0" smtClean="0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51520" y="2276872"/>
            <a:ext cx="8505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dirty="0">
                <a:solidFill>
                  <a:srgbClr val="000099"/>
                </a:solidFill>
                <a:latin typeface="Arial Black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6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" y="116632"/>
            <a:ext cx="88797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869160"/>
            <a:ext cx="8856984" cy="432048"/>
          </a:xfrm>
          <a:prstGeom prst="rect">
            <a:avLst/>
          </a:prstGeom>
          <a:solidFill>
            <a:srgbClr val="FF99FF">
              <a:alpha val="32941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95" y="2060848"/>
            <a:ext cx="2285999" cy="334938"/>
          </a:xfrm>
        </p:spPr>
        <p:txBody>
          <a:bodyPr/>
          <a:lstStyle/>
          <a:p>
            <a:pPr eaLnBrk="1" hangingPunct="1"/>
            <a:r>
              <a:rPr lang="ru-RU" sz="1400" b="1" dirty="0" err="1" smtClean="0"/>
              <a:t>Rudolph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Virchow</a:t>
            </a:r>
            <a:r>
              <a:rPr lang="ru-RU" sz="1400" b="1" dirty="0" smtClean="0"/>
              <a:t>, 1859</a:t>
            </a:r>
          </a:p>
        </p:txBody>
      </p:sp>
      <p:pic>
        <p:nvPicPr>
          <p:cNvPr id="20483" name="Picture 3" descr="220px-Rudolf_Virch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14313"/>
            <a:ext cx="1550516" cy="1913094"/>
          </a:xfr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584" y="2708920"/>
            <a:ext cx="792087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 smtClean="0"/>
              <a:t>Застой </a:t>
            </a:r>
            <a:r>
              <a:rPr lang="ru-RU" sz="2400" b="1" dirty="0"/>
              <a:t>крови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/>
              <a:t>Нарушение целостности сосудистой стенки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400" b="1" dirty="0" err="1"/>
              <a:t>Гиперкоагуляция</a:t>
            </a:r>
            <a:endParaRPr lang="ru-RU" sz="2400" b="1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536" y="5880559"/>
            <a:ext cx="8640688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RLK. </a:t>
            </a:r>
            <a:r>
              <a:rPr lang="ru-RU" sz="1050" dirty="0" err="1"/>
              <a:t>Matzdorff</a:t>
            </a:r>
            <a:r>
              <a:rPr lang="ru-RU" sz="1050" dirty="0"/>
              <a:t> AC </a:t>
            </a:r>
            <a:r>
              <a:rPr lang="ru-RU" sz="1050" dirty="0" err="1"/>
              <a:t>and</a:t>
            </a:r>
            <a:r>
              <a:rPr lang="ru-RU" sz="1050" dirty="0"/>
              <a:t> </a:t>
            </a:r>
            <a:r>
              <a:rPr lang="ru-RU" sz="1050" dirty="0" err="1"/>
              <a:t>Bell</a:t>
            </a:r>
            <a:r>
              <a:rPr lang="ru-RU" sz="1050" dirty="0"/>
              <a:t> WR, </a:t>
            </a:r>
            <a:r>
              <a:rPr lang="ru-RU" sz="1050" dirty="0" err="1"/>
              <a:t>trans</a:t>
            </a:r>
            <a:r>
              <a:rPr lang="ru-RU" sz="1050" dirty="0"/>
              <a:t>. </a:t>
            </a:r>
            <a:r>
              <a:rPr lang="ru-RU" sz="1050" dirty="0" err="1"/>
              <a:t>Klassiker</a:t>
            </a:r>
            <a:r>
              <a:rPr lang="ru-RU" sz="1050" dirty="0"/>
              <a:t> </a:t>
            </a:r>
            <a:r>
              <a:rPr lang="ru-RU" sz="1050" dirty="0" err="1"/>
              <a:t>der</a:t>
            </a:r>
            <a:r>
              <a:rPr lang="ru-RU" sz="1050" dirty="0"/>
              <a:t> </a:t>
            </a:r>
            <a:r>
              <a:rPr lang="ru-RU" sz="1050" dirty="0" err="1"/>
              <a:t>Medizin</a:t>
            </a:r>
            <a:r>
              <a:rPr lang="ru-RU" sz="1050" dirty="0"/>
              <a:t> </a:t>
            </a:r>
            <a:r>
              <a:rPr lang="ru-RU" sz="1050" dirty="0" err="1"/>
              <a:t>herausgegeben</a:t>
            </a:r>
            <a:r>
              <a:rPr lang="ru-RU" sz="1050" dirty="0"/>
              <a:t> </a:t>
            </a:r>
            <a:r>
              <a:rPr lang="ru-RU" sz="1050" dirty="0" err="1"/>
              <a:t>von</a:t>
            </a:r>
            <a:r>
              <a:rPr lang="ru-RU" sz="1050" dirty="0"/>
              <a:t> </a:t>
            </a:r>
            <a:r>
              <a:rPr lang="ru-RU" sz="1050" dirty="0" err="1"/>
              <a:t>Karl</a:t>
            </a:r>
            <a:r>
              <a:rPr lang="ru-RU" sz="1050" dirty="0"/>
              <a:t> Sudhoff1910Leipzig</a:t>
            </a:r>
            <a:r>
              <a:rPr lang="ru-RU" sz="1050" i="1" dirty="0"/>
              <a:t>Thrombosis </a:t>
            </a:r>
            <a:r>
              <a:rPr lang="ru-RU" sz="1050" i="1" dirty="0" err="1"/>
              <a:t>and</a:t>
            </a:r>
            <a:r>
              <a:rPr lang="ru-RU" sz="1050" i="1" dirty="0"/>
              <a:t> </a:t>
            </a:r>
            <a:r>
              <a:rPr lang="ru-RU" sz="1050" i="1" dirty="0" err="1"/>
              <a:t>Embolie</a:t>
            </a:r>
            <a:r>
              <a:rPr lang="ru-RU" sz="1050" i="1" dirty="0"/>
              <a:t> 1846–1856</a:t>
            </a:r>
            <a:r>
              <a:rPr lang="ru-RU" sz="1050" dirty="0"/>
              <a:t> 1998;In </a:t>
            </a:r>
            <a:r>
              <a:rPr lang="ru-RU" sz="1050" dirty="0" err="1"/>
              <a:t>Barth</a:t>
            </a:r>
            <a:r>
              <a:rPr lang="ru-RU" sz="1050" dirty="0"/>
              <a:t> JA (</a:t>
            </a:r>
            <a:r>
              <a:rPr lang="ru-RU" sz="1050" dirty="0" err="1"/>
              <a:t>Ed</a:t>
            </a:r>
            <a:r>
              <a:rPr lang="ru-RU" sz="1050" dirty="0"/>
              <a:t>.). </a:t>
            </a:r>
            <a:r>
              <a:rPr lang="ru-RU" sz="1050" dirty="0" err="1"/>
              <a:t>Canton</a:t>
            </a:r>
            <a:r>
              <a:rPr lang="ru-RU" sz="1050" dirty="0"/>
              <a:t> </a:t>
            </a:r>
            <a:r>
              <a:rPr lang="ru-RU" sz="1050" dirty="0" err="1"/>
              <a:t>Science</a:t>
            </a:r>
            <a:r>
              <a:rPr lang="ru-RU" sz="1050" dirty="0"/>
              <a:t> </a:t>
            </a:r>
            <a:r>
              <a:rPr lang="ru-RU" sz="1050" dirty="0" err="1"/>
              <a:t>History</a:t>
            </a:r>
            <a:r>
              <a:rPr lang="ru-RU" sz="1050" dirty="0"/>
              <a:t> </a:t>
            </a:r>
            <a:r>
              <a:rPr lang="ru-RU" sz="1050" dirty="0" err="1"/>
              <a:t>Publications</a:t>
            </a:r>
            <a:r>
              <a:rPr lang="ru-RU" sz="1050" dirty="0"/>
              <a:t>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Gessamelte</a:t>
            </a:r>
            <a:r>
              <a:rPr lang="ru-RU" sz="1050" i="1" dirty="0"/>
              <a:t> </a:t>
            </a:r>
            <a:r>
              <a:rPr lang="ru-RU" sz="1050" i="1" dirty="0" err="1"/>
              <a:t>Abhandlungen</a:t>
            </a:r>
            <a:r>
              <a:rPr lang="ru-RU" sz="1050" i="1" dirty="0"/>
              <a:t> </a:t>
            </a:r>
            <a:r>
              <a:rPr lang="ru-RU" sz="1050" i="1" dirty="0" err="1"/>
              <a:t>zur</a:t>
            </a:r>
            <a:r>
              <a:rPr lang="ru-RU" sz="1050" i="1" dirty="0"/>
              <a:t> </a:t>
            </a:r>
            <a:r>
              <a:rPr lang="ru-RU" sz="1050" i="1" dirty="0" err="1"/>
              <a:t>wissenschaftlichen</a:t>
            </a:r>
            <a:r>
              <a:rPr lang="ru-RU" sz="1050" i="1" dirty="0"/>
              <a:t> </a:t>
            </a:r>
            <a:r>
              <a:rPr lang="ru-RU" sz="1050" i="1" dirty="0" err="1"/>
              <a:t>Medizin</a:t>
            </a:r>
            <a:r>
              <a:rPr lang="ru-RU" sz="1050" i="1" dirty="0"/>
              <a:t> </a:t>
            </a:r>
            <a:r>
              <a:rPr lang="ru-RU" sz="1050" i="1" dirty="0" err="1"/>
              <a:t>von</a:t>
            </a:r>
            <a:r>
              <a:rPr lang="ru-RU" sz="1050" i="1" dirty="0"/>
              <a:t> </a:t>
            </a:r>
            <a:r>
              <a:rPr lang="ru-RU" sz="1050" i="1" dirty="0" err="1"/>
              <a:t>Rudolf</a:t>
            </a:r>
            <a:r>
              <a:rPr lang="ru-RU" sz="1050" i="1" dirty="0"/>
              <a:t> </a:t>
            </a:r>
            <a:r>
              <a:rPr lang="ru-RU" sz="1050" i="1" dirty="0" err="1"/>
              <a:t>Virchow</a:t>
            </a:r>
            <a:r>
              <a:rPr lang="ru-RU" sz="1050" dirty="0"/>
              <a:t> 1856;Frankfurt </a:t>
            </a:r>
            <a:r>
              <a:rPr lang="ru-RU" sz="1050" dirty="0" err="1"/>
              <a:t>am</a:t>
            </a:r>
            <a:r>
              <a:rPr lang="ru-RU" sz="1050" dirty="0"/>
              <a:t> </a:t>
            </a:r>
            <a:r>
              <a:rPr lang="ru-RU" sz="1050" dirty="0" err="1"/>
              <a:t>Main</a:t>
            </a:r>
            <a:r>
              <a:rPr lang="ru-RU" sz="1050" dirty="0"/>
              <a:t> </a:t>
            </a:r>
            <a:r>
              <a:rPr lang="ru-RU" sz="1050" dirty="0" err="1"/>
              <a:t>Meidinger</a:t>
            </a:r>
            <a:r>
              <a:rPr lang="ru-RU" sz="1050" dirty="0"/>
              <a:t> </a:t>
            </a:r>
            <a:r>
              <a:rPr lang="ru-RU" sz="1050" dirty="0" err="1"/>
              <a:t>pp</a:t>
            </a:r>
            <a:r>
              <a:rPr lang="ru-RU" sz="1050" dirty="0"/>
              <a:t>. 514–15. </a:t>
            </a:r>
          </a:p>
          <a:p>
            <a:pPr algn="r" eaLnBrk="1" hangingPunct="1"/>
            <a:r>
              <a:rPr lang="ru-RU" sz="1050" dirty="0" err="1"/>
              <a:t>Virchow</a:t>
            </a:r>
            <a:r>
              <a:rPr lang="ru-RU" sz="1050" dirty="0"/>
              <a:t> RKL. </a:t>
            </a:r>
            <a:r>
              <a:rPr lang="ru-RU" sz="1050" i="1" dirty="0" err="1"/>
              <a:t>Die</a:t>
            </a:r>
            <a:r>
              <a:rPr lang="ru-RU" sz="1050" i="1" dirty="0"/>
              <a:t> </a:t>
            </a:r>
            <a:r>
              <a:rPr lang="ru-RU" sz="1050" i="1" dirty="0" err="1"/>
              <a:t>Cellularpathologie</a:t>
            </a:r>
            <a:r>
              <a:rPr lang="ru-RU" sz="1050" i="1" dirty="0"/>
              <a:t> </a:t>
            </a:r>
            <a:r>
              <a:rPr lang="ru-RU" sz="1050" i="1" dirty="0" err="1"/>
              <a:t>in</a:t>
            </a:r>
            <a:r>
              <a:rPr lang="ru-RU" sz="1050" i="1" dirty="0"/>
              <a:t> </a:t>
            </a:r>
            <a:r>
              <a:rPr lang="ru-RU" sz="1050" i="1" dirty="0" err="1"/>
              <a:t>ihrer</a:t>
            </a:r>
            <a:r>
              <a:rPr lang="ru-RU" sz="1050" i="1" dirty="0"/>
              <a:t> </a:t>
            </a:r>
            <a:r>
              <a:rPr lang="ru-RU" sz="1050" i="1" dirty="0" err="1"/>
              <a:t>Begründung</a:t>
            </a:r>
            <a:r>
              <a:rPr lang="ru-RU" sz="1050" i="1" dirty="0"/>
              <a:t> </a:t>
            </a:r>
            <a:r>
              <a:rPr lang="ru-RU" sz="1050" i="1" dirty="0" err="1"/>
              <a:t>auf</a:t>
            </a:r>
            <a:r>
              <a:rPr lang="ru-RU" sz="1050" i="1" dirty="0"/>
              <a:t> </a:t>
            </a:r>
            <a:r>
              <a:rPr lang="ru-RU" sz="1050" i="1" dirty="0" err="1"/>
              <a:t>physiologische</a:t>
            </a:r>
            <a:r>
              <a:rPr lang="ru-RU" sz="1050" i="1" dirty="0"/>
              <a:t> </a:t>
            </a:r>
            <a:r>
              <a:rPr lang="ru-RU" sz="1050" i="1" dirty="0" err="1"/>
              <a:t>und</a:t>
            </a:r>
            <a:r>
              <a:rPr lang="ru-RU" sz="1050" i="1" dirty="0"/>
              <a:t> </a:t>
            </a:r>
            <a:r>
              <a:rPr lang="ru-RU" sz="1050" i="1" dirty="0" err="1"/>
              <a:t>pathologische</a:t>
            </a:r>
            <a:r>
              <a:rPr lang="ru-RU" sz="1050" i="1" dirty="0"/>
              <a:t> </a:t>
            </a:r>
            <a:r>
              <a:rPr lang="ru-RU" sz="1050" i="1" dirty="0" err="1"/>
              <a:t>Gewebelehre</a:t>
            </a:r>
            <a:r>
              <a:rPr lang="ru-RU" sz="1050" dirty="0"/>
              <a:t> 1858;Berlin A. </a:t>
            </a:r>
            <a:r>
              <a:rPr lang="ru-RU" sz="1050" dirty="0" err="1"/>
              <a:t>Hirschwald</a:t>
            </a:r>
            <a:r>
              <a:rPr lang="ru-RU" sz="12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44885" y="980728"/>
            <a:ext cx="343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</a:rPr>
              <a:t>Триада Вирхова: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94" y="548680"/>
            <a:ext cx="2488699" cy="24886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847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36884"/>
            <a:ext cx="3898900" cy="4175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3333FF"/>
                </a:solidFill>
              </a:rPr>
              <a:t>Венозный клапан</a:t>
            </a:r>
            <a:endParaRPr lang="ru-RU" sz="3600" b="1" dirty="0">
              <a:solidFill>
                <a:srgbClr val="3333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339988" cy="159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78" y="260648"/>
            <a:ext cx="3308705" cy="204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35724"/>
            <a:ext cx="3456384" cy="349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9120"/>
            <a:ext cx="3553858" cy="2207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979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" y="1051222"/>
            <a:ext cx="4079788" cy="439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0920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Изменения диаметра вен во время беременности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5305" y="404664"/>
            <a:ext cx="404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Локализация тромба – в 70% слева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20960"/>
            <a:ext cx="3600400" cy="49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RcqWN3xEaNVtEoGRzO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 Master Template">
  <a:themeElements>
    <a:clrScheme name="WW Master Template 4">
      <a:dk1>
        <a:srgbClr val="565656"/>
      </a:dk1>
      <a:lt1>
        <a:srgbClr val="FFFFFF"/>
      </a:lt1>
      <a:dk2>
        <a:srgbClr val="565656"/>
      </a:dk2>
      <a:lt2>
        <a:srgbClr val="A9A39C"/>
      </a:lt2>
      <a:accent1>
        <a:srgbClr val="FFCC00"/>
      </a:accent1>
      <a:accent2>
        <a:srgbClr val="FF6600"/>
      </a:accent2>
      <a:accent3>
        <a:srgbClr val="FFFFFF"/>
      </a:accent3>
      <a:accent4>
        <a:srgbClr val="484848"/>
      </a:accent4>
      <a:accent5>
        <a:srgbClr val="FFE2AA"/>
      </a:accent5>
      <a:accent6>
        <a:srgbClr val="E75C00"/>
      </a:accent6>
      <a:hlink>
        <a:srgbClr val="990000"/>
      </a:hlink>
      <a:folHlink>
        <a:srgbClr val="990000"/>
      </a:folHlink>
    </a:clrScheme>
    <a:fontScheme name="WW 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 Master Template 1">
        <a:dk1>
          <a:srgbClr val="666666"/>
        </a:dk1>
        <a:lt1>
          <a:srgbClr val="FFFFFF"/>
        </a:lt1>
        <a:dk2>
          <a:srgbClr val="666666"/>
        </a:dk2>
        <a:lt2>
          <a:srgbClr val="808080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2">
        <a:dk1>
          <a:srgbClr val="666666"/>
        </a:dk1>
        <a:lt1>
          <a:srgbClr val="FFFFFF"/>
        </a:lt1>
        <a:dk2>
          <a:srgbClr val="66666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3">
        <a:dk1>
          <a:srgbClr val="666666"/>
        </a:dk1>
        <a:lt1>
          <a:srgbClr val="FFFFFF"/>
        </a:lt1>
        <a:dk2>
          <a:srgbClr val="66666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565656"/>
        </a:accent4>
        <a:accent5>
          <a:srgbClr val="FFE2AA"/>
        </a:accent5>
        <a:accent6>
          <a:srgbClr val="E75C00"/>
        </a:accent6>
        <a:hlink>
          <a:srgbClr val="99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 Master Template 4">
        <a:dk1>
          <a:srgbClr val="565656"/>
        </a:dk1>
        <a:lt1>
          <a:srgbClr val="FFFFFF"/>
        </a:lt1>
        <a:dk2>
          <a:srgbClr val="565656"/>
        </a:dk2>
        <a:lt2>
          <a:srgbClr val="A9A39C"/>
        </a:lt2>
        <a:accent1>
          <a:srgbClr val="FFCC00"/>
        </a:accent1>
        <a:accent2>
          <a:srgbClr val="FF6600"/>
        </a:accent2>
        <a:accent3>
          <a:srgbClr val="FFFFFF"/>
        </a:accent3>
        <a:accent4>
          <a:srgbClr val="484848"/>
        </a:accent4>
        <a:accent5>
          <a:srgbClr val="FFE2AA"/>
        </a:accent5>
        <a:accent6>
          <a:srgbClr val="E75C00"/>
        </a:accent6>
        <a:hlink>
          <a:srgbClr val="99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1642</Words>
  <Application>Microsoft Office PowerPoint</Application>
  <PresentationFormat>Экран (4:3)</PresentationFormat>
  <Paragraphs>282</Paragraphs>
  <Slides>53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6" baseType="lpstr">
      <vt:lpstr>Тема Office</vt:lpstr>
      <vt:lpstr>WW Master Template</vt:lpstr>
      <vt:lpstr>Chart</vt:lpstr>
      <vt:lpstr> Тромбопрофилактика в акушерстве  </vt:lpstr>
      <vt:lpstr>Thrombosis in women: what are the knowledge gaps in 2013?</vt:lpstr>
      <vt:lpstr>Презентация PowerPoint</vt:lpstr>
      <vt:lpstr>Презентация PowerPoint</vt:lpstr>
      <vt:lpstr>Проблема ВТЭО</vt:lpstr>
      <vt:lpstr>Презентация PowerPoint</vt:lpstr>
      <vt:lpstr>Rudolph Virchow, 1859</vt:lpstr>
      <vt:lpstr>Венозный клапан</vt:lpstr>
      <vt:lpstr>Презентация PowerPoint</vt:lpstr>
      <vt:lpstr>Презентация PowerPoint</vt:lpstr>
      <vt:lpstr>Презентация PowerPoint</vt:lpstr>
      <vt:lpstr>Кто в России специалист по гемостазу?</vt:lpstr>
      <vt:lpstr>Презентация PowerPoint</vt:lpstr>
      <vt:lpstr>Оценка риска тромбоэмболических осложнений для выбора метода профилактики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Фармакологическую тромбопрофилактику (НМГ) во время беременности нужно использовать (с чистой совестью) только в следующих ситуациях:</vt:lpstr>
      <vt:lpstr>Показатели коагулограммы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 Е Р Е Ч Е Н Ь жизненно необходимых и важнейших лекарственных препаратов на 2015   </vt:lpstr>
      <vt:lpstr>Презентация PowerPoint</vt:lpstr>
      <vt:lpstr>Профилактические дозы  гепаринов</vt:lpstr>
      <vt:lpstr>Презентация PowerPoint</vt:lpstr>
      <vt:lpstr>Презентация PowerPoint</vt:lpstr>
      <vt:lpstr>Лечебные дозы клексана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Лабораторные тесты при профилактике и лечении тромбозов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применения низкомолекулярных гепаринов во время беременности</vt:lpstr>
      <vt:lpstr>Методы инактивации антикоагулянтов и дезагрегантов в экстренной ситуации </vt:lpstr>
      <vt:lpstr>Методы инактивации антикоагулянтов и дезагрегантов в экстренной ситуации </vt:lpstr>
      <vt:lpstr>Риск кровотечения                                    (противопоказания к тромбопрофилактике антикоагулянтами)</vt:lpstr>
      <vt:lpstr>Презентация PowerPoint</vt:lpstr>
      <vt:lpstr>Не рекомендуется (или противопоказаны)                                                   во время беременности для профилактики ВТЭО: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и лечение венозных тромбоэмболических осложнений в акушерстве</dc:title>
  <dc:creator>ветер</dc:creator>
  <cp:lastModifiedBy>ветер</cp:lastModifiedBy>
  <cp:revision>72</cp:revision>
  <dcterms:created xsi:type="dcterms:W3CDTF">2014-09-28T03:45:22Z</dcterms:created>
  <dcterms:modified xsi:type="dcterms:W3CDTF">2015-06-18T11:07:12Z</dcterms:modified>
</cp:coreProperties>
</file>