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10" r:id="rId3"/>
    <p:sldId id="311" r:id="rId4"/>
    <p:sldId id="257" r:id="rId5"/>
    <p:sldId id="312" r:id="rId6"/>
    <p:sldId id="283" r:id="rId7"/>
    <p:sldId id="313" r:id="rId8"/>
    <p:sldId id="291" r:id="rId9"/>
    <p:sldId id="259" r:id="rId10"/>
    <p:sldId id="284" r:id="rId11"/>
    <p:sldId id="286" r:id="rId12"/>
    <p:sldId id="285" r:id="rId13"/>
    <p:sldId id="267" r:id="rId14"/>
    <p:sldId id="296" r:id="rId15"/>
    <p:sldId id="297" r:id="rId16"/>
    <p:sldId id="298" r:id="rId17"/>
    <p:sldId id="293" r:id="rId18"/>
    <p:sldId id="268" r:id="rId19"/>
    <p:sldId id="260" r:id="rId20"/>
    <p:sldId id="287" r:id="rId21"/>
    <p:sldId id="288" r:id="rId22"/>
    <p:sldId id="289" r:id="rId23"/>
    <p:sldId id="290" r:id="rId24"/>
    <p:sldId id="270" r:id="rId25"/>
    <p:sldId id="309" r:id="rId26"/>
    <p:sldId id="306" r:id="rId27"/>
    <p:sldId id="300" r:id="rId28"/>
    <p:sldId id="301" r:id="rId29"/>
    <p:sldId id="302" r:id="rId30"/>
    <p:sldId id="303" r:id="rId31"/>
    <p:sldId id="304" r:id="rId32"/>
    <p:sldId id="305" r:id="rId33"/>
    <p:sldId id="307" r:id="rId34"/>
    <p:sldId id="308" r:id="rId35"/>
    <p:sldId id="265" r:id="rId36"/>
    <p:sldId id="263" r:id="rId37"/>
    <p:sldId id="299" r:id="rId38"/>
    <p:sldId id="295" r:id="rId39"/>
    <p:sldId id="273" r:id="rId40"/>
    <p:sldId id="271" r:id="rId41"/>
    <p:sldId id="266" r:id="rId42"/>
    <p:sldId id="272" r:id="rId43"/>
    <p:sldId id="274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6E0"/>
    <a:srgbClr val="6FB060"/>
    <a:srgbClr val="CE4253"/>
    <a:srgbClr val="D3B487"/>
    <a:srgbClr val="538D45"/>
    <a:srgbClr val="D7BC95"/>
    <a:srgbClr val="CA3446"/>
    <a:srgbClr val="952731"/>
    <a:srgbClr val="D14B5B"/>
    <a:srgbClr val="E28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материнские near-miss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</c:v>
                </c:pt>
                <c:pt idx="1">
                  <c:v>88</c:v>
                </c:pt>
                <c:pt idx="2">
                  <c:v>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9097760"/>
        <c:axId val="179098320"/>
      </c:barChart>
      <c:catAx>
        <c:axId val="179097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098320"/>
        <c:crosses val="autoZero"/>
        <c:auto val="1"/>
        <c:lblAlgn val="ctr"/>
        <c:lblOffset val="100"/>
        <c:noMultiLvlLbl val="0"/>
      </c:catAx>
      <c:valAx>
        <c:axId val="17909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09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массивная кровопотеря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tint val="77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tint val="7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tint val="77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</c:v>
                </c:pt>
                <c:pt idx="1">
                  <c:v>0.41</c:v>
                </c:pt>
                <c:pt idx="2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гипотонические кровотечения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shade val="76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shade val="7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76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D24DB30-CB3B-43CB-8304-4D16F08C0C1B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0.15</c:v>
                </c:pt>
                <c:pt idx="1">
                  <c:v>0.12</c:v>
                </c:pt>
                <c:pt idx="2">
                  <c:v>0.1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79101120"/>
        <c:axId val="179101680"/>
      </c:barChart>
      <c:catAx>
        <c:axId val="179101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101680"/>
        <c:crossesAt val="0"/>
        <c:auto val="1"/>
        <c:lblAlgn val="ctr"/>
        <c:lblOffset val="100"/>
        <c:noMultiLvlLbl val="0"/>
      </c:catAx>
      <c:valAx>
        <c:axId val="17910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10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732116084619826E-2"/>
          <c:y val="2.9095172832508516E-2"/>
          <c:w val="0.9445263989177467"/>
          <c:h val="0.826341290223609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рубец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solidFill>
                <a:schemeClr val="accent6">
                  <a:shade val="58000"/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6">
                  <a:shade val="58000"/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7780568741125467E-2"/>
                  <c:y val="-2.058917046110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595197491717058E-2"/>
                  <c:y val="-2.058917046110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65939990533743E-2"/>
                  <c:y val="-2.058917046110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39083743491834E-2"/>
                  <c:y val="-1.544187784582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314</c:v>
                </c:pt>
                <c:pt idx="1">
                  <c:v>342</c:v>
                </c:pt>
                <c:pt idx="2">
                  <c:v>328</c:v>
                </c:pt>
                <c:pt idx="3">
                  <c:v>365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рубца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solidFill>
                <a:schemeClr val="accent6">
                  <a:shade val="86000"/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6">
                  <a:shade val="86000"/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1951342283601823E-2"/>
                  <c:y val="-2.7969455884561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635533808607656E-3"/>
                  <c:y val="-2.31628167687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308727048482524E-2"/>
                  <c:y val="-3.7053211454631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433124945154323E-2"/>
                  <c:y val="-2.0400585811197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</c:v>
                </c:pt>
                <c:pt idx="1">
                  <c:v>79</c:v>
                </c:pt>
                <c:pt idx="2">
                  <c:v>119</c:v>
                </c:pt>
                <c:pt idx="3">
                  <c:v>129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рубца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solidFill>
                <a:schemeClr val="accent6">
                  <a:tint val="86000"/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6">
                  <a:tint val="86000"/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0457401164071902E-2"/>
                  <c:y val="-2.8310109384021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568482023844916E-2"/>
                  <c:y val="-2.6417972724618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556270926585951E-2"/>
                  <c:y val="-2.5736463076382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24595772070097E-2"/>
                  <c:y val="-2.8991619032256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28</c:v>
                </c:pt>
                <c:pt idx="1">
                  <c:v>41</c:v>
                </c:pt>
                <c:pt idx="2">
                  <c:v>53</c:v>
                </c:pt>
                <c:pt idx="3">
                  <c:v>49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рубца и более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solidFill>
                <a:schemeClr val="accent6">
                  <a:tint val="58000"/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6">
                  <a:tint val="58000"/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344528404603538E-2"/>
                  <c:y val="-1.0294585230553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939204495594788E-2"/>
                  <c:y val="-2.058917046110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433124945154323E-2"/>
                  <c:y val="-2.058917046110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433124945154427E-2"/>
                  <c:y val="-2.058917046110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2845536"/>
        <c:axId val="242846096"/>
        <c:axId val="0"/>
      </c:bar3DChart>
      <c:catAx>
        <c:axId val="24284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846096"/>
        <c:crosses val="autoZero"/>
        <c:auto val="1"/>
        <c:lblAlgn val="ctr"/>
        <c:lblOffset val="100"/>
        <c:noMultiLvlLbl val="0"/>
      </c:catAx>
      <c:valAx>
        <c:axId val="24284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84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тяжелая преэклампсия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0.68</c:v>
                </c:pt>
                <c:pt idx="1">
                  <c:v>0.54500000000000004</c:v>
                </c:pt>
                <c:pt idx="2">
                  <c:v>0.43000000000000005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4"/>
        <c:axId val="242849456"/>
        <c:axId val="242846656"/>
      </c:barChart>
      <c:catAx>
        <c:axId val="242849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846656"/>
        <c:crosses val="autoZero"/>
        <c:auto val="1"/>
        <c:lblAlgn val="ctr"/>
        <c:lblOffset val="100"/>
        <c:noMultiLvlLbl val="0"/>
      </c:catAx>
      <c:valAx>
        <c:axId val="24284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84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near-miss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тяжелая преэклампсия </c:v>
                </c:pt>
                <c:pt idx="1">
                  <c:v>акушерские кровотечения с потерей более 30% ОЦК </c:v>
                </c:pt>
                <c:pt idx="2">
                  <c:v>акушерский сепсис</c:v>
                </c:pt>
                <c:pt idx="3">
                  <c:v>разрыв матки</c:v>
                </c:pt>
                <c:pt idx="4">
                  <c:v>HELLP-синдром</c:v>
                </c:pt>
                <c:pt idx="5">
                  <c:v>ТЭЛА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</c:v>
                </c:pt>
                <c:pt idx="1">
                  <c:v>74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solidFill>
          <a:schemeClr val="bg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пациенток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Лист1!$A$2:$A$7</c:f>
              <c:strCache>
                <c:ptCount val="6"/>
                <c:pt idx="0">
                  <c:v>Менее 18,5 – дефицит массы тела</c:v>
                </c:pt>
                <c:pt idx="1">
                  <c:v>18,5—24,99 – норма</c:v>
                </c:pt>
                <c:pt idx="2">
                  <c:v>25-30 – избыточная масса тела</c:v>
                </c:pt>
                <c:pt idx="3">
                  <c:v>30-35 – ожирение 1 ст</c:v>
                </c:pt>
                <c:pt idx="4">
                  <c:v>35-40 – ожирение  2 ст</c:v>
                </c:pt>
                <c:pt idx="5">
                  <c:v>Более 40 – ожирение 3 ст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22</c:v>
                </c:pt>
                <c:pt idx="2">
                  <c:v>59</c:v>
                </c:pt>
                <c:pt idx="3">
                  <c:v>32</c:v>
                </c:pt>
                <c:pt idx="4">
                  <c:v>21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42752304"/>
        <c:axId val="2427528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Ряд 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2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2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2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Лист1!$A$2:$A$7</c15:sqref>
                        </c15:formulaRef>
                      </c:ext>
                    </c:extLst>
                    <c:strCache>
                      <c:ptCount val="6"/>
                      <c:pt idx="0">
                        <c:v>Менее 18,5 – дефицит массы тела</c:v>
                      </c:pt>
                      <c:pt idx="1">
                        <c:v>18,5—24,99 – норма</c:v>
                      </c:pt>
                      <c:pt idx="2">
                        <c:v>25-30 – избыточная масса тела</c:v>
                      </c:pt>
                      <c:pt idx="3">
                        <c:v>30-35 – ожирение 1 ст</c:v>
                      </c:pt>
                      <c:pt idx="4">
                        <c:v>35-40 – ожирение  2 ст</c:v>
                      </c:pt>
                      <c:pt idx="5">
                        <c:v>Более 40 – ожирение 3 ст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3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3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3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Лист1!$A$2:$A$7</c15:sqref>
                        </c15:formulaRef>
                      </c:ext>
                    </c:extLst>
                    <c:strCache>
                      <c:ptCount val="6"/>
                      <c:pt idx="0">
                        <c:v>Менее 18,5 – дефицит массы тела</c:v>
                      </c:pt>
                      <c:pt idx="1">
                        <c:v>18,5—24,99 – норма</c:v>
                      </c:pt>
                      <c:pt idx="2">
                        <c:v>25-30 – избыточная масса тела</c:v>
                      </c:pt>
                      <c:pt idx="3">
                        <c:v>30-35 – ожирение 1 ст</c:v>
                      </c:pt>
                      <c:pt idx="4">
                        <c:v>35-40 – ожирение  2 ст</c:v>
                      </c:pt>
                      <c:pt idx="5">
                        <c:v>Более 40 – ожирение 3 ст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</c:ext>
        </c:extLst>
      </c:barChart>
      <c:catAx>
        <c:axId val="242752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752864"/>
        <c:crosses val="autoZero"/>
        <c:auto val="1"/>
        <c:lblAlgn val="ctr"/>
        <c:lblOffset val="100"/>
        <c:noMultiLvlLbl val="0"/>
      </c:catAx>
      <c:valAx>
        <c:axId val="242752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75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только витамины и микроэлементы</c:v>
                </c:pt>
                <c:pt idx="1">
                  <c:v>6—15 препаратов</c:v>
                </c:pt>
                <c:pt idx="2">
                  <c:v>16-20 препаратов</c:v>
                </c:pt>
                <c:pt idx="3">
                  <c:v>21 и более препаратов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1.4999999999999999E-2</c:v>
                </c:pt>
                <c:pt idx="1">
                  <c:v>0.62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43734608"/>
        <c:axId val="24373516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4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4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4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4"/>
                      <c:pt idx="0">
                        <c:v>только витамины и микроэлементы</c:v>
                      </c:pt>
                      <c:pt idx="1">
                        <c:v>6—15 препаратов</c:v>
                      </c:pt>
                      <c:pt idx="2">
                        <c:v>16-20 препаратов</c:v>
                      </c:pt>
                      <c:pt idx="3">
                        <c:v>21 и более препаратов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6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6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6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4"/>
                      <c:pt idx="0">
                        <c:v>только витамины и микроэлементы</c:v>
                      </c:pt>
                      <c:pt idx="1">
                        <c:v>6—15 препаратов</c:v>
                      </c:pt>
                      <c:pt idx="2">
                        <c:v>16-20 препаратов</c:v>
                      </c:pt>
                      <c:pt idx="3">
                        <c:v>21 и более препаратов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24373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735168"/>
        <c:crosses val="autoZero"/>
        <c:auto val="1"/>
        <c:lblAlgn val="ctr"/>
        <c:lblOffset val="100"/>
        <c:noMultiLvlLbl val="0"/>
      </c:catAx>
      <c:valAx>
        <c:axId val="243735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73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4FF33-847A-45E3-A120-8DAEBA42E68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4D6F8-3CA2-49C2-8B87-B7F5B5CD67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4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4D6F8-3CA2-49C2-8B87-B7F5B5CD673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4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4D6F8-3CA2-49C2-8B87-B7F5B5CD673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5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4D6F8-3CA2-49C2-8B87-B7F5B5CD673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1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4D6F8-3CA2-49C2-8B87-B7F5B5CD673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0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 каждой 2ой здоровой женщины репродуктивного возраста в содержимом влагалища можно выделить </a:t>
            </a:r>
            <a:r>
              <a:rPr lang="ru-RU" dirty="0" err="1" smtClean="0">
                <a:solidFill>
                  <a:srgbClr val="FF0000"/>
                </a:solidFill>
              </a:rPr>
              <a:t>гарднереллы</a:t>
            </a:r>
            <a:r>
              <a:rPr lang="ru-RU" dirty="0" smtClean="0"/>
              <a:t> и </a:t>
            </a:r>
            <a:r>
              <a:rPr lang="ru-RU" dirty="0" err="1" smtClean="0">
                <a:solidFill>
                  <a:srgbClr val="FF0000"/>
                </a:solidFill>
              </a:rPr>
              <a:t>кандиды</a:t>
            </a:r>
            <a:r>
              <a:rPr lang="ru-RU" dirty="0" smtClean="0"/>
              <a:t>, у каждой четвертой — </a:t>
            </a:r>
            <a:r>
              <a:rPr lang="ru-RU" dirty="0" smtClean="0">
                <a:solidFill>
                  <a:srgbClr val="FF0000"/>
                </a:solidFill>
              </a:rPr>
              <a:t>кишечную палочку</a:t>
            </a:r>
            <a:r>
              <a:rPr lang="ru-RU" dirty="0" smtClean="0"/>
              <a:t>, у каждой пятой — </a:t>
            </a:r>
            <a:r>
              <a:rPr lang="ru-RU" dirty="0" smtClean="0">
                <a:solidFill>
                  <a:srgbClr val="FF0000"/>
                </a:solidFill>
              </a:rPr>
              <a:t>микоплазмы</a:t>
            </a:r>
            <a:r>
              <a:rPr lang="ru-RU" dirty="0" smtClean="0"/>
              <a:t>. Если КОЕ этих возбудителей не превышает 10</a:t>
            </a:r>
            <a:r>
              <a:rPr lang="ru-RU" baseline="30000" dirty="0" smtClean="0"/>
              <a:t>5</a:t>
            </a:r>
            <a:r>
              <a:rPr lang="ru-RU" dirty="0" smtClean="0"/>
              <a:t>, а КОЕ </a:t>
            </a:r>
            <a:r>
              <a:rPr lang="ru-RU" dirty="0" err="1" smtClean="0">
                <a:solidFill>
                  <a:srgbClr val="00B050"/>
                </a:solidFill>
              </a:rPr>
              <a:t>лактобактерий</a:t>
            </a:r>
            <a:r>
              <a:rPr lang="ru-RU" dirty="0" smtClean="0"/>
              <a:t> составляет более 10</a:t>
            </a:r>
            <a:r>
              <a:rPr lang="ru-RU" baseline="30000" dirty="0" smtClean="0"/>
              <a:t>7</a:t>
            </a:r>
            <a:r>
              <a:rPr lang="ru-RU" dirty="0" smtClean="0"/>
              <a:t> и при этом нет клинических проявлений воспаления, то женщина считается </a:t>
            </a:r>
            <a:r>
              <a:rPr lang="ru-RU" dirty="0" smtClean="0">
                <a:solidFill>
                  <a:srgbClr val="00B050"/>
                </a:solidFill>
              </a:rPr>
              <a:t>здоровой</a:t>
            </a:r>
            <a:r>
              <a:rPr lang="ru-RU" dirty="0" smtClean="0"/>
              <a:t> и ни в каком лечении не нуждается.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4D6F8-3CA2-49C2-8B87-B7F5B5CD673B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47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4D6F8-3CA2-49C2-8B87-B7F5B5CD673B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79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532-2282-4420-852C-F82CC4151EC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7BA-8CDA-4D63-864C-8ED890DA5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5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532-2282-4420-852C-F82CC4151EC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7BA-8CDA-4D63-864C-8ED890DA5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0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532-2282-4420-852C-F82CC4151EC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7BA-8CDA-4D63-864C-8ED890DA5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9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532-2282-4420-852C-F82CC4151EC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7BA-8CDA-4D63-864C-8ED890DA5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5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532-2282-4420-852C-F82CC4151EC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7BA-8CDA-4D63-864C-8ED890DA5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9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532-2282-4420-852C-F82CC4151EC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7BA-8CDA-4D63-864C-8ED890DA5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0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532-2282-4420-852C-F82CC4151EC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7BA-8CDA-4D63-864C-8ED890DA5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53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532-2282-4420-852C-F82CC4151EC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7BA-8CDA-4D63-864C-8ED890DA5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5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532-2282-4420-852C-F82CC4151EC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7BA-8CDA-4D63-864C-8ED890DA5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8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532-2282-4420-852C-F82CC4151EC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7BA-8CDA-4D63-864C-8ED890DA5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3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3532-2282-4420-852C-F82CC4151EC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97BA-8CDA-4D63-864C-8ED890DA5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7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3532-2282-4420-852C-F82CC4151EC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97BA-8CDA-4D63-864C-8ED890DA53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6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6.wdp"/><Relationship Id="rId1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2.png"/><Relationship Id="rId17" Type="http://schemas.microsoft.com/office/2007/relationships/hdphoto" Target="../media/hdphoto8.wdp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4.wdp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12590" b="19783"/>
          <a:stretch/>
        </p:blipFill>
        <p:spPr>
          <a:xfrm>
            <a:off x="133349" y="127078"/>
            <a:ext cx="11944351" cy="65975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962" y="2500312"/>
            <a:ext cx="9558338" cy="1071563"/>
          </a:xfrm>
        </p:spPr>
        <p:txBody>
          <a:bodyPr anchor="t">
            <a:normAutofit/>
          </a:bodyPr>
          <a:lstStyle/>
          <a:p>
            <a:r>
              <a:rPr lang="ru-RU" sz="5200" cap="all" dirty="0" smtClean="0">
                <a:solidFill>
                  <a:schemeClr val="bg1"/>
                </a:solidFill>
              </a:rPr>
              <a:t>Матери </a:t>
            </a:r>
            <a:r>
              <a:rPr lang="en-US" sz="5200" cap="all" dirty="0" smtClean="0">
                <a:solidFill>
                  <a:schemeClr val="bg1"/>
                </a:solidFill>
              </a:rPr>
              <a:t>Near Miss</a:t>
            </a:r>
            <a:endParaRPr lang="ru-RU" sz="5200" cap="all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7075" y="3152775"/>
            <a:ext cx="5495925" cy="390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3037" y="3152775"/>
            <a:ext cx="9144000" cy="695325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</a:rPr>
              <a:t>ПОВЕЗЛО ИЛИ ВСЕ ТОЛЬКО НАЧИНАЕТСЯ?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283" y="995360"/>
            <a:ext cx="2041433" cy="1076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42283" y="561130"/>
            <a:ext cx="3831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cap="all" dirty="0" smtClean="0">
                <a:solidFill>
                  <a:schemeClr val="bg1"/>
                </a:solidFill>
              </a:rPr>
              <a:t>Д.м.н., проф. Буштырева И. О.</a:t>
            </a:r>
            <a:endParaRPr lang="ru-RU" sz="200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11" name="Пятиугольник 10"/>
          <p:cNvSpPr/>
          <p:nvPr/>
        </p:nvSpPr>
        <p:spPr>
          <a:xfrm>
            <a:off x="114300" y="121627"/>
            <a:ext cx="5864470" cy="6610534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181" y="2332786"/>
            <a:ext cx="4174879" cy="3133659"/>
          </a:xfrm>
        </p:spPr>
        <p:txBody>
          <a:bodyPr anchor="t"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dirty="0" smtClean="0">
                <a:solidFill>
                  <a:schemeClr val="bg1"/>
                </a:solidFill>
              </a:rPr>
              <a:t>Почему </a:t>
            </a:r>
            <a:r>
              <a:rPr lang="ru-RU" dirty="0">
                <a:solidFill>
                  <a:schemeClr val="bg1"/>
                </a:solidFill>
              </a:rPr>
              <a:t>женщина </a:t>
            </a:r>
            <a:r>
              <a:rPr lang="ru-RU" dirty="0" smtClean="0">
                <a:solidFill>
                  <a:schemeClr val="bg1"/>
                </a:solidFill>
              </a:rPr>
              <a:t>оказалась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критическом состоянии?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29706" y="2332785"/>
            <a:ext cx="4984526" cy="31336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ru-RU" sz="4000" dirty="0">
                <a:solidFill>
                  <a:schemeClr val="bg2">
                    <a:lumMod val="75000"/>
                  </a:schemeClr>
                </a:solidFill>
              </a:rPr>
              <a:t>Ответ на этот вопрос может дать только конфиденциальный независимый 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аудит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244739" y="365127"/>
            <a:ext cx="5572122" cy="748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Правило трёх «Почему?»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9" name="Пятиугольник 8"/>
          <p:cNvSpPr/>
          <p:nvPr/>
        </p:nvSpPr>
        <p:spPr>
          <a:xfrm>
            <a:off x="114300" y="121627"/>
            <a:ext cx="5864470" cy="661053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7119" y="1748859"/>
            <a:ext cx="4983773" cy="31336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ru-RU" sz="4000" dirty="0" smtClean="0">
                <a:solidFill>
                  <a:schemeClr val="bg1"/>
                </a:solidFill>
              </a:rPr>
              <a:t>Почему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не выявлены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(</a:t>
            </a:r>
            <a:r>
              <a:rPr lang="ru-RU" sz="4000" dirty="0">
                <a:solidFill>
                  <a:schemeClr val="bg1"/>
                </a:solidFill>
              </a:rPr>
              <a:t>или их не было) ранние предикторы будущих грозных проблем</a:t>
            </a:r>
            <a:r>
              <a:rPr lang="ru-RU" sz="4000" dirty="0" smtClean="0">
                <a:solidFill>
                  <a:schemeClr val="bg1"/>
                </a:solidFill>
              </a:rPr>
              <a:t>?</a:t>
            </a:r>
            <a:endParaRPr lang="ru-RU" sz="40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73693" y="1516014"/>
            <a:ext cx="5528892" cy="4308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ru-RU" sz="4000" dirty="0">
                <a:solidFill>
                  <a:schemeClr val="bg2">
                    <a:lumMod val="75000"/>
                  </a:schemeClr>
                </a:solidFill>
              </a:rPr>
              <a:t>По-прежнему 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отсутствует</a:t>
            </a:r>
            <a:b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подсчет </a:t>
            </a:r>
            <a:r>
              <a:rPr lang="ru-RU" sz="4000" dirty="0">
                <a:solidFill>
                  <a:schemeClr val="bg2">
                    <a:lumMod val="75000"/>
                  </a:schemeClr>
                </a:solidFill>
              </a:rPr>
              <a:t>факторов акушерского 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риска</a:t>
            </a:r>
            <a:b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или </a:t>
            </a:r>
            <a:r>
              <a:rPr lang="ru-RU" sz="4000" dirty="0">
                <a:solidFill>
                  <a:schemeClr val="bg2">
                    <a:lumMod val="75000"/>
                  </a:schemeClr>
                </a:solidFill>
              </a:rPr>
              <a:t>подсчет 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производится</a:t>
            </a:r>
            <a:b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с </a:t>
            </a:r>
            <a:r>
              <a:rPr lang="ru-RU" sz="4000" dirty="0">
                <a:solidFill>
                  <a:schemeClr val="bg2">
                    <a:lumMod val="75000"/>
                  </a:schemeClr>
                </a:solidFill>
              </a:rPr>
              <a:t>их занижением 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6244739" y="365127"/>
            <a:ext cx="5572122" cy="74856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Правило трёх «Почему?»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9" name="Пятиугольник 8"/>
          <p:cNvSpPr/>
          <p:nvPr/>
        </p:nvSpPr>
        <p:spPr>
          <a:xfrm>
            <a:off x="114300" y="121627"/>
            <a:ext cx="5864470" cy="661053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1963" y="1537522"/>
            <a:ext cx="5202015" cy="31336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ru-RU" sz="4000" dirty="0" smtClean="0">
                <a:solidFill>
                  <a:schemeClr val="bg1"/>
                </a:solidFill>
              </a:rPr>
              <a:t>Почему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не </a:t>
            </a:r>
            <a:r>
              <a:rPr lang="ru-RU" sz="4000" dirty="0">
                <a:solidFill>
                  <a:schemeClr val="bg1"/>
                </a:solidFill>
              </a:rPr>
              <a:t>использованы профилактические </a:t>
            </a:r>
            <a:r>
              <a:rPr lang="ru-RU" sz="4000" dirty="0" smtClean="0">
                <a:solidFill>
                  <a:schemeClr val="bg1"/>
                </a:solidFill>
              </a:rPr>
              <a:t>приемы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по предотвращению </a:t>
            </a:r>
            <a:r>
              <a:rPr lang="ru-RU" sz="4000" dirty="0">
                <a:solidFill>
                  <a:schemeClr val="bg1"/>
                </a:solidFill>
              </a:rPr>
              <a:t>случаев </a:t>
            </a:r>
            <a:r>
              <a:rPr lang="en-US" sz="4000" dirty="0">
                <a:solidFill>
                  <a:schemeClr val="bg1"/>
                </a:solidFill>
              </a:rPr>
              <a:t>Near Miss</a:t>
            </a:r>
            <a:r>
              <a:rPr lang="ru-RU" sz="4000" dirty="0" smtClean="0">
                <a:solidFill>
                  <a:schemeClr val="bg1"/>
                </a:solidFill>
              </a:rPr>
              <a:t>?</a:t>
            </a:r>
            <a:endParaRPr lang="ru-RU" sz="40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56462" y="1725413"/>
            <a:ext cx="5528892" cy="4308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Отсутствие</a:t>
            </a:r>
            <a:b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клинических протоколов</a:t>
            </a:r>
            <a:b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или </a:t>
            </a:r>
            <a:r>
              <a:rPr lang="ru-RU" sz="4000" dirty="0">
                <a:solidFill>
                  <a:schemeClr val="bg2">
                    <a:lumMod val="75000"/>
                  </a:schemeClr>
                </a:solidFill>
              </a:rPr>
              <a:t>игнорирование </a:t>
            </a: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протоколов</a:t>
            </a:r>
            <a:b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при </a:t>
            </a:r>
            <a:r>
              <a:rPr lang="ru-RU" sz="4000" dirty="0">
                <a:solidFill>
                  <a:schemeClr val="bg2">
                    <a:lumMod val="75000"/>
                  </a:schemeClr>
                </a:solidFill>
              </a:rPr>
              <a:t>их наличии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244739" y="365127"/>
            <a:ext cx="5572122" cy="74856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Правило трёх «Почему?»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448011" y="679243"/>
            <a:ext cx="11158655" cy="1933367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28647" y="589214"/>
            <a:ext cx="9497888" cy="21541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Гиппократ о профилактике: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«Лечить нужно не только болезнь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,</a:t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но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и противодействовать причинам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,</a:t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ее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вызвавшим»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6"/>
          <a:stretch/>
        </p:blipFill>
        <p:spPr>
          <a:xfrm>
            <a:off x="454757" y="204332"/>
            <a:ext cx="1873890" cy="2395015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467283" y="1872167"/>
            <a:ext cx="11538613" cy="382003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4757" y="3570897"/>
            <a:ext cx="4043043" cy="2254655"/>
          </a:xfrm>
          <a:prstGeom prst="roundRect">
            <a:avLst/>
          </a:prstGeom>
          <a:solidFill>
            <a:srgbClr val="94C8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400" b="1" dirty="0" smtClean="0"/>
              <a:t>ОАГА</a:t>
            </a:r>
            <a:r>
              <a:rPr lang="en-US" sz="2400" b="1" dirty="0" smtClean="0"/>
              <a:t> </a:t>
            </a:r>
            <a:r>
              <a:rPr lang="ru-RU" sz="2400" b="1" dirty="0" smtClean="0"/>
              <a:t>(</a:t>
            </a:r>
            <a:r>
              <a:rPr lang="ru-RU" sz="2400" b="1" dirty="0"/>
              <a:t>артифициальный аборт, самоаборт, неразвивающаяся беременность), экстрагенитальная патология, РХГ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62425" y="3570897"/>
            <a:ext cx="3851074" cy="2254655"/>
          </a:xfrm>
          <a:prstGeom prst="roundRect">
            <a:avLst/>
          </a:prstGeom>
          <a:solidFill>
            <a:srgbClr val="75B8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400" b="1" dirty="0" smtClean="0"/>
              <a:t>Отсутствие </a:t>
            </a:r>
            <a:r>
              <a:rPr lang="ru-RU" sz="2400" b="1" dirty="0"/>
              <a:t>выделения этой категории беременных</a:t>
            </a:r>
          </a:p>
          <a:p>
            <a:pPr algn="ctr">
              <a:lnSpc>
                <a:spcPts val="2400"/>
              </a:lnSpc>
            </a:pPr>
            <a:r>
              <a:rPr lang="ru-RU" sz="2400" b="1" dirty="0"/>
              <a:t>в особую группу риска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63326" y="3575056"/>
            <a:ext cx="4043043" cy="2250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ru-RU" sz="2400" b="1" dirty="0"/>
              <a:t>Нет профилактики неполноценной децидуализации</a:t>
            </a: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594196"/>
              </p:ext>
            </p:extLst>
          </p:nvPr>
        </p:nvGraphicFramePr>
        <p:xfrm>
          <a:off x="476250" y="1290908"/>
          <a:ext cx="11211653" cy="422894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99699"/>
                <a:gridCol w="2623569"/>
                <a:gridCol w="2321910"/>
                <a:gridCol w="2556345"/>
                <a:gridCol w="3010130"/>
              </a:tblGrid>
              <a:tr h="756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439" marR="76439" marT="38219" marB="382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Диагноз клинический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439" marR="76439" marT="38219" marB="38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Диагноз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патологоанатомический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Заключение КИЛИ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Заключение</a:t>
                      </a:r>
                      <a:br>
                        <a:rPr lang="ru-RU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клинического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аудита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439" marR="76439" marT="38219" marB="38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71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П-ка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К. </a:t>
                      </a:r>
                      <a:endParaRPr lang="ru-RU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439" marR="76439" marT="38219" marB="38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Левосторонняя </a:t>
                      </a:r>
                      <a:r>
                        <a:rPr lang="ru-RU" sz="20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полисегментарная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нижнедолевая пневмония.</a:t>
                      </a:r>
                      <a:endParaRPr lang="ru-RU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439" marR="76439" marT="38219" marB="38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Акушерский шок. Анафилактический шок.</a:t>
                      </a:r>
                      <a:endParaRPr lang="ru-RU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случай условно</a:t>
                      </a:r>
                      <a:br>
                        <a:rPr lang="ru-RU" sz="2000" u="sng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ru-RU" sz="2000" u="sng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предотвратим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Нарушение 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перемещения внутри стационара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???</a:t>
                      </a:r>
                      <a:endParaRPr lang="ru-RU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случай</a:t>
                      </a:r>
                      <a:br>
                        <a:rPr lang="ru-RU" sz="2000" u="sng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ru-RU" sz="2000" u="sng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предотвратим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Систематическое 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введение лекарственных </a:t>
                      </a:r>
                      <a:r>
                        <a:rPr lang="ru-RU" sz="20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препаратов</a:t>
                      </a:r>
                      <a:r>
                        <a:rPr lang="ru-RU" sz="200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,</a:t>
                      </a:r>
                      <a:br>
                        <a:rPr lang="ru-RU" sz="200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ru-RU" sz="200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не разрешенных</a:t>
                      </a:r>
                      <a:br>
                        <a:rPr lang="ru-RU" sz="200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ru-RU" sz="200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к применению</a:t>
                      </a:r>
                      <a:br>
                        <a:rPr lang="ru-RU" sz="200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ru-RU" sz="200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у 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беременных. Анафилактический шок.</a:t>
                      </a:r>
                      <a:endParaRPr lang="ru-RU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439" marR="76439" marT="38219" marB="38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72191" y="333558"/>
            <a:ext cx="11570676" cy="1212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Заключение и рекомендации КИЛИ и клинического аудита</a:t>
            </a:r>
          </a:p>
        </p:txBody>
      </p:sp>
    </p:spTree>
    <p:extLst>
      <p:ext uri="{BB962C8B-B14F-4D97-AF65-F5344CB8AC3E}">
        <p14:creationId xmlns:p14="http://schemas.microsoft.com/office/powerpoint/2010/main" val="36558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31278"/>
              </p:ext>
            </p:extLst>
          </p:nvPr>
        </p:nvGraphicFramePr>
        <p:xfrm>
          <a:off x="476250" y="1290908"/>
          <a:ext cx="11211653" cy="422894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99699"/>
                <a:gridCol w="2623569"/>
                <a:gridCol w="2321910"/>
                <a:gridCol w="2556345"/>
                <a:gridCol w="3010130"/>
              </a:tblGrid>
              <a:tr h="756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439" marR="76439" marT="38219" marB="382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Диагноз клинический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439" marR="76439" marT="38219" marB="38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Диагноз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патологоанатомический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Заключение КИЛИ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Заключение</a:t>
                      </a:r>
                      <a:br>
                        <a:rPr lang="ru-RU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клинического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аудита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439" marR="76439" marT="38219" marB="38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71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П-ка Ч. </a:t>
                      </a:r>
                      <a:endParaRPr lang="ru-RU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6439" marR="76439" marT="38219" marB="38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Внебольничная</a:t>
                      </a:r>
                      <a:br>
                        <a:rPr lang="ru-RU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2-сторонняя нижнедолевая пневмония.</a:t>
                      </a:r>
                    </a:p>
                  </a:txBody>
                  <a:tcPr marL="76439" marR="76439" marT="38219" marB="38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HELLP-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синдром, СПОН.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случай условно</a:t>
                      </a:r>
                      <a:br>
                        <a:rPr lang="ru-RU" sz="2000" u="sng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ru-RU" sz="2000" u="sng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предотвратим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Несвоевременная госпитализация пациентки, задержка диагностики патологического состояния.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случай</a:t>
                      </a:r>
                      <a:br>
                        <a:rPr lang="ru-RU" sz="2000" u="sng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ru-RU" sz="2000" u="sng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предотвратим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Несвоевременное (запоздалое) родоразрешение.</a:t>
                      </a:r>
                      <a:endParaRPr lang="ru-RU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439" marR="76439" marT="38219" marB="38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272191" y="333558"/>
            <a:ext cx="11570676" cy="1212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Заключение и рекомендации КИЛИ и клинического аудита</a:t>
            </a:r>
          </a:p>
        </p:txBody>
      </p:sp>
    </p:spTree>
    <p:extLst>
      <p:ext uri="{BB962C8B-B14F-4D97-AF65-F5344CB8AC3E}">
        <p14:creationId xmlns:p14="http://schemas.microsoft.com/office/powerpoint/2010/main" val="6986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72191" y="333558"/>
            <a:ext cx="11570676" cy="1212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Заключение и рекомендации КИЛИ и клинического аудита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808787"/>
              </p:ext>
            </p:extLst>
          </p:nvPr>
        </p:nvGraphicFramePr>
        <p:xfrm>
          <a:off x="476250" y="1290908"/>
          <a:ext cx="11211653" cy="422894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99699"/>
                <a:gridCol w="2623569"/>
                <a:gridCol w="2321910"/>
                <a:gridCol w="2556345"/>
                <a:gridCol w="3010130"/>
              </a:tblGrid>
              <a:tr h="756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439" marR="76439" marT="38219" marB="382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F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Диагноз клинический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439" marR="76439" marT="38219" marB="38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F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Диагноз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патологоанатомический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F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Заключение КИЛИ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F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Заключение</a:t>
                      </a:r>
                      <a:br>
                        <a:rPr lang="ru-RU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клинического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аудита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439" marR="76439" marT="38219" marB="38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FA0"/>
                    </a:solidFill>
                  </a:tcPr>
                </a:tc>
              </a:tr>
              <a:tr h="3471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П-ка М. </a:t>
                      </a:r>
                      <a:endParaRPr lang="ru-RU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6439" marR="76439" marT="38219" marB="38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Акушерская эмболия в раннем послеродовом периоде.</a:t>
                      </a:r>
                    </a:p>
                  </a:txBody>
                  <a:tcPr marL="76439" marR="76439" marT="38219" marB="38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Полный (трансмуральный) разрыв шейки матки. Геморрагический шок.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случай условно</a:t>
                      </a:r>
                      <a:br>
                        <a:rPr lang="ru-RU" sz="2000" u="sng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ru-RU" sz="2000" u="sng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предотвратим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Несвоевременная диагностика патологического состояния.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случай</a:t>
                      </a:r>
                      <a:br>
                        <a:rPr lang="ru-RU" sz="2000" u="sng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ru-RU" sz="2000" u="sng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предотвратим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Нарушение протокола «Профилактика, лечение и алгоритм ведения</a:t>
                      </a:r>
                      <a:br>
                        <a:rPr lang="ru-RU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при акушерских кровотечениях».</a:t>
                      </a:r>
                      <a:endParaRPr lang="ru-RU" sz="20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439" marR="76439" marT="38219" marB="382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3D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5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18" name="Загнутый угол 17"/>
          <p:cNvSpPr/>
          <p:nvPr/>
        </p:nvSpPr>
        <p:spPr>
          <a:xfrm>
            <a:off x="511907" y="880235"/>
            <a:ext cx="11158655" cy="1933367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700968" y="826688"/>
            <a:ext cx="9497888" cy="21541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Гиппократ: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«Думать, рассуждать, но не уметь делать – признак незнания, которое 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ведет</a:t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к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неверным результатам»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7" y="217292"/>
            <a:ext cx="2023469" cy="259631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511907" y="3767138"/>
            <a:ext cx="4043043" cy="17523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400" b="1" dirty="0"/>
              <a:t>Поиск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формальных причин</a:t>
            </a:r>
            <a:br>
              <a:rPr lang="ru-RU" sz="2400" b="1" dirty="0" smtClean="0"/>
            </a:br>
            <a:r>
              <a:rPr lang="ru-RU" sz="2400" b="1" dirty="0" smtClean="0"/>
              <a:t>для штрафа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27606" y="3767138"/>
            <a:ext cx="4043043" cy="1752331"/>
          </a:xfrm>
          <a:prstGeom prst="roundRect">
            <a:avLst/>
          </a:prstGeom>
          <a:solidFill>
            <a:srgbClr val="A5CF9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400" b="1" dirty="0"/>
              <a:t>Отсутствие </a:t>
            </a:r>
            <a:r>
              <a:rPr lang="ru-RU" sz="2400" b="1" dirty="0" smtClean="0"/>
              <a:t>мотивации</a:t>
            </a:r>
            <a:br>
              <a:rPr lang="ru-RU" sz="2400" b="1" dirty="0" smtClean="0"/>
            </a:br>
            <a:r>
              <a:rPr lang="ru-RU" sz="2400" b="1" dirty="0" smtClean="0"/>
              <a:t>в </a:t>
            </a:r>
            <a:r>
              <a:rPr lang="ru-RU" sz="2400" b="1" dirty="0"/>
              <a:t>выявлении системных дефектов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720476" y="3770333"/>
            <a:ext cx="4043043" cy="1749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ru-RU" sz="2400" b="1" dirty="0" smtClean="0"/>
              <a:t>Работа</a:t>
            </a:r>
            <a:br>
              <a:rPr lang="ru-RU" sz="2400" b="1" dirty="0" smtClean="0"/>
            </a:br>
            <a:r>
              <a:rPr lang="ru-RU" sz="2400" b="1" dirty="0" smtClean="0"/>
              <a:t>по </a:t>
            </a:r>
            <a:r>
              <a:rPr lang="ru-RU" sz="2400" b="1" dirty="0"/>
              <a:t>«разные стороны баррикад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1766451" y="3263875"/>
            <a:ext cx="8276665" cy="831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cap="all" dirty="0">
                <a:solidFill>
                  <a:schemeClr val="bg1">
                    <a:lumMod val="50000"/>
                  </a:schemeClr>
                </a:solidFill>
              </a:rPr>
              <a:t>Работа экспертов страховых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1698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11" name="Загнутый угол 10"/>
          <p:cNvSpPr/>
          <p:nvPr/>
        </p:nvSpPr>
        <p:spPr>
          <a:xfrm>
            <a:off x="499922" y="520068"/>
            <a:ext cx="11158655" cy="2261232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726685" y="539796"/>
            <a:ext cx="7603881" cy="26158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Гиппократ о </a:t>
            </a:r>
            <a:r>
              <a:rPr lang="ru-RU" sz="2000" u="sng" dirty="0" err="1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предотвратимости</a:t>
            </a: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 репродуктивных потерь: </a:t>
            </a:r>
            <a:r>
              <a:rPr lang="ru-RU" sz="17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/>
            </a:r>
            <a:br>
              <a:rPr lang="ru-RU" sz="17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«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Ничего не происходит без причины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.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Но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если что-то произошло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,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то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можно быть уверенным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,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что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для этого была причина»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1" y="99424"/>
            <a:ext cx="1873890" cy="268187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99921" y="3050206"/>
            <a:ext cx="11187983" cy="11776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400" b="1" dirty="0"/>
              <a:t>Клинический аудит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31336" y="3986749"/>
            <a:ext cx="4777304" cy="17523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400" b="1" dirty="0"/>
              <a:t>Элемент обучения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не </a:t>
            </a:r>
            <a:r>
              <a:rPr lang="ru-RU" sz="2400" b="1" dirty="0"/>
              <a:t>подразумевает наказания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70745" y="3974319"/>
            <a:ext cx="4777304" cy="1749136"/>
          </a:xfrm>
          <a:prstGeom prst="roundRect">
            <a:avLst/>
          </a:prstGeom>
          <a:solidFill>
            <a:srgbClr val="E187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ru-RU" sz="2400" b="1" dirty="0"/>
              <a:t>Обеспечивает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обратную связь с </a:t>
            </a:r>
            <a:r>
              <a:rPr lang="ru-RU" sz="2400" b="1" dirty="0"/>
              <a:t>персоналом,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способствуя </a:t>
            </a:r>
            <a:r>
              <a:rPr lang="ru-RU" sz="2400" b="1" dirty="0"/>
              <a:t>принципам «командной работы»</a:t>
            </a:r>
          </a:p>
        </p:txBody>
      </p:sp>
    </p:spTree>
    <p:extLst>
      <p:ext uri="{BB962C8B-B14F-4D97-AF65-F5344CB8AC3E}">
        <p14:creationId xmlns:p14="http://schemas.microsoft.com/office/powerpoint/2010/main" val="37210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10307" y="365127"/>
            <a:ext cx="11418277" cy="748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Классификация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maternal near miss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28852" y="1501799"/>
            <a:ext cx="3604967" cy="2098873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290648" y="1427973"/>
            <a:ext cx="3604966" cy="2098873"/>
          </a:xfrm>
          <a:prstGeom prst="round2DiagRect">
            <a:avLst/>
          </a:prstGeom>
          <a:solidFill>
            <a:srgbClr val="AE9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8021640" y="1397109"/>
            <a:ext cx="3604966" cy="209887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414590" y="3702569"/>
            <a:ext cx="3604966" cy="2098873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137032" y="3654673"/>
            <a:ext cx="3604966" cy="2098873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32751" y="2191194"/>
            <a:ext cx="3118338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800"/>
              </a:lnSpc>
            </a:pPr>
            <a:r>
              <a:rPr lang="ru-RU" sz="2800" dirty="0">
                <a:solidFill>
                  <a:schemeClr val="bg1"/>
                </a:solidFill>
              </a:rPr>
              <a:t>АКУШЕРСКИЕ (НЕОТЛОЖНЫЕ)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64622" y="2279122"/>
            <a:ext cx="390964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8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ЭКСТРАГЕНИТАЛЬНЫЕ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83246" y="2076674"/>
            <a:ext cx="348175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800"/>
              </a:lnSpc>
            </a:pPr>
            <a:r>
              <a:rPr lang="ru-RU" sz="2800" dirty="0">
                <a:solidFill>
                  <a:schemeClr val="bg1"/>
                </a:solidFill>
              </a:rPr>
              <a:t>ЗАПЛАНИРОВАННЫЕ (УПРАВЛЯЕМЫЕ)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62250" y="4537210"/>
            <a:ext cx="390964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800"/>
              </a:lnSpc>
            </a:pPr>
            <a:r>
              <a:rPr lang="ru-RU" sz="2800" dirty="0">
                <a:solidFill>
                  <a:schemeClr val="bg1"/>
                </a:solidFill>
              </a:rPr>
              <a:t>ОРГАНИЗАЦИОННЫЕ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80346" y="4475905"/>
            <a:ext cx="3118338" cy="4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800"/>
              </a:lnSpc>
            </a:pPr>
            <a:r>
              <a:rPr lang="ru-RU" sz="2800" dirty="0">
                <a:solidFill>
                  <a:schemeClr val="bg1"/>
                </a:solidFill>
              </a:rPr>
              <a:t>ЯТРОГЕННЫЕ</a:t>
            </a:r>
          </a:p>
        </p:txBody>
      </p:sp>
    </p:spTree>
    <p:extLst>
      <p:ext uri="{BB962C8B-B14F-4D97-AF65-F5344CB8AC3E}">
        <p14:creationId xmlns:p14="http://schemas.microsoft.com/office/powerpoint/2010/main" val="33699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95325" y="761607"/>
            <a:ext cx="10515600" cy="5588307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Смерть матери – это всегда трагедия:</a:t>
            </a:r>
          </a:p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</a:pPr>
            <a:r>
              <a:rPr lang="ru-RU" sz="360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для 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родственников;</a:t>
            </a:r>
          </a:p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</a:pPr>
            <a:r>
              <a:rPr lang="ru-RU" sz="360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медперсонала</a:t>
            </a:r>
            <a:endParaRPr lang="ru-RU" sz="3600" dirty="0">
              <a:solidFill>
                <a:schemeClr val="bg2">
                  <a:lumMod val="9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</a:pP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о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рганизаторов </a:t>
            </a:r>
            <a:r>
              <a:rPr lang="ru-RU" sz="360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здравоохранения</a:t>
            </a:r>
          </a:p>
          <a:p>
            <a:pPr marL="0"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None/>
            </a:pPr>
            <a:endParaRPr lang="ru-RU" sz="3600" dirty="0">
              <a:solidFill>
                <a:schemeClr val="bg2">
                  <a:lumMod val="9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Если женщина чудом выживает, то все выкладываются по полной, проявляя чудеса мастерства и возможностей</a:t>
            </a:r>
            <a:r>
              <a:rPr lang="ru-RU" sz="360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600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Почему</a:t>
            </a:r>
            <a:r>
              <a:rPr lang="ru-RU" sz="6000" dirty="0">
                <a:solidFill>
                  <a:schemeClr val="bg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?</a:t>
            </a:r>
            <a:endParaRPr lang="ru-RU" sz="6000" dirty="0">
              <a:solidFill>
                <a:schemeClr val="bg2">
                  <a:lumMod val="9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799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819019" y="304575"/>
            <a:ext cx="10477999" cy="133137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400514" y="614800"/>
            <a:ext cx="5390971" cy="117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АКУШЕРСКИЕ (</a:t>
            </a:r>
            <a:r>
              <a:rPr lang="ru-RU" sz="2800" dirty="0">
                <a:solidFill>
                  <a:schemeClr val="bg1"/>
                </a:solidFill>
              </a:rPr>
              <a:t>НЕОТЛОЖНЫЕ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en-US" sz="2800" cap="all" dirty="0">
                <a:solidFill>
                  <a:schemeClr val="bg1"/>
                </a:solidFill>
              </a:rPr>
              <a:t>Near miss</a:t>
            </a:r>
          </a:p>
          <a:p>
            <a:pPr lvl="0" algn="ctr">
              <a:lnSpc>
                <a:spcPts val="2800"/>
              </a:lnSpc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с двумя скругленными противолежащими углами 44"/>
          <p:cNvSpPr/>
          <p:nvPr/>
        </p:nvSpPr>
        <p:spPr>
          <a:xfrm>
            <a:off x="819019" y="1901266"/>
            <a:ext cx="3297493" cy="210803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4410161" y="1901264"/>
            <a:ext cx="3297493" cy="210803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7987097" y="1879187"/>
            <a:ext cx="3297493" cy="213010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96026" y="2030272"/>
            <a:ext cx="3089819" cy="1979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Недоучет 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или отсутствие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подсчета факторов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акушерского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и перинатального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риска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492634" y="2273819"/>
            <a:ext cx="3215019" cy="1362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Игнорирование конституциональных особенностей беременной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136522" y="2076176"/>
            <a:ext cx="2998641" cy="1718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Отсутствие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профилактических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мероприятий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1 и 2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триместрах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группах риска</a:t>
            </a:r>
          </a:p>
        </p:txBody>
      </p:sp>
      <p:sp>
        <p:nvSpPr>
          <p:cNvPr id="48" name="Прямоугольник с двумя скругленными противолежащими углами 47"/>
          <p:cNvSpPr/>
          <p:nvPr/>
        </p:nvSpPr>
        <p:spPr>
          <a:xfrm>
            <a:off x="2668277" y="4272940"/>
            <a:ext cx="3297493" cy="162688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6245213" y="4250863"/>
            <a:ext cx="3297493" cy="1648962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808532" y="4389944"/>
            <a:ext cx="2988570" cy="16861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Нарушение порядков оказания помощи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согласно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572 приказу 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568723" y="4824512"/>
            <a:ext cx="2710003" cy="10753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Полипрагмазия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31545" y="574334"/>
            <a:ext cx="10477999" cy="1291692"/>
          </a:xfrm>
          <a:prstGeom prst="round2DiagRect">
            <a:avLst/>
          </a:prstGeom>
          <a:solidFill>
            <a:srgbClr val="AE9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5721" y="866251"/>
            <a:ext cx="3909646" cy="117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ЭКСТРАГЕНИТАЛЬНЫЕ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en-US" sz="2800" cap="all" dirty="0">
                <a:solidFill>
                  <a:schemeClr val="bg1"/>
                </a:solidFill>
              </a:rPr>
              <a:t>Near miss</a:t>
            </a:r>
          </a:p>
          <a:p>
            <a:pPr lvl="0" algn="ctr">
              <a:lnSpc>
                <a:spcPts val="2800"/>
              </a:lnSpc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831545" y="2097344"/>
            <a:ext cx="3297493" cy="3332229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3778" y="2401553"/>
            <a:ext cx="3229500" cy="2803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Устойчивое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нежелание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формальное ведение беременных с ЭГЗ специалистами по профилю основного заболевания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422687" y="2097343"/>
            <a:ext cx="3297493" cy="3332229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56483" y="2403087"/>
            <a:ext cx="3171868" cy="2603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Отсутствие координации акушеров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смежными специалистами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профилю основного заболевания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7999623" y="2075266"/>
            <a:ext cx="3297493" cy="3332229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923897" y="2378107"/>
            <a:ext cx="3356813" cy="2810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Неэффективные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мероприятия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выявлению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тяжелой ЭГЗ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определение 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показаний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пролонгированию или прерыванию беременности </a:t>
            </a:r>
          </a:p>
        </p:txBody>
      </p:sp>
    </p:spTree>
    <p:extLst>
      <p:ext uri="{BB962C8B-B14F-4D97-AF65-F5344CB8AC3E}">
        <p14:creationId xmlns:p14="http://schemas.microsoft.com/office/powerpoint/2010/main" val="15510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56597" y="605198"/>
            <a:ext cx="10477999" cy="159983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60999" y="1035480"/>
            <a:ext cx="67263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800"/>
              </a:lnSpc>
            </a:pPr>
            <a:r>
              <a:rPr lang="ru-RU" sz="2800" cap="all" dirty="0">
                <a:solidFill>
                  <a:schemeClr val="bg1"/>
                </a:solidFill>
              </a:rPr>
              <a:t>Запланированные (управляемые) </a:t>
            </a:r>
            <a:r>
              <a:rPr lang="en-US" sz="2800" cap="all" dirty="0">
                <a:solidFill>
                  <a:schemeClr val="bg1"/>
                </a:solidFill>
              </a:rPr>
              <a:t>Near miss</a:t>
            </a:r>
          </a:p>
          <a:p>
            <a:pPr lvl="0" algn="ctr">
              <a:lnSpc>
                <a:spcPts val="2800"/>
              </a:lnSpc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56597" y="2436350"/>
            <a:ext cx="3297493" cy="284541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79881" y="2772093"/>
            <a:ext cx="3004032" cy="2803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Недостаточность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требований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к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квалификации команды специалистов, призванных оказывать помощь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447739" y="2436348"/>
            <a:ext cx="3297493" cy="284541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447739" y="2678736"/>
            <a:ext cx="3152868" cy="2603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Сложность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привлечении высококлассных смежных специалистов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024675" y="2414272"/>
            <a:ext cx="3297493" cy="2867488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124943" y="2697220"/>
            <a:ext cx="3115164" cy="2810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Развитие критической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ситуации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до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запланированного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родоразрешения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02896" y="512888"/>
            <a:ext cx="3840529" cy="2098873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772026" y="454273"/>
            <a:ext cx="6757566" cy="2098873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64540" y="1189342"/>
            <a:ext cx="3909646" cy="117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ОРГАНИЗАЦИОННЫЕ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en-US" sz="2800" cap="all" dirty="0">
                <a:solidFill>
                  <a:schemeClr val="bg1"/>
                </a:solidFill>
              </a:rPr>
              <a:t>Near miss</a:t>
            </a:r>
          </a:p>
          <a:p>
            <a:pPr lvl="0" algn="ctr">
              <a:lnSpc>
                <a:spcPts val="2800"/>
              </a:lnSpc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7693" y="1092247"/>
            <a:ext cx="3118338" cy="117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ЯТРОГЕННЫЕ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en-US" sz="2800" cap="all" dirty="0">
                <a:solidFill>
                  <a:schemeClr val="bg1"/>
                </a:solidFill>
              </a:rPr>
              <a:t>Near miss</a:t>
            </a:r>
          </a:p>
          <a:p>
            <a:pPr lvl="0" algn="ctr">
              <a:lnSpc>
                <a:spcPts val="2800"/>
              </a:lnSpc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702902" y="2803488"/>
            <a:ext cx="3840524" cy="2098873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712570" y="2780041"/>
            <a:ext cx="2062251" cy="209887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72046" y="3087552"/>
            <a:ext cx="3494634" cy="1483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Оказание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помощи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на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уровне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не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соответствующем прогнозируемым осложнениям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974670" y="2760990"/>
            <a:ext cx="1874055" cy="209887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9035767" y="2704672"/>
            <a:ext cx="2493825" cy="209887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14876" y="3446923"/>
            <a:ext cx="2061097" cy="994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Запрещенные приемы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18672" y="3446923"/>
            <a:ext cx="2002795" cy="994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Акушерская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агрессия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9111492" y="3446923"/>
            <a:ext cx="2404233" cy="994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Окситоциновый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«террор»</a:t>
            </a:r>
          </a:p>
        </p:txBody>
      </p:sp>
    </p:spTree>
    <p:extLst>
      <p:ext uri="{BB962C8B-B14F-4D97-AF65-F5344CB8AC3E}">
        <p14:creationId xmlns:p14="http://schemas.microsoft.com/office/powerpoint/2010/main" val="32285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10" name="Загнутый угол 9"/>
          <p:cNvSpPr/>
          <p:nvPr/>
        </p:nvSpPr>
        <p:spPr>
          <a:xfrm>
            <a:off x="376097" y="815343"/>
            <a:ext cx="11158655" cy="1933367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158" y="874530"/>
            <a:ext cx="9497888" cy="2154177"/>
          </a:xfrm>
        </p:spPr>
        <p:txBody>
          <a:bodyPr anchor="t">
            <a:normAutofit/>
          </a:bodyPr>
          <a:lstStyle/>
          <a:p>
            <a:pPr>
              <a:lnSpc>
                <a:spcPts val="3200"/>
              </a:lnSpc>
            </a:pP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Гиппократ о принципах клинического аудита</a:t>
            </a: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: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«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Унижать хорошее и насмехаться над тем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,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что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неверно, свойственно только тем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,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кто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сам не смог добиться совершенства»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7" y="152400"/>
            <a:ext cx="2023469" cy="259631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83448" y="2966398"/>
            <a:ext cx="5480438" cy="26624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8948" y="3569151"/>
            <a:ext cx="4698507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400"/>
              </a:lnSpc>
            </a:pPr>
            <a:r>
              <a:rPr lang="ru-RU" sz="2400" u="sng" dirty="0">
                <a:solidFill>
                  <a:schemeClr val="bg1"/>
                </a:solidFill>
              </a:rPr>
              <a:t>Цель клинического аудита </a:t>
            </a:r>
            <a:r>
              <a:rPr lang="ru-RU" sz="2400" dirty="0" smtClean="0">
                <a:solidFill>
                  <a:schemeClr val="bg1"/>
                </a:solidFill>
              </a:rPr>
              <a:t>–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коллегиальном разборе клинического </a:t>
            </a:r>
            <a:r>
              <a:rPr lang="ru-RU" sz="2400" dirty="0" smtClean="0">
                <a:solidFill>
                  <a:schemeClr val="bg1"/>
                </a:solidFill>
              </a:rPr>
              <a:t>случая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доброжелательной атмосфере.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69974" y="2968618"/>
            <a:ext cx="5561076" cy="26606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043" y="3419497"/>
            <a:ext cx="5164938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600"/>
              </a:lnSpc>
            </a:pPr>
            <a:r>
              <a:rPr lang="ru-RU" sz="2400" dirty="0">
                <a:solidFill>
                  <a:schemeClr val="bg1"/>
                </a:solidFill>
              </a:rPr>
              <a:t>Ни одна материнская </a:t>
            </a:r>
            <a:r>
              <a:rPr lang="ru-RU" sz="2400" dirty="0" smtClean="0">
                <a:solidFill>
                  <a:schemeClr val="bg1"/>
                </a:solidFill>
              </a:rPr>
              <a:t>смерть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или </a:t>
            </a:r>
            <a:r>
              <a:rPr lang="ru-RU" sz="2400" dirty="0">
                <a:solidFill>
                  <a:schemeClr val="bg1"/>
                </a:solidFill>
              </a:rPr>
              <a:t>смерть </a:t>
            </a:r>
            <a:r>
              <a:rPr lang="ru-RU" sz="2400" dirty="0" smtClean="0">
                <a:solidFill>
                  <a:schemeClr val="bg1"/>
                </a:solidFill>
              </a:rPr>
              <a:t>ребенка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не </a:t>
            </a:r>
            <a:r>
              <a:rPr lang="ru-RU" sz="2400" dirty="0">
                <a:solidFill>
                  <a:schemeClr val="bg1"/>
                </a:solidFill>
              </a:rPr>
              <a:t>должны происходить зря –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из </a:t>
            </a:r>
            <a:r>
              <a:rPr lang="ru-RU" sz="2400" dirty="0">
                <a:solidFill>
                  <a:schemeClr val="bg1"/>
                </a:solidFill>
              </a:rPr>
              <a:t>каждого </a:t>
            </a:r>
            <a:r>
              <a:rPr lang="ru-RU" sz="2400" dirty="0" smtClean="0">
                <a:solidFill>
                  <a:schemeClr val="bg1"/>
                </a:solidFill>
              </a:rPr>
              <a:t>случая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должен </a:t>
            </a:r>
            <a:r>
              <a:rPr lang="ru-RU" sz="2400" dirty="0">
                <a:solidFill>
                  <a:schemeClr val="bg1"/>
                </a:solidFill>
              </a:rPr>
              <a:t>быть извлечен урок!</a:t>
            </a:r>
          </a:p>
        </p:txBody>
      </p:sp>
    </p:spTree>
    <p:extLst>
      <p:ext uri="{BB962C8B-B14F-4D97-AF65-F5344CB8AC3E}">
        <p14:creationId xmlns:p14="http://schemas.microsoft.com/office/powerpoint/2010/main" val="22796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5072" y="121626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2890523" y="1417291"/>
            <a:ext cx="3825930" cy="2167209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10307" y="201005"/>
            <a:ext cx="11418277" cy="159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400"/>
              </a:lnSpc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Парадигма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современной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перинатальной медицины</a:t>
            </a:r>
          </a:p>
        </p:txBody>
      </p:sp>
      <p:sp>
        <p:nvSpPr>
          <p:cNvPr id="19" name="Облако 18"/>
          <p:cNvSpPr/>
          <p:nvPr/>
        </p:nvSpPr>
        <p:spPr>
          <a:xfrm>
            <a:off x="5879259" y="2084547"/>
            <a:ext cx="3873107" cy="219447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610459" y="2891817"/>
            <a:ext cx="4630614" cy="565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ПРЕДИКЦИЯ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444562" y="1559170"/>
            <a:ext cx="4888525" cy="5180455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6877" y="3119168"/>
            <a:ext cx="4630614" cy="1483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ЭКСТРЕННАЯ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МЕДИЦИНА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«</a:t>
            </a:r>
            <a:r>
              <a:rPr lang="ru-RU" sz="2000" dirty="0" smtClean="0">
                <a:solidFill>
                  <a:schemeClr val="bg1"/>
                </a:solidFill>
              </a:rPr>
              <a:t>ПЕРИНАТАЛЬНЫХ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КАТАСТРОФ</a:t>
            </a:r>
            <a:r>
              <a:rPr lang="ru-RU" sz="2000" dirty="0" smtClean="0">
                <a:solidFill>
                  <a:schemeClr val="bg1"/>
                </a:solidFill>
              </a:rPr>
              <a:t>»,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ДЕЙСТВУЮЩАЯ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РЕЖИМЕ МЧС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8028635" y="3214243"/>
            <a:ext cx="3761451" cy="2096478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3977966" y="3699866"/>
            <a:ext cx="3705497" cy="2151758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594407" y="3966123"/>
            <a:ext cx="4630614" cy="565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ПРОФИЛАКТИКА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611349" y="4464744"/>
            <a:ext cx="4630614" cy="565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</a:rPr>
              <a:t>ПЕРСОНИФИКАЦИЯ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488181" y="1950141"/>
            <a:ext cx="4630614" cy="565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cap="all" dirty="0" smtClean="0">
                <a:solidFill>
                  <a:schemeClr val="bg1"/>
                </a:solidFill>
              </a:rPr>
              <a:t>Плод</a:t>
            </a:r>
            <a:br>
              <a:rPr lang="ru-RU" sz="2400" b="1" cap="all" dirty="0" smtClean="0">
                <a:solidFill>
                  <a:schemeClr val="bg1"/>
                </a:solidFill>
              </a:rPr>
            </a:br>
            <a:r>
              <a:rPr lang="ru-RU" sz="2400" b="1" cap="all" dirty="0" smtClean="0">
                <a:solidFill>
                  <a:schemeClr val="bg1"/>
                </a:solidFill>
              </a:rPr>
              <a:t>как </a:t>
            </a:r>
            <a:r>
              <a:rPr lang="ru-RU" sz="2400" b="1" cap="all" dirty="0">
                <a:solidFill>
                  <a:schemeClr val="bg1"/>
                </a:solidFill>
              </a:rPr>
              <a:t>пациент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91" y="333558"/>
            <a:ext cx="11570676" cy="1212489"/>
          </a:xfrm>
        </p:spPr>
        <p:txBody>
          <a:bodyPr anchor="t"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Распределение пациенток ПЦ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РО</a:t>
            </a:r>
            <a:b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согласно новой классификации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near-miss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2386755" y="2062178"/>
            <a:ext cx="2996762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000"/>
              </a:lnSpc>
            </a:pPr>
            <a:r>
              <a:rPr lang="ru-RU" sz="2000" cap="al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Запланированные</a:t>
            </a:r>
            <a:br>
              <a:rPr lang="ru-RU" sz="2000" cap="all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000" cap="al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Случаи </a:t>
            </a:r>
            <a:r>
              <a:rPr lang="en-US" sz="20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near-miss</a:t>
            </a:r>
            <a:r>
              <a:rPr lang="ru-RU" sz="20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(89) </a:t>
            </a:r>
            <a:endParaRPr lang="ru-RU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63" y="2955812"/>
            <a:ext cx="882917" cy="16669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83" y="2955812"/>
            <a:ext cx="882917" cy="1666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56" y="4382291"/>
            <a:ext cx="906808" cy="179141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23" y="1546047"/>
            <a:ext cx="869245" cy="164114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13" y="1546047"/>
            <a:ext cx="869245" cy="164114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32" y="1562849"/>
            <a:ext cx="869245" cy="1641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24" y="1562848"/>
            <a:ext cx="869245" cy="16411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14" y="1556166"/>
            <a:ext cx="869245" cy="1641148"/>
          </a:xfrm>
          <a:prstGeom prst="rect">
            <a:avLst/>
          </a:prstGeom>
        </p:spPr>
      </p:pic>
      <p:sp>
        <p:nvSpPr>
          <p:cNvPr id="197" name="TextBox 196"/>
          <p:cNvSpPr txBox="1"/>
          <p:nvPr/>
        </p:nvSpPr>
        <p:spPr>
          <a:xfrm>
            <a:off x="1576759" y="3436198"/>
            <a:ext cx="3839651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000"/>
              </a:lnSpc>
            </a:pPr>
            <a:r>
              <a:rPr lang="ru-RU" sz="2000" cap="al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АКУШЕРСКИЕ</a:t>
            </a:r>
            <a:br>
              <a:rPr lang="ru-RU" sz="2000" cap="al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cap="al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Случаи </a:t>
            </a:r>
            <a:r>
              <a:rPr lang="en-US" sz="2000" cap="al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near-miss </a:t>
            </a:r>
            <a:r>
              <a:rPr lang="ru-RU" sz="2000" cap="al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(36)</a:t>
            </a:r>
            <a:endParaRPr lang="en-US" sz="2000" cap="al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05747" y="4973557"/>
            <a:ext cx="5010663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000"/>
              </a:lnSpc>
            </a:pPr>
            <a:r>
              <a:rPr lang="ru-RU" sz="2000" cap="al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ОРГАНИЗАЦИОННЫЕ</a:t>
            </a:r>
            <a:r>
              <a:rPr lang="ru-RU" sz="2000" cap="al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cap="al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cap="al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Случаи </a:t>
            </a:r>
            <a:r>
              <a:rPr lang="en-US" sz="2000" cap="al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near-miss </a:t>
            </a:r>
            <a:r>
              <a:rPr lang="ru-RU" sz="2000" cap="al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(18)</a:t>
            </a:r>
            <a:endParaRPr lang="en-US" sz="2000" cap="al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48735" y="2190418"/>
            <a:ext cx="1043733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ru-RU" sz="3600" cap="all" dirty="0" smtClean="0">
                <a:solidFill>
                  <a:schemeClr val="bg1">
                    <a:lumMod val="50000"/>
                  </a:schemeClr>
                </a:solidFill>
              </a:rPr>
              <a:t>62%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09412" y="3613090"/>
            <a:ext cx="132498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ru-RU" sz="3600" cap="all" dirty="0" smtClean="0">
                <a:solidFill>
                  <a:schemeClr val="bg1">
                    <a:lumMod val="50000"/>
                  </a:schemeClr>
                </a:solidFill>
              </a:rPr>
              <a:t>25%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81283" y="5148366"/>
            <a:ext cx="157684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ru-RU" sz="3600" cap="all" dirty="0" smtClean="0">
                <a:solidFill>
                  <a:schemeClr val="bg1">
                    <a:lumMod val="50000"/>
                  </a:schemeClr>
                </a:solidFill>
              </a:rPr>
              <a:t>13%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540" y="1546047"/>
            <a:ext cx="869245" cy="164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604538"/>
              </p:ext>
            </p:extLst>
          </p:nvPr>
        </p:nvGraphicFramePr>
        <p:xfrm>
          <a:off x="2117818" y="131586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03335" y="298082"/>
            <a:ext cx="11570676" cy="1212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400"/>
              </a:lnSpc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Частота случаев материнских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near-miss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78958586"/>
              </p:ext>
            </p:extLst>
          </p:nvPr>
        </p:nvGraphicFramePr>
        <p:xfrm>
          <a:off x="1746738" y="1263200"/>
          <a:ext cx="8979876" cy="477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16523" y="239467"/>
            <a:ext cx="11570676" cy="1212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400"/>
              </a:lnSpc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Массивная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кровопотеря в 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структуре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near-miss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9902937"/>
              </p:ext>
            </p:extLst>
          </p:nvPr>
        </p:nvGraphicFramePr>
        <p:xfrm>
          <a:off x="785447" y="1101905"/>
          <a:ext cx="10297258" cy="518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03335" y="344974"/>
            <a:ext cx="11570676" cy="1212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200"/>
              </a:lnSpc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Количество повторных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оперативных </a:t>
            </a:r>
            <a:r>
              <a:rPr lang="ru-RU" sz="3200" dirty="0" err="1" smtClean="0">
                <a:solidFill>
                  <a:schemeClr val="bg1">
                    <a:lumMod val="50000"/>
                  </a:schemeClr>
                </a:solidFill>
              </a:rPr>
              <a:t>родоразрешений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Перинатальном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Центре Ростовской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области в 2011-2014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гг.</a:t>
            </a: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3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38200" y="795803"/>
            <a:ext cx="10515600" cy="5554111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Привлекаются 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лучшие специалисты: реаниматологи, акушеры-гинекологи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b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смежные специалисты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Все 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осознают «вдруг» серьезность проблемы (проявленный «героизм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</a:t>
            </a:r>
            <a:b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должны 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оценить по достоинству все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b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родственники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организаторы, эксперты и т.д.)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ru-RU" sz="3600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Привлеченные </a:t>
            </a:r>
            <a:r>
              <a:rPr lang="ru-RU" sz="3600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ресурсы должны перевесить «упущенные возможности».</a:t>
            </a:r>
            <a:endParaRPr lang="ru-RU" sz="3600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2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0"/>
          <a:stretch/>
        </p:blipFill>
        <p:spPr>
          <a:xfrm>
            <a:off x="3990117" y="126829"/>
            <a:ext cx="8072929" cy="6612797"/>
          </a:xfrm>
          <a:prstGeom prst="rect">
            <a:avLst/>
          </a:prstGeom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8082" y="221053"/>
            <a:ext cx="37820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 2011 по 2014 год 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частота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случаев 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placenta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accreta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увеличилась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 2,6 раз.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8082" y="1975845"/>
            <a:ext cx="42467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Частота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placenta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</a:rPr>
              <a:t>accreta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2011 г.	1 на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392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 КС;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2012 г.	1 на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253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 КС;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2013 г.	1 на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179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 КС;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2014 г.	1 на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149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 КС.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082" y="3730637"/>
            <a:ext cx="3809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Объем кровопотери при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КС</a:t>
            </a:r>
            <a:b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у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беременных с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placenta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</a:rPr>
              <a:t>accreta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составил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1800 – 32000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мл; </a:t>
            </a:r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29%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случаев потребовалась трансфузия 10 и более доз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эритроцитсодержащих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сред.</a:t>
            </a:r>
          </a:p>
        </p:txBody>
      </p:sp>
    </p:spTree>
    <p:extLst>
      <p:ext uri="{BB962C8B-B14F-4D97-AF65-F5344CB8AC3E}">
        <p14:creationId xmlns:p14="http://schemas.microsoft.com/office/powerpoint/2010/main" val="19096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18519502"/>
              </p:ext>
            </p:extLst>
          </p:nvPr>
        </p:nvGraphicFramePr>
        <p:xfrm>
          <a:off x="1441938" y="1252930"/>
          <a:ext cx="9245285" cy="491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72191" y="333558"/>
            <a:ext cx="11570676" cy="1212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Тяжелая </a:t>
            </a:r>
            <a:r>
              <a:rPr lang="ru-RU" sz="3200" dirty="0" err="1" smtClean="0">
                <a:solidFill>
                  <a:schemeClr val="bg1">
                    <a:lumMod val="50000"/>
                  </a:schemeClr>
                </a:solidFill>
              </a:rPr>
              <a:t>преэклампсия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структуре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near-miss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314706"/>
              </p:ext>
            </p:extLst>
          </p:nvPr>
        </p:nvGraphicFramePr>
        <p:xfrm>
          <a:off x="780387" y="939803"/>
          <a:ext cx="10450321" cy="574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72191" y="333558"/>
            <a:ext cx="11570676" cy="1212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Структура материнских случаев </a:t>
            </a:r>
            <a:r>
              <a:rPr lang="ru-RU" sz="3200" dirty="0" err="1" smtClean="0">
                <a:solidFill>
                  <a:schemeClr val="bg1">
                    <a:lumMod val="50000"/>
                  </a:schemeClr>
                </a:solidFill>
              </a:rPr>
              <a:t>near-miss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в ПЦ РО в 2014 году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72191" y="333558"/>
            <a:ext cx="11570676" cy="1212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Распределение пациенток в зависимости от ИМТ</a:t>
            </a: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706554295"/>
              </p:ext>
            </p:extLst>
          </p:nvPr>
        </p:nvGraphicFramePr>
        <p:xfrm>
          <a:off x="1731229" y="83107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36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66945" y="1664635"/>
            <a:ext cx="5349540" cy="36217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36891" y="1865677"/>
            <a:ext cx="4895347" cy="2630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lnSpc>
                <a:spcPts val="2200"/>
              </a:lnSpc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Calibri" panose="020F0702030404030204" pitchFamily="34" charset="0"/>
              <a:buChar char="→"/>
            </a:pPr>
            <a:r>
              <a:rPr lang="ru-RU" sz="2200" dirty="0">
                <a:solidFill>
                  <a:schemeClr val="bg1">
                    <a:lumMod val="50000"/>
                  </a:schemeClr>
                </a:solidFill>
              </a:rPr>
              <a:t>Пребывание в ОРИТ – максимально </a:t>
            </a:r>
            <a:r>
              <a:rPr lang="ru-RU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9 дней</a:t>
            </a:r>
            <a:endParaRPr lang="ru-RU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 algn="ctr">
              <a:lnSpc>
                <a:spcPts val="2200"/>
              </a:lnSpc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Calibri" panose="020F0702030404030204" pitchFamily="34" charset="0"/>
              <a:buChar char="→"/>
            </a:pPr>
            <a:r>
              <a:rPr lang="ru-RU" sz="2200" dirty="0">
                <a:solidFill>
                  <a:schemeClr val="bg1">
                    <a:lumMod val="50000"/>
                  </a:schemeClr>
                </a:solidFill>
              </a:rPr>
              <a:t>Эритроцит содержащие среды – максимально </a:t>
            </a: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 доз</a:t>
            </a:r>
          </a:p>
          <a:p>
            <a:pPr marL="342900" indent="-342900" algn="ctr">
              <a:lnSpc>
                <a:spcPts val="2200"/>
              </a:lnSpc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Calibri" panose="020F0702030404030204" pitchFamily="34" charset="0"/>
              <a:buChar char="→"/>
            </a:pPr>
            <a:r>
              <a:rPr lang="ru-RU" sz="2200" dirty="0">
                <a:solidFill>
                  <a:schemeClr val="bg1">
                    <a:lumMod val="50000"/>
                  </a:schemeClr>
                </a:solidFill>
              </a:rPr>
              <a:t>Тромбоцит содержащие среды – максимально </a:t>
            </a: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 доз</a:t>
            </a:r>
          </a:p>
          <a:p>
            <a:pPr marL="342900" indent="-342900" algn="ctr">
              <a:lnSpc>
                <a:spcPts val="2200"/>
              </a:lnSpc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Calibri" panose="020F0702030404030204" pitchFamily="34" charset="0"/>
              <a:buChar char="→"/>
            </a:pPr>
            <a:r>
              <a:rPr lang="ru-RU" sz="2200" dirty="0">
                <a:solidFill>
                  <a:schemeClr val="bg1">
                    <a:lumMod val="50000"/>
                  </a:schemeClr>
                </a:solidFill>
              </a:rPr>
              <a:t>СЗП – максимально </a:t>
            </a: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25 доз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16536" y="1664635"/>
            <a:ext cx="5349540" cy="3621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443632" y="1865677"/>
            <a:ext cx="4895347" cy="2630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lnSpc>
                <a:spcPts val="2200"/>
              </a:lnSpc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Calibri" panose="020F0702030404030204" pitchFamily="34" charset="0"/>
              <a:buChar char="→"/>
            </a:pPr>
            <a:r>
              <a:rPr lang="ru-RU" sz="2200" dirty="0">
                <a:solidFill>
                  <a:schemeClr val="bg1">
                    <a:lumMod val="50000"/>
                  </a:schemeClr>
                </a:solidFill>
              </a:rPr>
              <a:t>Пребывание в ОРИТ – максимально </a:t>
            </a: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 дня</a:t>
            </a:r>
          </a:p>
          <a:p>
            <a:pPr marL="342900" indent="-342900" algn="ctr">
              <a:lnSpc>
                <a:spcPts val="2200"/>
              </a:lnSpc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Calibri" panose="020F0702030404030204" pitchFamily="34" charset="0"/>
              <a:buChar char="→"/>
            </a:pPr>
            <a:r>
              <a:rPr lang="ru-RU" sz="2200" dirty="0">
                <a:solidFill>
                  <a:schemeClr val="bg1">
                    <a:lumMod val="50000"/>
                  </a:schemeClr>
                </a:solidFill>
              </a:rPr>
              <a:t>Эритроцит содержащие среды – максимально </a:t>
            </a: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 дозы</a:t>
            </a:r>
          </a:p>
          <a:p>
            <a:pPr marL="342900" indent="-342900" algn="ctr">
              <a:lnSpc>
                <a:spcPts val="2200"/>
              </a:lnSpc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Calibri" panose="020F0702030404030204" pitchFamily="34" charset="0"/>
              <a:buChar char="→"/>
            </a:pPr>
            <a:r>
              <a:rPr lang="ru-RU" sz="2200" dirty="0">
                <a:solidFill>
                  <a:schemeClr val="bg1">
                    <a:lumMod val="50000"/>
                  </a:schemeClr>
                </a:solidFill>
              </a:rPr>
              <a:t>Тромбоцит содержащие среды – максимально </a:t>
            </a: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 дозы</a:t>
            </a:r>
          </a:p>
          <a:p>
            <a:pPr marL="342900" indent="-342900" algn="ctr">
              <a:lnSpc>
                <a:spcPts val="2200"/>
              </a:lnSpc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Calibri" panose="020F0702030404030204" pitchFamily="34" charset="0"/>
              <a:buChar char="→"/>
            </a:pPr>
            <a:r>
              <a:rPr lang="ru-RU" sz="2200" dirty="0">
                <a:solidFill>
                  <a:schemeClr val="bg1">
                    <a:lumMod val="50000"/>
                  </a:schemeClr>
                </a:solidFill>
              </a:rPr>
              <a:t>СЗП – максимально </a:t>
            </a: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8 доз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 rot="20814492">
            <a:off x="1436126" y="4716315"/>
            <a:ext cx="3296875" cy="9912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Стоимость </a:t>
            </a:r>
            <a:r>
              <a:rPr lang="ru-RU" sz="2400" cap="al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лечения</a:t>
            </a:r>
            <a:br>
              <a:rPr lang="ru-RU" sz="2400" cap="al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cap="al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2400" cap="al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2,8 раз больше</a:t>
            </a:r>
          </a:p>
        </p:txBody>
      </p:sp>
      <p:sp>
        <p:nvSpPr>
          <p:cNvPr id="3" name="Овал 2"/>
          <p:cNvSpPr/>
          <p:nvPr/>
        </p:nvSpPr>
        <p:spPr>
          <a:xfrm>
            <a:off x="5238170" y="249584"/>
            <a:ext cx="1493674" cy="14936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421607" y="695104"/>
            <a:ext cx="1126800" cy="565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143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452917" y="873350"/>
            <a:ext cx="1136944" cy="11369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457989" y="1158861"/>
            <a:ext cx="1126800" cy="565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94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377740" y="873350"/>
            <a:ext cx="1136943" cy="113694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382811" y="1158861"/>
            <a:ext cx="1126800" cy="565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49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8694" y="918704"/>
            <a:ext cx="3809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cap="al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 наблюдались в ПЦ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492695" y="940329"/>
            <a:ext cx="3809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Сопровождение врачами ПЦ</a:t>
            </a:r>
          </a:p>
        </p:txBody>
      </p:sp>
    </p:spTree>
    <p:extLst>
      <p:ext uri="{BB962C8B-B14F-4D97-AF65-F5344CB8AC3E}">
        <p14:creationId xmlns:p14="http://schemas.microsoft.com/office/powerpoint/2010/main" val="176633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38200" y="1690689"/>
            <a:ext cx="10515600" cy="44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8303" y="4752493"/>
            <a:ext cx="3896022" cy="1643270"/>
          </a:xfrm>
          <a:prstGeom prst="roundRect">
            <a:avLst/>
          </a:prstGeom>
          <a:solidFill>
            <a:srgbClr val="E8A6AE"/>
          </a:solidFill>
          <a:ln>
            <a:solidFill>
              <a:srgbClr val="E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Врачебные ошибки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34002" y="4752493"/>
            <a:ext cx="3896022" cy="1643270"/>
          </a:xfrm>
          <a:prstGeom prst="roundRect">
            <a:avLst/>
          </a:prstGeom>
          <a:solidFill>
            <a:srgbClr val="E28A94"/>
          </a:solidFill>
          <a:ln>
            <a:solidFill>
              <a:srgbClr val="E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Акушерская агрессия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38730" y="4755490"/>
            <a:ext cx="3896022" cy="16402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ru-RU" sz="2400" b="1" dirty="0"/>
              <a:t>Неудовлетворенность пациентов качеством медицинской помощи</a:t>
            </a:r>
          </a:p>
        </p:txBody>
      </p:sp>
      <p:sp>
        <p:nvSpPr>
          <p:cNvPr id="14" name="Загнутый угол 13"/>
          <p:cNvSpPr/>
          <p:nvPr/>
        </p:nvSpPr>
        <p:spPr>
          <a:xfrm>
            <a:off x="516723" y="753794"/>
            <a:ext cx="11158655" cy="1933367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705784" y="925715"/>
            <a:ext cx="9497888" cy="21541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Гиппократ: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«Только тот, кто имеет обширные знания признаков, может приступить к лечению»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3" y="90851"/>
            <a:ext cx="2023469" cy="2596310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1774870" y="3589920"/>
            <a:ext cx="3136539" cy="1398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00"/>
              </a:lnSpc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нежелание учиться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и совершенствовать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знания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умения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566557" y="3105817"/>
            <a:ext cx="3321576" cy="831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900"/>
              </a:lnSpc>
              <a:buNone/>
            </a:pPr>
            <a:r>
              <a:rPr lang="ru-RU" sz="1800" cap="al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Профессиональная </a:t>
            </a:r>
            <a:r>
              <a:rPr lang="ru-RU" sz="1800" cap="al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некомпетентность</a:t>
            </a:r>
            <a:endParaRPr lang="ru-RU" sz="1800" cap="al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700336" y="3409100"/>
            <a:ext cx="4289745" cy="1691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косность 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и консерватизм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в работе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673457" y="2916867"/>
            <a:ext cx="4289745" cy="727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00"/>
              </a:lnSpc>
              <a:buNone/>
            </a:pPr>
            <a:r>
              <a:rPr lang="ru-RU" sz="1800" cap="al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Привычка </a:t>
            </a:r>
            <a:r>
              <a:rPr lang="ru-RU" sz="1800" cap="al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работать</a:t>
            </a:r>
            <a:br>
              <a:rPr lang="ru-RU" sz="1800" cap="al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800" cap="al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1800" cap="al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 старинке», «как все</a:t>
            </a:r>
            <a:r>
              <a:rPr lang="ru-RU" sz="1800" cap="al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  <a:endParaRPr lang="ru-RU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5262050" y="2984641"/>
            <a:ext cx="1867584" cy="2225533"/>
          </a:xfrm>
          <a:prstGeom prst="downArrow">
            <a:avLst/>
          </a:prstGeom>
          <a:solidFill>
            <a:srgbClr val="E28A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557075" y="3131309"/>
            <a:ext cx="1867584" cy="222553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330" y="2024234"/>
            <a:ext cx="2355575" cy="1947691"/>
          </a:xfrm>
        </p:spPr>
        <p:txBody>
          <a:bodyPr anchor="t">
            <a:normAutofit/>
          </a:bodyPr>
          <a:lstStyle/>
          <a:p>
            <a:pPr algn="r">
              <a:lnSpc>
                <a:spcPts val="3200"/>
              </a:lnSpc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«Любое излишество противно природе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»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704404" y="2024234"/>
            <a:ext cx="3954196" cy="2081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“…когда я вижу рецепт, содержащий пропись трех и более лекарств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,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я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думаю: какая темная сила заключена в нем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!”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2054" name="Picture 6" descr="http://gippokrat-plus.ru/sites/default/files/gippokra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000"/>
          <a:stretch/>
        </p:blipFill>
        <p:spPr bwMode="auto">
          <a:xfrm>
            <a:off x="2821806" y="1576295"/>
            <a:ext cx="2441299" cy="297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syberia.ru/face/pavlov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1049" r="2298" b="2271"/>
          <a:stretch/>
        </p:blipFill>
        <p:spPr bwMode="auto">
          <a:xfrm>
            <a:off x="5263105" y="1662284"/>
            <a:ext cx="2276476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704404" y="3874433"/>
            <a:ext cx="2573365" cy="6644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И.П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. Павлов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6330" y="3743325"/>
            <a:ext cx="2355575" cy="1147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200"/>
              </a:lnSpc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Гиппократ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78781" y="1070263"/>
            <a:ext cx="11034437" cy="5461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 smtClean="0">
                <a:solidFill>
                  <a:srgbClr val="A57374"/>
                </a:solidFill>
              </a:rPr>
              <a:t>Обследовано 543 беременные женщины.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72191" y="333558"/>
            <a:ext cx="11570676" cy="1212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Российское исследование А. 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Стриженок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, 2005</a:t>
            </a: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/>
          <a:stretch/>
        </p:blipFill>
        <p:spPr>
          <a:xfrm>
            <a:off x="742950" y="2696240"/>
            <a:ext cx="3703634" cy="3145589"/>
          </a:xfrm>
          <a:prstGeom prst="rect">
            <a:avLst/>
          </a:prstGeom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012914676"/>
              </p:ext>
            </p:extLst>
          </p:nvPr>
        </p:nvGraphicFramePr>
        <p:xfrm>
          <a:off x="2338963" y="1546047"/>
          <a:ext cx="8478504" cy="4881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37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3335" y="459389"/>
            <a:ext cx="11570676" cy="467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4400" dirty="0">
                <a:solidFill>
                  <a:schemeClr val="bg1">
                    <a:lumMod val="50000"/>
                  </a:schemeClr>
                </a:solidFill>
              </a:rPr>
              <a:t>Пример </a:t>
            </a: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>полипрагмазии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30873" y="1449621"/>
            <a:ext cx="10515600" cy="967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ПОСЛЕОПЕРАЦИОННОМ ПЕРИОДЕ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РОДИЛЬНИЦА ПОЛУЧАЛА 21 ПРЕПАРАТ!!!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03335" y="875518"/>
            <a:ext cx="11570676" cy="1212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1800" cap="all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800" cap="all" dirty="0">
                <a:solidFill>
                  <a:schemeClr val="bg1">
                    <a:lumMod val="50000"/>
                  </a:schemeClr>
                </a:solidFill>
              </a:rPr>
              <a:t>Родильном доме N Ростовской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81"/>
          <a:stretch/>
        </p:blipFill>
        <p:spPr>
          <a:xfrm>
            <a:off x="114300" y="2295524"/>
            <a:ext cx="11948746" cy="4433545"/>
          </a:xfrm>
          <a:prstGeom prst="rect">
            <a:avLst/>
          </a:prstGeom>
        </p:spPr>
      </p:pic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14" name="Загнутый угол 13"/>
          <p:cNvSpPr/>
          <p:nvPr/>
        </p:nvSpPr>
        <p:spPr>
          <a:xfrm>
            <a:off x="3482236" y="2353647"/>
            <a:ext cx="5198302" cy="4109783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564" y="2480994"/>
            <a:ext cx="10971080" cy="4162350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ts val="1800"/>
              </a:lnSpc>
              <a:buNone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р-р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Инсулина 6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ед+р-р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KCl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4%-30,0 +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Глю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5%-400мл №2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MgSo4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25% 5,0 +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Аск.к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-та 5%-6.0+ 400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физ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№2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Р-р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рингера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400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вв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кап №2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Метрогил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100Х3рд №2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Метронидозол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таб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2х2рд 5 дней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Окситоцин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1.0х2рд в/м №5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Долак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2.0 х 2рд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вм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№3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Анальгин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50% 2.0х2рд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вм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7дней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Димедрол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1.0х2рд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вм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 дней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Метоклопрамид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2.0х2рд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вм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№2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Прозерин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0.5 №2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чз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30 мин на 3 сутки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Реланиум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2.0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вм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на ночь 1рд №2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Аспирин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0.5 т 1рд,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Бифидумбактерин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Бромкриптин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Флуканозол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150мг однократно на 3 сутки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Р-р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CaCl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1% 200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вв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кап №2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Фенибут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1т 2рд №4</a:t>
            </a:r>
          </a:p>
        </p:txBody>
      </p:sp>
    </p:spTree>
    <p:extLst>
      <p:ext uri="{BB962C8B-B14F-4D97-AF65-F5344CB8AC3E}">
        <p14:creationId xmlns:p14="http://schemas.microsoft.com/office/powerpoint/2010/main" val="8546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нутый угол 11"/>
          <p:cNvSpPr/>
          <p:nvPr/>
        </p:nvSpPr>
        <p:spPr>
          <a:xfrm>
            <a:off x="376096" y="463190"/>
            <a:ext cx="4108222" cy="6025291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16374" y="3267475"/>
            <a:ext cx="3351323" cy="7379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Гиппократ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о принципах</a:t>
            </a: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/>
            </a:r>
            <a:br>
              <a:rPr lang="en-US" sz="2000" u="sng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доказательной </a:t>
            </a: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медицины</a:t>
            </a: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: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7" y="479597"/>
            <a:ext cx="1873890" cy="2681876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67187" y="3925624"/>
            <a:ext cx="3488081" cy="26158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«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Всякое утверждение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,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/>
            </a:r>
            <a:b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основанное 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на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болтовне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,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/>
            </a:r>
            <a:b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обманчиво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и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опасно»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746115" y="121627"/>
            <a:ext cx="2382052" cy="276381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flipV="1">
            <a:off x="8220076" y="3475833"/>
            <a:ext cx="2428874" cy="326379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632266" y="479597"/>
            <a:ext cx="4210700" cy="165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cap="al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фармакотерапия</a:t>
            </a:r>
            <a:br>
              <a:rPr lang="ru-RU" sz="2400" cap="all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400" cap="al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 позиций </a:t>
            </a:r>
            <a:r>
              <a:rPr lang="ru-RU" sz="2400" cap="al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доказательной </a:t>
            </a:r>
            <a:r>
              <a:rPr lang="ru-RU" sz="2400" cap="al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медицины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834674" y="4762015"/>
            <a:ext cx="3951951" cy="165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defTabSz="12446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cap="al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“non </a:t>
            </a:r>
            <a:r>
              <a:rPr lang="en-US" sz="2400" cap="all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nocere</a:t>
            </a:r>
            <a:r>
              <a:rPr lang="en-US" sz="2400" cap="al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”</a:t>
            </a:r>
            <a:br>
              <a:rPr lang="en-US" sz="2400" cap="all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cap="al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навреди!</a:t>
            </a:r>
          </a:p>
        </p:txBody>
      </p:sp>
      <p:sp>
        <p:nvSpPr>
          <p:cNvPr id="4" name="Блок-схема: магнитный диск 3"/>
          <p:cNvSpPr/>
          <p:nvPr/>
        </p:nvSpPr>
        <p:spPr>
          <a:xfrm rot="20856011">
            <a:off x="6070126" y="2222718"/>
            <a:ext cx="3332923" cy="1833498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20926179">
            <a:off x="6340696" y="2990729"/>
            <a:ext cx="2980303" cy="71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400" cap="all" dirty="0" smtClean="0">
                <a:solidFill>
                  <a:schemeClr val="bg1"/>
                </a:solidFill>
              </a:rPr>
              <a:t>Фармакотерапия</a:t>
            </a:r>
            <a:r>
              <a:rPr lang="en-US" sz="2400" cap="all" dirty="0" smtClean="0">
                <a:solidFill>
                  <a:schemeClr val="bg1"/>
                </a:solidFill>
              </a:rPr>
              <a:t/>
            </a:r>
            <a:br>
              <a:rPr lang="en-US" sz="2400" cap="all" dirty="0" smtClean="0">
                <a:solidFill>
                  <a:schemeClr val="bg1"/>
                </a:solidFill>
              </a:rPr>
            </a:br>
            <a:r>
              <a:rPr lang="ru-RU" sz="2400" cap="all" dirty="0" smtClean="0">
                <a:solidFill>
                  <a:schemeClr val="bg1"/>
                </a:solidFill>
              </a:rPr>
              <a:t>при </a:t>
            </a:r>
            <a:r>
              <a:rPr lang="ru-RU" sz="2400" cap="all" dirty="0">
                <a:solidFill>
                  <a:schemeClr val="bg1"/>
                </a:solidFill>
              </a:rPr>
              <a:t>беременности</a:t>
            </a: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300" y="133350"/>
            <a:ext cx="11948746" cy="6617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www.e-crimea.info/sites/default/files/news/2014/02/03/m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"/>
          <a:stretch/>
        </p:blipFill>
        <p:spPr bwMode="auto">
          <a:xfrm>
            <a:off x="3481755" y="141090"/>
            <a:ext cx="8581291" cy="661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3075" y="361950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Материнская </a:t>
            </a:r>
            <a:r>
              <a:rPr lang="en-US" dirty="0" smtClean="0">
                <a:solidFill>
                  <a:srgbClr val="00B0F0"/>
                </a:solidFill>
              </a:rPr>
              <a:t>near miss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93075" y="1490663"/>
            <a:ext cx="4748213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libri" panose="020F0702030404030204" pitchFamily="34" charset="0"/>
                <a:cs typeface="Calibri" panose="020F0702030404030204" pitchFamily="34" charset="0"/>
              </a:rPr>
              <a:t>«…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702030404030204" pitchFamily="34" charset="0"/>
                <a:cs typeface="Calibri" panose="020F0702030404030204" pitchFamily="34" charset="0"/>
              </a:rPr>
              <a:t>Maternal near miss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libri" panose="020F0702030404030204" pitchFamily="34" charset="0"/>
                <a:cs typeface="Calibri" panose="020F0702030404030204" pitchFamily="34" charset="0"/>
              </a:rPr>
              <a:t> это случаи</a:t>
            </a:r>
            <a:r>
              <a:rPr lang="ru-RU" u="sng" dirty="0">
                <a:solidFill>
                  <a:schemeClr val="bg1">
                    <a:lumMod val="95000"/>
                  </a:schemeClr>
                </a:solidFill>
                <a:latin typeface="Calibri" panose="020F0702030404030204" pitchFamily="34" charset="0"/>
                <a:cs typeface="Calibri" panose="020F0702030404030204" pitchFamily="34" charset="0"/>
              </a:rPr>
              <a:t>, когда женщина была при смерти, но выжила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libri" panose="020F0702030404030204" pitchFamily="34" charset="0"/>
                <a:cs typeface="Calibri" panose="020F0702030404030204" pitchFamily="34" charset="0"/>
              </a:rPr>
              <a:t>после осложнения, случившегося во время беременности, родов или в течение 42 часов после окончания беременности…» </a:t>
            </a:r>
            <a:endParaRPr lang="ru-RU" dirty="0" smtClean="0">
              <a:solidFill>
                <a:schemeClr val="bg1">
                  <a:lumMod val="95000"/>
                </a:schemeClr>
              </a:solidFill>
              <a:latin typeface="Calibri" panose="020F0702030404030204" pitchFamily="34" charset="0"/>
              <a:cs typeface="Calibri" panose="020F0702030404030204" pitchFamily="34" charset="0"/>
            </a:endParaRPr>
          </a:p>
          <a:p>
            <a:pPr marL="0" indent="0">
              <a:buNone/>
            </a:pPr>
            <a:endParaRPr lang="ru-RU" sz="18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ru-RU" sz="1800" i="1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Souza J</a:t>
            </a:r>
            <a:r>
              <a:rPr lang="ru-RU" sz="1800" i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ru-RU" sz="1800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800" i="1" dirty="0" err="1">
                <a:solidFill>
                  <a:schemeClr val="bg1">
                    <a:lumMod val="65000"/>
                  </a:schemeClr>
                </a:solidFill>
              </a:rPr>
              <a:t>Cecatti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 J</a:t>
            </a:r>
            <a:r>
              <a:rPr lang="ru-RU" sz="1800" i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ru-RU" sz="1800" i="1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et al</a:t>
            </a:r>
            <a:r>
              <a:rPr lang="ru-RU" sz="1800" i="1" dirty="0">
                <a:solidFill>
                  <a:schemeClr val="bg1">
                    <a:lumMod val="65000"/>
                  </a:schemeClr>
                </a:solidFill>
              </a:rPr>
              <a:t>., 2009).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516723" y="1946766"/>
            <a:ext cx="11538613" cy="382003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9013" y="3512146"/>
            <a:ext cx="2904092" cy="1532161"/>
          </a:xfrm>
          <a:prstGeom prst="roundRect">
            <a:avLst/>
          </a:prstGeom>
          <a:solidFill>
            <a:srgbClr val="C4B5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000" b="1" dirty="0" smtClean="0"/>
              <a:t>Антибактериальная </a:t>
            </a:r>
            <a:endParaRPr lang="ru-RU" sz="2000" b="1" dirty="0"/>
          </a:p>
          <a:p>
            <a:pPr algn="ctr">
              <a:lnSpc>
                <a:spcPts val="2000"/>
              </a:lnSpc>
            </a:pPr>
            <a:r>
              <a:rPr lang="ru-RU" sz="2000" b="1" dirty="0"/>
              <a:t>терапия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26081" y="3512146"/>
            <a:ext cx="2766202" cy="1532161"/>
          </a:xfrm>
          <a:prstGeom prst="roundRect">
            <a:avLst/>
          </a:prstGeom>
          <a:solidFill>
            <a:srgbClr val="B6A4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000" b="1" dirty="0"/>
              <a:t>Нарушение естественного биоценоза влагалища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03017" y="3516304"/>
            <a:ext cx="2904092" cy="1529367"/>
          </a:xfrm>
          <a:prstGeom prst="roundRect">
            <a:avLst/>
          </a:prstGeom>
          <a:solidFill>
            <a:srgbClr val="AD99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000" b="1" dirty="0"/>
              <a:t>Колонизация патогенными анаэробами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690377" y="3512146"/>
            <a:ext cx="2904092" cy="15293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000" b="1" dirty="0"/>
              <a:t>ПРПО, </a:t>
            </a:r>
          </a:p>
          <a:p>
            <a:pPr algn="ctr">
              <a:lnSpc>
                <a:spcPts val="2000"/>
              </a:lnSpc>
            </a:pPr>
            <a:r>
              <a:rPr lang="ru-RU" sz="2000" b="1" dirty="0"/>
              <a:t>преждевременные </a:t>
            </a:r>
          </a:p>
          <a:p>
            <a:pPr algn="ctr">
              <a:lnSpc>
                <a:spcPts val="2000"/>
              </a:lnSpc>
            </a:pPr>
            <a:r>
              <a:rPr lang="ru-RU" sz="2000" b="1" dirty="0"/>
              <a:t>роды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9812" y="5078289"/>
            <a:ext cx="6215269" cy="1510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КОЕ ≥ 10⁵!!!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516723" y="753794"/>
            <a:ext cx="11158655" cy="1933367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705784" y="925715"/>
            <a:ext cx="9497888" cy="21541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Гиппократ о полипрагмазии: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4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«Не нужно делать ничего лишнего</a:t>
            </a:r>
            <a:r>
              <a:rPr lang="ru-RU" sz="34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,</a:t>
            </a:r>
            <a:br>
              <a:rPr lang="ru-RU" sz="34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4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исходящего </a:t>
            </a:r>
            <a:r>
              <a:rPr lang="ru-RU" sz="34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из домыслов и фантазий»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3" y="90851"/>
            <a:ext cx="2023469" cy="259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12589" r="3521"/>
          <a:stretch/>
        </p:blipFill>
        <p:spPr>
          <a:xfrm>
            <a:off x="2869660" y="-2749"/>
            <a:ext cx="9305926" cy="6854746"/>
          </a:xfrm>
          <a:prstGeom prst="rect">
            <a:avLst/>
          </a:prstGeom>
        </p:spPr>
      </p:pic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6360838" y="3783646"/>
            <a:ext cx="2442495" cy="11430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с двумя скругленными противолежащими углами 56"/>
          <p:cNvSpPr/>
          <p:nvPr/>
        </p:nvSpPr>
        <p:spPr>
          <a:xfrm>
            <a:off x="9092257" y="3778473"/>
            <a:ext cx="2442495" cy="11430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с двумя скругленными противолежащими углами 57"/>
          <p:cNvSpPr/>
          <p:nvPr/>
        </p:nvSpPr>
        <p:spPr>
          <a:xfrm>
            <a:off x="4978324" y="5463708"/>
            <a:ext cx="2442495" cy="114300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с двумя скругленными противолежащими углами 58"/>
          <p:cNvSpPr/>
          <p:nvPr/>
        </p:nvSpPr>
        <p:spPr>
          <a:xfrm>
            <a:off x="3609976" y="3790521"/>
            <a:ext cx="2442495" cy="114300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7736827" y="5429764"/>
            <a:ext cx="2442495" cy="1143000"/>
          </a:xfrm>
          <a:prstGeom prst="round2Diag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88610" y="2388081"/>
            <a:ext cx="2683888" cy="4147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</a:pP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Гиппократ </a:t>
            </a: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/>
            </a:r>
            <a:br>
              <a:rPr lang="ru-RU" sz="2000" u="sng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о перинатальной</a:t>
            </a:r>
            <a:br>
              <a:rPr lang="ru-RU" sz="2000" u="sng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медицине</a:t>
            </a: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: </a:t>
            </a:r>
            <a:endParaRPr lang="ru-RU" sz="2000" u="sng" dirty="0" smtClean="0">
              <a:solidFill>
                <a:schemeClr val="bg2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pPr>
              <a:lnSpc>
                <a:spcPts val="3200"/>
              </a:lnSpc>
            </a:pPr>
            <a:r>
              <a:rPr lang="ru-RU" sz="8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/>
            </a:r>
            <a:br>
              <a:rPr lang="ru-RU" sz="8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«Медицина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должна быть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сообразна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с природой»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1" y="90767"/>
            <a:ext cx="1722237" cy="2209800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flipV="1">
            <a:off x="9566031" y="-6521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63818"/>
            <a:ext cx="1792754" cy="858234"/>
          </a:xfrm>
          <a:prstGeom prst="rect">
            <a:avLst/>
          </a:prstGeom>
        </p:spPr>
      </p:pic>
      <p:sp>
        <p:nvSpPr>
          <p:cNvPr id="52" name="Заголовок 1"/>
          <p:cNvSpPr txBox="1">
            <a:spLocks/>
          </p:cNvSpPr>
          <p:nvPr/>
        </p:nvSpPr>
        <p:spPr>
          <a:xfrm>
            <a:off x="3711609" y="4934481"/>
            <a:ext cx="7481641" cy="99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200"/>
              </a:lnSpc>
            </a:pPr>
            <a:r>
              <a:rPr lang="ru-RU" sz="2000" cap="all" dirty="0">
                <a:solidFill>
                  <a:schemeClr val="bg1"/>
                </a:solidFill>
                <a:latin typeface="+mn-lt"/>
              </a:rPr>
              <a:t>«Цивилизованное» </a:t>
            </a:r>
            <a:r>
              <a:rPr lang="ru-RU" sz="2000" cap="all" dirty="0" smtClean="0">
                <a:solidFill>
                  <a:schemeClr val="bg1"/>
                </a:solidFill>
                <a:latin typeface="+mn-lt"/>
              </a:rPr>
              <a:t>акушерство</a:t>
            </a:r>
            <a:endParaRPr lang="ru-RU" sz="2000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6771088" y="4074536"/>
            <a:ext cx="1629618" cy="99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9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Партнерские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роды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9213583" y="3928309"/>
            <a:ext cx="2310179" cy="99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9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Совместное пребывание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в родильном доме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3894744" y="3898107"/>
            <a:ext cx="1814606" cy="99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900"/>
              </a:lnSpc>
            </a:pPr>
            <a:r>
              <a:rPr lang="ru-RU" sz="1800" dirty="0">
                <a:solidFill>
                  <a:schemeClr val="bg1"/>
                </a:solidFill>
              </a:rPr>
              <a:t>Уход от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полипрагмазии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7736827" y="5665035"/>
            <a:ext cx="2497907" cy="99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9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Ранняя выписка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из родильного дома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5147886" y="5621910"/>
            <a:ext cx="2103369" cy="99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9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Исключительно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грудное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вскармливание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3308705" y="4484065"/>
            <a:ext cx="2986683" cy="4959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0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при беременности,</a:t>
            </a:r>
            <a:br>
              <a:rPr lang="ru-RU" sz="1000" dirty="0" smtClean="0">
                <a:solidFill>
                  <a:schemeClr val="bg1"/>
                </a:solidFill>
              </a:rPr>
            </a:br>
            <a:r>
              <a:rPr lang="ru-RU" sz="1000" dirty="0" smtClean="0">
                <a:solidFill>
                  <a:schemeClr val="bg1"/>
                </a:solidFill>
              </a:rPr>
              <a:t>в родах и в послеродовом периоде</a:t>
            </a:r>
          </a:p>
          <a:p>
            <a:pPr algn="ctr">
              <a:lnSpc>
                <a:spcPts val="1000"/>
              </a:lnSpc>
            </a:pP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pic>
        <p:nvPicPr>
          <p:cNvPr id="8" name="Picture 2" descr="http://www.mama-help.me/upload/medialibrary/64d/64d2d64918d04adada3eb7d0423dddd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9" b="16228"/>
          <a:stretch/>
        </p:blipFill>
        <p:spPr bwMode="auto">
          <a:xfrm>
            <a:off x="263487" y="3244241"/>
            <a:ext cx="3912231" cy="23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нутый угол 12"/>
          <p:cNvSpPr/>
          <p:nvPr/>
        </p:nvSpPr>
        <p:spPr>
          <a:xfrm>
            <a:off x="376097" y="815343"/>
            <a:ext cx="11158655" cy="1933367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65158" y="874530"/>
            <a:ext cx="9497888" cy="21541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ru-RU" sz="2000" u="sng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Гиппократ о перинатальной медицине: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«Всякое мастерство, искусство и 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знание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/>
            </a:r>
            <a:b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берут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начало в природе»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7" y="152400"/>
            <a:ext cx="2023469" cy="2596310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4175718" y="3109374"/>
            <a:ext cx="7765701" cy="3829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В настоящее время по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предложению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Французской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ассоциации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акушеров-гинекологов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Европейском союзе рассматривается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вопрос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600" u="sng" dirty="0" smtClean="0">
                <a:solidFill>
                  <a:schemeClr val="bg2">
                    <a:lumMod val="50000"/>
                  </a:schemeClr>
                </a:solidFill>
              </a:rPr>
              <a:t>о лишении права врача заниматься</a:t>
            </a:r>
            <a:r>
              <a:rPr lang="en-US" sz="2600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600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600" u="sng" dirty="0" smtClean="0">
                <a:solidFill>
                  <a:schemeClr val="bg2">
                    <a:lumMod val="50000"/>
                  </a:schemeClr>
                </a:solidFill>
              </a:rPr>
              <a:t>акушерской практикой во всех странах сообщества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если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он заявит о применении им </a:t>
            </a:r>
            <a:r>
              <a:rPr lang="ru-RU" sz="2600" u="sng" dirty="0" err="1" smtClean="0">
                <a:solidFill>
                  <a:schemeClr val="bg2">
                    <a:lumMod val="50000"/>
                  </a:schemeClr>
                </a:solidFill>
              </a:rPr>
              <a:t>Кристеллеровского</a:t>
            </a:r>
            <a:r>
              <a:rPr lang="ru-RU" sz="2600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600" u="sng" dirty="0">
                <a:solidFill>
                  <a:schemeClr val="bg2">
                    <a:lumMod val="50000"/>
                  </a:schemeClr>
                </a:solidFill>
              </a:rPr>
              <a:t>пособия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4177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98153" y="585499"/>
            <a:ext cx="6293085" cy="8404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600"/>
              </a:lnSpc>
            </a:pPr>
            <a:r>
              <a:rPr lang="ru-RU" sz="2400" u="sng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Гиппократ о наших гостях</a:t>
            </a:r>
            <a:r>
              <a:rPr lang="ru-RU" sz="2400" u="sng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:</a:t>
            </a:r>
            <a:endParaRPr lang="ru-RU" dirty="0">
              <a:solidFill>
                <a:schemeClr val="bg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635731" y="1259019"/>
            <a:ext cx="6293085" cy="4811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600"/>
              </a:lnSpc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«…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всегда обращают внимание на 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истину</a:t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в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том предмете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,</a:t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который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им хорошо известен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.</a:t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Таковы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Sylfaen" panose="010A0502050306030303" pitchFamily="18" charset="0"/>
              </a:rPr>
              <a:t>мудрецы…»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4341" y="3847446"/>
            <a:ext cx="12177659" cy="1382742"/>
            <a:chOff x="633808" y="4524314"/>
            <a:chExt cx="8824518" cy="1002001"/>
          </a:xfrm>
        </p:grpSpPr>
        <p:pic>
          <p:nvPicPr>
            <p:cNvPr id="9" name="Picture 2" descr="http://www.arfpoint.ru/wp-content/uploads/2014/06/SHifman-300x2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08" y="4524314"/>
              <a:ext cx="1485336" cy="99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www.arfpoint.ru/wp-content/uploads/2014/06/Kulikov-300x2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5324" y="4524314"/>
              <a:ext cx="1503002" cy="100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www.arfpoint.ru/wp-content/uploads/2014/06/foto-264x30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905" y="4524314"/>
              <a:ext cx="871398" cy="99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ttp://niiorramn.ru/upload/medialibrary/329/3292f1d1b2af88c940f3268e947b94a6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712" y="4524314"/>
              <a:ext cx="881448" cy="99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www.arfpoint.ru/wp-content/uploads/2014/06/Zabolotskij-300x300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102" y="4524314"/>
              <a:ext cx="990225" cy="99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http://med-info.ru/images/kulabuhov_600x400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579" y="4524314"/>
              <a:ext cx="1503002" cy="100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http://www.morfolhum.ru/child.files/image00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725" y="4524314"/>
              <a:ext cx="875662" cy="100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6" descr="http://www.niiorramn.ru/upload/iblock/c6c/c6c92fb170e6597d0bf9f7ac61c59156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749" y="4524314"/>
              <a:ext cx="894781" cy="99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887" y="5429012"/>
            <a:ext cx="2162225" cy="10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995465" y="428625"/>
            <a:ext cx="10047121" cy="5791032"/>
            <a:chOff x="757340" y="459365"/>
            <a:chExt cx="10506075" cy="6055567"/>
          </a:xfrm>
        </p:grpSpPr>
        <p:sp>
          <p:nvSpPr>
            <p:cNvPr id="19" name="Пятиугольник 18"/>
            <p:cNvSpPr/>
            <p:nvPr/>
          </p:nvSpPr>
          <p:spPr>
            <a:xfrm>
              <a:off x="757340" y="495073"/>
              <a:ext cx="5067300" cy="1389759"/>
            </a:xfrm>
            <a:prstGeom prst="homePlate">
              <a:avLst/>
            </a:prstGeom>
            <a:solidFill>
              <a:srgbClr val="80B97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20" name="Пятиугольник 19"/>
            <p:cNvSpPr/>
            <p:nvPr/>
          </p:nvSpPr>
          <p:spPr>
            <a:xfrm>
              <a:off x="757340" y="2046534"/>
              <a:ext cx="5067300" cy="1389759"/>
            </a:xfrm>
            <a:prstGeom prst="homePlate">
              <a:avLst/>
            </a:prstGeom>
            <a:solidFill>
              <a:srgbClr val="E28A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1452" y="2346747"/>
              <a:ext cx="3118338" cy="71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400"/>
                </a:lnSpc>
              </a:pPr>
              <a:r>
                <a:rPr lang="ru-RU" sz="2400" dirty="0">
                  <a:solidFill>
                    <a:schemeClr val="bg1"/>
                  </a:solidFill>
                </a:rPr>
                <a:t>Осложнение (заболеваемость)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1452" y="832221"/>
              <a:ext cx="4643638" cy="71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400"/>
                </a:lnSpc>
              </a:pPr>
              <a:r>
                <a:rPr lang="ru-RU" sz="2400" dirty="0">
                  <a:solidFill>
                    <a:schemeClr val="bg1"/>
                  </a:solidFill>
                </a:rPr>
                <a:t>Неосложненная беременность, роды, послеродовый период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Пятиугольник 23"/>
            <p:cNvSpPr/>
            <p:nvPr/>
          </p:nvSpPr>
          <p:spPr>
            <a:xfrm>
              <a:off x="757340" y="3569933"/>
              <a:ext cx="5067300" cy="1389759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1452" y="3889196"/>
              <a:ext cx="4763696" cy="71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400"/>
                </a:lnSpc>
              </a:pPr>
              <a:r>
                <a:rPr lang="ru-RU" sz="2400" dirty="0">
                  <a:solidFill>
                    <a:schemeClr val="bg1"/>
                  </a:solidFill>
                </a:rPr>
                <a:t>Тяжелое </a:t>
              </a:r>
              <a:r>
                <a:rPr lang="ru-RU" sz="2400" dirty="0" smtClean="0">
                  <a:solidFill>
                    <a:schemeClr val="bg1"/>
                  </a:solidFill>
                </a:rPr>
                <a:t>осложнение</a:t>
              </a:r>
              <a:br>
                <a:rPr lang="ru-RU" sz="2400" dirty="0" smtClean="0">
                  <a:solidFill>
                    <a:schemeClr val="bg1"/>
                  </a:solidFill>
                </a:rPr>
              </a:br>
              <a:r>
                <a:rPr lang="ru-RU" sz="2400" dirty="0" smtClean="0">
                  <a:solidFill>
                    <a:schemeClr val="bg1"/>
                  </a:solidFill>
                </a:rPr>
                <a:t>(</a:t>
              </a:r>
              <a:r>
                <a:rPr lang="ru-RU" sz="2400" dirty="0">
                  <a:solidFill>
                    <a:schemeClr val="bg1"/>
                  </a:solidFill>
                </a:rPr>
                <a:t>серьезная заболеваемость)</a:t>
              </a:r>
            </a:p>
          </p:txBody>
        </p:sp>
        <p:sp>
          <p:nvSpPr>
            <p:cNvPr id="26" name="Пятиугольник 25"/>
            <p:cNvSpPr/>
            <p:nvPr/>
          </p:nvSpPr>
          <p:spPr>
            <a:xfrm>
              <a:off x="757340" y="5105572"/>
              <a:ext cx="5067300" cy="1389759"/>
            </a:xfrm>
            <a:prstGeom prst="homePlate">
              <a:avLst/>
            </a:prstGeom>
            <a:solidFill>
              <a:srgbClr val="D14B5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1452" y="5424835"/>
              <a:ext cx="4763696" cy="71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400"/>
                </a:lnSpc>
              </a:pPr>
              <a:r>
                <a:rPr lang="ru-RU" sz="2400" dirty="0">
                  <a:solidFill>
                    <a:schemeClr val="bg1"/>
                  </a:solidFill>
                </a:rPr>
                <a:t>Осложнение</a:t>
              </a:r>
              <a:r>
                <a:rPr lang="ru-RU" sz="2400" dirty="0" smtClean="0">
                  <a:solidFill>
                    <a:schemeClr val="bg1"/>
                  </a:solidFill>
                </a:rPr>
                <a:t>,</a:t>
              </a:r>
              <a:br>
                <a:rPr lang="ru-RU" sz="2400" dirty="0" smtClean="0">
                  <a:solidFill>
                    <a:schemeClr val="bg1"/>
                  </a:solidFill>
                </a:rPr>
              </a:br>
              <a:r>
                <a:rPr lang="ru-RU" sz="2400" dirty="0" smtClean="0">
                  <a:solidFill>
                    <a:schemeClr val="bg1"/>
                  </a:solidFill>
                </a:rPr>
                <a:t>опасное </a:t>
              </a:r>
              <a:r>
                <a:rPr lang="ru-RU" sz="2400" dirty="0">
                  <a:solidFill>
                    <a:schemeClr val="bg1"/>
                  </a:solidFill>
                </a:rPr>
                <a:t>для жизни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6777140" y="459365"/>
              <a:ext cx="4486275" cy="1425467"/>
            </a:xfrm>
            <a:prstGeom prst="roundRect">
              <a:avLst/>
            </a:prstGeom>
            <a:solidFill>
              <a:srgbClr val="80B97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777140" y="2006095"/>
              <a:ext cx="4486275" cy="1425467"/>
            </a:xfrm>
            <a:prstGeom prst="roundRect">
              <a:avLst/>
            </a:prstGeom>
            <a:solidFill>
              <a:srgbClr val="94C58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6777140" y="3542750"/>
              <a:ext cx="4486275" cy="142546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6777140" y="5089465"/>
              <a:ext cx="4486275" cy="1425467"/>
            </a:xfrm>
            <a:prstGeom prst="roundRect">
              <a:avLst/>
            </a:prstGeom>
            <a:solidFill>
              <a:srgbClr val="89232D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28871" y="972554"/>
              <a:ext cx="3118338" cy="417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ts val="2400"/>
                </a:lnSpc>
              </a:pPr>
              <a:r>
                <a:rPr lang="ru-RU" sz="2800" dirty="0">
                  <a:solidFill>
                    <a:schemeClr val="bg1"/>
                  </a:solidFill>
                </a:rPr>
                <a:t>Здорова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81165" y="2493870"/>
              <a:ext cx="3118338" cy="417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ts val="2400"/>
                </a:lnSpc>
              </a:pPr>
              <a:r>
                <a:rPr lang="ru-RU" sz="2800" smtClean="0">
                  <a:solidFill>
                    <a:schemeClr val="bg1"/>
                  </a:solidFill>
                </a:rPr>
                <a:t>Выздоровела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22111" y="3866280"/>
              <a:ext cx="4112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ts val="2400"/>
                </a:lnSpc>
              </a:pPr>
              <a:r>
                <a:rPr lang="ru-RU" sz="2800" dirty="0" smtClean="0">
                  <a:solidFill>
                    <a:schemeClr val="bg1"/>
                  </a:solidFill>
                </a:rPr>
                <a:t>Выжила</a:t>
              </a:r>
              <a:br>
                <a:rPr lang="ru-RU" sz="2800" dirty="0" smtClean="0">
                  <a:solidFill>
                    <a:schemeClr val="bg1"/>
                  </a:solidFill>
                </a:rPr>
              </a:br>
              <a:r>
                <a:rPr lang="ru-RU" sz="2800" dirty="0" smtClean="0">
                  <a:solidFill>
                    <a:schemeClr val="bg1"/>
                  </a:solidFill>
                </a:rPr>
                <a:t>(</a:t>
              </a:r>
              <a:r>
                <a:rPr lang="ru-RU" sz="2800" dirty="0">
                  <a:solidFill>
                    <a:schemeClr val="bg1"/>
                  </a:solidFill>
                </a:rPr>
                <a:t>критический случай)</a:t>
              </a:r>
            </a:p>
            <a:p>
              <a:pPr lvl="0" algn="ctr">
                <a:lnSpc>
                  <a:spcPts val="2400"/>
                </a:lnSpc>
              </a:pP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15564" y="5596371"/>
              <a:ext cx="4112807" cy="725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ts val="2400"/>
                </a:lnSpc>
              </a:pPr>
              <a:r>
                <a:rPr lang="ru-RU" sz="2800" dirty="0">
                  <a:solidFill>
                    <a:schemeClr val="bg1"/>
                  </a:solidFill>
                </a:rPr>
                <a:t>Летальный исход</a:t>
              </a:r>
            </a:p>
            <a:p>
              <a:pPr lvl="0" algn="ctr">
                <a:lnSpc>
                  <a:spcPts val="2400"/>
                </a:lnSpc>
              </a:pPr>
              <a:endParaRPr lang="ru-RU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 flipV="1">
              <a:off x="5938940" y="1188312"/>
              <a:ext cx="709246" cy="11455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V="1">
              <a:off x="5933954" y="2741413"/>
              <a:ext cx="709246" cy="11455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V="1">
              <a:off x="5847859" y="3431562"/>
              <a:ext cx="929281" cy="792276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V="1">
              <a:off x="5916492" y="5798001"/>
              <a:ext cx="709246" cy="11455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V="1">
              <a:off x="5817079" y="4921582"/>
              <a:ext cx="929281" cy="792276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с двумя скругленными соседними углами 48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3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6588" y="264989"/>
            <a:ext cx="11191315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Почему надо изучать когорту 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near miss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» матерей?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4275" y="1714970"/>
            <a:ext cx="5480438" cy="32755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41409" y="2675408"/>
            <a:ext cx="4431323" cy="117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800"/>
              </a:lnSpc>
            </a:pPr>
            <a:r>
              <a:rPr lang="ru-RU" sz="2800" dirty="0">
                <a:solidFill>
                  <a:schemeClr val="bg1"/>
                </a:solidFill>
              </a:rPr>
              <a:t>С одной стороны,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 врачи – победители! Спасли женщину</a:t>
            </a:r>
            <a:r>
              <a:rPr lang="ru-RU" sz="2800" dirty="0" smtClean="0">
                <a:solidFill>
                  <a:schemeClr val="bg1"/>
                </a:solidFill>
              </a:rPr>
              <a:t>!</a:t>
            </a:r>
            <a:endParaRPr lang="ru-RU" sz="3200" spc="-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70801" y="1717190"/>
            <a:ext cx="5561076" cy="32733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8870" y="1972877"/>
            <a:ext cx="5164938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600"/>
              </a:lnSpc>
            </a:pPr>
            <a:r>
              <a:rPr lang="ru-RU" sz="2400" dirty="0">
                <a:solidFill>
                  <a:schemeClr val="bg1"/>
                </a:solidFill>
              </a:rPr>
              <a:t>С другой стороны, хотя врачи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</a:t>
            </a:r>
            <a:r>
              <a:rPr lang="ru-RU" sz="2400" dirty="0">
                <a:solidFill>
                  <a:schemeClr val="bg1"/>
                </a:solidFill>
              </a:rPr>
              <a:t>чувствуют себя победителями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борьбе за жизнь этих пациентов, но, как ни парадоксально,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пациенты </a:t>
            </a:r>
            <a:r>
              <a:rPr lang="en-US" sz="2400" dirty="0">
                <a:solidFill>
                  <a:schemeClr val="bg1"/>
                </a:solidFill>
              </a:rPr>
              <a:t>near miss</a:t>
            </a:r>
            <a:r>
              <a:rPr lang="ru-RU" sz="2400" dirty="0">
                <a:solidFill>
                  <a:schemeClr val="bg1"/>
                </a:solidFill>
              </a:rPr>
              <a:t> порождают гораздо больше судебных исков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</a:t>
            </a:r>
            <a:r>
              <a:rPr lang="ru-RU" sz="2400" dirty="0">
                <a:solidFill>
                  <a:schemeClr val="bg1"/>
                </a:solidFill>
              </a:rPr>
              <a:t>официальных жалоб, чем в случаях с материнской смертностью.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276" y="5246202"/>
            <a:ext cx="10647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Соотношение случаев материнской смертности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к </a:t>
            </a:r>
            <a:r>
              <a:rPr lang="ru-RU" sz="2200" b="1" dirty="0" err="1">
                <a:solidFill>
                  <a:schemeClr val="bg2">
                    <a:lumMod val="50000"/>
                  </a:schemeClr>
                </a:solidFill>
              </a:rPr>
              <a:t>near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bg2">
                    <a:lumMod val="50000"/>
                  </a:schemeClr>
                </a:solidFill>
              </a:rPr>
              <a:t>miss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 различается по регионам.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Например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, во Франции этот показатель составляет </a:t>
            </a:r>
            <a:r>
              <a:rPr lang="ru-RU" sz="2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 : </a:t>
            </a: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19,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Лондоне – </a:t>
            </a:r>
            <a:r>
              <a:rPr lang="ru-RU" sz="2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 : </a:t>
            </a: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118,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в Индии – </a:t>
            </a:r>
            <a:r>
              <a:rPr lang="ru-RU" sz="2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 : 6,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</a:rPr>
              <a:t>в России </a:t>
            </a: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1:18</a:t>
            </a:r>
            <a:endParaRPr lang="ru-RU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22388" y="271134"/>
            <a:ext cx="8704579" cy="77936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Парадоксы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«near miss»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матерей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815907" y="1266825"/>
            <a:ext cx="10432979" cy="4645343"/>
            <a:chOff x="663507" y="1130724"/>
            <a:chExt cx="10738648" cy="4781444"/>
          </a:xfrm>
        </p:grpSpPr>
        <p:sp>
          <p:nvSpPr>
            <p:cNvPr id="12" name="Прямоугольник с двумя скругленными противолежащими углами 11"/>
            <p:cNvSpPr/>
            <p:nvPr/>
          </p:nvSpPr>
          <p:spPr>
            <a:xfrm>
              <a:off x="5478977" y="1130724"/>
              <a:ext cx="5923178" cy="1468979"/>
            </a:xfrm>
            <a:prstGeom prst="round2DiagRect">
              <a:avLst/>
            </a:prstGeom>
            <a:solidFill>
              <a:srgbClr val="D7BC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ts val="2400"/>
                </a:lnSpc>
              </a:pPr>
              <a:r>
                <a:rPr lang="ru-RU" sz="2400" dirty="0" smtClean="0"/>
                <a:t>Проблемы только начинаются:</a:t>
              </a:r>
              <a:endParaRPr lang="ru-RU" sz="2400" dirty="0"/>
            </a:p>
          </p:txBody>
        </p:sp>
        <p:sp>
          <p:nvSpPr>
            <p:cNvPr id="13" name="Прямоугольник с двумя скругленными противолежащими углами 12"/>
            <p:cNvSpPr/>
            <p:nvPr/>
          </p:nvSpPr>
          <p:spPr>
            <a:xfrm>
              <a:off x="5468401" y="1849951"/>
              <a:ext cx="5923178" cy="1468979"/>
            </a:xfrm>
            <a:prstGeom prst="round2Diag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ts val="2400"/>
                </a:lnSpc>
              </a:pPr>
              <a:r>
                <a:rPr lang="ru-RU" sz="2400" dirty="0" smtClean="0"/>
                <a:t>Состояние </a:t>
              </a:r>
              <a:r>
                <a:rPr lang="ru-RU" sz="2400" dirty="0" smtClean="0"/>
                <a:t>здоровья</a:t>
              </a:r>
              <a:r>
                <a:rPr lang="ru-RU" sz="2400" dirty="0" smtClean="0"/>
                <a:t>?</a:t>
              </a:r>
              <a:endParaRPr lang="ru-RU" sz="2400" dirty="0"/>
            </a:p>
          </p:txBody>
        </p:sp>
        <p:sp>
          <p:nvSpPr>
            <p:cNvPr id="14" name="Прямоугольник с двумя скругленными противолежащими углами 13"/>
            <p:cNvSpPr/>
            <p:nvPr/>
          </p:nvSpPr>
          <p:spPr>
            <a:xfrm>
              <a:off x="5468401" y="2435704"/>
              <a:ext cx="5923178" cy="1468979"/>
            </a:xfrm>
            <a:prstGeom prst="round2Diag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ts val="2400"/>
                </a:lnSpc>
              </a:pPr>
              <a:r>
                <a:rPr lang="ru-RU" sz="2400" dirty="0" smtClean="0"/>
                <a:t>Утрата репродуктивной</a:t>
              </a:r>
              <a:br>
                <a:rPr lang="ru-RU" sz="2400" dirty="0" smtClean="0"/>
              </a:br>
              <a:r>
                <a:rPr lang="ru-RU" sz="2400" dirty="0" smtClean="0"/>
                <a:t> </a:t>
              </a:r>
              <a:r>
                <a:rPr lang="ru-RU" sz="2400" dirty="0" smtClean="0"/>
                <a:t>функции?</a:t>
              </a:r>
              <a:endParaRPr lang="ru-RU" sz="2400" dirty="0"/>
            </a:p>
          </p:txBody>
        </p:sp>
        <p:sp>
          <p:nvSpPr>
            <p:cNvPr id="15" name="Прямоугольник с двумя скругленными противолежащими углами 14"/>
            <p:cNvSpPr/>
            <p:nvPr/>
          </p:nvSpPr>
          <p:spPr>
            <a:xfrm>
              <a:off x="5457826" y="3255231"/>
              <a:ext cx="5923178" cy="1713584"/>
            </a:xfrm>
            <a:prstGeom prst="round2DiagRect">
              <a:avLst/>
            </a:prstGeom>
            <a:solidFill>
              <a:srgbClr val="CE425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ts val="2400"/>
                </a:lnSpc>
              </a:pPr>
              <a:r>
                <a:rPr lang="ru-RU" sz="2400" dirty="0" smtClean="0"/>
                <a:t>Накопление дефектов</a:t>
              </a:r>
              <a:br>
                <a:rPr lang="ru-RU" sz="2400" dirty="0" smtClean="0"/>
              </a:br>
              <a:r>
                <a:rPr lang="ru-RU" sz="2400" dirty="0" smtClean="0"/>
                <a:t>в </a:t>
              </a:r>
              <a:r>
                <a:rPr lang="ru-RU" sz="2400" dirty="0" smtClean="0"/>
                <a:t>оказании </a:t>
              </a:r>
              <a:r>
                <a:rPr lang="ru-RU" sz="2400" dirty="0" smtClean="0"/>
                <a:t>помощи</a:t>
              </a:r>
              <a:br>
                <a:rPr lang="ru-RU" sz="2400" dirty="0" smtClean="0"/>
              </a:br>
              <a:r>
                <a:rPr lang="ru-RU" sz="2400" dirty="0" smtClean="0"/>
                <a:t>после </a:t>
              </a:r>
              <a:r>
                <a:rPr lang="ru-RU" sz="2400" dirty="0" smtClean="0"/>
                <a:t>разрешения критической ситуации?</a:t>
              </a:r>
              <a:endParaRPr lang="ru-RU" sz="2400" dirty="0"/>
            </a:p>
          </p:txBody>
        </p:sp>
        <p:sp>
          <p:nvSpPr>
            <p:cNvPr id="16" name="Прямоугольник с двумя скругленными противолежащими углами 15"/>
            <p:cNvSpPr/>
            <p:nvPr/>
          </p:nvSpPr>
          <p:spPr>
            <a:xfrm>
              <a:off x="5457826" y="4731298"/>
              <a:ext cx="5923178" cy="1180869"/>
            </a:xfrm>
            <a:prstGeom prst="round2DiagRect">
              <a:avLst/>
            </a:prstGeom>
            <a:solidFill>
              <a:srgbClr val="9527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ts val="2400"/>
                </a:lnSpc>
              </a:pPr>
              <a:r>
                <a:rPr lang="ru-RU" sz="2400" dirty="0" smtClean="0"/>
                <a:t>Рост недовольства</a:t>
              </a:r>
              <a:br>
                <a:rPr lang="ru-RU" sz="2400" dirty="0" smtClean="0"/>
              </a:br>
              <a:r>
                <a:rPr lang="ru-RU" sz="2400" dirty="0" smtClean="0"/>
                <a:t>родственников </a:t>
              </a:r>
              <a:r>
                <a:rPr lang="ru-RU" sz="2400" dirty="0" smtClean="0"/>
                <a:t>– </a:t>
              </a:r>
              <a:r>
                <a:rPr lang="ru-RU" sz="2400" dirty="0" smtClean="0"/>
                <a:t/>
              </a:r>
              <a:br>
                <a:rPr lang="ru-RU" sz="2400" dirty="0" smtClean="0"/>
              </a:br>
              <a:r>
                <a:rPr lang="ru-RU" sz="2400" dirty="0" smtClean="0"/>
                <a:t>жалобы</a:t>
              </a:r>
              <a:r>
                <a:rPr lang="ru-RU" sz="2400" dirty="0" smtClean="0"/>
                <a:t>, судебные иски…</a:t>
              </a:r>
              <a:endParaRPr lang="ru-RU" sz="2400" dirty="0"/>
            </a:p>
          </p:txBody>
        </p:sp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674083" y="1130724"/>
              <a:ext cx="3775144" cy="1639263"/>
            </a:xfrm>
            <a:prstGeom prst="round2DiagRect">
              <a:avLst/>
            </a:prstGeom>
            <a:solidFill>
              <a:srgbClr val="6FB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r>
                <a:rPr lang="ru-RU" sz="2400" dirty="0"/>
                <a:t>Женщина выжила!</a:t>
              </a:r>
            </a:p>
          </p:txBody>
        </p:sp>
        <p:sp>
          <p:nvSpPr>
            <p:cNvPr id="18" name="Прямоугольник с двумя скругленными противолежащими углами 17"/>
            <p:cNvSpPr/>
            <p:nvPr/>
          </p:nvSpPr>
          <p:spPr>
            <a:xfrm>
              <a:off x="663507" y="2584440"/>
              <a:ext cx="3775144" cy="1713584"/>
            </a:xfrm>
            <a:prstGeom prst="round2Diag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ts val="2400"/>
                </a:lnSpc>
              </a:pPr>
              <a:endParaRPr lang="ru-RU" sz="2400" dirty="0" smtClean="0"/>
            </a:p>
            <a:p>
              <a:pPr algn="ctr">
                <a:lnSpc>
                  <a:spcPts val="2400"/>
                </a:lnSpc>
              </a:pPr>
              <a:r>
                <a:rPr lang="ru-RU" sz="2400" dirty="0" smtClean="0"/>
                <a:t>Врачи-победители</a:t>
              </a:r>
              <a:r>
                <a:rPr lang="ru-RU" sz="2400" dirty="0"/>
                <a:t>! НО!!!!</a:t>
              </a:r>
            </a:p>
          </p:txBody>
        </p:sp>
        <p:sp>
          <p:nvSpPr>
            <p:cNvPr id="19" name="Прямоугольник с двумя скругленными противолежащими углами 18"/>
            <p:cNvSpPr/>
            <p:nvPr/>
          </p:nvSpPr>
          <p:spPr>
            <a:xfrm>
              <a:off x="669933" y="4074912"/>
              <a:ext cx="3775144" cy="1837256"/>
            </a:xfrm>
            <a:prstGeom prst="round2DiagRect">
              <a:avLst/>
            </a:prstGeom>
            <a:solidFill>
              <a:srgbClr val="D3B48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r>
                <a:rPr lang="ru-RU" sz="2400" dirty="0"/>
                <a:t>Колоссальные </a:t>
              </a:r>
              <a:r>
                <a:rPr lang="ru-RU" sz="2400" dirty="0" smtClean="0"/>
                <a:t>усилия</a:t>
              </a:r>
              <a:br>
                <a:rPr lang="ru-RU" sz="2400" dirty="0" smtClean="0"/>
              </a:br>
              <a:r>
                <a:rPr lang="ru-RU" sz="2400" dirty="0" smtClean="0"/>
                <a:t>по </a:t>
              </a:r>
              <a:r>
                <a:rPr lang="ru-RU" sz="2400" dirty="0"/>
                <a:t>спасению женщины</a:t>
              </a: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4953525" y="1533525"/>
              <a:ext cx="493726" cy="1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445077" y="4974490"/>
              <a:ext cx="5043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4949377" y="1533525"/>
              <a:ext cx="0" cy="343529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>
            <a:off x="588145" y="1129420"/>
            <a:ext cx="3563815" cy="2096430"/>
          </a:xfrm>
          <a:prstGeom prst="homePlate">
            <a:avLst/>
          </a:prstGeom>
          <a:solidFill>
            <a:srgbClr val="72B6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588144" y="3343078"/>
            <a:ext cx="3563815" cy="209643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39969" y="365128"/>
            <a:ext cx="11500339" cy="584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Почему повезло?</a:t>
            </a:r>
          </a:p>
        </p:txBody>
      </p:sp>
      <p:sp>
        <p:nvSpPr>
          <p:cNvPr id="20" name="Солнце 19"/>
          <p:cNvSpPr/>
          <p:nvPr/>
        </p:nvSpPr>
        <p:spPr>
          <a:xfrm>
            <a:off x="4162069" y="1399507"/>
            <a:ext cx="3768769" cy="3768769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133948" y="3083307"/>
            <a:ext cx="187631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6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ПОВЕЗЛО</a:t>
            </a:r>
            <a:endParaRPr lang="ru-RU" sz="2800" spc="-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6443" y="3983553"/>
            <a:ext cx="3118338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800" dirty="0">
                <a:solidFill>
                  <a:schemeClr val="bg1"/>
                </a:solidFill>
              </a:rPr>
              <a:t>Виновата женская консультация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3171" y="1769894"/>
            <a:ext cx="3118338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800" dirty="0">
                <a:solidFill>
                  <a:schemeClr val="bg1"/>
                </a:solidFill>
              </a:rPr>
              <a:t>Сама </a:t>
            </a:r>
            <a:r>
              <a:rPr lang="ru-RU" sz="2800" dirty="0" smtClean="0">
                <a:solidFill>
                  <a:schemeClr val="bg1"/>
                </a:solidFill>
              </a:rPr>
              <a:t>во </a:t>
            </a:r>
            <a:r>
              <a:rPr lang="ru-RU" sz="2800" dirty="0">
                <a:solidFill>
                  <a:schemeClr val="bg1"/>
                </a:solidFill>
              </a:rPr>
              <a:t>всем виновата </a:t>
            </a:r>
          </a:p>
        </p:txBody>
      </p:sp>
      <p:sp>
        <p:nvSpPr>
          <p:cNvPr id="30" name="Пятиугольник 29"/>
          <p:cNvSpPr/>
          <p:nvPr/>
        </p:nvSpPr>
        <p:spPr>
          <a:xfrm rot="10800000">
            <a:off x="7884874" y="1129420"/>
            <a:ext cx="3563815" cy="209643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31" name="Пятиугольник 30"/>
          <p:cNvSpPr/>
          <p:nvPr/>
        </p:nvSpPr>
        <p:spPr>
          <a:xfrm rot="10800000">
            <a:off x="7884873" y="3343078"/>
            <a:ext cx="3563815" cy="2096430"/>
          </a:xfrm>
          <a:prstGeom prst="homePlate">
            <a:avLst/>
          </a:prstGeom>
          <a:solidFill>
            <a:srgbClr val="6FB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82829" y="1436316"/>
            <a:ext cx="3118338" cy="15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7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Попала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в стационар соответствующего уровня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01398" y="3472657"/>
            <a:ext cx="3118338" cy="189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700"/>
              </a:lnSpc>
            </a:pPr>
            <a:r>
              <a:rPr lang="ru-RU" sz="2800" dirty="0">
                <a:solidFill>
                  <a:schemeClr val="bg1"/>
                </a:solidFill>
              </a:rPr>
              <a:t>Лечением занималась команда компетентных 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20569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3253"/>
            <a:ext cx="12192000" cy="685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4300" y="121627"/>
            <a:ext cx="11948746" cy="661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9566031" y="5841829"/>
            <a:ext cx="2121873" cy="101617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98" y="5912168"/>
            <a:ext cx="1792754" cy="8582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07" y="365127"/>
            <a:ext cx="11418277" cy="7485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Правило трёх «Почему?»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539262" y="1434980"/>
            <a:ext cx="4443046" cy="428847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3962400" y="1434980"/>
            <a:ext cx="4443046" cy="4288476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7385538" y="1357193"/>
            <a:ext cx="4443046" cy="428847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91663" y="2632869"/>
            <a:ext cx="3118338" cy="189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800" dirty="0">
                <a:solidFill>
                  <a:schemeClr val="bg1"/>
                </a:solidFill>
              </a:rPr>
              <a:t>Почему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женщина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оказалась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 </a:t>
            </a:r>
            <a:r>
              <a:rPr lang="ru-RU" sz="2800" dirty="0">
                <a:solidFill>
                  <a:schemeClr val="bg1"/>
                </a:solidFill>
              </a:rPr>
              <a:t>критическом состоянии?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2044" y="2413142"/>
            <a:ext cx="3387968" cy="2251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800" dirty="0">
                <a:solidFill>
                  <a:schemeClr val="bg1"/>
                </a:solidFill>
              </a:rPr>
              <a:t>Почему не </a:t>
            </a:r>
            <a:r>
              <a:rPr lang="ru-RU" sz="2800" dirty="0" smtClean="0">
                <a:solidFill>
                  <a:schemeClr val="bg1"/>
                </a:solidFill>
              </a:rPr>
              <a:t>выявлены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(</a:t>
            </a:r>
            <a:r>
              <a:rPr lang="ru-RU" sz="2800" dirty="0">
                <a:solidFill>
                  <a:schemeClr val="bg1"/>
                </a:solidFill>
              </a:rPr>
              <a:t>или их не было) ранние предикторы будущих грозных проблем?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9224" y="2374048"/>
            <a:ext cx="35931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800" dirty="0">
                <a:solidFill>
                  <a:schemeClr val="bg1"/>
                </a:solidFill>
              </a:rPr>
              <a:t>Почему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не </a:t>
            </a:r>
            <a:r>
              <a:rPr lang="ru-RU" sz="2800" dirty="0">
                <a:solidFill>
                  <a:schemeClr val="bg1"/>
                </a:solidFill>
              </a:rPr>
              <a:t>использованы профилактические приемы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по </a:t>
            </a:r>
            <a:r>
              <a:rPr lang="ru-RU" sz="2800" dirty="0">
                <a:solidFill>
                  <a:schemeClr val="bg1"/>
                </a:solidFill>
              </a:rPr>
              <a:t>предотвращению случаев </a:t>
            </a:r>
            <a:r>
              <a:rPr lang="ru-RU" sz="2800" dirty="0" err="1">
                <a:solidFill>
                  <a:schemeClr val="bg1"/>
                </a:solidFill>
              </a:rPr>
              <a:t>Near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Miss</a:t>
            </a:r>
            <a:r>
              <a:rPr lang="ru-RU" sz="28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82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6478</TotalTime>
  <Words>790</Words>
  <Application>Microsoft Office PowerPoint</Application>
  <PresentationFormat>Широкоэкранный</PresentationFormat>
  <Paragraphs>241</Paragraphs>
  <Slides>43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Sylfaen</vt:lpstr>
      <vt:lpstr>Times New Roman</vt:lpstr>
      <vt:lpstr>Тема Office</vt:lpstr>
      <vt:lpstr>Матери Near Miss</vt:lpstr>
      <vt:lpstr>Презентация PowerPoint</vt:lpstr>
      <vt:lpstr>Презентация PowerPoint</vt:lpstr>
      <vt:lpstr>Материнская near miss</vt:lpstr>
      <vt:lpstr>Презентация PowerPoint</vt:lpstr>
      <vt:lpstr>Почему надо изучать когорту  «near miss» матерей?</vt:lpstr>
      <vt:lpstr>Парадоксы «near miss» матерей</vt:lpstr>
      <vt:lpstr>Презентация PowerPoint</vt:lpstr>
      <vt:lpstr>Правило трёх «Почему?»</vt:lpstr>
      <vt:lpstr>Почему женщина оказалась в критическом состоянии? </vt:lpstr>
      <vt:lpstr>Правило трёх «Почему?»</vt:lpstr>
      <vt:lpstr>Правило трёх «Почему?»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Гиппократ о принципах клинического аудита: «Унижать хорошее и насмехаться над тем, что неверно, свойственно только тем, кто сам не смог добиться совершенства»</vt:lpstr>
      <vt:lpstr>Презентация PowerPoint</vt:lpstr>
      <vt:lpstr>Распределение пациенток ПЦ РО  согласно новой классификации near-miss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«Любое излишество противно природе»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 Near Miss</dc:title>
  <dc:creator>Anton</dc:creator>
  <cp:lastModifiedBy>jjj</cp:lastModifiedBy>
  <cp:revision>283</cp:revision>
  <dcterms:created xsi:type="dcterms:W3CDTF">2015-02-17T17:38:29Z</dcterms:created>
  <dcterms:modified xsi:type="dcterms:W3CDTF">2015-02-25T17:41:44Z</dcterms:modified>
</cp:coreProperties>
</file>