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76" r:id="rId10"/>
    <p:sldId id="272" r:id="rId11"/>
    <p:sldId id="273" r:id="rId12"/>
    <p:sldId id="275" r:id="rId13"/>
    <p:sldId id="274" r:id="rId14"/>
    <p:sldId id="263" r:id="rId15"/>
    <p:sldId id="264" r:id="rId16"/>
    <p:sldId id="265" r:id="rId17"/>
    <p:sldId id="270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107" d="100"/>
          <a:sy n="107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D185-9F79-4BAD-8FC1-717C378B8B1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78605-3161-4006-B0C1-29E56A4B2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Плод как пациент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F40A-7B42-498C-9585-296C5448C5D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6884CC-C053-405C-B042-66E5491BC16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2194E8-1D5A-4CE6-AFAF-EDDE1A84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285860"/>
            <a:ext cx="567211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клинический случай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500438"/>
            <a:ext cx="4953000" cy="25003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Беременность 35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недели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дней.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ОАГА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 рубца на матке).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плаценты.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Placenta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Increta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Поперечное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плода.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Анемия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тяжелой степени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Миопия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слабой степени обоих глаз.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Ожирение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i="1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272808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Первое </a:t>
            </a:r>
            <a:r>
              <a:rPr lang="ru-RU" dirty="0"/>
              <a:t>сообщение </a:t>
            </a:r>
            <a:r>
              <a:rPr lang="ru-RU" dirty="0" smtClean="0"/>
              <a:t>сделано </a:t>
            </a:r>
            <a:r>
              <a:rPr lang="ru-RU" b="1" i="1" dirty="0"/>
              <a:t>J. </a:t>
            </a:r>
            <a:r>
              <a:rPr lang="ru-RU" b="1" i="1" dirty="0" err="1"/>
              <a:t>Oliver</a:t>
            </a:r>
            <a:r>
              <a:rPr lang="ru-RU" b="1" i="1" dirty="0"/>
              <a:t> </a:t>
            </a:r>
            <a:r>
              <a:rPr lang="ru-RU" b="1" i="1" dirty="0" err="1"/>
              <a:t>et</a:t>
            </a:r>
            <a:r>
              <a:rPr lang="ru-RU" b="1" i="1" dirty="0"/>
              <a:t> </a:t>
            </a:r>
            <a:r>
              <a:rPr lang="ru-RU" b="1" i="1" dirty="0" err="1"/>
              <a:t>al</a:t>
            </a:r>
            <a:r>
              <a:rPr lang="ru-RU" b="1" i="1" dirty="0"/>
              <a:t>. в 1979 </a:t>
            </a:r>
            <a:r>
              <a:rPr lang="ru-RU" b="1" i="1" dirty="0" smtClean="0"/>
              <a:t>году - </a:t>
            </a:r>
            <a:r>
              <a:rPr lang="ru-RU" dirty="0" smtClean="0"/>
              <a:t>с </a:t>
            </a:r>
            <a:r>
              <a:rPr lang="ru-RU" dirty="0"/>
              <a:t>успехом применил ЭМА в ургентной ситуации </a:t>
            </a:r>
            <a:r>
              <a:rPr lang="ru-RU" dirty="0" smtClean="0"/>
              <a:t>в </a:t>
            </a:r>
            <a:r>
              <a:rPr lang="ru-RU" dirty="0"/>
              <a:t>качестве средства остановки обильных послеродовых и послеоперационных кровотечений. </a:t>
            </a:r>
          </a:p>
        </p:txBody>
      </p:sp>
    </p:spTree>
    <p:extLst>
      <p:ext uri="{BB962C8B-B14F-4D97-AF65-F5344CB8AC3E}">
        <p14:creationId xmlns:p14="http://schemas.microsoft.com/office/powerpoint/2010/main" val="7017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37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Jacques </a:t>
            </a:r>
            <a:r>
              <a:rPr lang="en-US" b="1" i="1" dirty="0" err="1"/>
              <a:t>Ravina</a:t>
            </a:r>
            <a:r>
              <a:rPr lang="en-US" b="1" i="1" dirty="0"/>
              <a:t> </a:t>
            </a:r>
            <a:r>
              <a:rPr lang="ru-RU" b="1" i="1" dirty="0" smtClean="0"/>
              <a:t>- основатель  </a:t>
            </a:r>
            <a:r>
              <a:rPr lang="ru-RU" b="1" i="1" dirty="0"/>
              <a:t>ЭМА.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4896544" cy="5976664"/>
          </a:xfrm>
        </p:spPr>
        <p:txBody>
          <a:bodyPr>
            <a:normAutofit/>
          </a:bodyPr>
          <a:lstStyle/>
          <a:p>
            <a:pPr algn="just"/>
            <a:endParaRPr lang="ru-RU" i="1" dirty="0" smtClean="0"/>
          </a:p>
          <a:p>
            <a:pPr algn="just"/>
            <a:endParaRPr lang="ru-RU" dirty="0" smtClean="0"/>
          </a:p>
          <a:p>
            <a:r>
              <a:rPr lang="ru-RU" dirty="0"/>
              <a:t>французский </a:t>
            </a:r>
            <a:r>
              <a:rPr lang="ru-RU" dirty="0" smtClean="0"/>
              <a:t>гинеколог Жак </a:t>
            </a:r>
            <a:r>
              <a:rPr lang="ru-RU" dirty="0"/>
              <a:t>Анри </a:t>
            </a:r>
            <a:r>
              <a:rPr lang="ru-RU" dirty="0" err="1"/>
              <a:t>Равина</a:t>
            </a:r>
            <a:r>
              <a:rPr lang="ru-RU" dirty="0"/>
              <a:t>  </a:t>
            </a:r>
            <a:r>
              <a:rPr lang="ru-RU" dirty="0" smtClean="0"/>
              <a:t>(</a:t>
            </a:r>
            <a:r>
              <a:rPr lang="ru-RU" dirty="0" err="1" smtClean="0"/>
              <a:t>Jacques</a:t>
            </a:r>
            <a:r>
              <a:rPr lang="ru-RU" dirty="0" smtClean="0"/>
              <a:t> </a:t>
            </a:r>
            <a:r>
              <a:rPr lang="ru-RU" dirty="0" err="1" smtClean="0"/>
              <a:t>Ravina</a:t>
            </a:r>
            <a:r>
              <a:rPr lang="ru-RU" dirty="0" smtClean="0"/>
              <a:t>) </a:t>
            </a:r>
            <a:r>
              <a:rPr lang="ru-RU" dirty="0" smtClean="0"/>
              <a:t>в </a:t>
            </a:r>
            <a:r>
              <a:rPr lang="ru-RU" dirty="0" smtClean="0"/>
              <a:t>1991 </a:t>
            </a:r>
            <a:r>
              <a:rPr lang="ru-RU" dirty="0" smtClean="0"/>
              <a:t>г - </a:t>
            </a:r>
            <a:r>
              <a:rPr lang="ru-RU" dirty="0"/>
              <a:t>ЭМА в качестве планового предоперационного лечения, направленного на уменьшение кровопотери в ходе </a:t>
            </a:r>
            <a:r>
              <a:rPr lang="ru-RU" dirty="0" err="1"/>
              <a:t>гистерэктомии</a:t>
            </a:r>
            <a:r>
              <a:rPr lang="ru-RU" dirty="0"/>
              <a:t> или </a:t>
            </a:r>
            <a:r>
              <a:rPr lang="ru-RU" dirty="0" err="1" smtClean="0"/>
              <a:t>миомэктомии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первая </a:t>
            </a:r>
            <a:r>
              <a:rPr lang="ru-RU" dirty="0"/>
              <a:t>ЭМА в России выполнена в октябре </a:t>
            </a:r>
            <a:r>
              <a:rPr lang="ru-RU" dirty="0" smtClean="0"/>
              <a:t>2002г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547949" cy="46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0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8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/>
              <a:t>Проведение   </a:t>
            </a:r>
            <a:r>
              <a:rPr lang="ru-RU" sz="2000" b="1" i="1" u="sng" dirty="0" err="1" smtClean="0"/>
              <a:t>эмболизации</a:t>
            </a:r>
            <a:r>
              <a:rPr lang="ru-RU" sz="2000" b="1" i="1" u="sng" dirty="0" smtClean="0"/>
              <a:t> </a:t>
            </a:r>
            <a:r>
              <a:rPr lang="ru-RU" sz="2000" b="1" i="1" u="sng" dirty="0"/>
              <a:t>маточных сосудов, включает в себя ряд общих последовательных </a:t>
            </a:r>
            <a:r>
              <a:rPr lang="ru-RU" sz="2000" b="1" i="1" u="sng" dirty="0" smtClean="0"/>
              <a:t>этапов</a:t>
            </a:r>
            <a:r>
              <a:rPr lang="ru-RU" sz="2000" b="1" i="1" u="sng" dirty="0"/>
              <a:t>: </a:t>
            </a:r>
            <a:br>
              <a:rPr lang="ru-RU" sz="2000" b="1" i="1" u="sng" dirty="0"/>
            </a:br>
            <a:endParaRPr lang="ru-RU" sz="20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931224" cy="5328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пункция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катетеризация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сосуда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артерии)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общей бедренной артерии.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артериоскопию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(для подтверждения правильного внутрисосудистого положения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катетера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просвете артерии),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серийная ангиография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(тазовая),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селективная,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суперселективная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катетеризация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артериография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маточных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артерий,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катетерная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эмболизация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маточной артерии (металлические спирали,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ПВА, гидрогель, акриловые микросферы),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артериографию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487384" cy="18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3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b="1" i="1" u="sng" dirty="0" smtClean="0"/>
              <a:t>Показания  </a:t>
            </a:r>
            <a:r>
              <a:rPr lang="ru-RU" b="1" i="1" u="sng" dirty="0" smtClean="0"/>
              <a:t>к ЭМА в акушерстве </a:t>
            </a:r>
            <a:r>
              <a:rPr lang="ru-RU" b="1" i="1" u="sng" dirty="0"/>
              <a:t/>
            </a:r>
            <a:br>
              <a:rPr lang="ru-RU" b="1" i="1" u="sng" dirty="0"/>
            </a:b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Акушерские кровотечения </a:t>
            </a:r>
          </a:p>
          <a:p>
            <a:r>
              <a:rPr lang="ru-RU" dirty="0" smtClean="0"/>
              <a:t>Профилактика кровотечения при </a:t>
            </a:r>
            <a:r>
              <a:rPr lang="ru-RU" dirty="0" err="1"/>
              <a:t>предлежании</a:t>
            </a:r>
            <a:r>
              <a:rPr lang="ru-RU" dirty="0"/>
              <a:t>   </a:t>
            </a:r>
            <a:r>
              <a:rPr lang="ru-RU" dirty="0" smtClean="0"/>
              <a:t>  </a:t>
            </a:r>
            <a:r>
              <a:rPr lang="ru-RU" dirty="0"/>
              <a:t>плаценты и </a:t>
            </a:r>
            <a:r>
              <a:rPr lang="ru-RU" dirty="0" smtClean="0"/>
              <a:t>подозрении </a:t>
            </a:r>
            <a:r>
              <a:rPr lang="ru-RU" dirty="0"/>
              <a:t>на аномалию  </a:t>
            </a:r>
            <a:r>
              <a:rPr lang="ru-RU" dirty="0" smtClean="0"/>
              <a:t>ее прикрепления</a:t>
            </a:r>
            <a:r>
              <a:rPr lang="ru-RU" dirty="0"/>
              <a:t>.  </a:t>
            </a:r>
          </a:p>
          <a:p>
            <a:r>
              <a:rPr lang="ru-RU" dirty="0" smtClean="0"/>
              <a:t>Шеечная </a:t>
            </a:r>
            <a:r>
              <a:rPr lang="ru-RU" dirty="0"/>
              <a:t>беременность или </a:t>
            </a:r>
            <a:r>
              <a:rPr lang="ru-RU" dirty="0" smtClean="0"/>
              <a:t>другая эктопическая беременность </a:t>
            </a:r>
            <a:r>
              <a:rPr lang="ru-RU" dirty="0"/>
              <a:t>из-за потенциально возможного массивного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41545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56435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35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недель 1 день 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нижнесрединная 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лапаротомия, корпоральное кесарево сечение, эмболизации маточных артерий, экстирпация матки без придатков. </a:t>
            </a:r>
            <a:endParaRPr lang="ru-RU" sz="2200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протокола операции: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плацента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центральное предлежание-</a:t>
            </a:r>
            <a:r>
              <a:rPr lang="en-US" sz="2000" i="1" u="sng" dirty="0" err="1">
                <a:latin typeface="Times New Roman" pitchFamily="18" charset="0"/>
                <a:cs typeface="Times New Roman" pitchFamily="18" charset="0"/>
              </a:rPr>
              <a:t>increta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не удалена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Выполнена эмболизация маточных артерий, далее экстирпация матки. </a:t>
            </a:r>
            <a:endParaRPr lang="ru-RU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1572766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2414657" cy="193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-765712" y="0"/>
            <a:ext cx="6480720" cy="973439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4775490"/>
              <a:satOff val="-58120"/>
              <a:lumOff val="1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Персонификация</a:t>
            </a:r>
          </a:p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199355" y="5589073"/>
            <a:ext cx="6408712" cy="973439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4775490"/>
              <a:satOff val="-58120"/>
              <a:lumOff val="1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Плод – как пациент </a:t>
            </a:r>
          </a:p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6067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тазовый конец в пузыре без затруднений извлечен живой недоношенный новорожденный женского пола, массой 2500, ростом 49 см,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оценкой по шкале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Апгар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6-6 баллов.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-22448" y="188640"/>
            <a:ext cx="590271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общей кровопотери 5300 мл. </a:t>
            </a:r>
          </a:p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выполненной </a:t>
            </a:r>
            <a:r>
              <a:rPr kumimoji="0" lang="ru-RU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аутогемотрансфузии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ell</a:t>
            </a:r>
            <a:r>
              <a:rPr lang="en-US" sz="2000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S</a:t>
            </a:r>
            <a:r>
              <a:rPr lang="en-US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- 949  мл  отмытых аутоэритроцитов (собрано 1008 мл,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элюат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9000мл ). </a:t>
            </a: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СЗП 1490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мл, тромбоконцентрата 330 мл. </a:t>
            </a: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объем выполненной трансфузии 5830мл.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39" y="4283174"/>
            <a:ext cx="1905637" cy="25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" y="4343624"/>
            <a:ext cx="1872208" cy="249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66" y="4247010"/>
            <a:ext cx="1925250" cy="256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50" y="0"/>
            <a:ext cx="2260526" cy="239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536" y="3262918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АРО – 3 суток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7-е сутки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ыписана домой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24276"/>
              </p:ext>
            </p:extLst>
          </p:nvPr>
        </p:nvGraphicFramePr>
        <p:xfrm>
          <a:off x="503548" y="476672"/>
          <a:ext cx="6927776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944"/>
                <a:gridCol w="1731944"/>
                <a:gridCol w="1731944"/>
                <a:gridCol w="1731944"/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г/л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Эр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*10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Гематокрит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начало операции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3,82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окончание операции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сутки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сутки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16192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251520" y="1628800"/>
            <a:ext cx="6427160" cy="973439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Предикция</a:t>
            </a: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55576" y="2708919"/>
            <a:ext cx="6427160" cy="973439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87745"/>
              <a:satOff val="-29060"/>
              <a:lumOff val="8236"/>
              <a:alphaOff val="0"/>
            </a:schemeClr>
          </a:fillRef>
          <a:effectRef idx="2">
            <a:schemeClr val="accent2">
              <a:hueOff val="2387745"/>
              <a:satOff val="-29060"/>
              <a:lumOff val="8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Профилактика</a:t>
            </a: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0" y="476672"/>
            <a:ext cx="7772400" cy="1000125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ru-RU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itchFamily="32" charset="0"/>
                <a:ea typeface="ＭＳ Ｐゴシック" pitchFamily="32" charset="-128"/>
              </a:rPr>
              <a:t>Парадигма современной перинатальной </a:t>
            </a:r>
            <a:r>
              <a:rPr lang="ru-RU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itchFamily="32" charset="0"/>
                <a:ea typeface="ＭＳ Ｐゴシック" pitchFamily="32" charset="-128"/>
              </a:rPr>
              <a:t>медицины  - </a:t>
            </a:r>
            <a:endParaRPr lang="ru-RU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itchFamily="32" charset="0"/>
              <a:ea typeface="ＭＳ Ｐゴシック" pitchFamily="32" charset="-128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403648" y="3789040"/>
            <a:ext cx="6480720" cy="973439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  <a:gradFill rotWithShape="0">
            <a:gsLst>
              <a:gs pos="0">
                <a:srgbClr val="0070C0">
                  <a:alpha val="50000"/>
                </a:srgbClr>
              </a:gs>
              <a:gs pos="80000">
                <a:srgbClr val="0070C0">
                  <a:alpha val="51000"/>
                </a:srgbClr>
              </a:gs>
              <a:gs pos="100000">
                <a:srgbClr val="0070C0">
                  <a:alpha val="52000"/>
                </a:srgb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4775490"/>
              <a:satOff val="-58120"/>
              <a:lumOff val="1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Персонификация</a:t>
            </a:r>
          </a:p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051720" y="4720586"/>
            <a:ext cx="6408712" cy="973439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  <a:solidFill>
            <a:srgbClr val="00D05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4775490"/>
              <a:satOff val="-58120"/>
              <a:lumOff val="1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Плод – как пациент </a:t>
            </a:r>
          </a:p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0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929198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2500" y="1071546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2500" y="200024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2500" y="4214818"/>
            <a:ext cx="6134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u="sng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45"/>
            <a:ext cx="457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23364"/>
            <a:ext cx="7572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Повторнобеременная (4), повторнородящая (3) У.,31г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учете в ЖК с 19-20 недель, посетила  4 раза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Роды-3: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-2006 год, оперативные в срок , к/с (масса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2640г) -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гемотрансфузия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-2008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оперативные в срок,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к/с (3350г), б/о;                           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-2012 год,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оперативные в срок к/с(3080г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б/о.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анамнеза: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-миопия легкой степени обоих глаз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лиментарно-конституциональное ожирение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168 см, вес 94 кг, ИМТ 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Факторы перинатального риска: 18 баллов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620688"/>
            <a:ext cx="728667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Течение данной беременности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ранний токсикоз легкой степени;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анемия средней степени тяжести (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72 г/л).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26 недель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амбулаторно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нтианемическая терапия («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феррум-лек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в/м, витамин  В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в/м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отказ от госпитализации)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33-34  недели кровянистые выделения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половых путей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УЗИ: 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редлежание плаценты, признаков отслойки нет».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7153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Госпитализирована в стационар по месту жительства с 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диагнозом: </a:t>
            </a:r>
            <a:endParaRPr lang="ru-RU" sz="22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беременность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33-34 недели.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ОАГА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(3 рубца на матке).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плаценты.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Анемия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тяжелой степени (гемоглобин 64 г/л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Маршрутизация  ГБУ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 «ПЦ» с жалобами на периодические тянущие боли внизу живота, светло-коричневые мажущие выделения.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Диагноз при поступлении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Беременность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33 недели 6 дней.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ОАГА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(3 рубца на матке).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плаценты. Поперечное положение плода.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Угроза преждевременных родов.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Анемия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тяжелой степени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Миопия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слабой степени обоих глаз. Ожирение 1 ст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64440" y="764704"/>
            <a:ext cx="46069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УЗИ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в ГБУ РО «ПЦ»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Область послеоперационного рубца не визуализируется, базальный слой четко не дифференцируется. Беременность 34-35 недель. Поперечное положение плода. </a:t>
            </a:r>
            <a:r>
              <a:rPr lang="ru-RU" sz="2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Центральное предлежание плаценты с эхографическими маркерами вращения</a:t>
            </a: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Рубец на матке».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94" y="764704"/>
            <a:ext cx="3424215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53" y="4869160"/>
            <a:ext cx="2597415" cy="17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897496" y="30223"/>
            <a:ext cx="6427160" cy="590465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Предикция</a:t>
            </a: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11932" y="188640"/>
            <a:ext cx="7215238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Вращение плаценты: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  кесарева сечения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 ↑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вращения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риск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предлежания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вращения плаценты- 3%  у пациентов после предыдущего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2 КС – 11%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и более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 -до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40-67%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предлежание</a:t>
            </a: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плаценты + рубец </a:t>
            </a:r>
            <a:r>
              <a:rPr lang="ru-RU" sz="28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матке-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 риск вращения </a:t>
            </a:r>
            <a:r>
              <a:rPr lang="ru-RU" sz="28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плаценты </a:t>
            </a:r>
            <a:endParaRPr lang="ru-RU" sz="2800" u="sng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3539604" cy="215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95536" y="1043027"/>
            <a:ext cx="73197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Консультирована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гематологом.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аключение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анемия тяжелой степени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рекомендовано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отмытых эритроцитов 300 мл/сутки до достижения уровня гемоглобина 90 г/л, витамины группы В, фолиевая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Дважды проведена гемотрансфузия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эритроцитной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взвеси  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2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370 мл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77г/л,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эр-3,64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ru-RU" sz="22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гематокрит 23,5%;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555мл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89 г/л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эр-4,02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х10</a:t>
            </a:r>
            <a:r>
              <a:rPr lang="ru-RU" sz="22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гематокрит 26,7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95536" y="2049370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Предоперационная подготовка: </a:t>
            </a:r>
            <a:endParaRPr lang="ru-RU" sz="2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зарезервировано 8 доз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эритроцитарной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взвеси, 6 доз тромбоконцентрата, 5 доз СЗП.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снижения кровопотери метод </a:t>
            </a:r>
            <a:r>
              <a:rPr lang="ru-RU" sz="2400" i="1" u="sng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деваскуляризации</a:t>
            </a:r>
            <a:r>
              <a:rPr lang="ru-RU" sz="2400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матки  - </a:t>
            </a:r>
            <a:r>
              <a:rPr kumimoji="0" lang="ru-RU" sz="2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эмболизация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маточных артерий</a:t>
            </a:r>
            <a:r>
              <a:rPr lang="ru-RU" sz="24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78639"/>
            <a:ext cx="2615740" cy="19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0015"/>
            <a:ext cx="2072325" cy="15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2" y="204036"/>
            <a:ext cx="2303782" cy="18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72" y="764704"/>
            <a:ext cx="22796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357694"/>
            <a:ext cx="1643074" cy="22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179512" y="0"/>
            <a:ext cx="7751058" cy="973439"/>
          </a:xfrm>
          <a:custGeom>
            <a:avLst/>
            <a:gdLst>
              <a:gd name="connsiteX0" fmla="*/ 0 w 7776864"/>
              <a:gd name="connsiteY0" fmla="*/ 162243 h 973439"/>
              <a:gd name="connsiteX1" fmla="*/ 162243 w 7776864"/>
              <a:gd name="connsiteY1" fmla="*/ 0 h 973439"/>
              <a:gd name="connsiteX2" fmla="*/ 7614621 w 7776864"/>
              <a:gd name="connsiteY2" fmla="*/ 0 h 973439"/>
              <a:gd name="connsiteX3" fmla="*/ 7776864 w 7776864"/>
              <a:gd name="connsiteY3" fmla="*/ 162243 h 973439"/>
              <a:gd name="connsiteX4" fmla="*/ 7776864 w 7776864"/>
              <a:gd name="connsiteY4" fmla="*/ 811196 h 973439"/>
              <a:gd name="connsiteX5" fmla="*/ 7614621 w 7776864"/>
              <a:gd name="connsiteY5" fmla="*/ 973439 h 973439"/>
              <a:gd name="connsiteX6" fmla="*/ 162243 w 7776864"/>
              <a:gd name="connsiteY6" fmla="*/ 973439 h 973439"/>
              <a:gd name="connsiteX7" fmla="*/ 0 w 7776864"/>
              <a:gd name="connsiteY7" fmla="*/ 811196 h 973439"/>
              <a:gd name="connsiteX8" fmla="*/ 0 w 7776864"/>
              <a:gd name="connsiteY8" fmla="*/ 162243 h 97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6864" h="973439">
                <a:moveTo>
                  <a:pt x="0" y="162243"/>
                </a:moveTo>
                <a:cubicBezTo>
                  <a:pt x="0" y="72639"/>
                  <a:pt x="72639" y="0"/>
                  <a:pt x="162243" y="0"/>
                </a:cubicBezTo>
                <a:lnTo>
                  <a:pt x="7614621" y="0"/>
                </a:lnTo>
                <a:cubicBezTo>
                  <a:pt x="7704225" y="0"/>
                  <a:pt x="7776864" y="72639"/>
                  <a:pt x="7776864" y="162243"/>
                </a:cubicBezTo>
                <a:lnTo>
                  <a:pt x="7776864" y="811196"/>
                </a:lnTo>
                <a:cubicBezTo>
                  <a:pt x="7776864" y="900800"/>
                  <a:pt x="7704225" y="973439"/>
                  <a:pt x="7614621" y="973439"/>
                </a:cubicBezTo>
                <a:lnTo>
                  <a:pt x="162243" y="973439"/>
                </a:lnTo>
                <a:cubicBezTo>
                  <a:pt x="72639" y="973439"/>
                  <a:pt x="0" y="900800"/>
                  <a:pt x="0" y="811196"/>
                </a:cubicBezTo>
                <a:lnTo>
                  <a:pt x="0" y="162243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87745"/>
              <a:satOff val="-29060"/>
              <a:lumOff val="8236"/>
              <a:alphaOff val="0"/>
            </a:schemeClr>
          </a:fillRef>
          <a:effectRef idx="2">
            <a:schemeClr val="accent2">
              <a:hueOff val="2387745"/>
              <a:satOff val="-29060"/>
              <a:lumOff val="8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39" tIns="169439" rIns="169439" bIns="16943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Профилактика</a:t>
            </a:r>
            <a:endParaRPr lang="ru-RU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1"/>
            <a:ext cx="68407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Методы </a:t>
            </a:r>
            <a:r>
              <a:rPr lang="ru-RU" sz="2800" b="1" i="1" u="sng" dirty="0" err="1" smtClean="0"/>
              <a:t>деваскуляризации</a:t>
            </a:r>
            <a:r>
              <a:rPr lang="ru-RU" sz="2800" b="1" i="1" u="sng" dirty="0" smtClean="0"/>
              <a:t>  матки:</a:t>
            </a:r>
          </a:p>
          <a:p>
            <a:endParaRPr lang="ru-RU" i="1" u="sng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err="1" smtClean="0"/>
              <a:t>эмболизация</a:t>
            </a:r>
            <a:r>
              <a:rPr lang="ru-RU" sz="2400" dirty="0" smtClean="0"/>
              <a:t> </a:t>
            </a:r>
            <a:r>
              <a:rPr lang="ru-RU" sz="2400" dirty="0"/>
              <a:t>маточных </a:t>
            </a:r>
            <a:r>
              <a:rPr lang="ru-RU" sz="2400" dirty="0" smtClean="0"/>
              <a:t>артерий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временная </a:t>
            </a:r>
            <a:r>
              <a:rPr lang="ru-RU" sz="2400" dirty="0"/>
              <a:t>баллонная окклюзия общих подвздошных </a:t>
            </a:r>
            <a:r>
              <a:rPr lang="ru-RU" sz="2400" dirty="0" smtClean="0"/>
              <a:t>артерий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перевязка внутренних подвздошных </a:t>
            </a:r>
            <a:r>
              <a:rPr lang="ru-RU" sz="2400" dirty="0" smtClean="0"/>
              <a:t>артерий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8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718</TotalTime>
  <Words>800</Words>
  <Application>Microsoft Office PowerPoint</Application>
  <PresentationFormat>Экран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клинический случай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</vt:lpstr>
      <vt:lpstr>Jacques Ravina - основатель  ЭМА.</vt:lpstr>
      <vt:lpstr>Проведение   эмболизации маточных сосудов, включает в себя ряд общих последовательных этапов:  </vt:lpstr>
      <vt:lpstr>   Показания  к ЭМА в акушерстве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Разбор клинического случая</dc:title>
  <dc:creator>кафедра</dc:creator>
  <cp:lastModifiedBy>Буштырева Ирина</cp:lastModifiedBy>
  <cp:revision>67</cp:revision>
  <dcterms:created xsi:type="dcterms:W3CDTF">2015-02-25T05:53:12Z</dcterms:created>
  <dcterms:modified xsi:type="dcterms:W3CDTF">2015-02-27T06:39:38Z</dcterms:modified>
</cp:coreProperties>
</file>