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xlsx" ContentType="application/vnd.openxmlformats-officedocument.spreadsheetml.sheet"/>
  <Override PartName="/ppt/charts/chart3.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64" r:id="rId2"/>
    <p:sldId id="284" r:id="rId3"/>
    <p:sldId id="286" r:id="rId4"/>
    <p:sldId id="271" r:id="rId5"/>
    <p:sldId id="305" r:id="rId6"/>
    <p:sldId id="306" r:id="rId7"/>
    <p:sldId id="303" r:id="rId8"/>
    <p:sldId id="304" r:id="rId9"/>
    <p:sldId id="279" r:id="rId10"/>
    <p:sldId id="287" r:id="rId11"/>
    <p:sldId id="288" r:id="rId12"/>
    <p:sldId id="293" r:id="rId13"/>
    <p:sldId id="294" r:id="rId14"/>
    <p:sldId id="292" r:id="rId15"/>
    <p:sldId id="289" r:id="rId16"/>
    <p:sldId id="295" r:id="rId17"/>
    <p:sldId id="297" r:id="rId18"/>
    <p:sldId id="300" r:id="rId19"/>
    <p:sldId id="296" r:id="rId20"/>
    <p:sldId id="301" r:id="rId21"/>
    <p:sldId id="299" r:id="rId22"/>
    <p:sldId id="298" r:id="rId23"/>
    <p:sldId id="307" r:id="rId24"/>
    <p:sldId id="283" r:id="rId25"/>
    <p:sldId id="302" r:id="rId26"/>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2C8"/>
    <a:srgbClr val="FF00FF"/>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306" autoAdjust="0"/>
    <p:restoredTop sz="90769" autoAdjust="0"/>
  </p:normalViewPr>
  <p:slideViewPr>
    <p:cSldViewPr>
      <p:cViewPr>
        <p:scale>
          <a:sx n="80" d="100"/>
          <a:sy n="80" d="100"/>
        </p:scale>
        <p:origin x="-2514" y="-6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_rels/chart2.xml.rels><?xml version="1.0" encoding="UTF-8" standalone="yes"?>
<Relationships xmlns="http://schemas.openxmlformats.org/package/2006/relationships"><Relationship Id="rId1" Type="http://schemas.openxmlformats.org/officeDocument/2006/relationships/package" Target="../embeddings/_____Microsoft_Office_Excel2.xlsx"/></Relationships>
</file>

<file path=ppt/charts/_rels/chart3.xml.rels><?xml version="1.0" encoding="UTF-8" standalone="yes"?>
<Relationships xmlns="http://schemas.openxmlformats.org/package/2006/relationships"><Relationship Id="rId1" Type="http://schemas.openxmlformats.org/officeDocument/2006/relationships/package" Target="../embeddings/_____Microsoft_Office_Excel3.xlsx"/></Relationships>
</file>

<file path=ppt/charts/chart1.xml><?xml version="1.0" encoding="utf-8"?>
<c:chartSpace xmlns:c="http://schemas.openxmlformats.org/drawingml/2006/chart" xmlns:a="http://schemas.openxmlformats.org/drawingml/2006/main" xmlns:r="http://schemas.openxmlformats.org/officeDocument/2006/relationships">
  <c:lang val="ru-RU"/>
  <c:chart>
    <c:autoTitleDeleted val="1"/>
    <c:view3D>
      <c:rotX val="30"/>
      <c:perspective val="30"/>
    </c:view3D>
    <c:plotArea>
      <c:layout/>
      <c:pie3DChart>
        <c:varyColors val="1"/>
        <c:ser>
          <c:idx val="0"/>
          <c:order val="0"/>
          <c:tx>
            <c:strRef>
              <c:f>Лист1!$B$1</c:f>
              <c:strCache>
                <c:ptCount val="1"/>
                <c:pt idx="0">
                  <c:v>Продажи</c:v>
                </c:pt>
              </c:strCache>
            </c:strRef>
          </c:tx>
          <c:explosion val="25"/>
          <c:dLbls>
            <c:showVal val="1"/>
            <c:showLeaderLines val="1"/>
          </c:dLbls>
          <c:cat>
            <c:strRef>
              <c:f>Лист1!$A$2:$A$5</c:f>
              <c:strCache>
                <c:ptCount val="2"/>
                <c:pt idx="0">
                  <c:v>Кв. 1</c:v>
                </c:pt>
                <c:pt idx="1">
                  <c:v>Кв. 2</c:v>
                </c:pt>
              </c:strCache>
            </c:strRef>
          </c:cat>
          <c:val>
            <c:numRef>
              <c:f>Лист1!$B$2:$B$5</c:f>
              <c:numCache>
                <c:formatCode>General</c:formatCode>
                <c:ptCount val="4"/>
                <c:pt idx="0">
                  <c:v>13656</c:v>
                </c:pt>
                <c:pt idx="1">
                  <c:v>1977</c:v>
                </c:pt>
              </c:numCache>
            </c:numRef>
          </c:val>
        </c:ser>
      </c:pie3DChart>
    </c:plotArea>
    <c:plotVisOnly val="1"/>
  </c:chart>
  <c:txPr>
    <a:bodyPr/>
    <a:lstStyle/>
    <a:p>
      <a:pPr>
        <a:defRPr sz="1800"/>
      </a:pPr>
      <a:endParaRPr lang="ru-RU"/>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ru-RU"/>
  <c:chart>
    <c:autoTitleDeleted val="1"/>
    <c:view3D>
      <c:rotX val="30"/>
      <c:perspective val="30"/>
    </c:view3D>
    <c:plotArea>
      <c:layout/>
      <c:pie3DChart>
        <c:varyColors val="1"/>
        <c:ser>
          <c:idx val="0"/>
          <c:order val="0"/>
          <c:tx>
            <c:strRef>
              <c:f>Лист1!$B$1</c:f>
              <c:strCache>
                <c:ptCount val="1"/>
                <c:pt idx="0">
                  <c:v>Продажи</c:v>
                </c:pt>
              </c:strCache>
            </c:strRef>
          </c:tx>
          <c:explosion val="25"/>
          <c:dLbls>
            <c:showVal val="1"/>
            <c:showLeaderLines val="1"/>
          </c:dLbls>
          <c:cat>
            <c:strRef>
              <c:f>Лист1!$A$2:$A$5</c:f>
              <c:strCache>
                <c:ptCount val="4"/>
                <c:pt idx="0">
                  <c:v>Кв. 1</c:v>
                </c:pt>
                <c:pt idx="1">
                  <c:v>Кв. 2</c:v>
                </c:pt>
                <c:pt idx="2">
                  <c:v>Кв. 3</c:v>
                </c:pt>
                <c:pt idx="3">
                  <c:v>Кв. 4</c:v>
                </c:pt>
              </c:strCache>
            </c:strRef>
          </c:cat>
          <c:val>
            <c:numRef>
              <c:f>Лист1!$B$2:$B$5</c:f>
              <c:numCache>
                <c:formatCode>General</c:formatCode>
                <c:ptCount val="4"/>
                <c:pt idx="0">
                  <c:v>1035</c:v>
                </c:pt>
                <c:pt idx="1">
                  <c:v>10413</c:v>
                </c:pt>
                <c:pt idx="2">
                  <c:v>3158</c:v>
                </c:pt>
              </c:numCache>
            </c:numRef>
          </c:val>
        </c:ser>
      </c:pie3DChart>
    </c:plotArea>
    <c:plotVisOnly val="1"/>
  </c:chart>
  <c:txPr>
    <a:bodyPr/>
    <a:lstStyle/>
    <a:p>
      <a:pPr>
        <a:defRPr sz="1800"/>
      </a:pPr>
      <a:endParaRPr lang="ru-RU"/>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ru-RU"/>
  <c:chart>
    <c:view3D>
      <c:rAngAx val="1"/>
    </c:view3D>
    <c:plotArea>
      <c:layout/>
      <c:bar3DChart>
        <c:barDir val="col"/>
        <c:grouping val="standard"/>
        <c:ser>
          <c:idx val="0"/>
          <c:order val="0"/>
          <c:tx>
            <c:strRef>
              <c:f>Лист1!$B$1</c:f>
              <c:strCache>
                <c:ptCount val="1"/>
                <c:pt idx="0">
                  <c:v>из них умерло</c:v>
                </c:pt>
              </c:strCache>
            </c:strRef>
          </c:tx>
          <c:dLbls>
            <c:showVal val="1"/>
          </c:dLbls>
          <c:cat>
            <c:strRef>
              <c:f>Лист1!$A$2:$A$7</c:f>
              <c:strCache>
                <c:ptCount val="6"/>
                <c:pt idx="0">
                  <c:v>500-749</c:v>
                </c:pt>
                <c:pt idx="1">
                  <c:v>750-999</c:v>
                </c:pt>
                <c:pt idx="2">
                  <c:v>1000-1499</c:v>
                </c:pt>
                <c:pt idx="3">
                  <c:v>1500-1999</c:v>
                </c:pt>
                <c:pt idx="4">
                  <c:v>2000-2499</c:v>
                </c:pt>
                <c:pt idx="5">
                  <c:v>2500-2999</c:v>
                </c:pt>
              </c:strCache>
            </c:strRef>
          </c:cat>
          <c:val>
            <c:numRef>
              <c:f>Лист1!$B$2:$B$7</c:f>
              <c:numCache>
                <c:formatCode>General</c:formatCode>
                <c:ptCount val="6"/>
                <c:pt idx="0">
                  <c:v>2</c:v>
                </c:pt>
                <c:pt idx="1">
                  <c:v>1</c:v>
                </c:pt>
                <c:pt idx="2">
                  <c:v>3</c:v>
                </c:pt>
                <c:pt idx="3">
                  <c:v>0</c:v>
                </c:pt>
                <c:pt idx="4">
                  <c:v>0</c:v>
                </c:pt>
                <c:pt idx="5">
                  <c:v>0</c:v>
                </c:pt>
              </c:numCache>
            </c:numRef>
          </c:val>
        </c:ser>
        <c:ser>
          <c:idx val="1"/>
          <c:order val="1"/>
          <c:tx>
            <c:strRef>
              <c:f>Лист1!$C$1</c:f>
              <c:strCache>
                <c:ptCount val="1"/>
                <c:pt idx="0">
                  <c:v>родились живыми</c:v>
                </c:pt>
              </c:strCache>
            </c:strRef>
          </c:tx>
          <c:dLbls>
            <c:dLbl>
              <c:idx val="0"/>
              <c:layout>
                <c:manualLayout>
                  <c:x val="-7.5329039617617931E-3"/>
                  <c:y val="-2.7999929448996663E-2"/>
                </c:manualLayout>
              </c:layout>
              <c:showVal val="1"/>
            </c:dLbl>
            <c:dLbl>
              <c:idx val="3"/>
              <c:layout>
                <c:manualLayout>
                  <c:x val="1.2052646338818869E-2"/>
                  <c:y val="-7.5999808504419522E-2"/>
                </c:manualLayout>
              </c:layout>
              <c:showVal val="1"/>
            </c:dLbl>
            <c:dLbl>
              <c:idx val="4"/>
              <c:layout>
                <c:manualLayout>
                  <c:x val="4.5197423770570759E-3"/>
                  <c:y val="-5.9999848819278563E-2"/>
                </c:manualLayout>
              </c:layout>
              <c:showVal val="1"/>
            </c:dLbl>
            <c:showVal val="1"/>
          </c:dLbls>
          <c:cat>
            <c:strRef>
              <c:f>Лист1!$A$2:$A$7</c:f>
              <c:strCache>
                <c:ptCount val="6"/>
                <c:pt idx="0">
                  <c:v>500-749</c:v>
                </c:pt>
                <c:pt idx="1">
                  <c:v>750-999</c:v>
                </c:pt>
                <c:pt idx="2">
                  <c:v>1000-1499</c:v>
                </c:pt>
                <c:pt idx="3">
                  <c:v>1500-1999</c:v>
                </c:pt>
                <c:pt idx="4">
                  <c:v>2000-2499</c:v>
                </c:pt>
                <c:pt idx="5">
                  <c:v>2500-2999</c:v>
                </c:pt>
              </c:strCache>
            </c:strRef>
          </c:cat>
          <c:val>
            <c:numRef>
              <c:f>Лист1!$C$2:$C$7</c:f>
              <c:numCache>
                <c:formatCode>General</c:formatCode>
                <c:ptCount val="6"/>
                <c:pt idx="0">
                  <c:v>10</c:v>
                </c:pt>
                <c:pt idx="1">
                  <c:v>41</c:v>
                </c:pt>
                <c:pt idx="2">
                  <c:v>88</c:v>
                </c:pt>
                <c:pt idx="3">
                  <c:v>180</c:v>
                </c:pt>
                <c:pt idx="4">
                  <c:v>506</c:v>
                </c:pt>
                <c:pt idx="5">
                  <c:v>2219</c:v>
                </c:pt>
              </c:numCache>
            </c:numRef>
          </c:val>
        </c:ser>
        <c:ser>
          <c:idx val="2"/>
          <c:order val="2"/>
          <c:tx>
            <c:strRef>
              <c:f>Лист1!$D$1</c:f>
              <c:strCache>
                <c:ptCount val="1"/>
                <c:pt idx="0">
                  <c:v>родились мертвыми</c:v>
                </c:pt>
              </c:strCache>
            </c:strRef>
          </c:tx>
          <c:dLbls>
            <c:dLbl>
              <c:idx val="0"/>
              <c:layout>
                <c:manualLayout>
                  <c:x val="4.5197423770570759E-3"/>
                  <c:y val="-5.5999858897993325E-2"/>
                </c:manualLayout>
              </c:layout>
              <c:showVal val="1"/>
            </c:dLbl>
            <c:dLbl>
              <c:idx val="1"/>
              <c:layout>
                <c:manualLayout>
                  <c:x val="0"/>
                  <c:y val="-5.5999858897993325E-2"/>
                </c:manualLayout>
              </c:layout>
              <c:showVal val="1"/>
            </c:dLbl>
            <c:dLbl>
              <c:idx val="2"/>
              <c:layout>
                <c:manualLayout>
                  <c:x val="0"/>
                  <c:y val="-5.5999858897993325E-2"/>
                </c:manualLayout>
              </c:layout>
              <c:showVal val="1"/>
            </c:dLbl>
            <c:dLbl>
              <c:idx val="3"/>
              <c:layout>
                <c:manualLayout>
                  <c:x val="-2.1092131092933022E-2"/>
                  <c:y val="7.999979842570476E-3"/>
                </c:manualLayout>
              </c:layout>
              <c:showVal val="1"/>
            </c:dLbl>
            <c:showVal val="1"/>
          </c:dLbls>
          <c:cat>
            <c:strRef>
              <c:f>Лист1!$A$2:$A$7</c:f>
              <c:strCache>
                <c:ptCount val="6"/>
                <c:pt idx="0">
                  <c:v>500-749</c:v>
                </c:pt>
                <c:pt idx="1">
                  <c:v>750-999</c:v>
                </c:pt>
                <c:pt idx="2">
                  <c:v>1000-1499</c:v>
                </c:pt>
                <c:pt idx="3">
                  <c:v>1500-1999</c:v>
                </c:pt>
                <c:pt idx="4">
                  <c:v>2000-2499</c:v>
                </c:pt>
                <c:pt idx="5">
                  <c:v>2500-2999</c:v>
                </c:pt>
              </c:strCache>
            </c:strRef>
          </c:cat>
          <c:val>
            <c:numRef>
              <c:f>Лист1!$D$2:$D$7</c:f>
              <c:numCache>
                <c:formatCode>General</c:formatCode>
                <c:ptCount val="6"/>
                <c:pt idx="0">
                  <c:v>12</c:v>
                </c:pt>
                <c:pt idx="1">
                  <c:v>13</c:v>
                </c:pt>
                <c:pt idx="2">
                  <c:v>18</c:v>
                </c:pt>
                <c:pt idx="3">
                  <c:v>9</c:v>
                </c:pt>
                <c:pt idx="4">
                  <c:v>13</c:v>
                </c:pt>
                <c:pt idx="5">
                  <c:v>12</c:v>
                </c:pt>
              </c:numCache>
            </c:numRef>
          </c:val>
        </c:ser>
        <c:shape val="box"/>
        <c:axId val="44148608"/>
        <c:axId val="47773952"/>
        <c:axId val="51220928"/>
      </c:bar3DChart>
      <c:catAx>
        <c:axId val="44148608"/>
        <c:scaling>
          <c:orientation val="minMax"/>
        </c:scaling>
        <c:axPos val="b"/>
        <c:tickLblPos val="nextTo"/>
        <c:txPr>
          <a:bodyPr/>
          <a:lstStyle/>
          <a:p>
            <a:pPr>
              <a:defRPr sz="1300" baseline="0"/>
            </a:pPr>
            <a:endParaRPr lang="ru-RU"/>
          </a:p>
        </c:txPr>
        <c:crossAx val="47773952"/>
        <c:crosses val="autoZero"/>
        <c:auto val="1"/>
        <c:lblAlgn val="ctr"/>
        <c:lblOffset val="100"/>
      </c:catAx>
      <c:valAx>
        <c:axId val="47773952"/>
        <c:scaling>
          <c:orientation val="minMax"/>
        </c:scaling>
        <c:axPos val="l"/>
        <c:majorGridlines/>
        <c:numFmt formatCode="General" sourceLinked="1"/>
        <c:tickLblPos val="nextTo"/>
        <c:crossAx val="44148608"/>
        <c:crosses val="autoZero"/>
        <c:crossBetween val="between"/>
      </c:valAx>
      <c:serAx>
        <c:axId val="51220928"/>
        <c:scaling>
          <c:orientation val="minMax"/>
        </c:scaling>
        <c:axPos val="b"/>
        <c:tickLblPos val="nextTo"/>
        <c:crossAx val="47773952"/>
      </c:serAx>
    </c:plotArea>
    <c:legend>
      <c:legendPos val="r"/>
      <c:layout/>
    </c:legend>
    <c:plotVisOnly val="1"/>
  </c:chart>
  <c:txPr>
    <a:bodyPr/>
    <a:lstStyle/>
    <a:p>
      <a:pPr>
        <a:defRPr sz="1800"/>
      </a:pPr>
      <a:endParaRPr lang="ru-RU"/>
    </a:p>
  </c:txPr>
  <c:externalData r:id="rId1"/>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AB408F56-64EF-4AD6-A548-7C51462B8357}" type="datetimeFigureOut">
              <a:rPr lang="ru-RU"/>
              <a:pPr>
                <a:defRPr/>
              </a:pPr>
              <a:t>27.03.2015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BC9A8DAC-B5B4-415B-858A-F8AE73035EF3}"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Образ слайда 1"/>
          <p:cNvSpPr>
            <a:spLocks noGrp="1" noRot="1" noChangeAspect="1" noTextEdit="1"/>
          </p:cNvSpPr>
          <p:nvPr>
            <p:ph type="sldImg"/>
          </p:nvPr>
        </p:nvSpPr>
        <p:spPr bwMode="auto">
          <a:noFill/>
          <a:ln>
            <a:solidFill>
              <a:srgbClr val="000000"/>
            </a:solidFill>
            <a:miter lim="800000"/>
            <a:headEnd/>
            <a:tailEnd/>
          </a:ln>
        </p:spPr>
      </p:sp>
      <p:sp>
        <p:nvSpPr>
          <p:cNvPr id="27651"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 name="Номер слайда 3"/>
          <p:cNvSpPr>
            <a:spLocks noGrp="1"/>
          </p:cNvSpPr>
          <p:nvPr>
            <p:ph type="sldNum" sz="quarter" idx="5"/>
          </p:nvPr>
        </p:nvSpPr>
        <p:spPr/>
        <p:txBody>
          <a:bodyPr/>
          <a:lstStyle/>
          <a:p>
            <a:pPr>
              <a:defRPr/>
            </a:pPr>
            <a:fld id="{32A62502-A406-4705-8F65-2F9E9FA472F2}" type="slidenum">
              <a:rPr lang="ru-RU" smtClean="0"/>
              <a:pPr>
                <a:defRPr/>
              </a:pPr>
              <a:t>5</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Образ слайда 1"/>
          <p:cNvSpPr>
            <a:spLocks noGrp="1" noRot="1" noChangeAspect="1" noTextEdit="1"/>
          </p:cNvSpPr>
          <p:nvPr>
            <p:ph type="sldImg"/>
          </p:nvPr>
        </p:nvSpPr>
        <p:spPr bwMode="auto">
          <a:noFill/>
          <a:ln>
            <a:solidFill>
              <a:srgbClr val="000000"/>
            </a:solidFill>
            <a:miter lim="800000"/>
            <a:headEnd/>
            <a:tailEnd/>
          </a:ln>
        </p:spPr>
      </p:sp>
      <p:sp>
        <p:nvSpPr>
          <p:cNvPr id="35843"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 name="Номер слайда 3"/>
          <p:cNvSpPr>
            <a:spLocks noGrp="1"/>
          </p:cNvSpPr>
          <p:nvPr>
            <p:ph type="sldNum" sz="quarter" idx="5"/>
          </p:nvPr>
        </p:nvSpPr>
        <p:spPr/>
        <p:txBody>
          <a:bodyPr/>
          <a:lstStyle/>
          <a:p>
            <a:pPr>
              <a:defRPr/>
            </a:pPr>
            <a:fld id="{3389F1AD-1748-4123-8F62-A6DABE9FB887}" type="slidenum">
              <a:rPr lang="ru-RU" smtClean="0"/>
              <a:pPr>
                <a:defRPr/>
              </a:pPr>
              <a:t>22</a:t>
            </a:fld>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Образ слайда 1"/>
          <p:cNvSpPr>
            <a:spLocks noGrp="1" noRot="1" noChangeAspect="1" noTextEdit="1"/>
          </p:cNvSpPr>
          <p:nvPr>
            <p:ph type="sldImg"/>
          </p:nvPr>
        </p:nvSpPr>
        <p:spPr bwMode="auto">
          <a:noFill/>
          <a:ln>
            <a:solidFill>
              <a:srgbClr val="000000"/>
            </a:solidFill>
            <a:miter lim="800000"/>
            <a:headEnd/>
            <a:tailEnd/>
          </a:ln>
        </p:spPr>
      </p:sp>
      <p:sp>
        <p:nvSpPr>
          <p:cNvPr id="35843"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 name="Номер слайда 3"/>
          <p:cNvSpPr>
            <a:spLocks noGrp="1"/>
          </p:cNvSpPr>
          <p:nvPr>
            <p:ph type="sldNum" sz="quarter" idx="5"/>
          </p:nvPr>
        </p:nvSpPr>
        <p:spPr/>
        <p:txBody>
          <a:bodyPr/>
          <a:lstStyle/>
          <a:p>
            <a:pPr>
              <a:defRPr/>
            </a:pPr>
            <a:fld id="{3389F1AD-1748-4123-8F62-A6DABE9FB887}" type="slidenum">
              <a:rPr lang="ru-RU" smtClean="0"/>
              <a:pPr>
                <a:defRPr/>
              </a:pPr>
              <a:t>23</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Образ слайда 1"/>
          <p:cNvSpPr>
            <a:spLocks noGrp="1" noRot="1" noChangeAspect="1" noTextEdit="1"/>
          </p:cNvSpPr>
          <p:nvPr>
            <p:ph type="sldImg"/>
          </p:nvPr>
        </p:nvSpPr>
        <p:spPr bwMode="auto">
          <a:noFill/>
          <a:ln>
            <a:solidFill>
              <a:srgbClr val="000000"/>
            </a:solidFill>
            <a:miter lim="800000"/>
            <a:headEnd/>
            <a:tailEnd/>
          </a:ln>
        </p:spPr>
      </p:sp>
      <p:sp>
        <p:nvSpPr>
          <p:cNvPr id="27651"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 name="Номер слайда 3"/>
          <p:cNvSpPr>
            <a:spLocks noGrp="1"/>
          </p:cNvSpPr>
          <p:nvPr>
            <p:ph type="sldNum" sz="quarter" idx="5"/>
          </p:nvPr>
        </p:nvSpPr>
        <p:spPr/>
        <p:txBody>
          <a:bodyPr/>
          <a:lstStyle/>
          <a:p>
            <a:pPr>
              <a:defRPr/>
            </a:pPr>
            <a:fld id="{32A62502-A406-4705-8F65-2F9E9FA472F2}" type="slidenum">
              <a:rPr lang="ru-RU" smtClean="0"/>
              <a:pPr>
                <a:defRPr/>
              </a:pPr>
              <a:t>6</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раз слайда 1"/>
          <p:cNvSpPr>
            <a:spLocks noGrp="1" noRot="1" noChangeAspect="1" noTextEdit="1"/>
          </p:cNvSpPr>
          <p:nvPr>
            <p:ph type="sldImg"/>
          </p:nvPr>
        </p:nvSpPr>
        <p:spPr bwMode="auto">
          <a:noFill/>
          <a:ln>
            <a:solidFill>
              <a:srgbClr val="000000"/>
            </a:solidFill>
            <a:miter lim="800000"/>
            <a:headEnd/>
            <a:tailEnd/>
          </a:ln>
        </p:spPr>
      </p:sp>
      <p:sp>
        <p:nvSpPr>
          <p:cNvPr id="28675"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 name="Номер слайда 3"/>
          <p:cNvSpPr>
            <a:spLocks noGrp="1"/>
          </p:cNvSpPr>
          <p:nvPr>
            <p:ph type="sldNum" sz="quarter" idx="5"/>
          </p:nvPr>
        </p:nvSpPr>
        <p:spPr/>
        <p:txBody>
          <a:bodyPr/>
          <a:lstStyle/>
          <a:p>
            <a:pPr>
              <a:defRPr/>
            </a:pPr>
            <a:fld id="{F3549811-F465-4047-B5A3-A908E8114E35}" type="slidenum">
              <a:rPr lang="ru-RU" smtClean="0"/>
              <a:pPr>
                <a:defRPr/>
              </a:pPr>
              <a:t>8</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p:spPr>
      </p:sp>
      <p:sp>
        <p:nvSpPr>
          <p:cNvPr id="29699"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 name="Номер слайда 3"/>
          <p:cNvSpPr>
            <a:spLocks noGrp="1"/>
          </p:cNvSpPr>
          <p:nvPr>
            <p:ph type="sldNum" sz="quarter" idx="5"/>
          </p:nvPr>
        </p:nvSpPr>
        <p:spPr/>
        <p:txBody>
          <a:bodyPr/>
          <a:lstStyle/>
          <a:p>
            <a:pPr>
              <a:defRPr/>
            </a:pPr>
            <a:fld id="{6D8EC59C-9CA9-4750-9216-030467B5C060}" type="slidenum">
              <a:rPr lang="ru-RU" smtClean="0"/>
              <a:pPr>
                <a:defRPr/>
              </a:pPr>
              <a:t>11</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Образ слайда 1"/>
          <p:cNvSpPr>
            <a:spLocks noGrp="1" noRot="1" noChangeAspect="1" noTextEdit="1"/>
          </p:cNvSpPr>
          <p:nvPr>
            <p:ph type="sldImg"/>
          </p:nvPr>
        </p:nvSpPr>
        <p:spPr bwMode="auto">
          <a:noFill/>
          <a:ln>
            <a:solidFill>
              <a:srgbClr val="000000"/>
            </a:solidFill>
            <a:miter lim="800000"/>
            <a:headEnd/>
            <a:tailEnd/>
          </a:ln>
        </p:spPr>
      </p:sp>
      <p:sp>
        <p:nvSpPr>
          <p:cNvPr id="30723"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 name="Номер слайда 3"/>
          <p:cNvSpPr>
            <a:spLocks noGrp="1"/>
          </p:cNvSpPr>
          <p:nvPr>
            <p:ph type="sldNum" sz="quarter" idx="5"/>
          </p:nvPr>
        </p:nvSpPr>
        <p:spPr/>
        <p:txBody>
          <a:bodyPr/>
          <a:lstStyle/>
          <a:p>
            <a:pPr>
              <a:defRPr/>
            </a:pPr>
            <a:fld id="{E67E1A74-4172-4F10-87E9-B96715C69D21}" type="slidenum">
              <a:rPr lang="ru-RU" smtClean="0"/>
              <a:pPr>
                <a:defRPr/>
              </a:pPr>
              <a:t>15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Образ слайда 1"/>
          <p:cNvSpPr>
            <a:spLocks noGrp="1" noRot="1" noChangeAspect="1" noTextEdit="1"/>
          </p:cNvSpPr>
          <p:nvPr>
            <p:ph type="sldImg"/>
          </p:nvPr>
        </p:nvSpPr>
        <p:spPr bwMode="auto">
          <a:noFill/>
          <a:ln>
            <a:solidFill>
              <a:srgbClr val="000000"/>
            </a:solidFill>
            <a:miter lim="800000"/>
            <a:headEnd/>
            <a:tailEnd/>
          </a:ln>
        </p:spPr>
      </p:sp>
      <p:sp>
        <p:nvSpPr>
          <p:cNvPr id="31747"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 name="Номер слайда 3"/>
          <p:cNvSpPr>
            <a:spLocks noGrp="1"/>
          </p:cNvSpPr>
          <p:nvPr>
            <p:ph type="sldNum" sz="quarter" idx="5"/>
          </p:nvPr>
        </p:nvSpPr>
        <p:spPr/>
        <p:txBody>
          <a:bodyPr/>
          <a:lstStyle/>
          <a:p>
            <a:pPr>
              <a:defRPr/>
            </a:pPr>
            <a:fld id="{58763C77-EA21-478E-BB1A-52024E3F93D3}" type="slidenum">
              <a:rPr lang="ru-RU" smtClean="0"/>
              <a:pPr>
                <a:defRPr/>
              </a:pPr>
              <a:t>17</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Образ слайда 1"/>
          <p:cNvSpPr>
            <a:spLocks noGrp="1" noRot="1" noChangeAspect="1" noTextEdit="1"/>
          </p:cNvSpPr>
          <p:nvPr>
            <p:ph type="sldImg"/>
          </p:nvPr>
        </p:nvSpPr>
        <p:spPr bwMode="auto">
          <a:noFill/>
          <a:ln>
            <a:solidFill>
              <a:srgbClr val="000000"/>
            </a:solidFill>
            <a:miter lim="800000"/>
            <a:headEnd/>
            <a:tailEnd/>
          </a:ln>
        </p:spPr>
      </p:sp>
      <p:sp>
        <p:nvSpPr>
          <p:cNvPr id="32771"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 name="Номер слайда 3"/>
          <p:cNvSpPr>
            <a:spLocks noGrp="1"/>
          </p:cNvSpPr>
          <p:nvPr>
            <p:ph type="sldNum" sz="quarter" idx="5"/>
          </p:nvPr>
        </p:nvSpPr>
        <p:spPr/>
        <p:txBody>
          <a:bodyPr/>
          <a:lstStyle/>
          <a:p>
            <a:pPr>
              <a:defRPr/>
            </a:pPr>
            <a:fld id="{97F5DCC2-36C9-4FAF-B0E5-B4F80394641C}" type="slidenum">
              <a:rPr lang="ru-RU" smtClean="0"/>
              <a:pPr>
                <a:defRPr/>
              </a:pPr>
              <a:t>18</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Образ слайда 1"/>
          <p:cNvSpPr>
            <a:spLocks noGrp="1" noRot="1" noChangeAspect="1" noTextEdit="1"/>
          </p:cNvSpPr>
          <p:nvPr>
            <p:ph type="sldImg"/>
          </p:nvPr>
        </p:nvSpPr>
        <p:spPr bwMode="auto">
          <a:noFill/>
          <a:ln>
            <a:solidFill>
              <a:srgbClr val="000000"/>
            </a:solidFill>
            <a:miter lim="800000"/>
            <a:headEnd/>
            <a:tailEnd/>
          </a:ln>
        </p:spPr>
      </p:sp>
      <p:sp>
        <p:nvSpPr>
          <p:cNvPr id="33795"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 name="Номер слайда 3"/>
          <p:cNvSpPr>
            <a:spLocks noGrp="1"/>
          </p:cNvSpPr>
          <p:nvPr>
            <p:ph type="sldNum" sz="quarter" idx="5"/>
          </p:nvPr>
        </p:nvSpPr>
        <p:spPr/>
        <p:txBody>
          <a:bodyPr/>
          <a:lstStyle/>
          <a:p>
            <a:pPr>
              <a:defRPr/>
            </a:pPr>
            <a:fld id="{41DB5C0F-F664-4A85-8864-1BD859DE47C2}" type="slidenum">
              <a:rPr lang="ru-RU" smtClean="0"/>
              <a:pPr>
                <a:defRPr/>
              </a:pPr>
              <a:t>20</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Образ слайда 1"/>
          <p:cNvSpPr>
            <a:spLocks noGrp="1" noRot="1" noChangeAspect="1" noTextEdit="1"/>
          </p:cNvSpPr>
          <p:nvPr>
            <p:ph type="sldImg"/>
          </p:nvPr>
        </p:nvSpPr>
        <p:spPr bwMode="auto">
          <a:noFill/>
          <a:ln>
            <a:solidFill>
              <a:srgbClr val="000000"/>
            </a:solidFill>
            <a:miter lim="800000"/>
            <a:headEnd/>
            <a:tailEnd/>
          </a:ln>
        </p:spPr>
      </p:sp>
      <p:sp>
        <p:nvSpPr>
          <p:cNvPr id="34819" name="Заметки 2"/>
          <p:cNvSpPr>
            <a:spLocks noGrp="1"/>
          </p:cNvSpPr>
          <p:nvPr>
            <p:ph type="body" idx="1"/>
          </p:nvPr>
        </p:nvSpPr>
        <p:spPr bwMode="auto">
          <a:noFill/>
        </p:spPr>
        <p:txBody>
          <a:bodyPr wrap="square" numCol="1" anchor="t" anchorCtr="0" compatLnSpc="1">
            <a:prstTxWarp prst="textNoShape">
              <a:avLst/>
            </a:prstTxWarp>
          </a:bodyPr>
          <a:lstStyle/>
          <a:p>
            <a:endParaRPr lang="ru-RU" smtClean="0"/>
          </a:p>
        </p:txBody>
      </p:sp>
      <p:sp>
        <p:nvSpPr>
          <p:cNvPr id="4" name="Номер слайда 3"/>
          <p:cNvSpPr>
            <a:spLocks noGrp="1"/>
          </p:cNvSpPr>
          <p:nvPr>
            <p:ph type="sldNum" sz="quarter" idx="5"/>
          </p:nvPr>
        </p:nvSpPr>
        <p:spPr/>
        <p:txBody>
          <a:bodyPr/>
          <a:lstStyle/>
          <a:p>
            <a:pPr>
              <a:defRPr/>
            </a:pPr>
            <a:fld id="{0591A44F-CFBE-401A-A0A2-90FA0A237C6B}" type="slidenum">
              <a:rPr lang="ru-RU" smtClean="0"/>
              <a:pPr>
                <a:defRPr/>
              </a:pPr>
              <a:t>21</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07396947-4C90-43DE-A969-6E074C181669}" type="datetimeFigureOut">
              <a:rPr lang="ru-RU"/>
              <a:pPr>
                <a:defRPr/>
              </a:pPr>
              <a:t>27.03.2015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F21F851C-9C43-4B60-801B-B585C4526E5F}"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4895E2D-39DF-4411-A5D7-EEE9D3EBBB9B}" type="datetimeFigureOut">
              <a:rPr lang="ru-RU"/>
              <a:pPr>
                <a:defRPr/>
              </a:pPr>
              <a:t>27.03.2015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07CBA5B-1873-4B65-8C93-FAB6DD7E0680}"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97CA6E7-969D-4282-B009-D0C75ECDA033}" type="datetimeFigureOut">
              <a:rPr lang="ru-RU"/>
              <a:pPr>
                <a:defRPr/>
              </a:pPr>
              <a:t>27.03.2015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F717DE4-6432-4ADC-8286-764A6C1C1D5D}" type="slidenum">
              <a:rPr lang="ru-RU"/>
              <a:pPr>
                <a:defRPr/>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Заголовок, объект и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30175"/>
            <a:ext cx="8223250" cy="1433513"/>
          </a:xfrm>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5425" cy="45243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645025" y="1600200"/>
            <a:ext cx="4035425" cy="45243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idx="10"/>
          </p:nvPr>
        </p:nvSpPr>
        <p:spPr>
          <a:xfrm>
            <a:off x="457200" y="6243638"/>
            <a:ext cx="2127250" cy="450850"/>
          </a:xfrm>
        </p:spPr>
        <p:txBody>
          <a:bodyPr/>
          <a:lstStyle>
            <a:lvl1pPr>
              <a:defRPr/>
            </a:lvl1pPr>
          </a:lstStyle>
          <a:p>
            <a:pPr>
              <a:defRPr/>
            </a:pPr>
            <a:endParaRPr lang="en-GB"/>
          </a:p>
        </p:txBody>
      </p:sp>
      <p:sp>
        <p:nvSpPr>
          <p:cNvPr id="6" name="Нижний колонтитул 5"/>
          <p:cNvSpPr>
            <a:spLocks noGrp="1"/>
          </p:cNvSpPr>
          <p:nvPr>
            <p:ph type="ftr" idx="11"/>
          </p:nvPr>
        </p:nvSpPr>
        <p:spPr>
          <a:xfrm>
            <a:off x="3124200" y="6248400"/>
            <a:ext cx="2889250" cy="450850"/>
          </a:xfrm>
        </p:spPr>
        <p:txBody>
          <a:bodyPr/>
          <a:lstStyle>
            <a:lvl1pPr>
              <a:defRPr/>
            </a:lvl1pPr>
          </a:lstStyle>
          <a:p>
            <a:pPr>
              <a:defRPr/>
            </a:pPr>
            <a:endParaRPr lang="en-GB"/>
          </a:p>
        </p:txBody>
      </p:sp>
      <p:sp>
        <p:nvSpPr>
          <p:cNvPr id="7" name="Номер слайда 6"/>
          <p:cNvSpPr>
            <a:spLocks noGrp="1"/>
          </p:cNvSpPr>
          <p:nvPr>
            <p:ph type="sldNum" idx="12"/>
          </p:nvPr>
        </p:nvSpPr>
        <p:spPr>
          <a:xfrm>
            <a:off x="6553200" y="6243638"/>
            <a:ext cx="2127250" cy="450850"/>
          </a:xfrm>
        </p:spPr>
        <p:txBody>
          <a:bodyPr/>
          <a:lstStyle>
            <a:lvl1pPr>
              <a:defRPr/>
            </a:lvl1pPr>
          </a:lstStyle>
          <a:p>
            <a:pPr>
              <a:defRPr/>
            </a:pPr>
            <a:fld id="{15286F25-9AF9-41D5-9590-0CF8964D4EB1}"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D0C33E1-1206-4AC5-829C-F168AF4E0740}" type="datetimeFigureOut">
              <a:rPr lang="ru-RU"/>
              <a:pPr>
                <a:defRPr/>
              </a:pPr>
              <a:t>27.03.2015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BA74057-60D4-45C8-B723-626DDB91176E}"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C860C199-C5EB-440C-A3AF-AB652171B51B}" type="datetimeFigureOut">
              <a:rPr lang="ru-RU"/>
              <a:pPr>
                <a:defRPr/>
              </a:pPr>
              <a:t>27.03.2015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600ECE42-5177-4602-AC91-CFCE3708E746}"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E698A945-60B0-435E-AFB8-F45C0531DF21}" type="datetimeFigureOut">
              <a:rPr lang="ru-RU"/>
              <a:pPr>
                <a:defRPr/>
              </a:pPr>
              <a:t>27.03.2015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3F443189-E817-4D4F-BE86-078AECA375D8}"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E43BF06B-104C-48DE-8BC4-16C77FE23E81}" type="datetimeFigureOut">
              <a:rPr lang="ru-RU"/>
              <a:pPr>
                <a:defRPr/>
              </a:pPr>
              <a:t>27.03.2015</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9889A578-6854-4759-BB63-F6059294EEC9}"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0D228782-4FA5-448E-83FA-7C3CFAA3E228}" type="datetimeFigureOut">
              <a:rPr lang="ru-RU"/>
              <a:pPr>
                <a:defRPr/>
              </a:pPr>
              <a:t>27.03.2015</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367A3B26-450C-4917-8624-151D86D128BB}"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237EDD35-8972-4484-A527-BAD2F2A9FDF2}" type="datetimeFigureOut">
              <a:rPr lang="ru-RU"/>
              <a:pPr>
                <a:defRPr/>
              </a:pPr>
              <a:t>27.03.2015</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4E13A53E-60A6-44EA-A1CC-B40C269AC7CC}"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9C365AFF-BEC8-4703-81DA-8508EB159462}" type="datetimeFigureOut">
              <a:rPr lang="ru-RU"/>
              <a:pPr>
                <a:defRPr/>
              </a:pPr>
              <a:t>27.03.2015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3D8321AE-A5E6-4421-BEC8-F0659102F1AD}"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58CD31B-102F-441F-B4B2-297E0535E209}" type="datetimeFigureOut">
              <a:rPr lang="ru-RU"/>
              <a:pPr>
                <a:defRPr/>
              </a:pPr>
              <a:t>27.03.2015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FBC6259-83EA-4E98-B105-898D9ABA6B56}"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1"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7AD5D334-C46A-48E0-BFEB-AC026F3E8365}" type="datetimeFigureOut">
              <a:rPr lang="ru-RU"/>
              <a:pPr>
                <a:defRPr/>
              </a:pPr>
              <a:t>27.03.2015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488C66F6-8315-4640-BD39-93544097B8B7}"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 id="2147483777"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fetalmedicini.org/" TargetMode="External"/><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www.fetalmedicini.org/" TargetMode="Externa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chart" Target="../charts/chart2.xml"/><Relationship Id="rId4" Type="http://schemas.openxmlformats.org/officeDocument/2006/relationships/chart" Target="../charts/char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srcRect/>
          <a:stretch>
            <a:fillRect/>
          </a:stretch>
        </p:blipFill>
        <p:spPr bwMode="auto">
          <a:xfrm>
            <a:off x="0" y="0"/>
            <a:ext cx="9144000" cy="6461125"/>
          </a:xfrm>
          <a:prstGeom prst="rect">
            <a:avLst/>
          </a:prstGeom>
          <a:noFill/>
          <a:ln w="9525">
            <a:noFill/>
            <a:miter lim="800000"/>
            <a:headEnd/>
            <a:tailEnd/>
          </a:ln>
        </p:spPr>
      </p:pic>
      <p:sp>
        <p:nvSpPr>
          <p:cNvPr id="5" name="TextBox 4"/>
          <p:cNvSpPr txBox="1"/>
          <p:nvPr/>
        </p:nvSpPr>
        <p:spPr>
          <a:xfrm>
            <a:off x="0" y="1000108"/>
            <a:ext cx="5643570" cy="323165"/>
          </a:xfrm>
          <a:prstGeom prst="rect">
            <a:avLst/>
          </a:prstGeom>
          <a:noFill/>
        </p:spPr>
        <p:txBody>
          <a:bodyP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eaLnBrk="0" fontAlgn="auto" hangingPunct="0">
              <a:spcBef>
                <a:spcPts val="0"/>
              </a:spcBef>
              <a:spcAft>
                <a:spcPts val="0"/>
              </a:spcAft>
              <a:buFont typeface="Arial" charset="0"/>
              <a:buNone/>
              <a:defRPr/>
            </a:pPr>
            <a:r>
              <a:rPr lang="ru-RU" sz="15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rPr>
              <a:t>Министерство здравоохранения И СОЦИАЛЬНОГО РАЗВИТИЯ</a:t>
            </a:r>
          </a:p>
        </p:txBody>
      </p:sp>
      <p:sp>
        <p:nvSpPr>
          <p:cNvPr id="7" name="Подзаголовок 2"/>
          <p:cNvSpPr>
            <a:spLocks noGrp="1"/>
          </p:cNvSpPr>
          <p:nvPr>
            <p:ph type="subTitle" idx="1"/>
          </p:nvPr>
        </p:nvSpPr>
        <p:spPr>
          <a:xfrm>
            <a:off x="3708400" y="4005263"/>
            <a:ext cx="4929188" cy="1519237"/>
          </a:xfrm>
        </p:spPr>
        <p:txBody>
          <a:bodyPr rtlCol="0">
            <a:noAutofit/>
          </a:bodyPr>
          <a:lstStyle/>
          <a:p>
            <a:pPr algn="r" eaLnBrk="1" fontAlgn="auto" hangingPunct="1">
              <a:spcAft>
                <a:spcPts val="0"/>
              </a:spcAft>
              <a:buFont typeface="Arial" pitchFamily="34" charset="0"/>
              <a:buNone/>
              <a:defRPr/>
            </a:pPr>
            <a:r>
              <a:rPr lang="ru-RU" sz="1800" b="1" i="1" dirty="0" smtClean="0">
                <a:solidFill>
                  <a:schemeClr val="tx1"/>
                </a:solidFill>
                <a:latin typeface="Times New Roman" pitchFamily="18" charset="0"/>
                <a:cs typeface="Times New Roman" pitchFamily="18" charset="0"/>
              </a:rPr>
              <a:t>Главный консультант отдела организации медицинской помощи взрослому населению департамента организации и контроля качества медицинской деятельности</a:t>
            </a:r>
          </a:p>
          <a:p>
            <a:pPr algn="r" eaLnBrk="1" fontAlgn="auto" hangingPunct="1">
              <a:spcAft>
                <a:spcPts val="0"/>
              </a:spcAft>
              <a:buFont typeface="Arial" pitchFamily="34" charset="0"/>
              <a:buNone/>
              <a:defRPr/>
            </a:pPr>
            <a:endParaRPr lang="ru-RU" sz="1800" b="1" i="1" dirty="0" smtClean="0">
              <a:solidFill>
                <a:schemeClr val="tx1"/>
              </a:solidFill>
              <a:effectLst>
                <a:outerShdw blurRad="38100" dist="38100" dir="2700000" algn="tl">
                  <a:srgbClr val="C0C0C0"/>
                </a:outerShdw>
              </a:effectLst>
              <a:latin typeface="Times New Roman" pitchFamily="18" charset="0"/>
              <a:cs typeface="Times New Roman" pitchFamily="18" charset="0"/>
            </a:endParaRPr>
          </a:p>
          <a:p>
            <a:pPr algn="r" eaLnBrk="1" fontAlgn="auto" hangingPunct="1">
              <a:spcAft>
                <a:spcPts val="0"/>
              </a:spcAft>
              <a:buFont typeface="Arial" pitchFamily="34" charset="0"/>
              <a:buNone/>
              <a:defRPr/>
            </a:pPr>
            <a:r>
              <a:rPr lang="ru-RU" sz="1800" b="1" i="1" dirty="0" err="1" smtClean="0">
                <a:solidFill>
                  <a:schemeClr val="tx1"/>
                </a:solidFill>
                <a:effectLst>
                  <a:outerShdw blurRad="38100" dist="38100" dir="2700000" algn="tl">
                    <a:srgbClr val="C0C0C0"/>
                  </a:outerShdw>
                </a:effectLst>
                <a:latin typeface="Times New Roman" pitchFamily="18" charset="0"/>
                <a:cs typeface="Times New Roman" pitchFamily="18" charset="0"/>
              </a:rPr>
              <a:t>М.А.Иглина</a:t>
            </a:r>
            <a:r>
              <a:rPr lang="ru-RU" sz="1800" b="1" i="1" dirty="0" smtClean="0">
                <a:solidFill>
                  <a:schemeClr val="tx1"/>
                </a:solidFill>
                <a:effectLst>
                  <a:outerShdw blurRad="38100" dist="38100" dir="2700000" algn="tl">
                    <a:srgbClr val="C0C0C0"/>
                  </a:outerShdw>
                </a:effectLst>
                <a:latin typeface="Times New Roman" pitchFamily="18" charset="0"/>
                <a:cs typeface="Times New Roman" pitchFamily="18" charset="0"/>
              </a:rPr>
              <a:t> </a:t>
            </a:r>
          </a:p>
        </p:txBody>
      </p:sp>
      <p:sp>
        <p:nvSpPr>
          <p:cNvPr id="2" name="Подзаголовок 2"/>
          <p:cNvSpPr>
            <a:spLocks/>
          </p:cNvSpPr>
          <p:nvPr/>
        </p:nvSpPr>
        <p:spPr bwMode="auto">
          <a:xfrm>
            <a:off x="0" y="1857364"/>
            <a:ext cx="9144000" cy="1857388"/>
          </a:xfrm>
          <a:prstGeom prst="rect">
            <a:avLst/>
          </a:prstGeom>
          <a:noFill/>
          <a:ln w="9525">
            <a:noFill/>
            <a:miter lim="800000"/>
            <a:headEnd/>
            <a:tailEnd/>
          </a:ln>
        </p:spPr>
        <p:txBody>
          <a:bodyP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eaLnBrk="0" fontAlgn="auto" hangingPunct="0">
              <a:spcBef>
                <a:spcPts val="0"/>
              </a:spcBef>
              <a:spcAft>
                <a:spcPts val="0"/>
              </a:spcAft>
              <a:buFont typeface="Arial" charset="0"/>
              <a:buChar char="•"/>
              <a:defRPr/>
            </a:pPr>
            <a:endParaRPr lang="ru-RU" sz="2700" b="1" i="1" cap="all" dirty="0">
              <a:ln/>
              <a:solidFill>
                <a:srgbClr val="C0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endParaRPr>
          </a:p>
          <a:p>
            <a:pPr algn="ctr" eaLnBrk="0" fontAlgn="auto" hangingPunct="0">
              <a:spcBef>
                <a:spcPts val="0"/>
              </a:spcBef>
              <a:spcAft>
                <a:spcPts val="0"/>
              </a:spcAft>
              <a:defRPr/>
            </a:pPr>
            <a:endParaRPr lang="ru-RU" sz="2700" b="1" i="1" cap="all" dirty="0">
              <a:ln/>
              <a:solidFill>
                <a:srgbClr val="C00000"/>
              </a:solidFill>
              <a:effectLst>
                <a:outerShdw blurRad="19685" dist="12700" dir="5400000" algn="tl" rotWithShape="0">
                  <a:schemeClr val="accent1">
                    <a:satMod val="130000"/>
                    <a:alpha val="60000"/>
                  </a:schemeClr>
                </a:outerShdw>
                <a:reflection blurRad="10000" stA="55000" endPos="48000" dist="500" dir="5400000" sy="-100000" algn="bl" rotWithShape="0"/>
              </a:effectLst>
              <a:latin typeface="+mn-lt"/>
              <a:cs typeface="+mn-cs"/>
            </a:endParaRPr>
          </a:p>
        </p:txBody>
      </p:sp>
      <p:sp>
        <p:nvSpPr>
          <p:cNvPr id="6" name="Прямоугольник 5"/>
          <p:cNvSpPr/>
          <p:nvPr/>
        </p:nvSpPr>
        <p:spPr>
          <a:xfrm>
            <a:off x="323528" y="2276872"/>
            <a:ext cx="8316416" cy="1384995"/>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fontAlgn="auto">
              <a:spcBef>
                <a:spcPts val="0"/>
              </a:spcBef>
              <a:spcAft>
                <a:spcPts val="0"/>
              </a:spcAft>
              <a:defRPr/>
            </a:pPr>
            <a:r>
              <a:rPr lang="ru-RU"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ИТОГИ ДЕЯТЕЛЬНОСТИ АКУШЕРСКО-ГИНЕКОЛОГИЧЕСКОЙ СЛУЖБЫ </a:t>
            </a:r>
          </a:p>
          <a:p>
            <a:pPr algn="ctr" fontAlgn="auto">
              <a:spcBef>
                <a:spcPts val="0"/>
              </a:spcBef>
              <a:spcAft>
                <a:spcPts val="0"/>
              </a:spcAft>
              <a:defRPr/>
            </a:pPr>
            <a:r>
              <a:rPr lang="ru-RU" sz="28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Times New Roman" pitchFamily="18" charset="0"/>
                <a:cs typeface="Times New Roman" pitchFamily="18" charset="0"/>
              </a:rPr>
              <a:t>ЗА 2014 ГОД</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5715000"/>
            <a:ext cx="9144000" cy="1143000"/>
          </a:xfrm>
          <a:prstGeom prst="rect">
            <a:avLst/>
          </a:prstGeom>
          <a:noFill/>
          <a:ln w="9525">
            <a:noFill/>
            <a:miter lim="800000"/>
            <a:headEnd/>
            <a:tailEnd/>
          </a:ln>
        </p:spPr>
      </p:pic>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СТРУКТУРА МАТЕРИНСКОЙ СМЕРТНОСТИ</a:t>
            </a:r>
            <a:endParaRPr lang="ru-RU" sz="28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grpSp>
        <p:nvGrpSpPr>
          <p:cNvPr id="11270" name="Группа 34"/>
          <p:cNvGrpSpPr>
            <a:grpSpLocks/>
          </p:cNvGrpSpPr>
          <p:nvPr/>
        </p:nvGrpSpPr>
        <p:grpSpPr bwMode="auto">
          <a:xfrm>
            <a:off x="395288" y="1968500"/>
            <a:ext cx="8248650" cy="3937000"/>
            <a:chOff x="395536" y="1969240"/>
            <a:chExt cx="8248430" cy="3935908"/>
          </a:xfrm>
        </p:grpSpPr>
        <p:sp>
          <p:nvSpPr>
            <p:cNvPr id="13" name="Прямоугольник 12"/>
            <p:cNvSpPr/>
            <p:nvPr/>
          </p:nvSpPr>
          <p:spPr>
            <a:xfrm>
              <a:off x="4067944" y="1988840"/>
              <a:ext cx="4576022" cy="1440160"/>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1275" name="Rectangle 17"/>
            <p:cNvSpPr>
              <a:spLocks noChangeArrowheads="1"/>
            </p:cNvSpPr>
            <p:nvPr/>
          </p:nvSpPr>
          <p:spPr bwMode="auto">
            <a:xfrm>
              <a:off x="4067944" y="1969240"/>
              <a:ext cx="4392488" cy="1446550"/>
            </a:xfrm>
            <a:prstGeom prst="rect">
              <a:avLst/>
            </a:prstGeom>
            <a:noFill/>
            <a:ln w="9525">
              <a:noFill/>
              <a:miter lim="800000"/>
              <a:headEnd/>
              <a:tailEnd/>
            </a:ln>
          </p:spPr>
          <p:txBody>
            <a:bodyPr anchor="ctr">
              <a:spAutoFit/>
            </a:bodyPr>
            <a:lstStyle/>
            <a:p>
              <a:pPr algn="just"/>
              <a:r>
                <a:rPr lang="ru-RU" sz="1100">
                  <a:latin typeface="Times New Roman" pitchFamily="18" charset="0"/>
                  <a:cs typeface="Times New Roman" pitchFamily="18" charset="0"/>
                </a:rPr>
                <a:t>Пациентка А., 26 лет.</a:t>
              </a:r>
              <a:r>
                <a:rPr lang="ru-RU" sz="1100">
                  <a:solidFill>
                    <a:srgbClr val="FF0000"/>
                  </a:solidFill>
                  <a:latin typeface="Times New Roman" pitchFamily="18" charset="0"/>
                  <a:cs typeface="Times New Roman" pitchFamily="18" charset="0"/>
                </a:rPr>
                <a:t> </a:t>
              </a:r>
              <a:r>
                <a:rPr lang="ru-RU" sz="1100">
                  <a:solidFill>
                    <a:srgbClr val="00B0F0"/>
                  </a:solidFill>
                  <a:latin typeface="Times New Roman" pitchFamily="18" charset="0"/>
                  <a:cs typeface="Times New Roman" pitchFamily="18" charset="0"/>
                </a:rPr>
                <a:t>условно-предотвратимый случай</a:t>
              </a:r>
            </a:p>
            <a:p>
              <a:pPr algn="just"/>
              <a:r>
                <a:rPr lang="ru-RU" sz="1100">
                  <a:latin typeface="Times New Roman" pitchFamily="18" charset="0"/>
                  <a:cs typeface="Times New Roman" pitchFamily="18" charset="0"/>
                </a:rPr>
                <a:t>Диагноз: Острая перемежающая порфирия.</a:t>
              </a:r>
            </a:p>
            <a:p>
              <a:pPr algn="just"/>
              <a:r>
                <a:rPr lang="ru-RU" sz="1100">
                  <a:latin typeface="Times New Roman" pitchFamily="18" charset="0"/>
                  <a:cs typeface="Times New Roman" pitchFamily="18" charset="0"/>
                </a:rPr>
                <a:t>Полирадикулопатия. Энцефалопатия сложного смешанного генеза. Отек головного мозга. Полиорганная недостаточность. Сахарный диабет. Острое повреждение почек, стадия требует уточнения. Парез кишечника. </a:t>
              </a:r>
            </a:p>
            <a:p>
              <a:pPr algn="just"/>
              <a:r>
                <a:rPr lang="ru-RU" sz="1100">
                  <a:latin typeface="Times New Roman" pitchFamily="18" charset="0"/>
                  <a:cs typeface="Times New Roman" pitchFamily="18" charset="0"/>
                </a:rPr>
                <a:t>Постабортный период 18 сутки после прерывания беременности путем малого кесарева сечения от 20.07.14г. при сроке 15-16 недель.</a:t>
              </a:r>
              <a:endParaRPr lang="ru-RU" sz="1100" i="1">
                <a:latin typeface="Times New Roman" pitchFamily="18" charset="0"/>
                <a:cs typeface="Times New Roman" pitchFamily="18" charset="0"/>
              </a:endParaRPr>
            </a:p>
          </p:txBody>
        </p:sp>
        <p:sp>
          <p:nvSpPr>
            <p:cNvPr id="11276" name="Rectangle 17"/>
            <p:cNvSpPr>
              <a:spLocks noChangeArrowheads="1"/>
            </p:cNvSpPr>
            <p:nvPr/>
          </p:nvSpPr>
          <p:spPr bwMode="auto">
            <a:xfrm>
              <a:off x="395536" y="4797152"/>
              <a:ext cx="3600400" cy="1107996"/>
            </a:xfrm>
            <a:prstGeom prst="rect">
              <a:avLst/>
            </a:prstGeom>
            <a:noFill/>
            <a:ln w="9525">
              <a:noFill/>
              <a:miter lim="800000"/>
              <a:headEnd/>
              <a:tailEnd/>
            </a:ln>
          </p:spPr>
          <p:txBody>
            <a:bodyPr anchor="ctr">
              <a:spAutoFit/>
            </a:bodyPr>
            <a:lstStyle/>
            <a:p>
              <a:pPr algn="just"/>
              <a:r>
                <a:rPr lang="ru-RU" sz="1100">
                  <a:latin typeface="Times New Roman" pitchFamily="18" charset="0"/>
                  <a:cs typeface="Times New Roman" pitchFamily="18" charset="0"/>
                </a:rPr>
                <a:t>Пациентка А., 28 лет. </a:t>
              </a:r>
              <a:r>
                <a:rPr lang="ru-RU" sz="1100">
                  <a:solidFill>
                    <a:srgbClr val="FF0000"/>
                  </a:solidFill>
                  <a:latin typeface="Times New Roman" pitchFamily="18" charset="0"/>
                  <a:cs typeface="Times New Roman" pitchFamily="18" charset="0"/>
                </a:rPr>
                <a:t>предотвратимый случай</a:t>
              </a:r>
              <a:endParaRPr lang="ru-RU" sz="1100">
                <a:latin typeface="Times New Roman" pitchFamily="18" charset="0"/>
                <a:cs typeface="Times New Roman" pitchFamily="18" charset="0"/>
              </a:endParaRPr>
            </a:p>
            <a:p>
              <a:r>
                <a:rPr lang="ru-RU" sz="1100">
                  <a:latin typeface="Times New Roman" pitchFamily="18" charset="0"/>
                  <a:cs typeface="Times New Roman" pitchFamily="18" charset="0"/>
                </a:rPr>
                <a:t>Диагноз: Беременность </a:t>
              </a:r>
              <a:r>
                <a:rPr lang="en-US" sz="1100">
                  <a:latin typeface="Times New Roman" pitchFamily="18" charset="0"/>
                  <a:cs typeface="Times New Roman" pitchFamily="18" charset="0"/>
                </a:rPr>
                <a:t>I</a:t>
              </a:r>
              <a:r>
                <a:rPr lang="ru-RU" sz="1100">
                  <a:latin typeface="Times New Roman" pitchFamily="18" charset="0"/>
                  <a:cs typeface="Times New Roman" pitchFamily="18" charset="0"/>
                </a:rPr>
                <a:t>, 14-15 недель. Кифосколиоз 4 ст. Кифосколиотическое сердце.ОНМК – ишемия ствола головного мозга, ишемия шейного отдела спинного мозга .</a:t>
              </a:r>
            </a:p>
            <a:p>
              <a:pPr algn="just"/>
              <a:endParaRPr lang="ru-RU" sz="1100">
                <a:latin typeface="Times New Roman" pitchFamily="18" charset="0"/>
                <a:cs typeface="Times New Roman" pitchFamily="18" charset="0"/>
              </a:endParaRPr>
            </a:p>
          </p:txBody>
        </p:sp>
        <p:sp>
          <p:nvSpPr>
            <p:cNvPr id="28" name="Прямоугольник 27"/>
            <p:cNvSpPr/>
            <p:nvPr/>
          </p:nvSpPr>
          <p:spPr>
            <a:xfrm>
              <a:off x="395536" y="4797152"/>
              <a:ext cx="3600400" cy="864096"/>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30" name="Прямоугольник 29"/>
            <p:cNvSpPr/>
            <p:nvPr/>
          </p:nvSpPr>
          <p:spPr>
            <a:xfrm>
              <a:off x="4067944" y="3501008"/>
              <a:ext cx="4576022" cy="2160240"/>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31" name="Прямоугольник 30"/>
            <p:cNvSpPr/>
            <p:nvPr/>
          </p:nvSpPr>
          <p:spPr>
            <a:xfrm>
              <a:off x="395536" y="1988840"/>
              <a:ext cx="3600400" cy="2736304"/>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1286" name="Rectangle 17"/>
            <p:cNvSpPr>
              <a:spLocks noChangeArrowheads="1"/>
            </p:cNvSpPr>
            <p:nvPr/>
          </p:nvSpPr>
          <p:spPr bwMode="auto">
            <a:xfrm>
              <a:off x="395536" y="1988840"/>
              <a:ext cx="3456384" cy="2800767"/>
            </a:xfrm>
            <a:prstGeom prst="rect">
              <a:avLst/>
            </a:prstGeom>
            <a:noFill/>
            <a:ln w="9525">
              <a:noFill/>
              <a:miter lim="800000"/>
              <a:headEnd/>
              <a:tailEnd/>
            </a:ln>
          </p:spPr>
          <p:txBody>
            <a:bodyPr anchor="ctr">
              <a:spAutoFit/>
            </a:bodyPr>
            <a:lstStyle/>
            <a:p>
              <a:pPr algn="just"/>
              <a:r>
                <a:rPr lang="ru-RU" sz="1100">
                  <a:latin typeface="Times New Roman" pitchFamily="18" charset="0"/>
                  <a:cs typeface="Times New Roman" pitchFamily="18" charset="0"/>
                </a:rPr>
                <a:t>Пациентка М., 26 лет. </a:t>
              </a:r>
              <a:r>
                <a:rPr lang="ru-RU" sz="1100">
                  <a:solidFill>
                    <a:srgbClr val="FF0000"/>
                  </a:solidFill>
                  <a:latin typeface="Times New Roman" pitchFamily="18" charset="0"/>
                  <a:cs typeface="Times New Roman" pitchFamily="18" charset="0"/>
                </a:rPr>
                <a:t>предотвратимый случай</a:t>
              </a:r>
            </a:p>
            <a:p>
              <a:pPr algn="just"/>
              <a:r>
                <a:rPr lang="ru-RU" sz="1100">
                  <a:latin typeface="Times New Roman" pitchFamily="18" charset="0"/>
                  <a:cs typeface="Times New Roman" pitchFamily="18" charset="0"/>
                </a:rPr>
                <a:t>Диагноз: Энцефалопатия тяжелой степени смешанного генеза (гипоксическая, дисметаболическая, токсическая) с формированием множественных ишемических инфарктов головного мозга с двухсторонней локализацией в гипоталамусе, среднем мозге, четверохолмии.</a:t>
              </a:r>
            </a:p>
            <a:p>
              <a:pPr algn="just"/>
              <a:r>
                <a:rPr lang="ru-RU" sz="1100">
                  <a:latin typeface="Times New Roman" pitchFamily="18" charset="0"/>
                  <a:cs typeface="Times New Roman" pitchFamily="18" charset="0"/>
                </a:rPr>
                <a:t>Отек головного мозга, дислокация ствола. Отек легких. Гипостатическая пневмония. Жировая дистрофия печени. Вторичный ДВС-синдром. Нарушение углеводного обмена. Полиорганная недостаточность. Неспецефический язвенный колит.</a:t>
              </a:r>
            </a:p>
            <a:p>
              <a:pPr algn="just"/>
              <a:r>
                <a:rPr lang="ru-RU" sz="1100">
                  <a:latin typeface="Times New Roman" pitchFamily="18" charset="0"/>
                  <a:cs typeface="Times New Roman" pitchFamily="18" charset="0"/>
                </a:rPr>
                <a:t>Беременность </a:t>
              </a:r>
              <a:r>
                <a:rPr lang="en-US" sz="1100">
                  <a:latin typeface="Times New Roman" pitchFamily="18" charset="0"/>
                  <a:cs typeface="Times New Roman" pitchFamily="18" charset="0"/>
                </a:rPr>
                <a:t>I</a:t>
              </a:r>
              <a:r>
                <a:rPr lang="ru-RU" sz="1100">
                  <a:latin typeface="Times New Roman" pitchFamily="18" charset="0"/>
                  <a:cs typeface="Times New Roman" pitchFamily="18" charset="0"/>
                </a:rPr>
                <a:t>, 16-17 недель. Замершая. Ранний токсикоз тяжелой степени. Выскабливание матки (28.08.2014г.). Анемия тяжелой степени.</a:t>
              </a:r>
            </a:p>
            <a:p>
              <a:pPr algn="just"/>
              <a:endParaRPr lang="ru-RU" sz="1100">
                <a:latin typeface="Times New Roman" pitchFamily="18" charset="0"/>
                <a:cs typeface="Times New Roman" pitchFamily="18" charset="0"/>
              </a:endParaRPr>
            </a:p>
          </p:txBody>
        </p:sp>
        <p:sp>
          <p:nvSpPr>
            <p:cNvPr id="33" name="Прямоугольник 32"/>
            <p:cNvSpPr/>
            <p:nvPr/>
          </p:nvSpPr>
          <p:spPr>
            <a:xfrm>
              <a:off x="4067325" y="3500753"/>
              <a:ext cx="4571878" cy="2377415"/>
            </a:xfrm>
            <a:prstGeom prst="rect">
              <a:avLst/>
            </a:prstGeom>
          </p:spPr>
          <p:txBody>
            <a:bodyPr>
              <a:spAutoFit/>
            </a:bodyPr>
            <a:lstStyle/>
            <a:p>
              <a:pPr algn="just">
                <a:defRPr/>
              </a:pPr>
              <a:r>
                <a:rPr lang="ru-RU" sz="1050" dirty="0">
                  <a:latin typeface="Times New Roman" pitchFamily="18" charset="0"/>
                  <a:cs typeface="Times New Roman" pitchFamily="18" charset="0"/>
                </a:rPr>
                <a:t>Пациентка С., 28 лет. .</a:t>
              </a:r>
              <a:r>
                <a:rPr lang="ru-RU" sz="1050" dirty="0">
                  <a:solidFill>
                    <a:srgbClr val="FF0000"/>
                  </a:solidFill>
                  <a:latin typeface="Times New Roman" pitchFamily="18" charset="0"/>
                  <a:cs typeface="Times New Roman" pitchFamily="18" charset="0"/>
                </a:rPr>
                <a:t> </a:t>
              </a:r>
              <a:r>
                <a:rPr lang="ru-RU" sz="1200" dirty="0">
                  <a:solidFill>
                    <a:srgbClr val="00B0F0"/>
                  </a:solidFill>
                  <a:latin typeface="Times New Roman" pitchFamily="18" charset="0"/>
                  <a:cs typeface="Times New Roman" pitchFamily="18" charset="0"/>
                </a:rPr>
                <a:t>условно-предотвратимый случай</a:t>
              </a:r>
              <a:endParaRPr lang="ru-RU" sz="1200" dirty="0">
                <a:latin typeface="Times New Roman" pitchFamily="18" charset="0"/>
                <a:cs typeface="Times New Roman" pitchFamily="18" charset="0"/>
              </a:endParaRPr>
            </a:p>
            <a:p>
              <a:pPr>
                <a:defRPr/>
              </a:pPr>
              <a:r>
                <a:rPr lang="ru-RU" sz="1050" dirty="0" err="1">
                  <a:latin typeface="Times New Roman" pitchFamily="18" charset="0"/>
                  <a:cs typeface="Times New Roman" pitchFamily="18" charset="0"/>
                </a:rPr>
                <a:t>Диагноз:Диагноз</a:t>
              </a:r>
              <a:r>
                <a:rPr lang="ru-RU" sz="1050" dirty="0">
                  <a:latin typeface="Times New Roman" pitchFamily="18" charset="0"/>
                  <a:cs typeface="Times New Roman" pitchFamily="18" charset="0"/>
                </a:rPr>
                <a:t>: Первичный стафилококковый инфекционный эндокардит  с поражением трёхстворчатого клапана (на фоне </a:t>
              </a:r>
              <a:r>
                <a:rPr lang="ru-RU" sz="1050" dirty="0" err="1">
                  <a:latin typeface="Times New Roman" pitchFamily="18" charset="0"/>
                  <a:cs typeface="Times New Roman" pitchFamily="18" charset="0"/>
                </a:rPr>
                <a:t>в\в</a:t>
              </a:r>
              <a:r>
                <a:rPr lang="ru-RU" sz="1050" dirty="0">
                  <a:latin typeface="Times New Roman" pitchFamily="18" charset="0"/>
                  <a:cs typeface="Times New Roman" pitchFamily="18" charset="0"/>
                </a:rPr>
                <a:t> наркомании). Оформившиеся вегетации клапана. </a:t>
              </a:r>
              <a:r>
                <a:rPr lang="ru-RU" sz="1050" dirty="0" err="1">
                  <a:latin typeface="Times New Roman" pitchFamily="18" charset="0"/>
                  <a:cs typeface="Times New Roman" pitchFamily="18" charset="0"/>
                </a:rPr>
                <a:t>Трикуспидальная</a:t>
              </a:r>
              <a:r>
                <a:rPr lang="ru-RU" sz="1050" dirty="0">
                  <a:latin typeface="Times New Roman" pitchFamily="18" charset="0"/>
                  <a:cs typeface="Times New Roman" pitchFamily="18" charset="0"/>
                </a:rPr>
                <a:t>  недостаточность 3-4 ст., легочная гипертензия. Инфекционно-токсическая стадия, активность 4ст. </a:t>
              </a:r>
              <a:r>
                <a:rPr lang="ru-RU" sz="1050" dirty="0" err="1">
                  <a:latin typeface="Times New Roman" pitchFamily="18" charset="0"/>
                  <a:cs typeface="Times New Roman" pitchFamily="18" charset="0"/>
                </a:rPr>
                <a:t>Спленомегалия</a:t>
              </a:r>
              <a:r>
                <a:rPr lang="ru-RU" sz="1050" dirty="0">
                  <a:latin typeface="Times New Roman" pitchFamily="18" charset="0"/>
                  <a:cs typeface="Times New Roman" pitchFamily="18" charset="0"/>
                </a:rPr>
                <a:t>. Двусторонняя септическая деструктивная </a:t>
              </a:r>
              <a:r>
                <a:rPr lang="ru-RU" sz="1050" dirty="0" err="1">
                  <a:latin typeface="Times New Roman" pitchFamily="18" charset="0"/>
                  <a:cs typeface="Times New Roman" pitchFamily="18" charset="0"/>
                </a:rPr>
                <a:t>субтотальная</a:t>
              </a:r>
              <a:r>
                <a:rPr lang="ru-RU" sz="1050" dirty="0">
                  <a:latin typeface="Times New Roman" pitchFamily="18" charset="0"/>
                  <a:cs typeface="Times New Roman" pitchFamily="18" charset="0"/>
                </a:rPr>
                <a:t> пневмония, ДН 3 ст. ВИЧ-инфекция, 3 стадия. </a:t>
              </a:r>
              <a:r>
                <a:rPr lang="ru-RU" sz="1050" dirty="0" err="1">
                  <a:latin typeface="Times New Roman" pitchFamily="18" charset="0"/>
                  <a:cs typeface="Times New Roman" pitchFamily="18" charset="0"/>
                </a:rPr>
                <a:t>Персистирующая</a:t>
              </a:r>
              <a:r>
                <a:rPr lang="ru-RU" sz="1050" dirty="0">
                  <a:latin typeface="Times New Roman" pitchFamily="18" charset="0"/>
                  <a:cs typeface="Times New Roman" pitchFamily="18" charset="0"/>
                </a:rPr>
                <a:t> </a:t>
              </a:r>
              <a:r>
                <a:rPr lang="ru-RU" sz="1050" dirty="0" err="1">
                  <a:latin typeface="Times New Roman" pitchFamily="18" charset="0"/>
                  <a:cs typeface="Times New Roman" pitchFamily="18" charset="0"/>
                </a:rPr>
                <a:t>генерализованная</a:t>
              </a:r>
              <a:r>
                <a:rPr lang="ru-RU" sz="1050" dirty="0">
                  <a:latin typeface="Times New Roman" pitchFamily="18" charset="0"/>
                  <a:cs typeface="Times New Roman" pitchFamily="18" charset="0"/>
                </a:rPr>
                <a:t> </a:t>
              </a:r>
              <a:r>
                <a:rPr lang="ru-RU" sz="1050" dirty="0" err="1">
                  <a:latin typeface="Times New Roman" pitchFamily="18" charset="0"/>
                  <a:cs typeface="Times New Roman" pitchFamily="18" charset="0"/>
                </a:rPr>
                <a:t>лимфоаденопатия</a:t>
              </a:r>
              <a:r>
                <a:rPr lang="ru-RU" sz="1050" dirty="0">
                  <a:latin typeface="Times New Roman" pitchFamily="18" charset="0"/>
                  <a:cs typeface="Times New Roman" pitchFamily="18" charset="0"/>
                </a:rPr>
                <a:t>. Хронический вирусный гепатит С, латентная фаза. Анемия средней степени тяжести. Беременность 3, 24-25 </a:t>
              </a:r>
              <a:r>
                <a:rPr lang="ru-RU" sz="1050" dirty="0" err="1">
                  <a:latin typeface="Times New Roman" pitchFamily="18" charset="0"/>
                  <a:cs typeface="Times New Roman" pitchFamily="18" charset="0"/>
                </a:rPr>
                <a:t>нед</a:t>
              </a:r>
              <a:r>
                <a:rPr lang="ru-RU" sz="1050" dirty="0">
                  <a:latin typeface="Times New Roman" pitchFamily="18" charset="0"/>
                  <a:cs typeface="Times New Roman" pitchFamily="18" charset="0"/>
                </a:rPr>
                <a:t>. Хроническая плацентарная недостаточность в стадии декомпенсации. Умеренное маловодие. Внутриутробная гибель плода. Не исключается внутриутробное инфицирование. 7-е сутки после операции нижнесрединной лапаротомии, </a:t>
              </a:r>
              <a:r>
                <a:rPr lang="ru-RU" sz="1050" dirty="0" err="1">
                  <a:latin typeface="Times New Roman" pitchFamily="18" charset="0"/>
                  <a:cs typeface="Times New Roman" pitchFamily="18" charset="0"/>
                </a:rPr>
                <a:t>корпорального</a:t>
              </a:r>
              <a:r>
                <a:rPr lang="ru-RU" sz="1050" dirty="0">
                  <a:latin typeface="Times New Roman" pitchFamily="18" charset="0"/>
                  <a:cs typeface="Times New Roman" pitchFamily="18" charset="0"/>
                </a:rPr>
                <a:t> кесарева сечения. </a:t>
              </a:r>
            </a:p>
            <a:p>
              <a:pPr>
                <a:defRPr/>
              </a:pPr>
              <a:endParaRPr lang="ru-RU" sz="1050" dirty="0">
                <a:latin typeface="Times New Roman" pitchFamily="18" charset="0"/>
                <a:cs typeface="Times New Roman" pitchFamily="18" charset="0"/>
              </a:endParaRPr>
            </a:p>
          </p:txBody>
        </p:sp>
      </p:grpSp>
      <p:sp>
        <p:nvSpPr>
          <p:cNvPr id="11271" name="TextBox 33"/>
          <p:cNvSpPr txBox="1">
            <a:spLocks noChangeArrowheads="1"/>
          </p:cNvSpPr>
          <p:nvPr/>
        </p:nvSpPr>
        <p:spPr bwMode="auto">
          <a:xfrm>
            <a:off x="2627313" y="1268413"/>
            <a:ext cx="5905500" cy="369887"/>
          </a:xfrm>
          <a:prstGeom prst="rect">
            <a:avLst/>
          </a:prstGeom>
          <a:noFill/>
          <a:ln w="9525">
            <a:noFill/>
            <a:miter lim="800000"/>
            <a:headEnd/>
            <a:tailEnd/>
          </a:ln>
        </p:spPr>
        <p:txBody>
          <a:bodyPr>
            <a:spAutoFit/>
          </a:bodyPr>
          <a:lstStyle/>
          <a:p>
            <a:r>
              <a:rPr lang="ru-RU"/>
              <a:t>все женщины имели экстрагенитальную патологию</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5715000"/>
            <a:ext cx="9144000" cy="1143000"/>
          </a:xfrm>
          <a:prstGeom prst="rect">
            <a:avLst/>
          </a:prstGeom>
          <a:noFill/>
          <a:ln w="9525">
            <a:noFill/>
            <a:miter lim="800000"/>
            <a:headEnd/>
            <a:tailEnd/>
          </a:ln>
        </p:spPr>
      </p:pic>
      <p:sp>
        <p:nvSpPr>
          <p:cNvPr id="12291" name="TextBox 19"/>
          <p:cNvSpPr txBox="1">
            <a:spLocks noChangeArrowheads="1"/>
          </p:cNvSpPr>
          <p:nvPr/>
        </p:nvSpPr>
        <p:spPr bwMode="auto">
          <a:xfrm>
            <a:off x="5508625" y="4473575"/>
            <a:ext cx="3455988" cy="307975"/>
          </a:xfrm>
          <a:prstGeom prst="rect">
            <a:avLst/>
          </a:prstGeom>
          <a:noFill/>
          <a:ln w="9525">
            <a:noFill/>
            <a:miter lim="800000"/>
            <a:headEnd/>
            <a:tailEnd/>
          </a:ln>
        </p:spPr>
        <p:txBody>
          <a:bodyPr>
            <a:spAutoFit/>
          </a:bodyPr>
          <a:lstStyle/>
          <a:p>
            <a:pPr defTabSz="912813"/>
            <a:endParaRPr lang="ru-RU" sz="1400">
              <a:latin typeface="Calibri" pitchFamily="34" charset="0"/>
            </a:endParaRPr>
          </a:p>
        </p:txBody>
      </p:sp>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АДМИНИСТРАТИВНЫЕ МЕРЫ</a:t>
            </a:r>
            <a:endParaRPr lang="ru-RU" sz="28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grpSp>
        <p:nvGrpSpPr>
          <p:cNvPr id="12295" name="Группа 25"/>
          <p:cNvGrpSpPr>
            <a:grpSpLocks/>
          </p:cNvGrpSpPr>
          <p:nvPr/>
        </p:nvGrpSpPr>
        <p:grpSpPr bwMode="auto">
          <a:xfrm>
            <a:off x="323850" y="1916113"/>
            <a:ext cx="8389938" cy="3673475"/>
            <a:chOff x="323528" y="1916832"/>
            <a:chExt cx="8390736" cy="3672408"/>
          </a:xfrm>
        </p:grpSpPr>
        <p:sp>
          <p:nvSpPr>
            <p:cNvPr id="11" name="Прямоугольник 10"/>
            <p:cNvSpPr/>
            <p:nvPr/>
          </p:nvSpPr>
          <p:spPr>
            <a:xfrm>
              <a:off x="323528" y="1916832"/>
              <a:ext cx="8352928" cy="864096"/>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7" name="Прямоугольник 16"/>
            <p:cNvSpPr/>
            <p:nvPr/>
          </p:nvSpPr>
          <p:spPr>
            <a:xfrm>
              <a:off x="323528" y="3573016"/>
              <a:ext cx="8390736" cy="648072"/>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2319" name="Прямоугольник 20"/>
            <p:cNvSpPr>
              <a:spLocks noChangeArrowheads="1"/>
            </p:cNvSpPr>
            <p:nvPr/>
          </p:nvSpPr>
          <p:spPr bwMode="auto">
            <a:xfrm>
              <a:off x="323528" y="1988840"/>
              <a:ext cx="8136904" cy="830997"/>
            </a:xfrm>
            <a:prstGeom prst="rect">
              <a:avLst/>
            </a:prstGeom>
            <a:noFill/>
            <a:ln w="9525">
              <a:noFill/>
              <a:miter lim="800000"/>
              <a:headEnd/>
              <a:tailEnd/>
            </a:ln>
          </p:spPr>
          <p:txBody>
            <a:bodyPr>
              <a:spAutoFit/>
            </a:bodyPr>
            <a:lstStyle/>
            <a:p>
              <a:pPr algn="just"/>
              <a:r>
                <a:rPr lang="ru-RU" sz="1600">
                  <a:latin typeface="Times New Roman" pitchFamily="18" charset="0"/>
                  <a:cs typeface="Times New Roman" pitchFamily="18" charset="0"/>
                </a:rPr>
                <a:t>Организация работы экспертного Совета по анализу перинатальной, младенческой и материнской смертности при Министерстве здравоохранения и социального развития Ульяновской области (2 этапа разбора случаев КЭК, ЭС)</a:t>
              </a:r>
            </a:p>
          </p:txBody>
        </p:sp>
        <p:sp>
          <p:nvSpPr>
            <p:cNvPr id="12320" name="Прямоугольник 17"/>
            <p:cNvSpPr>
              <a:spLocks noChangeArrowheads="1"/>
            </p:cNvSpPr>
            <p:nvPr/>
          </p:nvSpPr>
          <p:spPr bwMode="auto">
            <a:xfrm>
              <a:off x="323528" y="2852936"/>
              <a:ext cx="8208912" cy="584775"/>
            </a:xfrm>
            <a:prstGeom prst="rect">
              <a:avLst/>
            </a:prstGeom>
            <a:noFill/>
            <a:ln w="9525">
              <a:noFill/>
              <a:miter lim="800000"/>
              <a:headEnd/>
              <a:tailEnd/>
            </a:ln>
          </p:spPr>
          <p:txBody>
            <a:bodyPr>
              <a:spAutoFit/>
            </a:bodyPr>
            <a:lstStyle/>
            <a:p>
              <a:pPr algn="just"/>
              <a:r>
                <a:rPr lang="ru-RU" sz="1600">
                  <a:latin typeface="Times New Roman" pitchFamily="18" charset="0"/>
                  <a:cs typeface="Times New Roman" pitchFamily="18" charset="0"/>
                </a:rPr>
                <a:t>Разбор случаев  «</a:t>
              </a:r>
              <a:r>
                <a:rPr lang="en-US" sz="1600">
                  <a:latin typeface="Times New Roman" pitchFamily="18" charset="0"/>
                  <a:cs typeface="Times New Roman" pitchFamily="18" charset="0"/>
                </a:rPr>
                <a:t>Near miss</a:t>
              </a:r>
              <a:r>
                <a:rPr lang="ru-RU" sz="1600">
                  <a:latin typeface="Times New Roman" pitchFamily="18" charset="0"/>
                  <a:cs typeface="Times New Roman" pitchFamily="18" charset="0"/>
                </a:rPr>
                <a:t>» - контроль за качеством медицинской помощи беременным женщинам, персонификацией допущенных ошибок, принятием мер по их устранению</a:t>
              </a:r>
            </a:p>
          </p:txBody>
        </p:sp>
        <p:sp>
          <p:nvSpPr>
            <p:cNvPr id="19" name="Прямоугольник 18"/>
            <p:cNvSpPr/>
            <p:nvPr/>
          </p:nvSpPr>
          <p:spPr>
            <a:xfrm>
              <a:off x="323528" y="2852936"/>
              <a:ext cx="8352928" cy="648072"/>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21" name="Прямоугольник 20"/>
            <p:cNvSpPr/>
            <p:nvPr/>
          </p:nvSpPr>
          <p:spPr>
            <a:xfrm>
              <a:off x="323528" y="4293096"/>
              <a:ext cx="8390736" cy="1296144"/>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2327" name="Прямоугольник 23"/>
            <p:cNvSpPr>
              <a:spLocks noChangeArrowheads="1"/>
            </p:cNvSpPr>
            <p:nvPr/>
          </p:nvSpPr>
          <p:spPr bwMode="auto">
            <a:xfrm>
              <a:off x="323528" y="3645024"/>
              <a:ext cx="8352928" cy="584775"/>
            </a:xfrm>
            <a:prstGeom prst="rect">
              <a:avLst/>
            </a:prstGeom>
            <a:noFill/>
            <a:ln w="9525">
              <a:noFill/>
              <a:miter lim="800000"/>
              <a:headEnd/>
              <a:tailEnd/>
            </a:ln>
          </p:spPr>
          <p:txBody>
            <a:bodyPr>
              <a:spAutoFit/>
            </a:bodyPr>
            <a:lstStyle/>
            <a:p>
              <a:pPr algn="just"/>
              <a:r>
                <a:rPr lang="ru-RU" sz="1600">
                  <a:latin typeface="Times New Roman" pitchFamily="18" charset="0"/>
                  <a:cs typeface="Times New Roman" pitchFamily="18" charset="0"/>
                </a:rPr>
                <a:t>Маршрутизация - еженедельный контроль за тактикой ведения беременных группы высокого риска в режиме ВКС</a:t>
              </a:r>
            </a:p>
          </p:txBody>
        </p:sp>
      </p:grpSp>
      <p:sp>
        <p:nvSpPr>
          <p:cNvPr id="25" name="Прямоугольник 24"/>
          <p:cNvSpPr/>
          <p:nvPr/>
        </p:nvSpPr>
        <p:spPr>
          <a:xfrm>
            <a:off x="323850" y="4292600"/>
            <a:ext cx="8135938" cy="1570038"/>
          </a:xfrm>
          <a:prstGeom prst="rect">
            <a:avLst/>
          </a:prstGeom>
        </p:spPr>
        <p:txBody>
          <a:bodyPr>
            <a:spAutoFit/>
          </a:bodyPr>
          <a:lstStyle/>
          <a:p>
            <a:pPr algn="just">
              <a:defRPr/>
            </a:pPr>
            <a:r>
              <a:rPr lang="ru-RU" sz="1600" dirty="0">
                <a:latin typeface="Times New Roman" pitchFamily="18" charset="0"/>
                <a:cs typeface="Times New Roman" pitchFamily="18" charset="0"/>
              </a:rPr>
              <a:t>Повышение квалификации кадров, образовательные мероприятия:</a:t>
            </a:r>
          </a:p>
          <a:p>
            <a:pPr marL="342900" indent="-342900" algn="just">
              <a:defRPr/>
            </a:pPr>
            <a:r>
              <a:rPr lang="ru-RU" sz="1600" dirty="0">
                <a:latin typeface="Times New Roman" pitchFamily="18" charset="0"/>
                <a:cs typeface="Times New Roman" pitchFamily="18" charset="0"/>
              </a:rPr>
              <a:t>Всероссийский образовательный форум «Теория и практика анестезии и интенсивной</a:t>
            </a:r>
          </a:p>
          <a:p>
            <a:pPr marL="342900" indent="-342900" algn="just">
              <a:defRPr/>
            </a:pPr>
            <a:r>
              <a:rPr lang="ru-RU" sz="1600" dirty="0">
                <a:latin typeface="Times New Roman" pitchFamily="18" charset="0"/>
                <a:cs typeface="Times New Roman" pitchFamily="18" charset="0"/>
              </a:rPr>
              <a:t>терапии в акушерстве и гинекологии», 27-28 марта 2015г., г.Ульяновск</a:t>
            </a:r>
          </a:p>
          <a:p>
            <a:pPr marL="342900" indent="-342900" algn="just">
              <a:defRPr/>
            </a:pPr>
            <a:r>
              <a:rPr lang="ru-RU" sz="1600" dirty="0">
                <a:latin typeface="Times New Roman" pitchFamily="18" charset="0"/>
                <a:cs typeface="Times New Roman" pitchFamily="18" charset="0"/>
              </a:rPr>
              <a:t>Тематический цикл 144 часа «</a:t>
            </a:r>
            <a:r>
              <a:rPr lang="ru-RU" sz="1600" dirty="0" err="1">
                <a:latin typeface="Times New Roman" pitchFamily="18" charset="0"/>
                <a:cs typeface="Times New Roman" pitchFamily="18" charset="0"/>
              </a:rPr>
              <a:t>Экстрагенитальная</a:t>
            </a:r>
            <a:r>
              <a:rPr lang="ru-RU" sz="1600" dirty="0">
                <a:latin typeface="Times New Roman" pitchFamily="18" charset="0"/>
                <a:cs typeface="Times New Roman" pitchFamily="18" charset="0"/>
              </a:rPr>
              <a:t> </a:t>
            </a:r>
            <a:r>
              <a:rPr lang="ru-RU" sz="1600" dirty="0" err="1">
                <a:latin typeface="Times New Roman" pitchFamily="18" charset="0"/>
                <a:cs typeface="Times New Roman" pitchFamily="18" charset="0"/>
              </a:rPr>
              <a:t>паталогия</a:t>
            </a:r>
            <a:r>
              <a:rPr lang="ru-RU" sz="1600" dirty="0">
                <a:latin typeface="Times New Roman" pitchFamily="18" charset="0"/>
                <a:cs typeface="Times New Roman" pitchFamily="18" charset="0"/>
              </a:rPr>
              <a:t> при беременности» для</a:t>
            </a:r>
          </a:p>
          <a:p>
            <a:pPr marL="342900" indent="-342900" algn="just">
              <a:defRPr/>
            </a:pPr>
            <a:r>
              <a:rPr lang="ru-RU" sz="1600" dirty="0">
                <a:latin typeface="Times New Roman" pitchFamily="18" charset="0"/>
                <a:cs typeface="Times New Roman" pitchFamily="18" charset="0"/>
              </a:rPr>
              <a:t>терапевтов, врачей общей практики, акушеров-гинекологов с выдачей сертификата</a:t>
            </a:r>
          </a:p>
          <a:p>
            <a:pPr marL="342900" indent="-342900" algn="ctr">
              <a:buFontTx/>
              <a:buAutoNum type="arabicPeriod"/>
              <a:defRPr/>
            </a:pPr>
            <a:endParaRPr lang="ru-RU" sz="1600" dirty="0">
              <a:latin typeface="Times New Roman" pitchFamily="18" charset="0"/>
              <a:cs typeface="Times New Roman" pitchFamily="18" charset="0"/>
            </a:endParaRPr>
          </a:p>
        </p:txBody>
      </p:sp>
      <p:grpSp>
        <p:nvGrpSpPr>
          <p:cNvPr id="12297" name="Группа 25"/>
          <p:cNvGrpSpPr>
            <a:grpSpLocks/>
          </p:cNvGrpSpPr>
          <p:nvPr/>
        </p:nvGrpSpPr>
        <p:grpSpPr bwMode="auto">
          <a:xfrm>
            <a:off x="323850" y="1916113"/>
            <a:ext cx="8389938" cy="3673475"/>
            <a:chOff x="323528" y="1916832"/>
            <a:chExt cx="8390736" cy="3672408"/>
          </a:xfrm>
        </p:grpSpPr>
        <p:sp>
          <p:nvSpPr>
            <p:cNvPr id="15" name="Прямоугольник 14"/>
            <p:cNvSpPr/>
            <p:nvPr/>
          </p:nvSpPr>
          <p:spPr>
            <a:xfrm>
              <a:off x="323528" y="1916832"/>
              <a:ext cx="8352928" cy="864096"/>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6" name="Прямоугольник 15"/>
            <p:cNvSpPr/>
            <p:nvPr/>
          </p:nvSpPr>
          <p:spPr>
            <a:xfrm>
              <a:off x="323528" y="3573016"/>
              <a:ext cx="8390736" cy="648072"/>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2304" name="Прямоугольник 20"/>
            <p:cNvSpPr>
              <a:spLocks noChangeArrowheads="1"/>
            </p:cNvSpPr>
            <p:nvPr/>
          </p:nvSpPr>
          <p:spPr bwMode="auto">
            <a:xfrm>
              <a:off x="323528" y="1988840"/>
              <a:ext cx="8136904" cy="830997"/>
            </a:xfrm>
            <a:prstGeom prst="rect">
              <a:avLst/>
            </a:prstGeom>
            <a:noFill/>
            <a:ln w="9525">
              <a:noFill/>
              <a:miter lim="800000"/>
              <a:headEnd/>
              <a:tailEnd/>
            </a:ln>
          </p:spPr>
          <p:txBody>
            <a:bodyPr>
              <a:spAutoFit/>
            </a:bodyPr>
            <a:lstStyle/>
            <a:p>
              <a:pPr algn="just"/>
              <a:r>
                <a:rPr lang="ru-RU" sz="1600">
                  <a:latin typeface="Times New Roman" pitchFamily="18" charset="0"/>
                  <a:cs typeface="Times New Roman" pitchFamily="18" charset="0"/>
                </a:rPr>
                <a:t>Организация работы экспертного Совета по анализу перинатальной, младенческой и материнской смертности при Министерстве здравоохранения и социального развития Ульяновской области (2 этапа разбора случаев КЭК, ЭС)</a:t>
              </a:r>
            </a:p>
          </p:txBody>
        </p:sp>
        <p:sp>
          <p:nvSpPr>
            <p:cNvPr id="12305" name="Прямоугольник 17"/>
            <p:cNvSpPr>
              <a:spLocks noChangeArrowheads="1"/>
            </p:cNvSpPr>
            <p:nvPr/>
          </p:nvSpPr>
          <p:spPr bwMode="auto">
            <a:xfrm>
              <a:off x="323528" y="2852936"/>
              <a:ext cx="8208912" cy="584775"/>
            </a:xfrm>
            <a:prstGeom prst="rect">
              <a:avLst/>
            </a:prstGeom>
            <a:noFill/>
            <a:ln w="9525">
              <a:noFill/>
              <a:miter lim="800000"/>
              <a:headEnd/>
              <a:tailEnd/>
            </a:ln>
          </p:spPr>
          <p:txBody>
            <a:bodyPr>
              <a:spAutoFit/>
            </a:bodyPr>
            <a:lstStyle/>
            <a:p>
              <a:pPr algn="just"/>
              <a:r>
                <a:rPr lang="ru-RU" sz="1600">
                  <a:latin typeface="Times New Roman" pitchFamily="18" charset="0"/>
                  <a:cs typeface="Times New Roman" pitchFamily="18" charset="0"/>
                </a:rPr>
                <a:t>Разбор случаев  «</a:t>
              </a:r>
              <a:r>
                <a:rPr lang="en-US" sz="1600">
                  <a:latin typeface="Times New Roman" pitchFamily="18" charset="0"/>
                  <a:cs typeface="Times New Roman" pitchFamily="18" charset="0"/>
                </a:rPr>
                <a:t>Near miss</a:t>
              </a:r>
              <a:r>
                <a:rPr lang="ru-RU" sz="1600">
                  <a:latin typeface="Times New Roman" pitchFamily="18" charset="0"/>
                  <a:cs typeface="Times New Roman" pitchFamily="18" charset="0"/>
                </a:rPr>
                <a:t>» - контроль за качеством медицинской помощи беременным женщинам, персонификацией допущенных ошибок, принятием мер по их устранению</a:t>
              </a:r>
            </a:p>
          </p:txBody>
        </p:sp>
        <p:sp>
          <p:nvSpPr>
            <p:cNvPr id="22" name="Прямоугольник 21"/>
            <p:cNvSpPr/>
            <p:nvPr/>
          </p:nvSpPr>
          <p:spPr>
            <a:xfrm>
              <a:off x="323528" y="2852936"/>
              <a:ext cx="8352928" cy="648072"/>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23" name="Прямоугольник 22"/>
            <p:cNvSpPr/>
            <p:nvPr/>
          </p:nvSpPr>
          <p:spPr>
            <a:xfrm>
              <a:off x="323528" y="4293096"/>
              <a:ext cx="8390736" cy="1296144"/>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2312" name="Прямоугольник 23"/>
            <p:cNvSpPr>
              <a:spLocks noChangeArrowheads="1"/>
            </p:cNvSpPr>
            <p:nvPr/>
          </p:nvSpPr>
          <p:spPr bwMode="auto">
            <a:xfrm>
              <a:off x="323528" y="3645024"/>
              <a:ext cx="8352928" cy="584775"/>
            </a:xfrm>
            <a:prstGeom prst="rect">
              <a:avLst/>
            </a:prstGeom>
            <a:noFill/>
            <a:ln w="9525">
              <a:noFill/>
              <a:miter lim="800000"/>
              <a:headEnd/>
              <a:tailEnd/>
            </a:ln>
          </p:spPr>
          <p:txBody>
            <a:bodyPr>
              <a:spAutoFit/>
            </a:bodyPr>
            <a:lstStyle/>
            <a:p>
              <a:pPr algn="just"/>
              <a:r>
                <a:rPr lang="ru-RU" sz="1600">
                  <a:latin typeface="Times New Roman" pitchFamily="18" charset="0"/>
                  <a:cs typeface="Times New Roman" pitchFamily="18" charset="0"/>
                </a:rPr>
                <a:t>Маршрутизация - еженедельный контроль за тактикой ведения беременных группы высокого риска в режиме ВКС</a:t>
              </a:r>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5715000"/>
            <a:ext cx="9144000" cy="1143000"/>
          </a:xfrm>
          <a:prstGeom prst="rect">
            <a:avLst/>
          </a:prstGeom>
          <a:noFill/>
          <a:ln w="9525">
            <a:noFill/>
            <a:miter lim="800000"/>
            <a:headEnd/>
            <a:tailEnd/>
          </a:ln>
        </p:spPr>
      </p:pic>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ПРЕНАТАЛЬНАЯ ДИАГНОСТИКА</a:t>
            </a:r>
          </a:p>
          <a:p>
            <a:pPr algn="ctr" fontAlgn="auto">
              <a:spcBef>
                <a:spcPts val="0"/>
              </a:spcBef>
              <a:spcAft>
                <a:spcPts val="0"/>
              </a:spcAft>
              <a:defRPr/>
            </a:pPr>
            <a:r>
              <a:rPr lang="ru-RU" sz="1600" b="1" i="1" dirty="0">
                <a:solidFill>
                  <a:srgbClr val="FF0000"/>
                </a:solidFill>
              </a:rPr>
              <a:t>                                  (нормативные документы)</a:t>
            </a:r>
            <a:endParaRPr lang="ru-RU" sz="16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grpSp>
        <p:nvGrpSpPr>
          <p:cNvPr id="13318" name="Группа 17"/>
          <p:cNvGrpSpPr>
            <a:grpSpLocks/>
          </p:cNvGrpSpPr>
          <p:nvPr/>
        </p:nvGrpSpPr>
        <p:grpSpPr bwMode="auto">
          <a:xfrm>
            <a:off x="323850" y="1989138"/>
            <a:ext cx="8496300" cy="3746500"/>
            <a:chOff x="323528" y="1988840"/>
            <a:chExt cx="8496944" cy="3746450"/>
          </a:xfrm>
        </p:grpSpPr>
        <p:sp>
          <p:nvSpPr>
            <p:cNvPr id="13319" name="Прямоугольник 20"/>
            <p:cNvSpPr>
              <a:spLocks noChangeArrowheads="1"/>
            </p:cNvSpPr>
            <p:nvPr/>
          </p:nvSpPr>
          <p:spPr bwMode="auto">
            <a:xfrm>
              <a:off x="323528" y="4581128"/>
              <a:ext cx="8352928" cy="1154162"/>
            </a:xfrm>
            <a:prstGeom prst="rect">
              <a:avLst/>
            </a:prstGeom>
            <a:noFill/>
            <a:ln w="9525">
              <a:noFill/>
              <a:miter lim="800000"/>
              <a:headEnd/>
              <a:tailEnd/>
            </a:ln>
          </p:spPr>
          <p:txBody>
            <a:bodyPr>
              <a:spAutoFit/>
            </a:bodyPr>
            <a:lstStyle/>
            <a:p>
              <a:pPr algn="ctr"/>
              <a:r>
                <a:rPr lang="ru-RU" sz="1500" b="1">
                  <a:latin typeface="Times New Roman" pitchFamily="18" charset="0"/>
                  <a:cs typeface="Times New Roman" pitchFamily="18" charset="0"/>
                </a:rPr>
                <a:t>Распоряжение Министерства здравоохранения Ульяновской области №1270н от 17.04.2014 «О дальнейшем совершенствовании организации (дородовой) диагностики нарушений развития ребенка на территории Ульяновской области» </a:t>
              </a:r>
            </a:p>
            <a:p>
              <a:pPr algn="ctr"/>
              <a:r>
                <a:rPr lang="ru-RU" sz="1200">
                  <a:latin typeface="Times New Roman" pitchFamily="18" charset="0"/>
                  <a:cs typeface="Times New Roman" pitchFamily="18" charset="0"/>
                </a:rPr>
                <a:t>предыдущий приказ Министерства здравоохранения Ульяновской области №816 от 26.08.2014 «О совершенствовании организации пренатальной диагностики врожденной и наследственной патологии на территории области»</a:t>
              </a:r>
            </a:p>
          </p:txBody>
        </p:sp>
        <p:sp>
          <p:nvSpPr>
            <p:cNvPr id="6" name="Прямоугольник 5"/>
            <p:cNvSpPr/>
            <p:nvPr/>
          </p:nvSpPr>
          <p:spPr>
            <a:xfrm>
              <a:off x="395536" y="4581128"/>
              <a:ext cx="8352928" cy="1152128"/>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grpSp>
          <p:nvGrpSpPr>
            <p:cNvPr id="13323" name="Группа 7"/>
            <p:cNvGrpSpPr>
              <a:grpSpLocks/>
            </p:cNvGrpSpPr>
            <p:nvPr/>
          </p:nvGrpSpPr>
          <p:grpSpPr bwMode="auto">
            <a:xfrm>
              <a:off x="323528" y="1988840"/>
              <a:ext cx="8424936" cy="1224136"/>
              <a:chOff x="323528" y="1988840"/>
              <a:chExt cx="8424936" cy="1224136"/>
            </a:xfrm>
          </p:grpSpPr>
          <p:sp>
            <p:nvSpPr>
              <p:cNvPr id="9" name="Прямоугольник 8"/>
              <p:cNvSpPr/>
              <p:nvPr/>
            </p:nvSpPr>
            <p:spPr>
              <a:xfrm>
                <a:off x="323528" y="1988840"/>
                <a:ext cx="8424936" cy="936104"/>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3334" name="Rectangle 17"/>
              <p:cNvSpPr>
                <a:spLocks noChangeArrowheads="1"/>
              </p:cNvSpPr>
              <p:nvPr/>
            </p:nvSpPr>
            <p:spPr bwMode="auto">
              <a:xfrm>
                <a:off x="395536" y="1988840"/>
                <a:ext cx="8247260" cy="784830"/>
              </a:xfrm>
              <a:prstGeom prst="rect">
                <a:avLst/>
              </a:prstGeom>
              <a:noFill/>
              <a:ln w="9525">
                <a:noFill/>
                <a:miter lim="800000"/>
                <a:headEnd/>
                <a:tailEnd/>
              </a:ln>
            </p:spPr>
            <p:txBody>
              <a:bodyPr anchor="ctr">
                <a:spAutoFit/>
              </a:bodyPr>
              <a:lstStyle/>
              <a:p>
                <a:pPr algn="ctr" eaLnBrk="0" hangingPunct="0"/>
                <a:r>
                  <a:rPr lang="ru-RU" sz="1500" b="1">
                    <a:latin typeface="Times New Roman" pitchFamily="18" charset="0"/>
                    <a:cs typeface="Times New Roman" pitchFamily="18" charset="0"/>
                  </a:rPr>
                  <a:t>Приказ Министерства здравоохранения Российской Федерации №572н от 01.11.2012 «Порядок оказания медицинской помощи по профилю «акушерство и гинекология (за исключением использования вспомогательных репродуктивных технологий)» </a:t>
                </a:r>
                <a:endParaRPr lang="ru-RU" sz="1500">
                  <a:latin typeface="Times New Roman" pitchFamily="18" charset="0"/>
                  <a:cs typeface="Times New Roman" pitchFamily="18" charset="0"/>
                </a:endParaRPr>
              </a:p>
            </p:txBody>
          </p:sp>
          <p:sp>
            <p:nvSpPr>
              <p:cNvPr id="11" name="Стрелка вниз 10"/>
              <p:cNvSpPr/>
              <p:nvPr/>
            </p:nvSpPr>
            <p:spPr>
              <a:xfrm>
                <a:off x="3924251" y="2996889"/>
                <a:ext cx="863666" cy="2158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grpSp>
          <p:nvGrpSpPr>
            <p:cNvPr id="13324" name="Группа 12"/>
            <p:cNvGrpSpPr>
              <a:grpSpLocks/>
            </p:cNvGrpSpPr>
            <p:nvPr/>
          </p:nvGrpSpPr>
          <p:grpSpPr bwMode="auto">
            <a:xfrm>
              <a:off x="395536" y="3284984"/>
              <a:ext cx="8424936" cy="1224136"/>
              <a:chOff x="323528" y="1988840"/>
              <a:chExt cx="8424936" cy="1224136"/>
            </a:xfrm>
          </p:grpSpPr>
          <p:sp>
            <p:nvSpPr>
              <p:cNvPr id="14" name="Прямоугольник 13"/>
              <p:cNvSpPr/>
              <p:nvPr/>
            </p:nvSpPr>
            <p:spPr>
              <a:xfrm>
                <a:off x="323528" y="1988840"/>
                <a:ext cx="8424936" cy="936104"/>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3329" name="Rectangle 17"/>
              <p:cNvSpPr>
                <a:spLocks noChangeArrowheads="1"/>
              </p:cNvSpPr>
              <p:nvPr/>
            </p:nvSpPr>
            <p:spPr bwMode="auto">
              <a:xfrm>
                <a:off x="395536" y="2219672"/>
                <a:ext cx="8247260" cy="323165"/>
              </a:xfrm>
              <a:prstGeom prst="rect">
                <a:avLst/>
              </a:prstGeom>
              <a:noFill/>
              <a:ln w="9525">
                <a:noFill/>
                <a:miter lim="800000"/>
                <a:headEnd/>
                <a:tailEnd/>
              </a:ln>
            </p:spPr>
            <p:txBody>
              <a:bodyPr anchor="ctr">
                <a:spAutoFit/>
              </a:bodyPr>
              <a:lstStyle/>
              <a:p>
                <a:pPr algn="ctr" eaLnBrk="0" hangingPunct="0"/>
                <a:endParaRPr lang="ru-RU" sz="1500">
                  <a:latin typeface="Times New Roman" pitchFamily="18" charset="0"/>
                  <a:cs typeface="Times New Roman" pitchFamily="18" charset="0"/>
                </a:endParaRPr>
              </a:p>
            </p:txBody>
          </p:sp>
          <p:sp>
            <p:nvSpPr>
              <p:cNvPr id="16" name="Стрелка вниз 15"/>
              <p:cNvSpPr/>
              <p:nvPr/>
            </p:nvSpPr>
            <p:spPr>
              <a:xfrm>
                <a:off x="3923686" y="2997716"/>
                <a:ext cx="863666" cy="21589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sp>
          <p:nvSpPr>
            <p:cNvPr id="13325" name="Прямоугольник 16"/>
            <p:cNvSpPr>
              <a:spLocks noChangeArrowheads="1"/>
            </p:cNvSpPr>
            <p:nvPr/>
          </p:nvSpPr>
          <p:spPr bwMode="auto">
            <a:xfrm>
              <a:off x="323528" y="3212976"/>
              <a:ext cx="8352928" cy="784830"/>
            </a:xfrm>
            <a:prstGeom prst="rect">
              <a:avLst/>
            </a:prstGeom>
            <a:noFill/>
            <a:ln w="9525">
              <a:noFill/>
              <a:miter lim="800000"/>
              <a:headEnd/>
              <a:tailEnd/>
            </a:ln>
          </p:spPr>
          <p:txBody>
            <a:bodyPr>
              <a:spAutoFit/>
            </a:bodyPr>
            <a:lstStyle/>
            <a:p>
              <a:pPr algn="ctr"/>
              <a:r>
                <a:rPr lang="ru-RU" sz="1500" b="1">
                  <a:latin typeface="Times New Roman" pitchFamily="18" charset="0"/>
                  <a:cs typeface="Times New Roman" pitchFamily="18" charset="0"/>
                </a:rPr>
                <a:t>Приказ Министерства здравоохранения Российской Федерации №917н от 15.11.2012 «Об утверждении порядка оказания медицинской помощи больным с врожденными и наследственными заболеваниями» </a:t>
              </a:r>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5715000"/>
            <a:ext cx="9144000" cy="1143000"/>
          </a:xfrm>
          <a:prstGeom prst="rect">
            <a:avLst/>
          </a:prstGeom>
          <a:noFill/>
          <a:ln w="9525">
            <a:noFill/>
            <a:miter lim="800000"/>
            <a:headEnd/>
            <a:tailEnd/>
          </a:ln>
        </p:spPr>
      </p:pic>
      <p:sp>
        <p:nvSpPr>
          <p:cNvPr id="14339" name="TextBox 19"/>
          <p:cNvSpPr txBox="1">
            <a:spLocks noChangeArrowheads="1"/>
          </p:cNvSpPr>
          <p:nvPr/>
        </p:nvSpPr>
        <p:spPr bwMode="auto">
          <a:xfrm>
            <a:off x="5508625" y="4473575"/>
            <a:ext cx="3455988" cy="307975"/>
          </a:xfrm>
          <a:prstGeom prst="rect">
            <a:avLst/>
          </a:prstGeom>
          <a:noFill/>
          <a:ln w="9525">
            <a:noFill/>
            <a:miter lim="800000"/>
            <a:headEnd/>
            <a:tailEnd/>
          </a:ln>
        </p:spPr>
        <p:txBody>
          <a:bodyPr>
            <a:spAutoFit/>
          </a:bodyPr>
          <a:lstStyle/>
          <a:p>
            <a:pPr defTabSz="912813"/>
            <a:endParaRPr lang="ru-RU" sz="1400">
              <a:latin typeface="Calibri" pitchFamily="34" charset="0"/>
            </a:endParaRPr>
          </a:p>
        </p:txBody>
      </p:sp>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ПРЕНАТАЛЬНАЯ ДИАГНОСТИКА</a:t>
            </a:r>
          </a:p>
          <a:p>
            <a:pPr algn="ctr" fontAlgn="auto">
              <a:spcBef>
                <a:spcPts val="0"/>
              </a:spcBef>
              <a:spcAft>
                <a:spcPts val="0"/>
              </a:spcAft>
              <a:defRPr/>
            </a:pPr>
            <a:r>
              <a:rPr lang="ru-RU" sz="1600" b="1" i="1" dirty="0">
                <a:solidFill>
                  <a:srgbClr val="FF0000"/>
                </a:solidFill>
              </a:rPr>
              <a:t>                                  (нормативные документы)</a:t>
            </a:r>
            <a:endParaRPr lang="ru-RU" sz="16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grpSp>
        <p:nvGrpSpPr>
          <p:cNvPr id="14343" name="Группа 21"/>
          <p:cNvGrpSpPr>
            <a:grpSpLocks/>
          </p:cNvGrpSpPr>
          <p:nvPr/>
        </p:nvGrpSpPr>
        <p:grpSpPr bwMode="auto">
          <a:xfrm>
            <a:off x="250825" y="1989138"/>
            <a:ext cx="8497888" cy="3743325"/>
            <a:chOff x="251520" y="1988840"/>
            <a:chExt cx="8496944" cy="3744416"/>
          </a:xfrm>
        </p:grpSpPr>
        <p:sp>
          <p:nvSpPr>
            <p:cNvPr id="9" name="Прямоугольник 8"/>
            <p:cNvSpPr/>
            <p:nvPr/>
          </p:nvSpPr>
          <p:spPr>
            <a:xfrm>
              <a:off x="323528" y="1988840"/>
              <a:ext cx="8424936" cy="1817143"/>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4347" name="Rectangle 17"/>
            <p:cNvSpPr>
              <a:spLocks noChangeArrowheads="1"/>
            </p:cNvSpPr>
            <p:nvPr/>
          </p:nvSpPr>
          <p:spPr bwMode="auto">
            <a:xfrm>
              <a:off x="395536" y="2436926"/>
              <a:ext cx="8247260" cy="627320"/>
            </a:xfrm>
            <a:prstGeom prst="rect">
              <a:avLst/>
            </a:prstGeom>
            <a:noFill/>
            <a:ln w="9525">
              <a:noFill/>
              <a:miter lim="800000"/>
              <a:headEnd/>
              <a:tailEnd/>
            </a:ln>
          </p:spPr>
          <p:txBody>
            <a:bodyPr anchor="ctr">
              <a:spAutoFit/>
            </a:bodyPr>
            <a:lstStyle/>
            <a:p>
              <a:pPr algn="ctr" eaLnBrk="0" hangingPunct="0"/>
              <a:endParaRPr lang="ru-RU" sz="1500">
                <a:latin typeface="Times New Roman" pitchFamily="18" charset="0"/>
                <a:cs typeface="Times New Roman" pitchFamily="18" charset="0"/>
              </a:endParaRPr>
            </a:p>
          </p:txBody>
        </p:sp>
        <p:sp>
          <p:nvSpPr>
            <p:cNvPr id="11" name="Стрелка вниз 10"/>
            <p:cNvSpPr/>
            <p:nvPr/>
          </p:nvSpPr>
          <p:spPr>
            <a:xfrm>
              <a:off x="1835669" y="3932506"/>
              <a:ext cx="863504" cy="4192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349" name="Прямоугольник 12"/>
            <p:cNvSpPr>
              <a:spLocks noChangeArrowheads="1"/>
            </p:cNvSpPr>
            <p:nvPr/>
          </p:nvSpPr>
          <p:spPr bwMode="auto">
            <a:xfrm>
              <a:off x="395536" y="2060848"/>
              <a:ext cx="8136904" cy="1815882"/>
            </a:xfrm>
            <a:prstGeom prst="rect">
              <a:avLst/>
            </a:prstGeom>
            <a:noFill/>
            <a:ln w="9525">
              <a:noFill/>
              <a:miter lim="800000"/>
              <a:headEnd/>
              <a:tailEnd/>
            </a:ln>
          </p:spPr>
          <p:txBody>
            <a:bodyPr>
              <a:spAutoFit/>
            </a:bodyPr>
            <a:lstStyle/>
            <a:p>
              <a:pPr algn="just"/>
              <a:r>
                <a:rPr lang="ru-RU" sz="1400" b="1">
                  <a:latin typeface="Times New Roman" pitchFamily="18" charset="0"/>
                  <a:cs typeface="Times New Roman" pitchFamily="18" charset="0"/>
                </a:rPr>
                <a:t>Приказ Министерства здравоохранения Российской Федерации N 241н г. от 23.04.2013</a:t>
              </a:r>
            </a:p>
            <a:p>
              <a:pPr algn="just"/>
              <a:r>
                <a:rPr lang="ru-RU" sz="1400">
                  <a:latin typeface="Times New Roman" pitchFamily="18" charset="0"/>
                  <a:cs typeface="Times New Roman" pitchFamily="18" charset="0"/>
                </a:rPr>
                <a:t>"Об утверждении форм отчетов о достижении значений показателей результативности предоставления субсидии из федерального бюджета бюджету субъекта Российской Федерации на финансовое обеспечение мероприятий, направленных на проведение пренатальной (дородовой) диагностики нарушений развития ребенка, и об осуществлении расходов бюджета субъекта Российской Федерации, источником финансового обеспечения которых является субсидия из федерального бюджета бюджету субъекта Российской Федерации на финансовое обеспечение мероприятий, направленных на проведение пренатальной (дородовой) диагностики нарушений развития ребенка" </a:t>
              </a:r>
            </a:p>
          </p:txBody>
        </p:sp>
        <p:sp>
          <p:nvSpPr>
            <p:cNvPr id="14" name="Прямоугольник 13"/>
            <p:cNvSpPr/>
            <p:nvPr/>
          </p:nvSpPr>
          <p:spPr>
            <a:xfrm>
              <a:off x="323528" y="4437112"/>
              <a:ext cx="4032448" cy="1296144"/>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7" name="Стрелка вниз 16"/>
            <p:cNvSpPr/>
            <p:nvPr/>
          </p:nvSpPr>
          <p:spPr>
            <a:xfrm>
              <a:off x="6084935" y="3932506"/>
              <a:ext cx="863504" cy="4192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9" name="Прямоугольник 18"/>
            <p:cNvSpPr/>
            <p:nvPr/>
          </p:nvSpPr>
          <p:spPr>
            <a:xfrm>
              <a:off x="4644008" y="4437112"/>
              <a:ext cx="4032448" cy="1296144"/>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4357" name="Прямоугольник 19"/>
            <p:cNvSpPr>
              <a:spLocks noChangeArrowheads="1"/>
            </p:cNvSpPr>
            <p:nvPr/>
          </p:nvSpPr>
          <p:spPr bwMode="auto">
            <a:xfrm>
              <a:off x="251520" y="4365104"/>
              <a:ext cx="3960440" cy="1338828"/>
            </a:xfrm>
            <a:prstGeom prst="rect">
              <a:avLst/>
            </a:prstGeom>
            <a:noFill/>
            <a:ln w="9525">
              <a:noFill/>
              <a:miter lim="800000"/>
              <a:headEnd/>
              <a:tailEnd/>
            </a:ln>
          </p:spPr>
          <p:txBody>
            <a:bodyPr>
              <a:spAutoFit/>
            </a:bodyPr>
            <a:lstStyle/>
            <a:p>
              <a:pPr algn="ctr"/>
              <a:r>
                <a:rPr lang="en-US">
                  <a:latin typeface="Times New Roman" pitchFamily="18" charset="0"/>
                  <a:cs typeface="Times New Roman" pitchFamily="18" charset="0"/>
                </a:rPr>
                <a:t>IV</a:t>
              </a:r>
              <a:r>
                <a:rPr lang="ru-RU">
                  <a:latin typeface="Times New Roman" pitchFamily="18" charset="0"/>
                  <a:cs typeface="Times New Roman" pitchFamily="18" charset="0"/>
                </a:rPr>
                <a:t> квартал 2014 год</a:t>
              </a:r>
            </a:p>
            <a:p>
              <a:pPr algn="ctr"/>
              <a:r>
                <a:rPr lang="ru-RU" sz="1500">
                  <a:latin typeface="Times New Roman" pitchFamily="18" charset="0"/>
                  <a:cs typeface="Times New Roman" pitchFamily="18" charset="0"/>
                </a:rPr>
                <a:t>Аппарат УЗИ экспертного класса </a:t>
              </a:r>
              <a:r>
                <a:rPr lang="en-US" sz="1500">
                  <a:latin typeface="Times New Roman" pitchFamily="18" charset="0"/>
                  <a:cs typeface="Times New Roman" pitchFamily="18" charset="0"/>
                </a:rPr>
                <a:t>Voluson E8</a:t>
              </a:r>
              <a:r>
                <a:rPr lang="ru-RU" sz="1500">
                  <a:latin typeface="Times New Roman" pitchFamily="18" charset="0"/>
                  <a:cs typeface="Times New Roman" pitchFamily="18" charset="0"/>
                </a:rPr>
                <a:t>,</a:t>
              </a:r>
            </a:p>
            <a:p>
              <a:pPr algn="ctr"/>
              <a:r>
                <a:rPr lang="ru-RU" sz="1600">
                  <a:latin typeface="Times New Roman" pitchFamily="18" charset="0"/>
                  <a:cs typeface="Times New Roman" pitchFamily="18" charset="0"/>
                </a:rPr>
                <a:t>Анализатор БРАМС КРИПТОР компакт с автоматизированным рассчетом риска в программе «Астрайя»</a:t>
              </a:r>
            </a:p>
          </p:txBody>
        </p:sp>
        <p:sp>
          <p:nvSpPr>
            <p:cNvPr id="14358" name="Прямоугольник 20"/>
            <p:cNvSpPr>
              <a:spLocks noChangeArrowheads="1"/>
            </p:cNvSpPr>
            <p:nvPr/>
          </p:nvSpPr>
          <p:spPr bwMode="auto">
            <a:xfrm>
              <a:off x="4644008" y="4365104"/>
              <a:ext cx="3960440" cy="830997"/>
            </a:xfrm>
            <a:prstGeom prst="rect">
              <a:avLst/>
            </a:prstGeom>
            <a:noFill/>
            <a:ln w="9525">
              <a:noFill/>
              <a:miter lim="800000"/>
              <a:headEnd/>
              <a:tailEnd/>
            </a:ln>
          </p:spPr>
          <p:txBody>
            <a:bodyPr>
              <a:spAutoFit/>
            </a:bodyPr>
            <a:lstStyle/>
            <a:p>
              <a:pPr algn="ctr"/>
              <a:r>
                <a:rPr lang="ru-RU">
                  <a:latin typeface="Times New Roman" pitchFamily="18" charset="0"/>
                  <a:cs typeface="Times New Roman" pitchFamily="18" charset="0"/>
                </a:rPr>
                <a:t>2014 год</a:t>
              </a:r>
            </a:p>
            <a:p>
              <a:pPr algn="ctr"/>
              <a:r>
                <a:rPr lang="ru-RU" sz="1500">
                  <a:latin typeface="Times New Roman" pitchFamily="18" charset="0"/>
                  <a:cs typeface="Times New Roman" pitchFamily="18" charset="0"/>
                </a:rPr>
                <a:t>Обучение сотрудников – 4 международных сертификата </a:t>
              </a:r>
              <a:r>
                <a:rPr lang="en-US" sz="1500">
                  <a:latin typeface="Times New Roman" pitchFamily="18" charset="0"/>
                  <a:cs typeface="Times New Roman" pitchFamily="18" charset="0"/>
                </a:rPr>
                <a:t>FMF (</a:t>
              </a:r>
              <a:r>
                <a:rPr lang="en-US" sz="1500">
                  <a:latin typeface="Times New Roman" pitchFamily="18" charset="0"/>
                  <a:cs typeface="Times New Roman" pitchFamily="18" charset="0"/>
                  <a:hlinkClick r:id="rId3"/>
                </a:rPr>
                <a:t>www.fetalmedicini.org</a:t>
              </a:r>
              <a:r>
                <a:rPr lang="en-US" sz="1500">
                  <a:latin typeface="Times New Roman" pitchFamily="18" charset="0"/>
                  <a:cs typeface="Times New Roman" pitchFamily="18" charset="0"/>
                </a:rPr>
                <a:t>)</a:t>
              </a:r>
              <a:r>
                <a:rPr lang="ru-RU" sz="1500">
                  <a:latin typeface="Times New Roman" pitchFamily="18" charset="0"/>
                  <a:cs typeface="Times New Roman" pitchFamily="18" charset="0"/>
                </a:rPr>
                <a:t>,</a:t>
              </a: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5715000"/>
            <a:ext cx="9144000" cy="1143000"/>
          </a:xfrm>
          <a:prstGeom prst="rect">
            <a:avLst/>
          </a:prstGeom>
          <a:noFill/>
          <a:ln w="9525">
            <a:noFill/>
            <a:miter lim="800000"/>
            <a:headEnd/>
            <a:tailEnd/>
          </a:ln>
        </p:spPr>
      </p:pic>
      <p:sp>
        <p:nvSpPr>
          <p:cNvPr id="15363" name="TextBox 19"/>
          <p:cNvSpPr txBox="1">
            <a:spLocks noChangeArrowheads="1"/>
          </p:cNvSpPr>
          <p:nvPr/>
        </p:nvSpPr>
        <p:spPr bwMode="auto">
          <a:xfrm>
            <a:off x="5508625" y="4473575"/>
            <a:ext cx="3455988" cy="307975"/>
          </a:xfrm>
          <a:prstGeom prst="rect">
            <a:avLst/>
          </a:prstGeom>
          <a:noFill/>
          <a:ln w="9525">
            <a:noFill/>
            <a:miter lim="800000"/>
            <a:headEnd/>
            <a:tailEnd/>
          </a:ln>
        </p:spPr>
        <p:txBody>
          <a:bodyPr>
            <a:spAutoFit/>
          </a:bodyPr>
          <a:lstStyle/>
          <a:p>
            <a:pPr defTabSz="912813"/>
            <a:endParaRPr lang="ru-RU" sz="1400">
              <a:latin typeface="Calibri" pitchFamily="34" charset="0"/>
            </a:endParaRPr>
          </a:p>
        </p:txBody>
      </p:sp>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ПРЕНАТАЛЬНАЯ ДИАГНОСТИКА</a:t>
            </a:r>
            <a:endParaRPr lang="ru-RU" sz="28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graphicFrame>
        <p:nvGraphicFramePr>
          <p:cNvPr id="19" name="Таблица 18"/>
          <p:cNvGraphicFramePr>
            <a:graphicFrameLocks noGrp="1"/>
          </p:cNvGraphicFramePr>
          <p:nvPr/>
        </p:nvGraphicFramePr>
        <p:xfrm>
          <a:off x="3357563" y="1928813"/>
          <a:ext cx="4857750" cy="4057971"/>
        </p:xfrm>
        <a:graphic>
          <a:graphicData uri="http://schemas.openxmlformats.org/drawingml/2006/table">
            <a:tbl>
              <a:tblPr/>
              <a:tblGrid>
                <a:gridCol w="3281362"/>
                <a:gridCol w="334963"/>
                <a:gridCol w="1241425"/>
              </a:tblGrid>
              <a:tr h="307975">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900" b="1" i="0" u="none" strike="noStrike" cap="none" normalizeH="0" baseline="0" smtClean="0">
                          <a:ln>
                            <a:noFill/>
                          </a:ln>
                          <a:solidFill>
                            <a:schemeClr val="tx1"/>
                          </a:solidFill>
                          <a:effectLst/>
                          <a:latin typeface="Times New Roman" pitchFamily="18" charset="0"/>
                          <a:cs typeface="Times New Roman" pitchFamily="18" charset="0"/>
                        </a:rPr>
                        <a:t>Отчет о реализации мероприятий по пренатальной (дородовой) диагностике нарушений развития ребенка в 2014 году</a:t>
                      </a:r>
                      <a:endParaRPr kumimoji="0" lang="ru-RU" sz="700" b="0" i="0" u="none" strike="noStrike" cap="none" normalizeH="0" baseline="0" smtClean="0">
                        <a:ln>
                          <a:noFill/>
                        </a:ln>
                        <a:solidFill>
                          <a:schemeClr val="tx1"/>
                        </a:solidFill>
                        <a:effectLst/>
                        <a:latin typeface="Times New Roman" pitchFamily="18" charset="0"/>
                        <a:cs typeface="Times New Roman" pitchFamily="18" charset="0"/>
                      </a:endParaRPr>
                    </a:p>
                  </a:txBody>
                  <a:tcPr marL="42555" marR="42555" marT="0" marB="0" horzOverflow="overflow">
                    <a:lnL>
                      <a:noFill/>
                    </a:lnL>
                    <a:lnR>
                      <a:noFill/>
                    </a:lnR>
                    <a:lnT>
                      <a:noFill/>
                    </a:lnT>
                    <a:lnB>
                      <a:noFill/>
                    </a:lnB>
                    <a:lnTlToBr>
                      <a:noFill/>
                    </a:lnTlToBr>
                    <a:lnBlToTr>
                      <a:noFill/>
                    </a:lnBlToTr>
                    <a:noFill/>
                  </a:tcPr>
                </a:tc>
                <a:tc hMerge="1">
                  <a:txBody>
                    <a:bodyPr/>
                    <a:lstStyle/>
                    <a:p>
                      <a:endParaRPr lang="ru-RU"/>
                    </a:p>
                  </a:txBody>
                  <a:tcPr/>
                </a:tc>
                <a:tc hMerge="1">
                  <a:txBody>
                    <a:bodyPr/>
                    <a:lstStyle/>
                    <a:p>
                      <a:endParaRPr lang="ru-RU"/>
                    </a:p>
                  </a:txBody>
                  <a:tcPr/>
                </a:tc>
              </a:tr>
              <a:tr h="117475">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Ульяновская область</a:t>
                      </a:r>
                    </a:p>
                  </a:txBody>
                  <a:tcPr marL="42555" marR="42555" marT="0" marB="0"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r>
              <a:tr h="117475">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500" b="0" i="0" u="none" strike="noStrike" cap="none" normalizeH="0" baseline="0" smtClean="0">
                          <a:ln>
                            <a:noFill/>
                          </a:ln>
                          <a:solidFill>
                            <a:schemeClr val="tx1"/>
                          </a:solidFill>
                          <a:effectLst/>
                          <a:latin typeface="Times New Roman" pitchFamily="18" charset="0"/>
                          <a:cs typeface="Times New Roman" pitchFamily="18" charset="0"/>
                        </a:rPr>
                        <a:t>(Наименование ЛПУ)</a:t>
                      </a:r>
                      <a:endParaRPr kumimoji="0" lang="ru-RU" sz="700" b="0" i="0" u="none" strike="noStrike" cap="none" normalizeH="0" baseline="0" smtClean="0">
                        <a:ln>
                          <a:noFill/>
                        </a:ln>
                        <a:solidFill>
                          <a:schemeClr val="tx1"/>
                        </a:solidFill>
                        <a:effectLst/>
                        <a:latin typeface="Times New Roman" pitchFamily="18" charset="0"/>
                        <a:cs typeface="Times New Roman" pitchFamily="18" charset="0"/>
                      </a:endParaRPr>
                    </a:p>
                  </a:txBody>
                  <a:tcPr marL="42555" marR="42555" marT="0" marB="0" horzOverflow="overflow">
                    <a:lnL>
                      <a:noFill/>
                    </a:lnL>
                    <a:lnR>
                      <a:noFill/>
                    </a:lnR>
                    <a:lnT w="12700" cap="flat" cmpd="sng" algn="ctr">
                      <a:solidFill>
                        <a:srgbClr val="000000"/>
                      </a:solidFill>
                      <a:prstDash val="solid"/>
                      <a:round/>
                      <a:headEnd type="none" w="med" len="med"/>
                      <a:tailEnd type="none" w="med" len="med"/>
                    </a:lnT>
                    <a:lnB>
                      <a:noFill/>
                    </a:lnB>
                    <a:lnTlToBr>
                      <a:noFill/>
                    </a:lnTlToBr>
                    <a:lnBlToTr>
                      <a:noFill/>
                    </a:lnBlToTr>
                    <a:noFill/>
                  </a:tcPr>
                </a:tc>
                <a:tc hMerge="1">
                  <a:txBody>
                    <a:bodyPr/>
                    <a:lstStyle/>
                    <a:p>
                      <a:endParaRPr lang="ru-RU"/>
                    </a:p>
                  </a:txBody>
                  <a:tcPr/>
                </a:tc>
                <a:tc hMerge="1">
                  <a:txBody>
                    <a:bodyPr/>
                    <a:lstStyle/>
                    <a:p>
                      <a:endParaRPr lang="ru-RU"/>
                    </a:p>
                  </a:txBody>
                  <a:tcPr/>
                </a:tc>
              </a:tr>
              <a:tr h="117475">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по состоянию на </a:t>
                      </a:r>
                    </a:p>
                  </a:txBody>
                  <a:tcPr marL="42555" marR="42555" marT="0" marB="0" horzOverflow="overflow">
                    <a:lnL>
                      <a:noFill/>
                    </a:lnL>
                    <a:lnR>
                      <a:noFill/>
                    </a:lnR>
                    <a:ln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на 01.07.2014</a:t>
                      </a:r>
                    </a:p>
                  </a:txBody>
                  <a:tcPr marL="42555" marR="42555" marT="0" marB="0"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r>
              <a:tr h="10477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sz="700" b="0" i="0" u="none" strike="noStrike" cap="none" normalizeH="0" baseline="0" smtClean="0">
                        <a:ln>
                          <a:noFill/>
                        </a:ln>
                        <a:solidFill>
                          <a:schemeClr val="tx1"/>
                        </a:solidFill>
                        <a:effectLst/>
                        <a:latin typeface="Calibri" pitchFamily="34" charset="0"/>
                        <a:cs typeface="Times New Roman" pitchFamily="18" charset="0"/>
                      </a:endParaRPr>
                    </a:p>
                  </a:txBody>
                  <a:tcPr marL="42555" marR="42555" marT="0" marB="0"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500" b="0" i="0" u="none" strike="noStrike" cap="none" normalizeH="0" baseline="0" smtClean="0">
                          <a:ln>
                            <a:noFill/>
                          </a:ln>
                          <a:solidFill>
                            <a:schemeClr val="tx1"/>
                          </a:solidFill>
                          <a:effectLst/>
                          <a:latin typeface="Times New Roman" pitchFamily="18" charset="0"/>
                          <a:cs typeface="Times New Roman" pitchFamily="18" charset="0"/>
                        </a:rPr>
                        <a:t>(дата)</a:t>
                      </a:r>
                      <a:endParaRPr kumimoji="0" lang="ru-RU" sz="700" b="0" i="0" u="none" strike="noStrike" cap="none" normalizeH="0" baseline="0" smtClean="0">
                        <a:ln>
                          <a:noFill/>
                        </a:ln>
                        <a:solidFill>
                          <a:schemeClr val="tx1"/>
                        </a:solidFill>
                        <a:effectLst/>
                        <a:latin typeface="Times New Roman" pitchFamily="18" charset="0"/>
                        <a:cs typeface="Times New Roman" pitchFamily="18" charset="0"/>
                      </a:endParaRPr>
                    </a:p>
                  </a:txBody>
                  <a:tcPr marL="42555" marR="42555" marT="0" marB="0"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r>
              <a:tr h="2238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 </a:t>
                      </a:r>
                    </a:p>
                  </a:txBody>
                  <a:tcPr marL="42555" marR="425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1" i="0" u="none" strike="noStrike" cap="none" normalizeH="0" baseline="0" smtClean="0">
                          <a:ln>
                            <a:noFill/>
                          </a:ln>
                          <a:solidFill>
                            <a:schemeClr val="tx1"/>
                          </a:solidFill>
                          <a:effectLst/>
                          <a:latin typeface="Times New Roman" pitchFamily="18" charset="0"/>
                          <a:cs typeface="Times New Roman" pitchFamily="18" charset="0"/>
                        </a:rPr>
                        <a:t>№ стр.</a:t>
                      </a:r>
                      <a:endParaRPr kumimoji="0" lang="ru-RU" sz="700" b="0" i="0" u="none" strike="noStrike" cap="none" normalizeH="0" baseline="0" smtClean="0">
                        <a:ln>
                          <a:noFill/>
                        </a:ln>
                        <a:solidFill>
                          <a:schemeClr val="tx1"/>
                        </a:solidFill>
                        <a:effectLst/>
                        <a:latin typeface="Times New Roman" pitchFamily="18" charset="0"/>
                        <a:cs typeface="Times New Roman" pitchFamily="18" charset="0"/>
                      </a:endParaRP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1"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700" b="0" i="0" u="none" strike="noStrike" cap="none" normalizeH="0" baseline="0" smtClean="0">
                        <a:ln>
                          <a:noFill/>
                        </a:ln>
                        <a:solidFill>
                          <a:schemeClr val="tx1"/>
                        </a:solidFill>
                        <a:effectLst/>
                        <a:latin typeface="Times New Roman" pitchFamily="18" charset="0"/>
                        <a:cs typeface="Times New Roman" pitchFamily="18" charset="0"/>
                      </a:endParaRPr>
                    </a:p>
                  </a:txBody>
                  <a:tcPr marL="42555" marR="425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65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Взято женщин на учет по беременности в женской консультации </a:t>
                      </a:r>
                      <a:r>
                        <a:rPr kumimoji="0" lang="ru-RU" sz="700" b="1" i="0" u="none" strike="noStrike" cap="none" normalizeH="0" baseline="0" smtClean="0">
                          <a:ln>
                            <a:noFill/>
                          </a:ln>
                          <a:solidFill>
                            <a:schemeClr val="tx1"/>
                          </a:solidFill>
                          <a:effectLst/>
                          <a:latin typeface="Times New Roman" pitchFamily="18" charset="0"/>
                          <a:cs typeface="Times New Roman" pitchFamily="18" charset="0"/>
                        </a:rPr>
                        <a:t>всего:</a:t>
                      </a:r>
                      <a:endParaRPr kumimoji="0" lang="ru-RU" sz="700" b="0" i="0" u="none" strike="noStrike" cap="none" normalizeH="0" baseline="0" smtClean="0">
                        <a:ln>
                          <a:noFill/>
                        </a:ln>
                        <a:solidFill>
                          <a:schemeClr val="tx1"/>
                        </a:solidFill>
                        <a:effectLst/>
                        <a:latin typeface="Times New Roman" pitchFamily="18" charset="0"/>
                        <a:cs typeface="Times New Roman" pitchFamily="18" charset="0"/>
                      </a:endParaRPr>
                    </a:p>
                  </a:txBody>
                  <a:tcPr marL="42555" marR="425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1</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7681</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7475">
                <a:tc>
                  <a:txBody>
                    <a:bodyPr/>
                    <a:lstStyle/>
                    <a:p>
                      <a:pPr marL="0" marR="0" lvl="0" indent="139700" algn="l"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Из них в сроке до 14 недель:</a:t>
                      </a:r>
                    </a:p>
                  </a:txBody>
                  <a:tcPr marL="42555" marR="425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1.1</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6642</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4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Число женщин, прошедших обследование по пренатальной (дородовой) диагностике нарушений развития на экспертном уровне в сроке 11-14 недель </a:t>
                      </a:r>
                      <a:r>
                        <a:rPr kumimoji="0" lang="ru-RU" sz="700" b="1" i="0" u="none" strike="noStrike" cap="none" normalizeH="0" baseline="0" smtClean="0">
                          <a:ln>
                            <a:noFill/>
                          </a:ln>
                          <a:solidFill>
                            <a:schemeClr val="tx1"/>
                          </a:solidFill>
                          <a:effectLst/>
                          <a:latin typeface="Times New Roman" pitchFamily="18" charset="0"/>
                          <a:cs typeface="Times New Roman" pitchFamily="18" charset="0"/>
                        </a:rPr>
                        <a:t>всего:</a:t>
                      </a:r>
                      <a:endParaRPr kumimoji="0" lang="ru-RU" sz="700" b="0" i="0" u="none" strike="noStrike" cap="none" normalizeH="0" baseline="0" smtClean="0">
                        <a:ln>
                          <a:noFill/>
                        </a:ln>
                        <a:solidFill>
                          <a:schemeClr val="tx1"/>
                        </a:solidFill>
                        <a:effectLst/>
                        <a:latin typeface="Times New Roman" pitchFamily="18" charset="0"/>
                        <a:cs typeface="Times New Roman" pitchFamily="18" charset="0"/>
                      </a:endParaRPr>
                    </a:p>
                  </a:txBody>
                  <a:tcPr marL="42555" marR="425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2</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5240</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4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Число женщин, не прошедших обследование по пренатальной (дородовой) диагностике нарушений развития на экспертном уровне в сроке 11-14 недель </a:t>
                      </a:r>
                      <a:r>
                        <a:rPr kumimoji="0" lang="ru-RU" sz="700" b="1" i="0" u="none" strike="noStrike" cap="none" normalizeH="0" baseline="0" smtClean="0">
                          <a:ln>
                            <a:noFill/>
                          </a:ln>
                          <a:solidFill>
                            <a:schemeClr val="tx1"/>
                          </a:solidFill>
                          <a:effectLst/>
                          <a:latin typeface="Times New Roman" pitchFamily="18" charset="0"/>
                          <a:cs typeface="Times New Roman" pitchFamily="18" charset="0"/>
                        </a:rPr>
                        <a:t>всего:</a:t>
                      </a:r>
                      <a:endParaRPr kumimoji="0" lang="ru-RU" sz="700" b="0" i="0" u="none" strike="noStrike" cap="none" normalizeH="0" baseline="0" smtClean="0">
                        <a:ln>
                          <a:noFill/>
                        </a:ln>
                        <a:solidFill>
                          <a:schemeClr val="tx1"/>
                        </a:solidFill>
                        <a:effectLst/>
                        <a:latin typeface="Times New Roman" pitchFamily="18" charset="0"/>
                        <a:cs typeface="Times New Roman" pitchFamily="18" charset="0"/>
                      </a:endParaRPr>
                    </a:p>
                  </a:txBody>
                  <a:tcPr marL="42555" marR="425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3</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1641</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4013">
                <a:tc>
                  <a:txBody>
                    <a:bodyPr/>
                    <a:lstStyle/>
                    <a:p>
                      <a:pPr marL="0" marR="0" lvl="0" indent="139700" algn="l"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Из них: </a:t>
                      </a:r>
                      <a:br>
                        <a:rPr kumimoji="0" lang="ru-RU" sz="700" b="0" i="0" u="none" strike="noStrike" cap="none" normalizeH="0" baseline="0" smtClean="0">
                          <a:ln>
                            <a:noFill/>
                          </a:ln>
                          <a:solidFill>
                            <a:schemeClr val="tx1"/>
                          </a:solidFill>
                          <a:effectLst/>
                          <a:latin typeface="Times New Roman" pitchFamily="18" charset="0"/>
                          <a:cs typeface="Times New Roman" pitchFamily="18" charset="0"/>
                        </a:rPr>
                      </a:b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из-за позднего (позже 14 недель) обращения в женскую консультацию на учет по беременности:</a:t>
                      </a:r>
                    </a:p>
                  </a:txBody>
                  <a:tcPr marL="42555" marR="425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3.1</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687</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7475">
                <a:tc>
                  <a:txBody>
                    <a:bodyPr/>
                    <a:lstStyle/>
                    <a:p>
                      <a:pPr marL="0" marR="0" lvl="0" indent="139700" algn="l"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из-за отказа от обследования на экспертном уровне:</a:t>
                      </a:r>
                    </a:p>
                  </a:txBody>
                  <a:tcPr marL="42555" marR="425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3.2</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47</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7475">
                <a:tc>
                  <a:txBody>
                    <a:bodyPr/>
                    <a:lstStyle/>
                    <a:p>
                      <a:pPr marL="0" marR="0" lvl="0" indent="139700" algn="l"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другие причины (указать):</a:t>
                      </a:r>
                    </a:p>
                  </a:txBody>
                  <a:tcPr marL="42555" marR="425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3.3</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907</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730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Число беременных, отнесенных в группу высокого риска по хромосомной патологии у плода по данным пренатальной (дородовой) диагностики нарушений развития на экспертном уровне в сроке 11-14 недель </a:t>
                      </a:r>
                      <a:r>
                        <a:rPr kumimoji="0" lang="ru-RU" sz="700" b="1" i="0" u="none" strike="noStrike" cap="none" normalizeH="0" baseline="0" smtClean="0">
                          <a:ln>
                            <a:noFill/>
                          </a:ln>
                          <a:solidFill>
                            <a:schemeClr val="tx1"/>
                          </a:solidFill>
                          <a:effectLst/>
                          <a:latin typeface="Times New Roman" pitchFamily="18" charset="0"/>
                          <a:cs typeface="Times New Roman" pitchFamily="18" charset="0"/>
                        </a:rPr>
                        <a:t>всего:</a:t>
                      </a:r>
                      <a:endParaRPr kumimoji="0" lang="ru-RU" sz="700" b="0" i="0" u="none" strike="noStrike" cap="none" normalizeH="0" baseline="0" smtClean="0">
                        <a:ln>
                          <a:noFill/>
                        </a:ln>
                        <a:solidFill>
                          <a:schemeClr val="tx1"/>
                        </a:solidFill>
                        <a:effectLst/>
                        <a:latin typeface="Times New Roman" pitchFamily="18" charset="0"/>
                        <a:cs typeface="Times New Roman" pitchFamily="18" charset="0"/>
                      </a:endParaRPr>
                    </a:p>
                  </a:txBody>
                  <a:tcPr marL="42555" marR="425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4</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631</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6538">
                <a:tc>
                  <a:txBody>
                    <a:bodyPr/>
                    <a:lstStyle/>
                    <a:p>
                      <a:pPr marL="0" marR="0" lvl="0" indent="139700" algn="l"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Из них:</a:t>
                      </a:r>
                      <a:br>
                        <a:rPr kumimoji="0" lang="ru-RU" sz="700" b="0" i="0" u="none" strike="noStrike" cap="none" normalizeH="0" baseline="0" smtClean="0">
                          <a:ln>
                            <a:noFill/>
                          </a:ln>
                          <a:solidFill>
                            <a:schemeClr val="tx1"/>
                          </a:solidFill>
                          <a:effectLst/>
                          <a:latin typeface="Times New Roman" pitchFamily="18" charset="0"/>
                          <a:cs typeface="Times New Roman" pitchFamily="18" charset="0"/>
                        </a:rPr>
                      </a:b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по результатам УЗИ</a:t>
                      </a:r>
                    </a:p>
                  </a:txBody>
                  <a:tcPr marL="42555" marR="425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4.1</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50</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7475">
                <a:tc>
                  <a:txBody>
                    <a:bodyPr/>
                    <a:lstStyle/>
                    <a:p>
                      <a:pPr marL="0" marR="0" lvl="0" indent="139700" algn="l"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по материнским сывороточным</a:t>
                      </a:r>
                    </a:p>
                  </a:txBody>
                  <a:tcPr marL="42555" marR="425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4.2</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 </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7475">
                <a:tc>
                  <a:txBody>
                    <a:bodyPr/>
                    <a:lstStyle/>
                    <a:p>
                      <a:pPr marL="0" marR="0" lvl="0" indent="139700" algn="l"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маркерам (РАРР-А, ХГЧ)</a:t>
                      </a:r>
                    </a:p>
                  </a:txBody>
                  <a:tcPr marL="42555" marR="425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4.3</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556</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17475">
                <a:tc>
                  <a:txBody>
                    <a:bodyPr/>
                    <a:lstStyle/>
                    <a:p>
                      <a:pPr marL="0" marR="0" lvl="0" indent="139700" algn="l"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по сочетанным маркерам (УЗИ, РАРР-А, ХГЧ)</a:t>
                      </a:r>
                    </a:p>
                  </a:txBody>
                  <a:tcPr marL="42555" marR="425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4.4</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25</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54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Число беременных группы высокого риска по хромосомной патологии у плода, направленных на пренатальную инвазивную диагностику </a:t>
                      </a:r>
                      <a:r>
                        <a:rPr kumimoji="0" lang="ru-RU" sz="700" b="1" i="0" u="none" strike="noStrike" cap="none" normalizeH="0" baseline="0" smtClean="0">
                          <a:ln>
                            <a:noFill/>
                          </a:ln>
                          <a:solidFill>
                            <a:schemeClr val="tx1"/>
                          </a:solidFill>
                          <a:effectLst/>
                          <a:latin typeface="Times New Roman" pitchFamily="18" charset="0"/>
                          <a:cs typeface="Times New Roman" pitchFamily="18" charset="0"/>
                        </a:rPr>
                        <a:t>всего:</a:t>
                      </a:r>
                      <a:endParaRPr kumimoji="0" lang="ru-RU" sz="700" b="0" i="0" u="none" strike="noStrike" cap="none" normalizeH="0" baseline="0" smtClean="0">
                        <a:ln>
                          <a:noFill/>
                        </a:ln>
                        <a:solidFill>
                          <a:schemeClr val="tx1"/>
                        </a:solidFill>
                        <a:effectLst/>
                        <a:latin typeface="Times New Roman" pitchFamily="18" charset="0"/>
                        <a:cs typeface="Times New Roman" pitchFamily="18" charset="0"/>
                      </a:endParaRPr>
                    </a:p>
                  </a:txBody>
                  <a:tcPr marL="42555" marR="42555"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5</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ru-RU" sz="700" b="0" i="0" u="none" strike="noStrike" cap="none" normalizeH="0" baseline="0" smtClean="0">
                          <a:ln>
                            <a:noFill/>
                          </a:ln>
                          <a:solidFill>
                            <a:schemeClr val="tx1"/>
                          </a:solidFill>
                          <a:effectLst/>
                          <a:latin typeface="Times New Roman" pitchFamily="18" charset="0"/>
                          <a:cs typeface="Times New Roman" pitchFamily="18" charset="0"/>
                        </a:rPr>
                        <a:t>62</a:t>
                      </a:r>
                    </a:p>
                  </a:txBody>
                  <a:tcPr marL="42555" marR="42555"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7" name="Стрелка вниз 26"/>
          <p:cNvSpPr/>
          <p:nvPr/>
        </p:nvSpPr>
        <p:spPr>
          <a:xfrm rot="1410746">
            <a:off x="7412038" y="1687513"/>
            <a:ext cx="744537" cy="781050"/>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nvGrpSpPr>
          <p:cNvPr id="15439" name="Группа 22"/>
          <p:cNvGrpSpPr>
            <a:grpSpLocks/>
          </p:cNvGrpSpPr>
          <p:nvPr/>
        </p:nvGrpSpPr>
        <p:grpSpPr bwMode="auto">
          <a:xfrm>
            <a:off x="323850" y="2000250"/>
            <a:ext cx="7820025" cy="2433638"/>
            <a:chOff x="323528" y="2000240"/>
            <a:chExt cx="7820347" cy="2432882"/>
          </a:xfrm>
        </p:grpSpPr>
        <p:sp>
          <p:nvSpPr>
            <p:cNvPr id="13" name="Прямоугольник 12"/>
            <p:cNvSpPr/>
            <p:nvPr/>
          </p:nvSpPr>
          <p:spPr>
            <a:xfrm>
              <a:off x="428596" y="2000240"/>
              <a:ext cx="2500330" cy="500066"/>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9226" name="Rectangle 17"/>
            <p:cNvSpPr>
              <a:spLocks noChangeArrowheads="1"/>
            </p:cNvSpPr>
            <p:nvPr/>
          </p:nvSpPr>
          <p:spPr bwMode="auto">
            <a:xfrm>
              <a:off x="467997" y="2709633"/>
              <a:ext cx="3714903" cy="307879"/>
            </a:xfrm>
            <a:prstGeom prst="rect">
              <a:avLst/>
            </a:prstGeom>
            <a:noFill/>
            <a:ln w="9525">
              <a:noFill/>
              <a:miter lim="800000"/>
              <a:headEnd/>
              <a:tailEnd/>
            </a:ln>
          </p:spPr>
          <p:txBody>
            <a:bodyPr anchor="ctr">
              <a:spAutoFit/>
            </a:bodyPr>
            <a:lstStyle/>
            <a:p>
              <a:pPr algn="just" eaLnBrk="0" hangingPunct="0">
                <a:defRPr/>
              </a:pPr>
              <a:r>
                <a:rPr lang="ru-RU" sz="1350" b="1" dirty="0">
                  <a:solidFill>
                    <a:srgbClr val="C00000"/>
                  </a:solidFill>
                </a:rPr>
                <a:t>ОХВАТ ПД – </a:t>
              </a:r>
              <a:r>
                <a:rPr lang="ru-RU" sz="1350" b="1" dirty="0">
                  <a:solidFill>
                    <a:srgbClr val="C00000"/>
                  </a:solidFill>
                </a:rPr>
                <a:t>87,4%</a:t>
              </a:r>
              <a:endParaRPr lang="ru-RU" sz="1350" dirty="0">
                <a:solidFill>
                  <a:srgbClr val="C00000"/>
                </a:solidFill>
              </a:endParaRPr>
            </a:p>
          </p:txBody>
        </p:sp>
        <p:sp>
          <p:nvSpPr>
            <p:cNvPr id="20" name="Овал 19"/>
            <p:cNvSpPr/>
            <p:nvPr/>
          </p:nvSpPr>
          <p:spPr>
            <a:xfrm>
              <a:off x="7143709" y="3285716"/>
              <a:ext cx="1000166" cy="35707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8" name="Прямоугольник 27"/>
            <p:cNvSpPr/>
            <p:nvPr/>
          </p:nvSpPr>
          <p:spPr>
            <a:xfrm>
              <a:off x="428596" y="2643182"/>
              <a:ext cx="2500330" cy="500066"/>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4" name="Rectangle 17"/>
            <p:cNvSpPr>
              <a:spLocks noChangeArrowheads="1"/>
            </p:cNvSpPr>
            <p:nvPr/>
          </p:nvSpPr>
          <p:spPr bwMode="auto">
            <a:xfrm>
              <a:off x="394969" y="2060546"/>
              <a:ext cx="3714903" cy="307879"/>
            </a:xfrm>
            <a:prstGeom prst="rect">
              <a:avLst/>
            </a:prstGeom>
            <a:noFill/>
            <a:ln w="9525">
              <a:noFill/>
              <a:miter lim="800000"/>
              <a:headEnd/>
              <a:tailEnd/>
            </a:ln>
          </p:spPr>
          <p:txBody>
            <a:bodyPr anchor="ctr">
              <a:spAutoFit/>
            </a:bodyPr>
            <a:lstStyle/>
            <a:p>
              <a:pPr algn="just" eaLnBrk="0" hangingPunct="0">
                <a:defRPr/>
              </a:pPr>
              <a:r>
                <a:rPr lang="ru-RU" sz="1350" b="1" dirty="0"/>
                <a:t>ОБСЛЕДОВАНО 14383 ЖЕН.</a:t>
              </a:r>
              <a:endParaRPr lang="ru-RU" sz="1350" dirty="0">
                <a:solidFill>
                  <a:srgbClr val="FF0000"/>
                </a:solidFill>
              </a:endParaRPr>
            </a:p>
          </p:txBody>
        </p:sp>
        <p:sp>
          <p:nvSpPr>
            <p:cNvPr id="17" name="Прямоугольник 16"/>
            <p:cNvSpPr/>
            <p:nvPr/>
          </p:nvSpPr>
          <p:spPr>
            <a:xfrm>
              <a:off x="395536" y="3284984"/>
              <a:ext cx="2500330" cy="500066"/>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8" name="Прямоугольник 17"/>
            <p:cNvSpPr/>
            <p:nvPr/>
          </p:nvSpPr>
          <p:spPr>
            <a:xfrm>
              <a:off x="395536" y="3933056"/>
              <a:ext cx="2500330" cy="500066"/>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21" name="Rectangle 17"/>
            <p:cNvSpPr>
              <a:spLocks noChangeArrowheads="1"/>
            </p:cNvSpPr>
            <p:nvPr/>
          </p:nvSpPr>
          <p:spPr bwMode="auto">
            <a:xfrm>
              <a:off x="323528" y="3357131"/>
              <a:ext cx="3714903" cy="307879"/>
            </a:xfrm>
            <a:prstGeom prst="rect">
              <a:avLst/>
            </a:prstGeom>
            <a:noFill/>
            <a:ln w="9525">
              <a:noFill/>
              <a:miter lim="800000"/>
              <a:headEnd/>
              <a:tailEnd/>
            </a:ln>
          </p:spPr>
          <p:txBody>
            <a:bodyPr anchor="ctr">
              <a:spAutoFit/>
            </a:bodyPr>
            <a:lstStyle/>
            <a:p>
              <a:pPr algn="just" eaLnBrk="0" hangingPunct="0">
                <a:defRPr/>
              </a:pPr>
              <a:r>
                <a:rPr lang="ru-RU" sz="1350" b="1" dirty="0"/>
                <a:t>ЭКСПЕРТНОЕ ИССЛ.– </a:t>
              </a:r>
              <a:r>
                <a:rPr lang="ru-RU" sz="1350" b="1" dirty="0"/>
                <a:t>77,1%</a:t>
              </a:r>
              <a:endParaRPr lang="ru-RU" sz="1350" dirty="0">
                <a:solidFill>
                  <a:srgbClr val="FF0000"/>
                </a:solidFill>
              </a:endParaRPr>
            </a:p>
          </p:txBody>
        </p:sp>
        <p:sp>
          <p:nvSpPr>
            <p:cNvPr id="22" name="Rectangle 17"/>
            <p:cNvSpPr>
              <a:spLocks noChangeArrowheads="1"/>
            </p:cNvSpPr>
            <p:nvPr/>
          </p:nvSpPr>
          <p:spPr bwMode="auto">
            <a:xfrm>
              <a:off x="323528" y="4004630"/>
              <a:ext cx="3714903" cy="307879"/>
            </a:xfrm>
            <a:prstGeom prst="rect">
              <a:avLst/>
            </a:prstGeom>
            <a:noFill/>
            <a:ln w="9525">
              <a:noFill/>
              <a:miter lim="800000"/>
              <a:headEnd/>
              <a:tailEnd/>
            </a:ln>
          </p:spPr>
          <p:txBody>
            <a:bodyPr anchor="ctr">
              <a:spAutoFit/>
            </a:bodyPr>
            <a:lstStyle/>
            <a:p>
              <a:pPr algn="just" eaLnBrk="0" hangingPunct="0">
                <a:defRPr/>
              </a:pPr>
              <a:r>
                <a:rPr lang="ru-RU" sz="1350" b="1" dirty="0"/>
                <a:t>ВЫЯВЛЕНО ПОРОКОВ– 171</a:t>
              </a:r>
              <a:endParaRPr lang="ru-RU" sz="1350" dirty="0">
                <a:solidFill>
                  <a:srgbClr val="FF0000"/>
                </a:solidFill>
              </a:endParaRPr>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5715000"/>
            <a:ext cx="9144000" cy="1143000"/>
          </a:xfrm>
          <a:prstGeom prst="rect">
            <a:avLst/>
          </a:prstGeom>
          <a:noFill/>
          <a:ln w="9525">
            <a:noFill/>
            <a:miter lim="800000"/>
            <a:headEnd/>
            <a:tailEnd/>
          </a:ln>
        </p:spPr>
      </p:pic>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АДМИНИСТРАТИВНЫЕ МЕРЫ</a:t>
            </a:r>
            <a:endParaRPr lang="ru-RU" sz="28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grpSp>
        <p:nvGrpSpPr>
          <p:cNvPr id="16390" name="Группа 19"/>
          <p:cNvGrpSpPr>
            <a:grpSpLocks/>
          </p:cNvGrpSpPr>
          <p:nvPr/>
        </p:nvGrpSpPr>
        <p:grpSpPr bwMode="auto">
          <a:xfrm>
            <a:off x="395288" y="1916113"/>
            <a:ext cx="8569325" cy="3673475"/>
            <a:chOff x="395536" y="1916832"/>
            <a:chExt cx="8569077" cy="3672408"/>
          </a:xfrm>
        </p:grpSpPr>
        <p:sp>
          <p:nvSpPr>
            <p:cNvPr id="16391" name="TextBox 19"/>
            <p:cNvSpPr txBox="1">
              <a:spLocks noChangeArrowheads="1"/>
            </p:cNvSpPr>
            <p:nvPr/>
          </p:nvSpPr>
          <p:spPr bwMode="auto">
            <a:xfrm>
              <a:off x="5508625" y="4473575"/>
              <a:ext cx="3455988" cy="307975"/>
            </a:xfrm>
            <a:prstGeom prst="rect">
              <a:avLst/>
            </a:prstGeom>
            <a:noFill/>
            <a:ln w="9525">
              <a:noFill/>
              <a:miter lim="800000"/>
              <a:headEnd/>
              <a:tailEnd/>
            </a:ln>
          </p:spPr>
          <p:txBody>
            <a:bodyPr>
              <a:spAutoFit/>
            </a:bodyPr>
            <a:lstStyle/>
            <a:p>
              <a:pPr defTabSz="912813"/>
              <a:endParaRPr lang="ru-RU" sz="1400">
                <a:latin typeface="Calibri" pitchFamily="34" charset="0"/>
              </a:endParaRPr>
            </a:p>
          </p:txBody>
        </p:sp>
        <p:sp>
          <p:nvSpPr>
            <p:cNvPr id="11" name="Прямоугольник 10"/>
            <p:cNvSpPr/>
            <p:nvPr/>
          </p:nvSpPr>
          <p:spPr>
            <a:xfrm>
              <a:off x="395536" y="1916832"/>
              <a:ext cx="8424936" cy="1728192"/>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6395" name="Прямоугольник 20"/>
            <p:cNvSpPr>
              <a:spLocks noChangeArrowheads="1"/>
            </p:cNvSpPr>
            <p:nvPr/>
          </p:nvSpPr>
          <p:spPr bwMode="auto">
            <a:xfrm>
              <a:off x="395536" y="1988840"/>
              <a:ext cx="8064896" cy="1815882"/>
            </a:xfrm>
            <a:prstGeom prst="rect">
              <a:avLst/>
            </a:prstGeom>
            <a:noFill/>
            <a:ln w="9525">
              <a:noFill/>
              <a:miter lim="800000"/>
              <a:headEnd/>
              <a:tailEnd/>
            </a:ln>
          </p:spPr>
          <p:txBody>
            <a:bodyPr>
              <a:spAutoFit/>
            </a:bodyPr>
            <a:lstStyle/>
            <a:p>
              <a:pPr algn="just"/>
              <a:r>
                <a:rPr lang="ru-RU" sz="1600">
                  <a:latin typeface="Times New Roman" pitchFamily="18" charset="0"/>
                  <a:cs typeface="Times New Roman" pitchFamily="18" charset="0"/>
                </a:rPr>
                <a:t>Централизация пренатальной диагностики: УЗИ экспертного класса, забор крови для определения биохимических маркеров ВПРП плода в ГУЗ Ульяновская областная клиническая больница, ГУЗ «Городская клиническая больница», лабораторная диагностика в ГУЗ «Ульяновская областная детская клиническая больница имени политического и общественного деятеля Ю.Ф. Горячева» на анализаторе БРАМС КРИПТОР компакт с автоматизированным рассчетом риска в программе «Астрайя»</a:t>
              </a:r>
            </a:p>
            <a:p>
              <a:pPr algn="just"/>
              <a:endParaRPr lang="ru-RU" sz="1600">
                <a:latin typeface="Times New Roman" pitchFamily="18" charset="0"/>
                <a:cs typeface="Times New Roman" pitchFamily="18" charset="0"/>
              </a:endParaRPr>
            </a:p>
          </p:txBody>
        </p:sp>
        <p:sp>
          <p:nvSpPr>
            <p:cNvPr id="21" name="Прямоугольник 20"/>
            <p:cNvSpPr/>
            <p:nvPr/>
          </p:nvSpPr>
          <p:spPr>
            <a:xfrm>
              <a:off x="395536" y="3861048"/>
              <a:ext cx="8390736" cy="792088"/>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6399" name="Прямоугольник 24"/>
            <p:cNvSpPr>
              <a:spLocks noChangeArrowheads="1"/>
            </p:cNvSpPr>
            <p:nvPr/>
          </p:nvSpPr>
          <p:spPr bwMode="auto">
            <a:xfrm>
              <a:off x="467544" y="3933056"/>
              <a:ext cx="8136904" cy="584775"/>
            </a:xfrm>
            <a:prstGeom prst="rect">
              <a:avLst/>
            </a:prstGeom>
            <a:noFill/>
            <a:ln w="9525">
              <a:noFill/>
              <a:miter lim="800000"/>
              <a:headEnd/>
              <a:tailEnd/>
            </a:ln>
          </p:spPr>
          <p:txBody>
            <a:bodyPr>
              <a:spAutoFit/>
            </a:bodyPr>
            <a:lstStyle/>
            <a:p>
              <a:pPr algn="just"/>
              <a:r>
                <a:rPr lang="ru-RU" sz="1600">
                  <a:latin typeface="Times New Roman" pitchFamily="18" charset="0"/>
                  <a:cs typeface="Times New Roman" pitchFamily="18" charset="0"/>
                </a:rPr>
                <a:t>Повышение квалификации – дистанционное обучение сотрудников информационный ресурс </a:t>
              </a:r>
              <a:r>
                <a:rPr lang="en-US" sz="1600">
                  <a:latin typeface="Times New Roman" pitchFamily="18" charset="0"/>
                  <a:cs typeface="Times New Roman" pitchFamily="18" charset="0"/>
                  <a:hlinkClick r:id="rId4"/>
                </a:rPr>
                <a:t>www.fetalmedicini.org</a:t>
              </a:r>
              <a:r>
                <a:rPr lang="ru-RU" sz="1600">
                  <a:latin typeface="Times New Roman" pitchFamily="18" charset="0"/>
                  <a:cs typeface="Times New Roman" pitchFamily="18" charset="0"/>
                </a:rPr>
                <a:t> </a:t>
              </a:r>
            </a:p>
          </p:txBody>
        </p:sp>
        <p:sp>
          <p:nvSpPr>
            <p:cNvPr id="15" name="Прямоугольник 14"/>
            <p:cNvSpPr/>
            <p:nvPr/>
          </p:nvSpPr>
          <p:spPr>
            <a:xfrm>
              <a:off x="395536" y="4797152"/>
              <a:ext cx="8390736" cy="792088"/>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6403" name="Прямоугольник 15"/>
            <p:cNvSpPr>
              <a:spLocks noChangeArrowheads="1"/>
            </p:cNvSpPr>
            <p:nvPr/>
          </p:nvSpPr>
          <p:spPr bwMode="auto">
            <a:xfrm>
              <a:off x="467544" y="4869160"/>
              <a:ext cx="8136904" cy="338554"/>
            </a:xfrm>
            <a:prstGeom prst="rect">
              <a:avLst/>
            </a:prstGeom>
            <a:noFill/>
            <a:ln w="9525">
              <a:noFill/>
              <a:miter lim="800000"/>
              <a:headEnd/>
              <a:tailEnd/>
            </a:ln>
          </p:spPr>
          <p:txBody>
            <a:bodyPr>
              <a:spAutoFit/>
            </a:bodyPr>
            <a:lstStyle/>
            <a:p>
              <a:pPr algn="just"/>
              <a:r>
                <a:rPr lang="ru-RU" sz="1600">
                  <a:latin typeface="Times New Roman" pitchFamily="18" charset="0"/>
                  <a:cs typeface="Times New Roman" pitchFamily="18" charset="0"/>
                </a:rPr>
                <a:t>Использование  программы «Астрайя» - участие в общероссийском мониторинге ПД </a:t>
              </a:r>
            </a:p>
          </p:txBody>
        </p:sp>
      </p:gr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5715000"/>
            <a:ext cx="9144000" cy="1143000"/>
          </a:xfrm>
          <a:prstGeom prst="rect">
            <a:avLst/>
          </a:prstGeom>
          <a:noFill/>
          <a:ln w="9525">
            <a:noFill/>
            <a:miter lim="800000"/>
            <a:headEnd/>
            <a:tailEnd/>
          </a:ln>
        </p:spPr>
      </p:pic>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ЭКСТРАКОРПОРАЛЬНОЕ ОПЛОДОТВОРЕНИЕ</a:t>
            </a:r>
          </a:p>
          <a:p>
            <a:pPr algn="ctr" fontAlgn="auto">
              <a:spcBef>
                <a:spcPts val="0"/>
              </a:spcBef>
              <a:spcAft>
                <a:spcPts val="0"/>
              </a:spcAft>
              <a:defRPr/>
            </a:pPr>
            <a:r>
              <a:rPr lang="ru-RU" sz="1600" b="1" i="1" dirty="0">
                <a:solidFill>
                  <a:srgbClr val="FF0000"/>
                </a:solidFill>
              </a:rPr>
              <a:t>                                  (нормативные документы)</a:t>
            </a:r>
            <a:endParaRPr lang="ru-RU" sz="16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grpSp>
        <p:nvGrpSpPr>
          <p:cNvPr id="17414" name="Группа 19"/>
          <p:cNvGrpSpPr>
            <a:grpSpLocks/>
          </p:cNvGrpSpPr>
          <p:nvPr/>
        </p:nvGrpSpPr>
        <p:grpSpPr bwMode="auto">
          <a:xfrm>
            <a:off x="395288" y="1989138"/>
            <a:ext cx="8497887" cy="3311525"/>
            <a:chOff x="395536" y="1988840"/>
            <a:chExt cx="8496944" cy="3312368"/>
          </a:xfrm>
        </p:grpSpPr>
        <p:sp>
          <p:nvSpPr>
            <p:cNvPr id="17415" name="Прямоугольник 20"/>
            <p:cNvSpPr>
              <a:spLocks noChangeArrowheads="1"/>
            </p:cNvSpPr>
            <p:nvPr/>
          </p:nvSpPr>
          <p:spPr bwMode="auto">
            <a:xfrm>
              <a:off x="395536" y="4509120"/>
              <a:ext cx="8352928" cy="784830"/>
            </a:xfrm>
            <a:prstGeom prst="rect">
              <a:avLst/>
            </a:prstGeom>
            <a:noFill/>
            <a:ln w="9525">
              <a:noFill/>
              <a:miter lim="800000"/>
              <a:headEnd/>
              <a:tailEnd/>
            </a:ln>
          </p:spPr>
          <p:txBody>
            <a:bodyPr>
              <a:spAutoFit/>
            </a:bodyPr>
            <a:lstStyle/>
            <a:p>
              <a:pPr algn="ctr"/>
              <a:r>
                <a:rPr lang="ru-RU" sz="1500" b="1">
                  <a:latin typeface="Times New Roman" pitchFamily="18" charset="0"/>
                  <a:cs typeface="Times New Roman" pitchFamily="18" charset="0"/>
                </a:rPr>
                <a:t>Приказ Министерства здравоохранения Ульяновской области №799 от 02.10.2012 «Об организации оказания медицинских услуг по лечению бесплодия с использованием вспомогательных репродуктивных технологий на территории Ульяновской области» </a:t>
              </a:r>
            </a:p>
          </p:txBody>
        </p:sp>
        <p:sp>
          <p:nvSpPr>
            <p:cNvPr id="6" name="Прямоугольник 5"/>
            <p:cNvSpPr/>
            <p:nvPr/>
          </p:nvSpPr>
          <p:spPr>
            <a:xfrm>
              <a:off x="395536" y="4509120"/>
              <a:ext cx="8280920" cy="792088"/>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9" name="Прямоугольник 8"/>
            <p:cNvSpPr/>
            <p:nvPr/>
          </p:nvSpPr>
          <p:spPr>
            <a:xfrm>
              <a:off x="395536" y="1988840"/>
              <a:ext cx="8352928" cy="648072"/>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7422" name="Rectangle 17"/>
            <p:cNvSpPr>
              <a:spLocks noChangeArrowheads="1"/>
            </p:cNvSpPr>
            <p:nvPr/>
          </p:nvSpPr>
          <p:spPr bwMode="auto">
            <a:xfrm>
              <a:off x="395536" y="2219672"/>
              <a:ext cx="8247260" cy="323165"/>
            </a:xfrm>
            <a:prstGeom prst="rect">
              <a:avLst/>
            </a:prstGeom>
            <a:noFill/>
            <a:ln w="9525">
              <a:noFill/>
              <a:miter lim="800000"/>
              <a:headEnd/>
              <a:tailEnd/>
            </a:ln>
          </p:spPr>
          <p:txBody>
            <a:bodyPr anchor="ctr">
              <a:spAutoFit/>
            </a:bodyPr>
            <a:lstStyle/>
            <a:p>
              <a:pPr algn="ctr" eaLnBrk="0" hangingPunct="0"/>
              <a:endParaRPr lang="ru-RU" sz="1500">
                <a:latin typeface="Times New Roman" pitchFamily="18" charset="0"/>
                <a:cs typeface="Times New Roman" pitchFamily="18" charset="0"/>
              </a:endParaRPr>
            </a:p>
          </p:txBody>
        </p:sp>
        <p:sp>
          <p:nvSpPr>
            <p:cNvPr id="11" name="Стрелка вниз 10"/>
            <p:cNvSpPr/>
            <p:nvPr/>
          </p:nvSpPr>
          <p:spPr>
            <a:xfrm>
              <a:off x="4068603" y="2781204"/>
              <a:ext cx="863504" cy="2159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 name="Прямоугольник 13"/>
            <p:cNvSpPr/>
            <p:nvPr/>
          </p:nvSpPr>
          <p:spPr>
            <a:xfrm>
              <a:off x="395536" y="3068960"/>
              <a:ext cx="8424936" cy="936104"/>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7427" name="Rectangle 17"/>
            <p:cNvSpPr>
              <a:spLocks noChangeArrowheads="1"/>
            </p:cNvSpPr>
            <p:nvPr/>
          </p:nvSpPr>
          <p:spPr bwMode="auto">
            <a:xfrm>
              <a:off x="467544" y="3515816"/>
              <a:ext cx="8247260" cy="323165"/>
            </a:xfrm>
            <a:prstGeom prst="rect">
              <a:avLst/>
            </a:prstGeom>
            <a:noFill/>
            <a:ln w="9525">
              <a:noFill/>
              <a:miter lim="800000"/>
              <a:headEnd/>
              <a:tailEnd/>
            </a:ln>
          </p:spPr>
          <p:txBody>
            <a:bodyPr anchor="ctr">
              <a:spAutoFit/>
            </a:bodyPr>
            <a:lstStyle/>
            <a:p>
              <a:pPr algn="ctr" eaLnBrk="0" hangingPunct="0"/>
              <a:endParaRPr lang="ru-RU" sz="1500">
                <a:latin typeface="Times New Roman" pitchFamily="18" charset="0"/>
                <a:cs typeface="Times New Roman" pitchFamily="18" charset="0"/>
              </a:endParaRPr>
            </a:p>
          </p:txBody>
        </p:sp>
        <p:sp>
          <p:nvSpPr>
            <p:cNvPr id="16" name="Стрелка вниз 15"/>
            <p:cNvSpPr/>
            <p:nvPr/>
          </p:nvSpPr>
          <p:spPr>
            <a:xfrm>
              <a:off x="4140032" y="4148390"/>
              <a:ext cx="863504" cy="2159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7429" name="Прямоугольник 17"/>
            <p:cNvSpPr>
              <a:spLocks noChangeArrowheads="1"/>
            </p:cNvSpPr>
            <p:nvPr/>
          </p:nvSpPr>
          <p:spPr bwMode="auto">
            <a:xfrm>
              <a:off x="467544" y="3140968"/>
              <a:ext cx="8208912" cy="784830"/>
            </a:xfrm>
            <a:prstGeom prst="rect">
              <a:avLst/>
            </a:prstGeom>
            <a:noFill/>
            <a:ln w="9525">
              <a:noFill/>
              <a:miter lim="800000"/>
              <a:headEnd/>
              <a:tailEnd/>
            </a:ln>
          </p:spPr>
          <p:txBody>
            <a:bodyPr>
              <a:spAutoFit/>
            </a:bodyPr>
            <a:lstStyle/>
            <a:p>
              <a:pPr algn="ctr" eaLnBrk="0" hangingPunct="0"/>
              <a:r>
                <a:rPr lang="ru-RU" sz="1500" b="1">
                  <a:latin typeface="Times New Roman" pitchFamily="18" charset="0"/>
                  <a:cs typeface="Times New Roman" pitchFamily="18" charset="0"/>
                </a:rPr>
                <a:t>Приказ Министерства здравоохранения Российской Федерации №107н от 30.08.2012 «О порядке использования вспомогательных репродуктивных технологий, противопоказаниях и ограничениях к их применению» </a:t>
              </a:r>
              <a:endParaRPr lang="ru-RU" sz="1500">
                <a:latin typeface="Times New Roman" pitchFamily="18" charset="0"/>
                <a:cs typeface="Times New Roman" pitchFamily="18" charset="0"/>
              </a:endParaRPr>
            </a:p>
          </p:txBody>
        </p:sp>
        <p:sp>
          <p:nvSpPr>
            <p:cNvPr id="17430" name="Прямоугольник 18"/>
            <p:cNvSpPr>
              <a:spLocks noChangeArrowheads="1"/>
            </p:cNvSpPr>
            <p:nvPr/>
          </p:nvSpPr>
          <p:spPr bwMode="auto">
            <a:xfrm>
              <a:off x="395536" y="2060848"/>
              <a:ext cx="8496944" cy="569387"/>
            </a:xfrm>
            <a:prstGeom prst="rect">
              <a:avLst/>
            </a:prstGeom>
            <a:noFill/>
            <a:ln w="9525">
              <a:noFill/>
              <a:miter lim="800000"/>
              <a:headEnd/>
              <a:tailEnd/>
            </a:ln>
          </p:spPr>
          <p:txBody>
            <a:bodyPr>
              <a:spAutoFit/>
            </a:bodyPr>
            <a:lstStyle/>
            <a:p>
              <a:r>
                <a:rPr lang="ru-RU" sz="1500" b="1">
                  <a:latin typeface="Times New Roman" pitchFamily="18" charset="0"/>
                  <a:cs typeface="Times New Roman" pitchFamily="18" charset="0"/>
                </a:rPr>
                <a:t>Федеральный закон РФ от 21 ноября 2011 г. № 323 «Об основах охраны здоровья граждан в РФ» ст. 55 </a:t>
              </a:r>
              <a:r>
                <a:rPr lang="ru-RU" sz="1400" b="1" i="1"/>
                <a:t>Применение вспомогательных репродуктивных технологий</a:t>
              </a:r>
              <a:endParaRPr lang="ru-RU" sz="1500" b="1" i="1">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5715000"/>
            <a:ext cx="9144000" cy="1143000"/>
          </a:xfrm>
          <a:prstGeom prst="rect">
            <a:avLst/>
          </a:prstGeom>
          <a:noFill/>
          <a:ln w="9525">
            <a:noFill/>
            <a:miter lim="800000"/>
            <a:headEnd/>
            <a:tailEnd/>
          </a:ln>
        </p:spPr>
      </p:pic>
      <p:sp>
        <p:nvSpPr>
          <p:cNvPr id="18435" name="TextBox 19"/>
          <p:cNvSpPr txBox="1">
            <a:spLocks noChangeArrowheads="1"/>
          </p:cNvSpPr>
          <p:nvPr/>
        </p:nvSpPr>
        <p:spPr bwMode="auto">
          <a:xfrm>
            <a:off x="5508625" y="4473575"/>
            <a:ext cx="3455988" cy="307975"/>
          </a:xfrm>
          <a:prstGeom prst="rect">
            <a:avLst/>
          </a:prstGeom>
          <a:noFill/>
          <a:ln w="9525">
            <a:noFill/>
            <a:miter lim="800000"/>
            <a:headEnd/>
            <a:tailEnd/>
          </a:ln>
        </p:spPr>
        <p:txBody>
          <a:bodyPr>
            <a:spAutoFit/>
          </a:bodyPr>
          <a:lstStyle/>
          <a:p>
            <a:pPr defTabSz="912813"/>
            <a:endParaRPr lang="ru-RU" sz="1400">
              <a:latin typeface="Calibri" pitchFamily="34" charset="0"/>
            </a:endParaRPr>
          </a:p>
        </p:txBody>
      </p:sp>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ЭКСТРАКОРПОРАЛЬНОЕ ОПЛОДОТВОРЕНИЕ</a:t>
            </a:r>
            <a:endParaRPr lang="ru-RU" sz="28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graphicFrame>
        <p:nvGraphicFramePr>
          <p:cNvPr id="13" name="Таблица 12"/>
          <p:cNvGraphicFramePr>
            <a:graphicFrameLocks noGrp="1"/>
          </p:cNvGraphicFramePr>
          <p:nvPr/>
        </p:nvGraphicFramePr>
        <p:xfrm>
          <a:off x="395288" y="2060575"/>
          <a:ext cx="8424937" cy="2506218"/>
        </p:xfrm>
        <a:graphic>
          <a:graphicData uri="http://schemas.openxmlformats.org/drawingml/2006/table">
            <a:tbl>
              <a:tblPr/>
              <a:tblGrid>
                <a:gridCol w="1052903"/>
                <a:gridCol w="1052903"/>
                <a:gridCol w="1052903"/>
                <a:gridCol w="1052903"/>
                <a:gridCol w="1052903"/>
                <a:gridCol w="1053474"/>
                <a:gridCol w="1053474"/>
                <a:gridCol w="1053474"/>
              </a:tblGrid>
              <a:tr h="125160">
                <a:tc rowSpan="3">
                  <a:txBody>
                    <a:bodyPr/>
                    <a:lstStyle/>
                    <a:p>
                      <a:pPr algn="ctr">
                        <a:lnSpc>
                          <a:spcPct val="115000"/>
                        </a:lnSpc>
                        <a:spcAft>
                          <a:spcPts val="0"/>
                        </a:spcAft>
                      </a:pPr>
                      <a:endParaRPr lang="ru-RU" sz="1100" dirty="0">
                        <a:latin typeface="Times New Roman"/>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a:lnSpc>
                          <a:spcPct val="115000"/>
                        </a:lnSpc>
                        <a:spcAft>
                          <a:spcPts val="0"/>
                        </a:spcAft>
                      </a:pPr>
                      <a:r>
                        <a:rPr lang="ru-RU" sz="1100">
                          <a:latin typeface="Times New Roman"/>
                          <a:ea typeface="Calibri"/>
                          <a:cs typeface="Times New Roman"/>
                        </a:rPr>
                        <a:t>Количество процедур ЭКО, проведенных в 2014 году (всего)</a:t>
                      </a:r>
                      <a:endParaRPr lang="ru-RU" sz="1100">
                        <a:latin typeface="Calibri"/>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lnSpc>
                          <a:spcPct val="115000"/>
                        </a:lnSpc>
                        <a:spcAft>
                          <a:spcPts val="0"/>
                        </a:spcAft>
                      </a:pPr>
                      <a:r>
                        <a:rPr lang="ru-RU" sz="1100">
                          <a:latin typeface="Times New Roman"/>
                          <a:ea typeface="Calibri"/>
                          <a:cs typeface="Times New Roman"/>
                        </a:rPr>
                        <a:t>Из общего числа проведенные процедуры ЭКО выполнены:</a:t>
                      </a:r>
                      <a:endParaRPr lang="ru-RU" sz="1100">
                        <a:latin typeface="Calibri"/>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rowSpan="3">
                  <a:txBody>
                    <a:bodyPr/>
                    <a:lstStyle/>
                    <a:p>
                      <a:pPr algn="ctr">
                        <a:lnSpc>
                          <a:spcPct val="115000"/>
                        </a:lnSpc>
                        <a:spcAft>
                          <a:spcPts val="0"/>
                        </a:spcAft>
                      </a:pPr>
                      <a:r>
                        <a:rPr lang="ru-RU" sz="1100">
                          <a:latin typeface="Times New Roman"/>
                          <a:ea typeface="Calibri"/>
                          <a:cs typeface="Times New Roman"/>
                        </a:rPr>
                        <a:t>Число женщин у которых наступила беременность после ЭКО (по данным УЗИ)</a:t>
                      </a:r>
                      <a:endParaRPr lang="ru-RU" sz="1100">
                        <a:latin typeface="Calibri"/>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160">
                <a:tc vMerge="1">
                  <a:txBody>
                    <a:bodyPr/>
                    <a:lstStyle/>
                    <a:p>
                      <a:endParaRPr lang="ru-RU"/>
                    </a:p>
                  </a:txBody>
                  <a:tcPr/>
                </a:tc>
                <a:tc vMerge="1">
                  <a:txBody>
                    <a:bodyPr/>
                    <a:lstStyle/>
                    <a:p>
                      <a:endParaRPr lang="ru-RU"/>
                    </a:p>
                  </a:txBody>
                  <a:tcPr/>
                </a:tc>
                <a:tc gridSpan="3">
                  <a:txBody>
                    <a:bodyPr/>
                    <a:lstStyle/>
                    <a:p>
                      <a:pPr algn="ctr">
                        <a:lnSpc>
                          <a:spcPct val="115000"/>
                        </a:lnSpc>
                        <a:spcAft>
                          <a:spcPts val="0"/>
                        </a:spcAft>
                      </a:pPr>
                      <a:r>
                        <a:rPr lang="ru-RU" sz="1100">
                          <a:latin typeface="Times New Roman"/>
                          <a:ea typeface="Calibri"/>
                          <a:cs typeface="Times New Roman"/>
                        </a:rPr>
                        <a:t>В федеральных медицинских учреждениях</a:t>
                      </a:r>
                      <a:endParaRPr lang="ru-RU" sz="1100">
                        <a:latin typeface="Calibri"/>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rowSpan="2">
                  <a:txBody>
                    <a:bodyPr/>
                    <a:lstStyle/>
                    <a:p>
                      <a:pPr algn="ctr">
                        <a:lnSpc>
                          <a:spcPct val="115000"/>
                        </a:lnSpc>
                        <a:spcAft>
                          <a:spcPts val="0"/>
                        </a:spcAft>
                      </a:pPr>
                      <a:r>
                        <a:rPr lang="ru-RU" sz="1100">
                          <a:latin typeface="Times New Roman"/>
                          <a:ea typeface="Calibri"/>
                          <a:cs typeface="Times New Roman"/>
                        </a:rPr>
                        <a:t>В медицинских организациях субъектов РФ</a:t>
                      </a:r>
                      <a:endParaRPr lang="ru-RU" sz="1100">
                        <a:latin typeface="Calibri"/>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ru-RU" sz="1100">
                          <a:latin typeface="Times New Roman"/>
                          <a:ea typeface="Calibri"/>
                          <a:cs typeface="Times New Roman"/>
                        </a:rPr>
                        <a:t>В медицинских организациях иной формы собственности</a:t>
                      </a:r>
                      <a:endParaRPr lang="ru-RU" sz="1100">
                        <a:latin typeface="Calibri"/>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r>
              <a:tr h="500641">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100">
                          <a:latin typeface="Times New Roman"/>
                          <a:ea typeface="Calibri"/>
                          <a:cs typeface="Times New Roman"/>
                        </a:rPr>
                        <a:t>Минздрава России</a:t>
                      </a:r>
                      <a:endParaRPr lang="ru-RU" sz="1100">
                        <a:latin typeface="Calibri"/>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Calibri"/>
                          <a:cs typeface="Times New Roman"/>
                        </a:rPr>
                        <a:t>РАН</a:t>
                      </a:r>
                      <a:endParaRPr lang="ru-RU" sz="1100">
                        <a:latin typeface="Calibri"/>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Calibri"/>
                          <a:cs typeface="Times New Roman"/>
                        </a:rPr>
                        <a:t>ФМБА</a:t>
                      </a:r>
                      <a:endParaRPr lang="ru-RU" sz="1100">
                        <a:latin typeface="Calibri"/>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c vMerge="1">
                  <a:txBody>
                    <a:bodyPr/>
                    <a:lstStyle/>
                    <a:p>
                      <a:endParaRPr lang="ru-RU"/>
                    </a:p>
                  </a:txBody>
                  <a:tcPr/>
                </a:tc>
              </a:tr>
              <a:tr h="250321">
                <a:tc>
                  <a:txBody>
                    <a:bodyPr/>
                    <a:lstStyle/>
                    <a:p>
                      <a:pPr algn="ctr">
                        <a:lnSpc>
                          <a:spcPct val="115000"/>
                        </a:lnSpc>
                        <a:spcAft>
                          <a:spcPts val="0"/>
                        </a:spcAft>
                      </a:pPr>
                      <a:r>
                        <a:rPr lang="ru-RU" sz="1100" dirty="0">
                          <a:latin typeface="Times New Roman"/>
                          <a:ea typeface="Calibri"/>
                          <a:cs typeface="Times New Roman"/>
                        </a:rPr>
                        <a:t>За счет средств ОМС</a:t>
                      </a:r>
                      <a:endParaRPr lang="ru-RU" sz="1100" dirty="0">
                        <a:latin typeface="Calibri"/>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Calibri"/>
                          <a:cs typeface="Times New Roman"/>
                        </a:rPr>
                        <a:t>70</a:t>
                      </a:r>
                      <a:endParaRPr lang="ru-RU" sz="1100">
                        <a:latin typeface="Calibri"/>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100">
                        <a:latin typeface="Times New Roman"/>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100">
                        <a:latin typeface="Times New Roman"/>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100">
                        <a:latin typeface="Times New Roman"/>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100">
                        <a:latin typeface="Times New Roman"/>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Calibri"/>
                          <a:cs typeface="Times New Roman"/>
                        </a:rPr>
                        <a:t>70</a:t>
                      </a:r>
                      <a:endParaRPr lang="ru-RU" sz="1100">
                        <a:latin typeface="Calibri"/>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100" dirty="0">
                          <a:latin typeface="Times New Roman"/>
                          <a:ea typeface="Calibri"/>
                          <a:cs typeface="Times New Roman"/>
                        </a:rPr>
                        <a:t>25</a:t>
                      </a:r>
                      <a:endParaRPr lang="ru-RU" sz="1100" dirty="0">
                        <a:latin typeface="Calibri"/>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481">
                <a:tc>
                  <a:txBody>
                    <a:bodyPr/>
                    <a:lstStyle/>
                    <a:p>
                      <a:pPr algn="ctr">
                        <a:lnSpc>
                          <a:spcPct val="115000"/>
                        </a:lnSpc>
                        <a:spcAft>
                          <a:spcPts val="0"/>
                        </a:spcAft>
                      </a:pPr>
                      <a:r>
                        <a:rPr lang="ru-RU" sz="1100" dirty="0">
                          <a:latin typeface="Times New Roman"/>
                          <a:ea typeface="Calibri"/>
                          <a:cs typeface="Times New Roman"/>
                        </a:rPr>
                        <a:t>За счет средств федерального бюджета</a:t>
                      </a:r>
                      <a:endParaRPr lang="ru-RU" sz="1100" dirty="0">
                        <a:latin typeface="Calibri"/>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100" dirty="0">
                          <a:latin typeface="Times New Roman"/>
                          <a:ea typeface="Calibri"/>
                          <a:cs typeface="Times New Roman"/>
                        </a:rPr>
                        <a:t>13</a:t>
                      </a:r>
                      <a:endParaRPr lang="ru-RU" sz="1100" dirty="0">
                        <a:latin typeface="Calibri"/>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Calibri"/>
                          <a:cs typeface="Times New Roman"/>
                        </a:rPr>
                        <a:t>6</a:t>
                      </a:r>
                      <a:endParaRPr lang="ru-RU" sz="1100">
                        <a:latin typeface="Calibri"/>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Calibri"/>
                          <a:cs typeface="Times New Roman"/>
                        </a:rPr>
                        <a:t>2</a:t>
                      </a:r>
                      <a:endParaRPr lang="ru-RU" sz="1100">
                        <a:latin typeface="Calibri"/>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100">
                          <a:latin typeface="Times New Roman"/>
                          <a:ea typeface="Calibri"/>
                          <a:cs typeface="Times New Roman"/>
                        </a:rPr>
                        <a:t>5</a:t>
                      </a:r>
                      <a:endParaRPr lang="ru-RU" sz="1100">
                        <a:latin typeface="Calibri"/>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100">
                        <a:latin typeface="Times New Roman"/>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100">
                        <a:latin typeface="Times New Roman"/>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100" dirty="0">
                        <a:latin typeface="Times New Roman"/>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0321">
                <a:tc>
                  <a:txBody>
                    <a:bodyPr/>
                    <a:lstStyle/>
                    <a:p>
                      <a:pPr algn="ctr">
                        <a:lnSpc>
                          <a:spcPct val="115000"/>
                        </a:lnSpc>
                        <a:spcAft>
                          <a:spcPts val="0"/>
                        </a:spcAft>
                      </a:pPr>
                      <a:r>
                        <a:rPr lang="ru-RU" sz="1100">
                          <a:latin typeface="Times New Roman"/>
                          <a:ea typeface="Calibri"/>
                          <a:cs typeface="Times New Roman"/>
                        </a:rPr>
                        <a:t>За счет средств бюджета РФ</a:t>
                      </a:r>
                      <a:endParaRPr lang="ru-RU" sz="1100">
                        <a:latin typeface="Calibri"/>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100">
                        <a:latin typeface="Times New Roman"/>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100" dirty="0">
                        <a:latin typeface="Times New Roman"/>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100">
                        <a:latin typeface="Times New Roman"/>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100">
                        <a:latin typeface="Times New Roman"/>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100">
                        <a:latin typeface="Times New Roman"/>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100">
                        <a:latin typeface="Times New Roman"/>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100" dirty="0">
                        <a:latin typeface="Times New Roman"/>
                        <a:ea typeface="Calibri"/>
                        <a:cs typeface="Times New Roman"/>
                      </a:endParaRPr>
                    </a:p>
                  </a:txBody>
                  <a:tcPr marL="44523" marR="4452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pSp>
        <p:nvGrpSpPr>
          <p:cNvPr id="18490" name="Группа 18"/>
          <p:cNvGrpSpPr>
            <a:grpSpLocks/>
          </p:cNvGrpSpPr>
          <p:nvPr/>
        </p:nvGrpSpPr>
        <p:grpSpPr bwMode="auto">
          <a:xfrm>
            <a:off x="395288" y="4652963"/>
            <a:ext cx="8462962" cy="1079500"/>
            <a:chOff x="395536" y="4653136"/>
            <a:chExt cx="8462744" cy="1080120"/>
          </a:xfrm>
        </p:grpSpPr>
        <p:sp>
          <p:nvSpPr>
            <p:cNvPr id="14" name="Прямоугольник 13"/>
            <p:cNvSpPr/>
            <p:nvPr/>
          </p:nvSpPr>
          <p:spPr>
            <a:xfrm>
              <a:off x="395536" y="4653136"/>
              <a:ext cx="8462744" cy="1080120"/>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8494" name="Прямоугольник 16"/>
            <p:cNvSpPr>
              <a:spLocks noChangeArrowheads="1"/>
            </p:cNvSpPr>
            <p:nvPr/>
          </p:nvSpPr>
          <p:spPr bwMode="auto">
            <a:xfrm>
              <a:off x="395536" y="4653136"/>
              <a:ext cx="8352928" cy="1077218"/>
            </a:xfrm>
            <a:prstGeom prst="rect">
              <a:avLst/>
            </a:prstGeom>
            <a:noFill/>
            <a:ln w="9525">
              <a:noFill/>
              <a:miter lim="800000"/>
              <a:headEnd/>
              <a:tailEnd/>
            </a:ln>
          </p:spPr>
          <p:txBody>
            <a:bodyPr>
              <a:spAutoFit/>
            </a:bodyPr>
            <a:lstStyle/>
            <a:p>
              <a:pPr algn="just"/>
              <a:r>
                <a:rPr lang="ru-RU" sz="1600">
                  <a:latin typeface="Times New Roman" pitchFamily="18" charset="0"/>
                  <a:cs typeface="Times New Roman" pitchFamily="18" charset="0"/>
                </a:rPr>
                <a:t>В регионе реализовано частно-государственное партнерство с ООО «Альянс-клиник»</a:t>
              </a:r>
            </a:p>
            <a:p>
              <a:pPr algn="just"/>
              <a:r>
                <a:rPr lang="ru-RU" sz="1600">
                  <a:latin typeface="Times New Roman" pitchFamily="18" charset="0"/>
                  <a:cs typeface="Times New Roman" pitchFamily="18" charset="0"/>
                </a:rPr>
                <a:t>Эффективность лечения бесплодия в клинике в 2014 году составила 38%: количество беременностей у женщин, направленных по ОМС 25 (35,7%), из 81 обратившейся в частном порядке 33(40,7%).</a:t>
              </a:r>
            </a:p>
          </p:txBody>
        </p:sp>
        <p:sp>
          <p:nvSpPr>
            <p:cNvPr id="18" name="Овал 17"/>
            <p:cNvSpPr/>
            <p:nvPr/>
          </p:nvSpPr>
          <p:spPr>
            <a:xfrm>
              <a:off x="7093025" y="4940638"/>
              <a:ext cx="574660" cy="289091"/>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5715000"/>
            <a:ext cx="9144000" cy="1143000"/>
          </a:xfrm>
          <a:prstGeom prst="rect">
            <a:avLst/>
          </a:prstGeom>
          <a:noFill/>
          <a:ln w="9525">
            <a:noFill/>
            <a:miter lim="800000"/>
            <a:headEnd/>
            <a:tailEnd/>
          </a:ln>
        </p:spPr>
      </p:pic>
      <p:sp>
        <p:nvSpPr>
          <p:cNvPr id="19459" name="TextBox 19"/>
          <p:cNvSpPr txBox="1">
            <a:spLocks noChangeArrowheads="1"/>
          </p:cNvSpPr>
          <p:nvPr/>
        </p:nvSpPr>
        <p:spPr bwMode="auto">
          <a:xfrm>
            <a:off x="5508625" y="4473575"/>
            <a:ext cx="3455988" cy="307975"/>
          </a:xfrm>
          <a:prstGeom prst="rect">
            <a:avLst/>
          </a:prstGeom>
          <a:noFill/>
          <a:ln w="9525">
            <a:noFill/>
            <a:miter lim="800000"/>
            <a:headEnd/>
            <a:tailEnd/>
          </a:ln>
        </p:spPr>
        <p:txBody>
          <a:bodyPr>
            <a:spAutoFit/>
          </a:bodyPr>
          <a:lstStyle/>
          <a:p>
            <a:pPr defTabSz="912813"/>
            <a:endParaRPr lang="ru-RU" sz="1400">
              <a:latin typeface="Calibri" pitchFamily="34" charset="0"/>
            </a:endParaRPr>
          </a:p>
        </p:txBody>
      </p:sp>
      <p:sp>
        <p:nvSpPr>
          <p:cNvPr id="11" name="Прямоугольник 10"/>
          <p:cNvSpPr/>
          <p:nvPr/>
        </p:nvSpPr>
        <p:spPr>
          <a:xfrm>
            <a:off x="395536" y="1916832"/>
            <a:ext cx="8424936" cy="1512168"/>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АДМИНИСТРАТИВНЫЕ МЕРЫ</a:t>
            </a:r>
            <a:endParaRPr lang="ru-RU" sz="28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grpSp>
        <p:nvGrpSpPr>
          <p:cNvPr id="19466" name="Группа 12"/>
          <p:cNvGrpSpPr>
            <a:grpSpLocks/>
          </p:cNvGrpSpPr>
          <p:nvPr/>
        </p:nvGrpSpPr>
        <p:grpSpPr bwMode="auto">
          <a:xfrm>
            <a:off x="395288" y="1989138"/>
            <a:ext cx="8424862" cy="2879725"/>
            <a:chOff x="395536" y="1988841"/>
            <a:chExt cx="8424936" cy="2880319"/>
          </a:xfrm>
        </p:grpSpPr>
        <p:sp>
          <p:nvSpPr>
            <p:cNvPr id="19467" name="Прямоугольник 20"/>
            <p:cNvSpPr>
              <a:spLocks noChangeArrowheads="1"/>
            </p:cNvSpPr>
            <p:nvPr/>
          </p:nvSpPr>
          <p:spPr bwMode="auto">
            <a:xfrm>
              <a:off x="467544" y="1988841"/>
              <a:ext cx="8352928" cy="1815882"/>
            </a:xfrm>
            <a:prstGeom prst="rect">
              <a:avLst/>
            </a:prstGeom>
            <a:noFill/>
            <a:ln w="9525">
              <a:noFill/>
              <a:miter lim="800000"/>
              <a:headEnd/>
              <a:tailEnd/>
            </a:ln>
          </p:spPr>
          <p:txBody>
            <a:bodyPr>
              <a:spAutoFit/>
            </a:bodyPr>
            <a:lstStyle/>
            <a:p>
              <a:pPr algn="just"/>
              <a:r>
                <a:rPr lang="ru-RU" sz="1600">
                  <a:latin typeface="Times New Roman" pitchFamily="18" charset="0"/>
                  <a:cs typeface="Times New Roman" pitchFamily="18" charset="0"/>
                </a:rPr>
                <a:t>Подготовлен проект распоряжения Министерства здравоохранения и социального развития Ульяновской области «О направлении граждан Российской Федерации для проведения процедуры ЭКО в 2015 году на территории Ульяновской области» на основании информационно-методического письма Министерства здравоохранения Российской Федерации  №15-4/340-08 от 02.02.2015.</a:t>
              </a:r>
            </a:p>
            <a:p>
              <a:pPr algn="just"/>
              <a:endParaRPr lang="ru-RU" sz="1600">
                <a:latin typeface="Times New Roman" pitchFamily="18" charset="0"/>
                <a:cs typeface="Times New Roman" pitchFamily="18" charset="0"/>
              </a:endParaRPr>
            </a:p>
            <a:p>
              <a:pPr algn="just"/>
              <a:endParaRPr lang="ru-RU" sz="1600">
                <a:latin typeface="Times New Roman" pitchFamily="18" charset="0"/>
                <a:cs typeface="Times New Roman" pitchFamily="18" charset="0"/>
              </a:endParaRPr>
            </a:p>
          </p:txBody>
        </p:sp>
        <p:sp>
          <p:nvSpPr>
            <p:cNvPr id="21" name="Прямоугольник 20"/>
            <p:cNvSpPr/>
            <p:nvPr/>
          </p:nvSpPr>
          <p:spPr>
            <a:xfrm>
              <a:off x="395536" y="3573016"/>
              <a:ext cx="8390736" cy="1296144"/>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9471" name="Прямоугольник 24"/>
            <p:cNvSpPr>
              <a:spLocks noChangeArrowheads="1"/>
            </p:cNvSpPr>
            <p:nvPr/>
          </p:nvSpPr>
          <p:spPr bwMode="auto">
            <a:xfrm>
              <a:off x="395536" y="3717032"/>
              <a:ext cx="8280920" cy="1077218"/>
            </a:xfrm>
            <a:prstGeom prst="rect">
              <a:avLst/>
            </a:prstGeom>
            <a:noFill/>
            <a:ln w="9525">
              <a:noFill/>
              <a:miter lim="800000"/>
              <a:headEnd/>
              <a:tailEnd/>
            </a:ln>
          </p:spPr>
          <p:txBody>
            <a:bodyPr>
              <a:spAutoFit/>
            </a:bodyPr>
            <a:lstStyle/>
            <a:p>
              <a:pPr algn="just"/>
              <a:r>
                <a:rPr lang="ru-RU" sz="1600">
                  <a:latin typeface="Times New Roman" pitchFamily="18" charset="0"/>
                  <a:cs typeface="Times New Roman" pitchFamily="18" charset="0"/>
                </a:rPr>
                <a:t>В </a:t>
              </a:r>
              <a:r>
                <a:rPr lang="en-US" sz="1600">
                  <a:latin typeface="Times New Roman" pitchFamily="18" charset="0"/>
                  <a:cs typeface="Times New Roman" pitchFamily="18" charset="0"/>
                </a:rPr>
                <a:t>III</a:t>
              </a:r>
              <a:r>
                <a:rPr lang="ru-RU" sz="1600">
                  <a:latin typeface="Times New Roman" pitchFamily="18" charset="0"/>
                  <a:cs typeface="Times New Roman" pitchFamily="18" charset="0"/>
                </a:rPr>
                <a:t> квартале 2015 года в регионе планируется открытие Центра охраны здоровья семьи и репродукции с дневным стационаром на 80 коек в структуре ГУЗ «Городская поликлиника №1 имени С.М. Кирова» для профилактики и лечения заболеваний репродуктивнй сферы, прегравидарной подготовки, в том числе при использовании репродуктивных технологий. </a:t>
              </a:r>
            </a:p>
          </p:txBody>
        </p:sp>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5715000"/>
            <a:ext cx="9144000" cy="1143000"/>
          </a:xfrm>
          <a:prstGeom prst="rect">
            <a:avLst/>
          </a:prstGeom>
          <a:noFill/>
          <a:ln w="9525">
            <a:noFill/>
            <a:miter lim="800000"/>
            <a:headEnd/>
            <a:tailEnd/>
          </a:ln>
        </p:spPr>
      </p:pic>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ПРЕРЫВАНИЕ БЕРЕМЕННОСТИ</a:t>
            </a:r>
          </a:p>
          <a:p>
            <a:pPr algn="ctr" fontAlgn="auto">
              <a:spcBef>
                <a:spcPts val="0"/>
              </a:spcBef>
              <a:spcAft>
                <a:spcPts val="0"/>
              </a:spcAft>
              <a:defRPr/>
            </a:pPr>
            <a:r>
              <a:rPr lang="ru-RU" sz="1600" b="1" i="1" dirty="0">
                <a:solidFill>
                  <a:srgbClr val="FF0000"/>
                </a:solidFill>
              </a:rPr>
              <a:t>                                  (нормативные документы)</a:t>
            </a:r>
            <a:endParaRPr lang="ru-RU" sz="16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sp>
        <p:nvSpPr>
          <p:cNvPr id="20486" name="Прямоугольник 20"/>
          <p:cNvSpPr>
            <a:spLocks noChangeArrowheads="1"/>
          </p:cNvSpPr>
          <p:nvPr/>
        </p:nvSpPr>
        <p:spPr bwMode="auto">
          <a:xfrm>
            <a:off x="323850" y="4437063"/>
            <a:ext cx="8351838" cy="1738312"/>
          </a:xfrm>
          <a:prstGeom prst="rect">
            <a:avLst/>
          </a:prstGeom>
          <a:noFill/>
          <a:ln w="9525">
            <a:noFill/>
            <a:miter lim="800000"/>
            <a:headEnd/>
            <a:tailEnd/>
          </a:ln>
        </p:spPr>
        <p:txBody>
          <a:bodyPr>
            <a:spAutoFit/>
          </a:bodyPr>
          <a:lstStyle/>
          <a:p>
            <a:pPr algn="ctr"/>
            <a:r>
              <a:rPr lang="ru-RU" sz="1500" b="1">
                <a:latin typeface="Times New Roman" pitchFamily="18" charset="0"/>
                <a:cs typeface="Times New Roman" pitchFamily="18" charset="0"/>
              </a:rPr>
              <a:t>Приказ Министерства здравоохранения и социального развития Российской Федерации  № 736  от 03.12.2007  «Об утверждении перечня медицинских показаний для искусственного прерывания беременности</a:t>
            </a:r>
          </a:p>
          <a:p>
            <a:pPr algn="ctr"/>
            <a:r>
              <a:rPr lang="ru-RU" sz="1500" b="1">
                <a:latin typeface="Times New Roman" pitchFamily="18" charset="0"/>
                <a:cs typeface="Times New Roman" pitchFamily="18" charset="0"/>
              </a:rPr>
              <a:t>Постановление Правительства Российской Федерации №98 от 06.02.2012 года «О социальном показании для искусственного прерывания беременности»</a:t>
            </a:r>
          </a:p>
          <a:p>
            <a:pPr algn="ctr"/>
            <a:endParaRPr lang="ru-RU" sz="1500" b="1">
              <a:latin typeface="Times New Roman" pitchFamily="18" charset="0"/>
              <a:cs typeface="Times New Roman" pitchFamily="18" charset="0"/>
            </a:endParaRPr>
          </a:p>
          <a:p>
            <a:pPr algn="ctr"/>
            <a:endParaRPr lang="ru-RU" sz="1500" b="1">
              <a:latin typeface="Times New Roman" pitchFamily="18" charset="0"/>
              <a:cs typeface="Times New Roman" pitchFamily="18" charset="0"/>
            </a:endParaRPr>
          </a:p>
        </p:txBody>
      </p:sp>
      <p:grpSp>
        <p:nvGrpSpPr>
          <p:cNvPr id="20487" name="Группа 17"/>
          <p:cNvGrpSpPr>
            <a:grpSpLocks/>
          </p:cNvGrpSpPr>
          <p:nvPr/>
        </p:nvGrpSpPr>
        <p:grpSpPr bwMode="auto">
          <a:xfrm>
            <a:off x="323850" y="1989138"/>
            <a:ext cx="8424863" cy="3743325"/>
            <a:chOff x="323528" y="1988840"/>
            <a:chExt cx="8424936" cy="3744416"/>
          </a:xfrm>
        </p:grpSpPr>
        <p:sp>
          <p:nvSpPr>
            <p:cNvPr id="6" name="Прямоугольник 5"/>
            <p:cNvSpPr/>
            <p:nvPr/>
          </p:nvSpPr>
          <p:spPr>
            <a:xfrm>
              <a:off x="395536" y="4437112"/>
              <a:ext cx="8352928" cy="1296144"/>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9" name="Прямоугольник 8"/>
            <p:cNvSpPr/>
            <p:nvPr/>
          </p:nvSpPr>
          <p:spPr>
            <a:xfrm>
              <a:off x="323528" y="1988840"/>
              <a:ext cx="8424936" cy="720080"/>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20494" name="Rectangle 17"/>
            <p:cNvSpPr>
              <a:spLocks noChangeArrowheads="1"/>
            </p:cNvSpPr>
            <p:nvPr/>
          </p:nvSpPr>
          <p:spPr bwMode="auto">
            <a:xfrm>
              <a:off x="467544" y="3140968"/>
              <a:ext cx="8247260" cy="784830"/>
            </a:xfrm>
            <a:prstGeom prst="rect">
              <a:avLst/>
            </a:prstGeom>
            <a:noFill/>
            <a:ln w="9525">
              <a:noFill/>
              <a:miter lim="800000"/>
              <a:headEnd/>
              <a:tailEnd/>
            </a:ln>
          </p:spPr>
          <p:txBody>
            <a:bodyPr anchor="ctr">
              <a:spAutoFit/>
            </a:bodyPr>
            <a:lstStyle/>
            <a:p>
              <a:pPr algn="ctr" eaLnBrk="0" hangingPunct="0"/>
              <a:r>
                <a:rPr lang="ru-RU" sz="1500" b="1">
                  <a:latin typeface="Times New Roman" pitchFamily="18" charset="0"/>
                  <a:cs typeface="Times New Roman" pitchFamily="18" charset="0"/>
                </a:rPr>
                <a:t>Приказ Министерства здравоохранения Российской Федерации №572н от 01.11.2012 «Порядок оказания медицинской помощи по профилю «акушерство и гинекология (за исключением использования вспомогательных репродуктивных технологий)» </a:t>
              </a:r>
              <a:endParaRPr lang="ru-RU" sz="1500">
                <a:latin typeface="Times New Roman" pitchFamily="18" charset="0"/>
                <a:cs typeface="Times New Roman" pitchFamily="18" charset="0"/>
              </a:endParaRPr>
            </a:p>
          </p:txBody>
        </p:sp>
        <p:sp>
          <p:nvSpPr>
            <p:cNvPr id="11" name="Стрелка вниз 10"/>
            <p:cNvSpPr/>
            <p:nvPr/>
          </p:nvSpPr>
          <p:spPr>
            <a:xfrm>
              <a:off x="3924009" y="2852692"/>
              <a:ext cx="863607" cy="2159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 name="Прямоугольник 13"/>
            <p:cNvSpPr/>
            <p:nvPr/>
          </p:nvSpPr>
          <p:spPr>
            <a:xfrm>
              <a:off x="323528" y="3140968"/>
              <a:ext cx="8424936" cy="936104"/>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20499" name="Rectangle 17"/>
            <p:cNvSpPr>
              <a:spLocks noChangeArrowheads="1"/>
            </p:cNvSpPr>
            <p:nvPr/>
          </p:nvSpPr>
          <p:spPr bwMode="auto">
            <a:xfrm>
              <a:off x="467544" y="3515816"/>
              <a:ext cx="8247260" cy="323165"/>
            </a:xfrm>
            <a:prstGeom prst="rect">
              <a:avLst/>
            </a:prstGeom>
            <a:noFill/>
            <a:ln w="9525">
              <a:noFill/>
              <a:miter lim="800000"/>
              <a:headEnd/>
              <a:tailEnd/>
            </a:ln>
          </p:spPr>
          <p:txBody>
            <a:bodyPr anchor="ctr">
              <a:spAutoFit/>
            </a:bodyPr>
            <a:lstStyle/>
            <a:p>
              <a:pPr algn="ctr" eaLnBrk="0" hangingPunct="0"/>
              <a:endParaRPr lang="ru-RU" sz="1500">
                <a:latin typeface="Times New Roman" pitchFamily="18" charset="0"/>
                <a:cs typeface="Times New Roman" pitchFamily="18" charset="0"/>
              </a:endParaRPr>
            </a:p>
          </p:txBody>
        </p:sp>
        <p:sp>
          <p:nvSpPr>
            <p:cNvPr id="16" name="Стрелка вниз 15"/>
            <p:cNvSpPr/>
            <p:nvPr/>
          </p:nvSpPr>
          <p:spPr>
            <a:xfrm>
              <a:off x="4068473" y="4148469"/>
              <a:ext cx="863607" cy="2159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0501" name="Прямоугольник 16"/>
            <p:cNvSpPr>
              <a:spLocks noChangeArrowheads="1"/>
            </p:cNvSpPr>
            <p:nvPr/>
          </p:nvSpPr>
          <p:spPr bwMode="auto">
            <a:xfrm>
              <a:off x="395536" y="1988840"/>
              <a:ext cx="8280920" cy="784830"/>
            </a:xfrm>
            <a:prstGeom prst="rect">
              <a:avLst/>
            </a:prstGeom>
            <a:noFill/>
            <a:ln w="9525">
              <a:noFill/>
              <a:miter lim="800000"/>
              <a:headEnd/>
              <a:tailEnd/>
            </a:ln>
          </p:spPr>
          <p:txBody>
            <a:bodyPr>
              <a:spAutoFit/>
            </a:bodyPr>
            <a:lstStyle/>
            <a:p>
              <a:pPr algn="ctr"/>
              <a:r>
                <a:rPr lang="ru-RU" sz="1500" b="1">
                  <a:latin typeface="Times New Roman" pitchFamily="18" charset="0"/>
                  <a:cs typeface="Times New Roman" pitchFamily="18" charset="0"/>
                </a:rPr>
                <a:t>Федеральный закон РФ от 21 ноября 2011 г. № 323 «Об основах охраны здоровья граждан в РФ», ст. 56 «Искусственное прерывание беременности»</a:t>
              </a:r>
            </a:p>
            <a:p>
              <a:pPr algn="ctr"/>
              <a:endParaRPr lang="ru-RU" sz="1500" b="1">
                <a:latin typeface="Times New Roman" pitchFamily="18" charset="0"/>
                <a:cs typeface="Times New Roman" pitchFamily="18" charset="0"/>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ДЕМОГРАФИЧЕСКИЕ ПОКАЗАТЕЛИ</a:t>
            </a:r>
            <a:endParaRPr lang="ru-RU" sz="28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graphicFrame>
        <p:nvGraphicFramePr>
          <p:cNvPr id="5" name="Таблица 4"/>
          <p:cNvGraphicFramePr>
            <a:graphicFrameLocks noGrp="1"/>
          </p:cNvGraphicFramePr>
          <p:nvPr/>
        </p:nvGraphicFramePr>
        <p:xfrm>
          <a:off x="395288" y="1989138"/>
          <a:ext cx="8424939" cy="4389120"/>
        </p:xfrm>
        <a:graphic>
          <a:graphicData uri="http://schemas.openxmlformats.org/drawingml/2006/table">
            <a:tbl>
              <a:tblPr firstRow="1" bandRow="1">
                <a:tableStyleId>{5C22544A-7EE6-4342-B048-85BDC9FD1C3A}</a:tableStyleId>
              </a:tblPr>
              <a:tblGrid>
                <a:gridCol w="3744416"/>
                <a:gridCol w="1296144"/>
                <a:gridCol w="1080120"/>
                <a:gridCol w="1224136"/>
                <a:gridCol w="1080123"/>
              </a:tblGrid>
              <a:tr h="287859">
                <a:tc>
                  <a:txBody>
                    <a:bodyPr/>
                    <a:lstStyle/>
                    <a:p>
                      <a:r>
                        <a:rPr lang="ru-RU" dirty="0" smtClean="0"/>
                        <a:t>показатель</a:t>
                      </a:r>
                      <a:endParaRPr lang="ru-RU" dirty="0"/>
                    </a:p>
                  </a:txBody>
                  <a:tcPr/>
                </a:tc>
                <a:tc gridSpan="2">
                  <a:txBody>
                    <a:bodyPr/>
                    <a:lstStyle/>
                    <a:p>
                      <a:pPr algn="ctr"/>
                      <a:r>
                        <a:rPr lang="ru-RU" dirty="0" smtClean="0"/>
                        <a:t>2013</a:t>
                      </a:r>
                      <a:endParaRPr lang="ru-RU" dirty="0"/>
                    </a:p>
                  </a:txBody>
                  <a:tcPr/>
                </a:tc>
                <a:tc hMerge="1">
                  <a:txBody>
                    <a:bodyPr/>
                    <a:lstStyle/>
                    <a:p>
                      <a:endParaRPr lang="ru-RU" dirty="0"/>
                    </a:p>
                  </a:txBody>
                  <a:tcPr/>
                </a:tc>
                <a:tc gridSpan="2">
                  <a:txBody>
                    <a:bodyPr/>
                    <a:lstStyle/>
                    <a:p>
                      <a:pPr algn="ctr"/>
                      <a:r>
                        <a:rPr lang="ru-RU" dirty="0" smtClean="0"/>
                        <a:t>2014</a:t>
                      </a:r>
                      <a:endParaRPr lang="ru-RU" dirty="0"/>
                    </a:p>
                  </a:txBody>
                  <a:tcPr/>
                </a:tc>
                <a:tc hMerge="1">
                  <a:txBody>
                    <a:bodyPr/>
                    <a:lstStyle/>
                    <a:p>
                      <a:endParaRPr lang="ru-RU" dirty="0"/>
                    </a:p>
                  </a:txBody>
                  <a:tcPr/>
                </a:tc>
              </a:tr>
              <a:tr h="287859">
                <a:tc>
                  <a:txBody>
                    <a:bodyPr/>
                    <a:lstStyle/>
                    <a:p>
                      <a:r>
                        <a:rPr lang="ru-RU" dirty="0" smtClean="0"/>
                        <a:t>женского населения</a:t>
                      </a:r>
                      <a:endParaRPr lang="ru-RU" dirty="0"/>
                    </a:p>
                  </a:txBody>
                  <a:tcPr/>
                </a:tc>
                <a:tc gridSpan="2">
                  <a:txBody>
                    <a:bodyPr/>
                    <a:lstStyle/>
                    <a:p>
                      <a:r>
                        <a:rPr lang="ru-RU" dirty="0" smtClean="0"/>
                        <a:t>586656 чел.</a:t>
                      </a:r>
                      <a:endParaRPr lang="ru-RU" dirty="0"/>
                    </a:p>
                  </a:txBody>
                  <a:tcPr/>
                </a:tc>
                <a:tc hMerge="1">
                  <a:txBody>
                    <a:bodyPr/>
                    <a:lstStyle/>
                    <a:p>
                      <a:endParaRPr lang="ru-RU" dirty="0"/>
                    </a:p>
                  </a:txBody>
                  <a:tcPr/>
                </a:tc>
                <a:tc gridSpan="2">
                  <a:txBody>
                    <a:bodyPr/>
                    <a:lstStyle/>
                    <a:p>
                      <a:r>
                        <a:rPr lang="ru-RU" dirty="0" smtClean="0"/>
                        <a:t>581652 чел. </a:t>
                      </a:r>
                      <a:endParaRPr lang="ru-RU" dirty="0"/>
                    </a:p>
                  </a:txBody>
                  <a:tcPr/>
                </a:tc>
                <a:tc hMerge="1">
                  <a:txBody>
                    <a:bodyPr/>
                    <a:lstStyle/>
                    <a:p>
                      <a:endParaRPr lang="ru-RU" dirty="0"/>
                    </a:p>
                  </a:txBody>
                  <a:tcPr/>
                </a:tc>
              </a:tr>
              <a:tr h="287859">
                <a:tc>
                  <a:txBody>
                    <a:bodyPr/>
                    <a:lstStyle/>
                    <a:p>
                      <a:r>
                        <a:rPr lang="ru-RU" dirty="0" smtClean="0"/>
                        <a:t>из них фертильного возраста</a:t>
                      </a:r>
                      <a:endParaRPr lang="ru-RU" dirty="0"/>
                    </a:p>
                  </a:txBody>
                  <a:tcPr/>
                </a:tc>
                <a:tc gridSpan="2">
                  <a:txBody>
                    <a:bodyPr/>
                    <a:lstStyle/>
                    <a:p>
                      <a:r>
                        <a:rPr lang="ru-RU" dirty="0" smtClean="0"/>
                        <a:t>309642 </a:t>
                      </a:r>
                      <a:endParaRPr lang="ru-RU" dirty="0"/>
                    </a:p>
                  </a:txBody>
                  <a:tcPr/>
                </a:tc>
                <a:tc hMerge="1">
                  <a:txBody>
                    <a:bodyPr/>
                    <a:lstStyle/>
                    <a:p>
                      <a:endParaRPr lang="ru-RU" dirty="0"/>
                    </a:p>
                  </a:txBody>
                  <a:tcPr/>
                </a:tc>
                <a:tc gridSpan="2">
                  <a:txBody>
                    <a:bodyPr/>
                    <a:lstStyle/>
                    <a:p>
                      <a:r>
                        <a:rPr lang="ru-RU" dirty="0" smtClean="0"/>
                        <a:t>300792 </a:t>
                      </a:r>
                      <a:endParaRPr lang="ru-RU" dirty="0"/>
                    </a:p>
                  </a:txBody>
                  <a:tcPr/>
                </a:tc>
                <a:tc hMerge="1">
                  <a:txBody>
                    <a:bodyPr/>
                    <a:lstStyle/>
                    <a:p>
                      <a:endParaRPr lang="ru-RU" dirty="0"/>
                    </a:p>
                  </a:txBody>
                  <a:tcPr/>
                </a:tc>
              </a:tr>
              <a:tr h="270872">
                <a:tc>
                  <a:txBody>
                    <a:bodyPr/>
                    <a:lstStyle/>
                    <a:p>
                      <a:r>
                        <a:rPr lang="ru-RU" dirty="0" smtClean="0"/>
                        <a:t>рождаемость</a:t>
                      </a:r>
                      <a:endParaRPr lang="ru-RU" dirty="0"/>
                    </a:p>
                  </a:txBody>
                  <a:tcPr/>
                </a:tc>
                <a:tc gridSpan="2">
                  <a:txBody>
                    <a:bodyPr/>
                    <a:lstStyle/>
                    <a:p>
                      <a:r>
                        <a:rPr lang="ru-RU" dirty="0" smtClean="0"/>
                        <a:t>11,6 </a:t>
                      </a:r>
                      <a:endParaRPr lang="ru-RU" dirty="0"/>
                    </a:p>
                  </a:txBody>
                  <a:tcPr/>
                </a:tc>
                <a:tc hMerge="1">
                  <a:txBody>
                    <a:bodyPr/>
                    <a:lstStyle/>
                    <a:p>
                      <a:endParaRPr lang="ru-RU" dirty="0"/>
                    </a:p>
                  </a:txBody>
                  <a:tcPr/>
                </a:tc>
                <a:tc gridSpan="2">
                  <a:txBody>
                    <a:bodyPr/>
                    <a:lstStyle/>
                    <a:p>
                      <a:r>
                        <a:rPr lang="ru-RU" dirty="0" smtClean="0"/>
                        <a:t>11,9</a:t>
                      </a:r>
                      <a:endParaRPr lang="ru-RU" dirty="0"/>
                    </a:p>
                  </a:txBody>
                  <a:tcPr/>
                </a:tc>
                <a:tc hMerge="1">
                  <a:txBody>
                    <a:bodyPr/>
                    <a:lstStyle/>
                    <a:p>
                      <a:endParaRPr lang="ru-RU" dirty="0"/>
                    </a:p>
                  </a:txBody>
                  <a:tcPr/>
                </a:tc>
              </a:tr>
              <a:tr h="193144">
                <a:tc>
                  <a:txBody>
                    <a:bodyPr/>
                    <a:lstStyle/>
                    <a:p>
                      <a:r>
                        <a:rPr lang="ru-RU" baseline="0" dirty="0" smtClean="0"/>
                        <a:t>родилось живыми</a:t>
                      </a:r>
                      <a:endParaRPr lang="ru-RU" dirty="0"/>
                    </a:p>
                  </a:txBody>
                  <a:tcPr/>
                </a:tc>
                <a:tc gridSpan="2">
                  <a:txBody>
                    <a:bodyPr/>
                    <a:lstStyle/>
                    <a:p>
                      <a:r>
                        <a:rPr lang="ru-RU" dirty="0" smtClean="0">
                          <a:solidFill>
                            <a:schemeClr val="tx1"/>
                          </a:solidFill>
                        </a:rPr>
                        <a:t>14484 </a:t>
                      </a:r>
                      <a:endParaRPr lang="ru-RU" dirty="0">
                        <a:solidFill>
                          <a:schemeClr val="tx1"/>
                        </a:solidFill>
                      </a:endParaRPr>
                    </a:p>
                  </a:txBody>
                  <a:tcPr/>
                </a:tc>
                <a:tc hMerge="1">
                  <a:txBody>
                    <a:bodyPr/>
                    <a:lstStyle/>
                    <a:p>
                      <a:endParaRPr lang="ru-RU" dirty="0"/>
                    </a:p>
                  </a:txBody>
                  <a:tcPr/>
                </a:tc>
                <a:tc gridSpan="2">
                  <a:txBody>
                    <a:bodyPr/>
                    <a:lstStyle/>
                    <a:p>
                      <a:r>
                        <a:rPr lang="ru-RU" dirty="0" smtClean="0">
                          <a:solidFill>
                            <a:schemeClr val="tx1"/>
                          </a:solidFill>
                        </a:rPr>
                        <a:t>14683</a:t>
                      </a:r>
                      <a:endParaRPr lang="ru-RU" dirty="0">
                        <a:solidFill>
                          <a:schemeClr val="tx1"/>
                        </a:solidFill>
                      </a:endParaRPr>
                    </a:p>
                  </a:txBody>
                  <a:tcPr/>
                </a:tc>
                <a:tc hMerge="1">
                  <a:txBody>
                    <a:bodyPr/>
                    <a:lstStyle/>
                    <a:p>
                      <a:endParaRPr lang="ru-RU" dirty="0"/>
                    </a:p>
                  </a:txBody>
                  <a:tcPr/>
                </a:tc>
              </a:tr>
              <a:tr h="2878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750" dirty="0" smtClean="0"/>
                        <a:t>количество</a:t>
                      </a:r>
                      <a:r>
                        <a:rPr lang="ru-RU" sz="1750" baseline="0" dirty="0" smtClean="0"/>
                        <a:t> </a:t>
                      </a:r>
                      <a:r>
                        <a:rPr lang="ru-RU" sz="1750" dirty="0" err="1" smtClean="0"/>
                        <a:t>преждеврем</a:t>
                      </a:r>
                      <a:r>
                        <a:rPr lang="ru-RU" sz="1750" dirty="0" smtClean="0"/>
                        <a:t>. родов</a:t>
                      </a:r>
                    </a:p>
                  </a:txBody>
                  <a:tcPr/>
                </a:tc>
                <a:tc gridSpan="2">
                  <a:txBody>
                    <a:bodyPr/>
                    <a:lstStyle/>
                    <a:p>
                      <a:r>
                        <a:rPr lang="ru-RU" dirty="0" smtClean="0"/>
                        <a:t>770 (87)</a:t>
                      </a:r>
                      <a:endParaRPr lang="ru-RU" dirty="0"/>
                    </a:p>
                  </a:txBody>
                  <a:tcPr/>
                </a:tc>
                <a:tc hMerge="1">
                  <a:txBody>
                    <a:bodyPr/>
                    <a:lstStyle/>
                    <a:p>
                      <a:endParaRPr lang="ru-RU" dirty="0"/>
                    </a:p>
                  </a:txBody>
                  <a:tcPr/>
                </a:tc>
                <a:tc gridSpan="2">
                  <a:txBody>
                    <a:bodyPr/>
                    <a:lstStyle/>
                    <a:p>
                      <a:r>
                        <a:rPr lang="ru-RU" dirty="0" smtClean="0"/>
                        <a:t>743(77)</a:t>
                      </a:r>
                      <a:endParaRPr lang="ru-RU" dirty="0"/>
                    </a:p>
                  </a:txBody>
                  <a:tcPr/>
                </a:tc>
                <a:tc hMerge="1">
                  <a:txBody>
                    <a:bodyPr/>
                    <a:lstStyle/>
                    <a:p>
                      <a:endParaRPr lang="ru-RU" dirty="0"/>
                    </a:p>
                  </a:txBody>
                  <a:tcPr/>
                </a:tc>
              </a:tr>
              <a:tr h="2878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количество</a:t>
                      </a:r>
                      <a:r>
                        <a:rPr lang="ru-RU" baseline="0" dirty="0" smtClean="0"/>
                        <a:t> абортов</a:t>
                      </a:r>
                      <a:endParaRPr lang="ru-RU" dirty="0" smtClean="0"/>
                    </a:p>
                  </a:txBody>
                  <a:tcPr/>
                </a:tc>
                <a:tc gridSpan="2">
                  <a:txBody>
                    <a:bodyPr/>
                    <a:lstStyle/>
                    <a:p>
                      <a:r>
                        <a:rPr lang="ru-RU" dirty="0" smtClean="0"/>
                        <a:t>5696</a:t>
                      </a:r>
                      <a:endParaRPr lang="ru-RU" dirty="0"/>
                    </a:p>
                  </a:txBody>
                  <a:tcPr/>
                </a:tc>
                <a:tc hMerge="1">
                  <a:txBody>
                    <a:bodyPr/>
                    <a:lstStyle/>
                    <a:p>
                      <a:endParaRPr lang="ru-RU" dirty="0"/>
                    </a:p>
                  </a:txBody>
                  <a:tcPr/>
                </a:tc>
                <a:tc gridSpan="2">
                  <a:txBody>
                    <a:bodyPr/>
                    <a:lstStyle/>
                    <a:p>
                      <a:r>
                        <a:rPr lang="ru-RU" dirty="0" smtClean="0"/>
                        <a:t>5056</a:t>
                      </a:r>
                      <a:endParaRPr lang="ru-RU" dirty="0"/>
                    </a:p>
                  </a:txBody>
                  <a:tcPr/>
                </a:tc>
                <a:tc hMerge="1">
                  <a:txBody>
                    <a:bodyPr/>
                    <a:lstStyle/>
                    <a:p>
                      <a:endParaRPr lang="ru-RU" dirty="0"/>
                    </a:p>
                  </a:txBody>
                  <a:tcPr/>
                </a:tc>
              </a:tr>
              <a:tr h="287859">
                <a:tc>
                  <a:txBody>
                    <a:bodyPr/>
                    <a:lstStyle/>
                    <a:p>
                      <a:r>
                        <a:rPr lang="ru-RU" dirty="0" smtClean="0">
                          <a:solidFill>
                            <a:schemeClr val="tx1"/>
                          </a:solidFill>
                        </a:rPr>
                        <a:t>материнская смертность</a:t>
                      </a:r>
                      <a:endParaRPr lang="ru-RU" dirty="0">
                        <a:solidFill>
                          <a:schemeClr val="tx1"/>
                        </a:solidFill>
                      </a:endParaRPr>
                    </a:p>
                  </a:txBody>
                  <a:tcPr/>
                </a:tc>
                <a:tc>
                  <a:txBody>
                    <a:bodyPr/>
                    <a:lstStyle/>
                    <a:p>
                      <a:r>
                        <a:rPr lang="ru-RU" dirty="0" smtClean="0"/>
                        <a:t>40,5 </a:t>
                      </a:r>
                      <a:r>
                        <a:rPr lang="ru-RU" sz="800" dirty="0" smtClean="0"/>
                        <a:t>на 100000 род</a:t>
                      </a:r>
                      <a:endParaRPr lang="ru-RU" sz="800" dirty="0"/>
                    </a:p>
                  </a:txBody>
                  <a:tcPr/>
                </a:tc>
                <a:tc>
                  <a:txBody>
                    <a:bodyPr/>
                    <a:lstStyle/>
                    <a:p>
                      <a:r>
                        <a:rPr lang="ru-RU" dirty="0" smtClean="0"/>
                        <a:t>5 </a:t>
                      </a:r>
                      <a:r>
                        <a:rPr lang="ru-RU" sz="1400" dirty="0" smtClean="0"/>
                        <a:t>жен.</a:t>
                      </a:r>
                      <a:endParaRPr lang="ru-RU" sz="1400" dirty="0"/>
                    </a:p>
                  </a:txBody>
                  <a:tcPr/>
                </a:tc>
                <a:tc>
                  <a:txBody>
                    <a:bodyPr/>
                    <a:lstStyle/>
                    <a:p>
                      <a:r>
                        <a:rPr lang="ru-RU" dirty="0" smtClean="0"/>
                        <a:t>26,6</a:t>
                      </a:r>
                      <a:r>
                        <a:rPr lang="ru-RU" sz="800" dirty="0" smtClean="0"/>
                        <a:t>на 100000 род</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4 </a:t>
                      </a:r>
                      <a:r>
                        <a:rPr lang="ru-RU" sz="1400" dirty="0" smtClean="0"/>
                        <a:t>жен.</a:t>
                      </a:r>
                      <a:endParaRPr lang="ru-RU" sz="1400" dirty="0"/>
                    </a:p>
                  </a:txBody>
                  <a:tcPr/>
                </a:tc>
              </a:tr>
              <a:tr h="287859">
                <a:tc>
                  <a:txBody>
                    <a:bodyPr/>
                    <a:lstStyle/>
                    <a:p>
                      <a:r>
                        <a:rPr lang="ru-RU" dirty="0" smtClean="0"/>
                        <a:t>младенческая</a:t>
                      </a:r>
                      <a:r>
                        <a:rPr lang="ru-RU" baseline="0" dirty="0" smtClean="0"/>
                        <a:t> смертность</a:t>
                      </a:r>
                      <a:endParaRPr lang="ru-RU" dirty="0"/>
                    </a:p>
                  </a:txBody>
                  <a:tcPr/>
                </a:tc>
                <a:tc>
                  <a:txBody>
                    <a:bodyPr/>
                    <a:lstStyle/>
                    <a:p>
                      <a:r>
                        <a:rPr lang="ru-RU" dirty="0" smtClean="0"/>
                        <a:t>8,6</a:t>
                      </a:r>
                      <a:r>
                        <a:rPr lang="ru-RU" sz="800" dirty="0" smtClean="0"/>
                        <a:t>на 1000 </a:t>
                      </a:r>
                      <a:r>
                        <a:rPr lang="ru-RU" sz="800" dirty="0" err="1" smtClean="0"/>
                        <a:t>род.жив</a:t>
                      </a:r>
                      <a:endParaRPr lang="ru-RU" sz="800" dirty="0"/>
                    </a:p>
                  </a:txBody>
                  <a:tcPr/>
                </a:tc>
                <a:tc>
                  <a:txBody>
                    <a:bodyPr/>
                    <a:lstStyle/>
                    <a:p>
                      <a:r>
                        <a:rPr lang="ru-RU" sz="1400" dirty="0" smtClean="0"/>
                        <a:t>126(95/59)</a:t>
                      </a:r>
                      <a:endParaRPr lang="ru-RU"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8,1</a:t>
                      </a:r>
                      <a:r>
                        <a:rPr lang="ru-RU" sz="800" dirty="0" smtClean="0"/>
                        <a:t>на 1000 </a:t>
                      </a:r>
                      <a:r>
                        <a:rPr lang="ru-RU" sz="800" dirty="0" err="1" smtClean="0"/>
                        <a:t>род.жив</a:t>
                      </a:r>
                      <a:endParaRPr lang="ru-RU" sz="800" dirty="0" smtClean="0"/>
                    </a:p>
                  </a:txBody>
                  <a:tcPr/>
                </a:tc>
                <a:tc>
                  <a:txBody>
                    <a:bodyPr/>
                    <a:lstStyle/>
                    <a:p>
                      <a:r>
                        <a:rPr lang="ru-RU" sz="1400" dirty="0" smtClean="0"/>
                        <a:t>122</a:t>
                      </a:r>
                      <a:r>
                        <a:rPr lang="ru-RU" sz="1400" baseline="0" dirty="0" smtClean="0"/>
                        <a:t> </a:t>
                      </a:r>
                      <a:r>
                        <a:rPr lang="ru-RU" sz="1400" dirty="0" smtClean="0"/>
                        <a:t>(91/54)</a:t>
                      </a:r>
                      <a:endParaRPr lang="ru-RU" sz="1400" dirty="0"/>
                    </a:p>
                  </a:txBody>
                  <a:tcPr/>
                </a:tc>
              </a:tr>
              <a:tr h="287859">
                <a:tc>
                  <a:txBody>
                    <a:bodyPr/>
                    <a:lstStyle/>
                    <a:p>
                      <a:r>
                        <a:rPr lang="ru-RU" dirty="0" smtClean="0"/>
                        <a:t>перинатальная</a:t>
                      </a:r>
                      <a:r>
                        <a:rPr lang="ru-RU" baseline="0" dirty="0" smtClean="0"/>
                        <a:t> смертность</a:t>
                      </a:r>
                      <a:endParaRPr lang="ru-RU" dirty="0"/>
                    </a:p>
                  </a:txBody>
                  <a:tcPr/>
                </a:tc>
                <a:tc gridSpan="2">
                  <a:txBody>
                    <a:bodyPr/>
                    <a:lstStyle/>
                    <a:p>
                      <a:r>
                        <a:rPr lang="ru-RU" dirty="0" smtClean="0"/>
                        <a:t>10,4 </a:t>
                      </a:r>
                      <a:r>
                        <a:rPr lang="ru-RU" sz="900" dirty="0" smtClean="0"/>
                        <a:t>на 1000 </a:t>
                      </a:r>
                      <a:r>
                        <a:rPr lang="ru-RU" sz="900" dirty="0" err="1" smtClean="0"/>
                        <a:t>род.жив.и</a:t>
                      </a:r>
                      <a:r>
                        <a:rPr lang="ru-RU" sz="900" dirty="0" smtClean="0"/>
                        <a:t> </a:t>
                      </a:r>
                      <a:r>
                        <a:rPr lang="ru-RU" sz="900" dirty="0" err="1" smtClean="0"/>
                        <a:t>мерт</a:t>
                      </a:r>
                      <a:r>
                        <a:rPr lang="ru-RU" sz="900" dirty="0" smtClean="0"/>
                        <a:t>.</a:t>
                      </a:r>
                      <a:endParaRPr lang="ru-RU" sz="900" dirty="0"/>
                    </a:p>
                  </a:txBody>
                  <a:tcPr/>
                </a:tc>
                <a:tc hMerge="1">
                  <a:txBody>
                    <a:bodyPr/>
                    <a:lstStyle/>
                    <a:p>
                      <a:endParaRPr lang="ru-RU" dirty="0"/>
                    </a:p>
                  </a:txBody>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9,6</a:t>
                      </a:r>
                      <a:r>
                        <a:rPr lang="ru-RU" sz="900" dirty="0" smtClean="0"/>
                        <a:t> на 1000 </a:t>
                      </a:r>
                      <a:r>
                        <a:rPr lang="ru-RU" sz="900" dirty="0" err="1" smtClean="0"/>
                        <a:t>род.жив.и</a:t>
                      </a:r>
                      <a:r>
                        <a:rPr lang="ru-RU" sz="900" dirty="0" smtClean="0"/>
                        <a:t> </a:t>
                      </a:r>
                      <a:r>
                        <a:rPr lang="ru-RU" sz="900" dirty="0" err="1" smtClean="0"/>
                        <a:t>мерт</a:t>
                      </a:r>
                      <a:r>
                        <a:rPr lang="ru-RU" sz="900" dirty="0" smtClean="0"/>
                        <a:t>.</a:t>
                      </a:r>
                    </a:p>
                  </a:txBody>
                  <a:tcPr/>
                </a:tc>
                <a:tc hMerge="1">
                  <a:txBody>
                    <a:bodyPr/>
                    <a:lstStyle/>
                    <a:p>
                      <a:endParaRPr lang="ru-RU" dirty="0"/>
                    </a:p>
                  </a:txBody>
                  <a:tcPr/>
                </a:tc>
              </a:tr>
              <a:tr h="287859">
                <a:tc>
                  <a:txBody>
                    <a:bodyPr/>
                    <a:lstStyle/>
                    <a:p>
                      <a:r>
                        <a:rPr lang="ru-RU" dirty="0" smtClean="0">
                          <a:solidFill>
                            <a:schemeClr val="tx1"/>
                          </a:solidFill>
                        </a:rPr>
                        <a:t>охват</a:t>
                      </a:r>
                      <a:r>
                        <a:rPr lang="ru-RU" baseline="0" dirty="0" smtClean="0">
                          <a:solidFill>
                            <a:schemeClr val="tx1"/>
                          </a:solidFill>
                        </a:rPr>
                        <a:t> </a:t>
                      </a:r>
                      <a:r>
                        <a:rPr lang="ru-RU" baseline="0" dirty="0" err="1" smtClean="0">
                          <a:solidFill>
                            <a:schemeClr val="tx1"/>
                          </a:solidFill>
                        </a:rPr>
                        <a:t>пренатальной</a:t>
                      </a:r>
                      <a:r>
                        <a:rPr lang="ru-RU" baseline="0" dirty="0" smtClean="0">
                          <a:solidFill>
                            <a:schemeClr val="tx1"/>
                          </a:solidFill>
                        </a:rPr>
                        <a:t> диагностикой</a:t>
                      </a:r>
                      <a:endParaRPr lang="ru-RU" dirty="0">
                        <a:solidFill>
                          <a:schemeClr val="tx1"/>
                        </a:solidFill>
                      </a:endParaRPr>
                    </a:p>
                  </a:txBody>
                  <a:tcPr/>
                </a:tc>
                <a:tc gridSpan="2">
                  <a:txBody>
                    <a:bodyPr/>
                    <a:lstStyle/>
                    <a:p>
                      <a:r>
                        <a:rPr lang="ru-RU" dirty="0" smtClean="0"/>
                        <a:t>89,5%</a:t>
                      </a:r>
                      <a:endParaRPr lang="ru-RU" dirty="0"/>
                    </a:p>
                  </a:txBody>
                  <a:tcPr/>
                </a:tc>
                <a:tc hMerge="1">
                  <a:txBody>
                    <a:bodyPr/>
                    <a:lstStyle/>
                    <a:p>
                      <a:endParaRPr lang="ru-RU" dirty="0"/>
                    </a:p>
                  </a:txBody>
                  <a:tcPr/>
                </a:tc>
                <a:tc gridSpan="2">
                  <a:txBody>
                    <a:bodyPr/>
                    <a:lstStyle/>
                    <a:p>
                      <a:r>
                        <a:rPr lang="ru-RU" dirty="0" smtClean="0"/>
                        <a:t>87,4%</a:t>
                      </a:r>
                      <a:endParaRPr lang="ru-RU" dirty="0"/>
                    </a:p>
                  </a:txBody>
                  <a:tcPr/>
                </a:tc>
                <a:tc hMerge="1">
                  <a:txBody>
                    <a:bodyPr/>
                    <a:lstStyle/>
                    <a:p>
                      <a:endParaRPr lang="ru-RU" dirty="0"/>
                    </a:p>
                  </a:txBody>
                  <a:tcPr/>
                </a:tc>
              </a:tr>
              <a:tr h="287859">
                <a:tc>
                  <a:txBody>
                    <a:bodyPr/>
                    <a:lstStyle/>
                    <a:p>
                      <a:r>
                        <a:rPr lang="ru-RU" dirty="0" smtClean="0"/>
                        <a:t>количество процедур ЭКО</a:t>
                      </a:r>
                      <a:endParaRPr lang="ru-RU" dirty="0"/>
                    </a:p>
                  </a:txBody>
                  <a:tcPr/>
                </a:tc>
                <a:tc gridSpan="2">
                  <a:txBody>
                    <a:bodyPr/>
                    <a:lstStyle/>
                    <a:p>
                      <a:r>
                        <a:rPr lang="ru-RU" baseline="0" dirty="0" smtClean="0"/>
                        <a:t>131 (81 по квоте)</a:t>
                      </a:r>
                      <a:endParaRPr lang="ru-RU" dirty="0"/>
                    </a:p>
                  </a:txBody>
                  <a:tcPr/>
                </a:tc>
                <a:tc hMerge="1">
                  <a:txBody>
                    <a:bodyPr/>
                    <a:lstStyle/>
                    <a:p>
                      <a:endParaRPr lang="ru-RU" dirty="0"/>
                    </a:p>
                  </a:txBody>
                  <a:tcPr/>
                </a:tc>
                <a:tc gridSpan="2">
                  <a:txBody>
                    <a:bodyPr/>
                    <a:lstStyle/>
                    <a:p>
                      <a:r>
                        <a:rPr lang="ru-RU" dirty="0" smtClean="0"/>
                        <a:t>151 (83 по квоте)</a:t>
                      </a:r>
                      <a:endParaRPr lang="ru-RU" dirty="0"/>
                    </a:p>
                  </a:txBody>
                  <a:tcPr/>
                </a:tc>
                <a:tc hMerge="1">
                  <a:txBody>
                    <a:bodyPr/>
                    <a:lstStyle/>
                    <a:p>
                      <a:endParaRPr lang="ru-RU" dirty="0"/>
                    </a:p>
                  </a:txBody>
                  <a:tcPr/>
                </a:tc>
              </a:tr>
            </a:tbl>
          </a:graphicData>
        </a:graphic>
      </p:graphicFrame>
      <p:grpSp>
        <p:nvGrpSpPr>
          <p:cNvPr id="5185" name="Группа 24"/>
          <p:cNvGrpSpPr>
            <a:grpSpLocks/>
          </p:cNvGrpSpPr>
          <p:nvPr/>
        </p:nvGrpSpPr>
        <p:grpSpPr bwMode="auto">
          <a:xfrm>
            <a:off x="3779838" y="2420938"/>
            <a:ext cx="287337" cy="3671887"/>
            <a:chOff x="3779912" y="2420888"/>
            <a:chExt cx="288032" cy="3672408"/>
          </a:xfrm>
        </p:grpSpPr>
        <p:sp>
          <p:nvSpPr>
            <p:cNvPr id="11" name="Стрелка вниз 10"/>
            <p:cNvSpPr/>
            <p:nvPr/>
          </p:nvSpPr>
          <p:spPr>
            <a:xfrm>
              <a:off x="3779912" y="4508746"/>
              <a:ext cx="288032" cy="2889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5" name="Стрелка вниз 14"/>
            <p:cNvSpPr/>
            <p:nvPr/>
          </p:nvSpPr>
          <p:spPr>
            <a:xfrm>
              <a:off x="3779912" y="5805918"/>
              <a:ext cx="288032" cy="2873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9" name="Стрелка вниз 18"/>
            <p:cNvSpPr/>
            <p:nvPr/>
          </p:nvSpPr>
          <p:spPr>
            <a:xfrm>
              <a:off x="3779912" y="4148333"/>
              <a:ext cx="288032" cy="2889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0" name="Стрелка вниз 19"/>
            <p:cNvSpPr/>
            <p:nvPr/>
          </p:nvSpPr>
          <p:spPr>
            <a:xfrm>
              <a:off x="3779912" y="2420888"/>
              <a:ext cx="288032" cy="2873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1" name="Стрелка вниз 20"/>
            <p:cNvSpPr/>
            <p:nvPr/>
          </p:nvSpPr>
          <p:spPr>
            <a:xfrm>
              <a:off x="3779912" y="2852749"/>
              <a:ext cx="288032" cy="2889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2" name="Стрелка вниз 21"/>
            <p:cNvSpPr/>
            <p:nvPr/>
          </p:nvSpPr>
          <p:spPr>
            <a:xfrm>
              <a:off x="3779912" y="3789507"/>
              <a:ext cx="288032" cy="28737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3" name="Стрелка вниз 22"/>
            <p:cNvSpPr/>
            <p:nvPr/>
          </p:nvSpPr>
          <p:spPr>
            <a:xfrm>
              <a:off x="3779912" y="4940607"/>
              <a:ext cx="288032" cy="2889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4" name="Стрелка вниз 23"/>
            <p:cNvSpPr/>
            <p:nvPr/>
          </p:nvSpPr>
          <p:spPr>
            <a:xfrm>
              <a:off x="3779912" y="5372469"/>
              <a:ext cx="288032" cy="2889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5715000"/>
            <a:ext cx="9144000" cy="1143000"/>
          </a:xfrm>
          <a:prstGeom prst="rect">
            <a:avLst/>
          </a:prstGeom>
          <a:noFill/>
          <a:ln w="9525">
            <a:noFill/>
            <a:miter lim="800000"/>
            <a:headEnd/>
            <a:tailEnd/>
          </a:ln>
        </p:spPr>
      </p:pic>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ПРЕРЫВАНИЕ БЕРЕМЕННОСТИ </a:t>
            </a:r>
          </a:p>
          <a:p>
            <a:pPr algn="ctr" fontAlgn="auto">
              <a:spcBef>
                <a:spcPts val="0"/>
              </a:spcBef>
              <a:spcAft>
                <a:spcPts val="0"/>
              </a:spcAft>
              <a:defRPr/>
            </a:pPr>
            <a:r>
              <a:rPr lang="ru-RU" sz="1600" b="1" i="1" dirty="0">
                <a:solidFill>
                  <a:srgbClr val="FF0000"/>
                </a:solidFill>
              </a:rPr>
              <a:t>                                              динамика за 5 лет</a:t>
            </a:r>
            <a:endParaRPr lang="ru-RU" sz="16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graphicFrame>
        <p:nvGraphicFramePr>
          <p:cNvPr id="10" name="Таблица 9"/>
          <p:cNvGraphicFramePr>
            <a:graphicFrameLocks noGrp="1"/>
          </p:cNvGraphicFramePr>
          <p:nvPr/>
        </p:nvGraphicFramePr>
        <p:xfrm>
          <a:off x="395288" y="1955800"/>
          <a:ext cx="8424862" cy="3489329"/>
        </p:xfrm>
        <a:graphic>
          <a:graphicData uri="http://schemas.openxmlformats.org/drawingml/2006/table">
            <a:tbl>
              <a:tblPr/>
              <a:tblGrid>
                <a:gridCol w="1074737"/>
                <a:gridCol w="1074738"/>
                <a:gridCol w="879475"/>
                <a:gridCol w="881062"/>
                <a:gridCol w="501650"/>
                <a:gridCol w="501650"/>
                <a:gridCol w="501650"/>
                <a:gridCol w="501650"/>
                <a:gridCol w="501650"/>
                <a:gridCol w="501650"/>
                <a:gridCol w="501650"/>
                <a:gridCol w="501650"/>
                <a:gridCol w="501650"/>
              </a:tblGrid>
              <a:tr h="90488">
                <a:tc>
                  <a:txBody>
                    <a:bodyPr/>
                    <a:lstStyle/>
                    <a:p>
                      <a:pPr marL="0" marR="0" lvl="0" indent="0" algn="l" defTabSz="914400" rtl="0" eaLnBrk="1" fontAlgn="base" latinLnBrk="0" hangingPunct="1">
                        <a:lnSpc>
                          <a:spcPct val="50000"/>
                        </a:lnSpc>
                        <a:spcBef>
                          <a:spcPct val="0"/>
                        </a:spcBef>
                        <a:spcAft>
                          <a:spcPct val="0"/>
                        </a:spcAft>
                        <a:buClrTx/>
                        <a:buSzTx/>
                        <a:buFontTx/>
                        <a:buNone/>
                        <a:tabLst/>
                      </a:pPr>
                      <a:endParaRPr kumimoji="0" lang="ru-RU" sz="700" b="0" i="0" u="none" strike="noStrike" cap="none" normalizeH="0" baseline="0" smtClean="0">
                        <a:ln>
                          <a:noFill/>
                        </a:ln>
                        <a:solidFill>
                          <a:schemeClr val="tx1"/>
                        </a:solidFill>
                        <a:effectLst/>
                        <a:latin typeface="Calibri" pitchFamily="34" charset="0"/>
                        <a:cs typeface="Times New Roman" pitchFamily="18" charset="0"/>
                      </a:endParaRPr>
                    </a:p>
                  </a:txBody>
                  <a:tcPr marL="44817" marR="44817" marT="0" marB="0" anchor="ctr"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gridSpan="12">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900" b="1" i="0" u="none" strike="noStrike" cap="none" normalizeH="0" baseline="0" smtClean="0">
                          <a:ln>
                            <a:noFill/>
                          </a:ln>
                          <a:solidFill>
                            <a:srgbClr val="000000"/>
                          </a:solidFill>
                          <a:effectLst/>
                          <a:latin typeface="Times New Roman" pitchFamily="18" charset="0"/>
                          <a:cs typeface="Times New Roman" pitchFamily="18" charset="0"/>
                        </a:rPr>
                        <a:t>Сведения по абортам по Ульяновской области по форме № 13</a:t>
                      </a:r>
                      <a:endParaRPr kumimoji="0" lang="ru-RU" sz="7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b" horzOverflow="overflow">
                    <a:lnL>
                      <a:noFill/>
                    </a:lnL>
                    <a:lnR>
                      <a:noFill/>
                    </a:lnR>
                    <a:lnT>
                      <a:noFill/>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46050">
                <a:tc rowSpan="3">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год</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Всего</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10">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из них у женщин в возрасте</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146050">
                <a:tc vMerge="1">
                  <a:txBody>
                    <a:bodyPr/>
                    <a:lstStyle/>
                    <a:p>
                      <a:endParaRPr lang="ru-RU"/>
                    </a:p>
                  </a:txBody>
                  <a:tcPr/>
                </a:tc>
                <a:tc vMerge="1">
                  <a:txBody>
                    <a:bodyPr/>
                    <a:lstStyle/>
                    <a:p>
                      <a:endParaRPr lang="ru-RU"/>
                    </a:p>
                  </a:txBody>
                  <a:tcPr/>
                </a:tc>
                <a:tc vMerge="1">
                  <a:txBody>
                    <a:bodyPr/>
                    <a:lstStyle/>
                    <a:p>
                      <a:endParaRPr lang="ru-RU"/>
                    </a:p>
                  </a:txBody>
                  <a:tcPr/>
                </a:tc>
                <a:tc rowSpan="2">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до 14 лет включительно</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15-19 лет</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ru-RU"/>
                    </a:p>
                  </a:txBody>
                  <a:tcPr/>
                </a:tc>
                <a:tc rowSpan="2">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20-24 года</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25-29 лет</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30-34 года</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35-39 лет</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40-44 года</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45-49 лет</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50лет и старше</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19088">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всего</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из них       15-17 лет</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r>
              <a:tr h="146050">
                <a:tc rowSpan="2">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2008</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всего</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8190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780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215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2132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2054</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1643</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1093</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445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38</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0188">
                <a:tc vMerge="1">
                  <a:txBody>
                    <a:bodyPr/>
                    <a:lstStyle/>
                    <a:p>
                      <a:endParaRPr lang="ru-RU"/>
                    </a:p>
                  </a:txBody>
                  <a:tcPr/>
                </a:tc>
                <a:tc>
                  <a:txBody>
                    <a:bodyPr/>
                    <a:lstStyle/>
                    <a:p>
                      <a:pPr marL="0" marR="0" lvl="0" indent="0" algn="l"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из них первобеременных</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C00000"/>
                          </a:solidFill>
                          <a:effectLst/>
                          <a:latin typeface="Times New Roman" pitchFamily="18" charset="0"/>
                          <a:cs typeface="Times New Roman" pitchFamily="18" charset="0"/>
                        </a:rPr>
                        <a:t>1468</a:t>
                      </a:r>
                      <a:endParaRPr kumimoji="0" lang="ru-RU" sz="1000" b="1" i="0" u="none" strike="noStrike" cap="none" normalizeH="0" baseline="0" smtClean="0">
                        <a:ln>
                          <a:noFill/>
                        </a:ln>
                        <a:solidFill>
                          <a:srgbClr val="C00000"/>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488</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187</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659</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184</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86</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46</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66688">
                <a:tc rowSpan="2">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2009</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всего</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7682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555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120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1663</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1974</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1786</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1145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505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49</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4</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00025">
                <a:tc vMerge="1">
                  <a:txBody>
                    <a:bodyPr/>
                    <a:lstStyle/>
                    <a:p>
                      <a:endParaRPr lang="ru-RU"/>
                    </a:p>
                  </a:txBody>
                  <a:tcPr/>
                </a:tc>
                <a:tc>
                  <a:txBody>
                    <a:bodyPr/>
                    <a:lstStyle/>
                    <a:p>
                      <a:pPr marL="0" marR="0" lvl="0" indent="0" algn="l"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из них первобеременных</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1336</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305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72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724</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179</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91</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33</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4</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6050">
                <a:tc rowSpan="2">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2010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всего</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7082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479</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120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1717</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1814</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1579</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992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457</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42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1300">
                <a:tc vMerge="1">
                  <a:txBody>
                    <a:bodyPr/>
                    <a:lstStyle/>
                    <a:p>
                      <a:endParaRPr lang="ru-RU"/>
                    </a:p>
                  </a:txBody>
                  <a:tcPr/>
                </a:tc>
                <a:tc>
                  <a:txBody>
                    <a:bodyPr/>
                    <a:lstStyle/>
                    <a:p>
                      <a:pPr marL="0" marR="0" lvl="0" indent="0" algn="l"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из них первобеременных</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539</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209</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53</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185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74</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45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20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6050">
                <a:tc rowSpan="2">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2011</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всего</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6807</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404</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102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1620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1820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1456</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1029</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420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55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3</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27013">
                <a:tc vMerge="1">
                  <a:txBody>
                    <a:bodyPr/>
                    <a:lstStyle/>
                    <a:p>
                      <a:endParaRPr lang="ru-RU"/>
                    </a:p>
                  </a:txBody>
                  <a:tcPr/>
                </a:tc>
                <a:tc>
                  <a:txBody>
                    <a:bodyPr/>
                    <a:lstStyle/>
                    <a:p>
                      <a:pPr marL="0" marR="0" lvl="0" indent="0" algn="l"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из них первобеременных</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472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130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35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208</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75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26</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20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12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1</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6050">
                <a:tc rowSpan="2">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2012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всего</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5922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4</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355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95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1228</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1697</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1314</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935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338</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50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73050">
                <a:tc vMerge="1">
                  <a:txBody>
                    <a:bodyPr/>
                    <a:lstStyle/>
                    <a:p>
                      <a:endParaRPr lang="ru-RU"/>
                    </a:p>
                  </a:txBody>
                  <a:tcPr/>
                </a:tc>
                <a:tc>
                  <a:txBody>
                    <a:bodyPr/>
                    <a:lstStyle/>
                    <a:p>
                      <a:pPr marL="0" marR="0" lvl="0" indent="0" algn="l"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из них первобеременных</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245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96</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29</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92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44</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9</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46050">
                <a:tc rowSpan="2">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2013</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всего</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5696</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282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66</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1196</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1617</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1333</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892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346</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28</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9713">
                <a:tc vMerge="1">
                  <a:txBody>
                    <a:bodyPr/>
                    <a:lstStyle/>
                    <a:p>
                      <a:endParaRPr lang="ru-RU"/>
                    </a:p>
                  </a:txBody>
                  <a:tcPr/>
                </a:tc>
                <a:tc>
                  <a:txBody>
                    <a:bodyPr/>
                    <a:lstStyle/>
                    <a:p>
                      <a:pPr marL="0" marR="0" lvl="0" indent="0" algn="l"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из них первобеременных</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345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119</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45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124</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75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9</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 </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9713">
                <a:tc rowSpan="2">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2014</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всего</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5056</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3</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197</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49</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874</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1428</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1282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869</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378</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23</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000000"/>
                          </a:solidFill>
                          <a:effectLst/>
                          <a:latin typeface="Times New Roman" pitchFamily="18" charset="0"/>
                          <a:cs typeface="Times New Roman" pitchFamily="18" charset="0"/>
                        </a:rPr>
                        <a:t>2</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39713">
                <a:tc vMerge="1">
                  <a:txBody>
                    <a:bodyPr/>
                    <a:lstStyle/>
                    <a:p>
                      <a:endParaRPr lang="ru-RU"/>
                    </a:p>
                  </a:txBody>
                  <a:tcPr/>
                </a:tc>
                <a:tc>
                  <a:txBody>
                    <a:bodyPr/>
                    <a:lstStyle/>
                    <a:p>
                      <a:pPr marL="0" marR="0" lvl="0" indent="0" algn="l"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rgbClr val="000000"/>
                          </a:solidFill>
                          <a:effectLst/>
                          <a:latin typeface="Times New Roman" pitchFamily="18" charset="0"/>
                          <a:cs typeface="Times New Roman" pitchFamily="18" charset="0"/>
                        </a:rPr>
                        <a:t>из них первобеременных</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1" i="0" u="none" strike="noStrike" cap="none" normalizeH="0" baseline="0" smtClean="0">
                          <a:ln>
                            <a:noFill/>
                          </a:ln>
                          <a:solidFill>
                            <a:srgbClr val="C00000"/>
                          </a:solidFill>
                          <a:effectLst/>
                          <a:latin typeface="Times New Roman" pitchFamily="18" charset="0"/>
                          <a:cs typeface="Times New Roman" pitchFamily="18" charset="0"/>
                        </a:rPr>
                        <a:t>341</a:t>
                      </a:r>
                      <a:endParaRPr kumimoji="0" lang="ru-RU" sz="1000" b="1" i="0" u="none" strike="noStrike" cap="none" normalizeH="0" baseline="0" smtClean="0">
                        <a:ln>
                          <a:noFill/>
                        </a:ln>
                        <a:solidFill>
                          <a:srgbClr val="C00000"/>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76</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31</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121</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105</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27</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11</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50000"/>
                        </a:lnSpc>
                        <a:spcBef>
                          <a:spcPct val="0"/>
                        </a:spcBef>
                        <a:spcAft>
                          <a:spcPct val="0"/>
                        </a:spcAft>
                        <a:buClrTx/>
                        <a:buSzTx/>
                        <a:buFontTx/>
                        <a:buNone/>
                        <a:tabLst/>
                      </a:pPr>
                      <a:r>
                        <a:rPr kumimoji="0" lang="ru-RU" sz="1000" b="0" i="0" u="none" strike="noStrike" cap="none" normalizeH="0" baseline="0" smtClean="0">
                          <a:ln>
                            <a:noFill/>
                          </a:ln>
                          <a:solidFill>
                            <a:schemeClr val="tx1"/>
                          </a:solidFill>
                          <a:effectLst/>
                          <a:latin typeface="Times New Roman" pitchFamily="18" charset="0"/>
                          <a:cs typeface="Times New Roman" pitchFamily="18" charset="0"/>
                        </a:rPr>
                        <a:t>0</a:t>
                      </a:r>
                      <a:endParaRPr kumimoji="0" lang="ru-RU" sz="1000" b="0" i="0" u="none" strike="noStrike" cap="none" normalizeH="0" baseline="0" smtClean="0">
                        <a:ln>
                          <a:noFill/>
                        </a:ln>
                        <a:solidFill>
                          <a:schemeClr val="tx1"/>
                        </a:solidFill>
                        <a:effectLst/>
                        <a:latin typeface="Calibri" pitchFamily="34" charset="0"/>
                        <a:ea typeface="Calibri" pitchFamily="34" charset="0"/>
                        <a:cs typeface="Times New Roman" pitchFamily="18" charset="0"/>
                      </a:endParaRPr>
                    </a:p>
                  </a:txBody>
                  <a:tcPr marL="44817" marR="44817"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pSp>
        <p:nvGrpSpPr>
          <p:cNvPr id="21735" name="Группа 22"/>
          <p:cNvGrpSpPr>
            <a:grpSpLocks/>
          </p:cNvGrpSpPr>
          <p:nvPr/>
        </p:nvGrpSpPr>
        <p:grpSpPr bwMode="auto">
          <a:xfrm>
            <a:off x="2627313" y="2565400"/>
            <a:ext cx="6337300" cy="2592388"/>
            <a:chOff x="2627784" y="2564904"/>
            <a:chExt cx="6336829" cy="2592288"/>
          </a:xfrm>
        </p:grpSpPr>
        <p:sp>
          <p:nvSpPr>
            <p:cNvPr id="21736" name="TextBox 19"/>
            <p:cNvSpPr txBox="1">
              <a:spLocks noChangeArrowheads="1"/>
            </p:cNvSpPr>
            <p:nvPr/>
          </p:nvSpPr>
          <p:spPr bwMode="auto">
            <a:xfrm>
              <a:off x="5508625" y="4473575"/>
              <a:ext cx="3455988" cy="307975"/>
            </a:xfrm>
            <a:prstGeom prst="rect">
              <a:avLst/>
            </a:prstGeom>
            <a:noFill/>
            <a:ln w="9525">
              <a:noFill/>
              <a:miter lim="800000"/>
              <a:headEnd/>
              <a:tailEnd/>
            </a:ln>
          </p:spPr>
          <p:txBody>
            <a:bodyPr>
              <a:spAutoFit/>
            </a:bodyPr>
            <a:lstStyle/>
            <a:p>
              <a:pPr defTabSz="912813"/>
              <a:endParaRPr lang="ru-RU" sz="1400">
                <a:latin typeface="Calibri" pitchFamily="34" charset="0"/>
              </a:endParaRPr>
            </a:p>
          </p:txBody>
        </p:sp>
        <p:sp>
          <p:nvSpPr>
            <p:cNvPr id="17" name="Овал 16"/>
            <p:cNvSpPr/>
            <p:nvPr/>
          </p:nvSpPr>
          <p:spPr>
            <a:xfrm>
              <a:off x="2699216" y="4869865"/>
              <a:ext cx="576220" cy="28732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8" name="Овал 17"/>
            <p:cNvSpPr/>
            <p:nvPr/>
          </p:nvSpPr>
          <p:spPr>
            <a:xfrm>
              <a:off x="3635771" y="2564904"/>
              <a:ext cx="576220" cy="28732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9" name="Овал 18"/>
            <p:cNvSpPr/>
            <p:nvPr/>
          </p:nvSpPr>
          <p:spPr>
            <a:xfrm>
              <a:off x="2627784" y="2564904"/>
              <a:ext cx="576219" cy="28732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1" name="Овал 10"/>
            <p:cNvSpPr/>
            <p:nvPr/>
          </p:nvSpPr>
          <p:spPr>
            <a:xfrm>
              <a:off x="3564339" y="4869865"/>
              <a:ext cx="576219" cy="28732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4" name="Овал 13"/>
            <p:cNvSpPr/>
            <p:nvPr/>
          </p:nvSpPr>
          <p:spPr>
            <a:xfrm>
              <a:off x="4283423" y="2564904"/>
              <a:ext cx="576220" cy="28732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5" name="Овал 14"/>
            <p:cNvSpPr/>
            <p:nvPr/>
          </p:nvSpPr>
          <p:spPr>
            <a:xfrm>
              <a:off x="4283423" y="4869865"/>
              <a:ext cx="576220" cy="28732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5715000"/>
            <a:ext cx="9144000" cy="1143000"/>
          </a:xfrm>
          <a:prstGeom prst="rect">
            <a:avLst/>
          </a:prstGeom>
          <a:noFill/>
          <a:ln w="9525">
            <a:noFill/>
            <a:miter lim="800000"/>
            <a:headEnd/>
            <a:tailEnd/>
          </a:ln>
        </p:spPr>
      </p:pic>
      <p:sp>
        <p:nvSpPr>
          <p:cNvPr id="22531" name="TextBox 19"/>
          <p:cNvSpPr txBox="1">
            <a:spLocks noChangeArrowheads="1"/>
          </p:cNvSpPr>
          <p:nvPr/>
        </p:nvSpPr>
        <p:spPr bwMode="auto">
          <a:xfrm>
            <a:off x="5508625" y="4473575"/>
            <a:ext cx="3455988" cy="307975"/>
          </a:xfrm>
          <a:prstGeom prst="rect">
            <a:avLst/>
          </a:prstGeom>
          <a:noFill/>
          <a:ln w="9525">
            <a:noFill/>
            <a:miter lim="800000"/>
            <a:headEnd/>
            <a:tailEnd/>
          </a:ln>
        </p:spPr>
        <p:txBody>
          <a:bodyPr>
            <a:spAutoFit/>
          </a:bodyPr>
          <a:lstStyle/>
          <a:p>
            <a:pPr defTabSz="912813"/>
            <a:endParaRPr lang="ru-RU" sz="1400">
              <a:latin typeface="Calibri" pitchFamily="34" charset="0"/>
            </a:endParaRPr>
          </a:p>
        </p:txBody>
      </p:sp>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ПРЕРЫВАНИЕ БЕРЕМЕННОСТИ</a:t>
            </a:r>
            <a:endParaRPr lang="ru-RU" sz="28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graphicFrame>
        <p:nvGraphicFramePr>
          <p:cNvPr id="13" name="Таблица 12"/>
          <p:cNvGraphicFramePr>
            <a:graphicFrameLocks noGrp="1"/>
          </p:cNvGraphicFramePr>
          <p:nvPr/>
        </p:nvGraphicFramePr>
        <p:xfrm>
          <a:off x="395288" y="2133600"/>
          <a:ext cx="8352928" cy="3615588"/>
        </p:xfrm>
        <a:graphic>
          <a:graphicData uri="http://schemas.openxmlformats.org/drawingml/2006/table">
            <a:tbl>
              <a:tblPr/>
              <a:tblGrid>
                <a:gridCol w="2157220"/>
                <a:gridCol w="501810"/>
                <a:gridCol w="628663"/>
                <a:gridCol w="761825"/>
                <a:gridCol w="894287"/>
                <a:gridCol w="894287"/>
                <a:gridCol w="893585"/>
                <a:gridCol w="798971"/>
                <a:gridCol w="822280"/>
              </a:tblGrid>
              <a:tr h="138107">
                <a:tc rowSpan="2">
                  <a:txBody>
                    <a:bodyPr/>
                    <a:lstStyle/>
                    <a:p>
                      <a:pPr algn="ctr">
                        <a:lnSpc>
                          <a:spcPct val="115000"/>
                        </a:lnSpc>
                        <a:spcAft>
                          <a:spcPts val="0"/>
                        </a:spcAft>
                      </a:pPr>
                      <a:endParaRPr lang="ru-RU" sz="1050" dirty="0">
                        <a:latin typeface="Times New Roman" pitchFamily="18" charset="0"/>
                        <a:ea typeface="Calibri"/>
                        <a:cs typeface="Times New Roman" pitchFamily="18" charset="0"/>
                      </a:endParaRP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ru-RU" sz="1050">
                          <a:latin typeface="Times New Roman" pitchFamily="18" charset="0"/>
                          <a:ea typeface="Calibri"/>
                          <a:cs typeface="Times New Roman" pitchFamily="18" charset="0"/>
                        </a:rPr>
                        <a:t>всего</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ru-RU" sz="1050">
                          <a:latin typeface="Times New Roman" pitchFamily="18" charset="0"/>
                          <a:ea typeface="Calibri"/>
                          <a:cs typeface="Times New Roman" pitchFamily="18" charset="0"/>
                        </a:rPr>
                        <a:t>%</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ru-RU" sz="1050">
                          <a:latin typeface="Times New Roman" pitchFamily="18" charset="0"/>
                          <a:ea typeface="Calibri"/>
                          <a:cs typeface="Times New Roman" pitchFamily="18" charset="0"/>
                        </a:rPr>
                        <a:t>до 14 лет</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ct val="115000"/>
                        </a:lnSpc>
                        <a:spcAft>
                          <a:spcPts val="0"/>
                        </a:spcAft>
                      </a:pPr>
                      <a:r>
                        <a:rPr lang="ru-RU" sz="900">
                          <a:latin typeface="Times New Roman"/>
                          <a:ea typeface="Calibri"/>
                          <a:cs typeface="Times New Roman"/>
                        </a:rPr>
                        <a:t>15-19 лет</a:t>
                      </a:r>
                      <a:endParaRPr lang="ru-RU" sz="900">
                        <a:latin typeface="Calibri"/>
                        <a:ea typeface="Calibri"/>
                        <a:cs typeface="Times New Roman"/>
                      </a:endParaRP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rowSpan="2">
                  <a:txBody>
                    <a:bodyPr/>
                    <a:lstStyle/>
                    <a:p>
                      <a:pPr algn="ctr">
                        <a:lnSpc>
                          <a:spcPct val="115000"/>
                        </a:lnSpc>
                        <a:spcAft>
                          <a:spcPts val="0"/>
                        </a:spcAft>
                      </a:pPr>
                      <a:r>
                        <a:rPr lang="ru-RU" sz="1050">
                          <a:latin typeface="Times New Roman" pitchFamily="18" charset="0"/>
                          <a:ea typeface="Calibri"/>
                          <a:cs typeface="Times New Roman" pitchFamily="18" charset="0"/>
                        </a:rPr>
                        <a:t>20-24 года</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ru-RU" sz="1050">
                          <a:latin typeface="Times New Roman" pitchFamily="18" charset="0"/>
                          <a:ea typeface="Calibri"/>
                          <a:cs typeface="Times New Roman" pitchFamily="18" charset="0"/>
                        </a:rPr>
                        <a:t>25-29 лет</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ru-RU" sz="1050" dirty="0">
                          <a:latin typeface="Times New Roman" pitchFamily="18" charset="0"/>
                          <a:ea typeface="Calibri"/>
                          <a:cs typeface="Times New Roman" pitchFamily="18" charset="0"/>
                        </a:rPr>
                        <a:t>30-34 года</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214">
                <a:tc vMerge="1">
                  <a:txBody>
                    <a:bodyPr/>
                    <a:lstStyle/>
                    <a:p>
                      <a:endParaRPr lang="ru-RU"/>
                    </a:p>
                  </a:txBody>
                  <a:tcPr/>
                </a:tc>
                <a:tc vMerge="1">
                  <a:txBody>
                    <a:bodyPr/>
                    <a:lstStyle/>
                    <a:p>
                      <a:endParaRPr lang="ru-RU"/>
                    </a:p>
                  </a:txBody>
                  <a:tcPr/>
                </a:tc>
                <a:tc vMerge="1">
                  <a:txBody>
                    <a:bodyPr/>
                    <a:lstStyle/>
                    <a:p>
                      <a:endParaRPr lang="ru-RU"/>
                    </a:p>
                  </a:txBody>
                  <a:tcPr/>
                </a:tc>
                <a:tc vMerge="1">
                  <a:txBody>
                    <a:bodyPr/>
                    <a:lstStyle/>
                    <a:p>
                      <a:endParaRPr lang="ru-RU"/>
                    </a:p>
                  </a:txBody>
                  <a:tcPr/>
                </a:tc>
                <a:tc>
                  <a:txBody>
                    <a:bodyPr/>
                    <a:lstStyle/>
                    <a:p>
                      <a:pPr algn="ctr">
                        <a:lnSpc>
                          <a:spcPct val="115000"/>
                        </a:lnSpc>
                        <a:spcAft>
                          <a:spcPts val="0"/>
                        </a:spcAft>
                      </a:pPr>
                      <a:r>
                        <a:rPr lang="ru-RU" sz="1050">
                          <a:latin typeface="Times New Roman" pitchFamily="18" charset="0"/>
                          <a:ea typeface="Calibri"/>
                          <a:cs typeface="Times New Roman" pitchFamily="18" charset="0"/>
                        </a:rPr>
                        <a:t>всего</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из них</a:t>
                      </a:r>
                    </a:p>
                    <a:p>
                      <a:pPr algn="ctr">
                        <a:lnSpc>
                          <a:spcPct val="115000"/>
                        </a:lnSpc>
                        <a:spcAft>
                          <a:spcPts val="0"/>
                        </a:spcAft>
                      </a:pPr>
                      <a:r>
                        <a:rPr lang="ru-RU" sz="1050">
                          <a:latin typeface="Times New Roman" pitchFamily="18" charset="0"/>
                          <a:ea typeface="Calibri"/>
                          <a:cs typeface="Times New Roman" pitchFamily="18" charset="0"/>
                        </a:rPr>
                        <a:t>15-17</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vMerge="1">
                  <a:txBody>
                    <a:bodyPr/>
                    <a:lstStyle/>
                    <a:p>
                      <a:endParaRPr lang="ru-RU"/>
                    </a:p>
                  </a:txBody>
                  <a:tcPr/>
                </a:tc>
                <a:tc vMerge="1">
                  <a:txBody>
                    <a:bodyPr/>
                    <a:lstStyle/>
                    <a:p>
                      <a:endParaRPr lang="ru-RU"/>
                    </a:p>
                  </a:txBody>
                  <a:tcPr/>
                </a:tc>
              </a:tr>
              <a:tr h="269604">
                <a:tc>
                  <a:txBody>
                    <a:bodyPr/>
                    <a:lstStyle/>
                    <a:p>
                      <a:pPr algn="ctr">
                        <a:lnSpc>
                          <a:spcPct val="115000"/>
                        </a:lnSpc>
                        <a:spcAft>
                          <a:spcPts val="0"/>
                        </a:spcAft>
                      </a:pPr>
                      <a:r>
                        <a:rPr lang="ru-RU" sz="1050" dirty="0">
                          <a:latin typeface="Times New Roman" pitchFamily="18" charset="0"/>
                          <a:ea typeface="Calibri"/>
                          <a:cs typeface="Times New Roman" pitchFamily="18" charset="0"/>
                        </a:rPr>
                        <a:t>Всего прерываний беременности</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b="1" dirty="0">
                          <a:solidFill>
                            <a:srgbClr val="C00000"/>
                          </a:solidFill>
                          <a:latin typeface="Times New Roman" pitchFamily="18" charset="0"/>
                          <a:ea typeface="Calibri"/>
                          <a:cs typeface="Times New Roman" pitchFamily="18" charset="0"/>
                        </a:rPr>
                        <a:t>5056</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50" dirty="0">
                        <a:latin typeface="Times New Roman" pitchFamily="18" charset="0"/>
                        <a:ea typeface="Calibri"/>
                        <a:cs typeface="Times New Roman" pitchFamily="18" charset="0"/>
                      </a:endParaRP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3</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197</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49</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874</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1428</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1282</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107">
                <a:tc>
                  <a:txBody>
                    <a:bodyPr/>
                    <a:lstStyle/>
                    <a:p>
                      <a:pPr algn="ctr">
                        <a:lnSpc>
                          <a:spcPct val="115000"/>
                        </a:lnSpc>
                        <a:spcAft>
                          <a:spcPts val="0"/>
                        </a:spcAft>
                      </a:pPr>
                      <a:r>
                        <a:rPr lang="ru-RU" sz="1050">
                          <a:latin typeface="Times New Roman" pitchFamily="18" charset="0"/>
                          <a:ea typeface="Calibri"/>
                          <a:cs typeface="Times New Roman" pitchFamily="18" charset="0"/>
                        </a:rPr>
                        <a:t>из них у первобеременных</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341</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6,7%</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1</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76</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31</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121</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105</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27</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107">
                <a:tc>
                  <a:txBody>
                    <a:bodyPr/>
                    <a:lstStyle/>
                    <a:p>
                      <a:pPr algn="ctr">
                        <a:lnSpc>
                          <a:spcPct val="115000"/>
                        </a:lnSpc>
                        <a:spcAft>
                          <a:spcPts val="0"/>
                        </a:spcAft>
                      </a:pPr>
                      <a:r>
                        <a:rPr lang="ru-RU" sz="1050" dirty="0">
                          <a:latin typeface="Times New Roman" pitchFamily="18" charset="0"/>
                          <a:ea typeface="Calibri"/>
                          <a:cs typeface="Times New Roman" pitchFamily="18" charset="0"/>
                        </a:rPr>
                        <a:t>у ВИЧ-инфицированных</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96</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50">
                        <a:latin typeface="Times New Roman" pitchFamily="18" charset="0"/>
                        <a:ea typeface="Calibri"/>
                        <a:cs typeface="Times New Roman" pitchFamily="18" charset="0"/>
                      </a:endParaRP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50">
                        <a:latin typeface="Times New Roman" pitchFamily="18" charset="0"/>
                        <a:ea typeface="Calibri"/>
                        <a:cs typeface="Times New Roman" pitchFamily="18" charset="0"/>
                      </a:endParaRP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2</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50">
                        <a:latin typeface="Times New Roman" pitchFamily="18" charset="0"/>
                        <a:ea typeface="Calibri"/>
                        <a:cs typeface="Times New Roman" pitchFamily="18" charset="0"/>
                      </a:endParaRP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11</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29</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40</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9604">
                <a:tc>
                  <a:txBody>
                    <a:bodyPr/>
                    <a:lstStyle/>
                    <a:p>
                      <a:pPr algn="ctr">
                        <a:lnSpc>
                          <a:spcPct val="115000"/>
                        </a:lnSpc>
                        <a:spcAft>
                          <a:spcPts val="0"/>
                        </a:spcAft>
                      </a:pPr>
                      <a:r>
                        <a:rPr lang="ru-RU" sz="1050">
                          <a:latin typeface="Times New Roman" pitchFamily="18" charset="0"/>
                          <a:ea typeface="Calibri"/>
                          <a:cs typeface="Times New Roman" pitchFamily="18" charset="0"/>
                        </a:rPr>
                        <a:t>прерываний до 12 недель, всего</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4629</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91,6%</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3</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185</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46</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790</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1300</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1169</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9604">
                <a:tc>
                  <a:txBody>
                    <a:bodyPr/>
                    <a:lstStyle/>
                    <a:p>
                      <a:pPr algn="ctr">
                        <a:lnSpc>
                          <a:spcPct val="115000"/>
                        </a:lnSpc>
                        <a:spcAft>
                          <a:spcPts val="0"/>
                        </a:spcAft>
                      </a:pPr>
                      <a:r>
                        <a:rPr lang="ru-RU" sz="1050">
                          <a:latin typeface="Times New Roman" pitchFamily="18" charset="0"/>
                          <a:ea typeface="Calibri"/>
                          <a:cs typeface="Times New Roman" pitchFamily="18" charset="0"/>
                        </a:rPr>
                        <a:t>из них самопроизвольный аборт</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2268</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48,6%</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2</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87</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23</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370</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624</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592</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107">
                <a:tc>
                  <a:txBody>
                    <a:bodyPr/>
                    <a:lstStyle/>
                    <a:p>
                      <a:pPr algn="ctr">
                        <a:lnSpc>
                          <a:spcPct val="115000"/>
                        </a:lnSpc>
                        <a:spcAft>
                          <a:spcPts val="0"/>
                        </a:spcAft>
                      </a:pPr>
                      <a:r>
                        <a:rPr lang="ru-RU" sz="1050">
                          <a:latin typeface="Times New Roman" pitchFamily="18" charset="0"/>
                          <a:ea typeface="Calibri"/>
                          <a:cs typeface="Times New Roman" pitchFamily="18" charset="0"/>
                        </a:rPr>
                        <a:t>медицинский аборт</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2332</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50,4%</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97</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23</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417</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668</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569</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107">
                <a:tc>
                  <a:txBody>
                    <a:bodyPr/>
                    <a:lstStyle/>
                    <a:p>
                      <a:pPr algn="ctr">
                        <a:lnSpc>
                          <a:spcPct val="115000"/>
                        </a:lnSpc>
                        <a:spcAft>
                          <a:spcPts val="0"/>
                        </a:spcAft>
                      </a:pPr>
                      <a:r>
                        <a:rPr lang="ru-RU" sz="1050">
                          <a:latin typeface="Times New Roman" pitchFamily="18" charset="0"/>
                          <a:ea typeface="Calibri"/>
                          <a:cs typeface="Times New Roman" pitchFamily="18" charset="0"/>
                        </a:rPr>
                        <a:t>в ранние сроки</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423</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ru-RU" sz="1050" dirty="0">
                          <a:latin typeface="Times New Roman" pitchFamily="18" charset="0"/>
                          <a:ea typeface="Calibri"/>
                          <a:cs typeface="Times New Roman" pitchFamily="18" charset="0"/>
                        </a:rPr>
                        <a:t>13,5%</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50">
                        <a:latin typeface="Times New Roman" pitchFamily="18" charset="0"/>
                        <a:ea typeface="Calibri"/>
                        <a:cs typeface="Times New Roman" pitchFamily="18" charset="0"/>
                      </a:endParaRP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23</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4</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70</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132</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107</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9604">
                <a:tc>
                  <a:txBody>
                    <a:bodyPr/>
                    <a:lstStyle/>
                    <a:p>
                      <a:pPr algn="ctr">
                        <a:lnSpc>
                          <a:spcPct val="115000"/>
                        </a:lnSpc>
                        <a:spcAft>
                          <a:spcPts val="0"/>
                        </a:spcAft>
                      </a:pPr>
                      <a:r>
                        <a:rPr lang="ru-RU" sz="1050">
                          <a:latin typeface="Times New Roman" pitchFamily="18" charset="0"/>
                          <a:ea typeface="Calibri"/>
                          <a:cs typeface="Times New Roman" pitchFamily="18" charset="0"/>
                        </a:rPr>
                        <a:t>из них медикаментозным способом</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200</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ru-RU"/>
                    </a:p>
                  </a:txBody>
                  <a:tcPr/>
                </a:tc>
                <a:tc>
                  <a:txBody>
                    <a:bodyPr/>
                    <a:lstStyle/>
                    <a:p>
                      <a:pPr algn="ctr">
                        <a:lnSpc>
                          <a:spcPct val="115000"/>
                        </a:lnSpc>
                        <a:spcAft>
                          <a:spcPts val="0"/>
                        </a:spcAft>
                      </a:pPr>
                      <a:endParaRPr lang="ru-RU" sz="1050">
                        <a:latin typeface="Times New Roman" pitchFamily="18" charset="0"/>
                        <a:ea typeface="Calibri"/>
                        <a:cs typeface="Times New Roman" pitchFamily="18" charset="0"/>
                      </a:endParaRP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16</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3</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35</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65</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37</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107">
                <a:tc>
                  <a:txBody>
                    <a:bodyPr/>
                    <a:lstStyle/>
                    <a:p>
                      <a:pPr algn="ctr">
                        <a:lnSpc>
                          <a:spcPct val="115000"/>
                        </a:lnSpc>
                        <a:spcAft>
                          <a:spcPts val="0"/>
                        </a:spcAft>
                      </a:pPr>
                      <a:r>
                        <a:rPr lang="ru-RU" sz="1050">
                          <a:latin typeface="Times New Roman" pitchFamily="18" charset="0"/>
                          <a:ea typeface="Calibri"/>
                          <a:cs typeface="Times New Roman" pitchFamily="18" charset="0"/>
                        </a:rPr>
                        <a:t>у первобеременных</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20</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10%</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50">
                        <a:latin typeface="Times New Roman" pitchFamily="18" charset="0"/>
                        <a:ea typeface="Calibri"/>
                        <a:cs typeface="Times New Roman" pitchFamily="18" charset="0"/>
                      </a:endParaRP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9</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7</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4</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50">
                        <a:latin typeface="Times New Roman" pitchFamily="18" charset="0"/>
                        <a:ea typeface="Calibri"/>
                        <a:cs typeface="Times New Roman" pitchFamily="18" charset="0"/>
                      </a:endParaRP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9604">
                <a:tc>
                  <a:txBody>
                    <a:bodyPr/>
                    <a:lstStyle/>
                    <a:p>
                      <a:pPr algn="ctr">
                        <a:lnSpc>
                          <a:spcPct val="115000"/>
                        </a:lnSpc>
                        <a:spcAft>
                          <a:spcPts val="0"/>
                        </a:spcAft>
                      </a:pPr>
                      <a:r>
                        <a:rPr lang="ru-RU" sz="1050">
                          <a:latin typeface="Times New Roman" pitchFamily="18" charset="0"/>
                          <a:ea typeface="Calibri"/>
                          <a:cs typeface="Times New Roman" pitchFamily="18" charset="0"/>
                        </a:rPr>
                        <a:t>аборт по медицинским показаниям</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29</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1,2%</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50">
                        <a:latin typeface="Times New Roman" pitchFamily="18" charset="0"/>
                        <a:ea typeface="Calibri"/>
                        <a:cs typeface="Times New Roman" pitchFamily="18" charset="0"/>
                      </a:endParaRP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50">
                        <a:latin typeface="Times New Roman" pitchFamily="18" charset="0"/>
                        <a:ea typeface="Calibri"/>
                        <a:cs typeface="Times New Roman" pitchFamily="18" charset="0"/>
                      </a:endParaRP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3</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8</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8</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6214">
                <a:tc>
                  <a:txBody>
                    <a:bodyPr/>
                    <a:lstStyle/>
                    <a:p>
                      <a:pPr algn="ctr">
                        <a:lnSpc>
                          <a:spcPct val="115000"/>
                        </a:lnSpc>
                        <a:spcAft>
                          <a:spcPts val="0"/>
                        </a:spcAft>
                      </a:pPr>
                      <a:r>
                        <a:rPr lang="ru-RU" sz="1050">
                          <a:latin typeface="Times New Roman" pitchFamily="18" charset="0"/>
                          <a:ea typeface="Calibri"/>
                          <a:cs typeface="Times New Roman" pitchFamily="18" charset="0"/>
                        </a:rPr>
                        <a:t>прерывания беременности в сроке 12-21 неделя</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427</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8,4%</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50">
                        <a:latin typeface="Times New Roman" pitchFamily="18" charset="0"/>
                        <a:ea typeface="Calibri"/>
                        <a:cs typeface="Times New Roman" pitchFamily="18" charset="0"/>
                      </a:endParaRP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12</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3</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84</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128</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113</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8107">
                <a:tc>
                  <a:txBody>
                    <a:bodyPr/>
                    <a:lstStyle/>
                    <a:p>
                      <a:pPr algn="ctr">
                        <a:lnSpc>
                          <a:spcPct val="115000"/>
                        </a:lnSpc>
                        <a:spcAft>
                          <a:spcPts val="0"/>
                        </a:spcAft>
                      </a:pPr>
                      <a:r>
                        <a:rPr lang="ru-RU" sz="1050" dirty="0">
                          <a:latin typeface="Times New Roman" pitchFamily="18" charset="0"/>
                          <a:ea typeface="Calibri"/>
                          <a:cs typeface="Times New Roman" pitchFamily="18" charset="0"/>
                        </a:rPr>
                        <a:t>из них самопроизвольный</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293</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68,6%</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50">
                        <a:latin typeface="Times New Roman" pitchFamily="18" charset="0"/>
                        <a:ea typeface="Calibri"/>
                        <a:cs typeface="Times New Roman" pitchFamily="18" charset="0"/>
                      </a:endParaRP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10</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2</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55</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79</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85</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69604">
                <a:tc>
                  <a:txBody>
                    <a:bodyPr/>
                    <a:lstStyle/>
                    <a:p>
                      <a:pPr algn="ctr">
                        <a:lnSpc>
                          <a:spcPct val="115000"/>
                        </a:lnSpc>
                        <a:spcAft>
                          <a:spcPts val="0"/>
                        </a:spcAft>
                      </a:pPr>
                      <a:r>
                        <a:rPr lang="ru-RU" sz="1050" dirty="0">
                          <a:latin typeface="Times New Roman" pitchFamily="18" charset="0"/>
                          <a:ea typeface="Calibri"/>
                          <a:cs typeface="Times New Roman" pitchFamily="18" charset="0"/>
                        </a:rPr>
                        <a:t>аборт по медицинским показаниям</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130</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30,4%</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ru-RU" sz="1050" dirty="0">
                        <a:latin typeface="Times New Roman" pitchFamily="18" charset="0"/>
                        <a:ea typeface="Calibri"/>
                        <a:cs typeface="Times New Roman" pitchFamily="18" charset="0"/>
                      </a:endParaRP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2</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1</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29</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a:latin typeface="Times New Roman" pitchFamily="18" charset="0"/>
                          <a:ea typeface="Calibri"/>
                          <a:cs typeface="Times New Roman" pitchFamily="18" charset="0"/>
                        </a:rPr>
                        <a:t>47</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050" dirty="0">
                          <a:latin typeface="Times New Roman" pitchFamily="18" charset="0"/>
                          <a:ea typeface="Calibri"/>
                          <a:cs typeface="Times New Roman" pitchFamily="18" charset="0"/>
                        </a:rPr>
                        <a:t>27</a:t>
                      </a:r>
                    </a:p>
                  </a:txBody>
                  <a:tcPr marL="54768" marR="5476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pSp>
        <p:nvGrpSpPr>
          <p:cNvPr id="22689" name="Группа 22"/>
          <p:cNvGrpSpPr>
            <a:grpSpLocks/>
          </p:cNvGrpSpPr>
          <p:nvPr/>
        </p:nvGrpSpPr>
        <p:grpSpPr bwMode="auto">
          <a:xfrm>
            <a:off x="3059113" y="3500438"/>
            <a:ext cx="576262" cy="1944687"/>
            <a:chOff x="3059832" y="3501008"/>
            <a:chExt cx="576064" cy="1944216"/>
          </a:xfrm>
        </p:grpSpPr>
        <p:sp>
          <p:nvSpPr>
            <p:cNvPr id="17" name="Овал 16"/>
            <p:cNvSpPr/>
            <p:nvPr/>
          </p:nvSpPr>
          <p:spPr>
            <a:xfrm>
              <a:off x="3059832" y="3932703"/>
              <a:ext cx="576064" cy="288855"/>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8" name="Овал 17"/>
            <p:cNvSpPr/>
            <p:nvPr/>
          </p:nvSpPr>
          <p:spPr>
            <a:xfrm>
              <a:off x="3059832" y="3501008"/>
              <a:ext cx="576064" cy="28726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9" name="Овал 18"/>
            <p:cNvSpPr/>
            <p:nvPr/>
          </p:nvSpPr>
          <p:spPr>
            <a:xfrm>
              <a:off x="3059832" y="5157957"/>
              <a:ext cx="576064" cy="287267"/>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5715000"/>
            <a:ext cx="9144000" cy="1143000"/>
          </a:xfrm>
          <a:prstGeom prst="rect">
            <a:avLst/>
          </a:prstGeom>
          <a:noFill/>
          <a:ln w="9525">
            <a:noFill/>
            <a:miter lim="800000"/>
            <a:headEnd/>
            <a:tailEnd/>
          </a:ln>
        </p:spPr>
      </p:pic>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АДМИНИСТРАТИВНЫЕ МЕРЫ</a:t>
            </a:r>
            <a:endParaRPr lang="ru-RU" sz="28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sp>
        <p:nvSpPr>
          <p:cNvPr id="23558" name="Прямоугольник 12"/>
          <p:cNvSpPr>
            <a:spLocks noChangeArrowheads="1"/>
          </p:cNvSpPr>
          <p:nvPr/>
        </p:nvSpPr>
        <p:spPr bwMode="auto">
          <a:xfrm>
            <a:off x="395288" y="4797425"/>
            <a:ext cx="8497887" cy="1262063"/>
          </a:xfrm>
          <a:prstGeom prst="rect">
            <a:avLst/>
          </a:prstGeom>
          <a:noFill/>
          <a:ln w="9525">
            <a:noFill/>
            <a:miter lim="800000"/>
            <a:headEnd/>
            <a:tailEnd/>
          </a:ln>
        </p:spPr>
        <p:txBody>
          <a:bodyPr>
            <a:spAutoFit/>
          </a:bodyPr>
          <a:lstStyle/>
          <a:p>
            <a:r>
              <a:rPr lang="ru-RU" sz="1600">
                <a:latin typeface="Times New Roman" pitchFamily="18" charset="0"/>
                <a:cs typeface="Times New Roman" pitchFamily="18" charset="0"/>
              </a:rPr>
              <a:t>Выбор малоинвазивных технологий – проведен семинар тренинг 16.01.2015 </a:t>
            </a:r>
            <a:r>
              <a:rPr lang="ru-RU" sz="1400"/>
              <a:t>«Безопасный репродуктивный выбор: современные  технологии прерывания беременности».</a:t>
            </a:r>
          </a:p>
          <a:p>
            <a:r>
              <a:rPr lang="ru-RU" sz="1400"/>
              <a:t>Санитарно-просветительная работа по вопросам контрацепции, школы репродуктивного здоровья. </a:t>
            </a:r>
          </a:p>
          <a:p>
            <a:endParaRPr lang="ru-RU" sz="1600">
              <a:latin typeface="Times New Roman" pitchFamily="18" charset="0"/>
              <a:cs typeface="Times New Roman" pitchFamily="18" charset="0"/>
            </a:endParaRPr>
          </a:p>
          <a:p>
            <a:pPr algn="just"/>
            <a:r>
              <a:rPr lang="ru-RU" sz="1600">
                <a:latin typeface="Times New Roman" pitchFamily="18" charset="0"/>
                <a:cs typeface="Times New Roman" pitchFamily="18" charset="0"/>
              </a:rPr>
              <a:t> </a:t>
            </a:r>
          </a:p>
        </p:txBody>
      </p:sp>
      <p:grpSp>
        <p:nvGrpSpPr>
          <p:cNvPr id="23559" name="Группа 16"/>
          <p:cNvGrpSpPr>
            <a:grpSpLocks/>
          </p:cNvGrpSpPr>
          <p:nvPr/>
        </p:nvGrpSpPr>
        <p:grpSpPr bwMode="auto">
          <a:xfrm>
            <a:off x="395288" y="1916113"/>
            <a:ext cx="8424862" cy="3744912"/>
            <a:chOff x="395536" y="1916832"/>
            <a:chExt cx="8424936" cy="3744416"/>
          </a:xfrm>
        </p:grpSpPr>
        <p:sp>
          <p:nvSpPr>
            <p:cNvPr id="11" name="Прямоугольник 10"/>
            <p:cNvSpPr/>
            <p:nvPr/>
          </p:nvSpPr>
          <p:spPr>
            <a:xfrm>
              <a:off x="395536" y="1916832"/>
              <a:ext cx="8424936" cy="1872208"/>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23563" name="Прямоугольник 20"/>
            <p:cNvSpPr>
              <a:spLocks noChangeArrowheads="1"/>
            </p:cNvSpPr>
            <p:nvPr/>
          </p:nvSpPr>
          <p:spPr bwMode="auto">
            <a:xfrm>
              <a:off x="395536" y="1988840"/>
              <a:ext cx="8424936" cy="2062103"/>
            </a:xfrm>
            <a:prstGeom prst="rect">
              <a:avLst/>
            </a:prstGeom>
            <a:noFill/>
            <a:ln w="9525">
              <a:noFill/>
              <a:miter lim="800000"/>
              <a:headEnd/>
              <a:tailEnd/>
            </a:ln>
          </p:spPr>
          <p:txBody>
            <a:bodyPr>
              <a:spAutoFit/>
            </a:bodyPr>
            <a:lstStyle/>
            <a:p>
              <a:pPr algn="just"/>
              <a:r>
                <a:rPr lang="ru-RU" sz="1600">
                  <a:latin typeface="Times New Roman" pitchFamily="18" charset="0"/>
                  <a:cs typeface="Times New Roman" pitchFamily="18" charset="0"/>
                </a:rPr>
                <a:t>В регионе организованы 3 Центра и 4 кабинета кризисной беременности в структуре ГУЗ «Городская клиническая больница №1», ГУЗ «Центральная клиническая медико-санитарная часть», ГУЗ «Городская поликлиника №4», ГУЗ «Городская поликлиника №1 имени С.М. Кирова», ГУЗ «Николаевская ЦРБ», ГУЗ «Инзенская ЦРБ», ГУЗ «Барышская ЦРБ». В 2014 году специалистов центров и кабинетов кризисной беременности посетили 5985 беременных, из них 951 женщина по вопросу нежеланной беременности, 240 из них (25%) сохранили беременность после консультации.</a:t>
              </a:r>
            </a:p>
            <a:p>
              <a:pPr algn="just"/>
              <a:endParaRPr lang="ru-RU" sz="1600">
                <a:latin typeface="Times New Roman" pitchFamily="18" charset="0"/>
                <a:cs typeface="Times New Roman" pitchFamily="18" charset="0"/>
              </a:endParaRPr>
            </a:p>
          </p:txBody>
        </p:sp>
        <p:sp>
          <p:nvSpPr>
            <p:cNvPr id="15" name="Прямоугольник 14"/>
            <p:cNvSpPr/>
            <p:nvPr/>
          </p:nvSpPr>
          <p:spPr>
            <a:xfrm>
              <a:off x="395536" y="3861048"/>
              <a:ext cx="8390736" cy="864096"/>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23567" name="Прямоугольник 15"/>
            <p:cNvSpPr>
              <a:spLocks noChangeArrowheads="1"/>
            </p:cNvSpPr>
            <p:nvPr/>
          </p:nvSpPr>
          <p:spPr bwMode="auto">
            <a:xfrm>
              <a:off x="467544" y="3789040"/>
              <a:ext cx="8352928" cy="1077218"/>
            </a:xfrm>
            <a:prstGeom prst="rect">
              <a:avLst/>
            </a:prstGeom>
            <a:noFill/>
            <a:ln w="9525">
              <a:noFill/>
              <a:miter lim="800000"/>
              <a:headEnd/>
              <a:tailEnd/>
            </a:ln>
          </p:spPr>
          <p:txBody>
            <a:bodyPr>
              <a:spAutoFit/>
            </a:bodyPr>
            <a:lstStyle/>
            <a:p>
              <a:r>
                <a:rPr lang="ru-RU" sz="1600">
                  <a:latin typeface="Times New Roman" pitchFamily="18" charset="0"/>
                  <a:cs typeface="Times New Roman" pitchFamily="18" charset="0"/>
                </a:rPr>
                <a:t>Соблюдается «окно тишины» при сроке беременности 4-7я недели; 11-12я недели, не менее 48 часов после обращения в медицинское учреждение; не менее 7 дней с момента обращения женщины при сроке беременности 8-10я недели </a:t>
              </a:r>
            </a:p>
            <a:p>
              <a:pPr algn="just"/>
              <a:r>
                <a:rPr lang="ru-RU" sz="1600">
                  <a:latin typeface="Times New Roman" pitchFamily="18" charset="0"/>
                  <a:cs typeface="Times New Roman" pitchFamily="18" charset="0"/>
                </a:rPr>
                <a:t> </a:t>
              </a:r>
            </a:p>
          </p:txBody>
        </p:sp>
        <p:sp>
          <p:nvSpPr>
            <p:cNvPr id="14" name="Прямоугольник 13"/>
            <p:cNvSpPr/>
            <p:nvPr/>
          </p:nvSpPr>
          <p:spPr>
            <a:xfrm>
              <a:off x="395536" y="4797152"/>
              <a:ext cx="8390736" cy="864096"/>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5715000"/>
            <a:ext cx="9144000" cy="1143000"/>
          </a:xfrm>
          <a:prstGeom prst="rect">
            <a:avLst/>
          </a:prstGeom>
          <a:noFill/>
          <a:ln w="9525">
            <a:noFill/>
            <a:miter lim="800000"/>
            <a:headEnd/>
            <a:tailEnd/>
          </a:ln>
        </p:spPr>
      </p:pic>
      <p:sp>
        <p:nvSpPr>
          <p:cNvPr id="12" name="Прямоугольник 11"/>
          <p:cNvSpPr/>
          <p:nvPr/>
        </p:nvSpPr>
        <p:spPr>
          <a:xfrm>
            <a:off x="428596" y="285728"/>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smtClean="0">
                <a:solidFill>
                  <a:srgbClr val="FF0000"/>
                </a:solidFill>
              </a:rPr>
              <a:t>КАДРОВЫЙ СОСТАВ</a:t>
            </a:r>
            <a:endParaRPr lang="ru-RU" sz="28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sp>
        <p:nvSpPr>
          <p:cNvPr id="11" name="Прямоугольник 10"/>
          <p:cNvSpPr/>
          <p:nvPr/>
        </p:nvSpPr>
        <p:spPr bwMode="auto">
          <a:xfrm>
            <a:off x="357158" y="4429132"/>
            <a:ext cx="8424862" cy="1300952"/>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4" name="Прямоугольник 13"/>
          <p:cNvSpPr/>
          <p:nvPr/>
        </p:nvSpPr>
        <p:spPr bwMode="auto">
          <a:xfrm>
            <a:off x="6500826" y="2000240"/>
            <a:ext cx="2214578" cy="864210"/>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50177" name="Rectangle 1"/>
          <p:cNvSpPr>
            <a:spLocks noChangeArrowheads="1"/>
          </p:cNvSpPr>
          <p:nvPr/>
        </p:nvSpPr>
        <p:spPr bwMode="auto">
          <a:xfrm>
            <a:off x="357158" y="4286256"/>
            <a:ext cx="8501122"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lvl="0" eaLnBrk="0" hangingPunct="0"/>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Средний возраст врачей акушеров-гинекологов по городу Ульяновску составляет 44 года, по Ульяновской области 46 лет</a:t>
            </a:r>
            <a:r>
              <a:rPr kumimoji="0" lang="ru-RU" sz="1400" b="0" i="0" u="none" strike="noStrike" cap="none" normalizeH="0" dirty="0" smtClean="0">
                <a:ln>
                  <a:noFill/>
                </a:ln>
                <a:solidFill>
                  <a:schemeClr val="tx1"/>
                </a:solidFill>
                <a:effectLst/>
                <a:latin typeface="Times New Roman" pitchFamily="18" charset="0"/>
                <a:ea typeface="Times New Roman" pitchFamily="18" charset="0"/>
                <a:cs typeface="Times New Roman" pitchFamily="18" charset="0"/>
              </a:rPr>
              <a:t> - </a:t>
            </a:r>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от 38-39 лет (в ГУЗ «Городская больница № 3» и ГУЗ «Городская Клиническая больница №1») до 52 лет (в ГУЗ «Городская поликлиника № 1 им. С.М.Кирова»).</a:t>
            </a:r>
          </a:p>
          <a:p>
            <a:pPr eaLnBrk="0" hangingPunct="0"/>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 целом выявлена проблема отсутствия квалификационной категории у врачей акушеров-гинекологов по городу Ульяновску 52%, по Ульяновской области 63%.</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lvl="0" eaLnBrk="0" hangingPunct="0"/>
            <a:endPar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lvl="0" eaLnBrk="0" hangingPunct="0"/>
            <a:r>
              <a:rPr kumimoji="0" lang="ru-RU"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3" name="Прямоугольник 12"/>
          <p:cNvSpPr/>
          <p:nvPr/>
        </p:nvSpPr>
        <p:spPr>
          <a:xfrm>
            <a:off x="6500826" y="2071678"/>
            <a:ext cx="2428892" cy="646331"/>
          </a:xfrm>
          <a:prstGeom prst="rect">
            <a:avLst/>
          </a:prstGeom>
        </p:spPr>
        <p:txBody>
          <a:bodyPr wrap="square">
            <a:spAutoFit/>
          </a:bodyPr>
          <a:lstStyle/>
          <a:p>
            <a:r>
              <a:rPr lang="ru-RU" dirty="0" smtClean="0">
                <a:latin typeface="Times New Roman" pitchFamily="18" charset="0"/>
                <a:cs typeface="Times New Roman" pitchFamily="18" charset="0"/>
              </a:rPr>
              <a:t>   Конкурс</a:t>
            </a:r>
          </a:p>
          <a:p>
            <a:r>
              <a:rPr lang="ru-RU" dirty="0" smtClean="0">
                <a:latin typeface="Times New Roman" pitchFamily="18" charset="0"/>
                <a:cs typeface="Times New Roman" pitchFamily="18" charset="0"/>
              </a:rPr>
              <a:t> «Спасибо доктор»</a:t>
            </a:r>
            <a:endParaRPr lang="ru-RU" dirty="0"/>
          </a:p>
        </p:txBody>
      </p:sp>
      <p:pic>
        <p:nvPicPr>
          <p:cNvPr id="16" name="Рисунок 15" descr="X:\Иглина М.А\РАБОТА С КАДРАМИ\ФОТО спасибо доктор\P1190214.jpg"/>
          <p:cNvPicPr/>
          <p:nvPr/>
        </p:nvPicPr>
        <p:blipFill>
          <a:blip r:embed="rId4" cstate="print"/>
          <a:srcRect l="19214" t="14410" r="8994" b="3373"/>
          <a:stretch>
            <a:fillRect/>
          </a:stretch>
        </p:blipFill>
        <p:spPr bwMode="auto">
          <a:xfrm>
            <a:off x="571472" y="1857364"/>
            <a:ext cx="1504950" cy="2324964"/>
          </a:xfrm>
          <a:prstGeom prst="rect">
            <a:avLst/>
          </a:prstGeom>
          <a:noFill/>
          <a:ln w="9525">
            <a:noFill/>
            <a:miter lim="800000"/>
            <a:headEnd/>
            <a:tailEnd/>
          </a:ln>
        </p:spPr>
      </p:pic>
      <p:pic>
        <p:nvPicPr>
          <p:cNvPr id="17" name="Рисунок 16" descr="X:\Иглина М.А\РАБОТА С КАДРАМИ\ФОТО спасибо доктор\P1190205.jpg"/>
          <p:cNvPicPr/>
          <p:nvPr/>
        </p:nvPicPr>
        <p:blipFill>
          <a:blip r:embed="rId5" cstate="print"/>
          <a:srcRect l="6541" t="21769" r="20849" b="10731"/>
          <a:stretch>
            <a:fillRect/>
          </a:stretch>
        </p:blipFill>
        <p:spPr bwMode="auto">
          <a:xfrm>
            <a:off x="2214546" y="1857364"/>
            <a:ext cx="1799366" cy="2357454"/>
          </a:xfrm>
          <a:prstGeom prst="rect">
            <a:avLst/>
          </a:prstGeom>
          <a:noFill/>
          <a:ln w="9525">
            <a:noFill/>
            <a:miter lim="800000"/>
            <a:headEnd/>
            <a:tailEnd/>
          </a:ln>
        </p:spPr>
      </p:pic>
      <p:pic>
        <p:nvPicPr>
          <p:cNvPr id="18" name="Рисунок 17" descr="X:\Иглина М.А\РАБОТА С КАДРАМИ\ФОТО спасибо доктор\P1190207.jpg"/>
          <p:cNvPicPr/>
          <p:nvPr/>
        </p:nvPicPr>
        <p:blipFill>
          <a:blip r:embed="rId6" cstate="print"/>
          <a:srcRect l="19929" t="29025" r="25141"/>
          <a:stretch>
            <a:fillRect/>
          </a:stretch>
        </p:blipFill>
        <p:spPr bwMode="auto">
          <a:xfrm>
            <a:off x="4286248" y="1857364"/>
            <a:ext cx="2169126" cy="242411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5715000"/>
            <a:ext cx="9144000" cy="1143000"/>
          </a:xfrm>
          <a:prstGeom prst="rect">
            <a:avLst/>
          </a:prstGeom>
          <a:noFill/>
          <a:ln w="9525">
            <a:noFill/>
            <a:miter lim="800000"/>
            <a:headEnd/>
            <a:tailEnd/>
          </a:ln>
        </p:spPr>
      </p:pic>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ЗАДАЧИ</a:t>
            </a:r>
            <a:endParaRPr lang="ru-RU" sz="28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grpSp>
        <p:nvGrpSpPr>
          <p:cNvPr id="24582" name="Группа 16"/>
          <p:cNvGrpSpPr>
            <a:grpSpLocks/>
          </p:cNvGrpSpPr>
          <p:nvPr/>
        </p:nvGrpSpPr>
        <p:grpSpPr bwMode="auto">
          <a:xfrm>
            <a:off x="395288" y="1989138"/>
            <a:ext cx="8320087" cy="2952750"/>
            <a:chOff x="395536" y="1988840"/>
            <a:chExt cx="8319868" cy="2952328"/>
          </a:xfrm>
        </p:grpSpPr>
        <p:sp>
          <p:nvSpPr>
            <p:cNvPr id="13" name="Прямоугольник 12"/>
            <p:cNvSpPr/>
            <p:nvPr/>
          </p:nvSpPr>
          <p:spPr>
            <a:xfrm>
              <a:off x="428596" y="2000240"/>
              <a:ext cx="8286808" cy="852696"/>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24586" name="Rectangle 17"/>
            <p:cNvSpPr>
              <a:spLocks noChangeArrowheads="1"/>
            </p:cNvSpPr>
            <p:nvPr/>
          </p:nvSpPr>
          <p:spPr bwMode="auto">
            <a:xfrm>
              <a:off x="467544" y="1988840"/>
              <a:ext cx="8072437" cy="830997"/>
            </a:xfrm>
            <a:prstGeom prst="rect">
              <a:avLst/>
            </a:prstGeom>
            <a:noFill/>
            <a:ln w="9525">
              <a:noFill/>
              <a:miter lim="800000"/>
              <a:headEnd/>
              <a:tailEnd/>
            </a:ln>
          </p:spPr>
          <p:txBody>
            <a:bodyPr anchor="ctr">
              <a:spAutoFit/>
            </a:bodyPr>
            <a:lstStyle/>
            <a:p>
              <a:pPr algn="just" eaLnBrk="0" hangingPunct="0"/>
              <a:r>
                <a:rPr lang="ru-RU" sz="1600" b="1"/>
                <a:t>МЕЖДИСЦИПЛИНАРНЫЙ ПОДХОД К ДИАГНОСТИКЕ И ЛЕЧЕНИЮ ЭКСТРАГЕНИТАЛЬНОЙ ПАТОЛОГИИ ПРИ БЕРЕМЕННОСТИ. НАЗНАЧЕНИЕ ОТВЕТСТВЕННЫХ ТЕРАПЕВТОВ В ЛПУ.  </a:t>
              </a:r>
              <a:endParaRPr lang="ru-RU" sz="1600"/>
            </a:p>
          </p:txBody>
        </p:sp>
        <p:sp>
          <p:nvSpPr>
            <p:cNvPr id="29" name="Прямоугольник 28"/>
            <p:cNvSpPr/>
            <p:nvPr/>
          </p:nvSpPr>
          <p:spPr>
            <a:xfrm>
              <a:off x="428596" y="2996952"/>
              <a:ext cx="8286808" cy="432048"/>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24590" name="Rectangle 17"/>
            <p:cNvSpPr>
              <a:spLocks noChangeArrowheads="1"/>
            </p:cNvSpPr>
            <p:nvPr/>
          </p:nvSpPr>
          <p:spPr bwMode="auto">
            <a:xfrm>
              <a:off x="467544" y="2996952"/>
              <a:ext cx="8072438" cy="338554"/>
            </a:xfrm>
            <a:prstGeom prst="rect">
              <a:avLst/>
            </a:prstGeom>
            <a:noFill/>
            <a:ln w="9525">
              <a:noFill/>
              <a:miter lim="800000"/>
              <a:headEnd/>
              <a:tailEnd/>
            </a:ln>
          </p:spPr>
          <p:txBody>
            <a:bodyPr anchor="ctr">
              <a:spAutoFit/>
            </a:bodyPr>
            <a:lstStyle/>
            <a:p>
              <a:pPr algn="just" eaLnBrk="0" hangingPunct="0"/>
              <a:r>
                <a:rPr lang="ru-RU" sz="1600" b="1"/>
                <a:t>СНИЖЕНИЕ ПОКАЗАТЕЛЯ МАТЕРИНСКОЙ СМЕРТНОСТИ  </a:t>
              </a:r>
              <a:endParaRPr lang="ru-RU" sz="1600"/>
            </a:p>
          </p:txBody>
        </p:sp>
        <p:sp>
          <p:nvSpPr>
            <p:cNvPr id="16" name="Прямоугольник 15"/>
            <p:cNvSpPr/>
            <p:nvPr/>
          </p:nvSpPr>
          <p:spPr>
            <a:xfrm>
              <a:off x="395536" y="3573016"/>
              <a:ext cx="8286808" cy="648072"/>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24594" name="Прямоугольник 16"/>
            <p:cNvSpPr>
              <a:spLocks noChangeArrowheads="1"/>
            </p:cNvSpPr>
            <p:nvPr/>
          </p:nvSpPr>
          <p:spPr bwMode="auto">
            <a:xfrm>
              <a:off x="395536" y="3573016"/>
              <a:ext cx="8072437" cy="584775"/>
            </a:xfrm>
            <a:prstGeom prst="rect">
              <a:avLst/>
            </a:prstGeom>
            <a:noFill/>
            <a:ln w="9525">
              <a:noFill/>
              <a:miter lim="800000"/>
              <a:headEnd/>
              <a:tailEnd/>
            </a:ln>
          </p:spPr>
          <p:txBody>
            <a:bodyPr>
              <a:spAutoFit/>
            </a:bodyPr>
            <a:lstStyle/>
            <a:p>
              <a:pPr algn="just" eaLnBrk="0" hangingPunct="0"/>
              <a:r>
                <a:rPr lang="ru-RU" sz="1600" b="1"/>
                <a:t>РЕГИОНАЛИЗАЦИЯ МЕДИЦИНСКОЙ ПОМОЩИ ПРИ ПРЕЖДЕВРЕМЕННЫХ РОДАХ  </a:t>
              </a:r>
              <a:endParaRPr lang="ru-RU" sz="1600"/>
            </a:p>
          </p:txBody>
        </p:sp>
        <p:sp>
          <p:nvSpPr>
            <p:cNvPr id="24595" name="Прямоугольник 16"/>
            <p:cNvSpPr>
              <a:spLocks noChangeArrowheads="1"/>
            </p:cNvSpPr>
            <p:nvPr/>
          </p:nvSpPr>
          <p:spPr bwMode="auto">
            <a:xfrm>
              <a:off x="395536" y="4293096"/>
              <a:ext cx="8072437" cy="338554"/>
            </a:xfrm>
            <a:prstGeom prst="rect">
              <a:avLst/>
            </a:prstGeom>
            <a:noFill/>
            <a:ln w="9525">
              <a:noFill/>
              <a:miter lim="800000"/>
              <a:headEnd/>
              <a:tailEnd/>
            </a:ln>
          </p:spPr>
          <p:txBody>
            <a:bodyPr>
              <a:spAutoFit/>
            </a:bodyPr>
            <a:lstStyle/>
            <a:p>
              <a:pPr algn="just" eaLnBrk="0" hangingPunct="0"/>
              <a:r>
                <a:rPr lang="ru-RU" sz="1600" b="1"/>
                <a:t>ЭФФЕКТИВНЫЙ ТОКОЛИЗ – ЗАКУПКА ПРЕПАРАТА АТОСИБАН</a:t>
              </a:r>
              <a:endParaRPr lang="ru-RU" sz="1600"/>
            </a:p>
          </p:txBody>
        </p:sp>
        <p:sp>
          <p:nvSpPr>
            <p:cNvPr id="15" name="Прямоугольник 14"/>
            <p:cNvSpPr/>
            <p:nvPr/>
          </p:nvSpPr>
          <p:spPr>
            <a:xfrm>
              <a:off x="395536" y="4293096"/>
              <a:ext cx="8286808" cy="648072"/>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gr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5715000"/>
            <a:ext cx="9144000" cy="1143000"/>
          </a:xfrm>
          <a:prstGeom prst="rect">
            <a:avLst/>
          </a:prstGeom>
          <a:noFill/>
          <a:ln w="9525">
            <a:noFill/>
            <a:miter lim="800000"/>
            <a:headEnd/>
            <a:tailEnd/>
          </a:ln>
        </p:spPr>
      </p:pic>
      <p:sp>
        <p:nvSpPr>
          <p:cNvPr id="25603" name="TextBox 19"/>
          <p:cNvSpPr txBox="1">
            <a:spLocks noChangeArrowheads="1"/>
          </p:cNvSpPr>
          <p:nvPr/>
        </p:nvSpPr>
        <p:spPr bwMode="auto">
          <a:xfrm>
            <a:off x="5435600" y="4508500"/>
            <a:ext cx="3455988" cy="307975"/>
          </a:xfrm>
          <a:prstGeom prst="rect">
            <a:avLst/>
          </a:prstGeom>
          <a:noFill/>
          <a:ln w="9525">
            <a:noFill/>
            <a:miter lim="800000"/>
            <a:headEnd/>
            <a:tailEnd/>
          </a:ln>
        </p:spPr>
        <p:txBody>
          <a:bodyPr>
            <a:spAutoFit/>
          </a:bodyPr>
          <a:lstStyle/>
          <a:p>
            <a:pPr defTabSz="912813"/>
            <a:endParaRPr lang="ru-RU" sz="1400">
              <a:latin typeface="Calibri" pitchFamily="34" charset="0"/>
            </a:endParaRPr>
          </a:p>
        </p:txBody>
      </p:sp>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ЗАДАЧИ</a:t>
            </a:r>
            <a:endParaRPr lang="ru-RU" sz="28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grpSp>
        <p:nvGrpSpPr>
          <p:cNvPr id="25607" name="Группа 16"/>
          <p:cNvGrpSpPr>
            <a:grpSpLocks/>
          </p:cNvGrpSpPr>
          <p:nvPr/>
        </p:nvGrpSpPr>
        <p:grpSpPr bwMode="auto">
          <a:xfrm>
            <a:off x="395288" y="1989138"/>
            <a:ext cx="8320087" cy="2879725"/>
            <a:chOff x="395536" y="1988840"/>
            <a:chExt cx="8319868" cy="2880320"/>
          </a:xfrm>
        </p:grpSpPr>
        <p:sp>
          <p:nvSpPr>
            <p:cNvPr id="13" name="Прямоугольник 12"/>
            <p:cNvSpPr/>
            <p:nvPr/>
          </p:nvSpPr>
          <p:spPr>
            <a:xfrm>
              <a:off x="428596" y="2000240"/>
              <a:ext cx="8286808" cy="852696"/>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28" name="Прямоугольник 27"/>
            <p:cNvSpPr/>
            <p:nvPr/>
          </p:nvSpPr>
          <p:spPr>
            <a:xfrm>
              <a:off x="395536" y="2924944"/>
              <a:ext cx="8286808" cy="432048"/>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25614" name="Rectangle 17"/>
            <p:cNvSpPr>
              <a:spLocks noChangeArrowheads="1"/>
            </p:cNvSpPr>
            <p:nvPr/>
          </p:nvSpPr>
          <p:spPr bwMode="auto">
            <a:xfrm>
              <a:off x="467544" y="4385757"/>
              <a:ext cx="8072438" cy="338554"/>
            </a:xfrm>
            <a:prstGeom prst="rect">
              <a:avLst/>
            </a:prstGeom>
            <a:noFill/>
            <a:ln w="9525">
              <a:noFill/>
              <a:miter lim="800000"/>
              <a:headEnd/>
              <a:tailEnd/>
            </a:ln>
          </p:spPr>
          <p:txBody>
            <a:bodyPr anchor="ctr">
              <a:spAutoFit/>
            </a:bodyPr>
            <a:lstStyle/>
            <a:p>
              <a:pPr algn="just" eaLnBrk="0" hangingPunct="0"/>
              <a:r>
                <a:rPr lang="ru-RU" sz="1600" b="1"/>
                <a:t>СТРОИТЕЛЬСТВО ФЕДЕРАЛЬНОГО ПЕРИНАТАЛЬНОГО ЦЕНТРА</a:t>
              </a:r>
              <a:endParaRPr lang="ru-RU" sz="1600"/>
            </a:p>
          </p:txBody>
        </p:sp>
        <p:sp>
          <p:nvSpPr>
            <p:cNvPr id="25615" name="Rectangle 17"/>
            <p:cNvSpPr>
              <a:spLocks noChangeArrowheads="1"/>
            </p:cNvSpPr>
            <p:nvPr/>
          </p:nvSpPr>
          <p:spPr bwMode="auto">
            <a:xfrm>
              <a:off x="395536" y="2981663"/>
              <a:ext cx="8072438" cy="338554"/>
            </a:xfrm>
            <a:prstGeom prst="rect">
              <a:avLst/>
            </a:prstGeom>
            <a:noFill/>
            <a:ln w="9525">
              <a:noFill/>
              <a:miter lim="800000"/>
              <a:headEnd/>
              <a:tailEnd/>
            </a:ln>
          </p:spPr>
          <p:txBody>
            <a:bodyPr anchor="ctr">
              <a:spAutoFit/>
            </a:bodyPr>
            <a:lstStyle/>
            <a:p>
              <a:pPr algn="just" eaLnBrk="0" hangingPunct="0"/>
              <a:r>
                <a:rPr lang="ru-RU" sz="1600" b="1"/>
                <a:t>УЧАСТИЕ В МОНИТОРИНГЕ РФ  </a:t>
              </a:r>
              <a:endParaRPr lang="ru-RU" sz="1600"/>
            </a:p>
          </p:txBody>
        </p:sp>
        <p:sp>
          <p:nvSpPr>
            <p:cNvPr id="16" name="Прямоугольник 15"/>
            <p:cNvSpPr/>
            <p:nvPr/>
          </p:nvSpPr>
          <p:spPr>
            <a:xfrm>
              <a:off x="395536" y="3429000"/>
              <a:ext cx="8286808" cy="648072"/>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25619" name="Прямоугольник 16"/>
            <p:cNvSpPr>
              <a:spLocks noChangeArrowheads="1"/>
            </p:cNvSpPr>
            <p:nvPr/>
          </p:nvSpPr>
          <p:spPr bwMode="auto">
            <a:xfrm>
              <a:off x="467544" y="1988840"/>
              <a:ext cx="8072437" cy="830997"/>
            </a:xfrm>
            <a:prstGeom prst="rect">
              <a:avLst/>
            </a:prstGeom>
            <a:noFill/>
            <a:ln w="9525">
              <a:noFill/>
              <a:miter lim="800000"/>
              <a:headEnd/>
              <a:tailEnd/>
            </a:ln>
          </p:spPr>
          <p:txBody>
            <a:bodyPr>
              <a:spAutoFit/>
            </a:bodyPr>
            <a:lstStyle/>
            <a:p>
              <a:pPr algn="just" eaLnBrk="0" hangingPunct="0"/>
              <a:r>
                <a:rPr lang="ru-RU" sz="1600" b="1"/>
                <a:t>УВЕЛИЧЕНИЕ ОХВАТА ПД - СВОЕВРЕМЕННОЕ ВЫЯВЛЕНИЕ ПОРОКОВ РАЗВИТИЯ И ПРИНЯТИЯ РЕШЕНИЯ О ВОЗМОЖНОСТИ ПРОЛОНГИРОВАНИЯ БЕРЕМЕННОСТИ   </a:t>
              </a:r>
              <a:endParaRPr lang="ru-RU" sz="1600"/>
            </a:p>
          </p:txBody>
        </p:sp>
        <p:sp>
          <p:nvSpPr>
            <p:cNvPr id="14" name="Прямоугольник 13"/>
            <p:cNvSpPr/>
            <p:nvPr/>
          </p:nvSpPr>
          <p:spPr>
            <a:xfrm>
              <a:off x="395536" y="4221088"/>
              <a:ext cx="8286808" cy="648072"/>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25623" name="Rectangle 17"/>
            <p:cNvSpPr>
              <a:spLocks noChangeArrowheads="1"/>
            </p:cNvSpPr>
            <p:nvPr/>
          </p:nvSpPr>
          <p:spPr bwMode="auto">
            <a:xfrm>
              <a:off x="395536" y="3449906"/>
              <a:ext cx="8072438" cy="584775"/>
            </a:xfrm>
            <a:prstGeom prst="rect">
              <a:avLst/>
            </a:prstGeom>
            <a:noFill/>
            <a:ln w="9525">
              <a:noFill/>
              <a:miter lim="800000"/>
              <a:headEnd/>
              <a:tailEnd/>
            </a:ln>
          </p:spPr>
          <p:txBody>
            <a:bodyPr anchor="ctr">
              <a:spAutoFit/>
            </a:bodyPr>
            <a:lstStyle/>
            <a:p>
              <a:pPr algn="just" eaLnBrk="0" hangingPunct="0"/>
              <a:r>
                <a:rPr lang="ru-RU" sz="1600" b="1"/>
                <a:t>ПРОФИЛАКТИКА АБОРТОВ. ИСПОЛЬЗОВАНИЕ СОВРЕМЕННЫХ ТЕХНОЛОГИЙ ПРЕРЫВАНИЯ БЕРЕМЕННОСТИ  </a:t>
              </a:r>
              <a:endParaRPr lang="ru-RU" sz="160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5516563"/>
            <a:ext cx="9144000" cy="1341437"/>
          </a:xfrm>
          <a:prstGeom prst="rect">
            <a:avLst/>
          </a:prstGeom>
          <a:noFill/>
          <a:ln w="9525">
            <a:noFill/>
            <a:miter lim="800000"/>
            <a:headEnd/>
            <a:tailEnd/>
          </a:ln>
        </p:spPr>
      </p:pic>
      <p:sp>
        <p:nvSpPr>
          <p:cNvPr id="6147" name="TextBox 19"/>
          <p:cNvSpPr txBox="1">
            <a:spLocks noChangeArrowheads="1"/>
          </p:cNvSpPr>
          <p:nvPr/>
        </p:nvSpPr>
        <p:spPr bwMode="auto">
          <a:xfrm>
            <a:off x="5508625" y="4473575"/>
            <a:ext cx="3455988" cy="307975"/>
          </a:xfrm>
          <a:prstGeom prst="rect">
            <a:avLst/>
          </a:prstGeom>
          <a:noFill/>
          <a:ln w="9525">
            <a:noFill/>
            <a:miter lim="800000"/>
            <a:headEnd/>
            <a:tailEnd/>
          </a:ln>
        </p:spPr>
        <p:txBody>
          <a:bodyPr>
            <a:spAutoFit/>
          </a:bodyPr>
          <a:lstStyle/>
          <a:p>
            <a:pPr defTabSz="912813"/>
            <a:endParaRPr lang="ru-RU" sz="1400">
              <a:latin typeface="Calibri" pitchFamily="34" charset="0"/>
            </a:endParaRPr>
          </a:p>
        </p:txBody>
      </p:sp>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ОРГАНИЗАЦИЯ РАБОТЫ СЛУЖБЫ</a:t>
            </a:r>
            <a:endParaRPr lang="ru-RU" sz="28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grpSp>
        <p:nvGrpSpPr>
          <p:cNvPr id="6151" name="Группа 25"/>
          <p:cNvGrpSpPr>
            <a:grpSpLocks/>
          </p:cNvGrpSpPr>
          <p:nvPr/>
        </p:nvGrpSpPr>
        <p:grpSpPr bwMode="auto">
          <a:xfrm>
            <a:off x="323850" y="1989138"/>
            <a:ext cx="8569325" cy="3527425"/>
            <a:chOff x="323528" y="1988840"/>
            <a:chExt cx="8568952" cy="3528392"/>
          </a:xfrm>
        </p:grpSpPr>
        <p:sp>
          <p:nvSpPr>
            <p:cNvPr id="13" name="Прямоугольник 12"/>
            <p:cNvSpPr/>
            <p:nvPr/>
          </p:nvSpPr>
          <p:spPr>
            <a:xfrm>
              <a:off x="323528" y="4797152"/>
              <a:ext cx="8424936" cy="720080"/>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grpSp>
          <p:nvGrpSpPr>
            <p:cNvPr id="6155" name="Группа 23"/>
            <p:cNvGrpSpPr>
              <a:grpSpLocks/>
            </p:cNvGrpSpPr>
            <p:nvPr/>
          </p:nvGrpSpPr>
          <p:grpSpPr bwMode="auto">
            <a:xfrm>
              <a:off x="323528" y="1988840"/>
              <a:ext cx="8424936" cy="1224136"/>
              <a:chOff x="323528" y="1988840"/>
              <a:chExt cx="8424936" cy="1224136"/>
            </a:xfrm>
          </p:grpSpPr>
          <p:sp>
            <p:nvSpPr>
              <p:cNvPr id="11" name="Прямоугольник 10"/>
              <p:cNvSpPr/>
              <p:nvPr/>
            </p:nvSpPr>
            <p:spPr>
              <a:xfrm>
                <a:off x="323528" y="1988840"/>
                <a:ext cx="8424936" cy="936104"/>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6167" name="Rectangle 17"/>
              <p:cNvSpPr>
                <a:spLocks noChangeArrowheads="1"/>
              </p:cNvSpPr>
              <p:nvPr/>
            </p:nvSpPr>
            <p:spPr bwMode="auto">
              <a:xfrm>
                <a:off x="395536" y="1988840"/>
                <a:ext cx="8247260" cy="784830"/>
              </a:xfrm>
              <a:prstGeom prst="rect">
                <a:avLst/>
              </a:prstGeom>
              <a:noFill/>
              <a:ln w="9525">
                <a:noFill/>
                <a:miter lim="800000"/>
                <a:headEnd/>
                <a:tailEnd/>
              </a:ln>
            </p:spPr>
            <p:txBody>
              <a:bodyPr anchor="ctr">
                <a:spAutoFit/>
              </a:bodyPr>
              <a:lstStyle/>
              <a:p>
                <a:pPr algn="ctr" eaLnBrk="0" hangingPunct="0"/>
                <a:r>
                  <a:rPr lang="ru-RU" sz="1500" b="1">
                    <a:latin typeface="Times New Roman" pitchFamily="18" charset="0"/>
                    <a:cs typeface="Times New Roman" pitchFamily="18" charset="0"/>
                  </a:rPr>
                  <a:t>Приказ Министерства здравоохранения Российской Федерации №572н от 01.11.2012 «Порядок оказания медицинской помощи по профилю «акушерство и гинекология (за исключением использования вспомогательных репродуктивных технологий)» </a:t>
                </a:r>
                <a:endParaRPr lang="ru-RU" sz="1500">
                  <a:latin typeface="Times New Roman" pitchFamily="18" charset="0"/>
                  <a:cs typeface="Times New Roman" pitchFamily="18" charset="0"/>
                </a:endParaRPr>
              </a:p>
            </p:txBody>
          </p:sp>
          <p:sp>
            <p:nvSpPr>
              <p:cNvPr id="19" name="Стрелка вниз 18"/>
              <p:cNvSpPr/>
              <p:nvPr/>
            </p:nvSpPr>
            <p:spPr>
              <a:xfrm>
                <a:off x="3923821" y="2997178"/>
                <a:ext cx="863562" cy="2159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grpSp>
          <p:nvGrpSpPr>
            <p:cNvPr id="6156" name="Группа 24"/>
            <p:cNvGrpSpPr>
              <a:grpSpLocks/>
            </p:cNvGrpSpPr>
            <p:nvPr/>
          </p:nvGrpSpPr>
          <p:grpSpPr bwMode="auto">
            <a:xfrm>
              <a:off x="323528" y="3284984"/>
              <a:ext cx="8568952" cy="1440160"/>
              <a:chOff x="323528" y="3284984"/>
              <a:chExt cx="8568952" cy="1440160"/>
            </a:xfrm>
          </p:grpSpPr>
          <p:sp>
            <p:nvSpPr>
              <p:cNvPr id="17" name="Прямоугольник 16"/>
              <p:cNvSpPr/>
              <p:nvPr/>
            </p:nvSpPr>
            <p:spPr>
              <a:xfrm>
                <a:off x="323528" y="3284984"/>
                <a:ext cx="8424936" cy="1152128"/>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6161" name="Rectangle 17"/>
              <p:cNvSpPr>
                <a:spLocks noChangeArrowheads="1"/>
              </p:cNvSpPr>
              <p:nvPr/>
            </p:nvSpPr>
            <p:spPr bwMode="auto">
              <a:xfrm>
                <a:off x="395536" y="3346302"/>
                <a:ext cx="8208912" cy="615553"/>
              </a:xfrm>
              <a:prstGeom prst="rect">
                <a:avLst/>
              </a:prstGeom>
              <a:noFill/>
              <a:ln w="9525">
                <a:noFill/>
                <a:miter lim="800000"/>
                <a:headEnd/>
                <a:tailEnd/>
              </a:ln>
            </p:spPr>
            <p:txBody>
              <a:bodyPr anchor="ctr">
                <a:spAutoFit/>
              </a:bodyPr>
              <a:lstStyle/>
              <a:p>
                <a:pPr algn="ctr" eaLnBrk="0" hangingPunct="0"/>
                <a:r>
                  <a:rPr lang="ru-RU" sz="1400" b="1">
                    <a:latin typeface="Times New Roman" pitchFamily="18" charset="0"/>
                    <a:cs typeface="Times New Roman" pitchFamily="18" charset="0"/>
                  </a:rPr>
                  <a:t>Приказ Министерства здравоохранения Ульяновской области №626 от 24.07.2012г. </a:t>
                </a:r>
              </a:p>
              <a:p>
                <a:pPr algn="ctr" eaLnBrk="0" hangingPunct="0"/>
                <a:r>
                  <a:rPr lang="ru-RU" sz="1400" b="1">
                    <a:latin typeface="Times New Roman" pitchFamily="18" charset="0"/>
                    <a:cs typeface="Times New Roman" pitchFamily="18" charset="0"/>
                  </a:rPr>
                  <a:t>«Об уровнях оказания медицинской помощи»</a:t>
                </a:r>
              </a:p>
              <a:p>
                <a:pPr algn="ctr" eaLnBrk="0" hangingPunct="0"/>
                <a:endParaRPr lang="ru-RU" sz="600">
                  <a:latin typeface="Times New Roman" pitchFamily="18" charset="0"/>
                  <a:cs typeface="Times New Roman" pitchFamily="18" charset="0"/>
                </a:endParaRPr>
              </a:p>
            </p:txBody>
          </p:sp>
          <p:sp>
            <p:nvSpPr>
              <p:cNvPr id="6162" name="Rectangle 17"/>
              <p:cNvSpPr>
                <a:spLocks noChangeArrowheads="1"/>
              </p:cNvSpPr>
              <p:nvPr/>
            </p:nvSpPr>
            <p:spPr bwMode="auto">
              <a:xfrm>
                <a:off x="611560" y="3861048"/>
                <a:ext cx="8280920" cy="615553"/>
              </a:xfrm>
              <a:prstGeom prst="rect">
                <a:avLst/>
              </a:prstGeom>
              <a:noFill/>
              <a:ln w="9525">
                <a:noFill/>
                <a:miter lim="800000"/>
                <a:headEnd/>
                <a:tailEnd/>
              </a:ln>
            </p:spPr>
            <p:txBody>
              <a:bodyPr anchor="ctr">
                <a:spAutoFit/>
              </a:bodyPr>
              <a:lstStyle/>
              <a:p>
                <a:pPr algn="ctr" eaLnBrk="0" hangingPunct="0"/>
                <a:r>
                  <a:rPr lang="ru-RU" sz="1400" b="1">
                    <a:latin typeface="Times New Roman" pitchFamily="18" charset="0"/>
                    <a:cs typeface="Times New Roman" pitchFamily="18" charset="0"/>
                  </a:rPr>
                  <a:t>Распоряжение Министерства здравоохранения Ульяновской области №928 от 27.08.2013г. </a:t>
                </a:r>
              </a:p>
              <a:p>
                <a:pPr algn="ctr" eaLnBrk="0" hangingPunct="0"/>
                <a:r>
                  <a:rPr lang="ru-RU" sz="1400" b="1">
                    <a:latin typeface="Times New Roman" pitchFamily="18" charset="0"/>
                    <a:cs typeface="Times New Roman" pitchFamily="18" charset="0"/>
                  </a:rPr>
                  <a:t>«Об утверждении схем маршрутизации беременных»</a:t>
                </a:r>
              </a:p>
              <a:p>
                <a:pPr algn="ctr" eaLnBrk="0" hangingPunct="0"/>
                <a:endParaRPr lang="ru-RU" sz="600"/>
              </a:p>
            </p:txBody>
          </p:sp>
          <p:sp>
            <p:nvSpPr>
              <p:cNvPr id="20" name="Стрелка вниз 19"/>
              <p:cNvSpPr/>
              <p:nvPr/>
            </p:nvSpPr>
            <p:spPr>
              <a:xfrm>
                <a:off x="3923821" y="4508893"/>
                <a:ext cx="863562" cy="21595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sp>
          <p:nvSpPr>
            <p:cNvPr id="6157" name="Прямоугольник 20"/>
            <p:cNvSpPr>
              <a:spLocks noChangeArrowheads="1"/>
            </p:cNvSpPr>
            <p:nvPr/>
          </p:nvSpPr>
          <p:spPr bwMode="auto">
            <a:xfrm>
              <a:off x="467544" y="4869160"/>
              <a:ext cx="8064896" cy="523220"/>
            </a:xfrm>
            <a:prstGeom prst="rect">
              <a:avLst/>
            </a:prstGeom>
            <a:noFill/>
            <a:ln w="9525">
              <a:noFill/>
              <a:miter lim="800000"/>
              <a:headEnd/>
              <a:tailEnd/>
            </a:ln>
          </p:spPr>
          <p:txBody>
            <a:bodyPr>
              <a:spAutoFit/>
            </a:bodyPr>
            <a:lstStyle/>
            <a:p>
              <a:pPr algn="ctr"/>
              <a:r>
                <a:rPr lang="ru-RU" sz="1400" b="1">
                  <a:latin typeface="Times New Roman" pitchFamily="18" charset="0"/>
                  <a:cs typeface="Times New Roman" pitchFamily="18" charset="0"/>
                </a:rPr>
                <a:t>Распоряжение Министерства здравоохранения и социального развития  от 23.04.2014 №1307-р «О ведении мониторинга беременных женщин групп риска в Ульяновской области»</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5715000"/>
            <a:ext cx="9144000" cy="1143000"/>
          </a:xfrm>
          <a:prstGeom prst="rect">
            <a:avLst/>
          </a:prstGeom>
          <a:noFill/>
          <a:ln w="9525">
            <a:noFill/>
            <a:miter lim="800000"/>
            <a:headEnd/>
            <a:tailEnd/>
          </a:ln>
        </p:spPr>
      </p:pic>
      <p:pic>
        <p:nvPicPr>
          <p:cNvPr id="7171" name="Рисунок 6" descr="карта улобласти.gif"/>
          <p:cNvPicPr>
            <a:picLocks noChangeAspect="1"/>
          </p:cNvPicPr>
          <p:nvPr/>
        </p:nvPicPr>
        <p:blipFill>
          <a:blip r:embed="rId3">
            <a:lum bright="-10000"/>
          </a:blip>
          <a:srcRect/>
          <a:stretch>
            <a:fillRect/>
          </a:stretch>
        </p:blipFill>
        <p:spPr bwMode="auto">
          <a:xfrm>
            <a:off x="179388" y="404813"/>
            <a:ext cx="5000625" cy="5472112"/>
          </a:xfrm>
          <a:prstGeom prst="rect">
            <a:avLst/>
          </a:prstGeom>
          <a:noFill/>
          <a:ln w="9525">
            <a:noFill/>
            <a:miter lim="800000"/>
            <a:headEnd/>
            <a:tailEnd/>
          </a:ln>
        </p:spPr>
      </p:pic>
      <p:grpSp>
        <p:nvGrpSpPr>
          <p:cNvPr id="2" name="Группа 9"/>
          <p:cNvGrpSpPr/>
          <p:nvPr/>
        </p:nvGrpSpPr>
        <p:grpSpPr>
          <a:xfrm>
            <a:off x="4932040" y="4221088"/>
            <a:ext cx="3997678" cy="1728192"/>
            <a:chOff x="4314806" y="6944619"/>
            <a:chExt cx="4971774" cy="1225900"/>
          </a:xfrm>
          <a:scene3d>
            <a:camera prst="orthographicFront"/>
            <a:lightRig rig="threePt" dir="t">
              <a:rot lat="0" lon="0" rev="7500000"/>
            </a:lightRig>
          </a:scene3d>
        </p:grpSpPr>
        <p:sp>
          <p:nvSpPr>
            <p:cNvPr id="13" name="Скругленный прямоугольник 12"/>
            <p:cNvSpPr/>
            <p:nvPr/>
          </p:nvSpPr>
          <p:spPr>
            <a:xfrm>
              <a:off x="4314806" y="6944619"/>
              <a:ext cx="4971774" cy="1225900"/>
            </a:xfrm>
            <a:prstGeom prst="roundRect">
              <a:avLst/>
            </a:prstGeom>
            <a:ln w="38100">
              <a:solidFill>
                <a:srgbClr val="00B0F0"/>
              </a:solidFill>
            </a:ln>
            <a:sp3d z="152400" extrusionH="63500" prstMaterial="dkEdge">
              <a:bevelT w="135400" h="16350" prst="relaxedInset"/>
              <a:contourClr>
                <a:schemeClr val="bg1"/>
              </a:contourClr>
            </a:sp3d>
          </p:spPr>
          <p:style>
            <a:lnRef idx="1">
              <a:scrgbClr r="0" g="0" b="0"/>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4" name="Скругленный прямоугольник 4"/>
            <p:cNvSpPr/>
            <p:nvPr/>
          </p:nvSpPr>
          <p:spPr>
            <a:xfrm>
              <a:off x="4410290" y="7164727"/>
              <a:ext cx="4829170" cy="825398"/>
            </a:xfrm>
            <a:prstGeom prst="rect">
              <a:avLst/>
            </a:prstGeom>
            <a:sp3d z="152400"/>
          </p:spPr>
          <p:style>
            <a:lnRef idx="0">
              <a:scrgbClr r="0" g="0" b="0"/>
            </a:lnRef>
            <a:fillRef idx="0">
              <a:scrgbClr r="0" g="0" b="0"/>
            </a:fillRef>
            <a:effectRef idx="0">
              <a:scrgbClr r="0" g="0" b="0"/>
            </a:effectRef>
            <a:fontRef idx="minor">
              <a:schemeClr val="dk1">
                <a:hueOff val="0"/>
                <a:satOff val="0"/>
                <a:lumOff val="0"/>
                <a:alphaOff val="0"/>
              </a:schemeClr>
            </a:fontRef>
          </p:style>
          <p:txBody>
            <a:bodyPr lIns="60960" tIns="60960" rIns="60960" bIns="60960" spcCol="1270" anchor="ctr"/>
            <a:lstStyle/>
            <a:p>
              <a:pPr algn="ctr" defTabSz="711200">
                <a:lnSpc>
                  <a:spcPct val="90000"/>
                </a:lnSpc>
                <a:spcAft>
                  <a:spcPts val="0"/>
                </a:spcAft>
                <a:defRPr/>
              </a:pPr>
              <a:r>
                <a:rPr lang="en-US" sz="1600" b="1" dirty="0">
                  <a:solidFill>
                    <a:srgbClr val="FF0000"/>
                  </a:solidFill>
                </a:rPr>
                <a:t>III </a:t>
              </a:r>
              <a:r>
                <a:rPr lang="ru-RU" sz="1600" b="1" dirty="0">
                  <a:solidFill>
                    <a:srgbClr val="FF0000"/>
                  </a:solidFill>
                </a:rPr>
                <a:t>уровень – Акушерско-гинекологический комплекс ГУЗ Ульяновская областная клиническая больница</a:t>
              </a:r>
            </a:p>
            <a:p>
              <a:pPr algn="ctr" defTabSz="711200">
                <a:lnSpc>
                  <a:spcPct val="90000"/>
                </a:lnSpc>
                <a:spcAft>
                  <a:spcPts val="0"/>
                </a:spcAft>
                <a:defRPr/>
              </a:pPr>
              <a:r>
                <a:rPr lang="ru-RU" sz="1400" b="1" kern="500" dirty="0">
                  <a:latin typeface="+mj-lt"/>
                </a:rPr>
                <a:t>стационарная медицинская помощь, в том числе специализированная, высокотехнологичная. </a:t>
              </a:r>
            </a:p>
            <a:p>
              <a:pPr algn="ctr" defTabSz="711200">
                <a:lnSpc>
                  <a:spcPct val="90000"/>
                </a:lnSpc>
                <a:spcAft>
                  <a:spcPts val="0"/>
                </a:spcAft>
                <a:defRPr/>
              </a:pPr>
              <a:r>
                <a:rPr lang="ru-RU" sz="1200" kern="500" dirty="0"/>
                <a:t>(Развернуто 110 коек</a:t>
              </a:r>
              <a:r>
                <a:rPr lang="ru-RU" sz="1200" dirty="0"/>
                <a:t>)</a:t>
              </a:r>
            </a:p>
          </p:txBody>
        </p:sp>
      </p:grpSp>
      <p:grpSp>
        <p:nvGrpSpPr>
          <p:cNvPr id="7173" name="Группа 48"/>
          <p:cNvGrpSpPr>
            <a:grpSpLocks/>
          </p:cNvGrpSpPr>
          <p:nvPr/>
        </p:nvGrpSpPr>
        <p:grpSpPr bwMode="auto">
          <a:xfrm>
            <a:off x="4932363" y="549275"/>
            <a:ext cx="4032250" cy="4232275"/>
            <a:chOff x="4932040" y="548680"/>
            <a:chExt cx="4032573" cy="4232870"/>
          </a:xfrm>
        </p:grpSpPr>
        <p:sp>
          <p:nvSpPr>
            <p:cNvPr id="7201" name="TextBox 19"/>
            <p:cNvSpPr txBox="1">
              <a:spLocks noChangeArrowheads="1"/>
            </p:cNvSpPr>
            <p:nvPr/>
          </p:nvSpPr>
          <p:spPr bwMode="auto">
            <a:xfrm>
              <a:off x="5508625" y="4473575"/>
              <a:ext cx="3455988" cy="307975"/>
            </a:xfrm>
            <a:prstGeom prst="rect">
              <a:avLst/>
            </a:prstGeom>
            <a:noFill/>
            <a:ln w="9525">
              <a:noFill/>
              <a:miter lim="800000"/>
              <a:headEnd/>
              <a:tailEnd/>
            </a:ln>
          </p:spPr>
          <p:txBody>
            <a:bodyPr>
              <a:spAutoFit/>
            </a:bodyPr>
            <a:lstStyle/>
            <a:p>
              <a:pPr defTabSz="912813"/>
              <a:endParaRPr lang="ru-RU" sz="1400">
                <a:latin typeface="Calibri" pitchFamily="34" charset="0"/>
              </a:endParaRPr>
            </a:p>
          </p:txBody>
        </p:sp>
        <p:grpSp>
          <p:nvGrpSpPr>
            <p:cNvPr id="4" name="Группа 14"/>
            <p:cNvGrpSpPr/>
            <p:nvPr/>
          </p:nvGrpSpPr>
          <p:grpSpPr>
            <a:xfrm>
              <a:off x="5004048" y="2420888"/>
              <a:ext cx="3932166" cy="1656184"/>
              <a:chOff x="5657871" y="410910"/>
              <a:chExt cx="5029218" cy="1719459"/>
            </a:xfrm>
            <a:scene3d>
              <a:camera prst="orthographicFront"/>
              <a:lightRig rig="threePt" dir="t">
                <a:rot lat="0" lon="0" rev="7500000"/>
              </a:lightRig>
            </a:scene3d>
          </p:grpSpPr>
          <p:sp>
            <p:nvSpPr>
              <p:cNvPr id="16" name="Скругленный прямоугольник 15"/>
              <p:cNvSpPr/>
              <p:nvPr/>
            </p:nvSpPr>
            <p:spPr>
              <a:xfrm>
                <a:off x="5657871" y="410910"/>
                <a:ext cx="5029218" cy="1719459"/>
              </a:xfrm>
              <a:prstGeom prst="roundRect">
                <a:avLst/>
              </a:prstGeom>
              <a:ln w="38100">
                <a:solidFill>
                  <a:srgbClr val="00B0F0"/>
                </a:solidFill>
              </a:ln>
              <a:sp3d z="152400" extrusionH="63500" prstMaterial="dkEdge">
                <a:bevelT w="135400" h="16350" prst="relaxedInset"/>
                <a:contourClr>
                  <a:schemeClr val="bg1"/>
                </a:contourClr>
              </a:sp3d>
            </p:spPr>
            <p:style>
              <a:lnRef idx="1">
                <a:scrgbClr r="0" g="0" b="0"/>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7" name="Скругленный прямоугольник 4"/>
              <p:cNvSpPr/>
              <p:nvPr/>
            </p:nvSpPr>
            <p:spPr>
              <a:xfrm>
                <a:off x="5665592" y="956725"/>
                <a:ext cx="4876750" cy="550941"/>
              </a:xfrm>
              <a:prstGeom prst="rect">
                <a:avLst/>
              </a:prstGeom>
              <a:sp3d z="152400"/>
            </p:spPr>
            <p:style>
              <a:lnRef idx="0">
                <a:scrgbClr r="0" g="0" b="0"/>
              </a:lnRef>
              <a:fillRef idx="0">
                <a:scrgbClr r="0" g="0" b="0"/>
              </a:fillRef>
              <a:effectRef idx="0">
                <a:scrgbClr r="0" g="0" b="0"/>
              </a:effectRef>
              <a:fontRef idx="minor">
                <a:schemeClr val="dk1">
                  <a:hueOff val="0"/>
                  <a:satOff val="0"/>
                  <a:lumOff val="0"/>
                  <a:alphaOff val="0"/>
                </a:schemeClr>
              </a:fontRef>
            </p:style>
            <p:txBody>
              <a:bodyPr lIns="60960" tIns="60960" rIns="60960" bIns="60960" spcCol="1270" anchor="ctr"/>
              <a:lstStyle/>
              <a:p>
                <a:pPr algn="ctr" defTabSz="711200">
                  <a:lnSpc>
                    <a:spcPct val="90000"/>
                  </a:lnSpc>
                  <a:spcAft>
                    <a:spcPts val="0"/>
                  </a:spcAft>
                  <a:defRPr/>
                </a:pPr>
                <a:r>
                  <a:rPr lang="en-US" sz="1600" b="1" dirty="0">
                    <a:solidFill>
                      <a:srgbClr val="FF0000"/>
                    </a:solidFill>
                  </a:rPr>
                  <a:t>II </a:t>
                </a:r>
                <a:r>
                  <a:rPr lang="ru-RU" sz="1600" b="1" dirty="0">
                    <a:solidFill>
                      <a:srgbClr val="FF0000"/>
                    </a:solidFill>
                  </a:rPr>
                  <a:t>уровень – Межмуниципальные, межрайонные  акушерские стационары</a:t>
                </a:r>
              </a:p>
              <a:p>
                <a:pPr algn="ctr" defTabSz="711200">
                  <a:lnSpc>
                    <a:spcPct val="90000"/>
                  </a:lnSpc>
                  <a:spcAft>
                    <a:spcPts val="0"/>
                  </a:spcAft>
                  <a:defRPr/>
                </a:pPr>
                <a:r>
                  <a:rPr lang="ru-RU" sz="1400" b="1" dirty="0"/>
                  <a:t>первичная специализированная </a:t>
                </a:r>
                <a:r>
                  <a:rPr lang="ru-RU" sz="1400" b="1" dirty="0" err="1"/>
                  <a:t>мед.помощь</a:t>
                </a:r>
                <a:endParaRPr lang="ru-RU" sz="1400" b="1" dirty="0"/>
              </a:p>
              <a:p>
                <a:pPr algn="ctr" defTabSz="711200">
                  <a:lnSpc>
                    <a:spcPct val="90000"/>
                  </a:lnSpc>
                  <a:spcAft>
                    <a:spcPts val="0"/>
                  </a:spcAft>
                  <a:defRPr/>
                </a:pPr>
                <a:r>
                  <a:rPr lang="ru-RU" sz="1200" dirty="0"/>
                  <a:t>3 ЦРБ, 2 многопрофильных учреждения г.Ульяновска, </a:t>
                </a:r>
                <a:r>
                  <a:rPr lang="ru-RU" sz="1200" dirty="0" err="1"/>
                  <a:t>учрежение</a:t>
                </a:r>
                <a:r>
                  <a:rPr lang="ru-RU" sz="1200" dirty="0"/>
                  <a:t> федерального подчинения ФГУЗ КБ172 ФМБА г.Димитровград</a:t>
                </a:r>
              </a:p>
              <a:p>
                <a:pPr algn="ctr" defTabSz="711200">
                  <a:lnSpc>
                    <a:spcPct val="90000"/>
                  </a:lnSpc>
                  <a:spcAft>
                    <a:spcPts val="0"/>
                  </a:spcAft>
                  <a:defRPr/>
                </a:pPr>
                <a:r>
                  <a:rPr lang="ru-RU" sz="1200" dirty="0"/>
                  <a:t>Развернуто 372 акушерские койки (177 для беременных и рожениц, 195 коек </a:t>
                </a:r>
                <a:r>
                  <a:rPr lang="ru-RU" sz="1200" dirty="0" err="1"/>
                  <a:t>патологогии</a:t>
                </a:r>
                <a:r>
                  <a:rPr lang="ru-RU" sz="1200" dirty="0"/>
                  <a:t> беременности)</a:t>
                </a:r>
              </a:p>
            </p:txBody>
          </p:sp>
        </p:grpSp>
        <p:grpSp>
          <p:nvGrpSpPr>
            <p:cNvPr id="5" name="Группа 17"/>
            <p:cNvGrpSpPr/>
            <p:nvPr/>
          </p:nvGrpSpPr>
          <p:grpSpPr>
            <a:xfrm>
              <a:off x="4932040" y="548680"/>
              <a:ext cx="4000528" cy="1710960"/>
              <a:chOff x="0" y="99724"/>
              <a:chExt cx="4931779" cy="3233443"/>
            </a:xfrm>
            <a:scene3d>
              <a:camera prst="orthographicFront"/>
              <a:lightRig rig="threePt" dir="t">
                <a:rot lat="0" lon="0" rev="7500000"/>
              </a:lightRig>
            </a:scene3d>
          </p:grpSpPr>
          <p:sp>
            <p:nvSpPr>
              <p:cNvPr id="19" name="Скругленный прямоугольник 18"/>
              <p:cNvSpPr/>
              <p:nvPr/>
            </p:nvSpPr>
            <p:spPr>
              <a:xfrm>
                <a:off x="0" y="99724"/>
                <a:ext cx="4931779" cy="3233443"/>
              </a:xfrm>
              <a:prstGeom prst="roundRect">
                <a:avLst/>
              </a:prstGeom>
              <a:ln w="38100">
                <a:solidFill>
                  <a:srgbClr val="00B0F0"/>
                </a:solidFill>
              </a:ln>
              <a:sp3d z="152400" extrusionH="63500" prstMaterial="dkEdge">
                <a:bevelT w="135400" h="16350" prst="relaxedInset"/>
                <a:contourClr>
                  <a:schemeClr val="bg1"/>
                </a:contourClr>
              </a:sp3d>
            </p:spPr>
            <p:style>
              <a:lnRef idx="1">
                <a:scrgbClr r="0" g="0" b="0"/>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20" name="Скругленный прямоугольник 4"/>
              <p:cNvSpPr/>
              <p:nvPr/>
            </p:nvSpPr>
            <p:spPr>
              <a:xfrm>
                <a:off x="92284" y="916226"/>
                <a:ext cx="4793588" cy="1884357"/>
              </a:xfrm>
              <a:prstGeom prst="rect">
                <a:avLst/>
              </a:prstGeom>
              <a:sp3d z="152400"/>
            </p:spPr>
            <p:style>
              <a:lnRef idx="0">
                <a:scrgbClr r="0" g="0" b="0"/>
              </a:lnRef>
              <a:fillRef idx="0">
                <a:scrgbClr r="0" g="0" b="0"/>
              </a:fillRef>
              <a:effectRef idx="0">
                <a:scrgbClr r="0" g="0" b="0"/>
              </a:effectRef>
              <a:fontRef idx="minor">
                <a:schemeClr val="dk1">
                  <a:hueOff val="0"/>
                  <a:satOff val="0"/>
                  <a:lumOff val="0"/>
                  <a:alphaOff val="0"/>
                </a:schemeClr>
              </a:fontRef>
            </p:style>
            <p:txBody>
              <a:bodyPr lIns="60960" tIns="60960" rIns="60960" bIns="60960" spcCol="1270" anchor="ctr"/>
              <a:lstStyle/>
              <a:p>
                <a:pPr algn="ctr" defTabSz="711200">
                  <a:lnSpc>
                    <a:spcPct val="90000"/>
                  </a:lnSpc>
                  <a:spcAft>
                    <a:spcPts val="0"/>
                  </a:spcAft>
                  <a:defRPr/>
                </a:pPr>
                <a:r>
                  <a:rPr lang="en-US" sz="1600" b="1" dirty="0">
                    <a:solidFill>
                      <a:srgbClr val="FF0000"/>
                    </a:solidFill>
                  </a:rPr>
                  <a:t>I </a:t>
                </a:r>
                <a:r>
                  <a:rPr lang="ru-RU" sz="1600" b="1" dirty="0">
                    <a:solidFill>
                      <a:srgbClr val="FF0000"/>
                    </a:solidFill>
                  </a:rPr>
                  <a:t>уровень – ФАП, Центральные районные больницы</a:t>
                </a:r>
              </a:p>
              <a:p>
                <a:pPr algn="ctr" defTabSz="711200">
                  <a:lnSpc>
                    <a:spcPct val="90000"/>
                  </a:lnSpc>
                  <a:spcAft>
                    <a:spcPts val="0"/>
                  </a:spcAft>
                  <a:defRPr/>
                </a:pPr>
                <a:r>
                  <a:rPr lang="ru-RU" sz="1400" b="1" dirty="0"/>
                  <a:t>первичная медико-санитарная помощь</a:t>
                </a:r>
              </a:p>
              <a:p>
                <a:pPr algn="ctr" defTabSz="711200">
                  <a:lnSpc>
                    <a:spcPct val="90000"/>
                  </a:lnSpc>
                  <a:spcAft>
                    <a:spcPts val="0"/>
                  </a:spcAft>
                  <a:defRPr/>
                </a:pPr>
                <a:r>
                  <a:rPr lang="ru-RU" sz="1200" dirty="0"/>
                  <a:t>17 ЦРБ, где </a:t>
                </a:r>
                <a:r>
                  <a:rPr lang="ru-RU" sz="1200" dirty="0" err="1"/>
                  <a:t>фунционируют</a:t>
                </a:r>
                <a:r>
                  <a:rPr lang="ru-RU" sz="1200" dirty="0"/>
                  <a:t>  родильные отделения – 86 акушерских коек, в том числе 13 коек для беременных и рожениц, 73 койки патологии беременности, 490ФАП, 85 ВОП, 16 женских консультаций,46 гинекологических отделений.</a:t>
                </a:r>
              </a:p>
              <a:p>
                <a:pPr algn="ctr" defTabSz="711200">
                  <a:lnSpc>
                    <a:spcPct val="90000"/>
                  </a:lnSpc>
                  <a:spcAft>
                    <a:spcPct val="35000"/>
                  </a:spcAft>
                  <a:defRPr/>
                </a:pPr>
                <a:endParaRPr lang="ru-RU" sz="1200" dirty="0"/>
              </a:p>
            </p:txBody>
          </p:sp>
        </p:grpSp>
      </p:grpSp>
      <p:sp>
        <p:nvSpPr>
          <p:cNvPr id="22" name="Блок-схема: узел 21"/>
          <p:cNvSpPr/>
          <p:nvPr/>
        </p:nvSpPr>
        <p:spPr>
          <a:xfrm>
            <a:off x="1714500" y="1214438"/>
            <a:ext cx="287338" cy="2968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3" name="Блок-схема: узел 22"/>
          <p:cNvSpPr/>
          <p:nvPr/>
        </p:nvSpPr>
        <p:spPr>
          <a:xfrm>
            <a:off x="3857625" y="1214438"/>
            <a:ext cx="287338" cy="2968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4" name="Блок-схема: узел 23"/>
          <p:cNvSpPr/>
          <p:nvPr/>
        </p:nvSpPr>
        <p:spPr>
          <a:xfrm>
            <a:off x="2214563" y="3429000"/>
            <a:ext cx="287337" cy="29686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5" name="Блок-схема: узел 24"/>
          <p:cNvSpPr/>
          <p:nvPr/>
        </p:nvSpPr>
        <p:spPr>
          <a:xfrm>
            <a:off x="714375" y="2643188"/>
            <a:ext cx="287338" cy="2968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6" name="Блок-схема: узел 25"/>
          <p:cNvSpPr/>
          <p:nvPr/>
        </p:nvSpPr>
        <p:spPr>
          <a:xfrm>
            <a:off x="1357313" y="1785938"/>
            <a:ext cx="287337" cy="2968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7" name="Блок-схема: узел 26"/>
          <p:cNvSpPr/>
          <p:nvPr/>
        </p:nvSpPr>
        <p:spPr>
          <a:xfrm>
            <a:off x="571500" y="2214563"/>
            <a:ext cx="287338" cy="2968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8" name="Блок-схема: узел 27"/>
          <p:cNvSpPr/>
          <p:nvPr/>
        </p:nvSpPr>
        <p:spPr>
          <a:xfrm>
            <a:off x="1428750" y="3357563"/>
            <a:ext cx="287338" cy="2968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9" name="Блок-схема: узел 28"/>
          <p:cNvSpPr/>
          <p:nvPr/>
        </p:nvSpPr>
        <p:spPr>
          <a:xfrm>
            <a:off x="1143000" y="2857500"/>
            <a:ext cx="287338" cy="29686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0" name="Блок-схема: узел 29"/>
          <p:cNvSpPr/>
          <p:nvPr/>
        </p:nvSpPr>
        <p:spPr>
          <a:xfrm>
            <a:off x="1500188" y="5000625"/>
            <a:ext cx="287337" cy="29686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1" name="Блок-схема: узел 30"/>
          <p:cNvSpPr/>
          <p:nvPr/>
        </p:nvSpPr>
        <p:spPr>
          <a:xfrm>
            <a:off x="2286000" y="4071938"/>
            <a:ext cx="287338" cy="2968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2" name="Блок-схема: узел 31"/>
          <p:cNvSpPr/>
          <p:nvPr/>
        </p:nvSpPr>
        <p:spPr>
          <a:xfrm>
            <a:off x="3571875" y="1928813"/>
            <a:ext cx="287338" cy="2968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3" name="Блок-схема: узел 32"/>
          <p:cNvSpPr/>
          <p:nvPr/>
        </p:nvSpPr>
        <p:spPr>
          <a:xfrm>
            <a:off x="1643063" y="4143375"/>
            <a:ext cx="287337" cy="29686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4" name="Блок-схема: узел 33"/>
          <p:cNvSpPr/>
          <p:nvPr/>
        </p:nvSpPr>
        <p:spPr>
          <a:xfrm>
            <a:off x="4000500" y="1714500"/>
            <a:ext cx="287338" cy="29686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5" name="Блок-схема: узел 34"/>
          <p:cNvSpPr/>
          <p:nvPr/>
        </p:nvSpPr>
        <p:spPr>
          <a:xfrm>
            <a:off x="3929063" y="857250"/>
            <a:ext cx="287337" cy="29686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6" name="Блок-схема: узел 35"/>
          <p:cNvSpPr/>
          <p:nvPr/>
        </p:nvSpPr>
        <p:spPr>
          <a:xfrm>
            <a:off x="2071688" y="5000625"/>
            <a:ext cx="287337" cy="29686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7" name="Блок-схема: узел 36"/>
          <p:cNvSpPr/>
          <p:nvPr/>
        </p:nvSpPr>
        <p:spPr>
          <a:xfrm>
            <a:off x="3714750" y="2428875"/>
            <a:ext cx="287338" cy="29686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8" name="Блок-схема: узел 37"/>
          <p:cNvSpPr/>
          <p:nvPr/>
        </p:nvSpPr>
        <p:spPr>
          <a:xfrm>
            <a:off x="2428875" y="4643438"/>
            <a:ext cx="287338" cy="2968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9" name="Блок-схема: узел 38"/>
          <p:cNvSpPr/>
          <p:nvPr/>
        </p:nvSpPr>
        <p:spPr>
          <a:xfrm>
            <a:off x="3071813" y="1214438"/>
            <a:ext cx="287337" cy="2968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40" name="Блок-схема: узел 39"/>
          <p:cNvSpPr/>
          <p:nvPr/>
        </p:nvSpPr>
        <p:spPr>
          <a:xfrm>
            <a:off x="2786063" y="2786063"/>
            <a:ext cx="287337" cy="2968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41" name="Блок-схема: узел 40"/>
          <p:cNvSpPr/>
          <p:nvPr/>
        </p:nvSpPr>
        <p:spPr>
          <a:xfrm>
            <a:off x="785813" y="1214438"/>
            <a:ext cx="287337" cy="29686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42" name="Блок-схема: узел 41"/>
          <p:cNvSpPr/>
          <p:nvPr/>
        </p:nvSpPr>
        <p:spPr>
          <a:xfrm>
            <a:off x="1428750" y="4000500"/>
            <a:ext cx="431800" cy="395288"/>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43" name="Блок-схема: узел 42"/>
          <p:cNvSpPr/>
          <p:nvPr/>
        </p:nvSpPr>
        <p:spPr>
          <a:xfrm>
            <a:off x="785813" y="2428875"/>
            <a:ext cx="431800" cy="395288"/>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44" name="Блок-схема: узел 43"/>
          <p:cNvSpPr/>
          <p:nvPr/>
        </p:nvSpPr>
        <p:spPr>
          <a:xfrm>
            <a:off x="1428750" y="3143250"/>
            <a:ext cx="431800" cy="395288"/>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45" name="Блок-схема: узел 44"/>
          <p:cNvSpPr/>
          <p:nvPr/>
        </p:nvSpPr>
        <p:spPr>
          <a:xfrm>
            <a:off x="1857375" y="1500188"/>
            <a:ext cx="431800" cy="395287"/>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46" name="Блок-схема: узел 45"/>
          <p:cNvSpPr/>
          <p:nvPr/>
        </p:nvSpPr>
        <p:spPr>
          <a:xfrm>
            <a:off x="2428875" y="1714500"/>
            <a:ext cx="431800" cy="395288"/>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47" name="6-конечная звезда 46"/>
          <p:cNvSpPr/>
          <p:nvPr/>
        </p:nvSpPr>
        <p:spPr>
          <a:xfrm>
            <a:off x="2071688" y="1714500"/>
            <a:ext cx="428625" cy="428625"/>
          </a:xfrm>
          <a:prstGeom prst="star6">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48" name="Блок-схема: узел 47"/>
          <p:cNvSpPr/>
          <p:nvPr/>
        </p:nvSpPr>
        <p:spPr>
          <a:xfrm>
            <a:off x="2571750" y="2143125"/>
            <a:ext cx="287338" cy="296863"/>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5805488"/>
            <a:ext cx="9144000" cy="1052512"/>
          </a:xfrm>
          <a:prstGeom prst="rect">
            <a:avLst/>
          </a:prstGeom>
          <a:noFill/>
          <a:ln w="9525">
            <a:noFill/>
            <a:miter lim="800000"/>
            <a:headEnd/>
            <a:tailEnd/>
          </a:ln>
        </p:spPr>
      </p:pic>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РАБОТА АКУШЕРСКО-ГИНЕКОЛОГИЧЕСКОЙ СЛУЖБЫ</a:t>
            </a:r>
            <a:endParaRPr lang="ru-RU" sz="28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sp>
        <p:nvSpPr>
          <p:cNvPr id="21" name="Прямоугольник 20"/>
          <p:cNvSpPr/>
          <p:nvPr/>
        </p:nvSpPr>
        <p:spPr>
          <a:xfrm>
            <a:off x="4572000" y="2143116"/>
            <a:ext cx="4177034" cy="1944216"/>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25" name="Прямоугольник 24"/>
          <p:cNvSpPr/>
          <p:nvPr/>
        </p:nvSpPr>
        <p:spPr>
          <a:xfrm>
            <a:off x="4643438" y="4214818"/>
            <a:ext cx="4000528" cy="1815882"/>
          </a:xfrm>
          <a:prstGeom prst="rect">
            <a:avLst/>
          </a:prstGeom>
        </p:spPr>
        <p:txBody>
          <a:bodyPr wrap="square">
            <a:spAutoFit/>
          </a:bodyPr>
          <a:lstStyle/>
          <a:p>
            <a:pPr algn="just">
              <a:defRPr/>
            </a:pPr>
            <a:r>
              <a:rPr lang="ru-RU" sz="1600" dirty="0" smtClean="0">
                <a:latin typeface="Times New Roman" pitchFamily="18" charset="0"/>
                <a:cs typeface="Times New Roman" pitchFamily="18" charset="0"/>
              </a:rPr>
              <a:t>Число </a:t>
            </a:r>
            <a:r>
              <a:rPr lang="ru-RU" sz="1600" dirty="0">
                <a:latin typeface="Times New Roman" pitchFamily="18" charset="0"/>
                <a:cs typeface="Times New Roman" pitchFamily="18" charset="0"/>
              </a:rPr>
              <a:t>родов всего в учреждениях здравоохранения 14606, из них в учреждениях </a:t>
            </a:r>
            <a:r>
              <a:rPr lang="en-US" sz="1600" dirty="0">
                <a:latin typeface="Times New Roman" pitchFamily="18" charset="0"/>
                <a:cs typeface="Times New Roman" pitchFamily="18" charset="0"/>
              </a:rPr>
              <a:t>I</a:t>
            </a:r>
            <a:r>
              <a:rPr lang="ru-RU" sz="1600" dirty="0">
                <a:latin typeface="Times New Roman" pitchFamily="18" charset="0"/>
                <a:cs typeface="Times New Roman" pitchFamily="18" charset="0"/>
              </a:rPr>
              <a:t> уровня 1035 (7%) , </a:t>
            </a:r>
            <a:r>
              <a:rPr lang="en-US" sz="1600" dirty="0">
                <a:latin typeface="Times New Roman" pitchFamily="18" charset="0"/>
                <a:cs typeface="Times New Roman" pitchFamily="18" charset="0"/>
              </a:rPr>
              <a:t>II</a:t>
            </a:r>
            <a:r>
              <a:rPr lang="ru-RU" sz="1600" dirty="0">
                <a:latin typeface="Times New Roman" pitchFamily="18" charset="0"/>
                <a:cs typeface="Times New Roman" pitchFamily="18" charset="0"/>
              </a:rPr>
              <a:t> уровня 10413 (71,3%), </a:t>
            </a:r>
            <a:r>
              <a:rPr lang="en-US" sz="1600" dirty="0">
                <a:latin typeface="Times New Roman" pitchFamily="18" charset="0"/>
                <a:cs typeface="Times New Roman" pitchFamily="18" charset="0"/>
              </a:rPr>
              <a:t>III</a:t>
            </a:r>
            <a:r>
              <a:rPr lang="ru-RU" sz="1600" dirty="0">
                <a:latin typeface="Times New Roman" pitchFamily="18" charset="0"/>
                <a:cs typeface="Times New Roman" pitchFamily="18" charset="0"/>
              </a:rPr>
              <a:t> уровня 3158 (21,6</a:t>
            </a:r>
            <a:r>
              <a:rPr lang="ru-RU" sz="1600" dirty="0" smtClean="0">
                <a:latin typeface="Times New Roman" pitchFamily="18" charset="0"/>
                <a:cs typeface="Times New Roman" pitchFamily="18" charset="0"/>
              </a:rPr>
              <a:t>%).</a:t>
            </a:r>
          </a:p>
          <a:p>
            <a:pPr algn="just">
              <a:defRPr/>
            </a:pPr>
            <a:r>
              <a:rPr lang="ru-RU" sz="1600" dirty="0" smtClean="0">
                <a:latin typeface="Times New Roman" pitchFamily="18" charset="0"/>
                <a:cs typeface="Times New Roman" pitchFamily="18" charset="0"/>
              </a:rPr>
              <a:t>Доля </a:t>
            </a:r>
            <a:r>
              <a:rPr lang="ru-RU" sz="1600" dirty="0" err="1" smtClean="0">
                <a:latin typeface="Times New Roman" pitchFamily="18" charset="0"/>
                <a:cs typeface="Times New Roman" pitchFamily="18" charset="0"/>
              </a:rPr>
              <a:t>неосложненных</a:t>
            </a:r>
            <a:r>
              <a:rPr lang="ru-RU" sz="1600" dirty="0" smtClean="0">
                <a:latin typeface="Times New Roman" pitchFamily="18" charset="0"/>
                <a:cs typeface="Times New Roman" pitchFamily="18" charset="0"/>
              </a:rPr>
              <a:t> родов в 2014 году составила 29% (4370)</a:t>
            </a:r>
            <a:endParaRPr lang="ru-RU" sz="1600" dirty="0">
              <a:latin typeface="Times New Roman" pitchFamily="18" charset="0"/>
              <a:cs typeface="Times New Roman" pitchFamily="18" charset="0"/>
            </a:endParaRPr>
          </a:p>
          <a:p>
            <a:pPr marL="342900" indent="-342900" algn="ctr">
              <a:buFontTx/>
              <a:buAutoNum type="arabicPeriod"/>
              <a:defRPr/>
            </a:pPr>
            <a:endParaRPr lang="ru-RU" sz="1600" dirty="0">
              <a:latin typeface="Times New Roman" pitchFamily="18" charset="0"/>
              <a:cs typeface="Times New Roman" pitchFamily="18" charset="0"/>
            </a:endParaRPr>
          </a:p>
        </p:txBody>
      </p:sp>
      <p:sp>
        <p:nvSpPr>
          <p:cNvPr id="6" name="Прямоугольник 5"/>
          <p:cNvSpPr/>
          <p:nvPr/>
        </p:nvSpPr>
        <p:spPr>
          <a:xfrm>
            <a:off x="4643438" y="2214555"/>
            <a:ext cx="4000528" cy="2062103"/>
          </a:xfrm>
          <a:prstGeom prst="rect">
            <a:avLst/>
          </a:prstGeom>
        </p:spPr>
        <p:txBody>
          <a:bodyPr wrap="square">
            <a:spAutoFit/>
          </a:bodyPr>
          <a:lstStyle/>
          <a:p>
            <a:pPr algn="just">
              <a:defRPr/>
            </a:pPr>
            <a:r>
              <a:rPr lang="ru-RU" sz="1600" dirty="0">
                <a:latin typeface="Times New Roman" pitchFamily="18" charset="0"/>
                <a:cs typeface="Times New Roman" pitchFamily="18" charset="0"/>
              </a:rPr>
              <a:t>На диспансерный учет по беременности в женских консультациях в 2014 году взято 15656 женщин, из них до 12 недель 13656 (87,2%). </a:t>
            </a:r>
            <a:r>
              <a:rPr lang="ru-RU" sz="1600" dirty="0">
                <a:latin typeface="Times New Roman" pitchFamily="18" charset="0"/>
                <a:cs typeface="Times New Roman" pitchFamily="18" charset="0"/>
              </a:rPr>
              <a:t>У</a:t>
            </a:r>
            <a:r>
              <a:rPr lang="ru-RU" sz="1600" dirty="0">
                <a:latin typeface="Times New Roman" pitchFamily="18" charset="0"/>
                <a:cs typeface="Times New Roman" pitchFamily="18" charset="0"/>
              </a:rPr>
              <a:t> 596 (4%) женщин из вставших на учет </a:t>
            </a:r>
            <a:r>
              <a:rPr lang="ru-RU" sz="1600" dirty="0" smtClean="0">
                <a:latin typeface="Times New Roman" pitchFamily="18" charset="0"/>
                <a:cs typeface="Times New Roman" pitchFamily="18" charset="0"/>
              </a:rPr>
              <a:t>беременность прервалась до 22 недель.</a:t>
            </a:r>
            <a:r>
              <a:rPr lang="ru-RU" sz="1600" dirty="0" smtClean="0"/>
              <a:t> </a:t>
            </a:r>
            <a:endParaRPr lang="ru-RU" sz="1600" dirty="0">
              <a:latin typeface="Times New Roman" pitchFamily="18" charset="0"/>
              <a:cs typeface="Times New Roman" pitchFamily="18" charset="0"/>
            </a:endParaRPr>
          </a:p>
          <a:p>
            <a:pPr algn="just">
              <a:defRPr/>
            </a:pPr>
            <a:endParaRPr lang="ru-RU" sz="1600" dirty="0">
              <a:latin typeface="Times New Roman" pitchFamily="18" charset="0"/>
              <a:cs typeface="Times New Roman" pitchFamily="18" charset="0"/>
            </a:endParaRPr>
          </a:p>
          <a:p>
            <a:pPr marL="342900" indent="-342900" algn="ctr">
              <a:buFontTx/>
              <a:buAutoNum type="arabicPeriod"/>
              <a:defRPr/>
            </a:pPr>
            <a:endParaRPr lang="ru-RU" sz="1600" dirty="0">
              <a:latin typeface="Times New Roman" pitchFamily="18" charset="0"/>
              <a:cs typeface="Times New Roman" pitchFamily="18" charset="0"/>
            </a:endParaRPr>
          </a:p>
        </p:txBody>
      </p:sp>
      <p:sp>
        <p:nvSpPr>
          <p:cNvPr id="7" name="Прямоугольник 6"/>
          <p:cNvSpPr/>
          <p:nvPr/>
        </p:nvSpPr>
        <p:spPr>
          <a:xfrm>
            <a:off x="4572000" y="4143380"/>
            <a:ext cx="4177034" cy="1944216"/>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graphicFrame>
        <p:nvGraphicFramePr>
          <p:cNvPr id="8" name="Диаграмма 7"/>
          <p:cNvGraphicFramePr/>
          <p:nvPr/>
        </p:nvGraphicFramePr>
        <p:xfrm>
          <a:off x="571472" y="2143116"/>
          <a:ext cx="3929090" cy="185738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9" name="Диаграмма 8"/>
          <p:cNvGraphicFramePr/>
          <p:nvPr/>
        </p:nvGraphicFramePr>
        <p:xfrm>
          <a:off x="357158" y="4143380"/>
          <a:ext cx="4071966" cy="1928826"/>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5805488"/>
            <a:ext cx="9144000" cy="1052512"/>
          </a:xfrm>
          <a:prstGeom prst="rect">
            <a:avLst/>
          </a:prstGeom>
          <a:noFill/>
          <a:ln w="9525">
            <a:noFill/>
            <a:miter lim="800000"/>
            <a:headEnd/>
            <a:tailEnd/>
          </a:ln>
        </p:spPr>
      </p:pic>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РАБОТА АКУШЕРСКО-ГИНЕКОЛОГИЧЕСКОЙ СЛУЖБЫ</a:t>
            </a:r>
            <a:endParaRPr lang="ru-RU" sz="28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sp>
        <p:nvSpPr>
          <p:cNvPr id="6" name="Прямоугольник 5"/>
          <p:cNvSpPr/>
          <p:nvPr/>
        </p:nvSpPr>
        <p:spPr>
          <a:xfrm>
            <a:off x="500034" y="4857760"/>
            <a:ext cx="7929618" cy="1077218"/>
          </a:xfrm>
          <a:prstGeom prst="rect">
            <a:avLst/>
          </a:prstGeom>
        </p:spPr>
        <p:txBody>
          <a:bodyPr wrap="square">
            <a:spAutoFit/>
          </a:bodyPr>
          <a:lstStyle/>
          <a:p>
            <a:pPr algn="just">
              <a:defRPr/>
            </a:pPr>
            <a:r>
              <a:rPr lang="ru-RU" sz="1600" dirty="0" smtClean="0">
                <a:latin typeface="Times New Roman" pitchFamily="18" charset="0"/>
                <a:cs typeface="Times New Roman" pitchFamily="18" charset="0"/>
              </a:rPr>
              <a:t>В 2014 году родилось живыми 14683 ребенка, из них умерло всего 6. родилось мертвыми 91 (смерть наступила до начала родовой деятельности 82 случая)</a:t>
            </a:r>
            <a:endParaRPr lang="ru-RU" sz="1600" dirty="0">
              <a:latin typeface="Times New Roman" pitchFamily="18" charset="0"/>
              <a:cs typeface="Times New Roman" pitchFamily="18" charset="0"/>
            </a:endParaRPr>
          </a:p>
          <a:p>
            <a:pPr algn="just">
              <a:defRPr/>
            </a:pPr>
            <a:endParaRPr lang="ru-RU" sz="1600" dirty="0">
              <a:latin typeface="Times New Roman" pitchFamily="18" charset="0"/>
              <a:cs typeface="Times New Roman" pitchFamily="18" charset="0"/>
            </a:endParaRPr>
          </a:p>
          <a:p>
            <a:pPr marL="342900" indent="-342900" algn="ctr">
              <a:buFontTx/>
              <a:buAutoNum type="arabicPeriod"/>
              <a:defRPr/>
            </a:pPr>
            <a:endParaRPr lang="ru-RU" sz="1600" dirty="0">
              <a:latin typeface="Times New Roman" pitchFamily="18" charset="0"/>
              <a:cs typeface="Times New Roman" pitchFamily="18" charset="0"/>
            </a:endParaRPr>
          </a:p>
        </p:txBody>
      </p:sp>
      <p:sp>
        <p:nvSpPr>
          <p:cNvPr id="7" name="Прямоугольник 6"/>
          <p:cNvSpPr/>
          <p:nvPr/>
        </p:nvSpPr>
        <p:spPr>
          <a:xfrm>
            <a:off x="357158" y="4786322"/>
            <a:ext cx="8391876" cy="928694"/>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graphicFrame>
        <p:nvGraphicFramePr>
          <p:cNvPr id="10" name="Диаграмма 9"/>
          <p:cNvGraphicFramePr/>
          <p:nvPr/>
        </p:nvGraphicFramePr>
        <p:xfrm>
          <a:off x="285720" y="1785926"/>
          <a:ext cx="8429684" cy="317500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0" y="5715000"/>
            <a:ext cx="9144000" cy="1143000"/>
          </a:xfrm>
          <a:prstGeom prst="rect">
            <a:avLst/>
          </a:prstGeom>
          <a:noFill/>
          <a:ln w="9525">
            <a:noFill/>
            <a:miter lim="800000"/>
            <a:headEnd/>
            <a:tailEnd/>
          </a:ln>
        </p:spPr>
      </p:pic>
      <p:sp>
        <p:nvSpPr>
          <p:cNvPr id="9219" name="TextBox 19"/>
          <p:cNvSpPr txBox="1">
            <a:spLocks noChangeArrowheads="1"/>
          </p:cNvSpPr>
          <p:nvPr/>
        </p:nvSpPr>
        <p:spPr bwMode="auto">
          <a:xfrm>
            <a:off x="5508625" y="4473575"/>
            <a:ext cx="3455988" cy="307975"/>
          </a:xfrm>
          <a:prstGeom prst="rect">
            <a:avLst/>
          </a:prstGeom>
          <a:noFill/>
          <a:ln w="9525">
            <a:noFill/>
            <a:miter lim="800000"/>
            <a:headEnd/>
            <a:tailEnd/>
          </a:ln>
        </p:spPr>
        <p:txBody>
          <a:bodyPr>
            <a:spAutoFit/>
          </a:bodyPr>
          <a:lstStyle/>
          <a:p>
            <a:pPr defTabSz="912813"/>
            <a:endParaRPr lang="ru-RU" sz="1400">
              <a:latin typeface="Calibri" pitchFamily="34" charset="0"/>
            </a:endParaRPr>
          </a:p>
        </p:txBody>
      </p:sp>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ПРЕЖДЕВРЕМЕННЫЕ РОДЫ</a:t>
            </a:r>
            <a:endParaRPr lang="ru-RU" sz="28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sp>
        <p:nvSpPr>
          <p:cNvPr id="9223" name="Прямоугольник 20"/>
          <p:cNvSpPr>
            <a:spLocks noChangeArrowheads="1"/>
          </p:cNvSpPr>
          <p:nvPr/>
        </p:nvSpPr>
        <p:spPr bwMode="auto">
          <a:xfrm>
            <a:off x="323850" y="4076700"/>
            <a:ext cx="8351838" cy="1708150"/>
          </a:xfrm>
          <a:prstGeom prst="rect">
            <a:avLst/>
          </a:prstGeom>
          <a:noFill/>
          <a:ln w="9525">
            <a:noFill/>
            <a:miter lim="800000"/>
            <a:headEnd/>
            <a:tailEnd/>
          </a:ln>
        </p:spPr>
        <p:txBody>
          <a:bodyPr>
            <a:spAutoFit/>
          </a:bodyPr>
          <a:lstStyle/>
          <a:p>
            <a:pPr algn="just"/>
            <a:r>
              <a:rPr lang="ru-RU" sz="1500">
                <a:latin typeface="Times New Roman" pitchFamily="18" charset="0"/>
                <a:cs typeface="Times New Roman" pitchFamily="18" charset="0"/>
              </a:rPr>
              <a:t>В настоящее время в области Перинатального центра нет. Функции Перинатального центра выполняет учреждение 3 уровня – ГУЗ Ульяновская областная клиническая больница, в котором функционируют акушерско-гинекологический комплекс, неонатальный блок, соматические отделения всех профилей для оказания медицинской помощи беременным, роженицам, родильницам с экстрагенитальной патологией, однако количество коек, развернутых в данном учреждении не позволяет сконцентрировать на имеющихся площадях беременных высокой степени риска и беременных с преждевременными родами: ПР в ЛПУ </a:t>
            </a:r>
            <a:r>
              <a:rPr lang="en-US" sz="1500">
                <a:latin typeface="Times New Roman" pitchFamily="18" charset="0"/>
                <a:cs typeface="Times New Roman" pitchFamily="18" charset="0"/>
              </a:rPr>
              <a:t>II</a:t>
            </a:r>
            <a:r>
              <a:rPr lang="ru-RU" sz="1500">
                <a:latin typeface="Times New Roman" pitchFamily="18" charset="0"/>
                <a:cs typeface="Times New Roman" pitchFamily="18" charset="0"/>
              </a:rPr>
              <a:t> уровня – 59%, в ЛПУ </a:t>
            </a:r>
            <a:r>
              <a:rPr lang="en-US" sz="1500">
                <a:latin typeface="Times New Roman" pitchFamily="18" charset="0"/>
                <a:cs typeface="Times New Roman" pitchFamily="18" charset="0"/>
              </a:rPr>
              <a:t>I</a:t>
            </a:r>
            <a:r>
              <a:rPr lang="ru-RU" sz="1500">
                <a:latin typeface="Times New Roman" pitchFamily="18" charset="0"/>
                <a:cs typeface="Times New Roman" pitchFamily="18" charset="0"/>
              </a:rPr>
              <a:t>уровня- 5%.</a:t>
            </a:r>
          </a:p>
        </p:txBody>
      </p:sp>
      <p:sp>
        <p:nvSpPr>
          <p:cNvPr id="13" name="Прямоугольник 12"/>
          <p:cNvSpPr/>
          <p:nvPr/>
        </p:nvSpPr>
        <p:spPr>
          <a:xfrm>
            <a:off x="323528" y="4077072"/>
            <a:ext cx="8424936" cy="1728192"/>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graphicFrame>
        <p:nvGraphicFramePr>
          <p:cNvPr id="14" name="Таблица 13"/>
          <p:cNvGraphicFramePr>
            <a:graphicFrameLocks noGrp="1"/>
          </p:cNvGraphicFramePr>
          <p:nvPr/>
        </p:nvGraphicFramePr>
        <p:xfrm>
          <a:off x="395288" y="1989138"/>
          <a:ext cx="8352919" cy="1935789"/>
        </p:xfrm>
        <a:graphic>
          <a:graphicData uri="http://schemas.openxmlformats.org/drawingml/2006/table">
            <a:tbl>
              <a:tblPr/>
              <a:tblGrid>
                <a:gridCol w="313960"/>
                <a:gridCol w="319517"/>
                <a:gridCol w="238238"/>
                <a:gridCol w="477035"/>
                <a:gridCol w="319517"/>
                <a:gridCol w="238238"/>
                <a:gridCol w="319517"/>
                <a:gridCol w="238238"/>
                <a:gridCol w="397436"/>
                <a:gridCol w="397436"/>
                <a:gridCol w="319517"/>
                <a:gridCol w="319517"/>
                <a:gridCol w="319517"/>
                <a:gridCol w="238238"/>
                <a:gridCol w="397436"/>
                <a:gridCol w="319517"/>
                <a:gridCol w="397436"/>
                <a:gridCol w="476475"/>
                <a:gridCol w="319517"/>
                <a:gridCol w="477035"/>
                <a:gridCol w="396876"/>
                <a:gridCol w="477035"/>
                <a:gridCol w="370528"/>
                <a:gridCol w="265143"/>
              </a:tblGrid>
              <a:tr h="401429">
                <a:tc gridSpan="3">
                  <a:txBody>
                    <a:bodyPr/>
                    <a:lstStyle/>
                    <a:p>
                      <a:pPr>
                        <a:lnSpc>
                          <a:spcPct val="115000"/>
                        </a:lnSpc>
                        <a:spcAft>
                          <a:spcPts val="0"/>
                        </a:spcAft>
                      </a:pPr>
                      <a:r>
                        <a:rPr lang="ru-RU" sz="1100" baseline="0" dirty="0">
                          <a:latin typeface="Times New Roman" pitchFamily="18" charset="0"/>
                          <a:ea typeface="Calibri"/>
                          <a:cs typeface="Times New Roman" pitchFamily="18" charset="0"/>
                        </a:rPr>
                        <a:t>количество</a:t>
                      </a:r>
                      <a:r>
                        <a:rPr lang="ru-RU" sz="1100" dirty="0">
                          <a:latin typeface="Times New Roman" pitchFamily="18" charset="0"/>
                          <a:ea typeface="Calibri"/>
                          <a:cs typeface="Times New Roman" pitchFamily="18" charset="0"/>
                        </a:rPr>
                        <a:t> ПР</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gridSpan="5">
                  <a:txBody>
                    <a:bodyPr/>
                    <a:lstStyle/>
                    <a:p>
                      <a:pPr>
                        <a:lnSpc>
                          <a:spcPct val="115000"/>
                        </a:lnSpc>
                        <a:spcAft>
                          <a:spcPts val="0"/>
                        </a:spcAft>
                      </a:pPr>
                      <a:r>
                        <a:rPr lang="ru-RU" sz="1100" dirty="0">
                          <a:latin typeface="Times New Roman" pitchFamily="18" charset="0"/>
                          <a:ea typeface="Calibri"/>
                          <a:cs typeface="Times New Roman" pitchFamily="18" charset="0"/>
                        </a:rPr>
                        <a:t>Число женщин с ПР, транспортированных в ПЦ</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rowSpan="2" gridSpan="6">
                  <a:txBody>
                    <a:bodyPr/>
                    <a:lstStyle/>
                    <a:p>
                      <a:pPr>
                        <a:lnSpc>
                          <a:spcPct val="115000"/>
                        </a:lnSpc>
                        <a:spcAft>
                          <a:spcPts val="0"/>
                        </a:spcAft>
                      </a:pPr>
                      <a:r>
                        <a:rPr lang="ru-RU" sz="1100" dirty="0">
                          <a:latin typeface="Times New Roman" pitchFamily="18" charset="0"/>
                          <a:ea typeface="Calibri"/>
                          <a:cs typeface="Times New Roman" pitchFamily="18" charset="0"/>
                        </a:rPr>
                        <a:t>Транспортированные женщины с ПР были доставлены в ПЦ</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ru-RU"/>
                    </a:p>
                  </a:txBody>
                  <a:tcPr/>
                </a:tc>
                <a:tc rowSpan="2" hMerge="1">
                  <a:txBody>
                    <a:bodyPr/>
                    <a:lstStyle/>
                    <a:p>
                      <a:endParaRPr lang="ru-RU"/>
                    </a:p>
                  </a:txBody>
                  <a:tcPr/>
                </a:tc>
                <a:tc rowSpan="2" hMerge="1">
                  <a:txBody>
                    <a:bodyPr/>
                    <a:lstStyle/>
                    <a:p>
                      <a:endParaRPr lang="ru-RU"/>
                    </a:p>
                  </a:txBody>
                  <a:tcPr/>
                </a:tc>
                <a:tc rowSpan="2" hMerge="1">
                  <a:txBody>
                    <a:bodyPr/>
                    <a:lstStyle/>
                    <a:p>
                      <a:endParaRPr lang="ru-RU"/>
                    </a:p>
                  </a:txBody>
                  <a:tcPr/>
                </a:tc>
                <a:tc rowSpan="2" hMerge="1">
                  <a:txBody>
                    <a:bodyPr/>
                    <a:lstStyle/>
                    <a:p>
                      <a:endParaRPr lang="ru-RU"/>
                    </a:p>
                  </a:txBody>
                  <a:tcPr/>
                </a:tc>
                <a:tc rowSpan="3" gridSpan="2">
                  <a:txBody>
                    <a:bodyPr/>
                    <a:lstStyle/>
                    <a:p>
                      <a:pPr>
                        <a:lnSpc>
                          <a:spcPct val="115000"/>
                        </a:lnSpc>
                        <a:spcAft>
                          <a:spcPts val="0"/>
                        </a:spcAft>
                      </a:pPr>
                      <a:r>
                        <a:rPr lang="ru-RU" sz="1100" dirty="0">
                          <a:latin typeface="Times New Roman" pitchFamily="18" charset="0"/>
                          <a:ea typeface="Calibri"/>
                          <a:cs typeface="Times New Roman" pitchFamily="18" charset="0"/>
                        </a:rPr>
                        <a:t>Из числа транспортированных проводился </a:t>
                      </a:r>
                      <a:r>
                        <a:rPr lang="ru-RU" sz="1100" dirty="0" err="1">
                          <a:latin typeface="Times New Roman" pitchFamily="18" charset="0"/>
                          <a:ea typeface="Calibri"/>
                          <a:cs typeface="Times New Roman" pitchFamily="18" charset="0"/>
                        </a:rPr>
                        <a:t>токолиз</a:t>
                      </a:r>
                      <a:endParaRPr lang="ru-RU" sz="1100" dirty="0">
                        <a:latin typeface="Times New Roman" pitchFamily="18" charset="0"/>
                        <a:ea typeface="Calibri"/>
                        <a:cs typeface="Times New Roman" pitchFamily="18" charset="0"/>
                      </a:endParaRP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hMerge="1">
                  <a:txBody>
                    <a:bodyPr/>
                    <a:lstStyle/>
                    <a:p>
                      <a:endParaRPr lang="ru-RU"/>
                    </a:p>
                  </a:txBody>
                  <a:tcPr/>
                </a:tc>
                <a:tc gridSpan="8">
                  <a:txBody>
                    <a:bodyPr/>
                    <a:lstStyle/>
                    <a:p>
                      <a:pPr>
                        <a:lnSpc>
                          <a:spcPct val="115000"/>
                        </a:lnSpc>
                        <a:spcAft>
                          <a:spcPts val="0"/>
                        </a:spcAft>
                      </a:pPr>
                      <a:r>
                        <a:rPr lang="ru-RU" sz="1100">
                          <a:latin typeface="Times New Roman" pitchFamily="18" charset="0"/>
                          <a:ea typeface="Calibri"/>
                          <a:cs typeface="Times New Roman" pitchFamily="18" charset="0"/>
                        </a:rPr>
                        <a:t>Токолиз проводился с использованием</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00715">
                <a:tc rowSpan="2">
                  <a:txBody>
                    <a:bodyPr/>
                    <a:lstStyle/>
                    <a:p>
                      <a:pPr>
                        <a:lnSpc>
                          <a:spcPct val="115000"/>
                        </a:lnSpc>
                        <a:spcAft>
                          <a:spcPts val="0"/>
                        </a:spcAft>
                      </a:pPr>
                      <a:r>
                        <a:rPr lang="ru-RU" sz="1100" dirty="0">
                          <a:latin typeface="Times New Roman" pitchFamily="18" charset="0"/>
                          <a:ea typeface="Calibri"/>
                          <a:cs typeface="Times New Roman" pitchFamily="18" charset="0"/>
                        </a:rPr>
                        <a:t>всего</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a:lnSpc>
                          <a:spcPct val="115000"/>
                        </a:lnSpc>
                        <a:spcAft>
                          <a:spcPts val="0"/>
                        </a:spcAft>
                      </a:pPr>
                      <a:r>
                        <a:rPr lang="ru-RU" sz="1100" dirty="0">
                          <a:latin typeface="Times New Roman" pitchFamily="18" charset="0"/>
                          <a:ea typeface="Calibri"/>
                          <a:cs typeface="Times New Roman" pitchFamily="18" charset="0"/>
                        </a:rPr>
                        <a:t>из них в ПЦ</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ru-RU"/>
                    </a:p>
                  </a:txBody>
                  <a:tcPr/>
                </a:tc>
                <a:tc rowSpan="2">
                  <a:txBody>
                    <a:bodyPr/>
                    <a:lstStyle/>
                    <a:p>
                      <a:pPr>
                        <a:lnSpc>
                          <a:spcPct val="115000"/>
                        </a:lnSpc>
                        <a:spcAft>
                          <a:spcPts val="0"/>
                        </a:spcAft>
                      </a:pPr>
                      <a:r>
                        <a:rPr lang="ru-RU" sz="1100">
                          <a:latin typeface="Times New Roman" pitchFamily="18" charset="0"/>
                          <a:ea typeface="Calibri"/>
                          <a:cs typeface="Times New Roman" pitchFamily="18" charset="0"/>
                        </a:rPr>
                        <a:t>всего</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nSpc>
                          <a:spcPct val="115000"/>
                        </a:lnSpc>
                        <a:spcAft>
                          <a:spcPts val="0"/>
                        </a:spcAft>
                      </a:pPr>
                      <a:r>
                        <a:rPr lang="ru-RU" sz="1100" dirty="0">
                          <a:latin typeface="Times New Roman" pitchFamily="18" charset="0"/>
                          <a:ea typeface="Calibri"/>
                          <a:cs typeface="Times New Roman" pitchFamily="18" charset="0"/>
                        </a:rPr>
                        <a:t>из них</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gridSpan="6" vMerge="1">
                  <a:txBody>
                    <a:bodyPr/>
                    <a:lstStyle/>
                    <a:p>
                      <a:endParaRPr lang="ru-RU"/>
                    </a:p>
                  </a:txBody>
                  <a:tcPr/>
                </a:tc>
                <a:tc hMerge="1" vMerge="1">
                  <a:txBody>
                    <a:bodyPr/>
                    <a:lstStyle/>
                    <a:p>
                      <a:endParaRPr lang="ru-RU"/>
                    </a:p>
                  </a:txBody>
                  <a:tcPr/>
                </a:tc>
                <a:tc hMerge="1" vMerge="1">
                  <a:txBody>
                    <a:bodyPr/>
                    <a:lstStyle/>
                    <a:p>
                      <a:endParaRPr lang="ru-RU"/>
                    </a:p>
                  </a:txBody>
                  <a:tcPr/>
                </a:tc>
                <a:tc hMerge="1" vMerge="1">
                  <a:txBody>
                    <a:bodyPr/>
                    <a:lstStyle/>
                    <a:p>
                      <a:endParaRPr lang="ru-RU"/>
                    </a:p>
                  </a:txBody>
                  <a:tcPr/>
                </a:tc>
                <a:tc hMerge="1" vMerge="1">
                  <a:txBody>
                    <a:bodyPr/>
                    <a:lstStyle/>
                    <a:p>
                      <a:endParaRPr lang="ru-RU"/>
                    </a:p>
                  </a:txBody>
                  <a:tcPr/>
                </a:tc>
                <a:tc hMerge="1" vMerge="1">
                  <a:txBody>
                    <a:bodyPr/>
                    <a:lstStyle/>
                    <a:p>
                      <a:endParaRPr lang="ru-RU"/>
                    </a:p>
                  </a:txBody>
                  <a:tcPr/>
                </a:tc>
                <a:tc gridSpan="2" vMerge="1">
                  <a:txBody>
                    <a:bodyPr/>
                    <a:lstStyle/>
                    <a:p>
                      <a:endParaRPr lang="ru-RU"/>
                    </a:p>
                  </a:txBody>
                  <a:tcPr/>
                </a:tc>
                <a:tc hMerge="1" vMerge="1">
                  <a:txBody>
                    <a:bodyPr/>
                    <a:lstStyle/>
                    <a:p>
                      <a:endParaRPr lang="ru-RU"/>
                    </a:p>
                  </a:txBody>
                  <a:tcPr/>
                </a:tc>
                <a:tc rowSpan="2" gridSpan="2">
                  <a:txBody>
                    <a:bodyPr/>
                    <a:lstStyle/>
                    <a:p>
                      <a:pPr>
                        <a:lnSpc>
                          <a:spcPct val="115000"/>
                        </a:lnSpc>
                        <a:spcAft>
                          <a:spcPts val="0"/>
                        </a:spcAft>
                      </a:pPr>
                      <a:r>
                        <a:rPr lang="ru-RU" sz="1100">
                          <a:latin typeface="Times New Roman" pitchFamily="18" charset="0"/>
                          <a:ea typeface="Calibri"/>
                          <a:cs typeface="Times New Roman" pitchFamily="18" charset="0"/>
                        </a:rPr>
                        <a:t>Селективных β2-адреномиметиков</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ru-RU"/>
                    </a:p>
                  </a:txBody>
                  <a:tcPr/>
                </a:tc>
                <a:tc rowSpan="2" gridSpan="2">
                  <a:txBody>
                    <a:bodyPr/>
                    <a:lstStyle/>
                    <a:p>
                      <a:pPr>
                        <a:lnSpc>
                          <a:spcPct val="115000"/>
                        </a:lnSpc>
                        <a:spcAft>
                          <a:spcPts val="0"/>
                        </a:spcAft>
                      </a:pPr>
                      <a:r>
                        <a:rPr lang="ru-RU" sz="1100">
                          <a:latin typeface="Times New Roman" pitchFamily="18" charset="0"/>
                          <a:ea typeface="Calibri"/>
                          <a:cs typeface="Times New Roman" pitchFamily="18" charset="0"/>
                        </a:rPr>
                        <a:t>Блокаторов окситоциновых рецепторе (Атосибан)</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ru-RU"/>
                    </a:p>
                  </a:txBody>
                  <a:tcPr/>
                </a:tc>
                <a:tc rowSpan="2" gridSpan="2">
                  <a:txBody>
                    <a:bodyPr/>
                    <a:lstStyle/>
                    <a:p>
                      <a:pPr>
                        <a:lnSpc>
                          <a:spcPct val="115000"/>
                        </a:lnSpc>
                        <a:spcAft>
                          <a:spcPts val="0"/>
                        </a:spcAft>
                      </a:pPr>
                      <a:r>
                        <a:rPr lang="ru-RU" sz="1100">
                          <a:latin typeface="Times New Roman" pitchFamily="18" charset="0"/>
                          <a:ea typeface="Calibri"/>
                          <a:cs typeface="Times New Roman" pitchFamily="18" charset="0"/>
                        </a:rPr>
                        <a:t>Блокаторкальциевых каналов (Нифедипин)</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ru-RU"/>
                    </a:p>
                  </a:txBody>
                  <a:tcPr/>
                </a:tc>
                <a:tc rowSpan="2" gridSpan="2">
                  <a:txBody>
                    <a:bodyPr/>
                    <a:lstStyle/>
                    <a:p>
                      <a:pPr>
                        <a:lnSpc>
                          <a:spcPct val="115000"/>
                        </a:lnSpc>
                        <a:spcAft>
                          <a:spcPts val="0"/>
                        </a:spcAft>
                      </a:pPr>
                      <a:r>
                        <a:rPr lang="ru-RU" sz="1100">
                          <a:latin typeface="Times New Roman" pitchFamily="18" charset="0"/>
                          <a:ea typeface="Calibri"/>
                          <a:cs typeface="Times New Roman" pitchFamily="18" charset="0"/>
                        </a:rPr>
                        <a:t>Магния сульфат</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ru-RU"/>
                    </a:p>
                  </a:txBody>
                  <a:tcPr/>
                </a:tc>
              </a:tr>
              <a:tr h="527434">
                <a:tc vMerge="1">
                  <a:txBody>
                    <a:bodyPr/>
                    <a:lstStyle/>
                    <a:p>
                      <a:endParaRPr lang="ru-RU"/>
                    </a:p>
                  </a:txBody>
                  <a:tcPr/>
                </a:tc>
                <a:tc gridSpan="2" vMerge="1">
                  <a:txBody>
                    <a:bodyPr/>
                    <a:lstStyle/>
                    <a:p>
                      <a:endParaRPr lang="ru-RU"/>
                    </a:p>
                  </a:txBody>
                  <a:tcPr/>
                </a:tc>
                <a:tc hMerge="1" vMerge="1">
                  <a:txBody>
                    <a:bodyPr/>
                    <a:lstStyle/>
                    <a:p>
                      <a:endParaRPr lang="ru-RU"/>
                    </a:p>
                  </a:txBody>
                  <a:tcPr/>
                </a:tc>
                <a:tc vMerge="1">
                  <a:txBody>
                    <a:bodyPr/>
                    <a:lstStyle/>
                    <a:p>
                      <a:endParaRPr lang="ru-RU"/>
                    </a:p>
                  </a:txBody>
                  <a:tcPr/>
                </a:tc>
                <a:tc gridSpan="2">
                  <a:txBody>
                    <a:bodyPr/>
                    <a:lstStyle/>
                    <a:p>
                      <a:pPr>
                        <a:lnSpc>
                          <a:spcPct val="115000"/>
                        </a:lnSpc>
                        <a:spcAft>
                          <a:spcPts val="0"/>
                        </a:spcAft>
                      </a:pPr>
                      <a:r>
                        <a:rPr lang="ru-RU" sz="1100" dirty="0">
                          <a:latin typeface="Times New Roman" pitchFamily="18" charset="0"/>
                          <a:ea typeface="Calibri"/>
                          <a:cs typeface="Times New Roman" pitchFamily="18" charset="0"/>
                        </a:rPr>
                        <a:t>из АС 1 группы</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nSpc>
                          <a:spcPct val="115000"/>
                        </a:lnSpc>
                        <a:spcAft>
                          <a:spcPts val="0"/>
                        </a:spcAft>
                      </a:pPr>
                      <a:r>
                        <a:rPr lang="ru-RU" sz="1100">
                          <a:latin typeface="Times New Roman" pitchFamily="18" charset="0"/>
                          <a:ea typeface="Calibri"/>
                          <a:cs typeface="Times New Roman" pitchFamily="18" charset="0"/>
                        </a:rPr>
                        <a:t>из АС 2 группы</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nSpc>
                          <a:spcPct val="115000"/>
                        </a:lnSpc>
                        <a:spcAft>
                          <a:spcPts val="0"/>
                        </a:spcAft>
                      </a:pPr>
                      <a:r>
                        <a:rPr lang="ru-RU" sz="1100">
                          <a:latin typeface="Times New Roman" pitchFamily="18" charset="0"/>
                          <a:ea typeface="Calibri"/>
                          <a:cs typeface="Times New Roman" pitchFamily="18" charset="0"/>
                        </a:rPr>
                        <a:t>санавиация</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nSpc>
                          <a:spcPct val="115000"/>
                        </a:lnSpc>
                        <a:spcAft>
                          <a:spcPts val="0"/>
                        </a:spcAft>
                      </a:pPr>
                      <a:r>
                        <a:rPr lang="ru-RU" sz="1100" dirty="0">
                          <a:latin typeface="Times New Roman" pitchFamily="18" charset="0"/>
                          <a:ea typeface="Calibri"/>
                          <a:cs typeface="Times New Roman" pitchFamily="18" charset="0"/>
                        </a:rPr>
                        <a:t>СМП</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a:txBody>
                    <a:bodyPr/>
                    <a:lstStyle/>
                    <a:p>
                      <a:pPr>
                        <a:lnSpc>
                          <a:spcPct val="115000"/>
                        </a:lnSpc>
                        <a:spcAft>
                          <a:spcPts val="0"/>
                        </a:spcAft>
                      </a:pPr>
                      <a:r>
                        <a:rPr lang="ru-RU" sz="1100" dirty="0">
                          <a:latin typeface="Times New Roman" pitchFamily="18" charset="0"/>
                          <a:ea typeface="Calibri"/>
                          <a:cs typeface="Times New Roman" pitchFamily="18" charset="0"/>
                        </a:rPr>
                        <a:t>прочее</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gridSpan="2" vMerge="1">
                  <a:txBody>
                    <a:bodyPr/>
                    <a:lstStyle/>
                    <a:p>
                      <a:endParaRPr lang="ru-RU"/>
                    </a:p>
                  </a:txBody>
                  <a:tcPr/>
                </a:tc>
                <a:tc hMerge="1" vMerge="1">
                  <a:txBody>
                    <a:bodyPr/>
                    <a:lstStyle/>
                    <a:p>
                      <a:endParaRPr lang="ru-RU"/>
                    </a:p>
                  </a:txBody>
                  <a:tcPr/>
                </a:tc>
                <a:tc gridSpan="2" vMerge="1">
                  <a:txBody>
                    <a:bodyPr/>
                    <a:lstStyle/>
                    <a:p>
                      <a:endParaRPr lang="ru-RU"/>
                    </a:p>
                  </a:txBody>
                  <a:tcPr/>
                </a:tc>
                <a:tc hMerge="1" vMerge="1">
                  <a:txBody>
                    <a:bodyPr/>
                    <a:lstStyle/>
                    <a:p>
                      <a:endParaRPr lang="ru-RU"/>
                    </a:p>
                  </a:txBody>
                  <a:tcPr/>
                </a:tc>
                <a:tc gridSpan="2" vMerge="1">
                  <a:txBody>
                    <a:bodyPr/>
                    <a:lstStyle/>
                    <a:p>
                      <a:endParaRPr lang="ru-RU"/>
                    </a:p>
                  </a:txBody>
                  <a:tcPr/>
                </a:tc>
                <a:tc hMerge="1" vMerge="1">
                  <a:txBody>
                    <a:bodyPr/>
                    <a:lstStyle/>
                    <a:p>
                      <a:endParaRPr lang="ru-RU"/>
                    </a:p>
                  </a:txBody>
                  <a:tcPr/>
                </a:tc>
                <a:tc gridSpan="2" vMerge="1">
                  <a:txBody>
                    <a:bodyPr/>
                    <a:lstStyle/>
                    <a:p>
                      <a:endParaRPr lang="ru-RU"/>
                    </a:p>
                  </a:txBody>
                  <a:tcPr/>
                </a:tc>
                <a:tc hMerge="1" vMerge="1">
                  <a:txBody>
                    <a:bodyPr/>
                    <a:lstStyle/>
                    <a:p>
                      <a:endParaRPr lang="ru-RU"/>
                    </a:p>
                  </a:txBody>
                  <a:tcPr/>
                </a:tc>
                <a:tc gridSpan="2" vMerge="1">
                  <a:txBody>
                    <a:bodyPr/>
                    <a:lstStyle/>
                    <a:p>
                      <a:endParaRPr lang="ru-RU"/>
                    </a:p>
                  </a:txBody>
                  <a:tcPr/>
                </a:tc>
                <a:tc hMerge="1" vMerge="1">
                  <a:txBody>
                    <a:bodyPr/>
                    <a:lstStyle/>
                    <a:p>
                      <a:endParaRPr lang="ru-RU"/>
                    </a:p>
                  </a:txBody>
                  <a:tcPr/>
                </a:tc>
              </a:tr>
              <a:tr h="200715">
                <a:tc>
                  <a:txBody>
                    <a:bodyPr/>
                    <a:lstStyle/>
                    <a:p>
                      <a:pPr>
                        <a:lnSpc>
                          <a:spcPct val="115000"/>
                        </a:lnSpc>
                        <a:spcAft>
                          <a:spcPts val="0"/>
                        </a:spcAft>
                      </a:pPr>
                      <a:r>
                        <a:rPr lang="en-US" sz="1100">
                          <a:latin typeface="Times New Roman" pitchFamily="18" charset="0"/>
                          <a:ea typeface="Calibri"/>
                          <a:cs typeface="Times New Roman" pitchFamily="18" charset="0"/>
                        </a:rPr>
                        <a:t>N</a:t>
                      </a:r>
                      <a:endParaRPr lang="ru-RU" sz="1100">
                        <a:latin typeface="Times New Roman" pitchFamily="18" charset="0"/>
                        <a:ea typeface="Calibri"/>
                        <a:cs typeface="Times New Roman" pitchFamily="18" charset="0"/>
                      </a:endParaRP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a:latin typeface="Times New Roman" pitchFamily="18" charset="0"/>
                          <a:ea typeface="Calibri"/>
                          <a:cs typeface="Times New Roman" pitchFamily="18" charset="0"/>
                        </a:rPr>
                        <a:t>N</a:t>
                      </a:r>
                      <a:endParaRPr lang="ru-RU" sz="1100">
                        <a:latin typeface="Times New Roman" pitchFamily="18" charset="0"/>
                        <a:ea typeface="Calibri"/>
                        <a:cs typeface="Times New Roman" pitchFamily="18" charset="0"/>
                      </a:endParaRP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a:latin typeface="Times New Roman" pitchFamily="18" charset="0"/>
                          <a:ea typeface="Calibri"/>
                          <a:cs typeface="Times New Roman" pitchFamily="18" charset="0"/>
                        </a:rPr>
                        <a:t>N</a:t>
                      </a:r>
                      <a:endParaRPr lang="ru-RU" sz="1100">
                        <a:latin typeface="Times New Roman" pitchFamily="18" charset="0"/>
                        <a:ea typeface="Calibri"/>
                        <a:cs typeface="Times New Roman" pitchFamily="18" charset="0"/>
                      </a:endParaRP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a:latin typeface="Times New Roman" pitchFamily="18" charset="0"/>
                          <a:ea typeface="Calibri"/>
                          <a:cs typeface="Times New Roman" pitchFamily="18" charset="0"/>
                        </a:rPr>
                        <a:t>N</a:t>
                      </a:r>
                      <a:endParaRPr lang="ru-RU" sz="1100">
                        <a:latin typeface="Times New Roman" pitchFamily="18" charset="0"/>
                        <a:ea typeface="Calibri"/>
                        <a:cs typeface="Times New Roman" pitchFamily="18" charset="0"/>
                      </a:endParaRP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a:latin typeface="Times New Roman" pitchFamily="18" charset="0"/>
                          <a:ea typeface="Calibri"/>
                          <a:cs typeface="Times New Roman" pitchFamily="18" charset="0"/>
                        </a:rPr>
                        <a:t>N</a:t>
                      </a:r>
                      <a:endParaRPr lang="ru-RU" sz="1100">
                        <a:latin typeface="Times New Roman" pitchFamily="18" charset="0"/>
                        <a:ea typeface="Calibri"/>
                        <a:cs typeface="Times New Roman" pitchFamily="18" charset="0"/>
                      </a:endParaRP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a:latin typeface="Times New Roman" pitchFamily="18" charset="0"/>
                          <a:ea typeface="Calibri"/>
                          <a:cs typeface="Times New Roman" pitchFamily="18" charset="0"/>
                        </a:rPr>
                        <a:t>N</a:t>
                      </a:r>
                      <a:endParaRPr lang="ru-RU" sz="1100">
                        <a:latin typeface="Times New Roman" pitchFamily="18" charset="0"/>
                        <a:ea typeface="Calibri"/>
                        <a:cs typeface="Times New Roman" pitchFamily="18" charset="0"/>
                      </a:endParaRP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a:latin typeface="Times New Roman" pitchFamily="18" charset="0"/>
                          <a:ea typeface="Calibri"/>
                          <a:cs typeface="Times New Roman" pitchFamily="18" charset="0"/>
                        </a:rPr>
                        <a:t>N</a:t>
                      </a:r>
                      <a:endParaRPr lang="ru-RU" sz="1100">
                        <a:latin typeface="Times New Roman" pitchFamily="18" charset="0"/>
                        <a:ea typeface="Calibri"/>
                        <a:cs typeface="Times New Roman" pitchFamily="18" charset="0"/>
                      </a:endParaRP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a:latin typeface="Times New Roman" pitchFamily="18" charset="0"/>
                          <a:ea typeface="Calibri"/>
                          <a:cs typeface="Times New Roman" pitchFamily="18" charset="0"/>
                        </a:rPr>
                        <a:t>N</a:t>
                      </a:r>
                      <a:endParaRPr lang="ru-RU" sz="1100">
                        <a:latin typeface="Times New Roman" pitchFamily="18" charset="0"/>
                        <a:ea typeface="Calibri"/>
                        <a:cs typeface="Times New Roman" pitchFamily="18" charset="0"/>
                      </a:endParaRP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a:latin typeface="Times New Roman" pitchFamily="18" charset="0"/>
                          <a:ea typeface="Calibri"/>
                          <a:cs typeface="Times New Roman" pitchFamily="18" charset="0"/>
                        </a:rPr>
                        <a:t>N</a:t>
                      </a:r>
                      <a:endParaRPr lang="ru-RU" sz="1100">
                        <a:latin typeface="Times New Roman" pitchFamily="18" charset="0"/>
                        <a:ea typeface="Calibri"/>
                        <a:cs typeface="Times New Roman" pitchFamily="18" charset="0"/>
                      </a:endParaRP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a:latin typeface="Times New Roman" pitchFamily="18" charset="0"/>
                          <a:ea typeface="Calibri"/>
                          <a:cs typeface="Times New Roman" pitchFamily="18" charset="0"/>
                        </a:rPr>
                        <a:t>N</a:t>
                      </a:r>
                      <a:endParaRPr lang="ru-RU" sz="1100">
                        <a:latin typeface="Times New Roman" pitchFamily="18" charset="0"/>
                        <a:ea typeface="Calibri"/>
                        <a:cs typeface="Times New Roman" pitchFamily="18" charset="0"/>
                      </a:endParaRP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a:latin typeface="Times New Roman" pitchFamily="18" charset="0"/>
                          <a:ea typeface="Calibri"/>
                          <a:cs typeface="Times New Roman" pitchFamily="18" charset="0"/>
                        </a:rPr>
                        <a:t>N</a:t>
                      </a:r>
                      <a:endParaRPr lang="ru-RU" sz="1100">
                        <a:latin typeface="Times New Roman" pitchFamily="18" charset="0"/>
                        <a:ea typeface="Calibri"/>
                        <a:cs typeface="Times New Roman" pitchFamily="18" charset="0"/>
                      </a:endParaRP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a:latin typeface="Times New Roman" pitchFamily="18" charset="0"/>
                          <a:ea typeface="Calibri"/>
                          <a:cs typeface="Times New Roman" pitchFamily="18" charset="0"/>
                        </a:rPr>
                        <a:t>N</a:t>
                      </a:r>
                      <a:endParaRPr lang="ru-RU" sz="1100">
                        <a:latin typeface="Times New Roman" pitchFamily="18" charset="0"/>
                        <a:ea typeface="Calibri"/>
                        <a:cs typeface="Times New Roman" pitchFamily="18" charset="0"/>
                      </a:endParaRP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1100" dirty="0">
                          <a:latin typeface="Times New Roman" pitchFamily="18" charset="0"/>
                          <a:ea typeface="Calibri"/>
                          <a:cs typeface="Times New Roman" pitchFamily="18" charset="0"/>
                        </a:rPr>
                        <a:t>N</a:t>
                      </a:r>
                      <a:endParaRPr lang="ru-RU" sz="1100" dirty="0">
                        <a:latin typeface="Times New Roman" pitchFamily="18" charset="0"/>
                        <a:ea typeface="Calibri"/>
                        <a:cs typeface="Times New Roman" pitchFamily="18" charset="0"/>
                      </a:endParaRP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a:latin typeface="Times New Roman" pitchFamily="18" charset="0"/>
                          <a:ea typeface="Calibri"/>
                          <a:cs typeface="Times New Roman" pitchFamily="18" charset="0"/>
                        </a:rPr>
                        <a:t>%</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873">
                <a:tc>
                  <a:txBody>
                    <a:bodyPr/>
                    <a:lstStyle/>
                    <a:p>
                      <a:pPr>
                        <a:lnSpc>
                          <a:spcPct val="115000"/>
                        </a:lnSpc>
                        <a:spcAft>
                          <a:spcPts val="0"/>
                        </a:spcAft>
                      </a:pPr>
                      <a:r>
                        <a:rPr lang="ru-RU" sz="1100">
                          <a:latin typeface="Times New Roman" pitchFamily="18" charset="0"/>
                          <a:ea typeface="Calibri"/>
                          <a:cs typeface="Times New Roman" pitchFamily="18" charset="0"/>
                        </a:rPr>
                        <a:t>743</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268</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36</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a:latin typeface="Times New Roman" pitchFamily="18" charset="0"/>
                          <a:ea typeface="Calibri"/>
                          <a:cs typeface="Times New Roman" pitchFamily="18" charset="0"/>
                        </a:rPr>
                        <a:t>34</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23</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a:latin typeface="Times New Roman" pitchFamily="18" charset="0"/>
                          <a:ea typeface="Calibri"/>
                          <a:cs typeface="Times New Roman" pitchFamily="18" charset="0"/>
                        </a:rPr>
                        <a:t>67</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11</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33</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34</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100</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a:latin typeface="Times New Roman" pitchFamily="18" charset="0"/>
                          <a:ea typeface="Calibri"/>
                          <a:cs typeface="Times New Roman" pitchFamily="18" charset="0"/>
                        </a:rPr>
                        <a:t>-</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a:latin typeface="Times New Roman" pitchFamily="18" charset="0"/>
                          <a:ea typeface="Calibri"/>
                          <a:cs typeface="Times New Roman" pitchFamily="18" charset="0"/>
                        </a:rPr>
                        <a:t>34</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100</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27</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79</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11</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33</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a:latin typeface="Times New Roman" pitchFamily="18" charset="0"/>
                          <a:ea typeface="Calibri"/>
                          <a:cs typeface="Times New Roman" pitchFamily="18" charset="0"/>
                        </a:rPr>
                        <a:t>7</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100" dirty="0">
                          <a:latin typeface="Times New Roman" pitchFamily="18" charset="0"/>
                          <a:ea typeface="Calibri"/>
                          <a:cs typeface="Times New Roman" pitchFamily="18" charset="0"/>
                        </a:rPr>
                        <a:t>21</a:t>
                      </a:r>
                    </a:p>
                  </a:txBody>
                  <a:tcPr marL="43500" marR="435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5" name="Овал 14"/>
          <p:cNvSpPr/>
          <p:nvPr/>
        </p:nvSpPr>
        <p:spPr>
          <a:xfrm>
            <a:off x="250825" y="3644900"/>
            <a:ext cx="576263" cy="288925"/>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6" name="Стрелка вниз 15"/>
          <p:cNvSpPr/>
          <p:nvPr/>
        </p:nvSpPr>
        <p:spPr>
          <a:xfrm rot="1599678">
            <a:off x="1228725" y="3178175"/>
            <a:ext cx="301625" cy="576263"/>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17" name="Стрелка вниз 16"/>
          <p:cNvSpPr/>
          <p:nvPr/>
        </p:nvSpPr>
        <p:spPr>
          <a:xfrm rot="1599678">
            <a:off x="5045075" y="3178175"/>
            <a:ext cx="301625" cy="576263"/>
          </a:xfrm>
          <a:prstGeom prst="down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5805488"/>
            <a:ext cx="9144000" cy="1052512"/>
          </a:xfrm>
          <a:prstGeom prst="rect">
            <a:avLst/>
          </a:prstGeom>
          <a:noFill/>
          <a:ln w="9525">
            <a:noFill/>
            <a:miter lim="800000"/>
            <a:headEnd/>
            <a:tailEnd/>
          </a:ln>
        </p:spPr>
      </p:pic>
      <p:sp>
        <p:nvSpPr>
          <p:cNvPr id="11" name="Прямоугольник 10"/>
          <p:cNvSpPr/>
          <p:nvPr/>
        </p:nvSpPr>
        <p:spPr>
          <a:xfrm>
            <a:off x="323528" y="1916832"/>
            <a:ext cx="8352928" cy="1152128"/>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АДМИНИСТРАТИВНЫЕ МЕРЫ</a:t>
            </a:r>
            <a:endParaRPr lang="ru-RU" sz="28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sp>
        <p:nvSpPr>
          <p:cNvPr id="17" name="Прямоугольник 16"/>
          <p:cNvSpPr/>
          <p:nvPr/>
        </p:nvSpPr>
        <p:spPr>
          <a:xfrm>
            <a:off x="323528" y="3212976"/>
            <a:ext cx="8390736" cy="864096"/>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0252" name="Прямоугольник 20"/>
          <p:cNvSpPr>
            <a:spLocks noChangeArrowheads="1"/>
          </p:cNvSpPr>
          <p:nvPr/>
        </p:nvSpPr>
        <p:spPr bwMode="auto">
          <a:xfrm>
            <a:off x="323850" y="1916113"/>
            <a:ext cx="8351838" cy="1323975"/>
          </a:xfrm>
          <a:prstGeom prst="rect">
            <a:avLst/>
          </a:prstGeom>
          <a:noFill/>
          <a:ln w="9525">
            <a:noFill/>
            <a:miter lim="800000"/>
            <a:headEnd/>
            <a:tailEnd/>
          </a:ln>
        </p:spPr>
        <p:txBody>
          <a:bodyPr>
            <a:spAutoFit/>
          </a:bodyPr>
          <a:lstStyle/>
          <a:p>
            <a:pPr algn="just"/>
            <a:r>
              <a:rPr lang="ru-RU" sz="1600">
                <a:latin typeface="Times New Roman" pitchFamily="18" charset="0"/>
                <a:cs typeface="Times New Roman" pitchFamily="18" charset="0"/>
              </a:rPr>
              <a:t>В структуре ГУЗ Ульяновская областная клиническая больница организован дистанционный акушерско-реанимационный центр (2014 год  80 выездов (38,1%), 130 консультаций по телефону (61,9%),  в структуре ГУЗ «Ульяновская областная детская клиническая больница имени политического и общественного деятеля Ю.Ф. Горячева» - РКЦ-Н.</a:t>
            </a:r>
          </a:p>
          <a:p>
            <a:pPr algn="just"/>
            <a:endParaRPr lang="ru-RU" sz="1600">
              <a:latin typeface="Times New Roman" pitchFamily="18" charset="0"/>
              <a:cs typeface="Times New Roman" pitchFamily="18" charset="0"/>
            </a:endParaRPr>
          </a:p>
        </p:txBody>
      </p:sp>
      <p:sp>
        <p:nvSpPr>
          <p:cNvPr id="10253" name="Прямоугольник 17"/>
          <p:cNvSpPr>
            <a:spLocks noChangeArrowheads="1"/>
          </p:cNvSpPr>
          <p:nvPr/>
        </p:nvSpPr>
        <p:spPr bwMode="auto">
          <a:xfrm>
            <a:off x="395288" y="4292600"/>
            <a:ext cx="8208962" cy="339725"/>
          </a:xfrm>
          <a:prstGeom prst="rect">
            <a:avLst/>
          </a:prstGeom>
          <a:noFill/>
          <a:ln w="9525">
            <a:noFill/>
            <a:miter lim="800000"/>
            <a:headEnd/>
            <a:tailEnd/>
          </a:ln>
        </p:spPr>
        <p:txBody>
          <a:bodyPr>
            <a:spAutoFit/>
          </a:bodyPr>
          <a:lstStyle/>
          <a:p>
            <a:pPr algn="just"/>
            <a:r>
              <a:rPr lang="ru-RU" sz="1600">
                <a:latin typeface="Times New Roman" pitchFamily="18" charset="0"/>
                <a:cs typeface="Times New Roman" pitchFamily="18" charset="0"/>
              </a:rPr>
              <a:t>Препараты атосибан, карбетоцин включены в список для централизованной закупки</a:t>
            </a:r>
          </a:p>
        </p:txBody>
      </p:sp>
      <p:sp>
        <p:nvSpPr>
          <p:cNvPr id="21" name="Прямоугольник 20"/>
          <p:cNvSpPr/>
          <p:nvPr/>
        </p:nvSpPr>
        <p:spPr>
          <a:xfrm>
            <a:off x="323528" y="4797152"/>
            <a:ext cx="8390736" cy="1080120"/>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
        <p:nvSpPr>
          <p:cNvPr id="10257" name="Прямоугольник 23"/>
          <p:cNvSpPr>
            <a:spLocks noChangeArrowheads="1"/>
          </p:cNvSpPr>
          <p:nvPr/>
        </p:nvSpPr>
        <p:spPr bwMode="auto">
          <a:xfrm>
            <a:off x="323850" y="3213100"/>
            <a:ext cx="8351838" cy="830263"/>
          </a:xfrm>
          <a:prstGeom prst="rect">
            <a:avLst/>
          </a:prstGeom>
          <a:noFill/>
          <a:ln w="9525">
            <a:noFill/>
            <a:miter lim="800000"/>
            <a:headEnd/>
            <a:tailEnd/>
          </a:ln>
        </p:spPr>
        <p:txBody>
          <a:bodyPr>
            <a:spAutoFit/>
          </a:bodyPr>
          <a:lstStyle/>
          <a:p>
            <a:pPr algn="just"/>
            <a:r>
              <a:rPr lang="ru-RU" sz="1600">
                <a:latin typeface="Times New Roman" pitchFamily="18" charset="0"/>
                <a:cs typeface="Times New Roman" pitchFamily="18" charset="0"/>
              </a:rPr>
              <a:t>Для оказания медицинской помощи новорожденным и недоношенным на первом этапе выхаживания развернуто 53 койки реанимации и интенсивной терапии новорожденных и недоношенных в учреждениях родовспоможения 35 коек и в детских стационарах 18 коек. </a:t>
            </a:r>
          </a:p>
        </p:txBody>
      </p:sp>
      <p:sp>
        <p:nvSpPr>
          <p:cNvPr id="25" name="Прямоугольник 24"/>
          <p:cNvSpPr/>
          <p:nvPr/>
        </p:nvSpPr>
        <p:spPr>
          <a:xfrm>
            <a:off x="323850" y="4797425"/>
            <a:ext cx="8424863" cy="1322388"/>
          </a:xfrm>
          <a:prstGeom prst="rect">
            <a:avLst/>
          </a:prstGeom>
        </p:spPr>
        <p:txBody>
          <a:bodyPr>
            <a:spAutoFit/>
          </a:bodyPr>
          <a:lstStyle/>
          <a:p>
            <a:pPr algn="just">
              <a:defRPr/>
            </a:pPr>
            <a:r>
              <a:rPr lang="ru-RU" sz="1600" dirty="0">
                <a:latin typeface="Times New Roman" pitchFamily="18" charset="0"/>
                <a:cs typeface="Times New Roman" pitchFamily="18" charset="0"/>
              </a:rPr>
              <a:t>Повышение квалификации кадров, образовательные мероприятия:</a:t>
            </a:r>
          </a:p>
          <a:p>
            <a:pPr marL="342900" indent="-342900" algn="just">
              <a:defRPr/>
            </a:pPr>
            <a:r>
              <a:rPr lang="ru-RU" sz="1600" dirty="0">
                <a:latin typeface="Times New Roman" pitchFamily="18" charset="0"/>
                <a:cs typeface="Times New Roman" pitchFamily="18" charset="0"/>
              </a:rPr>
              <a:t>Разбор клинического протокола  в режиме ВКС «Преждевременные роды» декабрь 2014г.</a:t>
            </a:r>
          </a:p>
          <a:p>
            <a:pPr marL="342900" indent="-342900" algn="just">
              <a:defRPr/>
            </a:pPr>
            <a:r>
              <a:rPr lang="ru-RU" sz="1600" dirty="0">
                <a:latin typeface="Times New Roman" pitchFamily="18" charset="0"/>
                <a:cs typeface="Times New Roman" pitchFamily="18" charset="0"/>
              </a:rPr>
              <a:t>В рамках региональной конференции запланирована лекция «Тактика ведения сверхранних</a:t>
            </a:r>
          </a:p>
          <a:p>
            <a:pPr marL="342900" indent="-342900" algn="just">
              <a:defRPr/>
            </a:pPr>
            <a:r>
              <a:rPr lang="ru-RU" sz="1600" dirty="0">
                <a:latin typeface="Times New Roman" pitchFamily="18" charset="0"/>
                <a:cs typeface="Times New Roman" pitchFamily="18" charset="0"/>
              </a:rPr>
              <a:t>преждевременных  родов» д.м.н., профессор Мальцева Л.И. 23 мая 2015г.</a:t>
            </a:r>
          </a:p>
          <a:p>
            <a:pPr marL="342900" indent="-342900" algn="ctr">
              <a:buFontTx/>
              <a:buAutoNum type="arabicPeriod"/>
              <a:defRPr/>
            </a:pPr>
            <a:endParaRPr lang="ru-RU" sz="1600" dirty="0">
              <a:latin typeface="Times New Roman" pitchFamily="18" charset="0"/>
              <a:cs typeface="Times New Roman" pitchFamily="18" charset="0"/>
            </a:endParaRPr>
          </a:p>
        </p:txBody>
      </p:sp>
      <p:sp>
        <p:nvSpPr>
          <p:cNvPr id="13" name="Прямоугольник 12"/>
          <p:cNvSpPr/>
          <p:nvPr/>
        </p:nvSpPr>
        <p:spPr>
          <a:xfrm>
            <a:off x="323528" y="4221088"/>
            <a:ext cx="8390736" cy="504056"/>
          </a:xfrm>
          <a:prstGeom prst="rect">
            <a:avLst/>
          </a:prstGeom>
          <a:noFill/>
          <a:ln>
            <a:solidFill>
              <a:schemeClr val="tx2"/>
            </a:solidFill>
          </a:ln>
        </p:spPr>
        <p:style>
          <a:lnRef idx="0">
            <a:schemeClr val="accent6"/>
          </a:lnRef>
          <a:fillRef idx="3">
            <a:schemeClr val="accent6"/>
          </a:fillRef>
          <a:effectRef idx="3">
            <a:schemeClr val="accent6"/>
          </a:effectRef>
          <a:fontRef idx="minor">
            <a:schemeClr val="lt1"/>
          </a:fontRef>
        </p:style>
        <p:txBody>
          <a:bodyPr anchor="ctr"/>
          <a:lstStyle/>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defRPr/>
            </a:pPr>
            <a:endParaRPr lang="ru-RU" sz="1400"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i="1" dirty="0">
              <a:solidFill>
                <a:schemeClr val="tx2"/>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defRPr/>
            </a:pPr>
            <a:endParaRPr lang="ru-RU" sz="1400" b="1" i="1" dirty="0">
              <a:solidFill>
                <a:srgbClr val="FFFFFF"/>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chemeClr val="tx2"/>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endParaRPr lang="ru-RU" sz="2800" b="1" dirty="0">
              <a:solidFill>
                <a:srgbClr val="FFFFFF"/>
              </a:solidFill>
              <a:cs typeface="Arial" charset="0"/>
            </a:endParaRPr>
          </a:p>
          <a:p>
            <a:pPr algn="ctr">
              <a:defRPr/>
            </a:pPr>
            <a:r>
              <a:rPr lang="ru-RU" dirty="0">
                <a:solidFill>
                  <a:srgbClr val="FFFFFF"/>
                </a:solidFill>
                <a:cs typeface="Arial" charset="0"/>
              </a:rPr>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2"/>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0" y="5715000"/>
            <a:ext cx="9144000" cy="1143000"/>
          </a:xfrm>
          <a:prstGeom prst="rect">
            <a:avLst/>
          </a:prstGeom>
          <a:noFill/>
          <a:ln w="9525">
            <a:noFill/>
            <a:miter lim="800000"/>
            <a:headEnd/>
            <a:tailEnd/>
          </a:ln>
        </p:spPr>
      </p:pic>
      <p:sp>
        <p:nvSpPr>
          <p:cNvPr id="1028" name="TextBox 19"/>
          <p:cNvSpPr txBox="1">
            <a:spLocks noChangeArrowheads="1"/>
          </p:cNvSpPr>
          <p:nvPr/>
        </p:nvSpPr>
        <p:spPr bwMode="auto">
          <a:xfrm>
            <a:off x="5508625" y="4473575"/>
            <a:ext cx="3455988" cy="307975"/>
          </a:xfrm>
          <a:prstGeom prst="rect">
            <a:avLst/>
          </a:prstGeom>
          <a:noFill/>
          <a:ln w="9525">
            <a:noFill/>
            <a:miter lim="800000"/>
            <a:headEnd/>
            <a:tailEnd/>
          </a:ln>
        </p:spPr>
        <p:txBody>
          <a:bodyPr>
            <a:spAutoFit/>
          </a:bodyPr>
          <a:lstStyle/>
          <a:p>
            <a:pPr defTabSz="912813"/>
            <a:endParaRPr lang="ru-RU" sz="1400">
              <a:latin typeface="Calibri" pitchFamily="34" charset="0"/>
            </a:endParaRPr>
          </a:p>
        </p:txBody>
      </p:sp>
      <p:sp>
        <p:nvSpPr>
          <p:cNvPr id="12" name="Прямоугольник 11"/>
          <p:cNvSpPr/>
          <p:nvPr/>
        </p:nvSpPr>
        <p:spPr>
          <a:xfrm>
            <a:off x="395536" y="476672"/>
            <a:ext cx="8424936" cy="1340768"/>
          </a:xfrm>
          <a:prstGeom prst="rect">
            <a:avLst/>
          </a:prstGeom>
          <a:gradFill>
            <a:gsLst>
              <a:gs pos="0">
                <a:schemeClr val="tx2">
                  <a:lumMod val="40000"/>
                  <a:lumOff val="60000"/>
                </a:schemeClr>
              </a:gs>
              <a:gs pos="80000">
                <a:schemeClr val="tx2">
                  <a:lumMod val="20000"/>
                  <a:lumOff val="80000"/>
                </a:schemeClr>
              </a:gs>
              <a:gs pos="100000">
                <a:schemeClr val="bg2"/>
              </a:gs>
            </a:gsLst>
          </a:gradFill>
        </p:spPr>
        <p:style>
          <a:lnRef idx="0">
            <a:schemeClr val="accent6"/>
          </a:lnRef>
          <a:fillRef idx="3">
            <a:schemeClr val="accent6"/>
          </a:fillRef>
          <a:effectRef idx="3">
            <a:schemeClr val="accent6"/>
          </a:effectRef>
          <a:fontRef idx="minor">
            <a:schemeClr val="lt1"/>
          </a:fontRef>
        </p:style>
        <p:txBody>
          <a:bodyPr anchor="ctr"/>
          <a:lstStyle/>
          <a:p>
            <a:pPr algn="ctr" fontAlgn="auto">
              <a:spcBef>
                <a:spcPts val="0"/>
              </a:spcBef>
              <a:spcAft>
                <a:spcPts val="0"/>
              </a:spcAft>
              <a:defRPr/>
            </a:pPr>
            <a:endParaRPr lang="ru-RU" sz="2800" b="1" dirty="0">
              <a:solidFill>
                <a:srgbClr val="FF0000"/>
              </a:solidFill>
            </a:endParaRPr>
          </a:p>
          <a:p>
            <a:pPr algn="ctr" fontAlgn="auto">
              <a:spcBef>
                <a:spcPts val="0"/>
              </a:spcBef>
              <a:spcAft>
                <a:spcPts val="0"/>
              </a:spcAft>
              <a:defRPr/>
            </a:pPr>
            <a:r>
              <a:rPr lang="ru-RU" sz="2800" b="1" i="1" dirty="0">
                <a:solidFill>
                  <a:srgbClr val="FF0000"/>
                </a:solidFill>
              </a:rPr>
              <a:t>ПОКАЗАТЕЛЬ МАТЕРИНСКОЙ СМЕРТНОСТИ</a:t>
            </a:r>
            <a:endParaRPr lang="ru-RU" sz="2800" i="1" dirty="0">
              <a:solidFill>
                <a:srgbClr val="FF0000"/>
              </a:solidFill>
            </a:endParaRPr>
          </a:p>
          <a:p>
            <a:pPr algn="ctr" fontAlgn="auto">
              <a:spcBef>
                <a:spcPts val="0"/>
              </a:spcBef>
              <a:spcAft>
                <a:spcPts val="0"/>
              </a:spcAft>
              <a:defRPr/>
            </a:pPr>
            <a:endParaRPr lang="en-GB" sz="2800" b="1" dirty="0"/>
          </a:p>
          <a:p>
            <a:pPr algn="ctr" fontAlgn="auto">
              <a:spcBef>
                <a:spcPts val="0"/>
              </a:spcBef>
              <a:spcAft>
                <a:spcPts val="0"/>
              </a:spcAft>
              <a:defRPr/>
            </a:pPr>
            <a:endParaRPr lang="ru-RU" dirty="0"/>
          </a:p>
        </p:txBody>
      </p:sp>
      <p:sp>
        <p:nvSpPr>
          <p:cNvPr id="1032" name="Rectangle 28"/>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ru-RU"/>
          </a:p>
        </p:txBody>
      </p:sp>
      <p:graphicFrame>
        <p:nvGraphicFramePr>
          <p:cNvPr id="20" name="Таблица 19"/>
          <p:cNvGraphicFramePr>
            <a:graphicFrameLocks noGrp="1"/>
          </p:cNvGraphicFramePr>
          <p:nvPr/>
        </p:nvGraphicFramePr>
        <p:xfrm>
          <a:off x="395288" y="2276475"/>
          <a:ext cx="8424933" cy="1024124"/>
        </p:xfrm>
        <a:graphic>
          <a:graphicData uri="http://schemas.openxmlformats.org/drawingml/2006/table">
            <a:tbl>
              <a:tblPr/>
              <a:tblGrid>
                <a:gridCol w="1250817"/>
                <a:gridCol w="640772"/>
                <a:gridCol w="640772"/>
                <a:gridCol w="639868"/>
                <a:gridCol w="640772"/>
                <a:gridCol w="640772"/>
                <a:gridCol w="768204"/>
                <a:gridCol w="640772"/>
                <a:gridCol w="640772"/>
                <a:gridCol w="640772"/>
                <a:gridCol w="639868"/>
                <a:gridCol w="640772"/>
              </a:tblGrid>
              <a:tr h="288032">
                <a:tc>
                  <a:txBody>
                    <a:bodyPr/>
                    <a:lstStyle/>
                    <a:p>
                      <a:pPr>
                        <a:lnSpc>
                          <a:spcPct val="115000"/>
                        </a:lnSpc>
                        <a:spcAft>
                          <a:spcPts val="0"/>
                        </a:spcAft>
                      </a:pP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latin typeface="Times New Roman"/>
                          <a:ea typeface="Calibri"/>
                          <a:cs typeface="Times New Roman"/>
                        </a:rPr>
                        <a:t>2004</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latin typeface="Times New Roman"/>
                          <a:ea typeface="Calibri"/>
                          <a:cs typeface="Times New Roman"/>
                        </a:rPr>
                        <a:t>2005</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latin typeface="Times New Roman"/>
                          <a:ea typeface="Calibri"/>
                          <a:cs typeface="Times New Roman"/>
                        </a:rPr>
                        <a:t>2006</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latin typeface="Times New Roman"/>
                          <a:ea typeface="Calibri"/>
                          <a:cs typeface="Times New Roman"/>
                        </a:rPr>
                        <a:t>2007</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latin typeface="Times New Roman"/>
                          <a:ea typeface="Calibri"/>
                          <a:cs typeface="Times New Roman"/>
                        </a:rPr>
                        <a:t>2008</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latin typeface="Times New Roman"/>
                          <a:ea typeface="Calibri"/>
                          <a:cs typeface="Times New Roman"/>
                        </a:rPr>
                        <a:t>2009</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latin typeface="Times New Roman"/>
                          <a:ea typeface="Calibri"/>
                          <a:cs typeface="Times New Roman"/>
                        </a:rPr>
                        <a:t>2010</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latin typeface="Times New Roman"/>
                          <a:ea typeface="Calibri"/>
                          <a:cs typeface="Times New Roman"/>
                        </a:rPr>
                        <a:t>2011</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latin typeface="Times New Roman"/>
                          <a:ea typeface="Calibri"/>
                          <a:cs typeface="Times New Roman"/>
                        </a:rPr>
                        <a:t>2012</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latin typeface="Times New Roman"/>
                          <a:ea typeface="Calibri"/>
                          <a:cs typeface="Times New Roman"/>
                        </a:rPr>
                        <a:t>2013</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200" b="1">
                          <a:latin typeface="Times New Roman"/>
                          <a:ea typeface="Calibri"/>
                          <a:cs typeface="Times New Roman"/>
                        </a:rPr>
                        <a:t>2014</a:t>
                      </a:r>
                      <a:endParaRPr lang="ru-RU" sz="11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027">
                <a:tc>
                  <a:txBody>
                    <a:bodyPr/>
                    <a:lstStyle/>
                    <a:p>
                      <a:pPr>
                        <a:lnSpc>
                          <a:spcPct val="115000"/>
                        </a:lnSpc>
                        <a:spcAft>
                          <a:spcPts val="0"/>
                        </a:spcAft>
                      </a:pPr>
                      <a:r>
                        <a:rPr lang="ru-RU" sz="1000" b="1" dirty="0" err="1">
                          <a:latin typeface="Times New Roman"/>
                          <a:ea typeface="Calibri"/>
                          <a:cs typeface="Times New Roman"/>
                        </a:rPr>
                        <a:t>абс.число</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latin typeface="Times New Roman"/>
                          <a:ea typeface="Calibri"/>
                          <a:cs typeface="Times New Roman"/>
                        </a:rPr>
                        <a:t>10</a:t>
                      </a:r>
                      <a:endParaRPr lang="ru-RU"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latin typeface="Times New Roman"/>
                          <a:ea typeface="Calibri"/>
                          <a:cs typeface="Times New Roman"/>
                        </a:rPr>
                        <a:t>5</a:t>
                      </a:r>
                      <a:endParaRPr lang="ru-RU"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latin typeface="Times New Roman"/>
                          <a:ea typeface="Calibri"/>
                          <a:cs typeface="Times New Roman"/>
                        </a:rPr>
                        <a:t>5</a:t>
                      </a:r>
                      <a:endParaRPr lang="ru-RU"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latin typeface="Times New Roman"/>
                          <a:ea typeface="Calibri"/>
                          <a:cs typeface="Times New Roman"/>
                        </a:rPr>
                        <a:t>7</a:t>
                      </a:r>
                      <a:endParaRPr lang="ru-RU"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latin typeface="Times New Roman"/>
                          <a:ea typeface="Calibri"/>
                          <a:cs typeface="Times New Roman"/>
                        </a:rPr>
                        <a:t>2</a:t>
                      </a:r>
                      <a:endParaRPr lang="ru-RU"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latin typeface="Times New Roman"/>
                          <a:ea typeface="Calibri"/>
                          <a:cs typeface="Times New Roman"/>
                        </a:rPr>
                        <a:t>7</a:t>
                      </a:r>
                      <a:endParaRPr lang="ru-RU"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latin typeface="Times New Roman"/>
                          <a:ea typeface="Calibri"/>
                          <a:cs typeface="Times New Roman"/>
                        </a:rPr>
                        <a:t>10</a:t>
                      </a:r>
                      <a:endParaRPr lang="ru-RU"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latin typeface="Times New Roman"/>
                          <a:ea typeface="Calibri"/>
                          <a:cs typeface="Times New Roman"/>
                        </a:rPr>
                        <a:t>1</a:t>
                      </a:r>
                      <a:endParaRPr lang="ru-RU"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latin typeface="Times New Roman"/>
                          <a:ea typeface="Calibri"/>
                          <a:cs typeface="Times New Roman"/>
                        </a:rPr>
                        <a:t>3</a:t>
                      </a:r>
                      <a:endParaRPr lang="ru-RU"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latin typeface="Times New Roman"/>
                          <a:ea typeface="Calibri"/>
                          <a:cs typeface="Times New Roman"/>
                        </a:rPr>
                        <a:t>6</a:t>
                      </a:r>
                      <a:endParaRPr lang="ru-RU"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latin typeface="Times New Roman"/>
                          <a:ea typeface="Calibri"/>
                          <a:cs typeface="Times New Roman"/>
                        </a:rPr>
                        <a:t>4</a:t>
                      </a:r>
                      <a:endParaRPr lang="ru-RU"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027">
                <a:tc>
                  <a:txBody>
                    <a:bodyPr/>
                    <a:lstStyle/>
                    <a:p>
                      <a:pPr>
                        <a:lnSpc>
                          <a:spcPct val="115000"/>
                        </a:lnSpc>
                        <a:spcAft>
                          <a:spcPts val="0"/>
                        </a:spcAft>
                      </a:pPr>
                      <a:r>
                        <a:rPr lang="ru-RU" sz="1000" b="1" dirty="0">
                          <a:latin typeface="Times New Roman"/>
                          <a:ea typeface="Calibri"/>
                          <a:cs typeface="Times New Roman"/>
                        </a:rPr>
                        <a:t>показатель</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latin typeface="Times New Roman"/>
                          <a:ea typeface="Calibri"/>
                          <a:cs typeface="Times New Roman"/>
                        </a:rPr>
                        <a:t>81,2</a:t>
                      </a:r>
                      <a:endParaRPr lang="ru-RU"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latin typeface="Times New Roman"/>
                          <a:ea typeface="Calibri"/>
                          <a:cs typeface="Times New Roman"/>
                        </a:rPr>
                        <a:t>51,7</a:t>
                      </a:r>
                      <a:endParaRPr lang="ru-RU"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latin typeface="Times New Roman"/>
                          <a:ea typeface="Calibri"/>
                          <a:cs typeface="Times New Roman"/>
                        </a:rPr>
                        <a:t>43,1</a:t>
                      </a:r>
                      <a:endParaRPr lang="ru-RU"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latin typeface="Times New Roman"/>
                          <a:ea typeface="Calibri"/>
                          <a:cs typeface="Times New Roman"/>
                        </a:rPr>
                        <a:t>57,3</a:t>
                      </a:r>
                      <a:endParaRPr lang="ru-RU"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latin typeface="Times New Roman"/>
                          <a:ea typeface="Calibri"/>
                          <a:cs typeface="Times New Roman"/>
                        </a:rPr>
                        <a:t>7,43</a:t>
                      </a:r>
                      <a:endParaRPr lang="ru-RU"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latin typeface="Times New Roman"/>
                          <a:ea typeface="Calibri"/>
                          <a:cs typeface="Times New Roman"/>
                        </a:rPr>
                        <a:t>51,15</a:t>
                      </a:r>
                      <a:endParaRPr lang="ru-RU"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latin typeface="Times New Roman"/>
                          <a:ea typeface="Calibri"/>
                          <a:cs typeface="Times New Roman"/>
                        </a:rPr>
                        <a:t>72,67</a:t>
                      </a:r>
                      <a:endParaRPr lang="ru-RU"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latin typeface="Times New Roman"/>
                          <a:ea typeface="Calibri"/>
                          <a:cs typeface="Times New Roman"/>
                        </a:rPr>
                        <a:t>7,2</a:t>
                      </a:r>
                      <a:endParaRPr lang="ru-RU"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latin typeface="Times New Roman"/>
                          <a:ea typeface="Calibri"/>
                          <a:cs typeface="Times New Roman"/>
                        </a:rPr>
                        <a:t>20,4</a:t>
                      </a:r>
                      <a:endParaRPr lang="ru-RU"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latin typeface="Times New Roman"/>
                          <a:ea typeface="Calibri"/>
                          <a:cs typeface="Times New Roman"/>
                        </a:rPr>
                        <a:t>40,5</a:t>
                      </a:r>
                      <a:endParaRPr lang="ru-RU"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latin typeface="Times New Roman"/>
                          <a:ea typeface="Calibri"/>
                          <a:cs typeface="Times New Roman"/>
                        </a:rPr>
                        <a:t>26,6</a:t>
                      </a:r>
                      <a:endParaRPr lang="ru-RU"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027">
                <a:tc>
                  <a:txBody>
                    <a:bodyPr/>
                    <a:lstStyle/>
                    <a:p>
                      <a:pPr>
                        <a:lnSpc>
                          <a:spcPct val="115000"/>
                        </a:lnSpc>
                        <a:spcAft>
                          <a:spcPts val="0"/>
                        </a:spcAft>
                      </a:pPr>
                      <a:r>
                        <a:rPr lang="ru-RU" sz="1000" b="1" dirty="0">
                          <a:latin typeface="Times New Roman"/>
                          <a:ea typeface="Calibri"/>
                          <a:cs typeface="Times New Roman"/>
                        </a:rPr>
                        <a:t>количество родов</a:t>
                      </a:r>
                      <a:endParaRPr lang="ru-RU" sz="11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latin typeface="Times New Roman"/>
                          <a:ea typeface="Calibri"/>
                          <a:cs typeface="Times New Roman"/>
                        </a:rPr>
                        <a:t>11690</a:t>
                      </a:r>
                      <a:endParaRPr lang="ru-RU"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latin typeface="Times New Roman"/>
                          <a:ea typeface="Calibri"/>
                          <a:cs typeface="Times New Roman"/>
                        </a:rPr>
                        <a:t>11635</a:t>
                      </a:r>
                      <a:endParaRPr lang="ru-RU"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latin typeface="Times New Roman"/>
                          <a:ea typeface="Calibri"/>
                          <a:cs typeface="Times New Roman"/>
                        </a:rPr>
                        <a:t>11488</a:t>
                      </a:r>
                      <a:endParaRPr lang="ru-RU"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latin typeface="Times New Roman"/>
                          <a:ea typeface="Calibri"/>
                          <a:cs typeface="Times New Roman"/>
                        </a:rPr>
                        <a:t>12054</a:t>
                      </a:r>
                      <a:endParaRPr lang="ru-RU"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latin typeface="Times New Roman"/>
                          <a:ea typeface="Calibri"/>
                          <a:cs typeface="Times New Roman"/>
                        </a:rPr>
                        <a:t>13273</a:t>
                      </a:r>
                      <a:endParaRPr lang="ru-RU"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a:latin typeface="Times New Roman"/>
                          <a:ea typeface="Calibri"/>
                          <a:cs typeface="Times New Roman"/>
                        </a:rPr>
                        <a:t>13332</a:t>
                      </a:r>
                      <a:endParaRPr lang="ru-RU" sz="140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latin typeface="Times New Roman"/>
                          <a:ea typeface="Calibri"/>
                          <a:cs typeface="Times New Roman"/>
                        </a:rPr>
                        <a:t>13411</a:t>
                      </a:r>
                      <a:endParaRPr lang="ru-RU"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latin typeface="Times New Roman"/>
                          <a:ea typeface="Calibri"/>
                          <a:cs typeface="Times New Roman"/>
                        </a:rPr>
                        <a:t>13474</a:t>
                      </a:r>
                      <a:endParaRPr lang="ru-RU"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latin typeface="Times New Roman"/>
                          <a:ea typeface="Calibri"/>
                          <a:cs typeface="Times New Roman"/>
                        </a:rPr>
                        <a:t>1327</a:t>
                      </a:r>
                      <a:endParaRPr lang="ru-RU"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latin typeface="Times New Roman"/>
                          <a:ea typeface="Calibri"/>
                          <a:cs typeface="Times New Roman"/>
                        </a:rPr>
                        <a:t>14436</a:t>
                      </a:r>
                      <a:endParaRPr lang="ru-RU"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ru-RU" sz="1400" dirty="0">
                          <a:latin typeface="Times New Roman"/>
                          <a:ea typeface="Calibri"/>
                          <a:cs typeface="Times New Roman"/>
                        </a:rPr>
                        <a:t>14606</a:t>
                      </a:r>
                      <a:endParaRPr lang="ru-RU" sz="1400" dirty="0">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1" name="Овал 20"/>
          <p:cNvSpPr/>
          <p:nvPr/>
        </p:nvSpPr>
        <p:spPr>
          <a:xfrm>
            <a:off x="6227763" y="2781300"/>
            <a:ext cx="576262" cy="28733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4" name="Овал 23"/>
          <p:cNvSpPr/>
          <p:nvPr/>
        </p:nvSpPr>
        <p:spPr>
          <a:xfrm>
            <a:off x="4140200" y="2781300"/>
            <a:ext cx="576263" cy="287338"/>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nvGrpSpPr>
          <p:cNvPr id="1102" name="Группа 27"/>
          <p:cNvGrpSpPr>
            <a:grpSpLocks/>
          </p:cNvGrpSpPr>
          <p:nvPr/>
        </p:nvGrpSpPr>
        <p:grpSpPr bwMode="auto">
          <a:xfrm>
            <a:off x="395288" y="3573463"/>
            <a:ext cx="8497887" cy="1828800"/>
            <a:chOff x="395536" y="3573016"/>
            <a:chExt cx="8496944" cy="1828800"/>
          </a:xfrm>
        </p:grpSpPr>
        <p:graphicFrame>
          <p:nvGraphicFramePr>
            <p:cNvPr id="1026" name="Object 27"/>
            <p:cNvGraphicFramePr>
              <a:graphicFrameLocks noChangeAspect="1"/>
            </p:cNvGraphicFramePr>
            <p:nvPr/>
          </p:nvGraphicFramePr>
          <p:xfrm>
            <a:off x="3131840" y="3573016"/>
            <a:ext cx="5760640" cy="1828800"/>
          </p:xfrm>
          <a:graphic>
            <a:graphicData uri="http://schemas.openxmlformats.org/presentationml/2006/ole">
              <p:oleObj spid="_x0000_s1026" name="Диаграмма" r:id="rId4" imgW="6076952" imgH="1828800" progId="MSGraph.Chart.8">
                <p:embed/>
              </p:oleObj>
            </a:graphicData>
          </a:graphic>
        </p:graphicFrame>
        <p:sp>
          <p:nvSpPr>
            <p:cNvPr id="1103" name="Rectangle 17"/>
            <p:cNvSpPr>
              <a:spLocks noChangeArrowheads="1"/>
            </p:cNvSpPr>
            <p:nvPr/>
          </p:nvSpPr>
          <p:spPr bwMode="auto">
            <a:xfrm>
              <a:off x="395536" y="3825044"/>
              <a:ext cx="2808312" cy="1169551"/>
            </a:xfrm>
            <a:prstGeom prst="rect">
              <a:avLst/>
            </a:prstGeom>
            <a:noFill/>
            <a:ln w="9525">
              <a:noFill/>
              <a:miter lim="800000"/>
              <a:headEnd/>
              <a:tailEnd/>
            </a:ln>
          </p:spPr>
          <p:txBody>
            <a:bodyPr anchor="ctr">
              <a:spAutoFit/>
            </a:bodyPr>
            <a:lstStyle/>
            <a:p>
              <a:pPr algn="just" eaLnBrk="0" hangingPunct="0"/>
              <a:r>
                <a:rPr lang="ru-RU" sz="1400" b="1">
                  <a:solidFill>
                    <a:srgbClr val="FF0000"/>
                  </a:solidFill>
                </a:rPr>
                <a:t>Постановление Правительства Ульяновской области от 28 февраля 2013 года №63-П «Дорожная карта» индикатив 7,2</a:t>
              </a:r>
            </a:p>
          </p:txBody>
        </p:sp>
        <p:sp>
          <p:nvSpPr>
            <p:cNvPr id="27" name="Овал 26"/>
            <p:cNvSpPr/>
            <p:nvPr/>
          </p:nvSpPr>
          <p:spPr>
            <a:xfrm>
              <a:off x="971734" y="4652516"/>
              <a:ext cx="1584149" cy="360362"/>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1281</TotalTime>
  <Words>3093</Words>
  <Application>Microsoft Office PowerPoint</Application>
  <PresentationFormat>Экран (4:3)</PresentationFormat>
  <Paragraphs>2139</Paragraphs>
  <Slides>25</Slides>
  <Notes>11</Notes>
  <HiddenSlides>0</HiddenSlides>
  <MMClips>0</MMClips>
  <ScaleCrop>false</ScaleCrop>
  <HeadingPairs>
    <vt:vector size="8" baseType="variant">
      <vt:variant>
        <vt:lpstr>Использованные шрифты</vt:lpstr>
      </vt:variant>
      <vt:variant>
        <vt:i4>3</vt:i4>
      </vt:variant>
      <vt:variant>
        <vt:lpstr>Тема</vt:lpstr>
      </vt:variant>
      <vt:variant>
        <vt:i4>1</vt:i4>
      </vt:variant>
      <vt:variant>
        <vt:lpstr>Внедренные серверы OLE</vt:lpstr>
      </vt:variant>
      <vt:variant>
        <vt:i4>1</vt:i4>
      </vt:variant>
      <vt:variant>
        <vt:lpstr>Заголовки слайдов</vt:lpstr>
      </vt:variant>
      <vt:variant>
        <vt:i4>25</vt:i4>
      </vt:variant>
    </vt:vector>
  </HeadingPairs>
  <TitlesOfParts>
    <vt:vector size="30" baseType="lpstr">
      <vt:lpstr>Arial</vt:lpstr>
      <vt:lpstr>Calibri</vt:lpstr>
      <vt:lpstr>Times New Roman</vt:lpstr>
      <vt:lpstr>Тема Office</vt:lpstr>
      <vt:lpstr>Диаграмма Microsoft Graph</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lpstr>Слайд 24</vt:lpstr>
      <vt:lpstr>Слайд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user</cp:lastModifiedBy>
  <cp:revision>151</cp:revision>
  <dcterms:modified xsi:type="dcterms:W3CDTF">2015-03-27T05:31:52Z</dcterms:modified>
</cp:coreProperties>
</file>