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4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5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6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7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8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19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0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1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2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7" r:id="rId2"/>
    <p:sldMasterId id="2147483703" r:id="rId3"/>
    <p:sldMasterId id="2147483719" r:id="rId4"/>
    <p:sldMasterId id="2147483731" r:id="rId5"/>
    <p:sldMasterId id="2147483745" r:id="rId6"/>
    <p:sldMasterId id="2147483816" r:id="rId7"/>
    <p:sldMasterId id="2147483830" r:id="rId8"/>
    <p:sldMasterId id="2147483844" r:id="rId9"/>
    <p:sldMasterId id="2147483859" r:id="rId10"/>
    <p:sldMasterId id="2147483890" r:id="rId11"/>
    <p:sldMasterId id="2147483902" r:id="rId12"/>
    <p:sldMasterId id="2147484015" r:id="rId13"/>
    <p:sldMasterId id="2147484029" r:id="rId14"/>
    <p:sldMasterId id="2147484104" r:id="rId15"/>
    <p:sldMasterId id="2147484149" r:id="rId16"/>
    <p:sldMasterId id="2147484165" r:id="rId17"/>
    <p:sldMasterId id="2147484206" r:id="rId18"/>
    <p:sldMasterId id="2147484221" r:id="rId19"/>
    <p:sldMasterId id="2147484233" r:id="rId20"/>
    <p:sldMasterId id="2147484245" r:id="rId21"/>
    <p:sldMasterId id="2147484260" r:id="rId22"/>
    <p:sldMasterId id="2147484276" r:id="rId23"/>
  </p:sldMasterIdLst>
  <p:notesMasterIdLst>
    <p:notesMasterId r:id="rId85"/>
  </p:notesMasterIdLst>
  <p:handoutMasterIdLst>
    <p:handoutMasterId r:id="rId86"/>
  </p:handoutMasterIdLst>
  <p:sldIdLst>
    <p:sldId id="257" r:id="rId24"/>
    <p:sldId id="386" r:id="rId25"/>
    <p:sldId id="343" r:id="rId26"/>
    <p:sldId id="394" r:id="rId27"/>
    <p:sldId id="395" r:id="rId28"/>
    <p:sldId id="374" r:id="rId29"/>
    <p:sldId id="396" r:id="rId30"/>
    <p:sldId id="406" r:id="rId31"/>
    <p:sldId id="338" r:id="rId32"/>
    <p:sldId id="390" r:id="rId33"/>
    <p:sldId id="397" r:id="rId34"/>
    <p:sldId id="398" r:id="rId35"/>
    <p:sldId id="259" r:id="rId36"/>
    <p:sldId id="393" r:id="rId37"/>
    <p:sldId id="400" r:id="rId38"/>
    <p:sldId id="401" r:id="rId39"/>
    <p:sldId id="285" r:id="rId40"/>
    <p:sldId id="263" r:id="rId41"/>
    <p:sldId id="303" r:id="rId42"/>
    <p:sldId id="399" r:id="rId43"/>
    <p:sldId id="407" r:id="rId44"/>
    <p:sldId id="359" r:id="rId45"/>
    <p:sldId id="408" r:id="rId46"/>
    <p:sldId id="318" r:id="rId47"/>
    <p:sldId id="387" r:id="rId48"/>
    <p:sldId id="405" r:id="rId49"/>
    <p:sldId id="402" r:id="rId50"/>
    <p:sldId id="403" r:id="rId51"/>
    <p:sldId id="404" r:id="rId52"/>
    <p:sldId id="388" r:id="rId53"/>
    <p:sldId id="360" r:id="rId54"/>
    <p:sldId id="361" r:id="rId55"/>
    <p:sldId id="362" r:id="rId56"/>
    <p:sldId id="363" r:id="rId57"/>
    <p:sldId id="364" r:id="rId58"/>
    <p:sldId id="365" r:id="rId59"/>
    <p:sldId id="344" r:id="rId60"/>
    <p:sldId id="264" r:id="rId61"/>
    <p:sldId id="329" r:id="rId62"/>
    <p:sldId id="330" r:id="rId63"/>
    <p:sldId id="324" r:id="rId64"/>
    <p:sldId id="305" r:id="rId65"/>
    <p:sldId id="287" r:id="rId66"/>
    <p:sldId id="375" r:id="rId67"/>
    <p:sldId id="376" r:id="rId68"/>
    <p:sldId id="391" r:id="rId69"/>
    <p:sldId id="314" r:id="rId70"/>
    <p:sldId id="289" r:id="rId71"/>
    <p:sldId id="345" r:id="rId72"/>
    <p:sldId id="317" r:id="rId73"/>
    <p:sldId id="370" r:id="rId74"/>
    <p:sldId id="371" r:id="rId75"/>
    <p:sldId id="341" r:id="rId76"/>
    <p:sldId id="377" r:id="rId77"/>
    <p:sldId id="378" r:id="rId78"/>
    <p:sldId id="379" r:id="rId79"/>
    <p:sldId id="286" r:id="rId80"/>
    <p:sldId id="327" r:id="rId81"/>
    <p:sldId id="384" r:id="rId82"/>
    <p:sldId id="312" r:id="rId83"/>
    <p:sldId id="295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366FF"/>
    <a:srgbClr val="FFCCFF"/>
    <a:srgbClr val="0000CC"/>
    <a:srgbClr val="0033CC"/>
    <a:srgbClr val="FF6600"/>
    <a:srgbClr val="0080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20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slide" Target="slides/slide53.xml"/><Relationship Id="rId84" Type="http://schemas.openxmlformats.org/officeDocument/2006/relationships/slide" Target="slides/slide61.xml"/><Relationship Id="rId89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90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slide" Target="slides/slide57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5E6E6B-0DE7-452E-9F97-82F61336A15C}" type="doc">
      <dgm:prSet loTypeId="urn:microsoft.com/office/officeart/2005/8/layout/hProcess9" loCatId="process" qsTypeId="urn:microsoft.com/office/officeart/2005/8/quickstyle/3d3" qsCatId="3D" csTypeId="urn:microsoft.com/office/officeart/2005/8/colors/accent6_5" csCatId="accent6" phldr="1"/>
      <dgm:spPr/>
    </dgm:pt>
    <dgm:pt modelId="{99713D32-655A-4A01-AF0B-39072B2EB4B2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4400" b="1" dirty="0" smtClean="0">
              <a:solidFill>
                <a:srgbClr val="FF0000"/>
              </a:solidFill>
            </a:rPr>
            <a:t>Клиника</a:t>
          </a:r>
          <a:endParaRPr lang="ru-RU" sz="4400" b="1" dirty="0">
            <a:solidFill>
              <a:srgbClr val="FF0000"/>
            </a:solidFill>
          </a:endParaRPr>
        </a:p>
      </dgm:t>
    </dgm:pt>
    <dgm:pt modelId="{E6AE92BD-98BE-425F-9704-01B4A693C9C7}" type="parTrans" cxnId="{0472A9C0-D78A-4E9A-B48F-112B916661A5}">
      <dgm:prSet/>
      <dgm:spPr/>
      <dgm:t>
        <a:bodyPr/>
        <a:lstStyle/>
        <a:p>
          <a:endParaRPr lang="ru-RU"/>
        </a:p>
      </dgm:t>
    </dgm:pt>
    <dgm:pt modelId="{48980D36-47FC-4C46-BF59-064779DF1D33}" type="sibTrans" cxnId="{0472A9C0-D78A-4E9A-B48F-112B916661A5}">
      <dgm:prSet/>
      <dgm:spPr/>
      <dgm:t>
        <a:bodyPr/>
        <a:lstStyle/>
        <a:p>
          <a:endParaRPr lang="ru-RU"/>
        </a:p>
      </dgm:t>
    </dgm:pt>
    <dgm:pt modelId="{58AE68E0-7CF2-41E4-9CAF-922BE9C94AAF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3333FF"/>
              </a:solidFill>
            </a:rPr>
            <a:t>Симптомы</a:t>
          </a:r>
          <a:endParaRPr lang="ru-RU" sz="3200" b="1" dirty="0">
            <a:solidFill>
              <a:srgbClr val="3333FF"/>
            </a:solidFill>
          </a:endParaRPr>
        </a:p>
      </dgm:t>
    </dgm:pt>
    <dgm:pt modelId="{F9156D1D-B0FF-4663-8209-A0569637CF1C}" type="parTrans" cxnId="{A38EDBFC-6A0C-4526-A781-14934CFE92E1}">
      <dgm:prSet/>
      <dgm:spPr/>
      <dgm:t>
        <a:bodyPr/>
        <a:lstStyle/>
        <a:p>
          <a:endParaRPr lang="ru-RU"/>
        </a:p>
      </dgm:t>
    </dgm:pt>
    <dgm:pt modelId="{D37FD5D7-E71A-45D9-B04F-B48B2589B710}" type="sibTrans" cxnId="{A38EDBFC-6A0C-4526-A781-14934CFE92E1}">
      <dgm:prSet/>
      <dgm:spPr/>
      <dgm:t>
        <a:bodyPr/>
        <a:lstStyle/>
        <a:p>
          <a:endParaRPr lang="ru-RU"/>
        </a:p>
      </dgm:t>
    </dgm:pt>
    <dgm:pt modelId="{4BCBF375-206A-44E6-9B59-4292E517DF96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Лаборатория</a:t>
          </a:r>
          <a:endParaRPr lang="ru-RU" sz="2400" b="1" dirty="0">
            <a:solidFill>
              <a:schemeClr val="tx1"/>
            </a:solidFill>
          </a:endParaRPr>
        </a:p>
      </dgm:t>
    </dgm:pt>
    <dgm:pt modelId="{9E370F0C-CF01-42DC-94D1-6C9992CECB87}" type="parTrans" cxnId="{B7B3BC7F-6E25-496A-8A52-841B15B782B4}">
      <dgm:prSet/>
      <dgm:spPr/>
      <dgm:t>
        <a:bodyPr/>
        <a:lstStyle/>
        <a:p>
          <a:endParaRPr lang="ru-RU"/>
        </a:p>
      </dgm:t>
    </dgm:pt>
    <dgm:pt modelId="{4273DB24-A75F-4DC4-9ACD-EF28EDF32F5D}" type="sibTrans" cxnId="{B7B3BC7F-6E25-496A-8A52-841B15B782B4}">
      <dgm:prSet/>
      <dgm:spPr/>
      <dgm:t>
        <a:bodyPr/>
        <a:lstStyle/>
        <a:p>
          <a:endParaRPr lang="ru-RU"/>
        </a:p>
      </dgm:t>
    </dgm:pt>
    <dgm:pt modelId="{27C6A66F-952C-4001-94FE-FE25D8E6C19C}" type="pres">
      <dgm:prSet presAssocID="{4B5E6E6B-0DE7-452E-9F97-82F61336A15C}" presName="CompostProcess" presStyleCnt="0">
        <dgm:presLayoutVars>
          <dgm:dir/>
          <dgm:resizeHandles val="exact"/>
        </dgm:presLayoutVars>
      </dgm:prSet>
      <dgm:spPr/>
    </dgm:pt>
    <dgm:pt modelId="{DE478362-3424-4D26-A413-047DB07E78E3}" type="pres">
      <dgm:prSet presAssocID="{4B5E6E6B-0DE7-452E-9F97-82F61336A15C}" presName="arrow" presStyleLbl="bgShp" presStyleIdx="0" presStyleCnt="1"/>
      <dgm:spPr/>
    </dgm:pt>
    <dgm:pt modelId="{614943E5-8183-41D5-B7D6-F87674330FC7}" type="pres">
      <dgm:prSet presAssocID="{4B5E6E6B-0DE7-452E-9F97-82F61336A15C}" presName="linearProcess" presStyleCnt="0"/>
      <dgm:spPr/>
    </dgm:pt>
    <dgm:pt modelId="{FA3E8F96-9DA7-43F2-9E40-4CE0B074C235}" type="pres">
      <dgm:prSet presAssocID="{99713D32-655A-4A01-AF0B-39072B2EB4B2}" presName="textNode" presStyleLbl="node1" presStyleIdx="0" presStyleCnt="3" custScaleX="219087" custLinFactNeighborX="-21557" custLinFactNeighborY="-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FA116A-0D60-43C5-9AD8-C712F22DF37C}" type="pres">
      <dgm:prSet presAssocID="{48980D36-47FC-4C46-BF59-064779DF1D33}" presName="sibTrans" presStyleCnt="0"/>
      <dgm:spPr/>
    </dgm:pt>
    <dgm:pt modelId="{76C26292-33E1-472A-892B-22C23F7A57C7}" type="pres">
      <dgm:prSet presAssocID="{58AE68E0-7CF2-41E4-9CAF-922BE9C94AAF}" presName="textNode" presStyleLbl="node1" presStyleIdx="1" presStyleCnt="3" custScaleX="191294" custScaleY="88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4128D3-5222-476B-A8CA-846CDC33E1D7}" type="pres">
      <dgm:prSet presAssocID="{D37FD5D7-E71A-45D9-B04F-B48B2589B710}" presName="sibTrans" presStyleCnt="0"/>
      <dgm:spPr/>
    </dgm:pt>
    <dgm:pt modelId="{622ABA07-23A5-4B73-8C0E-F135BBD3F4E6}" type="pres">
      <dgm:prSet presAssocID="{4BCBF375-206A-44E6-9B59-4292E517DF96}" presName="textNode" presStyleLbl="node1" presStyleIdx="2" presStyleCnt="3" custScaleX="182181" custScaleY="52414" custLinFactNeighborX="11687" custLinFactNeighborY="-1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D12591-BC1B-4D18-A260-679CA1BED3C2}" type="presOf" srcId="{4BCBF375-206A-44E6-9B59-4292E517DF96}" destId="{622ABA07-23A5-4B73-8C0E-F135BBD3F4E6}" srcOrd="0" destOrd="0" presId="urn:microsoft.com/office/officeart/2005/8/layout/hProcess9"/>
    <dgm:cxn modelId="{B7B3BC7F-6E25-496A-8A52-841B15B782B4}" srcId="{4B5E6E6B-0DE7-452E-9F97-82F61336A15C}" destId="{4BCBF375-206A-44E6-9B59-4292E517DF96}" srcOrd="2" destOrd="0" parTransId="{9E370F0C-CF01-42DC-94D1-6C9992CECB87}" sibTransId="{4273DB24-A75F-4DC4-9ACD-EF28EDF32F5D}"/>
    <dgm:cxn modelId="{0472A9C0-D78A-4E9A-B48F-112B916661A5}" srcId="{4B5E6E6B-0DE7-452E-9F97-82F61336A15C}" destId="{99713D32-655A-4A01-AF0B-39072B2EB4B2}" srcOrd="0" destOrd="0" parTransId="{E6AE92BD-98BE-425F-9704-01B4A693C9C7}" sibTransId="{48980D36-47FC-4C46-BF59-064779DF1D33}"/>
    <dgm:cxn modelId="{8245886F-0BAE-45BE-882F-0D69C870AEE9}" type="presOf" srcId="{99713D32-655A-4A01-AF0B-39072B2EB4B2}" destId="{FA3E8F96-9DA7-43F2-9E40-4CE0B074C235}" srcOrd="0" destOrd="0" presId="urn:microsoft.com/office/officeart/2005/8/layout/hProcess9"/>
    <dgm:cxn modelId="{121E7A0B-156E-4E43-823D-3AEBAB572D04}" type="presOf" srcId="{4B5E6E6B-0DE7-452E-9F97-82F61336A15C}" destId="{27C6A66F-952C-4001-94FE-FE25D8E6C19C}" srcOrd="0" destOrd="0" presId="urn:microsoft.com/office/officeart/2005/8/layout/hProcess9"/>
    <dgm:cxn modelId="{A38EDBFC-6A0C-4526-A781-14934CFE92E1}" srcId="{4B5E6E6B-0DE7-452E-9F97-82F61336A15C}" destId="{58AE68E0-7CF2-41E4-9CAF-922BE9C94AAF}" srcOrd="1" destOrd="0" parTransId="{F9156D1D-B0FF-4663-8209-A0569637CF1C}" sibTransId="{D37FD5D7-E71A-45D9-B04F-B48B2589B710}"/>
    <dgm:cxn modelId="{A448E96D-5593-4667-ABBA-47117087B190}" type="presOf" srcId="{58AE68E0-7CF2-41E4-9CAF-922BE9C94AAF}" destId="{76C26292-33E1-472A-892B-22C23F7A57C7}" srcOrd="0" destOrd="0" presId="urn:microsoft.com/office/officeart/2005/8/layout/hProcess9"/>
    <dgm:cxn modelId="{134C1881-E870-47AF-A336-49AB7BD3EE10}" type="presParOf" srcId="{27C6A66F-952C-4001-94FE-FE25D8E6C19C}" destId="{DE478362-3424-4D26-A413-047DB07E78E3}" srcOrd="0" destOrd="0" presId="urn:microsoft.com/office/officeart/2005/8/layout/hProcess9"/>
    <dgm:cxn modelId="{199B1F9C-4621-41C9-9171-0110A7E5D93B}" type="presParOf" srcId="{27C6A66F-952C-4001-94FE-FE25D8E6C19C}" destId="{614943E5-8183-41D5-B7D6-F87674330FC7}" srcOrd="1" destOrd="0" presId="urn:microsoft.com/office/officeart/2005/8/layout/hProcess9"/>
    <dgm:cxn modelId="{F50B9C66-474C-418A-9DDF-5ACFB65E3781}" type="presParOf" srcId="{614943E5-8183-41D5-B7D6-F87674330FC7}" destId="{FA3E8F96-9DA7-43F2-9E40-4CE0B074C235}" srcOrd="0" destOrd="0" presId="urn:microsoft.com/office/officeart/2005/8/layout/hProcess9"/>
    <dgm:cxn modelId="{4EE55473-0A53-4CCE-A17E-0F3B2FC19FBB}" type="presParOf" srcId="{614943E5-8183-41D5-B7D6-F87674330FC7}" destId="{8DFA116A-0D60-43C5-9AD8-C712F22DF37C}" srcOrd="1" destOrd="0" presId="urn:microsoft.com/office/officeart/2005/8/layout/hProcess9"/>
    <dgm:cxn modelId="{789731CB-A762-48CB-811E-F2933617133B}" type="presParOf" srcId="{614943E5-8183-41D5-B7D6-F87674330FC7}" destId="{76C26292-33E1-472A-892B-22C23F7A57C7}" srcOrd="2" destOrd="0" presId="urn:microsoft.com/office/officeart/2005/8/layout/hProcess9"/>
    <dgm:cxn modelId="{3E9C35F6-1266-4182-868B-E56F02E16D56}" type="presParOf" srcId="{614943E5-8183-41D5-B7D6-F87674330FC7}" destId="{B74128D3-5222-476B-A8CA-846CDC33E1D7}" srcOrd="3" destOrd="0" presId="urn:microsoft.com/office/officeart/2005/8/layout/hProcess9"/>
    <dgm:cxn modelId="{3FBD39E2-E26E-4242-A56A-C18FDC4CC407}" type="presParOf" srcId="{614943E5-8183-41D5-B7D6-F87674330FC7}" destId="{622ABA07-23A5-4B73-8C0E-F135BBD3F4E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78362-3424-4D26-A413-047DB07E78E3}">
      <dsp:nvSpPr>
        <dsp:cNvPr id="0" name=""/>
        <dsp:cNvSpPr/>
      </dsp:nvSpPr>
      <dsp:spPr>
        <a:xfrm>
          <a:off x="589943" y="0"/>
          <a:ext cx="6686030" cy="4064000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3E8F96-9DA7-43F2-9E40-4CE0B074C235}">
      <dsp:nvSpPr>
        <dsp:cNvPr id="0" name=""/>
        <dsp:cNvSpPr/>
      </dsp:nvSpPr>
      <dsp:spPr>
        <a:xfrm>
          <a:off x="0" y="1208812"/>
          <a:ext cx="2771049" cy="1625600"/>
        </a:xfrm>
        <a:prstGeom prst="roundRect">
          <a:avLst/>
        </a:prstGeom>
        <a:solidFill>
          <a:schemeClr val="accent4">
            <a:lumMod val="20000"/>
            <a:lumOff val="8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rgbClr val="FF0000"/>
              </a:solidFill>
            </a:rPr>
            <a:t>Клиника</a:t>
          </a:r>
          <a:endParaRPr lang="ru-RU" sz="4400" b="1" kern="1200" dirty="0">
            <a:solidFill>
              <a:srgbClr val="FF0000"/>
            </a:solidFill>
          </a:endParaRPr>
        </a:p>
      </dsp:txBody>
      <dsp:txXfrm>
        <a:off x="79355" y="1288167"/>
        <a:ext cx="2612339" cy="1466890"/>
      </dsp:txXfrm>
    </dsp:sp>
    <dsp:sp modelId="{76C26292-33E1-472A-892B-22C23F7A57C7}">
      <dsp:nvSpPr>
        <dsp:cNvPr id="0" name=""/>
        <dsp:cNvSpPr/>
      </dsp:nvSpPr>
      <dsp:spPr>
        <a:xfrm>
          <a:off x="2956596" y="1315029"/>
          <a:ext cx="2419518" cy="1433941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3333FF"/>
              </a:solidFill>
            </a:rPr>
            <a:t>Симптомы</a:t>
          </a:r>
          <a:endParaRPr lang="ru-RU" sz="3200" b="1" kern="1200" dirty="0">
            <a:solidFill>
              <a:srgbClr val="3333FF"/>
            </a:solidFill>
          </a:endParaRPr>
        </a:p>
      </dsp:txBody>
      <dsp:txXfrm>
        <a:off x="3026595" y="1385028"/>
        <a:ext cx="2279520" cy="1293943"/>
      </dsp:txXfrm>
    </dsp:sp>
    <dsp:sp modelId="{622ABA07-23A5-4B73-8C0E-F135BBD3F4E6}">
      <dsp:nvSpPr>
        <dsp:cNvPr id="0" name=""/>
        <dsp:cNvSpPr/>
      </dsp:nvSpPr>
      <dsp:spPr>
        <a:xfrm>
          <a:off x="5561661" y="1574799"/>
          <a:ext cx="2304256" cy="852041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Лаборатория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5603254" y="1616392"/>
        <a:ext cx="2221070" cy="768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936A3-1BAE-4F8A-B7EE-28CFAE7650C2}" type="datetimeFigureOut">
              <a:rPr lang="ru-RU" smtClean="0"/>
              <a:t>09.03.2017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2CC46-EA26-44A6-9B9E-0C00143AB4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3084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52486-C1C1-45D5-A874-00C05F5BA002}" type="datetimeFigureOut">
              <a:rPr lang="ru-RU" smtClean="0"/>
              <a:t>09.03.2017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D4AC8-6C20-43DF-AB7D-53B50A15CD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6582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53069-066A-476E-8C0B-407769F7E777}" type="datetime11">
              <a:rPr lang="ru-RU" altLang="ru-RU" smtClean="0"/>
              <a:t>01:17:14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/>
              <a:t>Куликов А.В.</a:t>
            </a: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25F94-28A9-47F3-84D3-A9CB3176C8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7117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8A2CF-F54E-40A8-A62D-ED246AC08F87}" type="datetime11">
              <a:rPr lang="ru-RU" altLang="ru-RU" smtClean="0"/>
              <a:t>01:17:14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/>
              <a:t>Куликов А.В.</a:t>
            </a: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B4DF2-376B-4139-A80B-F47903F0BF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064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11F16-CCED-47CE-B668-AD85CF826B1E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539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41DF7-DDD7-4C3C-AFDF-CADF9FDC7B30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390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23AE-9571-462E-B77F-FEE34B4AEBF5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454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03E7-29EE-499F-9A5D-DCFCFE7B6241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799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7C21D-92BD-4A21-A719-BD2E89A1840A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107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BBB8-354D-427D-AE8F-587250B1DF51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45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06703-06C9-43D4-9555-CFDF68FC8DF3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E87EF-7A58-4C31-A5AC-2BD8DDF5BD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37104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FB85-97AD-4831-B79A-B8863E99F399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866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A871-BACC-4DB9-80BC-CB5C08D433F6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859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3FB8-542A-4A1E-B28C-7A433AF8EBE1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60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9D74D-A724-476B-B811-A877D5DB6EA3}" type="datetime11">
              <a:rPr lang="ru-RU" altLang="ru-RU" smtClean="0"/>
              <a:t>01:17:14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/>
              <a:t>Куликов А.В.</a:t>
            </a: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6B83B-01DC-422E-ADAB-BEB0F87693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40662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01F75-1CC1-446D-8001-8DC9894D9F33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589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5791-0D35-4E53-BFE1-59F00C6FA7A6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9696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41F4C-BB98-44AA-8BD9-2EC3CF7E70B2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998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E41B-E72F-4F56-95D2-707A09CC3EC1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865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515D-4D3A-429C-A98F-A7B54587BED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015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4A329-5F23-4724-9533-65AFBB990840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104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ED49-11A6-4370-BC4E-559292043848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88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5DCED-403A-4B19-88DA-149DA7C8970F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515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F6B53-CB2F-4ACE-B62C-C7762C90F60D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CD053-FF71-42F3-9022-3988295FE6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77135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408A3-1EFC-4C59-BC84-2BAAE0E349F3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E87EF-7A58-4C31-A5AC-2BD8DDF5BD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5671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16972-32A2-43B9-883F-C62EDB44AE2A}" type="datetime11">
              <a:rPr lang="ru-RU" altLang="ru-RU" smtClean="0"/>
              <a:t>01:17:14</a:t>
            </a:fld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/>
              <a:t>Куликов А.В.</a:t>
            </a:r>
            <a:endParaRPr lang="ru-RU" alt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69D0D-A1AC-4272-8E51-B81436801B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7805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6CE4A-D08B-4BA6-A180-599426513BD9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B85F2-E6DB-4047-B9FF-75C2E1480C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193440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FFD2-C42B-4AD6-8C90-7D47985A1B6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882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87E5A-A237-46C0-90DF-1BC44FB0C311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9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A1EF-CC8D-4324-B143-E8736078E832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458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27BF-3763-40F8-ADC5-5EC1C9063BAD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940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B9B9-61CD-4E74-9501-AC45794D4DCC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636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20CEF-E021-49AD-82CA-57BBA9E4BEAA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177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65594-D40D-4104-ADB4-3D70A64C8CCD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279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9A5C-B584-4A28-A91D-1CCBAF185AA5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599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8B992-6DA0-4679-8D8E-5FA2064E3742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81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0999B-46B1-4F2E-8490-D48E449D81AC}" type="datetime11">
              <a:rPr lang="ru-RU" altLang="ru-RU" smtClean="0"/>
              <a:t>01:17:14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/>
              <a:t>Куликов А.В.</a:t>
            </a: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FB16F-38A8-4323-9F04-C43E70F068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699281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D0ADB-C7A8-4738-A535-5E33E398076E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147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7DFF0-8C19-4FBF-9F50-6F28214E3BCB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40076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C5506-3905-40E4-BC20-F0B819B996CB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CD053-FF71-42F3-9022-3988295FE6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62080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1FB0E-FF3B-4291-A333-0626EDE5E273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E87EF-7A58-4C31-A5AC-2BD8DDF5BD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00328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3D37D-954C-4997-B91B-B586D85825CA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B85F2-E6DB-4047-B9FF-75C2E1480C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38499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856B-3CC2-4105-AEA1-D34493D0D649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C5AA-FD91-4FA6-9D2C-386F72A6A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987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B4C-DA07-427B-A1BB-ECEFF9349C0E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C5AA-FD91-4FA6-9D2C-386F72A6A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997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5D3D8-CA5E-41F3-A372-73784B2FEFD2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C5AA-FD91-4FA6-9D2C-386F72A6A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252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EB15A-72A4-47DD-9670-A7F69952A3A1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C5AA-FD91-4FA6-9D2C-386F72A6A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2501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B3DC-2363-4918-8018-C098E888E96C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C5AA-FD91-4FA6-9D2C-386F72A6A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36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C8761-95DC-4428-8046-5618FFB55980}" type="datetime11">
              <a:rPr lang="ru-RU" altLang="ru-RU" smtClean="0"/>
              <a:t>01:17:14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/>
              <a:t>Куликов А.В.</a:t>
            </a: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3CB1C-7A2B-4135-BA49-43C181FED3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942473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61DCA-DE8D-4C6D-A8F9-1BECAF1F7566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C5AA-FD91-4FA6-9D2C-386F72A6A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511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74FE-7A12-45CF-BE09-AF15C81D7978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C5AA-FD91-4FA6-9D2C-386F72A6A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109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8E324-E58E-4871-ABB6-4D7D7406AE5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C5AA-FD91-4FA6-9D2C-386F72A6A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754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50F9-3C56-489D-9224-4EBCC2E1E338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C5AA-FD91-4FA6-9D2C-386F72A6A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3221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74EB-D696-46D5-A1ED-41A9169E0C54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C5AA-FD91-4FA6-9D2C-386F72A6A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433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568C-E9AD-4FB3-8D68-2149561EF3DB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C5AA-FD91-4FA6-9D2C-386F72A6A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2967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EB57-69EB-4CC0-878D-9D2DD266D504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B508-2E89-4760-94F4-D90C1B3FDC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907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9FAE-3237-4822-BC15-E969C3B8421B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B508-2E89-4760-94F4-D90C1B3FDC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849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13CB-9D9C-426D-B6C9-AF1B8A56F5B4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B508-2E89-4760-94F4-D90C1B3FDC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892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0323A-780E-4551-85AF-21A15926A9E6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B508-2E89-4760-94F4-D90C1B3FDC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437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78D8E-B7C6-4CCC-8D97-94A1E20E2355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47184-F078-4F64-9AB2-49E396332E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91021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967C-1CD5-4B55-925F-E16C2D9EADD8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B508-2E89-4760-94F4-D90C1B3FDC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985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28BC-7C46-45EB-9AFA-C5793BFD3A30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B508-2E89-4760-94F4-D90C1B3FDC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549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6AAC-BBDF-4358-8043-36400A7208FE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B508-2E89-4760-94F4-D90C1B3FDC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205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C6B9-DBE9-4B6E-88FA-31571410B61B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B508-2E89-4760-94F4-D90C1B3FDC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826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615E-A81A-4272-B9DD-7C90602310A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B508-2E89-4760-94F4-D90C1B3FDC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1929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F1125-A754-4D8A-9CB6-9788A27E884E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B508-2E89-4760-94F4-D90C1B3FDC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3174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1E701-296A-499E-92C6-7CFC5F89950E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B508-2E89-4760-94F4-D90C1B3FDC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38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8425-BDF8-49F6-B310-AF7B4D0ED48A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0569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52D7F-1FC3-4E75-BB63-21D3333CB073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7718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C76B-C94F-4659-BB40-A9D0192270FD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32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232E8-BBDB-40A5-A4CF-C596E5BF892E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260A6-B238-429C-8423-111A5DEA31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127905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D8FA-B52A-44E4-AE99-B11849141C0C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31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94586-5C36-4E07-8F65-EC0838BFD76C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3347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14D5-9C14-4D52-B0D8-C69E1D15D91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167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C51F7-DF80-48F2-9569-A0707E46C14D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9768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1BFC-B5A7-4774-89F7-51BAECE9BE30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2824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8F4D-B995-4FDF-BB8F-398F26C919AC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14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78FD-CACF-47C4-B1D3-72EC1B7E4F68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6577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09E8A-B429-4F42-A267-1A1D17A141B4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933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E86A5-5862-4C95-900E-BE1FE4C5984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CD053-FF71-42F3-9022-3988295FE6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47901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7D362-6CC9-46BB-BCAA-1ED3C6E7EA09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E87EF-7A58-4C31-A5AC-2BD8DDF5BD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8051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7B914-F0D8-4537-8954-CE32C24093BE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19F76-9C5F-4B0C-98E7-BFF99ACAD0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154547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83C7F-52CC-4307-B4A0-0A0FC1657E9A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FBDC3-C2C5-4333-87DE-9C50D83430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82130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AD684-CFDD-4238-A174-43FFA6DF10E9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1B900-0C0A-4880-AC3F-7C1A34BDCE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2607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CC742-B5AB-4CDF-BB5A-22A09E82ADC5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64466-4149-4A71-BD90-C5A471C0FE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14087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12650-0EFE-4727-AA52-258103A73303}" type="datetime11">
              <a:rPr lang="ru-RU" smtClean="0"/>
              <a:t>01:17:14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9B431-263B-4C1B-889A-AD0023BDD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57428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E9945-F1B9-4DB5-9194-F238F1A155E8}" type="datetime11">
              <a:rPr lang="ru-RU" smtClean="0"/>
              <a:t>01:17:14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50EA4-1FC6-4DDD-B479-3160A71FC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0078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8EB28-BD21-4B77-B551-7A8973C2B4F3}" type="datetime11">
              <a:rPr lang="ru-RU" smtClean="0"/>
              <a:t>01:17:14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58BED-E720-4731-835E-47B031D59E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82652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75CFD-6B02-4DDD-8344-F41F8A57F3F1}" type="datetime11">
              <a:rPr lang="ru-RU" smtClean="0"/>
              <a:t>01:17:14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C4BE6-E16C-464E-97D8-B0911B5334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12623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F7BAB-2239-4CC7-BB6C-F37000957EF1}" type="datetime11">
              <a:rPr lang="ru-RU" smtClean="0"/>
              <a:t>01:17:14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90777-DED0-432B-B4D4-272124E6FB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35389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49167-9BA4-4C9F-A9DE-24B989CF8B2A}" type="datetime11">
              <a:rPr lang="ru-RU" smtClean="0"/>
              <a:t>01:17:14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9330B-CA74-42C2-995A-3DE42617F5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65986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64B8E-C832-43A8-AE82-ED942F8A3BF5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BD0B7-0427-459C-A02D-23ADE2D4A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14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33A6A-72A8-4C53-8241-F38CD5973DE8}" type="datetime11">
              <a:rPr lang="ru-RU" smtClean="0"/>
              <a:t>01:17:14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02709-8838-45A5-A1E9-56B197346A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611916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8FBA-0D92-4556-BB2A-C420DC4B1A47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6240F-40B8-4A32-B3B4-0460F4C072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89436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39F0B-FFF0-4216-B8E7-E063AF991D04}" type="datetime11">
              <a:rPr lang="ru-RU" smtClean="0"/>
              <a:t>01:17:14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048DD-7706-495B-91E7-DE9DB04FB7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95816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A162-A68F-4927-9713-333CD4901F11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0997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2304-339B-40AA-B802-475432EA572F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0532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DC70-3CBF-4422-B815-C00DA0F7E23E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593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80EF-D871-44D8-A9BC-7F122F893710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094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ED3C6-90A1-436E-A18C-9FA8C57196DC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6861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831-D56C-4F68-B2B8-C5802EBD1C66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8603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DE86-2325-4457-BC6C-F9A1D9FAC261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40738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C23A-8E35-4C1E-8402-7D4341D9D478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12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42AA7-DF2B-4E52-B009-87E36203B678}" type="datetime11">
              <a:rPr lang="ru-RU" smtClean="0"/>
              <a:t>01:17:14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421A7-8CD1-474D-82DC-F488A618B9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505828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C0A-883C-44A0-A7CA-4054544D4F89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5181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7419-FB18-4FDC-AAC9-4A75901562C9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7663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B04A-DF6A-4ACC-B4D0-C6A8C2E74913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5554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B8F06-A348-464F-AA4F-B90459FFA45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CD053-FF71-42F3-9022-3988295FE6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154382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457A7-BFC9-43E9-99B8-2D6EDC9695F1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E87EF-7A58-4C31-A5AC-2BD8DDF5BD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114892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DF6EF-DEEA-42E5-A013-C36814751B01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47184-F078-4F64-9AB2-49E396332E7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0973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B232C-0880-4B7E-91C7-137BCC9E1A7B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260A6-B238-429C-8423-111A5DEA31B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7632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59A29-0E8F-44E5-AAD9-35D51A9C756A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19F76-9C5F-4B0C-98E7-BFF99ACAD0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817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15B7D-CAB4-48E9-B78C-278FCA91E1D1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02709-8838-45A5-A1E9-56B197346A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749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DAFE9-01C7-4F24-A795-6AFA7CE2ABFB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421A7-8CD1-474D-82DC-F488A618B9A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5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548F0-32D7-40F1-A0C7-FB1EF7B220FB}" type="datetime11">
              <a:rPr lang="ru-RU" altLang="ru-RU" smtClean="0"/>
              <a:t>01:17:14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/>
              <a:t>Куликов А.В.</a:t>
            </a: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75FE-3B23-440E-B132-E8E7D2B96B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447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A40CB-87DD-4A37-B356-F35BEF8E849D}" type="datetime11">
              <a:rPr lang="ru-RU" smtClean="0"/>
              <a:t>01:17:14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190EA-275A-4437-8BB8-C98BEC7072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057070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85A86-28FD-4AFB-BD62-E4FBB3956E51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190EA-275A-4437-8BB8-C98BEC70728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2443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0DFE3-980A-429E-A61F-8D7C1B412F43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BD09C-88B5-4C26-9AA6-946FD79AAB9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1117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0CE29-EB83-478B-956D-504B3EFEB146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AB4DD-1941-4E29-B6AB-513DD4B5F6D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42432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50EDE-4373-4867-B312-D6D8044B12E1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55A97-5E67-4D57-9927-D3F60A178EC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2462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5BCB5-B7CB-4908-9EC7-EA5CB40B55DA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4EA48-797C-4D69-9EA5-6A08FB7613D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1663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CF5AA-522E-4F6F-9ED5-E594CFABF2F5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0DE6E-9083-4EC0-93E5-0252211F484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4542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84532-90A8-480C-BC91-13C7413AC291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FCCF8-84A0-403C-B5CE-1C80AE6BBC1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1728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F50E9-FAB7-44A9-9C3B-76A15F3BBCE2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DC19D-C84B-44EB-9097-B6832E4F96D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649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2FFA7-CCD2-4ED4-88CE-D2B6FB7CB82B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CA314-AB06-44AC-BD47-D0F47A4787F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9678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CA9CF-DA62-4615-A494-C02DED41F140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20F1D-A58D-45E2-9CC9-F5726E3C77D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0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113F6-1F07-4D2C-879C-F6B5B7848FEE}" type="datetime11">
              <a:rPr lang="ru-RU" smtClean="0"/>
              <a:t>01:17:14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BD09C-88B5-4C26-9AA6-946FD79AAB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00557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924CCB-5677-40FE-9F62-ABCEA1DB5F06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B76FB-B941-4ABC-B874-8BB6D02139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7063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49F048-EE94-445B-831B-BCBA2A186DC2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6C340-5675-4EE3-8AAD-A52A2DBDFB2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4340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8C0CEF-0FC9-433C-92FA-6FF2D3981128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5FB23-04BB-4E21-B590-44CFF4C649F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4325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DB9B09-A875-4B54-ACA1-AEC3EB32DDB7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F018A-39F1-41FB-BC5D-A43C8269B85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2583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606A9C-88CF-4C8F-95A9-3C665EC25C59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634FF-854D-4D76-A9AD-39524A7EC86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6721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E0C892-A5E5-40E0-BBFF-C32FFDD380A0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3E0FB-339B-42ED-98AE-BAC0B37F1F8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6004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274ADA-A0A4-45C5-854A-F6D649B15F3C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558D7-8145-4450-9F04-121D4406B9D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0740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3852F7-1545-4EFF-AFBB-B8E61F9FFE8F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C78D2-0745-4A2A-8701-F06A8D76122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4942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201365-2896-4721-83AA-48E3EF99D859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6BBB02-0269-4795-9539-1163E54226D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14805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145C5D-4EC2-4614-BA0B-A1200F670E3B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2322D-D5C0-4F0F-A4EC-EE00B73E6C8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91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37344-36CC-4450-8932-2ABD2DD3D0DC}" type="datetime11">
              <a:rPr lang="ru-RU" smtClean="0"/>
              <a:t>01:17:14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AB4DD-1941-4E29-B6AB-513DD4B5F6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57434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5A4DC7-A870-4D22-9FBE-7006142C300D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9F91-8FF9-4D58-AD8F-4D43B0E4FD2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68181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A2830B-5CCB-4A35-9125-27C1A293F508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67FBD16-66A3-477B-8E3A-04EBAA7C5DB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0451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6F16E-32F6-49C9-951D-DF2C45215B87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25F94-28A9-47F3-84D3-A9CB3176C83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9508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A3A6F-71D9-4656-ADBD-B519B4DF7C7C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75FE-3B23-440E-B132-E8E7D2B96B5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9128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CC1B7-54A9-46B3-941B-81BD0A6A530E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DE7E4-80DE-4604-A9A3-A3E23176A74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5701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61808-F499-4D06-A35A-BA50756C9C5E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2110A-C93B-433E-A0B5-1CDBEF2C92C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1771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A4C20-5C22-4227-BB41-B8689FE456AF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24509-E929-430E-A515-494CD82FDAB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9236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E89BC-1EEB-4BF3-8F2F-B1CFEF83EDA9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C0126-2533-4413-B07D-A64DD17EBEA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4437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D0C23-5FE6-46D9-802F-88725ED51956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668EF-9791-45EA-B345-6236F6BBD64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6205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0AF27-AC9D-4A5D-89F6-738F773A4BB4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10082-D06D-4CC6-B2D8-E3C82FC3B1B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30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F6FBC-B62B-4500-80C6-6D56F99A20A5}" type="datetime11">
              <a:rPr lang="ru-RU" smtClean="0"/>
              <a:t>01:17:14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55A97-5E67-4D57-9927-D3F60A178E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565864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1D42D-639A-4640-8096-54A3FA728460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94ADA-59B9-4403-B43D-2E2B11C8A99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435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782F6-D3B4-4E4D-834C-01F5285F4A82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B4DF2-376B-4139-A80B-F47903F0BFB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0191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14CC0-6EC7-4E65-86A2-BBD4DF7D0B66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6B83B-01DC-422E-ADAB-BEB0F876938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5540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05CD2-93AB-4D97-9256-02AD1F0697F0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69D0D-A1AC-4272-8E51-B81436801BF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9574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2027F-1C90-40B8-A372-56984462D31D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FB16F-38A8-4323-9F04-C43E70F0688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016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90F79-4C25-4A40-8EDA-13380641B0E3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3CB1C-7A2B-4135-BA49-43C181FED37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46032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1BE28-7508-4C91-A281-2E7D4AB365D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6110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7922-3219-416B-B08F-011DF75F2060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4896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317E6-DC9B-49BB-91F7-B16574CCEBCB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1848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4B9C-6B98-468B-85E1-D805290719F2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57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A5FFA-BC1E-4A08-A30A-D9769F905927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4EA48-797C-4D69-9EA5-6A08FB7613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957851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22B9-8EC8-4A9D-8D7C-2F8843AF06CC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8902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59D7-6292-4CF0-AFF5-EFAA37E60A85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155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6D8CC-5F65-4072-9A5C-18C2075248DB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7777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A20E-57F2-4BF5-BAFF-D1EF82DBB7CF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02728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77A9-2548-414F-A63C-6F9CE0E1582F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8068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AB778-5FAD-40AC-9357-A5F588394482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2341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C103-DBE0-441E-AB6D-7CFC049DC6A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1939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F5F0-C09C-4349-B279-B6C5236CCD91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8942-1034-4B63-9FEC-69142F1A4D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9522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44B2-FDEE-4345-8FFB-D7D6C2A90379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8942-1034-4B63-9FEC-69142F1A4D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9709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227C8-BBB3-4C73-AF93-5391773FF703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8942-1034-4B63-9FEC-69142F1A4D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37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F5AF4-0377-46D0-A7C5-AE96CF77539C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0DE6E-9083-4EC0-93E5-0252211F48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32654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867EF-D926-4DED-A7D0-B85F572F1812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8942-1034-4B63-9FEC-69142F1A4D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1576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BD5D-0053-48CF-9531-20228421ED88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8942-1034-4B63-9FEC-69142F1A4D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4394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C57D-0539-45B1-8817-356C70120834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8942-1034-4B63-9FEC-69142F1A4D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6508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B9D8D-E644-4330-BE69-3EF1CE46702E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8942-1034-4B63-9FEC-69142F1A4D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3470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887E-8CB3-402B-A0E9-4CC034F99863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8942-1034-4B63-9FEC-69142F1A4D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9627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547F-4692-4434-AAD1-5838207BC39B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8942-1034-4B63-9FEC-69142F1A4D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322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A055-0FBA-4877-8860-4BA4C23021D8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8942-1034-4B63-9FEC-69142F1A4D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673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5560-E491-44D1-9665-EC8F09C04A96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8942-1034-4B63-9FEC-69142F1A4D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0302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5C3C0-353B-430A-AED3-CC534932D6CD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22F7E-999C-4950-98C9-94E4CBB1F59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9953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33805-46AD-4F3A-A1E5-848E0DBA7D92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56A21-3DB8-4738-BD67-7D17B3203B5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8470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E5730-0C68-4993-845B-D92EBE30F34A}" type="datetime11">
              <a:rPr lang="ru-RU" smtClean="0"/>
              <a:t>01:17:14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FCCF8-84A0-403C-B5CE-1C80AE6BBC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102034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A7941-0DE3-4610-ADE1-0035F69A91CE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55919-AC97-4B64-8256-5307C1CEBFF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93166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F73DA-EE6D-4571-A47C-7AF798943678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10B5D-65DD-4717-AF8A-04E702C4F96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11710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BD9A2-3FDC-4E0E-B861-C1998F783970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28836-A4AA-4442-AAEA-0EED95245E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732854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DDE73-4655-40FD-B26B-2BE1819BAA33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20C77-A827-4666-BF62-8F80740C8A7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56635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D9EDB-848C-4F66-BE77-E3CD14A82F24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92BAF-D639-4E20-8329-0B2068CBE8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748073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48A18-B1BA-4F3A-84AB-C868965B5C16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7EA42-88A0-4D10-A50C-EFEAB3E441A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29844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7E968-1B88-49D1-8ED4-C6F4A2E33602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36385-7141-4006-8ADD-A23C9B5464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53743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71020-1A0B-469D-BBED-B16C636829B1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02ED0-CF6C-4AF0-9507-FF0565FA0CC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5699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775A6-894D-49F2-BD10-07B1F6B665A7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3BA2A-7EF8-43ED-A4BF-6F402809070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66674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35B8D-82F2-45CE-AC7B-FB4EFF8BD61F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CD053-FF71-42F3-9022-3988295FE63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34263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8242E-BB9A-45E8-B7EC-4309EB8508E2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DC19D-C84B-44EB-9097-B6832E4F96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576255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C8A50-9D79-4502-B609-43886867F9F0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E87EF-7A58-4C31-A5AC-2BD8DDF5BDE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6546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79644-1B88-4FCE-97C7-3AE80AD118AF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B85F2-E6DB-4047-B9FF-75C2E1480C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05504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23F95-8339-4AB7-B9C3-7E40CB6C59C9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045E3-0882-4307-B2C2-89045C056A0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2254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B3451-5BD1-49AF-B745-3709F486BC57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5D826-EB47-45DF-9AC9-0F8032A7C2B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5052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3174A-4ED0-4721-BBB0-99FDE5E92DD6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E532C-8A77-441C-9053-093DB9EECF9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0981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827ED-3981-4683-9BB9-9FDF193B0DFF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F1256-A8B5-401B-93C7-4C9DEFE477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260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61584-BB53-4D76-A62D-1D1D65EAC6EF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B8EAF-ED26-4F81-9D49-592D0BADE94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71614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EFC23-A707-4BCA-92D0-9DE2D84176E6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93C03-001C-4C59-A4C2-53F040F157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2814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F4D42-3777-476E-B384-F735DA5613DE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6BD4B-6E93-46B4-8400-A880C91903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6289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778A2-FC2A-43E2-90C8-56A5DF828635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20B38-B9BE-4B06-8FF8-1BAD687650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55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5C8BD-06DE-4A30-8889-B7942F7F63D5}" type="datetime11">
              <a:rPr lang="ru-RU" smtClean="0"/>
              <a:t>01:17:14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CA314-AB06-44AC-BD47-D0F47A4787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162700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CAAAE-0A9C-4015-A0DA-508428E95450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AF693-832D-4038-B90B-D92EB1954C5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4198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9A243-D847-41B9-9273-4888BDF0B287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2C6C9-0C76-4B38-9467-DA9A4D3E3A6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5803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FBA82-7BAA-489C-91C8-050485ACB954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DDE60-41F5-4CF2-BDA9-ACC915E6C2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737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3CAFC-ACC6-4C30-A269-FCC63F0AAA6B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D308B-973F-4970-86BB-334716BB86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4294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9C4BC-A73A-4EAF-ABEC-4A98B235B525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B4D90-56EB-4273-961C-92A1F8DA44F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4588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3D3A5-AB96-4E3B-9F41-11D7A154EE59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416A2-AB8E-447D-9757-248CBFCAA45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92245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F5627-E688-4583-8674-32511E7C0C2D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D450D-5C65-4671-B331-8B21DA46C22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3508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3433E-A054-4A97-9F92-B2FF8B15EC7A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7503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A765B-7FD1-4DEB-BB30-97730378D411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9015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E22B-6147-4B40-959E-CA536FEFE5CF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87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FC4B3-4EB5-4B71-94CE-C07D9F111B88}" type="datetime11">
              <a:rPr lang="ru-RU" smtClean="0"/>
              <a:t>01:17:14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20F1D-A58D-45E2-9CC9-F5726E3C77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528998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8ED7-D363-4839-997C-4002C72E1922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5424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0809-D6F1-4BB4-BE1C-62BF6FF70718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3451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3B65-CDD2-4E41-A14D-DA1B03DF98EE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5323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B109-28F5-486C-9805-9F8F669EADC5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2682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101E-B756-4A14-9A6F-332593E64325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79329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6E67-5A7D-434A-970D-650E72E8B49A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77466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598A-C879-4796-BE31-8E675B612AFB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4217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61ABF-7D78-484A-8893-AB964E2821B5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0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BF67B-9310-4058-A192-9374897BEFC7}" type="datetime11">
              <a:rPr lang="ru-RU" altLang="ru-RU" smtClean="0"/>
              <a:t>01:17:14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/>
              <a:t>Куликов А.В.</a:t>
            </a: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DE7E4-80DE-4604-A9A3-A3E23176A7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5153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A5A18-4A1E-40E1-A518-3D5F5A10655B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045E3-0882-4307-B2C2-89045C056A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673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4DBA1-D405-4982-84C5-7EFFDBF3AF77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5D826-EB47-45DF-9AC9-0F8032A7C2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265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A4DF3-9DFB-4DF6-A4F8-F9FCDACFD09E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E532C-8A77-441C-9053-093DB9EEC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88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61AAB-DD20-4BB2-9CB5-1E3DCD47CA34}" type="datetime11">
              <a:rPr lang="ru-RU" smtClean="0"/>
              <a:t>01:17:14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F1256-A8B5-401B-93C7-4C9DEFE477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430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7015C-94C0-45BD-B142-CA75C849319B}" type="datetime11">
              <a:rPr lang="ru-RU" smtClean="0"/>
              <a:t>01:17:14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 А.В.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B8EAF-ED26-4F81-9D49-592D0BADE9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888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6DE79-1383-40DE-87A5-9683FE81519C}" type="datetime11">
              <a:rPr lang="ru-RU" smtClean="0"/>
              <a:t>01:17:14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 А.В.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93C03-001C-4C59-A4C2-53F040F15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086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DACD2-C071-4C22-A30B-E4D88721A8F6}" type="datetime11">
              <a:rPr lang="ru-RU" smtClean="0"/>
              <a:t>01:17:14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 А.В.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6BD4B-6E93-46B4-8400-A880C91903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9488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E321E-388A-47BC-86FB-123C98C20161}" type="datetime11">
              <a:rPr lang="ru-RU" smtClean="0"/>
              <a:t>01:17:14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20B38-B9BE-4B06-8FF8-1BAD687650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266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7EA05-637A-422B-956D-82096508AE84}" type="datetime11">
              <a:rPr lang="ru-RU" smtClean="0"/>
              <a:t>01:17:14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AF693-832D-4038-B90B-D92EB1954C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933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4D6D6-6636-428E-8F9D-76C8ABE3DB1E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2C6C9-0C76-4B38-9467-DA9A4D3E3A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71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BBCE4-D5BC-474D-A914-C9D0149978A0}" type="datetime11">
              <a:rPr lang="ru-RU" altLang="ru-RU" smtClean="0"/>
              <a:t>01:17:14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/>
              <a:t>Куликов А.В.</a:t>
            </a: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2110A-C93B-433E-A0B5-1CDBEF2C92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72959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CB73C-39DC-4F58-88D4-A47BF2E06D5B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DDE60-41F5-4CF2-BDA9-ACC915E6C2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328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7F42D-5AB9-4AA4-9208-C7C85E4C72BC}" type="datetime11">
              <a:rPr lang="ru-RU" smtClean="0"/>
              <a:t>01:17:14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D308B-973F-4970-86BB-334716BB86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458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4518D-AB04-4826-A6AC-E44C4D6BCDCB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B4D90-56EB-4273-961C-92A1F8DA44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8154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803B8-ACC8-45DC-BC4D-3AB75C728D95}" type="datetime11">
              <a:rPr lang="ru-RU" smtClean="0"/>
              <a:t>01:17:14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 А.В.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416A2-AB8E-447D-9757-248CBFCAA4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5357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99F69-A47E-4FA1-AC7E-FA683E98825A}" type="datetime11">
              <a:rPr lang="ru-RU" smtClean="0"/>
              <a:t>01:17:14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 А.В.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D450D-5C65-4671-B331-8B21DA46C2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301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9CA5-92E1-4FCC-97F5-577FB653CCD2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C47B-2438-4943-A89F-F327F1763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53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E65-3992-4088-A722-FA06EC32616F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C47B-2438-4943-A89F-F327F1763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95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A5A3-95C3-440E-ACE2-3C06EB9BB4EB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C47B-2438-4943-A89F-F327F1763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697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79393-2366-4BB8-9223-6CF53B7F3F6A}" type="datetime11">
              <a:rPr lang="ru-RU" smtClean="0"/>
              <a:t>01:17:14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C47B-2438-4943-A89F-F327F1763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8627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DC8B7-90DF-4764-9A59-821299DDABC3}" type="datetime11">
              <a:rPr lang="ru-RU" smtClean="0"/>
              <a:t>01:17:14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C47B-2438-4943-A89F-F327F1763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290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3D542-0788-431C-979B-6A38BECD962E}" type="datetime11">
              <a:rPr lang="ru-RU" altLang="ru-RU" smtClean="0"/>
              <a:t>01:17:14</a:t>
            </a:fld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/>
              <a:t>Куликов А.В.</a:t>
            </a: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24509-E929-430E-A515-494CD82FDA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93856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4713-55C4-40AE-BFA9-E1701A5CCA9F}" type="datetime11">
              <a:rPr lang="ru-RU" smtClean="0"/>
              <a:t>01:17:14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C47B-2438-4943-A89F-F327F1763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491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CD29-76CD-414E-BDFC-7B7C09AEB2D3}" type="datetime11">
              <a:rPr lang="ru-RU" smtClean="0"/>
              <a:t>01:17:14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C47B-2438-4943-A89F-F327F1763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5919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6FA8-E659-40E0-81A1-2E9B8DCAC4E9}" type="datetime11">
              <a:rPr lang="ru-RU" smtClean="0"/>
              <a:t>01:17:14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C47B-2438-4943-A89F-F327F1763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5068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41B1-FABA-4E70-9A74-5BB5B0CC9D08}" type="datetime11">
              <a:rPr lang="ru-RU" smtClean="0"/>
              <a:t>01:17:14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C47B-2438-4943-A89F-F327F1763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1804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CDD4-A8A7-4FB6-A39F-D8797695B9A4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C47B-2438-4943-A89F-F327F1763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9401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D362E-845D-45DC-B446-1C3169AF047A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C47B-2438-4943-A89F-F327F1763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8226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AF83-FCF8-47CF-85BC-94AF290794ED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419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FB60-E026-4754-BF61-9C6755EE454F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799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A7CBE-73BD-446B-B536-8F2D38195783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219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59BB-B36F-4282-8460-8BA8B6FA77C4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4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9BFD2-076E-43B6-8BDF-0FB6121331ED}" type="datetime11">
              <a:rPr lang="ru-RU" altLang="ru-RU" smtClean="0"/>
              <a:t>01:17:14</a:t>
            </a:fld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/>
              <a:t>Куликов А.В.</a:t>
            </a: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C0126-2533-4413-B07D-A64DD17EBE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25253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9F46-B1BA-4EBE-A22E-46E7DBB73D03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972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F19E-9209-4E1A-8F01-0DB7160A0E1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21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4E22-BB6A-4074-BC9A-A9D086093398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1960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4E7A-E1C9-457D-9E82-546A9A1D6DB6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146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BDE0-22AD-49AA-91F6-F7FBD1CFD568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1974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7E53-33B0-4E11-AC09-2DF66D83578D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142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1A4D1-77AF-49F0-8D48-91B0D55D1BE3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1412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4E12B-B642-47E1-928C-35FEB196115D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CD053-FF71-42F3-9022-3988295FE6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6912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4BF26-78AA-4427-A708-40B9C1BD63CF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E87EF-7A58-4C31-A5AC-2BD8DDF5BD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3312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7DCD-CCDF-45D3-B724-5F75DE64D023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28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1C07A-2639-44E8-AC20-C4EA4AC35C18}" type="datetime11">
              <a:rPr lang="ru-RU" altLang="ru-RU" smtClean="0"/>
              <a:t>01:17:14</a:t>
            </a:fld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/>
              <a:t>Куликов А.В.</a:t>
            </a: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668EF-9791-45EA-B345-6236F6BBD6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04317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FA51C-0DD7-47B2-B974-FDF46DCDAE11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814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21AF2-7C4C-47B3-9891-12F5C0D67719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0483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BD0B8-AB2E-4E38-8CCC-C12946149C06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506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16E89-6B7F-44A8-811C-63A017F46249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400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B6D9-0BB1-4BB5-9A43-09AE99E426C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354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A835-06E6-45BB-A490-DCD07493A1F9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920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26DD-5B9A-48CE-98DD-10D82DF3B5ED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7908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6C81B-969B-4295-B532-4A9E13127B23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8049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C56B-E5C0-42DA-8306-3A3951533CAA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530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948D-F526-41C8-885F-754FA5D9F838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10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5E1DE-780D-4501-8D1E-4C5948B5EB9F}" type="datetime11">
              <a:rPr lang="ru-RU" altLang="ru-RU" smtClean="0"/>
              <a:t>01:17:14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/>
              <a:t>Куликов А.В.</a:t>
            </a: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10082-D06D-4CC6-B2D8-E3C82FC3B1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97287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2B2F2-49FC-40D5-BE02-C3AB5C5A8D18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CD053-FF71-42F3-9022-3988295FE6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9663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96D17-461A-46E4-8EB4-3FCDF809F0B3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E87EF-7A58-4C31-A5AC-2BD8DDF5BD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7919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1258-C659-46AC-89FE-586D32E5D754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7677-682F-4DAB-9F6D-804A6A4A1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674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ED9B-4C67-43E2-A428-A0EDD51DEAAA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7677-682F-4DAB-9F6D-804A6A4A1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626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65C90-7AD5-4F6B-A91D-AA6ADA1925D4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7677-682F-4DAB-9F6D-804A6A4A1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47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183D0-3539-4D1E-B34F-E6574212A706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7677-682F-4DAB-9F6D-804A6A4A1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02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7F666-A76E-49BB-A2E1-D1B00CAE8521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7677-682F-4DAB-9F6D-804A6A4A1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813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7D933-1BDA-45D1-AAFB-B9A6E917F751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7677-682F-4DAB-9F6D-804A6A4A1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239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B33B3-BE46-4822-9D3F-CD8FBAA8BEAF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7677-682F-4DAB-9F6D-804A6A4A1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416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4A61-0442-450F-B5BF-AC9636A4C0ED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7677-682F-4DAB-9F6D-804A6A4A1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62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06AEF-9B5F-44DB-86E3-6EDD7025FB7D}" type="datetime11">
              <a:rPr lang="ru-RU" altLang="ru-RU" smtClean="0"/>
              <a:t>01:17:14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/>
              <a:t>Куликов А.В.</a:t>
            </a: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94ADA-59B9-4403-B43D-2E2B11C8A9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13610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9C02-DA2B-4A79-987B-5272A042836D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7677-682F-4DAB-9F6D-804A6A4A1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829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475C-5A5B-4D14-AF7B-3BBF9FD3CB5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7677-682F-4DAB-9F6D-804A6A4A1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104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7229-27FF-4067-ADEF-3AEBC9875EBD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7677-682F-4DAB-9F6D-804A6A4A1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159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8226720" cy="219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B37BC5-DD38-4564-896F-F8DAE01A4D68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5E9B0-7DA8-466E-963D-86F25D5E43B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819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46B8E-CBF3-43C3-A007-FE61111F2161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BB663-0E8C-470B-8171-C7E548C695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355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4974C-F646-4CBE-92B2-78317FC6AF7B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687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F76C-BB03-4715-87F1-E35AF7CA489F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172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E8F6-977B-4E6C-95C2-99E363BFF474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253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DD296-EE85-4536-9ACD-A5E19616F73C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930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A2DD-67DB-47E6-A972-0C8200E8BCE0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1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slideLayout" Target="../slideLayouts/slideLayout23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13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Relationship Id="rId14" Type="http://schemas.openxmlformats.org/officeDocument/2006/relationships/slideLayout" Target="../slideLayouts/slideLayout27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13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83.xml"/><Relationship Id="rId2" Type="http://schemas.openxmlformats.org/officeDocument/2006/relationships/slideLayout" Target="../slideLayouts/slideLayout273.xml"/><Relationship Id="rId16" Type="http://schemas.openxmlformats.org/officeDocument/2006/relationships/theme" Target="../theme/theme22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Relationship Id="rId14" Type="http://schemas.openxmlformats.org/officeDocument/2006/relationships/slideLayout" Target="../slideLayouts/slideLayout28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CE4EFEF8-7B4C-4DC1-94EB-5EF0282C2F6C}" type="datetime11">
              <a:rPr lang="ru-RU" altLang="ru-RU" smtClean="0"/>
              <a:t>01:17:14</a:t>
            </a:fld>
            <a:endParaRPr lang="ru-RU" altLang="ru-RU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ru-RU" altLang="ru-RU" smtClean="0"/>
              <a:t>Куликов А.В.</a:t>
            </a:r>
            <a:endParaRPr lang="ru-RU" altLang="ru-RU"/>
          </a:p>
        </p:txBody>
      </p:sp>
      <p:sp>
        <p:nvSpPr>
          <p:cNvPr id="151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2EEE3C2-6DE6-4417-B0F7-28F3727216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776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0B8083-5E91-4A77-A15D-C011BCFE88F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3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065ABD2-FB11-4F3E-A643-C3CB2295F059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4C5AA-FD91-4FA6-9D2C-386F72A6A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7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846BA5-0727-41D7-BD3C-7CA61F33ACF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D68B508-2E89-4760-94F4-D90C1B3FDC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1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76060CC-A755-4EAC-86D5-EEF21DCC30F2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3EFF104F-ABA3-4114-A5E6-D21ECBC58387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1334BE61-43C6-4E86-8A20-45D4F87C5C99}" type="slidenum">
              <a:rPr lang="ru-RU"/>
              <a:pPr defTabSz="914400"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45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9F84D6-D243-447A-AEAE-B12F15AD3524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0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pPr>
              <a:defRPr/>
            </a:pPr>
            <a:fld id="{65FC1141-42D6-4D0D-9974-1345BC1591B4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034BCEDA-D9EA-4191-AB05-9960A225E40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  <p:sldLayoutId id="2147484162" r:id="rId13"/>
    <p:sldLayoutId id="2147484163" r:id="rId14"/>
    <p:sldLayoutId id="2147484164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1177AF0-31AE-4B29-9D06-B416712DFB98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31A6951-2FA2-432E-BC89-96B54B0CA12B}" type="slidenum">
              <a:rPr lang="ru-RU" altLang="ru-RU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33B0B545-8BA8-4392-8D3C-10D39E82CC18}" type="datetime11">
              <a:rPr lang="ru-RU" altLang="ru-RU" smtClean="0">
                <a:solidFill>
                  <a:srgbClr val="000000"/>
                </a:solidFill>
              </a:rPr>
              <a:t>01:17:14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Куликов А.В.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51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2EEE3C2-6DE6-4417-B0F7-28F3727216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8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  <p:sldLayoutId id="2147484218" r:id="rId12"/>
    <p:sldLayoutId id="2147484219" r:id="rId13"/>
    <p:sldLayoutId id="2147484220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E24BE28-34CD-407C-954A-C0402D0884C6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8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pPr>
              <a:defRPr/>
            </a:pPr>
            <a:fld id="{05EA2726-8848-4AC0-BD74-5EE8DDD5E994}" type="datetime11">
              <a:rPr lang="ru-RU" smtClean="0"/>
              <a:t>01:17:14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034BCEDA-D9EA-4191-AB05-9960A225E4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922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2F0659E-A8A7-41BF-A6C2-15444B8B46C1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ECA8942-1034-4B63-9FEC-69142F1A4D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7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25EACAE-BFBF-4B2A-A18B-6475C57C3509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C454969-AD4A-4F1F-A649-83319247439B}" type="slidenum">
              <a:rPr lang="ru-RU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8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  <p:sldLayoutId id="2147484257" r:id="rId12"/>
    <p:sldLayoutId id="2147484258" r:id="rId13"/>
    <p:sldLayoutId id="2147484259" r:id="rId14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8CC6957-4E56-4671-8E41-852811B7C2B5}" type="datetime11">
              <a:rPr lang="ru-RU" smtClean="0">
                <a:solidFill>
                  <a:srgbClr val="000000"/>
                </a:solidFill>
              </a:rPr>
              <a:t>01:17:14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94E879A-8807-4852-8A40-EED94E1DC7D0}" type="slidenum">
              <a:rPr lang="ru-RU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6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  <p:sldLayoutId id="2147484272" r:id="rId12"/>
    <p:sldLayoutId id="2147484273" r:id="rId13"/>
    <p:sldLayoutId id="2147484274" r:id="rId14"/>
    <p:sldLayoutId id="2147484275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C31A2E2-D557-4700-98E0-FE84B2D0FC0F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932EF7-A531-4445-8C87-A85168997A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2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E8844614-C0EC-43CF-A1E7-BB9B2CAE9E74}" type="datetime11">
              <a:rPr lang="ru-RU" smtClean="0"/>
              <a:t>01:17:14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Куликов А.В.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94E879A-8807-4852-8A40-EED94E1DC7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13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B8EED-9C2C-4245-9204-B52AE5DD9786}" type="datetime11">
              <a:rPr lang="ru-RU" smtClean="0"/>
              <a:t>01:17:14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FC47B-2438-4943-A89F-F327F1763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6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E15B0-A242-48B1-9EF1-E26ED535FA84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5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2D218-B380-49FC-9CAD-DFB9AE6270E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4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2567C-77DC-46D9-9E0C-6104C1A8B5BF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37677-682F-4DAB-9F6D-804A6A4A1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B1D0E10-C669-4282-8C07-CBCDF349E79E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2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3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C937A4D-C4C7-49BA-B63D-867FC566879A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t>01:17:14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9675C77-EB87-4CB5-84D6-3DAA67A505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1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3.xml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28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0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0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88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76.xml"/><Relationship Id="rId5" Type="http://schemas.microsoft.com/office/2007/relationships/hdphoto" Target="../media/hdphoto4.wdp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5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5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6.png"/><Relationship Id="rId4" Type="http://schemas.openxmlformats.org/officeDocument/2006/relationships/image" Target="../media/image7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2.xml"/><Relationship Id="rId4" Type="http://schemas.openxmlformats.org/officeDocument/2006/relationships/image" Target="../media/image8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15.xml"/><Relationship Id="rId4" Type="http://schemas.openxmlformats.org/officeDocument/2006/relationships/image" Target="../media/image92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8.jpeg"/><Relationship Id="rId7" Type="http://schemas.openxmlformats.org/officeDocument/2006/relationships/image" Target="../media/image101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9.jpg"/><Relationship Id="rId5" Type="http://schemas.openxmlformats.org/officeDocument/2006/relationships/image" Target="../media/image100.jpg"/><Relationship Id="rId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mailto:kulikov1905@yandex.ru" TargetMode="External"/><Relationship Id="rId1" Type="http://schemas.openxmlformats.org/officeDocument/2006/relationships/slideLayout" Target="../slideLayouts/slideLayout1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506681"/>
            <a:ext cx="8208963" cy="3293919"/>
          </a:xfrm>
          <a:solidFill>
            <a:srgbClr val="FFCCFF">
              <a:alpha val="60000"/>
            </a:srgbClr>
          </a:solidFill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b="1" dirty="0" smtClean="0"/>
              <a:t>Протокол </a:t>
            </a:r>
            <a:r>
              <a:rPr lang="ru-RU" altLang="ru-RU" b="1" dirty="0"/>
              <a:t>массивной </a:t>
            </a:r>
            <a:r>
              <a:rPr lang="ru-RU" altLang="ru-RU" b="1" dirty="0" smtClean="0"/>
              <a:t>трансфузии и </a:t>
            </a:r>
            <a:r>
              <a:rPr lang="ru-RU" altLang="ru-RU" b="1" dirty="0"/>
              <a:t>как </a:t>
            </a:r>
            <a:r>
              <a:rPr lang="ru-RU" altLang="ru-RU" b="1" dirty="0" smtClean="0"/>
              <a:t>избежать проблем?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ru-RU" altLang="ru-RU" sz="2000" b="1" dirty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2000" b="1" dirty="0" smtClean="0"/>
              <a:t>Куликов </a:t>
            </a:r>
            <a:r>
              <a:rPr lang="ru-RU" altLang="ru-RU" sz="2000" b="1" dirty="0"/>
              <a:t>Александр Вениаминович</a:t>
            </a:r>
            <a:r>
              <a:rPr lang="ru-RU" altLang="ru-RU" sz="2400" b="1" dirty="0"/>
              <a:t>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ru-RU" altLang="ru-RU" sz="1800" b="1" dirty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1400" b="1" dirty="0"/>
              <a:t>Уральский государственный медицинский университет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1400" b="1" dirty="0"/>
              <a:t>Кафедра анестезиологии, реаниматологии и трансфузиологии ФПК и ПП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ru-RU" altLang="ru-RU" sz="1800" dirty="0">
              <a:solidFill>
                <a:srgbClr val="0000CC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ru-RU" altLang="ru-RU" sz="1800" dirty="0"/>
          </a:p>
          <a:p>
            <a:pPr algn="ctr" eaLnBrk="1" hangingPunct="1">
              <a:buFont typeface="Wingdings" panose="05000000000000000000" pitchFamily="2" charset="2"/>
              <a:buNone/>
            </a:pPr>
            <a:endParaRPr lang="ru-RU" altLang="ru-RU" sz="2000" dirty="0"/>
          </a:p>
          <a:p>
            <a:pPr algn="ctr" eaLnBrk="1" hangingPunct="1">
              <a:buFont typeface="Wingdings" panose="05000000000000000000" pitchFamily="2" charset="2"/>
              <a:buNone/>
            </a:pPr>
            <a:endParaRPr lang="ru-RU" altLang="ru-RU" sz="2000" dirty="0"/>
          </a:p>
          <a:p>
            <a:pPr algn="ctr" eaLnBrk="1" hangingPunct="1">
              <a:buFont typeface="Wingdings" panose="05000000000000000000" pitchFamily="2" charset="2"/>
              <a:buNone/>
            </a:pP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198164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25" y="1335643"/>
            <a:ext cx="367641" cy="1162394"/>
          </a:xfrm>
          <a:prstGeom prst="rect">
            <a:avLst/>
          </a:prstGeom>
        </p:spPr>
      </p:pic>
      <p:pic>
        <p:nvPicPr>
          <p:cNvPr id="2052" name="Picture 4" descr="Картинки по запросу свежезамороженная плаз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1" y="3183616"/>
            <a:ext cx="1537856" cy="115339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63494" y="608602"/>
            <a:ext cx="6275164" cy="546497"/>
          </a:xfrm>
          <a:prstGeom prst="roundRect">
            <a:avLst>
              <a:gd name="adj" fmla="val 27873"/>
            </a:avLst>
          </a:prstGeom>
          <a:solidFill>
            <a:srgbClr val="008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ru-RU" sz="2400" b="1" kern="0" dirty="0" smtClean="0">
                <a:solidFill>
                  <a:prstClr val="white"/>
                </a:solidFill>
              </a:rPr>
              <a:t>В ОПЦ г. Екатеринбурга 2016 г</a:t>
            </a:r>
            <a:endParaRPr lang="ru-RU" sz="2400" b="1" kern="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67363" y="2290129"/>
            <a:ext cx="2094746" cy="6491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ru-RU" sz="2400" b="1" kern="0" dirty="0" smtClean="0">
                <a:solidFill>
                  <a:prstClr val="white"/>
                </a:solidFill>
              </a:rPr>
              <a:t>114,1 л</a:t>
            </a:r>
            <a:endParaRPr lang="ru-RU" sz="2400" b="1" kern="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0101" y="2290129"/>
            <a:ext cx="1499842" cy="64918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ru-RU" sz="2400" b="1" kern="0" dirty="0" smtClean="0">
                <a:solidFill>
                  <a:srgbClr val="000000"/>
                </a:solidFill>
              </a:rPr>
              <a:t>21,9 л</a:t>
            </a:r>
            <a:endParaRPr lang="ru-RU" sz="2400" b="1" kern="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2586" y="1570726"/>
            <a:ext cx="1217059" cy="692229"/>
          </a:xfrm>
          <a:prstGeom prst="roundRect">
            <a:avLst>
              <a:gd name="adj" fmla="val 27873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ru-RU" sz="3200" b="1" kern="0" dirty="0" smtClean="0">
                <a:solidFill>
                  <a:srgbClr val="000000"/>
                </a:solidFill>
              </a:rPr>
              <a:t>1 : 5</a:t>
            </a:r>
            <a:endParaRPr lang="ru-RU" sz="3200" b="1" kern="0" dirty="0">
              <a:solidFill>
                <a:srgbClr val="0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9" y="184012"/>
            <a:ext cx="2338616" cy="17539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85" y="3183615"/>
            <a:ext cx="2830518" cy="18767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1202257" y="5372098"/>
            <a:ext cx="6728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Реинфузия: 215 процедур – 48,56 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18" y="5236631"/>
            <a:ext cx="231705" cy="7325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58" y="3539630"/>
            <a:ext cx="2076653" cy="103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8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781" y="414845"/>
            <a:ext cx="3725297" cy="71508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>
                <a:solidFill>
                  <a:srgbClr val="FF0000"/>
                </a:solidFill>
              </a:rPr>
              <a:t>Агрессивная инфузия плазмозаменителей </a:t>
            </a:r>
            <a:r>
              <a:rPr lang="ru-RU" b="1" dirty="0" smtClean="0">
                <a:solidFill>
                  <a:srgbClr val="FF0000"/>
                </a:solidFill>
              </a:rPr>
              <a:t>30-40 </a:t>
            </a:r>
            <a:r>
              <a:rPr lang="ru-RU" b="1" dirty="0">
                <a:solidFill>
                  <a:srgbClr val="FF0000"/>
                </a:solidFill>
              </a:rPr>
              <a:t>мл/кг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6016" y="278310"/>
            <a:ext cx="4018185" cy="919401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b="1" dirty="0">
                <a:solidFill>
                  <a:prstClr val="black"/>
                </a:solidFill>
              </a:rPr>
              <a:t>Антифибринолитики                                                            </a:t>
            </a:r>
            <a:r>
              <a:rPr lang="ru-RU" sz="1600" b="1" dirty="0" smtClean="0">
                <a:solidFill>
                  <a:prstClr val="black"/>
                </a:solidFill>
              </a:rPr>
              <a:t>эритроциты </a:t>
            </a:r>
            <a:r>
              <a:rPr lang="ru-RU" sz="1600" b="1" dirty="0">
                <a:solidFill>
                  <a:prstClr val="black"/>
                </a:solidFill>
              </a:rPr>
              <a:t>: плазма : тромбоциты: Крио -   1:1:1:1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82248" y="1386442"/>
            <a:ext cx="3701919" cy="1264980"/>
          </a:xfrm>
          <a:prstGeom prst="cloudCallout">
            <a:avLst>
              <a:gd name="adj1" fmla="val -14288"/>
              <a:gd name="adj2" fmla="val 41286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400" b="1" dirty="0" smtClean="0">
                <a:solidFill>
                  <a:prstClr val="white"/>
                </a:solidFill>
              </a:rPr>
              <a:t>Оценить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ru-RU" sz="2400" b="1" dirty="0" smtClean="0">
                <a:solidFill>
                  <a:prstClr val="white"/>
                </a:solidFill>
              </a:rPr>
              <a:t>в течение 60 мин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63942" y="2635307"/>
            <a:ext cx="2922332" cy="374571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b="1" dirty="0" smtClean="0">
                <a:solidFill>
                  <a:prstClr val="black"/>
                </a:solidFill>
              </a:rPr>
              <a:t>Кровотечение остановлено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317" y="2600039"/>
            <a:ext cx="2831224" cy="788372"/>
          </a:xfrm>
          <a:prstGeom prst="roundRect">
            <a:avLst>
              <a:gd name="adj" fmla="val 23177"/>
            </a:avLst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b="1" dirty="0" smtClean="0">
                <a:solidFill>
                  <a:prstClr val="black"/>
                </a:solidFill>
              </a:rPr>
              <a:t>САД более 65 мм рт.ст.</a:t>
            </a:r>
          </a:p>
          <a:p>
            <a:pPr algn="ctr" defTabSz="914400"/>
            <a:r>
              <a:rPr lang="ru-RU" sz="1600" b="1" dirty="0" smtClean="0">
                <a:solidFill>
                  <a:prstClr val="black"/>
                </a:solidFill>
              </a:rPr>
              <a:t>АДсист более 90 мм рт.ст.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523" y="3510652"/>
            <a:ext cx="3064811" cy="374571"/>
          </a:xfrm>
          <a:prstGeom prst="roundRect">
            <a:avLst>
              <a:gd name="adj" fmla="val 48635"/>
            </a:avLst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b="1" dirty="0" smtClean="0">
                <a:solidFill>
                  <a:prstClr val="black"/>
                </a:solidFill>
              </a:rPr>
              <a:t>Диурез более 0,5 мл/кг/мин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85469" y="3102030"/>
            <a:ext cx="3679277" cy="1191816"/>
          </a:xfrm>
          <a:prstGeom prst="roundRect">
            <a:avLst>
              <a:gd name="adj" fmla="val 19407"/>
            </a:avLst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 smtClean="0">
                <a:solidFill>
                  <a:srgbClr val="000000"/>
                </a:solidFill>
              </a:rPr>
              <a:t>Hb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</a:rPr>
              <a:t> </a:t>
            </a:r>
            <a:r>
              <a:rPr lang="ru-RU" sz="1600" b="1" dirty="0">
                <a:solidFill>
                  <a:srgbClr val="000000"/>
                </a:solidFill>
              </a:rPr>
              <a:t>70-90 г/л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АПТВ, МНО менее 1,5 от нормы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Тромбоциты более 50000 в </a:t>
            </a:r>
            <a:r>
              <a:rPr lang="ru-RU" sz="1600" b="1" dirty="0" err="1">
                <a:solidFill>
                  <a:srgbClr val="000000"/>
                </a:solidFill>
              </a:rPr>
              <a:t>мкл</a:t>
            </a:r>
            <a:endParaRPr lang="ru-RU" sz="1600" b="1" dirty="0">
              <a:solidFill>
                <a:srgbClr val="0000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Фибриноген более </a:t>
            </a:r>
            <a:r>
              <a:rPr lang="ru-RU" sz="1600" b="1" dirty="0" smtClean="0">
                <a:solidFill>
                  <a:srgbClr val="000000"/>
                </a:solidFill>
              </a:rPr>
              <a:t>2,0  </a:t>
            </a:r>
            <a:r>
              <a:rPr lang="ru-RU" sz="1600" b="1" dirty="0">
                <a:solidFill>
                  <a:srgbClr val="000000"/>
                </a:solidFill>
              </a:rPr>
              <a:t>г/л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1678188" y="1197711"/>
            <a:ext cx="0" cy="14023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725108" y="1293251"/>
            <a:ext cx="0" cy="12639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info.barbados-fs.ru/wp-content/uploads/2012/10/Znak-plyus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551" y="559538"/>
            <a:ext cx="356946" cy="3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Левая фигурная скобка 5"/>
          <p:cNvSpPr/>
          <p:nvPr/>
        </p:nvSpPr>
        <p:spPr>
          <a:xfrm rot="16200000">
            <a:off x="4218517" y="450920"/>
            <a:ext cx="288032" cy="8404431"/>
          </a:xfrm>
          <a:prstGeom prst="leftBrace">
            <a:avLst>
              <a:gd name="adj1" fmla="val 7384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03" y="4797152"/>
            <a:ext cx="767460" cy="7674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63688" y="5564612"/>
            <a:ext cx="5515899" cy="817424"/>
          </a:xfrm>
          <a:prstGeom prst="roundRect">
            <a:avLst>
              <a:gd name="adj" fmla="val 23177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 smtClean="0">
                <a:solidFill>
                  <a:prstClr val="white"/>
                </a:solidFill>
              </a:rPr>
              <a:t>Сокращение инфузии в 2-3 раза                         Прекращение введения компонентов крови</a:t>
            </a:r>
            <a:endParaRPr lang="ru-RU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5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781" y="414845"/>
            <a:ext cx="3725297" cy="71508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>
                <a:solidFill>
                  <a:srgbClr val="FF0000"/>
                </a:solidFill>
              </a:rPr>
              <a:t>Агрессивная инфузия плазмозаменителей </a:t>
            </a:r>
            <a:r>
              <a:rPr lang="ru-RU" b="1" dirty="0" smtClean="0">
                <a:solidFill>
                  <a:srgbClr val="FF0000"/>
                </a:solidFill>
              </a:rPr>
              <a:t>30-40 </a:t>
            </a:r>
            <a:r>
              <a:rPr lang="ru-RU" b="1" dirty="0">
                <a:solidFill>
                  <a:srgbClr val="FF0000"/>
                </a:solidFill>
              </a:rPr>
              <a:t>мл/кг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6016" y="278310"/>
            <a:ext cx="4018185" cy="919401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b="1" dirty="0">
                <a:solidFill>
                  <a:prstClr val="black"/>
                </a:solidFill>
              </a:rPr>
              <a:t>Антифибринолитики                                                            </a:t>
            </a:r>
            <a:r>
              <a:rPr lang="ru-RU" sz="1600" b="1" dirty="0" smtClean="0">
                <a:solidFill>
                  <a:prstClr val="black"/>
                </a:solidFill>
              </a:rPr>
              <a:t>эритроциты </a:t>
            </a:r>
            <a:r>
              <a:rPr lang="ru-RU" sz="1600" b="1" dirty="0">
                <a:solidFill>
                  <a:prstClr val="black"/>
                </a:solidFill>
              </a:rPr>
              <a:t>: плазма : тромбоциты: Крио -   1:1:1:1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82248" y="1386442"/>
            <a:ext cx="3773927" cy="1264980"/>
          </a:xfrm>
          <a:prstGeom prst="cloudCallout">
            <a:avLst>
              <a:gd name="adj1" fmla="val -14288"/>
              <a:gd name="adj2" fmla="val 41286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400" b="1" dirty="0" smtClean="0">
                <a:solidFill>
                  <a:prstClr val="white"/>
                </a:solidFill>
              </a:rPr>
              <a:t>Оценить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ru-RU" sz="2400" b="1" dirty="0" smtClean="0">
                <a:solidFill>
                  <a:prstClr val="white"/>
                </a:solidFill>
              </a:rPr>
              <a:t>в течение 60 мин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95369" y="2635307"/>
            <a:ext cx="4018184" cy="477500"/>
          </a:xfrm>
          <a:prstGeom prst="roundRect">
            <a:avLst>
              <a:gd name="adj" fmla="val 28292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 smtClean="0">
                <a:solidFill>
                  <a:prstClr val="white"/>
                </a:solidFill>
              </a:rPr>
              <a:t>Кровотечение НЕ остановлено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317" y="2600039"/>
            <a:ext cx="2831224" cy="788372"/>
          </a:xfrm>
          <a:prstGeom prst="roundRect">
            <a:avLst>
              <a:gd name="adj" fmla="val 45270"/>
            </a:avLst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b="1" dirty="0" smtClean="0">
                <a:solidFill>
                  <a:prstClr val="black"/>
                </a:solidFill>
              </a:rPr>
              <a:t>САД более 65 мм рт.ст.</a:t>
            </a:r>
          </a:p>
          <a:p>
            <a:pPr algn="ctr" defTabSz="914400"/>
            <a:r>
              <a:rPr lang="ru-RU" sz="1600" b="1" dirty="0" smtClean="0">
                <a:solidFill>
                  <a:prstClr val="black"/>
                </a:solidFill>
              </a:rPr>
              <a:t>АДсист более 90 мм рт.ст.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523" y="3510652"/>
            <a:ext cx="3064811" cy="374571"/>
          </a:xfrm>
          <a:prstGeom prst="roundRect">
            <a:avLst>
              <a:gd name="adj" fmla="val 48635"/>
            </a:avLst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b="1" dirty="0" smtClean="0">
                <a:solidFill>
                  <a:prstClr val="black"/>
                </a:solidFill>
              </a:rPr>
              <a:t>Диурез более 0,5 мл/кг/мин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80112" y="3289315"/>
            <a:ext cx="3154089" cy="1191816"/>
          </a:xfrm>
          <a:prstGeom prst="roundRect">
            <a:avLst>
              <a:gd name="adj" fmla="val 10273"/>
            </a:avLst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 smtClean="0">
                <a:solidFill>
                  <a:srgbClr val="000000"/>
                </a:solidFill>
              </a:rPr>
              <a:t>Hb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</a:rPr>
              <a:t> </a:t>
            </a:r>
            <a:r>
              <a:rPr lang="ru-RU" sz="1600" b="1" dirty="0">
                <a:solidFill>
                  <a:srgbClr val="000000"/>
                </a:solidFill>
              </a:rPr>
              <a:t>70-90 г/л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АПТВ, МНО менее 1,5 от нормы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Тромбоциты более 50000 в </a:t>
            </a:r>
            <a:r>
              <a:rPr lang="ru-RU" sz="1600" b="1" dirty="0" err="1">
                <a:solidFill>
                  <a:srgbClr val="000000"/>
                </a:solidFill>
              </a:rPr>
              <a:t>мкл</a:t>
            </a:r>
            <a:endParaRPr lang="ru-RU" sz="1600" b="1" dirty="0">
              <a:solidFill>
                <a:srgbClr val="0000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Фибриноген более </a:t>
            </a:r>
            <a:r>
              <a:rPr lang="ru-RU" sz="1600" b="1" dirty="0" smtClean="0">
                <a:solidFill>
                  <a:srgbClr val="000000"/>
                </a:solidFill>
              </a:rPr>
              <a:t>2,0  </a:t>
            </a:r>
            <a:r>
              <a:rPr lang="ru-RU" sz="1600" b="1" dirty="0">
                <a:solidFill>
                  <a:srgbClr val="000000"/>
                </a:solidFill>
              </a:rPr>
              <a:t>г/л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1678188" y="1197711"/>
            <a:ext cx="0" cy="14023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67343"/>
            <a:ext cx="1628800" cy="1628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13" y="3510652"/>
            <a:ext cx="626433" cy="6384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55" y="2675011"/>
            <a:ext cx="626433" cy="63842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>
            <a:off x="1871972" y="4898480"/>
            <a:ext cx="5320030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</a:rPr>
              <a:t>Сокращение и титрование </a:t>
            </a:r>
            <a:r>
              <a:rPr lang="ru-RU" b="1" dirty="0">
                <a:solidFill>
                  <a:srgbClr val="000000"/>
                </a:solidFill>
              </a:rPr>
              <a:t>инфузии по приросту СВ и показателям транспорта кислорода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12253" y="5785093"/>
            <a:ext cx="5616624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</a:rPr>
              <a:t>Ранее подключение вазопрессоров: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</a:rPr>
              <a:t>Норадреналин в стартовой дозе 0,1 мкг/кг/мин</a:t>
            </a:r>
          </a:p>
        </p:txBody>
      </p:sp>
      <p:sp>
        <p:nvSpPr>
          <p:cNvPr id="23" name="Левая фигурная скобка 22"/>
          <p:cNvSpPr/>
          <p:nvPr/>
        </p:nvSpPr>
        <p:spPr>
          <a:xfrm rot="16200000">
            <a:off x="4387971" y="463635"/>
            <a:ext cx="288032" cy="8404430"/>
          </a:xfrm>
          <a:prstGeom prst="leftBrace">
            <a:avLst>
              <a:gd name="adj1" fmla="val 7384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6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карт7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3" y="484831"/>
            <a:ext cx="3950790" cy="443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5" descr="цитата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2854324"/>
            <a:ext cx="45815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3"/>
          <p:cNvSpPr txBox="1">
            <a:spLocks noChangeArrowheads="1"/>
          </p:cNvSpPr>
          <p:nvPr/>
        </p:nvSpPr>
        <p:spPr bwMode="auto">
          <a:xfrm>
            <a:off x="5149561" y="492125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Ф. </a:t>
            </a:r>
            <a:r>
              <a:rPr kumimoji="0" lang="ru-RU" altLang="ru-RU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Лежаръ</a:t>
            </a:r>
            <a:r>
              <a:rPr kumimoji="0" lang="ru-RU" altLang="ru-RU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, 1902 г.</a:t>
            </a:r>
          </a:p>
        </p:txBody>
      </p:sp>
      <p:pic>
        <p:nvPicPr>
          <p:cNvPr id="41990" name="Picture 4" descr="цитата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315912"/>
            <a:ext cx="6595196" cy="194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278582" y="3718230"/>
            <a:ext cx="22548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5697326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ru-RU" sz="3200" b="1" kern="0" dirty="0" smtClean="0">
                <a:solidFill>
                  <a:srgbClr val="FF0000"/>
                </a:solidFill>
                <a:latin typeface="Arial"/>
              </a:rPr>
              <a:t>Прошло 114 лет и все верно!!!</a:t>
            </a:r>
            <a:endParaRPr lang="ru-RU" sz="3200" b="1" kern="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29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7" y="188640"/>
            <a:ext cx="847000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7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72" y="2495178"/>
            <a:ext cx="1058080" cy="19507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63" y="188640"/>
            <a:ext cx="8229600" cy="562074"/>
          </a:xfrm>
        </p:spPr>
        <p:txBody>
          <a:bodyPr/>
          <a:lstStyle/>
          <a:p>
            <a:r>
              <a:rPr lang="en-US" sz="2400" b="1" dirty="0">
                <a:solidFill>
                  <a:srgbClr val="0000FF"/>
                </a:solidFill>
              </a:rPr>
              <a:t>German Trauma Registry database</a:t>
            </a:r>
            <a:r>
              <a:rPr lang="ru-RU" sz="2400" b="1" dirty="0">
                <a:solidFill>
                  <a:srgbClr val="0000FF"/>
                </a:solidFill>
              </a:rPr>
              <a:t> (17200 пациентов)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2645405"/>
            <a:ext cx="48119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>
                <a:solidFill>
                  <a:srgbClr val="0033CC"/>
                </a:solidFill>
              </a:rPr>
              <a:t>Инфузия</a:t>
            </a:r>
            <a:r>
              <a:rPr lang="ru-RU" sz="2000" b="1" dirty="0">
                <a:solidFill>
                  <a:srgbClr val="0033CC"/>
                </a:solidFill>
              </a:rPr>
              <a:t> на </a:t>
            </a:r>
            <a:r>
              <a:rPr lang="ru-RU" sz="2000" b="1" dirty="0" err="1">
                <a:solidFill>
                  <a:srgbClr val="0033CC"/>
                </a:solidFill>
              </a:rPr>
              <a:t>догоспитальном</a:t>
            </a:r>
            <a:r>
              <a:rPr lang="ru-RU" sz="2000" b="1" dirty="0">
                <a:solidFill>
                  <a:srgbClr val="0033CC"/>
                </a:solidFill>
              </a:rPr>
              <a:t> этапе: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Более 2000 мл – 40%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Более 3000 мл – 50%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Более 4000 мл – 70%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55536" y="3140968"/>
            <a:ext cx="3138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</a:rPr>
              <a:t>Развитие травматической коагулопатии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400" y="736653"/>
            <a:ext cx="2767942" cy="19442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72" y="4419554"/>
            <a:ext cx="2898671" cy="199963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8129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Прямая со стрелкой 27"/>
          <p:cNvCxnSpPr/>
          <p:nvPr/>
        </p:nvCxnSpPr>
        <p:spPr>
          <a:xfrm>
            <a:off x="7794939" y="3263592"/>
            <a:ext cx="0" cy="280081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04" y="4122926"/>
            <a:ext cx="2274030" cy="18371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855" y="0"/>
            <a:ext cx="2834609" cy="2017203"/>
          </a:xfrm>
          <a:prstGeom prst="rect">
            <a:avLst/>
          </a:prstGeom>
        </p:spPr>
      </p:pic>
      <p:cxnSp>
        <p:nvCxnSpPr>
          <p:cNvPr id="27" name="Прямая со стрелкой 26"/>
          <p:cNvCxnSpPr/>
          <p:nvPr/>
        </p:nvCxnSpPr>
        <p:spPr>
          <a:xfrm>
            <a:off x="1690089" y="1241768"/>
            <a:ext cx="3464" cy="824393"/>
          </a:xfrm>
          <a:prstGeom prst="straightConnector1">
            <a:avLst/>
          </a:prstGeom>
          <a:ln w="762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82" y="721981"/>
            <a:ext cx="2195393" cy="50008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067" y="476672"/>
            <a:ext cx="2702973" cy="765096"/>
          </a:xfrm>
          <a:prstGeom prst="roundRect">
            <a:avLst>
              <a:gd name="adj" fmla="val 27873"/>
            </a:avLst>
          </a:prstGeom>
          <a:solidFill>
            <a:srgbClr val="0000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 err="1">
                <a:solidFill>
                  <a:prstClr val="white"/>
                </a:solidFill>
              </a:rPr>
              <a:t>Инфузия</a:t>
            </a:r>
            <a:r>
              <a:rPr lang="ru-RU" b="1" dirty="0">
                <a:solidFill>
                  <a:prstClr val="white"/>
                </a:solidFill>
              </a:rPr>
              <a:t> плазмозаменителей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73754"/>
            <a:ext cx="1005113" cy="1216585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24" name="Прямая со стрелкой 23"/>
          <p:cNvCxnSpPr/>
          <p:nvPr/>
        </p:nvCxnSpPr>
        <p:spPr>
          <a:xfrm>
            <a:off x="4772125" y="2338150"/>
            <a:ext cx="1117770" cy="0"/>
          </a:xfrm>
          <a:prstGeom prst="straightConnector1">
            <a:avLst/>
          </a:prstGeom>
          <a:ln w="1016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2691683" y="2280902"/>
            <a:ext cx="1099813" cy="6596"/>
          </a:xfrm>
          <a:prstGeom prst="straightConnector1">
            <a:avLst/>
          </a:prstGeom>
          <a:ln w="1016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9748" y="2066161"/>
            <a:ext cx="1980682" cy="4426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 err="1">
                <a:solidFill>
                  <a:prstClr val="black"/>
                </a:solidFill>
              </a:rPr>
              <a:t>Гиперволемия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81802" y="2790345"/>
            <a:ext cx="2508987" cy="437198"/>
          </a:xfrm>
          <a:prstGeom prst="roundRect">
            <a:avLst>
              <a:gd name="adj" fmla="val 2787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>
                <a:solidFill>
                  <a:prstClr val="white"/>
                </a:solidFill>
              </a:rPr>
              <a:t>Снижение СВ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6300192" y="4074499"/>
            <a:ext cx="0" cy="184136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39752" y="6023488"/>
            <a:ext cx="4420688" cy="473631"/>
          </a:xfrm>
          <a:prstGeom prst="roundRect">
            <a:avLst>
              <a:gd name="adj" fmla="val 27873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>
                <a:solidFill>
                  <a:prstClr val="white"/>
                </a:solidFill>
              </a:rPr>
              <a:t>Снижение доставки кислорода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6298086" y="3222429"/>
            <a:ext cx="0" cy="36355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1521" y="3001092"/>
            <a:ext cx="1980682" cy="442674"/>
          </a:xfrm>
          <a:prstGeom prst="roundRect">
            <a:avLst/>
          </a:prstGeom>
          <a:solidFill>
            <a:srgbClr val="0000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 err="1">
                <a:solidFill>
                  <a:prstClr val="white"/>
                </a:solidFill>
              </a:rPr>
              <a:t>Гемодилюция</a:t>
            </a:r>
            <a:endParaRPr lang="ru-RU" sz="2000" b="1" dirty="0">
              <a:solidFill>
                <a:prstClr val="white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1732046" y="2562687"/>
            <a:ext cx="3464" cy="455317"/>
          </a:xfrm>
          <a:prstGeom prst="straightConnector1">
            <a:avLst/>
          </a:prstGeom>
          <a:ln w="762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31011" y="3616176"/>
            <a:ext cx="1905285" cy="624364"/>
          </a:xfrm>
          <a:prstGeom prst="roundRect">
            <a:avLst>
              <a:gd name="adj" fmla="val 1197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b="1" dirty="0">
                <a:solidFill>
                  <a:prstClr val="white"/>
                </a:solidFill>
              </a:rPr>
              <a:t>Снижение перфузии тканей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50262" y="6064406"/>
            <a:ext cx="1489354" cy="400764"/>
          </a:xfrm>
          <a:prstGeom prst="roundRect">
            <a:avLst>
              <a:gd name="adj" fmla="val 2787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b="1" dirty="0">
                <a:solidFill>
                  <a:prstClr val="white"/>
                </a:solidFill>
              </a:rPr>
              <a:t>Отек легких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7236296" y="2554968"/>
            <a:ext cx="0" cy="28027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6735138" y="6237312"/>
            <a:ext cx="315124" cy="617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48566" y="2120013"/>
            <a:ext cx="2926919" cy="442674"/>
          </a:xfrm>
          <a:prstGeom prst="roundRect">
            <a:avLst/>
          </a:prstGeom>
          <a:solidFill>
            <a:srgbClr val="0000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>
                <a:solidFill>
                  <a:prstClr val="white"/>
                </a:solidFill>
              </a:rPr>
              <a:t>Перегрузка жидкостью</a:t>
            </a:r>
          </a:p>
        </p:txBody>
      </p:sp>
      <p:cxnSp>
        <p:nvCxnSpPr>
          <p:cNvPr id="45" name="Прямая со стрелкой 44"/>
          <p:cNvCxnSpPr/>
          <p:nvPr/>
        </p:nvCxnSpPr>
        <p:spPr>
          <a:xfrm>
            <a:off x="2555776" y="3443766"/>
            <a:ext cx="0" cy="36355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863173" y="3810744"/>
            <a:ext cx="1368152" cy="624364"/>
          </a:xfrm>
          <a:prstGeom prst="roundRect">
            <a:avLst>
              <a:gd name="adj" fmla="val 1197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b="1" dirty="0">
                <a:solidFill>
                  <a:prstClr val="white"/>
                </a:solidFill>
              </a:rPr>
              <a:t>Снижение </a:t>
            </a:r>
            <a:r>
              <a:rPr lang="en-US" sz="1600" b="1" dirty="0" err="1">
                <a:solidFill>
                  <a:prstClr val="white"/>
                </a:solidFill>
              </a:rPr>
              <a:t>Hb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0867" y="3810744"/>
            <a:ext cx="1634643" cy="1150144"/>
          </a:xfrm>
          <a:prstGeom prst="roundRect">
            <a:avLst>
              <a:gd name="adj" fmla="val 1197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b="1" dirty="0">
                <a:solidFill>
                  <a:prstClr val="white"/>
                </a:solidFill>
              </a:rPr>
              <a:t>Снижение факторов свертывания и тромбоцитов</a:t>
            </a:r>
          </a:p>
        </p:txBody>
      </p:sp>
      <p:cxnSp>
        <p:nvCxnSpPr>
          <p:cNvPr id="48" name="Прямая со стрелкой 47"/>
          <p:cNvCxnSpPr/>
          <p:nvPr/>
        </p:nvCxnSpPr>
        <p:spPr>
          <a:xfrm>
            <a:off x="928884" y="3447186"/>
            <a:ext cx="0" cy="36355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46" idx="2"/>
          </p:cNvCxnSpPr>
          <p:nvPr/>
        </p:nvCxnSpPr>
        <p:spPr>
          <a:xfrm>
            <a:off x="2547249" y="4435108"/>
            <a:ext cx="1" cy="158838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05218" y="6050812"/>
            <a:ext cx="1617413" cy="400764"/>
          </a:xfrm>
          <a:prstGeom prst="roundRect">
            <a:avLst>
              <a:gd name="adj" fmla="val 2787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b="1" dirty="0">
                <a:solidFill>
                  <a:prstClr val="white"/>
                </a:solidFill>
              </a:rPr>
              <a:t>Кровотечение</a:t>
            </a:r>
          </a:p>
        </p:txBody>
      </p:sp>
      <p:cxnSp>
        <p:nvCxnSpPr>
          <p:cNvPr id="53" name="Прямая со стрелкой 52"/>
          <p:cNvCxnSpPr/>
          <p:nvPr/>
        </p:nvCxnSpPr>
        <p:spPr>
          <a:xfrm flipH="1">
            <a:off x="909661" y="4963443"/>
            <a:ext cx="8528" cy="107826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stCxn id="52" idx="3"/>
            <a:endCxn id="23" idx="1"/>
          </p:cNvCxnSpPr>
          <p:nvPr/>
        </p:nvCxnSpPr>
        <p:spPr>
          <a:xfrm>
            <a:off x="1722631" y="6251194"/>
            <a:ext cx="617121" cy="911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5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0" y="116632"/>
            <a:ext cx="2574126" cy="54529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2" y="865132"/>
            <a:ext cx="1272162" cy="16167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231" y="865132"/>
            <a:ext cx="2210584" cy="10565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Box 6"/>
          <p:cNvSpPr txBox="1"/>
          <p:nvPr/>
        </p:nvSpPr>
        <p:spPr>
          <a:xfrm>
            <a:off x="2829305" y="219249"/>
            <a:ext cx="3740368" cy="442674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Гемоглобин 60-100 г/л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1002" y="1215753"/>
            <a:ext cx="2966644" cy="442674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Гемоглобин 70-90 г/л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9331" y="3835397"/>
            <a:ext cx="822080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2D2D2D"/>
                </a:solidFill>
                <a:latin typeface="Arial" panose="020B0604020202020204" pitchFamily="34" charset="0"/>
              </a:rPr>
              <a:t>30. Медицинским показанием к трансфузии (переливанию) донорской крови и </a:t>
            </a:r>
            <a:r>
              <a:rPr lang="ru-RU" sz="1400" dirty="0" err="1">
                <a:solidFill>
                  <a:srgbClr val="2D2D2D"/>
                </a:solidFill>
                <a:latin typeface="Arial" panose="020B0604020202020204" pitchFamily="34" charset="0"/>
              </a:rPr>
              <a:t>эритроцитсодержащих</a:t>
            </a:r>
            <a:r>
              <a:rPr lang="ru-RU" sz="1400" dirty="0">
                <a:solidFill>
                  <a:srgbClr val="2D2D2D"/>
                </a:solidFill>
                <a:latin typeface="Arial" panose="020B0604020202020204" pitchFamily="34" charset="0"/>
              </a:rPr>
              <a:t> компонентов при острой анемии вследствие массивной кровопотери является </a:t>
            </a:r>
            <a: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</a:rPr>
              <a:t>потеря 25-30% объема циркулирующей крови</a:t>
            </a:r>
            <a:r>
              <a:rPr lang="ru-RU" sz="1400" dirty="0">
                <a:solidFill>
                  <a:srgbClr val="2D2D2D"/>
                </a:solidFill>
                <a:latin typeface="Arial" panose="020B0604020202020204" pitchFamily="34" charset="0"/>
              </a:rPr>
              <a:t>, сопровождающаяся снижением уровня </a:t>
            </a:r>
            <a: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</a:rPr>
              <a:t>гемоглобина</a:t>
            </a:r>
            <a:r>
              <a:rPr lang="ru-RU" sz="1400" dirty="0">
                <a:solidFill>
                  <a:srgbClr val="2D2D2D"/>
                </a:solidFill>
                <a:latin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</a:rPr>
              <a:t>ниже 70-80 г/л и гематокрита ниже 25% и возникновением циркуляторных нарушений.</a:t>
            </a:r>
            <a:endParaRPr lang="ru-RU" sz="1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97673" y="2601889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dirty="0"/>
              <a:t>МИНИСТЕРСТВО ЗДРАВООХРАНЕНИЯ РОССИЙСКОЙ ФЕДЕРАЦИИ</a:t>
            </a:r>
          </a:p>
          <a:p>
            <a:pPr algn="ctr"/>
            <a:r>
              <a:rPr lang="ru-RU" sz="1100" dirty="0"/>
              <a:t>ПРИКАЗ</a:t>
            </a:r>
          </a:p>
          <a:p>
            <a:pPr algn="ctr"/>
            <a:r>
              <a:rPr lang="ru-RU" sz="1100" dirty="0"/>
              <a:t>от 2 апреля 2013 года N 183н</a:t>
            </a:r>
          </a:p>
          <a:p>
            <a:pPr algn="ctr"/>
            <a:r>
              <a:rPr lang="ru-RU" sz="1100" dirty="0"/>
              <a:t>Об утверждении правил клинического использования донорской крови и (или) ее компонентов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286502" y="4821651"/>
            <a:ext cx="6296389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1" name="Прямая соединительная линия 10"/>
          <p:cNvCxnSpPr/>
          <p:nvPr/>
        </p:nvCxnSpPr>
        <p:spPr>
          <a:xfrm>
            <a:off x="567491" y="5103016"/>
            <a:ext cx="4602961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480" y="865132"/>
            <a:ext cx="2203522" cy="14191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414572" y="4595449"/>
            <a:ext cx="5443427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1358812" y="5578289"/>
            <a:ext cx="6681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Альтернатива: только </a:t>
            </a:r>
            <a:r>
              <a:rPr lang="ru-RU" sz="3200" b="1" dirty="0" err="1" smtClean="0">
                <a:solidFill>
                  <a:srgbClr val="FF0000"/>
                </a:solidFill>
              </a:rPr>
              <a:t>реинфузия</a:t>
            </a:r>
            <a:r>
              <a:rPr lang="ru-RU" sz="3200" b="1" dirty="0" smtClean="0">
                <a:solidFill>
                  <a:srgbClr val="FF0000"/>
                </a:solidFill>
              </a:rPr>
              <a:t>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673" y="1723986"/>
            <a:ext cx="2267552" cy="19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6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116634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Приказ Минздрава России от 02.04.2013 N 183н "Об утверждении правил клинического использования донорской крови и (или) ее компонентов"                                              (Зарегистрировано в Минюсте России 12.08.2013 N 29362)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/>
            </a:r>
            <a:b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908722"/>
            <a:ext cx="864096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VIII. Правила проведения трансфузии (переливания) свежезамороженной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плазмы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roboto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roboto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42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. В экстренных случаях при отсутствии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одногруппной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 свежезамороженной плазмы допускается переливание свежезамороженной плазмы группы AB(IV) реципиенту с любой группой крови.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43. Медицинскими показаниями для назначения переливаний свежезамороженной плазмы являются: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а)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острый ДВС-синдром, осложняющий течение шоков различного генеза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(септического, геморрагического, гемолитического) или вызванный другими причинами (эмболия околоплодными водами, краш-синдром, тяжелая травма с размозжением тканей, обширные хирургические операции, особенно на легких, сосудах, головном мозге, простате), синдром массивных трансфузий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;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roboto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roboto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б)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острая массивная кровопотеря (более 30% объема циркулирующей крови) с развитием геморрагического шока и ДВС-синдрома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;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roboto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roboto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в) болезни печени, сопровождающиеся снижением продукции плазменных факторов свертывания и, соответственно, их дефицитом в циркуляции (острый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фульминантный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 гепатит, цирроз печени);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г) передозировка антикоагулянтов непрямого действия (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дикумарин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 и другие);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д) терапевтический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плазмаферез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 у пациентов с тромботической тромбоцитопенической пурпурой (болезнь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Мошковиц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), тяжелых отравлениях, сепсисе, остром ДВС-синдроме;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е) коагулопатия, обусловленная дефицитом плазменных физиологических антикоагулянтов.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45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.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При кровотечении, связанном с ДВС-синдромом, осуществляется введение не менее 1000 мл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свежезамороженной плазмы, одновременно контролируются гемодинамические показатели и центральное венозное давление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roboto"/>
              </a:rPr>
              <a:t>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roboto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344315" y="5834095"/>
            <a:ext cx="8425612" cy="87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344315" y="4172084"/>
            <a:ext cx="358344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344315" y="2830857"/>
            <a:ext cx="6524076" cy="87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13134" y="3933359"/>
            <a:ext cx="80411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Выноска-облако 1"/>
          <p:cNvSpPr/>
          <p:nvPr/>
        </p:nvSpPr>
        <p:spPr>
          <a:xfrm>
            <a:off x="2551716" y="4172085"/>
            <a:ext cx="6340764" cy="1155877"/>
          </a:xfrm>
          <a:prstGeom prst="cloudCallout">
            <a:avLst>
              <a:gd name="adj1" fmla="val -19703"/>
              <a:gd name="adj2" fmla="val 35397"/>
            </a:avLst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Везде ДВС-синдром!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6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8677" y="459534"/>
            <a:ext cx="85689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1600" b="1" kern="0" dirty="0">
                <a:solidFill>
                  <a:srgbClr val="000000"/>
                </a:solidFill>
                <a:latin typeface="Arial"/>
              </a:rPr>
              <a:t>Приказ Минздрава России от 02.04.2013 N 183н "Об утверждении правил клинического использования донорской крови и (или) ее компонентов"                                              (Зарегистрировано в Минюсте России 12.08.2013 N 29362)</a:t>
            </a:r>
            <a:r>
              <a:rPr lang="ru-RU" sz="2000" b="1" kern="0" dirty="0">
                <a:solidFill>
                  <a:prstClr val="black"/>
                </a:solidFill>
              </a:rPr>
              <a:t/>
            </a:r>
            <a:br>
              <a:rPr lang="ru-RU" sz="2000" b="1" kern="0" dirty="0">
                <a:solidFill>
                  <a:prstClr val="black"/>
                </a:solidFill>
              </a:rPr>
            </a:br>
            <a:endParaRPr lang="ru-RU" b="1" kern="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8677" y="1760777"/>
            <a:ext cx="864096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b="1" kern="0" dirty="0">
                <a:solidFill>
                  <a:srgbClr val="373737"/>
                </a:solidFill>
                <a:latin typeface="roboto"/>
              </a:rPr>
              <a:t>VIII. Правила проведения трансфузии </a:t>
            </a:r>
            <a:r>
              <a:rPr lang="en-US" sz="2000" b="1" kern="0" dirty="0" smtClean="0">
                <a:solidFill>
                  <a:srgbClr val="373737"/>
                </a:solidFill>
                <a:latin typeface="roboto"/>
              </a:rPr>
              <a:t>(</a:t>
            </a:r>
            <a:r>
              <a:rPr lang="ru-RU" sz="2000" b="1" kern="0" dirty="0" smtClean="0">
                <a:solidFill>
                  <a:srgbClr val="373737"/>
                </a:solidFill>
                <a:latin typeface="roboto"/>
              </a:rPr>
              <a:t>переливания</a:t>
            </a:r>
            <a:r>
              <a:rPr lang="ru-RU" sz="2000" b="1" kern="0" dirty="0">
                <a:solidFill>
                  <a:srgbClr val="373737"/>
                </a:solidFill>
                <a:latin typeface="roboto"/>
              </a:rPr>
              <a:t>) свежезамороженной </a:t>
            </a:r>
            <a:r>
              <a:rPr lang="ru-RU" sz="2000" b="1" kern="0" dirty="0" smtClean="0">
                <a:solidFill>
                  <a:srgbClr val="373737"/>
                </a:solidFill>
                <a:latin typeface="roboto"/>
              </a:rPr>
              <a:t>плазмы</a:t>
            </a:r>
            <a:endParaRPr lang="en-US" sz="2000" b="1" kern="0" dirty="0" smtClean="0">
              <a:solidFill>
                <a:srgbClr val="373737"/>
              </a:solidFill>
              <a:latin typeface="roboto"/>
            </a:endParaRPr>
          </a:p>
          <a:p>
            <a:pPr defTabSz="914400">
              <a:defRPr/>
            </a:pPr>
            <a:endParaRPr lang="ru-RU" sz="2000" kern="0" dirty="0">
              <a:solidFill>
                <a:srgbClr val="373737"/>
              </a:solidFill>
              <a:latin typeface="roboto"/>
            </a:endParaRPr>
          </a:p>
          <a:p>
            <a:pPr defTabSz="914400">
              <a:defRPr/>
            </a:pPr>
            <a:r>
              <a:rPr lang="ru-RU" sz="1600" b="1" kern="0" dirty="0" smtClean="0">
                <a:solidFill>
                  <a:srgbClr val="373737"/>
                </a:solidFill>
                <a:latin typeface="roboto"/>
              </a:rPr>
              <a:t>При </a:t>
            </a:r>
            <a:r>
              <a:rPr lang="ru-RU" sz="1600" b="1" kern="0" dirty="0">
                <a:solidFill>
                  <a:srgbClr val="373737"/>
                </a:solidFill>
                <a:latin typeface="roboto"/>
              </a:rPr>
              <a:t>острой массивной кровопотере (более 30% объема циркулирующей крови, для взрослых - более 1500 мл), сопровождающейся развитием острого ДВС-синдрома</a:t>
            </a:r>
            <a:r>
              <a:rPr lang="ru-RU" sz="1600" kern="0" dirty="0">
                <a:solidFill>
                  <a:srgbClr val="373737"/>
                </a:solidFill>
                <a:latin typeface="roboto"/>
              </a:rPr>
              <a:t>, количество переливаемой свежезамороженной плазмы должно составлять не менее </a:t>
            </a:r>
            <a:r>
              <a:rPr lang="ru-RU" sz="1600" b="1" kern="0" dirty="0">
                <a:solidFill>
                  <a:srgbClr val="373737"/>
                </a:solidFill>
                <a:latin typeface="roboto"/>
              </a:rPr>
              <a:t>25-30% всего объема переливаемой крови и (или) ее компонентов</a:t>
            </a:r>
            <a:r>
              <a:rPr lang="ru-RU" sz="1600" kern="0" dirty="0">
                <a:solidFill>
                  <a:srgbClr val="373737"/>
                </a:solidFill>
                <a:latin typeface="roboto"/>
              </a:rPr>
              <a:t>, назначаемых для восполнения кровопотери (</a:t>
            </a:r>
            <a:r>
              <a:rPr lang="ru-RU" sz="1600" b="1" kern="0" dirty="0">
                <a:solidFill>
                  <a:srgbClr val="373737"/>
                </a:solidFill>
                <a:latin typeface="roboto"/>
              </a:rPr>
              <a:t>не менее 800-1000 мл</a:t>
            </a:r>
            <a:r>
              <a:rPr lang="ru-RU" sz="1600" kern="0" dirty="0">
                <a:solidFill>
                  <a:srgbClr val="373737"/>
                </a:solidFill>
                <a:latin typeface="roboto"/>
              </a:rPr>
              <a:t>).</a:t>
            </a:r>
          </a:p>
          <a:p>
            <a:pPr defTabSz="914400">
              <a:defRPr/>
            </a:pPr>
            <a:r>
              <a:rPr lang="ru-RU" sz="1600" kern="0" dirty="0">
                <a:solidFill>
                  <a:srgbClr val="373737"/>
                </a:solidFill>
                <a:latin typeface="roboto"/>
              </a:rPr>
              <a:t>При тяжелых заболеваниях печени, сопровождающихся резким снижением уровня плазменных факторов свертывания и </a:t>
            </a:r>
            <a:r>
              <a:rPr lang="ru-RU" sz="1600" kern="0" dirty="0" err="1">
                <a:solidFill>
                  <a:srgbClr val="373737"/>
                </a:solidFill>
                <a:latin typeface="roboto"/>
              </a:rPr>
              <a:t>развившейся</a:t>
            </a:r>
            <a:r>
              <a:rPr lang="ru-RU" sz="1600" kern="0" dirty="0">
                <a:solidFill>
                  <a:srgbClr val="373737"/>
                </a:solidFill>
                <a:latin typeface="roboto"/>
              </a:rPr>
              <a:t> кровоточивостью или кровотечением во время операции, трансфузия (переливание) свежезамороженной плазмы осуществляется из расчета </a:t>
            </a:r>
            <a:r>
              <a:rPr lang="ru-RU" sz="1600" b="1" kern="0" dirty="0">
                <a:solidFill>
                  <a:srgbClr val="373737"/>
                </a:solidFill>
                <a:latin typeface="roboto"/>
              </a:rPr>
              <a:t>15 мл/кг массы тела </a:t>
            </a:r>
            <a:r>
              <a:rPr lang="ru-RU" sz="1600" kern="0" dirty="0">
                <a:solidFill>
                  <a:srgbClr val="373737"/>
                </a:solidFill>
                <a:latin typeface="roboto"/>
              </a:rPr>
              <a:t>реципиента с последующим (через 4-8 часов повторным переливанием свежезамороженной плазмы в меньшем объеме (5-10 мл/кг</a:t>
            </a:r>
            <a:r>
              <a:rPr lang="ru-RU" sz="1600" kern="0" dirty="0" smtClean="0">
                <a:solidFill>
                  <a:srgbClr val="373737"/>
                </a:solidFill>
                <a:latin typeface="roboto"/>
              </a:rPr>
              <a:t>).</a:t>
            </a:r>
            <a:endParaRPr lang="ru-RU" sz="1600" kern="0" dirty="0">
              <a:solidFill>
                <a:srgbClr val="373737"/>
              </a:solidFill>
              <a:latin typeface="roboto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1175988" y="3703958"/>
            <a:ext cx="6845793" cy="87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685941" y="4889057"/>
            <a:ext cx="207409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01382" y="2965938"/>
            <a:ext cx="82170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01382" y="3205994"/>
            <a:ext cx="7854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01382" y="3470296"/>
            <a:ext cx="11304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Выноска-облако 10"/>
          <p:cNvSpPr/>
          <p:nvPr/>
        </p:nvSpPr>
        <p:spPr>
          <a:xfrm>
            <a:off x="2077689" y="5012594"/>
            <a:ext cx="6340764" cy="1155877"/>
          </a:xfrm>
          <a:prstGeom prst="cloudCallout">
            <a:avLst>
              <a:gd name="adj1" fmla="val -19703"/>
              <a:gd name="adj2" fmla="val 35397"/>
            </a:avLst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Везде ДВС-синдром!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60375" y="320765"/>
            <a:ext cx="3456998" cy="530277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Массивная кровопотеря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" name="AutoShape 2" descr="http://cdn.moslenta.ru/imgs/2015/06/01/18/6061/4b4c56826c04a5805f37dfb72e345f6737bf61f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AutoShape 4" descr="http://cdn.moslenta.ru/imgs/2015/06/01/18/6061/4b4c56826c04a5805f37dfb72e345f6737bf61f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3078" name="Picture 6" descr="http://cdn.moslenta.ru/imgs/2015/06/01/18/6061/4b4c56826c04a5805f37dfb72e345f6737bf61f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10" y="4829014"/>
            <a:ext cx="2598016" cy="17320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7975" y="851042"/>
            <a:ext cx="40388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eaLnBrk="0" fontAlgn="base" hangingPunct="0">
              <a:spcAft>
                <a:spcPct val="0"/>
              </a:spcAft>
              <a:buFontTx/>
              <a:buChar char="•"/>
            </a:pPr>
            <a:r>
              <a:rPr lang="ru-RU" sz="1400" b="1" kern="0" dirty="0">
                <a:solidFill>
                  <a:srgbClr val="000000"/>
                </a:solidFill>
              </a:rPr>
              <a:t>Замена одного ОЦК за 24 ч</a:t>
            </a:r>
          </a:p>
          <a:p>
            <a:pPr marL="342900" indent="-342900" defTabSz="914400" eaLnBrk="0" fontAlgn="base" hangingPunct="0">
              <a:spcAft>
                <a:spcPct val="0"/>
              </a:spcAft>
              <a:buFontTx/>
              <a:buChar char="•"/>
            </a:pPr>
            <a:r>
              <a:rPr lang="ru-RU" sz="1400" b="1" kern="0" dirty="0" smtClean="0">
                <a:solidFill>
                  <a:srgbClr val="000000"/>
                </a:solidFill>
              </a:rPr>
              <a:t>Потеря </a:t>
            </a:r>
            <a:r>
              <a:rPr lang="ru-RU" sz="1400" b="1" kern="0" dirty="0">
                <a:solidFill>
                  <a:srgbClr val="000000"/>
                </a:solidFill>
              </a:rPr>
              <a:t>более 50% ОЦК за 3 ч</a:t>
            </a:r>
          </a:p>
          <a:p>
            <a:pPr marL="342900" indent="-342900" defTabSz="914400" eaLnBrk="0" fontAlgn="base" hangingPunct="0">
              <a:spcAft>
                <a:spcPct val="0"/>
              </a:spcAft>
              <a:buFontTx/>
              <a:buChar char="•"/>
            </a:pPr>
            <a:r>
              <a:rPr lang="ru-RU" sz="1400" b="1" kern="0" dirty="0">
                <a:solidFill>
                  <a:srgbClr val="000000"/>
                </a:solidFill>
              </a:rPr>
              <a:t>Кровотечение более 150 мл/мин</a:t>
            </a:r>
          </a:p>
          <a:p>
            <a:pPr marL="342900" indent="-342900" defTabSz="914400" eaLnBrk="0" fontAlgn="base" hangingPunct="0">
              <a:spcAft>
                <a:spcPct val="0"/>
              </a:spcAft>
              <a:buFontTx/>
              <a:buChar char="•"/>
            </a:pPr>
            <a:r>
              <a:rPr lang="ru-RU" sz="1400" b="1" kern="0" dirty="0" smtClean="0">
                <a:solidFill>
                  <a:srgbClr val="000000"/>
                </a:solidFill>
              </a:rPr>
              <a:t>Кровопотеря </a:t>
            </a:r>
            <a:r>
              <a:rPr lang="ru-RU" sz="1400" b="1" kern="0" dirty="0">
                <a:solidFill>
                  <a:srgbClr val="000000"/>
                </a:solidFill>
              </a:rPr>
              <a:t>более 30% ОЦК (1,5-2,0 л)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35020" y="2185377"/>
            <a:ext cx="40862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 smtClean="0">
                <a:solidFill>
                  <a:srgbClr val="FF0000"/>
                </a:solidFill>
              </a:rPr>
              <a:t>Коагулопатия </a:t>
            </a:r>
            <a:r>
              <a:rPr lang="ru-RU" sz="2000" b="1" kern="0" dirty="0">
                <a:solidFill>
                  <a:srgbClr val="FF0000"/>
                </a:solidFill>
              </a:rPr>
              <a:t>(ДВС-синдром</a:t>
            </a:r>
            <a:r>
              <a:rPr lang="ru-RU" sz="2000" b="1" kern="0" dirty="0" smtClean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07081" y="4441672"/>
            <a:ext cx="3532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kern="0" dirty="0" smtClean="0">
                <a:solidFill>
                  <a:srgbClr val="FF0000"/>
                </a:solidFill>
              </a:rPr>
              <a:t>Массивная </a:t>
            </a:r>
            <a:r>
              <a:rPr lang="ru-RU" sz="2000" b="1" kern="0" dirty="0">
                <a:solidFill>
                  <a:srgbClr val="FF0000"/>
                </a:solidFill>
              </a:rPr>
              <a:t>трансфузия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34245" y="4829014"/>
            <a:ext cx="525246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eaLnBrk="0" fontAlgn="base" hangingPunct="0">
              <a:spcAft>
                <a:spcPct val="0"/>
              </a:spcAft>
              <a:buFontTx/>
              <a:buChar char="•"/>
            </a:pPr>
            <a:r>
              <a:rPr lang="ru-RU" sz="1400" b="1" kern="0" dirty="0">
                <a:solidFill>
                  <a:srgbClr val="000000"/>
                </a:solidFill>
              </a:rPr>
              <a:t>Переливание более 10 доз эритроцитов за 24 </a:t>
            </a:r>
            <a:r>
              <a:rPr lang="ru-RU" sz="1400" b="1" kern="0" dirty="0" smtClean="0">
                <a:solidFill>
                  <a:srgbClr val="000000"/>
                </a:solidFill>
              </a:rPr>
              <a:t>ч</a:t>
            </a:r>
          </a:p>
          <a:p>
            <a:pPr marL="342900" indent="-342900" defTabSz="914400" eaLnBrk="0" fontAlgn="base" hangingPunct="0">
              <a:spcAft>
                <a:spcPct val="0"/>
              </a:spcAft>
              <a:buFontTx/>
              <a:buChar char="•"/>
            </a:pPr>
            <a:r>
              <a:rPr lang="ru-RU" sz="1400" b="1" kern="0" dirty="0" smtClean="0">
                <a:solidFill>
                  <a:srgbClr val="000000"/>
                </a:solidFill>
              </a:rPr>
              <a:t>Требование </a:t>
            </a:r>
            <a:r>
              <a:rPr lang="ru-RU" sz="1400" b="1" kern="0" dirty="0">
                <a:solidFill>
                  <a:srgbClr val="000000"/>
                </a:solidFill>
              </a:rPr>
              <a:t>переливания 4 доз эритроцитов в соответствии с </a:t>
            </a:r>
            <a:r>
              <a:rPr lang="ru-RU" sz="1400" b="1" kern="0" dirty="0" smtClean="0">
                <a:solidFill>
                  <a:srgbClr val="000000"/>
                </a:solidFill>
              </a:rPr>
              <a:t>потерями</a:t>
            </a:r>
          </a:p>
          <a:p>
            <a:pPr marL="342900" indent="-342900" defTabSz="914400" eaLnBrk="0" fontAlgn="base" hangingPunct="0">
              <a:spcAft>
                <a:spcPct val="0"/>
              </a:spcAft>
              <a:buFontTx/>
              <a:buChar char="•"/>
            </a:pPr>
            <a:r>
              <a:rPr lang="ru-RU" sz="1400" b="1" kern="0" dirty="0" smtClean="0">
                <a:solidFill>
                  <a:srgbClr val="000000"/>
                </a:solidFill>
              </a:rPr>
              <a:t>Протокол массивной трансфузии: </a:t>
            </a:r>
            <a:r>
              <a:rPr lang="ru-RU" sz="1400" b="1" kern="0" dirty="0" err="1" smtClean="0">
                <a:solidFill>
                  <a:srgbClr val="000000"/>
                </a:solidFill>
              </a:rPr>
              <a:t>Эр:СЗП:Тр:Крио</a:t>
            </a:r>
            <a:r>
              <a:rPr lang="ru-RU" sz="1400" b="1" kern="0" dirty="0" smtClean="0">
                <a:solidFill>
                  <a:srgbClr val="000000"/>
                </a:solidFill>
              </a:rPr>
              <a:t> – 1:1:1:1</a:t>
            </a:r>
            <a:endParaRPr lang="ru-RU" sz="1400" b="1" kern="0" dirty="0">
              <a:solidFill>
                <a:srgbClr val="000000"/>
              </a:solidFill>
            </a:endParaRPr>
          </a:p>
          <a:p>
            <a:pPr marL="342900" indent="-342900" defTabSz="914400" eaLnBrk="0" fontAlgn="base" hangingPunct="0">
              <a:spcAft>
                <a:spcPct val="0"/>
              </a:spcAft>
              <a:buFontTx/>
              <a:buChar char="•"/>
            </a:pPr>
            <a:endParaRPr lang="ru-RU" sz="1600" b="1" kern="0" dirty="0">
              <a:solidFill>
                <a:srgbClr val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16431" y="2619946"/>
            <a:ext cx="372341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eaLnBrk="0" fontAlgn="base" hangingPunct="0">
              <a:spcAft>
                <a:spcPct val="0"/>
              </a:spcAft>
              <a:buFontTx/>
              <a:buChar char="•"/>
            </a:pPr>
            <a:r>
              <a:rPr lang="ru-RU" sz="1400" b="1" kern="0" dirty="0" smtClean="0">
                <a:solidFill>
                  <a:srgbClr val="000000"/>
                </a:solidFill>
              </a:rPr>
              <a:t>Критическое состояние </a:t>
            </a:r>
          </a:p>
          <a:p>
            <a:pPr marL="342900" indent="-342900" defTabSz="914400" eaLnBrk="0" fontAlgn="base" hangingPunct="0">
              <a:spcAft>
                <a:spcPct val="0"/>
              </a:spcAft>
              <a:buFontTx/>
              <a:buChar char="•"/>
            </a:pPr>
            <a:r>
              <a:rPr lang="ru-RU" sz="1400" b="1" kern="0" dirty="0" smtClean="0">
                <a:solidFill>
                  <a:srgbClr val="000000"/>
                </a:solidFill>
              </a:rPr>
              <a:t>Кровотечение</a:t>
            </a:r>
          </a:p>
          <a:p>
            <a:pPr marL="342900" indent="-342900" defTabSz="914400" eaLnBrk="0" fontAlgn="base" hangingPunct="0">
              <a:spcAft>
                <a:spcPct val="0"/>
              </a:spcAft>
              <a:buFontTx/>
              <a:buChar char="•"/>
            </a:pPr>
            <a:r>
              <a:rPr lang="ru-RU" sz="1400" b="1" kern="0" dirty="0" err="1" smtClean="0">
                <a:solidFill>
                  <a:srgbClr val="000000"/>
                </a:solidFill>
              </a:rPr>
              <a:t>Полиоганная</a:t>
            </a:r>
            <a:r>
              <a:rPr lang="ru-RU" sz="1400" b="1" kern="0" dirty="0" smtClean="0">
                <a:solidFill>
                  <a:srgbClr val="000000"/>
                </a:solidFill>
              </a:rPr>
              <a:t> недостаточность</a:t>
            </a:r>
          </a:p>
          <a:p>
            <a:pPr marL="342900" indent="-342900" defTabSz="914400" eaLnBrk="0" fontAlgn="base" hangingPunct="0">
              <a:spcAft>
                <a:spcPct val="0"/>
              </a:spcAft>
              <a:buFontTx/>
              <a:buChar char="•"/>
            </a:pPr>
            <a:r>
              <a:rPr lang="ru-RU" sz="1400" b="1" kern="0" dirty="0" smtClean="0">
                <a:solidFill>
                  <a:srgbClr val="000000"/>
                </a:solidFill>
              </a:rPr>
              <a:t>Тромбоциты менее 50*10</a:t>
            </a:r>
            <a:r>
              <a:rPr lang="ru-RU" sz="1400" b="1" kern="0" baseline="30000" dirty="0" smtClean="0">
                <a:solidFill>
                  <a:srgbClr val="000000"/>
                </a:solidFill>
              </a:rPr>
              <a:t>9</a:t>
            </a:r>
          </a:p>
          <a:p>
            <a:pPr marL="342900" indent="-342900" defTabSz="914400" eaLnBrk="0" fontAlgn="base" hangingPunct="0">
              <a:spcAft>
                <a:spcPct val="0"/>
              </a:spcAft>
              <a:buFontTx/>
              <a:buChar char="•"/>
            </a:pPr>
            <a:r>
              <a:rPr lang="ru-RU" sz="1400" b="1" kern="0" dirty="0" smtClean="0">
                <a:solidFill>
                  <a:srgbClr val="000000"/>
                </a:solidFill>
              </a:rPr>
              <a:t>Фибриноген менее 1,0 г/л</a:t>
            </a:r>
          </a:p>
          <a:p>
            <a:pPr marL="342900" indent="-342900" defTabSz="914400" eaLnBrk="0" fontAlgn="base" hangingPunct="0">
              <a:spcAft>
                <a:spcPct val="0"/>
              </a:spcAft>
              <a:buFontTx/>
              <a:buChar char="•"/>
            </a:pPr>
            <a:r>
              <a:rPr lang="ru-RU" sz="1400" b="1" kern="0" dirty="0" smtClean="0">
                <a:solidFill>
                  <a:srgbClr val="000000"/>
                </a:solidFill>
              </a:rPr>
              <a:t>МНО, АПТВ более 1,5 от нормы</a:t>
            </a:r>
          </a:p>
          <a:p>
            <a:pPr marL="342900" indent="-342900" defTabSz="914400" eaLnBrk="0" fontAlgn="base" hangingPunct="0">
              <a:spcAft>
                <a:spcPct val="0"/>
              </a:spcAft>
              <a:buFontTx/>
              <a:buChar char="•"/>
            </a:pPr>
            <a:r>
              <a:rPr lang="ru-RU" sz="1400" b="1" kern="0" dirty="0" smtClean="0">
                <a:solidFill>
                  <a:srgbClr val="000000"/>
                </a:solidFill>
              </a:rPr>
              <a:t>Рост ПДФ</a:t>
            </a:r>
            <a:endParaRPr lang="ru-RU" sz="1400" b="1" kern="0" dirty="0">
              <a:solidFill>
                <a:srgbClr val="000000"/>
              </a:solidFill>
            </a:endParaRPr>
          </a:p>
          <a:p>
            <a:pPr marL="342900" indent="-342900" defTabSz="914400" eaLnBrk="0" fontAlgn="base" hangingPunct="0">
              <a:spcAft>
                <a:spcPct val="0"/>
              </a:spcAft>
              <a:buFontTx/>
              <a:buChar char="•"/>
            </a:pPr>
            <a:endParaRPr lang="ru-RU" sz="1600" b="1" kern="0" dirty="0">
              <a:solidFill>
                <a:srgbClr val="0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9414">
            <a:off x="4082858" y="1240447"/>
            <a:ext cx="1012038" cy="7185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9414">
            <a:off x="5746778" y="3605422"/>
            <a:ext cx="982177" cy="69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8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116634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1400" b="1" kern="0" dirty="0">
                <a:solidFill>
                  <a:srgbClr val="000000"/>
                </a:solidFill>
                <a:latin typeface="Arial"/>
              </a:rPr>
              <a:t>Приказ Минздрава России от 02.04.2013 N 183н "Об утверждении правил клинического использования донорской крови и (или) ее компонентов"                                              (Зарегистрировано в Минюсте России 12.08.2013 N 29362)</a:t>
            </a:r>
            <a:r>
              <a:rPr lang="ru-RU" b="1" kern="0" dirty="0">
                <a:solidFill>
                  <a:prstClr val="black"/>
                </a:solidFill>
              </a:rPr>
              <a:t/>
            </a:r>
            <a:br>
              <a:rPr lang="ru-RU" b="1" kern="0" dirty="0">
                <a:solidFill>
                  <a:prstClr val="black"/>
                </a:solidFill>
              </a:rPr>
            </a:br>
            <a:endParaRPr lang="ru-RU" b="1" kern="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564" y="908722"/>
            <a:ext cx="864096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b="1" kern="0" dirty="0">
                <a:solidFill>
                  <a:srgbClr val="373737"/>
                </a:solidFill>
                <a:latin typeface="roboto"/>
              </a:rPr>
              <a:t>VIII. Правила проведения трансфузии (переливания) свежезамороженной плазмы</a:t>
            </a:r>
            <a:endParaRPr lang="en-US" b="1" kern="0" dirty="0">
              <a:solidFill>
                <a:srgbClr val="373737"/>
              </a:solidFill>
              <a:latin typeface="roboto"/>
            </a:endParaRPr>
          </a:p>
          <a:p>
            <a:pPr defTabSz="914400">
              <a:defRPr/>
            </a:pPr>
            <a:endParaRPr lang="ru-RU" kern="0" dirty="0">
              <a:solidFill>
                <a:srgbClr val="373737"/>
              </a:solidFill>
              <a:latin typeface="roboto"/>
            </a:endParaRPr>
          </a:p>
          <a:p>
            <a:pPr algn="just" defTabSz="914400">
              <a:defRPr/>
            </a:pPr>
            <a:r>
              <a:rPr lang="ru-RU" sz="1400" kern="0" dirty="0" smtClean="0">
                <a:solidFill>
                  <a:srgbClr val="373737"/>
                </a:solidFill>
                <a:latin typeface="roboto"/>
              </a:rPr>
              <a:t>а</a:t>
            </a:r>
            <a:r>
              <a:rPr lang="ru-RU" sz="1600" b="1" kern="0" dirty="0">
                <a:solidFill>
                  <a:srgbClr val="373737"/>
                </a:solidFill>
                <a:latin typeface="roboto"/>
              </a:rPr>
              <a:t>) острый ДВС-синдром</a:t>
            </a:r>
            <a:r>
              <a:rPr lang="ru-RU" sz="1400" kern="0" dirty="0">
                <a:solidFill>
                  <a:srgbClr val="373737"/>
                </a:solidFill>
                <a:latin typeface="roboto"/>
              </a:rPr>
              <a:t>, осложняющий течение </a:t>
            </a:r>
            <a:r>
              <a:rPr lang="ru-RU" sz="1600" b="1" kern="0" dirty="0">
                <a:solidFill>
                  <a:srgbClr val="373737"/>
                </a:solidFill>
                <a:latin typeface="roboto"/>
              </a:rPr>
              <a:t>шоков различного генеза (септического</a:t>
            </a:r>
            <a:r>
              <a:rPr lang="ru-RU" sz="1400" kern="0" dirty="0">
                <a:solidFill>
                  <a:srgbClr val="373737"/>
                </a:solidFill>
                <a:latin typeface="roboto"/>
              </a:rPr>
              <a:t>, геморрагического, гемолитического) или вызванный другими причинами (эмболия околоплодными водами, краш-синдром, тяжелая травма с размозжением тканей, обширные хирургические операции, особенно на легких, сосудах, головном мозге, простате), синдром массивных трансфузий;</a:t>
            </a:r>
            <a:endParaRPr lang="en-US" sz="1400" kern="0" dirty="0">
              <a:solidFill>
                <a:srgbClr val="373737"/>
              </a:solidFill>
              <a:latin typeface="roboto"/>
            </a:endParaRPr>
          </a:p>
          <a:p>
            <a:pPr defTabSz="914400">
              <a:defRPr/>
            </a:pPr>
            <a:endParaRPr lang="ru-RU" sz="1400" kern="0" dirty="0">
              <a:solidFill>
                <a:srgbClr val="373737"/>
              </a:solidFill>
              <a:latin typeface="roboto"/>
            </a:endParaRPr>
          </a:p>
          <a:p>
            <a:pPr defTabSz="914400">
              <a:defRPr/>
            </a:pPr>
            <a:endParaRPr lang="ru-RU" sz="1400" kern="0" dirty="0">
              <a:solidFill>
                <a:srgbClr val="373737"/>
              </a:solidFill>
              <a:latin typeface="roboto"/>
            </a:endParaRPr>
          </a:p>
          <a:p>
            <a:pPr defTabSz="914400">
              <a:defRPr/>
            </a:pPr>
            <a:r>
              <a:rPr lang="ru-RU" sz="1600" b="1" kern="0" dirty="0" smtClean="0">
                <a:solidFill>
                  <a:srgbClr val="373737"/>
                </a:solidFill>
                <a:latin typeface="roboto"/>
              </a:rPr>
              <a:t>е</a:t>
            </a:r>
            <a:r>
              <a:rPr lang="ru-RU" sz="1600" b="1" kern="0" dirty="0">
                <a:solidFill>
                  <a:srgbClr val="373737"/>
                </a:solidFill>
                <a:latin typeface="roboto"/>
              </a:rPr>
              <a:t>) коагулопатия, обусловленная дефицитом плазменных физиологических антикоагулянтов</a:t>
            </a:r>
            <a:r>
              <a:rPr lang="ru-RU" sz="1400" kern="0" dirty="0" smtClean="0">
                <a:solidFill>
                  <a:srgbClr val="373737"/>
                </a:solidFill>
                <a:latin typeface="roboto"/>
              </a:rPr>
              <a:t>.</a:t>
            </a:r>
            <a:endParaRPr lang="ru-RU" sz="1400" kern="0" dirty="0">
              <a:solidFill>
                <a:srgbClr val="373737"/>
              </a:solidFill>
              <a:latin typeface="roboto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388613" y="3587901"/>
            <a:ext cx="7722502" cy="87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95563" y="3818296"/>
            <a:ext cx="183893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88613" y="2282521"/>
            <a:ext cx="14217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51" y="908722"/>
            <a:ext cx="1564678" cy="9137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941" y="2532713"/>
            <a:ext cx="1648059" cy="962467"/>
          </a:xfrm>
          <a:prstGeom prst="rect">
            <a:avLst/>
          </a:prstGeom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2746788" y="2532713"/>
            <a:ext cx="2572238" cy="701964"/>
          </a:xfrm>
          <a:prstGeom prst="wedgeRoundRectCallout">
            <a:avLst>
              <a:gd name="adj1" fmla="val -87792"/>
              <a:gd name="adj2" fmla="val -93308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</a:rPr>
              <a:t>Не пишите «ДВС»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3112504" y="4005064"/>
            <a:ext cx="4247758" cy="701964"/>
          </a:xfrm>
          <a:prstGeom prst="wedgeRoundRectCallout">
            <a:avLst>
              <a:gd name="adj1" fmla="val 32097"/>
              <a:gd name="adj2" fmla="val -140509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</a:rPr>
              <a:t>Вводите концентраты физиологических антикоагулянтов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940" y="5065229"/>
            <a:ext cx="525658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6" y="5157192"/>
            <a:ext cx="3457899" cy="694762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683450" y="2056230"/>
            <a:ext cx="8121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6"/>
          <p:cNvSpPr>
            <a:spLocks noGrp="1" noChangeArrowheads="1"/>
          </p:cNvSpPr>
          <p:nvPr>
            <p:ph type="title"/>
          </p:nvPr>
        </p:nvSpPr>
        <p:spPr>
          <a:xfrm>
            <a:off x="3995936" y="2060848"/>
            <a:ext cx="505575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1400" b="1" dirty="0" smtClean="0"/>
              <a:t>Морфология ДВС-синдрома: тромбы в сосудах микроциркуляции легких (показаны стрелкой) при эмболии амниотической жидкостью</a:t>
            </a:r>
            <a:r>
              <a:rPr lang="ru-RU" sz="1600" b="1" dirty="0" smtClean="0"/>
              <a:t> </a:t>
            </a:r>
            <a:r>
              <a:rPr lang="ru-RU" sz="1200" dirty="0" smtClean="0"/>
              <a:t>(автор </a:t>
            </a:r>
            <a:r>
              <a:rPr lang="ru-RU" sz="1200" dirty="0" err="1" smtClean="0"/>
              <a:t>микрофото</a:t>
            </a:r>
            <a:r>
              <a:rPr lang="ru-RU" sz="1200" dirty="0" smtClean="0"/>
              <a:t> А.В. Спирин, 2006).</a:t>
            </a:r>
            <a:endParaRPr lang="ru-RU" sz="1600" b="1" dirty="0" smtClean="0"/>
          </a:p>
        </p:txBody>
      </p:sp>
      <p:pic>
        <p:nvPicPr>
          <p:cNvPr id="24580" name="Picture 5" descr="4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>
          <a:xfrm>
            <a:off x="4086650" y="3322962"/>
            <a:ext cx="4837846" cy="3312368"/>
          </a:xfrm>
          <a:prstGeom prst="roundRect">
            <a:avLst/>
          </a:prstGeom>
          <a:effectLst>
            <a:softEdge rad="112500"/>
          </a:effectLst>
        </p:spPr>
      </p:pic>
      <p:sp>
        <p:nvSpPr>
          <p:cNvPr id="25605" name="Line 8"/>
          <p:cNvSpPr>
            <a:spLocks noChangeShapeType="1"/>
          </p:cNvSpPr>
          <p:nvPr/>
        </p:nvSpPr>
        <p:spPr bwMode="auto">
          <a:xfrm>
            <a:off x="4560218" y="3645024"/>
            <a:ext cx="360363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/>
            <a:endParaRPr lang="ru-RU">
              <a:solidFill>
                <a:prstClr val="black"/>
              </a:solidFill>
            </a:endParaRPr>
          </a:p>
        </p:txBody>
      </p:sp>
      <p:sp>
        <p:nvSpPr>
          <p:cNvPr id="25606" name="Line 9"/>
          <p:cNvSpPr>
            <a:spLocks noChangeShapeType="1"/>
          </p:cNvSpPr>
          <p:nvPr/>
        </p:nvSpPr>
        <p:spPr bwMode="auto">
          <a:xfrm flipH="1">
            <a:off x="5796136" y="4148509"/>
            <a:ext cx="71438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/>
            <a:endParaRPr lang="ru-RU">
              <a:solidFill>
                <a:prstClr val="black"/>
              </a:solidFill>
            </a:endParaRPr>
          </a:p>
        </p:txBody>
      </p:sp>
      <p:sp>
        <p:nvSpPr>
          <p:cNvPr id="25607" name="Line 10"/>
          <p:cNvSpPr>
            <a:spLocks noChangeShapeType="1"/>
          </p:cNvSpPr>
          <p:nvPr/>
        </p:nvSpPr>
        <p:spPr bwMode="auto">
          <a:xfrm flipH="1">
            <a:off x="8100392" y="4077072"/>
            <a:ext cx="360362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/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536" y="188640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800" b="1" dirty="0">
                <a:solidFill>
                  <a:srgbClr val="FF0000"/>
                </a:solidFill>
              </a:rPr>
              <a:t>Основа диагностики ДВС-синдрома – выявление </a:t>
            </a:r>
            <a:r>
              <a:rPr lang="ru-RU" sz="2800" b="1" dirty="0" err="1">
                <a:solidFill>
                  <a:srgbClr val="FF0000"/>
                </a:solidFill>
              </a:rPr>
              <a:t>микротромбоза</a:t>
            </a:r>
            <a:r>
              <a:rPr lang="ru-RU" sz="2800" b="1" dirty="0">
                <a:solidFill>
                  <a:srgbClr val="FF0000"/>
                </a:solidFill>
              </a:rPr>
              <a:t>, а не кровотечения!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1" y="1753858"/>
            <a:ext cx="1712565" cy="2202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56792"/>
            <a:ext cx="1738076" cy="2952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7" y="4581128"/>
            <a:ext cx="2627158" cy="203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0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08" y="1976113"/>
            <a:ext cx="7057737" cy="37249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79" y="188640"/>
            <a:ext cx="2439305" cy="89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45" y="1103751"/>
            <a:ext cx="2232248" cy="56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1174" y="1618635"/>
            <a:ext cx="3960441" cy="1075134"/>
          </a:xfrm>
          <a:prstGeom prst="roundRect">
            <a:avLst>
              <a:gd name="adj" fmla="val 24804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b="1" kern="0" dirty="0">
                <a:solidFill>
                  <a:prstClr val="white"/>
                </a:solidFill>
              </a:rPr>
              <a:t>Снижение активности фибринолиза</a:t>
            </a:r>
          </a:p>
          <a:p>
            <a:pPr defTabSz="914400">
              <a:defRPr/>
            </a:pPr>
            <a:r>
              <a:rPr lang="ru-RU" b="1" kern="0" dirty="0">
                <a:solidFill>
                  <a:prstClr val="white"/>
                </a:solidFill>
              </a:rPr>
              <a:t>Снижение уровня протеина С, антитромбина </a:t>
            </a:r>
            <a:r>
              <a:rPr lang="en-US" b="1" kern="0" dirty="0">
                <a:solidFill>
                  <a:prstClr val="white"/>
                </a:solidFill>
              </a:rPr>
              <a:t> III</a:t>
            </a:r>
            <a:r>
              <a:rPr lang="ru-RU" b="1" kern="0" dirty="0">
                <a:solidFill>
                  <a:prstClr val="white"/>
                </a:solidFill>
              </a:rPr>
              <a:t>, протеина </a:t>
            </a:r>
            <a:r>
              <a:rPr lang="en-US" b="1" kern="0" dirty="0">
                <a:solidFill>
                  <a:prstClr val="white"/>
                </a:solidFill>
              </a:rPr>
              <a:t>S</a:t>
            </a:r>
            <a:endParaRPr lang="ru-RU" b="1" kern="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6901" y="5962244"/>
            <a:ext cx="536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ru-RU" sz="2800" b="1" kern="0" dirty="0">
                <a:solidFill>
                  <a:srgbClr val="3333FF"/>
                </a:solidFill>
              </a:rPr>
              <a:t>Борьба идет более 30 лет!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3912">
            <a:off x="6151469" y="4989557"/>
            <a:ext cx="1339458" cy="65421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8640"/>
            <a:ext cx="4544868" cy="114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08" y="188640"/>
            <a:ext cx="25812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00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32" y="1168580"/>
            <a:ext cx="7423080" cy="547260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" y="188640"/>
            <a:ext cx="2810632" cy="132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6672"/>
            <a:ext cx="30384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6604" y="3788250"/>
            <a:ext cx="1080120" cy="433626"/>
          </a:xfrm>
          <a:prstGeom prst="roundRect">
            <a:avLst>
              <a:gd name="adj" fmla="val 25618"/>
            </a:avLst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b="1" dirty="0">
                <a:solidFill>
                  <a:prstClr val="black"/>
                </a:solidFill>
              </a:rPr>
              <a:t>Тромбоз</a:t>
            </a:r>
            <a:r>
              <a:rPr lang="ru-RU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3376" y="6262425"/>
            <a:ext cx="3104319" cy="433626"/>
          </a:xfrm>
          <a:prstGeom prst="roundRect">
            <a:avLst>
              <a:gd name="adj" fmla="val 25618"/>
            </a:avLst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b="1" dirty="0" err="1">
                <a:solidFill>
                  <a:prstClr val="black"/>
                </a:solidFill>
              </a:rPr>
              <a:t>Полиорганная</a:t>
            </a:r>
            <a:r>
              <a:rPr lang="ru-RU" sz="1600" b="1" dirty="0">
                <a:solidFill>
                  <a:prstClr val="black"/>
                </a:solidFill>
              </a:rPr>
              <a:t> недостаточность</a:t>
            </a:r>
            <a:r>
              <a:rPr lang="ru-RU" b="1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978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 стрелкой 3"/>
          <p:cNvCxnSpPr/>
          <p:nvPr/>
        </p:nvCxnSpPr>
        <p:spPr>
          <a:xfrm>
            <a:off x="2269994" y="5129761"/>
            <a:ext cx="0" cy="62331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2675880" y="1953474"/>
            <a:ext cx="6000576" cy="2194084"/>
          </a:xfrm>
          <a:prstGeom prst="roundRect">
            <a:avLst>
              <a:gd name="adj" fmla="val 899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b="1" dirty="0">
                <a:solidFill>
                  <a:srgbClr val="FF0000"/>
                </a:solidFill>
              </a:rPr>
              <a:t>Лабораторные </a:t>
            </a:r>
            <a:r>
              <a:rPr lang="ru-RU" b="1" dirty="0" smtClean="0">
                <a:solidFill>
                  <a:srgbClr val="FF0000"/>
                </a:solidFill>
              </a:rPr>
              <a:t>данные в динамике:</a:t>
            </a:r>
            <a:endParaRPr lang="ru-RU" sz="2000" b="1" dirty="0">
              <a:solidFill>
                <a:srgbClr val="FF0000"/>
              </a:solidFill>
            </a:endParaRPr>
          </a:p>
          <a:p>
            <a:pPr marL="285750" indent="-285750" defTabSz="914400">
              <a:buFont typeface="Calibri" panose="020F0502020204030204" pitchFamily="34" charset="0"/>
              <a:buChar char="–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Снижение тромбоцитов</a:t>
            </a:r>
            <a:endParaRPr lang="ru-RU" sz="1600" b="1" baseline="30000" dirty="0">
              <a:solidFill>
                <a:prstClr val="black"/>
              </a:solidFill>
            </a:endParaRPr>
          </a:p>
          <a:p>
            <a:pPr marL="285750" indent="-285750" defTabSz="914400">
              <a:buFont typeface="Calibri" panose="020F0502020204030204" pitchFamily="34" charset="0"/>
              <a:buChar char="–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Снижение фибриногена</a:t>
            </a:r>
            <a:endParaRPr lang="ru-RU" sz="1600" b="1" dirty="0">
              <a:solidFill>
                <a:prstClr val="black"/>
              </a:solidFill>
            </a:endParaRPr>
          </a:p>
          <a:p>
            <a:pPr marL="285750" indent="-285750" defTabSz="914400">
              <a:buFont typeface="Calibri" panose="020F0502020204030204" pitchFamily="34" charset="0"/>
              <a:buChar char="–"/>
              <a:defRPr/>
            </a:pPr>
            <a:r>
              <a:rPr lang="ru-RU" sz="1600" b="1" dirty="0">
                <a:solidFill>
                  <a:prstClr val="black"/>
                </a:solidFill>
              </a:rPr>
              <a:t>МНО, АПТВ </a:t>
            </a:r>
            <a:r>
              <a:rPr lang="ru-RU" sz="1600" b="1" dirty="0" smtClean="0">
                <a:solidFill>
                  <a:prstClr val="black"/>
                </a:solidFill>
              </a:rPr>
              <a:t>норма</a:t>
            </a:r>
            <a:endParaRPr lang="ru-RU" sz="1600" b="1" dirty="0">
              <a:solidFill>
                <a:prstClr val="black"/>
              </a:solidFill>
            </a:endParaRPr>
          </a:p>
          <a:p>
            <a:pPr marL="285750" indent="-285750" defTabSz="914400">
              <a:buFont typeface="Calibri" panose="020F0502020204030204" pitchFamily="34" charset="0"/>
              <a:buChar char="–"/>
              <a:defRPr/>
            </a:pPr>
            <a:r>
              <a:rPr lang="ru-RU" sz="1600" b="1" dirty="0" err="1" smtClean="0">
                <a:solidFill>
                  <a:prstClr val="black"/>
                </a:solidFill>
              </a:rPr>
              <a:t>Нормо</a:t>
            </a:r>
            <a:r>
              <a:rPr lang="ru-RU" sz="1600" b="1" dirty="0" smtClean="0">
                <a:solidFill>
                  <a:prstClr val="black"/>
                </a:solidFill>
              </a:rPr>
              <a:t>- или </a:t>
            </a:r>
            <a:r>
              <a:rPr lang="ru-RU" sz="1600" b="1" dirty="0" err="1" smtClean="0">
                <a:solidFill>
                  <a:prstClr val="black"/>
                </a:solidFill>
              </a:rPr>
              <a:t>гиперкоагуляция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ru-RU" sz="1600" b="1" dirty="0">
                <a:solidFill>
                  <a:prstClr val="black"/>
                </a:solidFill>
              </a:rPr>
              <a:t>на </a:t>
            </a:r>
            <a:r>
              <a:rPr lang="ru-RU" sz="1600" b="1" dirty="0" smtClean="0">
                <a:solidFill>
                  <a:prstClr val="black"/>
                </a:solidFill>
              </a:rPr>
              <a:t>ТЭГ</a:t>
            </a:r>
          </a:p>
          <a:p>
            <a:pPr marL="285750" indent="-285750" defTabSz="914400">
              <a:buFont typeface="Calibri" panose="020F0502020204030204" pitchFamily="34" charset="0"/>
              <a:buChar char="–"/>
              <a:defRPr/>
            </a:pPr>
            <a:r>
              <a:rPr lang="ru-RU" sz="1600" b="1" dirty="0">
                <a:solidFill>
                  <a:prstClr val="black"/>
                </a:solidFill>
              </a:rPr>
              <a:t>Н</a:t>
            </a:r>
            <a:r>
              <a:rPr lang="ru-RU" sz="1600" b="1" dirty="0" smtClean="0">
                <a:solidFill>
                  <a:prstClr val="black"/>
                </a:solidFill>
              </a:rPr>
              <a:t>арастание ПДФФ</a:t>
            </a:r>
          </a:p>
          <a:p>
            <a:pPr marL="285750" indent="-285750" defTabSz="914400">
              <a:buFont typeface="Calibri" panose="020F0502020204030204" pitchFamily="34" charset="0"/>
              <a:buChar char="–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Снижение АТ </a:t>
            </a:r>
            <a:r>
              <a:rPr lang="en-US" sz="1600" b="1" dirty="0" smtClean="0">
                <a:solidFill>
                  <a:prstClr val="black"/>
                </a:solidFill>
              </a:rPr>
              <a:t>III, </a:t>
            </a:r>
            <a:r>
              <a:rPr lang="ru-RU" sz="1600" b="1" dirty="0" smtClean="0">
                <a:solidFill>
                  <a:prstClr val="black"/>
                </a:solidFill>
              </a:rPr>
              <a:t>протеина С, протеина </a:t>
            </a:r>
            <a:r>
              <a:rPr lang="en-US" sz="1600" b="1" dirty="0" smtClean="0">
                <a:solidFill>
                  <a:prstClr val="black"/>
                </a:solidFill>
              </a:rPr>
              <a:t>S</a:t>
            </a:r>
            <a:r>
              <a:rPr lang="ru-RU" sz="1600" b="1" dirty="0" smtClean="0">
                <a:solidFill>
                  <a:prstClr val="black"/>
                </a:solidFill>
              </a:rPr>
              <a:t>, </a:t>
            </a:r>
            <a:r>
              <a:rPr lang="ru-RU" sz="1600" b="1" dirty="0" err="1" smtClean="0">
                <a:solidFill>
                  <a:prstClr val="black"/>
                </a:solidFill>
              </a:rPr>
              <a:t>тромбомодулина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marL="285750" indent="-285750" defTabSz="914400">
              <a:buFont typeface="Calibri" panose="020F0502020204030204" pitchFamily="34" charset="0"/>
              <a:buChar char="–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Снижение активности </a:t>
            </a:r>
            <a:r>
              <a:rPr lang="en-US" sz="1600" b="1" dirty="0" smtClean="0">
                <a:solidFill>
                  <a:prstClr val="black"/>
                </a:solidFill>
              </a:rPr>
              <a:t>PAI-I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57945" y="1054095"/>
            <a:ext cx="2307071" cy="450413"/>
          </a:xfrm>
          <a:prstGeom prst="roundRect">
            <a:avLst>
              <a:gd name="adj" fmla="val 20178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 smtClean="0">
                <a:solidFill>
                  <a:prstClr val="white"/>
                </a:solidFill>
              </a:rPr>
              <a:t>Кровотечения нет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69031"/>
            <a:ext cx="8352928" cy="537567"/>
          </a:xfrm>
          <a:prstGeom prst="roundRect">
            <a:avLst>
              <a:gd name="adj" fmla="val 24889"/>
            </a:avLst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400" b="1" dirty="0" smtClean="0">
                <a:solidFill>
                  <a:prstClr val="white"/>
                </a:solidFill>
              </a:rPr>
              <a:t>Критическое состояние </a:t>
            </a:r>
            <a:r>
              <a:rPr lang="ru-RU" b="1" dirty="0" smtClean="0">
                <a:solidFill>
                  <a:prstClr val="white"/>
                </a:solidFill>
              </a:rPr>
              <a:t>(сепсис, шок, эклампсия, ТМА, АФС, </a:t>
            </a:r>
            <a:r>
              <a:rPr lang="ru-RU" b="1" dirty="0" err="1" smtClean="0">
                <a:solidFill>
                  <a:prstClr val="white"/>
                </a:solidFill>
              </a:rPr>
              <a:t>аГУС</a:t>
            </a:r>
            <a:r>
              <a:rPr lang="ru-RU" b="1" smtClean="0">
                <a:solidFill>
                  <a:prstClr val="white"/>
                </a:solidFill>
              </a:rPr>
              <a:t>….)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07504" y="904732"/>
            <a:ext cx="4320480" cy="749141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000" b="1" dirty="0" smtClean="0">
                <a:solidFill>
                  <a:prstClr val="white"/>
                </a:solidFill>
              </a:rPr>
              <a:t>Клиника прогрессирующей ПОН </a:t>
            </a:r>
            <a:r>
              <a:rPr lang="ru-RU" b="1" dirty="0" smtClean="0">
                <a:solidFill>
                  <a:prstClr val="white"/>
                </a:solidFill>
              </a:rPr>
              <a:t>(Гипотония, ОРДС, ОПН, </a:t>
            </a:r>
            <a:r>
              <a:rPr lang="ru-RU" b="1" dirty="0" err="1" smtClean="0">
                <a:solidFill>
                  <a:prstClr val="white"/>
                </a:solidFill>
              </a:rPr>
              <a:t>ОПечН</a:t>
            </a:r>
            <a:r>
              <a:rPr lang="ru-RU" b="1" dirty="0" smtClean="0">
                <a:solidFill>
                  <a:prstClr val="white"/>
                </a:solidFill>
              </a:rPr>
              <a:t>, ОЦН…)</a:t>
            </a:r>
            <a:endParaRPr lang="ru-RU" sz="1600" b="1" dirty="0">
              <a:solidFill>
                <a:prstClr val="white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267744" y="614706"/>
            <a:ext cx="0" cy="29002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697720" y="614706"/>
            <a:ext cx="0" cy="43938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6291" y="4550698"/>
            <a:ext cx="4569725" cy="783193"/>
          </a:xfrm>
          <a:prstGeom prst="roundRect">
            <a:avLst>
              <a:gd name="adj" fmla="val 17710"/>
            </a:avLst>
          </a:pr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400" b="1" dirty="0" smtClean="0">
                <a:solidFill>
                  <a:srgbClr val="3333FF"/>
                </a:solidFill>
              </a:rPr>
              <a:t>ДВС-синдром - </a:t>
            </a:r>
            <a:r>
              <a:rPr lang="ru-RU" sz="2400" b="1" dirty="0" err="1" smtClean="0">
                <a:solidFill>
                  <a:srgbClr val="3333FF"/>
                </a:solidFill>
              </a:rPr>
              <a:t>микротромбоз</a:t>
            </a:r>
            <a:r>
              <a:rPr lang="ru-RU" sz="2400" b="1" dirty="0" smtClean="0">
                <a:solidFill>
                  <a:srgbClr val="3333FF"/>
                </a:solidFill>
              </a:rPr>
              <a:t>                                    </a:t>
            </a:r>
            <a:r>
              <a:rPr lang="ru-RU" sz="1600" b="1" dirty="0" smtClean="0">
                <a:solidFill>
                  <a:prstClr val="black"/>
                </a:solidFill>
              </a:rPr>
              <a:t>(по шкалам </a:t>
            </a:r>
            <a:r>
              <a:rPr lang="en-US" sz="1600" b="1" dirty="0" smtClean="0">
                <a:solidFill>
                  <a:prstClr val="black"/>
                </a:solidFill>
              </a:rPr>
              <a:t>ISTH, </a:t>
            </a:r>
            <a:r>
              <a:rPr lang="en-US" sz="1600" b="1" dirty="0">
                <a:solidFill>
                  <a:prstClr val="black"/>
                </a:solidFill>
              </a:rPr>
              <a:t>JMHLW, JAAM, </a:t>
            </a:r>
            <a:r>
              <a:rPr lang="en-US" sz="1600" b="1" dirty="0" smtClean="0">
                <a:solidFill>
                  <a:prstClr val="black"/>
                </a:solidFill>
              </a:rPr>
              <a:t>CDSS</a:t>
            </a:r>
            <a:r>
              <a:rPr lang="ru-RU" sz="1600" b="1" dirty="0" smtClean="0">
                <a:solidFill>
                  <a:prstClr val="black"/>
                </a:solidFill>
              </a:rPr>
              <a:t>, </a:t>
            </a:r>
            <a:r>
              <a:rPr lang="en-US" sz="1600" b="1" dirty="0" smtClean="0">
                <a:solidFill>
                  <a:prstClr val="black"/>
                </a:solidFill>
              </a:rPr>
              <a:t>JSOG</a:t>
            </a:r>
            <a:r>
              <a:rPr lang="ru-RU" sz="1600" b="1" dirty="0" smtClean="0">
                <a:solidFill>
                  <a:prstClr val="black"/>
                </a:solidFill>
              </a:rPr>
              <a:t>)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2259792" y="1689454"/>
            <a:ext cx="10202" cy="2861244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2310112" y="3022652"/>
            <a:ext cx="365768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3447" y="5753071"/>
            <a:ext cx="4247401" cy="696337"/>
          </a:xfrm>
          <a:prstGeom prst="roundRect">
            <a:avLst>
              <a:gd name="adj" fmla="val 13471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 smtClean="0">
                <a:solidFill>
                  <a:prstClr val="white"/>
                </a:solidFill>
              </a:rPr>
              <a:t>Только этиотропное лечение основного заболевания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92080" y="5665650"/>
            <a:ext cx="3632368" cy="871180"/>
          </a:xfrm>
          <a:prstGeom prst="roundRect">
            <a:avLst>
              <a:gd name="adj" fmla="val 13959"/>
            </a:avLst>
          </a:pr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b="1" dirty="0" smtClean="0">
                <a:solidFill>
                  <a:prstClr val="black"/>
                </a:solidFill>
              </a:rPr>
              <a:t>Возможно восстановление уровня физиологических антикоагулянтов (АТ </a:t>
            </a:r>
            <a:r>
              <a:rPr lang="en-US" sz="1600" b="1" dirty="0" smtClean="0">
                <a:solidFill>
                  <a:prstClr val="black"/>
                </a:solidFill>
              </a:rPr>
              <a:t>III</a:t>
            </a:r>
            <a:r>
              <a:rPr lang="ru-RU" sz="1600" b="1" dirty="0" smtClean="0">
                <a:solidFill>
                  <a:prstClr val="black"/>
                </a:solidFill>
              </a:rPr>
              <a:t>, </a:t>
            </a:r>
            <a:r>
              <a:rPr lang="ru-RU" sz="1600" b="1" dirty="0" err="1" smtClean="0">
                <a:solidFill>
                  <a:prstClr val="black"/>
                </a:solidFill>
              </a:rPr>
              <a:t>тромбомодулин</a:t>
            </a:r>
            <a:r>
              <a:rPr lang="ru-RU" sz="1600" b="1" dirty="0" smtClean="0">
                <a:solidFill>
                  <a:prstClr val="black"/>
                </a:solidFill>
              </a:rPr>
              <a:t>, протеин С)</a:t>
            </a:r>
            <a:endParaRPr lang="ru-RU" sz="1600" b="1" dirty="0">
              <a:solidFill>
                <a:prstClr val="black"/>
              </a:solidFill>
            </a:endParaRPr>
          </a:p>
        </p:txBody>
      </p:sp>
      <p:cxnSp>
        <p:nvCxnSpPr>
          <p:cNvPr id="30" name="Прямая со стрелкой 29"/>
          <p:cNvCxnSpPr>
            <a:endCxn id="29" idx="0"/>
          </p:cNvCxnSpPr>
          <p:nvPr/>
        </p:nvCxnSpPr>
        <p:spPr>
          <a:xfrm>
            <a:off x="7108264" y="4147558"/>
            <a:ext cx="0" cy="1518092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354921" y="6101240"/>
            <a:ext cx="937159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58109"/>
            <a:ext cx="504056" cy="96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2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88640"/>
            <a:ext cx="4104456" cy="58169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1600" b="1" kern="0" dirty="0">
                <a:solidFill>
                  <a:srgbClr val="0033CC"/>
                </a:solidFill>
              </a:rPr>
              <a:t>Стадии тромбогеморрагического синдрома             (М. С. Мачабели) </a:t>
            </a:r>
          </a:p>
          <a:p>
            <a:pPr algn="just" defTabSz="914400">
              <a:spcBef>
                <a:spcPts val="1200"/>
              </a:spcBef>
              <a:defRPr/>
            </a:pPr>
            <a:r>
              <a:rPr lang="ru-RU" sz="1200" b="1" kern="0" dirty="0">
                <a:solidFill>
                  <a:sysClr val="windowText" lastClr="000000"/>
                </a:solidFill>
              </a:rPr>
              <a:t>1. </a:t>
            </a:r>
            <a:r>
              <a:rPr lang="ru-RU" sz="1200" b="1" kern="0" dirty="0">
                <a:solidFill>
                  <a:srgbClr val="0000FF"/>
                </a:solidFill>
              </a:rPr>
              <a:t>Стадия </a:t>
            </a:r>
            <a:r>
              <a:rPr lang="ru-RU" sz="1200" b="1" kern="0" dirty="0" err="1">
                <a:solidFill>
                  <a:srgbClr val="0000FF"/>
                </a:solidFill>
              </a:rPr>
              <a:t>гиперкоагулемии</a:t>
            </a:r>
            <a:r>
              <a:rPr lang="ru-RU" sz="1200" b="1" kern="0" dirty="0">
                <a:solidFill>
                  <a:srgbClr val="0000FF"/>
                </a:solidFill>
              </a:rPr>
              <a:t> </a:t>
            </a:r>
            <a:r>
              <a:rPr lang="ru-RU" sz="1200" b="1" kern="0" dirty="0">
                <a:solidFill>
                  <a:sysClr val="windowText" lastClr="000000"/>
                </a:solidFill>
              </a:rPr>
              <a:t>характеризуется быстрым или медленным поступлением в кровяное русло тканевого </a:t>
            </a:r>
            <a:r>
              <a:rPr lang="ru-RU" sz="1200" b="1" kern="0" dirty="0" err="1">
                <a:solidFill>
                  <a:sysClr val="windowText" lastClr="000000"/>
                </a:solidFill>
              </a:rPr>
              <a:t>тромбопластина</a:t>
            </a:r>
            <a:r>
              <a:rPr lang="ru-RU" sz="1200" b="1" kern="0" dirty="0">
                <a:solidFill>
                  <a:sysClr val="windowText" lastClr="000000"/>
                </a:solidFill>
              </a:rPr>
              <a:t> и в результате этого признаками </a:t>
            </a:r>
            <a:r>
              <a:rPr lang="ru-RU" sz="1200" b="1" kern="0" dirty="0" err="1">
                <a:solidFill>
                  <a:sysClr val="windowText" lastClr="000000"/>
                </a:solidFill>
              </a:rPr>
              <a:t>гиперкоагуляции</a:t>
            </a:r>
            <a:r>
              <a:rPr lang="ru-RU" sz="1200" b="1" kern="0" dirty="0">
                <a:solidFill>
                  <a:sysClr val="windowText" lastClr="000000"/>
                </a:solidFill>
              </a:rPr>
              <a:t> крови. При очень быстром поступлении в кровь </a:t>
            </a:r>
            <a:r>
              <a:rPr lang="ru-RU" sz="1200" b="1" kern="0" dirty="0" err="1">
                <a:solidFill>
                  <a:sysClr val="windowText" lastClr="000000"/>
                </a:solidFill>
              </a:rPr>
              <a:t>тромбопластина</a:t>
            </a:r>
            <a:r>
              <a:rPr lang="ru-RU" sz="1200" b="1" kern="0" dirty="0">
                <a:solidFill>
                  <a:sysClr val="windowText" lastClr="000000"/>
                </a:solidFill>
              </a:rPr>
              <a:t> она бывает очень короткой, и лабораторными методами ее установить трудно.</a:t>
            </a:r>
          </a:p>
          <a:p>
            <a:pPr algn="just" defTabSz="914400">
              <a:spcBef>
                <a:spcPts val="1200"/>
              </a:spcBef>
              <a:defRPr/>
            </a:pPr>
            <a:r>
              <a:rPr lang="ru-RU" sz="1200" b="1" kern="0" dirty="0">
                <a:solidFill>
                  <a:sysClr val="windowText" lastClr="000000"/>
                </a:solidFill>
              </a:rPr>
              <a:t>2</a:t>
            </a:r>
            <a:r>
              <a:rPr lang="ru-RU" sz="1200" b="1" kern="0" dirty="0">
                <a:solidFill>
                  <a:srgbClr val="0000FF"/>
                </a:solidFill>
              </a:rPr>
              <a:t>. Стадия нарастающей коагулопатии потребления и </a:t>
            </a:r>
            <a:r>
              <a:rPr lang="ru-RU" sz="1200" b="1" kern="0" dirty="0" err="1">
                <a:solidFill>
                  <a:srgbClr val="0000FF"/>
                </a:solidFill>
              </a:rPr>
              <a:t>фибринолитической</a:t>
            </a:r>
            <a:r>
              <a:rPr lang="ru-RU" sz="1200" b="1" kern="0" dirty="0">
                <a:solidFill>
                  <a:srgbClr val="0000FF"/>
                </a:solidFill>
              </a:rPr>
              <a:t> активности </a:t>
            </a:r>
            <a:r>
              <a:rPr lang="ru-RU" sz="1200" b="1" kern="0" dirty="0">
                <a:solidFill>
                  <a:sysClr val="windowText" lastClr="000000"/>
                </a:solidFill>
              </a:rPr>
              <a:t>характеризуется ускоренным </a:t>
            </a:r>
            <a:r>
              <a:rPr lang="ru-RU" sz="1200" b="1" kern="0" dirty="0" err="1">
                <a:solidFill>
                  <a:sysClr val="windowText" lastClr="000000"/>
                </a:solidFill>
              </a:rPr>
              <a:t>тромбопластинообразованием</a:t>
            </a:r>
            <a:r>
              <a:rPr lang="ru-RU" sz="1200" b="1" kern="0" dirty="0">
                <a:solidFill>
                  <a:sysClr val="windowText" lastClr="000000"/>
                </a:solidFill>
              </a:rPr>
              <a:t>, признаками коагулопатии потребления в виде снижения количества тромбоцитов, содержания факторов свертывания крови (особенно фибриногена), повышенным </a:t>
            </a:r>
            <a:r>
              <a:rPr lang="ru-RU" sz="1200" b="1" kern="0" dirty="0" err="1">
                <a:solidFill>
                  <a:sysClr val="windowText" lastClr="000000"/>
                </a:solidFill>
              </a:rPr>
              <a:t>фибринолизом</a:t>
            </a:r>
            <a:r>
              <a:rPr lang="ru-RU" sz="1200" b="1" kern="0" dirty="0">
                <a:solidFill>
                  <a:sysClr val="windowText" lastClr="000000"/>
                </a:solidFill>
              </a:rPr>
              <a:t>.</a:t>
            </a:r>
          </a:p>
          <a:p>
            <a:pPr algn="just" defTabSz="914400">
              <a:spcBef>
                <a:spcPts val="1200"/>
              </a:spcBef>
              <a:defRPr/>
            </a:pPr>
            <a:r>
              <a:rPr lang="ru-RU" sz="1200" b="1" kern="0" dirty="0">
                <a:solidFill>
                  <a:sysClr val="windowText" lastClr="000000"/>
                </a:solidFill>
              </a:rPr>
              <a:t>3. </a:t>
            </a:r>
            <a:r>
              <a:rPr lang="ru-RU" sz="1200" b="1" kern="0" dirty="0">
                <a:solidFill>
                  <a:srgbClr val="0000FF"/>
                </a:solidFill>
              </a:rPr>
              <a:t>Стадия </a:t>
            </a:r>
            <a:r>
              <a:rPr lang="ru-RU" sz="1200" b="1" kern="0" dirty="0" err="1">
                <a:solidFill>
                  <a:srgbClr val="0000FF"/>
                </a:solidFill>
              </a:rPr>
              <a:t>дефибринации</a:t>
            </a:r>
            <a:r>
              <a:rPr lang="ru-RU" sz="1200" b="1" kern="0" dirty="0">
                <a:solidFill>
                  <a:srgbClr val="0000FF"/>
                </a:solidFill>
              </a:rPr>
              <a:t> и </a:t>
            </a:r>
            <a:r>
              <a:rPr lang="ru-RU" sz="1200" b="1" kern="0" dirty="0" err="1">
                <a:solidFill>
                  <a:srgbClr val="0000FF"/>
                </a:solidFill>
              </a:rPr>
              <a:t>фибринолиза</a:t>
            </a:r>
            <a:r>
              <a:rPr lang="ru-RU" sz="1200" b="1" kern="0" dirty="0">
                <a:solidFill>
                  <a:srgbClr val="0000FF"/>
                </a:solidFill>
              </a:rPr>
              <a:t> (</a:t>
            </a:r>
            <a:r>
              <a:rPr lang="ru-RU" sz="1200" b="1" kern="0" dirty="0" err="1">
                <a:solidFill>
                  <a:srgbClr val="0000FF"/>
                </a:solidFill>
              </a:rPr>
              <a:t>дефибринационно-фибринолитическая</a:t>
            </a:r>
            <a:r>
              <a:rPr lang="ru-RU" sz="1200" b="1" kern="0" dirty="0">
                <a:solidFill>
                  <a:srgbClr val="0000FF"/>
                </a:solidFill>
              </a:rPr>
              <a:t> стадия)</a:t>
            </a:r>
            <a:r>
              <a:rPr lang="ru-RU" sz="1200" b="1" kern="0" dirty="0">
                <a:solidFill>
                  <a:sysClr val="windowText" lastClr="000000"/>
                </a:solidFill>
              </a:rPr>
              <a:t> отличается резким снижением активности и содержания почти всех факторов свертываемости крови, отсутствием фибриногена, резким повышением </a:t>
            </a:r>
            <a:r>
              <a:rPr lang="ru-RU" sz="1200" b="1" kern="0" dirty="0" err="1">
                <a:solidFill>
                  <a:sysClr val="windowText" lastClr="000000"/>
                </a:solidFill>
              </a:rPr>
              <a:t>фибринолиза</a:t>
            </a:r>
            <a:r>
              <a:rPr lang="ru-RU" sz="1200" b="1" kern="0" dirty="0">
                <a:solidFill>
                  <a:sysClr val="windowText" lastClr="000000"/>
                </a:solidFill>
              </a:rPr>
              <a:t>. Это часто терминальная стадия с резко выраженным геморрагическим синдромом и летальным исходом.</a:t>
            </a:r>
          </a:p>
          <a:p>
            <a:pPr algn="just" defTabSz="914400">
              <a:spcBef>
                <a:spcPts val="1200"/>
              </a:spcBef>
              <a:defRPr/>
            </a:pPr>
            <a:r>
              <a:rPr lang="ru-RU" sz="1200" b="1" kern="0" dirty="0">
                <a:solidFill>
                  <a:sysClr val="windowText" lastClr="000000"/>
                </a:solidFill>
              </a:rPr>
              <a:t>4. </a:t>
            </a:r>
            <a:r>
              <a:rPr lang="ru-RU" sz="1200" b="1" kern="0" dirty="0">
                <a:solidFill>
                  <a:srgbClr val="0000FF"/>
                </a:solidFill>
              </a:rPr>
              <a:t>Восстановительная стадия</a:t>
            </a:r>
            <a:r>
              <a:rPr lang="ru-RU" sz="1200" b="1" kern="0" dirty="0">
                <a:solidFill>
                  <a:sysClr val="windowText" lastClr="000000"/>
                </a:solidFill>
              </a:rPr>
              <a:t>, или стадия остаточных тромбозов и блокад, характеризуется восстановлением фибриногена и других факторов свертывания крови; клинически проявляется остаточными явлениями тромбозов, подчас необратимыми изменениями функций различных органов.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56" y="1226369"/>
            <a:ext cx="3199664" cy="3971123"/>
          </a:xfrm>
          <a:prstGeom prst="rect">
            <a:avLst/>
          </a:prstGeom>
        </p:spPr>
      </p:pic>
      <p:pic>
        <p:nvPicPr>
          <p:cNvPr id="11" name="Picture 2" descr="http://medicinapediya.ru/files/uch_group35/uch_pgroup39/uch_uch313/image/70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3677380" cy="302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48680"/>
            <a:ext cx="1974560" cy="2450639"/>
          </a:xfrm>
          <a:prstGeom prst="rect">
            <a:avLst/>
          </a:prstGeom>
        </p:spPr>
      </p:pic>
      <p:pic>
        <p:nvPicPr>
          <p:cNvPr id="13" name="Picture 4" descr="https://medprosvita.com.ua/wp-content/uploads/2015/06/12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43" y="3501008"/>
            <a:ext cx="3916314" cy="261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40" y="3861048"/>
            <a:ext cx="1974560" cy="245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3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8867" y="2636912"/>
            <a:ext cx="4157109" cy="2685336"/>
          </a:xfrm>
          <a:prstGeom prst="roundRect">
            <a:avLst>
              <a:gd name="adj" fmla="val 7145"/>
            </a:avLst>
          </a:prstGeom>
          <a:solidFill>
            <a:srgbClr val="EAEAEA"/>
          </a:solidFill>
        </p:spPr>
        <p:txBody>
          <a:bodyPr wrap="squar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Врожденный дефицит</a:t>
            </a:r>
          </a:p>
          <a:p>
            <a:pPr algn="ctr" defTabSz="914400">
              <a:spcBef>
                <a:spcPct val="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Тромбоцитопения</a:t>
            </a:r>
          </a:p>
          <a:p>
            <a:pPr algn="ctr" defTabSz="914400">
              <a:spcBef>
                <a:spcPct val="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Печеночная недостаточность</a:t>
            </a:r>
          </a:p>
          <a:p>
            <a:pPr algn="ctr" defTabSz="914400">
              <a:spcBef>
                <a:spcPct val="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Потеря факторов  при кровотечении</a:t>
            </a:r>
          </a:p>
          <a:p>
            <a:pPr algn="ctr" defTabSz="914400">
              <a:spcBef>
                <a:spcPct val="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Антикоагулянты и дезагреганты</a:t>
            </a:r>
          </a:p>
          <a:p>
            <a:pPr algn="ctr" defTabSz="914400">
              <a:spcBef>
                <a:spcPct val="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Гемодилюция</a:t>
            </a:r>
          </a:p>
          <a:p>
            <a:pPr algn="ctr" defTabSz="914400">
              <a:spcBef>
                <a:spcPct val="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Ингибиторные формы</a:t>
            </a:r>
          </a:p>
          <a:p>
            <a:pPr algn="ctr" defTabSz="914400">
              <a:spcBef>
                <a:spcPct val="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Гиперфибринолиз</a:t>
            </a:r>
          </a:p>
          <a:p>
            <a:pPr algn="ctr" defTabSz="914400">
              <a:spcBef>
                <a:spcPct val="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Ингибиторные формы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608" y="188640"/>
            <a:ext cx="2400176" cy="542032"/>
          </a:xfrm>
          <a:prstGeom prst="roundRect">
            <a:avLst>
              <a:gd name="adj" fmla="val 2656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ru-RU" sz="2400" b="1" dirty="0">
                <a:solidFill>
                  <a:srgbClr val="0066FF"/>
                </a:solidFill>
              </a:rPr>
              <a:t>Коагулопатии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55576" y="5783659"/>
            <a:ext cx="2976240" cy="59569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642" tIns="51642" rIns="51642" bIns="51642" numCol="1" spcCol="1270" anchor="ctr" anchorCtr="0"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dirty="0">
                <a:solidFill>
                  <a:prstClr val="white"/>
                </a:solidFill>
              </a:rPr>
              <a:t>Риск кровотечения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6859" y="908720"/>
            <a:ext cx="4229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ru-RU" b="1" dirty="0">
                <a:solidFill>
                  <a:srgbClr val="0033CC"/>
                </a:solidFill>
              </a:rPr>
              <a:t>Коагулопатия</a:t>
            </a:r>
            <a:r>
              <a:rPr lang="ru-RU" b="1" dirty="0">
                <a:solidFill>
                  <a:prstClr val="black"/>
                </a:solidFill>
              </a:rPr>
              <a:t> (от лат. </a:t>
            </a:r>
            <a:r>
              <a:rPr lang="la-Latn" b="1" i="1" dirty="0">
                <a:solidFill>
                  <a:prstClr val="black"/>
                </a:solidFill>
              </a:rPr>
              <a:t>coagulum</a:t>
            </a:r>
            <a:r>
              <a:rPr lang="ru-RU" b="1" dirty="0">
                <a:solidFill>
                  <a:prstClr val="black"/>
                </a:solidFill>
              </a:rPr>
              <a:t> - «свертывание» и др.-греч. π</a:t>
            </a:r>
            <a:r>
              <a:rPr lang="ru-RU" b="1" dirty="0" err="1">
                <a:solidFill>
                  <a:prstClr val="black"/>
                </a:solidFill>
              </a:rPr>
              <a:t>άθος</a:t>
            </a:r>
            <a:r>
              <a:rPr lang="ru-RU" b="1" dirty="0">
                <a:solidFill>
                  <a:prstClr val="black"/>
                </a:solidFill>
              </a:rPr>
              <a:t> - «страдание») —сдвиг гемостаза </a:t>
            </a:r>
            <a:r>
              <a:rPr lang="ru-RU" b="1" dirty="0">
                <a:solidFill>
                  <a:srgbClr val="FF0000"/>
                </a:solidFill>
              </a:rPr>
              <a:t>в сторону гипокоагуляции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08004" y="1403439"/>
            <a:ext cx="4331374" cy="3990499"/>
          </a:xfrm>
          <a:prstGeom prst="roundRect">
            <a:avLst>
              <a:gd name="adj" fmla="val 5105"/>
            </a:avLst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 defTabSz="914400"/>
            <a:r>
              <a:rPr lang="ru-RU" sz="2000" b="1" dirty="0">
                <a:solidFill>
                  <a:srgbClr val="0033CC"/>
                </a:solidFill>
              </a:rPr>
              <a:t>ДВС-синдром</a:t>
            </a:r>
            <a:r>
              <a:rPr lang="ru-RU" dirty="0">
                <a:solidFill>
                  <a:prstClr val="black"/>
                </a:solidFill>
              </a:rPr>
              <a:t> - </a:t>
            </a:r>
            <a:r>
              <a:rPr lang="ru-RU" b="1" dirty="0">
                <a:solidFill>
                  <a:prstClr val="black"/>
                </a:solidFill>
              </a:rPr>
              <a:t>приобретённая, вторичная </a:t>
            </a:r>
            <a:r>
              <a:rPr lang="ru-RU" sz="2000" b="1" i="1" dirty="0">
                <a:solidFill>
                  <a:srgbClr val="FF0000"/>
                </a:solidFill>
              </a:rPr>
              <a:t>острая</a:t>
            </a:r>
            <a:r>
              <a:rPr lang="ru-RU" b="1" dirty="0">
                <a:solidFill>
                  <a:prstClr val="black"/>
                </a:solidFill>
              </a:rPr>
              <a:t> патология гемостаза.</a:t>
            </a:r>
          </a:p>
          <a:p>
            <a:pPr algn="just" defTabSz="914400"/>
            <a:r>
              <a:rPr lang="ru-RU" b="1" dirty="0">
                <a:solidFill>
                  <a:prstClr val="black"/>
                </a:solidFill>
              </a:rPr>
              <a:t>Сопутствует только </a:t>
            </a:r>
            <a:r>
              <a:rPr lang="ru-RU" sz="2000" b="1" i="1" dirty="0">
                <a:solidFill>
                  <a:srgbClr val="FF0000"/>
                </a:solidFill>
              </a:rPr>
              <a:t>критическому состоянию!!!</a:t>
            </a:r>
          </a:p>
          <a:p>
            <a:pPr algn="just" defTabSz="914400"/>
            <a:r>
              <a:rPr lang="ru-RU" sz="2000" b="1" i="1" dirty="0">
                <a:solidFill>
                  <a:srgbClr val="FF0000"/>
                </a:solidFill>
              </a:rPr>
              <a:t>С</a:t>
            </a:r>
            <a:r>
              <a:rPr lang="en-US" sz="2000" b="1" i="1" dirty="0" err="1">
                <a:solidFill>
                  <a:srgbClr val="FF0000"/>
                </a:solidFill>
              </a:rPr>
              <a:t>oagulopathy</a:t>
            </a:r>
            <a:r>
              <a:rPr lang="en-US" sz="2000" b="1" i="1" dirty="0">
                <a:solidFill>
                  <a:srgbClr val="FF0000"/>
                </a:solidFill>
              </a:rPr>
              <a:t> consumptive</a:t>
            </a:r>
            <a:r>
              <a:rPr lang="ru-RU" sz="2000" b="1" i="1" dirty="0">
                <a:solidFill>
                  <a:srgbClr val="FF0000"/>
                </a:solidFill>
              </a:rPr>
              <a:t>: </a:t>
            </a:r>
            <a:r>
              <a:rPr lang="ru-RU" b="1" dirty="0">
                <a:solidFill>
                  <a:prstClr val="black"/>
                </a:solidFill>
              </a:rPr>
              <a:t>потребляются компоненты свертывающей и </a:t>
            </a:r>
            <a:r>
              <a:rPr lang="ru-RU" b="1" i="1" dirty="0" err="1">
                <a:solidFill>
                  <a:srgbClr val="FF0000"/>
                </a:solidFill>
              </a:rPr>
              <a:t>противосвертывающей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системы крови</a:t>
            </a:r>
          </a:p>
          <a:p>
            <a:pPr algn="just" defTabSz="914400"/>
            <a:r>
              <a:rPr lang="ru-RU" b="1" dirty="0">
                <a:solidFill>
                  <a:prstClr val="black"/>
                </a:solidFill>
              </a:rPr>
              <a:t>Может сопровождаться как </a:t>
            </a:r>
            <a:r>
              <a:rPr lang="ru-RU" b="1" i="1" dirty="0">
                <a:solidFill>
                  <a:srgbClr val="FF0000"/>
                </a:solidFill>
              </a:rPr>
              <a:t>кровотечением</a:t>
            </a:r>
            <a:r>
              <a:rPr lang="ru-RU" b="1" dirty="0">
                <a:solidFill>
                  <a:prstClr val="black"/>
                </a:solidFill>
              </a:rPr>
              <a:t>, так и </a:t>
            </a:r>
            <a:r>
              <a:rPr lang="ru-RU" sz="2000" b="1" i="1" dirty="0" err="1">
                <a:solidFill>
                  <a:srgbClr val="FF0000"/>
                </a:solidFill>
              </a:rPr>
              <a:t>микротромбозами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44008" y="146165"/>
            <a:ext cx="4259366" cy="1021556"/>
          </a:xfrm>
          <a:prstGeom prst="round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ru-RU" b="1" dirty="0">
                <a:solidFill>
                  <a:srgbClr val="0000FF"/>
                </a:solidFill>
              </a:rPr>
              <a:t>МКБ 10: D65 Диссеминированное внутрисосудистое свертывание [синдром </a:t>
            </a:r>
            <a:r>
              <a:rPr lang="ru-RU" b="1" dirty="0" err="1">
                <a:solidFill>
                  <a:srgbClr val="0000FF"/>
                </a:solidFill>
              </a:rPr>
              <a:t>дефибринации</a:t>
            </a:r>
            <a:r>
              <a:rPr lang="ru-RU" b="1" dirty="0">
                <a:solidFill>
                  <a:srgbClr val="0000FF"/>
                </a:solidFill>
              </a:rPr>
              <a:t>]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44833" y="5805263"/>
            <a:ext cx="2088232" cy="59569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642" tIns="51642" rIns="51642" bIns="51642" numCol="1" spcCol="1270" anchor="ctr" anchorCtr="0"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dirty="0">
                <a:solidFill>
                  <a:prstClr val="white"/>
                </a:solidFill>
              </a:rPr>
              <a:t>Кровотечение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08787" y="5805264"/>
            <a:ext cx="1411793" cy="59569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642" tIns="51642" rIns="51642" bIns="51642" numCol="1" spcCol="1270" anchor="ctr" anchorCtr="0"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dirty="0">
                <a:solidFill>
                  <a:prstClr val="white"/>
                </a:solidFill>
              </a:rPr>
              <a:t>Тромбоз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296018" y="5372333"/>
            <a:ext cx="0" cy="41132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032240" y="5393938"/>
            <a:ext cx="0" cy="4113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8114684" y="5393938"/>
            <a:ext cx="0" cy="4113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207320" y="2101447"/>
            <a:ext cx="0" cy="53546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6" idx="0"/>
          </p:cNvCxnSpPr>
          <p:nvPr/>
        </p:nvCxnSpPr>
        <p:spPr>
          <a:xfrm>
            <a:off x="6773691" y="1159777"/>
            <a:ext cx="0" cy="2436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17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062192"/>
              </p:ext>
            </p:extLst>
          </p:nvPr>
        </p:nvGraphicFramePr>
        <p:xfrm>
          <a:off x="251520" y="908720"/>
          <a:ext cx="8712968" cy="569976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3535389"/>
                <a:gridCol w="2585291"/>
                <a:gridCol w="2592288"/>
              </a:tblGrid>
              <a:tr h="24482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Повреждение ткани: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>
                          <a:effectLst/>
                        </a:rPr>
                        <a:t>Травма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>
                          <a:effectLst/>
                        </a:rPr>
                        <a:t>Синдром сдавления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>
                          <a:effectLst/>
                        </a:rPr>
                        <a:t>Ожоги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>
                          <a:effectLst/>
                        </a:rPr>
                        <a:t>Повреждения ЦНС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>
                          <a:effectLst/>
                        </a:rPr>
                        <a:t>Гемолитические </a:t>
                      </a:r>
                      <a:r>
                        <a:rPr lang="ru-RU" sz="1700" dirty="0" err="1">
                          <a:effectLst/>
                        </a:rPr>
                        <a:t>трансфузионные</a:t>
                      </a:r>
                      <a:r>
                        <a:rPr lang="ru-RU" sz="1700" dirty="0">
                          <a:effectLst/>
                        </a:rPr>
                        <a:t> реакции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>
                          <a:effectLst/>
                        </a:rPr>
                        <a:t>Острые реакции на трансплантат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 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48655" marR="48655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3333FF"/>
                          </a:solidFill>
                          <a:effectLst/>
                        </a:rPr>
                        <a:t>Акушерские осложнения: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</a:rPr>
                        <a:t>Массивная кровопотеря 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</a:rPr>
                        <a:t>Отслойка плаценты 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</a:rPr>
                        <a:t>Преэклампсия / эклампсия /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effectLst/>
                        </a:rPr>
                        <a:t>HELLP</a:t>
                      </a: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</a:rPr>
                        <a:t>-синдром 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</a:rPr>
                        <a:t>Мертвый плод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</a:rPr>
                        <a:t>Септический аборт и </a:t>
                      </a:r>
                      <a:r>
                        <a:rPr lang="ru-RU" sz="1800" dirty="0" err="1" smtClean="0">
                          <a:solidFill>
                            <a:srgbClr val="FF0000"/>
                          </a:solidFill>
                          <a:effectLst/>
                        </a:rPr>
                        <a:t>хорионамнионит</a:t>
                      </a:r>
                      <a:endParaRPr lang="ru-RU" sz="18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</a:rPr>
                        <a:t>Эмболия амниотической жидкостью 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</a:rPr>
                        <a:t>Острая жировая дистрофия печени 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48655" marR="48655" marT="0" marB="0"/>
                </a:tc>
                <a:tc hMerge="1"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  <a:tr h="18608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 </a:t>
                      </a:r>
                      <a:r>
                        <a:rPr lang="ru-RU" sz="1700" dirty="0" smtClean="0">
                          <a:effectLst/>
                        </a:rPr>
                        <a:t>Прочие: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 smtClean="0">
                          <a:effectLst/>
                        </a:rPr>
                        <a:t>Шок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 smtClean="0">
                          <a:effectLst/>
                        </a:rPr>
                        <a:t>Остановка сердца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 smtClean="0">
                          <a:effectLst/>
                        </a:rPr>
                        <a:t>Гипоксия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 smtClean="0">
                          <a:effectLst/>
                        </a:rPr>
                        <a:t>Утопление (особенно в пресной воде)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 smtClean="0">
                          <a:effectLst/>
                        </a:rPr>
                        <a:t>Жировая эмболия 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 smtClean="0">
                          <a:effectLst/>
                        </a:rPr>
                        <a:t>Аневризма  аорты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 smtClean="0">
                          <a:effectLst/>
                        </a:rPr>
                        <a:t>Гигантские </a:t>
                      </a:r>
                      <a:r>
                        <a:rPr lang="ru-RU" sz="1700" dirty="0" err="1" smtClean="0">
                          <a:effectLst/>
                        </a:rPr>
                        <a:t>гемангиомы</a:t>
                      </a:r>
                      <a:endParaRPr lang="ru-RU" sz="1700" dirty="0" smtClean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 smtClean="0">
                          <a:effectLst/>
                        </a:rPr>
                        <a:t>Укусы некоторых змей 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endParaRPr lang="ru-RU" sz="1700" dirty="0" smtClean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7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Инфекции: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 err="1">
                          <a:effectLst/>
                        </a:rPr>
                        <a:t>Грам</a:t>
                      </a:r>
                      <a:r>
                        <a:rPr lang="ru-RU" sz="1700" dirty="0">
                          <a:effectLst/>
                        </a:rPr>
                        <a:t>+ бактерии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 err="1">
                          <a:effectLst/>
                        </a:rPr>
                        <a:t>Грам</a:t>
                      </a:r>
                      <a:r>
                        <a:rPr lang="ru-RU" sz="1700" dirty="0">
                          <a:effectLst/>
                        </a:rPr>
                        <a:t> - бактерии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>
                          <a:effectLst/>
                        </a:rPr>
                        <a:t>Вирусы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>
                          <a:effectLst/>
                        </a:rPr>
                        <a:t>Грибы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>
                          <a:effectLst/>
                        </a:rPr>
                        <a:t>Простейшие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 err="1">
                          <a:effectLst/>
                        </a:rPr>
                        <a:t>Риккеттсии</a:t>
                      </a:r>
                      <a:endParaRPr lang="ru-RU" sz="17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>
                          <a:effectLst/>
                        </a:rPr>
                        <a:t>Спирохеты</a:t>
                      </a:r>
                      <a:endParaRPr lang="ru-RU" sz="17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</a:rPr>
                        <a:t>Злокачественные заболевания: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 smtClean="0">
                          <a:effectLst/>
                        </a:rPr>
                        <a:t>Рак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 smtClean="0">
                          <a:effectLst/>
                        </a:rPr>
                        <a:t>Химиотерапия рака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700" dirty="0" smtClean="0">
                          <a:effectLst/>
                        </a:rPr>
                        <a:t>Лейкемия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endParaRPr lang="ru-RU" sz="17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339752" y="188640"/>
            <a:ext cx="4956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ru-RU" sz="2400" b="1" dirty="0">
                <a:solidFill>
                  <a:srgbClr val="0033CC"/>
                </a:solidFill>
              </a:rPr>
              <a:t>Основные причины ДВС-синдрома 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92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9242" y="2060848"/>
            <a:ext cx="82809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Инфекция - грамотрицательный септический шок, </a:t>
            </a:r>
            <a:r>
              <a:rPr lang="ru-RU" sz="2000" b="1" dirty="0" err="1" smtClean="0">
                <a:solidFill>
                  <a:prstClr val="black"/>
                </a:solidFill>
              </a:rPr>
              <a:t>Rickettsia</a:t>
            </a:r>
            <a:r>
              <a:rPr lang="ru-RU" sz="2000" b="1" dirty="0" smtClean="0">
                <a:solidFill>
                  <a:prstClr val="black"/>
                </a:solidFill>
              </a:rPr>
              <a:t>,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грамположительные бактерии, грибы, вирусы, малярия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Гемотрансфузионные осложнения – несовместимость по АВО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Острый панкреатит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Септический аборт, эмболия амниотической жидкостью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Острая лейкемия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Травма головного мозга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Травма и повреждение с размозжением тканей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Ожоги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Гипотермия/гипертермия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Жировая эмболия</a:t>
            </a:r>
            <a:endParaRPr lang="en-US" sz="2000" b="1" dirty="0" smtClean="0">
              <a:solidFill>
                <a:prstClr val="black"/>
              </a:solidFill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Сосудистые опухоли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Яд змеи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Реакция отторжения трансплантата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105" y="1484784"/>
            <a:ext cx="8067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2800" b="1" dirty="0" smtClean="0">
                <a:solidFill>
                  <a:srgbClr val="0000FF"/>
                </a:solidFill>
              </a:rPr>
              <a:t>Наиболее частые причины острого ДВС-синдрома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25277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6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55217" y="692696"/>
            <a:ext cx="6697662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Основные причины ДВС-синдрома в акушерстве</a:t>
            </a:r>
            <a:endParaRPr lang="ru-RU" sz="3200" b="1" dirty="0">
              <a:solidFill>
                <a:srgbClr val="0033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1"/>
            <a:ext cx="1296144" cy="173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39335" y="5421676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en-US" sz="1400" dirty="0" err="1">
                <a:solidFill>
                  <a:prstClr val="black"/>
                </a:solidFill>
              </a:rPr>
              <a:t>Erez</a:t>
            </a:r>
            <a:r>
              <a:rPr lang="en-US" sz="1400" dirty="0">
                <a:solidFill>
                  <a:prstClr val="black"/>
                </a:solidFill>
              </a:rPr>
              <a:t> O, </a:t>
            </a:r>
            <a:r>
              <a:rPr lang="en-US" sz="1400" dirty="0" err="1">
                <a:solidFill>
                  <a:prstClr val="black"/>
                </a:solidFill>
              </a:rPr>
              <a:t>Mastrolia</a:t>
            </a:r>
            <a:r>
              <a:rPr lang="en-US" sz="1400" dirty="0">
                <a:solidFill>
                  <a:prstClr val="black"/>
                </a:solidFill>
              </a:rPr>
              <a:t> SA, </a:t>
            </a:r>
            <a:r>
              <a:rPr lang="en-US" sz="1400" dirty="0" err="1">
                <a:solidFill>
                  <a:prstClr val="black"/>
                </a:solidFill>
              </a:rPr>
              <a:t>Thachil</a:t>
            </a:r>
            <a:r>
              <a:rPr lang="en-US" sz="1400" dirty="0">
                <a:solidFill>
                  <a:prstClr val="black"/>
                </a:solidFill>
              </a:rPr>
              <a:t> J. Disseminated intravascular coagulation in pregnancy: insights in pathophysiology, diagnosis and management. Am J </a:t>
            </a:r>
            <a:r>
              <a:rPr lang="en-US" sz="1400" dirty="0" err="1">
                <a:solidFill>
                  <a:prstClr val="black"/>
                </a:solidFill>
              </a:rPr>
              <a:t>Obstet</a:t>
            </a:r>
            <a:r>
              <a:rPr lang="en-US" sz="1400" dirty="0">
                <a:solidFill>
                  <a:prstClr val="black"/>
                </a:solidFill>
              </a:rPr>
              <a:t> Gynecol. 2015 Mar 31.</a:t>
            </a:r>
            <a:endParaRPr lang="ru-RU" sz="1400" dirty="0">
              <a:solidFill>
                <a:prstClr val="black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762436"/>
              </p:ext>
            </p:extLst>
          </p:nvPr>
        </p:nvGraphicFramePr>
        <p:xfrm>
          <a:off x="251520" y="2276872"/>
          <a:ext cx="8712968" cy="25871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563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565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5608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 первую очередь - кровотечение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 первую очередь - </a:t>
                      </a:r>
                      <a:r>
                        <a:rPr lang="ru-RU" sz="2400" dirty="0" err="1" smtClean="0"/>
                        <a:t>микротромбоз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64196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 smtClean="0"/>
                        <a:t>Массивная кровопотеря 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 smtClean="0"/>
                        <a:t>Отслойка плаценты 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 smtClean="0"/>
                        <a:t>Острая жировая дистрофия печени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 smtClean="0"/>
                        <a:t>Преэклампсия / эклампсия / </a:t>
                      </a:r>
                      <a:r>
                        <a:rPr lang="en-US" sz="2000" b="1" dirty="0" smtClean="0"/>
                        <a:t>HELLP</a:t>
                      </a:r>
                      <a:r>
                        <a:rPr lang="ru-RU" sz="2000" b="1" dirty="0" smtClean="0"/>
                        <a:t>-синдром 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 smtClean="0"/>
                        <a:t>Мертвый плод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 smtClean="0"/>
                        <a:t>Септический аборт и </a:t>
                      </a:r>
                      <a:r>
                        <a:rPr lang="ru-RU" sz="2000" b="1" dirty="0" err="1" smtClean="0"/>
                        <a:t>хорионамнионит</a:t>
                      </a:r>
                      <a:endParaRPr lang="ru-RU" sz="2000" b="1" dirty="0" smtClean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 smtClean="0"/>
                        <a:t>Эмболия амниотической жидкостью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8492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3187224"/>
            <a:ext cx="4831772" cy="35258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327316" y="3350595"/>
            <a:ext cx="3382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И вот так не будет!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3013" y="985574"/>
            <a:ext cx="86764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</a:rPr>
              <a:t>ПРИКАЗ  25 </a:t>
            </a:r>
            <a:r>
              <a:rPr lang="ru-RU" sz="2000" b="1" dirty="0">
                <a:solidFill>
                  <a:srgbClr val="FF0000"/>
                </a:solidFill>
              </a:rPr>
              <a:t>ноября 2002 </a:t>
            </a:r>
            <a:r>
              <a:rPr lang="ru-RU" sz="2000" b="1" dirty="0" smtClean="0">
                <a:solidFill>
                  <a:srgbClr val="FF0000"/>
                </a:solidFill>
              </a:rPr>
              <a:t>г. N 363</a:t>
            </a:r>
            <a:r>
              <a:rPr lang="ru-RU" sz="2000" b="1" dirty="0" smtClean="0">
                <a:solidFill>
                  <a:srgbClr val="000000"/>
                </a:solidFill>
              </a:rPr>
              <a:t> «ОБ </a:t>
            </a:r>
            <a:r>
              <a:rPr lang="ru-RU" sz="2000" b="1" dirty="0">
                <a:solidFill>
                  <a:srgbClr val="000000"/>
                </a:solidFill>
              </a:rPr>
              <a:t>УТВЕРЖДЕНИИ </a:t>
            </a:r>
            <a:r>
              <a:rPr lang="ru-RU" sz="2000" b="1" dirty="0" smtClean="0">
                <a:solidFill>
                  <a:srgbClr val="000000"/>
                </a:solidFill>
              </a:rPr>
              <a:t>ИНСТРУКЦИИ ПО </a:t>
            </a:r>
            <a:r>
              <a:rPr lang="ru-RU" sz="2000" b="1" dirty="0">
                <a:solidFill>
                  <a:srgbClr val="000000"/>
                </a:solidFill>
              </a:rPr>
              <a:t>ПРИМЕНЕНИЮ КОМПОНЕНТОВ </a:t>
            </a:r>
            <a:r>
              <a:rPr lang="ru-RU" sz="2000" b="1" dirty="0" smtClean="0">
                <a:solidFill>
                  <a:srgbClr val="000000"/>
                </a:solidFill>
              </a:rPr>
              <a:t>КРОВИ»</a:t>
            </a:r>
            <a:r>
              <a:rPr lang="ru-RU" sz="2000" b="1" dirty="0"/>
              <a:t> </a:t>
            </a:r>
            <a:endParaRPr lang="ru-RU" sz="2000" b="1" dirty="0" smtClean="0"/>
          </a:p>
          <a:p>
            <a:pPr algn="just"/>
            <a:endParaRPr lang="ru-RU" sz="20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</a:rPr>
              <a:t>ПРИКАЗ  от </a:t>
            </a:r>
            <a:r>
              <a:rPr lang="ru-RU" sz="2000" b="1" dirty="0">
                <a:solidFill>
                  <a:srgbClr val="FF0000"/>
                </a:solidFill>
              </a:rPr>
              <a:t>2 апреля 2013 года N </a:t>
            </a:r>
            <a:r>
              <a:rPr lang="ru-RU" sz="2000" b="1" dirty="0" smtClean="0">
                <a:solidFill>
                  <a:srgbClr val="FF0000"/>
                </a:solidFill>
              </a:rPr>
              <a:t>183н  </a:t>
            </a:r>
            <a:r>
              <a:rPr lang="ru-RU" sz="2000" b="1" dirty="0" smtClean="0"/>
              <a:t>«Об </a:t>
            </a:r>
            <a:r>
              <a:rPr lang="ru-RU" sz="2000" b="1" dirty="0"/>
              <a:t>утверждении правил клинического </a:t>
            </a:r>
            <a:r>
              <a:rPr lang="ru-RU" sz="2000" b="1" dirty="0" smtClean="0"/>
              <a:t>использования донорской крови и (или) ее компонентов»</a:t>
            </a:r>
            <a:endParaRPr lang="ru-RU" sz="2000" b="1" dirty="0"/>
          </a:p>
          <a:p>
            <a:pPr algn="just"/>
            <a:r>
              <a:rPr lang="ru-RU" sz="2000" b="1" dirty="0" smtClean="0">
                <a:solidFill>
                  <a:srgbClr val="000000"/>
                </a:solidFill>
              </a:rPr>
              <a:t>  </a:t>
            </a:r>
            <a:endParaRPr lang="ru-RU" sz="32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818" y="342900"/>
            <a:ext cx="442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3333FF"/>
                </a:solidFill>
              </a:rPr>
              <a:t>Действуют оба приказа</a:t>
            </a:r>
            <a:endParaRPr lang="ru-RU" sz="28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7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7835" y="116632"/>
            <a:ext cx="4727699" cy="249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288" y="3431692"/>
            <a:ext cx="3555745" cy="324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236" y="3476004"/>
            <a:ext cx="3474552" cy="315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TextBox 5"/>
          <p:cNvSpPr txBox="1"/>
          <p:nvPr/>
        </p:nvSpPr>
        <p:spPr>
          <a:xfrm>
            <a:off x="340534" y="1297391"/>
            <a:ext cx="3471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3200" b="1" dirty="0" smtClean="0">
                <a:solidFill>
                  <a:srgbClr val="FF0000"/>
                </a:solidFill>
              </a:rPr>
              <a:t>Весь мир с 2001 г.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1556" y="1975511"/>
            <a:ext cx="3148960" cy="112212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2400" b="1" dirty="0" smtClean="0">
                <a:solidFill>
                  <a:prstClr val="black"/>
                </a:solidFill>
              </a:rPr>
              <a:t>ДВС-синдром:</a:t>
            </a:r>
            <a:endParaRPr lang="ru-RU" sz="2000" b="1" dirty="0">
              <a:solidFill>
                <a:prstClr val="black"/>
              </a:solidFill>
            </a:endParaRPr>
          </a:p>
          <a:p>
            <a:pPr algn="ctr" defTabSz="914400"/>
            <a:r>
              <a:rPr lang="ru-RU" sz="2000" b="1" dirty="0" smtClean="0">
                <a:solidFill>
                  <a:srgbClr val="0033CC"/>
                </a:solidFill>
              </a:rPr>
              <a:t>Явный (</a:t>
            </a:r>
            <a:r>
              <a:rPr lang="en-US" sz="2000" b="1" dirty="0" smtClean="0">
                <a:solidFill>
                  <a:srgbClr val="0033CC"/>
                </a:solidFill>
              </a:rPr>
              <a:t>overt)</a:t>
            </a:r>
          </a:p>
          <a:p>
            <a:pPr algn="ctr" defTabSz="914400"/>
            <a:r>
              <a:rPr lang="ru-RU" sz="2000" b="1" dirty="0" smtClean="0">
                <a:solidFill>
                  <a:srgbClr val="0033CC"/>
                </a:solidFill>
              </a:rPr>
              <a:t>Неявный (</a:t>
            </a:r>
            <a:r>
              <a:rPr lang="en-US" sz="2000" b="1" dirty="0" smtClean="0">
                <a:solidFill>
                  <a:srgbClr val="0033CC"/>
                </a:solidFill>
              </a:rPr>
              <a:t>non overt)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67" y="33738"/>
            <a:ext cx="1214294" cy="100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9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2204864"/>
            <a:ext cx="8713787" cy="1008385"/>
          </a:xfrm>
        </p:spPr>
        <p:txBody>
          <a:bodyPr>
            <a:normAutofit fontScale="92500" lnSpcReduction="10000"/>
          </a:bodyPr>
          <a:lstStyle/>
          <a:p>
            <a:pPr marL="533400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ru-RU" sz="2600" b="1" dirty="0">
                <a:solidFill>
                  <a:srgbClr val="0033CC"/>
                </a:solidFill>
              </a:rPr>
              <a:t>Есть ли у пациента заболевание, соответствующее ДВС-синдрому? 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ru-RU" sz="2600" b="1" dirty="0"/>
              <a:t>        Если </a:t>
            </a:r>
            <a:r>
              <a:rPr lang="ru-RU" sz="3000" b="1" dirty="0">
                <a:solidFill>
                  <a:srgbClr val="0000FF"/>
                </a:solidFill>
              </a:rPr>
              <a:t>да</a:t>
            </a:r>
            <a:r>
              <a:rPr lang="ru-RU" sz="2600" b="1" dirty="0"/>
              <a:t>, то переходим к шкале:</a:t>
            </a:r>
          </a:p>
          <a:p>
            <a:pPr marL="533400" indent="-533400" eaLnBrk="1" hangingPunct="1"/>
            <a:endParaRPr lang="ru-RU" sz="2000" b="1" dirty="0"/>
          </a:p>
        </p:txBody>
      </p:sp>
      <p:graphicFrame>
        <p:nvGraphicFramePr>
          <p:cNvPr id="319491" name="Group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73327747"/>
              </p:ext>
            </p:extLst>
          </p:nvPr>
        </p:nvGraphicFramePr>
        <p:xfrm>
          <a:off x="179512" y="3356992"/>
          <a:ext cx="8569325" cy="31083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50402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767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888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Количество тромбоцитов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&gt; 100*10</a:t>
                      </a:r>
                      <a:r>
                        <a:rPr kumimoji="0" lang="en-US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ru-RU" sz="1400" u="none" strike="noStrike" cap="none" normalizeH="0" baseline="3000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50-100*10</a:t>
                      </a:r>
                      <a:r>
                        <a:rPr kumimoji="0" lang="en-US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ru-RU" sz="1400" u="none" strike="noStrike" cap="none" normalizeH="0" baseline="3000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&lt; 50*10</a:t>
                      </a:r>
                      <a:r>
                        <a:rPr kumimoji="0" lang="en-US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68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Растворимые мономеры фибрина/продукты деградации фибрина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Нет увеличения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Умеренное увеличение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Значительное увеличение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3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Увеличение </a:t>
                      </a:r>
                      <a:r>
                        <a:rPr kumimoji="0" lang="ru-RU" sz="1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протромбинового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 времени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Менее, чем на 3 с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От 3 до 6 с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Более, чем на 6 с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54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Фибриноген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Более 1 г/л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Менее 1 г/л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360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</a:rPr>
                        <a:t>Баллы более 5 – явный ДВС-синдром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579" name="Text Box 24"/>
          <p:cNvSpPr txBox="1">
            <a:spLocks noChangeArrowheads="1"/>
          </p:cNvSpPr>
          <p:nvPr/>
        </p:nvSpPr>
        <p:spPr bwMode="auto">
          <a:xfrm>
            <a:off x="179512" y="252222"/>
            <a:ext cx="42484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ru-RU" sz="2000" b="1" dirty="0">
                <a:solidFill>
                  <a:srgbClr val="0000FF"/>
                </a:solidFill>
              </a:rPr>
              <a:t>Шкала диагностики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ru-RU" sz="2000" b="1" dirty="0">
                <a:solidFill>
                  <a:srgbClr val="0000FF"/>
                </a:solidFill>
              </a:rPr>
              <a:t>явного (</a:t>
            </a:r>
            <a:r>
              <a:rPr lang="ru-RU" sz="2000" b="1" dirty="0" err="1">
                <a:solidFill>
                  <a:srgbClr val="0000FF"/>
                </a:solidFill>
              </a:rPr>
              <a:t>overt</a:t>
            </a:r>
            <a:r>
              <a:rPr lang="ru-RU" sz="2000" b="1" dirty="0">
                <a:solidFill>
                  <a:srgbClr val="0000FF"/>
                </a:solidFill>
              </a:rPr>
              <a:t>)         ДВС-синдрома</a:t>
            </a:r>
            <a:r>
              <a:rPr lang="ru-RU" sz="1600" dirty="0">
                <a:solidFill>
                  <a:srgbClr val="0000FF"/>
                </a:solidFill>
              </a:rPr>
              <a:t>                                                                 </a:t>
            </a:r>
            <a:r>
              <a:rPr lang="ru-RU" sz="1600" dirty="0">
                <a:solidFill>
                  <a:prstClr val="black"/>
                </a:solidFill>
              </a:rPr>
              <a:t>International </a:t>
            </a:r>
            <a:r>
              <a:rPr lang="ru-RU" sz="1600" dirty="0" err="1">
                <a:solidFill>
                  <a:prstClr val="black"/>
                </a:solidFill>
              </a:rPr>
              <a:t>Society</a:t>
            </a:r>
            <a:r>
              <a:rPr lang="ru-RU" sz="1600" dirty="0">
                <a:solidFill>
                  <a:prstClr val="black"/>
                </a:solidFill>
              </a:rPr>
              <a:t> on </a:t>
            </a:r>
            <a:r>
              <a:rPr lang="ru-RU" sz="1600" dirty="0" err="1">
                <a:solidFill>
                  <a:prstClr val="black"/>
                </a:solidFill>
              </a:rPr>
              <a:t>Thrombosis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and</a:t>
            </a:r>
            <a:r>
              <a:rPr lang="ru-RU" sz="1600" dirty="0">
                <a:solidFill>
                  <a:prstClr val="black"/>
                </a:solidFill>
              </a:rPr>
              <a:t> Haemostasis, 2001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4871"/>
            <a:ext cx="3599656" cy="189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3438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/>
          <a:lstStyle/>
          <a:p>
            <a:r>
              <a:rPr lang="ru-RU" sz="2400" b="1" dirty="0">
                <a:solidFill>
                  <a:srgbClr val="0000FF"/>
                </a:solidFill>
              </a:rPr>
              <a:t>Критерии ДВС-синдрома в шкалах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166922"/>
              </p:ext>
            </p:extLst>
          </p:nvPr>
        </p:nvGraphicFramePr>
        <p:xfrm>
          <a:off x="179512" y="830992"/>
          <a:ext cx="8712968" cy="52623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2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302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782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00FF"/>
                          </a:solidFill>
                        </a:rPr>
                        <a:t>Параметр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00FF"/>
                          </a:solidFill>
                        </a:rPr>
                        <a:t>Критерии явного ДВС по 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ISTH</a:t>
                      </a:r>
                      <a:endParaRPr lang="ru-RU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00FF"/>
                          </a:solidFill>
                        </a:rPr>
                        <a:t>Критерии</a:t>
                      </a:r>
                      <a:r>
                        <a:rPr lang="ru-RU" sz="1600" b="1" baseline="0" dirty="0">
                          <a:solidFill>
                            <a:srgbClr val="0000FF"/>
                          </a:solidFill>
                        </a:rPr>
                        <a:t> ДВС по </a:t>
                      </a:r>
                      <a:r>
                        <a:rPr lang="en-US" sz="1600" b="1" baseline="0" dirty="0">
                          <a:solidFill>
                            <a:srgbClr val="0000FF"/>
                          </a:solidFill>
                        </a:rPr>
                        <a:t>JMHLW</a:t>
                      </a:r>
                      <a:endParaRPr lang="ru-RU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00FF"/>
                          </a:solidFill>
                        </a:rPr>
                        <a:t>Критерии</a:t>
                      </a:r>
                      <a:r>
                        <a:rPr lang="ru-RU" sz="1600" b="1" baseline="0" dirty="0">
                          <a:solidFill>
                            <a:srgbClr val="0000FF"/>
                          </a:solidFill>
                        </a:rPr>
                        <a:t> ДВС по </a:t>
                      </a:r>
                      <a:r>
                        <a:rPr lang="en-US" sz="1600" b="1" baseline="0" dirty="0">
                          <a:solidFill>
                            <a:srgbClr val="0000FF"/>
                          </a:solidFill>
                        </a:rPr>
                        <a:t>JAAM</a:t>
                      </a:r>
                      <a:endParaRPr lang="ru-RU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Соответствующее заболевание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0 баллов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 1 балл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0 баллов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Клинические проявления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0 баллов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Кровотечение – 1 балл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ПОН -1 балл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SIRS 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1400" b="1" baseline="0" dirty="0">
                          <a:solidFill>
                            <a:srgbClr val="FF0000"/>
                          </a:solidFill>
                        </a:rPr>
                        <a:t>более 3 – 1 балл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76848">
                <a:tc>
                  <a:txBody>
                    <a:bodyPr/>
                    <a:lstStyle/>
                    <a:p>
                      <a:r>
                        <a:rPr lang="ru-RU" sz="1400" b="1" dirty="0"/>
                        <a:t>Тромбоциты, </a:t>
                      </a:r>
                      <a:r>
                        <a:rPr lang="ru-RU" sz="1400" b="1" dirty="0" err="1"/>
                        <a:t>тыс</a:t>
                      </a:r>
                      <a:r>
                        <a:rPr lang="ru-RU" sz="1400" b="1" dirty="0"/>
                        <a:t> в </a:t>
                      </a:r>
                      <a:r>
                        <a:rPr lang="ru-RU" sz="1400" b="1" dirty="0" err="1"/>
                        <a:t>мкл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От 50 до 100  – 1 балл</a:t>
                      </a:r>
                    </a:p>
                    <a:p>
                      <a:pPr algn="ctr"/>
                      <a:r>
                        <a:rPr lang="ru-RU" sz="1400" dirty="0"/>
                        <a:t>Менее 50  – 2 балла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От 80</a:t>
                      </a:r>
                      <a:r>
                        <a:rPr lang="ru-RU" sz="1400" baseline="0" dirty="0"/>
                        <a:t> до 120  – 1 балл</a:t>
                      </a:r>
                    </a:p>
                    <a:p>
                      <a:pPr algn="ctr"/>
                      <a:r>
                        <a:rPr lang="ru-RU" sz="1400" baseline="0" dirty="0"/>
                        <a:t>От 50 до 80 – 2 балла</a:t>
                      </a:r>
                    </a:p>
                    <a:p>
                      <a:pPr algn="ctr"/>
                      <a:r>
                        <a:rPr lang="ru-RU" sz="1400" baseline="0" dirty="0"/>
                        <a:t>Менее 50 -3 балла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От 80</a:t>
                      </a:r>
                      <a:r>
                        <a:rPr lang="ru-RU" sz="1400" baseline="0" dirty="0"/>
                        <a:t> до 120  и снижение на 30% – 1 балл</a:t>
                      </a:r>
                    </a:p>
                    <a:p>
                      <a:pPr algn="ctr"/>
                      <a:r>
                        <a:rPr lang="ru-RU" sz="1400" baseline="0" dirty="0"/>
                        <a:t>От 50 до 80 – и снижение  - 3 балла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ПДФ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Умеренное повышение – 2 балла</a:t>
                      </a:r>
                    </a:p>
                    <a:p>
                      <a:pPr algn="ctr"/>
                      <a:r>
                        <a:rPr lang="ru-RU" sz="1400" dirty="0"/>
                        <a:t>Выраженное повышение- 3 балла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От 10 до 20 мкг/мл -1 балл</a:t>
                      </a:r>
                    </a:p>
                    <a:p>
                      <a:pPr algn="ctr"/>
                      <a:r>
                        <a:rPr lang="ru-RU" sz="1400" dirty="0"/>
                        <a:t>От 20 до 40 мкг/мл – 2 балла</a:t>
                      </a:r>
                    </a:p>
                    <a:p>
                      <a:pPr algn="ctr"/>
                      <a:r>
                        <a:rPr lang="ru-RU" sz="1400" dirty="0"/>
                        <a:t>Более 40 мкг/мл – 3 балла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От 10 до 25 мкг/мл -1 балл</a:t>
                      </a:r>
                    </a:p>
                    <a:p>
                      <a:pPr algn="ctr"/>
                      <a:r>
                        <a:rPr lang="ru-RU" sz="1400" dirty="0"/>
                        <a:t>Более</a:t>
                      </a:r>
                      <a:r>
                        <a:rPr lang="ru-RU" sz="1400" baseline="0" dirty="0"/>
                        <a:t> </a:t>
                      </a:r>
                      <a:r>
                        <a:rPr lang="ru-RU" sz="1400" dirty="0"/>
                        <a:t> 25 мкг/мл  – 3 балла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Фибриноген г/л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Менее 1,0 – 1 балл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От 1 до 1,5  -1 балл</a:t>
                      </a:r>
                    </a:p>
                    <a:p>
                      <a:pPr algn="ctr"/>
                      <a:r>
                        <a:rPr lang="ru-RU" sz="1400" dirty="0"/>
                        <a:t>Менее 1,0 – 2 балла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9824">
                <a:tc>
                  <a:txBody>
                    <a:bodyPr/>
                    <a:lstStyle/>
                    <a:p>
                      <a:r>
                        <a:rPr lang="ru-RU" sz="1400" b="1" dirty="0" err="1"/>
                        <a:t>Протромбиновое</a:t>
                      </a:r>
                      <a:r>
                        <a:rPr lang="ru-RU" sz="1400" b="1" dirty="0"/>
                        <a:t> время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От 3 до 6 с – 1 балл</a:t>
                      </a:r>
                    </a:p>
                    <a:p>
                      <a:pPr algn="ctr"/>
                      <a:r>
                        <a:rPr lang="ru-RU" sz="1400" dirty="0"/>
                        <a:t>Более 6 с – 2 балла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1,25-1,67  -1 балла</a:t>
                      </a:r>
                    </a:p>
                    <a:p>
                      <a:pPr algn="ctr"/>
                      <a:r>
                        <a:rPr lang="ru-RU" sz="1400" dirty="0"/>
                        <a:t>Более 1,67 – 2 балла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Более 1,2 – 1 балл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00FF"/>
                          </a:solidFill>
                        </a:rPr>
                        <a:t>Диагноз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00FF"/>
                          </a:solidFill>
                        </a:rPr>
                        <a:t>Боле 5 баллов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00FF"/>
                          </a:solidFill>
                        </a:rPr>
                        <a:t>Более 7 баллов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00FF"/>
                          </a:solidFill>
                        </a:rPr>
                        <a:t>Более 4 баллов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230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717677"/>
              </p:ext>
            </p:extLst>
          </p:nvPr>
        </p:nvGraphicFramePr>
        <p:xfrm>
          <a:off x="359016" y="620688"/>
          <a:ext cx="8568952" cy="6048672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69847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93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48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487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Пункты</a:t>
                      </a:r>
                      <a:endParaRPr lang="ru-RU" sz="32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Баллы</a:t>
                      </a:r>
                      <a:endParaRPr lang="ru-RU" sz="32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4874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66FF"/>
                          </a:solidFill>
                          <a:effectLst/>
                        </a:rPr>
                        <a:t>1. Соответствующее заболевание</a:t>
                      </a:r>
                      <a:endParaRPr lang="ru-RU" sz="2800" dirty="0">
                        <a:solidFill>
                          <a:srgbClr val="0066FF"/>
                        </a:solidFill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4874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66FF"/>
                          </a:solidFill>
                          <a:effectLst/>
                        </a:rPr>
                        <a:t>2. Клинические проявления</a:t>
                      </a:r>
                      <a:endParaRPr lang="ru-RU" sz="2800" dirty="0">
                        <a:solidFill>
                          <a:srgbClr val="0066FF"/>
                        </a:solidFill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46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Кровотечение (кровоточивость), независимое от основного заболевания</a:t>
                      </a:r>
                      <a:endParaRPr lang="ru-RU" sz="20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Вставьте любое значение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200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48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Шок, нарушение микроциркуляции,  независимое от основного заболевания</a:t>
                      </a:r>
                      <a:endParaRPr lang="ru-RU" sz="20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9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Необъясненная органная недостаточность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 sz="20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4874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66FF"/>
                          </a:solidFill>
                          <a:effectLst/>
                        </a:rPr>
                        <a:t>3. Лабораторные исследования</a:t>
                      </a:r>
                      <a:endParaRPr lang="ru-RU" sz="2800" dirty="0">
                        <a:solidFill>
                          <a:srgbClr val="0066FF"/>
                        </a:solidFill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9746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тромбоцитов (10</a:t>
                      </a:r>
                      <a:r>
                        <a:rPr lang="ru-RU" sz="1400" baseline="30000" dirty="0">
                          <a:effectLst/>
                        </a:rPr>
                        <a:t>9</a:t>
                      </a:r>
                      <a:r>
                        <a:rPr lang="ru-RU" sz="1400" dirty="0">
                          <a:effectLst/>
                        </a:rPr>
                        <a:t>/л)</a:t>
                      </a:r>
                      <a:endParaRPr lang="ru-RU" sz="20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4874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Более или равно100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4874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80–100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4874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Менее 80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4874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Уменьшение на 50% в течение 24 часов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79746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D-димер (мг/л)</a:t>
                      </a:r>
                      <a:endParaRPr lang="ru-RU" sz="20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64874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Менее 5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64874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5–9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64874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Более или равно  9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79746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Удлинение ПТ и АПТВ</a:t>
                      </a:r>
                      <a:endParaRPr lang="ru-RU" sz="20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64874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Удлинение ПВ  менее 3 с и удлинение АПТВ менее 10 с 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64874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Удлинение  ПВ более или равно 3 </a:t>
                      </a:r>
                      <a:r>
                        <a:rPr lang="en-US" sz="1200" dirty="0">
                          <a:effectLst/>
                        </a:rPr>
                        <a:t>c</a:t>
                      </a:r>
                      <a:r>
                        <a:rPr lang="ru-RU" sz="1200" dirty="0">
                          <a:effectLst/>
                        </a:rPr>
                        <a:t>  или удлинение АПТВ более или равно 10 с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64874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Удлинение ПВ более или равно  6 с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79746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Фибриноген (г/л)</a:t>
                      </a:r>
                      <a:endParaRPr lang="ru-RU" sz="20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64874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Более или равно 1,0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64874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Менее 1.0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399055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66FF"/>
                          </a:solidFill>
                          <a:effectLst/>
                        </a:rPr>
                        <a:t>Диагноз: Семь баллов  или больше.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7776" marR="57776" marT="0" marB="0"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9512" y="116632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b="1" dirty="0">
                <a:solidFill>
                  <a:srgbClr val="0066FF"/>
                </a:solidFill>
              </a:rPr>
              <a:t>Шкала диагностики ДВС-синдрома </a:t>
            </a:r>
            <a:r>
              <a:rPr lang="en-US" b="1" dirty="0">
                <a:solidFill>
                  <a:srgbClr val="0066FF"/>
                </a:solidFill>
              </a:rPr>
              <a:t>CDSS, 2012   (Chinese DIC Scoring System)</a:t>
            </a:r>
            <a:endParaRPr lang="ru-RU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4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568242"/>
              </p:ext>
            </p:extLst>
          </p:nvPr>
        </p:nvGraphicFramePr>
        <p:xfrm>
          <a:off x="525551" y="1155899"/>
          <a:ext cx="8164906" cy="5120205"/>
        </p:xfrm>
        <a:graphic>
          <a:graphicData uri="http://schemas.openxmlformats.org/drawingml/2006/table">
            <a:tbl>
              <a:tblPr firstRow="1" firstCol="1" bandRow="1"/>
              <a:tblGrid>
                <a:gridCol w="66952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96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0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Arial"/>
                          <a:cs typeface="Times New Roman"/>
                        </a:rPr>
                        <a:t>Критерии</a:t>
                      </a:r>
                      <a:endParaRPr lang="ru-RU" sz="1800" dirty="0">
                        <a:solidFill>
                          <a:srgbClr val="0000FF"/>
                        </a:solidFill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Arial"/>
                          <a:cs typeface="Times New Roman"/>
                        </a:rPr>
                        <a:t>Оценка</a:t>
                      </a:r>
                      <a:endParaRPr lang="ru-RU" sz="1800" dirty="0">
                        <a:solidFill>
                          <a:srgbClr val="0000FF"/>
                        </a:solidFill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"/>
                          <a:cs typeface="Times New Roman"/>
                        </a:rPr>
                        <a:t>1. Основные заболевания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а. Отслойка плаценты</a:t>
                      </a:r>
                      <a:endParaRPr lang="ru-RU" sz="16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Напряжение матки, гибель плода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5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  <a:ea typeface="Arial"/>
                          <a:cs typeface="Times New Roman"/>
                        </a:rPr>
                        <a:t>Напря</a:t>
                      </a:r>
                      <a:r>
                        <a:rPr lang="ru-RU" sz="1200" dirty="0" err="1">
                          <a:effectLst/>
                          <a:latin typeface="+mn-lt"/>
                          <a:ea typeface="Arial"/>
                          <a:cs typeface="Times New Roman"/>
                        </a:rPr>
                        <a:t>жение</a:t>
                      </a:r>
                      <a:r>
                        <a:rPr lang="en-US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Arial"/>
                          <a:cs typeface="Times New Roman"/>
                        </a:rPr>
                        <a:t>матки</a:t>
                      </a:r>
                      <a:r>
                        <a:rPr lang="en-US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, </a:t>
                      </a: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живой плод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57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Подтверждение диагноза отслойки плаценты по данным УЗИ и КТГ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3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 б. Эмболия амниотической жидкостью</a:t>
                      </a:r>
                      <a:endParaRPr lang="ru-RU" sz="16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Острое легочное сердце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Искусственная вентиляция легких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3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Вспомогательная вентиляция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2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Arial"/>
                          <a:cs typeface="Times New Roman"/>
                        </a:rPr>
                        <a:t>Только ингаляция кислорода</a:t>
                      </a:r>
                      <a:endParaRPr lang="ru-RU" sz="140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51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 в. Связанное с ДВС-синдромом послеродовое кровотечение</a:t>
                      </a:r>
                      <a:endParaRPr lang="ru-RU" sz="16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Кровь из матки вытекает с низкой свертываемостью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057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Кровотечение более 2</a:t>
                      </a:r>
                      <a:r>
                        <a:rPr lang="en-US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 </a:t>
                      </a: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000 мл (в течение 24 ч после начала кровотечения)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3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057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Arial"/>
                          <a:cs typeface="Times New Roman"/>
                        </a:rPr>
                        <a:t>Кровотечение 1000-2000 мл (в течение 24 ч после начала кровотечения)</a:t>
                      </a:r>
                      <a:endParaRPr lang="ru-RU" sz="140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23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 г. Эклампсия</a:t>
                      </a:r>
                      <a:endParaRPr lang="ru-RU" sz="16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Arial"/>
                          <a:cs typeface="Times New Roman"/>
                        </a:rPr>
                        <a:t>Приступ эклампсии</a:t>
                      </a:r>
                      <a:endParaRPr lang="ru-RU" sz="140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23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 д. Тяжелая инфекция</a:t>
                      </a:r>
                      <a:endParaRPr lang="ru-RU" sz="16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969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Arial"/>
                          <a:cs typeface="Times New Roman"/>
                        </a:rPr>
                        <a:t>Лихорадка, сопровождающаяся шоком, бактериемией и наличием в крови эндотоксинов</a:t>
                      </a:r>
                      <a:endParaRPr lang="ru-RU" sz="140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48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Arial"/>
                          <a:cs typeface="Times New Roman"/>
                        </a:rPr>
                        <a:t>Продолжительная лихорадка или перемежающаяся лихорадка</a:t>
                      </a:r>
                      <a:endParaRPr lang="ru-RU" sz="140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61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е. Другие основные заболевания</a:t>
                      </a:r>
                      <a:endParaRPr lang="ru-RU" sz="16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1</a:t>
                      </a: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87624" y="386512"/>
            <a:ext cx="68407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b="1" dirty="0">
                <a:solidFill>
                  <a:srgbClr val="0000FF"/>
                </a:solidFill>
              </a:rPr>
              <a:t>Шкала ДВС-синдрома в акушерстве                                                             </a:t>
            </a:r>
            <a:r>
              <a:rPr lang="ru-RU" sz="1400" b="1" dirty="0">
                <a:solidFill>
                  <a:srgbClr val="0000FF"/>
                </a:solidFill>
              </a:rPr>
              <a:t>(</a:t>
            </a:r>
            <a:r>
              <a:rPr lang="en-US" sz="1400" b="1" dirty="0">
                <a:solidFill>
                  <a:srgbClr val="0000FF"/>
                </a:solidFill>
              </a:rPr>
              <a:t>Japanese Society of Obstetrics and Gynecology, 2014)</a:t>
            </a:r>
          </a:p>
          <a:p>
            <a:pPr algn="ctr" defTabSz="914400"/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0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738669"/>
              </p:ext>
            </p:extLst>
          </p:nvPr>
        </p:nvGraphicFramePr>
        <p:xfrm>
          <a:off x="323528" y="988858"/>
          <a:ext cx="8164906" cy="5315849"/>
        </p:xfrm>
        <a:graphic>
          <a:graphicData uri="http://schemas.openxmlformats.org/drawingml/2006/table">
            <a:tbl>
              <a:tblPr firstRow="1" firstCol="1" bandRow="1"/>
              <a:tblGrid>
                <a:gridCol w="71287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61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0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Arial"/>
                          <a:cs typeface="Times New Roman"/>
                        </a:rPr>
                        <a:t>Критерии</a:t>
                      </a:r>
                      <a:endParaRPr lang="ru-RU" sz="1800" dirty="0">
                        <a:solidFill>
                          <a:srgbClr val="0000FF"/>
                        </a:solidFill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Arial"/>
                          <a:cs typeface="Times New Roman"/>
                        </a:rPr>
                        <a:t>Оценка</a:t>
                      </a:r>
                      <a:endParaRPr lang="ru-RU" sz="1800" dirty="0">
                        <a:solidFill>
                          <a:srgbClr val="0000FF"/>
                        </a:solidFill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95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"/>
                          <a:cs typeface="Times New Roman"/>
                        </a:rPr>
                        <a:t>2. Клинические симптомы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а</a:t>
                      </a:r>
                      <a:r>
                        <a:rPr lang="ru-RU" sz="16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. Острая почечная недостаточность</a:t>
                      </a:r>
                      <a:endParaRPr lang="ru-RU" sz="16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Анурия (&lt;5 мл/час)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+mn-lt"/>
                          <a:ea typeface="Arial"/>
                          <a:cs typeface="Times New Roman"/>
                        </a:rPr>
                        <a:t>Олигурия</a:t>
                      </a: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 (5-20 мл/час)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3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51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 </a:t>
                      </a:r>
                      <a:r>
                        <a:rPr lang="ru-RU" sz="16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б. Острое нарушение дыхания (исключая эмболию амниотической жидкости)</a:t>
                      </a:r>
                      <a:endParaRPr lang="ru-RU" sz="16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Искусственная или вспомогательная ИВЛ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Только ингаляция кислорода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23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 </a:t>
                      </a:r>
                      <a:r>
                        <a:rPr lang="ru-RU" sz="16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в. Органная недостаточность</a:t>
                      </a:r>
                      <a:endParaRPr lang="ru-RU" sz="16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Сердце (хрипы или пенистая мокрота, и т.д.)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Печень (видимая желтуха, и т.д.)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Мозг (нарушения сознания, судороги, и т.д.)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Пищеварительный тракт (некротический энтерит, и т.д.)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Другая тяжелая органная недостаточность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23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 </a:t>
                      </a:r>
                      <a:r>
                        <a:rPr lang="ru-RU" sz="16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г. Геморрагический диатез</a:t>
                      </a:r>
                      <a:endParaRPr lang="ru-RU" sz="16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Макроскопическая гематурия и мелена, пурпура, и т.д.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23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 </a:t>
                      </a:r>
                      <a:r>
                        <a:rPr lang="ru-RU" sz="16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д. Симптомы шока</a:t>
                      </a:r>
                      <a:endParaRPr lang="ru-RU" sz="16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Частота пульса более 100 в мин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057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Arial"/>
                          <a:cs typeface="Times New Roman"/>
                        </a:rPr>
                        <a:t>Систолическое АД  менее 90 мм </a:t>
                      </a:r>
                      <a:r>
                        <a:rPr lang="en-US" sz="1200">
                          <a:effectLst/>
                          <a:latin typeface="+mn-lt"/>
                          <a:ea typeface="Arial"/>
                          <a:cs typeface="Times New Roman"/>
                        </a:rPr>
                        <a:t>Hg</a:t>
                      </a:r>
                      <a:r>
                        <a:rPr lang="ru-RU" sz="1200">
                          <a:effectLst/>
                          <a:latin typeface="+mn-lt"/>
                          <a:ea typeface="Arial"/>
                          <a:cs typeface="Times New Roman"/>
                        </a:rPr>
                        <a:t> или снижение на 40% и более</a:t>
                      </a:r>
                      <a:endParaRPr lang="ru-RU" sz="140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Arial"/>
                          <a:cs typeface="Times New Roman"/>
                        </a:rPr>
                        <a:t>Холодный пот</a:t>
                      </a:r>
                      <a:endParaRPr lang="ru-RU" sz="140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52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Arial"/>
                          <a:cs typeface="Times New Roman"/>
                        </a:rPr>
                        <a:t>Бледность</a:t>
                      </a:r>
                      <a:endParaRPr lang="ru-RU" sz="140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87624" y="188639"/>
            <a:ext cx="68407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b="1" dirty="0">
                <a:solidFill>
                  <a:srgbClr val="0000FF"/>
                </a:solidFill>
              </a:rPr>
              <a:t>Шкала ДВС-синдрома в акушерстве                                                             </a:t>
            </a:r>
            <a:r>
              <a:rPr lang="ru-RU" sz="1400" b="1" dirty="0">
                <a:solidFill>
                  <a:srgbClr val="0000FF"/>
                </a:solidFill>
              </a:rPr>
              <a:t>(</a:t>
            </a:r>
            <a:r>
              <a:rPr lang="en-US" sz="1400" b="1" dirty="0">
                <a:solidFill>
                  <a:srgbClr val="0000FF"/>
                </a:solidFill>
              </a:rPr>
              <a:t>Japanese Society of Obstetrics and Gynecology, 2014)</a:t>
            </a:r>
          </a:p>
          <a:p>
            <a:pPr algn="ctr" defTabSz="914400"/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1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459997"/>
              </p:ext>
            </p:extLst>
          </p:nvPr>
        </p:nvGraphicFramePr>
        <p:xfrm>
          <a:off x="323528" y="988858"/>
          <a:ext cx="8164906" cy="4533078"/>
        </p:xfrm>
        <a:graphic>
          <a:graphicData uri="http://schemas.openxmlformats.org/drawingml/2006/table">
            <a:tbl>
              <a:tblPr firstRow="1" firstCol="1" bandRow="1"/>
              <a:tblGrid>
                <a:gridCol w="53285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66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696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075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Arial"/>
                          <a:cs typeface="Times New Roman"/>
                        </a:rPr>
                        <a:t>Критерии</a:t>
                      </a:r>
                      <a:endParaRPr lang="ru-RU" sz="1800" dirty="0">
                        <a:solidFill>
                          <a:srgbClr val="0000FF"/>
                        </a:solidFill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Arial"/>
                          <a:cs typeface="Times New Roman"/>
                        </a:rPr>
                        <a:t>Оценка</a:t>
                      </a:r>
                      <a:endParaRPr lang="ru-RU" sz="1800" dirty="0">
                        <a:solidFill>
                          <a:srgbClr val="0000FF"/>
                        </a:solidFill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059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"/>
                          <a:cs typeface="Times New Roman"/>
                        </a:rPr>
                        <a:t>3. Результаты лабораторного исследования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898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Продукты деградации фибрина-фибриногена более 10 пг/мл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898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Количество тромбоцитов менее 100*10</a:t>
                      </a:r>
                      <a:r>
                        <a:rPr lang="ru-RU" sz="1200" baseline="300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9</a:t>
                      </a: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/л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898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Фибриноген менее 1,5 г/л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579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Протромбиновое время более 15 с (или более 50% от нормы) 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579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Реакция оседания эритроцитов менее 4 мм /15 мин или менее 15 мм/час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898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Время кровотечения более 5 минут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23406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Другие компоненты гемостаза</a:t>
                      </a:r>
                      <a:endParaRPr lang="ru-RU" sz="16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58695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антитромбин менее 18 мг/</a:t>
                      </a:r>
                      <a:r>
                        <a:rPr lang="ru-RU" sz="1200" dirty="0" err="1">
                          <a:effectLst/>
                          <a:latin typeface="+mn-lt"/>
                          <a:ea typeface="Arial"/>
                          <a:cs typeface="Times New Roman"/>
                        </a:rPr>
                        <a:t>дл</a:t>
                      </a: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 или снижение до 60%, </a:t>
                      </a:r>
                      <a:r>
                        <a:rPr lang="ru-RU" sz="1200" dirty="0" err="1">
                          <a:effectLst/>
                          <a:latin typeface="+mn-lt"/>
                          <a:ea typeface="Arial"/>
                          <a:cs typeface="Times New Roman"/>
                        </a:rPr>
                        <a:t>плазминоген</a:t>
                      </a: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, </a:t>
                      </a:r>
                      <a:r>
                        <a:rPr lang="ru-RU" sz="1200" dirty="0" err="1">
                          <a:effectLst/>
                          <a:latin typeface="+mn-lt"/>
                          <a:ea typeface="Arial"/>
                          <a:cs typeface="Times New Roman"/>
                        </a:rPr>
                        <a:t>прекалликреин</a:t>
                      </a:r>
                      <a:r>
                        <a:rPr lang="ru-RU" sz="1200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, другие факторы снижение на 50%</a:t>
                      </a:r>
                      <a:endParaRPr lang="ru-RU" sz="14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Arial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45204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Arial"/>
                          <a:cs typeface="Times New Roman"/>
                        </a:rPr>
                        <a:t> </a:t>
                      </a:r>
                      <a:endParaRPr lang="ru-RU" sz="1800" dirty="0">
                        <a:solidFill>
                          <a:srgbClr val="0000FF"/>
                        </a:solidFill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/>
                          <a:cs typeface="Times New Roman"/>
                        </a:rPr>
                        <a:t>Диагноз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23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Arial"/>
                          <a:cs typeface="Times New Roman"/>
                        </a:rPr>
                        <a:t>8-12 баллов</a:t>
                      </a:r>
                      <a:endParaRPr lang="ru-RU" sz="1800" dirty="0">
                        <a:solidFill>
                          <a:srgbClr val="0000FF"/>
                        </a:solidFill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Arial"/>
                          <a:cs typeface="Times New Roman"/>
                        </a:rPr>
                        <a:t>Подозреваемый ДВС</a:t>
                      </a:r>
                      <a:endParaRPr lang="ru-RU" sz="1800" dirty="0">
                        <a:solidFill>
                          <a:srgbClr val="0000FF"/>
                        </a:solidFill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23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"/>
                          <a:cs typeface="Times New Roman"/>
                        </a:rPr>
                        <a:t>Более или равно 13 баллов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"/>
                          <a:cs typeface="Times New Roman"/>
                        </a:rPr>
                        <a:t>Определенный ДВС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18537" marR="1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187624" y="188639"/>
            <a:ext cx="68407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b="1" dirty="0">
                <a:solidFill>
                  <a:srgbClr val="0000FF"/>
                </a:solidFill>
              </a:rPr>
              <a:t>Шкала ДВС-синдрома в акушерстве                                                             </a:t>
            </a:r>
            <a:r>
              <a:rPr lang="ru-RU" sz="1400" b="1" dirty="0">
                <a:solidFill>
                  <a:srgbClr val="0000FF"/>
                </a:solidFill>
              </a:rPr>
              <a:t>(</a:t>
            </a:r>
            <a:r>
              <a:rPr lang="en-US" sz="1400" b="1" dirty="0">
                <a:solidFill>
                  <a:srgbClr val="0000FF"/>
                </a:solidFill>
              </a:rPr>
              <a:t>Japanese Society of Obstetrics and Gynecology, 2014)</a:t>
            </a:r>
          </a:p>
          <a:p>
            <a:pPr algn="ctr" defTabSz="914400"/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9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3333FF"/>
                </a:solidFill>
              </a:rPr>
              <a:t>Логика диагноза ДВС-синдром:</a:t>
            </a:r>
            <a:endParaRPr lang="ru-RU" sz="3600" b="1" dirty="0">
              <a:solidFill>
                <a:srgbClr val="3333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87496285"/>
              </p:ext>
            </p:extLst>
          </p:nvPr>
        </p:nvGraphicFramePr>
        <p:xfrm>
          <a:off x="571501" y="1241136"/>
          <a:ext cx="786591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24790" y="4543379"/>
            <a:ext cx="2130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Критическое состояние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60617" y="4543380"/>
            <a:ext cx="2130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Кровотечение </a:t>
            </a:r>
          </a:p>
          <a:p>
            <a:pPr algn="ctr"/>
            <a:r>
              <a:rPr lang="ru-RU" sz="2400" b="1" dirty="0" smtClean="0"/>
              <a:t>ПОН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86944" y="4220213"/>
            <a:ext cx="2130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Тромбоциты</a:t>
            </a:r>
          </a:p>
          <a:p>
            <a:pPr algn="ctr"/>
            <a:r>
              <a:rPr lang="ru-RU" b="1" dirty="0" smtClean="0"/>
              <a:t>Фибриноген</a:t>
            </a:r>
          </a:p>
          <a:p>
            <a:pPr algn="ctr"/>
            <a:r>
              <a:rPr lang="ru-RU" b="1" dirty="0" smtClean="0"/>
              <a:t>МНО</a:t>
            </a:r>
          </a:p>
          <a:p>
            <a:pPr algn="ctr"/>
            <a:r>
              <a:rPr lang="ru-RU" b="1" dirty="0" smtClean="0"/>
              <a:t>АПТВ</a:t>
            </a:r>
          </a:p>
          <a:p>
            <a:pPr algn="ctr"/>
            <a:r>
              <a:rPr lang="ru-RU" b="1" dirty="0" smtClean="0"/>
              <a:t>ПДФ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530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116634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Приказ Минздрава России от 02.04.2013 N 183н "Об утверждении правил клинического использования донорской крови и (или) ее компонентов"                                (Зарегистрировано в Минюсте России 12.08.2013 N 29362)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/>
            </a:r>
            <a:b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8535" y="986183"/>
            <a:ext cx="8784976" cy="2316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IX.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Правила трансфузии (переливания)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криопреципитата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49. 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Основными медицинскими показаниями для трансфузии (переливания) </a:t>
            </a:r>
            <a:r>
              <a:rPr kumimoji="0" lang="ru-RU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криопреципитата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является гемофилия А и </a:t>
            </a:r>
            <a:r>
              <a:rPr kumimoji="0" lang="ru-RU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гипофибриногенемия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lvl="0" defTabSz="914400">
              <a:defRPr/>
            </a:pPr>
            <a:r>
              <a:rPr lang="ru-RU" sz="2000" b="1" dirty="0"/>
              <a:t>Одна доза </a:t>
            </a:r>
            <a:r>
              <a:rPr lang="ru-RU" sz="2000" b="1" dirty="0" err="1"/>
              <a:t>криопреципитата</a:t>
            </a:r>
            <a:r>
              <a:rPr lang="ru-RU" sz="2000" b="1" dirty="0"/>
              <a:t> содержит, в среднем, 250 мг фибриногена</a:t>
            </a:r>
            <a:r>
              <a:rPr lang="ru-RU" sz="2000" b="1" dirty="0" smtClean="0"/>
              <a:t>.</a:t>
            </a:r>
            <a:endParaRPr lang="en-US" sz="2000" b="1" dirty="0" smtClean="0"/>
          </a:p>
          <a:p>
            <a:pPr lvl="0" defTabSz="914400">
              <a:defRPr/>
            </a:pP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lvl="0" defTabSz="914400">
              <a:defRPr/>
            </a:pP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roboto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275336" y="1636433"/>
            <a:ext cx="8233288" cy="87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275335" y="1936973"/>
            <a:ext cx="6561883" cy="87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23455" y="5441800"/>
            <a:ext cx="7803572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Уровень фибриногена при кровопотере </a:t>
            </a:r>
            <a:r>
              <a:rPr lang="ru-RU" sz="2400" b="1" dirty="0" smtClean="0"/>
              <a:t>должен </a:t>
            </a:r>
            <a:r>
              <a:rPr lang="ru-RU" sz="2400" b="1" dirty="0" smtClean="0"/>
              <a:t>быть более </a:t>
            </a:r>
            <a:r>
              <a:rPr lang="ru-RU" sz="3200" b="1" dirty="0" smtClean="0">
                <a:solidFill>
                  <a:srgbClr val="FF0000"/>
                </a:solidFill>
              </a:rPr>
              <a:t>2,0 г/л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810" y="2806090"/>
            <a:ext cx="7004339" cy="252141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4676915" y="4270660"/>
            <a:ext cx="636156" cy="3532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7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116634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1400" b="1" kern="0" dirty="0">
                <a:solidFill>
                  <a:srgbClr val="000000"/>
                </a:solidFill>
                <a:latin typeface="Arial"/>
              </a:rPr>
              <a:t>Приказ Минздрава России от 02.04.2013 N 183н "Об утверждении правил клинического использования донорской крови и (или) ее компонентов"                                (Зарегистрировано в Минюсте России 12.08.2013 N 29362)</a:t>
            </a:r>
            <a:r>
              <a:rPr lang="ru-RU" b="1" kern="0" dirty="0">
                <a:solidFill>
                  <a:prstClr val="black"/>
                </a:solidFill>
              </a:rPr>
              <a:t/>
            </a:r>
            <a:br>
              <a:rPr lang="ru-RU" b="1" kern="0" dirty="0">
                <a:solidFill>
                  <a:prstClr val="black"/>
                </a:solidFill>
              </a:rPr>
            </a:br>
            <a:endParaRPr lang="ru-RU" b="1" kern="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8535" y="986183"/>
            <a:ext cx="8784976" cy="4439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b="1" kern="0" dirty="0" smtClean="0">
                <a:solidFill>
                  <a:prstClr val="black"/>
                </a:solidFill>
              </a:rPr>
              <a:t>X</a:t>
            </a:r>
            <a:r>
              <a:rPr lang="ru-RU" sz="2000" b="1" kern="0" dirty="0">
                <a:solidFill>
                  <a:prstClr val="black"/>
                </a:solidFill>
              </a:rPr>
              <a:t>. </a:t>
            </a:r>
            <a:r>
              <a:rPr lang="ru-RU" sz="2400" b="1" kern="0" dirty="0">
                <a:solidFill>
                  <a:prstClr val="black"/>
                </a:solidFill>
              </a:rPr>
              <a:t>Правила трансфузии (переливания) </a:t>
            </a:r>
            <a:r>
              <a:rPr lang="ru-RU" sz="2400" b="1" kern="0" dirty="0" err="1">
                <a:solidFill>
                  <a:prstClr val="black"/>
                </a:solidFill>
              </a:rPr>
              <a:t>тромбоцитного</a:t>
            </a:r>
            <a:r>
              <a:rPr lang="ru-RU" sz="2400" b="1" kern="0" dirty="0">
                <a:solidFill>
                  <a:prstClr val="black"/>
                </a:solidFill>
              </a:rPr>
              <a:t> концентрата (тромбоцитов)</a:t>
            </a:r>
          </a:p>
          <a:p>
            <a:pPr defTabSz="914400">
              <a:defRPr/>
            </a:pPr>
            <a:r>
              <a:rPr lang="ru-RU" kern="0" dirty="0">
                <a:solidFill>
                  <a:prstClr val="black"/>
                </a:solidFill>
              </a:rPr>
              <a:t>52. Расчет терапевтической дозы тромбоцитов проводится по следующим правилам:</a:t>
            </a:r>
          </a:p>
          <a:p>
            <a:pPr defTabSz="914400">
              <a:defRPr/>
            </a:pPr>
            <a:r>
              <a:rPr lang="ru-RU" kern="0" dirty="0">
                <a:solidFill>
                  <a:prstClr val="black"/>
                </a:solidFill>
              </a:rPr>
              <a:t>50-70 х 10</a:t>
            </a:r>
            <a:r>
              <a:rPr lang="ru-RU" kern="0" baseline="30000" dirty="0">
                <a:solidFill>
                  <a:prstClr val="black"/>
                </a:solidFill>
              </a:rPr>
              <a:t>9</a:t>
            </a:r>
            <a:r>
              <a:rPr lang="ru-RU" kern="0" dirty="0">
                <a:solidFill>
                  <a:prstClr val="black"/>
                </a:solidFill>
              </a:rPr>
              <a:t> тромбоцитов на каждые 10 кг массы тела реципиента или 200-250 х 10</a:t>
            </a:r>
            <a:r>
              <a:rPr lang="ru-RU" kern="0" baseline="30000" dirty="0">
                <a:solidFill>
                  <a:prstClr val="black"/>
                </a:solidFill>
              </a:rPr>
              <a:t>9</a:t>
            </a:r>
            <a:r>
              <a:rPr lang="ru-RU" kern="0" dirty="0">
                <a:solidFill>
                  <a:prstClr val="black"/>
                </a:solidFill>
              </a:rPr>
              <a:t> тромбоцитов на 1 м</a:t>
            </a:r>
            <a:r>
              <a:rPr lang="ru-RU" kern="0" baseline="30000" dirty="0">
                <a:solidFill>
                  <a:prstClr val="black"/>
                </a:solidFill>
              </a:rPr>
              <a:t>2</a:t>
            </a:r>
            <a:r>
              <a:rPr lang="ru-RU" kern="0" dirty="0">
                <a:solidFill>
                  <a:prstClr val="black"/>
                </a:solidFill>
              </a:rPr>
              <a:t> поверхности тела реципиента.</a:t>
            </a:r>
          </a:p>
          <a:p>
            <a:pPr defTabSz="914400">
              <a:defRPr/>
            </a:pPr>
            <a:r>
              <a:rPr lang="ru-RU" kern="0" dirty="0">
                <a:solidFill>
                  <a:prstClr val="black"/>
                </a:solidFill>
              </a:rPr>
              <a:t>53</a:t>
            </a:r>
            <a:r>
              <a:rPr lang="ru-RU" b="1" kern="0" dirty="0">
                <a:solidFill>
                  <a:prstClr val="black"/>
                </a:solidFill>
              </a:rPr>
              <a:t>. </a:t>
            </a:r>
            <a:r>
              <a:rPr lang="ru-RU" sz="2000" b="1" kern="0" dirty="0" smtClean="0">
                <a:solidFill>
                  <a:prstClr val="black"/>
                </a:solidFill>
              </a:rPr>
              <a:t>Конкретные показания к трансфузии (переливанию) тромбоцитов определяет лечащий врач </a:t>
            </a:r>
            <a:r>
              <a:rPr lang="ru-RU" kern="0" dirty="0" smtClean="0">
                <a:solidFill>
                  <a:prstClr val="black"/>
                </a:solidFill>
              </a:rPr>
              <a:t>на </a:t>
            </a:r>
            <a:r>
              <a:rPr lang="ru-RU" kern="0" dirty="0">
                <a:solidFill>
                  <a:prstClr val="black"/>
                </a:solidFill>
              </a:rPr>
              <a:t>основании анализа клинической картины и причин тромбоцитопении, степени ее выраженности и локализации кровотечения, объема и тяжести предстоящей операции.</a:t>
            </a:r>
          </a:p>
          <a:p>
            <a:pPr defTabSz="914400">
              <a:defRPr/>
            </a:pPr>
            <a:r>
              <a:rPr lang="ru-RU" kern="0" dirty="0">
                <a:solidFill>
                  <a:prstClr val="black"/>
                </a:solidFill>
              </a:rPr>
              <a:t>54. </a:t>
            </a:r>
            <a:r>
              <a:rPr lang="ru-RU" sz="2000" b="1" kern="0" dirty="0">
                <a:solidFill>
                  <a:prstClr val="black"/>
                </a:solidFill>
              </a:rPr>
              <a:t>Переливание тромбоцитов не проводится при тромбоцитопении иммунного генеза</a:t>
            </a:r>
            <a:r>
              <a:rPr lang="ru-RU" sz="2000" kern="0" dirty="0">
                <a:solidFill>
                  <a:prstClr val="black"/>
                </a:solidFill>
              </a:rPr>
              <a:t>, </a:t>
            </a:r>
            <a:r>
              <a:rPr lang="ru-RU" kern="0" dirty="0">
                <a:solidFill>
                  <a:prstClr val="black"/>
                </a:solidFill>
              </a:rPr>
              <a:t>за исключением случаев наличия жизненных показаний при </a:t>
            </a:r>
            <a:r>
              <a:rPr lang="ru-RU" kern="0" dirty="0" err="1">
                <a:solidFill>
                  <a:prstClr val="black"/>
                </a:solidFill>
              </a:rPr>
              <a:t>развившемся</a:t>
            </a:r>
            <a:r>
              <a:rPr lang="ru-RU" kern="0" dirty="0">
                <a:solidFill>
                  <a:prstClr val="black"/>
                </a:solidFill>
              </a:rPr>
              <a:t> кровотечении.</a:t>
            </a:r>
          </a:p>
          <a:p>
            <a:pPr defTabSz="914400">
              <a:defRPr/>
            </a:pPr>
            <a:r>
              <a:rPr lang="ru-RU" kern="0" dirty="0">
                <a:solidFill>
                  <a:prstClr val="black"/>
                </a:solidFill>
              </a:rPr>
              <a:t>55. При </a:t>
            </a:r>
            <a:r>
              <a:rPr lang="ru-RU" kern="0" dirty="0" err="1">
                <a:solidFill>
                  <a:prstClr val="black"/>
                </a:solidFill>
              </a:rPr>
              <a:t>тромбоцитопатиях</a:t>
            </a:r>
            <a:r>
              <a:rPr lang="ru-RU" kern="0" dirty="0">
                <a:solidFill>
                  <a:prstClr val="black"/>
                </a:solidFill>
              </a:rPr>
              <a:t> трансфузия (переливание) тромбоцитов осуществляется в ургентных ситуациях - при массивных кровотечениях, операциях, родах.</a:t>
            </a:r>
          </a:p>
          <a:p>
            <a:pPr defTabSz="914400">
              <a:defRPr/>
            </a:pPr>
            <a:endParaRPr lang="ru-RU" sz="1050" kern="0" dirty="0">
              <a:solidFill>
                <a:srgbClr val="373737"/>
              </a:solidFill>
              <a:latin typeface="roboto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65398" y="4098013"/>
            <a:ext cx="72277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40319" y="2870232"/>
            <a:ext cx="73087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09969" y="3191652"/>
            <a:ext cx="29319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09969" y="4313290"/>
            <a:ext cx="20487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72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Прямая со стрелкой 34"/>
          <p:cNvCxnSpPr/>
          <p:nvPr/>
        </p:nvCxnSpPr>
        <p:spPr>
          <a:xfrm>
            <a:off x="7524328" y="1995431"/>
            <a:ext cx="0" cy="15143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4214900" y="1942568"/>
            <a:ext cx="0" cy="15672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419217" y="2075096"/>
            <a:ext cx="0" cy="14439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1418083" y="836712"/>
            <a:ext cx="0" cy="47024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211960" y="911968"/>
            <a:ext cx="0" cy="35610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524328" y="834059"/>
            <a:ext cx="0" cy="43387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1520" y="260648"/>
            <a:ext cx="8568952" cy="690205"/>
          </a:xfrm>
          <a:prstGeom prst="roundRect">
            <a:avLst>
              <a:gd name="adj" fmla="val 42241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800" b="1" dirty="0">
                <a:solidFill>
                  <a:prstClr val="white"/>
                </a:solidFill>
              </a:rPr>
              <a:t>Терапия массивной кровопотери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317030"/>
            <a:ext cx="1944216" cy="740093"/>
          </a:xfrm>
          <a:prstGeom prst="roundRect">
            <a:avLst>
              <a:gd name="adj" fmla="val 221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>
                <a:solidFill>
                  <a:prstClr val="black"/>
                </a:solidFill>
              </a:rPr>
              <a:t>Контроль за повреждением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26160" y="1317030"/>
            <a:ext cx="1728192" cy="740093"/>
          </a:xfrm>
          <a:prstGeom prst="roundRect">
            <a:avLst>
              <a:gd name="adj" fmla="val 221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>
                <a:solidFill>
                  <a:prstClr val="black"/>
                </a:solidFill>
              </a:rPr>
              <a:t>Контроль за реанимацией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96236" y="1284002"/>
            <a:ext cx="1656184" cy="810578"/>
          </a:xfrm>
          <a:prstGeom prst="roundRect">
            <a:avLst>
              <a:gd name="adj" fmla="val 22132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>
                <a:solidFill>
                  <a:schemeClr val="bg1"/>
                </a:solidFill>
              </a:rPr>
              <a:t>Контроль за гемостазом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6829" y="3509818"/>
            <a:ext cx="1944216" cy="1057275"/>
          </a:xfrm>
          <a:prstGeom prst="roundRect">
            <a:avLst>
              <a:gd name="adj" fmla="val 221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>
                <a:solidFill>
                  <a:prstClr val="black"/>
                </a:solidFill>
              </a:rPr>
              <a:t>Поэтапный хирургический гемостаз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30763" y="3509818"/>
            <a:ext cx="3481395" cy="3021003"/>
          </a:xfrm>
          <a:prstGeom prst="roundRect">
            <a:avLst>
              <a:gd name="adj" fmla="val 642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defTabSz="914400">
              <a:spcBef>
                <a:spcPts val="600"/>
              </a:spcBef>
            </a:pPr>
            <a:r>
              <a:rPr lang="ru-RU" sz="1600" b="1" dirty="0" err="1">
                <a:solidFill>
                  <a:prstClr val="black"/>
                </a:solidFill>
              </a:rPr>
              <a:t>Инфузия</a:t>
            </a:r>
            <a:r>
              <a:rPr lang="ru-RU" sz="1600" b="1" dirty="0">
                <a:solidFill>
                  <a:prstClr val="black"/>
                </a:solidFill>
              </a:rPr>
              <a:t> до 40 мл/кг</a:t>
            </a:r>
          </a:p>
          <a:p>
            <a:pPr defTabSz="914400">
              <a:spcBef>
                <a:spcPts val="600"/>
              </a:spcBef>
            </a:pPr>
            <a:r>
              <a:rPr lang="ru-RU" sz="1600" b="1" dirty="0">
                <a:solidFill>
                  <a:prstClr val="black"/>
                </a:solidFill>
              </a:rPr>
              <a:t>Допустимая гипотония до остановки кровотечения 80-100 мм </a:t>
            </a:r>
            <a:r>
              <a:rPr lang="ru-RU" sz="1600" b="1" dirty="0" err="1">
                <a:solidFill>
                  <a:prstClr val="black"/>
                </a:solidFill>
              </a:rPr>
              <a:t>рт</a:t>
            </a:r>
            <a:r>
              <a:rPr lang="ru-RU" sz="1600" b="1" dirty="0">
                <a:solidFill>
                  <a:prstClr val="black"/>
                </a:solidFill>
              </a:rPr>
              <a:t> </a:t>
            </a:r>
            <a:r>
              <a:rPr lang="ru-RU" sz="1600" b="1" dirty="0" err="1">
                <a:solidFill>
                  <a:prstClr val="black"/>
                </a:solidFill>
              </a:rPr>
              <a:t>ст</a:t>
            </a:r>
            <a:endParaRPr lang="ru-RU" sz="1600" b="1" dirty="0">
              <a:solidFill>
                <a:prstClr val="black"/>
              </a:solidFill>
            </a:endParaRPr>
          </a:p>
          <a:p>
            <a:pPr defTabSz="914400">
              <a:spcBef>
                <a:spcPts val="600"/>
              </a:spcBef>
            </a:pPr>
            <a:r>
              <a:rPr lang="ru-RU" sz="1600" b="1" dirty="0">
                <a:solidFill>
                  <a:prstClr val="black"/>
                </a:solidFill>
              </a:rPr>
              <a:t>Контроль за объемом </a:t>
            </a:r>
            <a:r>
              <a:rPr lang="ru-RU" sz="1600" b="1" dirty="0" err="1">
                <a:solidFill>
                  <a:prstClr val="black"/>
                </a:solidFill>
              </a:rPr>
              <a:t>плазмозаменителей</a:t>
            </a:r>
            <a:endParaRPr lang="ru-RU" sz="1600" b="1" dirty="0">
              <a:solidFill>
                <a:prstClr val="black"/>
              </a:solidFill>
            </a:endParaRPr>
          </a:p>
          <a:p>
            <a:pPr defTabSz="914400">
              <a:spcBef>
                <a:spcPts val="600"/>
              </a:spcBef>
            </a:pPr>
            <a:r>
              <a:rPr lang="ru-RU" sz="1600" b="1" dirty="0">
                <a:solidFill>
                  <a:prstClr val="black"/>
                </a:solidFill>
              </a:rPr>
              <a:t>Подключение </a:t>
            </a:r>
            <a:r>
              <a:rPr lang="ru-RU" sz="1600" b="1" dirty="0" err="1">
                <a:solidFill>
                  <a:prstClr val="black"/>
                </a:solidFill>
              </a:rPr>
              <a:t>вазопрессоров</a:t>
            </a:r>
            <a:endParaRPr lang="ru-RU" sz="1600" b="1" dirty="0">
              <a:solidFill>
                <a:prstClr val="black"/>
              </a:solidFill>
            </a:endParaRPr>
          </a:p>
          <a:p>
            <a:pPr defTabSz="914400">
              <a:spcBef>
                <a:spcPts val="600"/>
              </a:spcBef>
            </a:pPr>
            <a:r>
              <a:rPr lang="ru-RU" sz="1600" b="1" dirty="0">
                <a:solidFill>
                  <a:prstClr val="black"/>
                </a:solidFill>
              </a:rPr>
              <a:t>«Протокол массивной трансфузии»</a:t>
            </a:r>
          </a:p>
          <a:p>
            <a:pPr defTabSz="914400">
              <a:spcBef>
                <a:spcPts val="600"/>
              </a:spcBef>
            </a:pPr>
            <a:r>
              <a:rPr lang="ru-RU" sz="1600" b="1" dirty="0">
                <a:solidFill>
                  <a:prstClr val="black"/>
                </a:solidFill>
              </a:rPr>
              <a:t>Согревание, коррекция </a:t>
            </a:r>
            <a:r>
              <a:rPr lang="ru-RU" sz="1400" b="1" dirty="0" err="1">
                <a:solidFill>
                  <a:prstClr val="black"/>
                </a:solidFill>
              </a:rPr>
              <a:t>гипокальциемии</a:t>
            </a:r>
            <a:r>
              <a:rPr lang="ru-RU" sz="1400" b="1" dirty="0">
                <a:solidFill>
                  <a:prstClr val="black"/>
                </a:solidFill>
              </a:rPr>
              <a:t>, коррекция ацидоза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43025" y="3519054"/>
            <a:ext cx="2895225" cy="2381637"/>
          </a:xfrm>
          <a:prstGeom prst="roundRect">
            <a:avLst>
              <a:gd name="adj" fmla="val 642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defTabSz="914400">
              <a:spcBef>
                <a:spcPts val="600"/>
              </a:spcBef>
            </a:pPr>
            <a:r>
              <a:rPr lang="ru-RU" sz="1600" b="1" dirty="0">
                <a:solidFill>
                  <a:prstClr val="black"/>
                </a:solidFill>
              </a:rPr>
              <a:t>Диагностика – ТЭГ, фибриноген, тромбоциты, МНО, АПТВ</a:t>
            </a:r>
          </a:p>
          <a:p>
            <a:pPr defTabSz="914400">
              <a:spcBef>
                <a:spcPts val="600"/>
              </a:spcBef>
            </a:pPr>
            <a:r>
              <a:rPr lang="ru-RU" sz="1600" b="1" dirty="0">
                <a:solidFill>
                  <a:prstClr val="black"/>
                </a:solidFill>
              </a:rPr>
              <a:t>Антифибринолитики</a:t>
            </a:r>
          </a:p>
          <a:p>
            <a:pPr defTabSz="914400">
              <a:spcBef>
                <a:spcPts val="600"/>
              </a:spcBef>
            </a:pPr>
            <a:r>
              <a:rPr lang="ru-RU" sz="1600" b="1" dirty="0">
                <a:solidFill>
                  <a:prstClr val="black"/>
                </a:solidFill>
              </a:rPr>
              <a:t>Компоненты крови (Эр, СЗП, </a:t>
            </a:r>
            <a:r>
              <a:rPr lang="ru-RU" sz="1600" b="1" dirty="0" err="1">
                <a:solidFill>
                  <a:prstClr val="black"/>
                </a:solidFill>
              </a:rPr>
              <a:t>Тр</a:t>
            </a:r>
            <a:r>
              <a:rPr lang="ru-RU" sz="1600" b="1" dirty="0">
                <a:solidFill>
                  <a:prstClr val="black"/>
                </a:solidFill>
              </a:rPr>
              <a:t>, Крио)</a:t>
            </a:r>
          </a:p>
          <a:p>
            <a:pPr defTabSz="914400">
              <a:spcBef>
                <a:spcPts val="600"/>
              </a:spcBef>
            </a:pPr>
            <a:r>
              <a:rPr lang="ru-RU" sz="1600" b="1" dirty="0">
                <a:solidFill>
                  <a:prstClr val="black"/>
                </a:solidFill>
              </a:rPr>
              <a:t>Факторы (</a:t>
            </a:r>
            <a:r>
              <a:rPr lang="en-US" sz="1600" b="1" dirty="0">
                <a:solidFill>
                  <a:prstClr val="black"/>
                </a:solidFill>
              </a:rPr>
              <a:t>VII</a:t>
            </a:r>
            <a:r>
              <a:rPr lang="ru-RU" sz="1600" b="1" dirty="0">
                <a:solidFill>
                  <a:prstClr val="black"/>
                </a:solidFill>
              </a:rPr>
              <a:t>), концентраты факторов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1520" y="2254220"/>
            <a:ext cx="2134835" cy="740093"/>
          </a:xfrm>
          <a:prstGeom prst="roundRect">
            <a:avLst>
              <a:gd name="adj" fmla="val 2213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>
                <a:solidFill>
                  <a:prstClr val="black"/>
                </a:solidFill>
              </a:rPr>
              <a:t>Акушер-гинеколог</a:t>
            </a:r>
          </a:p>
          <a:p>
            <a:pPr algn="ctr" defTabSz="914400"/>
            <a:r>
              <a:rPr lang="ru-RU" b="1" dirty="0">
                <a:solidFill>
                  <a:prstClr val="black"/>
                </a:solidFill>
              </a:rPr>
              <a:t>Хирург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51920" y="2254220"/>
            <a:ext cx="4104456" cy="422910"/>
          </a:xfrm>
          <a:prstGeom prst="roundRect">
            <a:avLst>
              <a:gd name="adj" fmla="val 22132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>
                <a:solidFill>
                  <a:schemeClr val="bg1"/>
                </a:solidFill>
              </a:rPr>
              <a:t>Анестезиолог-реаниматолог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50341" y="2820553"/>
            <a:ext cx="1880592" cy="422910"/>
          </a:xfrm>
          <a:prstGeom prst="roundRect">
            <a:avLst>
              <a:gd name="adj" fmla="val 2213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 err="1">
                <a:solidFill>
                  <a:prstClr val="black"/>
                </a:solidFill>
              </a:rPr>
              <a:t>Трансфузиолог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1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314"/>
            <a:ext cx="2935510" cy="107568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962" y="0"/>
            <a:ext cx="2972599" cy="62970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834" y="715462"/>
            <a:ext cx="2098964" cy="13101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26" y="0"/>
            <a:ext cx="1433621" cy="18219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267689" y="3206426"/>
            <a:ext cx="6463146" cy="19409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Тромбоциты не показаны (противопоказаны)</a:t>
            </a:r>
          </a:p>
          <a:p>
            <a:endParaRPr lang="ru-RU" sz="12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00"/>
                </a:solidFill>
              </a:rPr>
              <a:t>Х</a:t>
            </a:r>
            <a:r>
              <a:rPr lang="ru-RU" b="1" dirty="0" smtClean="0">
                <a:solidFill>
                  <a:srgbClr val="000000"/>
                </a:solidFill>
              </a:rPr>
              <a:t>роническое заболевание </a:t>
            </a:r>
            <a:r>
              <a:rPr lang="ru-RU" b="1" dirty="0">
                <a:solidFill>
                  <a:srgbClr val="000000"/>
                </a:solidFill>
              </a:rPr>
              <a:t>костного мозга </a:t>
            </a:r>
            <a:endParaRPr lang="ru-RU" dirty="0">
              <a:solidFill>
                <a:srgbClr val="000000"/>
              </a:solidFill>
              <a:latin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</a:rPr>
              <a:t>Аутоиммунная </a:t>
            </a:r>
            <a:r>
              <a:rPr lang="ru-RU" b="1" dirty="0">
                <a:solidFill>
                  <a:srgbClr val="000000"/>
                </a:solidFill>
              </a:rPr>
              <a:t>тромбоцитопения </a:t>
            </a:r>
            <a:endParaRPr lang="ru-RU" dirty="0">
              <a:solidFill>
                <a:srgbClr val="000000"/>
              </a:solidFill>
              <a:latin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</a:rPr>
              <a:t>Гепарин-индуцированная тромбоцитопения </a:t>
            </a:r>
            <a:endParaRPr lang="ru-RU" dirty="0">
              <a:solidFill>
                <a:srgbClr val="000000"/>
              </a:solidFill>
              <a:latin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00"/>
                </a:solidFill>
              </a:rPr>
              <a:t>Т</a:t>
            </a:r>
            <a:r>
              <a:rPr lang="ru-RU" b="1" dirty="0" smtClean="0">
                <a:solidFill>
                  <a:srgbClr val="000000"/>
                </a:solidFill>
              </a:rPr>
              <a:t>ромботическая </a:t>
            </a:r>
            <a:r>
              <a:rPr lang="ru-RU" b="1" dirty="0">
                <a:solidFill>
                  <a:srgbClr val="000000"/>
                </a:solidFill>
              </a:rPr>
              <a:t>тромбоцитопеническая пурпура.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32344" y="2252319"/>
            <a:ext cx="8333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Тромбоциты без кровотечения могут переливаться при уровне </a:t>
            </a:r>
            <a:r>
              <a:rPr lang="ru-RU" sz="3200" b="1" dirty="0" smtClean="0">
                <a:solidFill>
                  <a:srgbClr val="FF0000"/>
                </a:solidFill>
              </a:rPr>
              <a:t>10-20*10</a:t>
            </a:r>
            <a:r>
              <a:rPr lang="ru-RU" sz="3200" b="1" baseline="30000" dirty="0" smtClean="0">
                <a:solidFill>
                  <a:srgbClr val="FF0000"/>
                </a:solidFill>
              </a:rPr>
              <a:t>9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04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7" y="227734"/>
            <a:ext cx="2628900" cy="96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944" y="184595"/>
            <a:ext cx="2906636" cy="6157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11" y="1268025"/>
            <a:ext cx="2018931" cy="12602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816" y="3490952"/>
            <a:ext cx="8333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Тромбоциты при кровотечении необходимо поддерживать более </a:t>
            </a:r>
            <a:r>
              <a:rPr lang="ru-RU" sz="3200" b="1" dirty="0" smtClean="0">
                <a:solidFill>
                  <a:srgbClr val="FF0000"/>
                </a:solidFill>
              </a:rPr>
              <a:t>50*10</a:t>
            </a:r>
            <a:r>
              <a:rPr lang="ru-RU" sz="3200" b="1" baseline="30000" dirty="0" smtClean="0">
                <a:solidFill>
                  <a:srgbClr val="FF0000"/>
                </a:solidFill>
              </a:rPr>
              <a:t>9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427" y="4470218"/>
            <a:ext cx="8582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При продолжающемся массивном кровотечении необходимо более </a:t>
            </a:r>
            <a:r>
              <a:rPr lang="ru-RU" sz="3200" b="1" dirty="0" smtClean="0">
                <a:solidFill>
                  <a:srgbClr val="FF0000"/>
                </a:solidFill>
              </a:rPr>
              <a:t>75*10</a:t>
            </a:r>
            <a:r>
              <a:rPr lang="ru-RU" sz="3200" b="1" baseline="30000" dirty="0" smtClean="0">
                <a:solidFill>
                  <a:srgbClr val="FF0000"/>
                </a:solidFill>
              </a:rPr>
              <a:t>9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395" y="1062934"/>
            <a:ext cx="1565805" cy="198997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9" y="172845"/>
            <a:ext cx="2628900" cy="230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5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5" y="0"/>
            <a:ext cx="8942192" cy="674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1934" y="2054119"/>
            <a:ext cx="328706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b="1" dirty="0">
                <a:solidFill>
                  <a:srgbClr val="000000"/>
                </a:solidFill>
                <a:latin typeface="Arial"/>
              </a:rPr>
              <a:t>МИНИСТЕРСТВО ЗДРАВООХРАНЕНИЯ РОССИЙСКОЙ ФЕДЕРАЦИИ</a:t>
            </a:r>
          </a:p>
          <a:p>
            <a:pPr lvl="0" algn="ctr"/>
            <a:r>
              <a:rPr lang="ru-RU" sz="1100" b="1" dirty="0">
                <a:solidFill>
                  <a:srgbClr val="000000"/>
                </a:solidFill>
                <a:latin typeface="Arial"/>
              </a:rPr>
              <a:t>ПРИКАЗ</a:t>
            </a:r>
          </a:p>
          <a:p>
            <a:pPr lvl="0" algn="ctr"/>
            <a:r>
              <a:rPr lang="ru-RU" sz="1100" b="1" dirty="0">
                <a:solidFill>
                  <a:srgbClr val="000000"/>
                </a:solidFill>
                <a:latin typeface="Arial"/>
              </a:rPr>
              <a:t>от 2 апреля 2013 года N 183н</a:t>
            </a:r>
          </a:p>
          <a:p>
            <a:pPr lvl="0" algn="ctr"/>
            <a:r>
              <a:rPr lang="ru-RU" sz="1100" b="1" dirty="0">
                <a:solidFill>
                  <a:srgbClr val="000000"/>
                </a:solidFill>
                <a:latin typeface="Arial"/>
              </a:rPr>
              <a:t>Об утверждении правил клинического использования донорской крови и (или) ее компонентов</a:t>
            </a:r>
          </a:p>
        </p:txBody>
      </p:sp>
    </p:spTree>
    <p:extLst>
      <p:ext uri="{BB962C8B-B14F-4D97-AF65-F5344CB8AC3E}">
        <p14:creationId xmlns:p14="http://schemas.microsoft.com/office/powerpoint/2010/main" val="247520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5494" y="1066268"/>
            <a:ext cx="780756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Острые гемолитические реакции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Фебрильные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негемолитические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реакции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TRALI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ТАСО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Аллергические реакции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Бактериальный сепсис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Гипокальцемия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Гипокалиемия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гиперкалиемия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Ацидоз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Гипотермия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Коагулопатия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дилюционная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Тромбоцитопения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дилюционная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Отсроченные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Отсроченные гемолитические реакции переливания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TRIM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Микрохимеризм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Переданные переливанием инфекции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Посттрансфузионная реакция «трансплантат против хозяина»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Посттрансфузионная пурпура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054" y="275025"/>
            <a:ext cx="3142819" cy="134276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29762" y="191348"/>
            <a:ext cx="3877408" cy="87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Осложнения массивной трансфузии</a:t>
            </a:r>
          </a:p>
        </p:txBody>
      </p:sp>
    </p:spTree>
    <p:extLst>
      <p:ext uri="{BB962C8B-B14F-4D97-AF65-F5344CB8AC3E}">
        <p14:creationId xmlns:p14="http://schemas.microsoft.com/office/powerpoint/2010/main" val="29703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61" y="228600"/>
            <a:ext cx="7023760" cy="618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64" y="138680"/>
            <a:ext cx="6795751" cy="63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423"/>
            <a:ext cx="4051005" cy="102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1628" y="1324121"/>
            <a:ext cx="8261498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search of Cochrane Library and </a:t>
            </a:r>
            <a:r>
              <a:rPr lang="en-US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PubMed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Острые гемолитические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 </a:t>
            </a:r>
            <a:r>
              <a:rPr lang="ru-RU" sz="1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n=4271</a:t>
            </a:r>
            <a:r>
              <a:rPr lang="en-US" sz="16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Септические реакции </a:t>
            </a:r>
            <a:r>
              <a:rPr lang="ru-RU" sz="1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n=2869)</a:t>
            </a:r>
          </a:p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Аллергические реакции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n=1569)</a:t>
            </a:r>
          </a:p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Связанная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переливанием реакция «трансплантат против хозяина»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n=1390)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Связанная с переливанием циркуляторная перегрузка  </a:t>
            </a:r>
            <a:r>
              <a:rPr lang="ru-RU" sz="1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n=1038)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Связанное с переливанием острое повреждение легко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 </a:t>
            </a:r>
            <a:r>
              <a:rPr lang="ru-RU" sz="1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n=816)</a:t>
            </a:r>
          </a:p>
          <a:p>
            <a:pPr>
              <a:spcBef>
                <a:spcPts val="600"/>
              </a:spcBef>
            </a:pPr>
            <a:r>
              <a:rPr lang="ru-RU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Холодовая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температурная токсичность </a:t>
            </a:r>
            <a:r>
              <a:rPr lang="ru-RU" sz="1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n=893)</a:t>
            </a:r>
          </a:p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Гипотензивные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n=797</a:t>
            </a:r>
            <a:r>
              <a:rPr lang="en-US" sz="16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Пурпура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посттрансфузионная </a:t>
            </a:r>
            <a:r>
              <a:rPr lang="ru-RU" sz="1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n=784)</a:t>
            </a:r>
          </a:p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Отсроченные серологические реакции </a:t>
            </a:r>
            <a:r>
              <a:rPr lang="ru-RU" sz="16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n=16)</a:t>
            </a:r>
          </a:p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Лихорадочные </a:t>
            </a:r>
            <a:r>
              <a:rPr lang="ru-RU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негемолитические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 </a:t>
            </a:r>
            <a:r>
              <a:rPr lang="ru-RU" sz="16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n=53)</a:t>
            </a:r>
          </a:p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Отсроченные гемолитические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 </a:t>
            </a:r>
            <a:r>
              <a:rPr lang="ru-RU" sz="16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n=12)</a:t>
            </a:r>
          </a:p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Цитратная интоксикация </a:t>
            </a:r>
            <a:r>
              <a:rPr lang="ru-RU" sz="16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n=63)</a:t>
            </a:r>
          </a:p>
          <a:p>
            <a:pPr>
              <a:spcBef>
                <a:spcPts val="600"/>
              </a:spcBef>
            </a:pPr>
            <a:r>
              <a:rPr lang="ru-RU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Гиперкалиемическая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аритмия </a:t>
            </a:r>
            <a:r>
              <a:rPr lang="ru-RU" sz="16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n=11)</a:t>
            </a:r>
          </a:p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Острое повреждение пищеварительного тракта </a:t>
            </a:r>
            <a:r>
              <a:rPr lang="ru-RU" sz="16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n=119)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005" y="522689"/>
            <a:ext cx="3314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6913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4" y="4680"/>
            <a:ext cx="8997636" cy="673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87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40" y="1465863"/>
            <a:ext cx="5210456" cy="3573485"/>
          </a:xfrm>
          <a:prstGeom prst="rect">
            <a:avLst/>
          </a:prstGeom>
        </p:spPr>
      </p:pic>
      <p:sp>
        <p:nvSpPr>
          <p:cNvPr id="5" name="Полилиния 4"/>
          <p:cNvSpPr/>
          <p:nvPr/>
        </p:nvSpPr>
        <p:spPr>
          <a:xfrm>
            <a:off x="3390523" y="1340768"/>
            <a:ext cx="2736304" cy="3384376"/>
          </a:xfrm>
          <a:custGeom>
            <a:avLst/>
            <a:gdLst>
              <a:gd name="connsiteX0" fmla="*/ 2082188 w 3999123"/>
              <a:gd name="connsiteY0" fmla="*/ 308472 h 5310130"/>
              <a:gd name="connsiteX1" fmla="*/ 2082188 w 3999123"/>
              <a:gd name="connsiteY1" fmla="*/ 308472 h 5310130"/>
              <a:gd name="connsiteX2" fmla="*/ 2038120 w 3999123"/>
              <a:gd name="connsiteY2" fmla="*/ 429658 h 5310130"/>
              <a:gd name="connsiteX3" fmla="*/ 2016087 w 3999123"/>
              <a:gd name="connsiteY3" fmla="*/ 473725 h 5310130"/>
              <a:gd name="connsiteX4" fmla="*/ 1994053 w 3999123"/>
              <a:gd name="connsiteY4" fmla="*/ 561860 h 5310130"/>
              <a:gd name="connsiteX5" fmla="*/ 1983036 w 3999123"/>
              <a:gd name="connsiteY5" fmla="*/ 605928 h 5310130"/>
              <a:gd name="connsiteX6" fmla="*/ 1972019 w 3999123"/>
              <a:gd name="connsiteY6" fmla="*/ 716096 h 5310130"/>
              <a:gd name="connsiteX7" fmla="*/ 1938969 w 3999123"/>
              <a:gd name="connsiteY7" fmla="*/ 793214 h 5310130"/>
              <a:gd name="connsiteX8" fmla="*/ 1894901 w 3999123"/>
              <a:gd name="connsiteY8" fmla="*/ 892366 h 5310130"/>
              <a:gd name="connsiteX9" fmla="*/ 1828800 w 3999123"/>
              <a:gd name="connsiteY9" fmla="*/ 1024568 h 5310130"/>
              <a:gd name="connsiteX10" fmla="*/ 1729648 w 3999123"/>
              <a:gd name="connsiteY10" fmla="*/ 1068636 h 5310130"/>
              <a:gd name="connsiteX11" fmla="*/ 1685581 w 3999123"/>
              <a:gd name="connsiteY11" fmla="*/ 1090670 h 5310130"/>
              <a:gd name="connsiteX12" fmla="*/ 1597446 w 3999123"/>
              <a:gd name="connsiteY12" fmla="*/ 1112703 h 5310130"/>
              <a:gd name="connsiteX13" fmla="*/ 1531345 w 3999123"/>
              <a:gd name="connsiteY13" fmla="*/ 1134737 h 5310130"/>
              <a:gd name="connsiteX14" fmla="*/ 1498294 w 3999123"/>
              <a:gd name="connsiteY14" fmla="*/ 1145754 h 5310130"/>
              <a:gd name="connsiteX15" fmla="*/ 1443210 w 3999123"/>
              <a:gd name="connsiteY15" fmla="*/ 1167788 h 5310130"/>
              <a:gd name="connsiteX16" fmla="*/ 1388125 w 3999123"/>
              <a:gd name="connsiteY16" fmla="*/ 1178805 h 5310130"/>
              <a:gd name="connsiteX17" fmla="*/ 1277957 w 3999123"/>
              <a:gd name="connsiteY17" fmla="*/ 1211855 h 5310130"/>
              <a:gd name="connsiteX18" fmla="*/ 1244906 w 3999123"/>
              <a:gd name="connsiteY18" fmla="*/ 1222872 h 5310130"/>
              <a:gd name="connsiteX19" fmla="*/ 1189822 w 3999123"/>
              <a:gd name="connsiteY19" fmla="*/ 1233889 h 5310130"/>
              <a:gd name="connsiteX20" fmla="*/ 1145754 w 3999123"/>
              <a:gd name="connsiteY20" fmla="*/ 1255923 h 5310130"/>
              <a:gd name="connsiteX21" fmla="*/ 1013552 w 3999123"/>
              <a:gd name="connsiteY21" fmla="*/ 1277956 h 5310130"/>
              <a:gd name="connsiteX22" fmla="*/ 980501 w 3999123"/>
              <a:gd name="connsiteY22" fmla="*/ 1299990 h 5310130"/>
              <a:gd name="connsiteX23" fmla="*/ 881349 w 3999123"/>
              <a:gd name="connsiteY23" fmla="*/ 1344058 h 5310130"/>
              <a:gd name="connsiteX24" fmla="*/ 815248 w 3999123"/>
              <a:gd name="connsiteY24" fmla="*/ 1432193 h 5310130"/>
              <a:gd name="connsiteX25" fmla="*/ 782198 w 3999123"/>
              <a:gd name="connsiteY25" fmla="*/ 1443209 h 5310130"/>
              <a:gd name="connsiteX26" fmla="*/ 672029 w 3999123"/>
              <a:gd name="connsiteY26" fmla="*/ 1498294 h 5310130"/>
              <a:gd name="connsiteX27" fmla="*/ 561860 w 3999123"/>
              <a:gd name="connsiteY27" fmla="*/ 1553378 h 5310130"/>
              <a:gd name="connsiteX28" fmla="*/ 506776 w 3999123"/>
              <a:gd name="connsiteY28" fmla="*/ 1575412 h 5310130"/>
              <a:gd name="connsiteX29" fmla="*/ 440675 w 3999123"/>
              <a:gd name="connsiteY29" fmla="*/ 1597446 h 5310130"/>
              <a:gd name="connsiteX30" fmla="*/ 385590 w 3999123"/>
              <a:gd name="connsiteY30" fmla="*/ 1619479 h 5310130"/>
              <a:gd name="connsiteX31" fmla="*/ 275422 w 3999123"/>
              <a:gd name="connsiteY31" fmla="*/ 1641513 h 5310130"/>
              <a:gd name="connsiteX32" fmla="*/ 242371 w 3999123"/>
              <a:gd name="connsiteY32" fmla="*/ 1663547 h 5310130"/>
              <a:gd name="connsiteX33" fmla="*/ 198304 w 3999123"/>
              <a:gd name="connsiteY33" fmla="*/ 1696597 h 5310130"/>
              <a:gd name="connsiteX34" fmla="*/ 154236 w 3999123"/>
              <a:gd name="connsiteY34" fmla="*/ 1707614 h 5310130"/>
              <a:gd name="connsiteX35" fmla="*/ 121186 w 3999123"/>
              <a:gd name="connsiteY35" fmla="*/ 1740665 h 5310130"/>
              <a:gd name="connsiteX36" fmla="*/ 88135 w 3999123"/>
              <a:gd name="connsiteY36" fmla="*/ 1784732 h 5310130"/>
              <a:gd name="connsiteX37" fmla="*/ 44067 w 3999123"/>
              <a:gd name="connsiteY37" fmla="*/ 1817783 h 5310130"/>
              <a:gd name="connsiteX38" fmla="*/ 22034 w 3999123"/>
              <a:gd name="connsiteY38" fmla="*/ 1861850 h 5310130"/>
              <a:gd name="connsiteX39" fmla="*/ 0 w 3999123"/>
              <a:gd name="connsiteY39" fmla="*/ 1927952 h 5310130"/>
              <a:gd name="connsiteX40" fmla="*/ 22034 w 3999123"/>
              <a:gd name="connsiteY40" fmla="*/ 3448279 h 5310130"/>
              <a:gd name="connsiteX41" fmla="*/ 11017 w 3999123"/>
              <a:gd name="connsiteY41" fmla="*/ 4483865 h 5310130"/>
              <a:gd name="connsiteX42" fmla="*/ 22034 w 3999123"/>
              <a:gd name="connsiteY42" fmla="*/ 4913523 h 5310130"/>
              <a:gd name="connsiteX43" fmla="*/ 66101 w 3999123"/>
              <a:gd name="connsiteY43" fmla="*/ 5023691 h 5310130"/>
              <a:gd name="connsiteX44" fmla="*/ 88135 w 3999123"/>
              <a:gd name="connsiteY44" fmla="*/ 5056742 h 5310130"/>
              <a:gd name="connsiteX45" fmla="*/ 121186 w 3999123"/>
              <a:gd name="connsiteY45" fmla="*/ 5078776 h 5310130"/>
              <a:gd name="connsiteX46" fmla="*/ 176270 w 3999123"/>
              <a:gd name="connsiteY46" fmla="*/ 5144877 h 5310130"/>
              <a:gd name="connsiteX47" fmla="*/ 297455 w 3999123"/>
              <a:gd name="connsiteY47" fmla="*/ 5199961 h 5310130"/>
              <a:gd name="connsiteX48" fmla="*/ 363557 w 3999123"/>
              <a:gd name="connsiteY48" fmla="*/ 5221995 h 5310130"/>
              <a:gd name="connsiteX49" fmla="*/ 407624 w 3999123"/>
              <a:gd name="connsiteY49" fmla="*/ 5255046 h 5310130"/>
              <a:gd name="connsiteX50" fmla="*/ 473725 w 3999123"/>
              <a:gd name="connsiteY50" fmla="*/ 5277079 h 5310130"/>
              <a:gd name="connsiteX51" fmla="*/ 517793 w 3999123"/>
              <a:gd name="connsiteY51" fmla="*/ 5288096 h 5310130"/>
              <a:gd name="connsiteX52" fmla="*/ 550843 w 3999123"/>
              <a:gd name="connsiteY52" fmla="*/ 5299113 h 5310130"/>
              <a:gd name="connsiteX53" fmla="*/ 627961 w 3999123"/>
              <a:gd name="connsiteY53" fmla="*/ 5310130 h 5310130"/>
              <a:gd name="connsiteX54" fmla="*/ 1057619 w 3999123"/>
              <a:gd name="connsiteY54" fmla="*/ 5288096 h 5310130"/>
              <a:gd name="connsiteX55" fmla="*/ 1090670 w 3999123"/>
              <a:gd name="connsiteY55" fmla="*/ 5277079 h 5310130"/>
              <a:gd name="connsiteX56" fmla="*/ 1134737 w 3999123"/>
              <a:gd name="connsiteY56" fmla="*/ 5266062 h 5310130"/>
              <a:gd name="connsiteX57" fmla="*/ 1266940 w 3999123"/>
              <a:gd name="connsiteY57" fmla="*/ 5233012 h 5310130"/>
              <a:gd name="connsiteX58" fmla="*/ 1432193 w 3999123"/>
              <a:gd name="connsiteY58" fmla="*/ 5210978 h 5310130"/>
              <a:gd name="connsiteX59" fmla="*/ 1553378 w 3999123"/>
              <a:gd name="connsiteY59" fmla="*/ 5177928 h 5310130"/>
              <a:gd name="connsiteX60" fmla="*/ 1597446 w 3999123"/>
              <a:gd name="connsiteY60" fmla="*/ 5166911 h 5310130"/>
              <a:gd name="connsiteX61" fmla="*/ 1685581 w 3999123"/>
              <a:gd name="connsiteY61" fmla="*/ 5122843 h 5310130"/>
              <a:gd name="connsiteX62" fmla="*/ 1729648 w 3999123"/>
              <a:gd name="connsiteY62" fmla="*/ 5100809 h 5310130"/>
              <a:gd name="connsiteX63" fmla="*/ 1806766 w 3999123"/>
              <a:gd name="connsiteY63" fmla="*/ 5045725 h 5310130"/>
              <a:gd name="connsiteX64" fmla="*/ 1872867 w 3999123"/>
              <a:gd name="connsiteY64" fmla="*/ 4957590 h 5310130"/>
              <a:gd name="connsiteX65" fmla="*/ 1883884 w 3999123"/>
              <a:gd name="connsiteY65" fmla="*/ 4924540 h 5310130"/>
              <a:gd name="connsiteX66" fmla="*/ 1994053 w 3999123"/>
              <a:gd name="connsiteY66" fmla="*/ 4748270 h 5310130"/>
              <a:gd name="connsiteX67" fmla="*/ 2005070 w 3999123"/>
              <a:gd name="connsiteY67" fmla="*/ 4715219 h 5310130"/>
              <a:gd name="connsiteX68" fmla="*/ 2049137 w 3999123"/>
              <a:gd name="connsiteY68" fmla="*/ 4627084 h 5310130"/>
              <a:gd name="connsiteX69" fmla="*/ 2093205 w 3999123"/>
              <a:gd name="connsiteY69" fmla="*/ 4527932 h 5310130"/>
              <a:gd name="connsiteX70" fmla="*/ 2104222 w 3999123"/>
              <a:gd name="connsiteY70" fmla="*/ 4472848 h 5310130"/>
              <a:gd name="connsiteX71" fmla="*/ 2115239 w 3999123"/>
              <a:gd name="connsiteY71" fmla="*/ 4428781 h 5310130"/>
              <a:gd name="connsiteX72" fmla="*/ 2126255 w 3999123"/>
              <a:gd name="connsiteY72" fmla="*/ 4373696 h 5310130"/>
              <a:gd name="connsiteX73" fmla="*/ 2148289 w 3999123"/>
              <a:gd name="connsiteY73" fmla="*/ 4329629 h 5310130"/>
              <a:gd name="connsiteX74" fmla="*/ 2181340 w 3999123"/>
              <a:gd name="connsiteY74" fmla="*/ 4065224 h 5310130"/>
              <a:gd name="connsiteX75" fmla="*/ 2192357 w 3999123"/>
              <a:gd name="connsiteY75" fmla="*/ 2853368 h 5310130"/>
              <a:gd name="connsiteX76" fmla="*/ 2214390 w 3999123"/>
              <a:gd name="connsiteY76" fmla="*/ 2732183 h 5310130"/>
              <a:gd name="connsiteX77" fmla="*/ 2236424 w 3999123"/>
              <a:gd name="connsiteY77" fmla="*/ 2677099 h 5310130"/>
              <a:gd name="connsiteX78" fmla="*/ 2247441 w 3999123"/>
              <a:gd name="connsiteY78" fmla="*/ 2633031 h 5310130"/>
              <a:gd name="connsiteX79" fmla="*/ 2280492 w 3999123"/>
              <a:gd name="connsiteY79" fmla="*/ 2533879 h 5310130"/>
              <a:gd name="connsiteX80" fmla="*/ 2313542 w 3999123"/>
              <a:gd name="connsiteY80" fmla="*/ 2412694 h 5310130"/>
              <a:gd name="connsiteX81" fmla="*/ 2346593 w 3999123"/>
              <a:gd name="connsiteY81" fmla="*/ 2346593 h 5310130"/>
              <a:gd name="connsiteX82" fmla="*/ 2401677 w 3999123"/>
              <a:gd name="connsiteY82" fmla="*/ 2269474 h 5310130"/>
              <a:gd name="connsiteX83" fmla="*/ 2434728 w 3999123"/>
              <a:gd name="connsiteY83" fmla="*/ 2214390 h 5310130"/>
              <a:gd name="connsiteX84" fmla="*/ 2522863 w 3999123"/>
              <a:gd name="connsiteY84" fmla="*/ 2148289 h 5310130"/>
              <a:gd name="connsiteX85" fmla="*/ 2577947 w 3999123"/>
              <a:gd name="connsiteY85" fmla="*/ 2104221 h 5310130"/>
              <a:gd name="connsiteX86" fmla="*/ 2610998 w 3999123"/>
              <a:gd name="connsiteY86" fmla="*/ 2071171 h 5310130"/>
              <a:gd name="connsiteX87" fmla="*/ 2677099 w 3999123"/>
              <a:gd name="connsiteY87" fmla="*/ 2049137 h 5310130"/>
              <a:gd name="connsiteX88" fmla="*/ 2721166 w 3999123"/>
              <a:gd name="connsiteY88" fmla="*/ 2027103 h 5310130"/>
              <a:gd name="connsiteX89" fmla="*/ 3382178 w 3999123"/>
              <a:gd name="connsiteY89" fmla="*/ 1983036 h 5310130"/>
              <a:gd name="connsiteX90" fmla="*/ 3426246 w 3999123"/>
              <a:gd name="connsiteY90" fmla="*/ 1972019 h 5310130"/>
              <a:gd name="connsiteX91" fmla="*/ 3580482 w 3999123"/>
              <a:gd name="connsiteY91" fmla="*/ 1894901 h 5310130"/>
              <a:gd name="connsiteX92" fmla="*/ 3646583 w 3999123"/>
              <a:gd name="connsiteY92" fmla="*/ 1850834 h 5310130"/>
              <a:gd name="connsiteX93" fmla="*/ 3679634 w 3999123"/>
              <a:gd name="connsiteY93" fmla="*/ 1828800 h 5310130"/>
              <a:gd name="connsiteX94" fmla="*/ 3701667 w 3999123"/>
              <a:gd name="connsiteY94" fmla="*/ 1795749 h 5310130"/>
              <a:gd name="connsiteX95" fmla="*/ 3734718 w 3999123"/>
              <a:gd name="connsiteY95" fmla="*/ 1773715 h 5310130"/>
              <a:gd name="connsiteX96" fmla="*/ 3811836 w 3999123"/>
              <a:gd name="connsiteY96" fmla="*/ 1718631 h 5310130"/>
              <a:gd name="connsiteX97" fmla="*/ 3866920 w 3999123"/>
              <a:gd name="connsiteY97" fmla="*/ 1652530 h 5310130"/>
              <a:gd name="connsiteX98" fmla="*/ 3888954 w 3999123"/>
              <a:gd name="connsiteY98" fmla="*/ 1619479 h 5310130"/>
              <a:gd name="connsiteX99" fmla="*/ 3899971 w 3999123"/>
              <a:gd name="connsiteY99" fmla="*/ 1575412 h 5310130"/>
              <a:gd name="connsiteX100" fmla="*/ 3922005 w 3999123"/>
              <a:gd name="connsiteY100" fmla="*/ 1542361 h 5310130"/>
              <a:gd name="connsiteX101" fmla="*/ 3944039 w 3999123"/>
              <a:gd name="connsiteY101" fmla="*/ 1454226 h 5310130"/>
              <a:gd name="connsiteX102" fmla="*/ 3955055 w 3999123"/>
              <a:gd name="connsiteY102" fmla="*/ 1322024 h 5310130"/>
              <a:gd name="connsiteX103" fmla="*/ 3977089 w 3999123"/>
              <a:gd name="connsiteY103" fmla="*/ 1123720 h 5310130"/>
              <a:gd name="connsiteX104" fmla="*/ 3999123 w 3999123"/>
              <a:gd name="connsiteY104" fmla="*/ 760164 h 5310130"/>
              <a:gd name="connsiteX105" fmla="*/ 3988106 w 3999123"/>
              <a:gd name="connsiteY105" fmla="*/ 440674 h 5310130"/>
              <a:gd name="connsiteX106" fmla="*/ 3977089 w 3999123"/>
              <a:gd name="connsiteY106" fmla="*/ 407624 h 5310130"/>
              <a:gd name="connsiteX107" fmla="*/ 3955055 w 3999123"/>
              <a:gd name="connsiteY107" fmla="*/ 363556 h 5310130"/>
              <a:gd name="connsiteX108" fmla="*/ 3899971 w 3999123"/>
              <a:gd name="connsiteY108" fmla="*/ 286438 h 5310130"/>
              <a:gd name="connsiteX109" fmla="*/ 3888954 w 3999123"/>
              <a:gd name="connsiteY109" fmla="*/ 253388 h 5310130"/>
              <a:gd name="connsiteX110" fmla="*/ 3756752 w 3999123"/>
              <a:gd name="connsiteY110" fmla="*/ 132202 h 5310130"/>
              <a:gd name="connsiteX111" fmla="*/ 3690651 w 3999123"/>
              <a:gd name="connsiteY111" fmla="*/ 110168 h 5310130"/>
              <a:gd name="connsiteX112" fmla="*/ 3635566 w 3999123"/>
              <a:gd name="connsiteY112" fmla="*/ 77118 h 5310130"/>
              <a:gd name="connsiteX113" fmla="*/ 3459296 w 3999123"/>
              <a:gd name="connsiteY113" fmla="*/ 33050 h 5310130"/>
              <a:gd name="connsiteX114" fmla="*/ 3272010 w 3999123"/>
              <a:gd name="connsiteY114" fmla="*/ 0 h 5310130"/>
              <a:gd name="connsiteX115" fmla="*/ 2853369 w 3999123"/>
              <a:gd name="connsiteY115" fmla="*/ 11017 h 5310130"/>
              <a:gd name="connsiteX116" fmla="*/ 2754217 w 3999123"/>
              <a:gd name="connsiteY116" fmla="*/ 44067 h 5310130"/>
              <a:gd name="connsiteX117" fmla="*/ 2710149 w 3999123"/>
              <a:gd name="connsiteY117" fmla="*/ 55084 h 5310130"/>
              <a:gd name="connsiteX118" fmla="*/ 2655065 w 3999123"/>
              <a:gd name="connsiteY118" fmla="*/ 66101 h 5310130"/>
              <a:gd name="connsiteX119" fmla="*/ 2622014 w 3999123"/>
              <a:gd name="connsiteY119" fmla="*/ 77118 h 5310130"/>
              <a:gd name="connsiteX120" fmla="*/ 2533880 w 3999123"/>
              <a:gd name="connsiteY120" fmla="*/ 99152 h 5310130"/>
              <a:gd name="connsiteX121" fmla="*/ 2489812 w 3999123"/>
              <a:gd name="connsiteY121" fmla="*/ 110168 h 5310130"/>
              <a:gd name="connsiteX122" fmla="*/ 2434728 w 3999123"/>
              <a:gd name="connsiteY122" fmla="*/ 121185 h 5310130"/>
              <a:gd name="connsiteX123" fmla="*/ 2401677 w 3999123"/>
              <a:gd name="connsiteY123" fmla="*/ 132202 h 5310130"/>
              <a:gd name="connsiteX124" fmla="*/ 2302525 w 3999123"/>
              <a:gd name="connsiteY124" fmla="*/ 176270 h 5310130"/>
              <a:gd name="connsiteX125" fmla="*/ 2214390 w 3999123"/>
              <a:gd name="connsiteY125" fmla="*/ 220337 h 5310130"/>
              <a:gd name="connsiteX126" fmla="*/ 2181340 w 3999123"/>
              <a:gd name="connsiteY126" fmla="*/ 242371 h 5310130"/>
              <a:gd name="connsiteX127" fmla="*/ 2126255 w 3999123"/>
              <a:gd name="connsiteY127" fmla="*/ 275421 h 5310130"/>
              <a:gd name="connsiteX128" fmla="*/ 2082188 w 3999123"/>
              <a:gd name="connsiteY128" fmla="*/ 308472 h 531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3999123" h="5310130">
                <a:moveTo>
                  <a:pt x="2082188" y="308472"/>
                </a:moveTo>
                <a:lnTo>
                  <a:pt x="2082188" y="308472"/>
                </a:lnTo>
                <a:cubicBezTo>
                  <a:pt x="2067499" y="348867"/>
                  <a:pt x="2054084" y="389749"/>
                  <a:pt x="2038120" y="429658"/>
                </a:cubicBezTo>
                <a:cubicBezTo>
                  <a:pt x="2032021" y="444906"/>
                  <a:pt x="2021280" y="458145"/>
                  <a:pt x="2016087" y="473725"/>
                </a:cubicBezTo>
                <a:cubicBezTo>
                  <a:pt x="2006511" y="502454"/>
                  <a:pt x="2001398" y="532482"/>
                  <a:pt x="1994053" y="561860"/>
                </a:cubicBezTo>
                <a:lnTo>
                  <a:pt x="1983036" y="605928"/>
                </a:lnTo>
                <a:cubicBezTo>
                  <a:pt x="1979364" y="642651"/>
                  <a:pt x="1977631" y="679619"/>
                  <a:pt x="1972019" y="716096"/>
                </a:cubicBezTo>
                <a:cubicBezTo>
                  <a:pt x="1968417" y="739510"/>
                  <a:pt x="1948365" y="774421"/>
                  <a:pt x="1938969" y="793214"/>
                </a:cubicBezTo>
                <a:cubicBezTo>
                  <a:pt x="1914315" y="916485"/>
                  <a:pt x="1949029" y="784113"/>
                  <a:pt x="1894901" y="892366"/>
                </a:cubicBezTo>
                <a:cubicBezTo>
                  <a:pt x="1872906" y="936356"/>
                  <a:pt x="1876158" y="992996"/>
                  <a:pt x="1828800" y="1024568"/>
                </a:cubicBezTo>
                <a:cubicBezTo>
                  <a:pt x="1731574" y="1089385"/>
                  <a:pt x="1886981" y="989968"/>
                  <a:pt x="1729648" y="1068636"/>
                </a:cubicBezTo>
                <a:cubicBezTo>
                  <a:pt x="1714959" y="1075981"/>
                  <a:pt x="1701161" y="1085477"/>
                  <a:pt x="1685581" y="1090670"/>
                </a:cubicBezTo>
                <a:cubicBezTo>
                  <a:pt x="1656853" y="1100246"/>
                  <a:pt x="1626174" y="1103127"/>
                  <a:pt x="1597446" y="1112703"/>
                </a:cubicBezTo>
                <a:lnTo>
                  <a:pt x="1531345" y="1134737"/>
                </a:lnTo>
                <a:cubicBezTo>
                  <a:pt x="1520328" y="1138409"/>
                  <a:pt x="1509076" y="1141441"/>
                  <a:pt x="1498294" y="1145754"/>
                </a:cubicBezTo>
                <a:cubicBezTo>
                  <a:pt x="1479933" y="1153099"/>
                  <a:pt x="1462152" y="1162105"/>
                  <a:pt x="1443210" y="1167788"/>
                </a:cubicBezTo>
                <a:cubicBezTo>
                  <a:pt x="1425274" y="1173169"/>
                  <a:pt x="1406487" y="1175133"/>
                  <a:pt x="1388125" y="1178805"/>
                </a:cubicBezTo>
                <a:cubicBezTo>
                  <a:pt x="1311976" y="1216878"/>
                  <a:pt x="1376718" y="1189908"/>
                  <a:pt x="1277957" y="1211855"/>
                </a:cubicBezTo>
                <a:cubicBezTo>
                  <a:pt x="1266621" y="1214374"/>
                  <a:pt x="1256172" y="1220055"/>
                  <a:pt x="1244906" y="1222872"/>
                </a:cubicBezTo>
                <a:cubicBezTo>
                  <a:pt x="1226740" y="1227414"/>
                  <a:pt x="1208183" y="1230217"/>
                  <a:pt x="1189822" y="1233889"/>
                </a:cubicBezTo>
                <a:cubicBezTo>
                  <a:pt x="1175133" y="1241234"/>
                  <a:pt x="1161131" y="1250156"/>
                  <a:pt x="1145754" y="1255923"/>
                </a:cubicBezTo>
                <a:cubicBezTo>
                  <a:pt x="1109357" y="1269572"/>
                  <a:pt x="1045549" y="1273957"/>
                  <a:pt x="1013552" y="1277956"/>
                </a:cubicBezTo>
                <a:cubicBezTo>
                  <a:pt x="1002535" y="1285301"/>
                  <a:pt x="992601" y="1294612"/>
                  <a:pt x="980501" y="1299990"/>
                </a:cubicBezTo>
                <a:cubicBezTo>
                  <a:pt x="862507" y="1352432"/>
                  <a:pt x="956148" y="1294192"/>
                  <a:pt x="881349" y="1344058"/>
                </a:cubicBezTo>
                <a:cubicBezTo>
                  <a:pt x="864282" y="1369659"/>
                  <a:pt x="835603" y="1414746"/>
                  <a:pt x="815248" y="1432193"/>
                </a:cubicBezTo>
                <a:cubicBezTo>
                  <a:pt x="806431" y="1439750"/>
                  <a:pt x="793215" y="1439537"/>
                  <a:pt x="782198" y="1443209"/>
                </a:cubicBezTo>
                <a:cubicBezTo>
                  <a:pt x="703498" y="1495676"/>
                  <a:pt x="741787" y="1480854"/>
                  <a:pt x="672029" y="1498294"/>
                </a:cubicBezTo>
                <a:cubicBezTo>
                  <a:pt x="604201" y="1549163"/>
                  <a:pt x="651931" y="1520624"/>
                  <a:pt x="561860" y="1553378"/>
                </a:cubicBezTo>
                <a:cubicBezTo>
                  <a:pt x="543275" y="1560136"/>
                  <a:pt x="525361" y="1568654"/>
                  <a:pt x="506776" y="1575412"/>
                </a:cubicBezTo>
                <a:cubicBezTo>
                  <a:pt x="484949" y="1583349"/>
                  <a:pt x="462502" y="1589509"/>
                  <a:pt x="440675" y="1597446"/>
                </a:cubicBezTo>
                <a:cubicBezTo>
                  <a:pt x="422090" y="1604204"/>
                  <a:pt x="404351" y="1613225"/>
                  <a:pt x="385590" y="1619479"/>
                </a:cubicBezTo>
                <a:cubicBezTo>
                  <a:pt x="352718" y="1630436"/>
                  <a:pt x="307971" y="1636088"/>
                  <a:pt x="275422" y="1641513"/>
                </a:cubicBezTo>
                <a:cubicBezTo>
                  <a:pt x="264405" y="1648858"/>
                  <a:pt x="253145" y="1655851"/>
                  <a:pt x="242371" y="1663547"/>
                </a:cubicBezTo>
                <a:cubicBezTo>
                  <a:pt x="227430" y="1674219"/>
                  <a:pt x="214727" y="1688386"/>
                  <a:pt x="198304" y="1696597"/>
                </a:cubicBezTo>
                <a:cubicBezTo>
                  <a:pt x="184761" y="1703368"/>
                  <a:pt x="168925" y="1703942"/>
                  <a:pt x="154236" y="1707614"/>
                </a:cubicBezTo>
                <a:cubicBezTo>
                  <a:pt x="143219" y="1718631"/>
                  <a:pt x="131325" y="1728836"/>
                  <a:pt x="121186" y="1740665"/>
                </a:cubicBezTo>
                <a:cubicBezTo>
                  <a:pt x="109237" y="1754606"/>
                  <a:pt x="101119" y="1771749"/>
                  <a:pt x="88135" y="1784732"/>
                </a:cubicBezTo>
                <a:cubicBezTo>
                  <a:pt x="75151" y="1797716"/>
                  <a:pt x="58756" y="1806766"/>
                  <a:pt x="44067" y="1817783"/>
                </a:cubicBezTo>
                <a:cubicBezTo>
                  <a:pt x="36723" y="1832472"/>
                  <a:pt x="28133" y="1846602"/>
                  <a:pt x="22034" y="1861850"/>
                </a:cubicBezTo>
                <a:cubicBezTo>
                  <a:pt x="13408" y="1883415"/>
                  <a:pt x="0" y="1927952"/>
                  <a:pt x="0" y="1927952"/>
                </a:cubicBezTo>
                <a:cubicBezTo>
                  <a:pt x="7345" y="2434728"/>
                  <a:pt x="19849" y="2941455"/>
                  <a:pt x="22034" y="3448279"/>
                </a:cubicBezTo>
                <a:cubicBezTo>
                  <a:pt x="23522" y="3793491"/>
                  <a:pt x="11017" y="4138650"/>
                  <a:pt x="11017" y="4483865"/>
                </a:cubicBezTo>
                <a:cubicBezTo>
                  <a:pt x="11017" y="4627131"/>
                  <a:pt x="15529" y="4770404"/>
                  <a:pt x="22034" y="4913523"/>
                </a:cubicBezTo>
                <a:cubicBezTo>
                  <a:pt x="24448" y="4966631"/>
                  <a:pt x="38057" y="4978821"/>
                  <a:pt x="66101" y="5023691"/>
                </a:cubicBezTo>
                <a:cubicBezTo>
                  <a:pt x="73119" y="5034919"/>
                  <a:pt x="78772" y="5047379"/>
                  <a:pt x="88135" y="5056742"/>
                </a:cubicBezTo>
                <a:cubicBezTo>
                  <a:pt x="97498" y="5066105"/>
                  <a:pt x="110169" y="5071431"/>
                  <a:pt x="121186" y="5078776"/>
                </a:cubicBezTo>
                <a:cubicBezTo>
                  <a:pt x="142851" y="5111275"/>
                  <a:pt x="144459" y="5118367"/>
                  <a:pt x="176270" y="5144877"/>
                </a:cubicBezTo>
                <a:cubicBezTo>
                  <a:pt x="213133" y="5175596"/>
                  <a:pt x="249752" y="5182924"/>
                  <a:pt x="297455" y="5199961"/>
                </a:cubicBezTo>
                <a:cubicBezTo>
                  <a:pt x="319328" y="5207773"/>
                  <a:pt x="341523" y="5214650"/>
                  <a:pt x="363557" y="5221995"/>
                </a:cubicBezTo>
                <a:cubicBezTo>
                  <a:pt x="378246" y="5233012"/>
                  <a:pt x="391201" y="5246835"/>
                  <a:pt x="407624" y="5255046"/>
                </a:cubicBezTo>
                <a:cubicBezTo>
                  <a:pt x="428397" y="5265433"/>
                  <a:pt x="451479" y="5270405"/>
                  <a:pt x="473725" y="5277079"/>
                </a:cubicBezTo>
                <a:cubicBezTo>
                  <a:pt x="488228" y="5281430"/>
                  <a:pt x="503234" y="5283936"/>
                  <a:pt x="517793" y="5288096"/>
                </a:cubicBezTo>
                <a:cubicBezTo>
                  <a:pt x="528959" y="5291286"/>
                  <a:pt x="539456" y="5296836"/>
                  <a:pt x="550843" y="5299113"/>
                </a:cubicBezTo>
                <a:cubicBezTo>
                  <a:pt x="576306" y="5304206"/>
                  <a:pt x="602255" y="5306458"/>
                  <a:pt x="627961" y="5310130"/>
                </a:cubicBezTo>
                <a:cubicBezTo>
                  <a:pt x="771180" y="5302785"/>
                  <a:pt x="914576" y="5298313"/>
                  <a:pt x="1057619" y="5288096"/>
                </a:cubicBezTo>
                <a:cubicBezTo>
                  <a:pt x="1069202" y="5287269"/>
                  <a:pt x="1079504" y="5280269"/>
                  <a:pt x="1090670" y="5277079"/>
                </a:cubicBezTo>
                <a:cubicBezTo>
                  <a:pt x="1105229" y="5272919"/>
                  <a:pt x="1120178" y="5270221"/>
                  <a:pt x="1134737" y="5266062"/>
                </a:cubicBezTo>
                <a:cubicBezTo>
                  <a:pt x="1208280" y="5245050"/>
                  <a:pt x="1132043" y="5255495"/>
                  <a:pt x="1266940" y="5233012"/>
                </a:cubicBezTo>
                <a:cubicBezTo>
                  <a:pt x="1321756" y="5223876"/>
                  <a:pt x="1377443" y="5220500"/>
                  <a:pt x="1432193" y="5210978"/>
                </a:cubicBezTo>
                <a:cubicBezTo>
                  <a:pt x="1532548" y="5193525"/>
                  <a:pt x="1491233" y="5195683"/>
                  <a:pt x="1553378" y="5177928"/>
                </a:cubicBezTo>
                <a:cubicBezTo>
                  <a:pt x="1567937" y="5173768"/>
                  <a:pt x="1582757" y="5170583"/>
                  <a:pt x="1597446" y="5166911"/>
                </a:cubicBezTo>
                <a:lnTo>
                  <a:pt x="1685581" y="5122843"/>
                </a:lnTo>
                <a:cubicBezTo>
                  <a:pt x="1700270" y="5115498"/>
                  <a:pt x="1715983" y="5109918"/>
                  <a:pt x="1729648" y="5100809"/>
                </a:cubicBezTo>
                <a:cubicBezTo>
                  <a:pt x="1777977" y="5068591"/>
                  <a:pt x="1752107" y="5086720"/>
                  <a:pt x="1806766" y="5045725"/>
                </a:cubicBezTo>
                <a:cubicBezTo>
                  <a:pt x="1867437" y="4924385"/>
                  <a:pt x="1780066" y="5087512"/>
                  <a:pt x="1872867" y="4957590"/>
                </a:cubicBezTo>
                <a:cubicBezTo>
                  <a:pt x="1879617" y="4948140"/>
                  <a:pt x="1877649" y="4934337"/>
                  <a:pt x="1883884" y="4924540"/>
                </a:cubicBezTo>
                <a:cubicBezTo>
                  <a:pt x="1936655" y="4841615"/>
                  <a:pt x="1963113" y="4841089"/>
                  <a:pt x="1994053" y="4748270"/>
                </a:cubicBezTo>
                <a:cubicBezTo>
                  <a:pt x="1997725" y="4737253"/>
                  <a:pt x="2000265" y="4725791"/>
                  <a:pt x="2005070" y="4715219"/>
                </a:cubicBezTo>
                <a:cubicBezTo>
                  <a:pt x="2018662" y="4685317"/>
                  <a:pt x="2034448" y="4656462"/>
                  <a:pt x="2049137" y="4627084"/>
                </a:cubicBezTo>
                <a:cubicBezTo>
                  <a:pt x="2065415" y="4594529"/>
                  <a:pt x="2082654" y="4563103"/>
                  <a:pt x="2093205" y="4527932"/>
                </a:cubicBezTo>
                <a:cubicBezTo>
                  <a:pt x="2098586" y="4509997"/>
                  <a:pt x="2100160" y="4491127"/>
                  <a:pt x="2104222" y="4472848"/>
                </a:cubicBezTo>
                <a:cubicBezTo>
                  <a:pt x="2107507" y="4458067"/>
                  <a:pt x="2111955" y="4443562"/>
                  <a:pt x="2115239" y="4428781"/>
                </a:cubicBezTo>
                <a:cubicBezTo>
                  <a:pt x="2119301" y="4410502"/>
                  <a:pt x="2120334" y="4391460"/>
                  <a:pt x="2126255" y="4373696"/>
                </a:cubicBezTo>
                <a:cubicBezTo>
                  <a:pt x="2131448" y="4358116"/>
                  <a:pt x="2140944" y="4344318"/>
                  <a:pt x="2148289" y="4329629"/>
                </a:cubicBezTo>
                <a:cubicBezTo>
                  <a:pt x="2159306" y="4241494"/>
                  <a:pt x="2180533" y="4154041"/>
                  <a:pt x="2181340" y="4065224"/>
                </a:cubicBezTo>
                <a:cubicBezTo>
                  <a:pt x="2185012" y="3661272"/>
                  <a:pt x="2185452" y="3257278"/>
                  <a:pt x="2192357" y="2853368"/>
                </a:cubicBezTo>
                <a:cubicBezTo>
                  <a:pt x="2192770" y="2829197"/>
                  <a:pt x="2204508" y="2761829"/>
                  <a:pt x="2214390" y="2732183"/>
                </a:cubicBezTo>
                <a:cubicBezTo>
                  <a:pt x="2220644" y="2713422"/>
                  <a:pt x="2230170" y="2695860"/>
                  <a:pt x="2236424" y="2677099"/>
                </a:cubicBezTo>
                <a:cubicBezTo>
                  <a:pt x="2241212" y="2662735"/>
                  <a:pt x="2242988" y="2647503"/>
                  <a:pt x="2247441" y="2633031"/>
                </a:cubicBezTo>
                <a:cubicBezTo>
                  <a:pt x="2257687" y="2599733"/>
                  <a:pt x="2270921" y="2567377"/>
                  <a:pt x="2280492" y="2533879"/>
                </a:cubicBezTo>
                <a:cubicBezTo>
                  <a:pt x="2290840" y="2497661"/>
                  <a:pt x="2292064" y="2444910"/>
                  <a:pt x="2313542" y="2412694"/>
                </a:cubicBezTo>
                <a:cubicBezTo>
                  <a:pt x="2376689" y="2317973"/>
                  <a:pt x="2300980" y="2437817"/>
                  <a:pt x="2346593" y="2346593"/>
                </a:cubicBezTo>
                <a:cubicBezTo>
                  <a:pt x="2356445" y="2326889"/>
                  <a:pt x="2391700" y="2284440"/>
                  <a:pt x="2401677" y="2269474"/>
                </a:cubicBezTo>
                <a:cubicBezTo>
                  <a:pt x="2413555" y="2251657"/>
                  <a:pt x="2419587" y="2229531"/>
                  <a:pt x="2434728" y="2214390"/>
                </a:cubicBezTo>
                <a:cubicBezTo>
                  <a:pt x="2460695" y="2188423"/>
                  <a:pt x="2493756" y="2170679"/>
                  <a:pt x="2522863" y="2148289"/>
                </a:cubicBezTo>
                <a:cubicBezTo>
                  <a:pt x="2541501" y="2133952"/>
                  <a:pt x="2561320" y="2120848"/>
                  <a:pt x="2577947" y="2104221"/>
                </a:cubicBezTo>
                <a:cubicBezTo>
                  <a:pt x="2588964" y="2093204"/>
                  <a:pt x="2597378" y="2078737"/>
                  <a:pt x="2610998" y="2071171"/>
                </a:cubicBezTo>
                <a:cubicBezTo>
                  <a:pt x="2631301" y="2059892"/>
                  <a:pt x="2656326" y="2059524"/>
                  <a:pt x="2677099" y="2049137"/>
                </a:cubicBezTo>
                <a:cubicBezTo>
                  <a:pt x="2691788" y="2041792"/>
                  <a:pt x="2704967" y="2029803"/>
                  <a:pt x="2721166" y="2027103"/>
                </a:cubicBezTo>
                <a:cubicBezTo>
                  <a:pt x="2878306" y="2000913"/>
                  <a:pt x="3285310" y="1987879"/>
                  <a:pt x="3382178" y="1983036"/>
                </a:cubicBezTo>
                <a:cubicBezTo>
                  <a:pt x="3396867" y="1979364"/>
                  <a:pt x="3411882" y="1976807"/>
                  <a:pt x="3426246" y="1972019"/>
                </a:cubicBezTo>
                <a:cubicBezTo>
                  <a:pt x="3481137" y="1953722"/>
                  <a:pt x="3531867" y="1925838"/>
                  <a:pt x="3580482" y="1894901"/>
                </a:cubicBezTo>
                <a:cubicBezTo>
                  <a:pt x="3602823" y="1880684"/>
                  <a:pt x="3624549" y="1865523"/>
                  <a:pt x="3646583" y="1850834"/>
                </a:cubicBezTo>
                <a:lnTo>
                  <a:pt x="3679634" y="1828800"/>
                </a:lnTo>
                <a:cubicBezTo>
                  <a:pt x="3686978" y="1817783"/>
                  <a:pt x="3692305" y="1805112"/>
                  <a:pt x="3701667" y="1795749"/>
                </a:cubicBezTo>
                <a:cubicBezTo>
                  <a:pt x="3711030" y="1786386"/>
                  <a:pt x="3723943" y="1781411"/>
                  <a:pt x="3734718" y="1773715"/>
                </a:cubicBezTo>
                <a:cubicBezTo>
                  <a:pt x="3830391" y="1705378"/>
                  <a:pt x="3733934" y="1770567"/>
                  <a:pt x="3811836" y="1718631"/>
                </a:cubicBezTo>
                <a:cubicBezTo>
                  <a:pt x="3866546" y="1636569"/>
                  <a:pt x="3796228" y="1737362"/>
                  <a:pt x="3866920" y="1652530"/>
                </a:cubicBezTo>
                <a:cubicBezTo>
                  <a:pt x="3875396" y="1642358"/>
                  <a:pt x="3881609" y="1630496"/>
                  <a:pt x="3888954" y="1619479"/>
                </a:cubicBezTo>
                <a:cubicBezTo>
                  <a:pt x="3892626" y="1604790"/>
                  <a:pt x="3894007" y="1589329"/>
                  <a:pt x="3899971" y="1575412"/>
                </a:cubicBezTo>
                <a:cubicBezTo>
                  <a:pt x="3905187" y="1563242"/>
                  <a:pt x="3917480" y="1554805"/>
                  <a:pt x="3922005" y="1542361"/>
                </a:cubicBezTo>
                <a:cubicBezTo>
                  <a:pt x="3932354" y="1513902"/>
                  <a:pt x="3936694" y="1483604"/>
                  <a:pt x="3944039" y="1454226"/>
                </a:cubicBezTo>
                <a:cubicBezTo>
                  <a:pt x="3947711" y="1410159"/>
                  <a:pt x="3950426" y="1366001"/>
                  <a:pt x="3955055" y="1322024"/>
                </a:cubicBezTo>
                <a:cubicBezTo>
                  <a:pt x="3973843" y="1143531"/>
                  <a:pt x="3960543" y="1366396"/>
                  <a:pt x="3977089" y="1123720"/>
                </a:cubicBezTo>
                <a:cubicBezTo>
                  <a:pt x="3985348" y="1002594"/>
                  <a:pt x="3991778" y="881349"/>
                  <a:pt x="3999123" y="760164"/>
                </a:cubicBezTo>
                <a:cubicBezTo>
                  <a:pt x="3995451" y="653667"/>
                  <a:pt x="3994753" y="547026"/>
                  <a:pt x="3988106" y="440674"/>
                </a:cubicBezTo>
                <a:cubicBezTo>
                  <a:pt x="3987382" y="429084"/>
                  <a:pt x="3981663" y="418298"/>
                  <a:pt x="3977089" y="407624"/>
                </a:cubicBezTo>
                <a:cubicBezTo>
                  <a:pt x="3970620" y="392529"/>
                  <a:pt x="3963759" y="377483"/>
                  <a:pt x="3955055" y="363556"/>
                </a:cubicBezTo>
                <a:cubicBezTo>
                  <a:pt x="3942579" y="343594"/>
                  <a:pt x="3911625" y="309745"/>
                  <a:pt x="3899971" y="286438"/>
                </a:cubicBezTo>
                <a:cubicBezTo>
                  <a:pt x="3894778" y="276051"/>
                  <a:pt x="3894147" y="263775"/>
                  <a:pt x="3888954" y="253388"/>
                </a:cubicBezTo>
                <a:cubicBezTo>
                  <a:pt x="3864769" y="205020"/>
                  <a:pt x="3792245" y="144033"/>
                  <a:pt x="3756752" y="132202"/>
                </a:cubicBezTo>
                <a:cubicBezTo>
                  <a:pt x="3734718" y="124857"/>
                  <a:pt x="3711795" y="119779"/>
                  <a:pt x="3690651" y="110168"/>
                </a:cubicBezTo>
                <a:cubicBezTo>
                  <a:pt x="3671157" y="101307"/>
                  <a:pt x="3655060" y="85979"/>
                  <a:pt x="3635566" y="77118"/>
                </a:cubicBezTo>
                <a:cubicBezTo>
                  <a:pt x="3580305" y="52000"/>
                  <a:pt x="3517473" y="45516"/>
                  <a:pt x="3459296" y="33050"/>
                </a:cubicBezTo>
                <a:cubicBezTo>
                  <a:pt x="3314655" y="2056"/>
                  <a:pt x="3601548" y="50699"/>
                  <a:pt x="3272010" y="0"/>
                </a:cubicBezTo>
                <a:cubicBezTo>
                  <a:pt x="3132463" y="3672"/>
                  <a:pt x="2992814" y="4531"/>
                  <a:pt x="2853369" y="11017"/>
                </a:cubicBezTo>
                <a:cubicBezTo>
                  <a:pt x="2789058" y="14008"/>
                  <a:pt x="2809001" y="23524"/>
                  <a:pt x="2754217" y="44067"/>
                </a:cubicBezTo>
                <a:cubicBezTo>
                  <a:pt x="2740040" y="49383"/>
                  <a:pt x="2724930" y="51799"/>
                  <a:pt x="2710149" y="55084"/>
                </a:cubicBezTo>
                <a:cubicBezTo>
                  <a:pt x="2691870" y="59146"/>
                  <a:pt x="2673231" y="61559"/>
                  <a:pt x="2655065" y="66101"/>
                </a:cubicBezTo>
                <a:cubicBezTo>
                  <a:pt x="2643799" y="68918"/>
                  <a:pt x="2633218" y="74062"/>
                  <a:pt x="2622014" y="77118"/>
                </a:cubicBezTo>
                <a:cubicBezTo>
                  <a:pt x="2592799" y="85086"/>
                  <a:pt x="2563258" y="91808"/>
                  <a:pt x="2533880" y="99152"/>
                </a:cubicBezTo>
                <a:cubicBezTo>
                  <a:pt x="2519191" y="102824"/>
                  <a:pt x="2504659" y="107198"/>
                  <a:pt x="2489812" y="110168"/>
                </a:cubicBezTo>
                <a:cubicBezTo>
                  <a:pt x="2471451" y="113840"/>
                  <a:pt x="2452894" y="116643"/>
                  <a:pt x="2434728" y="121185"/>
                </a:cubicBezTo>
                <a:cubicBezTo>
                  <a:pt x="2423462" y="124002"/>
                  <a:pt x="2412694" y="128530"/>
                  <a:pt x="2401677" y="132202"/>
                </a:cubicBezTo>
                <a:cubicBezTo>
                  <a:pt x="2331367" y="179077"/>
                  <a:pt x="2412649" y="129074"/>
                  <a:pt x="2302525" y="176270"/>
                </a:cubicBezTo>
                <a:cubicBezTo>
                  <a:pt x="2272335" y="189209"/>
                  <a:pt x="2243768" y="205648"/>
                  <a:pt x="2214390" y="220337"/>
                </a:cubicBezTo>
                <a:cubicBezTo>
                  <a:pt x="2202547" y="226258"/>
                  <a:pt x="2193183" y="236450"/>
                  <a:pt x="2181340" y="242371"/>
                </a:cubicBezTo>
                <a:cubicBezTo>
                  <a:pt x="2124132" y="270976"/>
                  <a:pt x="2169294" y="232384"/>
                  <a:pt x="2126255" y="275421"/>
                </a:cubicBezTo>
                <a:lnTo>
                  <a:pt x="2082188" y="308472"/>
                </a:lnTo>
                <a:close/>
              </a:path>
            </a:pathLst>
          </a:custGeom>
          <a:solidFill>
            <a:srgbClr val="FFFF00">
              <a:alpha val="27843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" name="Полилиния 5"/>
          <p:cNvSpPr/>
          <p:nvPr/>
        </p:nvSpPr>
        <p:spPr>
          <a:xfrm flipH="1">
            <a:off x="1763687" y="1191762"/>
            <a:ext cx="2814029" cy="3653974"/>
          </a:xfrm>
          <a:custGeom>
            <a:avLst/>
            <a:gdLst>
              <a:gd name="connsiteX0" fmla="*/ 2082188 w 3999123"/>
              <a:gd name="connsiteY0" fmla="*/ 308472 h 5310130"/>
              <a:gd name="connsiteX1" fmla="*/ 2082188 w 3999123"/>
              <a:gd name="connsiteY1" fmla="*/ 308472 h 5310130"/>
              <a:gd name="connsiteX2" fmla="*/ 2038120 w 3999123"/>
              <a:gd name="connsiteY2" fmla="*/ 429658 h 5310130"/>
              <a:gd name="connsiteX3" fmla="*/ 2016087 w 3999123"/>
              <a:gd name="connsiteY3" fmla="*/ 473725 h 5310130"/>
              <a:gd name="connsiteX4" fmla="*/ 1994053 w 3999123"/>
              <a:gd name="connsiteY4" fmla="*/ 561860 h 5310130"/>
              <a:gd name="connsiteX5" fmla="*/ 1983036 w 3999123"/>
              <a:gd name="connsiteY5" fmla="*/ 605928 h 5310130"/>
              <a:gd name="connsiteX6" fmla="*/ 1972019 w 3999123"/>
              <a:gd name="connsiteY6" fmla="*/ 716096 h 5310130"/>
              <a:gd name="connsiteX7" fmla="*/ 1938969 w 3999123"/>
              <a:gd name="connsiteY7" fmla="*/ 793214 h 5310130"/>
              <a:gd name="connsiteX8" fmla="*/ 1894901 w 3999123"/>
              <a:gd name="connsiteY8" fmla="*/ 892366 h 5310130"/>
              <a:gd name="connsiteX9" fmla="*/ 1828800 w 3999123"/>
              <a:gd name="connsiteY9" fmla="*/ 1024568 h 5310130"/>
              <a:gd name="connsiteX10" fmla="*/ 1729648 w 3999123"/>
              <a:gd name="connsiteY10" fmla="*/ 1068636 h 5310130"/>
              <a:gd name="connsiteX11" fmla="*/ 1685581 w 3999123"/>
              <a:gd name="connsiteY11" fmla="*/ 1090670 h 5310130"/>
              <a:gd name="connsiteX12" fmla="*/ 1597446 w 3999123"/>
              <a:gd name="connsiteY12" fmla="*/ 1112703 h 5310130"/>
              <a:gd name="connsiteX13" fmla="*/ 1531345 w 3999123"/>
              <a:gd name="connsiteY13" fmla="*/ 1134737 h 5310130"/>
              <a:gd name="connsiteX14" fmla="*/ 1498294 w 3999123"/>
              <a:gd name="connsiteY14" fmla="*/ 1145754 h 5310130"/>
              <a:gd name="connsiteX15" fmla="*/ 1443210 w 3999123"/>
              <a:gd name="connsiteY15" fmla="*/ 1167788 h 5310130"/>
              <a:gd name="connsiteX16" fmla="*/ 1388125 w 3999123"/>
              <a:gd name="connsiteY16" fmla="*/ 1178805 h 5310130"/>
              <a:gd name="connsiteX17" fmla="*/ 1277957 w 3999123"/>
              <a:gd name="connsiteY17" fmla="*/ 1211855 h 5310130"/>
              <a:gd name="connsiteX18" fmla="*/ 1244906 w 3999123"/>
              <a:gd name="connsiteY18" fmla="*/ 1222872 h 5310130"/>
              <a:gd name="connsiteX19" fmla="*/ 1189822 w 3999123"/>
              <a:gd name="connsiteY19" fmla="*/ 1233889 h 5310130"/>
              <a:gd name="connsiteX20" fmla="*/ 1145754 w 3999123"/>
              <a:gd name="connsiteY20" fmla="*/ 1255923 h 5310130"/>
              <a:gd name="connsiteX21" fmla="*/ 1013552 w 3999123"/>
              <a:gd name="connsiteY21" fmla="*/ 1277956 h 5310130"/>
              <a:gd name="connsiteX22" fmla="*/ 980501 w 3999123"/>
              <a:gd name="connsiteY22" fmla="*/ 1299990 h 5310130"/>
              <a:gd name="connsiteX23" fmla="*/ 881349 w 3999123"/>
              <a:gd name="connsiteY23" fmla="*/ 1344058 h 5310130"/>
              <a:gd name="connsiteX24" fmla="*/ 815248 w 3999123"/>
              <a:gd name="connsiteY24" fmla="*/ 1432193 h 5310130"/>
              <a:gd name="connsiteX25" fmla="*/ 782198 w 3999123"/>
              <a:gd name="connsiteY25" fmla="*/ 1443209 h 5310130"/>
              <a:gd name="connsiteX26" fmla="*/ 672029 w 3999123"/>
              <a:gd name="connsiteY26" fmla="*/ 1498294 h 5310130"/>
              <a:gd name="connsiteX27" fmla="*/ 561860 w 3999123"/>
              <a:gd name="connsiteY27" fmla="*/ 1553378 h 5310130"/>
              <a:gd name="connsiteX28" fmla="*/ 506776 w 3999123"/>
              <a:gd name="connsiteY28" fmla="*/ 1575412 h 5310130"/>
              <a:gd name="connsiteX29" fmla="*/ 440675 w 3999123"/>
              <a:gd name="connsiteY29" fmla="*/ 1597446 h 5310130"/>
              <a:gd name="connsiteX30" fmla="*/ 385590 w 3999123"/>
              <a:gd name="connsiteY30" fmla="*/ 1619479 h 5310130"/>
              <a:gd name="connsiteX31" fmla="*/ 275422 w 3999123"/>
              <a:gd name="connsiteY31" fmla="*/ 1641513 h 5310130"/>
              <a:gd name="connsiteX32" fmla="*/ 242371 w 3999123"/>
              <a:gd name="connsiteY32" fmla="*/ 1663547 h 5310130"/>
              <a:gd name="connsiteX33" fmla="*/ 198304 w 3999123"/>
              <a:gd name="connsiteY33" fmla="*/ 1696597 h 5310130"/>
              <a:gd name="connsiteX34" fmla="*/ 154236 w 3999123"/>
              <a:gd name="connsiteY34" fmla="*/ 1707614 h 5310130"/>
              <a:gd name="connsiteX35" fmla="*/ 121186 w 3999123"/>
              <a:gd name="connsiteY35" fmla="*/ 1740665 h 5310130"/>
              <a:gd name="connsiteX36" fmla="*/ 88135 w 3999123"/>
              <a:gd name="connsiteY36" fmla="*/ 1784732 h 5310130"/>
              <a:gd name="connsiteX37" fmla="*/ 44067 w 3999123"/>
              <a:gd name="connsiteY37" fmla="*/ 1817783 h 5310130"/>
              <a:gd name="connsiteX38" fmla="*/ 22034 w 3999123"/>
              <a:gd name="connsiteY38" fmla="*/ 1861850 h 5310130"/>
              <a:gd name="connsiteX39" fmla="*/ 0 w 3999123"/>
              <a:gd name="connsiteY39" fmla="*/ 1927952 h 5310130"/>
              <a:gd name="connsiteX40" fmla="*/ 22034 w 3999123"/>
              <a:gd name="connsiteY40" fmla="*/ 3448279 h 5310130"/>
              <a:gd name="connsiteX41" fmla="*/ 11017 w 3999123"/>
              <a:gd name="connsiteY41" fmla="*/ 4483865 h 5310130"/>
              <a:gd name="connsiteX42" fmla="*/ 22034 w 3999123"/>
              <a:gd name="connsiteY42" fmla="*/ 4913523 h 5310130"/>
              <a:gd name="connsiteX43" fmla="*/ 66101 w 3999123"/>
              <a:gd name="connsiteY43" fmla="*/ 5023691 h 5310130"/>
              <a:gd name="connsiteX44" fmla="*/ 88135 w 3999123"/>
              <a:gd name="connsiteY44" fmla="*/ 5056742 h 5310130"/>
              <a:gd name="connsiteX45" fmla="*/ 121186 w 3999123"/>
              <a:gd name="connsiteY45" fmla="*/ 5078776 h 5310130"/>
              <a:gd name="connsiteX46" fmla="*/ 176270 w 3999123"/>
              <a:gd name="connsiteY46" fmla="*/ 5144877 h 5310130"/>
              <a:gd name="connsiteX47" fmla="*/ 297455 w 3999123"/>
              <a:gd name="connsiteY47" fmla="*/ 5199961 h 5310130"/>
              <a:gd name="connsiteX48" fmla="*/ 363557 w 3999123"/>
              <a:gd name="connsiteY48" fmla="*/ 5221995 h 5310130"/>
              <a:gd name="connsiteX49" fmla="*/ 407624 w 3999123"/>
              <a:gd name="connsiteY49" fmla="*/ 5255046 h 5310130"/>
              <a:gd name="connsiteX50" fmla="*/ 473725 w 3999123"/>
              <a:gd name="connsiteY50" fmla="*/ 5277079 h 5310130"/>
              <a:gd name="connsiteX51" fmla="*/ 517793 w 3999123"/>
              <a:gd name="connsiteY51" fmla="*/ 5288096 h 5310130"/>
              <a:gd name="connsiteX52" fmla="*/ 550843 w 3999123"/>
              <a:gd name="connsiteY52" fmla="*/ 5299113 h 5310130"/>
              <a:gd name="connsiteX53" fmla="*/ 627961 w 3999123"/>
              <a:gd name="connsiteY53" fmla="*/ 5310130 h 5310130"/>
              <a:gd name="connsiteX54" fmla="*/ 1057619 w 3999123"/>
              <a:gd name="connsiteY54" fmla="*/ 5288096 h 5310130"/>
              <a:gd name="connsiteX55" fmla="*/ 1090670 w 3999123"/>
              <a:gd name="connsiteY55" fmla="*/ 5277079 h 5310130"/>
              <a:gd name="connsiteX56" fmla="*/ 1134737 w 3999123"/>
              <a:gd name="connsiteY56" fmla="*/ 5266062 h 5310130"/>
              <a:gd name="connsiteX57" fmla="*/ 1266940 w 3999123"/>
              <a:gd name="connsiteY57" fmla="*/ 5233012 h 5310130"/>
              <a:gd name="connsiteX58" fmla="*/ 1432193 w 3999123"/>
              <a:gd name="connsiteY58" fmla="*/ 5210978 h 5310130"/>
              <a:gd name="connsiteX59" fmla="*/ 1553378 w 3999123"/>
              <a:gd name="connsiteY59" fmla="*/ 5177928 h 5310130"/>
              <a:gd name="connsiteX60" fmla="*/ 1597446 w 3999123"/>
              <a:gd name="connsiteY60" fmla="*/ 5166911 h 5310130"/>
              <a:gd name="connsiteX61" fmla="*/ 1685581 w 3999123"/>
              <a:gd name="connsiteY61" fmla="*/ 5122843 h 5310130"/>
              <a:gd name="connsiteX62" fmla="*/ 1729648 w 3999123"/>
              <a:gd name="connsiteY62" fmla="*/ 5100809 h 5310130"/>
              <a:gd name="connsiteX63" fmla="*/ 1806766 w 3999123"/>
              <a:gd name="connsiteY63" fmla="*/ 5045725 h 5310130"/>
              <a:gd name="connsiteX64" fmla="*/ 1872867 w 3999123"/>
              <a:gd name="connsiteY64" fmla="*/ 4957590 h 5310130"/>
              <a:gd name="connsiteX65" fmla="*/ 1883884 w 3999123"/>
              <a:gd name="connsiteY65" fmla="*/ 4924540 h 5310130"/>
              <a:gd name="connsiteX66" fmla="*/ 1994053 w 3999123"/>
              <a:gd name="connsiteY66" fmla="*/ 4748270 h 5310130"/>
              <a:gd name="connsiteX67" fmla="*/ 2005070 w 3999123"/>
              <a:gd name="connsiteY67" fmla="*/ 4715219 h 5310130"/>
              <a:gd name="connsiteX68" fmla="*/ 2049137 w 3999123"/>
              <a:gd name="connsiteY68" fmla="*/ 4627084 h 5310130"/>
              <a:gd name="connsiteX69" fmla="*/ 2093205 w 3999123"/>
              <a:gd name="connsiteY69" fmla="*/ 4527932 h 5310130"/>
              <a:gd name="connsiteX70" fmla="*/ 2104222 w 3999123"/>
              <a:gd name="connsiteY70" fmla="*/ 4472848 h 5310130"/>
              <a:gd name="connsiteX71" fmla="*/ 2115239 w 3999123"/>
              <a:gd name="connsiteY71" fmla="*/ 4428781 h 5310130"/>
              <a:gd name="connsiteX72" fmla="*/ 2126255 w 3999123"/>
              <a:gd name="connsiteY72" fmla="*/ 4373696 h 5310130"/>
              <a:gd name="connsiteX73" fmla="*/ 2148289 w 3999123"/>
              <a:gd name="connsiteY73" fmla="*/ 4329629 h 5310130"/>
              <a:gd name="connsiteX74" fmla="*/ 2181340 w 3999123"/>
              <a:gd name="connsiteY74" fmla="*/ 4065224 h 5310130"/>
              <a:gd name="connsiteX75" fmla="*/ 2192357 w 3999123"/>
              <a:gd name="connsiteY75" fmla="*/ 2853368 h 5310130"/>
              <a:gd name="connsiteX76" fmla="*/ 2214390 w 3999123"/>
              <a:gd name="connsiteY76" fmla="*/ 2732183 h 5310130"/>
              <a:gd name="connsiteX77" fmla="*/ 2236424 w 3999123"/>
              <a:gd name="connsiteY77" fmla="*/ 2677099 h 5310130"/>
              <a:gd name="connsiteX78" fmla="*/ 2247441 w 3999123"/>
              <a:gd name="connsiteY78" fmla="*/ 2633031 h 5310130"/>
              <a:gd name="connsiteX79" fmla="*/ 2280492 w 3999123"/>
              <a:gd name="connsiteY79" fmla="*/ 2533879 h 5310130"/>
              <a:gd name="connsiteX80" fmla="*/ 2313542 w 3999123"/>
              <a:gd name="connsiteY80" fmla="*/ 2412694 h 5310130"/>
              <a:gd name="connsiteX81" fmla="*/ 2346593 w 3999123"/>
              <a:gd name="connsiteY81" fmla="*/ 2346593 h 5310130"/>
              <a:gd name="connsiteX82" fmla="*/ 2401677 w 3999123"/>
              <a:gd name="connsiteY82" fmla="*/ 2269474 h 5310130"/>
              <a:gd name="connsiteX83" fmla="*/ 2434728 w 3999123"/>
              <a:gd name="connsiteY83" fmla="*/ 2214390 h 5310130"/>
              <a:gd name="connsiteX84" fmla="*/ 2522863 w 3999123"/>
              <a:gd name="connsiteY84" fmla="*/ 2148289 h 5310130"/>
              <a:gd name="connsiteX85" fmla="*/ 2577947 w 3999123"/>
              <a:gd name="connsiteY85" fmla="*/ 2104221 h 5310130"/>
              <a:gd name="connsiteX86" fmla="*/ 2610998 w 3999123"/>
              <a:gd name="connsiteY86" fmla="*/ 2071171 h 5310130"/>
              <a:gd name="connsiteX87" fmla="*/ 2677099 w 3999123"/>
              <a:gd name="connsiteY87" fmla="*/ 2049137 h 5310130"/>
              <a:gd name="connsiteX88" fmla="*/ 2721166 w 3999123"/>
              <a:gd name="connsiteY88" fmla="*/ 2027103 h 5310130"/>
              <a:gd name="connsiteX89" fmla="*/ 3382178 w 3999123"/>
              <a:gd name="connsiteY89" fmla="*/ 1983036 h 5310130"/>
              <a:gd name="connsiteX90" fmla="*/ 3426246 w 3999123"/>
              <a:gd name="connsiteY90" fmla="*/ 1972019 h 5310130"/>
              <a:gd name="connsiteX91" fmla="*/ 3580482 w 3999123"/>
              <a:gd name="connsiteY91" fmla="*/ 1894901 h 5310130"/>
              <a:gd name="connsiteX92" fmla="*/ 3646583 w 3999123"/>
              <a:gd name="connsiteY92" fmla="*/ 1850834 h 5310130"/>
              <a:gd name="connsiteX93" fmla="*/ 3679634 w 3999123"/>
              <a:gd name="connsiteY93" fmla="*/ 1828800 h 5310130"/>
              <a:gd name="connsiteX94" fmla="*/ 3701667 w 3999123"/>
              <a:gd name="connsiteY94" fmla="*/ 1795749 h 5310130"/>
              <a:gd name="connsiteX95" fmla="*/ 3734718 w 3999123"/>
              <a:gd name="connsiteY95" fmla="*/ 1773715 h 5310130"/>
              <a:gd name="connsiteX96" fmla="*/ 3811836 w 3999123"/>
              <a:gd name="connsiteY96" fmla="*/ 1718631 h 5310130"/>
              <a:gd name="connsiteX97" fmla="*/ 3866920 w 3999123"/>
              <a:gd name="connsiteY97" fmla="*/ 1652530 h 5310130"/>
              <a:gd name="connsiteX98" fmla="*/ 3888954 w 3999123"/>
              <a:gd name="connsiteY98" fmla="*/ 1619479 h 5310130"/>
              <a:gd name="connsiteX99" fmla="*/ 3899971 w 3999123"/>
              <a:gd name="connsiteY99" fmla="*/ 1575412 h 5310130"/>
              <a:gd name="connsiteX100" fmla="*/ 3922005 w 3999123"/>
              <a:gd name="connsiteY100" fmla="*/ 1542361 h 5310130"/>
              <a:gd name="connsiteX101" fmla="*/ 3944039 w 3999123"/>
              <a:gd name="connsiteY101" fmla="*/ 1454226 h 5310130"/>
              <a:gd name="connsiteX102" fmla="*/ 3955055 w 3999123"/>
              <a:gd name="connsiteY102" fmla="*/ 1322024 h 5310130"/>
              <a:gd name="connsiteX103" fmla="*/ 3977089 w 3999123"/>
              <a:gd name="connsiteY103" fmla="*/ 1123720 h 5310130"/>
              <a:gd name="connsiteX104" fmla="*/ 3999123 w 3999123"/>
              <a:gd name="connsiteY104" fmla="*/ 760164 h 5310130"/>
              <a:gd name="connsiteX105" fmla="*/ 3988106 w 3999123"/>
              <a:gd name="connsiteY105" fmla="*/ 440674 h 5310130"/>
              <a:gd name="connsiteX106" fmla="*/ 3977089 w 3999123"/>
              <a:gd name="connsiteY106" fmla="*/ 407624 h 5310130"/>
              <a:gd name="connsiteX107" fmla="*/ 3955055 w 3999123"/>
              <a:gd name="connsiteY107" fmla="*/ 363556 h 5310130"/>
              <a:gd name="connsiteX108" fmla="*/ 3899971 w 3999123"/>
              <a:gd name="connsiteY108" fmla="*/ 286438 h 5310130"/>
              <a:gd name="connsiteX109" fmla="*/ 3888954 w 3999123"/>
              <a:gd name="connsiteY109" fmla="*/ 253388 h 5310130"/>
              <a:gd name="connsiteX110" fmla="*/ 3756752 w 3999123"/>
              <a:gd name="connsiteY110" fmla="*/ 132202 h 5310130"/>
              <a:gd name="connsiteX111" fmla="*/ 3690651 w 3999123"/>
              <a:gd name="connsiteY111" fmla="*/ 110168 h 5310130"/>
              <a:gd name="connsiteX112" fmla="*/ 3635566 w 3999123"/>
              <a:gd name="connsiteY112" fmla="*/ 77118 h 5310130"/>
              <a:gd name="connsiteX113" fmla="*/ 3459296 w 3999123"/>
              <a:gd name="connsiteY113" fmla="*/ 33050 h 5310130"/>
              <a:gd name="connsiteX114" fmla="*/ 3272010 w 3999123"/>
              <a:gd name="connsiteY114" fmla="*/ 0 h 5310130"/>
              <a:gd name="connsiteX115" fmla="*/ 2853369 w 3999123"/>
              <a:gd name="connsiteY115" fmla="*/ 11017 h 5310130"/>
              <a:gd name="connsiteX116" fmla="*/ 2754217 w 3999123"/>
              <a:gd name="connsiteY116" fmla="*/ 44067 h 5310130"/>
              <a:gd name="connsiteX117" fmla="*/ 2710149 w 3999123"/>
              <a:gd name="connsiteY117" fmla="*/ 55084 h 5310130"/>
              <a:gd name="connsiteX118" fmla="*/ 2655065 w 3999123"/>
              <a:gd name="connsiteY118" fmla="*/ 66101 h 5310130"/>
              <a:gd name="connsiteX119" fmla="*/ 2622014 w 3999123"/>
              <a:gd name="connsiteY119" fmla="*/ 77118 h 5310130"/>
              <a:gd name="connsiteX120" fmla="*/ 2533880 w 3999123"/>
              <a:gd name="connsiteY120" fmla="*/ 99152 h 5310130"/>
              <a:gd name="connsiteX121" fmla="*/ 2489812 w 3999123"/>
              <a:gd name="connsiteY121" fmla="*/ 110168 h 5310130"/>
              <a:gd name="connsiteX122" fmla="*/ 2434728 w 3999123"/>
              <a:gd name="connsiteY122" fmla="*/ 121185 h 5310130"/>
              <a:gd name="connsiteX123" fmla="*/ 2401677 w 3999123"/>
              <a:gd name="connsiteY123" fmla="*/ 132202 h 5310130"/>
              <a:gd name="connsiteX124" fmla="*/ 2302525 w 3999123"/>
              <a:gd name="connsiteY124" fmla="*/ 176270 h 5310130"/>
              <a:gd name="connsiteX125" fmla="*/ 2214390 w 3999123"/>
              <a:gd name="connsiteY125" fmla="*/ 220337 h 5310130"/>
              <a:gd name="connsiteX126" fmla="*/ 2181340 w 3999123"/>
              <a:gd name="connsiteY126" fmla="*/ 242371 h 5310130"/>
              <a:gd name="connsiteX127" fmla="*/ 2126255 w 3999123"/>
              <a:gd name="connsiteY127" fmla="*/ 275421 h 5310130"/>
              <a:gd name="connsiteX128" fmla="*/ 2082188 w 3999123"/>
              <a:gd name="connsiteY128" fmla="*/ 308472 h 531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3999123" h="5310130">
                <a:moveTo>
                  <a:pt x="2082188" y="308472"/>
                </a:moveTo>
                <a:lnTo>
                  <a:pt x="2082188" y="308472"/>
                </a:lnTo>
                <a:cubicBezTo>
                  <a:pt x="2067499" y="348867"/>
                  <a:pt x="2054084" y="389749"/>
                  <a:pt x="2038120" y="429658"/>
                </a:cubicBezTo>
                <a:cubicBezTo>
                  <a:pt x="2032021" y="444906"/>
                  <a:pt x="2021280" y="458145"/>
                  <a:pt x="2016087" y="473725"/>
                </a:cubicBezTo>
                <a:cubicBezTo>
                  <a:pt x="2006511" y="502454"/>
                  <a:pt x="2001398" y="532482"/>
                  <a:pt x="1994053" y="561860"/>
                </a:cubicBezTo>
                <a:lnTo>
                  <a:pt x="1983036" y="605928"/>
                </a:lnTo>
                <a:cubicBezTo>
                  <a:pt x="1979364" y="642651"/>
                  <a:pt x="1977631" y="679619"/>
                  <a:pt x="1972019" y="716096"/>
                </a:cubicBezTo>
                <a:cubicBezTo>
                  <a:pt x="1968417" y="739510"/>
                  <a:pt x="1948365" y="774421"/>
                  <a:pt x="1938969" y="793214"/>
                </a:cubicBezTo>
                <a:cubicBezTo>
                  <a:pt x="1914315" y="916485"/>
                  <a:pt x="1949029" y="784113"/>
                  <a:pt x="1894901" y="892366"/>
                </a:cubicBezTo>
                <a:cubicBezTo>
                  <a:pt x="1872906" y="936356"/>
                  <a:pt x="1876158" y="992996"/>
                  <a:pt x="1828800" y="1024568"/>
                </a:cubicBezTo>
                <a:cubicBezTo>
                  <a:pt x="1731574" y="1089385"/>
                  <a:pt x="1886981" y="989968"/>
                  <a:pt x="1729648" y="1068636"/>
                </a:cubicBezTo>
                <a:cubicBezTo>
                  <a:pt x="1714959" y="1075981"/>
                  <a:pt x="1701161" y="1085477"/>
                  <a:pt x="1685581" y="1090670"/>
                </a:cubicBezTo>
                <a:cubicBezTo>
                  <a:pt x="1656853" y="1100246"/>
                  <a:pt x="1626174" y="1103127"/>
                  <a:pt x="1597446" y="1112703"/>
                </a:cubicBezTo>
                <a:lnTo>
                  <a:pt x="1531345" y="1134737"/>
                </a:lnTo>
                <a:cubicBezTo>
                  <a:pt x="1520328" y="1138409"/>
                  <a:pt x="1509076" y="1141441"/>
                  <a:pt x="1498294" y="1145754"/>
                </a:cubicBezTo>
                <a:cubicBezTo>
                  <a:pt x="1479933" y="1153099"/>
                  <a:pt x="1462152" y="1162105"/>
                  <a:pt x="1443210" y="1167788"/>
                </a:cubicBezTo>
                <a:cubicBezTo>
                  <a:pt x="1425274" y="1173169"/>
                  <a:pt x="1406487" y="1175133"/>
                  <a:pt x="1388125" y="1178805"/>
                </a:cubicBezTo>
                <a:cubicBezTo>
                  <a:pt x="1311976" y="1216878"/>
                  <a:pt x="1376718" y="1189908"/>
                  <a:pt x="1277957" y="1211855"/>
                </a:cubicBezTo>
                <a:cubicBezTo>
                  <a:pt x="1266621" y="1214374"/>
                  <a:pt x="1256172" y="1220055"/>
                  <a:pt x="1244906" y="1222872"/>
                </a:cubicBezTo>
                <a:cubicBezTo>
                  <a:pt x="1226740" y="1227414"/>
                  <a:pt x="1208183" y="1230217"/>
                  <a:pt x="1189822" y="1233889"/>
                </a:cubicBezTo>
                <a:cubicBezTo>
                  <a:pt x="1175133" y="1241234"/>
                  <a:pt x="1161131" y="1250156"/>
                  <a:pt x="1145754" y="1255923"/>
                </a:cubicBezTo>
                <a:cubicBezTo>
                  <a:pt x="1109357" y="1269572"/>
                  <a:pt x="1045549" y="1273957"/>
                  <a:pt x="1013552" y="1277956"/>
                </a:cubicBezTo>
                <a:cubicBezTo>
                  <a:pt x="1002535" y="1285301"/>
                  <a:pt x="992601" y="1294612"/>
                  <a:pt x="980501" y="1299990"/>
                </a:cubicBezTo>
                <a:cubicBezTo>
                  <a:pt x="862507" y="1352432"/>
                  <a:pt x="956148" y="1294192"/>
                  <a:pt x="881349" y="1344058"/>
                </a:cubicBezTo>
                <a:cubicBezTo>
                  <a:pt x="864282" y="1369659"/>
                  <a:pt x="835603" y="1414746"/>
                  <a:pt x="815248" y="1432193"/>
                </a:cubicBezTo>
                <a:cubicBezTo>
                  <a:pt x="806431" y="1439750"/>
                  <a:pt x="793215" y="1439537"/>
                  <a:pt x="782198" y="1443209"/>
                </a:cubicBezTo>
                <a:cubicBezTo>
                  <a:pt x="703498" y="1495676"/>
                  <a:pt x="741787" y="1480854"/>
                  <a:pt x="672029" y="1498294"/>
                </a:cubicBezTo>
                <a:cubicBezTo>
                  <a:pt x="604201" y="1549163"/>
                  <a:pt x="651931" y="1520624"/>
                  <a:pt x="561860" y="1553378"/>
                </a:cubicBezTo>
                <a:cubicBezTo>
                  <a:pt x="543275" y="1560136"/>
                  <a:pt x="525361" y="1568654"/>
                  <a:pt x="506776" y="1575412"/>
                </a:cubicBezTo>
                <a:cubicBezTo>
                  <a:pt x="484949" y="1583349"/>
                  <a:pt x="462502" y="1589509"/>
                  <a:pt x="440675" y="1597446"/>
                </a:cubicBezTo>
                <a:cubicBezTo>
                  <a:pt x="422090" y="1604204"/>
                  <a:pt x="404351" y="1613225"/>
                  <a:pt x="385590" y="1619479"/>
                </a:cubicBezTo>
                <a:cubicBezTo>
                  <a:pt x="352718" y="1630436"/>
                  <a:pt x="307971" y="1636088"/>
                  <a:pt x="275422" y="1641513"/>
                </a:cubicBezTo>
                <a:cubicBezTo>
                  <a:pt x="264405" y="1648858"/>
                  <a:pt x="253145" y="1655851"/>
                  <a:pt x="242371" y="1663547"/>
                </a:cubicBezTo>
                <a:cubicBezTo>
                  <a:pt x="227430" y="1674219"/>
                  <a:pt x="214727" y="1688386"/>
                  <a:pt x="198304" y="1696597"/>
                </a:cubicBezTo>
                <a:cubicBezTo>
                  <a:pt x="184761" y="1703368"/>
                  <a:pt x="168925" y="1703942"/>
                  <a:pt x="154236" y="1707614"/>
                </a:cubicBezTo>
                <a:cubicBezTo>
                  <a:pt x="143219" y="1718631"/>
                  <a:pt x="131325" y="1728836"/>
                  <a:pt x="121186" y="1740665"/>
                </a:cubicBezTo>
                <a:cubicBezTo>
                  <a:pt x="109237" y="1754606"/>
                  <a:pt x="101119" y="1771749"/>
                  <a:pt x="88135" y="1784732"/>
                </a:cubicBezTo>
                <a:cubicBezTo>
                  <a:pt x="75151" y="1797716"/>
                  <a:pt x="58756" y="1806766"/>
                  <a:pt x="44067" y="1817783"/>
                </a:cubicBezTo>
                <a:cubicBezTo>
                  <a:pt x="36723" y="1832472"/>
                  <a:pt x="28133" y="1846602"/>
                  <a:pt x="22034" y="1861850"/>
                </a:cubicBezTo>
                <a:cubicBezTo>
                  <a:pt x="13408" y="1883415"/>
                  <a:pt x="0" y="1927952"/>
                  <a:pt x="0" y="1927952"/>
                </a:cubicBezTo>
                <a:cubicBezTo>
                  <a:pt x="7345" y="2434728"/>
                  <a:pt x="19849" y="2941455"/>
                  <a:pt x="22034" y="3448279"/>
                </a:cubicBezTo>
                <a:cubicBezTo>
                  <a:pt x="23522" y="3793491"/>
                  <a:pt x="11017" y="4138650"/>
                  <a:pt x="11017" y="4483865"/>
                </a:cubicBezTo>
                <a:cubicBezTo>
                  <a:pt x="11017" y="4627131"/>
                  <a:pt x="15529" y="4770404"/>
                  <a:pt x="22034" y="4913523"/>
                </a:cubicBezTo>
                <a:cubicBezTo>
                  <a:pt x="24448" y="4966631"/>
                  <a:pt x="38057" y="4978821"/>
                  <a:pt x="66101" y="5023691"/>
                </a:cubicBezTo>
                <a:cubicBezTo>
                  <a:pt x="73119" y="5034919"/>
                  <a:pt x="78772" y="5047379"/>
                  <a:pt x="88135" y="5056742"/>
                </a:cubicBezTo>
                <a:cubicBezTo>
                  <a:pt x="97498" y="5066105"/>
                  <a:pt x="110169" y="5071431"/>
                  <a:pt x="121186" y="5078776"/>
                </a:cubicBezTo>
                <a:cubicBezTo>
                  <a:pt x="142851" y="5111275"/>
                  <a:pt x="144459" y="5118367"/>
                  <a:pt x="176270" y="5144877"/>
                </a:cubicBezTo>
                <a:cubicBezTo>
                  <a:pt x="213133" y="5175596"/>
                  <a:pt x="249752" y="5182924"/>
                  <a:pt x="297455" y="5199961"/>
                </a:cubicBezTo>
                <a:cubicBezTo>
                  <a:pt x="319328" y="5207773"/>
                  <a:pt x="341523" y="5214650"/>
                  <a:pt x="363557" y="5221995"/>
                </a:cubicBezTo>
                <a:cubicBezTo>
                  <a:pt x="378246" y="5233012"/>
                  <a:pt x="391201" y="5246835"/>
                  <a:pt x="407624" y="5255046"/>
                </a:cubicBezTo>
                <a:cubicBezTo>
                  <a:pt x="428397" y="5265433"/>
                  <a:pt x="451479" y="5270405"/>
                  <a:pt x="473725" y="5277079"/>
                </a:cubicBezTo>
                <a:cubicBezTo>
                  <a:pt x="488228" y="5281430"/>
                  <a:pt x="503234" y="5283936"/>
                  <a:pt x="517793" y="5288096"/>
                </a:cubicBezTo>
                <a:cubicBezTo>
                  <a:pt x="528959" y="5291286"/>
                  <a:pt x="539456" y="5296836"/>
                  <a:pt x="550843" y="5299113"/>
                </a:cubicBezTo>
                <a:cubicBezTo>
                  <a:pt x="576306" y="5304206"/>
                  <a:pt x="602255" y="5306458"/>
                  <a:pt x="627961" y="5310130"/>
                </a:cubicBezTo>
                <a:cubicBezTo>
                  <a:pt x="771180" y="5302785"/>
                  <a:pt x="914576" y="5298313"/>
                  <a:pt x="1057619" y="5288096"/>
                </a:cubicBezTo>
                <a:cubicBezTo>
                  <a:pt x="1069202" y="5287269"/>
                  <a:pt x="1079504" y="5280269"/>
                  <a:pt x="1090670" y="5277079"/>
                </a:cubicBezTo>
                <a:cubicBezTo>
                  <a:pt x="1105229" y="5272919"/>
                  <a:pt x="1120178" y="5270221"/>
                  <a:pt x="1134737" y="5266062"/>
                </a:cubicBezTo>
                <a:cubicBezTo>
                  <a:pt x="1208280" y="5245050"/>
                  <a:pt x="1132043" y="5255495"/>
                  <a:pt x="1266940" y="5233012"/>
                </a:cubicBezTo>
                <a:cubicBezTo>
                  <a:pt x="1321756" y="5223876"/>
                  <a:pt x="1377443" y="5220500"/>
                  <a:pt x="1432193" y="5210978"/>
                </a:cubicBezTo>
                <a:cubicBezTo>
                  <a:pt x="1532548" y="5193525"/>
                  <a:pt x="1491233" y="5195683"/>
                  <a:pt x="1553378" y="5177928"/>
                </a:cubicBezTo>
                <a:cubicBezTo>
                  <a:pt x="1567937" y="5173768"/>
                  <a:pt x="1582757" y="5170583"/>
                  <a:pt x="1597446" y="5166911"/>
                </a:cubicBezTo>
                <a:lnTo>
                  <a:pt x="1685581" y="5122843"/>
                </a:lnTo>
                <a:cubicBezTo>
                  <a:pt x="1700270" y="5115498"/>
                  <a:pt x="1715983" y="5109918"/>
                  <a:pt x="1729648" y="5100809"/>
                </a:cubicBezTo>
                <a:cubicBezTo>
                  <a:pt x="1777977" y="5068591"/>
                  <a:pt x="1752107" y="5086720"/>
                  <a:pt x="1806766" y="5045725"/>
                </a:cubicBezTo>
                <a:cubicBezTo>
                  <a:pt x="1867437" y="4924385"/>
                  <a:pt x="1780066" y="5087512"/>
                  <a:pt x="1872867" y="4957590"/>
                </a:cubicBezTo>
                <a:cubicBezTo>
                  <a:pt x="1879617" y="4948140"/>
                  <a:pt x="1877649" y="4934337"/>
                  <a:pt x="1883884" y="4924540"/>
                </a:cubicBezTo>
                <a:cubicBezTo>
                  <a:pt x="1936655" y="4841615"/>
                  <a:pt x="1963113" y="4841089"/>
                  <a:pt x="1994053" y="4748270"/>
                </a:cubicBezTo>
                <a:cubicBezTo>
                  <a:pt x="1997725" y="4737253"/>
                  <a:pt x="2000265" y="4725791"/>
                  <a:pt x="2005070" y="4715219"/>
                </a:cubicBezTo>
                <a:cubicBezTo>
                  <a:pt x="2018662" y="4685317"/>
                  <a:pt x="2034448" y="4656462"/>
                  <a:pt x="2049137" y="4627084"/>
                </a:cubicBezTo>
                <a:cubicBezTo>
                  <a:pt x="2065415" y="4594529"/>
                  <a:pt x="2082654" y="4563103"/>
                  <a:pt x="2093205" y="4527932"/>
                </a:cubicBezTo>
                <a:cubicBezTo>
                  <a:pt x="2098586" y="4509997"/>
                  <a:pt x="2100160" y="4491127"/>
                  <a:pt x="2104222" y="4472848"/>
                </a:cubicBezTo>
                <a:cubicBezTo>
                  <a:pt x="2107507" y="4458067"/>
                  <a:pt x="2111955" y="4443562"/>
                  <a:pt x="2115239" y="4428781"/>
                </a:cubicBezTo>
                <a:cubicBezTo>
                  <a:pt x="2119301" y="4410502"/>
                  <a:pt x="2120334" y="4391460"/>
                  <a:pt x="2126255" y="4373696"/>
                </a:cubicBezTo>
                <a:cubicBezTo>
                  <a:pt x="2131448" y="4358116"/>
                  <a:pt x="2140944" y="4344318"/>
                  <a:pt x="2148289" y="4329629"/>
                </a:cubicBezTo>
                <a:cubicBezTo>
                  <a:pt x="2159306" y="4241494"/>
                  <a:pt x="2180533" y="4154041"/>
                  <a:pt x="2181340" y="4065224"/>
                </a:cubicBezTo>
                <a:cubicBezTo>
                  <a:pt x="2185012" y="3661272"/>
                  <a:pt x="2185452" y="3257278"/>
                  <a:pt x="2192357" y="2853368"/>
                </a:cubicBezTo>
                <a:cubicBezTo>
                  <a:pt x="2192770" y="2829197"/>
                  <a:pt x="2204508" y="2761829"/>
                  <a:pt x="2214390" y="2732183"/>
                </a:cubicBezTo>
                <a:cubicBezTo>
                  <a:pt x="2220644" y="2713422"/>
                  <a:pt x="2230170" y="2695860"/>
                  <a:pt x="2236424" y="2677099"/>
                </a:cubicBezTo>
                <a:cubicBezTo>
                  <a:pt x="2241212" y="2662735"/>
                  <a:pt x="2242988" y="2647503"/>
                  <a:pt x="2247441" y="2633031"/>
                </a:cubicBezTo>
                <a:cubicBezTo>
                  <a:pt x="2257687" y="2599733"/>
                  <a:pt x="2270921" y="2567377"/>
                  <a:pt x="2280492" y="2533879"/>
                </a:cubicBezTo>
                <a:cubicBezTo>
                  <a:pt x="2290840" y="2497661"/>
                  <a:pt x="2292064" y="2444910"/>
                  <a:pt x="2313542" y="2412694"/>
                </a:cubicBezTo>
                <a:cubicBezTo>
                  <a:pt x="2376689" y="2317973"/>
                  <a:pt x="2300980" y="2437817"/>
                  <a:pt x="2346593" y="2346593"/>
                </a:cubicBezTo>
                <a:cubicBezTo>
                  <a:pt x="2356445" y="2326889"/>
                  <a:pt x="2391700" y="2284440"/>
                  <a:pt x="2401677" y="2269474"/>
                </a:cubicBezTo>
                <a:cubicBezTo>
                  <a:pt x="2413555" y="2251657"/>
                  <a:pt x="2419587" y="2229531"/>
                  <a:pt x="2434728" y="2214390"/>
                </a:cubicBezTo>
                <a:cubicBezTo>
                  <a:pt x="2460695" y="2188423"/>
                  <a:pt x="2493756" y="2170679"/>
                  <a:pt x="2522863" y="2148289"/>
                </a:cubicBezTo>
                <a:cubicBezTo>
                  <a:pt x="2541501" y="2133952"/>
                  <a:pt x="2561320" y="2120848"/>
                  <a:pt x="2577947" y="2104221"/>
                </a:cubicBezTo>
                <a:cubicBezTo>
                  <a:pt x="2588964" y="2093204"/>
                  <a:pt x="2597378" y="2078737"/>
                  <a:pt x="2610998" y="2071171"/>
                </a:cubicBezTo>
                <a:cubicBezTo>
                  <a:pt x="2631301" y="2059892"/>
                  <a:pt x="2656326" y="2059524"/>
                  <a:pt x="2677099" y="2049137"/>
                </a:cubicBezTo>
                <a:cubicBezTo>
                  <a:pt x="2691788" y="2041792"/>
                  <a:pt x="2704967" y="2029803"/>
                  <a:pt x="2721166" y="2027103"/>
                </a:cubicBezTo>
                <a:cubicBezTo>
                  <a:pt x="2878306" y="2000913"/>
                  <a:pt x="3285310" y="1987879"/>
                  <a:pt x="3382178" y="1983036"/>
                </a:cubicBezTo>
                <a:cubicBezTo>
                  <a:pt x="3396867" y="1979364"/>
                  <a:pt x="3411882" y="1976807"/>
                  <a:pt x="3426246" y="1972019"/>
                </a:cubicBezTo>
                <a:cubicBezTo>
                  <a:pt x="3481137" y="1953722"/>
                  <a:pt x="3531867" y="1925838"/>
                  <a:pt x="3580482" y="1894901"/>
                </a:cubicBezTo>
                <a:cubicBezTo>
                  <a:pt x="3602823" y="1880684"/>
                  <a:pt x="3624549" y="1865523"/>
                  <a:pt x="3646583" y="1850834"/>
                </a:cubicBezTo>
                <a:lnTo>
                  <a:pt x="3679634" y="1828800"/>
                </a:lnTo>
                <a:cubicBezTo>
                  <a:pt x="3686978" y="1817783"/>
                  <a:pt x="3692305" y="1805112"/>
                  <a:pt x="3701667" y="1795749"/>
                </a:cubicBezTo>
                <a:cubicBezTo>
                  <a:pt x="3711030" y="1786386"/>
                  <a:pt x="3723943" y="1781411"/>
                  <a:pt x="3734718" y="1773715"/>
                </a:cubicBezTo>
                <a:cubicBezTo>
                  <a:pt x="3830391" y="1705378"/>
                  <a:pt x="3733934" y="1770567"/>
                  <a:pt x="3811836" y="1718631"/>
                </a:cubicBezTo>
                <a:cubicBezTo>
                  <a:pt x="3866546" y="1636569"/>
                  <a:pt x="3796228" y="1737362"/>
                  <a:pt x="3866920" y="1652530"/>
                </a:cubicBezTo>
                <a:cubicBezTo>
                  <a:pt x="3875396" y="1642358"/>
                  <a:pt x="3881609" y="1630496"/>
                  <a:pt x="3888954" y="1619479"/>
                </a:cubicBezTo>
                <a:cubicBezTo>
                  <a:pt x="3892626" y="1604790"/>
                  <a:pt x="3894007" y="1589329"/>
                  <a:pt x="3899971" y="1575412"/>
                </a:cubicBezTo>
                <a:cubicBezTo>
                  <a:pt x="3905187" y="1563242"/>
                  <a:pt x="3917480" y="1554805"/>
                  <a:pt x="3922005" y="1542361"/>
                </a:cubicBezTo>
                <a:cubicBezTo>
                  <a:pt x="3932354" y="1513902"/>
                  <a:pt x="3936694" y="1483604"/>
                  <a:pt x="3944039" y="1454226"/>
                </a:cubicBezTo>
                <a:cubicBezTo>
                  <a:pt x="3947711" y="1410159"/>
                  <a:pt x="3950426" y="1366001"/>
                  <a:pt x="3955055" y="1322024"/>
                </a:cubicBezTo>
                <a:cubicBezTo>
                  <a:pt x="3973843" y="1143531"/>
                  <a:pt x="3960543" y="1366396"/>
                  <a:pt x="3977089" y="1123720"/>
                </a:cubicBezTo>
                <a:cubicBezTo>
                  <a:pt x="3985348" y="1002594"/>
                  <a:pt x="3991778" y="881349"/>
                  <a:pt x="3999123" y="760164"/>
                </a:cubicBezTo>
                <a:cubicBezTo>
                  <a:pt x="3995451" y="653667"/>
                  <a:pt x="3994753" y="547026"/>
                  <a:pt x="3988106" y="440674"/>
                </a:cubicBezTo>
                <a:cubicBezTo>
                  <a:pt x="3987382" y="429084"/>
                  <a:pt x="3981663" y="418298"/>
                  <a:pt x="3977089" y="407624"/>
                </a:cubicBezTo>
                <a:cubicBezTo>
                  <a:pt x="3970620" y="392529"/>
                  <a:pt x="3963759" y="377483"/>
                  <a:pt x="3955055" y="363556"/>
                </a:cubicBezTo>
                <a:cubicBezTo>
                  <a:pt x="3942579" y="343594"/>
                  <a:pt x="3911625" y="309745"/>
                  <a:pt x="3899971" y="286438"/>
                </a:cubicBezTo>
                <a:cubicBezTo>
                  <a:pt x="3894778" y="276051"/>
                  <a:pt x="3894147" y="263775"/>
                  <a:pt x="3888954" y="253388"/>
                </a:cubicBezTo>
                <a:cubicBezTo>
                  <a:pt x="3864769" y="205020"/>
                  <a:pt x="3792245" y="144033"/>
                  <a:pt x="3756752" y="132202"/>
                </a:cubicBezTo>
                <a:cubicBezTo>
                  <a:pt x="3734718" y="124857"/>
                  <a:pt x="3711795" y="119779"/>
                  <a:pt x="3690651" y="110168"/>
                </a:cubicBezTo>
                <a:cubicBezTo>
                  <a:pt x="3671157" y="101307"/>
                  <a:pt x="3655060" y="85979"/>
                  <a:pt x="3635566" y="77118"/>
                </a:cubicBezTo>
                <a:cubicBezTo>
                  <a:pt x="3580305" y="52000"/>
                  <a:pt x="3517473" y="45516"/>
                  <a:pt x="3459296" y="33050"/>
                </a:cubicBezTo>
                <a:cubicBezTo>
                  <a:pt x="3314655" y="2056"/>
                  <a:pt x="3601548" y="50699"/>
                  <a:pt x="3272010" y="0"/>
                </a:cubicBezTo>
                <a:cubicBezTo>
                  <a:pt x="3132463" y="3672"/>
                  <a:pt x="2992814" y="4531"/>
                  <a:pt x="2853369" y="11017"/>
                </a:cubicBezTo>
                <a:cubicBezTo>
                  <a:pt x="2789058" y="14008"/>
                  <a:pt x="2809001" y="23524"/>
                  <a:pt x="2754217" y="44067"/>
                </a:cubicBezTo>
                <a:cubicBezTo>
                  <a:pt x="2740040" y="49383"/>
                  <a:pt x="2724930" y="51799"/>
                  <a:pt x="2710149" y="55084"/>
                </a:cubicBezTo>
                <a:cubicBezTo>
                  <a:pt x="2691870" y="59146"/>
                  <a:pt x="2673231" y="61559"/>
                  <a:pt x="2655065" y="66101"/>
                </a:cubicBezTo>
                <a:cubicBezTo>
                  <a:pt x="2643799" y="68918"/>
                  <a:pt x="2633218" y="74062"/>
                  <a:pt x="2622014" y="77118"/>
                </a:cubicBezTo>
                <a:cubicBezTo>
                  <a:pt x="2592799" y="85086"/>
                  <a:pt x="2563258" y="91808"/>
                  <a:pt x="2533880" y="99152"/>
                </a:cubicBezTo>
                <a:cubicBezTo>
                  <a:pt x="2519191" y="102824"/>
                  <a:pt x="2504659" y="107198"/>
                  <a:pt x="2489812" y="110168"/>
                </a:cubicBezTo>
                <a:cubicBezTo>
                  <a:pt x="2471451" y="113840"/>
                  <a:pt x="2452894" y="116643"/>
                  <a:pt x="2434728" y="121185"/>
                </a:cubicBezTo>
                <a:cubicBezTo>
                  <a:pt x="2423462" y="124002"/>
                  <a:pt x="2412694" y="128530"/>
                  <a:pt x="2401677" y="132202"/>
                </a:cubicBezTo>
                <a:cubicBezTo>
                  <a:pt x="2331367" y="179077"/>
                  <a:pt x="2412649" y="129074"/>
                  <a:pt x="2302525" y="176270"/>
                </a:cubicBezTo>
                <a:cubicBezTo>
                  <a:pt x="2272335" y="189209"/>
                  <a:pt x="2243768" y="205648"/>
                  <a:pt x="2214390" y="220337"/>
                </a:cubicBezTo>
                <a:cubicBezTo>
                  <a:pt x="2202547" y="226258"/>
                  <a:pt x="2193183" y="236450"/>
                  <a:pt x="2181340" y="242371"/>
                </a:cubicBezTo>
                <a:cubicBezTo>
                  <a:pt x="2124132" y="270976"/>
                  <a:pt x="2169294" y="232384"/>
                  <a:pt x="2126255" y="275421"/>
                </a:cubicBezTo>
                <a:lnTo>
                  <a:pt x="2082188" y="308472"/>
                </a:lnTo>
                <a:close/>
              </a:path>
            </a:pathLst>
          </a:custGeom>
          <a:solidFill>
            <a:srgbClr val="EEECE1">
              <a:alpha val="45098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446" y="804235"/>
            <a:ext cx="3587461" cy="40862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Протромбиновое время -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МНО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8216" y="319212"/>
            <a:ext cx="3528392" cy="10215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Активированное парциальное (частичное) тромбопластиновое время –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АПТВ (АЧТВ)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567" y="2992931"/>
            <a:ext cx="1732121" cy="519351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Тромбоциты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17677" y="3933056"/>
            <a:ext cx="1548172" cy="408623"/>
          </a:xfrm>
          <a:prstGeom prst="roundRect">
            <a:avLst>
              <a:gd name="adj" fmla="val 3554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Фибриноген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020828" y="5073632"/>
            <a:ext cx="0" cy="3309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74967" y="5404609"/>
            <a:ext cx="1476164" cy="777597"/>
          </a:xfrm>
          <a:prstGeom prst="roundRect">
            <a:avLst>
              <a:gd name="adj" fmla="val 30148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ПДФФ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– </a:t>
            </a:r>
            <a:r>
              <a:rPr kumimoji="0" lang="ru-RU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димер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85" y="4246632"/>
            <a:ext cx="2953846" cy="221022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6" name="TextBox 15"/>
          <p:cNvSpPr txBox="1"/>
          <p:nvPr/>
        </p:nvSpPr>
        <p:spPr>
          <a:xfrm>
            <a:off x="6380660" y="3855068"/>
            <a:ext cx="2511896" cy="40862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Тромбоэластография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4675476"/>
            <a:ext cx="1314146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Фибринолиз</a:t>
            </a:r>
          </a:p>
        </p:txBody>
      </p:sp>
    </p:spTree>
    <p:extLst>
      <p:ext uri="{BB962C8B-B14F-4D97-AF65-F5344CB8AC3E}">
        <p14:creationId xmlns:p14="http://schemas.microsoft.com/office/powerpoint/2010/main" val="3420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bright="17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61625" y="1554459"/>
            <a:ext cx="6661307" cy="37469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8211" y="1617864"/>
            <a:ext cx="6435863" cy="3620173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2699792" y="2852936"/>
            <a:ext cx="0" cy="432048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228184" y="1484784"/>
            <a:ext cx="0" cy="1440160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89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Кто в России специалист по гемостазу?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1268760"/>
            <a:ext cx="4748931" cy="31659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861460" y="4725182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800" b="1" dirty="0">
                <a:solidFill>
                  <a:srgbClr val="FF0000"/>
                </a:solidFill>
              </a:rPr>
              <a:t>И акушер-гинеколог, и анестезиолог-реаниматолог должны сами владеть основами гемостаза и принимать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30868715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08720"/>
            <a:ext cx="849694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9144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ru-RU" sz="2400" b="1" dirty="0">
                <a:solidFill>
                  <a:prstClr val="black"/>
                </a:solidFill>
              </a:rPr>
              <a:t>Пробирочный тест времени свертывания цельной крови по  R. I. </a:t>
            </a:r>
            <a:r>
              <a:rPr lang="ru-RU" sz="2400" b="1" dirty="0" err="1">
                <a:solidFill>
                  <a:prstClr val="black"/>
                </a:solidFill>
              </a:rPr>
              <a:t>Lee</a:t>
            </a:r>
            <a:r>
              <a:rPr lang="ru-RU" sz="2400" b="1" dirty="0">
                <a:solidFill>
                  <a:prstClr val="black"/>
                </a:solidFill>
              </a:rPr>
              <a:t> и P.D. </a:t>
            </a:r>
            <a:r>
              <a:rPr lang="ru-RU" sz="2400" b="1" dirty="0" err="1">
                <a:solidFill>
                  <a:prstClr val="black"/>
                </a:solidFill>
              </a:rPr>
              <a:t>White</a:t>
            </a:r>
            <a:r>
              <a:rPr lang="ru-RU" sz="2400" b="1" dirty="0">
                <a:solidFill>
                  <a:prstClr val="black"/>
                </a:solidFill>
              </a:rPr>
              <a:t> (более 10 мин) </a:t>
            </a:r>
          </a:p>
          <a:p>
            <a:pPr marL="342900" indent="-342900" algn="just" defTabSz="9144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ru-RU" sz="2400" b="1" dirty="0">
                <a:solidFill>
                  <a:prstClr val="black"/>
                </a:solidFill>
              </a:rPr>
              <a:t>Клиническая оценка диффузной кровоточивости (почти тест по W.W. </a:t>
            </a:r>
            <a:r>
              <a:rPr lang="ru-RU" sz="2400" b="1" dirty="0" err="1">
                <a:solidFill>
                  <a:prstClr val="black"/>
                </a:solidFill>
              </a:rPr>
              <a:t>Duke</a:t>
            </a:r>
            <a:r>
              <a:rPr lang="ru-RU" sz="2400" b="1" dirty="0">
                <a:solidFill>
                  <a:prstClr val="black"/>
                </a:solidFill>
              </a:rPr>
              <a:t>) мест вколов, шва, мест установки дренажей, катетеров</a:t>
            </a:r>
          </a:p>
          <a:p>
            <a:pPr marL="342900" indent="-342900" algn="just" defTabSz="9144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ru-RU" sz="2400" b="1" dirty="0" err="1">
                <a:solidFill>
                  <a:prstClr val="black"/>
                </a:solidFill>
              </a:rPr>
              <a:t>Интраоперационно</a:t>
            </a:r>
            <a:r>
              <a:rPr lang="ru-RU" sz="2400" b="1" dirty="0">
                <a:solidFill>
                  <a:prstClr val="black"/>
                </a:solidFill>
              </a:rPr>
              <a:t> – диффузная кровоточивость в операционной ране, не связанная с основной патологией </a:t>
            </a:r>
          </a:p>
          <a:p>
            <a:pPr marL="342900" indent="-342900" algn="just" defTabSz="9144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ru-RU" sz="2400" b="1" dirty="0">
                <a:solidFill>
                  <a:prstClr val="black"/>
                </a:solidFill>
              </a:rPr>
              <a:t>Появление (нарастание) </a:t>
            </a:r>
            <a:r>
              <a:rPr lang="ru-RU" sz="2400" b="1" dirty="0" err="1">
                <a:solidFill>
                  <a:prstClr val="black"/>
                </a:solidFill>
              </a:rPr>
              <a:t>петехиальной</a:t>
            </a:r>
            <a:r>
              <a:rPr lang="ru-RU" sz="2400" b="1" dirty="0">
                <a:solidFill>
                  <a:prstClr val="black"/>
                </a:solidFill>
              </a:rPr>
              <a:t> сыпи на коже и слизистых.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67829" y="182262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3200" b="1" dirty="0">
                <a:solidFill>
                  <a:srgbClr val="FF0000"/>
                </a:solidFill>
              </a:rPr>
              <a:t>Если у Вас ничего нет…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768417"/>
            <a:ext cx="3989530" cy="190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5" y="103910"/>
            <a:ext cx="9017755" cy="675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6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8" y="1173944"/>
            <a:ext cx="4380562" cy="91010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101124" y="203200"/>
            <a:ext cx="2948693" cy="64807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ru-RU" sz="3600" b="1" kern="0" dirty="0" err="1">
                <a:solidFill>
                  <a:prstClr val="black"/>
                </a:solidFill>
              </a:rPr>
              <a:t>Реинфузия</a:t>
            </a:r>
            <a:endParaRPr lang="ru-RU" sz="3600" b="1" kern="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44" y="4787937"/>
            <a:ext cx="7801813" cy="4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44" y="2394892"/>
            <a:ext cx="2707267" cy="237643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591" y="2496386"/>
            <a:ext cx="4387273" cy="174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54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72" y="385045"/>
            <a:ext cx="2361594" cy="38167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9057" y="3077214"/>
            <a:ext cx="4216518" cy="2933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040" y="600908"/>
            <a:ext cx="2784614" cy="7200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33CC"/>
                </a:solidFill>
              </a:rPr>
              <a:t>Логика </a:t>
            </a:r>
            <a:r>
              <a:rPr lang="ru-RU" sz="2800" b="1" dirty="0" err="1" smtClean="0">
                <a:solidFill>
                  <a:srgbClr val="0033CC"/>
                </a:solidFill>
              </a:rPr>
              <a:t>гемостатической</a:t>
            </a:r>
            <a:r>
              <a:rPr lang="ru-RU" sz="2800" b="1" dirty="0" smtClean="0">
                <a:solidFill>
                  <a:srgbClr val="0033CC"/>
                </a:solidFill>
              </a:rPr>
              <a:t> терапии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168251" y="2435622"/>
            <a:ext cx="3670504" cy="2149901"/>
          </a:xfrm>
          <a:prstGeom prst="rightArrow">
            <a:avLst>
              <a:gd name="adj1" fmla="val 84409"/>
              <a:gd name="adj2" fmla="val 47740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2400" b="1" dirty="0" smtClean="0">
                <a:solidFill>
                  <a:prstClr val="white"/>
                </a:solidFill>
              </a:rPr>
              <a:t>Даем субстрат:</a:t>
            </a:r>
          </a:p>
          <a:p>
            <a:pPr algn="ctr" defTabSz="914400"/>
            <a:r>
              <a:rPr lang="ru-RU" b="1" dirty="0" smtClean="0">
                <a:solidFill>
                  <a:prstClr val="white"/>
                </a:solidFill>
              </a:rPr>
              <a:t> факторы свертывания крови и тромбоциты</a:t>
            </a:r>
          </a:p>
          <a:p>
            <a:pPr algn="ctr" defTabSz="914400"/>
            <a:r>
              <a:rPr lang="ru-RU" sz="1600" b="1" dirty="0" smtClean="0">
                <a:solidFill>
                  <a:prstClr val="white"/>
                </a:solidFill>
              </a:rPr>
              <a:t>(СЗП, КПК, </a:t>
            </a:r>
            <a:r>
              <a:rPr lang="ru-RU" sz="1600" b="1" dirty="0" err="1" smtClean="0">
                <a:solidFill>
                  <a:prstClr val="white"/>
                </a:solidFill>
              </a:rPr>
              <a:t>криопреципитат</a:t>
            </a:r>
            <a:r>
              <a:rPr lang="ru-RU" sz="1600" b="1" dirty="0" smtClean="0">
                <a:solidFill>
                  <a:prstClr val="white"/>
                </a:solidFill>
              </a:rPr>
              <a:t>, </a:t>
            </a:r>
            <a:r>
              <a:rPr lang="ru-RU" sz="1600" b="1" dirty="0" err="1" smtClean="0">
                <a:solidFill>
                  <a:prstClr val="white"/>
                </a:solidFill>
              </a:rPr>
              <a:t>тромбомасса</a:t>
            </a:r>
            <a:r>
              <a:rPr lang="ru-RU" sz="1600" b="1" dirty="0" smtClean="0">
                <a:solidFill>
                  <a:prstClr val="white"/>
                </a:solidFill>
              </a:rPr>
              <a:t>)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47320" y="182859"/>
            <a:ext cx="2886664" cy="851297"/>
          </a:xfrm>
          <a:prstGeom prst="wedgeRoundRectCallout">
            <a:avLst>
              <a:gd name="adj1" fmla="val -57695"/>
              <a:gd name="adj2" fmla="val 31070"/>
              <a:gd name="adj3" fmla="val 16667"/>
            </a:avLst>
          </a:prstGeom>
          <a:solidFill>
            <a:srgbClr val="0000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400" b="1" dirty="0" smtClean="0">
                <a:solidFill>
                  <a:prstClr val="white"/>
                </a:solidFill>
              </a:rPr>
              <a:t>Усиливаем эффект:</a:t>
            </a:r>
          </a:p>
          <a:p>
            <a:pPr algn="ctr" defTabSz="914400"/>
            <a:r>
              <a:rPr lang="ru-RU" sz="2000" b="1" dirty="0" smtClean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VII</a:t>
            </a:r>
            <a:r>
              <a:rPr lang="ru-RU" sz="2000" b="1" dirty="0" smtClean="0">
                <a:solidFill>
                  <a:prstClr val="white"/>
                </a:solidFill>
              </a:rPr>
              <a:t> фактор – </a:t>
            </a:r>
            <a:r>
              <a:rPr lang="ru-RU" sz="2000" b="1" dirty="0" err="1" smtClean="0">
                <a:solidFill>
                  <a:prstClr val="white"/>
                </a:solidFill>
              </a:rPr>
              <a:t>Коагил</a:t>
            </a:r>
            <a:endParaRPr lang="ru-RU" sz="900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6684" y="4711563"/>
            <a:ext cx="2888674" cy="749141"/>
          </a:xfrm>
          <a:prstGeom prst="wedgeRoundRectCallout">
            <a:avLst>
              <a:gd name="adj1" fmla="val 31846"/>
              <a:gd name="adj2" fmla="val -178325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 smtClean="0">
                <a:solidFill>
                  <a:prstClr val="black"/>
                </a:solidFill>
              </a:rPr>
              <a:t>Предупреждаем лизис: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 smtClean="0">
                <a:solidFill>
                  <a:prstClr val="black"/>
                </a:solidFill>
              </a:rPr>
              <a:t>антифибринолитики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91843" y="3833849"/>
            <a:ext cx="3117646" cy="130404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b="1" dirty="0" smtClean="0">
                <a:solidFill>
                  <a:prstClr val="white"/>
                </a:solidFill>
              </a:rPr>
              <a:t>Тромбоциты более 50 000 </a:t>
            </a:r>
          </a:p>
          <a:p>
            <a:pPr algn="ctr" defTabSz="914400"/>
            <a:r>
              <a:rPr lang="ru-RU" b="1" dirty="0" smtClean="0">
                <a:solidFill>
                  <a:prstClr val="white"/>
                </a:solidFill>
              </a:rPr>
              <a:t>Фибриноген более 2,0 г/л</a:t>
            </a:r>
          </a:p>
          <a:p>
            <a:pPr algn="ctr" defTabSz="914400"/>
            <a:r>
              <a:rPr lang="ru-RU" b="1" dirty="0" smtClean="0">
                <a:solidFill>
                  <a:prstClr val="white"/>
                </a:solidFill>
              </a:rPr>
              <a:t>МНО, АПТВ менее 1,5 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141" y="5181753"/>
            <a:ext cx="1353049" cy="167624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5892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106219" y="301003"/>
            <a:ext cx="3505200" cy="490537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3366FF"/>
                </a:solidFill>
              </a:rPr>
              <a:t>Структура </a:t>
            </a:r>
            <a:r>
              <a:rPr lang="ru-RU" altLang="ru-RU" sz="2800" b="1" dirty="0" err="1">
                <a:solidFill>
                  <a:srgbClr val="3366FF"/>
                </a:solidFill>
              </a:rPr>
              <a:t>rfVIIa</a:t>
            </a:r>
            <a:endParaRPr lang="ru-RU" altLang="ru-RU" sz="2800" b="1" dirty="0">
              <a:solidFill>
                <a:srgbClr val="3366FF"/>
              </a:solidFill>
            </a:endParaRPr>
          </a:p>
        </p:txBody>
      </p:sp>
      <p:pic>
        <p:nvPicPr>
          <p:cNvPr id="16390" name="Picture 6" descr="pq1592133004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54" y="1039912"/>
            <a:ext cx="2067385" cy="18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990" y="3427589"/>
            <a:ext cx="2935594" cy="32497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877405"/>
            <a:ext cx="5245574" cy="25501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993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ru-RU" altLang="ru-RU" sz="2800" b="1">
                <a:solidFill>
                  <a:srgbClr val="3366FF"/>
                </a:solidFill>
              </a:rPr>
              <a:t>Механизм действия fVIIa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051050" y="5876925"/>
            <a:ext cx="68421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200" dirty="0" err="1">
                <a:solidFill>
                  <a:srgbClr val="000000"/>
                </a:solidFill>
              </a:rPr>
              <a:t>Hedner</a:t>
            </a:r>
            <a:r>
              <a:rPr lang="ru-RU" altLang="ru-RU" sz="1200" dirty="0">
                <a:solidFill>
                  <a:srgbClr val="000000"/>
                </a:solidFill>
              </a:rPr>
              <a:t> U. </a:t>
            </a:r>
            <a:r>
              <a:rPr lang="ru-RU" altLang="ru-RU" sz="1200" dirty="0" err="1">
                <a:solidFill>
                  <a:srgbClr val="000000"/>
                </a:solidFill>
              </a:rPr>
              <a:t>Mechanism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  <a:r>
              <a:rPr lang="ru-RU" altLang="ru-RU" sz="1200" dirty="0" err="1">
                <a:solidFill>
                  <a:srgbClr val="000000"/>
                </a:solidFill>
              </a:rPr>
              <a:t>of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  <a:r>
              <a:rPr lang="ru-RU" altLang="ru-RU" sz="1200" dirty="0" err="1">
                <a:solidFill>
                  <a:srgbClr val="000000"/>
                </a:solidFill>
              </a:rPr>
              <a:t>action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  <a:r>
              <a:rPr lang="ru-RU" altLang="ru-RU" sz="1200" dirty="0" err="1">
                <a:solidFill>
                  <a:srgbClr val="000000"/>
                </a:solidFill>
              </a:rPr>
              <a:t>of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  <a:r>
              <a:rPr lang="ru-RU" altLang="ru-RU" sz="1200" dirty="0" err="1">
                <a:solidFill>
                  <a:srgbClr val="000000"/>
                </a:solidFill>
              </a:rPr>
              <a:t>factor</a:t>
            </a:r>
            <a:r>
              <a:rPr lang="ru-RU" altLang="ru-RU" sz="1200" dirty="0">
                <a:solidFill>
                  <a:srgbClr val="000000"/>
                </a:solidFill>
              </a:rPr>
              <a:t> VIIa </a:t>
            </a:r>
            <a:r>
              <a:rPr lang="ru-RU" altLang="ru-RU" sz="1200" dirty="0" err="1">
                <a:solidFill>
                  <a:srgbClr val="000000"/>
                </a:solidFill>
              </a:rPr>
              <a:t>in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  <a:r>
              <a:rPr lang="ru-RU" altLang="ru-RU" sz="1200" dirty="0" err="1">
                <a:solidFill>
                  <a:srgbClr val="000000"/>
                </a:solidFill>
              </a:rPr>
              <a:t>the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  <a:r>
              <a:rPr lang="ru-RU" altLang="ru-RU" sz="1200" dirty="0" err="1">
                <a:solidFill>
                  <a:srgbClr val="000000"/>
                </a:solidFill>
              </a:rPr>
              <a:t>treatment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  <a:r>
              <a:rPr lang="ru-RU" altLang="ru-RU" sz="1200" dirty="0" err="1">
                <a:solidFill>
                  <a:srgbClr val="000000"/>
                </a:solidFill>
              </a:rPr>
              <a:t>of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  <a:r>
              <a:rPr lang="ru-RU" altLang="ru-RU" sz="1200" dirty="0" err="1">
                <a:solidFill>
                  <a:srgbClr val="000000"/>
                </a:solidFill>
              </a:rPr>
              <a:t>coagulopathies</a:t>
            </a:r>
            <a:r>
              <a:rPr lang="ru-RU" altLang="ru-RU" sz="1200" dirty="0">
                <a:solidFill>
                  <a:srgbClr val="000000"/>
                </a:solidFill>
              </a:rPr>
              <a:t>. </a:t>
            </a:r>
            <a:r>
              <a:rPr lang="ru-RU" altLang="ru-RU" sz="1200" dirty="0" err="1">
                <a:solidFill>
                  <a:srgbClr val="000000"/>
                </a:solidFill>
              </a:rPr>
              <a:t>Semin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  <a:r>
              <a:rPr lang="ru-RU" altLang="ru-RU" sz="1200" dirty="0" err="1">
                <a:solidFill>
                  <a:srgbClr val="000000"/>
                </a:solidFill>
              </a:rPr>
              <a:t>Thromb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  <a:r>
              <a:rPr lang="ru-RU" altLang="ru-RU" sz="1200" dirty="0" err="1">
                <a:solidFill>
                  <a:srgbClr val="000000"/>
                </a:solidFill>
              </a:rPr>
              <a:t>Hemost</a:t>
            </a:r>
            <a:r>
              <a:rPr lang="ru-RU" altLang="ru-RU" sz="1200" dirty="0">
                <a:solidFill>
                  <a:srgbClr val="000000"/>
                </a:solidFill>
              </a:rPr>
              <a:t>. 2006 Apr;32 Suppl 1:77-85</a:t>
            </a:r>
          </a:p>
          <a:p>
            <a:pPr algn="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ru-RU" sz="1200" dirty="0" err="1">
                <a:solidFill>
                  <a:srgbClr val="000000"/>
                </a:solidFill>
              </a:rPr>
              <a:t>Mannucci</a:t>
            </a:r>
            <a:r>
              <a:rPr lang="en-US" altLang="ru-RU" sz="1200" dirty="0">
                <a:solidFill>
                  <a:srgbClr val="000000"/>
                </a:solidFill>
              </a:rPr>
              <a:t> P. M.,  Levi M Prevention and Treatment of Major Blood Loss N </a:t>
            </a:r>
            <a:r>
              <a:rPr lang="en-US" altLang="ru-RU" sz="1200" dirty="0" err="1">
                <a:solidFill>
                  <a:srgbClr val="000000"/>
                </a:solidFill>
              </a:rPr>
              <a:t>Engl</a:t>
            </a:r>
            <a:r>
              <a:rPr lang="en-US" altLang="ru-RU" sz="1200" dirty="0">
                <a:solidFill>
                  <a:srgbClr val="000000"/>
                </a:solidFill>
              </a:rPr>
              <a:t> J Med  31, 2007 Volume 356:2301-2311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0246" name="Picture 6" descr="10f2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40" y="883227"/>
            <a:ext cx="7221362" cy="405245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900113" y="5084763"/>
            <a:ext cx="38163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000000"/>
                </a:solidFill>
              </a:rPr>
              <a:t>Взаимодействие с тканевым фактором и активация тромбоцитов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5148263" y="5157788"/>
            <a:ext cx="38163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000000"/>
                </a:solidFill>
              </a:rPr>
              <a:t>Генерация тромбина на поверхности тромбоцитов</a:t>
            </a:r>
          </a:p>
        </p:txBody>
      </p:sp>
    </p:spTree>
    <p:extLst>
      <p:ext uri="{BB962C8B-B14F-4D97-AF65-F5344CB8AC3E}">
        <p14:creationId xmlns:p14="http://schemas.microsoft.com/office/powerpoint/2010/main" val="133179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225" cy="561975"/>
          </a:xfrm>
        </p:spPr>
        <p:txBody>
          <a:bodyPr/>
          <a:lstStyle/>
          <a:p>
            <a:r>
              <a:rPr lang="ru-RU" altLang="ru-RU" sz="2400" b="1" dirty="0">
                <a:solidFill>
                  <a:srgbClr val="3366FF"/>
                </a:solidFill>
              </a:rPr>
              <a:t>Генерация тромбина </a:t>
            </a:r>
            <a:r>
              <a:rPr lang="ru-RU" altLang="ru-RU" sz="2400" b="1" dirty="0" smtClean="0">
                <a:solidFill>
                  <a:srgbClr val="3366FF"/>
                </a:solidFill>
              </a:rPr>
              <a:t>фактором </a:t>
            </a:r>
            <a:r>
              <a:rPr lang="en-US" altLang="ru-RU" sz="2400" b="1" dirty="0" smtClean="0">
                <a:solidFill>
                  <a:srgbClr val="3366FF"/>
                </a:solidFill>
              </a:rPr>
              <a:t>VII</a:t>
            </a:r>
            <a:r>
              <a:rPr lang="ru-RU" altLang="ru-RU" sz="2400" b="1" dirty="0" smtClean="0">
                <a:solidFill>
                  <a:srgbClr val="3366FF"/>
                </a:solidFill>
              </a:rPr>
              <a:t>а</a:t>
            </a:r>
            <a:endParaRPr lang="ru-RU" altLang="ru-RU" sz="2400" b="1" dirty="0">
              <a:solidFill>
                <a:srgbClr val="3366FF"/>
              </a:solidFill>
            </a:endParaRPr>
          </a:p>
        </p:txBody>
      </p:sp>
      <p:pic>
        <p:nvPicPr>
          <p:cNvPr id="18437" name="Picture 5" descr="zh80240471260002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85054"/>
            <a:ext cx="4776952" cy="359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185" y="2981463"/>
            <a:ext cx="3172869" cy="32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0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298186"/>
              </p:ext>
            </p:extLst>
          </p:nvPr>
        </p:nvGraphicFramePr>
        <p:xfrm>
          <a:off x="230732" y="1124744"/>
          <a:ext cx="8640960" cy="5424356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31151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37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300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Препарат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Доза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Уровень доказательности рекомендаций</a:t>
                      </a:r>
                      <a:endParaRPr lang="ru-RU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92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Свежезамороженная плазма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15-20 мл/кг массы тела</a:t>
                      </a:r>
                      <a:endParaRPr lang="ru-RU" sz="16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RCOG</a:t>
                      </a:r>
                      <a:r>
                        <a:rPr lang="ru-RU" sz="1100" b="1" dirty="0">
                          <a:effectLst/>
                        </a:rPr>
                        <a:t> - уровень </a:t>
                      </a:r>
                      <a:r>
                        <a:rPr lang="en-US" sz="1100" b="1" dirty="0">
                          <a:effectLst/>
                        </a:rPr>
                        <a:t>D</a:t>
                      </a:r>
                      <a:r>
                        <a:rPr lang="ru-RU" sz="1100" b="1" dirty="0">
                          <a:effectLst/>
                        </a:rPr>
                        <a:t>,                               </a:t>
                      </a:r>
                      <a:r>
                        <a:rPr lang="en-US" sz="1100" b="1" dirty="0">
                          <a:effectLst/>
                        </a:rPr>
                        <a:t>ASA</a:t>
                      </a:r>
                      <a:r>
                        <a:rPr lang="ru-RU" sz="1100" b="1" dirty="0">
                          <a:effectLst/>
                        </a:rPr>
                        <a:t> – уровень </a:t>
                      </a:r>
                      <a:r>
                        <a:rPr lang="en-US" sz="1100" b="1" dirty="0">
                          <a:effectLst/>
                        </a:rPr>
                        <a:t>A</a:t>
                      </a:r>
                      <a:r>
                        <a:rPr lang="ru-RU" sz="1100" b="1" dirty="0">
                          <a:effectLst/>
                        </a:rPr>
                        <a:t>3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European</a:t>
                      </a:r>
                      <a:r>
                        <a:rPr lang="ru-RU" sz="1100" b="1" dirty="0">
                          <a:effectLst/>
                        </a:rPr>
                        <a:t> </a:t>
                      </a:r>
                      <a:r>
                        <a:rPr lang="ru-RU" sz="1100" b="1" dirty="0" err="1">
                          <a:effectLst/>
                        </a:rPr>
                        <a:t>guideline</a:t>
                      </a:r>
                      <a:r>
                        <a:rPr lang="ru-RU" sz="1100" b="1" dirty="0">
                          <a:effectLst/>
                        </a:rPr>
                        <a:t> – уровень С1</a:t>
                      </a:r>
                      <a:endParaRPr lang="ru-RU" sz="12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69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Криопреципитат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 доза на 10 кг массы тела</a:t>
                      </a:r>
                      <a:endParaRPr lang="ru-RU" sz="16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RCOG</a:t>
                      </a:r>
                      <a:r>
                        <a:rPr lang="ru-RU" sz="1100" b="1" dirty="0">
                          <a:effectLst/>
                        </a:rPr>
                        <a:t> - уровень </a:t>
                      </a:r>
                      <a:r>
                        <a:rPr lang="en-US" sz="1100" b="1" dirty="0">
                          <a:effectLst/>
                        </a:rPr>
                        <a:t>D</a:t>
                      </a:r>
                      <a:r>
                        <a:rPr lang="ru-RU" sz="1100" b="1" dirty="0">
                          <a:effectLst/>
                        </a:rPr>
                        <a:t>                                          </a:t>
                      </a:r>
                      <a:r>
                        <a:rPr lang="en-US" sz="1100" b="1" dirty="0">
                          <a:effectLst/>
                        </a:rPr>
                        <a:t>ASA</a:t>
                      </a:r>
                      <a:r>
                        <a:rPr lang="ru-RU" sz="1100" b="1" dirty="0">
                          <a:effectLst/>
                        </a:rPr>
                        <a:t> – уровень </a:t>
                      </a:r>
                      <a:r>
                        <a:rPr lang="en-US" sz="1100" b="1" dirty="0">
                          <a:effectLst/>
                        </a:rPr>
                        <a:t>A</a:t>
                      </a:r>
                      <a:r>
                        <a:rPr lang="ru-RU" sz="1100" b="1" dirty="0">
                          <a:effectLst/>
                        </a:rPr>
                        <a:t>3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European</a:t>
                      </a:r>
                      <a:r>
                        <a:rPr lang="ru-RU" sz="1100" b="1" dirty="0">
                          <a:effectLst/>
                        </a:rPr>
                        <a:t> </a:t>
                      </a:r>
                      <a:r>
                        <a:rPr lang="ru-RU" sz="1100" b="1" dirty="0" err="1">
                          <a:effectLst/>
                        </a:rPr>
                        <a:t>guideline</a:t>
                      </a:r>
                      <a:r>
                        <a:rPr lang="ru-RU" sz="1100" b="1" dirty="0">
                          <a:effectLst/>
                        </a:rPr>
                        <a:t>  – уровень С1</a:t>
                      </a:r>
                      <a:endParaRPr lang="ru-RU" sz="12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6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Тромбоцитарная</a:t>
                      </a:r>
                      <a:r>
                        <a:rPr lang="ru-RU" sz="1800" dirty="0">
                          <a:effectLst/>
                        </a:rPr>
                        <a:t> масса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 доза на 10 кг массы тела</a:t>
                      </a:r>
                      <a:endParaRPr lang="ru-RU" sz="16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RCOG</a:t>
                      </a:r>
                      <a:r>
                        <a:rPr lang="ru-RU" sz="1100" b="1" dirty="0">
                          <a:effectLst/>
                        </a:rPr>
                        <a:t> - уровень </a:t>
                      </a:r>
                      <a:r>
                        <a:rPr lang="en-US" sz="1100" b="1" dirty="0">
                          <a:effectLst/>
                        </a:rPr>
                        <a:t>D</a:t>
                      </a:r>
                      <a:r>
                        <a:rPr lang="ru-RU" sz="1100" b="1" dirty="0">
                          <a:effectLst/>
                        </a:rPr>
                        <a:t>                                 </a:t>
                      </a:r>
                      <a:r>
                        <a:rPr lang="en-US" sz="1100" b="1" dirty="0">
                          <a:effectLst/>
                        </a:rPr>
                        <a:t>ASA</a:t>
                      </a:r>
                      <a:r>
                        <a:rPr lang="ru-RU" sz="1100" b="1" dirty="0">
                          <a:effectLst/>
                        </a:rPr>
                        <a:t> – уровень </a:t>
                      </a:r>
                      <a:r>
                        <a:rPr lang="en-US" sz="1100" b="1" dirty="0">
                          <a:effectLst/>
                        </a:rPr>
                        <a:t>A</a:t>
                      </a:r>
                      <a:r>
                        <a:rPr lang="ru-RU" sz="1100" b="1" dirty="0">
                          <a:effectLst/>
                        </a:rPr>
                        <a:t>3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European</a:t>
                      </a:r>
                      <a:r>
                        <a:rPr lang="ru-RU" sz="1100" b="1" dirty="0">
                          <a:effectLst/>
                        </a:rPr>
                        <a:t> </a:t>
                      </a:r>
                      <a:r>
                        <a:rPr lang="ru-RU" sz="1100" b="1" dirty="0" err="1">
                          <a:effectLst/>
                        </a:rPr>
                        <a:t>guideline</a:t>
                      </a:r>
                      <a:r>
                        <a:rPr lang="ru-RU" sz="1100" b="1" dirty="0">
                          <a:effectLst/>
                        </a:rPr>
                        <a:t> – уровень С1</a:t>
                      </a:r>
                      <a:endParaRPr lang="ru-RU" sz="12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7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Тромбоконцентрат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1 -2 дозы</a:t>
                      </a:r>
                      <a:endParaRPr lang="ru-RU" sz="16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229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Концентрат протромбинового комплекса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При остром кровотечении 50 МЕ/кг, при отсутствии эффекта в течении 20 минут ввести повторно в той же дозе.</a:t>
                      </a:r>
                      <a:endParaRPr lang="ru-RU" sz="16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RCOG</a:t>
                      </a:r>
                      <a:r>
                        <a:rPr lang="ru-RU" sz="1100" b="1" dirty="0">
                          <a:effectLst/>
                        </a:rPr>
                        <a:t> - уровень </a:t>
                      </a:r>
                      <a:r>
                        <a:rPr lang="en-US" sz="1100" b="1" dirty="0">
                          <a:effectLst/>
                        </a:rPr>
                        <a:t>D</a:t>
                      </a:r>
                      <a:r>
                        <a:rPr lang="ru-RU" sz="1100" b="1" dirty="0">
                          <a:effectLst/>
                        </a:rPr>
                        <a:t>,                                </a:t>
                      </a:r>
                      <a:r>
                        <a:rPr lang="en-US" sz="1100" b="1" dirty="0">
                          <a:effectLst/>
                        </a:rPr>
                        <a:t>ASA</a:t>
                      </a:r>
                      <a:r>
                        <a:rPr lang="ru-RU" sz="1100" b="1" dirty="0">
                          <a:effectLst/>
                        </a:rPr>
                        <a:t> – уровень </a:t>
                      </a:r>
                      <a:r>
                        <a:rPr lang="en-US" sz="1100" b="1" dirty="0">
                          <a:effectLst/>
                        </a:rPr>
                        <a:t>A</a:t>
                      </a:r>
                      <a:r>
                        <a:rPr lang="ru-RU" sz="1100" b="1" dirty="0">
                          <a:effectLst/>
                        </a:rPr>
                        <a:t>3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European</a:t>
                      </a:r>
                      <a:r>
                        <a:rPr lang="ru-RU" sz="1100" b="1" dirty="0">
                          <a:effectLst/>
                        </a:rPr>
                        <a:t> </a:t>
                      </a:r>
                      <a:r>
                        <a:rPr lang="ru-RU" sz="1100" b="1" dirty="0" err="1">
                          <a:effectLst/>
                        </a:rPr>
                        <a:t>guideline</a:t>
                      </a:r>
                      <a:r>
                        <a:rPr lang="ru-RU" sz="1100" b="1" dirty="0">
                          <a:effectLst/>
                        </a:rPr>
                        <a:t> – уровень С2</a:t>
                      </a:r>
                      <a:endParaRPr lang="ru-RU" sz="12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300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Рекомбинантный активированный фактор </a:t>
                      </a:r>
                      <a:r>
                        <a:rPr lang="en-US" sz="1800" dirty="0">
                          <a:effectLst/>
                        </a:rPr>
                        <a:t>VII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90-110 мкг/кг, при необходимости повторяется каждые 3 ч</a:t>
                      </a:r>
                      <a:endParaRPr lang="ru-RU" sz="16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RCOG</a:t>
                      </a:r>
                      <a:r>
                        <a:rPr lang="ru-RU" sz="1100" b="1" dirty="0">
                          <a:effectLst/>
                        </a:rPr>
                        <a:t> - уровень </a:t>
                      </a:r>
                      <a:r>
                        <a:rPr lang="en-US" sz="1100" b="1" dirty="0">
                          <a:effectLst/>
                        </a:rPr>
                        <a:t>D</a:t>
                      </a:r>
                      <a:r>
                        <a:rPr lang="ru-RU" sz="1100" b="1" dirty="0">
                          <a:effectLst/>
                        </a:rPr>
                        <a:t>                                      </a:t>
                      </a:r>
                      <a:r>
                        <a:rPr lang="en-US" sz="1100" b="1" dirty="0">
                          <a:effectLst/>
                        </a:rPr>
                        <a:t>ASA</a:t>
                      </a:r>
                      <a:r>
                        <a:rPr lang="ru-RU" sz="1100" b="1" dirty="0">
                          <a:effectLst/>
                        </a:rPr>
                        <a:t> – уровень </a:t>
                      </a:r>
                      <a:r>
                        <a:rPr lang="en-US" sz="1100" b="1" dirty="0">
                          <a:effectLst/>
                        </a:rPr>
                        <a:t>A</a:t>
                      </a:r>
                      <a:r>
                        <a:rPr lang="ru-RU" sz="1100" b="1" dirty="0">
                          <a:effectLst/>
                        </a:rPr>
                        <a:t>1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European</a:t>
                      </a:r>
                      <a:r>
                        <a:rPr lang="ru-RU" sz="1100" b="1" dirty="0">
                          <a:effectLst/>
                        </a:rPr>
                        <a:t> </a:t>
                      </a:r>
                      <a:r>
                        <a:rPr lang="ru-RU" sz="1100" b="1" dirty="0" err="1">
                          <a:effectLst/>
                        </a:rPr>
                        <a:t>guideline</a:t>
                      </a:r>
                      <a:r>
                        <a:rPr lang="ru-RU" sz="1100" b="1" dirty="0">
                          <a:effectLst/>
                        </a:rPr>
                        <a:t> – С2</a:t>
                      </a:r>
                      <a:endParaRPr lang="ru-RU" sz="12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779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Транексамовая кислота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15 мг/кг внутривенно с последующей постоянной инфузией до остановки кровотечения</a:t>
                      </a:r>
                      <a:endParaRPr lang="ru-RU" sz="16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ASA</a:t>
                      </a:r>
                      <a:r>
                        <a:rPr lang="ru-RU" sz="1100" b="1" dirty="0">
                          <a:effectLst/>
                        </a:rPr>
                        <a:t> - уровень А2-В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WHO</a:t>
                      </a:r>
                      <a:r>
                        <a:rPr lang="ru-RU" sz="1100" b="1" dirty="0">
                          <a:effectLst/>
                        </a:rPr>
                        <a:t> – слабая рекомендация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European</a:t>
                      </a:r>
                      <a:r>
                        <a:rPr lang="ru-RU" sz="1100" b="1" dirty="0">
                          <a:effectLst/>
                        </a:rPr>
                        <a:t> </a:t>
                      </a:r>
                      <a:r>
                        <a:rPr lang="ru-RU" sz="1100" b="1" dirty="0" err="1">
                          <a:effectLst/>
                        </a:rPr>
                        <a:t>guideline</a:t>
                      </a:r>
                      <a:r>
                        <a:rPr lang="ru-RU" sz="1100" b="1" dirty="0">
                          <a:effectLst/>
                        </a:rPr>
                        <a:t> – уровень А1</a:t>
                      </a:r>
                      <a:endParaRPr lang="ru-RU" sz="12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50892" marR="50892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28704" y="124838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Дозы препаратов для обеспечения консервативного гемостаза при острых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коагулопатических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 кровотечениях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9240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86" y="1423124"/>
            <a:ext cx="5819518" cy="442696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6"/>
          <p:cNvSpPr txBox="1">
            <a:spLocks noChangeArrowheads="1"/>
          </p:cNvSpPr>
          <p:nvPr/>
        </p:nvSpPr>
        <p:spPr>
          <a:xfrm>
            <a:off x="270164" y="404813"/>
            <a:ext cx="8572500" cy="5159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4000" b="1" dirty="0" smtClean="0">
                <a:solidFill>
                  <a:srgbClr val="FF0000"/>
                </a:solidFill>
                <a:latin typeface="Arial" pitchFamily="34" charset="0"/>
              </a:rPr>
              <a:t>Дозы должны быть адекватны! </a:t>
            </a:r>
            <a:r>
              <a:rPr lang="ru-RU" altLang="ru-RU" sz="4000" b="1" dirty="0" smtClean="0">
                <a:solidFill>
                  <a:srgbClr val="3333FF"/>
                </a:solidFill>
                <a:latin typeface="Arial" pitchFamily="34" charset="0"/>
              </a:rPr>
              <a:t/>
            </a:r>
            <a:br>
              <a:rPr lang="ru-RU" altLang="ru-RU" sz="4000" b="1" dirty="0" smtClean="0">
                <a:solidFill>
                  <a:srgbClr val="3333FF"/>
                </a:solidFill>
                <a:latin typeface="Arial" pitchFamily="34" charset="0"/>
              </a:rPr>
            </a:br>
            <a:r>
              <a:rPr lang="ru-RU" altLang="ru-RU" sz="4000" dirty="0" smtClean="0"/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394661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Штриховая стрелка вправо 4"/>
          <p:cNvSpPr/>
          <p:nvPr/>
        </p:nvSpPr>
        <p:spPr>
          <a:xfrm rot="5400000">
            <a:off x="617858" y="937816"/>
            <a:ext cx="4320480" cy="2879244"/>
          </a:xfrm>
          <a:custGeom>
            <a:avLst/>
            <a:gdLst>
              <a:gd name="connsiteX0" fmla="*/ 0 w 4392488"/>
              <a:gd name="connsiteY0" fmla="*/ 432048 h 1728192"/>
              <a:gd name="connsiteX1" fmla="*/ 54006 w 4392488"/>
              <a:gd name="connsiteY1" fmla="*/ 432048 h 1728192"/>
              <a:gd name="connsiteX2" fmla="*/ 54006 w 4392488"/>
              <a:gd name="connsiteY2" fmla="*/ 1296144 h 1728192"/>
              <a:gd name="connsiteX3" fmla="*/ 0 w 4392488"/>
              <a:gd name="connsiteY3" fmla="*/ 1296144 h 1728192"/>
              <a:gd name="connsiteX4" fmla="*/ 0 w 4392488"/>
              <a:gd name="connsiteY4" fmla="*/ 432048 h 1728192"/>
              <a:gd name="connsiteX5" fmla="*/ 108012 w 4392488"/>
              <a:gd name="connsiteY5" fmla="*/ 432048 h 1728192"/>
              <a:gd name="connsiteX6" fmla="*/ 216024 w 4392488"/>
              <a:gd name="connsiteY6" fmla="*/ 432048 h 1728192"/>
              <a:gd name="connsiteX7" fmla="*/ 216024 w 4392488"/>
              <a:gd name="connsiteY7" fmla="*/ 1296144 h 1728192"/>
              <a:gd name="connsiteX8" fmla="*/ 108012 w 4392488"/>
              <a:gd name="connsiteY8" fmla="*/ 1296144 h 1728192"/>
              <a:gd name="connsiteX9" fmla="*/ 108012 w 4392488"/>
              <a:gd name="connsiteY9" fmla="*/ 432048 h 1728192"/>
              <a:gd name="connsiteX10" fmla="*/ 270030 w 4392488"/>
              <a:gd name="connsiteY10" fmla="*/ 432048 h 1728192"/>
              <a:gd name="connsiteX11" fmla="*/ 3528392 w 4392488"/>
              <a:gd name="connsiteY11" fmla="*/ 432048 h 1728192"/>
              <a:gd name="connsiteX12" fmla="*/ 3528392 w 4392488"/>
              <a:gd name="connsiteY12" fmla="*/ 0 h 1728192"/>
              <a:gd name="connsiteX13" fmla="*/ 4392488 w 4392488"/>
              <a:gd name="connsiteY13" fmla="*/ 864096 h 1728192"/>
              <a:gd name="connsiteX14" fmla="*/ 3528392 w 4392488"/>
              <a:gd name="connsiteY14" fmla="*/ 1728192 h 1728192"/>
              <a:gd name="connsiteX15" fmla="*/ 3528392 w 4392488"/>
              <a:gd name="connsiteY15" fmla="*/ 1296144 h 1728192"/>
              <a:gd name="connsiteX16" fmla="*/ 270030 w 4392488"/>
              <a:gd name="connsiteY16" fmla="*/ 1296144 h 1728192"/>
              <a:gd name="connsiteX17" fmla="*/ 270030 w 4392488"/>
              <a:gd name="connsiteY17" fmla="*/ 432048 h 1728192"/>
              <a:gd name="connsiteX0" fmla="*/ 0 w 4392488"/>
              <a:gd name="connsiteY0" fmla="*/ 432048 h 1464242"/>
              <a:gd name="connsiteX1" fmla="*/ 54006 w 4392488"/>
              <a:gd name="connsiteY1" fmla="*/ 432048 h 1464242"/>
              <a:gd name="connsiteX2" fmla="*/ 54006 w 4392488"/>
              <a:gd name="connsiteY2" fmla="*/ 1296144 h 1464242"/>
              <a:gd name="connsiteX3" fmla="*/ 0 w 4392488"/>
              <a:gd name="connsiteY3" fmla="*/ 1296144 h 1464242"/>
              <a:gd name="connsiteX4" fmla="*/ 0 w 4392488"/>
              <a:gd name="connsiteY4" fmla="*/ 432048 h 1464242"/>
              <a:gd name="connsiteX5" fmla="*/ 108012 w 4392488"/>
              <a:gd name="connsiteY5" fmla="*/ 432048 h 1464242"/>
              <a:gd name="connsiteX6" fmla="*/ 216024 w 4392488"/>
              <a:gd name="connsiteY6" fmla="*/ 432048 h 1464242"/>
              <a:gd name="connsiteX7" fmla="*/ 216024 w 4392488"/>
              <a:gd name="connsiteY7" fmla="*/ 1296144 h 1464242"/>
              <a:gd name="connsiteX8" fmla="*/ 108012 w 4392488"/>
              <a:gd name="connsiteY8" fmla="*/ 1296144 h 1464242"/>
              <a:gd name="connsiteX9" fmla="*/ 108012 w 4392488"/>
              <a:gd name="connsiteY9" fmla="*/ 432048 h 1464242"/>
              <a:gd name="connsiteX10" fmla="*/ 270030 w 4392488"/>
              <a:gd name="connsiteY10" fmla="*/ 432048 h 1464242"/>
              <a:gd name="connsiteX11" fmla="*/ 3528392 w 4392488"/>
              <a:gd name="connsiteY11" fmla="*/ 432048 h 1464242"/>
              <a:gd name="connsiteX12" fmla="*/ 3528392 w 4392488"/>
              <a:gd name="connsiteY12" fmla="*/ 0 h 1464242"/>
              <a:gd name="connsiteX13" fmla="*/ 4392488 w 4392488"/>
              <a:gd name="connsiteY13" fmla="*/ 864096 h 1464242"/>
              <a:gd name="connsiteX14" fmla="*/ 3528392 w 4392488"/>
              <a:gd name="connsiteY14" fmla="*/ 1464242 h 1464242"/>
              <a:gd name="connsiteX15" fmla="*/ 3528392 w 4392488"/>
              <a:gd name="connsiteY15" fmla="*/ 1296144 h 1464242"/>
              <a:gd name="connsiteX16" fmla="*/ 270030 w 4392488"/>
              <a:gd name="connsiteY16" fmla="*/ 1296144 h 1464242"/>
              <a:gd name="connsiteX17" fmla="*/ 270030 w 4392488"/>
              <a:gd name="connsiteY17" fmla="*/ 432048 h 1464242"/>
              <a:gd name="connsiteX0" fmla="*/ 0 w 4392488"/>
              <a:gd name="connsiteY0" fmla="*/ 432048 h 1464242"/>
              <a:gd name="connsiteX1" fmla="*/ 54006 w 4392488"/>
              <a:gd name="connsiteY1" fmla="*/ 432048 h 1464242"/>
              <a:gd name="connsiteX2" fmla="*/ 54006 w 4392488"/>
              <a:gd name="connsiteY2" fmla="*/ 1296144 h 1464242"/>
              <a:gd name="connsiteX3" fmla="*/ 0 w 4392488"/>
              <a:gd name="connsiteY3" fmla="*/ 1296144 h 1464242"/>
              <a:gd name="connsiteX4" fmla="*/ 0 w 4392488"/>
              <a:gd name="connsiteY4" fmla="*/ 432048 h 1464242"/>
              <a:gd name="connsiteX5" fmla="*/ 108012 w 4392488"/>
              <a:gd name="connsiteY5" fmla="*/ 432048 h 1464242"/>
              <a:gd name="connsiteX6" fmla="*/ 216024 w 4392488"/>
              <a:gd name="connsiteY6" fmla="*/ 432048 h 1464242"/>
              <a:gd name="connsiteX7" fmla="*/ 216024 w 4392488"/>
              <a:gd name="connsiteY7" fmla="*/ 1296144 h 1464242"/>
              <a:gd name="connsiteX8" fmla="*/ 108012 w 4392488"/>
              <a:gd name="connsiteY8" fmla="*/ 1296144 h 1464242"/>
              <a:gd name="connsiteX9" fmla="*/ 108012 w 4392488"/>
              <a:gd name="connsiteY9" fmla="*/ 432048 h 1464242"/>
              <a:gd name="connsiteX10" fmla="*/ 270030 w 4392488"/>
              <a:gd name="connsiteY10" fmla="*/ 432048 h 1464242"/>
              <a:gd name="connsiteX11" fmla="*/ 3528392 w 4392488"/>
              <a:gd name="connsiteY11" fmla="*/ 432048 h 1464242"/>
              <a:gd name="connsiteX12" fmla="*/ 3528392 w 4392488"/>
              <a:gd name="connsiteY12" fmla="*/ 0 h 1464242"/>
              <a:gd name="connsiteX13" fmla="*/ 4392488 w 4392488"/>
              <a:gd name="connsiteY13" fmla="*/ 864096 h 1464242"/>
              <a:gd name="connsiteX14" fmla="*/ 3528392 w 4392488"/>
              <a:gd name="connsiteY14" fmla="*/ 1464242 h 1464242"/>
              <a:gd name="connsiteX15" fmla="*/ 3481258 w 4392488"/>
              <a:gd name="connsiteY15" fmla="*/ 928499 h 1464242"/>
              <a:gd name="connsiteX16" fmla="*/ 270030 w 4392488"/>
              <a:gd name="connsiteY16" fmla="*/ 1296144 h 1464242"/>
              <a:gd name="connsiteX17" fmla="*/ 270030 w 4392488"/>
              <a:gd name="connsiteY17" fmla="*/ 432048 h 1464242"/>
              <a:gd name="connsiteX0" fmla="*/ 0 w 4392488"/>
              <a:gd name="connsiteY0" fmla="*/ 432048 h 1464242"/>
              <a:gd name="connsiteX1" fmla="*/ 54006 w 4392488"/>
              <a:gd name="connsiteY1" fmla="*/ 432048 h 1464242"/>
              <a:gd name="connsiteX2" fmla="*/ 54006 w 4392488"/>
              <a:gd name="connsiteY2" fmla="*/ 1296144 h 1464242"/>
              <a:gd name="connsiteX3" fmla="*/ 0 w 4392488"/>
              <a:gd name="connsiteY3" fmla="*/ 1296144 h 1464242"/>
              <a:gd name="connsiteX4" fmla="*/ 0 w 4392488"/>
              <a:gd name="connsiteY4" fmla="*/ 432048 h 1464242"/>
              <a:gd name="connsiteX5" fmla="*/ 108012 w 4392488"/>
              <a:gd name="connsiteY5" fmla="*/ 432048 h 1464242"/>
              <a:gd name="connsiteX6" fmla="*/ 216024 w 4392488"/>
              <a:gd name="connsiteY6" fmla="*/ 432048 h 1464242"/>
              <a:gd name="connsiteX7" fmla="*/ 216024 w 4392488"/>
              <a:gd name="connsiteY7" fmla="*/ 1296144 h 1464242"/>
              <a:gd name="connsiteX8" fmla="*/ 108012 w 4392488"/>
              <a:gd name="connsiteY8" fmla="*/ 1296144 h 1464242"/>
              <a:gd name="connsiteX9" fmla="*/ 108012 w 4392488"/>
              <a:gd name="connsiteY9" fmla="*/ 432048 h 1464242"/>
              <a:gd name="connsiteX10" fmla="*/ 270030 w 4392488"/>
              <a:gd name="connsiteY10" fmla="*/ 432048 h 1464242"/>
              <a:gd name="connsiteX11" fmla="*/ 3528392 w 4392488"/>
              <a:gd name="connsiteY11" fmla="*/ 790266 h 1464242"/>
              <a:gd name="connsiteX12" fmla="*/ 3528392 w 4392488"/>
              <a:gd name="connsiteY12" fmla="*/ 0 h 1464242"/>
              <a:gd name="connsiteX13" fmla="*/ 4392488 w 4392488"/>
              <a:gd name="connsiteY13" fmla="*/ 864096 h 1464242"/>
              <a:gd name="connsiteX14" fmla="*/ 3528392 w 4392488"/>
              <a:gd name="connsiteY14" fmla="*/ 1464242 h 1464242"/>
              <a:gd name="connsiteX15" fmla="*/ 3481258 w 4392488"/>
              <a:gd name="connsiteY15" fmla="*/ 928499 h 1464242"/>
              <a:gd name="connsiteX16" fmla="*/ 270030 w 4392488"/>
              <a:gd name="connsiteY16" fmla="*/ 1296144 h 1464242"/>
              <a:gd name="connsiteX17" fmla="*/ 270030 w 4392488"/>
              <a:gd name="connsiteY17" fmla="*/ 432048 h 1464242"/>
              <a:gd name="connsiteX0" fmla="*/ 0 w 4392488"/>
              <a:gd name="connsiteY0" fmla="*/ 0 h 1032194"/>
              <a:gd name="connsiteX1" fmla="*/ 54006 w 4392488"/>
              <a:gd name="connsiteY1" fmla="*/ 0 h 1032194"/>
              <a:gd name="connsiteX2" fmla="*/ 54006 w 4392488"/>
              <a:gd name="connsiteY2" fmla="*/ 864096 h 1032194"/>
              <a:gd name="connsiteX3" fmla="*/ 0 w 4392488"/>
              <a:gd name="connsiteY3" fmla="*/ 864096 h 1032194"/>
              <a:gd name="connsiteX4" fmla="*/ 0 w 4392488"/>
              <a:gd name="connsiteY4" fmla="*/ 0 h 1032194"/>
              <a:gd name="connsiteX5" fmla="*/ 108012 w 4392488"/>
              <a:gd name="connsiteY5" fmla="*/ 0 h 1032194"/>
              <a:gd name="connsiteX6" fmla="*/ 216024 w 4392488"/>
              <a:gd name="connsiteY6" fmla="*/ 0 h 1032194"/>
              <a:gd name="connsiteX7" fmla="*/ 216024 w 4392488"/>
              <a:gd name="connsiteY7" fmla="*/ 864096 h 1032194"/>
              <a:gd name="connsiteX8" fmla="*/ 108012 w 4392488"/>
              <a:gd name="connsiteY8" fmla="*/ 864096 h 1032194"/>
              <a:gd name="connsiteX9" fmla="*/ 108012 w 4392488"/>
              <a:gd name="connsiteY9" fmla="*/ 0 h 1032194"/>
              <a:gd name="connsiteX10" fmla="*/ 270030 w 4392488"/>
              <a:gd name="connsiteY10" fmla="*/ 0 h 1032194"/>
              <a:gd name="connsiteX11" fmla="*/ 3528392 w 4392488"/>
              <a:gd name="connsiteY11" fmla="*/ 358218 h 1032194"/>
              <a:gd name="connsiteX12" fmla="*/ 3518965 w 4392488"/>
              <a:gd name="connsiteY12" fmla="*/ 180694 h 1032194"/>
              <a:gd name="connsiteX13" fmla="*/ 4392488 w 4392488"/>
              <a:gd name="connsiteY13" fmla="*/ 432048 h 1032194"/>
              <a:gd name="connsiteX14" fmla="*/ 3528392 w 4392488"/>
              <a:gd name="connsiteY14" fmla="*/ 1032194 h 1032194"/>
              <a:gd name="connsiteX15" fmla="*/ 3481258 w 4392488"/>
              <a:gd name="connsiteY15" fmla="*/ 496451 h 1032194"/>
              <a:gd name="connsiteX16" fmla="*/ 270030 w 4392488"/>
              <a:gd name="connsiteY16" fmla="*/ 864096 h 1032194"/>
              <a:gd name="connsiteX17" fmla="*/ 270030 w 4392488"/>
              <a:gd name="connsiteY17" fmla="*/ 0 h 1032194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528392 w 4392488"/>
              <a:gd name="connsiteY11" fmla="*/ 358218 h 864096"/>
              <a:gd name="connsiteX12" fmla="*/ 3518965 w 4392488"/>
              <a:gd name="connsiteY12" fmla="*/ 180694 h 864096"/>
              <a:gd name="connsiteX13" fmla="*/ 4392488 w 4392488"/>
              <a:gd name="connsiteY13" fmla="*/ 432048 h 864096"/>
              <a:gd name="connsiteX14" fmla="*/ 3547246 w 4392488"/>
              <a:gd name="connsiteY14" fmla="*/ 702256 h 864096"/>
              <a:gd name="connsiteX15" fmla="*/ 3481258 w 4392488"/>
              <a:gd name="connsiteY15" fmla="*/ 4964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528392 w 4392488"/>
              <a:gd name="connsiteY11" fmla="*/ 358218 h 864096"/>
              <a:gd name="connsiteX12" fmla="*/ 3518965 w 4392488"/>
              <a:gd name="connsiteY12" fmla="*/ 180694 h 864096"/>
              <a:gd name="connsiteX13" fmla="*/ 4392488 w 4392488"/>
              <a:gd name="connsiteY13" fmla="*/ 432048 h 864096"/>
              <a:gd name="connsiteX14" fmla="*/ 3547246 w 4392488"/>
              <a:gd name="connsiteY14" fmla="*/ 702256 h 864096"/>
              <a:gd name="connsiteX15" fmla="*/ 3517852 w 4392488"/>
              <a:gd name="connsiteY15" fmla="*/ 4964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528392 w 4392488"/>
              <a:gd name="connsiteY11" fmla="*/ 358218 h 864096"/>
              <a:gd name="connsiteX12" fmla="*/ 3518965 w 4392488"/>
              <a:gd name="connsiteY12" fmla="*/ 180694 h 864096"/>
              <a:gd name="connsiteX13" fmla="*/ 4392488 w 4392488"/>
              <a:gd name="connsiteY13" fmla="*/ 432048 h 864096"/>
              <a:gd name="connsiteX14" fmla="*/ 3547246 w 4392488"/>
              <a:gd name="connsiteY14" fmla="*/ 702256 h 864096"/>
              <a:gd name="connsiteX15" fmla="*/ 3543990 w 4392488"/>
              <a:gd name="connsiteY15" fmla="*/ 4964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528392 w 4392488"/>
              <a:gd name="connsiteY11" fmla="*/ 358218 h 864096"/>
              <a:gd name="connsiteX12" fmla="*/ 3539875 w 4392488"/>
              <a:gd name="connsiteY12" fmla="*/ 180694 h 864096"/>
              <a:gd name="connsiteX13" fmla="*/ 4392488 w 4392488"/>
              <a:gd name="connsiteY13" fmla="*/ 432048 h 864096"/>
              <a:gd name="connsiteX14" fmla="*/ 3547246 w 4392488"/>
              <a:gd name="connsiteY14" fmla="*/ 702256 h 864096"/>
              <a:gd name="connsiteX15" fmla="*/ 3543990 w 4392488"/>
              <a:gd name="connsiteY15" fmla="*/ 4964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528392 w 4392488"/>
              <a:gd name="connsiteY11" fmla="*/ 358218 h 864096"/>
              <a:gd name="connsiteX12" fmla="*/ 3921489 w 4392488"/>
              <a:gd name="connsiteY12" fmla="*/ 218401 h 864096"/>
              <a:gd name="connsiteX13" fmla="*/ 4392488 w 4392488"/>
              <a:gd name="connsiteY13" fmla="*/ 432048 h 864096"/>
              <a:gd name="connsiteX14" fmla="*/ 3547246 w 4392488"/>
              <a:gd name="connsiteY14" fmla="*/ 702256 h 864096"/>
              <a:gd name="connsiteX15" fmla="*/ 3543990 w 4392488"/>
              <a:gd name="connsiteY15" fmla="*/ 4964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386499 h 864096"/>
              <a:gd name="connsiteX12" fmla="*/ 3921489 w 4392488"/>
              <a:gd name="connsiteY12" fmla="*/ 218401 h 864096"/>
              <a:gd name="connsiteX13" fmla="*/ 4392488 w 4392488"/>
              <a:gd name="connsiteY13" fmla="*/ 432048 h 864096"/>
              <a:gd name="connsiteX14" fmla="*/ 3547246 w 4392488"/>
              <a:gd name="connsiteY14" fmla="*/ 702256 h 864096"/>
              <a:gd name="connsiteX15" fmla="*/ 3543990 w 4392488"/>
              <a:gd name="connsiteY15" fmla="*/ 4964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386499 h 864096"/>
              <a:gd name="connsiteX12" fmla="*/ 3921489 w 4392488"/>
              <a:gd name="connsiteY12" fmla="*/ 218401 h 864096"/>
              <a:gd name="connsiteX13" fmla="*/ 4392488 w 4392488"/>
              <a:gd name="connsiteY13" fmla="*/ 432048 h 864096"/>
              <a:gd name="connsiteX14" fmla="*/ 3547246 w 4392488"/>
              <a:gd name="connsiteY14" fmla="*/ 702256 h 864096"/>
              <a:gd name="connsiteX15" fmla="*/ 3915149 w 4392488"/>
              <a:gd name="connsiteY15" fmla="*/ 487024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386499 h 864096"/>
              <a:gd name="connsiteX12" fmla="*/ 3921489 w 4392488"/>
              <a:gd name="connsiteY12" fmla="*/ 218401 h 864096"/>
              <a:gd name="connsiteX13" fmla="*/ 4392488 w 4392488"/>
              <a:gd name="connsiteY13" fmla="*/ 432048 h 864096"/>
              <a:gd name="connsiteX14" fmla="*/ 3907949 w 4392488"/>
              <a:gd name="connsiteY14" fmla="*/ 617415 h 864096"/>
              <a:gd name="connsiteX15" fmla="*/ 3915149 w 4392488"/>
              <a:gd name="connsiteY15" fmla="*/ 487024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386499 h 864096"/>
              <a:gd name="connsiteX12" fmla="*/ 3921489 w 4392488"/>
              <a:gd name="connsiteY12" fmla="*/ 218401 h 864096"/>
              <a:gd name="connsiteX13" fmla="*/ 4392488 w 4392488"/>
              <a:gd name="connsiteY13" fmla="*/ 432048 h 864096"/>
              <a:gd name="connsiteX14" fmla="*/ 3897494 w 4392488"/>
              <a:gd name="connsiteY14" fmla="*/ 533621 h 864096"/>
              <a:gd name="connsiteX15" fmla="*/ 3915149 w 4392488"/>
              <a:gd name="connsiteY15" fmla="*/ 487024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386499 h 864096"/>
              <a:gd name="connsiteX12" fmla="*/ 3916262 w 4392488"/>
              <a:gd name="connsiteY12" fmla="*/ 331522 h 864096"/>
              <a:gd name="connsiteX13" fmla="*/ 4392488 w 4392488"/>
              <a:gd name="connsiteY13" fmla="*/ 432048 h 864096"/>
              <a:gd name="connsiteX14" fmla="*/ 3897494 w 4392488"/>
              <a:gd name="connsiteY14" fmla="*/ 533621 h 864096"/>
              <a:gd name="connsiteX15" fmla="*/ 3915149 w 4392488"/>
              <a:gd name="connsiteY15" fmla="*/ 487024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386499 h 864096"/>
              <a:gd name="connsiteX12" fmla="*/ 3916262 w 4392488"/>
              <a:gd name="connsiteY12" fmla="*/ 331522 h 864096"/>
              <a:gd name="connsiteX13" fmla="*/ 4392488 w 4392488"/>
              <a:gd name="connsiteY13" fmla="*/ 432048 h 864096"/>
              <a:gd name="connsiteX14" fmla="*/ 3897494 w 4392488"/>
              <a:gd name="connsiteY14" fmla="*/ 533621 h 864096"/>
              <a:gd name="connsiteX15" fmla="*/ 3904881 w 4392488"/>
              <a:gd name="connsiteY15" fmla="*/ 4372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409123 h 864096"/>
              <a:gd name="connsiteX12" fmla="*/ 3916262 w 4392488"/>
              <a:gd name="connsiteY12" fmla="*/ 331522 h 864096"/>
              <a:gd name="connsiteX13" fmla="*/ 4392488 w 4392488"/>
              <a:gd name="connsiteY13" fmla="*/ 432048 h 864096"/>
              <a:gd name="connsiteX14" fmla="*/ 3897494 w 4392488"/>
              <a:gd name="connsiteY14" fmla="*/ 533621 h 864096"/>
              <a:gd name="connsiteX15" fmla="*/ 3904881 w 4392488"/>
              <a:gd name="connsiteY15" fmla="*/ 4372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409123 h 864096"/>
              <a:gd name="connsiteX12" fmla="*/ 3916262 w 4392488"/>
              <a:gd name="connsiteY12" fmla="*/ 331522 h 864096"/>
              <a:gd name="connsiteX13" fmla="*/ 4392488 w 4392488"/>
              <a:gd name="connsiteY13" fmla="*/ 432048 h 864096"/>
              <a:gd name="connsiteX14" fmla="*/ 3918032 w 4392488"/>
              <a:gd name="connsiteY14" fmla="*/ 474798 h 864096"/>
              <a:gd name="connsiteX15" fmla="*/ 3904881 w 4392488"/>
              <a:gd name="connsiteY15" fmla="*/ 4372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409123 h 864096"/>
              <a:gd name="connsiteX12" fmla="*/ 3905993 w 4392488"/>
              <a:gd name="connsiteY12" fmla="*/ 383558 h 864096"/>
              <a:gd name="connsiteX13" fmla="*/ 4392488 w 4392488"/>
              <a:gd name="connsiteY13" fmla="*/ 432048 h 864096"/>
              <a:gd name="connsiteX14" fmla="*/ 3918032 w 4392488"/>
              <a:gd name="connsiteY14" fmla="*/ 474798 h 864096"/>
              <a:gd name="connsiteX15" fmla="*/ 3904881 w 4392488"/>
              <a:gd name="connsiteY15" fmla="*/ 4372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409123 h 864096"/>
              <a:gd name="connsiteX12" fmla="*/ 3905993 w 4392488"/>
              <a:gd name="connsiteY12" fmla="*/ 383558 h 864096"/>
              <a:gd name="connsiteX13" fmla="*/ 4392488 w 4392488"/>
              <a:gd name="connsiteY13" fmla="*/ 432048 h 864096"/>
              <a:gd name="connsiteX14" fmla="*/ 3918032 w 4392488"/>
              <a:gd name="connsiteY14" fmla="*/ 474798 h 864096"/>
              <a:gd name="connsiteX15" fmla="*/ 4012700 w 4392488"/>
              <a:gd name="connsiteY15" fmla="*/ 441776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86926 w 4392488"/>
              <a:gd name="connsiteY11" fmla="*/ 422698 h 864096"/>
              <a:gd name="connsiteX12" fmla="*/ 3905993 w 4392488"/>
              <a:gd name="connsiteY12" fmla="*/ 383558 h 864096"/>
              <a:gd name="connsiteX13" fmla="*/ 4392488 w 4392488"/>
              <a:gd name="connsiteY13" fmla="*/ 432048 h 864096"/>
              <a:gd name="connsiteX14" fmla="*/ 3918032 w 4392488"/>
              <a:gd name="connsiteY14" fmla="*/ 474798 h 864096"/>
              <a:gd name="connsiteX15" fmla="*/ 4012700 w 4392488"/>
              <a:gd name="connsiteY15" fmla="*/ 441776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86926 w 4392488"/>
              <a:gd name="connsiteY11" fmla="*/ 422698 h 864096"/>
              <a:gd name="connsiteX12" fmla="*/ 3983006 w 4392488"/>
              <a:gd name="connsiteY12" fmla="*/ 383558 h 864096"/>
              <a:gd name="connsiteX13" fmla="*/ 4392488 w 4392488"/>
              <a:gd name="connsiteY13" fmla="*/ 432048 h 864096"/>
              <a:gd name="connsiteX14" fmla="*/ 3918032 w 4392488"/>
              <a:gd name="connsiteY14" fmla="*/ 474798 h 864096"/>
              <a:gd name="connsiteX15" fmla="*/ 4012700 w 4392488"/>
              <a:gd name="connsiteY15" fmla="*/ 441776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86926 w 4392488"/>
              <a:gd name="connsiteY11" fmla="*/ 422698 h 864096"/>
              <a:gd name="connsiteX12" fmla="*/ 3983006 w 4392488"/>
              <a:gd name="connsiteY12" fmla="*/ 383558 h 864096"/>
              <a:gd name="connsiteX13" fmla="*/ 4392488 w 4392488"/>
              <a:gd name="connsiteY13" fmla="*/ 432048 h 864096"/>
              <a:gd name="connsiteX14" fmla="*/ 4000180 w 4392488"/>
              <a:gd name="connsiteY14" fmla="*/ 474798 h 864096"/>
              <a:gd name="connsiteX15" fmla="*/ 4012700 w 4392488"/>
              <a:gd name="connsiteY15" fmla="*/ 441776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92488" h="864096">
                <a:moveTo>
                  <a:pt x="0" y="0"/>
                </a:moveTo>
                <a:lnTo>
                  <a:pt x="54006" y="0"/>
                </a:lnTo>
                <a:lnTo>
                  <a:pt x="54006" y="864096"/>
                </a:lnTo>
                <a:lnTo>
                  <a:pt x="0" y="864096"/>
                </a:lnTo>
                <a:lnTo>
                  <a:pt x="0" y="0"/>
                </a:lnTo>
                <a:close/>
                <a:moveTo>
                  <a:pt x="108012" y="0"/>
                </a:moveTo>
                <a:lnTo>
                  <a:pt x="216024" y="0"/>
                </a:lnTo>
                <a:lnTo>
                  <a:pt x="216024" y="864096"/>
                </a:lnTo>
                <a:lnTo>
                  <a:pt x="108012" y="864096"/>
                </a:lnTo>
                <a:lnTo>
                  <a:pt x="108012" y="0"/>
                </a:lnTo>
                <a:close/>
                <a:moveTo>
                  <a:pt x="270030" y="0"/>
                </a:moveTo>
                <a:lnTo>
                  <a:pt x="3986926" y="422698"/>
                </a:lnTo>
                <a:cubicBezTo>
                  <a:pt x="3987331" y="414176"/>
                  <a:pt x="3982601" y="392080"/>
                  <a:pt x="3983006" y="383558"/>
                </a:cubicBezTo>
                <a:lnTo>
                  <a:pt x="4392488" y="432048"/>
                </a:lnTo>
                <a:lnTo>
                  <a:pt x="4000180" y="474798"/>
                </a:lnTo>
                <a:cubicBezTo>
                  <a:pt x="3999095" y="406196"/>
                  <a:pt x="4013785" y="510378"/>
                  <a:pt x="4012700" y="441776"/>
                </a:cubicBezTo>
                <a:lnTo>
                  <a:pt x="270030" y="864096"/>
                </a:lnTo>
                <a:lnTo>
                  <a:pt x="270030" y="0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13000" r="4000" b="2000"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mtClean="0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99" y="4436321"/>
            <a:ext cx="2354778" cy="1852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авая фигурная скобка 7"/>
          <p:cNvSpPr/>
          <p:nvPr/>
        </p:nvSpPr>
        <p:spPr>
          <a:xfrm>
            <a:off x="4240504" y="199196"/>
            <a:ext cx="292251" cy="4356484"/>
          </a:xfrm>
          <a:prstGeom prst="rightBrace">
            <a:avLst>
              <a:gd name="adj1" fmla="val 50089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2133" y="3331005"/>
            <a:ext cx="1732213" cy="510778"/>
          </a:xfrm>
          <a:prstGeom prst="roundRect">
            <a:avLst>
              <a:gd name="adj" fmla="val 33807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 smtClean="0">
                <a:solidFill>
                  <a:prstClr val="black"/>
                </a:solidFill>
              </a:rPr>
              <a:t>Тромбоциты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7683" y="2729118"/>
            <a:ext cx="1292469" cy="496848"/>
          </a:xfrm>
          <a:prstGeom prst="roundRect">
            <a:avLst>
              <a:gd name="adj" fmla="val 33807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 err="1" smtClean="0">
                <a:solidFill>
                  <a:prstClr val="black"/>
                </a:solidFill>
              </a:rPr>
              <a:t>КриоПр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8004" y="1333629"/>
            <a:ext cx="1284664" cy="496848"/>
          </a:xfrm>
          <a:prstGeom prst="roundRect">
            <a:avLst>
              <a:gd name="adj" fmla="val 33807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 smtClean="0">
                <a:solidFill>
                  <a:prstClr val="black"/>
                </a:solidFill>
              </a:rPr>
              <a:t>Плазма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376" y="590927"/>
            <a:ext cx="3024478" cy="438805"/>
          </a:xfrm>
          <a:prstGeom prst="roundRect">
            <a:avLst>
              <a:gd name="adj" fmla="val 15682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 smtClean="0">
                <a:solidFill>
                  <a:prstClr val="black"/>
                </a:solidFill>
              </a:rPr>
              <a:t>Концентрат факторов ПК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856" y="2173620"/>
            <a:ext cx="2664296" cy="371296"/>
          </a:xfrm>
          <a:prstGeom prst="roundRect">
            <a:avLst>
              <a:gd name="adj" fmla="val 15682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b="1" dirty="0" smtClean="0">
                <a:solidFill>
                  <a:prstClr val="black"/>
                </a:solidFill>
              </a:rPr>
              <a:t>Концентрат факторов ПК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84" y="2009092"/>
            <a:ext cx="602840" cy="748189"/>
          </a:xfrm>
          <a:prstGeom prst="rect">
            <a:avLst/>
          </a:prstGeom>
        </p:spPr>
      </p:pic>
      <p:sp>
        <p:nvSpPr>
          <p:cNvPr id="15" name="Штриховая стрелка вправо 4"/>
          <p:cNvSpPr/>
          <p:nvPr/>
        </p:nvSpPr>
        <p:spPr>
          <a:xfrm rot="5400000">
            <a:off x="5378522" y="2266956"/>
            <a:ext cx="4320480" cy="3096343"/>
          </a:xfrm>
          <a:custGeom>
            <a:avLst/>
            <a:gdLst>
              <a:gd name="connsiteX0" fmla="*/ 0 w 4392488"/>
              <a:gd name="connsiteY0" fmla="*/ 432048 h 1728192"/>
              <a:gd name="connsiteX1" fmla="*/ 54006 w 4392488"/>
              <a:gd name="connsiteY1" fmla="*/ 432048 h 1728192"/>
              <a:gd name="connsiteX2" fmla="*/ 54006 w 4392488"/>
              <a:gd name="connsiteY2" fmla="*/ 1296144 h 1728192"/>
              <a:gd name="connsiteX3" fmla="*/ 0 w 4392488"/>
              <a:gd name="connsiteY3" fmla="*/ 1296144 h 1728192"/>
              <a:gd name="connsiteX4" fmla="*/ 0 w 4392488"/>
              <a:gd name="connsiteY4" fmla="*/ 432048 h 1728192"/>
              <a:gd name="connsiteX5" fmla="*/ 108012 w 4392488"/>
              <a:gd name="connsiteY5" fmla="*/ 432048 h 1728192"/>
              <a:gd name="connsiteX6" fmla="*/ 216024 w 4392488"/>
              <a:gd name="connsiteY6" fmla="*/ 432048 h 1728192"/>
              <a:gd name="connsiteX7" fmla="*/ 216024 w 4392488"/>
              <a:gd name="connsiteY7" fmla="*/ 1296144 h 1728192"/>
              <a:gd name="connsiteX8" fmla="*/ 108012 w 4392488"/>
              <a:gd name="connsiteY8" fmla="*/ 1296144 h 1728192"/>
              <a:gd name="connsiteX9" fmla="*/ 108012 w 4392488"/>
              <a:gd name="connsiteY9" fmla="*/ 432048 h 1728192"/>
              <a:gd name="connsiteX10" fmla="*/ 270030 w 4392488"/>
              <a:gd name="connsiteY10" fmla="*/ 432048 h 1728192"/>
              <a:gd name="connsiteX11" fmla="*/ 3528392 w 4392488"/>
              <a:gd name="connsiteY11" fmla="*/ 432048 h 1728192"/>
              <a:gd name="connsiteX12" fmla="*/ 3528392 w 4392488"/>
              <a:gd name="connsiteY12" fmla="*/ 0 h 1728192"/>
              <a:gd name="connsiteX13" fmla="*/ 4392488 w 4392488"/>
              <a:gd name="connsiteY13" fmla="*/ 864096 h 1728192"/>
              <a:gd name="connsiteX14" fmla="*/ 3528392 w 4392488"/>
              <a:gd name="connsiteY14" fmla="*/ 1728192 h 1728192"/>
              <a:gd name="connsiteX15" fmla="*/ 3528392 w 4392488"/>
              <a:gd name="connsiteY15" fmla="*/ 1296144 h 1728192"/>
              <a:gd name="connsiteX16" fmla="*/ 270030 w 4392488"/>
              <a:gd name="connsiteY16" fmla="*/ 1296144 h 1728192"/>
              <a:gd name="connsiteX17" fmla="*/ 270030 w 4392488"/>
              <a:gd name="connsiteY17" fmla="*/ 432048 h 1728192"/>
              <a:gd name="connsiteX0" fmla="*/ 0 w 4392488"/>
              <a:gd name="connsiteY0" fmla="*/ 432048 h 1464242"/>
              <a:gd name="connsiteX1" fmla="*/ 54006 w 4392488"/>
              <a:gd name="connsiteY1" fmla="*/ 432048 h 1464242"/>
              <a:gd name="connsiteX2" fmla="*/ 54006 w 4392488"/>
              <a:gd name="connsiteY2" fmla="*/ 1296144 h 1464242"/>
              <a:gd name="connsiteX3" fmla="*/ 0 w 4392488"/>
              <a:gd name="connsiteY3" fmla="*/ 1296144 h 1464242"/>
              <a:gd name="connsiteX4" fmla="*/ 0 w 4392488"/>
              <a:gd name="connsiteY4" fmla="*/ 432048 h 1464242"/>
              <a:gd name="connsiteX5" fmla="*/ 108012 w 4392488"/>
              <a:gd name="connsiteY5" fmla="*/ 432048 h 1464242"/>
              <a:gd name="connsiteX6" fmla="*/ 216024 w 4392488"/>
              <a:gd name="connsiteY6" fmla="*/ 432048 h 1464242"/>
              <a:gd name="connsiteX7" fmla="*/ 216024 w 4392488"/>
              <a:gd name="connsiteY7" fmla="*/ 1296144 h 1464242"/>
              <a:gd name="connsiteX8" fmla="*/ 108012 w 4392488"/>
              <a:gd name="connsiteY8" fmla="*/ 1296144 h 1464242"/>
              <a:gd name="connsiteX9" fmla="*/ 108012 w 4392488"/>
              <a:gd name="connsiteY9" fmla="*/ 432048 h 1464242"/>
              <a:gd name="connsiteX10" fmla="*/ 270030 w 4392488"/>
              <a:gd name="connsiteY10" fmla="*/ 432048 h 1464242"/>
              <a:gd name="connsiteX11" fmla="*/ 3528392 w 4392488"/>
              <a:gd name="connsiteY11" fmla="*/ 432048 h 1464242"/>
              <a:gd name="connsiteX12" fmla="*/ 3528392 w 4392488"/>
              <a:gd name="connsiteY12" fmla="*/ 0 h 1464242"/>
              <a:gd name="connsiteX13" fmla="*/ 4392488 w 4392488"/>
              <a:gd name="connsiteY13" fmla="*/ 864096 h 1464242"/>
              <a:gd name="connsiteX14" fmla="*/ 3528392 w 4392488"/>
              <a:gd name="connsiteY14" fmla="*/ 1464242 h 1464242"/>
              <a:gd name="connsiteX15" fmla="*/ 3528392 w 4392488"/>
              <a:gd name="connsiteY15" fmla="*/ 1296144 h 1464242"/>
              <a:gd name="connsiteX16" fmla="*/ 270030 w 4392488"/>
              <a:gd name="connsiteY16" fmla="*/ 1296144 h 1464242"/>
              <a:gd name="connsiteX17" fmla="*/ 270030 w 4392488"/>
              <a:gd name="connsiteY17" fmla="*/ 432048 h 1464242"/>
              <a:gd name="connsiteX0" fmla="*/ 0 w 4392488"/>
              <a:gd name="connsiteY0" fmla="*/ 432048 h 1464242"/>
              <a:gd name="connsiteX1" fmla="*/ 54006 w 4392488"/>
              <a:gd name="connsiteY1" fmla="*/ 432048 h 1464242"/>
              <a:gd name="connsiteX2" fmla="*/ 54006 w 4392488"/>
              <a:gd name="connsiteY2" fmla="*/ 1296144 h 1464242"/>
              <a:gd name="connsiteX3" fmla="*/ 0 w 4392488"/>
              <a:gd name="connsiteY3" fmla="*/ 1296144 h 1464242"/>
              <a:gd name="connsiteX4" fmla="*/ 0 w 4392488"/>
              <a:gd name="connsiteY4" fmla="*/ 432048 h 1464242"/>
              <a:gd name="connsiteX5" fmla="*/ 108012 w 4392488"/>
              <a:gd name="connsiteY5" fmla="*/ 432048 h 1464242"/>
              <a:gd name="connsiteX6" fmla="*/ 216024 w 4392488"/>
              <a:gd name="connsiteY6" fmla="*/ 432048 h 1464242"/>
              <a:gd name="connsiteX7" fmla="*/ 216024 w 4392488"/>
              <a:gd name="connsiteY7" fmla="*/ 1296144 h 1464242"/>
              <a:gd name="connsiteX8" fmla="*/ 108012 w 4392488"/>
              <a:gd name="connsiteY8" fmla="*/ 1296144 h 1464242"/>
              <a:gd name="connsiteX9" fmla="*/ 108012 w 4392488"/>
              <a:gd name="connsiteY9" fmla="*/ 432048 h 1464242"/>
              <a:gd name="connsiteX10" fmla="*/ 270030 w 4392488"/>
              <a:gd name="connsiteY10" fmla="*/ 432048 h 1464242"/>
              <a:gd name="connsiteX11" fmla="*/ 3528392 w 4392488"/>
              <a:gd name="connsiteY11" fmla="*/ 432048 h 1464242"/>
              <a:gd name="connsiteX12" fmla="*/ 3528392 w 4392488"/>
              <a:gd name="connsiteY12" fmla="*/ 0 h 1464242"/>
              <a:gd name="connsiteX13" fmla="*/ 4392488 w 4392488"/>
              <a:gd name="connsiteY13" fmla="*/ 864096 h 1464242"/>
              <a:gd name="connsiteX14" fmla="*/ 3528392 w 4392488"/>
              <a:gd name="connsiteY14" fmla="*/ 1464242 h 1464242"/>
              <a:gd name="connsiteX15" fmla="*/ 3481258 w 4392488"/>
              <a:gd name="connsiteY15" fmla="*/ 928499 h 1464242"/>
              <a:gd name="connsiteX16" fmla="*/ 270030 w 4392488"/>
              <a:gd name="connsiteY16" fmla="*/ 1296144 h 1464242"/>
              <a:gd name="connsiteX17" fmla="*/ 270030 w 4392488"/>
              <a:gd name="connsiteY17" fmla="*/ 432048 h 1464242"/>
              <a:gd name="connsiteX0" fmla="*/ 0 w 4392488"/>
              <a:gd name="connsiteY0" fmla="*/ 432048 h 1464242"/>
              <a:gd name="connsiteX1" fmla="*/ 54006 w 4392488"/>
              <a:gd name="connsiteY1" fmla="*/ 432048 h 1464242"/>
              <a:gd name="connsiteX2" fmla="*/ 54006 w 4392488"/>
              <a:gd name="connsiteY2" fmla="*/ 1296144 h 1464242"/>
              <a:gd name="connsiteX3" fmla="*/ 0 w 4392488"/>
              <a:gd name="connsiteY3" fmla="*/ 1296144 h 1464242"/>
              <a:gd name="connsiteX4" fmla="*/ 0 w 4392488"/>
              <a:gd name="connsiteY4" fmla="*/ 432048 h 1464242"/>
              <a:gd name="connsiteX5" fmla="*/ 108012 w 4392488"/>
              <a:gd name="connsiteY5" fmla="*/ 432048 h 1464242"/>
              <a:gd name="connsiteX6" fmla="*/ 216024 w 4392488"/>
              <a:gd name="connsiteY6" fmla="*/ 432048 h 1464242"/>
              <a:gd name="connsiteX7" fmla="*/ 216024 w 4392488"/>
              <a:gd name="connsiteY7" fmla="*/ 1296144 h 1464242"/>
              <a:gd name="connsiteX8" fmla="*/ 108012 w 4392488"/>
              <a:gd name="connsiteY8" fmla="*/ 1296144 h 1464242"/>
              <a:gd name="connsiteX9" fmla="*/ 108012 w 4392488"/>
              <a:gd name="connsiteY9" fmla="*/ 432048 h 1464242"/>
              <a:gd name="connsiteX10" fmla="*/ 270030 w 4392488"/>
              <a:gd name="connsiteY10" fmla="*/ 432048 h 1464242"/>
              <a:gd name="connsiteX11" fmla="*/ 3528392 w 4392488"/>
              <a:gd name="connsiteY11" fmla="*/ 790266 h 1464242"/>
              <a:gd name="connsiteX12" fmla="*/ 3528392 w 4392488"/>
              <a:gd name="connsiteY12" fmla="*/ 0 h 1464242"/>
              <a:gd name="connsiteX13" fmla="*/ 4392488 w 4392488"/>
              <a:gd name="connsiteY13" fmla="*/ 864096 h 1464242"/>
              <a:gd name="connsiteX14" fmla="*/ 3528392 w 4392488"/>
              <a:gd name="connsiteY14" fmla="*/ 1464242 h 1464242"/>
              <a:gd name="connsiteX15" fmla="*/ 3481258 w 4392488"/>
              <a:gd name="connsiteY15" fmla="*/ 928499 h 1464242"/>
              <a:gd name="connsiteX16" fmla="*/ 270030 w 4392488"/>
              <a:gd name="connsiteY16" fmla="*/ 1296144 h 1464242"/>
              <a:gd name="connsiteX17" fmla="*/ 270030 w 4392488"/>
              <a:gd name="connsiteY17" fmla="*/ 432048 h 1464242"/>
              <a:gd name="connsiteX0" fmla="*/ 0 w 4392488"/>
              <a:gd name="connsiteY0" fmla="*/ 0 h 1032194"/>
              <a:gd name="connsiteX1" fmla="*/ 54006 w 4392488"/>
              <a:gd name="connsiteY1" fmla="*/ 0 h 1032194"/>
              <a:gd name="connsiteX2" fmla="*/ 54006 w 4392488"/>
              <a:gd name="connsiteY2" fmla="*/ 864096 h 1032194"/>
              <a:gd name="connsiteX3" fmla="*/ 0 w 4392488"/>
              <a:gd name="connsiteY3" fmla="*/ 864096 h 1032194"/>
              <a:gd name="connsiteX4" fmla="*/ 0 w 4392488"/>
              <a:gd name="connsiteY4" fmla="*/ 0 h 1032194"/>
              <a:gd name="connsiteX5" fmla="*/ 108012 w 4392488"/>
              <a:gd name="connsiteY5" fmla="*/ 0 h 1032194"/>
              <a:gd name="connsiteX6" fmla="*/ 216024 w 4392488"/>
              <a:gd name="connsiteY6" fmla="*/ 0 h 1032194"/>
              <a:gd name="connsiteX7" fmla="*/ 216024 w 4392488"/>
              <a:gd name="connsiteY7" fmla="*/ 864096 h 1032194"/>
              <a:gd name="connsiteX8" fmla="*/ 108012 w 4392488"/>
              <a:gd name="connsiteY8" fmla="*/ 864096 h 1032194"/>
              <a:gd name="connsiteX9" fmla="*/ 108012 w 4392488"/>
              <a:gd name="connsiteY9" fmla="*/ 0 h 1032194"/>
              <a:gd name="connsiteX10" fmla="*/ 270030 w 4392488"/>
              <a:gd name="connsiteY10" fmla="*/ 0 h 1032194"/>
              <a:gd name="connsiteX11" fmla="*/ 3528392 w 4392488"/>
              <a:gd name="connsiteY11" fmla="*/ 358218 h 1032194"/>
              <a:gd name="connsiteX12" fmla="*/ 3518965 w 4392488"/>
              <a:gd name="connsiteY12" fmla="*/ 180694 h 1032194"/>
              <a:gd name="connsiteX13" fmla="*/ 4392488 w 4392488"/>
              <a:gd name="connsiteY13" fmla="*/ 432048 h 1032194"/>
              <a:gd name="connsiteX14" fmla="*/ 3528392 w 4392488"/>
              <a:gd name="connsiteY14" fmla="*/ 1032194 h 1032194"/>
              <a:gd name="connsiteX15" fmla="*/ 3481258 w 4392488"/>
              <a:gd name="connsiteY15" fmla="*/ 496451 h 1032194"/>
              <a:gd name="connsiteX16" fmla="*/ 270030 w 4392488"/>
              <a:gd name="connsiteY16" fmla="*/ 864096 h 1032194"/>
              <a:gd name="connsiteX17" fmla="*/ 270030 w 4392488"/>
              <a:gd name="connsiteY17" fmla="*/ 0 h 1032194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528392 w 4392488"/>
              <a:gd name="connsiteY11" fmla="*/ 358218 h 864096"/>
              <a:gd name="connsiteX12" fmla="*/ 3518965 w 4392488"/>
              <a:gd name="connsiteY12" fmla="*/ 180694 h 864096"/>
              <a:gd name="connsiteX13" fmla="*/ 4392488 w 4392488"/>
              <a:gd name="connsiteY13" fmla="*/ 432048 h 864096"/>
              <a:gd name="connsiteX14" fmla="*/ 3547246 w 4392488"/>
              <a:gd name="connsiteY14" fmla="*/ 702256 h 864096"/>
              <a:gd name="connsiteX15" fmla="*/ 3481258 w 4392488"/>
              <a:gd name="connsiteY15" fmla="*/ 4964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528392 w 4392488"/>
              <a:gd name="connsiteY11" fmla="*/ 358218 h 864096"/>
              <a:gd name="connsiteX12" fmla="*/ 3518965 w 4392488"/>
              <a:gd name="connsiteY12" fmla="*/ 180694 h 864096"/>
              <a:gd name="connsiteX13" fmla="*/ 4392488 w 4392488"/>
              <a:gd name="connsiteY13" fmla="*/ 432048 h 864096"/>
              <a:gd name="connsiteX14" fmla="*/ 3547246 w 4392488"/>
              <a:gd name="connsiteY14" fmla="*/ 702256 h 864096"/>
              <a:gd name="connsiteX15" fmla="*/ 3517852 w 4392488"/>
              <a:gd name="connsiteY15" fmla="*/ 4964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528392 w 4392488"/>
              <a:gd name="connsiteY11" fmla="*/ 358218 h 864096"/>
              <a:gd name="connsiteX12" fmla="*/ 3518965 w 4392488"/>
              <a:gd name="connsiteY12" fmla="*/ 180694 h 864096"/>
              <a:gd name="connsiteX13" fmla="*/ 4392488 w 4392488"/>
              <a:gd name="connsiteY13" fmla="*/ 432048 h 864096"/>
              <a:gd name="connsiteX14" fmla="*/ 3547246 w 4392488"/>
              <a:gd name="connsiteY14" fmla="*/ 702256 h 864096"/>
              <a:gd name="connsiteX15" fmla="*/ 3543990 w 4392488"/>
              <a:gd name="connsiteY15" fmla="*/ 4964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528392 w 4392488"/>
              <a:gd name="connsiteY11" fmla="*/ 358218 h 864096"/>
              <a:gd name="connsiteX12" fmla="*/ 3539875 w 4392488"/>
              <a:gd name="connsiteY12" fmla="*/ 180694 h 864096"/>
              <a:gd name="connsiteX13" fmla="*/ 4392488 w 4392488"/>
              <a:gd name="connsiteY13" fmla="*/ 432048 h 864096"/>
              <a:gd name="connsiteX14" fmla="*/ 3547246 w 4392488"/>
              <a:gd name="connsiteY14" fmla="*/ 702256 h 864096"/>
              <a:gd name="connsiteX15" fmla="*/ 3543990 w 4392488"/>
              <a:gd name="connsiteY15" fmla="*/ 4964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528392 w 4392488"/>
              <a:gd name="connsiteY11" fmla="*/ 358218 h 864096"/>
              <a:gd name="connsiteX12" fmla="*/ 3921489 w 4392488"/>
              <a:gd name="connsiteY12" fmla="*/ 218401 h 864096"/>
              <a:gd name="connsiteX13" fmla="*/ 4392488 w 4392488"/>
              <a:gd name="connsiteY13" fmla="*/ 432048 h 864096"/>
              <a:gd name="connsiteX14" fmla="*/ 3547246 w 4392488"/>
              <a:gd name="connsiteY14" fmla="*/ 702256 h 864096"/>
              <a:gd name="connsiteX15" fmla="*/ 3543990 w 4392488"/>
              <a:gd name="connsiteY15" fmla="*/ 4964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386499 h 864096"/>
              <a:gd name="connsiteX12" fmla="*/ 3921489 w 4392488"/>
              <a:gd name="connsiteY12" fmla="*/ 218401 h 864096"/>
              <a:gd name="connsiteX13" fmla="*/ 4392488 w 4392488"/>
              <a:gd name="connsiteY13" fmla="*/ 432048 h 864096"/>
              <a:gd name="connsiteX14" fmla="*/ 3547246 w 4392488"/>
              <a:gd name="connsiteY14" fmla="*/ 702256 h 864096"/>
              <a:gd name="connsiteX15" fmla="*/ 3543990 w 4392488"/>
              <a:gd name="connsiteY15" fmla="*/ 4964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386499 h 864096"/>
              <a:gd name="connsiteX12" fmla="*/ 3921489 w 4392488"/>
              <a:gd name="connsiteY12" fmla="*/ 218401 h 864096"/>
              <a:gd name="connsiteX13" fmla="*/ 4392488 w 4392488"/>
              <a:gd name="connsiteY13" fmla="*/ 432048 h 864096"/>
              <a:gd name="connsiteX14" fmla="*/ 3547246 w 4392488"/>
              <a:gd name="connsiteY14" fmla="*/ 702256 h 864096"/>
              <a:gd name="connsiteX15" fmla="*/ 3915149 w 4392488"/>
              <a:gd name="connsiteY15" fmla="*/ 487024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386499 h 864096"/>
              <a:gd name="connsiteX12" fmla="*/ 3921489 w 4392488"/>
              <a:gd name="connsiteY12" fmla="*/ 218401 h 864096"/>
              <a:gd name="connsiteX13" fmla="*/ 4392488 w 4392488"/>
              <a:gd name="connsiteY13" fmla="*/ 432048 h 864096"/>
              <a:gd name="connsiteX14" fmla="*/ 3907949 w 4392488"/>
              <a:gd name="connsiteY14" fmla="*/ 617415 h 864096"/>
              <a:gd name="connsiteX15" fmla="*/ 3915149 w 4392488"/>
              <a:gd name="connsiteY15" fmla="*/ 487024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386499 h 864096"/>
              <a:gd name="connsiteX12" fmla="*/ 3921489 w 4392488"/>
              <a:gd name="connsiteY12" fmla="*/ 218401 h 864096"/>
              <a:gd name="connsiteX13" fmla="*/ 4392488 w 4392488"/>
              <a:gd name="connsiteY13" fmla="*/ 432048 h 864096"/>
              <a:gd name="connsiteX14" fmla="*/ 3897494 w 4392488"/>
              <a:gd name="connsiteY14" fmla="*/ 533621 h 864096"/>
              <a:gd name="connsiteX15" fmla="*/ 3915149 w 4392488"/>
              <a:gd name="connsiteY15" fmla="*/ 487024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386499 h 864096"/>
              <a:gd name="connsiteX12" fmla="*/ 3916262 w 4392488"/>
              <a:gd name="connsiteY12" fmla="*/ 331522 h 864096"/>
              <a:gd name="connsiteX13" fmla="*/ 4392488 w 4392488"/>
              <a:gd name="connsiteY13" fmla="*/ 432048 h 864096"/>
              <a:gd name="connsiteX14" fmla="*/ 3897494 w 4392488"/>
              <a:gd name="connsiteY14" fmla="*/ 533621 h 864096"/>
              <a:gd name="connsiteX15" fmla="*/ 3915149 w 4392488"/>
              <a:gd name="connsiteY15" fmla="*/ 487024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386499 h 864096"/>
              <a:gd name="connsiteX12" fmla="*/ 3916262 w 4392488"/>
              <a:gd name="connsiteY12" fmla="*/ 331522 h 864096"/>
              <a:gd name="connsiteX13" fmla="*/ 4392488 w 4392488"/>
              <a:gd name="connsiteY13" fmla="*/ 432048 h 864096"/>
              <a:gd name="connsiteX14" fmla="*/ 3897494 w 4392488"/>
              <a:gd name="connsiteY14" fmla="*/ 533621 h 864096"/>
              <a:gd name="connsiteX15" fmla="*/ 3904881 w 4392488"/>
              <a:gd name="connsiteY15" fmla="*/ 4372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409123 h 864096"/>
              <a:gd name="connsiteX12" fmla="*/ 3916262 w 4392488"/>
              <a:gd name="connsiteY12" fmla="*/ 331522 h 864096"/>
              <a:gd name="connsiteX13" fmla="*/ 4392488 w 4392488"/>
              <a:gd name="connsiteY13" fmla="*/ 432048 h 864096"/>
              <a:gd name="connsiteX14" fmla="*/ 3897494 w 4392488"/>
              <a:gd name="connsiteY14" fmla="*/ 533621 h 864096"/>
              <a:gd name="connsiteX15" fmla="*/ 3904881 w 4392488"/>
              <a:gd name="connsiteY15" fmla="*/ 4372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409123 h 864096"/>
              <a:gd name="connsiteX12" fmla="*/ 3916262 w 4392488"/>
              <a:gd name="connsiteY12" fmla="*/ 331522 h 864096"/>
              <a:gd name="connsiteX13" fmla="*/ 4392488 w 4392488"/>
              <a:gd name="connsiteY13" fmla="*/ 432048 h 864096"/>
              <a:gd name="connsiteX14" fmla="*/ 3918032 w 4392488"/>
              <a:gd name="connsiteY14" fmla="*/ 474798 h 864096"/>
              <a:gd name="connsiteX15" fmla="*/ 3904881 w 4392488"/>
              <a:gd name="connsiteY15" fmla="*/ 4372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409123 h 864096"/>
              <a:gd name="connsiteX12" fmla="*/ 3905993 w 4392488"/>
              <a:gd name="connsiteY12" fmla="*/ 383558 h 864096"/>
              <a:gd name="connsiteX13" fmla="*/ 4392488 w 4392488"/>
              <a:gd name="connsiteY13" fmla="*/ 432048 h 864096"/>
              <a:gd name="connsiteX14" fmla="*/ 3918032 w 4392488"/>
              <a:gd name="connsiteY14" fmla="*/ 474798 h 864096"/>
              <a:gd name="connsiteX15" fmla="*/ 3904881 w 4392488"/>
              <a:gd name="connsiteY15" fmla="*/ 437251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04779 w 4392488"/>
              <a:gd name="connsiteY11" fmla="*/ 409123 h 864096"/>
              <a:gd name="connsiteX12" fmla="*/ 3905993 w 4392488"/>
              <a:gd name="connsiteY12" fmla="*/ 383558 h 864096"/>
              <a:gd name="connsiteX13" fmla="*/ 4392488 w 4392488"/>
              <a:gd name="connsiteY13" fmla="*/ 432048 h 864096"/>
              <a:gd name="connsiteX14" fmla="*/ 3918032 w 4392488"/>
              <a:gd name="connsiteY14" fmla="*/ 474798 h 864096"/>
              <a:gd name="connsiteX15" fmla="*/ 4012700 w 4392488"/>
              <a:gd name="connsiteY15" fmla="*/ 441776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86926 w 4392488"/>
              <a:gd name="connsiteY11" fmla="*/ 422698 h 864096"/>
              <a:gd name="connsiteX12" fmla="*/ 3905993 w 4392488"/>
              <a:gd name="connsiteY12" fmla="*/ 383558 h 864096"/>
              <a:gd name="connsiteX13" fmla="*/ 4392488 w 4392488"/>
              <a:gd name="connsiteY13" fmla="*/ 432048 h 864096"/>
              <a:gd name="connsiteX14" fmla="*/ 3918032 w 4392488"/>
              <a:gd name="connsiteY14" fmla="*/ 474798 h 864096"/>
              <a:gd name="connsiteX15" fmla="*/ 4012700 w 4392488"/>
              <a:gd name="connsiteY15" fmla="*/ 441776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86926 w 4392488"/>
              <a:gd name="connsiteY11" fmla="*/ 422698 h 864096"/>
              <a:gd name="connsiteX12" fmla="*/ 3983006 w 4392488"/>
              <a:gd name="connsiteY12" fmla="*/ 383558 h 864096"/>
              <a:gd name="connsiteX13" fmla="*/ 4392488 w 4392488"/>
              <a:gd name="connsiteY13" fmla="*/ 432048 h 864096"/>
              <a:gd name="connsiteX14" fmla="*/ 3918032 w 4392488"/>
              <a:gd name="connsiteY14" fmla="*/ 474798 h 864096"/>
              <a:gd name="connsiteX15" fmla="*/ 4012700 w 4392488"/>
              <a:gd name="connsiteY15" fmla="*/ 441776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  <a:gd name="connsiteX0" fmla="*/ 0 w 4392488"/>
              <a:gd name="connsiteY0" fmla="*/ 0 h 864096"/>
              <a:gd name="connsiteX1" fmla="*/ 54006 w 4392488"/>
              <a:gd name="connsiteY1" fmla="*/ 0 h 864096"/>
              <a:gd name="connsiteX2" fmla="*/ 54006 w 4392488"/>
              <a:gd name="connsiteY2" fmla="*/ 864096 h 864096"/>
              <a:gd name="connsiteX3" fmla="*/ 0 w 4392488"/>
              <a:gd name="connsiteY3" fmla="*/ 864096 h 864096"/>
              <a:gd name="connsiteX4" fmla="*/ 0 w 4392488"/>
              <a:gd name="connsiteY4" fmla="*/ 0 h 864096"/>
              <a:gd name="connsiteX5" fmla="*/ 108012 w 4392488"/>
              <a:gd name="connsiteY5" fmla="*/ 0 h 864096"/>
              <a:gd name="connsiteX6" fmla="*/ 216024 w 4392488"/>
              <a:gd name="connsiteY6" fmla="*/ 0 h 864096"/>
              <a:gd name="connsiteX7" fmla="*/ 216024 w 4392488"/>
              <a:gd name="connsiteY7" fmla="*/ 864096 h 864096"/>
              <a:gd name="connsiteX8" fmla="*/ 108012 w 4392488"/>
              <a:gd name="connsiteY8" fmla="*/ 864096 h 864096"/>
              <a:gd name="connsiteX9" fmla="*/ 108012 w 4392488"/>
              <a:gd name="connsiteY9" fmla="*/ 0 h 864096"/>
              <a:gd name="connsiteX10" fmla="*/ 270030 w 4392488"/>
              <a:gd name="connsiteY10" fmla="*/ 0 h 864096"/>
              <a:gd name="connsiteX11" fmla="*/ 3986926 w 4392488"/>
              <a:gd name="connsiteY11" fmla="*/ 422698 h 864096"/>
              <a:gd name="connsiteX12" fmla="*/ 3983006 w 4392488"/>
              <a:gd name="connsiteY12" fmla="*/ 383558 h 864096"/>
              <a:gd name="connsiteX13" fmla="*/ 4392488 w 4392488"/>
              <a:gd name="connsiteY13" fmla="*/ 432048 h 864096"/>
              <a:gd name="connsiteX14" fmla="*/ 4000180 w 4392488"/>
              <a:gd name="connsiteY14" fmla="*/ 474798 h 864096"/>
              <a:gd name="connsiteX15" fmla="*/ 4012700 w 4392488"/>
              <a:gd name="connsiteY15" fmla="*/ 441776 h 864096"/>
              <a:gd name="connsiteX16" fmla="*/ 270030 w 4392488"/>
              <a:gd name="connsiteY16" fmla="*/ 864096 h 864096"/>
              <a:gd name="connsiteX17" fmla="*/ 270030 w 4392488"/>
              <a:gd name="connsiteY17" fmla="*/ 0 h 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92488" h="864096">
                <a:moveTo>
                  <a:pt x="0" y="0"/>
                </a:moveTo>
                <a:lnTo>
                  <a:pt x="54006" y="0"/>
                </a:lnTo>
                <a:lnTo>
                  <a:pt x="54006" y="864096"/>
                </a:lnTo>
                <a:lnTo>
                  <a:pt x="0" y="864096"/>
                </a:lnTo>
                <a:lnTo>
                  <a:pt x="0" y="0"/>
                </a:lnTo>
                <a:close/>
                <a:moveTo>
                  <a:pt x="108012" y="0"/>
                </a:moveTo>
                <a:lnTo>
                  <a:pt x="216024" y="0"/>
                </a:lnTo>
                <a:lnTo>
                  <a:pt x="216024" y="864096"/>
                </a:lnTo>
                <a:lnTo>
                  <a:pt x="108012" y="864096"/>
                </a:lnTo>
                <a:lnTo>
                  <a:pt x="108012" y="0"/>
                </a:lnTo>
                <a:close/>
                <a:moveTo>
                  <a:pt x="270030" y="0"/>
                </a:moveTo>
                <a:lnTo>
                  <a:pt x="3986926" y="422698"/>
                </a:lnTo>
                <a:cubicBezTo>
                  <a:pt x="3987331" y="414176"/>
                  <a:pt x="3982601" y="392080"/>
                  <a:pt x="3983006" y="383558"/>
                </a:cubicBezTo>
                <a:lnTo>
                  <a:pt x="4392488" y="432048"/>
                </a:lnTo>
                <a:lnTo>
                  <a:pt x="4000180" y="474798"/>
                </a:lnTo>
                <a:cubicBezTo>
                  <a:pt x="3999095" y="406196"/>
                  <a:pt x="4013785" y="510378"/>
                  <a:pt x="4012700" y="441776"/>
                </a:cubicBezTo>
                <a:lnTo>
                  <a:pt x="270030" y="864096"/>
                </a:lnTo>
                <a:lnTo>
                  <a:pt x="27003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mtClean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34606" y="2005325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 err="1" smtClean="0">
                <a:solidFill>
                  <a:srgbClr val="FFFF00"/>
                </a:solidFill>
              </a:rPr>
              <a:t>Инфузия</a:t>
            </a:r>
            <a:r>
              <a:rPr lang="ru-RU" sz="2000" b="1" dirty="0" smtClean="0">
                <a:solidFill>
                  <a:srgbClr val="FFFF00"/>
                </a:solidFill>
              </a:rPr>
              <a:t> плазмозаменителей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57" y="4653136"/>
            <a:ext cx="1404563" cy="17400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524" y="454169"/>
            <a:ext cx="1593430" cy="103061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aei160f4желатин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76110" y="32343"/>
            <a:ext cx="2435834" cy="1771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5605645" y="0"/>
            <a:ext cx="3491880" cy="6391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mtClean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6" y="1880109"/>
            <a:ext cx="1431775" cy="1031915"/>
          </a:xfrm>
          <a:prstGeom prst="roundRect">
            <a:avLst>
              <a:gd name="adj" fmla="val 21018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dirty="0" err="1" smtClean="0">
                <a:solidFill>
                  <a:prstClr val="black"/>
                </a:solidFill>
              </a:rPr>
              <a:t>fVII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Коагил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9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77982" y="1631373"/>
            <a:ext cx="8333509" cy="4525963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b="1" dirty="0" smtClean="0"/>
              <a:t>Переливание </a:t>
            </a:r>
            <a:r>
              <a:rPr lang="ru-RU" sz="2400" b="1" dirty="0"/>
              <a:t>компонентов крови имеет  право  проводить  </a:t>
            </a:r>
            <a:r>
              <a:rPr lang="ru-RU" sz="2400" b="1" dirty="0" smtClean="0"/>
              <a:t>лечащий или  </a:t>
            </a:r>
            <a:r>
              <a:rPr lang="ru-RU" sz="2400" b="1" dirty="0"/>
              <a:t>дежурный  врач,  имеющий  специальную  подготовку,  во  </a:t>
            </a:r>
            <a:r>
              <a:rPr lang="ru-RU" sz="2400" b="1" dirty="0" smtClean="0"/>
              <a:t>время    </a:t>
            </a:r>
            <a:r>
              <a:rPr lang="ru-RU" sz="2400" b="1" dirty="0"/>
              <a:t>операции - хирург или анестезиолог, </a:t>
            </a:r>
            <a:r>
              <a:rPr lang="ru-RU" sz="2400" b="1" dirty="0">
                <a:solidFill>
                  <a:srgbClr val="FF0000"/>
                </a:solidFill>
              </a:rPr>
              <a:t>непосредственно не </a:t>
            </a:r>
            <a:r>
              <a:rPr lang="ru-RU" sz="2400" b="1" dirty="0" smtClean="0">
                <a:solidFill>
                  <a:srgbClr val="FF0000"/>
                </a:solidFill>
              </a:rPr>
              <a:t>участвующий  </a:t>
            </a:r>
            <a:r>
              <a:rPr lang="ru-RU" sz="2400" b="1" dirty="0">
                <a:solidFill>
                  <a:srgbClr val="FF0000"/>
                </a:solidFill>
              </a:rPr>
              <a:t>в  операции  или  наркозе</a:t>
            </a:r>
            <a:r>
              <a:rPr lang="ru-RU" sz="2400" b="1" dirty="0"/>
              <a:t>,  а  также  врач  отделения или </a:t>
            </a:r>
            <a:r>
              <a:rPr lang="ru-RU" sz="2400" b="1" dirty="0" smtClean="0"/>
              <a:t>кабинета переливания </a:t>
            </a:r>
            <a:r>
              <a:rPr lang="ru-RU" sz="2400" b="1" dirty="0"/>
              <a:t>крови, специалист - </a:t>
            </a:r>
            <a:r>
              <a:rPr lang="ru-RU" sz="2400" b="1" dirty="0" err="1"/>
              <a:t>трансфузиолог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945" y="262695"/>
            <a:ext cx="8520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3CC"/>
                </a:solidFill>
              </a:rPr>
              <a:t>МИНИСТЕРСТВО ЗДРАВООХРАНЕНИЯ </a:t>
            </a:r>
            <a:r>
              <a:rPr lang="ru-RU" b="1" dirty="0" smtClean="0">
                <a:solidFill>
                  <a:srgbClr val="0033CC"/>
                </a:solidFill>
              </a:rPr>
              <a:t>РОССИЙСКОЙ ФЕДЕРАЦИИ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     ПРИКАЗ  25 ноября 2002 г. № 363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ОБ </a:t>
            </a:r>
            <a:r>
              <a:rPr lang="ru-RU" b="1" dirty="0">
                <a:solidFill>
                  <a:srgbClr val="0033CC"/>
                </a:solidFill>
              </a:rPr>
              <a:t>УТВЕРЖДЕНИИ </a:t>
            </a:r>
            <a:r>
              <a:rPr lang="ru-RU" b="1" dirty="0" smtClean="0">
                <a:solidFill>
                  <a:srgbClr val="0033CC"/>
                </a:solidFill>
              </a:rPr>
              <a:t>ИНСТРУКЦИИ  ПО </a:t>
            </a:r>
            <a:r>
              <a:rPr lang="ru-RU" b="1" dirty="0">
                <a:solidFill>
                  <a:srgbClr val="0033CC"/>
                </a:solidFill>
              </a:rPr>
              <a:t>ПРИМЕНЕНИЮ КОМПОНЕНТОВ КРОВИ</a:t>
            </a:r>
          </a:p>
        </p:txBody>
      </p:sp>
    </p:spTree>
    <p:extLst>
      <p:ext uri="{BB962C8B-B14F-4D97-AF65-F5344CB8AC3E}">
        <p14:creationId xmlns:p14="http://schemas.microsoft.com/office/powerpoint/2010/main" val="11823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6" y="0"/>
            <a:ext cx="91564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05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78025" y="5111987"/>
            <a:ext cx="3816350" cy="96996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000" b="1" dirty="0" err="1" smtClean="0">
                <a:solidFill>
                  <a:schemeClr val="accent2"/>
                </a:solidFill>
                <a:hlinkClick r:id="rId2"/>
              </a:rPr>
              <a:t>kulikov</a:t>
            </a:r>
            <a:r>
              <a:rPr lang="ru-RU" sz="2000" b="1" dirty="0" smtClean="0">
                <a:solidFill>
                  <a:schemeClr val="accent2"/>
                </a:solidFill>
                <a:hlinkClick r:id="rId2"/>
              </a:rPr>
              <a:t>1905</a:t>
            </a:r>
            <a:r>
              <a:rPr lang="en-US" sz="2000" b="1" dirty="0" smtClean="0">
                <a:solidFill>
                  <a:schemeClr val="accent2"/>
                </a:solidFill>
                <a:hlinkClick r:id="rId2"/>
              </a:rPr>
              <a:t>@yandex.ru</a:t>
            </a:r>
            <a:endParaRPr lang="en-US" sz="2000" b="1" dirty="0" smtClean="0">
              <a:solidFill>
                <a:schemeClr val="accent2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/>
              <a:t>8 9122471023</a:t>
            </a:r>
            <a:endParaRPr lang="ru-RU" sz="2000" b="1" dirty="0" smtClean="0"/>
          </a:p>
        </p:txBody>
      </p:sp>
      <p:sp>
        <p:nvSpPr>
          <p:cNvPr id="65540" name="Text Box 3"/>
          <p:cNvSpPr txBox="1">
            <a:spLocks noChangeArrowheads="1"/>
          </p:cNvSpPr>
          <p:nvPr/>
        </p:nvSpPr>
        <p:spPr bwMode="auto">
          <a:xfrm>
            <a:off x="366431" y="482769"/>
            <a:ext cx="83530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ru-RU" sz="4000" b="1" dirty="0">
                <a:solidFill>
                  <a:srgbClr val="000099"/>
                </a:solidFill>
              </a:rPr>
              <a:t>Благодарю за внимание!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24" y="1681309"/>
            <a:ext cx="2289839" cy="297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6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67283" y="185239"/>
            <a:ext cx="2766230" cy="9194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</a:rPr>
              <a:t>Массивная кровопотеря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5936" y="2482962"/>
            <a:ext cx="3168352" cy="765096"/>
          </a:xfrm>
          <a:prstGeom prst="roundRect">
            <a:avLst>
              <a:gd name="adj" fmla="val 2769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</a:rPr>
              <a:t>Компоненты крови как можно быстрее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31086" y="5089203"/>
            <a:ext cx="4098053" cy="910828"/>
          </a:xfrm>
          <a:prstGeom prst="roundRect">
            <a:avLst>
              <a:gd name="adj" fmla="val 2769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FF0000"/>
                </a:solidFill>
              </a:rPr>
              <a:t>Эр :  СЗП : </a:t>
            </a:r>
            <a:r>
              <a:rPr lang="ru-RU" sz="1600" b="1" dirty="0" err="1">
                <a:solidFill>
                  <a:srgbClr val="FF0000"/>
                </a:solidFill>
              </a:rPr>
              <a:t>Тр</a:t>
            </a:r>
            <a:r>
              <a:rPr lang="ru-RU" sz="1600" b="1" dirty="0">
                <a:solidFill>
                  <a:srgbClr val="FF0000"/>
                </a:solidFill>
              </a:rPr>
              <a:t> : Крио – 1 : 1 : 1 : 1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</a:rPr>
              <a:t>Факторы (Коагил 7) и концентраты факторов </a:t>
            </a:r>
            <a:r>
              <a:rPr lang="ru-RU" sz="1400" b="1" dirty="0" smtClean="0">
                <a:solidFill>
                  <a:srgbClr val="FF0000"/>
                </a:solidFill>
              </a:rPr>
              <a:t>свертывания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4003197" y="1104640"/>
            <a:ext cx="0" cy="4818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5572642" y="3296334"/>
            <a:ext cx="2" cy="51294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4644008" y="1731618"/>
            <a:ext cx="2" cy="75134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3131840" y="1722019"/>
            <a:ext cx="2" cy="76094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5580112" y="4527787"/>
            <a:ext cx="1" cy="5298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283968" y="3809278"/>
            <a:ext cx="2520280" cy="692229"/>
          </a:xfrm>
          <a:prstGeom prst="roundRect">
            <a:avLst>
              <a:gd name="adj" fmla="val 2769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FF0000"/>
                </a:solidFill>
              </a:rPr>
              <a:t>Протокол массивной трансфузии</a:t>
            </a:r>
          </a:p>
        </p:txBody>
      </p:sp>
      <p:cxnSp>
        <p:nvCxnSpPr>
          <p:cNvPr id="45" name="Прямая со стрелкой 44"/>
          <p:cNvCxnSpPr/>
          <p:nvPr/>
        </p:nvCxnSpPr>
        <p:spPr>
          <a:xfrm>
            <a:off x="2028977" y="3328906"/>
            <a:ext cx="0" cy="4803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5536" y="2513225"/>
            <a:ext cx="3248702" cy="776347"/>
          </a:xfrm>
          <a:prstGeom prst="roundRect">
            <a:avLst>
              <a:gd name="adj" fmla="val 1644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rgbClr val="0000FF"/>
                </a:solidFill>
              </a:rPr>
              <a:t>Плазмозаменители</a:t>
            </a:r>
            <a:r>
              <a:rPr lang="ru-RU" sz="1600" b="1" dirty="0" smtClean="0">
                <a:solidFill>
                  <a:srgbClr val="0000FF"/>
                </a:solidFill>
              </a:rPr>
              <a:t>                                </a:t>
            </a:r>
            <a:r>
              <a:rPr lang="ru-RU" sz="1200" b="1" dirty="0" smtClean="0">
                <a:solidFill>
                  <a:srgbClr val="0000FF"/>
                </a:solidFill>
              </a:rPr>
              <a:t>(кристаллоиды, коллоиды)</a:t>
            </a:r>
            <a:endParaRPr lang="ru-RU" sz="1200" b="1" dirty="0">
              <a:solidFill>
                <a:srgbClr val="0000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00FF"/>
                </a:solidFill>
              </a:rPr>
              <a:t>Не менее </a:t>
            </a:r>
            <a:r>
              <a:rPr lang="ru-RU" sz="1200" b="1" dirty="0" smtClean="0">
                <a:solidFill>
                  <a:srgbClr val="0000FF"/>
                </a:solidFill>
              </a:rPr>
              <a:t>150% </a:t>
            </a:r>
            <a:r>
              <a:rPr lang="ru-RU" sz="1200" b="1" dirty="0">
                <a:solidFill>
                  <a:srgbClr val="0000FF"/>
                </a:solidFill>
              </a:rPr>
              <a:t>от объема кровопотери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724128" y="277495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Aft>
                <a:spcPct val="0"/>
              </a:spcAft>
            </a:pPr>
            <a:r>
              <a:rPr lang="ru-RU" sz="1200" b="1" kern="0" dirty="0">
                <a:solidFill>
                  <a:srgbClr val="000000"/>
                </a:solidFill>
              </a:rPr>
              <a:t>Замена одного ОЦК за 24 ч</a:t>
            </a:r>
          </a:p>
          <a:p>
            <a:pPr defTabSz="914400" eaLnBrk="0" fontAlgn="base" hangingPunct="0">
              <a:spcAft>
                <a:spcPct val="0"/>
              </a:spcAft>
            </a:pPr>
            <a:r>
              <a:rPr lang="ru-RU" sz="1200" b="1" kern="0" dirty="0">
                <a:solidFill>
                  <a:srgbClr val="000000"/>
                </a:solidFill>
              </a:rPr>
              <a:t>Потеря более 50% ОЦК за 3 ч</a:t>
            </a:r>
          </a:p>
          <a:p>
            <a:pPr defTabSz="914400" eaLnBrk="0" fontAlgn="base" hangingPunct="0">
              <a:spcAft>
                <a:spcPct val="0"/>
              </a:spcAft>
            </a:pPr>
            <a:r>
              <a:rPr lang="ru-RU" sz="1200" b="1" kern="0" dirty="0">
                <a:solidFill>
                  <a:srgbClr val="000000"/>
                </a:solidFill>
              </a:rPr>
              <a:t>Кровотечение более 150 мл/мин</a:t>
            </a:r>
          </a:p>
          <a:p>
            <a:pPr defTabSz="914400" eaLnBrk="0" fontAlgn="base" hangingPunct="0">
              <a:spcAft>
                <a:spcPct val="0"/>
              </a:spcAft>
            </a:pPr>
            <a:r>
              <a:rPr lang="ru-RU" sz="1200" b="1" kern="0" dirty="0">
                <a:solidFill>
                  <a:srgbClr val="000000"/>
                </a:solidFill>
              </a:rPr>
              <a:t>Кровопотеря более 30% ОЦК (1,5-2,0 л)</a:t>
            </a:r>
          </a:p>
        </p:txBody>
      </p:sp>
      <p:sp>
        <p:nvSpPr>
          <p:cNvPr id="17" name="Левая фигурная скобка 16"/>
          <p:cNvSpPr/>
          <p:nvPr/>
        </p:nvSpPr>
        <p:spPr>
          <a:xfrm>
            <a:off x="5455530" y="332269"/>
            <a:ext cx="177156" cy="772371"/>
          </a:xfrm>
          <a:prstGeom prst="leftBrace">
            <a:avLst>
              <a:gd name="adj1" fmla="val 2420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7101" y="3809278"/>
            <a:ext cx="2105571" cy="619363"/>
          </a:xfrm>
          <a:prstGeom prst="roundRect">
            <a:avLst>
              <a:gd name="adj" fmla="val 2769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</a:rPr>
              <a:t>Риск </a:t>
            </a:r>
            <a:r>
              <a:rPr lang="ru-RU" sz="1400" b="1" dirty="0" err="1" smtClean="0">
                <a:solidFill>
                  <a:srgbClr val="000000"/>
                </a:solidFill>
              </a:rPr>
              <a:t>дилюционной</a:t>
            </a:r>
            <a:r>
              <a:rPr lang="ru-RU" sz="1400" b="1" dirty="0" smtClean="0">
                <a:solidFill>
                  <a:srgbClr val="000000"/>
                </a:solidFill>
              </a:rPr>
              <a:t> коагулопатии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0763" y="1586458"/>
            <a:ext cx="2993326" cy="437198"/>
          </a:xfrm>
          <a:prstGeom prst="roundRect">
            <a:avLst>
              <a:gd name="adj" fmla="val 2769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Шок , </a:t>
            </a:r>
            <a:r>
              <a:rPr lang="ru-RU" b="1" dirty="0" err="1">
                <a:solidFill>
                  <a:srgbClr val="000000"/>
                </a:solidFill>
              </a:rPr>
              <a:t>коагулопатия</a:t>
            </a:r>
            <a:endParaRPr lang="ru-R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60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7853" y="835939"/>
            <a:ext cx="86070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</a:rPr>
              <a:t>Эритроциты  </a:t>
            </a:r>
            <a:r>
              <a:rPr lang="ru-RU" sz="2400" b="1" dirty="0">
                <a:solidFill>
                  <a:srgbClr val="FF0000"/>
                </a:solidFill>
              </a:rPr>
              <a:t>:  </a:t>
            </a:r>
            <a:r>
              <a:rPr lang="ru-RU" sz="2400" b="1" dirty="0" smtClean="0">
                <a:solidFill>
                  <a:srgbClr val="FF0000"/>
                </a:solidFill>
              </a:rPr>
              <a:t>СЗП    </a:t>
            </a:r>
            <a:r>
              <a:rPr lang="ru-RU" sz="2400" b="1" dirty="0">
                <a:solidFill>
                  <a:srgbClr val="FF0000"/>
                </a:solidFill>
              </a:rPr>
              <a:t>: </a:t>
            </a:r>
            <a:r>
              <a:rPr lang="ru-RU" sz="2400" b="1" dirty="0" smtClean="0">
                <a:solidFill>
                  <a:srgbClr val="FF0000"/>
                </a:solidFill>
              </a:rPr>
              <a:t> Тромбоциты </a:t>
            </a:r>
            <a:r>
              <a:rPr lang="ru-RU" sz="2400" b="1" dirty="0">
                <a:solidFill>
                  <a:srgbClr val="FF0000"/>
                </a:solidFill>
              </a:rPr>
              <a:t>: </a:t>
            </a:r>
            <a:r>
              <a:rPr lang="ru-RU" sz="2400" b="1" dirty="0" err="1" smtClean="0">
                <a:solidFill>
                  <a:srgbClr val="FF0000"/>
                </a:solidFill>
              </a:rPr>
              <a:t>Криопреципитат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</a:rPr>
              <a:t>1 </a:t>
            </a:r>
            <a:r>
              <a:rPr lang="ru-RU" sz="2400" b="1" dirty="0">
                <a:solidFill>
                  <a:srgbClr val="FF0000"/>
                </a:solidFill>
              </a:rPr>
              <a:t>: 1 : 1 : 1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696" y="2032075"/>
            <a:ext cx="1867011" cy="51077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3-4 дозы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0327" y="2613462"/>
            <a:ext cx="2216728" cy="51077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15-20 мл/кг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31491" y="3317603"/>
            <a:ext cx="3186540" cy="51077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1 доза на 10 кг </a:t>
            </a:r>
            <a:r>
              <a:rPr lang="ru-RU" sz="2400" b="1" dirty="0" err="1" smtClean="0"/>
              <a:t>м.т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22110" y="3951232"/>
            <a:ext cx="3029526" cy="51077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1 доза на 10 кг </a:t>
            </a:r>
            <a:r>
              <a:rPr lang="ru-RU" sz="2400" b="1" dirty="0" err="1" smtClean="0"/>
              <a:t>м.т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133601" y="1528693"/>
            <a:ext cx="1597890" cy="6326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3048000" y="1666936"/>
            <a:ext cx="1219200" cy="94652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793673" y="1666936"/>
            <a:ext cx="438729" cy="163899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301673" y="1666936"/>
            <a:ext cx="2456872" cy="21938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96" y="4802907"/>
            <a:ext cx="1469849" cy="187668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490" y="4802907"/>
            <a:ext cx="1458386" cy="187668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ttp://www.rippehealth.com/images/intensive-care-med-7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295" y="4802907"/>
            <a:ext cx="1475160" cy="187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73" y="4802907"/>
            <a:ext cx="1322467" cy="19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47646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5784" y="780454"/>
            <a:ext cx="2637133" cy="546497"/>
          </a:xfrm>
          <a:prstGeom prst="roundRect">
            <a:avLst>
              <a:gd name="adj" fmla="val 27873"/>
            </a:avLst>
          </a:prstGeom>
          <a:solidFill>
            <a:srgbClr val="0000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ru-RU" sz="2400" b="1" kern="0" dirty="0">
                <a:solidFill>
                  <a:prstClr val="white"/>
                </a:solidFill>
              </a:rPr>
              <a:t>В  ЛПУ в целом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435" y="3787949"/>
            <a:ext cx="573471" cy="1813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6911" y="1672433"/>
            <a:ext cx="5534881" cy="546497"/>
          </a:xfrm>
          <a:prstGeom prst="roundRect">
            <a:avLst>
              <a:gd name="adj" fmla="val 27873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ru-RU" sz="2400" b="1" kern="0" dirty="0">
                <a:solidFill>
                  <a:prstClr val="white"/>
                </a:solidFill>
              </a:rPr>
              <a:t>СЗП : Эритроциты  - 1 : 3,4,5,6…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5596" y="2792592"/>
            <a:ext cx="7717513" cy="546497"/>
          </a:xfrm>
          <a:prstGeom prst="roundRect">
            <a:avLst>
              <a:gd name="adj" fmla="val 27873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ru-RU" sz="2400" b="1" kern="0" dirty="0">
                <a:solidFill>
                  <a:prstClr val="white"/>
                </a:solidFill>
              </a:rPr>
              <a:t>И никогда плазмы больше, чем эритроцитов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14" y="3743904"/>
            <a:ext cx="3695018" cy="22516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2" name="Picture 4" descr="Картинки по запросу свежезамороженная плазм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97" y="4100801"/>
            <a:ext cx="2050473" cy="15378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9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8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7197</TotalTime>
  <Words>3046</Words>
  <Application>Microsoft Office PowerPoint</Application>
  <PresentationFormat>Экран (4:3)</PresentationFormat>
  <Paragraphs>648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23</vt:i4>
      </vt:variant>
      <vt:variant>
        <vt:lpstr>Заголовки слайдов</vt:lpstr>
      </vt:variant>
      <vt:variant>
        <vt:i4>61</vt:i4>
      </vt:variant>
    </vt:vector>
  </HeadingPairs>
  <TitlesOfParts>
    <vt:vector size="84" baseType="lpstr">
      <vt:lpstr>Оформление по умолчанию</vt:lpstr>
      <vt:lpstr>1_Оформление по умолчанию</vt:lpstr>
      <vt:lpstr>2_Оформление по умолчанию</vt:lpstr>
      <vt:lpstr>Тема Office</vt:lpstr>
      <vt:lpstr>4_Тема Office</vt:lpstr>
      <vt:lpstr>1_Тема Office</vt:lpstr>
      <vt:lpstr>5_Тема Office</vt:lpstr>
      <vt:lpstr>13_Тема Office</vt:lpstr>
      <vt:lpstr>6_Тема Office</vt:lpstr>
      <vt:lpstr>7_Тема Office</vt:lpstr>
      <vt:lpstr>3_Тема Office</vt:lpstr>
      <vt:lpstr>11_Тема Office</vt:lpstr>
      <vt:lpstr>10_Тема Office</vt:lpstr>
      <vt:lpstr>14_Тема Office</vt:lpstr>
      <vt:lpstr>15_Тема Office</vt:lpstr>
      <vt:lpstr>8_Оформление по умолчанию</vt:lpstr>
      <vt:lpstr>9_Оформление по умолчанию</vt:lpstr>
      <vt:lpstr>10_Оформление по умолчанию</vt:lpstr>
      <vt:lpstr>2_Тема Office</vt:lpstr>
      <vt:lpstr>9_Тема Office</vt:lpstr>
      <vt:lpstr>7_Оформление по умолчанию</vt:lpstr>
      <vt:lpstr>3_Оформление по умолчанию</vt:lpstr>
      <vt:lpstr>8_Тема Office</vt:lpstr>
      <vt:lpstr>Презентация PowerPoint</vt:lpstr>
      <vt:lpstr>Массивная кровопотеря</vt:lpstr>
      <vt:lpstr>Презентация PowerPoint</vt:lpstr>
      <vt:lpstr>Презентация PowerPoint</vt:lpstr>
      <vt:lpstr>Кто в России специалист по гемостазу?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German Trauma Registry database (17200 пациентов)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Морфология ДВС-синдрома: тромбы в сосудах микроциркуляции легких (показаны стрелкой) при эмболии амниотической жидкостью (автор микрофото А.В. Спирин, 2006).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причины ДВС-синдрома в акушерстве</vt:lpstr>
      <vt:lpstr>Презентация PowerPoint</vt:lpstr>
      <vt:lpstr>Презентация PowerPoint</vt:lpstr>
      <vt:lpstr>Критерии ДВС-синдрома в шкалах</vt:lpstr>
      <vt:lpstr>Презентация PowerPoint</vt:lpstr>
      <vt:lpstr>Презентация PowerPoint</vt:lpstr>
      <vt:lpstr>Презентация PowerPoint</vt:lpstr>
      <vt:lpstr>Презентация PowerPoint</vt:lpstr>
      <vt:lpstr>Логика диагноза ДВС-синдром: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Логика гемостатической терапии</vt:lpstr>
      <vt:lpstr>Структура rfVIIa</vt:lpstr>
      <vt:lpstr>Механизм действия fVIIa</vt:lpstr>
      <vt:lpstr>Генерация тромбина фактором VIIа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ветер</cp:lastModifiedBy>
  <cp:revision>159</cp:revision>
  <dcterms:created xsi:type="dcterms:W3CDTF">2016-04-22T22:44:31Z</dcterms:created>
  <dcterms:modified xsi:type="dcterms:W3CDTF">2017-03-10T04:50:25Z</dcterms:modified>
</cp:coreProperties>
</file>