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1" r:id="rId2"/>
    <p:sldMasterId id="2147483677" r:id="rId3"/>
    <p:sldMasterId id="2147483693" r:id="rId4"/>
  </p:sldMasterIdLst>
  <p:notesMasterIdLst>
    <p:notesMasterId r:id="rId55"/>
  </p:notesMasterIdLst>
  <p:handoutMasterIdLst>
    <p:handoutMasterId r:id="rId56"/>
  </p:handoutMasterIdLst>
  <p:sldIdLst>
    <p:sldId id="399" r:id="rId5"/>
    <p:sldId id="486" r:id="rId6"/>
    <p:sldId id="484" r:id="rId7"/>
    <p:sldId id="485" r:id="rId8"/>
    <p:sldId id="473" r:id="rId9"/>
    <p:sldId id="442" r:id="rId10"/>
    <p:sldId id="262" r:id="rId11"/>
    <p:sldId id="330" r:id="rId12"/>
    <p:sldId id="495" r:id="rId13"/>
    <p:sldId id="491" r:id="rId14"/>
    <p:sldId id="401" r:id="rId15"/>
    <p:sldId id="402" r:id="rId16"/>
    <p:sldId id="403" r:id="rId17"/>
    <p:sldId id="494" r:id="rId18"/>
    <p:sldId id="404" r:id="rId19"/>
    <p:sldId id="405" r:id="rId20"/>
    <p:sldId id="439" r:id="rId21"/>
    <p:sldId id="406" r:id="rId22"/>
    <p:sldId id="412" r:id="rId23"/>
    <p:sldId id="493" r:id="rId24"/>
    <p:sldId id="490" r:id="rId25"/>
    <p:sldId id="457" r:id="rId26"/>
    <p:sldId id="458" r:id="rId27"/>
    <p:sldId id="483" r:id="rId28"/>
    <p:sldId id="492" r:id="rId29"/>
    <p:sldId id="410" r:id="rId30"/>
    <p:sldId id="459" r:id="rId31"/>
    <p:sldId id="460" r:id="rId32"/>
    <p:sldId id="461" r:id="rId33"/>
    <p:sldId id="411" r:id="rId34"/>
    <p:sldId id="415" r:id="rId35"/>
    <p:sldId id="422" r:id="rId36"/>
    <p:sldId id="498" r:id="rId37"/>
    <p:sldId id="499" r:id="rId38"/>
    <p:sldId id="500" r:id="rId39"/>
    <p:sldId id="501" r:id="rId40"/>
    <p:sldId id="502" r:id="rId41"/>
    <p:sldId id="504" r:id="rId42"/>
    <p:sldId id="506" r:id="rId43"/>
    <p:sldId id="507" r:id="rId44"/>
    <p:sldId id="508" r:id="rId45"/>
    <p:sldId id="509" r:id="rId46"/>
    <p:sldId id="423" r:id="rId47"/>
    <p:sldId id="428" r:id="rId48"/>
    <p:sldId id="496" r:id="rId49"/>
    <p:sldId id="429" r:id="rId50"/>
    <p:sldId id="430" r:id="rId51"/>
    <p:sldId id="432" r:id="rId52"/>
    <p:sldId id="497" r:id="rId53"/>
    <p:sldId id="374" r:id="rId5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3E295Znyl7Mw58aXbDMSQw==" hashData="hf0xEhyzBEDyZX6Kc4vhWteeJTo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FF6600"/>
    <a:srgbClr val="000000"/>
    <a:srgbClr val="0066FF"/>
    <a:srgbClr val="FFFF00"/>
    <a:srgbClr val="FFFFCC"/>
    <a:srgbClr val="FFCCFF"/>
    <a:srgbClr val="FFCCCC"/>
    <a:srgbClr val="66FF99"/>
    <a:srgbClr val="2DF7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73" autoAdjust="0"/>
    <p:restoredTop sz="90504" autoAdjust="0"/>
  </p:normalViewPr>
  <p:slideViewPr>
    <p:cSldViewPr>
      <p:cViewPr>
        <p:scale>
          <a:sx n="50" d="100"/>
          <a:sy n="50" d="100"/>
        </p:scale>
        <p:origin x="-2227" y="-7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613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FE3950-0DD8-4DB3-BFE2-2F5FAB2984B5}" type="datetimeFigureOut">
              <a:rPr lang="ru-RU" smtClean="0"/>
              <a:t>04.03.2015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5384FF-1D13-4D5A-AF85-CAE2D2C57E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708700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16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5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1065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65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86FAE95-0E70-45A1-BA3F-DA5AFBCDF3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577386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19450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511341-001B-48E8-94FA-ECC85163A8DD}" type="datetime11">
              <a:rPr lang="ru-RU" smtClean="0"/>
              <a:t>21:40:25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Куликов А.В.</a:t>
            </a: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C0CDA5-CC8C-4301-A9CE-12C51F3C1E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4095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00130C-C168-45AC-B284-1C5E99CAF8AD}" type="datetime11">
              <a:rPr lang="ru-RU" smtClean="0"/>
              <a:t>21:40:25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Куликов А.В.</a:t>
            </a: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B80394-ADF5-4A5A-8595-33BAD17E00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6280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4F59A1-BAA8-468A-90C5-841342C0DF01}" type="datetime11">
              <a:rPr lang="ru-RU" smtClean="0"/>
              <a:t>21:40:25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Куликов А.В.</a:t>
            </a: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9392C-6B3B-4FD8-B5BB-04A0F928B6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1798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8A0558-0189-4884-BBE6-198CBA665F3D}" type="datetime11">
              <a:rPr lang="ru-RU" smtClean="0"/>
              <a:t>21:40:25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Куликов А.В.</a:t>
            </a: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A4E2FE-7967-4D3A-971C-ED676DC65C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93140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834B7D-73AA-48AB-B49B-77B1D83CCD5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416748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D75988-385A-4E45-B949-875175102DD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738916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B326B-F9DF-4D3B-B301-9C4A9057D4E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824992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F14AFA-8A6A-40C4-8B4E-7299CA6EDEB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828168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13306-8B6A-47EA-9C19-B081D5F7F80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355398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6D9B72-EF1F-44CE-B5F0-2322339AA9B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601936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32EF59-1EFD-42A0-9984-341931058F7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22578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A5F944-A34D-4B0E-82EB-3BBA87E441C5}" type="datetime11">
              <a:rPr lang="ru-RU" smtClean="0"/>
              <a:t>21:40:25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Куликов А.В.</a:t>
            </a: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20C38D-F60C-4FD6-8EA4-4BBABA3516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26660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8F290E-B9E6-4D03-A769-D10A12B4119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506036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B4A588-361F-4C1E-A47F-4AC1AB07BA9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855370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701B85-9B36-4B04-AFA7-CC2F0D50644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412226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CC8369-CCF1-4F10-96CF-B31C8FBB687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377803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315A2A-36CA-4C9A-A3DF-653AE1A7C56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998695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6534E1-72D7-4973-B699-26D1885CFC4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670858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6029E2-87B8-440E-A4DA-B823D3EF8E2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7290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6A6781-E2EC-4A9A-85E0-6404ED35534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4872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834B7D-73AA-48AB-B49B-77B1D83CCD5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729463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D75988-385A-4E45-B949-875175102DD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79439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8F8534-D440-4E36-8CBE-758EBA0B725F}" type="datetime11">
              <a:rPr lang="ru-RU" smtClean="0"/>
              <a:t>21:40:25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Куликов А.В.</a:t>
            </a: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067709-3E97-44B1-9AF7-C450A487D4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15568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B326B-F9DF-4D3B-B301-9C4A9057D4E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501116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F14AFA-8A6A-40C4-8B4E-7299CA6EDEB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677844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13306-8B6A-47EA-9C19-B081D5F7F80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217470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6D9B72-EF1F-44CE-B5F0-2322339AA9B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380137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32EF59-1EFD-42A0-9984-341931058F7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183291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8F290E-B9E6-4D03-A769-D10A12B4119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635266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B4A588-361F-4C1E-A47F-4AC1AB07BA9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263549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701B85-9B36-4B04-AFA7-CC2F0D50644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87053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CC8369-CCF1-4F10-96CF-B31C8FBB687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10044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315A2A-36CA-4C9A-A3DF-653AE1A7C56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704324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C8C7A5-E4DC-484B-B9E9-4D4409E7496B}" type="datetime11">
              <a:rPr lang="ru-RU" smtClean="0"/>
              <a:t>21:40:25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Куликов А.В.</a:t>
            </a: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C4900D-6FC2-4FC5-8630-C00AC12A23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88327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6534E1-72D7-4973-B699-26D1885CFC4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446595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6029E2-87B8-440E-A4DA-B823D3EF8E2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3306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6A6781-E2EC-4A9A-85E0-6404ED35534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4351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834B7D-73AA-48AB-B49B-77B1D83CCD5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295636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D75988-385A-4E45-B949-875175102DD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774728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B326B-F9DF-4D3B-B301-9C4A9057D4E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381092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F14AFA-8A6A-40C4-8B4E-7299CA6EDEB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212584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13306-8B6A-47EA-9C19-B081D5F7F80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208956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6D9B72-EF1F-44CE-B5F0-2322339AA9B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492678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32EF59-1EFD-42A0-9984-341931058F7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554590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41906D-8817-4822-99E2-6778113CD904}" type="datetime11">
              <a:rPr lang="ru-RU" smtClean="0"/>
              <a:t>21:40:25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Куликов А.В.</a:t>
            </a: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4D2C0-4067-4EEC-96AD-C3ED01F634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28383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8F290E-B9E6-4D03-A769-D10A12B4119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912016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B4A588-361F-4C1E-A47F-4AC1AB07BA9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871172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701B85-9B36-4B04-AFA7-CC2F0D50644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572096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CC8369-CCF1-4F10-96CF-B31C8FBB687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235693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315A2A-36CA-4C9A-A3DF-653AE1A7C56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528856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6534E1-72D7-4973-B699-26D1885CFC4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942291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6029E2-87B8-440E-A4DA-B823D3EF8E2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5655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6A6781-E2EC-4A9A-85E0-6404ED35534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153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D61B16-A113-4B87-B732-AA5087E7FB1A}" type="datetime11">
              <a:rPr lang="ru-RU" smtClean="0"/>
              <a:t>21:40:25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Куликов А.В.</a:t>
            </a: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1ED3CF-32AA-41A3-8550-509263B52A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6885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33345B-C643-4AB5-AEE3-2CA2855FDC50}" type="datetime11">
              <a:rPr lang="ru-RU" smtClean="0"/>
              <a:t>21:40:25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Куликов А.В.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B10B51-A979-4138-8D79-064078F4B6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1959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40026F-0D11-40D8-BE00-E160BCDA826E}" type="datetime11">
              <a:rPr lang="ru-RU" smtClean="0"/>
              <a:t>21:40:25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Куликов А.В.</a:t>
            </a: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17C03D-07DC-46E0-810F-FC658C3A72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2236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8301A3-62AE-40DA-A7D7-61F9B6C2891F}" type="datetime11">
              <a:rPr lang="ru-RU" smtClean="0"/>
              <a:t>21:40:25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Куликов А.В.</a:t>
            </a: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EC4A31-DE9B-4C33-A2A6-BCB738AAAB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4062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fld id="{638247E9-4FEC-4B6E-93B4-2FECC5FCE90B}" type="datetime11">
              <a:rPr lang="ru-RU" smtClean="0"/>
              <a:t>21:40:25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r>
              <a:rPr lang="ru-RU" smtClean="0"/>
              <a:t>Куликов А.В.</a:t>
            </a: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84414538-1703-4863-8585-3DE9CE657D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E6016E84-3714-4F81-9DAD-CA19F67B1E9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696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</p:sldLayoutIdLst>
  <p:transition/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E6016E84-3714-4F81-9DAD-CA19F67B1E9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322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</p:sldLayoutIdLst>
  <p:transition/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E6016E84-3714-4F81-9DAD-CA19F67B1E9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821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</p:sldLayoutIdLst>
  <p:transition/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tif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9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9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hyperlink" Target="mailto:kulikov1905@yandex.ru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87475" y="2636912"/>
            <a:ext cx="8569325" cy="1223962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600" b="1" dirty="0" smtClean="0">
                <a:solidFill>
                  <a:schemeClr val="tx1"/>
                </a:solidFill>
                <a:latin typeface="Arial" charset="0"/>
              </a:rPr>
              <a:t>Острая печеночная недостаточность в </a:t>
            </a:r>
            <a:r>
              <a:rPr lang="ru-RU" sz="3600" b="1" dirty="0" smtClean="0">
                <a:solidFill>
                  <a:schemeClr val="tx1"/>
                </a:solidFill>
                <a:latin typeface="Arial" charset="0"/>
              </a:rPr>
              <a:t>акушерстве. </a:t>
            </a:r>
            <a:r>
              <a:rPr lang="en-US" sz="3600" b="1" dirty="0" smtClean="0">
                <a:solidFill>
                  <a:schemeClr val="tx1"/>
                </a:solidFill>
                <a:latin typeface="Arial" charset="0"/>
              </a:rPr>
              <a:t>HELLP</a:t>
            </a:r>
            <a:r>
              <a:rPr lang="ru-RU" sz="3600" b="1" dirty="0" smtClean="0">
                <a:solidFill>
                  <a:schemeClr val="tx1"/>
                </a:solidFill>
                <a:latin typeface="Arial" charset="0"/>
              </a:rPr>
              <a:t>-синдром</a:t>
            </a:r>
            <a:r>
              <a:rPr lang="ru-RU" sz="3600" b="1" dirty="0" smtClean="0">
                <a:solidFill>
                  <a:schemeClr val="tx1"/>
                </a:solidFill>
                <a:latin typeface="Arial" charset="0"/>
              </a:rPr>
              <a:t/>
            </a:r>
            <a:br>
              <a:rPr lang="ru-RU" sz="3600" b="1" dirty="0" smtClean="0">
                <a:solidFill>
                  <a:schemeClr val="tx1"/>
                </a:solidFill>
                <a:latin typeface="Arial" charset="0"/>
              </a:rPr>
            </a:br>
            <a:r>
              <a:rPr lang="ru-RU" sz="2400" b="1" dirty="0" smtClean="0">
                <a:latin typeface="Arial" charset="0"/>
              </a:rPr>
              <a:t>Куликов Александр Вениаминович </a:t>
            </a:r>
            <a:br>
              <a:rPr lang="ru-RU" sz="2400" b="1" dirty="0" smtClean="0">
                <a:latin typeface="Arial" charset="0"/>
              </a:rPr>
            </a:br>
            <a:r>
              <a:rPr lang="ru-RU" sz="1800" b="1" dirty="0" smtClean="0">
                <a:latin typeface="Arial" charset="0"/>
              </a:rPr>
              <a:t>Уральский государственный медицинский университет </a:t>
            </a:r>
            <a:br>
              <a:rPr lang="ru-RU" sz="1800" b="1" dirty="0" smtClean="0">
                <a:latin typeface="Arial" charset="0"/>
              </a:rPr>
            </a:br>
            <a:r>
              <a:rPr lang="ru-RU" sz="1800" b="1" dirty="0" smtClean="0">
                <a:latin typeface="Arial" charset="0"/>
              </a:rPr>
              <a:t>Кафедра анестезиологии, реаниматологии и трансфузиологии ФПК и ПП</a:t>
            </a:r>
            <a:br>
              <a:rPr lang="ru-RU" sz="1800" b="1" dirty="0" smtClean="0">
                <a:latin typeface="Arial" charset="0"/>
              </a:rPr>
            </a:br>
            <a:r>
              <a:rPr lang="ru-RU" sz="1800" b="1" dirty="0" smtClean="0">
                <a:latin typeface="Arial" charset="0"/>
              </a:rPr>
              <a:t>Областной перинатальный центр г. Екатеринбург</a:t>
            </a: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260648"/>
            <a:ext cx="1440160" cy="135695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трелка вправо 3"/>
          <p:cNvSpPr/>
          <p:nvPr/>
        </p:nvSpPr>
        <p:spPr>
          <a:xfrm>
            <a:off x="1475656" y="1916833"/>
            <a:ext cx="6336704" cy="720080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>
              <a:solidFill>
                <a:srgbClr val="FFFFFF"/>
              </a:solidFill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4444244" y="1880829"/>
            <a:ext cx="0" cy="7920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авая фигурная скобка 8"/>
          <p:cNvSpPr/>
          <p:nvPr/>
        </p:nvSpPr>
        <p:spPr>
          <a:xfrm rot="16200000">
            <a:off x="2157101" y="-596172"/>
            <a:ext cx="288032" cy="4243210"/>
          </a:xfrm>
          <a:prstGeom prst="rightBrace">
            <a:avLst>
              <a:gd name="adj1" fmla="val 64356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80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5556" y="2092207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 smtClean="0">
                <a:solidFill>
                  <a:srgbClr val="FF0000"/>
                </a:solidFill>
                <a:latin typeface="Arial" pitchFamily="34" charset="0"/>
              </a:rPr>
              <a:t>До</a:t>
            </a:r>
            <a:endParaRPr lang="ru-RU" sz="1800" b="1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23928" y="2669886"/>
            <a:ext cx="1044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 smtClean="0">
                <a:solidFill>
                  <a:srgbClr val="FF0000"/>
                </a:solidFill>
                <a:latin typeface="Arial" pitchFamily="34" charset="0"/>
              </a:rPr>
              <a:t>20 нед</a:t>
            </a:r>
            <a:endParaRPr lang="ru-RU" sz="1800" b="1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0633" y="538867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 smtClean="0">
                <a:solidFill>
                  <a:srgbClr val="0000FF"/>
                </a:solidFill>
                <a:latin typeface="Arial" pitchFamily="34" charset="0"/>
              </a:rPr>
              <a:t>Хроническая гипертензия</a:t>
            </a:r>
            <a:endParaRPr lang="ru-RU" sz="1800" b="1" dirty="0">
              <a:solidFill>
                <a:srgbClr val="0000FF"/>
              </a:solidFill>
              <a:latin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42660" y="361677"/>
            <a:ext cx="35195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 smtClean="0">
                <a:solidFill>
                  <a:srgbClr val="0000FF"/>
                </a:solidFill>
                <a:latin typeface="Arial" pitchFamily="34" charset="0"/>
              </a:rPr>
              <a:t>Гестационная  гипертензия </a:t>
            </a:r>
            <a:r>
              <a:rPr lang="ru-RU" sz="1200" b="1" dirty="0" smtClean="0">
                <a:solidFill>
                  <a:srgbClr val="0000FF"/>
                </a:solidFill>
                <a:latin typeface="Arial" pitchFamily="34" charset="0"/>
              </a:rPr>
              <a:t>(Артериальная гипертензия впервые без других симптомов)</a:t>
            </a:r>
          </a:p>
          <a:p>
            <a:pPr algn="ctr"/>
            <a:endParaRPr lang="ru-RU" sz="1200" b="1" dirty="0">
              <a:solidFill>
                <a:srgbClr val="0000FF"/>
              </a:solidFill>
              <a:latin typeface="Arial" pitchFamily="34" charset="0"/>
            </a:endParaRPr>
          </a:p>
        </p:txBody>
      </p:sp>
      <p:sp>
        <p:nvSpPr>
          <p:cNvPr id="14" name="Правая фигурная скобка 13"/>
          <p:cNvSpPr/>
          <p:nvPr/>
        </p:nvSpPr>
        <p:spPr>
          <a:xfrm rot="16200000">
            <a:off x="5899176" y="-62916"/>
            <a:ext cx="288032" cy="3176700"/>
          </a:xfrm>
          <a:prstGeom prst="rightBrace">
            <a:avLst>
              <a:gd name="adj1" fmla="val 64356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800">
              <a:solidFill>
                <a:srgbClr val="000000"/>
              </a:solidFill>
            </a:endParaRPr>
          </a:p>
        </p:txBody>
      </p:sp>
      <p:sp>
        <p:nvSpPr>
          <p:cNvPr id="15" name="Правая фигурная скобка 14"/>
          <p:cNvSpPr/>
          <p:nvPr/>
        </p:nvSpPr>
        <p:spPr>
          <a:xfrm rot="5400000">
            <a:off x="5883116" y="1578824"/>
            <a:ext cx="288032" cy="3208820"/>
          </a:xfrm>
          <a:prstGeom prst="rightBrace">
            <a:avLst>
              <a:gd name="adj1" fmla="val 64356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80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93686" y="3359101"/>
            <a:ext cx="36668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 smtClean="0">
                <a:solidFill>
                  <a:srgbClr val="000000"/>
                </a:solidFill>
                <a:latin typeface="Arial" pitchFamily="34" charset="0"/>
              </a:rPr>
              <a:t>Преэклампсия                      </a:t>
            </a:r>
            <a:r>
              <a:rPr lang="ru-RU" sz="1200" b="1" dirty="0" smtClean="0">
                <a:solidFill>
                  <a:srgbClr val="000000"/>
                </a:solidFill>
                <a:latin typeface="Arial" pitchFamily="34" charset="0"/>
              </a:rPr>
              <a:t>(Артериальная гипертензия + протеинурия)</a:t>
            </a:r>
            <a:endParaRPr lang="ru-RU" sz="1200" b="1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995936" y="4283223"/>
            <a:ext cx="18362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B050"/>
                </a:solidFill>
                <a:latin typeface="Arial" pitchFamily="34" charset="0"/>
              </a:rPr>
              <a:t>Средней тяжести</a:t>
            </a:r>
            <a:endParaRPr lang="ru-RU" sz="1400" b="1" dirty="0">
              <a:solidFill>
                <a:srgbClr val="00B050"/>
              </a:solidFill>
              <a:latin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79712" y="4283222"/>
            <a:ext cx="1307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 smtClean="0">
                <a:solidFill>
                  <a:srgbClr val="000000"/>
                </a:solidFill>
                <a:latin typeface="Arial" pitchFamily="34" charset="0"/>
              </a:rPr>
              <a:t>Тяжелая</a:t>
            </a:r>
            <a:endParaRPr lang="ru-RU" sz="1800" b="1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43192" y="4761345"/>
            <a:ext cx="12257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FF0000"/>
                </a:solidFill>
                <a:latin typeface="Arial" pitchFamily="34" charset="0"/>
              </a:rPr>
              <a:t>Эклампсия</a:t>
            </a:r>
            <a:endParaRPr lang="ru-RU" sz="1400" b="1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125671" y="4759021"/>
            <a:ext cx="14953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  <a:latin typeface="Arial" pitchFamily="34" charset="0"/>
              </a:rPr>
              <a:t>HELLP</a:t>
            </a:r>
            <a:r>
              <a:rPr lang="ru-RU" sz="1400" b="1" dirty="0" smtClean="0">
                <a:solidFill>
                  <a:srgbClr val="FF0000"/>
                </a:solidFill>
                <a:latin typeface="Arial" pitchFamily="34" charset="0"/>
              </a:rPr>
              <a:t>-синдром</a:t>
            </a:r>
            <a:endParaRPr lang="ru-RU" sz="1400" b="1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693461" y="5255622"/>
            <a:ext cx="14214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FF0000"/>
                </a:solidFill>
                <a:latin typeface="Arial" pitchFamily="34" charset="0"/>
              </a:rPr>
              <a:t>Другие осложнения</a:t>
            </a:r>
            <a:endParaRPr lang="ru-RU" sz="1400" b="1" dirty="0">
              <a:solidFill>
                <a:srgbClr val="FF0000"/>
              </a:solidFill>
              <a:latin typeface="Arial" pitchFamily="34" charset="0"/>
            </a:endParaRPr>
          </a:p>
        </p:txBody>
      </p:sp>
      <p:cxnSp>
        <p:nvCxnSpPr>
          <p:cNvPr id="23" name="Прямая со стрелкой 22"/>
          <p:cNvCxnSpPr/>
          <p:nvPr/>
        </p:nvCxnSpPr>
        <p:spPr>
          <a:xfrm>
            <a:off x="4902649" y="3913099"/>
            <a:ext cx="0" cy="37012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7268924" y="3880437"/>
            <a:ext cx="0" cy="37012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7020272" y="4591000"/>
            <a:ext cx="0" cy="22519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7762178" y="4590999"/>
            <a:ext cx="0" cy="22519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flipH="1">
            <a:off x="7333293" y="4570199"/>
            <a:ext cx="9872" cy="68542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Овал 29"/>
          <p:cNvSpPr/>
          <p:nvPr/>
        </p:nvSpPr>
        <p:spPr>
          <a:xfrm>
            <a:off x="5919927" y="4283222"/>
            <a:ext cx="2826731" cy="16987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>
              <a:solidFill>
                <a:srgbClr val="FFFF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43" y="4570200"/>
            <a:ext cx="975614" cy="1241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163682" y="5843120"/>
            <a:ext cx="12241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000000"/>
                </a:solidFill>
                <a:latin typeface="Arial" pitchFamily="34" charset="0"/>
              </a:rPr>
              <a:t>ACOG,</a:t>
            </a:r>
            <a:r>
              <a:rPr lang="ru-RU" sz="1100" b="1" dirty="0" smtClean="0">
                <a:solidFill>
                  <a:srgbClr val="000000"/>
                </a:solidFill>
                <a:latin typeface="Arial" pitchFamily="34" charset="0"/>
              </a:rPr>
              <a:t> 2013</a:t>
            </a:r>
            <a:endParaRPr lang="ru-RU" sz="1100" b="1" dirty="0">
              <a:solidFill>
                <a:srgbClr val="000000"/>
              </a:solidFill>
              <a:latin typeface="Arial" pitchFamily="34" charset="0"/>
            </a:endParaRPr>
          </a:p>
        </p:txBody>
      </p:sp>
      <p:cxnSp>
        <p:nvCxnSpPr>
          <p:cNvPr id="1025" name="Прямая со стрелкой 1024"/>
          <p:cNvCxnSpPr/>
          <p:nvPr/>
        </p:nvCxnSpPr>
        <p:spPr>
          <a:xfrm>
            <a:off x="2886021" y="1268760"/>
            <a:ext cx="2910115" cy="2090341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>
            <a:off x="5796136" y="1340768"/>
            <a:ext cx="72008" cy="2018333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773" y="6237312"/>
            <a:ext cx="1608248" cy="485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123" y="5652347"/>
            <a:ext cx="1801049" cy="452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43" y="3064345"/>
            <a:ext cx="975614" cy="137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5033873"/>
            <a:ext cx="1368152" cy="483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64845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Дата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7D8112D-5CBB-4980-BAED-BDA3C8F2CE90}" type="datetime11">
              <a:rPr lang="ru-RU" sz="1400" smtClean="0"/>
              <a:t>21:40:31</a:t>
            </a:fld>
            <a:endParaRPr lang="ru-RU" sz="1400" smtClean="0"/>
          </a:p>
        </p:txBody>
      </p:sp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404813"/>
            <a:ext cx="8496300" cy="647700"/>
          </a:xfrm>
        </p:spPr>
        <p:txBody>
          <a:bodyPr/>
          <a:lstStyle/>
          <a:p>
            <a:pPr marL="342900" indent="-342900" eaLnBrk="1" hangingPunct="1">
              <a:spcBef>
                <a:spcPts val="600"/>
              </a:spcBef>
            </a:pPr>
            <a:r>
              <a:rPr lang="ru-RU" sz="2800" b="1" dirty="0" smtClean="0">
                <a:solidFill>
                  <a:srgbClr val="0A02A0"/>
                </a:solidFill>
              </a:rPr>
              <a:t/>
            </a:r>
            <a:br>
              <a:rPr lang="ru-RU" sz="2800" b="1" dirty="0" smtClean="0">
                <a:solidFill>
                  <a:srgbClr val="0A02A0"/>
                </a:solidFill>
              </a:rPr>
            </a:br>
            <a:r>
              <a:rPr lang="ru-RU" sz="2800" b="1" dirty="0" smtClean="0">
                <a:solidFill>
                  <a:srgbClr val="0A02A0"/>
                </a:solidFill>
              </a:rPr>
              <a:t/>
            </a:r>
            <a:br>
              <a:rPr lang="ru-RU" sz="2800" b="1" dirty="0" smtClean="0">
                <a:solidFill>
                  <a:srgbClr val="0A02A0"/>
                </a:solidFill>
              </a:rPr>
            </a:br>
            <a:r>
              <a:rPr lang="en-US" sz="2800" b="1" dirty="0" smtClean="0">
                <a:solidFill>
                  <a:srgbClr val="0000FF"/>
                </a:solidFill>
                <a:latin typeface="Arial" charset="0"/>
              </a:rPr>
              <a:t>HELLP</a:t>
            </a:r>
            <a:r>
              <a:rPr lang="ru-RU" sz="2800" b="1" dirty="0" smtClean="0">
                <a:solidFill>
                  <a:srgbClr val="0000FF"/>
                </a:solidFill>
                <a:latin typeface="Arial" charset="0"/>
              </a:rPr>
              <a:t>-синдром - </a:t>
            </a:r>
            <a:r>
              <a:rPr lang="ru-RU" sz="2000" b="1" dirty="0" smtClean="0">
                <a:solidFill>
                  <a:srgbClr val="3333FF"/>
                </a:solidFill>
                <a:latin typeface="Arial" charset="0"/>
                <a:cs typeface="Arial" charset="0"/>
              </a:rPr>
              <a:t>термин впервые предложен в 1982 году </a:t>
            </a:r>
            <a:r>
              <a:rPr lang="en-US" sz="2000" b="1" dirty="0" smtClean="0">
                <a:solidFill>
                  <a:srgbClr val="3333FF"/>
                </a:solidFill>
                <a:latin typeface="Arial" charset="0"/>
                <a:cs typeface="Arial" charset="0"/>
              </a:rPr>
              <a:t>L</a:t>
            </a:r>
            <a:r>
              <a:rPr lang="ru-RU" sz="2000" b="1" dirty="0" smtClean="0">
                <a:solidFill>
                  <a:srgbClr val="3333FF"/>
                </a:solidFill>
                <a:latin typeface="Arial" charset="0"/>
                <a:cs typeface="Arial" charset="0"/>
              </a:rPr>
              <a:t>. </a:t>
            </a:r>
            <a:r>
              <a:rPr lang="en-US" sz="2000" b="1" dirty="0" smtClean="0">
                <a:solidFill>
                  <a:srgbClr val="3333FF"/>
                </a:solidFill>
                <a:latin typeface="Arial" charset="0"/>
                <a:cs typeface="Arial" charset="0"/>
              </a:rPr>
              <a:t>Weinstein</a:t>
            </a:r>
            <a:r>
              <a:rPr lang="ru-RU" sz="2000" b="1" dirty="0" smtClean="0">
                <a:solidFill>
                  <a:srgbClr val="3333FF"/>
                </a:solidFill>
                <a:latin typeface="Arial" charset="0"/>
                <a:cs typeface="Arial" charset="0"/>
              </a:rPr>
              <a:t> </a:t>
            </a:r>
            <a:r>
              <a:rPr lang="ru-RU" sz="3200" b="1" dirty="0" smtClean="0">
                <a:solidFill>
                  <a:srgbClr val="0000FF"/>
                </a:solidFill>
                <a:latin typeface="Arial" charset="0"/>
              </a:rPr>
              <a:t/>
            </a:r>
            <a:br>
              <a:rPr lang="ru-RU" sz="3200" b="1" dirty="0" smtClean="0">
                <a:solidFill>
                  <a:srgbClr val="0000FF"/>
                </a:solidFill>
                <a:latin typeface="Arial" charset="0"/>
              </a:rPr>
            </a:br>
            <a:r>
              <a:rPr lang="ru-RU" sz="2000" dirty="0" smtClean="0">
                <a:solidFill>
                  <a:schemeClr val="tx1"/>
                </a:solidFill>
              </a:rPr>
              <a:t/>
            </a:r>
            <a:br>
              <a:rPr lang="ru-RU" sz="2000" dirty="0" smtClean="0">
                <a:solidFill>
                  <a:schemeClr val="tx1"/>
                </a:solidFill>
              </a:rPr>
            </a:br>
            <a:endParaRPr lang="ru-RU" sz="1800" b="1" dirty="0" smtClean="0">
              <a:solidFill>
                <a:schemeClr val="tx1"/>
              </a:solidFill>
            </a:endParaRPr>
          </a:p>
        </p:txBody>
      </p:sp>
      <p:sp>
        <p:nvSpPr>
          <p:cNvPr id="22532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179388" y="1341438"/>
            <a:ext cx="8642350" cy="4175125"/>
          </a:xfrm>
          <a:prstGeom prst="roundRect">
            <a:avLst>
              <a:gd name="adj" fmla="val 8028"/>
            </a:avLst>
          </a:prstGeom>
        </p:spPr>
        <p:txBody>
          <a:bodyPr/>
          <a:lstStyle/>
          <a:p>
            <a:pPr algn="ctr" eaLnBrk="1" hangingPunct="1">
              <a:spcBef>
                <a:spcPts val="1200"/>
              </a:spcBef>
              <a:buFontTx/>
              <a:buNone/>
            </a:pPr>
            <a:r>
              <a:rPr lang="ru-RU" sz="2000" b="1" dirty="0" smtClean="0">
                <a:solidFill>
                  <a:srgbClr val="3333FF"/>
                </a:solidFill>
                <a:latin typeface="Arial" charset="0"/>
                <a:cs typeface="Arial" charset="0"/>
              </a:rPr>
              <a:t>Данный акроним включает: </a:t>
            </a:r>
          </a:p>
          <a:p>
            <a:pPr algn="just" eaLnBrk="1" hangingPunct="1">
              <a:spcBef>
                <a:spcPts val="1800"/>
              </a:spcBef>
            </a:pPr>
            <a:r>
              <a:rPr lang="en-US" sz="2400" b="1" dirty="0" smtClean="0">
                <a:solidFill>
                  <a:srgbClr val="0000FF"/>
                </a:solidFill>
                <a:latin typeface="Arial" charset="0"/>
              </a:rPr>
              <a:t>H</a:t>
            </a:r>
            <a:r>
              <a:rPr lang="en-US" sz="2400" b="1" dirty="0" smtClean="0">
                <a:latin typeface="Arial" charset="0"/>
              </a:rPr>
              <a:t>emolysis</a:t>
            </a:r>
            <a:r>
              <a:rPr lang="ru-RU" sz="2400" b="1" dirty="0" smtClean="0">
                <a:latin typeface="Arial" charset="0"/>
              </a:rPr>
              <a:t> -</a:t>
            </a:r>
            <a:r>
              <a:rPr lang="ru-RU" sz="2000" b="1" dirty="0" smtClean="0">
                <a:latin typeface="Arial" charset="0"/>
              </a:rPr>
              <a:t> свободный гемоглобин в сыворотке и моче.</a:t>
            </a:r>
          </a:p>
          <a:p>
            <a:pPr eaLnBrk="1" hangingPunct="1">
              <a:spcBef>
                <a:spcPts val="1800"/>
              </a:spcBef>
            </a:pPr>
            <a:r>
              <a:rPr lang="en-US" sz="2400" b="1" dirty="0" smtClean="0">
                <a:solidFill>
                  <a:srgbClr val="0000FF"/>
                </a:solidFill>
                <a:latin typeface="Arial" charset="0"/>
              </a:rPr>
              <a:t>E</a:t>
            </a:r>
            <a:r>
              <a:rPr lang="en-US" sz="2400" b="1" dirty="0" smtClean="0">
                <a:latin typeface="Arial" charset="0"/>
              </a:rPr>
              <a:t>levated</a:t>
            </a:r>
            <a:r>
              <a:rPr lang="en-US" sz="2400" b="1" dirty="0" smtClean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2400" b="1" dirty="0" smtClean="0">
                <a:latin typeface="Arial" charset="0"/>
              </a:rPr>
              <a:t>Liver enzimes </a:t>
            </a:r>
            <a:r>
              <a:rPr lang="ru-RU" sz="2400" b="1" dirty="0" smtClean="0">
                <a:solidFill>
                  <a:srgbClr val="0000FF"/>
                </a:solidFill>
                <a:latin typeface="Arial" charset="0"/>
              </a:rPr>
              <a:t>- </a:t>
            </a:r>
            <a:r>
              <a:rPr lang="ru-RU" sz="2000" b="1" dirty="0" smtClean="0">
                <a:latin typeface="Arial" charset="0"/>
              </a:rPr>
              <a:t>повышение уровня АСТ, АЛТ, ЩФ,</a:t>
            </a:r>
            <a:r>
              <a:rPr lang="ru-RU" sz="2000" b="1" dirty="0" smtClean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ru-RU" sz="2000" b="1" dirty="0" smtClean="0">
                <a:latin typeface="Arial" charset="0"/>
              </a:rPr>
              <a:t>билирубина.</a:t>
            </a:r>
          </a:p>
          <a:p>
            <a:pPr eaLnBrk="1" hangingPunct="1">
              <a:spcBef>
                <a:spcPts val="1800"/>
              </a:spcBef>
            </a:pPr>
            <a:r>
              <a:rPr lang="en-US" sz="2400" b="1" dirty="0" smtClean="0">
                <a:solidFill>
                  <a:srgbClr val="0000FF"/>
                </a:solidFill>
                <a:latin typeface="Arial" charset="0"/>
              </a:rPr>
              <a:t>L</a:t>
            </a:r>
            <a:r>
              <a:rPr lang="en-US" sz="2400" b="1" dirty="0" smtClean="0">
                <a:latin typeface="Arial" charset="0"/>
              </a:rPr>
              <a:t>ow </a:t>
            </a:r>
            <a:r>
              <a:rPr lang="en-US" sz="2400" b="1" dirty="0" smtClean="0">
                <a:solidFill>
                  <a:srgbClr val="0000FF"/>
                </a:solidFill>
                <a:latin typeface="Arial" charset="0"/>
              </a:rPr>
              <a:t>P</a:t>
            </a:r>
            <a:r>
              <a:rPr lang="en-US" sz="2400" b="1" dirty="0" smtClean="0">
                <a:latin typeface="Arial" charset="0"/>
              </a:rPr>
              <a:t>latelets</a:t>
            </a:r>
            <a:r>
              <a:rPr lang="ru-RU" sz="2400" b="1" dirty="0" smtClean="0">
                <a:solidFill>
                  <a:srgbClr val="0000FF"/>
                </a:solidFill>
                <a:latin typeface="Arial" charset="0"/>
              </a:rPr>
              <a:t> –</a:t>
            </a:r>
            <a:r>
              <a:rPr lang="ru-RU" sz="2400" b="1" dirty="0" smtClean="0">
                <a:latin typeface="Arial" charset="0"/>
              </a:rPr>
              <a:t> </a:t>
            </a:r>
            <a:r>
              <a:rPr lang="ru-RU" sz="2000" b="1" dirty="0" smtClean="0">
                <a:latin typeface="Arial" charset="0"/>
              </a:rPr>
              <a:t>Тромбоцитопения </a:t>
            </a:r>
          </a:p>
          <a:p>
            <a:pPr eaLnBrk="1" hangingPunct="1">
              <a:spcBef>
                <a:spcPts val="600"/>
              </a:spcBef>
            </a:pPr>
            <a:endParaRPr lang="ru-RU" sz="2000" b="1" dirty="0" smtClean="0">
              <a:latin typeface="Arial" charset="0"/>
            </a:endParaRPr>
          </a:p>
          <a:p>
            <a:pPr marL="0" indent="0" algn="ctr" eaLnBrk="1" hangingPunct="1">
              <a:spcBef>
                <a:spcPts val="600"/>
              </a:spcBef>
              <a:buNone/>
            </a:pPr>
            <a:r>
              <a:rPr lang="en-US" sz="2400" b="1" dirty="0" smtClean="0">
                <a:solidFill>
                  <a:srgbClr val="3333FF"/>
                </a:solidFill>
                <a:latin typeface="Arial" charset="0"/>
              </a:rPr>
              <a:t>ELLP</a:t>
            </a:r>
            <a:r>
              <a:rPr lang="ru-RU" sz="2400" b="1" dirty="0" smtClean="0">
                <a:latin typeface="Arial" charset="0"/>
              </a:rPr>
              <a:t> и</a:t>
            </a:r>
            <a:r>
              <a:rPr lang="en-US" sz="2400" b="1" dirty="0" smtClean="0">
                <a:latin typeface="Arial" charset="0"/>
              </a:rPr>
              <a:t> </a:t>
            </a:r>
            <a:r>
              <a:rPr lang="en-US" sz="2400" b="1" dirty="0" smtClean="0">
                <a:solidFill>
                  <a:srgbClr val="3333FF"/>
                </a:solidFill>
                <a:latin typeface="Arial" charset="0"/>
              </a:rPr>
              <a:t>LP</a:t>
            </a:r>
            <a:r>
              <a:rPr lang="ru-RU" sz="2400" b="1" dirty="0" smtClean="0">
                <a:latin typeface="Arial" charset="0"/>
              </a:rPr>
              <a:t> – </a:t>
            </a:r>
            <a:r>
              <a:rPr lang="ru-RU" sz="2000" b="1" dirty="0" smtClean="0">
                <a:latin typeface="Arial" charset="0"/>
              </a:rPr>
              <a:t>парциальные формы</a:t>
            </a:r>
          </a:p>
        </p:txBody>
      </p:sp>
      <p:sp>
        <p:nvSpPr>
          <p:cNvPr id="22533" name="Rectangle 4"/>
          <p:cNvSpPr>
            <a:spLocks noChangeArrowheads="1"/>
          </p:cNvSpPr>
          <p:nvPr/>
        </p:nvSpPr>
        <p:spPr bwMode="auto">
          <a:xfrm>
            <a:off x="755576" y="5301208"/>
            <a:ext cx="8064574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r"/>
            <a:r>
              <a:rPr lang="ru-RU" sz="1200" dirty="0" err="1">
                <a:latin typeface="Arial" charset="0"/>
              </a:rPr>
              <a:t>Weinstein</a:t>
            </a:r>
            <a:r>
              <a:rPr lang="ru-RU" sz="1200" dirty="0">
                <a:latin typeface="Arial" charset="0"/>
              </a:rPr>
              <a:t> L. </a:t>
            </a:r>
            <a:r>
              <a:rPr lang="ru-RU" sz="1200" dirty="0" err="1">
                <a:latin typeface="Arial" charset="0"/>
              </a:rPr>
              <a:t>Syndrome</a:t>
            </a:r>
            <a:r>
              <a:rPr lang="ru-RU" sz="1200" dirty="0">
                <a:latin typeface="Arial" charset="0"/>
              </a:rPr>
              <a:t> of </a:t>
            </a:r>
            <a:r>
              <a:rPr lang="ru-RU" sz="1200" dirty="0" err="1">
                <a:latin typeface="Arial" charset="0"/>
              </a:rPr>
              <a:t>hemolysis,elevated</a:t>
            </a:r>
            <a:r>
              <a:rPr lang="ru-RU" sz="1200" dirty="0">
                <a:latin typeface="Arial" charset="0"/>
              </a:rPr>
              <a:t> </a:t>
            </a:r>
            <a:r>
              <a:rPr lang="ru-RU" sz="1200" dirty="0" err="1">
                <a:latin typeface="Arial" charset="0"/>
              </a:rPr>
              <a:t>liver</a:t>
            </a:r>
            <a:r>
              <a:rPr lang="ru-RU" sz="1200" dirty="0">
                <a:latin typeface="Arial" charset="0"/>
              </a:rPr>
              <a:t> </a:t>
            </a:r>
            <a:r>
              <a:rPr lang="ru-RU" sz="1200" dirty="0" err="1">
                <a:latin typeface="Arial" charset="0"/>
              </a:rPr>
              <a:t>enzymes</a:t>
            </a:r>
            <a:r>
              <a:rPr lang="ru-RU" sz="1200" dirty="0">
                <a:latin typeface="Arial" charset="0"/>
              </a:rPr>
              <a:t>, </a:t>
            </a:r>
            <a:r>
              <a:rPr lang="ru-RU" sz="1200" dirty="0" err="1">
                <a:latin typeface="Arial" charset="0"/>
              </a:rPr>
              <a:t>and</a:t>
            </a:r>
            <a:r>
              <a:rPr lang="ru-RU" sz="1200" dirty="0">
                <a:latin typeface="Arial" charset="0"/>
              </a:rPr>
              <a:t> </a:t>
            </a:r>
            <a:r>
              <a:rPr lang="ru-RU" sz="1200" dirty="0" err="1">
                <a:latin typeface="Arial" charset="0"/>
              </a:rPr>
              <a:t>low</a:t>
            </a:r>
            <a:r>
              <a:rPr lang="ru-RU" sz="1200" dirty="0">
                <a:latin typeface="Arial" charset="0"/>
              </a:rPr>
              <a:t> </a:t>
            </a:r>
            <a:r>
              <a:rPr lang="ru-RU" sz="1200" dirty="0" err="1">
                <a:latin typeface="Arial" charset="0"/>
              </a:rPr>
              <a:t>platelet</a:t>
            </a:r>
            <a:r>
              <a:rPr lang="ru-RU" sz="1200" dirty="0">
                <a:latin typeface="Arial" charset="0"/>
              </a:rPr>
              <a:t> </a:t>
            </a:r>
            <a:r>
              <a:rPr lang="ru-RU" sz="1200" dirty="0" err="1">
                <a:latin typeface="Arial" charset="0"/>
              </a:rPr>
              <a:t>count</a:t>
            </a:r>
            <a:r>
              <a:rPr lang="ru-RU" sz="1200" dirty="0">
                <a:latin typeface="Arial" charset="0"/>
              </a:rPr>
              <a:t>: a </a:t>
            </a:r>
            <a:r>
              <a:rPr lang="ru-RU" sz="1200" dirty="0" err="1">
                <a:latin typeface="Arial" charset="0"/>
              </a:rPr>
              <a:t>severe</a:t>
            </a:r>
            <a:r>
              <a:rPr lang="ru-RU" sz="1200" dirty="0">
                <a:latin typeface="Arial" charset="0"/>
              </a:rPr>
              <a:t> </a:t>
            </a:r>
            <a:r>
              <a:rPr lang="ru-RU" sz="1200" dirty="0" err="1">
                <a:latin typeface="Arial" charset="0"/>
              </a:rPr>
              <a:t>consequence</a:t>
            </a:r>
            <a:r>
              <a:rPr lang="ru-RU" sz="1200" dirty="0">
                <a:latin typeface="Arial" charset="0"/>
              </a:rPr>
              <a:t> of </a:t>
            </a:r>
            <a:r>
              <a:rPr lang="ru-RU" sz="1200" dirty="0" err="1">
                <a:latin typeface="Arial" charset="0"/>
              </a:rPr>
              <a:t>hypertension</a:t>
            </a:r>
            <a:r>
              <a:rPr lang="ru-RU" sz="1200" dirty="0">
                <a:latin typeface="Arial" charset="0"/>
              </a:rPr>
              <a:t> </a:t>
            </a:r>
            <a:r>
              <a:rPr lang="ru-RU" sz="1200" dirty="0" err="1">
                <a:latin typeface="Arial" charset="0"/>
              </a:rPr>
              <a:t>in</a:t>
            </a:r>
            <a:r>
              <a:rPr lang="ru-RU" sz="1200" dirty="0">
                <a:latin typeface="Arial" charset="0"/>
              </a:rPr>
              <a:t> </a:t>
            </a:r>
            <a:r>
              <a:rPr lang="ru-RU" sz="1200" dirty="0" err="1">
                <a:latin typeface="Arial" charset="0"/>
              </a:rPr>
              <a:t>pregnancy</a:t>
            </a:r>
            <a:r>
              <a:rPr lang="ru-RU" sz="1200" dirty="0">
                <a:latin typeface="Arial" charset="0"/>
              </a:rPr>
              <a:t>. </a:t>
            </a:r>
            <a:r>
              <a:rPr lang="ru-RU" sz="1200" dirty="0" err="1">
                <a:latin typeface="Arial" charset="0"/>
              </a:rPr>
              <a:t>Am</a:t>
            </a:r>
            <a:r>
              <a:rPr lang="ru-RU" sz="1200" dirty="0">
                <a:latin typeface="Arial" charset="0"/>
              </a:rPr>
              <a:t> J </a:t>
            </a:r>
            <a:r>
              <a:rPr lang="ru-RU" sz="1200" dirty="0" err="1">
                <a:latin typeface="Arial" charset="0"/>
              </a:rPr>
              <a:t>Obstet</a:t>
            </a:r>
            <a:r>
              <a:rPr lang="ru-RU" sz="1200" dirty="0">
                <a:latin typeface="Arial" charset="0"/>
              </a:rPr>
              <a:t> </a:t>
            </a:r>
            <a:r>
              <a:rPr lang="ru-RU" sz="1200" dirty="0" err="1">
                <a:latin typeface="Arial" charset="0"/>
              </a:rPr>
              <a:t>Gynecol</a:t>
            </a:r>
            <a:r>
              <a:rPr lang="ru-RU" sz="1200" dirty="0">
                <a:latin typeface="Arial" charset="0"/>
              </a:rPr>
              <a:t> 1982;142:159-67.</a:t>
            </a:r>
          </a:p>
          <a:p>
            <a:pPr marL="342900" indent="-342900" algn="r"/>
            <a:r>
              <a:rPr lang="en-US" sz="1200" dirty="0" err="1">
                <a:latin typeface="Arial" charset="0"/>
              </a:rPr>
              <a:t>Collinet</a:t>
            </a:r>
            <a:r>
              <a:rPr lang="en-US" sz="1200" dirty="0">
                <a:latin typeface="Arial" charset="0"/>
              </a:rPr>
              <a:t> P, </a:t>
            </a:r>
            <a:r>
              <a:rPr lang="en-US" sz="1200" dirty="0" err="1">
                <a:latin typeface="Arial" charset="0"/>
              </a:rPr>
              <a:t>Delemer</a:t>
            </a:r>
            <a:r>
              <a:rPr lang="en-US" sz="1200" dirty="0">
                <a:latin typeface="Arial" charset="0"/>
              </a:rPr>
              <a:t>-Lefebvre M, </a:t>
            </a:r>
            <a:r>
              <a:rPr lang="en-US" sz="1200" dirty="0" err="1">
                <a:latin typeface="Arial" charset="0"/>
              </a:rPr>
              <a:t>Dharancy</a:t>
            </a:r>
            <a:r>
              <a:rPr lang="en-US" sz="1200" dirty="0">
                <a:latin typeface="Arial" charset="0"/>
              </a:rPr>
              <a:t> S, The HELLP syndrome: diagnosis and therapeutic burden </a:t>
            </a:r>
            <a:r>
              <a:rPr lang="en-US" sz="1200" dirty="0" err="1">
                <a:latin typeface="Arial" charset="0"/>
              </a:rPr>
              <a:t>Gynecol</a:t>
            </a:r>
            <a:r>
              <a:rPr lang="en-US" sz="1200" dirty="0">
                <a:latin typeface="Arial" charset="0"/>
              </a:rPr>
              <a:t> </a:t>
            </a:r>
            <a:r>
              <a:rPr lang="en-US" sz="1200" dirty="0" err="1">
                <a:latin typeface="Arial" charset="0"/>
              </a:rPr>
              <a:t>Obstet</a:t>
            </a:r>
            <a:r>
              <a:rPr lang="en-US" sz="1200" dirty="0">
                <a:latin typeface="Arial" charset="0"/>
              </a:rPr>
              <a:t> </a:t>
            </a:r>
            <a:r>
              <a:rPr lang="en-US" sz="1200" dirty="0" err="1">
                <a:latin typeface="Arial" charset="0"/>
              </a:rPr>
              <a:t>Fertil</a:t>
            </a:r>
            <a:r>
              <a:rPr lang="en-US" sz="1200" dirty="0">
                <a:latin typeface="Arial" charset="0"/>
              </a:rPr>
              <a:t>. 2006 Feb;34(2):94-100.</a:t>
            </a:r>
            <a:endParaRPr lang="ru-RU" sz="1200" dirty="0">
              <a:latin typeface="Arial" charset="0"/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Куликов А.В.</a:t>
            </a: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Дата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25728EF-CB27-4B16-9D7C-C9611CA1AD0A}" type="datetime11">
              <a:rPr lang="ru-RU" sz="1400" smtClean="0"/>
              <a:t>21:40:31</a:t>
            </a:fld>
            <a:endParaRPr lang="ru-RU" sz="1400" smtClean="0"/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188913"/>
            <a:ext cx="6337300" cy="6477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2800" b="1" smtClean="0">
                <a:solidFill>
                  <a:srgbClr val="0A02A0"/>
                </a:solidFill>
              </a:rPr>
              <a:t/>
            </a:r>
            <a:br>
              <a:rPr lang="ru-RU" sz="2800" b="1" smtClean="0">
                <a:solidFill>
                  <a:srgbClr val="0A02A0"/>
                </a:solidFill>
              </a:rPr>
            </a:br>
            <a:r>
              <a:rPr lang="ru-RU" sz="2800" b="1" smtClean="0">
                <a:solidFill>
                  <a:srgbClr val="0A02A0"/>
                </a:solidFill>
              </a:rPr>
              <a:t/>
            </a:r>
            <a:br>
              <a:rPr lang="ru-RU" sz="2800" b="1" smtClean="0">
                <a:solidFill>
                  <a:srgbClr val="0A02A0"/>
                </a:solidFill>
              </a:rPr>
            </a:br>
            <a:r>
              <a:rPr lang="en-US" sz="3200" b="1" smtClean="0">
                <a:solidFill>
                  <a:srgbClr val="0000FF"/>
                </a:solidFill>
                <a:latin typeface="Arial" charset="0"/>
              </a:rPr>
              <a:t>HELLP</a:t>
            </a:r>
            <a:r>
              <a:rPr lang="ru-RU" sz="3200" b="1" smtClean="0">
                <a:solidFill>
                  <a:srgbClr val="0000FF"/>
                </a:solidFill>
                <a:latin typeface="Arial" charset="0"/>
              </a:rPr>
              <a:t>-синдром</a:t>
            </a:r>
            <a:br>
              <a:rPr lang="ru-RU" sz="3200" b="1" smtClean="0">
                <a:solidFill>
                  <a:srgbClr val="0000FF"/>
                </a:solidFill>
                <a:latin typeface="Arial" charset="0"/>
              </a:rPr>
            </a:br>
            <a:r>
              <a:rPr lang="ru-RU" sz="2000" smtClean="0">
                <a:solidFill>
                  <a:schemeClr val="tx1"/>
                </a:solidFill>
              </a:rPr>
              <a:t/>
            </a:r>
            <a:br>
              <a:rPr lang="ru-RU" sz="2000" smtClean="0">
                <a:solidFill>
                  <a:schemeClr val="tx1"/>
                </a:solidFill>
              </a:rPr>
            </a:br>
            <a:endParaRPr lang="ru-RU" sz="1800" b="1" smtClean="0">
              <a:solidFill>
                <a:schemeClr val="tx1"/>
              </a:solidFill>
            </a:endParaRPr>
          </a:p>
        </p:txBody>
      </p:sp>
      <p:sp>
        <p:nvSpPr>
          <p:cNvPr id="23556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185853" y="692696"/>
            <a:ext cx="8713787" cy="4176713"/>
          </a:xfrm>
          <a:prstGeom prst="roundRect">
            <a:avLst>
              <a:gd name="adj" fmla="val 8028"/>
            </a:avLst>
          </a:prstGeom>
        </p:spPr>
        <p:txBody>
          <a:bodyPr/>
          <a:lstStyle/>
          <a:p>
            <a:pPr eaLnBrk="1" hangingPunct="1">
              <a:spcBef>
                <a:spcPts val="1200"/>
              </a:spcBef>
            </a:pPr>
            <a:r>
              <a:rPr lang="ru-RU" sz="2200" b="1" dirty="0" smtClean="0">
                <a:latin typeface="Arial" charset="0"/>
              </a:rPr>
              <a:t>Частота  в общей популяции 0,5-0,9% при тяжелой </a:t>
            </a:r>
            <a:r>
              <a:rPr lang="ru-RU" sz="2200" b="1" dirty="0" err="1" smtClean="0">
                <a:latin typeface="Arial" charset="0"/>
              </a:rPr>
              <a:t>преэклампсии</a:t>
            </a:r>
            <a:r>
              <a:rPr lang="ru-RU" sz="2200" b="1" dirty="0" smtClean="0">
                <a:latin typeface="Arial" charset="0"/>
              </a:rPr>
              <a:t> и эклампсии – </a:t>
            </a:r>
            <a:r>
              <a:rPr lang="ru-RU" sz="2800" b="1" dirty="0" smtClean="0">
                <a:solidFill>
                  <a:srgbClr val="FF0000"/>
                </a:solidFill>
                <a:latin typeface="Arial" charset="0"/>
              </a:rPr>
              <a:t>10-20%</a:t>
            </a:r>
            <a:endParaRPr lang="ru-RU" sz="2200" b="1" dirty="0" smtClean="0">
              <a:solidFill>
                <a:srgbClr val="FF0000"/>
              </a:solidFill>
              <a:latin typeface="Arial" charset="0"/>
            </a:endParaRPr>
          </a:p>
          <a:p>
            <a:pPr eaLnBrk="1" hangingPunct="1">
              <a:spcBef>
                <a:spcPts val="1200"/>
              </a:spcBef>
            </a:pPr>
            <a:r>
              <a:rPr lang="ru-RU" sz="2200" b="1" dirty="0" smtClean="0">
                <a:latin typeface="Arial" charset="0"/>
              </a:rPr>
              <a:t>Во время беременности : </a:t>
            </a:r>
          </a:p>
          <a:p>
            <a:pPr lvl="1" eaLnBrk="1" hangingPunct="1">
              <a:spcBef>
                <a:spcPct val="0"/>
              </a:spcBef>
            </a:pPr>
            <a:r>
              <a:rPr lang="ru-RU" sz="2000" b="1" dirty="0" smtClean="0">
                <a:latin typeface="Arial" charset="0"/>
              </a:rPr>
              <a:t>до 27 недели – 10%</a:t>
            </a:r>
          </a:p>
          <a:p>
            <a:pPr lvl="1" eaLnBrk="1" hangingPunct="1">
              <a:spcBef>
                <a:spcPct val="0"/>
              </a:spcBef>
            </a:pPr>
            <a:r>
              <a:rPr lang="ru-RU" sz="2000" b="1" dirty="0" smtClean="0">
                <a:latin typeface="Arial" charset="0"/>
              </a:rPr>
              <a:t>в сроке 27-37 – 70% </a:t>
            </a:r>
          </a:p>
          <a:p>
            <a:pPr lvl="1" eaLnBrk="1" hangingPunct="1">
              <a:spcBef>
                <a:spcPct val="0"/>
              </a:spcBef>
            </a:pPr>
            <a:r>
              <a:rPr lang="ru-RU" sz="2000" b="1" dirty="0" smtClean="0">
                <a:latin typeface="Arial" charset="0"/>
              </a:rPr>
              <a:t>после 37 недели – 20%</a:t>
            </a:r>
          </a:p>
          <a:p>
            <a:pPr eaLnBrk="1" hangingPunct="1">
              <a:spcBef>
                <a:spcPts val="1200"/>
              </a:spcBef>
            </a:pPr>
            <a:r>
              <a:rPr lang="ru-RU" sz="2200" b="1" dirty="0" smtClean="0">
                <a:latin typeface="Arial" charset="0"/>
              </a:rPr>
              <a:t>В </a:t>
            </a:r>
            <a:r>
              <a:rPr lang="ru-RU" sz="2800" b="1" dirty="0" smtClean="0">
                <a:solidFill>
                  <a:srgbClr val="FF0000"/>
                </a:solidFill>
                <a:latin typeface="Arial" charset="0"/>
              </a:rPr>
              <a:t>30%</a:t>
            </a:r>
            <a:r>
              <a:rPr lang="ru-RU" sz="2200" b="1" dirty="0" smtClean="0">
                <a:latin typeface="Arial" charset="0"/>
              </a:rPr>
              <a:t> развивается в течение 48 ч после родов.</a:t>
            </a:r>
          </a:p>
          <a:p>
            <a:pPr eaLnBrk="1" hangingPunct="1">
              <a:spcBef>
                <a:spcPts val="1200"/>
              </a:spcBef>
            </a:pPr>
            <a:r>
              <a:rPr lang="ru-RU" sz="2200" b="1" dirty="0" smtClean="0">
                <a:latin typeface="Arial" charset="0"/>
              </a:rPr>
              <a:t>В 10-20% нет артериальной гипертензии и протеинурии</a:t>
            </a:r>
          </a:p>
          <a:p>
            <a:pPr eaLnBrk="1" hangingPunct="1">
              <a:spcBef>
                <a:spcPts val="1200"/>
              </a:spcBef>
            </a:pPr>
            <a:r>
              <a:rPr lang="ru-RU" sz="2200" b="1" dirty="0" smtClean="0">
                <a:latin typeface="Arial" charset="0"/>
              </a:rPr>
              <a:t>Избыточная прибавка массы тела и отеки  - 50%</a:t>
            </a:r>
          </a:p>
          <a:p>
            <a:pPr eaLnBrk="1" hangingPunct="1">
              <a:spcBef>
                <a:spcPts val="1200"/>
              </a:spcBef>
            </a:pPr>
            <a:r>
              <a:rPr lang="ru-RU" sz="2200" b="1" dirty="0" smtClean="0">
                <a:solidFill>
                  <a:srgbClr val="FF0000"/>
                </a:solidFill>
                <a:latin typeface="Arial" charset="0"/>
              </a:rPr>
              <a:t>Перинатальная смертность до 34%</a:t>
            </a:r>
          </a:p>
          <a:p>
            <a:pPr eaLnBrk="1" hangingPunct="1">
              <a:spcBef>
                <a:spcPts val="1200"/>
              </a:spcBef>
            </a:pPr>
            <a:r>
              <a:rPr lang="ru-RU" sz="2200" b="1" dirty="0" smtClean="0">
                <a:solidFill>
                  <a:srgbClr val="FF0000"/>
                </a:solidFill>
                <a:latin typeface="Arial" charset="0"/>
              </a:rPr>
              <a:t>Летальность до 25%</a:t>
            </a:r>
          </a:p>
          <a:p>
            <a:pPr eaLnBrk="1" hangingPunct="1"/>
            <a:endParaRPr lang="ru-RU" sz="2600" b="1" dirty="0" smtClean="0">
              <a:latin typeface="Arial" charset="0"/>
            </a:endParaRPr>
          </a:p>
        </p:txBody>
      </p:sp>
      <p:sp>
        <p:nvSpPr>
          <p:cNvPr id="23557" name="Rectangle 4"/>
          <p:cNvSpPr>
            <a:spLocks noChangeArrowheads="1"/>
          </p:cNvSpPr>
          <p:nvPr/>
        </p:nvSpPr>
        <p:spPr bwMode="auto">
          <a:xfrm>
            <a:off x="323850" y="5661025"/>
            <a:ext cx="8605838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 algn="r"/>
            <a:r>
              <a:rPr lang="ru-RU" sz="1000">
                <a:latin typeface="Arial" charset="0"/>
              </a:rPr>
              <a:t>Weinstein L. Syndrome of hemolysis,elevated liver enzymes, and low platelet count: a severe consequence of hypertension in pregnancy. Am J Obstet Gynecol 1982;142:159-67.</a:t>
            </a:r>
          </a:p>
          <a:p>
            <a:pPr marL="342900" indent="-342900" algn="r"/>
            <a:r>
              <a:rPr lang="en-US" sz="1000">
                <a:latin typeface="Arial" charset="0"/>
              </a:rPr>
              <a:t>Collinet P, Delemer-Lefebvre M, Dharancy S, The HELLP syndrome: diagnosis and therapeutic burden Gynecol Obstet Fertil. 2006 Feb;34(2):94-100.</a:t>
            </a:r>
            <a:endParaRPr lang="ru-RU" sz="1000">
              <a:latin typeface="Arial" charset="0"/>
            </a:endParaRPr>
          </a:p>
          <a:p>
            <a:pPr marL="342900" indent="-342900" algn="r">
              <a:spcBef>
                <a:spcPct val="50000"/>
              </a:spcBef>
            </a:pPr>
            <a:r>
              <a:rPr lang="en-US" sz="1000">
                <a:latin typeface="Arial" charset="0"/>
              </a:rPr>
              <a:t>Haram K., Svendsen E., Abildgaard U. The HELLP syndrome: Clinical issues and management. A BMC Pregnancy Childbirth. 2009; 9: 8.</a:t>
            </a:r>
            <a:endParaRPr lang="ru-RU" sz="1200">
              <a:latin typeface="Arial" charset="0"/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Куликов А.В.</a:t>
            </a: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20" name="Text Box 4"/>
          <p:cNvSpPr txBox="1">
            <a:spLocks noChangeArrowheads="1"/>
          </p:cNvSpPr>
          <p:nvPr/>
        </p:nvSpPr>
        <p:spPr bwMode="auto">
          <a:xfrm>
            <a:off x="323850" y="260350"/>
            <a:ext cx="3748084" cy="681038"/>
          </a:xfrm>
          <a:prstGeom prst="round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1800" b="1" dirty="0">
                <a:latin typeface="Arial" pitchFamily="34" charset="0"/>
              </a:rPr>
              <a:t>Нарушения липидного обмена                           </a:t>
            </a:r>
            <a:r>
              <a:rPr lang="en-US" sz="1600" b="1" dirty="0">
                <a:latin typeface="Arial" pitchFamily="34" charset="0"/>
              </a:rPr>
              <a:t>LPL, </a:t>
            </a:r>
            <a:r>
              <a:rPr lang="en-US" sz="1600" b="1" dirty="0" err="1">
                <a:latin typeface="Arial" pitchFamily="34" charset="0"/>
              </a:rPr>
              <a:t>ApoE</a:t>
            </a:r>
            <a:r>
              <a:rPr lang="en-US" sz="1600" b="1" dirty="0">
                <a:latin typeface="Arial" pitchFamily="34" charset="0"/>
              </a:rPr>
              <a:t>, LCHAD</a:t>
            </a:r>
            <a:endParaRPr lang="ru-RU" sz="1400" b="1" dirty="0">
              <a:latin typeface="Arial" pitchFamily="34" charset="0"/>
            </a:endParaRPr>
          </a:p>
        </p:txBody>
      </p:sp>
      <p:sp>
        <p:nvSpPr>
          <p:cNvPr id="111621" name="Text Box 5"/>
          <p:cNvSpPr txBox="1">
            <a:spLocks noChangeArrowheads="1"/>
          </p:cNvSpPr>
          <p:nvPr/>
        </p:nvSpPr>
        <p:spPr bwMode="auto">
          <a:xfrm>
            <a:off x="5429256" y="285728"/>
            <a:ext cx="3165478" cy="817245"/>
          </a:xfrm>
          <a:prstGeom prst="round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1800" b="1" dirty="0" err="1">
                <a:latin typeface="Arial" pitchFamily="34" charset="0"/>
              </a:rPr>
              <a:t>Оксидативный</a:t>
            </a:r>
            <a:r>
              <a:rPr lang="ru-RU" sz="1800" b="1" dirty="0">
                <a:latin typeface="Arial" pitchFamily="34" charset="0"/>
              </a:rPr>
              <a:t> стресс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1600" b="1" dirty="0">
                <a:latin typeface="Arial" pitchFamily="34" charset="0"/>
              </a:rPr>
              <a:t>EPHX, GSTP1, CYP1A1, SOD</a:t>
            </a:r>
            <a:endParaRPr lang="ru-RU" sz="1600" b="1" dirty="0">
              <a:latin typeface="Arial" pitchFamily="34" charset="0"/>
            </a:endParaRPr>
          </a:p>
        </p:txBody>
      </p:sp>
      <p:sp>
        <p:nvSpPr>
          <p:cNvPr id="111622" name="Text Box 6"/>
          <p:cNvSpPr txBox="1">
            <a:spLocks noChangeArrowheads="1"/>
          </p:cNvSpPr>
          <p:nvPr/>
        </p:nvSpPr>
        <p:spPr bwMode="auto">
          <a:xfrm>
            <a:off x="2928926" y="1142984"/>
            <a:ext cx="3299258" cy="995422"/>
          </a:xfrm>
          <a:prstGeom prst="ellipse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000" b="1" dirty="0">
                <a:latin typeface="Arial" pitchFamily="34" charset="0"/>
              </a:rPr>
              <a:t>Эндотелиальная дисфункция</a:t>
            </a:r>
            <a:endParaRPr lang="ru-RU" sz="1400" b="1" dirty="0">
              <a:latin typeface="Arial" pitchFamily="34" charset="0"/>
            </a:endParaRPr>
          </a:p>
        </p:txBody>
      </p:sp>
      <p:sp>
        <p:nvSpPr>
          <p:cNvPr id="111623" name="Text Box 7"/>
          <p:cNvSpPr txBox="1">
            <a:spLocks noChangeArrowheads="1"/>
          </p:cNvSpPr>
          <p:nvPr/>
        </p:nvSpPr>
        <p:spPr bwMode="auto">
          <a:xfrm>
            <a:off x="179512" y="2132856"/>
            <a:ext cx="2485510" cy="1668542"/>
          </a:xfrm>
          <a:prstGeom prst="roundRect">
            <a:avLst>
              <a:gd name="adj" fmla="val 8294"/>
            </a:avLst>
          </a:prstGeom>
          <a:solidFill>
            <a:srgbClr val="CCFFCC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1800" b="1" dirty="0">
                <a:latin typeface="Arial" pitchFamily="34" charset="0"/>
              </a:rPr>
              <a:t>Иммунологическая </a:t>
            </a:r>
            <a:r>
              <a:rPr lang="ru-RU" sz="1800" b="1" dirty="0" err="1">
                <a:latin typeface="Arial" pitchFamily="34" charset="0"/>
              </a:rPr>
              <a:t>дезадаптация</a:t>
            </a:r>
            <a:endParaRPr lang="ru-RU" sz="1800" b="1" dirty="0">
              <a:latin typeface="Arial" pitchFamily="34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sz="1600" b="1" dirty="0">
                <a:latin typeface="Arial" pitchFamily="34" charset="0"/>
              </a:rPr>
              <a:t>HLA-G, TNF-</a:t>
            </a:r>
            <a:r>
              <a:rPr lang="el-GR" sz="1600" b="1" dirty="0">
                <a:latin typeface="Arial" pitchFamily="34" charset="0"/>
              </a:rPr>
              <a:t>α</a:t>
            </a:r>
            <a:r>
              <a:rPr lang="en-US" sz="1600" b="1" dirty="0">
                <a:latin typeface="Arial" pitchFamily="34" charset="0"/>
              </a:rPr>
              <a:t>,  IL-1, IL-10, CD14-</a:t>
            </a:r>
            <a:r>
              <a:rPr lang="ru-RU" sz="1600" b="1" dirty="0">
                <a:latin typeface="Arial" pitchFamily="34" charset="0"/>
              </a:rPr>
              <a:t>рецептор</a:t>
            </a:r>
            <a:r>
              <a:rPr lang="en-US" sz="1600" b="1" dirty="0">
                <a:latin typeface="Arial" pitchFamily="34" charset="0"/>
              </a:rPr>
              <a:t>,</a:t>
            </a:r>
            <a:r>
              <a:rPr lang="ru-RU" sz="1600" b="1" dirty="0">
                <a:latin typeface="Arial" pitchFamily="34" charset="0"/>
              </a:rPr>
              <a:t> </a:t>
            </a:r>
            <a:r>
              <a:rPr lang="en-US" sz="1600" b="1" dirty="0">
                <a:latin typeface="Arial" pitchFamily="34" charset="0"/>
              </a:rPr>
              <a:t>CTLA-4 </a:t>
            </a:r>
            <a:endParaRPr lang="ru-RU" sz="1400" b="1" dirty="0">
              <a:latin typeface="Arial" pitchFamily="34" charset="0"/>
            </a:endParaRPr>
          </a:p>
        </p:txBody>
      </p:sp>
      <p:sp>
        <p:nvSpPr>
          <p:cNvPr id="111624" name="Oval 8"/>
          <p:cNvSpPr>
            <a:spLocks noChangeArrowheads="1"/>
          </p:cNvSpPr>
          <p:nvPr/>
        </p:nvSpPr>
        <p:spPr bwMode="auto">
          <a:xfrm>
            <a:off x="2843808" y="2708920"/>
            <a:ext cx="3528391" cy="649188"/>
          </a:xfrm>
          <a:prstGeom prst="ellipse">
            <a:avLst/>
          </a:prstGeom>
          <a:solidFill>
            <a:schemeClr val="tx2"/>
          </a:solidFill>
          <a:ln w="9525">
            <a:noFill/>
            <a:round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b="1" dirty="0">
                <a:solidFill>
                  <a:schemeClr val="bg1"/>
                </a:solidFill>
                <a:latin typeface="Arial" pitchFamily="34" charset="0"/>
              </a:rPr>
              <a:t>Преэклампсия</a:t>
            </a:r>
            <a:endParaRPr lang="ru-RU" sz="2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11625" name="Text Box 9"/>
          <p:cNvSpPr txBox="1">
            <a:spLocks noChangeArrowheads="1"/>
          </p:cNvSpPr>
          <p:nvPr/>
        </p:nvSpPr>
        <p:spPr bwMode="auto">
          <a:xfrm>
            <a:off x="6643702" y="2000240"/>
            <a:ext cx="2320786" cy="1940957"/>
          </a:xfrm>
          <a:prstGeom prst="roundRect">
            <a:avLst>
              <a:gd name="adj" fmla="val 6198"/>
            </a:avLst>
          </a:prstGeom>
          <a:solidFill>
            <a:srgbClr val="CCFFCC">
              <a:alpha val="67059"/>
            </a:srgb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1800" b="1" dirty="0" err="1">
                <a:latin typeface="Arial" pitchFamily="34" charset="0"/>
              </a:rPr>
              <a:t>Гемостатические</a:t>
            </a:r>
            <a:r>
              <a:rPr lang="ru-RU" sz="1800" b="1" dirty="0">
                <a:latin typeface="Arial" pitchFamily="34" charset="0"/>
              </a:rPr>
              <a:t> нарушения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1600" b="1" dirty="0">
                <a:latin typeface="Arial" pitchFamily="34" charset="0"/>
              </a:rPr>
              <a:t>FVL, MTHFP, </a:t>
            </a:r>
            <a:r>
              <a:rPr lang="en-US" sz="1600" b="1" dirty="0" err="1">
                <a:latin typeface="Arial" pitchFamily="34" charset="0"/>
              </a:rPr>
              <a:t>Protrombin</a:t>
            </a:r>
            <a:r>
              <a:rPr lang="en-US" sz="1600" b="1" dirty="0">
                <a:latin typeface="Arial" pitchFamily="34" charset="0"/>
              </a:rPr>
              <a:t>, CBS, PAI-1,GP-IIIA, FXIII, FXVII, fibrinogen</a:t>
            </a:r>
            <a:endParaRPr lang="ru-RU" sz="1400" b="1" dirty="0">
              <a:latin typeface="Arial" pitchFamily="34" charset="0"/>
            </a:endParaRPr>
          </a:p>
        </p:txBody>
      </p:sp>
      <p:sp>
        <p:nvSpPr>
          <p:cNvPr id="111626" name="Text Box 10"/>
          <p:cNvSpPr txBox="1">
            <a:spLocks noChangeArrowheads="1"/>
          </p:cNvSpPr>
          <p:nvPr/>
        </p:nvSpPr>
        <p:spPr bwMode="auto">
          <a:xfrm>
            <a:off x="4283968" y="4869160"/>
            <a:ext cx="4462465" cy="1430179"/>
          </a:xfrm>
          <a:prstGeom prst="round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1800" b="1" dirty="0">
                <a:latin typeface="Arial" pitchFamily="34" charset="0"/>
              </a:rPr>
              <a:t>Нарушения </a:t>
            </a:r>
            <a:r>
              <a:rPr lang="ru-RU" sz="1800" b="1" dirty="0" err="1">
                <a:latin typeface="Arial" pitchFamily="34" charset="0"/>
              </a:rPr>
              <a:t>ремоделирования</a:t>
            </a:r>
            <a:r>
              <a:rPr lang="ru-RU" sz="1800" b="1" dirty="0">
                <a:latin typeface="Arial" pitchFamily="34" charset="0"/>
              </a:rPr>
              <a:t> сосудов и </a:t>
            </a:r>
            <a:r>
              <a:rPr lang="ru-RU" sz="1800" b="1" dirty="0" err="1">
                <a:latin typeface="Arial" pitchFamily="34" charset="0"/>
              </a:rPr>
              <a:t>ангиогенеза</a:t>
            </a:r>
            <a:r>
              <a:rPr lang="ru-RU" sz="1800" b="1" dirty="0">
                <a:latin typeface="Arial" pitchFamily="34" charset="0"/>
              </a:rPr>
              <a:t>        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1600" b="1" dirty="0">
                <a:latin typeface="Arial" pitchFamily="34" charset="0"/>
              </a:rPr>
              <a:t>AGT, ACE, AT1R, </a:t>
            </a:r>
            <a:r>
              <a:rPr lang="en-US" sz="1600" b="1" dirty="0" err="1">
                <a:latin typeface="Arial" pitchFamily="34" charset="0"/>
              </a:rPr>
              <a:t>Renin</a:t>
            </a:r>
            <a:r>
              <a:rPr lang="en-US" sz="1600" b="1" dirty="0">
                <a:latin typeface="Arial" pitchFamily="34" charset="0"/>
              </a:rPr>
              <a:t>, PRCP, </a:t>
            </a:r>
            <a:r>
              <a:rPr lang="en-US" sz="1600" b="1" dirty="0" err="1">
                <a:latin typeface="Arial" pitchFamily="34" charset="0"/>
              </a:rPr>
              <a:t>eNOS</a:t>
            </a:r>
            <a:r>
              <a:rPr lang="en-US" sz="1600" b="1" dirty="0">
                <a:latin typeface="Arial" pitchFamily="34" charset="0"/>
              </a:rPr>
              <a:t>, ET-1, ER, Flt-1, ENG, VEGF, PIGF</a:t>
            </a:r>
            <a:r>
              <a:rPr lang="ru-RU" sz="1800" b="1" dirty="0">
                <a:latin typeface="Arial" pitchFamily="34" charset="0"/>
              </a:rPr>
              <a:t>      </a:t>
            </a:r>
            <a:endParaRPr lang="ru-RU" sz="1600" b="1" dirty="0">
              <a:latin typeface="Arial" pitchFamily="34" charset="0"/>
            </a:endParaRPr>
          </a:p>
        </p:txBody>
      </p:sp>
      <p:sp>
        <p:nvSpPr>
          <p:cNvPr id="111627" name="Text Box 11"/>
          <p:cNvSpPr txBox="1">
            <a:spLocks noChangeArrowheads="1"/>
          </p:cNvSpPr>
          <p:nvPr/>
        </p:nvSpPr>
        <p:spPr bwMode="auto">
          <a:xfrm>
            <a:off x="2339752" y="3933056"/>
            <a:ext cx="4608512" cy="779026"/>
          </a:xfrm>
          <a:prstGeom prst="ellipse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ru-RU" sz="2000" b="1" dirty="0">
                <a:latin typeface="Arial" pitchFamily="34" charset="0"/>
              </a:rPr>
              <a:t>Плацентарная ишемия</a:t>
            </a:r>
            <a:endParaRPr lang="ru-RU" b="1" dirty="0">
              <a:latin typeface="Arial" pitchFamily="34" charset="0"/>
            </a:endParaRPr>
          </a:p>
        </p:txBody>
      </p:sp>
      <p:sp>
        <p:nvSpPr>
          <p:cNvPr id="111628" name="Text Box 12"/>
          <p:cNvSpPr txBox="1">
            <a:spLocks noChangeArrowheads="1"/>
          </p:cNvSpPr>
          <p:nvPr/>
        </p:nvSpPr>
        <p:spPr bwMode="auto">
          <a:xfrm>
            <a:off x="285720" y="5000636"/>
            <a:ext cx="3602036" cy="1089660"/>
          </a:xfrm>
          <a:prstGeom prst="round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1800" b="1" dirty="0">
                <a:latin typeface="Arial" pitchFamily="34" charset="0"/>
              </a:rPr>
              <a:t>Плацентарные нарушения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1600" b="1" dirty="0">
                <a:latin typeface="Arial" pitchFamily="34" charset="0"/>
              </a:rPr>
              <a:t>STOX1, SERPINA3,ACVR2, IGF-I, IGF-II</a:t>
            </a:r>
            <a:endParaRPr lang="ru-RU" sz="1400" b="1" dirty="0">
              <a:latin typeface="Arial" pitchFamily="34" charset="0"/>
            </a:endParaRPr>
          </a:p>
        </p:txBody>
      </p:sp>
      <p:sp>
        <p:nvSpPr>
          <p:cNvPr id="30749" name="Line 13"/>
          <p:cNvSpPr>
            <a:spLocks noChangeShapeType="1"/>
          </p:cNvSpPr>
          <p:nvPr/>
        </p:nvSpPr>
        <p:spPr bwMode="auto">
          <a:xfrm>
            <a:off x="2143125" y="928688"/>
            <a:ext cx="785813" cy="5000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0750" name="Line 14"/>
          <p:cNvSpPr>
            <a:spLocks noChangeShapeType="1"/>
          </p:cNvSpPr>
          <p:nvPr/>
        </p:nvSpPr>
        <p:spPr bwMode="auto">
          <a:xfrm flipH="1">
            <a:off x="5929313" y="1125538"/>
            <a:ext cx="803275" cy="3032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0751" name="Line 15"/>
          <p:cNvSpPr>
            <a:spLocks noChangeShapeType="1"/>
          </p:cNvSpPr>
          <p:nvPr/>
        </p:nvSpPr>
        <p:spPr bwMode="auto">
          <a:xfrm>
            <a:off x="2627313" y="2565400"/>
            <a:ext cx="658812" cy="1492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0752" name="Line 16"/>
          <p:cNvSpPr>
            <a:spLocks noChangeShapeType="1"/>
          </p:cNvSpPr>
          <p:nvPr/>
        </p:nvSpPr>
        <p:spPr bwMode="auto">
          <a:xfrm flipV="1">
            <a:off x="2500313" y="4643438"/>
            <a:ext cx="428625" cy="2873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0753" name="Line 17"/>
          <p:cNvSpPr>
            <a:spLocks noChangeShapeType="1"/>
          </p:cNvSpPr>
          <p:nvPr/>
        </p:nvSpPr>
        <p:spPr bwMode="auto">
          <a:xfrm flipH="1" flipV="1">
            <a:off x="6588125" y="4508500"/>
            <a:ext cx="500063" cy="2857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0754" name="Line 18"/>
          <p:cNvSpPr>
            <a:spLocks noChangeShapeType="1"/>
          </p:cNvSpPr>
          <p:nvPr/>
        </p:nvSpPr>
        <p:spPr bwMode="auto">
          <a:xfrm flipH="1">
            <a:off x="6072188" y="2357438"/>
            <a:ext cx="571500" cy="4286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0755" name="Line 17"/>
          <p:cNvSpPr>
            <a:spLocks noChangeShapeType="1"/>
          </p:cNvSpPr>
          <p:nvPr/>
        </p:nvSpPr>
        <p:spPr bwMode="auto">
          <a:xfrm flipH="1" flipV="1">
            <a:off x="4572000" y="3429000"/>
            <a:ext cx="0" cy="431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0756" name="Line 17"/>
          <p:cNvSpPr>
            <a:spLocks noChangeShapeType="1"/>
          </p:cNvSpPr>
          <p:nvPr/>
        </p:nvSpPr>
        <p:spPr bwMode="auto">
          <a:xfrm flipH="1">
            <a:off x="4572000" y="2205038"/>
            <a:ext cx="0" cy="509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0757" name="Rectangle 21"/>
          <p:cNvSpPr>
            <a:spLocks noChangeArrowheads="1"/>
          </p:cNvSpPr>
          <p:nvPr/>
        </p:nvSpPr>
        <p:spPr bwMode="auto">
          <a:xfrm>
            <a:off x="4357688" y="6286500"/>
            <a:ext cx="46434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r" eaLnBrk="0" hangingPunct="0"/>
            <a:r>
              <a:rPr lang="en-US" sz="1000">
                <a:cs typeface="Times New Roman" pitchFamily="18" charset="0"/>
              </a:rPr>
              <a:t>Mutze S., Rudnik-Schoneborn S., Zerres K., Rath W. Genes and the preeclampsia syndrome J. Perinat. Med. 36 (2008) 38–58</a:t>
            </a:r>
            <a:endParaRPr lang="en-US" sz="1000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1083744" y="1428750"/>
            <a:ext cx="7120527" cy="3283331"/>
          </a:xfrm>
          <a:prstGeom prst="roundRect">
            <a:avLst/>
          </a:prstGeom>
          <a:solidFill>
            <a:srgbClr val="FFFF00"/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en-US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HELLP</a:t>
            </a:r>
            <a:r>
              <a:rPr lang="ru-RU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-синдром имеет общие генетические проблемы и звенья патогенеза с преэклампсией, ДВС-синдромом и жировым </a:t>
            </a:r>
            <a:r>
              <a:rPr lang="ru-RU" sz="28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гепатозом</a:t>
            </a:r>
            <a:r>
              <a:rPr lang="ru-RU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ТТП, АФС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3AE540-E0AC-4169-BCB2-5E8FE965F621}" type="datetime11">
              <a:rPr lang="ru-RU" smtClean="0"/>
              <a:t>21:40:31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Куликов А.В.</a:t>
            </a: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A33345B-C643-4AB5-AEE3-2CA2855FDC50}" type="datetime11">
              <a:rPr lang="ru-RU" smtClean="0"/>
              <a:t>06:44:13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Куликов А.В.</a:t>
            </a:r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192996"/>
            <a:ext cx="7173466" cy="547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37" y="302216"/>
            <a:ext cx="2443063" cy="944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03848" y="332656"/>
            <a:ext cx="49685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Генетика  </a:t>
            </a:r>
            <a:r>
              <a:rPr lang="ru-RU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преэклампсии</a:t>
            </a:r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HELLP</a:t>
            </a:r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-синдрома</a:t>
            </a:r>
            <a:endParaRPr lang="ru-RU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5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Дата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57300BB-A08E-4D5B-84E4-9D4BF42C57F8}" type="datetime11">
              <a:rPr lang="ru-RU" sz="1400" smtClean="0"/>
              <a:t>21:40:31</a:t>
            </a:fld>
            <a:endParaRPr lang="ru-RU" sz="1400" smtClean="0"/>
          </a:p>
        </p:txBody>
      </p:sp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9144000" cy="6477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2800" b="1" smtClean="0">
                <a:solidFill>
                  <a:srgbClr val="0A02A0"/>
                </a:solidFill>
              </a:rPr>
              <a:t/>
            </a:r>
            <a:br>
              <a:rPr lang="ru-RU" sz="2800" b="1" smtClean="0">
                <a:solidFill>
                  <a:srgbClr val="0A02A0"/>
                </a:solidFill>
              </a:rPr>
            </a:br>
            <a:r>
              <a:rPr lang="ru-RU" sz="2800" b="1" smtClean="0">
                <a:solidFill>
                  <a:srgbClr val="0A02A0"/>
                </a:solidFill>
              </a:rPr>
              <a:t/>
            </a:r>
            <a:br>
              <a:rPr lang="ru-RU" sz="2800" b="1" smtClean="0">
                <a:solidFill>
                  <a:srgbClr val="0A02A0"/>
                </a:solidFill>
              </a:rPr>
            </a:br>
            <a:r>
              <a:rPr lang="en-US" sz="3200" b="1" smtClean="0">
                <a:solidFill>
                  <a:srgbClr val="0000FF"/>
                </a:solidFill>
                <a:latin typeface="Arial" charset="0"/>
              </a:rPr>
              <a:t>HELLP</a:t>
            </a:r>
            <a:r>
              <a:rPr lang="ru-RU" sz="3200" b="1" smtClean="0">
                <a:solidFill>
                  <a:srgbClr val="0000FF"/>
                </a:solidFill>
                <a:latin typeface="Arial" charset="0"/>
              </a:rPr>
              <a:t>-синдром - симптомы</a:t>
            </a:r>
            <a:br>
              <a:rPr lang="ru-RU" sz="3200" b="1" smtClean="0">
                <a:solidFill>
                  <a:srgbClr val="0000FF"/>
                </a:solidFill>
                <a:latin typeface="Arial" charset="0"/>
              </a:rPr>
            </a:br>
            <a:r>
              <a:rPr lang="ru-RU" sz="2000" smtClean="0">
                <a:solidFill>
                  <a:schemeClr val="tx1"/>
                </a:solidFill>
              </a:rPr>
              <a:t/>
            </a:r>
            <a:br>
              <a:rPr lang="ru-RU" sz="2000" smtClean="0">
                <a:solidFill>
                  <a:schemeClr val="tx1"/>
                </a:solidFill>
              </a:rPr>
            </a:br>
            <a:endParaRPr lang="ru-RU" sz="1800" b="1" smtClean="0">
              <a:solidFill>
                <a:schemeClr val="tx1"/>
              </a:solidFill>
            </a:endParaRPr>
          </a:p>
        </p:txBody>
      </p:sp>
      <p:sp>
        <p:nvSpPr>
          <p:cNvPr id="24580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250825" y="836613"/>
            <a:ext cx="8642350" cy="4968875"/>
          </a:xfrm>
          <a:prstGeom prst="roundRect">
            <a:avLst>
              <a:gd name="adj" fmla="val 8028"/>
            </a:avLst>
          </a:prstGeom>
        </p:spPr>
        <p:txBody>
          <a:bodyPr/>
          <a:lstStyle/>
          <a:p>
            <a:pPr lvl="1" eaLnBrk="1" hangingPunct="1">
              <a:spcBef>
                <a:spcPts val="1200"/>
              </a:spcBef>
              <a:buFontTx/>
              <a:buNone/>
              <a:defRPr/>
            </a:pP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Клинические:</a:t>
            </a:r>
          </a:p>
          <a:p>
            <a:pPr lvl="1" eaLnBrk="1" hangingPunct="1">
              <a:spcBef>
                <a:spcPts val="1800"/>
              </a:spcBef>
              <a:defRPr/>
            </a:pPr>
            <a:r>
              <a:rPr lang="ru-RU" sz="2400" b="1" dirty="0" smtClean="0">
                <a:solidFill>
                  <a:srgbClr val="FF0000"/>
                </a:solidFill>
                <a:latin typeface="Arial" charset="0"/>
              </a:rPr>
              <a:t>Симптомы </a:t>
            </a:r>
            <a:r>
              <a:rPr lang="ru-RU" sz="2400" b="1" dirty="0" err="1" smtClean="0">
                <a:solidFill>
                  <a:srgbClr val="FF0000"/>
                </a:solidFill>
                <a:latin typeface="Arial" charset="0"/>
              </a:rPr>
              <a:t>преэклампсии</a:t>
            </a:r>
            <a:r>
              <a:rPr lang="ru-RU" sz="2400" b="1" dirty="0" smtClean="0">
                <a:solidFill>
                  <a:srgbClr val="FF0000"/>
                </a:solidFill>
                <a:latin typeface="Arial" charset="0"/>
              </a:rPr>
              <a:t> (артериальная гипертензия, протеинурия)</a:t>
            </a:r>
          </a:p>
          <a:p>
            <a:pPr lvl="1" eaLnBrk="1" hangingPunct="1">
              <a:spcBef>
                <a:spcPts val="1800"/>
              </a:spcBef>
              <a:defRPr/>
            </a:pPr>
            <a:r>
              <a:rPr lang="ru-RU" sz="2400" b="1" dirty="0" smtClean="0">
                <a:solidFill>
                  <a:srgbClr val="FF0000"/>
                </a:solidFill>
                <a:latin typeface="Arial" charset="0"/>
              </a:rPr>
              <a:t>Боли в животе</a:t>
            </a:r>
          </a:p>
          <a:p>
            <a:pPr lvl="1" eaLnBrk="1" hangingPunct="1">
              <a:spcBef>
                <a:spcPts val="1800"/>
              </a:spcBef>
              <a:defRPr/>
            </a:pPr>
            <a:r>
              <a:rPr lang="ru-RU" sz="2400" b="1" dirty="0" smtClean="0">
                <a:solidFill>
                  <a:srgbClr val="FF0000"/>
                </a:solidFill>
                <a:latin typeface="Arial" charset="0"/>
              </a:rPr>
              <a:t>Тошнота, рвота</a:t>
            </a:r>
          </a:p>
          <a:p>
            <a:pPr lvl="1" eaLnBrk="1" hangingPunct="1">
              <a:spcBef>
                <a:spcPts val="1800"/>
              </a:spcBef>
              <a:defRPr/>
            </a:pPr>
            <a:r>
              <a:rPr lang="ru-RU" sz="2400" b="1" dirty="0" smtClean="0">
                <a:latin typeface="Arial" charset="0"/>
              </a:rPr>
              <a:t>Желтуха </a:t>
            </a:r>
          </a:p>
          <a:p>
            <a:pPr lvl="1" eaLnBrk="1" hangingPunct="1">
              <a:spcBef>
                <a:spcPts val="1800"/>
              </a:spcBef>
              <a:defRPr/>
            </a:pPr>
            <a:r>
              <a:rPr lang="ru-RU" sz="2400" b="1" dirty="0" err="1" smtClean="0">
                <a:latin typeface="Arial" charset="0"/>
              </a:rPr>
              <a:t>Олигурия</a:t>
            </a:r>
            <a:endParaRPr lang="ru-RU" sz="2400" b="1" dirty="0" smtClean="0">
              <a:latin typeface="Arial" charset="0"/>
            </a:endParaRPr>
          </a:p>
          <a:p>
            <a:pPr lvl="1" eaLnBrk="1" hangingPunct="1">
              <a:spcBef>
                <a:spcPts val="1800"/>
              </a:spcBef>
              <a:defRPr/>
            </a:pPr>
            <a:r>
              <a:rPr lang="ru-RU" sz="2400" b="1" dirty="0" smtClean="0">
                <a:latin typeface="Arial" charset="0"/>
              </a:rPr>
              <a:t>Нарушения сознания</a:t>
            </a:r>
          </a:p>
          <a:p>
            <a:pPr lvl="1" eaLnBrk="1" hangingPunct="1">
              <a:spcBef>
                <a:spcPts val="1200"/>
              </a:spcBef>
              <a:buFontTx/>
              <a:buNone/>
              <a:defRPr/>
            </a:pPr>
            <a:r>
              <a:rPr lang="ru-RU" sz="2000" b="1" dirty="0" smtClean="0">
                <a:latin typeface="Arial" charset="0"/>
              </a:rPr>
              <a:t> </a:t>
            </a:r>
          </a:p>
          <a:p>
            <a:pPr lvl="1" eaLnBrk="1" hangingPunct="1">
              <a:spcBef>
                <a:spcPts val="1200"/>
              </a:spcBef>
              <a:defRPr/>
            </a:pPr>
            <a:endParaRPr lang="ru-RU" sz="2000" b="1" dirty="0" smtClean="0">
              <a:latin typeface="Arial" charset="0"/>
            </a:endParaRPr>
          </a:p>
        </p:txBody>
      </p:sp>
      <p:sp>
        <p:nvSpPr>
          <p:cNvPr id="31749" name="Rectangle 4"/>
          <p:cNvSpPr>
            <a:spLocks noChangeArrowheads="1"/>
          </p:cNvSpPr>
          <p:nvPr/>
        </p:nvSpPr>
        <p:spPr bwMode="auto">
          <a:xfrm>
            <a:off x="2374900" y="5853113"/>
            <a:ext cx="6769100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 algn="r"/>
            <a:r>
              <a:rPr lang="ru-RU" sz="1200">
                <a:latin typeface="Arial" charset="0"/>
              </a:rPr>
              <a:t>Weinstein L. Syndrome of hemolysis,elevated liver enzymes, and low platelet count: a severe consequence of hypertension in pregnancy. Am J Obstet Gynecol 1982;142:159-67.</a:t>
            </a:r>
          </a:p>
          <a:p>
            <a:pPr marL="342900" indent="-342900" algn="r"/>
            <a:r>
              <a:rPr lang="en-US" sz="1200">
                <a:latin typeface="Arial" charset="0"/>
              </a:rPr>
              <a:t>Collinet P, Delemer-Lefebvre M, Dharancy S, The HELLP syndrome: diagnosis and therapeutic burden Gynecol Obstet Fertil. 2006 Feb;34(2):94-100. </a:t>
            </a:r>
            <a:r>
              <a:rPr lang="ru-RU" sz="1200">
                <a:latin typeface="Arial" charset="0"/>
              </a:rPr>
              <a:t> </a:t>
            </a:r>
            <a:br>
              <a:rPr lang="ru-RU" sz="1200">
                <a:latin typeface="Arial" charset="0"/>
              </a:rPr>
            </a:br>
            <a:endParaRPr lang="ru-RU" sz="1200">
              <a:latin typeface="Arial" charset="0"/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Куликов А.В.</a:t>
            </a: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Дата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BC49147-F0E1-4C58-9C22-7D2FC47100AD}" type="datetime11">
              <a:rPr lang="ru-RU" sz="1400" smtClean="0"/>
              <a:t>21:40:31</a:t>
            </a:fld>
            <a:endParaRPr lang="ru-RU" sz="1400" smtClean="0"/>
          </a:p>
        </p:txBody>
      </p:sp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319088"/>
            <a:ext cx="5905500" cy="625474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2800" b="1" dirty="0" smtClean="0">
                <a:solidFill>
                  <a:srgbClr val="0A02A0"/>
                </a:solidFill>
              </a:rPr>
              <a:t/>
            </a:r>
            <a:br>
              <a:rPr lang="ru-RU" sz="2800" b="1" dirty="0" smtClean="0">
                <a:solidFill>
                  <a:srgbClr val="0A02A0"/>
                </a:solidFill>
              </a:rPr>
            </a:br>
            <a:r>
              <a:rPr lang="ru-RU" sz="2800" b="1" dirty="0" smtClean="0">
                <a:solidFill>
                  <a:srgbClr val="0A02A0"/>
                </a:solidFill>
              </a:rPr>
              <a:t/>
            </a:r>
            <a:br>
              <a:rPr lang="ru-RU" sz="2800" b="1" dirty="0" smtClean="0">
                <a:solidFill>
                  <a:srgbClr val="0A02A0"/>
                </a:solidFill>
              </a:rPr>
            </a:br>
            <a:r>
              <a:rPr lang="en-US" sz="2800" b="1" dirty="0" smtClean="0">
                <a:solidFill>
                  <a:srgbClr val="0000FF"/>
                </a:solidFill>
                <a:latin typeface="Arial" charset="0"/>
              </a:rPr>
              <a:t>HELLP</a:t>
            </a:r>
            <a:r>
              <a:rPr lang="ru-RU" sz="2800" b="1" dirty="0" smtClean="0">
                <a:solidFill>
                  <a:srgbClr val="0000FF"/>
                </a:solidFill>
                <a:latin typeface="Arial" charset="0"/>
              </a:rPr>
              <a:t>-синдром - симптомы</a:t>
            </a:r>
            <a:br>
              <a:rPr lang="ru-RU" sz="2800" b="1" dirty="0" smtClean="0">
                <a:solidFill>
                  <a:srgbClr val="0000FF"/>
                </a:solidFill>
                <a:latin typeface="Arial" charset="0"/>
              </a:rPr>
            </a:br>
            <a:r>
              <a:rPr lang="ru-RU" sz="1800" dirty="0" smtClean="0">
                <a:solidFill>
                  <a:schemeClr val="tx1"/>
                </a:solidFill>
              </a:rPr>
              <a:t/>
            </a:r>
            <a:br>
              <a:rPr lang="ru-RU" sz="1800" dirty="0" smtClean="0">
                <a:solidFill>
                  <a:schemeClr val="tx1"/>
                </a:solidFill>
              </a:rPr>
            </a:br>
            <a:endParaRPr lang="ru-RU" sz="1800" b="1" dirty="0" smtClean="0">
              <a:solidFill>
                <a:schemeClr val="tx1"/>
              </a:solidFill>
            </a:endParaRPr>
          </a:p>
        </p:txBody>
      </p:sp>
      <p:sp>
        <p:nvSpPr>
          <p:cNvPr id="32772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250825" y="944563"/>
            <a:ext cx="8642350" cy="3996606"/>
          </a:xfrm>
          <a:prstGeom prst="roundRect">
            <a:avLst>
              <a:gd name="adj" fmla="val 8028"/>
            </a:avLst>
          </a:prstGeom>
          <a:solidFill>
            <a:schemeClr val="accent3">
              <a:lumMod val="9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just" eaLnBrk="1" hangingPunct="1">
              <a:spcBef>
                <a:spcPts val="600"/>
              </a:spcBef>
            </a:pPr>
            <a:r>
              <a:rPr lang="ru-RU" sz="2400" b="1" dirty="0" smtClean="0">
                <a:solidFill>
                  <a:srgbClr val="FF6600"/>
                </a:solidFill>
                <a:latin typeface="Arial" charset="0"/>
              </a:rPr>
              <a:t>Гемолиз: </a:t>
            </a:r>
          </a:p>
          <a:p>
            <a:pPr lvl="1" algn="just" eaLnBrk="1" hangingPunct="1">
              <a:spcBef>
                <a:spcPts val="1200"/>
              </a:spcBef>
            </a:pPr>
            <a:r>
              <a:rPr lang="ru-RU" sz="2000" b="1" dirty="0" smtClean="0">
                <a:solidFill>
                  <a:srgbClr val="3333FF"/>
                </a:solidFill>
                <a:latin typeface="Arial" charset="0"/>
              </a:rPr>
              <a:t>Свободный гемоглобин </a:t>
            </a:r>
            <a:r>
              <a:rPr lang="ru-RU" sz="2000" b="1" dirty="0" smtClean="0">
                <a:latin typeface="Arial" charset="0"/>
              </a:rPr>
              <a:t>в сыворотке и моче (макроскопически виден только у 10%), </a:t>
            </a:r>
          </a:p>
          <a:p>
            <a:pPr lvl="1" algn="just" eaLnBrk="1" hangingPunct="1">
              <a:spcBef>
                <a:spcPts val="1200"/>
              </a:spcBef>
            </a:pPr>
            <a:r>
              <a:rPr lang="ru-RU" sz="2000" b="1" dirty="0" smtClean="0">
                <a:latin typeface="Arial" charset="0"/>
              </a:rPr>
              <a:t>у</a:t>
            </a:r>
            <a:r>
              <a:rPr lang="ru-RU" sz="2000" b="1" dirty="0" smtClean="0">
                <a:latin typeface="Arial" charset="0"/>
                <a:cs typeface="Arial" charset="0"/>
              </a:rPr>
              <a:t>величение уровня  </a:t>
            </a:r>
            <a:r>
              <a:rPr lang="ru-RU" sz="2000" b="1" dirty="0" smtClean="0">
                <a:solidFill>
                  <a:srgbClr val="3333FF"/>
                </a:solidFill>
                <a:latin typeface="Arial" charset="0"/>
                <a:cs typeface="Arial" charset="0"/>
              </a:rPr>
              <a:t>непрямого билирубина, ЛДГ </a:t>
            </a:r>
          </a:p>
          <a:p>
            <a:pPr lvl="1" algn="just" eaLnBrk="1" hangingPunct="1">
              <a:spcBef>
                <a:spcPts val="1200"/>
              </a:spcBef>
            </a:pPr>
            <a:r>
              <a:rPr lang="ru-RU" sz="2000" b="1" dirty="0" smtClean="0">
                <a:latin typeface="Arial" charset="0"/>
                <a:cs typeface="Arial" charset="0"/>
              </a:rPr>
              <a:t>обнаружение </a:t>
            </a:r>
            <a:r>
              <a:rPr lang="ru-RU" sz="2000" b="1" dirty="0" smtClean="0">
                <a:solidFill>
                  <a:srgbClr val="3333FF"/>
                </a:solidFill>
                <a:latin typeface="Arial" charset="0"/>
                <a:cs typeface="Arial" charset="0"/>
              </a:rPr>
              <a:t>обломков эритроцитов </a:t>
            </a:r>
            <a:r>
              <a:rPr lang="ru-RU" sz="2000" b="1" dirty="0" smtClean="0">
                <a:latin typeface="Arial" charset="0"/>
                <a:cs typeface="Arial" charset="0"/>
              </a:rPr>
              <a:t>(шизоциты)  в мазке крови</a:t>
            </a:r>
          </a:p>
          <a:p>
            <a:pPr lvl="1" algn="just" eaLnBrk="1" hangingPunct="1">
              <a:spcBef>
                <a:spcPts val="1200"/>
              </a:spcBef>
            </a:pPr>
            <a:r>
              <a:rPr lang="ru-RU" sz="2000" b="1" dirty="0" smtClean="0">
                <a:latin typeface="Arial" charset="0"/>
                <a:cs typeface="Arial" charset="0"/>
              </a:rPr>
              <a:t>низкое  содержание </a:t>
            </a:r>
            <a:r>
              <a:rPr lang="ru-RU" sz="2000" b="1" dirty="0" smtClean="0">
                <a:solidFill>
                  <a:srgbClr val="3333FF"/>
                </a:solidFill>
                <a:latin typeface="Arial" charset="0"/>
                <a:cs typeface="Arial" charset="0"/>
              </a:rPr>
              <a:t>гаптоглобина</a:t>
            </a:r>
            <a:r>
              <a:rPr lang="ru-RU" sz="2000" b="1" dirty="0" smtClean="0">
                <a:latin typeface="Arial" charset="0"/>
                <a:cs typeface="Arial" charset="0"/>
              </a:rPr>
              <a:t> (менее 1,0 г/л).</a:t>
            </a:r>
          </a:p>
          <a:p>
            <a:pPr lvl="1" algn="just" eaLnBrk="1" hangingPunct="1">
              <a:spcBef>
                <a:spcPts val="1200"/>
              </a:spcBef>
            </a:pPr>
            <a:r>
              <a:rPr lang="ru-RU" sz="2000" b="1" dirty="0" smtClean="0">
                <a:solidFill>
                  <a:srgbClr val="3333FF"/>
                </a:solidFill>
                <a:latin typeface="Arial" charset="0"/>
              </a:rPr>
              <a:t>Метаболический ацидоз. </a:t>
            </a:r>
          </a:p>
          <a:p>
            <a:pPr lvl="1" algn="just" eaLnBrk="1" hangingPunct="1">
              <a:spcBef>
                <a:spcPts val="1200"/>
              </a:spcBef>
            </a:pPr>
            <a:r>
              <a:rPr lang="ru-RU" sz="2000" b="1" dirty="0" smtClean="0">
                <a:solidFill>
                  <a:srgbClr val="3333FF"/>
                </a:solidFill>
                <a:latin typeface="Arial" charset="0"/>
              </a:rPr>
              <a:t>Анемия.</a:t>
            </a:r>
            <a:endParaRPr lang="ru-RU" sz="2000" b="1" dirty="0" smtClean="0"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97848" y="5229200"/>
            <a:ext cx="78488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Последствия:                                                 Острая почечная недостаточность, анемия, коагулопатия</a:t>
            </a:r>
            <a:endParaRPr lang="ru-RU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Дата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9BA05C3-DE22-4CA7-9D2C-00E127A5B28A}" type="datetime11">
              <a:rPr lang="ru-RU" sz="1400" smtClean="0"/>
              <a:t>21:40:31</a:t>
            </a:fld>
            <a:endParaRPr lang="ru-RU" sz="1400" smtClean="0"/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188913"/>
            <a:ext cx="5905500" cy="6477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2800" b="1" smtClean="0">
                <a:solidFill>
                  <a:srgbClr val="0A02A0"/>
                </a:solidFill>
              </a:rPr>
              <a:t/>
            </a:r>
            <a:br>
              <a:rPr lang="ru-RU" sz="2800" b="1" smtClean="0">
                <a:solidFill>
                  <a:srgbClr val="0A02A0"/>
                </a:solidFill>
              </a:rPr>
            </a:br>
            <a:r>
              <a:rPr lang="ru-RU" sz="2800" b="1" smtClean="0">
                <a:solidFill>
                  <a:srgbClr val="0A02A0"/>
                </a:solidFill>
              </a:rPr>
              <a:t/>
            </a:r>
            <a:br>
              <a:rPr lang="ru-RU" sz="2800" b="1" smtClean="0">
                <a:solidFill>
                  <a:srgbClr val="0A02A0"/>
                </a:solidFill>
              </a:rPr>
            </a:br>
            <a:r>
              <a:rPr lang="en-US" sz="3200" b="1" smtClean="0">
                <a:solidFill>
                  <a:srgbClr val="0000FF"/>
                </a:solidFill>
                <a:latin typeface="Arial" charset="0"/>
              </a:rPr>
              <a:t>HELLP</a:t>
            </a:r>
            <a:r>
              <a:rPr lang="ru-RU" sz="3200" b="1" smtClean="0">
                <a:solidFill>
                  <a:srgbClr val="0000FF"/>
                </a:solidFill>
                <a:latin typeface="Arial" charset="0"/>
              </a:rPr>
              <a:t>-синдром - симптомы</a:t>
            </a:r>
            <a:br>
              <a:rPr lang="ru-RU" sz="3200" b="1" smtClean="0">
                <a:solidFill>
                  <a:srgbClr val="0000FF"/>
                </a:solidFill>
                <a:latin typeface="Arial" charset="0"/>
              </a:rPr>
            </a:br>
            <a:r>
              <a:rPr lang="ru-RU" sz="2000" smtClean="0">
                <a:solidFill>
                  <a:schemeClr val="tx1"/>
                </a:solidFill>
              </a:rPr>
              <a:t/>
            </a:r>
            <a:br>
              <a:rPr lang="ru-RU" sz="2000" smtClean="0">
                <a:solidFill>
                  <a:schemeClr val="tx1"/>
                </a:solidFill>
              </a:rPr>
            </a:br>
            <a:endParaRPr lang="ru-RU" sz="1800" b="1" smtClean="0">
              <a:solidFill>
                <a:schemeClr val="tx1"/>
              </a:solidFill>
            </a:endParaRPr>
          </a:p>
        </p:txBody>
      </p:sp>
      <p:sp>
        <p:nvSpPr>
          <p:cNvPr id="19460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250825" y="981075"/>
            <a:ext cx="8642350" cy="3887788"/>
          </a:xfrm>
          <a:prstGeom prst="roundRect">
            <a:avLst>
              <a:gd name="adj" fmla="val 8028"/>
            </a:avLst>
          </a:prstGeom>
        </p:spPr>
        <p:txBody>
          <a:bodyPr/>
          <a:lstStyle/>
          <a:p>
            <a:pPr algn="just" eaLnBrk="1" hangingPunct="1">
              <a:spcBef>
                <a:spcPts val="600"/>
              </a:spcBef>
            </a:pPr>
            <a:r>
              <a:rPr lang="ru-RU" sz="2400" b="1" smtClean="0">
                <a:solidFill>
                  <a:srgbClr val="FF6600"/>
                </a:solidFill>
                <a:latin typeface="Arial" charset="0"/>
              </a:rPr>
              <a:t>Гемолиз: </a:t>
            </a:r>
          </a:p>
        </p:txBody>
      </p:sp>
      <p:pic>
        <p:nvPicPr>
          <p:cNvPr id="7" name="Рисунок 6" descr="гемолиз2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275" y="4735513"/>
            <a:ext cx="215900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450" y="260350"/>
            <a:ext cx="21177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 descr="06f1ьб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538" y="4724400"/>
            <a:ext cx="2220912" cy="144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Рисунок 7" descr="Hemolysi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800" y="1649413"/>
            <a:ext cx="3673475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Куликов А.В.</a:t>
            </a: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9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Дата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CD1E447-734B-4F24-A74A-8D1DD559E89D}" type="datetime11">
              <a:rPr lang="ru-RU" sz="1400" smtClean="0"/>
              <a:t>21:40:31</a:t>
            </a:fld>
            <a:endParaRPr lang="ru-RU" sz="1400" smtClean="0"/>
          </a:p>
        </p:txBody>
      </p:sp>
      <p:sp>
        <p:nvSpPr>
          <p:cNvPr id="3481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9144000" cy="6477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2800" b="1" dirty="0" smtClean="0">
                <a:solidFill>
                  <a:srgbClr val="0A02A0"/>
                </a:solidFill>
              </a:rPr>
              <a:t/>
            </a:r>
            <a:br>
              <a:rPr lang="ru-RU" sz="2800" b="1" dirty="0" smtClean="0">
                <a:solidFill>
                  <a:srgbClr val="0A02A0"/>
                </a:solidFill>
              </a:rPr>
            </a:br>
            <a:r>
              <a:rPr lang="ru-RU" sz="2800" b="1" dirty="0" smtClean="0">
                <a:solidFill>
                  <a:srgbClr val="0A02A0"/>
                </a:solidFill>
              </a:rPr>
              <a:t/>
            </a:r>
            <a:br>
              <a:rPr lang="ru-RU" sz="2800" b="1" dirty="0" smtClean="0">
                <a:solidFill>
                  <a:srgbClr val="0A02A0"/>
                </a:solidFill>
              </a:rPr>
            </a:br>
            <a:r>
              <a:rPr lang="en-US" sz="2800" b="1" dirty="0" smtClean="0">
                <a:solidFill>
                  <a:srgbClr val="0000FF"/>
                </a:solidFill>
                <a:latin typeface="Arial" charset="0"/>
              </a:rPr>
              <a:t>HELLP</a:t>
            </a:r>
            <a:r>
              <a:rPr lang="ru-RU" sz="2800" b="1" dirty="0" smtClean="0">
                <a:solidFill>
                  <a:srgbClr val="0000FF"/>
                </a:solidFill>
                <a:latin typeface="Arial" charset="0"/>
              </a:rPr>
              <a:t>-синдром - симптомы</a:t>
            </a:r>
            <a:br>
              <a:rPr lang="ru-RU" sz="2800" b="1" dirty="0" smtClean="0">
                <a:solidFill>
                  <a:srgbClr val="0000FF"/>
                </a:solidFill>
                <a:latin typeface="Arial" charset="0"/>
              </a:rPr>
            </a:br>
            <a:r>
              <a:rPr lang="ru-RU" sz="1800" dirty="0" smtClean="0">
                <a:solidFill>
                  <a:schemeClr val="tx1"/>
                </a:solidFill>
              </a:rPr>
              <a:t/>
            </a:r>
            <a:br>
              <a:rPr lang="ru-RU" sz="1800" dirty="0" smtClean="0">
                <a:solidFill>
                  <a:schemeClr val="tx1"/>
                </a:solidFill>
              </a:rPr>
            </a:br>
            <a:endParaRPr lang="ru-RU" sz="1800" b="1" dirty="0" smtClean="0">
              <a:solidFill>
                <a:schemeClr val="tx1"/>
              </a:solidFill>
            </a:endParaRPr>
          </a:p>
        </p:txBody>
      </p:sp>
      <p:sp>
        <p:nvSpPr>
          <p:cNvPr id="34820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250825" y="836614"/>
            <a:ext cx="8065591" cy="3793266"/>
          </a:xfrm>
          <a:prstGeom prst="roundRect">
            <a:avLst>
              <a:gd name="adj" fmla="val 8028"/>
            </a:avLst>
          </a:prstGeom>
          <a:solidFill>
            <a:schemeClr val="accent3">
              <a:lumMod val="9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 eaLnBrk="1" hangingPunct="1">
              <a:spcBef>
                <a:spcPts val="600"/>
              </a:spcBef>
            </a:pPr>
            <a:r>
              <a:rPr lang="ru-RU" sz="2000" b="1" dirty="0">
                <a:solidFill>
                  <a:srgbClr val="FF6600"/>
                </a:solidFill>
                <a:latin typeface="Arial" charset="0"/>
              </a:rPr>
              <a:t>Тромбоцитопения </a:t>
            </a:r>
          </a:p>
          <a:p>
            <a:pPr eaLnBrk="1" hangingPunct="1">
              <a:spcBef>
                <a:spcPts val="600"/>
              </a:spcBef>
            </a:pPr>
            <a:r>
              <a:rPr lang="ru-RU" sz="2000" b="1" dirty="0">
                <a:solidFill>
                  <a:srgbClr val="FF6600"/>
                </a:solidFill>
                <a:latin typeface="Arial" charset="0"/>
              </a:rPr>
              <a:t>Коагулопатия: </a:t>
            </a:r>
          </a:p>
          <a:p>
            <a:pPr lvl="1" eaLnBrk="1" hangingPunct="1">
              <a:spcBef>
                <a:spcPts val="600"/>
              </a:spcBef>
            </a:pPr>
            <a:r>
              <a:rPr lang="ru-RU" sz="1800" b="1" dirty="0">
                <a:latin typeface="Arial" charset="0"/>
              </a:rPr>
              <a:t>Увеличение </a:t>
            </a:r>
            <a:r>
              <a:rPr lang="ru-RU" sz="1800" b="1" dirty="0">
                <a:solidFill>
                  <a:srgbClr val="3333FF"/>
                </a:solidFill>
                <a:latin typeface="Arial" charset="0"/>
              </a:rPr>
              <a:t>МНО, АПТВ и ПДФФ, </a:t>
            </a:r>
            <a:endParaRPr lang="ru-RU" sz="1800" b="1" dirty="0">
              <a:latin typeface="Arial" charset="0"/>
            </a:endParaRPr>
          </a:p>
          <a:p>
            <a:pPr lvl="1" eaLnBrk="1" hangingPunct="1">
              <a:spcBef>
                <a:spcPts val="600"/>
              </a:spcBef>
            </a:pPr>
            <a:r>
              <a:rPr lang="ru-RU" sz="1800" b="1" dirty="0">
                <a:latin typeface="Arial" charset="0"/>
              </a:rPr>
              <a:t>Снижение концентрации  </a:t>
            </a:r>
            <a:r>
              <a:rPr lang="ru-RU" sz="1800" b="1" dirty="0">
                <a:solidFill>
                  <a:srgbClr val="3333FF"/>
                </a:solidFill>
                <a:latin typeface="Arial" charset="0"/>
              </a:rPr>
              <a:t>фибриногена</a:t>
            </a:r>
          </a:p>
          <a:p>
            <a:pPr eaLnBrk="1" hangingPunct="1">
              <a:spcBef>
                <a:spcPts val="600"/>
              </a:spcBef>
            </a:pPr>
            <a:r>
              <a:rPr lang="ru-RU" sz="2000" b="1" dirty="0" smtClean="0">
                <a:solidFill>
                  <a:srgbClr val="FF6600"/>
                </a:solidFill>
                <a:latin typeface="Arial" charset="0"/>
              </a:rPr>
              <a:t>Поражение печени: </a:t>
            </a:r>
          </a:p>
          <a:p>
            <a:pPr lvl="1" eaLnBrk="1" hangingPunct="1">
              <a:spcBef>
                <a:spcPts val="600"/>
              </a:spcBef>
            </a:pPr>
            <a:r>
              <a:rPr lang="ru-RU" sz="1800" b="1" dirty="0" smtClean="0">
                <a:latin typeface="Arial" charset="0"/>
              </a:rPr>
              <a:t>Повышение уровня </a:t>
            </a:r>
            <a:r>
              <a:rPr lang="ru-RU" sz="1800" b="1" dirty="0" smtClean="0">
                <a:solidFill>
                  <a:srgbClr val="3333FF"/>
                </a:solidFill>
                <a:latin typeface="Arial" charset="0"/>
              </a:rPr>
              <a:t>АСТ, АЛТ, билирубина, </a:t>
            </a:r>
            <a:r>
              <a:rPr lang="ru-RU" sz="1800" b="1" dirty="0" err="1" smtClean="0">
                <a:solidFill>
                  <a:srgbClr val="3333FF"/>
                </a:solidFill>
                <a:latin typeface="Arial" charset="0"/>
                <a:cs typeface="Arial" charset="0"/>
              </a:rPr>
              <a:t>глутатион</a:t>
            </a:r>
            <a:r>
              <a:rPr lang="ru-RU" sz="1800" b="1" dirty="0" smtClean="0">
                <a:solidFill>
                  <a:srgbClr val="3333FF"/>
                </a:solidFill>
                <a:latin typeface="Arial" charset="0"/>
                <a:cs typeface="Arial" charset="0"/>
              </a:rPr>
              <a:t>  </a:t>
            </a:r>
            <a:r>
              <a:rPr lang="en-US" sz="1800" b="1" dirty="0" smtClean="0">
                <a:solidFill>
                  <a:srgbClr val="3333FF"/>
                </a:solidFill>
                <a:latin typeface="Arial" charset="0"/>
                <a:cs typeface="Arial" charset="0"/>
              </a:rPr>
              <a:t>S</a:t>
            </a:r>
            <a:r>
              <a:rPr lang="ru-RU" sz="1800" b="1" dirty="0" smtClean="0">
                <a:solidFill>
                  <a:srgbClr val="3333FF"/>
                </a:solidFill>
                <a:latin typeface="Arial" charset="0"/>
                <a:cs typeface="Arial" charset="0"/>
              </a:rPr>
              <a:t>-</a:t>
            </a:r>
            <a:r>
              <a:rPr lang="ru-RU" sz="1800" b="1" dirty="0" err="1" smtClean="0">
                <a:solidFill>
                  <a:srgbClr val="3333FF"/>
                </a:solidFill>
                <a:latin typeface="Arial" charset="0"/>
                <a:cs typeface="Arial" charset="0"/>
              </a:rPr>
              <a:t>трансферазаы</a:t>
            </a:r>
            <a:r>
              <a:rPr lang="ru-RU" sz="1800" b="1" dirty="0" smtClean="0">
                <a:solidFill>
                  <a:srgbClr val="3333FF"/>
                </a:solidFill>
                <a:latin typeface="Arial" charset="0"/>
                <a:cs typeface="Arial" charset="0"/>
              </a:rPr>
              <a:t> (</a:t>
            </a:r>
            <a:r>
              <a:rPr lang="en-US" sz="1800" b="1" dirty="0" smtClean="0">
                <a:solidFill>
                  <a:srgbClr val="3333FF"/>
                </a:solidFill>
                <a:latin typeface="Arial" charset="0"/>
                <a:cs typeface="Arial" charset="0"/>
              </a:rPr>
              <a:t>GST</a:t>
            </a:r>
            <a:r>
              <a:rPr lang="ru-RU" sz="1800" b="1" dirty="0" smtClean="0">
                <a:solidFill>
                  <a:srgbClr val="3333FF"/>
                </a:solidFill>
                <a:latin typeface="Arial" charset="0"/>
                <a:cs typeface="Arial" charset="0"/>
              </a:rPr>
              <a:t>-</a:t>
            </a:r>
            <a:r>
              <a:rPr lang="en-US" sz="1800" b="1" dirty="0" smtClean="0">
                <a:solidFill>
                  <a:srgbClr val="3333FF"/>
                </a:solidFill>
                <a:latin typeface="Arial" charset="0"/>
                <a:cs typeface="Arial" charset="0"/>
              </a:rPr>
              <a:t>a</a:t>
            </a:r>
            <a:r>
              <a:rPr lang="ru-RU" sz="1800" b="1" dirty="0" smtClean="0">
                <a:solidFill>
                  <a:srgbClr val="3333FF"/>
                </a:solidFill>
                <a:latin typeface="Arial" charset="0"/>
                <a:cs typeface="Arial" charset="0"/>
              </a:rPr>
              <a:t>1 или </a:t>
            </a:r>
            <a:r>
              <a:rPr lang="en-US" sz="1800" b="1" dirty="0" smtClean="0">
                <a:solidFill>
                  <a:srgbClr val="3333FF"/>
                </a:solidFill>
                <a:latin typeface="Arial" charset="0"/>
                <a:cs typeface="Arial" charset="0"/>
              </a:rPr>
              <a:t>α</a:t>
            </a:r>
            <a:r>
              <a:rPr lang="ru-RU" sz="1800" b="1" dirty="0" smtClean="0">
                <a:solidFill>
                  <a:srgbClr val="3333FF"/>
                </a:solidFill>
                <a:latin typeface="Arial" charset="0"/>
                <a:cs typeface="Arial" charset="0"/>
              </a:rPr>
              <a:t>-</a:t>
            </a:r>
            <a:r>
              <a:rPr lang="en-US" sz="1800" b="1" dirty="0" smtClean="0">
                <a:solidFill>
                  <a:srgbClr val="3333FF"/>
                </a:solidFill>
                <a:latin typeface="Arial" charset="0"/>
                <a:cs typeface="Arial" charset="0"/>
              </a:rPr>
              <a:t>GST</a:t>
            </a:r>
            <a:r>
              <a:rPr lang="ru-RU" sz="1800" b="1" dirty="0" smtClean="0">
                <a:solidFill>
                  <a:srgbClr val="3333FF"/>
                </a:solidFill>
                <a:latin typeface="Arial" charset="0"/>
                <a:cs typeface="Arial" charset="0"/>
              </a:rPr>
              <a:t>)</a:t>
            </a:r>
          </a:p>
          <a:p>
            <a:pPr eaLnBrk="1" hangingPunct="1">
              <a:spcBef>
                <a:spcPts val="600"/>
              </a:spcBef>
            </a:pPr>
            <a:r>
              <a:rPr lang="ru-RU" sz="2000" b="1" dirty="0" smtClean="0">
                <a:solidFill>
                  <a:srgbClr val="FF6600"/>
                </a:solidFill>
                <a:latin typeface="Arial" charset="0"/>
              </a:rPr>
              <a:t>Поражение почек:</a:t>
            </a:r>
          </a:p>
          <a:p>
            <a:pPr lvl="1" eaLnBrk="1" hangingPunct="1">
              <a:spcBef>
                <a:spcPts val="600"/>
              </a:spcBef>
            </a:pPr>
            <a:r>
              <a:rPr lang="ru-RU" sz="1800" b="1" dirty="0" smtClean="0">
                <a:solidFill>
                  <a:srgbClr val="3333FF"/>
                </a:solidFill>
                <a:latin typeface="Arial" charset="0"/>
              </a:rPr>
              <a:t>Протеинурия</a:t>
            </a:r>
            <a:r>
              <a:rPr lang="ru-RU" sz="1800" b="1" dirty="0" smtClean="0">
                <a:latin typeface="Arial" charset="0"/>
              </a:rPr>
              <a:t>  </a:t>
            </a:r>
          </a:p>
          <a:p>
            <a:pPr lvl="1" eaLnBrk="1" hangingPunct="1">
              <a:spcBef>
                <a:spcPts val="600"/>
              </a:spcBef>
            </a:pPr>
            <a:r>
              <a:rPr lang="ru-RU" sz="1800" b="1" dirty="0" smtClean="0">
                <a:latin typeface="Arial" charset="0"/>
              </a:rPr>
              <a:t>Увеличение концентрации </a:t>
            </a:r>
            <a:r>
              <a:rPr lang="ru-RU" sz="1800" b="1" dirty="0" smtClean="0">
                <a:solidFill>
                  <a:srgbClr val="3333FF"/>
                </a:solidFill>
                <a:latin typeface="Arial" charset="0"/>
              </a:rPr>
              <a:t>мочевины и </a:t>
            </a:r>
            <a:r>
              <a:rPr lang="ru-RU" sz="1800" b="1" dirty="0" err="1" smtClean="0">
                <a:solidFill>
                  <a:srgbClr val="3333FF"/>
                </a:solidFill>
                <a:latin typeface="Arial" charset="0"/>
              </a:rPr>
              <a:t>креатинина</a:t>
            </a:r>
            <a:r>
              <a:rPr lang="ru-RU" sz="1800" b="1" dirty="0" smtClean="0">
                <a:solidFill>
                  <a:srgbClr val="3333FF"/>
                </a:solidFill>
                <a:latin typeface="Arial" charset="0"/>
              </a:rPr>
              <a:t>.</a:t>
            </a:r>
            <a:r>
              <a:rPr lang="en-US" sz="1800" b="1" dirty="0" smtClean="0">
                <a:solidFill>
                  <a:srgbClr val="3333FF"/>
                </a:solidFill>
                <a:latin typeface="Arial" charset="0"/>
              </a:rPr>
              <a:t> </a:t>
            </a:r>
            <a:endParaRPr lang="ru-RU" sz="1800" b="1" dirty="0" smtClean="0">
              <a:solidFill>
                <a:srgbClr val="3333FF"/>
              </a:solidFill>
              <a:latin typeface="Arial" charset="0"/>
            </a:endParaRPr>
          </a:p>
          <a:p>
            <a:pPr lvl="1" eaLnBrk="1" hangingPunct="1">
              <a:spcBef>
                <a:spcPts val="1200"/>
              </a:spcBef>
            </a:pPr>
            <a:endParaRPr lang="ru-RU" sz="2000" b="1" dirty="0" smtClean="0">
              <a:latin typeface="Arial" charset="0"/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Куликов А.В.</a:t>
            </a:r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83568" y="4629879"/>
            <a:ext cx="784887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Последствия:                                                 </a:t>
            </a:r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Некроз печени, Разрыв </a:t>
            </a:r>
            <a:r>
              <a:rPr lang="ru-RU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подкапсульной</a:t>
            </a:r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гематомы, массивная кровопотеря, Острая почечная недостаточность, коагулопатия</a:t>
            </a:r>
            <a:endParaRPr lang="ru-RU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Дата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BC9E4C0-BB9A-4A7E-8525-35F064BDB5F7}" type="datetime11">
              <a:rPr lang="ru-RU" sz="1400" smtClean="0"/>
              <a:t>21:40:31</a:t>
            </a:fld>
            <a:endParaRPr lang="ru-RU" sz="1400" smtClean="0"/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title"/>
          </p:nvPr>
        </p:nvSpPr>
        <p:spPr>
          <a:xfrm>
            <a:off x="4067175" y="4724400"/>
            <a:ext cx="4610100" cy="490538"/>
          </a:xfrm>
        </p:spPr>
        <p:txBody>
          <a:bodyPr/>
          <a:lstStyle/>
          <a:p>
            <a:pPr algn="r" eaLnBrk="1" hangingPunct="1">
              <a:lnSpc>
                <a:spcPct val="50000"/>
              </a:lnSpc>
            </a:pPr>
            <a:r>
              <a:rPr lang="en-US" sz="1200" smtClean="0">
                <a:latin typeface="Arial" charset="0"/>
                <a:cs typeface="Arial" charset="0"/>
              </a:rPr>
              <a:t>Casillas J.,  Amendola  </a:t>
            </a:r>
            <a:r>
              <a:rPr lang="ru-RU" sz="1200" smtClean="0">
                <a:latin typeface="Arial" charset="0"/>
                <a:cs typeface="Arial" charset="0"/>
              </a:rPr>
              <a:t>А</a:t>
            </a:r>
            <a:r>
              <a:rPr lang="en-US" sz="1200" smtClean="0">
                <a:latin typeface="Arial" charset="0"/>
                <a:cs typeface="Arial" charset="0"/>
              </a:rPr>
              <a:t>.,  Gascue </a:t>
            </a:r>
            <a:r>
              <a:rPr lang="ru-RU" sz="1200" smtClean="0">
                <a:latin typeface="Arial" charset="0"/>
                <a:cs typeface="Arial" charset="0"/>
              </a:rPr>
              <a:t>А</a:t>
            </a:r>
            <a:r>
              <a:rPr lang="en-US" sz="1200" smtClean="0">
                <a:latin typeface="Arial" charset="0"/>
                <a:cs typeface="Arial" charset="0"/>
              </a:rPr>
              <a:t>. Imaging of Nontraumatic </a:t>
            </a:r>
            <a:r>
              <a:rPr lang="ru-RU" sz="1200" smtClean="0">
                <a:latin typeface="Arial" charset="0"/>
                <a:cs typeface="Arial" charset="0"/>
              </a:rPr>
              <a:t/>
            </a:r>
            <a:br>
              <a:rPr lang="ru-RU" sz="1200" smtClean="0">
                <a:latin typeface="Arial" charset="0"/>
                <a:cs typeface="Arial" charset="0"/>
              </a:rPr>
            </a:br>
            <a:r>
              <a:rPr lang="en-US" sz="1200" smtClean="0">
                <a:solidFill>
                  <a:schemeClr val="tx1"/>
                </a:solidFill>
                <a:latin typeface="Arial" charset="0"/>
                <a:cs typeface="Arial" charset="0"/>
              </a:rPr>
              <a:t>Hemorrhagic Hepatic Lesions Radiographics. </a:t>
            </a:r>
            <a:r>
              <a:rPr lang="ru-RU" sz="1200" smtClean="0">
                <a:solidFill>
                  <a:schemeClr val="tx1"/>
                </a:solidFill>
                <a:latin typeface="Arial" charset="0"/>
                <a:cs typeface="Arial" charset="0"/>
              </a:rPr>
              <a:t>2000;20:367-378</a:t>
            </a:r>
            <a:r>
              <a:rPr lang="ru-RU" sz="4000" smtClean="0">
                <a:latin typeface="Arial" charset="0"/>
                <a:cs typeface="Arial" charset="0"/>
              </a:rPr>
              <a:t> </a:t>
            </a:r>
          </a:p>
        </p:txBody>
      </p:sp>
      <p:pic>
        <p:nvPicPr>
          <p:cNvPr id="40964" name="Picture 3" descr="g00mc10g8x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981075"/>
            <a:ext cx="3141662" cy="2592388"/>
          </a:xfrm>
        </p:spPr>
      </p:pic>
      <p:pic>
        <p:nvPicPr>
          <p:cNvPr id="40965" name="Picture 4" descr="g00mc10g9x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7538" y="995363"/>
            <a:ext cx="3240087" cy="2593975"/>
          </a:xfrm>
        </p:spPr>
      </p:pic>
      <p:sp>
        <p:nvSpPr>
          <p:cNvPr id="40966" name="Text Box 5"/>
          <p:cNvSpPr txBox="1">
            <a:spLocks noChangeArrowheads="1"/>
          </p:cNvSpPr>
          <p:nvPr/>
        </p:nvSpPr>
        <p:spPr bwMode="auto">
          <a:xfrm>
            <a:off x="4427538" y="3716338"/>
            <a:ext cx="38893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800" b="1">
                <a:latin typeface="Arial" charset="0"/>
              </a:rPr>
              <a:t>Очаговый некроз печени при </a:t>
            </a:r>
            <a:r>
              <a:rPr lang="en-US" sz="1800" b="1">
                <a:latin typeface="Arial" charset="0"/>
              </a:rPr>
              <a:t>HELLP</a:t>
            </a:r>
            <a:r>
              <a:rPr lang="ru-RU" sz="1800" b="1">
                <a:latin typeface="Arial" charset="0"/>
              </a:rPr>
              <a:t>-</a:t>
            </a:r>
            <a:r>
              <a:rPr lang="en-US" sz="1800" b="1">
                <a:latin typeface="Arial" charset="0"/>
              </a:rPr>
              <a:t>c</a:t>
            </a:r>
            <a:r>
              <a:rPr lang="ru-RU" sz="1800" b="1">
                <a:latin typeface="Arial" charset="0"/>
              </a:rPr>
              <a:t>индроме </a:t>
            </a:r>
            <a:r>
              <a:rPr lang="ru-RU" sz="1400" b="1">
                <a:latin typeface="Arial" charset="0"/>
              </a:rPr>
              <a:t>(указан стрелкой) </a:t>
            </a:r>
          </a:p>
        </p:txBody>
      </p:sp>
      <p:sp>
        <p:nvSpPr>
          <p:cNvPr id="40967" name="Text Box 6"/>
          <p:cNvSpPr txBox="1">
            <a:spLocks noChangeArrowheads="1"/>
          </p:cNvSpPr>
          <p:nvPr/>
        </p:nvSpPr>
        <p:spPr bwMode="auto">
          <a:xfrm>
            <a:off x="250825" y="3716338"/>
            <a:ext cx="41052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800" b="1">
                <a:latin typeface="Arial" charset="0"/>
              </a:rPr>
              <a:t>Подкапсульная гематома при </a:t>
            </a:r>
            <a:r>
              <a:rPr lang="en-US" sz="1800" b="1">
                <a:latin typeface="Arial" charset="0"/>
              </a:rPr>
              <a:t>HELLP</a:t>
            </a:r>
            <a:r>
              <a:rPr lang="ru-RU" sz="1800" b="1">
                <a:latin typeface="Arial" charset="0"/>
              </a:rPr>
              <a:t>-синдроме </a:t>
            </a:r>
            <a:r>
              <a:rPr lang="ru-RU" sz="1400" b="1">
                <a:latin typeface="Arial" charset="0"/>
              </a:rPr>
              <a:t>(указана стрелкой)</a:t>
            </a:r>
          </a:p>
        </p:txBody>
      </p:sp>
      <p:sp>
        <p:nvSpPr>
          <p:cNvPr id="40968" name="Text Box 7"/>
          <p:cNvSpPr txBox="1">
            <a:spLocks noChangeArrowheads="1"/>
          </p:cNvSpPr>
          <p:nvPr/>
        </p:nvSpPr>
        <p:spPr bwMode="auto">
          <a:xfrm>
            <a:off x="0" y="260350"/>
            <a:ext cx="82073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b="1">
                <a:solidFill>
                  <a:srgbClr val="3333FF"/>
                </a:solidFill>
                <a:latin typeface="Arial" charset="0"/>
              </a:rPr>
              <a:t>Изменения печени при </a:t>
            </a:r>
            <a:r>
              <a:rPr lang="en-US" b="1">
                <a:solidFill>
                  <a:srgbClr val="3333FF"/>
                </a:solidFill>
                <a:latin typeface="Arial" charset="0"/>
              </a:rPr>
              <a:t>HELLP</a:t>
            </a:r>
            <a:r>
              <a:rPr lang="ru-RU" b="1">
                <a:solidFill>
                  <a:srgbClr val="3333FF"/>
                </a:solidFill>
                <a:latin typeface="Arial" charset="0"/>
              </a:rPr>
              <a:t>-синдроме</a:t>
            </a:r>
          </a:p>
        </p:txBody>
      </p:sp>
      <p:sp>
        <p:nvSpPr>
          <p:cNvPr id="15369" name="Line 8"/>
          <p:cNvSpPr>
            <a:spLocks noChangeShapeType="1"/>
          </p:cNvSpPr>
          <p:nvPr/>
        </p:nvSpPr>
        <p:spPr bwMode="auto">
          <a:xfrm flipH="1" flipV="1">
            <a:off x="1187450" y="1989138"/>
            <a:ext cx="576263" cy="215900"/>
          </a:xfrm>
          <a:prstGeom prst="line">
            <a:avLst/>
          </a:prstGeom>
          <a:noFill/>
          <a:ln w="76200">
            <a:solidFill>
              <a:srgbClr val="CC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5370" name="Line 9"/>
          <p:cNvSpPr>
            <a:spLocks noChangeShapeType="1"/>
          </p:cNvSpPr>
          <p:nvPr/>
        </p:nvSpPr>
        <p:spPr bwMode="auto">
          <a:xfrm flipH="1">
            <a:off x="5435600" y="1628775"/>
            <a:ext cx="431800" cy="503238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11" name="Picture 3" descr="36v83n03-13116383fig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4437112"/>
            <a:ext cx="2952328" cy="219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40972" name="Text Box 4"/>
          <p:cNvSpPr txBox="1">
            <a:spLocks noChangeArrowheads="1"/>
          </p:cNvSpPr>
          <p:nvPr/>
        </p:nvSpPr>
        <p:spPr bwMode="auto">
          <a:xfrm>
            <a:off x="3635375" y="5949950"/>
            <a:ext cx="525780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ru-RU" sz="1200">
                <a:latin typeface="Arial" charset="0"/>
              </a:rPr>
              <a:t>Ferrer-Márquez M, Rico-Morales MM, Belda-Lozano R, Yagüe-Martín E. [Hepatic rupture associated with HELLP syndrome]. Cir Esp. 2008 Mar;83(3):155-6.</a:t>
            </a:r>
            <a:r>
              <a:rPr lang="ru-RU" sz="1400">
                <a:latin typeface="Arial" charset="0"/>
              </a:rPr>
              <a:t> </a:t>
            </a:r>
          </a:p>
        </p:txBody>
      </p:sp>
      <p:sp>
        <p:nvSpPr>
          <p:cNvPr id="15373" name="Line 8"/>
          <p:cNvSpPr>
            <a:spLocks noChangeShapeType="1"/>
          </p:cNvSpPr>
          <p:nvPr/>
        </p:nvSpPr>
        <p:spPr bwMode="auto">
          <a:xfrm>
            <a:off x="971550" y="4652963"/>
            <a:ext cx="431800" cy="576262"/>
          </a:xfrm>
          <a:prstGeom prst="line">
            <a:avLst/>
          </a:prstGeom>
          <a:noFill/>
          <a:ln w="76200">
            <a:solidFill>
              <a:srgbClr val="CC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37902" name="Рисунок 13" descr="tasto_10_architetto_fran_0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260350"/>
            <a:ext cx="1052512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Куликов А.В.</a:t>
            </a: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5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379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379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9" grpId="0" animBg="1"/>
      <p:bldP spid="15370" grpId="0" animBg="1"/>
      <p:bldP spid="1537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8905609"/>
              </p:ext>
            </p:extLst>
          </p:nvPr>
        </p:nvGraphicFramePr>
        <p:xfrm>
          <a:off x="467544" y="764704"/>
          <a:ext cx="8351028" cy="5773356"/>
        </p:xfrm>
        <a:graphic>
          <a:graphicData uri="http://schemas.openxmlformats.org/drawingml/2006/table">
            <a:tbl>
              <a:tblPr firstRow="1" firstCol="1" bandRow="1"/>
              <a:tblGrid>
                <a:gridCol w="5832648"/>
                <a:gridCol w="2518380"/>
              </a:tblGrid>
              <a:tr h="5802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Заболевания</a:t>
                      </a:r>
                      <a:endParaRPr lang="ru-RU" sz="32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Относительное соотношение женщины/мужчины</a:t>
                      </a:r>
                      <a:endParaRPr lang="ru-RU" sz="32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134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Увеличенный уровень</a:t>
                      </a:r>
                      <a:endParaRPr lang="ru-RU" sz="36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01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 Аутоиммунный гепатит</a:t>
                      </a:r>
                      <a:endParaRPr lang="ru-RU" sz="32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4:1</a:t>
                      </a:r>
                      <a:endParaRPr lang="ru-RU" sz="32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1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 Доброкачественные опухоли</a:t>
                      </a:r>
                      <a:endParaRPr lang="ru-RU" sz="32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6-8 : 1</a:t>
                      </a:r>
                      <a:endParaRPr lang="ru-RU" sz="32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1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 Лекарственное поражение</a:t>
                      </a:r>
                      <a:endParaRPr lang="ru-RU" sz="32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2:1</a:t>
                      </a:r>
                      <a:endParaRPr lang="ru-RU" sz="32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1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 Первичный билиарный цирроз</a:t>
                      </a:r>
                      <a:endParaRPr lang="ru-RU" sz="32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10:1</a:t>
                      </a:r>
                      <a:endParaRPr lang="ru-RU" sz="32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134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Уменьшенный уровень</a:t>
                      </a:r>
                      <a:endParaRPr lang="ru-RU" sz="36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01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 Алкогольное поражение печени</a:t>
                      </a:r>
                      <a:endParaRPr lang="ru-RU" sz="32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2:1</a:t>
                      </a:r>
                      <a:endParaRPr lang="ru-RU" sz="32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1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 </a:t>
                      </a:r>
                      <a:r>
                        <a:rPr lang="ru-RU" sz="1800" b="1" dirty="0" err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Beta-catenin-activated</a:t>
                      </a: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800" b="1" dirty="0" err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adenoma</a:t>
                      </a:r>
                      <a:endParaRPr lang="ru-RU" sz="32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 </a:t>
                      </a:r>
                      <a:endParaRPr lang="ru-RU" sz="32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1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 Печеночно-клеточная карцинома</a:t>
                      </a:r>
                      <a:endParaRPr lang="ru-RU" sz="32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1: 3-4</a:t>
                      </a:r>
                      <a:endParaRPr lang="ru-RU" sz="32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1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 Первичный склерозирующий холангит</a:t>
                      </a:r>
                      <a:endParaRPr lang="ru-RU" sz="32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1:2.3</a:t>
                      </a:r>
                      <a:endParaRPr lang="ru-RU" sz="32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134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Одинаковая частота</a:t>
                      </a:r>
                      <a:endParaRPr lang="ru-RU" sz="36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32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 Гепатит В</a:t>
                      </a:r>
                      <a:endParaRPr lang="ru-RU" sz="32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b="1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4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 Гепатит  C </a:t>
                      </a:r>
                      <a:endParaRPr lang="ru-RU" sz="32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b="1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32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 Метаболические нарушения</a:t>
                      </a:r>
                      <a:endParaRPr lang="ru-RU" sz="32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b="1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32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 Неалкогольная жировая дистрофия печени</a:t>
                      </a:r>
                      <a:endParaRPr lang="ru-RU" sz="32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b="1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899592" y="188640"/>
            <a:ext cx="756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Заболевания печени и женщины</a:t>
            </a:r>
            <a:endParaRPr lang="ru-RU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4915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3C8C7A5-E4DC-484B-B9E9-4D4409E7496B}" type="datetime11">
              <a:rPr lang="ru-RU" smtClean="0"/>
              <a:t>06:41:57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Куликов А.В.</a:t>
            </a:r>
            <a:endParaRPr lang="ru-RU"/>
          </a:p>
        </p:txBody>
      </p:sp>
      <p:pic>
        <p:nvPicPr>
          <p:cNvPr id="1026" name="Picture 2" descr="Fichier externe contenant une image, une illustration, etc.,&#10;se présentant habituellement sous la forme d'un objet binaire quelconque.&#10; Le nom de l'objet concerné est PAMJ-19-38-g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420888"/>
            <a:ext cx="4431260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65" y="1772816"/>
            <a:ext cx="3960440" cy="261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73265" y="620688"/>
            <a:ext cx="8043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Субкапсульная</a:t>
            </a:r>
            <a:r>
              <a:rPr lang="ru-RU" sz="3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гематома</a:t>
            </a:r>
            <a:endParaRPr lang="ru-RU" sz="3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679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Куликов А.В.</a:t>
            </a:r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0882"/>
            <a:ext cx="8940466" cy="6706180"/>
          </a:xfrm>
        </p:spPr>
      </p:pic>
    </p:spTree>
    <p:extLst>
      <p:ext uri="{BB962C8B-B14F-4D97-AF65-F5344CB8AC3E}">
        <p14:creationId xmlns:p14="http://schemas.microsoft.com/office/powerpoint/2010/main" val="289256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Дата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D149FF3-0582-4C9A-BA15-648B4542377A}" type="datetime11">
              <a:rPr lang="ru-RU" sz="1400" smtClean="0"/>
              <a:t>21:40:31</a:t>
            </a:fld>
            <a:endParaRPr lang="ru-RU" sz="1400" smtClean="0"/>
          </a:p>
        </p:txBody>
      </p:sp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260648"/>
            <a:ext cx="8713787" cy="633412"/>
          </a:xfrm>
        </p:spPr>
        <p:txBody>
          <a:bodyPr/>
          <a:lstStyle/>
          <a:p>
            <a:pPr eaLnBrk="1" hangingPunct="1"/>
            <a:r>
              <a:rPr lang="ru-RU" sz="2400" b="1" dirty="0" smtClean="0">
                <a:solidFill>
                  <a:srgbClr val="3333FF"/>
                </a:solidFill>
                <a:latin typeface="Arial" charset="0"/>
              </a:rPr>
              <a:t>Дифференциальный диагноз HELLP синдрома</a:t>
            </a:r>
            <a:r>
              <a:rPr lang="ru-RU" sz="2800" b="1" dirty="0" smtClean="0">
                <a:solidFill>
                  <a:srgbClr val="3333FF"/>
                </a:solidFill>
                <a:latin typeface="Arial" charset="0"/>
              </a:rPr>
              <a:t>.</a:t>
            </a:r>
            <a:br>
              <a:rPr lang="ru-RU" sz="2800" b="1" dirty="0" smtClean="0">
                <a:solidFill>
                  <a:srgbClr val="3333FF"/>
                </a:solidFill>
                <a:latin typeface="Arial" charset="0"/>
              </a:rPr>
            </a:br>
            <a:endParaRPr lang="ru-RU" sz="2800" b="1" dirty="0" smtClean="0">
              <a:solidFill>
                <a:srgbClr val="3333FF"/>
              </a:solidFill>
              <a:latin typeface="Arial" charset="0"/>
            </a:endParaRPr>
          </a:p>
        </p:txBody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692696"/>
            <a:ext cx="8713787" cy="53816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1800" b="1" dirty="0" smtClean="0">
                <a:latin typeface="Arial" charset="0"/>
              </a:rPr>
              <a:t>Гестационная тромбоцитопения</a:t>
            </a:r>
          </a:p>
          <a:p>
            <a:pPr eaLnBrk="1" hangingPunct="1">
              <a:lnSpc>
                <a:spcPct val="90000"/>
              </a:lnSpc>
            </a:pPr>
            <a:r>
              <a:rPr lang="ru-RU" sz="1800" b="1" dirty="0" smtClean="0">
                <a:latin typeface="Arial" charset="0"/>
              </a:rPr>
              <a:t>Острая жировая дистрофия печени (AFLP)</a:t>
            </a:r>
          </a:p>
          <a:p>
            <a:pPr eaLnBrk="1" hangingPunct="1">
              <a:lnSpc>
                <a:spcPct val="90000"/>
              </a:lnSpc>
            </a:pPr>
            <a:r>
              <a:rPr lang="ru-RU" sz="1800" b="1" dirty="0" smtClean="0">
                <a:latin typeface="Arial" charset="0"/>
              </a:rPr>
              <a:t>Вирусный гепатит </a:t>
            </a:r>
          </a:p>
          <a:p>
            <a:pPr eaLnBrk="1" hangingPunct="1">
              <a:lnSpc>
                <a:spcPct val="90000"/>
              </a:lnSpc>
            </a:pPr>
            <a:r>
              <a:rPr lang="ru-RU" sz="1800" b="1" dirty="0" smtClean="0">
                <a:latin typeface="Arial" charset="0"/>
              </a:rPr>
              <a:t>Холангит</a:t>
            </a:r>
          </a:p>
          <a:p>
            <a:pPr eaLnBrk="1" hangingPunct="1">
              <a:lnSpc>
                <a:spcPct val="90000"/>
              </a:lnSpc>
            </a:pPr>
            <a:r>
              <a:rPr lang="ru-RU" sz="1800" b="1" dirty="0" smtClean="0">
                <a:latin typeface="Arial" charset="0"/>
              </a:rPr>
              <a:t>Холецистит</a:t>
            </a:r>
          </a:p>
          <a:p>
            <a:pPr eaLnBrk="1" hangingPunct="1">
              <a:lnSpc>
                <a:spcPct val="90000"/>
              </a:lnSpc>
            </a:pPr>
            <a:r>
              <a:rPr lang="ru-RU" sz="1800" b="1" dirty="0" smtClean="0">
                <a:latin typeface="Arial" charset="0"/>
              </a:rPr>
              <a:t>Инфекция мочевых путей</a:t>
            </a:r>
          </a:p>
          <a:p>
            <a:pPr eaLnBrk="1" hangingPunct="1">
              <a:lnSpc>
                <a:spcPct val="90000"/>
              </a:lnSpc>
            </a:pPr>
            <a:r>
              <a:rPr lang="ru-RU" sz="1800" b="1" dirty="0" smtClean="0">
                <a:latin typeface="Arial" charset="0"/>
              </a:rPr>
              <a:t>Гастрит</a:t>
            </a:r>
          </a:p>
          <a:p>
            <a:pPr eaLnBrk="1" hangingPunct="1">
              <a:lnSpc>
                <a:spcPct val="90000"/>
              </a:lnSpc>
            </a:pPr>
            <a:r>
              <a:rPr lang="ru-RU" sz="1800" b="1" dirty="0" smtClean="0">
                <a:latin typeface="Arial" charset="0"/>
              </a:rPr>
              <a:t>Язва желудка </a:t>
            </a:r>
          </a:p>
          <a:p>
            <a:pPr eaLnBrk="1" hangingPunct="1">
              <a:lnSpc>
                <a:spcPct val="90000"/>
              </a:lnSpc>
            </a:pPr>
            <a:r>
              <a:rPr lang="ru-RU" sz="1800" b="1" dirty="0" smtClean="0">
                <a:latin typeface="Arial" charset="0"/>
              </a:rPr>
              <a:t>Острый панкреатит</a:t>
            </a:r>
          </a:p>
          <a:p>
            <a:pPr eaLnBrk="1" hangingPunct="1">
              <a:lnSpc>
                <a:spcPct val="90000"/>
              </a:lnSpc>
            </a:pPr>
            <a:r>
              <a:rPr lang="ru-RU" sz="1800" b="1" dirty="0" smtClean="0">
                <a:latin typeface="Arial" charset="0"/>
              </a:rPr>
              <a:t>Иммунная тромбоцитопения (ITP) </a:t>
            </a:r>
          </a:p>
          <a:p>
            <a:pPr eaLnBrk="1" hangingPunct="1">
              <a:lnSpc>
                <a:spcPct val="90000"/>
              </a:lnSpc>
            </a:pPr>
            <a:r>
              <a:rPr lang="ru-RU" sz="1800" b="1" dirty="0" smtClean="0">
                <a:latin typeface="Arial" charset="0"/>
              </a:rPr>
              <a:t>Дефицит фолиевой кислоты </a:t>
            </a:r>
          </a:p>
          <a:p>
            <a:pPr eaLnBrk="1" hangingPunct="1">
              <a:lnSpc>
                <a:spcPct val="90000"/>
              </a:lnSpc>
            </a:pPr>
            <a:r>
              <a:rPr lang="ru-RU" sz="1800" b="1" dirty="0" smtClean="0">
                <a:latin typeface="Arial" charset="0"/>
              </a:rPr>
              <a:t>Системная красная волчанка (SLE) </a:t>
            </a:r>
          </a:p>
          <a:p>
            <a:pPr eaLnBrk="1" hangingPunct="1">
              <a:lnSpc>
                <a:spcPct val="90000"/>
              </a:lnSpc>
            </a:pPr>
            <a:r>
              <a:rPr lang="ru-RU" sz="1800" b="1" dirty="0" smtClean="0">
                <a:latin typeface="Arial" charset="0"/>
              </a:rPr>
              <a:t>Антифосфолипидный синдром (APS)</a:t>
            </a:r>
          </a:p>
          <a:p>
            <a:pPr eaLnBrk="1" hangingPunct="1">
              <a:lnSpc>
                <a:spcPct val="90000"/>
              </a:lnSpc>
            </a:pPr>
            <a:r>
              <a:rPr lang="ru-RU" sz="1800" b="1" dirty="0" smtClean="0">
                <a:latin typeface="Arial" charset="0"/>
              </a:rPr>
              <a:t>Тромботическая тромбоцитопеническая пурпура (TTP) </a:t>
            </a:r>
          </a:p>
          <a:p>
            <a:pPr eaLnBrk="1" hangingPunct="1">
              <a:lnSpc>
                <a:spcPct val="90000"/>
              </a:lnSpc>
            </a:pPr>
            <a:r>
              <a:rPr lang="ru-RU" sz="1800" b="1" dirty="0" err="1" smtClean="0">
                <a:latin typeface="Arial" charset="0"/>
              </a:rPr>
              <a:t>Гемолитико</a:t>
            </a:r>
            <a:r>
              <a:rPr lang="ru-RU" sz="1800" b="1" dirty="0" smtClean="0">
                <a:latin typeface="Arial" charset="0"/>
              </a:rPr>
              <a:t>-уремический синдром (HUS)</a:t>
            </a:r>
          </a:p>
          <a:p>
            <a:pPr eaLnBrk="1" hangingPunct="1">
              <a:lnSpc>
                <a:spcPct val="90000"/>
              </a:lnSpc>
            </a:pPr>
            <a:r>
              <a:rPr lang="ru-RU" sz="1800" b="1" dirty="0" smtClean="0">
                <a:latin typeface="Arial" charset="0"/>
              </a:rPr>
              <a:t>Синдром </a:t>
            </a:r>
            <a:r>
              <a:rPr lang="ru-RU" sz="1800" b="1" dirty="0" err="1" smtClean="0">
                <a:latin typeface="Arial" charset="0"/>
              </a:rPr>
              <a:t>Бадда-Киари</a:t>
            </a:r>
            <a:endParaRPr lang="ru-RU" sz="1800" b="1" dirty="0" smtClean="0">
              <a:latin typeface="Arial" charset="0"/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Куликов А.В.</a:t>
            </a: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587375"/>
          </a:xfrm>
        </p:spPr>
        <p:txBody>
          <a:bodyPr/>
          <a:lstStyle/>
          <a:p>
            <a:pPr>
              <a:defRPr/>
            </a:pPr>
            <a:r>
              <a:rPr lang="ru-RU" sz="24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Дифференциальная диагностика связанных с беременностью </a:t>
            </a:r>
            <a:r>
              <a:rPr lang="ru-RU" sz="2400" b="1" dirty="0" err="1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микроангиопатий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6867" name="Дата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1A39695-6A22-4B89-B301-1F824B48C588}" type="datetime11">
              <a:rPr lang="ru-RU" sz="1400" smtClean="0"/>
              <a:t>21:40:31</a:t>
            </a:fld>
            <a:endParaRPr lang="ru-RU" sz="1400" smtClean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58775" y="1125538"/>
          <a:ext cx="8605838" cy="5037139"/>
        </p:xfrm>
        <a:graphic>
          <a:graphicData uri="http://schemas.openxmlformats.org/drawingml/2006/table">
            <a:tbl>
              <a:tblPr/>
              <a:tblGrid>
                <a:gridCol w="2046288"/>
                <a:gridCol w="1198562"/>
                <a:gridCol w="847725"/>
                <a:gridCol w="838200"/>
                <a:gridCol w="942975"/>
                <a:gridCol w="947738"/>
                <a:gridCol w="836612"/>
                <a:gridCol w="947738"/>
              </a:tblGrid>
              <a:tr h="642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81025" algn="l"/>
                          <a:tab pos="1162050" algn="l"/>
                          <a:tab pos="1744663" algn="l"/>
                          <a:tab pos="2325688" algn="l"/>
                          <a:tab pos="2908300" algn="l"/>
                          <a:tab pos="3489325" algn="l"/>
                          <a:tab pos="4070350" algn="l"/>
                          <a:tab pos="4652963" algn="l"/>
                          <a:tab pos="5233988" algn="l"/>
                          <a:tab pos="5816600" algn="l"/>
                          <a:tab pos="6397625" algn="l"/>
                          <a:tab pos="6978650" algn="l"/>
                          <a:tab pos="7561263" algn="l"/>
                          <a:tab pos="8142288" algn="l"/>
                          <a:tab pos="8724900" algn="l"/>
                          <a:tab pos="9305925" algn="l"/>
                        </a:tabLst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E7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Клинические проявления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E7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4851" marR="6485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81025" algn="l"/>
                          <a:tab pos="1162050" algn="l"/>
                          <a:tab pos="1744663" algn="l"/>
                          <a:tab pos="2325688" algn="l"/>
                          <a:tab pos="2908300" algn="l"/>
                          <a:tab pos="3489325" algn="l"/>
                          <a:tab pos="4070350" algn="l"/>
                          <a:tab pos="4652963" algn="l"/>
                          <a:tab pos="5233988" algn="l"/>
                          <a:tab pos="5816600" algn="l"/>
                          <a:tab pos="6397625" algn="l"/>
                          <a:tab pos="6978650" algn="l"/>
                          <a:tab pos="7561263" algn="l"/>
                          <a:tab pos="8142288" algn="l"/>
                          <a:tab pos="8724900" algn="l"/>
                          <a:tab pos="9305925" algn="l"/>
                        </a:tabLst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E7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Преэклам-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E7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81025" algn="l"/>
                          <a:tab pos="1162050" algn="l"/>
                          <a:tab pos="1744663" algn="l"/>
                          <a:tab pos="2325688" algn="l"/>
                          <a:tab pos="2908300" algn="l"/>
                          <a:tab pos="3489325" algn="l"/>
                          <a:tab pos="4070350" algn="l"/>
                          <a:tab pos="4652963" algn="l"/>
                          <a:tab pos="5233988" algn="l"/>
                          <a:tab pos="5816600" algn="l"/>
                          <a:tab pos="6397625" algn="l"/>
                          <a:tab pos="6978650" algn="l"/>
                          <a:tab pos="7561263" algn="l"/>
                          <a:tab pos="8142288" algn="l"/>
                          <a:tab pos="8724900" algn="l"/>
                          <a:tab pos="9305925" algn="l"/>
                        </a:tabLst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E7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псия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E7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4851" marR="6485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81025" algn="l"/>
                          <a:tab pos="1162050" algn="l"/>
                          <a:tab pos="1744663" algn="l"/>
                          <a:tab pos="2325688" algn="l"/>
                          <a:tab pos="2908300" algn="l"/>
                          <a:tab pos="3489325" algn="l"/>
                          <a:tab pos="4070350" algn="l"/>
                          <a:tab pos="4652963" algn="l"/>
                          <a:tab pos="5233988" algn="l"/>
                          <a:tab pos="5816600" algn="l"/>
                          <a:tab pos="6397625" algn="l"/>
                          <a:tab pos="6978650" algn="l"/>
                          <a:tab pos="7561263" algn="l"/>
                          <a:tab pos="8142288" algn="l"/>
                          <a:tab pos="8724900" algn="l"/>
                          <a:tab pos="9305925" algn="l"/>
                        </a:tabLst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E7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HELLP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E7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4851" marR="6485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81025" algn="l"/>
                          <a:tab pos="1162050" algn="l"/>
                          <a:tab pos="1744663" algn="l"/>
                          <a:tab pos="2325688" algn="l"/>
                          <a:tab pos="2908300" algn="l"/>
                          <a:tab pos="3489325" algn="l"/>
                          <a:tab pos="4070350" algn="l"/>
                          <a:tab pos="4652963" algn="l"/>
                          <a:tab pos="5233988" algn="l"/>
                          <a:tab pos="5816600" algn="l"/>
                          <a:tab pos="6397625" algn="l"/>
                          <a:tab pos="6978650" algn="l"/>
                          <a:tab pos="7561263" algn="l"/>
                          <a:tab pos="8142288" algn="l"/>
                          <a:tab pos="8724900" algn="l"/>
                          <a:tab pos="9305925" algn="l"/>
                        </a:tabLst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E7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ГУС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E7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4851" marR="6485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81025" algn="l"/>
                          <a:tab pos="1162050" algn="l"/>
                          <a:tab pos="1744663" algn="l"/>
                          <a:tab pos="2325688" algn="l"/>
                          <a:tab pos="2908300" algn="l"/>
                          <a:tab pos="3489325" algn="l"/>
                          <a:tab pos="4070350" algn="l"/>
                          <a:tab pos="4652963" algn="l"/>
                          <a:tab pos="5233988" algn="l"/>
                          <a:tab pos="5816600" algn="l"/>
                          <a:tab pos="6397625" algn="l"/>
                          <a:tab pos="6978650" algn="l"/>
                          <a:tab pos="7561263" algn="l"/>
                          <a:tab pos="8142288" algn="l"/>
                          <a:tab pos="8724900" algn="l"/>
                          <a:tab pos="9305925" algn="l"/>
                        </a:tabLst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E7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ТТП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E7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4851" marR="6485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81025" algn="l"/>
                          <a:tab pos="1162050" algn="l"/>
                          <a:tab pos="1744663" algn="l"/>
                          <a:tab pos="2325688" algn="l"/>
                          <a:tab pos="2908300" algn="l"/>
                          <a:tab pos="3489325" algn="l"/>
                          <a:tab pos="4070350" algn="l"/>
                          <a:tab pos="4652963" algn="l"/>
                          <a:tab pos="5233988" algn="l"/>
                          <a:tab pos="5816600" algn="l"/>
                          <a:tab pos="6397625" algn="l"/>
                          <a:tab pos="6978650" algn="l"/>
                          <a:tab pos="7561263" algn="l"/>
                          <a:tab pos="8142288" algn="l"/>
                          <a:tab pos="8724900" algn="l"/>
                          <a:tab pos="9305925" algn="l"/>
                        </a:tabLst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E7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СКВ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E7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4851" marR="6485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81025" algn="l"/>
                          <a:tab pos="1162050" algn="l"/>
                          <a:tab pos="1744663" algn="l"/>
                          <a:tab pos="2325688" algn="l"/>
                          <a:tab pos="2908300" algn="l"/>
                          <a:tab pos="3489325" algn="l"/>
                          <a:tab pos="4070350" algn="l"/>
                          <a:tab pos="4652963" algn="l"/>
                          <a:tab pos="5233988" algn="l"/>
                          <a:tab pos="5816600" algn="l"/>
                          <a:tab pos="6397625" algn="l"/>
                          <a:tab pos="6978650" algn="l"/>
                          <a:tab pos="7561263" algn="l"/>
                          <a:tab pos="8142288" algn="l"/>
                          <a:tab pos="8724900" algn="l"/>
                          <a:tab pos="9305925" algn="l"/>
                        </a:tabLst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E7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АФС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E7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4851" marR="6485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81025" algn="l"/>
                          <a:tab pos="1162050" algn="l"/>
                          <a:tab pos="1744663" algn="l"/>
                          <a:tab pos="2325688" algn="l"/>
                          <a:tab pos="2908300" algn="l"/>
                          <a:tab pos="3489325" algn="l"/>
                          <a:tab pos="4070350" algn="l"/>
                          <a:tab pos="4652963" algn="l"/>
                          <a:tab pos="5233988" algn="l"/>
                          <a:tab pos="5816600" algn="l"/>
                          <a:tab pos="6397625" algn="l"/>
                          <a:tab pos="6978650" algn="l"/>
                          <a:tab pos="7561263" algn="l"/>
                          <a:tab pos="8142288" algn="l"/>
                          <a:tab pos="8724900" algn="l"/>
                          <a:tab pos="9305925" algn="l"/>
                        </a:tabLst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E7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ОЖАП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E7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4851" marR="6485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651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81025" algn="l"/>
                          <a:tab pos="1162050" algn="l"/>
                          <a:tab pos="1744663" algn="l"/>
                          <a:tab pos="2325688" algn="l"/>
                          <a:tab pos="2908300" algn="l"/>
                          <a:tab pos="3489325" algn="l"/>
                          <a:tab pos="4070350" algn="l"/>
                          <a:tab pos="4652963" algn="l"/>
                          <a:tab pos="5233988" algn="l"/>
                          <a:tab pos="5816600" algn="l"/>
                          <a:tab pos="6397625" algn="l"/>
                          <a:tab pos="6978650" algn="l"/>
                          <a:tab pos="7561263" algn="l"/>
                          <a:tab pos="8142288" algn="l"/>
                          <a:tab pos="8724900" algn="l"/>
                          <a:tab pos="9305925" algn="l"/>
                        </a:tabLst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Микроангиопат.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81025" algn="l"/>
                          <a:tab pos="1162050" algn="l"/>
                          <a:tab pos="1744663" algn="l"/>
                          <a:tab pos="2325688" algn="l"/>
                          <a:tab pos="2908300" algn="l"/>
                          <a:tab pos="3489325" algn="l"/>
                          <a:tab pos="4070350" algn="l"/>
                          <a:tab pos="4652963" algn="l"/>
                          <a:tab pos="5233988" algn="l"/>
                          <a:tab pos="5816600" algn="l"/>
                          <a:tab pos="6397625" algn="l"/>
                          <a:tab pos="6978650" algn="l"/>
                          <a:tab pos="7561263" algn="l"/>
                          <a:tab pos="8142288" algn="l"/>
                          <a:tab pos="8724900" algn="l"/>
                          <a:tab pos="9305925" algn="l"/>
                        </a:tabLst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гемолитическая анемия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4851" marR="6485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81025" algn="l"/>
                          <a:tab pos="1162050" algn="l"/>
                          <a:tab pos="1744663" algn="l"/>
                          <a:tab pos="2325688" algn="l"/>
                          <a:tab pos="2908300" algn="l"/>
                          <a:tab pos="3489325" algn="l"/>
                          <a:tab pos="4070350" algn="l"/>
                          <a:tab pos="4652963" algn="l"/>
                          <a:tab pos="5233988" algn="l"/>
                          <a:tab pos="5816600" algn="l"/>
                          <a:tab pos="6397625" algn="l"/>
                          <a:tab pos="6978650" algn="l"/>
                          <a:tab pos="7561263" algn="l"/>
                          <a:tab pos="8142288" algn="l"/>
                          <a:tab pos="8724900" algn="l"/>
                          <a:tab pos="9305925" algn="l"/>
                        </a:tabLst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+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4851" marR="6485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81025" algn="l"/>
                          <a:tab pos="1162050" algn="l"/>
                          <a:tab pos="1744663" algn="l"/>
                          <a:tab pos="2325688" algn="l"/>
                          <a:tab pos="2908300" algn="l"/>
                          <a:tab pos="3489325" algn="l"/>
                          <a:tab pos="4070350" algn="l"/>
                          <a:tab pos="4652963" algn="l"/>
                          <a:tab pos="5233988" algn="l"/>
                          <a:tab pos="5816600" algn="l"/>
                          <a:tab pos="6397625" algn="l"/>
                          <a:tab pos="6978650" algn="l"/>
                          <a:tab pos="7561263" algn="l"/>
                          <a:tab pos="8142288" algn="l"/>
                          <a:tab pos="8724900" algn="l"/>
                          <a:tab pos="9305925" algn="l"/>
                        </a:tabLst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++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4851" marR="6485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81025" algn="l"/>
                          <a:tab pos="1162050" algn="l"/>
                          <a:tab pos="1744663" algn="l"/>
                          <a:tab pos="2325688" algn="l"/>
                          <a:tab pos="2908300" algn="l"/>
                          <a:tab pos="3489325" algn="l"/>
                          <a:tab pos="4070350" algn="l"/>
                          <a:tab pos="4652963" algn="l"/>
                          <a:tab pos="5233988" algn="l"/>
                          <a:tab pos="5816600" algn="l"/>
                          <a:tab pos="6397625" algn="l"/>
                          <a:tab pos="6978650" algn="l"/>
                          <a:tab pos="7561263" algn="l"/>
                          <a:tab pos="8142288" algn="l"/>
                          <a:tab pos="8724900" algn="l"/>
                          <a:tab pos="9305925" algn="l"/>
                        </a:tabLst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++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4851" marR="6485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81025" algn="l"/>
                          <a:tab pos="1162050" algn="l"/>
                          <a:tab pos="1744663" algn="l"/>
                          <a:tab pos="2325688" algn="l"/>
                          <a:tab pos="2908300" algn="l"/>
                          <a:tab pos="3489325" algn="l"/>
                          <a:tab pos="4070350" algn="l"/>
                          <a:tab pos="4652963" algn="l"/>
                          <a:tab pos="5233988" algn="l"/>
                          <a:tab pos="5816600" algn="l"/>
                          <a:tab pos="6397625" algn="l"/>
                          <a:tab pos="6978650" algn="l"/>
                          <a:tab pos="7561263" algn="l"/>
                          <a:tab pos="8142288" algn="l"/>
                          <a:tab pos="8724900" algn="l"/>
                          <a:tab pos="9305925" algn="l"/>
                        </a:tabLst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+++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4851" marR="6485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81025" algn="l"/>
                          <a:tab pos="1162050" algn="l"/>
                          <a:tab pos="1744663" algn="l"/>
                          <a:tab pos="2325688" algn="l"/>
                          <a:tab pos="2908300" algn="l"/>
                          <a:tab pos="3489325" algn="l"/>
                          <a:tab pos="4070350" algn="l"/>
                          <a:tab pos="4652963" algn="l"/>
                          <a:tab pos="5233988" algn="l"/>
                          <a:tab pos="5816600" algn="l"/>
                          <a:tab pos="6397625" algn="l"/>
                          <a:tab pos="6978650" algn="l"/>
                          <a:tab pos="7561263" algn="l"/>
                          <a:tab pos="8142288" algn="l"/>
                          <a:tab pos="8724900" algn="l"/>
                          <a:tab pos="9305925" algn="l"/>
                        </a:tabLst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От </a:t>
                      </a: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± 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до +++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4851" marR="6485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81025" algn="l"/>
                          <a:tab pos="1162050" algn="l"/>
                          <a:tab pos="1744663" algn="l"/>
                          <a:tab pos="2325688" algn="l"/>
                          <a:tab pos="2908300" algn="l"/>
                          <a:tab pos="3489325" algn="l"/>
                          <a:tab pos="4070350" algn="l"/>
                          <a:tab pos="4652963" algn="l"/>
                          <a:tab pos="5233988" algn="l"/>
                          <a:tab pos="5816600" algn="l"/>
                          <a:tab pos="6397625" algn="l"/>
                          <a:tab pos="6978650" algn="l"/>
                          <a:tab pos="7561263" algn="l"/>
                          <a:tab pos="8142288" algn="l"/>
                          <a:tab pos="8724900" algn="l"/>
                          <a:tab pos="9305925" algn="l"/>
                        </a:tabLst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 ±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4851" marR="6485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81025" algn="l"/>
                          <a:tab pos="1162050" algn="l"/>
                          <a:tab pos="1744663" algn="l"/>
                          <a:tab pos="2325688" algn="l"/>
                          <a:tab pos="2908300" algn="l"/>
                          <a:tab pos="3489325" algn="l"/>
                          <a:tab pos="4070350" algn="l"/>
                          <a:tab pos="4652963" algn="l"/>
                          <a:tab pos="5233988" algn="l"/>
                          <a:tab pos="5816600" algn="l"/>
                          <a:tab pos="6397625" algn="l"/>
                          <a:tab pos="6978650" algn="l"/>
                          <a:tab pos="7561263" algn="l"/>
                          <a:tab pos="8142288" algn="l"/>
                          <a:tab pos="8724900" algn="l"/>
                          <a:tab pos="9305925" algn="l"/>
                        </a:tabLst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+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4851" marR="6485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8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81025" algn="l"/>
                          <a:tab pos="1162050" algn="l"/>
                          <a:tab pos="1744663" algn="l"/>
                          <a:tab pos="2325688" algn="l"/>
                          <a:tab pos="2908300" algn="l"/>
                          <a:tab pos="3489325" algn="l"/>
                          <a:tab pos="4070350" algn="l"/>
                          <a:tab pos="4652963" algn="l"/>
                          <a:tab pos="5233988" algn="l"/>
                          <a:tab pos="5816600" algn="l"/>
                          <a:tab pos="6397625" algn="l"/>
                          <a:tab pos="6978650" algn="l"/>
                          <a:tab pos="7561263" algn="l"/>
                          <a:tab pos="8142288" algn="l"/>
                          <a:tab pos="8724900" algn="l"/>
                          <a:tab pos="9305925" algn="l"/>
                        </a:tabLst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Тромбоцитопения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4851" marR="6485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81025" algn="l"/>
                          <a:tab pos="1162050" algn="l"/>
                          <a:tab pos="1744663" algn="l"/>
                          <a:tab pos="2325688" algn="l"/>
                          <a:tab pos="2908300" algn="l"/>
                          <a:tab pos="3489325" algn="l"/>
                          <a:tab pos="4070350" algn="l"/>
                          <a:tab pos="4652963" algn="l"/>
                          <a:tab pos="5233988" algn="l"/>
                          <a:tab pos="5816600" algn="l"/>
                          <a:tab pos="6397625" algn="l"/>
                          <a:tab pos="6978650" algn="l"/>
                          <a:tab pos="7561263" algn="l"/>
                          <a:tab pos="8142288" algn="l"/>
                          <a:tab pos="8724900" algn="l"/>
                          <a:tab pos="9305925" algn="l"/>
                        </a:tabLst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+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4851" marR="6485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81025" algn="l"/>
                          <a:tab pos="1162050" algn="l"/>
                          <a:tab pos="1744663" algn="l"/>
                          <a:tab pos="2325688" algn="l"/>
                          <a:tab pos="2908300" algn="l"/>
                          <a:tab pos="3489325" algn="l"/>
                          <a:tab pos="4070350" algn="l"/>
                          <a:tab pos="4652963" algn="l"/>
                          <a:tab pos="5233988" algn="l"/>
                          <a:tab pos="5816600" algn="l"/>
                          <a:tab pos="6397625" algn="l"/>
                          <a:tab pos="6978650" algn="l"/>
                          <a:tab pos="7561263" algn="l"/>
                          <a:tab pos="8142288" algn="l"/>
                          <a:tab pos="8724900" algn="l"/>
                          <a:tab pos="9305925" algn="l"/>
                        </a:tabLst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+++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4851" marR="6485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81025" algn="l"/>
                          <a:tab pos="1162050" algn="l"/>
                          <a:tab pos="1744663" algn="l"/>
                          <a:tab pos="2325688" algn="l"/>
                          <a:tab pos="2908300" algn="l"/>
                          <a:tab pos="3489325" algn="l"/>
                          <a:tab pos="4070350" algn="l"/>
                          <a:tab pos="4652963" algn="l"/>
                          <a:tab pos="5233988" algn="l"/>
                          <a:tab pos="5816600" algn="l"/>
                          <a:tab pos="6397625" algn="l"/>
                          <a:tab pos="6978650" algn="l"/>
                          <a:tab pos="7561263" algn="l"/>
                          <a:tab pos="8142288" algn="l"/>
                          <a:tab pos="8724900" algn="l"/>
                          <a:tab pos="9305925" algn="l"/>
                        </a:tabLst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++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4851" marR="6485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81025" algn="l"/>
                          <a:tab pos="1162050" algn="l"/>
                          <a:tab pos="1744663" algn="l"/>
                          <a:tab pos="2325688" algn="l"/>
                          <a:tab pos="2908300" algn="l"/>
                          <a:tab pos="3489325" algn="l"/>
                          <a:tab pos="4070350" algn="l"/>
                          <a:tab pos="4652963" algn="l"/>
                          <a:tab pos="5233988" algn="l"/>
                          <a:tab pos="5816600" algn="l"/>
                          <a:tab pos="6397625" algn="l"/>
                          <a:tab pos="6978650" algn="l"/>
                          <a:tab pos="7561263" algn="l"/>
                          <a:tab pos="8142288" algn="l"/>
                          <a:tab pos="8724900" algn="l"/>
                          <a:tab pos="9305925" algn="l"/>
                        </a:tabLst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+++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4851" marR="6485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81025" algn="l"/>
                          <a:tab pos="1162050" algn="l"/>
                          <a:tab pos="1744663" algn="l"/>
                          <a:tab pos="2325688" algn="l"/>
                          <a:tab pos="2908300" algn="l"/>
                          <a:tab pos="3489325" algn="l"/>
                          <a:tab pos="4070350" algn="l"/>
                          <a:tab pos="4652963" algn="l"/>
                          <a:tab pos="5233988" algn="l"/>
                          <a:tab pos="5816600" algn="l"/>
                          <a:tab pos="6397625" algn="l"/>
                          <a:tab pos="6978650" algn="l"/>
                          <a:tab pos="7561263" algn="l"/>
                          <a:tab pos="8142288" algn="l"/>
                          <a:tab pos="8724900" algn="l"/>
                          <a:tab pos="9305925" algn="l"/>
                        </a:tabLst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+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4851" marR="6485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81025" algn="l"/>
                          <a:tab pos="1162050" algn="l"/>
                          <a:tab pos="1744663" algn="l"/>
                          <a:tab pos="2325688" algn="l"/>
                          <a:tab pos="2908300" algn="l"/>
                          <a:tab pos="3489325" algn="l"/>
                          <a:tab pos="4070350" algn="l"/>
                          <a:tab pos="4652963" algn="l"/>
                          <a:tab pos="5233988" algn="l"/>
                          <a:tab pos="5816600" algn="l"/>
                          <a:tab pos="6397625" algn="l"/>
                          <a:tab pos="6978650" algn="l"/>
                          <a:tab pos="7561263" algn="l"/>
                          <a:tab pos="8142288" algn="l"/>
                          <a:tab pos="8724900" algn="l"/>
                          <a:tab pos="9305925" algn="l"/>
                        </a:tabLst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+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4851" marR="6485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81025" algn="l"/>
                          <a:tab pos="1162050" algn="l"/>
                          <a:tab pos="1744663" algn="l"/>
                          <a:tab pos="2325688" algn="l"/>
                          <a:tab pos="2908300" algn="l"/>
                          <a:tab pos="3489325" algn="l"/>
                          <a:tab pos="4070350" algn="l"/>
                          <a:tab pos="4652963" algn="l"/>
                          <a:tab pos="5233988" algn="l"/>
                          <a:tab pos="5816600" algn="l"/>
                          <a:tab pos="6397625" algn="l"/>
                          <a:tab pos="6978650" algn="l"/>
                          <a:tab pos="7561263" algn="l"/>
                          <a:tab pos="8142288" algn="l"/>
                          <a:tab pos="8724900" algn="l"/>
                          <a:tab pos="9305925" algn="l"/>
                        </a:tabLst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±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4851" marR="6485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8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81025" algn="l"/>
                          <a:tab pos="1162050" algn="l"/>
                          <a:tab pos="1744663" algn="l"/>
                          <a:tab pos="2325688" algn="l"/>
                          <a:tab pos="2908300" algn="l"/>
                          <a:tab pos="3489325" algn="l"/>
                          <a:tab pos="4070350" algn="l"/>
                          <a:tab pos="4652963" algn="l"/>
                          <a:tab pos="5233988" algn="l"/>
                          <a:tab pos="5816600" algn="l"/>
                          <a:tab pos="6397625" algn="l"/>
                          <a:tab pos="6978650" algn="l"/>
                          <a:tab pos="7561263" algn="l"/>
                          <a:tab pos="8142288" algn="l"/>
                          <a:tab pos="8724900" algn="l"/>
                          <a:tab pos="9305925" algn="l"/>
                        </a:tabLst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Коагулопатия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4851" marR="6485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81025" algn="l"/>
                          <a:tab pos="1162050" algn="l"/>
                          <a:tab pos="1744663" algn="l"/>
                          <a:tab pos="2325688" algn="l"/>
                          <a:tab pos="2908300" algn="l"/>
                          <a:tab pos="3489325" algn="l"/>
                          <a:tab pos="4070350" algn="l"/>
                          <a:tab pos="4652963" algn="l"/>
                          <a:tab pos="5233988" algn="l"/>
                          <a:tab pos="5816600" algn="l"/>
                          <a:tab pos="6397625" algn="l"/>
                          <a:tab pos="6978650" algn="l"/>
                          <a:tab pos="7561263" algn="l"/>
                          <a:tab pos="8142288" algn="l"/>
                          <a:tab pos="8724900" algn="l"/>
                          <a:tab pos="9305925" algn="l"/>
                        </a:tabLst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±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4851" marR="6485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81025" algn="l"/>
                          <a:tab pos="1162050" algn="l"/>
                          <a:tab pos="1744663" algn="l"/>
                          <a:tab pos="2325688" algn="l"/>
                          <a:tab pos="2908300" algn="l"/>
                          <a:tab pos="3489325" algn="l"/>
                          <a:tab pos="4070350" algn="l"/>
                          <a:tab pos="4652963" algn="l"/>
                          <a:tab pos="5233988" algn="l"/>
                          <a:tab pos="5816600" algn="l"/>
                          <a:tab pos="6397625" algn="l"/>
                          <a:tab pos="6978650" algn="l"/>
                          <a:tab pos="7561263" algn="l"/>
                          <a:tab pos="8142288" algn="l"/>
                          <a:tab pos="8724900" algn="l"/>
                          <a:tab pos="9305925" algn="l"/>
                        </a:tabLst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+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4851" marR="6485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81025" algn="l"/>
                          <a:tab pos="1162050" algn="l"/>
                          <a:tab pos="1744663" algn="l"/>
                          <a:tab pos="2325688" algn="l"/>
                          <a:tab pos="2908300" algn="l"/>
                          <a:tab pos="3489325" algn="l"/>
                          <a:tab pos="4070350" algn="l"/>
                          <a:tab pos="4652963" algn="l"/>
                          <a:tab pos="5233988" algn="l"/>
                          <a:tab pos="5816600" algn="l"/>
                          <a:tab pos="6397625" algn="l"/>
                          <a:tab pos="6978650" algn="l"/>
                          <a:tab pos="7561263" algn="l"/>
                          <a:tab pos="8142288" algn="l"/>
                          <a:tab pos="8724900" algn="l"/>
                          <a:tab pos="9305925" algn="l"/>
                        </a:tabLst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±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4851" marR="6485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81025" algn="l"/>
                          <a:tab pos="1162050" algn="l"/>
                          <a:tab pos="1744663" algn="l"/>
                          <a:tab pos="2325688" algn="l"/>
                          <a:tab pos="2908300" algn="l"/>
                          <a:tab pos="3489325" algn="l"/>
                          <a:tab pos="4070350" algn="l"/>
                          <a:tab pos="4652963" algn="l"/>
                          <a:tab pos="5233988" algn="l"/>
                          <a:tab pos="5816600" algn="l"/>
                          <a:tab pos="6397625" algn="l"/>
                          <a:tab pos="6978650" algn="l"/>
                          <a:tab pos="7561263" algn="l"/>
                          <a:tab pos="8142288" algn="l"/>
                          <a:tab pos="8724900" algn="l"/>
                          <a:tab pos="9305925" algn="l"/>
                        </a:tabLst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±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4851" marR="6485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81025" algn="l"/>
                          <a:tab pos="1162050" algn="l"/>
                          <a:tab pos="1744663" algn="l"/>
                          <a:tab pos="2325688" algn="l"/>
                          <a:tab pos="2908300" algn="l"/>
                          <a:tab pos="3489325" algn="l"/>
                          <a:tab pos="4070350" algn="l"/>
                          <a:tab pos="4652963" algn="l"/>
                          <a:tab pos="5233988" algn="l"/>
                          <a:tab pos="5816600" algn="l"/>
                          <a:tab pos="6397625" algn="l"/>
                          <a:tab pos="6978650" algn="l"/>
                          <a:tab pos="7561263" algn="l"/>
                          <a:tab pos="8142288" algn="l"/>
                          <a:tab pos="8724900" algn="l"/>
                          <a:tab pos="9305925" algn="l"/>
                        </a:tabLst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±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4851" marR="6485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81025" algn="l"/>
                          <a:tab pos="1162050" algn="l"/>
                          <a:tab pos="1744663" algn="l"/>
                          <a:tab pos="2325688" algn="l"/>
                          <a:tab pos="2908300" algn="l"/>
                          <a:tab pos="3489325" algn="l"/>
                          <a:tab pos="4070350" algn="l"/>
                          <a:tab pos="4652963" algn="l"/>
                          <a:tab pos="5233988" algn="l"/>
                          <a:tab pos="5816600" algn="l"/>
                          <a:tab pos="6397625" algn="l"/>
                          <a:tab pos="6978650" algn="l"/>
                          <a:tab pos="7561263" algn="l"/>
                          <a:tab pos="8142288" algn="l"/>
                          <a:tab pos="8724900" algn="l"/>
                          <a:tab pos="9305925" algn="l"/>
                        </a:tabLst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±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4851" marR="6485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81025" algn="l"/>
                          <a:tab pos="1162050" algn="l"/>
                          <a:tab pos="1744663" algn="l"/>
                          <a:tab pos="2325688" algn="l"/>
                          <a:tab pos="2908300" algn="l"/>
                          <a:tab pos="3489325" algn="l"/>
                          <a:tab pos="4070350" algn="l"/>
                          <a:tab pos="4652963" algn="l"/>
                          <a:tab pos="5233988" algn="l"/>
                          <a:tab pos="5816600" algn="l"/>
                          <a:tab pos="6397625" algn="l"/>
                          <a:tab pos="6978650" algn="l"/>
                          <a:tab pos="7561263" algn="l"/>
                          <a:tab pos="8142288" algn="l"/>
                          <a:tab pos="8724900" algn="l"/>
                          <a:tab pos="9305925" algn="l"/>
                        </a:tabLst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+++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4851" marR="6485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2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81025" algn="l"/>
                          <a:tab pos="1162050" algn="l"/>
                          <a:tab pos="1744663" algn="l"/>
                          <a:tab pos="2325688" algn="l"/>
                          <a:tab pos="2908300" algn="l"/>
                          <a:tab pos="3489325" algn="l"/>
                          <a:tab pos="4070350" algn="l"/>
                          <a:tab pos="4652963" algn="l"/>
                          <a:tab pos="5233988" algn="l"/>
                          <a:tab pos="5816600" algn="l"/>
                          <a:tab pos="6397625" algn="l"/>
                          <a:tab pos="6978650" algn="l"/>
                          <a:tab pos="7561263" algn="l"/>
                          <a:tab pos="8142288" algn="l"/>
                          <a:tab pos="8724900" algn="l"/>
                          <a:tab pos="9305925" algn="l"/>
                        </a:tabLst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Артериальная гипертензия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4851" marR="6485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81025" algn="l"/>
                          <a:tab pos="1162050" algn="l"/>
                          <a:tab pos="1744663" algn="l"/>
                          <a:tab pos="2325688" algn="l"/>
                          <a:tab pos="2908300" algn="l"/>
                          <a:tab pos="3489325" algn="l"/>
                          <a:tab pos="4070350" algn="l"/>
                          <a:tab pos="4652963" algn="l"/>
                          <a:tab pos="5233988" algn="l"/>
                          <a:tab pos="5816600" algn="l"/>
                          <a:tab pos="6397625" algn="l"/>
                          <a:tab pos="6978650" algn="l"/>
                          <a:tab pos="7561263" algn="l"/>
                          <a:tab pos="8142288" algn="l"/>
                          <a:tab pos="8724900" algn="l"/>
                          <a:tab pos="9305925" algn="l"/>
                        </a:tabLst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+++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4851" marR="6485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81025" algn="l"/>
                          <a:tab pos="1162050" algn="l"/>
                          <a:tab pos="1744663" algn="l"/>
                          <a:tab pos="2325688" algn="l"/>
                          <a:tab pos="2908300" algn="l"/>
                          <a:tab pos="3489325" algn="l"/>
                          <a:tab pos="4070350" algn="l"/>
                          <a:tab pos="4652963" algn="l"/>
                          <a:tab pos="5233988" algn="l"/>
                          <a:tab pos="5816600" algn="l"/>
                          <a:tab pos="6397625" algn="l"/>
                          <a:tab pos="6978650" algn="l"/>
                          <a:tab pos="7561263" algn="l"/>
                          <a:tab pos="8142288" algn="l"/>
                          <a:tab pos="8724900" algn="l"/>
                          <a:tab pos="9305925" algn="l"/>
                        </a:tabLst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±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4851" marR="6485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81025" algn="l"/>
                          <a:tab pos="1162050" algn="l"/>
                          <a:tab pos="1744663" algn="l"/>
                          <a:tab pos="2325688" algn="l"/>
                          <a:tab pos="2908300" algn="l"/>
                          <a:tab pos="3489325" algn="l"/>
                          <a:tab pos="4070350" algn="l"/>
                          <a:tab pos="4652963" algn="l"/>
                          <a:tab pos="5233988" algn="l"/>
                          <a:tab pos="5816600" algn="l"/>
                          <a:tab pos="6397625" algn="l"/>
                          <a:tab pos="6978650" algn="l"/>
                          <a:tab pos="7561263" algn="l"/>
                          <a:tab pos="8142288" algn="l"/>
                          <a:tab pos="8724900" algn="l"/>
                          <a:tab pos="9305925" algn="l"/>
                        </a:tabLst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±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4851" marR="6485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81025" algn="l"/>
                          <a:tab pos="1162050" algn="l"/>
                          <a:tab pos="1744663" algn="l"/>
                          <a:tab pos="2325688" algn="l"/>
                          <a:tab pos="2908300" algn="l"/>
                          <a:tab pos="3489325" algn="l"/>
                          <a:tab pos="4070350" algn="l"/>
                          <a:tab pos="4652963" algn="l"/>
                          <a:tab pos="5233988" algn="l"/>
                          <a:tab pos="5816600" algn="l"/>
                          <a:tab pos="6397625" algn="l"/>
                          <a:tab pos="6978650" algn="l"/>
                          <a:tab pos="7561263" algn="l"/>
                          <a:tab pos="8142288" algn="l"/>
                          <a:tab pos="8724900" algn="l"/>
                          <a:tab pos="9305925" algn="l"/>
                        </a:tabLst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±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4851" marR="6485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81025" algn="l"/>
                          <a:tab pos="1162050" algn="l"/>
                          <a:tab pos="1744663" algn="l"/>
                          <a:tab pos="2325688" algn="l"/>
                          <a:tab pos="2908300" algn="l"/>
                          <a:tab pos="3489325" algn="l"/>
                          <a:tab pos="4070350" algn="l"/>
                          <a:tab pos="4652963" algn="l"/>
                          <a:tab pos="5233988" algn="l"/>
                          <a:tab pos="5816600" algn="l"/>
                          <a:tab pos="6397625" algn="l"/>
                          <a:tab pos="6978650" algn="l"/>
                          <a:tab pos="7561263" algn="l"/>
                          <a:tab pos="8142288" algn="l"/>
                          <a:tab pos="8724900" algn="l"/>
                          <a:tab pos="9305925" algn="l"/>
                        </a:tabLst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±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4851" marR="6485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81025" algn="l"/>
                          <a:tab pos="1162050" algn="l"/>
                          <a:tab pos="1744663" algn="l"/>
                          <a:tab pos="2325688" algn="l"/>
                          <a:tab pos="2908300" algn="l"/>
                          <a:tab pos="3489325" algn="l"/>
                          <a:tab pos="4070350" algn="l"/>
                          <a:tab pos="4652963" algn="l"/>
                          <a:tab pos="5233988" algn="l"/>
                          <a:tab pos="5816600" algn="l"/>
                          <a:tab pos="6397625" algn="l"/>
                          <a:tab pos="6978650" algn="l"/>
                          <a:tab pos="7561263" algn="l"/>
                          <a:tab pos="8142288" algn="l"/>
                          <a:tab pos="8724900" algn="l"/>
                          <a:tab pos="9305925" algn="l"/>
                        </a:tabLst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±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4851" marR="6485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81025" algn="l"/>
                          <a:tab pos="1162050" algn="l"/>
                          <a:tab pos="1744663" algn="l"/>
                          <a:tab pos="2325688" algn="l"/>
                          <a:tab pos="2908300" algn="l"/>
                          <a:tab pos="3489325" algn="l"/>
                          <a:tab pos="4070350" algn="l"/>
                          <a:tab pos="4652963" algn="l"/>
                          <a:tab pos="5233988" algn="l"/>
                          <a:tab pos="5816600" algn="l"/>
                          <a:tab pos="6397625" algn="l"/>
                          <a:tab pos="6978650" algn="l"/>
                          <a:tab pos="7561263" algn="l"/>
                          <a:tab pos="8142288" algn="l"/>
                          <a:tab pos="8724900" algn="l"/>
                          <a:tab pos="9305925" algn="l"/>
                        </a:tabLst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±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4851" marR="6485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2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81025" algn="l"/>
                          <a:tab pos="1162050" algn="l"/>
                          <a:tab pos="1744663" algn="l"/>
                          <a:tab pos="2325688" algn="l"/>
                          <a:tab pos="2908300" algn="l"/>
                          <a:tab pos="3489325" algn="l"/>
                          <a:tab pos="4070350" algn="l"/>
                          <a:tab pos="4652963" algn="l"/>
                          <a:tab pos="5233988" algn="l"/>
                          <a:tab pos="5816600" algn="l"/>
                          <a:tab pos="6397625" algn="l"/>
                          <a:tab pos="6978650" algn="l"/>
                          <a:tab pos="7561263" algn="l"/>
                          <a:tab pos="8142288" algn="l"/>
                          <a:tab pos="8724900" algn="l"/>
                          <a:tab pos="9305925" algn="l"/>
                        </a:tabLst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Почечная недостаточность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4851" marR="6485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81025" algn="l"/>
                          <a:tab pos="1162050" algn="l"/>
                          <a:tab pos="1744663" algn="l"/>
                          <a:tab pos="2325688" algn="l"/>
                          <a:tab pos="2908300" algn="l"/>
                          <a:tab pos="3489325" algn="l"/>
                          <a:tab pos="4070350" algn="l"/>
                          <a:tab pos="4652963" algn="l"/>
                          <a:tab pos="5233988" algn="l"/>
                          <a:tab pos="5816600" algn="l"/>
                          <a:tab pos="6397625" algn="l"/>
                          <a:tab pos="6978650" algn="l"/>
                          <a:tab pos="7561263" algn="l"/>
                          <a:tab pos="8142288" algn="l"/>
                          <a:tab pos="8724900" algn="l"/>
                          <a:tab pos="9305925" algn="l"/>
                        </a:tabLst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+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4851" marR="6485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81025" algn="l"/>
                          <a:tab pos="1162050" algn="l"/>
                          <a:tab pos="1744663" algn="l"/>
                          <a:tab pos="2325688" algn="l"/>
                          <a:tab pos="2908300" algn="l"/>
                          <a:tab pos="3489325" algn="l"/>
                          <a:tab pos="4070350" algn="l"/>
                          <a:tab pos="4652963" algn="l"/>
                          <a:tab pos="5233988" algn="l"/>
                          <a:tab pos="5816600" algn="l"/>
                          <a:tab pos="6397625" algn="l"/>
                          <a:tab pos="6978650" algn="l"/>
                          <a:tab pos="7561263" algn="l"/>
                          <a:tab pos="8142288" algn="l"/>
                          <a:tab pos="8724900" algn="l"/>
                          <a:tab pos="9305925" algn="l"/>
                        </a:tabLst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+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4851" marR="6485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81025" algn="l"/>
                          <a:tab pos="1162050" algn="l"/>
                          <a:tab pos="1744663" algn="l"/>
                          <a:tab pos="2325688" algn="l"/>
                          <a:tab pos="2908300" algn="l"/>
                          <a:tab pos="3489325" algn="l"/>
                          <a:tab pos="4070350" algn="l"/>
                          <a:tab pos="4652963" algn="l"/>
                          <a:tab pos="5233988" algn="l"/>
                          <a:tab pos="5816600" algn="l"/>
                          <a:tab pos="6397625" algn="l"/>
                          <a:tab pos="6978650" algn="l"/>
                          <a:tab pos="7561263" algn="l"/>
                          <a:tab pos="8142288" algn="l"/>
                          <a:tab pos="8724900" algn="l"/>
                          <a:tab pos="9305925" algn="l"/>
                        </a:tabLst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+++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4851" marR="6485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81025" algn="l"/>
                          <a:tab pos="1162050" algn="l"/>
                          <a:tab pos="1744663" algn="l"/>
                          <a:tab pos="2325688" algn="l"/>
                          <a:tab pos="2908300" algn="l"/>
                          <a:tab pos="3489325" algn="l"/>
                          <a:tab pos="4070350" algn="l"/>
                          <a:tab pos="4652963" algn="l"/>
                          <a:tab pos="5233988" algn="l"/>
                          <a:tab pos="5816600" algn="l"/>
                          <a:tab pos="6397625" algn="l"/>
                          <a:tab pos="6978650" algn="l"/>
                          <a:tab pos="7561263" algn="l"/>
                          <a:tab pos="8142288" algn="l"/>
                          <a:tab pos="8724900" algn="l"/>
                          <a:tab pos="9305925" algn="l"/>
                        </a:tabLst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+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4851" marR="6485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81025" algn="l"/>
                          <a:tab pos="1162050" algn="l"/>
                          <a:tab pos="1744663" algn="l"/>
                          <a:tab pos="2325688" algn="l"/>
                          <a:tab pos="2908300" algn="l"/>
                          <a:tab pos="3489325" algn="l"/>
                          <a:tab pos="4070350" algn="l"/>
                          <a:tab pos="4652963" algn="l"/>
                          <a:tab pos="5233988" algn="l"/>
                          <a:tab pos="5816600" algn="l"/>
                          <a:tab pos="6397625" algn="l"/>
                          <a:tab pos="6978650" algn="l"/>
                          <a:tab pos="7561263" algn="l"/>
                          <a:tab pos="8142288" algn="l"/>
                          <a:tab pos="8724900" algn="l"/>
                          <a:tab pos="9305925" algn="l"/>
                        </a:tabLst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++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4851" marR="6485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81025" algn="l"/>
                          <a:tab pos="1162050" algn="l"/>
                          <a:tab pos="1744663" algn="l"/>
                          <a:tab pos="2325688" algn="l"/>
                          <a:tab pos="2908300" algn="l"/>
                          <a:tab pos="3489325" algn="l"/>
                          <a:tab pos="4070350" algn="l"/>
                          <a:tab pos="4652963" algn="l"/>
                          <a:tab pos="5233988" algn="l"/>
                          <a:tab pos="5816600" algn="l"/>
                          <a:tab pos="6397625" algn="l"/>
                          <a:tab pos="6978650" algn="l"/>
                          <a:tab pos="7561263" algn="l"/>
                          <a:tab pos="8142288" algn="l"/>
                          <a:tab pos="8724900" algn="l"/>
                          <a:tab pos="9305925" algn="l"/>
                        </a:tabLst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±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4851" marR="6485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81025" algn="l"/>
                          <a:tab pos="1162050" algn="l"/>
                          <a:tab pos="1744663" algn="l"/>
                          <a:tab pos="2325688" algn="l"/>
                          <a:tab pos="2908300" algn="l"/>
                          <a:tab pos="3489325" algn="l"/>
                          <a:tab pos="4070350" algn="l"/>
                          <a:tab pos="4652963" algn="l"/>
                          <a:tab pos="5233988" algn="l"/>
                          <a:tab pos="5816600" algn="l"/>
                          <a:tab pos="6397625" algn="l"/>
                          <a:tab pos="6978650" algn="l"/>
                          <a:tab pos="7561263" algn="l"/>
                          <a:tab pos="8142288" algn="l"/>
                          <a:tab pos="8724900" algn="l"/>
                          <a:tab pos="9305925" algn="l"/>
                        </a:tabLst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±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4851" marR="6485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2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81025" algn="l"/>
                          <a:tab pos="1162050" algn="l"/>
                          <a:tab pos="1744663" algn="l"/>
                          <a:tab pos="2325688" algn="l"/>
                          <a:tab pos="2908300" algn="l"/>
                          <a:tab pos="3489325" algn="l"/>
                          <a:tab pos="4070350" algn="l"/>
                          <a:tab pos="4652963" algn="l"/>
                          <a:tab pos="5233988" algn="l"/>
                          <a:tab pos="5816600" algn="l"/>
                          <a:tab pos="6397625" algn="l"/>
                          <a:tab pos="6978650" algn="l"/>
                          <a:tab pos="7561263" algn="l"/>
                          <a:tab pos="8142288" algn="l"/>
                          <a:tab pos="8724900" algn="l"/>
                          <a:tab pos="9305925" algn="l"/>
                        </a:tabLst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Церебральная недостаточность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4851" marR="6485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81025" algn="l"/>
                          <a:tab pos="1162050" algn="l"/>
                          <a:tab pos="1744663" algn="l"/>
                          <a:tab pos="2325688" algn="l"/>
                          <a:tab pos="2908300" algn="l"/>
                          <a:tab pos="3489325" algn="l"/>
                          <a:tab pos="4070350" algn="l"/>
                          <a:tab pos="4652963" algn="l"/>
                          <a:tab pos="5233988" algn="l"/>
                          <a:tab pos="5816600" algn="l"/>
                          <a:tab pos="6397625" algn="l"/>
                          <a:tab pos="6978650" algn="l"/>
                          <a:tab pos="7561263" algn="l"/>
                          <a:tab pos="8142288" algn="l"/>
                          <a:tab pos="8724900" algn="l"/>
                          <a:tab pos="9305925" algn="l"/>
                        </a:tabLst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+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4851" marR="6485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81025" algn="l"/>
                          <a:tab pos="1162050" algn="l"/>
                          <a:tab pos="1744663" algn="l"/>
                          <a:tab pos="2325688" algn="l"/>
                          <a:tab pos="2908300" algn="l"/>
                          <a:tab pos="3489325" algn="l"/>
                          <a:tab pos="4070350" algn="l"/>
                          <a:tab pos="4652963" algn="l"/>
                          <a:tab pos="5233988" algn="l"/>
                          <a:tab pos="5816600" algn="l"/>
                          <a:tab pos="6397625" algn="l"/>
                          <a:tab pos="6978650" algn="l"/>
                          <a:tab pos="7561263" algn="l"/>
                          <a:tab pos="8142288" algn="l"/>
                          <a:tab pos="8724900" algn="l"/>
                          <a:tab pos="9305925" algn="l"/>
                        </a:tabLst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±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4851" marR="6485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81025" algn="l"/>
                          <a:tab pos="1162050" algn="l"/>
                          <a:tab pos="1744663" algn="l"/>
                          <a:tab pos="2325688" algn="l"/>
                          <a:tab pos="2908300" algn="l"/>
                          <a:tab pos="3489325" algn="l"/>
                          <a:tab pos="4070350" algn="l"/>
                          <a:tab pos="4652963" algn="l"/>
                          <a:tab pos="5233988" algn="l"/>
                          <a:tab pos="5816600" algn="l"/>
                          <a:tab pos="6397625" algn="l"/>
                          <a:tab pos="6978650" algn="l"/>
                          <a:tab pos="7561263" algn="l"/>
                          <a:tab pos="8142288" algn="l"/>
                          <a:tab pos="8724900" algn="l"/>
                          <a:tab pos="9305925" algn="l"/>
                        </a:tabLst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±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4851" marR="6485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81025" algn="l"/>
                          <a:tab pos="1162050" algn="l"/>
                          <a:tab pos="1744663" algn="l"/>
                          <a:tab pos="2325688" algn="l"/>
                          <a:tab pos="2908300" algn="l"/>
                          <a:tab pos="3489325" algn="l"/>
                          <a:tab pos="4070350" algn="l"/>
                          <a:tab pos="4652963" algn="l"/>
                          <a:tab pos="5233988" algn="l"/>
                          <a:tab pos="5816600" algn="l"/>
                          <a:tab pos="6397625" algn="l"/>
                          <a:tab pos="6978650" algn="l"/>
                          <a:tab pos="7561263" algn="l"/>
                          <a:tab pos="8142288" algn="l"/>
                          <a:tab pos="8724900" algn="l"/>
                          <a:tab pos="9305925" algn="l"/>
                        </a:tabLst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+++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4851" marR="6485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81025" algn="l"/>
                          <a:tab pos="1162050" algn="l"/>
                          <a:tab pos="1744663" algn="l"/>
                          <a:tab pos="2325688" algn="l"/>
                          <a:tab pos="2908300" algn="l"/>
                          <a:tab pos="3489325" algn="l"/>
                          <a:tab pos="4070350" algn="l"/>
                          <a:tab pos="4652963" algn="l"/>
                          <a:tab pos="5233988" algn="l"/>
                          <a:tab pos="5816600" algn="l"/>
                          <a:tab pos="6397625" algn="l"/>
                          <a:tab pos="6978650" algn="l"/>
                          <a:tab pos="7561263" algn="l"/>
                          <a:tab pos="8142288" algn="l"/>
                          <a:tab pos="8724900" algn="l"/>
                          <a:tab pos="9305925" algn="l"/>
                        </a:tabLst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±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4851" marR="6485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81025" algn="l"/>
                          <a:tab pos="1162050" algn="l"/>
                          <a:tab pos="1744663" algn="l"/>
                          <a:tab pos="2325688" algn="l"/>
                          <a:tab pos="2908300" algn="l"/>
                          <a:tab pos="3489325" algn="l"/>
                          <a:tab pos="4070350" algn="l"/>
                          <a:tab pos="4652963" algn="l"/>
                          <a:tab pos="5233988" algn="l"/>
                          <a:tab pos="5816600" algn="l"/>
                          <a:tab pos="6397625" algn="l"/>
                          <a:tab pos="6978650" algn="l"/>
                          <a:tab pos="7561263" algn="l"/>
                          <a:tab pos="8142288" algn="l"/>
                          <a:tab pos="8724900" algn="l"/>
                          <a:tab pos="9305925" algn="l"/>
                        </a:tabLst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+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4851" marR="6485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81025" algn="l"/>
                          <a:tab pos="1162050" algn="l"/>
                          <a:tab pos="1744663" algn="l"/>
                          <a:tab pos="2325688" algn="l"/>
                          <a:tab pos="2908300" algn="l"/>
                          <a:tab pos="3489325" algn="l"/>
                          <a:tab pos="4070350" algn="l"/>
                          <a:tab pos="4652963" algn="l"/>
                          <a:tab pos="5233988" algn="l"/>
                          <a:tab pos="5816600" algn="l"/>
                          <a:tab pos="6397625" algn="l"/>
                          <a:tab pos="6978650" algn="l"/>
                          <a:tab pos="7561263" algn="l"/>
                          <a:tab pos="8142288" algn="l"/>
                          <a:tab pos="8724900" algn="l"/>
                          <a:tab pos="9305925" algn="l"/>
                        </a:tabLst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+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4851" marR="6485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2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81025" algn="l"/>
                          <a:tab pos="1162050" algn="l"/>
                          <a:tab pos="1744663" algn="l"/>
                          <a:tab pos="2325688" algn="l"/>
                          <a:tab pos="2908300" algn="l"/>
                          <a:tab pos="3489325" algn="l"/>
                          <a:tab pos="4070350" algn="l"/>
                          <a:tab pos="4652963" algn="l"/>
                          <a:tab pos="5233988" algn="l"/>
                          <a:tab pos="5816600" algn="l"/>
                          <a:tab pos="6397625" algn="l"/>
                          <a:tab pos="6978650" algn="l"/>
                          <a:tab pos="7561263" algn="l"/>
                          <a:tab pos="8142288" algn="l"/>
                          <a:tab pos="8724900" algn="l"/>
                          <a:tab pos="9305925" algn="l"/>
                        </a:tabLst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Время развития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4851" marR="6485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81025" algn="l"/>
                          <a:tab pos="1162050" algn="l"/>
                          <a:tab pos="1744663" algn="l"/>
                          <a:tab pos="2325688" algn="l"/>
                          <a:tab pos="2908300" algn="l"/>
                          <a:tab pos="3489325" algn="l"/>
                          <a:tab pos="4070350" algn="l"/>
                          <a:tab pos="4652963" algn="l"/>
                          <a:tab pos="5233988" algn="l"/>
                          <a:tab pos="5816600" algn="l"/>
                          <a:tab pos="6397625" algn="l"/>
                          <a:tab pos="6978650" algn="l"/>
                          <a:tab pos="7561263" algn="l"/>
                          <a:tab pos="8142288" algn="l"/>
                          <a:tab pos="8724900" algn="l"/>
                          <a:tab pos="9305925" algn="l"/>
                        </a:tabLst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III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трим.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4851" marR="6485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81025" algn="l"/>
                          <a:tab pos="1162050" algn="l"/>
                          <a:tab pos="1744663" algn="l"/>
                          <a:tab pos="2325688" algn="l"/>
                          <a:tab pos="2908300" algn="l"/>
                          <a:tab pos="3489325" algn="l"/>
                          <a:tab pos="4070350" algn="l"/>
                          <a:tab pos="4652963" algn="l"/>
                          <a:tab pos="5233988" algn="l"/>
                          <a:tab pos="5816600" algn="l"/>
                          <a:tab pos="6397625" algn="l"/>
                          <a:tab pos="6978650" algn="l"/>
                          <a:tab pos="7561263" algn="l"/>
                          <a:tab pos="8142288" algn="l"/>
                          <a:tab pos="8724900" algn="l"/>
                          <a:tab pos="9305925" algn="l"/>
                        </a:tabLst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III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трим.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4851" marR="6485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81025" algn="l"/>
                          <a:tab pos="1162050" algn="l"/>
                          <a:tab pos="1744663" algn="l"/>
                          <a:tab pos="2325688" algn="l"/>
                          <a:tab pos="2908300" algn="l"/>
                          <a:tab pos="3489325" algn="l"/>
                          <a:tab pos="4070350" algn="l"/>
                          <a:tab pos="4652963" algn="l"/>
                          <a:tab pos="5233988" algn="l"/>
                          <a:tab pos="5816600" algn="l"/>
                          <a:tab pos="6397625" algn="l"/>
                          <a:tab pos="6978650" algn="l"/>
                          <a:tab pos="7561263" algn="l"/>
                          <a:tab pos="8142288" algn="l"/>
                          <a:tab pos="8724900" algn="l"/>
                          <a:tab pos="9305925" algn="l"/>
                        </a:tabLst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После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81025" algn="l"/>
                          <a:tab pos="1162050" algn="l"/>
                          <a:tab pos="1744663" algn="l"/>
                          <a:tab pos="2325688" algn="l"/>
                          <a:tab pos="2908300" algn="l"/>
                          <a:tab pos="3489325" algn="l"/>
                          <a:tab pos="4070350" algn="l"/>
                          <a:tab pos="4652963" algn="l"/>
                          <a:tab pos="5233988" algn="l"/>
                          <a:tab pos="5816600" algn="l"/>
                          <a:tab pos="6397625" algn="l"/>
                          <a:tab pos="6978650" algn="l"/>
                          <a:tab pos="7561263" algn="l"/>
                          <a:tab pos="8142288" algn="l"/>
                          <a:tab pos="8724900" algn="l"/>
                          <a:tab pos="9305925" algn="l"/>
                        </a:tabLst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родов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4851" marR="6485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81025" algn="l"/>
                          <a:tab pos="1162050" algn="l"/>
                          <a:tab pos="1744663" algn="l"/>
                          <a:tab pos="2325688" algn="l"/>
                          <a:tab pos="2908300" algn="l"/>
                          <a:tab pos="3489325" algn="l"/>
                          <a:tab pos="4070350" algn="l"/>
                          <a:tab pos="4652963" algn="l"/>
                          <a:tab pos="5233988" algn="l"/>
                          <a:tab pos="5816600" algn="l"/>
                          <a:tab pos="6397625" algn="l"/>
                          <a:tab pos="6978650" algn="l"/>
                          <a:tab pos="7561263" algn="l"/>
                          <a:tab pos="8142288" algn="l"/>
                          <a:tab pos="8724900" algn="l"/>
                          <a:tab pos="9305925" algn="l"/>
                        </a:tabLst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II 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трим.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4851" marR="6485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81025" algn="l"/>
                          <a:tab pos="1162050" algn="l"/>
                          <a:tab pos="1744663" algn="l"/>
                          <a:tab pos="2325688" algn="l"/>
                          <a:tab pos="2908300" algn="l"/>
                          <a:tab pos="3489325" algn="l"/>
                          <a:tab pos="4070350" algn="l"/>
                          <a:tab pos="4652963" algn="l"/>
                          <a:tab pos="5233988" algn="l"/>
                          <a:tab pos="5816600" algn="l"/>
                          <a:tab pos="6397625" algn="l"/>
                          <a:tab pos="6978650" algn="l"/>
                          <a:tab pos="7561263" algn="l"/>
                          <a:tab pos="8142288" algn="l"/>
                          <a:tab pos="8724900" algn="l"/>
                          <a:tab pos="9305925" algn="l"/>
                        </a:tabLst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любое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4851" marR="6485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81025" algn="l"/>
                          <a:tab pos="1162050" algn="l"/>
                          <a:tab pos="1744663" algn="l"/>
                          <a:tab pos="2325688" algn="l"/>
                          <a:tab pos="2908300" algn="l"/>
                          <a:tab pos="3489325" algn="l"/>
                          <a:tab pos="4070350" algn="l"/>
                          <a:tab pos="4652963" algn="l"/>
                          <a:tab pos="5233988" algn="l"/>
                          <a:tab pos="5816600" algn="l"/>
                          <a:tab pos="6397625" algn="l"/>
                          <a:tab pos="6978650" algn="l"/>
                          <a:tab pos="7561263" algn="l"/>
                          <a:tab pos="8142288" algn="l"/>
                          <a:tab pos="8724900" algn="l"/>
                          <a:tab pos="9305925" algn="l"/>
                        </a:tabLst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любое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4851" marR="6485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81025" algn="l"/>
                          <a:tab pos="1162050" algn="l"/>
                          <a:tab pos="1744663" algn="l"/>
                          <a:tab pos="2325688" algn="l"/>
                          <a:tab pos="2908300" algn="l"/>
                          <a:tab pos="3489325" algn="l"/>
                          <a:tab pos="4070350" algn="l"/>
                          <a:tab pos="4652963" algn="l"/>
                          <a:tab pos="5233988" algn="l"/>
                          <a:tab pos="5816600" algn="l"/>
                          <a:tab pos="6397625" algn="l"/>
                          <a:tab pos="6978650" algn="l"/>
                          <a:tab pos="7561263" algn="l"/>
                          <a:tab pos="8142288" algn="l"/>
                          <a:tab pos="8724900" algn="l"/>
                          <a:tab pos="9305925" algn="l"/>
                        </a:tabLst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III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трим.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4851" marR="6485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3635375" y="1125538"/>
            <a:ext cx="792163" cy="5040312"/>
          </a:xfrm>
          <a:prstGeom prst="rect">
            <a:avLst/>
          </a:prstGeom>
          <a:solidFill>
            <a:srgbClr val="FFFF00">
              <a:alpha val="3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35" presetClass="emph" presetSubtype="0" repeatCount="3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88640"/>
            <a:ext cx="7848872" cy="114300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Причины тромбоцитопении в беременности</a:t>
            </a:r>
            <a:r>
              <a:rPr lang="ru-RU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Тромбоцитопения у 10% беременных женщин,                       из них 70-80% - </a:t>
            </a:r>
            <a:r>
              <a:rPr lang="ru-RU" sz="20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гестационная</a:t>
            </a:r>
            <a:r>
              <a:rPr lang="ru-RU" sz="2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тромбоцитопения</a:t>
            </a:r>
            <a:endParaRPr lang="ru-RU" sz="20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b="1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24D89-F271-4DD3-892C-87256975742F}" type="datetime11">
              <a:rPr lang="ru-RU" smtClean="0"/>
              <a:t>21:40:31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Куликов А.В.</a:t>
            </a:r>
            <a:endParaRPr lang="ru-RU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1668248"/>
              </p:ext>
            </p:extLst>
          </p:nvPr>
        </p:nvGraphicFramePr>
        <p:xfrm>
          <a:off x="251520" y="1484784"/>
          <a:ext cx="8712968" cy="518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1282"/>
                <a:gridCol w="6171686"/>
              </a:tblGrid>
              <a:tr h="581131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Связанная с беременностью</a:t>
                      </a:r>
                      <a:endParaRPr lang="ru-RU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Редкие причины</a:t>
                      </a:r>
                      <a:endParaRPr lang="ru-RU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067917">
                <a:tc>
                  <a:txBody>
                    <a:bodyPr/>
                    <a:lstStyle/>
                    <a:p>
                      <a:r>
                        <a:rPr lang="ru-RU" sz="20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Гестационная</a:t>
                      </a:r>
                      <a:r>
                        <a:rPr lang="ru-RU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тромбоцитопения</a:t>
                      </a:r>
                    </a:p>
                    <a:p>
                      <a:r>
                        <a:rPr lang="ru-RU" sz="20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Преэклампсия</a:t>
                      </a:r>
                      <a:endParaRPr lang="en-US" sz="20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HELLP</a:t>
                      </a:r>
                      <a:r>
                        <a:rPr lang="ru-RU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-синдром</a:t>
                      </a:r>
                      <a:endParaRPr lang="en-US" sz="20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ДВС-синдром</a:t>
                      </a:r>
                    </a:p>
                    <a:p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Острый жировой </a:t>
                      </a:r>
                      <a:r>
                        <a:rPr lang="ru-RU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гепатоз</a:t>
                      </a:r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беременных</a:t>
                      </a:r>
                    </a:p>
                    <a:p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Иммунная тромбоцитопения (ИТП)</a:t>
                      </a:r>
                    </a:p>
                    <a:p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Тромботическая тромбоцитопеническая пурпура</a:t>
                      </a:r>
                    </a:p>
                    <a:p>
                      <a:r>
                        <a:rPr lang="ru-RU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Гемолитико</a:t>
                      </a:r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-уремический синдром</a:t>
                      </a:r>
                    </a:p>
                    <a:p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СКВ</a:t>
                      </a:r>
                      <a:endParaRPr lang="en-US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Антифосфолипидный синдром</a:t>
                      </a:r>
                      <a:endParaRPr lang="en-US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Вирусная инфекция(ВИЧ)</a:t>
                      </a:r>
                    </a:p>
                    <a:p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Недостаточность питания</a:t>
                      </a:r>
                    </a:p>
                    <a:p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Дефицит фолиевой кислоты</a:t>
                      </a:r>
                    </a:p>
                    <a:p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Злокачественные заболевания крови</a:t>
                      </a:r>
                    </a:p>
                    <a:p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Лекарственные препараты</a:t>
                      </a:r>
                    </a:p>
                    <a:p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Первичные нарушения костного мозга</a:t>
                      </a:r>
                    </a:p>
                    <a:p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Синдром </a:t>
                      </a:r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May-</a:t>
                      </a:r>
                      <a:r>
                        <a:rPr lang="en-US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Hegglin</a:t>
                      </a:r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Von</a:t>
                      </a:r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Willebrand’s</a:t>
                      </a:r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синдром 2</a:t>
                      </a:r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типа</a:t>
                      </a:r>
                    </a:p>
                    <a:p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Серповидно-клеточный криз с секвестрацией в селезенке</a:t>
                      </a:r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2401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332656"/>
            <a:ext cx="7772400" cy="633413"/>
          </a:xfrm>
        </p:spPr>
        <p:txBody>
          <a:bodyPr>
            <a:normAutofit/>
          </a:bodyPr>
          <a:lstStyle/>
          <a:p>
            <a:pPr eaLnBrk="1" hangingPunct="1"/>
            <a:r>
              <a:rPr lang="ru-RU" sz="2800" b="1" dirty="0" smtClean="0">
                <a:solidFill>
                  <a:srgbClr val="3333FF"/>
                </a:solidFill>
                <a:latin typeface="Arial" pitchFamily="34" charset="0"/>
              </a:rPr>
              <a:t>Классификация </a:t>
            </a:r>
            <a:r>
              <a:rPr lang="en-US" sz="2800" b="1" dirty="0" smtClean="0">
                <a:solidFill>
                  <a:srgbClr val="3333FF"/>
                </a:solidFill>
                <a:latin typeface="Arial" pitchFamily="34" charset="0"/>
              </a:rPr>
              <a:t>HELLP</a:t>
            </a:r>
            <a:r>
              <a:rPr lang="ru-RU" sz="2800" b="1" dirty="0" smtClean="0">
                <a:solidFill>
                  <a:srgbClr val="3333FF"/>
                </a:solidFill>
                <a:latin typeface="Arial" pitchFamily="34" charset="0"/>
              </a:rPr>
              <a:t>-синдрома</a:t>
            </a:r>
          </a:p>
        </p:txBody>
      </p:sp>
      <p:graphicFrame>
        <p:nvGraphicFramePr>
          <p:cNvPr id="126979" name="Group 3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4221288617"/>
              </p:ext>
            </p:extLst>
          </p:nvPr>
        </p:nvGraphicFramePr>
        <p:xfrm>
          <a:off x="364799" y="1340768"/>
          <a:ext cx="5544616" cy="3012289"/>
        </p:xfrm>
        <a:graphic>
          <a:graphicData uri="http://schemas.openxmlformats.org/drawingml/2006/table">
            <a:tbl>
              <a:tblPr/>
              <a:tblGrid>
                <a:gridCol w="792088"/>
                <a:gridCol w="2952328"/>
                <a:gridCol w="1800200"/>
              </a:tblGrid>
              <a:tr h="57527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</a:rPr>
                        <a:t>Класс HELLP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</a:rPr>
                        <a:t>Классификация 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</a:rPr>
                        <a:t>Mississippi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</a:rPr>
                        <a:t>Классификация 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</a:rPr>
                        <a:t>Tennessee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375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I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</a:rPr>
                        <a:t>Тромбоциты 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</a:rPr>
                        <a:t>&lt;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</a:rPr>
                        <a:t> 50000</a:t>
                      </a:r>
                      <a:r>
                        <a:rPr kumimoji="0" lang="ru-RU" sz="1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</a:rPr>
                        <a:t>9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</a:rPr>
                        <a:t>/л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АСТ, АЛТ 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&gt;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70 ЕД/л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ЛДГ 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&gt;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600 ЕД/л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Тромбоциты 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&lt;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100000</a:t>
                      </a:r>
                      <a:r>
                        <a:rPr kumimoji="0" lang="ru-RU" sz="12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9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/л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АСТ 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&gt;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70 ЕД/л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ЛДГ 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&gt;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600 ЕД/л </a:t>
                      </a:r>
                      <a:endParaRPr kumimoji="0" 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endParaRPr lang="ru-RU" sz="1100" dirty="0"/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391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II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</a:rPr>
                        <a:t>Тромбоциты 50000-100000</a:t>
                      </a:r>
                      <a:r>
                        <a:rPr kumimoji="0" lang="ru-RU" sz="1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</a:rPr>
                        <a:t>9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</a:rPr>
                        <a:t>/л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АСТ, АЛТ 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&gt;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70 ЕД/л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ЛДГ 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&gt;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600 ЕД/л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4441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III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</a:rPr>
                        <a:t>Тромбоциты 100000-150000</a:t>
                      </a:r>
                      <a:r>
                        <a:rPr kumimoji="0" lang="ru-RU" sz="1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</a:rPr>
                        <a:t>9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</a:rPr>
                        <a:t>/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</a:rPr>
                        <a:t>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АСТ, АЛТ 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&gt;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40 ЕД/л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ЛДГ 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&gt;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600 ЕД/л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7912" name="Text Box 25"/>
          <p:cNvSpPr txBox="1">
            <a:spLocks noChangeArrowheads="1"/>
          </p:cNvSpPr>
          <p:nvPr/>
        </p:nvSpPr>
        <p:spPr bwMode="auto">
          <a:xfrm>
            <a:off x="2662238" y="6021388"/>
            <a:ext cx="6481762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</a:rPr>
              <a:t>Haram K., </a:t>
            </a:r>
            <a:r>
              <a:rPr lang="en-US" sz="1400" dirty="0" err="1">
                <a:solidFill>
                  <a:srgbClr val="000000"/>
                </a:solidFill>
                <a:latin typeface="Arial" pitchFamily="34" charset="0"/>
              </a:rPr>
              <a:t>Svendsen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</a:rPr>
              <a:t> E., </a:t>
            </a:r>
            <a:r>
              <a:rPr lang="en-US" sz="1400" dirty="0" err="1">
                <a:solidFill>
                  <a:srgbClr val="000000"/>
                </a:solidFill>
                <a:latin typeface="Arial" pitchFamily="34" charset="0"/>
              </a:rPr>
              <a:t>Abildgaard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</a:rPr>
              <a:t> U. The HELLP syndrome: Clinical issues and management. A BMC Pregnancy Childbirth. 2009; 9: 8. </a:t>
            </a:r>
            <a:endParaRPr lang="ru-RU" sz="1400" dirty="0">
              <a:solidFill>
                <a:srgbClr val="000000"/>
              </a:solidFill>
              <a:latin typeface="Arial" pitchFamily="34" charset="0"/>
            </a:endParaRPr>
          </a:p>
          <a:p>
            <a:pPr eaLnBrk="1" hangingPunct="1">
              <a:spcBef>
                <a:spcPct val="50000"/>
              </a:spcBef>
            </a:pPr>
            <a:endParaRPr lang="ru-RU" sz="14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27584" y="4725144"/>
            <a:ext cx="7920880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b="1" dirty="0" smtClean="0">
                <a:solidFill>
                  <a:srgbClr val="FF0000"/>
                </a:solidFill>
                <a:latin typeface="Arial" pitchFamily="34" charset="0"/>
              </a:rPr>
              <a:t>Важно не оценивать  степень тяжести, а установить факт «</a:t>
            </a:r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</a:rPr>
              <a:t>HELLP</a:t>
            </a:r>
            <a:r>
              <a:rPr lang="ru-RU" sz="2000" b="1" dirty="0" smtClean="0">
                <a:solidFill>
                  <a:srgbClr val="FF0000"/>
                </a:solidFill>
                <a:latin typeface="Arial" pitchFamily="34" charset="0"/>
              </a:rPr>
              <a:t>-синдрома» и принять решение о родоразрешении</a:t>
            </a:r>
            <a:endParaRPr lang="ru-RU" sz="2000" b="1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04248" y="2328706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</a:rPr>
              <a:t>Не надо!</a:t>
            </a:r>
            <a:endParaRPr lang="ru-RU" sz="2800" b="1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4" name="Правая фигурная скобка 3"/>
          <p:cNvSpPr/>
          <p:nvPr/>
        </p:nvSpPr>
        <p:spPr>
          <a:xfrm>
            <a:off x="6012160" y="1251508"/>
            <a:ext cx="648072" cy="3024336"/>
          </a:xfrm>
          <a:prstGeom prst="rightBrace">
            <a:avLst>
              <a:gd name="adj1" fmla="val 50243"/>
              <a:gd name="adj2" fmla="val 5000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36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Заголовок 1"/>
          <p:cNvSpPr>
            <a:spLocks noGrp="1"/>
          </p:cNvSpPr>
          <p:nvPr>
            <p:ph type="title"/>
          </p:nvPr>
        </p:nvSpPr>
        <p:spPr>
          <a:xfrm>
            <a:off x="357188" y="274638"/>
            <a:ext cx="8329612" cy="796925"/>
          </a:xfrm>
        </p:spPr>
        <p:txBody>
          <a:bodyPr/>
          <a:lstStyle/>
          <a:p>
            <a:r>
              <a:rPr lang="ru-RU" sz="2800" b="1" smtClean="0">
                <a:solidFill>
                  <a:srgbClr val="0000FF"/>
                </a:solidFill>
                <a:latin typeface="Arial" charset="0"/>
                <a:cs typeface="Arial" charset="0"/>
              </a:rPr>
              <a:t>Исследования«PIERS</a:t>
            </a:r>
            <a:r>
              <a:rPr lang="ru-RU" sz="2400" b="1" smtClean="0">
                <a:solidFill>
                  <a:srgbClr val="0000FF"/>
                </a:solidFill>
                <a:latin typeface="Arial" charset="0"/>
                <a:cs typeface="Arial" charset="0"/>
              </a:rPr>
              <a:t>»                                         (Preeclampsia Integrated Estimate of RiSk) </a:t>
            </a:r>
            <a:endParaRPr lang="ru-RU" sz="2800" b="1" smtClean="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sp>
        <p:nvSpPr>
          <p:cNvPr id="38915" name="Содержимое 2"/>
          <p:cNvSpPr>
            <a:spLocks noGrp="1"/>
          </p:cNvSpPr>
          <p:nvPr>
            <p:ph idx="1"/>
          </p:nvPr>
        </p:nvSpPr>
        <p:spPr>
          <a:xfrm>
            <a:off x="642938" y="1143000"/>
            <a:ext cx="8072437" cy="4525963"/>
          </a:xfrm>
        </p:spPr>
        <p:txBody>
          <a:bodyPr/>
          <a:lstStyle/>
          <a:p>
            <a:r>
              <a:rPr lang="ru-RU" sz="2400" b="1" smtClean="0">
                <a:latin typeface="Arial" charset="0"/>
                <a:cs typeface="Arial" charset="0"/>
              </a:rPr>
              <a:t>Достоверная прогностическая значимость в отношении неблагоприятного исхода</a:t>
            </a:r>
          </a:p>
          <a:p>
            <a:r>
              <a:rPr lang="ru-RU" sz="2400" b="1" smtClean="0">
                <a:solidFill>
                  <a:srgbClr val="0000FF"/>
                </a:solidFill>
                <a:latin typeface="Arial" charset="0"/>
                <a:cs typeface="Arial" charset="0"/>
              </a:rPr>
              <a:t>Для матери </a:t>
            </a:r>
          </a:p>
          <a:p>
            <a:pPr lvl="1"/>
            <a:r>
              <a:rPr lang="ru-RU" sz="2000" b="1" smtClean="0">
                <a:latin typeface="Arial" charset="0"/>
                <a:cs typeface="Arial" charset="0"/>
              </a:rPr>
              <a:t>Боль в груди</a:t>
            </a:r>
          </a:p>
          <a:p>
            <a:pPr lvl="1"/>
            <a:r>
              <a:rPr lang="ru-RU" sz="2000" b="1" smtClean="0">
                <a:latin typeface="Arial" charset="0"/>
                <a:cs typeface="Arial" charset="0"/>
              </a:rPr>
              <a:t>Одышка</a:t>
            </a:r>
          </a:p>
          <a:p>
            <a:pPr lvl="1"/>
            <a:r>
              <a:rPr lang="ru-RU" sz="2000" b="1" smtClean="0">
                <a:latin typeface="Arial" charset="0"/>
                <a:cs typeface="Arial" charset="0"/>
              </a:rPr>
              <a:t>Отек легких </a:t>
            </a:r>
          </a:p>
          <a:p>
            <a:pPr lvl="1"/>
            <a:r>
              <a:rPr lang="ru-RU" sz="2000" b="1" smtClean="0">
                <a:latin typeface="Arial" charset="0"/>
                <a:cs typeface="Arial" charset="0"/>
              </a:rPr>
              <a:t>Тромбоцитопения</a:t>
            </a:r>
          </a:p>
          <a:p>
            <a:pPr lvl="1"/>
            <a:r>
              <a:rPr lang="ru-RU" sz="2000" b="1" smtClean="0">
                <a:latin typeface="Arial" charset="0"/>
                <a:cs typeface="Arial" charset="0"/>
              </a:rPr>
              <a:t>Повышение уровня печеночных ферментов</a:t>
            </a:r>
          </a:p>
          <a:p>
            <a:pPr lvl="1"/>
            <a:r>
              <a:rPr lang="en-US" sz="2000" b="1" smtClean="0">
                <a:latin typeface="Arial" charset="0"/>
                <a:cs typeface="Arial" charset="0"/>
              </a:rPr>
              <a:t>HELLP</a:t>
            </a:r>
            <a:r>
              <a:rPr lang="ru-RU" sz="2000" b="1" smtClean="0">
                <a:latin typeface="Arial" charset="0"/>
                <a:cs typeface="Arial" charset="0"/>
              </a:rPr>
              <a:t>-синдром</a:t>
            </a:r>
          </a:p>
          <a:p>
            <a:pPr lvl="1"/>
            <a:r>
              <a:rPr lang="ru-RU" sz="2000" b="1" smtClean="0">
                <a:latin typeface="Arial" charset="0"/>
                <a:cs typeface="Arial" charset="0"/>
              </a:rPr>
              <a:t>Уровень креатинина более 110 мкмоль/л</a:t>
            </a:r>
            <a:endParaRPr lang="ru-RU" sz="2400" b="1" smtClean="0">
              <a:latin typeface="Arial" charset="0"/>
              <a:cs typeface="Arial" charset="0"/>
            </a:endParaRPr>
          </a:p>
          <a:p>
            <a:r>
              <a:rPr lang="ru-RU" sz="2400" b="1" smtClean="0">
                <a:solidFill>
                  <a:srgbClr val="0000FF"/>
                </a:solidFill>
                <a:latin typeface="Arial" charset="0"/>
                <a:cs typeface="Arial" charset="0"/>
              </a:rPr>
              <a:t>Перинатальный результат:</a:t>
            </a:r>
          </a:p>
          <a:p>
            <a:pPr lvl="2"/>
            <a:r>
              <a:rPr lang="ru-RU" sz="2000" b="1" smtClean="0">
                <a:latin typeface="Arial" charset="0"/>
                <a:cs typeface="Arial" charset="0"/>
              </a:rPr>
              <a:t>АДдиастол. более 110 мм рт.ст.</a:t>
            </a:r>
          </a:p>
          <a:p>
            <a:pPr lvl="2"/>
            <a:r>
              <a:rPr lang="ru-RU" sz="2000" b="1" smtClean="0">
                <a:latin typeface="Arial" charset="0"/>
                <a:cs typeface="Arial" charset="0"/>
              </a:rPr>
              <a:t>Отслойка плаценты</a:t>
            </a:r>
          </a:p>
        </p:txBody>
      </p:sp>
      <p:sp>
        <p:nvSpPr>
          <p:cNvPr id="38916" name="Дата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90D8D7A-0F94-4661-AF0F-1655CA6378DF}" type="datetime11">
              <a:rPr lang="ru-RU" sz="1400" smtClean="0">
                <a:latin typeface="Arial" charset="0"/>
              </a:rPr>
              <a:t>21:40:31</a:t>
            </a:fld>
            <a:endParaRPr lang="ru-RU" sz="1400" smtClean="0">
              <a:latin typeface="Arial" charset="0"/>
            </a:endParaRPr>
          </a:p>
        </p:txBody>
      </p:sp>
      <p:sp>
        <p:nvSpPr>
          <p:cNvPr id="38917" name="Прямоугольник 4"/>
          <p:cNvSpPr>
            <a:spLocks noChangeArrowheads="1"/>
          </p:cNvSpPr>
          <p:nvPr/>
        </p:nvSpPr>
        <p:spPr bwMode="auto">
          <a:xfrm>
            <a:off x="1357313" y="6211888"/>
            <a:ext cx="77866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en-US" sz="1200"/>
              <a:t>Menzies J, Magee LA, Macnab YC, e al/  Current CHS and NHBPEP criteria for severe preeclampsia do not uniformly predict adverse maternal or perinatal outcomes. Hypertens Pregnancy</a:t>
            </a:r>
            <a:r>
              <a:rPr lang="ru-RU" sz="1200"/>
              <a:t>. 2007;26(4):447-62.</a:t>
            </a: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Куликов А.В.</a:t>
            </a: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Дата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277239D-3372-4C95-82C7-C3A6A05C3F00}" type="datetime11">
              <a:rPr lang="ru-RU" sz="1400" smtClean="0"/>
              <a:t>21:40:31</a:t>
            </a:fld>
            <a:endParaRPr lang="ru-RU" sz="1400" smtClean="0"/>
          </a:p>
        </p:txBody>
      </p:sp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404813"/>
            <a:ext cx="8207375" cy="431800"/>
          </a:xfrm>
        </p:spPr>
        <p:txBody>
          <a:bodyPr/>
          <a:lstStyle/>
          <a:p>
            <a:pPr eaLnBrk="1" hangingPunct="1"/>
            <a:r>
              <a:rPr lang="ru-RU" sz="2400" b="1" smtClean="0">
                <a:solidFill>
                  <a:srgbClr val="3333FF"/>
                </a:solidFill>
                <a:latin typeface="Arial" charset="0"/>
              </a:rPr>
              <a:t>Очаговые некрозы в печени при </a:t>
            </a:r>
            <a:r>
              <a:rPr lang="en-US" sz="2400" b="1" smtClean="0">
                <a:solidFill>
                  <a:srgbClr val="3333FF"/>
                </a:solidFill>
                <a:latin typeface="Arial" charset="0"/>
              </a:rPr>
              <a:t>HELLP</a:t>
            </a:r>
            <a:r>
              <a:rPr lang="ru-RU" sz="2400" b="1" smtClean="0">
                <a:solidFill>
                  <a:srgbClr val="3333FF"/>
                </a:solidFill>
                <a:latin typeface="Arial" charset="0"/>
              </a:rPr>
              <a:t>- синдроме</a:t>
            </a:r>
          </a:p>
        </p:txBody>
      </p:sp>
      <p:sp>
        <p:nvSpPr>
          <p:cNvPr id="41988" name="Line 6"/>
          <p:cNvSpPr>
            <a:spLocks noChangeShapeType="1"/>
          </p:cNvSpPr>
          <p:nvPr/>
        </p:nvSpPr>
        <p:spPr bwMode="auto">
          <a:xfrm flipV="1">
            <a:off x="5580063" y="2781300"/>
            <a:ext cx="720725" cy="7921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1989" name="Text Box 7"/>
          <p:cNvSpPr txBox="1">
            <a:spLocks noChangeArrowheads="1"/>
          </p:cNvSpPr>
          <p:nvPr/>
        </p:nvSpPr>
        <p:spPr bwMode="auto">
          <a:xfrm>
            <a:off x="4356100" y="6165850"/>
            <a:ext cx="4464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1800" b="1">
                <a:latin typeface="Arial" charset="0"/>
              </a:rPr>
              <a:t>Автор микрофото А.В. Спирин, 2009</a:t>
            </a:r>
          </a:p>
        </p:txBody>
      </p:sp>
      <p:pic>
        <p:nvPicPr>
          <p:cNvPr id="10" name="Рисунок 9" descr="некроз-печени-при-HELLP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55976" y="1124744"/>
            <a:ext cx="3338054" cy="246040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1" name="Рисунок 10" descr="HELLP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1124744"/>
            <a:ext cx="3240360" cy="242646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2" name="Рисунок 11" descr="ELLP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23928" y="3789040"/>
            <a:ext cx="3816424" cy="2297753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41993" name="Line 5"/>
          <p:cNvSpPr>
            <a:spLocks noChangeShapeType="1"/>
          </p:cNvSpPr>
          <p:nvPr/>
        </p:nvSpPr>
        <p:spPr bwMode="auto">
          <a:xfrm flipV="1">
            <a:off x="1331913" y="2420938"/>
            <a:ext cx="720725" cy="792162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1994" name="Line 5"/>
          <p:cNvSpPr>
            <a:spLocks noChangeShapeType="1"/>
          </p:cNvSpPr>
          <p:nvPr/>
        </p:nvSpPr>
        <p:spPr bwMode="auto">
          <a:xfrm flipV="1">
            <a:off x="4859338" y="2349500"/>
            <a:ext cx="720725" cy="792163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1995" name="Line 5"/>
          <p:cNvSpPr>
            <a:spLocks noChangeShapeType="1"/>
          </p:cNvSpPr>
          <p:nvPr/>
        </p:nvSpPr>
        <p:spPr bwMode="auto">
          <a:xfrm flipV="1">
            <a:off x="4572000" y="4365625"/>
            <a:ext cx="720725" cy="792163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1403648" y="4077072"/>
            <a:ext cx="2952328" cy="112371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3333FF"/>
                </a:solidFill>
                <a:latin typeface="Arial" pitchFamily="34" charset="0"/>
              </a:rPr>
              <a:t>Жировая инфильтрация при </a:t>
            </a:r>
            <a:r>
              <a:rPr lang="en-US" sz="2000" b="1" dirty="0">
                <a:solidFill>
                  <a:srgbClr val="3333FF"/>
                </a:solidFill>
                <a:latin typeface="Arial" pitchFamily="34" charset="0"/>
              </a:rPr>
              <a:t>ELLP-</a:t>
            </a:r>
            <a:r>
              <a:rPr lang="ru-RU" sz="2000" b="1" dirty="0">
                <a:solidFill>
                  <a:srgbClr val="3333FF"/>
                </a:solidFill>
                <a:latin typeface="Arial" pitchFamily="34" charset="0"/>
              </a:rPr>
              <a:t>синдроме</a:t>
            </a: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Куликов А.В.</a:t>
            </a: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8" descr="Изображение 00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24075" y="1700213"/>
            <a:ext cx="5013325" cy="3849687"/>
          </a:xfrm>
        </p:spPr>
      </p:pic>
      <p:sp>
        <p:nvSpPr>
          <p:cNvPr id="43011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333375"/>
            <a:ext cx="8153400" cy="1143000"/>
          </a:xfrm>
        </p:spPr>
        <p:txBody>
          <a:bodyPr anchor="b"/>
          <a:lstStyle/>
          <a:p>
            <a:pPr eaLnBrk="1" hangingPunct="1"/>
            <a:r>
              <a:rPr lang="ru-RU" sz="3200" b="1" smtClean="0">
                <a:solidFill>
                  <a:schemeClr val="accent2"/>
                </a:solidFill>
                <a:latin typeface="Arial" charset="0"/>
              </a:rPr>
              <a:t>Патоморфология </a:t>
            </a:r>
            <a:r>
              <a:rPr lang="en-US" sz="3200" b="1" smtClean="0">
                <a:solidFill>
                  <a:schemeClr val="accent2"/>
                </a:solidFill>
                <a:latin typeface="Arial" charset="0"/>
              </a:rPr>
              <a:t>HELLP</a:t>
            </a:r>
            <a:r>
              <a:rPr lang="ru-RU" sz="3200" b="1" smtClean="0">
                <a:solidFill>
                  <a:schemeClr val="accent2"/>
                </a:solidFill>
                <a:latin typeface="Arial" charset="0"/>
              </a:rPr>
              <a:t>-синдрома:</a:t>
            </a:r>
            <a:br>
              <a:rPr lang="ru-RU" sz="3200" b="1" smtClean="0">
                <a:solidFill>
                  <a:schemeClr val="accent2"/>
                </a:solidFill>
                <a:latin typeface="Arial" charset="0"/>
              </a:rPr>
            </a:br>
            <a:r>
              <a:rPr lang="ru-RU" sz="3200" b="1" smtClean="0">
                <a:solidFill>
                  <a:schemeClr val="accent2"/>
                </a:solidFill>
                <a:latin typeface="Arial" charset="0"/>
              </a:rPr>
              <a:t>перипортальный  некроз  печени</a:t>
            </a:r>
          </a:p>
        </p:txBody>
      </p:sp>
      <p:sp>
        <p:nvSpPr>
          <p:cNvPr id="43012" name="Line 4"/>
          <p:cNvSpPr>
            <a:spLocks noChangeShapeType="1"/>
          </p:cNvSpPr>
          <p:nvPr/>
        </p:nvSpPr>
        <p:spPr bwMode="auto">
          <a:xfrm flipV="1">
            <a:off x="3779838" y="3860800"/>
            <a:ext cx="647700" cy="360363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3013" name="Text Box 7"/>
          <p:cNvSpPr txBox="1">
            <a:spLocks noChangeArrowheads="1"/>
          </p:cNvSpPr>
          <p:nvPr/>
        </p:nvSpPr>
        <p:spPr bwMode="auto">
          <a:xfrm>
            <a:off x="2484438" y="5876925"/>
            <a:ext cx="60483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1800" b="1">
                <a:latin typeface="Arial" charset="0"/>
              </a:rPr>
              <a:t>Автор микрофото А.В. Спирин, 2009</a:t>
            </a: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A3B400-E5A9-4365-8459-95BD56FC4AA9}" type="datetime11">
              <a:rPr lang="ru-RU" smtClean="0"/>
              <a:t>21:40:31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Куликов А.В.</a:t>
            </a: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Дата 3"/>
          <p:cNvSpPr txBox="1">
            <a:spLocks noGrp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1400"/>
              <a:t>Куликов А.В.</a:t>
            </a:r>
          </a:p>
        </p:txBody>
      </p:sp>
      <p:sp>
        <p:nvSpPr>
          <p:cNvPr id="45059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404813"/>
            <a:ext cx="7772400" cy="658812"/>
          </a:xfrm>
        </p:spPr>
        <p:txBody>
          <a:bodyPr/>
          <a:lstStyle/>
          <a:p>
            <a:pPr eaLnBrk="1" hangingPunct="1"/>
            <a:r>
              <a:rPr lang="ru-RU" sz="2800" b="1" smtClean="0">
                <a:solidFill>
                  <a:srgbClr val="0000FF"/>
                </a:solidFill>
                <a:latin typeface="Arial" charset="0"/>
              </a:rPr>
              <a:t>Морфология </a:t>
            </a:r>
            <a:r>
              <a:rPr lang="en-US" sz="2800" b="1" smtClean="0">
                <a:solidFill>
                  <a:srgbClr val="0000FF"/>
                </a:solidFill>
                <a:latin typeface="Arial" charset="0"/>
              </a:rPr>
              <a:t>HELLP</a:t>
            </a:r>
            <a:r>
              <a:rPr lang="ru-RU" sz="2800" b="1" smtClean="0">
                <a:solidFill>
                  <a:srgbClr val="0000FF"/>
                </a:solidFill>
                <a:latin typeface="Arial" charset="0"/>
              </a:rPr>
              <a:t>-синдрома</a:t>
            </a:r>
            <a:endParaRPr lang="ru-RU" sz="2400" smtClean="0">
              <a:solidFill>
                <a:srgbClr val="0A02A0"/>
              </a:solidFill>
              <a:latin typeface="Arial" charset="0"/>
            </a:endParaRPr>
          </a:p>
        </p:txBody>
      </p:sp>
      <p:pic>
        <p:nvPicPr>
          <p:cNvPr id="69638" name="Picture 4" descr="7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1772816"/>
            <a:ext cx="4824536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45061" name="Text Box 7"/>
          <p:cNvSpPr txBox="1">
            <a:spLocks noChangeArrowheads="1"/>
          </p:cNvSpPr>
          <p:nvPr/>
        </p:nvSpPr>
        <p:spPr bwMode="auto">
          <a:xfrm>
            <a:off x="2700338" y="5876925"/>
            <a:ext cx="60483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1800" b="1">
                <a:latin typeface="Arial" charset="0"/>
              </a:rPr>
              <a:t>Автор микрофото А.В. Спирин, 2009</a:t>
            </a:r>
          </a:p>
        </p:txBody>
      </p:sp>
      <p:sp>
        <p:nvSpPr>
          <p:cNvPr id="45062" name="Text Box 8"/>
          <p:cNvSpPr txBox="1">
            <a:spLocks noChangeArrowheads="1"/>
          </p:cNvSpPr>
          <p:nvPr/>
        </p:nvSpPr>
        <p:spPr bwMode="auto">
          <a:xfrm>
            <a:off x="755650" y="1196975"/>
            <a:ext cx="63373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b="1">
                <a:solidFill>
                  <a:schemeClr val="accent2"/>
                </a:solidFill>
                <a:latin typeface="Arial" charset="0"/>
              </a:rPr>
              <a:t>Гемоглобинурийный нефроз</a:t>
            </a:r>
          </a:p>
        </p:txBody>
      </p:sp>
      <p:cxnSp>
        <p:nvCxnSpPr>
          <p:cNvPr id="10" name="Прямая со стрелкой 9"/>
          <p:cNvCxnSpPr/>
          <p:nvPr/>
        </p:nvCxnSpPr>
        <p:spPr>
          <a:xfrm rot="16200000" flipH="1">
            <a:off x="3779837" y="2420938"/>
            <a:ext cx="792163" cy="649288"/>
          </a:xfrm>
          <a:prstGeom prst="straightConnector1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rot="5400000">
            <a:off x="5968206" y="3329782"/>
            <a:ext cx="728663" cy="495300"/>
          </a:xfrm>
          <a:prstGeom prst="straightConnector1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1B47B3E-B833-4AF5-A1FA-FC044DA0DEC0}" type="datetime11">
              <a:rPr lang="ru-RU" smtClean="0"/>
              <a:t>21:40:31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Куликов А.В.</a:t>
            </a: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761" y="207684"/>
            <a:ext cx="532447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9056" y="1066081"/>
            <a:ext cx="7056157" cy="5110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http://www.medlit.ru/static/img/books/615/b/3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28" y="220868"/>
            <a:ext cx="1524000" cy="20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984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Дата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D01E3C5-D4B1-4A2D-8F21-91CE5E6F35F2}" type="datetime11">
              <a:rPr lang="ru-RU" sz="1400" smtClean="0"/>
              <a:t>21:40:31</a:t>
            </a:fld>
            <a:endParaRPr lang="ru-RU" sz="1400" smtClean="0"/>
          </a:p>
        </p:txBody>
      </p:sp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33375"/>
            <a:ext cx="7772400" cy="358775"/>
          </a:xfrm>
        </p:spPr>
        <p:txBody>
          <a:bodyPr/>
          <a:lstStyle/>
          <a:p>
            <a:pPr eaLnBrk="1" hangingPunct="1"/>
            <a:r>
              <a:rPr lang="ru-RU" sz="2800" b="1" smtClean="0">
                <a:solidFill>
                  <a:srgbClr val="3333FF"/>
                </a:solidFill>
                <a:latin typeface="Arial" charset="0"/>
              </a:rPr>
              <a:t>Осложнения </a:t>
            </a:r>
            <a:r>
              <a:rPr lang="en-US" sz="2800" b="1" smtClean="0">
                <a:solidFill>
                  <a:srgbClr val="3333FF"/>
                </a:solidFill>
                <a:latin typeface="Arial" charset="0"/>
              </a:rPr>
              <a:t>HELLP-</a:t>
            </a:r>
            <a:r>
              <a:rPr lang="ru-RU" sz="2800" b="1" smtClean="0">
                <a:solidFill>
                  <a:srgbClr val="3333FF"/>
                </a:solidFill>
                <a:latin typeface="Arial" charset="0"/>
              </a:rPr>
              <a:t>синдрома</a:t>
            </a:r>
          </a:p>
        </p:txBody>
      </p:sp>
      <p:graphicFrame>
        <p:nvGraphicFramePr>
          <p:cNvPr id="26661" name="Group 37"/>
          <p:cNvGraphicFramePr>
            <a:graphicFrameLocks noGrp="1"/>
          </p:cNvGraphicFramePr>
          <p:nvPr>
            <p:ph type="tbl" idx="1"/>
          </p:nvPr>
        </p:nvGraphicFramePr>
        <p:xfrm>
          <a:off x="827088" y="836613"/>
          <a:ext cx="7345362" cy="5211846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5054798"/>
                <a:gridCol w="2290564"/>
              </a:tblGrid>
              <a:tr h="45717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Материнские осложнения 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7" marR="91447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(%)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7" marR="91447" marT="45711" marB="45711" anchor="ctr" horzOverflow="overflow"/>
                </a:tc>
              </a:tr>
              <a:tr h="3962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Эклампсия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7" marR="91447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4-9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7" marR="91447" marT="45711" marB="45711" anchor="ctr" horzOverflow="overflow"/>
                </a:tc>
              </a:tr>
              <a:tr h="3962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Отслойка плаценты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7" marR="91447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9-20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7" marR="91447" marT="45711" marB="45711" anchor="ctr" horzOverflow="overflow"/>
                </a:tc>
              </a:tr>
              <a:tr h="3962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ДВС-синдром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7" marR="91447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5-56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7" marR="91447" marT="45711" marB="45711" anchor="ctr" horzOverflow="overflow"/>
                </a:tc>
              </a:tr>
              <a:tr h="3962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Острая почечная недостаточность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7" marR="91447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7-36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7" marR="91447" marT="45711" marB="45711" anchor="ctr" horzOverflow="overflow"/>
                </a:tc>
              </a:tr>
              <a:tr h="3962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Массивный асцит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7" marR="91447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4-11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7" marR="91447" marT="45711" marB="45711" anchor="ctr" horzOverflow="overflow"/>
                </a:tc>
              </a:tr>
              <a:tr h="3962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Отек головного мозга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7" marR="91447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1-8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7" marR="91447" marT="45711" marB="45711" anchor="ctr" horzOverflow="overflow"/>
                </a:tc>
              </a:tr>
              <a:tr h="3962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Отек легких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7" marR="91447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3-10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7" marR="91447" marT="45711" marB="45711" anchor="ctr" horzOverflow="overflow"/>
                </a:tc>
              </a:tr>
              <a:tr h="3962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Подкапсульная</a:t>
                      </a:r>
                      <a:r>
                        <a:rPr kumimoji="0" lang="ru-RU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 гематома печени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7" marR="91447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0,9-2,0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7" marR="91447" marT="45711" marB="45711" anchor="ctr" horzOverflow="overflow"/>
                </a:tc>
              </a:tr>
              <a:tr h="3962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Разрыв печени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7" marR="91447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1,8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7" marR="91447" marT="45711" marB="45711" anchor="ctr" horzOverflow="overflow"/>
                </a:tc>
              </a:tr>
              <a:tr h="3962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Внутримозговое кровоизлияние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7" marR="91447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1,5-40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7" marR="91447" marT="45711" marB="45711" anchor="ctr" horzOverflow="overflow"/>
                </a:tc>
              </a:tr>
              <a:tr h="3962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Ишемический инсульт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7" marR="91447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Ед.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7" marR="91447" marT="45711" marB="45711" anchor="ctr" horzOverflow="overflow"/>
                </a:tc>
              </a:tr>
              <a:tr h="3962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Материнская летальность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7" marR="91447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1-25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7" marR="91447" marT="45711" marB="45711" anchor="ctr" horzOverflow="overflow"/>
                </a:tc>
              </a:tr>
            </a:tbl>
          </a:graphicData>
        </a:graphic>
      </p:graphicFrame>
      <p:sp>
        <p:nvSpPr>
          <p:cNvPr id="39984" name="Text Box 32"/>
          <p:cNvSpPr txBox="1">
            <a:spLocks noChangeArrowheads="1"/>
          </p:cNvSpPr>
          <p:nvPr/>
        </p:nvSpPr>
        <p:spPr bwMode="auto">
          <a:xfrm>
            <a:off x="900113" y="6165850"/>
            <a:ext cx="80629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sz="1200">
                <a:latin typeface="Arial" charset="0"/>
              </a:rPr>
              <a:t>Haram K., Svendsen E., Abildgaard U. The HELLP syndrome: Clinical issues and management. A BMC Pregnancy Childbirth. 2009; 9: 8. </a:t>
            </a:r>
            <a:endParaRPr lang="ru-RU" sz="1200">
              <a:latin typeface="Arial" charset="0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6588125" y="2093913"/>
            <a:ext cx="936625" cy="4064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6659563" y="2500313"/>
            <a:ext cx="792162" cy="423862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6553200" y="4868863"/>
            <a:ext cx="971550" cy="423862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6683375" y="5589588"/>
            <a:ext cx="792163" cy="423862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6694488" y="1670050"/>
            <a:ext cx="790575" cy="423863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Куликов А.В.</a:t>
            </a: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Дата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27032E7-E881-4515-ABF2-6CF7237C5E5A}" type="datetime11">
              <a:rPr lang="ru-RU" sz="1400" smtClean="0"/>
              <a:t>21:40:31</a:t>
            </a:fld>
            <a:endParaRPr lang="ru-RU" sz="1400" smtClean="0"/>
          </a:p>
        </p:txBody>
      </p:sp>
      <p:sp>
        <p:nvSpPr>
          <p:cNvPr id="44035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404813"/>
            <a:ext cx="7772400" cy="561975"/>
          </a:xfrm>
        </p:spPr>
        <p:txBody>
          <a:bodyPr/>
          <a:lstStyle/>
          <a:p>
            <a:pPr eaLnBrk="1" hangingPunct="1"/>
            <a:r>
              <a:rPr lang="ru-RU" sz="2800" b="1" smtClean="0">
                <a:solidFill>
                  <a:srgbClr val="0A02A0"/>
                </a:solidFill>
                <a:latin typeface="Arial" charset="0"/>
              </a:rPr>
              <a:t>Осложнения </a:t>
            </a:r>
            <a:r>
              <a:rPr lang="en-US" sz="2800" b="1" smtClean="0">
                <a:solidFill>
                  <a:srgbClr val="0A02A0"/>
                </a:solidFill>
                <a:latin typeface="Arial" charset="0"/>
              </a:rPr>
              <a:t>HELLP-</a:t>
            </a:r>
            <a:r>
              <a:rPr lang="ru-RU" sz="2800" b="1" smtClean="0">
                <a:solidFill>
                  <a:srgbClr val="0A02A0"/>
                </a:solidFill>
                <a:latin typeface="Arial" charset="0"/>
              </a:rPr>
              <a:t>синдрома</a:t>
            </a:r>
          </a:p>
        </p:txBody>
      </p:sp>
      <p:graphicFrame>
        <p:nvGraphicFramePr>
          <p:cNvPr id="31774" name="Group 30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3302903347"/>
              </p:ext>
            </p:extLst>
          </p:nvPr>
        </p:nvGraphicFramePr>
        <p:xfrm>
          <a:off x="1115616" y="1196752"/>
          <a:ext cx="6985000" cy="393192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5761037"/>
                <a:gridCol w="1223963"/>
              </a:tblGrid>
              <a:tr h="5762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Перинатальные осложнения </a:t>
                      </a:r>
                      <a:endParaRPr kumimoji="0" 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(%)</a:t>
                      </a:r>
                      <a:endParaRPr kumimoji="0" 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</a:tr>
              <a:tr h="576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Перинатальная смертность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7,4-34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</a:tr>
              <a:tr h="565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Задержка развития плода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38-61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</a:tr>
              <a:tr h="566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Преждевременные роды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</a:tr>
              <a:tr h="565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Тромбоцитопения новорожденных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15-50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</a:tr>
              <a:tr h="565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Респираторный дистресс-синдром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5,7-40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</a:tr>
            </a:tbl>
          </a:graphicData>
        </a:graphic>
      </p:graphicFrame>
      <p:sp>
        <p:nvSpPr>
          <p:cNvPr id="44037" name="Text Box 26"/>
          <p:cNvSpPr txBox="1">
            <a:spLocks noChangeArrowheads="1"/>
          </p:cNvSpPr>
          <p:nvPr/>
        </p:nvSpPr>
        <p:spPr bwMode="auto">
          <a:xfrm>
            <a:off x="611188" y="5734050"/>
            <a:ext cx="80629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sz="1200">
                <a:latin typeface="Arial" charset="0"/>
              </a:rPr>
              <a:t>Haram K., Svendsen E., Abildgaard U. The HELLP syndrome: Clinical issues and management. A BMC Pregnancy Childbirth. 2009; 9: 8. </a:t>
            </a:r>
            <a:endParaRPr lang="ru-RU" sz="1200">
              <a:latin typeface="Arial" charset="0"/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Куликов А.В.</a:t>
            </a: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Дата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3284615-4334-46F2-958F-09C33BEC5A1F}" type="datetime11">
              <a:rPr lang="ru-RU" sz="1400" smtClean="0"/>
              <a:t>21:40:31</a:t>
            </a:fld>
            <a:endParaRPr lang="ru-RU" sz="1400" smtClean="0"/>
          </a:p>
        </p:txBody>
      </p:sp>
      <p:sp>
        <p:nvSpPr>
          <p:cNvPr id="491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476672"/>
            <a:ext cx="8229600" cy="633413"/>
          </a:xfrm>
        </p:spPr>
        <p:txBody>
          <a:bodyPr/>
          <a:lstStyle/>
          <a:p>
            <a:pPr eaLnBrk="1" hangingPunct="1"/>
            <a:r>
              <a:rPr lang="ru-RU" sz="3200" b="1" dirty="0" smtClean="0">
                <a:solidFill>
                  <a:srgbClr val="3333FF"/>
                </a:solidFill>
                <a:latin typeface="Arial" charset="0"/>
              </a:rPr>
              <a:t>Тактика лечения</a:t>
            </a:r>
          </a:p>
        </p:txBody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576" y="1214660"/>
            <a:ext cx="7992888" cy="5329238"/>
          </a:xfrm>
        </p:spPr>
        <p:txBody>
          <a:bodyPr/>
          <a:lstStyle/>
          <a:p>
            <a:pPr marL="0" indent="0" algn="just">
              <a:lnSpc>
                <a:spcPct val="150000"/>
              </a:lnSpc>
              <a:spcBef>
                <a:spcPts val="1800"/>
              </a:spcBef>
              <a:buNone/>
              <a:defRPr/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При сроке беременности более </a:t>
            </a:r>
            <a:r>
              <a:rPr lang="ru-RU" sz="2400" b="1" dirty="0" smtClean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34 недель или угрожающих жизни признаках – срочное родоразрешение.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Выбор способа родоразрешения определяется акушерской ситуацией.</a:t>
            </a:r>
          </a:p>
          <a:p>
            <a:pPr marL="457200" indent="-457200" algn="just">
              <a:spcBef>
                <a:spcPts val="1800"/>
              </a:spcBef>
              <a:buFont typeface="+mj-lt"/>
              <a:buAutoNum type="arabicPeriod"/>
              <a:defRPr/>
            </a:pPr>
            <a:endParaRPr lang="ru-RU" sz="2400" dirty="0" smtClean="0"/>
          </a:p>
          <a:p>
            <a:pPr algn="just" eaLnBrk="1" hangingPunct="1">
              <a:lnSpc>
                <a:spcPct val="110000"/>
              </a:lnSpc>
              <a:defRPr/>
            </a:pPr>
            <a:endParaRPr lang="ru-RU" sz="2400" b="1" dirty="0" smtClean="0">
              <a:latin typeface="Arial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11560" y="3713649"/>
            <a:ext cx="72739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sz="2800" b="1" dirty="0">
                <a:solidFill>
                  <a:srgbClr val="FF6600"/>
                </a:solidFill>
                <a:latin typeface="Arial" charset="0"/>
              </a:rPr>
              <a:t>Пролонгировать более 24 ч  - опасно!</a:t>
            </a: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Куликов А.В.</a:t>
            </a: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17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Дата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E5B4A2CA-917F-4545-84F7-6C4D2E325430}" type="datetime11">
              <a:rPr lang="ru-RU" smtClean="0">
                <a:solidFill>
                  <a:srgbClr val="000000"/>
                </a:solidFill>
              </a:rPr>
              <a:pPr eaLnBrk="1" hangingPunct="1"/>
              <a:t>07:50:09</a:t>
            </a:fld>
            <a:endParaRPr lang="ru-RU" dirty="0" smtClean="0">
              <a:solidFill>
                <a:srgbClr val="000000"/>
              </a:solidFill>
            </a:endParaRPr>
          </a:p>
        </p:txBody>
      </p:sp>
      <p:sp>
        <p:nvSpPr>
          <p:cNvPr id="51203" name="Rectangle 4"/>
          <p:cNvSpPr>
            <a:spLocks noGrp="1" noChangeArrowheads="1"/>
          </p:cNvSpPr>
          <p:nvPr>
            <p:ph type="title"/>
          </p:nvPr>
        </p:nvSpPr>
        <p:spPr>
          <a:xfrm>
            <a:off x="467543" y="332656"/>
            <a:ext cx="8245475" cy="431800"/>
          </a:xfrm>
        </p:spPr>
        <p:txBody>
          <a:bodyPr/>
          <a:lstStyle/>
          <a:p>
            <a:pPr eaLnBrk="1" hangingPunct="1"/>
            <a:r>
              <a:rPr lang="ru-RU" sz="2400" b="1" dirty="0" smtClean="0">
                <a:solidFill>
                  <a:srgbClr val="0000FF"/>
                </a:solidFill>
              </a:rPr>
              <a:t>Интенсивная терапия тяжелой </a:t>
            </a:r>
            <a:r>
              <a:rPr lang="ru-RU" sz="2400" b="1" dirty="0" err="1" smtClean="0">
                <a:solidFill>
                  <a:srgbClr val="0000FF"/>
                </a:solidFill>
              </a:rPr>
              <a:t>преэклампсии</a:t>
            </a:r>
            <a:r>
              <a:rPr lang="ru-RU" sz="2400" b="1" dirty="0" smtClean="0">
                <a:solidFill>
                  <a:srgbClr val="0000FF"/>
                </a:solidFill>
              </a:rPr>
              <a:t> и эклампсии</a:t>
            </a:r>
          </a:p>
        </p:txBody>
      </p:sp>
      <p:sp>
        <p:nvSpPr>
          <p:cNvPr id="289797" name="Oval 5"/>
          <p:cNvSpPr>
            <a:spLocks noChangeArrowheads="1"/>
          </p:cNvSpPr>
          <p:nvPr/>
        </p:nvSpPr>
        <p:spPr bwMode="auto">
          <a:xfrm>
            <a:off x="382851" y="2060848"/>
            <a:ext cx="8282662" cy="864095"/>
          </a:xfrm>
          <a:prstGeom prst="roundRect">
            <a:avLst/>
          </a:prstGeom>
          <a:solidFill>
            <a:schemeClr val="accent3">
              <a:lumMod val="95000"/>
            </a:schemeClr>
          </a:solidFill>
          <a:ln w="9525">
            <a:noFill/>
            <a:round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algn="ctr">
              <a:defRPr/>
            </a:pPr>
            <a:r>
              <a:rPr lang="ru-RU" sz="1800" b="1" dirty="0" err="1">
                <a:solidFill>
                  <a:srgbClr val="0000FF"/>
                </a:solidFill>
                <a:latin typeface="Arial" pitchFamily="34" charset="0"/>
              </a:rPr>
              <a:t>Пртивосудорожный</a:t>
            </a:r>
            <a:r>
              <a:rPr lang="ru-RU" sz="1800" b="1" dirty="0">
                <a:solidFill>
                  <a:srgbClr val="0000FF"/>
                </a:solidFill>
                <a:latin typeface="Arial" pitchFamily="34" charset="0"/>
              </a:rPr>
              <a:t> эффект</a:t>
            </a:r>
          </a:p>
          <a:p>
            <a:pPr algn="ctr">
              <a:defRPr/>
            </a:pPr>
            <a:r>
              <a:rPr lang="ru-RU" sz="1800" b="1" dirty="0">
                <a:solidFill>
                  <a:srgbClr val="000000"/>
                </a:solidFill>
                <a:latin typeface="Arial" pitchFamily="34" charset="0"/>
              </a:rPr>
              <a:t>Магния сульфат</a:t>
            </a:r>
            <a:r>
              <a:rPr lang="ru-RU" sz="1800" dirty="0">
                <a:solidFill>
                  <a:srgbClr val="000000"/>
                </a:solidFill>
                <a:latin typeface="Arial" pitchFamily="34" charset="0"/>
              </a:rPr>
              <a:t>  5 г в/</a:t>
            </a:r>
            <a:r>
              <a:rPr lang="ru-RU" sz="1800" dirty="0" err="1">
                <a:solidFill>
                  <a:srgbClr val="000000"/>
                </a:solidFill>
                <a:latin typeface="Arial" pitchFamily="34" charset="0"/>
              </a:rPr>
              <a:t>в</a:t>
            </a:r>
            <a:r>
              <a:rPr lang="ru-RU" sz="1800" dirty="0">
                <a:solidFill>
                  <a:srgbClr val="000000"/>
                </a:solidFill>
                <a:latin typeface="Arial" pitchFamily="34" charset="0"/>
              </a:rPr>
              <a:t> за 10-15 мин, затем - 2 г/ч  </a:t>
            </a:r>
            <a:r>
              <a:rPr lang="ru-RU" sz="1800" dirty="0" err="1">
                <a:solidFill>
                  <a:srgbClr val="000000"/>
                </a:solidFill>
                <a:latin typeface="Arial" pitchFamily="34" charset="0"/>
              </a:rPr>
              <a:t>микроструйно</a:t>
            </a:r>
            <a:endParaRPr lang="ru-RU" sz="18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89798" name="Oval 6"/>
          <p:cNvSpPr>
            <a:spLocks noChangeArrowheads="1"/>
          </p:cNvSpPr>
          <p:nvPr/>
        </p:nvSpPr>
        <p:spPr bwMode="auto">
          <a:xfrm>
            <a:off x="4507017" y="3091805"/>
            <a:ext cx="4204187" cy="1547787"/>
          </a:xfrm>
          <a:prstGeom prst="roundRect">
            <a:avLst>
              <a:gd name="adj" fmla="val 7566"/>
            </a:avLst>
          </a:prstGeom>
          <a:solidFill>
            <a:schemeClr val="accent3">
              <a:lumMod val="95000"/>
            </a:schemeClr>
          </a:solidFill>
          <a:ln w="9525">
            <a:noFill/>
            <a:round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algn="ctr">
              <a:defRPr/>
            </a:pPr>
            <a:r>
              <a:rPr lang="ru-RU" sz="1800" b="1" dirty="0">
                <a:solidFill>
                  <a:srgbClr val="0000FF"/>
                </a:solidFill>
                <a:latin typeface="Arial" pitchFamily="34" charset="0"/>
              </a:rPr>
              <a:t>Гипотензивная терапия</a:t>
            </a:r>
          </a:p>
          <a:p>
            <a:pPr algn="ctr">
              <a:defRPr/>
            </a:pPr>
            <a:r>
              <a:rPr lang="ru-RU" sz="1600" b="1" dirty="0" err="1">
                <a:solidFill>
                  <a:srgbClr val="0000FF"/>
                </a:solidFill>
                <a:latin typeface="Arial" pitchFamily="34" charset="0"/>
              </a:rPr>
              <a:t>Метилдопа</a:t>
            </a:r>
            <a:r>
              <a:rPr lang="ru-RU" sz="1600" b="1" dirty="0">
                <a:solidFill>
                  <a:srgbClr val="0000FF"/>
                </a:solidFill>
                <a:latin typeface="Arial" pitchFamily="34" charset="0"/>
              </a:rPr>
              <a:t> (</a:t>
            </a:r>
            <a:r>
              <a:rPr lang="ru-RU" sz="1600" b="1" dirty="0" err="1">
                <a:solidFill>
                  <a:srgbClr val="0000FF"/>
                </a:solidFill>
                <a:latin typeface="Arial" pitchFamily="34" charset="0"/>
              </a:rPr>
              <a:t>допегит</a:t>
            </a:r>
            <a:r>
              <a:rPr lang="ru-RU" sz="1600" b="1" dirty="0">
                <a:solidFill>
                  <a:srgbClr val="0000FF"/>
                </a:solidFill>
                <a:latin typeface="Arial" pitchFamily="34" charset="0"/>
              </a:rPr>
              <a:t>)</a:t>
            </a:r>
            <a:r>
              <a:rPr lang="ru-RU" sz="1600" dirty="0">
                <a:solidFill>
                  <a:srgbClr val="000000"/>
                </a:solidFill>
                <a:latin typeface="Arial" pitchFamily="34" charset="0"/>
              </a:rPr>
              <a:t> 500-2000 мг/сутки</a:t>
            </a:r>
            <a:endParaRPr lang="ru-RU" sz="1600" dirty="0">
              <a:solidFill>
                <a:srgbClr val="0A02A0"/>
              </a:solidFill>
              <a:latin typeface="Arial" pitchFamily="34" charset="0"/>
            </a:endParaRPr>
          </a:p>
          <a:p>
            <a:pPr algn="ctr">
              <a:defRPr/>
            </a:pPr>
            <a:r>
              <a:rPr lang="ru-RU" sz="1600" b="1" dirty="0" err="1">
                <a:solidFill>
                  <a:srgbClr val="000000"/>
                </a:solidFill>
                <a:latin typeface="Arial" pitchFamily="34" charset="0"/>
              </a:rPr>
              <a:t>Нифедипин</a:t>
            </a:r>
            <a:r>
              <a:rPr lang="ru-RU" sz="1600" b="1" dirty="0">
                <a:solidFill>
                  <a:srgbClr val="000000"/>
                </a:solidFill>
                <a:latin typeface="Arial" pitchFamily="34" charset="0"/>
              </a:rPr>
              <a:t> (</a:t>
            </a:r>
            <a:r>
              <a:rPr lang="ru-RU" sz="1600" b="1" dirty="0" err="1">
                <a:solidFill>
                  <a:srgbClr val="000000"/>
                </a:solidFill>
                <a:latin typeface="Arial" pitchFamily="34" charset="0"/>
              </a:rPr>
              <a:t>коринфар</a:t>
            </a:r>
            <a:r>
              <a:rPr lang="ru-RU" sz="1600" b="1" dirty="0">
                <a:solidFill>
                  <a:srgbClr val="000000"/>
                </a:solidFill>
                <a:latin typeface="Arial" pitchFamily="34" charset="0"/>
              </a:rPr>
              <a:t>)</a:t>
            </a:r>
            <a:r>
              <a:rPr lang="ru-RU" sz="1600" dirty="0">
                <a:solidFill>
                  <a:srgbClr val="000000"/>
                </a:solidFill>
                <a:latin typeface="Arial" pitchFamily="34" charset="0"/>
              </a:rPr>
              <a:t> 30-60 мг/</a:t>
            </a:r>
            <a:r>
              <a:rPr lang="ru-RU" sz="1600" dirty="0" err="1">
                <a:solidFill>
                  <a:srgbClr val="000000"/>
                </a:solidFill>
                <a:latin typeface="Arial" pitchFamily="34" charset="0"/>
              </a:rPr>
              <a:t>сут</a:t>
            </a:r>
            <a:endParaRPr lang="ru-RU" sz="1600" dirty="0">
              <a:solidFill>
                <a:srgbClr val="000000"/>
              </a:solidFill>
              <a:latin typeface="Arial" pitchFamily="34" charset="0"/>
            </a:endParaRPr>
          </a:p>
          <a:p>
            <a:pPr algn="ctr">
              <a:defRPr/>
            </a:pPr>
            <a:r>
              <a:rPr lang="ru-RU" sz="1600" b="1" dirty="0" smtClean="0">
                <a:solidFill>
                  <a:srgbClr val="000000"/>
                </a:solidFill>
                <a:latin typeface="Arial" pitchFamily="34" charset="0"/>
              </a:rPr>
              <a:t>Клофелин</a:t>
            </a:r>
            <a:r>
              <a:rPr lang="ru-RU" sz="1600" dirty="0" smtClean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Arial" pitchFamily="34" charset="0"/>
              </a:rPr>
              <a:t>до 300 мкг/сутки в/м </a:t>
            </a:r>
          </a:p>
          <a:p>
            <a:pPr algn="ctr">
              <a:defRPr/>
            </a:pPr>
            <a:r>
              <a:rPr lang="ru-RU" sz="1600" dirty="0">
                <a:solidFill>
                  <a:srgbClr val="000000"/>
                </a:solidFill>
                <a:latin typeface="Arial" pitchFamily="34" charset="0"/>
              </a:rPr>
              <a:t>или </a:t>
            </a:r>
            <a:r>
              <a:rPr lang="en-US" sz="1800" dirty="0">
                <a:solidFill>
                  <a:srgbClr val="000000"/>
                </a:solidFill>
                <a:latin typeface="Arial" pitchFamily="34" charset="0"/>
              </a:rPr>
              <a:t>per </a:t>
            </a:r>
            <a:r>
              <a:rPr lang="en-US" sz="1800" dirty="0" err="1">
                <a:solidFill>
                  <a:srgbClr val="000000"/>
                </a:solidFill>
                <a:latin typeface="Arial" pitchFamily="34" charset="0"/>
              </a:rPr>
              <a:t>os</a:t>
            </a:r>
            <a:r>
              <a:rPr lang="ru-RU" sz="1800" dirty="0">
                <a:solidFill>
                  <a:srgbClr val="000000"/>
                </a:solidFill>
                <a:latin typeface="Arial" pitchFamily="34" charset="0"/>
              </a:rPr>
              <a:t> </a:t>
            </a:r>
            <a:endParaRPr lang="ru-RU" sz="16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89799" name="Oval 7"/>
          <p:cNvSpPr>
            <a:spLocks noChangeArrowheads="1"/>
          </p:cNvSpPr>
          <p:nvPr/>
        </p:nvSpPr>
        <p:spPr bwMode="auto">
          <a:xfrm>
            <a:off x="251520" y="4509120"/>
            <a:ext cx="3389308" cy="648841"/>
          </a:xfrm>
          <a:prstGeom prst="roundRect">
            <a:avLst/>
          </a:prstGeom>
          <a:solidFill>
            <a:schemeClr val="accent3">
              <a:lumMod val="95000"/>
            </a:schemeClr>
          </a:solidFill>
          <a:ln w="9525">
            <a:noFill/>
            <a:round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algn="ctr">
              <a:defRPr/>
            </a:pPr>
            <a:r>
              <a:rPr lang="ru-RU" sz="1600" b="1" dirty="0" smtClean="0">
                <a:solidFill>
                  <a:srgbClr val="000000"/>
                </a:solidFill>
                <a:latin typeface="Arial" pitchFamily="34" charset="0"/>
              </a:rPr>
              <a:t>Эпизодически </a:t>
            </a:r>
            <a:r>
              <a:rPr lang="ru-RU" sz="1600" b="1" dirty="0" err="1" smtClean="0">
                <a:solidFill>
                  <a:srgbClr val="000000"/>
                </a:solidFill>
                <a:latin typeface="Arial" pitchFamily="34" charset="0"/>
              </a:rPr>
              <a:t>безодиазепины</a:t>
            </a:r>
            <a:endParaRPr lang="ru-RU" sz="16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89800" name="Oval 8"/>
          <p:cNvSpPr>
            <a:spLocks noChangeArrowheads="1"/>
          </p:cNvSpPr>
          <p:nvPr/>
        </p:nvSpPr>
        <p:spPr bwMode="auto">
          <a:xfrm>
            <a:off x="4524182" y="5445224"/>
            <a:ext cx="4305416" cy="724156"/>
          </a:xfrm>
          <a:prstGeom prst="roundRect">
            <a:avLst>
              <a:gd name="adj" fmla="val 12858"/>
            </a:avLst>
          </a:prstGeom>
          <a:solidFill>
            <a:schemeClr val="accent3">
              <a:lumMod val="95000"/>
            </a:schemeClr>
          </a:solidFill>
          <a:ln w="9525">
            <a:noFill/>
            <a:round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algn="ctr">
              <a:defRPr/>
            </a:pPr>
            <a:r>
              <a:rPr lang="ru-RU" sz="180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ru-RU" sz="1600" b="1" dirty="0" smtClean="0">
                <a:solidFill>
                  <a:srgbClr val="0A02A0"/>
                </a:solidFill>
                <a:latin typeface="Arial" pitchFamily="34" charset="0"/>
              </a:rPr>
              <a:t>Гипотензивная терапия после родов:</a:t>
            </a:r>
            <a:endParaRPr lang="ru-RU" sz="1600" b="1" dirty="0">
              <a:solidFill>
                <a:srgbClr val="0A02A0"/>
              </a:solidFill>
              <a:latin typeface="Arial" pitchFamily="34" charset="0"/>
            </a:endParaRPr>
          </a:p>
          <a:p>
            <a:pPr algn="ctr">
              <a:defRPr/>
            </a:pPr>
            <a:r>
              <a:rPr lang="ru-RU" sz="1600" b="1" dirty="0" err="1" smtClean="0">
                <a:solidFill>
                  <a:srgbClr val="000000"/>
                </a:solidFill>
                <a:latin typeface="Arial" pitchFamily="34" charset="0"/>
              </a:rPr>
              <a:t>Урапидил</a:t>
            </a:r>
            <a:r>
              <a:rPr lang="ru-RU" sz="1600" b="1" dirty="0" smtClean="0">
                <a:solidFill>
                  <a:srgbClr val="000000"/>
                </a:solidFill>
                <a:latin typeface="Arial" pitchFamily="34" charset="0"/>
              </a:rPr>
              <a:t> </a:t>
            </a:r>
            <a:endParaRPr lang="ru-RU" sz="16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89801" name="Oval 9"/>
          <p:cNvSpPr>
            <a:spLocks noChangeArrowheads="1"/>
          </p:cNvSpPr>
          <p:nvPr/>
        </p:nvSpPr>
        <p:spPr bwMode="auto">
          <a:xfrm>
            <a:off x="144485" y="3068960"/>
            <a:ext cx="4035423" cy="1211274"/>
          </a:xfrm>
          <a:prstGeom prst="roundRect">
            <a:avLst/>
          </a:prstGeom>
          <a:solidFill>
            <a:schemeClr val="accent3">
              <a:lumMod val="95000"/>
            </a:schemeClr>
          </a:solidFill>
          <a:ln w="9525">
            <a:noFill/>
            <a:round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algn="ctr">
              <a:defRPr/>
            </a:pPr>
            <a:r>
              <a:rPr lang="ru-RU" sz="1800" b="1" dirty="0">
                <a:solidFill>
                  <a:srgbClr val="0000FF"/>
                </a:solidFill>
                <a:latin typeface="Arial" pitchFamily="34" charset="0"/>
              </a:rPr>
              <a:t>Инфузия до родов</a:t>
            </a:r>
          </a:p>
          <a:p>
            <a:pPr algn="ctr">
              <a:defRPr/>
            </a:pPr>
            <a:r>
              <a:rPr lang="ru-RU" sz="1600" b="1" dirty="0" smtClean="0">
                <a:solidFill>
                  <a:srgbClr val="000000"/>
                </a:solidFill>
                <a:latin typeface="Arial" pitchFamily="34" charset="0"/>
              </a:rPr>
              <a:t>Кристаллоиды </a:t>
            </a:r>
            <a:r>
              <a:rPr lang="ru-RU" sz="1600" b="1" dirty="0">
                <a:solidFill>
                  <a:srgbClr val="000000"/>
                </a:solidFill>
                <a:latin typeface="Arial" pitchFamily="34" charset="0"/>
              </a:rPr>
              <a:t>не более 80 мл/ч,</a:t>
            </a:r>
          </a:p>
          <a:p>
            <a:pPr algn="ctr">
              <a:defRPr/>
            </a:pPr>
            <a:r>
              <a:rPr lang="ru-RU" sz="1600" b="1" dirty="0">
                <a:solidFill>
                  <a:srgbClr val="000000"/>
                </a:solidFill>
                <a:latin typeface="Arial" pitchFamily="34" charset="0"/>
              </a:rPr>
              <a:t> а оптимально – 40 мл/ч (до 1000 мл) </a:t>
            </a:r>
          </a:p>
          <a:p>
            <a:pPr algn="ctr">
              <a:defRPr/>
            </a:pPr>
            <a:r>
              <a:rPr lang="ru-RU" sz="1600" b="1" dirty="0">
                <a:solidFill>
                  <a:srgbClr val="000000"/>
                </a:solidFill>
                <a:latin typeface="Arial" pitchFamily="34" charset="0"/>
              </a:rPr>
              <a:t>при диурезе </a:t>
            </a:r>
            <a:r>
              <a:rPr lang="en-US" sz="1600" b="1" dirty="0">
                <a:solidFill>
                  <a:srgbClr val="000000"/>
                </a:solidFill>
                <a:latin typeface="Arial" pitchFamily="34" charset="0"/>
              </a:rPr>
              <a:t>&gt; </a:t>
            </a:r>
            <a:r>
              <a:rPr lang="ru-RU" sz="1600" b="1" dirty="0">
                <a:solidFill>
                  <a:srgbClr val="000000"/>
                </a:solidFill>
                <a:latin typeface="Arial" pitchFamily="34" charset="0"/>
              </a:rPr>
              <a:t>0,5 мл/кг/ч</a:t>
            </a:r>
          </a:p>
        </p:txBody>
      </p:sp>
      <p:sp>
        <p:nvSpPr>
          <p:cNvPr id="289803" name="AutoShape 11"/>
          <p:cNvSpPr>
            <a:spLocks noChangeArrowheads="1"/>
          </p:cNvSpPr>
          <p:nvPr/>
        </p:nvSpPr>
        <p:spPr bwMode="auto">
          <a:xfrm>
            <a:off x="1187623" y="1196752"/>
            <a:ext cx="6840759" cy="558760"/>
          </a:xfrm>
          <a:prstGeom prst="roundRect">
            <a:avLst>
              <a:gd name="adj" fmla="val 49079"/>
            </a:avLst>
          </a:prstGeom>
          <a:solidFill>
            <a:srgbClr val="CCFF99"/>
          </a:solidFill>
          <a:ln w="9525">
            <a:noFill/>
            <a:round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000" b="1" dirty="0">
                <a:solidFill>
                  <a:srgbClr val="0000FF"/>
                </a:solidFill>
                <a:latin typeface="Arial" pitchFamily="34" charset="0"/>
              </a:rPr>
              <a:t>Срок и способ родоразрешения</a:t>
            </a: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661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CD7D11-5470-4DE4-8A88-89530F896E98}" type="datetime11">
              <a:rPr lang="ru-RU" smtClean="0">
                <a:solidFill>
                  <a:srgbClr val="000000"/>
                </a:solidFill>
              </a:rPr>
              <a:pPr>
                <a:defRPr/>
              </a:pPr>
              <a:t>07:50:09</a:t>
            </a:fld>
            <a:endParaRPr lang="ru-RU">
              <a:solidFill>
                <a:srgbClr val="0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5593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Дата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smtClean="0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53251" name="AutoShape 2"/>
          <p:cNvSpPr>
            <a:spLocks noGrp="1" noChangeArrowheads="1"/>
          </p:cNvSpPr>
          <p:nvPr>
            <p:ph type="body" idx="1"/>
          </p:nvPr>
        </p:nvSpPr>
        <p:spPr>
          <a:xfrm>
            <a:off x="323850" y="2133600"/>
            <a:ext cx="8640763" cy="2951163"/>
          </a:xfrm>
          <a:prstGeom prst="roundRect">
            <a:avLst>
              <a:gd name="adj" fmla="val 7509"/>
            </a:avLst>
          </a:prstGeom>
          <a:noFill/>
        </p:spPr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ru-RU" sz="2000" b="1" smtClean="0"/>
              <a:t>Магния сульфат превосходит бензодиазепины,  фенитоин </a:t>
            </a:r>
            <a:r>
              <a:rPr lang="ru-RU" sz="1200" smtClean="0"/>
              <a:t>(Duley L., Gulmezoglu A.M., 2003)</a:t>
            </a:r>
            <a:r>
              <a:rPr lang="ru-RU" sz="2000" smtClean="0"/>
              <a:t> </a:t>
            </a:r>
            <a:r>
              <a:rPr lang="ru-RU" sz="2000" b="1" smtClean="0"/>
              <a:t> и нимодипин </a:t>
            </a:r>
            <a:r>
              <a:rPr lang="ru-RU" sz="1200" smtClean="0"/>
              <a:t>(Belfort M.A., Anthony J.,2003)</a:t>
            </a:r>
            <a:r>
              <a:rPr lang="ru-RU" sz="1800" smtClean="0"/>
              <a:t> </a:t>
            </a:r>
            <a:r>
              <a:rPr lang="ru-RU" sz="2000" b="1" smtClean="0"/>
              <a:t>по эффективности профилактики эклампсии</a:t>
            </a:r>
            <a:endParaRPr lang="ru-RU" sz="1200" smtClean="0"/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ru-RU" sz="1600" b="1" smtClean="0">
              <a:solidFill>
                <a:srgbClr val="0000FF"/>
              </a:solidFill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ru-RU" sz="2000" b="1" smtClean="0"/>
              <a:t>Магния сульфат не увеличивает частоту операций кесарева сечения, кровотечений, инфекционных заболеваний и депрессии новорожденных </a:t>
            </a:r>
            <a:r>
              <a:rPr lang="ru-RU" sz="1200" smtClean="0"/>
              <a:t>(Livingston J.C.,2003)</a:t>
            </a:r>
            <a:endParaRPr lang="ru-RU" sz="1600" b="1" i="1" smtClean="0"/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ru-RU" sz="2800" b="1" smtClean="0">
              <a:solidFill>
                <a:srgbClr val="0000FF"/>
              </a:solidFill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ru-RU" sz="2800" b="1" smtClean="0">
                <a:solidFill>
                  <a:srgbClr val="0000FF"/>
                </a:solidFill>
              </a:rPr>
              <a:t>Снижает риск эклампсии на 58%</a:t>
            </a:r>
          </a:p>
        </p:txBody>
      </p:sp>
      <p:sp>
        <p:nvSpPr>
          <p:cNvPr id="53252" name="Text Box 3"/>
          <p:cNvSpPr txBox="1">
            <a:spLocks noChangeArrowheads="1"/>
          </p:cNvSpPr>
          <p:nvPr/>
        </p:nvSpPr>
        <p:spPr bwMode="auto">
          <a:xfrm>
            <a:off x="395288" y="333375"/>
            <a:ext cx="8424862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b="1" dirty="0">
                <a:solidFill>
                  <a:srgbClr val="000000"/>
                </a:solidFill>
              </a:rPr>
              <a:t>Препарат выбора при преэклампсии и эклампсии – </a:t>
            </a:r>
            <a:r>
              <a:rPr lang="ru-RU" sz="2800" b="1" dirty="0">
                <a:solidFill>
                  <a:srgbClr val="0000FF"/>
                </a:solidFill>
              </a:rPr>
              <a:t>магния сульфат</a:t>
            </a:r>
            <a:r>
              <a:rPr lang="ru-RU" sz="2800" dirty="0">
                <a:solidFill>
                  <a:srgbClr val="0000FF"/>
                </a:solidFill>
              </a:rPr>
              <a:t> </a:t>
            </a:r>
            <a:r>
              <a:rPr lang="ru-RU" sz="2000" dirty="0">
                <a:solidFill>
                  <a:srgbClr val="0000FF"/>
                </a:solidFill>
              </a:rPr>
              <a:t>(уровень А) – </a:t>
            </a:r>
            <a:r>
              <a:rPr lang="ru-RU" sz="2800" b="1" dirty="0">
                <a:solidFill>
                  <a:srgbClr val="0000FF"/>
                </a:solidFill>
              </a:rPr>
              <a:t>противосудорожный препарат</a:t>
            </a:r>
            <a:endParaRPr lang="ru-RU" sz="3200" b="1" dirty="0">
              <a:solidFill>
                <a:srgbClr val="0000FF"/>
              </a:solidFill>
            </a:endParaRPr>
          </a:p>
        </p:txBody>
      </p:sp>
      <p:sp>
        <p:nvSpPr>
          <p:cNvPr id="53253" name="Text Box 4"/>
          <p:cNvSpPr txBox="1">
            <a:spLocks noChangeArrowheads="1"/>
          </p:cNvSpPr>
          <p:nvPr/>
        </p:nvSpPr>
        <p:spPr bwMode="auto">
          <a:xfrm>
            <a:off x="755650" y="5084763"/>
            <a:ext cx="80645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r>
              <a:rPr lang="ru-RU" sz="1000">
                <a:solidFill>
                  <a:srgbClr val="000000"/>
                </a:solidFill>
              </a:rPr>
              <a:t>Meta-Analysis Azria E, Tsatsaris V, Goffinet F, Kayem G, Mignon A, Cabrol D.  Magnesium sulfate in obstetrics: current data. J Gynecol Obstet Biol Reprod (Paris). 2004 Oct;33(6 Pt 1):510-7. Review</a:t>
            </a:r>
          </a:p>
          <a:p>
            <a:pPr algn="r" eaLnBrk="1" hangingPunct="1">
              <a:lnSpc>
                <a:spcPct val="120000"/>
              </a:lnSpc>
            </a:pPr>
            <a:r>
              <a:rPr lang="ru-RU" sz="1000">
                <a:solidFill>
                  <a:srgbClr val="000000"/>
                </a:solidFill>
              </a:rPr>
              <a:t>Chien PF, Khan KS, Arnott N.  Magnesium sulphate in the treatment of eclampsia and pre-eclampsia: an overview of the evidence from randomised trials. Br J Obstet Gynaecol. 1996 Nov;103(11):1085-91</a:t>
            </a:r>
          </a:p>
          <a:p>
            <a:pPr algn="r" eaLnBrk="1" hangingPunct="1"/>
            <a:r>
              <a:rPr lang="ru-RU" sz="1000">
                <a:solidFill>
                  <a:srgbClr val="000000"/>
                </a:solidFill>
              </a:rPr>
              <a:t>Belfort MA, Anthony J, Saade GR, Allen JC Jr; Nimodipine Study Group.  A comparison of magnesium sulfate and nimodipine for the prevention of eclampsia. N Engl J Med. 2003 Jan 23;348(4):304-11. </a:t>
            </a:r>
          </a:p>
          <a:p>
            <a:pPr algn="r" eaLnBrk="1" hangingPunct="1"/>
            <a:r>
              <a:rPr lang="ru-RU" sz="1800">
                <a:solidFill>
                  <a:srgbClr val="000000"/>
                </a:solidFill>
              </a:rPr>
              <a:t> </a:t>
            </a:r>
            <a:r>
              <a:rPr lang="ru-RU" sz="1000">
                <a:solidFill>
                  <a:srgbClr val="000000"/>
                </a:solidFill>
              </a:rPr>
              <a:t>Tuffnell DJ, Shennan AH, Waugh JJ, Walker JJ. The management of severe pre-eclampsia/eclampsia. London (UK): Royal College of Obstetricians and Gynaecologists; 2006 Mar. 11 p. (Guideline; no. 10(A))..</a:t>
            </a:r>
          </a:p>
          <a:p>
            <a:pPr algn="r" eaLnBrk="1" hangingPunct="1">
              <a:lnSpc>
                <a:spcPct val="120000"/>
              </a:lnSpc>
            </a:pPr>
            <a:endParaRPr lang="ru-RU" sz="10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5531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2" descr="podvitski93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700808"/>
            <a:ext cx="5328306" cy="3869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2" name="TextBox 1"/>
          <p:cNvSpPr txBox="1"/>
          <p:nvPr/>
        </p:nvSpPr>
        <p:spPr>
          <a:xfrm>
            <a:off x="107504" y="247452"/>
            <a:ext cx="8784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Arial" pitchFamily="34" charset="0"/>
              </a:rPr>
              <a:t>Ограничительная стратегия инфузионной терапии!!!</a:t>
            </a:r>
            <a:endParaRPr lang="ru-RU" b="1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83385" y="875309"/>
            <a:ext cx="3887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Arial" pitchFamily="34" charset="0"/>
              </a:rPr>
              <a:t>Только кристаллоиды!!!</a:t>
            </a:r>
            <a:endParaRPr lang="ru-RU" b="1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1940" y="6021288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Arial" pitchFamily="34" charset="0"/>
              </a:rPr>
              <a:t>Исключение – 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</a:rPr>
              <a:t>HELLP</a:t>
            </a:r>
            <a:r>
              <a:rPr lang="ru-RU" b="1" dirty="0" smtClean="0">
                <a:solidFill>
                  <a:srgbClr val="FF0000"/>
                </a:solidFill>
                <a:latin typeface="Arial" pitchFamily="34" charset="0"/>
              </a:rPr>
              <a:t>-синдром после родоразрешения</a:t>
            </a:r>
            <a:endParaRPr lang="ru-RU" b="1" dirty="0">
              <a:solidFill>
                <a:srgbClr val="FF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867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Дата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smtClean="0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6246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512" y="1602580"/>
            <a:ext cx="8640762" cy="2808312"/>
          </a:xfrm>
        </p:spPr>
        <p:txBody>
          <a:bodyPr/>
          <a:lstStyle/>
          <a:p>
            <a:pPr algn="just" eaLnBrk="1" hangingPunct="1">
              <a:spcBef>
                <a:spcPts val="1800"/>
              </a:spcBef>
            </a:pPr>
            <a:r>
              <a:rPr lang="ru-RU" sz="2000" b="1" dirty="0" smtClean="0"/>
              <a:t>ЦВД не коррелирует с ОЦК и ДЗЛА</a:t>
            </a:r>
          </a:p>
          <a:p>
            <a:pPr algn="just" eaLnBrk="1" hangingPunct="1">
              <a:spcBef>
                <a:spcPts val="1800"/>
              </a:spcBef>
            </a:pPr>
            <a:r>
              <a:rPr lang="ru-RU" sz="2000" b="1" dirty="0" smtClean="0"/>
              <a:t>Для измерения ЦВД можно использовать периферический доступ</a:t>
            </a:r>
          </a:p>
          <a:p>
            <a:pPr algn="just" eaLnBrk="1" hangingPunct="1">
              <a:spcBef>
                <a:spcPts val="1800"/>
              </a:spcBef>
            </a:pPr>
            <a:r>
              <a:rPr lang="ru-RU" sz="2000" b="1" dirty="0" smtClean="0"/>
              <a:t>Скорость инфузии в периферический катетер может достигать </a:t>
            </a:r>
            <a:r>
              <a:rPr lang="ru-RU" sz="2400" b="1" dirty="0" smtClean="0">
                <a:solidFill>
                  <a:srgbClr val="FF0000"/>
                </a:solidFill>
              </a:rPr>
              <a:t>18 л/ч</a:t>
            </a:r>
          </a:p>
          <a:p>
            <a:pPr algn="just" eaLnBrk="1" hangingPunct="1">
              <a:spcBef>
                <a:spcPts val="1800"/>
              </a:spcBef>
            </a:pPr>
            <a:r>
              <a:rPr lang="ru-RU" sz="2400" b="1" dirty="0" smtClean="0">
                <a:solidFill>
                  <a:srgbClr val="FF0000"/>
                </a:solidFill>
              </a:rPr>
              <a:t>Катетеризация подключичной вены в неотложном порядке - только при невозможности катетеризировать периферические вены </a:t>
            </a:r>
            <a:r>
              <a:rPr lang="ru-RU" sz="2000" b="1" dirty="0" smtClean="0">
                <a:solidFill>
                  <a:srgbClr val="FF0000"/>
                </a:solidFill>
              </a:rPr>
              <a:t>(декомпенсированный шок, отсутствие ПВ)</a:t>
            </a:r>
            <a:endParaRPr lang="ru-RU" sz="1800" b="1" dirty="0" smtClean="0"/>
          </a:p>
        </p:txBody>
      </p:sp>
      <p:sp>
        <p:nvSpPr>
          <p:cNvPr id="62469" name="Text Box 5"/>
          <p:cNvSpPr txBox="1">
            <a:spLocks noChangeArrowheads="1"/>
          </p:cNvSpPr>
          <p:nvPr/>
        </p:nvSpPr>
        <p:spPr bwMode="auto">
          <a:xfrm>
            <a:off x="323851" y="333375"/>
            <a:ext cx="496822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2800" b="1" dirty="0">
                <a:solidFill>
                  <a:srgbClr val="0000FF"/>
                </a:solidFill>
              </a:rPr>
              <a:t>Нужна ли катетеризация подключичной вены?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12989"/>
            <a:ext cx="1489591" cy="148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85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Дата 5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smtClean="0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96007" y="1052736"/>
            <a:ext cx="8669685" cy="3960440"/>
          </a:xfrm>
          <a:noFill/>
        </p:spPr>
        <p:txBody>
          <a:bodyPr/>
          <a:lstStyle/>
          <a:p>
            <a:pPr algn="just" eaLnBrk="1" hangingPunct="1">
              <a:spcBef>
                <a:spcPts val="1200"/>
              </a:spcBef>
            </a:pPr>
            <a:r>
              <a:rPr lang="ru-RU" sz="1800" b="1" dirty="0" smtClean="0"/>
              <a:t>При вагинальных родах обязательно обезболивание  методом эпидуральной  аналгезии</a:t>
            </a:r>
            <a:r>
              <a:rPr lang="ru-RU" sz="1800" dirty="0" smtClean="0"/>
              <a:t> </a:t>
            </a:r>
            <a:r>
              <a:rPr lang="ru-RU" sz="1600" dirty="0" smtClean="0">
                <a:solidFill>
                  <a:srgbClr val="0000FF"/>
                </a:solidFill>
              </a:rPr>
              <a:t>(уровень А)</a:t>
            </a:r>
          </a:p>
          <a:p>
            <a:pPr algn="just" eaLnBrk="1" hangingPunct="1">
              <a:spcBef>
                <a:spcPts val="1200"/>
              </a:spcBef>
            </a:pPr>
            <a:endParaRPr lang="ru-RU" sz="1600" dirty="0" smtClean="0">
              <a:solidFill>
                <a:schemeClr val="accent2"/>
              </a:solidFill>
            </a:endParaRPr>
          </a:p>
          <a:p>
            <a:pPr algn="just" eaLnBrk="1" hangingPunct="1">
              <a:spcBef>
                <a:spcPts val="1200"/>
              </a:spcBef>
            </a:pPr>
            <a:r>
              <a:rPr lang="ru-RU" sz="1800" b="1" dirty="0" smtClean="0"/>
              <a:t>При операции кесарева сечения у женщин с умеренной преэклампсией методом выбора является </a:t>
            </a:r>
            <a:r>
              <a:rPr lang="ru-RU" sz="1800" b="1" dirty="0" err="1" smtClean="0">
                <a:solidFill>
                  <a:srgbClr val="0000FF"/>
                </a:solidFill>
              </a:rPr>
              <a:t>нейроаксиальная</a:t>
            </a:r>
            <a:r>
              <a:rPr lang="ru-RU" sz="1800" b="1" dirty="0" smtClean="0">
                <a:solidFill>
                  <a:srgbClr val="0000FF"/>
                </a:solidFill>
              </a:rPr>
              <a:t> (спинальная, эпидуральная) анестезия.</a:t>
            </a:r>
          </a:p>
          <a:p>
            <a:pPr algn="just" eaLnBrk="1" hangingPunct="1">
              <a:spcBef>
                <a:spcPts val="1200"/>
              </a:spcBef>
            </a:pPr>
            <a:endParaRPr lang="ru-RU" sz="1800" b="1" dirty="0" smtClean="0">
              <a:solidFill>
                <a:srgbClr val="0000FF"/>
              </a:solidFill>
            </a:endParaRPr>
          </a:p>
          <a:p>
            <a:pPr algn="just" eaLnBrk="1" hangingPunct="1">
              <a:spcBef>
                <a:spcPts val="1200"/>
              </a:spcBef>
            </a:pPr>
            <a:r>
              <a:rPr lang="ru-RU" sz="1800" b="1" dirty="0" smtClean="0">
                <a:solidFill>
                  <a:srgbClr val="0000FF"/>
                </a:solidFill>
              </a:rPr>
              <a:t>Общая анестезия: </a:t>
            </a:r>
            <a:r>
              <a:rPr lang="ru-RU" sz="1800" b="1" dirty="0" smtClean="0"/>
              <a:t>препарат выбора при вводном наркозе: </a:t>
            </a:r>
            <a:r>
              <a:rPr lang="ru-RU" sz="1800" b="1" dirty="0" smtClean="0">
                <a:solidFill>
                  <a:srgbClr val="0000FF"/>
                </a:solidFill>
              </a:rPr>
              <a:t>тиопентал натрия 500-600 мг + </a:t>
            </a:r>
            <a:r>
              <a:rPr lang="ru-RU" sz="1800" b="1" dirty="0" err="1" smtClean="0">
                <a:solidFill>
                  <a:srgbClr val="0000FF"/>
                </a:solidFill>
              </a:rPr>
              <a:t>фентанил</a:t>
            </a:r>
            <a:r>
              <a:rPr lang="ru-RU" sz="1800" b="1" dirty="0" smtClean="0">
                <a:solidFill>
                  <a:srgbClr val="0000FF"/>
                </a:solidFill>
              </a:rPr>
              <a:t> 100 мкг</a:t>
            </a:r>
            <a:r>
              <a:rPr lang="ru-RU" sz="1800" b="1" dirty="0" smtClean="0"/>
              <a:t>  и комбинация с ингаляцией </a:t>
            </a:r>
            <a:r>
              <a:rPr lang="ru-RU" sz="1800" b="1" dirty="0" err="1" smtClean="0">
                <a:solidFill>
                  <a:srgbClr val="0000FF"/>
                </a:solidFill>
              </a:rPr>
              <a:t>изофлюрана</a:t>
            </a:r>
            <a:r>
              <a:rPr lang="ru-RU" sz="1800" b="1" dirty="0" smtClean="0">
                <a:solidFill>
                  <a:srgbClr val="0000FF"/>
                </a:solidFill>
              </a:rPr>
              <a:t> (</a:t>
            </a:r>
            <a:r>
              <a:rPr lang="ru-RU" sz="1800" b="1" dirty="0" err="1" smtClean="0">
                <a:solidFill>
                  <a:srgbClr val="0000FF"/>
                </a:solidFill>
              </a:rPr>
              <a:t>форан</a:t>
            </a:r>
            <a:r>
              <a:rPr lang="ru-RU" sz="1800" b="1" dirty="0" smtClean="0">
                <a:solidFill>
                  <a:srgbClr val="0000FF"/>
                </a:solidFill>
              </a:rPr>
              <a:t>)</a:t>
            </a:r>
            <a:r>
              <a:rPr lang="ru-RU" sz="1800" b="1" dirty="0" smtClean="0"/>
              <a:t> или</a:t>
            </a:r>
            <a:r>
              <a:rPr lang="ru-RU" sz="1800" b="1" dirty="0" smtClean="0">
                <a:solidFill>
                  <a:srgbClr val="0000FF"/>
                </a:solidFill>
              </a:rPr>
              <a:t> севофлюрана (</a:t>
            </a:r>
            <a:r>
              <a:rPr lang="ru-RU" sz="1800" b="1" dirty="0" err="1" smtClean="0">
                <a:solidFill>
                  <a:srgbClr val="0000FF"/>
                </a:solidFill>
              </a:rPr>
              <a:t>севоран</a:t>
            </a:r>
            <a:r>
              <a:rPr lang="ru-RU" sz="1800" b="1" dirty="0" smtClean="0">
                <a:solidFill>
                  <a:srgbClr val="0000FF"/>
                </a:solidFill>
              </a:rPr>
              <a:t>)</a:t>
            </a:r>
            <a:r>
              <a:rPr lang="ru-RU" sz="1800" b="1" dirty="0" smtClean="0"/>
              <a:t> </a:t>
            </a:r>
            <a:r>
              <a:rPr lang="ru-RU" sz="1800" b="1" dirty="0" smtClean="0">
                <a:solidFill>
                  <a:srgbClr val="0000FF"/>
                </a:solidFill>
              </a:rPr>
              <a:t>-</a:t>
            </a:r>
            <a:r>
              <a:rPr lang="ru-RU" sz="1800" b="1" dirty="0" smtClean="0"/>
              <a:t> </a:t>
            </a:r>
            <a:r>
              <a:rPr lang="ru-RU" sz="1800" b="1" dirty="0" smtClean="0">
                <a:solidFill>
                  <a:srgbClr val="0000FF"/>
                </a:solidFill>
              </a:rPr>
              <a:t>1,5 об%</a:t>
            </a:r>
            <a:r>
              <a:rPr lang="ru-RU" sz="1800" b="1" dirty="0" smtClean="0"/>
              <a:t> сразу после интубации трахеи еще до извлечения плода</a:t>
            </a:r>
          </a:p>
          <a:p>
            <a:pPr algn="just" eaLnBrk="1" hangingPunct="1">
              <a:lnSpc>
                <a:spcPct val="120000"/>
              </a:lnSpc>
              <a:buFontTx/>
              <a:buNone/>
            </a:pPr>
            <a:endParaRPr lang="ru-RU" sz="2000" b="1" dirty="0" smtClean="0"/>
          </a:p>
          <a:p>
            <a:pPr algn="r" eaLnBrk="1" hangingPunct="1">
              <a:lnSpc>
                <a:spcPct val="80000"/>
              </a:lnSpc>
              <a:buFontTx/>
              <a:buNone/>
            </a:pPr>
            <a:r>
              <a:rPr lang="ru-RU" sz="1800" dirty="0" smtClean="0"/>
              <a:t> </a:t>
            </a:r>
          </a:p>
          <a:p>
            <a:pPr algn="r" eaLnBrk="1" hangingPunct="1">
              <a:lnSpc>
                <a:spcPct val="80000"/>
              </a:lnSpc>
              <a:buFontTx/>
              <a:buNone/>
            </a:pPr>
            <a:endParaRPr lang="ru-RU" sz="700" dirty="0" smtClean="0"/>
          </a:p>
          <a:p>
            <a:pPr algn="r" eaLnBrk="1" hangingPunct="1">
              <a:lnSpc>
                <a:spcPct val="80000"/>
              </a:lnSpc>
              <a:buFontTx/>
              <a:buNone/>
            </a:pPr>
            <a:endParaRPr lang="ru-RU" sz="800" dirty="0" smtClean="0"/>
          </a:p>
        </p:txBody>
      </p:sp>
      <p:sp>
        <p:nvSpPr>
          <p:cNvPr id="6" name="Прямоугольник 5"/>
          <p:cNvSpPr/>
          <p:nvPr/>
        </p:nvSpPr>
        <p:spPr>
          <a:xfrm>
            <a:off x="224929" y="332656"/>
            <a:ext cx="8640763" cy="40005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000" b="1" kern="0" dirty="0">
                <a:solidFill>
                  <a:srgbClr val="0000FF"/>
                </a:solidFill>
              </a:rPr>
              <a:t>Анестезия у женщин с тяжелой </a:t>
            </a:r>
            <a:r>
              <a:rPr lang="ru-RU" sz="2000" b="1" kern="0" dirty="0" err="1">
                <a:solidFill>
                  <a:srgbClr val="0000FF"/>
                </a:solidFill>
              </a:rPr>
              <a:t>преэклампсией</a:t>
            </a:r>
            <a:r>
              <a:rPr lang="ru-RU" sz="2000" b="1" kern="0" dirty="0">
                <a:solidFill>
                  <a:srgbClr val="0000FF"/>
                </a:solidFill>
              </a:rPr>
              <a:t> и эклампсией</a:t>
            </a:r>
          </a:p>
        </p:txBody>
      </p:sp>
      <p:sp>
        <p:nvSpPr>
          <p:cNvPr id="64518" name="Прямоугольник 7"/>
          <p:cNvSpPr>
            <a:spLocks noChangeArrowheads="1"/>
          </p:cNvSpPr>
          <p:nvPr/>
        </p:nvSpPr>
        <p:spPr bwMode="auto">
          <a:xfrm>
            <a:off x="836910" y="5229200"/>
            <a:ext cx="7416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dirty="0">
                <a:solidFill>
                  <a:srgbClr val="FF3300"/>
                </a:solidFill>
                <a:latin typeface="Arial" pitchFamily="34" charset="0"/>
              </a:rPr>
              <a:t>У женщин с эклампсией недопустима поверхностная анестезия до извлечения плода!</a:t>
            </a:r>
          </a:p>
        </p:txBody>
      </p:sp>
    </p:spTree>
    <p:extLst>
      <p:ext uri="{BB962C8B-B14F-4D97-AF65-F5344CB8AC3E}">
        <p14:creationId xmlns:p14="http://schemas.microsoft.com/office/powerpoint/2010/main" val="18231539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1000"/>
                    </a14:imgEffect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022697"/>
            <a:ext cx="7632700" cy="5100637"/>
          </a:xfrm>
        </p:spPr>
      </p:pic>
      <p:sp>
        <p:nvSpPr>
          <p:cNvPr id="7" name="Выноска 2 6"/>
          <p:cNvSpPr/>
          <p:nvPr/>
        </p:nvSpPr>
        <p:spPr>
          <a:xfrm>
            <a:off x="107504" y="1268760"/>
            <a:ext cx="864096" cy="432048"/>
          </a:xfrm>
          <a:prstGeom prst="borderCallout2">
            <a:avLst>
              <a:gd name="adj1" fmla="val 99749"/>
              <a:gd name="adj2" fmla="val 67114"/>
              <a:gd name="adj3" fmla="val 98443"/>
              <a:gd name="adj4" fmla="val 68578"/>
              <a:gd name="adj5" fmla="val 298668"/>
              <a:gd name="adj6" fmla="val 12382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rgbClr val="FF0000"/>
                </a:solidFill>
              </a:rPr>
              <a:t>Магния сульфат</a:t>
            </a:r>
            <a:endParaRPr lang="ru-RU" sz="1200" b="1" dirty="0">
              <a:solidFill>
                <a:srgbClr val="FF0000"/>
              </a:solidFill>
            </a:endParaRPr>
          </a:p>
        </p:txBody>
      </p:sp>
      <p:sp>
        <p:nvSpPr>
          <p:cNvPr id="8" name="Выноска 2 7"/>
          <p:cNvSpPr/>
          <p:nvPr/>
        </p:nvSpPr>
        <p:spPr>
          <a:xfrm>
            <a:off x="107504" y="3284984"/>
            <a:ext cx="1224136" cy="288032"/>
          </a:xfrm>
          <a:prstGeom prst="borderCallout2">
            <a:avLst>
              <a:gd name="adj1" fmla="val -6072"/>
              <a:gd name="adj2" fmla="val 66134"/>
              <a:gd name="adj3" fmla="val -23056"/>
              <a:gd name="adj4" fmla="val 80336"/>
              <a:gd name="adj5" fmla="val -54071"/>
              <a:gd name="adj6" fmla="val 944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err="1" smtClean="0">
                <a:solidFill>
                  <a:srgbClr val="FF0000"/>
                </a:solidFill>
              </a:rPr>
              <a:t>Эбрантил</a:t>
            </a:r>
            <a:endParaRPr lang="ru-RU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088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3676464"/>
              </p:ext>
            </p:extLst>
          </p:nvPr>
        </p:nvGraphicFramePr>
        <p:xfrm>
          <a:off x="323528" y="764704"/>
          <a:ext cx="8424936" cy="5331296"/>
        </p:xfrm>
        <a:graphic>
          <a:graphicData uri="http://schemas.openxmlformats.org/drawingml/2006/table">
            <a:tbl>
              <a:tblPr/>
              <a:tblGrid>
                <a:gridCol w="1380194"/>
                <a:gridCol w="1006391"/>
                <a:gridCol w="1006391"/>
                <a:gridCol w="2156554"/>
                <a:gridCol w="2875406"/>
              </a:tblGrid>
              <a:tr h="27418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50" b="1" spc="-3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Болезнь</a:t>
                      </a:r>
                      <a:endParaRPr lang="ru-RU" sz="14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2905" marR="529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50" b="1" spc="-3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Триместр</a:t>
                      </a:r>
                      <a:endParaRPr lang="ru-RU" sz="14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2905" marR="529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50" b="1" spc="-3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Частота</a:t>
                      </a:r>
                      <a:endParaRPr lang="ru-RU" sz="14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2905" marR="529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50" b="1" spc="-3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Основные симптомы</a:t>
                      </a:r>
                      <a:endParaRPr lang="ru-RU" sz="14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2905" marR="529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50" b="1" spc="-3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Лабораторные результаты</a:t>
                      </a:r>
                      <a:endParaRPr lang="ru-RU" sz="14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2905" marR="529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404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b="1" spc="-4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Преэклампсия и эклампсия</a:t>
                      </a:r>
                      <a:endParaRPr lang="ru-RU" sz="14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2905" marR="529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spc="-3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2-й или 3-й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2905" marR="529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spc="-3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5 % - 10 %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2905" marR="529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spc="-3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Тошнота, рвота, боль в </a:t>
                      </a:r>
                      <a:r>
                        <a:rPr lang="ru-RU" sz="900" spc="-3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эпигастрии</a:t>
                      </a:r>
                      <a:r>
                        <a:rPr lang="ru-RU" sz="900" spc="-3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,  отёки, артериальная гипертония, заторможенность, желтуха (на последних стадиях)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2905" marR="529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spc="-3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AЛT &lt;500 ЕД/л, протеинурия, ДВС-синдром (7%)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2905" marR="529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0533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b="1" spc="-3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HELLP-синдром</a:t>
                      </a:r>
                      <a:endParaRPr lang="ru-RU" sz="14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2905" marR="529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spc="-3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3-й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2905" marR="529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spc="-3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0,1 % (4% -12% у женщин с преэклам-псией)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2905" marR="529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spc="-3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Признаки преэклампсии (гипертония, головная боль, нарушения зрения), боль в эпигастрии, тошнота, рвота, гематурия, желтуха  (на последних стадиях)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2905" marR="529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spc="-3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Гемолиз, AЛT &lt;500 ЕД/л, тромбоциты &lt;100×10</a:t>
                      </a:r>
                      <a:r>
                        <a:rPr lang="ru-RU" sz="900" spc="-30" baseline="30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9</a:t>
                      </a:r>
                      <a:r>
                        <a:rPr lang="ru-RU" sz="900" spc="-3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/л, увеличение ЛДГ,  ДВС-синдром (20 %-40 %)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2905" marR="529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0533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b="1" spc="-3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Острый жировой </a:t>
                      </a:r>
                      <a:r>
                        <a:rPr lang="ru-RU" sz="1050" b="1" spc="-30" dirty="0" err="1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гепатоз</a:t>
                      </a:r>
                      <a:r>
                        <a:rPr lang="ru-RU" sz="1050" b="1" spc="-3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беременных</a:t>
                      </a:r>
                      <a:endParaRPr lang="ru-RU" sz="14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2905" marR="529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spc="-3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3-й (может произойти во время   2-ого),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2905" marR="529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spc="-3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0.01 %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2905" marR="529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spc="-3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Недомогание, боль в верхних отделах живота, тошнота, рвота, желтуха (очень часто), энцефалопатия  (на последних стадиях)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2905" marR="529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spc="-3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AЛT &lt;500 ЕД/л, гипербилирубинемия, гипогликемия, увеличенный уровень аммиака; лейкоцитоз, ДВС-синдром (&gt; 75%) -  тромбоцитопения, продленное ПТ, гипофибриногенемия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2905" marR="529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02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b="1" spc="-30" dirty="0" err="1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Холестатичес</a:t>
                      </a:r>
                      <a:r>
                        <a:rPr lang="ru-RU" sz="1050" b="1" spc="-3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-кий </a:t>
                      </a:r>
                      <a:r>
                        <a:rPr lang="ru-RU" sz="1050" b="1" spc="-30" dirty="0" err="1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гепатоз</a:t>
                      </a:r>
                      <a:r>
                        <a:rPr lang="ru-RU" sz="1050" b="1" spc="-3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беременных</a:t>
                      </a:r>
                      <a:endParaRPr lang="ru-RU" sz="14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2905" marR="529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spc="-3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2-й или 3-й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2905" marR="529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spc="-3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0,1 % - 0,2 %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2905" marR="529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spc="-3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Интенсивный зуд; желтуха; (от 20 % до 60 %, спустя 1 - 4 недели после зуда); стеаторрея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2905" marR="529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spc="-3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AЛT&lt;500ЕД/л, выраженное повышение ЩФ и ГГТП, увеличенный уровень желчных кислот, билирубин &lt;103 мкмоль/л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2905" marR="529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02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b="1" spc="-3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Вирусный гепатит</a:t>
                      </a:r>
                      <a:endParaRPr lang="ru-RU" sz="14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2905" marR="529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spc="-3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Любой 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2905" marR="529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spc="-3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Как в общей популяции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2905" marR="529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spc="-3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Тошнота, рвота, желтуха, лихорадка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2905" marR="529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spc="-3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АЛТ &gt;500 ЕД/л, резкое увеличение билирубина &gt;100 мкмоль/л, положительные серологические тесты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2905" marR="529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5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b="1" spc="-3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Токсический гепатит</a:t>
                      </a:r>
                      <a:endParaRPr lang="ru-RU" sz="14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2905" marR="529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spc="-3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Любой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2905" marR="529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spc="-3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Неизвестна 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2905" marR="529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spc="-3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Тошнота, рвота, желтуха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2905" marR="529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spc="-3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Различные 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2905" marR="529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395536" y="243930"/>
            <a:ext cx="84432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Характеристика основных вариантов поражения печени во время </a:t>
            </a:r>
            <a:r>
              <a:rPr lang="ru-RU" sz="1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беременности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4244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7000"/>
                    </a14:imgEffect>
                    <a14:imgEffect>
                      <a14:brightnessContrast brigh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908720"/>
            <a:ext cx="7981950" cy="5257800"/>
          </a:xfrm>
        </p:spPr>
      </p:pic>
      <p:sp>
        <p:nvSpPr>
          <p:cNvPr id="7" name="Выноска 2 6"/>
          <p:cNvSpPr/>
          <p:nvPr/>
        </p:nvSpPr>
        <p:spPr>
          <a:xfrm>
            <a:off x="107504" y="1268760"/>
            <a:ext cx="864096" cy="432048"/>
          </a:xfrm>
          <a:prstGeom prst="borderCallout2">
            <a:avLst>
              <a:gd name="adj1" fmla="val 99749"/>
              <a:gd name="adj2" fmla="val 67114"/>
              <a:gd name="adj3" fmla="val 98443"/>
              <a:gd name="adj4" fmla="val 68578"/>
              <a:gd name="adj5" fmla="val 298668"/>
              <a:gd name="adj6" fmla="val 12382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rgbClr val="FF0000"/>
                </a:solidFill>
              </a:rPr>
              <a:t>Магния сульфат</a:t>
            </a:r>
            <a:endParaRPr lang="ru-RU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1472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1000"/>
                    </a14:imgEffect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50" y="1196975"/>
            <a:ext cx="8680450" cy="5184775"/>
          </a:xfrm>
        </p:spPr>
      </p:pic>
      <p:sp>
        <p:nvSpPr>
          <p:cNvPr id="7" name="Выноска 2 6"/>
          <p:cNvSpPr/>
          <p:nvPr/>
        </p:nvSpPr>
        <p:spPr>
          <a:xfrm>
            <a:off x="107504" y="1268760"/>
            <a:ext cx="864096" cy="432048"/>
          </a:xfrm>
          <a:prstGeom prst="borderCallout2">
            <a:avLst>
              <a:gd name="adj1" fmla="val 99749"/>
              <a:gd name="adj2" fmla="val 67114"/>
              <a:gd name="adj3" fmla="val 98443"/>
              <a:gd name="adj4" fmla="val 68578"/>
              <a:gd name="adj5" fmla="val 345700"/>
              <a:gd name="adj6" fmla="val 9834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rgbClr val="FF0000"/>
                </a:solidFill>
              </a:rPr>
              <a:t>Магния сульфат</a:t>
            </a:r>
            <a:endParaRPr lang="ru-RU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2718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3000"/>
                    </a14:imgEffect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268760"/>
            <a:ext cx="8061325" cy="5321300"/>
          </a:xfrm>
        </p:spPr>
      </p:pic>
      <p:sp>
        <p:nvSpPr>
          <p:cNvPr id="9" name="Выноска 2 8"/>
          <p:cNvSpPr/>
          <p:nvPr/>
        </p:nvSpPr>
        <p:spPr>
          <a:xfrm>
            <a:off x="107504" y="1268760"/>
            <a:ext cx="864096" cy="432048"/>
          </a:xfrm>
          <a:prstGeom prst="borderCallout2">
            <a:avLst>
              <a:gd name="adj1" fmla="val 99749"/>
              <a:gd name="adj2" fmla="val 67114"/>
              <a:gd name="adj3" fmla="val 98443"/>
              <a:gd name="adj4" fmla="val 68578"/>
              <a:gd name="adj5" fmla="val 345700"/>
              <a:gd name="adj6" fmla="val 9834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rgbClr val="FF0000"/>
                </a:solidFill>
              </a:rPr>
              <a:t>Магния сульфат</a:t>
            </a:r>
            <a:endParaRPr lang="ru-RU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8059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Дата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7067F3D-2619-4FCD-B29B-AC1994FDF24C}" type="datetime11">
              <a:rPr lang="ru-RU" sz="1400" smtClean="0"/>
              <a:t>21:40:31</a:t>
            </a:fld>
            <a:endParaRPr lang="ru-RU" sz="1400" smtClean="0"/>
          </a:p>
        </p:txBody>
      </p:sp>
      <p:sp>
        <p:nvSpPr>
          <p:cNvPr id="50179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476250"/>
            <a:ext cx="8785225" cy="457200"/>
          </a:xfrm>
        </p:spPr>
        <p:txBody>
          <a:bodyPr/>
          <a:lstStyle/>
          <a:p>
            <a:pPr eaLnBrk="1" hangingPunct="1"/>
            <a:r>
              <a:rPr lang="ru-RU" sz="2400" b="1" smtClean="0">
                <a:solidFill>
                  <a:srgbClr val="0000FF"/>
                </a:solidFill>
                <a:latin typeface="Arial" charset="0"/>
              </a:rPr>
              <a:t>Интенсивная терапия </a:t>
            </a:r>
            <a:r>
              <a:rPr lang="en-US" sz="2400" b="1" smtClean="0">
                <a:solidFill>
                  <a:srgbClr val="0000FF"/>
                </a:solidFill>
                <a:latin typeface="Arial" charset="0"/>
              </a:rPr>
              <a:t>HELLP</a:t>
            </a:r>
            <a:r>
              <a:rPr lang="ru-RU" sz="2400" b="1" smtClean="0">
                <a:solidFill>
                  <a:srgbClr val="0000FF"/>
                </a:solidFill>
                <a:latin typeface="Arial" charset="0"/>
              </a:rPr>
              <a:t>-синдрома с массивным внутрисосудистым гемолизом</a:t>
            </a:r>
            <a:endParaRPr lang="ru-RU" sz="2400" smtClean="0">
              <a:solidFill>
                <a:srgbClr val="0A02A0"/>
              </a:solidFill>
              <a:latin typeface="Arial" charset="0"/>
            </a:endParaRPr>
          </a:p>
        </p:txBody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196975"/>
            <a:ext cx="8497888" cy="4321175"/>
          </a:xfrm>
        </p:spPr>
        <p:txBody>
          <a:bodyPr/>
          <a:lstStyle/>
          <a:p>
            <a:pPr marL="609600" indent="-609600" algn="just" eaLnBrk="1" hangingPunct="1">
              <a:lnSpc>
                <a:spcPct val="125000"/>
              </a:lnSpc>
              <a:spcBef>
                <a:spcPct val="0"/>
              </a:spcBef>
            </a:pPr>
            <a:r>
              <a:rPr lang="ru-RU" sz="2000" b="1" dirty="0" smtClean="0">
                <a:solidFill>
                  <a:srgbClr val="3333FF"/>
                </a:solidFill>
                <a:latin typeface="Arial" charset="0"/>
              </a:rPr>
              <a:t>При сохраненном диурезе </a:t>
            </a:r>
            <a:r>
              <a:rPr lang="ru-RU" sz="1800" b="1" dirty="0" smtClean="0">
                <a:solidFill>
                  <a:srgbClr val="3333FF"/>
                </a:solidFill>
                <a:latin typeface="Arial" charset="0"/>
              </a:rPr>
              <a:t>(более 0,5 мл/кг/ч)</a:t>
            </a:r>
            <a:r>
              <a:rPr lang="ru-RU" sz="1800" dirty="0" smtClean="0">
                <a:solidFill>
                  <a:srgbClr val="3333FF"/>
                </a:solidFill>
                <a:latin typeface="Arial" charset="0"/>
              </a:rPr>
              <a:t> </a:t>
            </a:r>
          </a:p>
          <a:p>
            <a:pPr marL="1009650" lvl="1" indent="-609600" algn="just" eaLnBrk="1" hangingPunct="1">
              <a:lnSpc>
                <a:spcPct val="105000"/>
              </a:lnSpc>
              <a:spcBef>
                <a:spcPts val="1200"/>
              </a:spcBef>
              <a:buFont typeface="Times New Roman" pitchFamily="18" charset="0"/>
              <a:buAutoNum type="arabicPeriod"/>
            </a:pPr>
            <a:r>
              <a:rPr lang="ru-RU" sz="2000" b="1" dirty="0" err="1">
                <a:latin typeface="Arial" charset="0"/>
              </a:rPr>
              <a:t>Инфузионная</a:t>
            </a:r>
            <a:r>
              <a:rPr lang="ru-RU" sz="2000" b="1" dirty="0">
                <a:latin typeface="Arial" charset="0"/>
              </a:rPr>
              <a:t> терапия  80-90 мл/кг массы тела </a:t>
            </a:r>
            <a:r>
              <a:rPr lang="ru-RU" sz="1800" b="1" dirty="0">
                <a:latin typeface="Arial" charset="0"/>
              </a:rPr>
              <a:t>(кристаллоиды).</a:t>
            </a:r>
            <a:r>
              <a:rPr lang="ru-RU" sz="2000" b="1" dirty="0">
                <a:latin typeface="Arial" charset="0"/>
              </a:rPr>
              <a:t> </a:t>
            </a:r>
          </a:p>
          <a:p>
            <a:pPr marL="1009650" lvl="1" indent="-609600" algn="just" eaLnBrk="1" hangingPunct="1">
              <a:lnSpc>
                <a:spcPct val="105000"/>
              </a:lnSpc>
              <a:spcBef>
                <a:spcPts val="1200"/>
              </a:spcBef>
              <a:buFont typeface="Times New Roman" pitchFamily="18" charset="0"/>
              <a:buAutoNum type="arabicPeriod"/>
            </a:pPr>
            <a:r>
              <a:rPr lang="ru-RU" sz="2000" b="1" dirty="0" smtClean="0">
                <a:latin typeface="Arial" charset="0"/>
              </a:rPr>
              <a:t>Редко: коррекция </a:t>
            </a:r>
            <a:r>
              <a:rPr lang="ru-RU" sz="2000" b="1" dirty="0" smtClean="0">
                <a:latin typeface="Arial" charset="0"/>
              </a:rPr>
              <a:t>метаболического ацидоза (при рН менее </a:t>
            </a:r>
            <a:r>
              <a:rPr lang="ru-RU" sz="2000" b="1" dirty="0" smtClean="0">
                <a:latin typeface="Arial" charset="0"/>
              </a:rPr>
              <a:t>7,2) </a:t>
            </a:r>
            <a:r>
              <a:rPr lang="ru-RU" sz="2000" b="1" dirty="0" smtClean="0">
                <a:latin typeface="Arial" charset="0"/>
              </a:rPr>
              <a:t>4% гидрокарбонатом натрия 200 мл</a:t>
            </a:r>
          </a:p>
          <a:p>
            <a:pPr marL="1009650" lvl="1" indent="-609600" algn="just" eaLnBrk="1" hangingPunct="1">
              <a:lnSpc>
                <a:spcPct val="105000"/>
              </a:lnSpc>
              <a:spcBef>
                <a:spcPts val="1200"/>
              </a:spcBef>
              <a:buFont typeface="Times New Roman" pitchFamily="18" charset="0"/>
              <a:buAutoNum type="arabicPeriod"/>
            </a:pPr>
            <a:r>
              <a:rPr lang="ru-RU" sz="2000" b="1" dirty="0" smtClean="0">
                <a:latin typeface="Arial" charset="0"/>
              </a:rPr>
              <a:t>Стимуляция </a:t>
            </a:r>
            <a:r>
              <a:rPr lang="ru-RU" sz="2000" b="1" dirty="0" smtClean="0">
                <a:latin typeface="Arial" charset="0"/>
              </a:rPr>
              <a:t>диуреза (</a:t>
            </a:r>
            <a:r>
              <a:rPr lang="ru-RU" sz="2000" b="1" dirty="0" err="1" smtClean="0">
                <a:latin typeface="Arial" charset="0"/>
              </a:rPr>
              <a:t>салуретики</a:t>
            </a:r>
            <a:r>
              <a:rPr lang="ru-RU" sz="2000" b="1" dirty="0" smtClean="0">
                <a:latin typeface="Arial" charset="0"/>
              </a:rPr>
              <a:t>): темп   200-250 мл/ч – 3,0 мл/кг/ч</a:t>
            </a:r>
          </a:p>
          <a:p>
            <a:pPr marL="1009650" lvl="1" indent="-609600" algn="just" eaLnBrk="1" hangingPunct="1">
              <a:lnSpc>
                <a:spcPct val="105000"/>
              </a:lnSpc>
              <a:spcBef>
                <a:spcPts val="1200"/>
              </a:spcBef>
              <a:buFont typeface="Times New Roman" pitchFamily="18" charset="0"/>
              <a:buAutoNum type="arabicPeriod"/>
            </a:pPr>
            <a:r>
              <a:rPr lang="ru-RU" sz="2000" b="1" dirty="0" smtClean="0">
                <a:latin typeface="Arial" charset="0"/>
                <a:cs typeface="Arial" charset="0"/>
              </a:rPr>
              <a:t>Индикатором эффективности проводимой терапии будет снижение уровня свободного гемоглобина в крови и моче. </a:t>
            </a:r>
          </a:p>
          <a:p>
            <a:pPr marL="1009650" lvl="1" indent="-609600" algn="just" eaLnBrk="1" hangingPunct="1">
              <a:lnSpc>
                <a:spcPct val="105000"/>
              </a:lnSpc>
              <a:spcBef>
                <a:spcPts val="1200"/>
              </a:spcBef>
              <a:buFont typeface="Times New Roman" pitchFamily="18" charset="0"/>
              <a:buAutoNum type="arabicPeriod"/>
            </a:pPr>
            <a:r>
              <a:rPr lang="ru-RU" sz="2000" b="1" dirty="0" smtClean="0">
                <a:latin typeface="Arial" charset="0"/>
                <a:cs typeface="Arial" charset="0"/>
              </a:rPr>
              <a:t>Либо – немедленное начало  </a:t>
            </a:r>
            <a:r>
              <a:rPr lang="ru-RU" sz="2000" b="1" dirty="0" err="1" smtClean="0">
                <a:latin typeface="Arial" charset="0"/>
                <a:cs typeface="Arial" charset="0"/>
              </a:rPr>
              <a:t>гемофильтрации</a:t>
            </a:r>
            <a:r>
              <a:rPr lang="ru-RU" sz="2000" b="1" smtClean="0">
                <a:latin typeface="Arial" charset="0"/>
                <a:cs typeface="Arial" charset="0"/>
              </a:rPr>
              <a:t> (гемодиализа)</a:t>
            </a:r>
            <a:endParaRPr lang="ru-RU" sz="2000" b="1" dirty="0" smtClean="0">
              <a:latin typeface="Arial" charset="0"/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Куликов А.В.</a:t>
            </a: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Дата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1EDD8DB-9647-4F7A-A157-549B588B669A}" type="datetime11">
              <a:rPr lang="ru-RU" sz="1400" smtClean="0"/>
              <a:t>21:40:31</a:t>
            </a:fld>
            <a:endParaRPr lang="ru-RU" sz="1400" smtClean="0"/>
          </a:p>
        </p:txBody>
      </p:sp>
      <p:sp>
        <p:nvSpPr>
          <p:cNvPr id="51203" name="Rectangle 2"/>
          <p:cNvSpPr>
            <a:spLocks noGrp="1" noChangeArrowheads="1"/>
          </p:cNvSpPr>
          <p:nvPr>
            <p:ph type="title"/>
          </p:nvPr>
        </p:nvSpPr>
        <p:spPr>
          <a:xfrm>
            <a:off x="205581" y="548680"/>
            <a:ext cx="8785225" cy="457200"/>
          </a:xfrm>
        </p:spPr>
        <p:txBody>
          <a:bodyPr/>
          <a:lstStyle/>
          <a:p>
            <a:pPr eaLnBrk="1" hangingPunct="1"/>
            <a:r>
              <a:rPr lang="ru-RU" sz="2400" b="1" dirty="0" smtClean="0">
                <a:solidFill>
                  <a:srgbClr val="0000FF"/>
                </a:solidFill>
                <a:latin typeface="Arial" charset="0"/>
              </a:rPr>
              <a:t>Кортикостероиды в терапии </a:t>
            </a:r>
            <a:r>
              <a:rPr lang="en-US" sz="2400" b="1" dirty="0" smtClean="0">
                <a:solidFill>
                  <a:srgbClr val="0000FF"/>
                </a:solidFill>
                <a:latin typeface="Arial" charset="0"/>
              </a:rPr>
              <a:t>HELLP</a:t>
            </a:r>
            <a:r>
              <a:rPr lang="ru-RU" sz="2400" b="1" dirty="0" smtClean="0">
                <a:solidFill>
                  <a:srgbClr val="0000FF"/>
                </a:solidFill>
                <a:latin typeface="Arial" charset="0"/>
              </a:rPr>
              <a:t>-синдрома</a:t>
            </a:r>
            <a:endParaRPr lang="ru-RU" sz="1600" dirty="0" smtClean="0">
              <a:solidFill>
                <a:srgbClr val="0A02A0"/>
              </a:solidFill>
              <a:latin typeface="Arial" charset="0"/>
            </a:endParaRPr>
          </a:p>
        </p:txBody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268760"/>
            <a:ext cx="8569325" cy="4176713"/>
          </a:xfrm>
        </p:spPr>
        <p:txBody>
          <a:bodyPr/>
          <a:lstStyle/>
          <a:p>
            <a:pPr algn="just" eaLnBrk="1" hangingPunct="1">
              <a:spcBef>
                <a:spcPts val="1200"/>
              </a:spcBef>
            </a:pPr>
            <a:r>
              <a:rPr lang="ru-RU" sz="2000" b="1" dirty="0" smtClean="0">
                <a:latin typeface="Arial" charset="0"/>
                <a:cs typeface="Arial" charset="0"/>
              </a:rPr>
              <a:t>Используется терапия </a:t>
            </a:r>
            <a:r>
              <a:rPr lang="ru-RU" sz="2000" b="1" dirty="0" err="1" smtClean="0">
                <a:latin typeface="Arial" charset="0"/>
                <a:cs typeface="Arial" charset="0"/>
              </a:rPr>
              <a:t>бетаметазоном</a:t>
            </a:r>
            <a:r>
              <a:rPr lang="ru-RU" sz="2000" b="1" dirty="0" smtClean="0">
                <a:latin typeface="Arial" charset="0"/>
                <a:cs typeface="Arial" charset="0"/>
              </a:rPr>
              <a:t> 12 мг через 24 ч, </a:t>
            </a:r>
            <a:r>
              <a:rPr lang="ru-RU" sz="2000" b="1" dirty="0" err="1" smtClean="0">
                <a:latin typeface="Arial" charset="0"/>
                <a:cs typeface="Arial" charset="0"/>
              </a:rPr>
              <a:t>дексаметазоном</a:t>
            </a:r>
            <a:r>
              <a:rPr lang="ru-RU" sz="2000" b="1" dirty="0" smtClean="0">
                <a:latin typeface="Arial" charset="0"/>
                <a:cs typeface="Arial" charset="0"/>
              </a:rPr>
              <a:t> – 6 мг через 12 ч, или режим большой дозы </a:t>
            </a:r>
            <a:r>
              <a:rPr lang="ru-RU" sz="2000" b="1" dirty="0" err="1" smtClean="0">
                <a:latin typeface="Arial" charset="0"/>
                <a:cs typeface="Arial" charset="0"/>
              </a:rPr>
              <a:t>дексаметазона</a:t>
            </a:r>
            <a:r>
              <a:rPr lang="ru-RU" sz="2000" b="1" dirty="0" smtClean="0">
                <a:latin typeface="Arial" charset="0"/>
                <a:cs typeface="Arial" charset="0"/>
              </a:rPr>
              <a:t> -10 мг через 12 ч до и после </a:t>
            </a:r>
            <a:r>
              <a:rPr lang="ru-RU" sz="2000" b="1" dirty="0" err="1" smtClean="0">
                <a:latin typeface="Arial" charset="0"/>
                <a:cs typeface="Arial" charset="0"/>
              </a:rPr>
              <a:t>родоразрешения</a:t>
            </a:r>
            <a:r>
              <a:rPr lang="ru-RU" sz="2000" b="1" dirty="0" smtClean="0">
                <a:latin typeface="Arial" charset="0"/>
                <a:cs typeface="Arial" charset="0"/>
              </a:rPr>
              <a:t> </a:t>
            </a:r>
          </a:p>
          <a:p>
            <a:pPr algn="just" eaLnBrk="1" hangingPunct="1">
              <a:spcBef>
                <a:spcPts val="1200"/>
              </a:spcBef>
            </a:pPr>
            <a:r>
              <a:rPr lang="ru-RU" sz="2000" b="1" dirty="0" smtClean="0">
                <a:latin typeface="Arial" charset="0"/>
                <a:cs typeface="Arial" charset="0"/>
              </a:rPr>
              <a:t>Терапия кортикостероидами </a:t>
            </a:r>
            <a:r>
              <a:rPr lang="ru-RU" sz="20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не показала своей эффективности </a:t>
            </a:r>
            <a:r>
              <a:rPr lang="ru-RU" sz="2000" b="1" dirty="0" smtClean="0">
                <a:latin typeface="Arial" charset="0"/>
                <a:cs typeface="Arial" charset="0"/>
              </a:rPr>
              <a:t>для предотвращения материнских и перинатальных осложнений </a:t>
            </a:r>
            <a:r>
              <a:rPr lang="en-US" sz="2000" b="1" dirty="0" smtClean="0">
                <a:latin typeface="Arial" charset="0"/>
                <a:cs typeface="Arial" charset="0"/>
              </a:rPr>
              <a:t>HELLP</a:t>
            </a:r>
            <a:r>
              <a:rPr lang="ru-RU" sz="2000" b="1" dirty="0" smtClean="0">
                <a:latin typeface="Arial" charset="0"/>
                <a:cs typeface="Arial" charset="0"/>
              </a:rPr>
              <a:t>-синдрома.</a:t>
            </a:r>
          </a:p>
          <a:p>
            <a:pPr algn="just" eaLnBrk="1" hangingPunct="1">
              <a:spcBef>
                <a:spcPts val="1200"/>
              </a:spcBef>
            </a:pPr>
            <a:r>
              <a:rPr lang="ru-RU" sz="2000" b="1" dirty="0" smtClean="0">
                <a:latin typeface="Arial" charset="0"/>
                <a:cs typeface="Arial" charset="0"/>
              </a:rPr>
              <a:t>Кортикостероиды – только для подготовки легких плода и при тромбоцитопении менее 50*10</a:t>
            </a:r>
            <a:r>
              <a:rPr lang="ru-RU" sz="2000" b="1" baseline="30000" dirty="0" smtClean="0">
                <a:latin typeface="Arial" charset="0"/>
                <a:cs typeface="Arial" charset="0"/>
              </a:rPr>
              <a:t>9</a:t>
            </a:r>
            <a:r>
              <a:rPr lang="ru-RU" sz="2000" b="1" dirty="0" smtClean="0">
                <a:latin typeface="Arial" charset="0"/>
                <a:cs typeface="Arial" charset="0"/>
              </a:rPr>
              <a:t>/л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ru-RU" sz="2400" b="1" dirty="0" smtClean="0">
              <a:solidFill>
                <a:srgbClr val="FF6600"/>
              </a:solidFill>
              <a:latin typeface="Arial" charset="0"/>
              <a:cs typeface="Arial" charset="0"/>
            </a:endParaRPr>
          </a:p>
        </p:txBody>
      </p:sp>
      <p:sp>
        <p:nvSpPr>
          <p:cNvPr id="51205" name="Прямоугольник 4"/>
          <p:cNvSpPr>
            <a:spLocks noChangeArrowheads="1"/>
          </p:cNvSpPr>
          <p:nvPr/>
        </p:nvSpPr>
        <p:spPr bwMode="auto">
          <a:xfrm>
            <a:off x="250825" y="5229225"/>
            <a:ext cx="869473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en-US" sz="1200" dirty="0" err="1">
                <a:latin typeface="Arial" charset="0"/>
              </a:rPr>
              <a:t>Matchaba</a:t>
            </a:r>
            <a:r>
              <a:rPr lang="en-US" sz="1200" dirty="0">
                <a:latin typeface="Arial" charset="0"/>
              </a:rPr>
              <a:t> P.T., </a:t>
            </a:r>
            <a:r>
              <a:rPr lang="en-US" sz="1200" dirty="0" err="1">
                <a:latin typeface="Arial" charset="0"/>
              </a:rPr>
              <a:t>Moodley</a:t>
            </a:r>
            <a:r>
              <a:rPr lang="en-US" sz="1200" dirty="0">
                <a:latin typeface="Arial" charset="0"/>
              </a:rPr>
              <a:t> J. WITHDRAWN: Corticosteroids for HELLP syndrome in pregnancy. Cochrane Database </a:t>
            </a:r>
            <a:r>
              <a:rPr lang="en-US" sz="1200" dirty="0" err="1">
                <a:latin typeface="Arial" charset="0"/>
              </a:rPr>
              <a:t>Syst</a:t>
            </a:r>
            <a:r>
              <a:rPr lang="en-US" sz="1200" dirty="0">
                <a:latin typeface="Arial" charset="0"/>
              </a:rPr>
              <a:t> Rev. 2009 Jul 8;(3): CD002076. </a:t>
            </a:r>
            <a:endParaRPr lang="ru-RU" sz="1200" dirty="0">
              <a:latin typeface="Arial" charset="0"/>
            </a:endParaRPr>
          </a:p>
          <a:p>
            <a:pPr algn="r"/>
            <a:r>
              <a:rPr lang="en-US" sz="1200" dirty="0" err="1">
                <a:latin typeface="Arial" charset="0"/>
              </a:rPr>
              <a:t>Beucher</a:t>
            </a:r>
            <a:r>
              <a:rPr lang="en-US" sz="1200" dirty="0">
                <a:latin typeface="Arial" charset="0"/>
              </a:rPr>
              <a:t> G, </a:t>
            </a:r>
            <a:r>
              <a:rPr lang="en-US" sz="1200" dirty="0" err="1">
                <a:latin typeface="Arial" charset="0"/>
              </a:rPr>
              <a:t>Simonet</a:t>
            </a:r>
            <a:r>
              <a:rPr lang="en-US" sz="1200" dirty="0">
                <a:latin typeface="Arial" charset="0"/>
              </a:rPr>
              <a:t> T, Dreyfus M. Management of the HELLP syndrome.  </a:t>
            </a:r>
            <a:r>
              <a:rPr lang="en-US" sz="1200" dirty="0" err="1">
                <a:latin typeface="Arial" charset="0"/>
              </a:rPr>
              <a:t>Gynecol</a:t>
            </a:r>
            <a:r>
              <a:rPr lang="en-US" sz="1200" dirty="0">
                <a:latin typeface="Arial" charset="0"/>
              </a:rPr>
              <a:t> </a:t>
            </a:r>
            <a:r>
              <a:rPr lang="en-US" sz="1200" dirty="0" err="1">
                <a:latin typeface="Arial" charset="0"/>
              </a:rPr>
              <a:t>Obstet</a:t>
            </a:r>
            <a:r>
              <a:rPr lang="en-US" sz="1200" dirty="0">
                <a:latin typeface="Arial" charset="0"/>
              </a:rPr>
              <a:t> </a:t>
            </a:r>
            <a:r>
              <a:rPr lang="en-US" sz="1200" dirty="0" err="1">
                <a:latin typeface="Arial" charset="0"/>
              </a:rPr>
              <a:t>Fertil</a:t>
            </a:r>
            <a:r>
              <a:rPr lang="en-US" sz="1200" dirty="0">
                <a:latin typeface="Arial" charset="0"/>
              </a:rPr>
              <a:t>. 2008 Dec;36(12):1175-90.</a:t>
            </a:r>
            <a:r>
              <a:rPr lang="en-US" sz="1200" dirty="0"/>
              <a:t> </a:t>
            </a:r>
          </a:p>
          <a:p>
            <a:pPr algn="r"/>
            <a:r>
              <a:rPr lang="en-US" sz="1200" dirty="0">
                <a:latin typeface="Arial" charset="0"/>
              </a:rPr>
              <a:t>Magee LA, </a:t>
            </a:r>
            <a:r>
              <a:rPr lang="en-US" sz="1200" dirty="0" err="1">
                <a:latin typeface="Arial" charset="0"/>
              </a:rPr>
              <a:t>Helewa</a:t>
            </a:r>
            <a:r>
              <a:rPr lang="en-US" sz="1200" dirty="0">
                <a:latin typeface="Arial" charset="0"/>
              </a:rPr>
              <a:t> M, </a:t>
            </a:r>
            <a:r>
              <a:rPr lang="en-US" sz="1200" dirty="0" err="1">
                <a:latin typeface="Arial" charset="0"/>
              </a:rPr>
              <a:t>Moutquin</a:t>
            </a:r>
            <a:r>
              <a:rPr lang="en-US" sz="1200" dirty="0">
                <a:latin typeface="Arial" charset="0"/>
              </a:rPr>
              <a:t> JM, von </a:t>
            </a:r>
            <a:r>
              <a:rPr lang="en-US" sz="1200" dirty="0" err="1">
                <a:latin typeface="Arial" charset="0"/>
              </a:rPr>
              <a:t>Dadelszen</a:t>
            </a:r>
            <a:r>
              <a:rPr lang="en-US" sz="1200" dirty="0">
                <a:latin typeface="Arial" charset="0"/>
              </a:rPr>
              <a:t> P,</a:t>
            </a:r>
            <a:r>
              <a:rPr lang="en-US" sz="1200" dirty="0"/>
              <a:t> </a:t>
            </a:r>
            <a:r>
              <a:rPr lang="en-US" sz="1200" dirty="0">
                <a:latin typeface="Arial" charset="0"/>
              </a:rPr>
              <a:t>Hypertension Guideline Committee, Society of Obstetricians and </a:t>
            </a:r>
            <a:r>
              <a:rPr lang="en-US" sz="1200" dirty="0" err="1">
                <a:latin typeface="Arial" charset="0"/>
              </a:rPr>
              <a:t>Gynaecologists</a:t>
            </a:r>
            <a:r>
              <a:rPr lang="en-US" sz="1200" dirty="0">
                <a:latin typeface="Arial" charset="0"/>
              </a:rPr>
              <a:t> of Canada. Treatment of the hypertensive disorders of pregnancy. In: Diagnosis, evaluation, and management of the hypertensive disorders of pregnancy. J </a:t>
            </a:r>
            <a:r>
              <a:rPr lang="en-US" sz="1200" dirty="0" err="1">
                <a:latin typeface="Arial" charset="0"/>
              </a:rPr>
              <a:t>Obstet</a:t>
            </a:r>
            <a:r>
              <a:rPr lang="en-US" sz="1200" dirty="0">
                <a:latin typeface="Arial" charset="0"/>
              </a:rPr>
              <a:t> </a:t>
            </a:r>
            <a:r>
              <a:rPr lang="en-US" sz="1200" dirty="0" err="1">
                <a:latin typeface="Arial" charset="0"/>
              </a:rPr>
              <a:t>Gynaecol</a:t>
            </a:r>
            <a:r>
              <a:rPr lang="en-US" sz="1200" dirty="0">
                <a:latin typeface="Arial" charset="0"/>
              </a:rPr>
              <a:t> Can 2008 Mar;30(3 </a:t>
            </a:r>
            <a:r>
              <a:rPr lang="en-US" sz="1200" dirty="0" err="1">
                <a:latin typeface="Arial" charset="0"/>
              </a:rPr>
              <a:t>Suppl</a:t>
            </a:r>
            <a:r>
              <a:rPr lang="en-US" sz="1200" dirty="0">
                <a:latin typeface="Arial" charset="0"/>
              </a:rPr>
              <a:t> 1):S24-36</a:t>
            </a:r>
            <a:r>
              <a:rPr lang="en-US" sz="1200" dirty="0"/>
              <a:t>.</a:t>
            </a:r>
            <a:endParaRPr lang="ru-RU" sz="1200" dirty="0">
              <a:latin typeface="Arial" charset="0"/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Куликов А.В.</a:t>
            </a: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A5F944-A34D-4B0E-82EB-3BBA87E441C5}" type="datetime11">
              <a:rPr lang="ru-RU" smtClean="0"/>
              <a:t>07:44:04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76024" y="788987"/>
            <a:ext cx="878846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Katz L,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Amorim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M, Souza JP, Haddad SM,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Cecatti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JG; COHELLP Study Group.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COHELLP: collaborative randomized controlled trial on corticosteroids in HELLP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syndrome.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Reprod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Health. 2013 May 22;10:28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Basaran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A,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Basaran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M, Sen C. Choice of glucocorticoid in HELLP syndrome -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dexamethasone versus betamethasone: revisiting the dilemma. J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Matern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Fetal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Neonatal Med. 2012 Dec;25(12):2597-600. 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Woudstra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DM, Chandra S,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Hofmeyr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GJ,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Dowswell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T. Corticosteroids for HELLP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(hemolysis, elevated liver enzymes, low platelets) syndrome in pregnancy.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Cochrane Database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Syst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Rev. 2010 Sep 8;(9):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CD008148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4: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Matchaba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PT,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Moodley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J. WITHDRAWN: Corticosteroids for HELLP syndrome in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pregnancy. Cochrane Database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Syst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Rev. 2009 Jul 8;(3):CD002076. 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5: Martin JN Jr, Rose CH, Briery CM. Understanding and managing HELLP syndrome: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integral role of aggressive glucocorticoids for mother and child. Am J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Obstet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Gynecol. 2006 Oct;195(4):914-34. 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6: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Matchaba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P,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Moodley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J. Corticosteroids for HELLP syndrome in pregnancy.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Cochrane Database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Syst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Rev. 2004;(1):CD002076. Review. Update in: Cochrane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Database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Syst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Rev. 2009;(3):CD002076. 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771" y="149224"/>
            <a:ext cx="7383463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9684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Дата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EC66B0E-1C13-4B52-AC73-2D86B12FFA43}" type="datetime11">
              <a:rPr lang="ru-RU" sz="1400" smtClean="0"/>
              <a:t>21:40:31</a:t>
            </a:fld>
            <a:endParaRPr lang="ru-RU" sz="1400" smtClean="0"/>
          </a:p>
        </p:txBody>
      </p:sp>
      <p:sp>
        <p:nvSpPr>
          <p:cNvPr id="52227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404813"/>
            <a:ext cx="8534400" cy="457200"/>
          </a:xfrm>
        </p:spPr>
        <p:txBody>
          <a:bodyPr/>
          <a:lstStyle/>
          <a:p>
            <a:pPr eaLnBrk="1" hangingPunct="1"/>
            <a:r>
              <a:rPr lang="ru-RU" sz="2800" b="1" dirty="0" smtClean="0">
                <a:solidFill>
                  <a:srgbClr val="3333FF"/>
                </a:solidFill>
                <a:latin typeface="Arial" charset="0"/>
              </a:rPr>
              <a:t/>
            </a:r>
            <a:br>
              <a:rPr lang="ru-RU" sz="2800" b="1" dirty="0" smtClean="0">
                <a:solidFill>
                  <a:srgbClr val="3333FF"/>
                </a:solidFill>
                <a:latin typeface="Arial" charset="0"/>
              </a:rPr>
            </a:br>
            <a:r>
              <a:rPr lang="ru-RU" sz="2400" b="1" dirty="0" smtClean="0">
                <a:solidFill>
                  <a:srgbClr val="3333FF"/>
                </a:solidFill>
                <a:latin typeface="Arial" charset="0"/>
              </a:rPr>
              <a:t>Коррекция коагулопатии при </a:t>
            </a:r>
            <a:r>
              <a:rPr lang="en-US" sz="2400" b="1" dirty="0" smtClean="0">
                <a:solidFill>
                  <a:srgbClr val="3333FF"/>
                </a:solidFill>
                <a:latin typeface="Arial" charset="0"/>
              </a:rPr>
              <a:t>HELLP</a:t>
            </a:r>
            <a:r>
              <a:rPr lang="ru-RU" sz="2400" b="1" dirty="0" smtClean="0">
                <a:solidFill>
                  <a:srgbClr val="3333FF"/>
                </a:solidFill>
                <a:latin typeface="Arial" charset="0"/>
              </a:rPr>
              <a:t>-синдроме </a:t>
            </a:r>
            <a:r>
              <a:rPr lang="ru-RU" sz="2000" b="1" dirty="0" smtClean="0">
                <a:solidFill>
                  <a:srgbClr val="3333FF"/>
                </a:solidFill>
                <a:latin typeface="Arial" charset="0"/>
              </a:rPr>
              <a:t>(требуется в 32-93%):</a:t>
            </a:r>
            <a:r>
              <a:rPr lang="ru-RU" sz="2400" b="1" dirty="0" smtClean="0">
                <a:solidFill>
                  <a:srgbClr val="FF6600"/>
                </a:solidFill>
                <a:latin typeface="Arial" charset="0"/>
              </a:rPr>
              <a:t/>
            </a:r>
            <a:br>
              <a:rPr lang="ru-RU" sz="2400" b="1" dirty="0" smtClean="0">
                <a:solidFill>
                  <a:srgbClr val="FF6600"/>
                </a:solidFill>
                <a:latin typeface="Arial" charset="0"/>
              </a:rPr>
            </a:br>
            <a:endParaRPr lang="ru-RU" sz="1800" dirty="0" smtClean="0">
              <a:solidFill>
                <a:srgbClr val="0A02A0"/>
              </a:solidFill>
              <a:latin typeface="Arial" charset="0"/>
            </a:endParaRPr>
          </a:p>
        </p:txBody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196975"/>
            <a:ext cx="8569325" cy="4608513"/>
          </a:xfrm>
        </p:spPr>
        <p:txBody>
          <a:bodyPr/>
          <a:lstStyle/>
          <a:p>
            <a:pPr lvl="1" algn="just" eaLnBrk="1" hangingPunct="1">
              <a:lnSpc>
                <a:spcPts val="3100"/>
              </a:lnSpc>
              <a:spcBef>
                <a:spcPct val="0"/>
              </a:spcBef>
            </a:pPr>
            <a:r>
              <a:rPr lang="ru-RU" sz="2000" b="1" dirty="0" smtClean="0">
                <a:solidFill>
                  <a:srgbClr val="0000FF"/>
                </a:solidFill>
                <a:latin typeface="Arial" charset="0"/>
              </a:rPr>
              <a:t>Заместительная терапия для восстановления факторов протромбинового комплекса: </a:t>
            </a:r>
          </a:p>
          <a:p>
            <a:pPr lvl="2" algn="just" eaLnBrk="1" hangingPunct="1">
              <a:lnSpc>
                <a:spcPts val="3100"/>
              </a:lnSpc>
              <a:spcBef>
                <a:spcPct val="0"/>
              </a:spcBef>
            </a:pPr>
            <a:r>
              <a:rPr lang="ru-RU" sz="2000" b="1" dirty="0" smtClean="0">
                <a:latin typeface="Arial" charset="0"/>
              </a:rPr>
              <a:t>СЗП 15-20 мл/кг, </a:t>
            </a:r>
          </a:p>
          <a:p>
            <a:pPr lvl="2" eaLnBrk="1" hangingPunct="1">
              <a:lnSpc>
                <a:spcPts val="3100"/>
              </a:lnSpc>
              <a:spcBef>
                <a:spcPct val="0"/>
              </a:spcBef>
            </a:pPr>
            <a:r>
              <a:rPr lang="ru-RU" sz="2000" b="1" dirty="0" smtClean="0">
                <a:latin typeface="Arial" charset="0"/>
              </a:rPr>
              <a:t>Криопреципитат 1 доза/10 кг </a:t>
            </a:r>
            <a:r>
              <a:rPr lang="ru-RU" sz="2000" b="1" dirty="0" err="1" smtClean="0">
                <a:latin typeface="Arial" charset="0"/>
              </a:rPr>
              <a:t>м.т</a:t>
            </a:r>
            <a:r>
              <a:rPr lang="ru-RU" sz="2000" b="1" dirty="0" smtClean="0">
                <a:latin typeface="Arial" charset="0"/>
              </a:rPr>
              <a:t>. </a:t>
            </a:r>
          </a:p>
          <a:p>
            <a:pPr lvl="2" algn="just" eaLnBrk="1" hangingPunct="1">
              <a:lnSpc>
                <a:spcPts val="3100"/>
              </a:lnSpc>
              <a:spcBef>
                <a:spcPct val="0"/>
              </a:spcBef>
            </a:pPr>
            <a:r>
              <a:rPr lang="ru-RU" sz="2000" b="1" dirty="0" smtClean="0">
                <a:latin typeface="Arial" charset="0"/>
              </a:rPr>
              <a:t>Витамин К  - 2-4 мл</a:t>
            </a:r>
            <a:endParaRPr lang="ru-RU" sz="1800" b="1" dirty="0" smtClean="0">
              <a:latin typeface="Arial" charset="0"/>
            </a:endParaRPr>
          </a:p>
          <a:p>
            <a:pPr lvl="2" algn="just" eaLnBrk="1" hangingPunct="1">
              <a:lnSpc>
                <a:spcPts val="3100"/>
              </a:lnSpc>
              <a:spcBef>
                <a:spcPct val="0"/>
              </a:spcBef>
            </a:pPr>
            <a:r>
              <a:rPr lang="ru-RU" sz="2000" b="1" dirty="0" smtClean="0">
                <a:latin typeface="Arial" charset="0"/>
              </a:rPr>
              <a:t>Концентрат протромбинового комплекса</a:t>
            </a:r>
          </a:p>
          <a:p>
            <a:pPr lvl="2" algn="just" eaLnBrk="1" hangingPunct="1">
              <a:lnSpc>
                <a:spcPts val="3100"/>
              </a:lnSpc>
              <a:spcBef>
                <a:spcPct val="0"/>
              </a:spcBef>
            </a:pPr>
            <a:r>
              <a:rPr lang="ru-RU" sz="2000" b="1" dirty="0" smtClean="0">
                <a:latin typeface="Arial" charset="0"/>
              </a:rPr>
              <a:t>Рекомбинантный а</a:t>
            </a:r>
            <a:r>
              <a:rPr lang="en-US" sz="2000" b="1" dirty="0" err="1" smtClean="0">
                <a:latin typeface="Arial" charset="0"/>
              </a:rPr>
              <a:t>fVII</a:t>
            </a:r>
            <a:r>
              <a:rPr lang="ru-RU" sz="2000" b="1" dirty="0" smtClean="0">
                <a:latin typeface="Arial" charset="0"/>
              </a:rPr>
              <a:t> (</a:t>
            </a:r>
            <a:r>
              <a:rPr lang="ru-RU" sz="2000" b="1" dirty="0" err="1" smtClean="0">
                <a:latin typeface="Arial" charset="0"/>
              </a:rPr>
              <a:t>Коагил</a:t>
            </a:r>
            <a:r>
              <a:rPr lang="ru-RU" sz="2000" b="1" dirty="0" smtClean="0">
                <a:latin typeface="Arial" charset="0"/>
              </a:rPr>
              <a:t>-</a:t>
            </a:r>
            <a:r>
              <a:rPr lang="en-US" sz="2000" b="1" dirty="0" smtClean="0">
                <a:latin typeface="Arial" charset="0"/>
              </a:rPr>
              <a:t>VII</a:t>
            </a:r>
            <a:r>
              <a:rPr lang="ru-RU" sz="2000" b="1" dirty="0" smtClean="0">
                <a:latin typeface="Arial" charset="0"/>
              </a:rPr>
              <a:t>)</a:t>
            </a:r>
          </a:p>
          <a:p>
            <a:pPr lvl="2" eaLnBrk="1" hangingPunct="1">
              <a:lnSpc>
                <a:spcPts val="3100"/>
              </a:lnSpc>
              <a:spcBef>
                <a:spcPct val="0"/>
              </a:spcBef>
              <a:buFontTx/>
              <a:buNone/>
            </a:pPr>
            <a:endParaRPr lang="ru-RU" sz="1800" b="1" dirty="0" smtClean="0">
              <a:latin typeface="Arial" charset="0"/>
            </a:endParaRPr>
          </a:p>
          <a:p>
            <a:pPr lvl="1" eaLnBrk="1" hangingPunct="1">
              <a:lnSpc>
                <a:spcPts val="3100"/>
              </a:lnSpc>
              <a:spcBef>
                <a:spcPct val="0"/>
              </a:spcBef>
            </a:pPr>
            <a:r>
              <a:rPr lang="ru-RU" sz="2000" b="1" dirty="0" smtClean="0">
                <a:solidFill>
                  <a:srgbClr val="0000FF"/>
                </a:solidFill>
                <a:latin typeface="Arial" charset="0"/>
              </a:rPr>
              <a:t>Антифибринолитики (т.к. снижены </a:t>
            </a:r>
            <a:r>
              <a:rPr lang="en-US" sz="2000" b="1" dirty="0" smtClean="0">
                <a:solidFill>
                  <a:srgbClr val="0000FF"/>
                </a:solidFill>
                <a:latin typeface="Arial" charset="0"/>
              </a:rPr>
              <a:t>PAI-1)</a:t>
            </a:r>
            <a:r>
              <a:rPr lang="ru-RU" sz="2000" b="1" dirty="0" smtClean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ru-RU" sz="2000" b="1" dirty="0" smtClean="0">
                <a:solidFill>
                  <a:srgbClr val="3333FF"/>
                </a:solidFill>
                <a:latin typeface="Arial" charset="0"/>
              </a:rPr>
              <a:t>:</a:t>
            </a:r>
            <a:r>
              <a:rPr lang="ru-RU" sz="2000" b="1" dirty="0" smtClean="0">
                <a:latin typeface="Arial" charset="0"/>
              </a:rPr>
              <a:t> </a:t>
            </a:r>
          </a:p>
          <a:p>
            <a:pPr lvl="2" eaLnBrk="1" hangingPunct="1">
              <a:lnSpc>
                <a:spcPts val="3100"/>
              </a:lnSpc>
              <a:spcBef>
                <a:spcPct val="0"/>
              </a:spcBef>
            </a:pPr>
            <a:r>
              <a:rPr lang="ru-RU" sz="2000" b="1" dirty="0" smtClean="0">
                <a:latin typeface="Arial" charset="0"/>
              </a:rPr>
              <a:t>Транексамовая кислота (</a:t>
            </a:r>
            <a:r>
              <a:rPr lang="ru-RU" sz="2000" b="1" dirty="0" err="1" smtClean="0">
                <a:latin typeface="Arial" charset="0"/>
              </a:rPr>
              <a:t>Транексам</a:t>
            </a:r>
            <a:r>
              <a:rPr lang="ru-RU" sz="2000" b="1" dirty="0" smtClean="0">
                <a:latin typeface="Arial" charset="0"/>
              </a:rPr>
              <a:t>) 10 - 15 мг/кг и инфузия 1-5 мг/кг в час до остановки кровотечения  </a:t>
            </a: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Куликов А.В.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Дата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8774EF9-8ED6-46E1-AF38-5FF7A8F38D5D}" type="datetime11">
              <a:rPr lang="ru-RU" sz="1400" smtClean="0"/>
              <a:t>21:40:31</a:t>
            </a:fld>
            <a:endParaRPr lang="ru-RU" sz="1400" smtClean="0"/>
          </a:p>
        </p:txBody>
      </p:sp>
      <p:sp>
        <p:nvSpPr>
          <p:cNvPr id="54275" name="Rectangle 2"/>
          <p:cNvSpPr>
            <a:spLocks noGrp="1" noChangeArrowheads="1"/>
          </p:cNvSpPr>
          <p:nvPr>
            <p:ph type="title"/>
          </p:nvPr>
        </p:nvSpPr>
        <p:spPr>
          <a:xfrm>
            <a:off x="1115616" y="404813"/>
            <a:ext cx="7669609" cy="431899"/>
          </a:xfrm>
        </p:spPr>
        <p:txBody>
          <a:bodyPr/>
          <a:lstStyle/>
          <a:p>
            <a:pPr eaLnBrk="1" hangingPunct="1"/>
            <a:r>
              <a:rPr lang="ru-RU" sz="2800" b="1" dirty="0" smtClean="0">
                <a:solidFill>
                  <a:srgbClr val="3333FF"/>
                </a:solidFill>
                <a:latin typeface="Arial" charset="0"/>
              </a:rPr>
              <a:t>Коррекция коагулопатии при </a:t>
            </a:r>
            <a:r>
              <a:rPr lang="en-US" sz="2800" b="1" dirty="0" smtClean="0">
                <a:solidFill>
                  <a:srgbClr val="3333FF"/>
                </a:solidFill>
                <a:latin typeface="Arial" charset="0"/>
              </a:rPr>
              <a:t>HELLP</a:t>
            </a:r>
            <a:r>
              <a:rPr lang="ru-RU" sz="2800" b="1" dirty="0" smtClean="0">
                <a:solidFill>
                  <a:srgbClr val="3333FF"/>
                </a:solidFill>
                <a:latin typeface="Arial" charset="0"/>
              </a:rPr>
              <a:t>-синдроме </a:t>
            </a:r>
            <a:r>
              <a:rPr lang="ru-RU" sz="2000" b="1" dirty="0" smtClean="0">
                <a:solidFill>
                  <a:srgbClr val="3333FF"/>
                </a:solidFill>
                <a:latin typeface="Arial" charset="0"/>
              </a:rPr>
              <a:t>(требуется в 32-93%):</a:t>
            </a:r>
            <a:endParaRPr lang="ru-RU" sz="1600" dirty="0" smtClean="0">
              <a:solidFill>
                <a:srgbClr val="0A02A0"/>
              </a:solidFill>
              <a:latin typeface="Arial" charset="0"/>
            </a:endParaRPr>
          </a:p>
        </p:txBody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341438"/>
            <a:ext cx="8569325" cy="5254625"/>
          </a:xfrm>
        </p:spPr>
        <p:txBody>
          <a:bodyPr/>
          <a:lstStyle/>
          <a:p>
            <a:pPr algn="just" eaLnBrk="1" hangingPunct="1">
              <a:spcBef>
                <a:spcPts val="1200"/>
              </a:spcBef>
            </a:pPr>
            <a:r>
              <a:rPr lang="ru-RU" sz="2200" b="1" dirty="0" smtClean="0">
                <a:latin typeface="Arial" charset="0"/>
                <a:cs typeface="Arial" charset="0"/>
              </a:rPr>
              <a:t>Тромбоциты более 50000</a:t>
            </a:r>
            <a:r>
              <a:rPr lang="ru-RU" sz="2200" b="1" baseline="30000" dirty="0" smtClean="0">
                <a:latin typeface="Arial" charset="0"/>
                <a:cs typeface="Arial" charset="0"/>
              </a:rPr>
              <a:t>9</a:t>
            </a:r>
            <a:r>
              <a:rPr lang="ru-RU" sz="2200" b="1" dirty="0" smtClean="0">
                <a:latin typeface="Arial" charset="0"/>
                <a:cs typeface="Arial" charset="0"/>
              </a:rPr>
              <a:t>/л и отсутствует кровотечение  - профилактически </a:t>
            </a:r>
            <a:r>
              <a:rPr lang="ru-RU" sz="2200" b="1" dirty="0" err="1" smtClean="0">
                <a:latin typeface="Arial" charset="0"/>
                <a:cs typeface="Arial" charset="0"/>
              </a:rPr>
              <a:t>тромбоцитарная</a:t>
            </a:r>
            <a:r>
              <a:rPr lang="ru-RU" sz="2200" b="1" dirty="0" smtClean="0">
                <a:latin typeface="Arial" charset="0"/>
                <a:cs typeface="Arial" charset="0"/>
              </a:rPr>
              <a:t> масса не переливается. </a:t>
            </a:r>
            <a:endParaRPr lang="en-US" sz="2200" b="1" dirty="0" smtClean="0">
              <a:latin typeface="Arial" charset="0"/>
              <a:cs typeface="Arial" charset="0"/>
            </a:endParaRPr>
          </a:p>
          <a:p>
            <a:pPr algn="just" eaLnBrk="1" hangingPunct="1">
              <a:spcBef>
                <a:spcPts val="1200"/>
              </a:spcBef>
            </a:pPr>
            <a:r>
              <a:rPr lang="ru-RU" sz="2200" b="1" dirty="0" smtClean="0">
                <a:latin typeface="Arial" charset="0"/>
                <a:cs typeface="Arial" charset="0"/>
              </a:rPr>
              <a:t>Тромбоциты менее 20000</a:t>
            </a:r>
            <a:r>
              <a:rPr lang="ru-RU" sz="2200" b="1" baseline="30000" dirty="0" smtClean="0">
                <a:latin typeface="Arial" charset="0"/>
                <a:cs typeface="Arial" charset="0"/>
              </a:rPr>
              <a:t>9</a:t>
            </a:r>
            <a:r>
              <a:rPr lang="ru-RU" sz="2200" b="1" dirty="0" smtClean="0">
                <a:latin typeface="Arial" charset="0"/>
                <a:cs typeface="Arial" charset="0"/>
              </a:rPr>
              <a:t>/л и предстоит </a:t>
            </a:r>
            <a:r>
              <a:rPr lang="ru-RU" sz="2200" b="1" dirty="0" err="1" smtClean="0">
                <a:latin typeface="Arial" charset="0"/>
                <a:cs typeface="Arial" charset="0"/>
              </a:rPr>
              <a:t>родоразрешение</a:t>
            </a:r>
            <a:r>
              <a:rPr lang="ru-RU" sz="2200" b="1" dirty="0" smtClean="0">
                <a:latin typeface="Arial" charset="0"/>
                <a:cs typeface="Arial" charset="0"/>
              </a:rPr>
              <a:t> - показание к трансфузии </a:t>
            </a:r>
            <a:r>
              <a:rPr lang="ru-RU" sz="2200" b="1" dirty="0" err="1" smtClean="0">
                <a:latin typeface="Arial" charset="0"/>
                <a:cs typeface="Arial" charset="0"/>
              </a:rPr>
              <a:t>тромбоцитарной</a:t>
            </a:r>
            <a:r>
              <a:rPr lang="ru-RU" sz="2200" b="1" dirty="0" smtClean="0">
                <a:latin typeface="Arial" charset="0"/>
                <a:cs typeface="Arial" charset="0"/>
              </a:rPr>
              <a:t> массы 1 доза на 10 кг </a:t>
            </a:r>
            <a:r>
              <a:rPr lang="ru-RU" sz="2200" b="1" dirty="0" err="1" smtClean="0">
                <a:latin typeface="Arial" charset="0"/>
                <a:cs typeface="Arial" charset="0"/>
              </a:rPr>
              <a:t>м.т</a:t>
            </a:r>
            <a:r>
              <a:rPr lang="ru-RU" sz="2200" b="1" dirty="0" smtClean="0">
                <a:latin typeface="Arial" charset="0"/>
                <a:cs typeface="Arial" charset="0"/>
              </a:rPr>
              <a:t>.</a:t>
            </a:r>
            <a:endParaRPr lang="en-US" sz="2200" b="1" dirty="0" smtClean="0">
              <a:latin typeface="Arial" charset="0"/>
              <a:cs typeface="Arial" charset="0"/>
            </a:endParaRPr>
          </a:p>
          <a:p>
            <a:pPr algn="just" eaLnBrk="1" hangingPunct="1">
              <a:spcBef>
                <a:spcPts val="1200"/>
              </a:spcBef>
            </a:pPr>
            <a:r>
              <a:rPr lang="ru-RU" sz="2200" b="1" dirty="0" smtClean="0">
                <a:latin typeface="Arial" charset="0"/>
                <a:cs typeface="Arial" charset="0"/>
              </a:rPr>
              <a:t>Кортикостеро</a:t>
            </a:r>
            <a:r>
              <a:rPr lang="ru-RU" sz="2200" b="1" dirty="0">
                <a:latin typeface="Arial" charset="0"/>
                <a:cs typeface="Arial" charset="0"/>
              </a:rPr>
              <a:t>и</a:t>
            </a:r>
            <a:r>
              <a:rPr lang="ru-RU" sz="2200" b="1" dirty="0" smtClean="0">
                <a:latin typeface="Arial" charset="0"/>
                <a:cs typeface="Arial" charset="0"/>
              </a:rPr>
              <a:t>ды назначаются при количестве тромбоцитов менее 50000</a:t>
            </a:r>
            <a:r>
              <a:rPr lang="ru-RU" sz="2200" b="1" baseline="30000" dirty="0" smtClean="0">
                <a:latin typeface="Arial" charset="0"/>
                <a:cs typeface="Arial" charset="0"/>
              </a:rPr>
              <a:t>9</a:t>
            </a:r>
            <a:r>
              <a:rPr lang="ru-RU" sz="2200" b="1" dirty="0" smtClean="0">
                <a:latin typeface="Arial" charset="0"/>
                <a:cs typeface="Arial" charset="0"/>
              </a:rPr>
              <a:t>/л</a:t>
            </a:r>
          </a:p>
          <a:p>
            <a:pPr algn="just" eaLnBrk="1" hangingPunct="1">
              <a:spcBef>
                <a:spcPts val="1200"/>
              </a:spcBef>
            </a:pPr>
            <a:r>
              <a:rPr lang="ru-RU" sz="2200" b="1" dirty="0" smtClean="0">
                <a:latin typeface="Arial" charset="0"/>
                <a:cs typeface="Arial" charset="0"/>
              </a:rPr>
              <a:t>Гепарин противопоказан</a:t>
            </a:r>
          </a:p>
          <a:p>
            <a:pPr algn="just" eaLnBrk="1" hangingPunct="1">
              <a:spcBef>
                <a:spcPts val="1200"/>
              </a:spcBef>
            </a:pPr>
            <a:r>
              <a:rPr lang="ru-RU" sz="2200" b="1" dirty="0" smtClean="0">
                <a:latin typeface="Arial" charset="0"/>
                <a:cs typeface="Arial" charset="0"/>
              </a:rPr>
              <a:t>Нет достаточных доказательств эффективности </a:t>
            </a:r>
            <a:r>
              <a:rPr lang="ru-RU" sz="2200" b="1" dirty="0" err="1" smtClean="0">
                <a:latin typeface="Arial" charset="0"/>
                <a:cs typeface="Arial" charset="0"/>
              </a:rPr>
              <a:t>плазмафереза</a:t>
            </a:r>
            <a:endParaRPr lang="ru-RU" sz="2200" b="1" dirty="0" smtClean="0">
              <a:latin typeface="Arial" charset="0"/>
              <a:cs typeface="Arial" charset="0"/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Куликов А.В.</a:t>
            </a: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Дата 3"/>
          <p:cNvSpPr txBox="1">
            <a:spLocks noGrp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1400"/>
              <a:t>Куликов А.В.</a:t>
            </a:r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33375"/>
            <a:ext cx="8686800" cy="457200"/>
          </a:xfrm>
        </p:spPr>
        <p:txBody>
          <a:bodyPr/>
          <a:lstStyle/>
          <a:p>
            <a:pPr eaLnBrk="1" hangingPunct="1"/>
            <a:r>
              <a:rPr lang="ru-RU" sz="2800" b="1" smtClean="0">
                <a:solidFill>
                  <a:srgbClr val="0000FF"/>
                </a:solidFill>
                <a:latin typeface="Arial" charset="0"/>
              </a:rPr>
              <a:t>Интенсивная терапия </a:t>
            </a:r>
            <a:r>
              <a:rPr lang="en-US" sz="2800" b="1" smtClean="0">
                <a:solidFill>
                  <a:srgbClr val="0000FF"/>
                </a:solidFill>
                <a:latin typeface="Arial" charset="0"/>
              </a:rPr>
              <a:t>HELLP</a:t>
            </a:r>
            <a:r>
              <a:rPr lang="ru-RU" sz="2800" b="1" smtClean="0">
                <a:solidFill>
                  <a:srgbClr val="0000FF"/>
                </a:solidFill>
                <a:latin typeface="Arial" charset="0"/>
              </a:rPr>
              <a:t>-синдрома </a:t>
            </a:r>
            <a:r>
              <a:rPr lang="ru-RU" sz="2000" smtClean="0">
                <a:solidFill>
                  <a:srgbClr val="0A02A0"/>
                </a:solidFill>
                <a:latin typeface="Arial" charset="0"/>
              </a:rPr>
              <a:t>(В и С).</a:t>
            </a:r>
          </a:p>
        </p:txBody>
      </p:sp>
      <p:sp>
        <p:nvSpPr>
          <p:cNvPr id="3277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50825" y="981075"/>
            <a:ext cx="8642350" cy="5256213"/>
          </a:xfrm>
        </p:spPr>
        <p:txBody>
          <a:bodyPr/>
          <a:lstStyle/>
          <a:p>
            <a:pPr lvl="1" algn="just" eaLnBrk="1" hangingPunct="1">
              <a:lnSpc>
                <a:spcPct val="150000"/>
              </a:lnSpc>
              <a:spcBef>
                <a:spcPct val="0"/>
              </a:spcBef>
              <a:defRPr/>
            </a:pPr>
            <a:r>
              <a:rPr lang="ru-RU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Метод анестезии при </a:t>
            </a:r>
            <a:r>
              <a:rPr lang="ru-RU" sz="24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родоразрешении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При </a:t>
            </a: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коагулопатии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: тромбоцитопении (менее 100*10</a:t>
            </a:r>
            <a:r>
              <a:rPr lang="ru-RU" sz="2000" b="1" baseline="30000" dirty="0" smtClean="0">
                <a:latin typeface="Arial" pitchFamily="34" charset="0"/>
                <a:cs typeface="Arial" pitchFamily="34" charset="0"/>
              </a:rPr>
              <a:t>9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),  дефиците плазменных факторов свертывания (МНО более 1,5, фибриноген менее 1,0 г/л, АПТВ более 1,5 от нормы) операция - в условиях </a:t>
            </a:r>
            <a:r>
              <a:rPr lang="ru-RU" sz="2400" b="1" dirty="0" smtClean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общей анестезии.</a:t>
            </a:r>
            <a:endParaRPr lang="en-US" sz="2400" b="1" dirty="0" smtClean="0">
              <a:solidFill>
                <a:srgbClr val="3333FF"/>
              </a:solidFill>
              <a:latin typeface="Arial" pitchFamily="34" charset="0"/>
              <a:cs typeface="Arial" pitchFamily="34" charset="0"/>
            </a:endParaRPr>
          </a:p>
          <a:p>
            <a:pPr lvl="1" algn="just" eaLnBrk="1" hangingPunct="1">
              <a:lnSpc>
                <a:spcPct val="150000"/>
              </a:lnSpc>
              <a:spcBef>
                <a:spcPct val="0"/>
              </a:spcBef>
              <a:defRPr/>
            </a:pP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Для проведения общей анестезии при операции кесарева сечения могут быть использованы такие препараты как </a:t>
            </a: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кетамин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фентанил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севофлюран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lvl="1" algn="just" eaLnBrk="1" hangingPunct="1">
              <a:lnSpc>
                <a:spcPct val="115000"/>
              </a:lnSpc>
              <a:spcBef>
                <a:spcPct val="0"/>
              </a:spcBef>
              <a:defRPr/>
            </a:pPr>
            <a:endParaRPr lang="ru-RU" sz="2000" b="1" dirty="0" smtClean="0">
              <a:latin typeface="Arial" pitchFamily="34" charset="0"/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8A5117-3C1F-4784-B6C3-1FC2D9A96085}" type="datetime11">
              <a:rPr lang="ru-RU" smtClean="0"/>
              <a:t>21:40:31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Куликов А.В.</a:t>
            </a: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Дата 3"/>
          <p:cNvSpPr txBox="1">
            <a:spLocks noGrp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1400"/>
              <a:t>Куликов А.В.</a:t>
            </a:r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33375"/>
            <a:ext cx="8686800" cy="457200"/>
          </a:xfrm>
        </p:spPr>
        <p:txBody>
          <a:bodyPr/>
          <a:lstStyle/>
          <a:p>
            <a:pPr eaLnBrk="1" hangingPunct="1"/>
            <a:r>
              <a:rPr lang="ru-RU" sz="2800" b="1" smtClean="0">
                <a:solidFill>
                  <a:srgbClr val="0000FF"/>
                </a:solidFill>
                <a:latin typeface="Arial" charset="0"/>
              </a:rPr>
              <a:t>Интенсивная терапия </a:t>
            </a:r>
            <a:r>
              <a:rPr lang="en-US" sz="2800" b="1" smtClean="0">
                <a:solidFill>
                  <a:srgbClr val="0000FF"/>
                </a:solidFill>
                <a:latin typeface="Arial" charset="0"/>
              </a:rPr>
              <a:t>HELLP</a:t>
            </a:r>
            <a:r>
              <a:rPr lang="ru-RU" sz="2800" b="1" smtClean="0">
                <a:solidFill>
                  <a:srgbClr val="0000FF"/>
                </a:solidFill>
                <a:latin typeface="Arial" charset="0"/>
              </a:rPr>
              <a:t>-синдрома </a:t>
            </a:r>
            <a:r>
              <a:rPr lang="ru-RU" sz="2000" smtClean="0">
                <a:solidFill>
                  <a:srgbClr val="0A02A0"/>
                </a:solidFill>
                <a:latin typeface="Arial" charset="0"/>
              </a:rPr>
              <a:t>(В и С).</a:t>
            </a:r>
          </a:p>
        </p:txBody>
      </p:sp>
      <p:sp>
        <p:nvSpPr>
          <p:cNvPr id="3277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50825" y="981075"/>
            <a:ext cx="8642350" cy="5256213"/>
          </a:xfrm>
        </p:spPr>
        <p:txBody>
          <a:bodyPr/>
          <a:lstStyle/>
          <a:p>
            <a:pPr lvl="1" algn="just" eaLnBrk="1" hangingPunct="1">
              <a:lnSpc>
                <a:spcPct val="150000"/>
              </a:lnSpc>
              <a:spcBef>
                <a:spcPct val="0"/>
              </a:spcBef>
              <a:defRPr/>
            </a:pPr>
            <a:r>
              <a:rPr lang="ru-RU" sz="2400" b="1" dirty="0" smtClean="0">
                <a:solidFill>
                  <a:schemeClr val="accent2"/>
                </a:solidFill>
                <a:latin typeface="Arial" pitchFamily="34" charset="0"/>
              </a:rPr>
              <a:t>Антибактериальная </a:t>
            </a:r>
            <a:r>
              <a:rPr lang="ru-RU" sz="2400" b="1" dirty="0" smtClean="0">
                <a:solidFill>
                  <a:schemeClr val="accent2"/>
                </a:solidFill>
                <a:latin typeface="Arial" pitchFamily="34" charset="0"/>
              </a:rPr>
              <a:t>терапия:</a:t>
            </a:r>
            <a:r>
              <a:rPr lang="ru-RU" b="1" dirty="0" smtClean="0">
                <a:latin typeface="Arial" pitchFamily="34" charset="0"/>
              </a:rPr>
              <a:t> </a:t>
            </a:r>
            <a:r>
              <a:rPr lang="ru-RU" sz="2000" b="1" dirty="0" smtClean="0">
                <a:latin typeface="Arial" pitchFamily="34" charset="0"/>
              </a:rPr>
              <a:t>цефалоспорины </a:t>
            </a:r>
            <a:r>
              <a:rPr lang="en-US" sz="2000" b="1" dirty="0" smtClean="0">
                <a:latin typeface="Arial" pitchFamily="34" charset="0"/>
              </a:rPr>
              <a:t>III-IV </a:t>
            </a:r>
            <a:r>
              <a:rPr lang="ru-RU" sz="2000" b="1" dirty="0" err="1" smtClean="0">
                <a:latin typeface="Arial" pitchFamily="34" charset="0"/>
              </a:rPr>
              <a:t>пок</a:t>
            </a:r>
            <a:r>
              <a:rPr lang="ru-RU" sz="2000" b="1" dirty="0" smtClean="0">
                <a:latin typeface="Arial" pitchFamily="34" charset="0"/>
              </a:rPr>
              <a:t>., </a:t>
            </a:r>
            <a:r>
              <a:rPr lang="ru-RU" sz="2000" b="1" dirty="0" err="1" smtClean="0">
                <a:latin typeface="Arial" pitchFamily="34" charset="0"/>
              </a:rPr>
              <a:t>карбапенемы</a:t>
            </a:r>
            <a:r>
              <a:rPr lang="ru-RU" sz="2000" b="1" dirty="0" smtClean="0">
                <a:latin typeface="Arial" pitchFamily="34" charset="0"/>
              </a:rPr>
              <a:t>. </a:t>
            </a:r>
            <a:endParaRPr lang="ru-RU" sz="2000" b="1" dirty="0" smtClean="0">
              <a:latin typeface="Arial" pitchFamily="34" charset="0"/>
            </a:endParaRPr>
          </a:p>
          <a:p>
            <a:pPr lvl="1" algn="just" eaLnBrk="1" hangingPunct="1">
              <a:lnSpc>
                <a:spcPct val="150000"/>
              </a:lnSpc>
              <a:spcBef>
                <a:spcPct val="0"/>
              </a:spcBef>
              <a:defRPr/>
            </a:pPr>
            <a:r>
              <a:rPr lang="ru-RU" sz="2400" b="1" dirty="0" err="1" smtClean="0">
                <a:solidFill>
                  <a:schemeClr val="accent2"/>
                </a:solidFill>
                <a:latin typeface="Arial" pitchFamily="34" charset="0"/>
              </a:rPr>
              <a:t>Нутритивная</a:t>
            </a:r>
            <a:r>
              <a:rPr lang="ru-RU" sz="2400" b="1" dirty="0" smtClean="0">
                <a:solidFill>
                  <a:schemeClr val="accent2"/>
                </a:solidFill>
                <a:latin typeface="Arial" pitchFamily="34" charset="0"/>
              </a:rPr>
              <a:t> </a:t>
            </a:r>
            <a:r>
              <a:rPr lang="ru-RU" sz="2400" b="1" dirty="0" smtClean="0">
                <a:solidFill>
                  <a:schemeClr val="accent2"/>
                </a:solidFill>
                <a:latin typeface="Arial" pitchFamily="34" charset="0"/>
              </a:rPr>
              <a:t>поддержка</a:t>
            </a:r>
            <a:r>
              <a:rPr lang="ru-RU" sz="2400" b="1" dirty="0" smtClean="0">
                <a:latin typeface="Arial" pitchFamily="34" charset="0"/>
              </a:rPr>
              <a:t>: </a:t>
            </a:r>
            <a:r>
              <a:rPr lang="ru-RU" sz="2000" b="1" dirty="0" smtClean="0">
                <a:latin typeface="Arial" pitchFamily="34" charset="0"/>
              </a:rPr>
              <a:t>«</a:t>
            </a:r>
            <a:r>
              <a:rPr lang="ru-RU" sz="2000" b="1" dirty="0" err="1" smtClean="0">
                <a:latin typeface="Arial" pitchFamily="34" charset="0"/>
              </a:rPr>
              <a:t>Нутрикомп</a:t>
            </a:r>
            <a:r>
              <a:rPr lang="ru-RU" sz="2000" b="1" dirty="0" smtClean="0">
                <a:latin typeface="Arial" pitchFamily="34" charset="0"/>
              </a:rPr>
              <a:t> </a:t>
            </a:r>
            <a:r>
              <a:rPr lang="ru-RU" sz="2000" b="1" dirty="0" err="1" smtClean="0">
                <a:latin typeface="Arial" pitchFamily="34" charset="0"/>
              </a:rPr>
              <a:t>Ликвид</a:t>
            </a:r>
            <a:r>
              <a:rPr lang="ru-RU" sz="2000" b="1" dirty="0" smtClean="0">
                <a:latin typeface="Arial" pitchFamily="34" charset="0"/>
              </a:rPr>
              <a:t> </a:t>
            </a:r>
            <a:r>
              <a:rPr lang="ru-RU" sz="2000" b="1" dirty="0" err="1" smtClean="0">
                <a:latin typeface="Arial" pitchFamily="34" charset="0"/>
              </a:rPr>
              <a:t>гепа</a:t>
            </a:r>
            <a:r>
              <a:rPr lang="ru-RU" sz="2000" b="1" dirty="0" smtClean="0">
                <a:latin typeface="Arial" pitchFamily="34" charset="0"/>
              </a:rPr>
              <a:t>»</a:t>
            </a:r>
          </a:p>
          <a:p>
            <a:pPr lvl="1" algn="just" eaLnBrk="1" hangingPunct="1">
              <a:lnSpc>
                <a:spcPct val="150000"/>
              </a:lnSpc>
              <a:spcBef>
                <a:spcPct val="0"/>
              </a:spcBef>
              <a:defRPr/>
            </a:pPr>
            <a:r>
              <a:rPr lang="ru-RU" sz="2400" b="1" dirty="0" smtClean="0">
                <a:solidFill>
                  <a:schemeClr val="accent6"/>
                </a:solidFill>
                <a:latin typeface="Arial" pitchFamily="34" charset="0"/>
              </a:rPr>
              <a:t>Профилактика острых язв ЖКТ: </a:t>
            </a:r>
            <a:r>
              <a:rPr lang="ru-RU" sz="2000" b="1" dirty="0" smtClean="0">
                <a:latin typeface="Arial" pitchFamily="34" charset="0"/>
              </a:rPr>
              <a:t>ингибиторы протонной </a:t>
            </a:r>
            <a:r>
              <a:rPr lang="ru-RU" sz="2000" b="1" dirty="0" smtClean="0">
                <a:latin typeface="Arial" pitchFamily="34" charset="0"/>
              </a:rPr>
              <a:t>помпы</a:t>
            </a:r>
            <a:endParaRPr lang="en-US" sz="2000" b="1" dirty="0" smtClean="0">
              <a:latin typeface="Arial" pitchFamily="34" charset="0"/>
            </a:endParaRPr>
          </a:p>
          <a:p>
            <a:pPr lvl="1" algn="just" eaLnBrk="1" hangingPunct="1">
              <a:lnSpc>
                <a:spcPct val="150000"/>
              </a:lnSpc>
              <a:spcBef>
                <a:spcPct val="0"/>
              </a:spcBef>
              <a:defRPr/>
            </a:pPr>
            <a:endParaRPr lang="en-US" sz="2000" b="1" dirty="0">
              <a:latin typeface="Arial" pitchFamily="34" charset="0"/>
            </a:endParaRPr>
          </a:p>
          <a:p>
            <a:pPr marL="457200" lvl="1" indent="0" algn="ctr" eaLnBrk="1" hangingPunct="1">
              <a:lnSpc>
                <a:spcPct val="150000"/>
              </a:lnSpc>
              <a:spcBef>
                <a:spcPct val="0"/>
              </a:spcBef>
              <a:buNone/>
              <a:defRPr/>
            </a:pPr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</a:rPr>
              <a:t>РЕШЕНИЕ ВОПРОСА О ТРАНСПЛАНТАЦИИ ПЕЧЕНИ</a:t>
            </a:r>
            <a:endParaRPr lang="en-US" sz="2400" b="1" dirty="0" smtClean="0">
              <a:solidFill>
                <a:srgbClr val="FF0000"/>
              </a:solidFill>
              <a:latin typeface="Arial" pitchFamily="34" charset="0"/>
            </a:endParaRPr>
          </a:p>
          <a:p>
            <a:pPr lvl="1" algn="just" eaLnBrk="1" hangingPunct="1">
              <a:lnSpc>
                <a:spcPct val="115000"/>
              </a:lnSpc>
              <a:spcBef>
                <a:spcPct val="0"/>
              </a:spcBef>
              <a:defRPr/>
            </a:pPr>
            <a:endParaRPr lang="ru-RU" sz="2000" b="1" dirty="0" smtClean="0">
              <a:latin typeface="Arial" pitchFamily="34" charset="0"/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8A5117-3C1F-4784-B6C3-1FC2D9A96085}" type="datetime11">
              <a:rPr lang="ru-RU" smtClean="0"/>
              <a:t>07:45:54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Куликов А.В.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05619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A5F944-A34D-4B0E-82EB-3BBA87E441C5}" type="datetime11">
              <a:rPr lang="ru-RU" smtClean="0"/>
              <a:t>21:40:31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Куликов А.В.</a:t>
            </a:r>
            <a:endParaRPr lang="ru-RU"/>
          </a:p>
        </p:txBody>
      </p:sp>
      <p:sp>
        <p:nvSpPr>
          <p:cNvPr id="11" name="Тройная стрелка влево/вправо/вверх 10"/>
          <p:cNvSpPr/>
          <p:nvPr/>
        </p:nvSpPr>
        <p:spPr>
          <a:xfrm rot="10800000">
            <a:off x="2195736" y="798391"/>
            <a:ext cx="4657764" cy="3012338"/>
          </a:xfrm>
          <a:prstGeom prst="leftRightUpArrow">
            <a:avLst>
              <a:gd name="adj1" fmla="val 26555"/>
              <a:gd name="adj2" fmla="val 21878"/>
              <a:gd name="adj3" fmla="val 23063"/>
            </a:avLst>
          </a:prstGeom>
          <a:solidFill>
            <a:srgbClr val="FF0000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 trans="0" pencilSize="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882" y="839162"/>
            <a:ext cx="2376265" cy="1819328"/>
          </a:xfrm>
          <a:prstGeom prst="rect">
            <a:avLst/>
          </a:prstGeom>
          <a:solidFill>
            <a:srgbClr val="000000">
              <a:alpha val="21961"/>
            </a:srgbClr>
          </a:solidFill>
          <a:effectLst>
            <a:glow rad="127000">
              <a:schemeClr val="accent1">
                <a:alpha val="29000"/>
              </a:schemeClr>
            </a:glow>
            <a:softEdge rad="127000"/>
          </a:effectLst>
        </p:spPr>
      </p:pic>
      <p:sp>
        <p:nvSpPr>
          <p:cNvPr id="12" name="TextBox 11"/>
          <p:cNvSpPr txBox="1"/>
          <p:nvPr/>
        </p:nvSpPr>
        <p:spPr>
          <a:xfrm>
            <a:off x="-35396" y="423663"/>
            <a:ext cx="2880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связанная с беременностью</a:t>
            </a:r>
            <a:endParaRPr lang="ru-RU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19671" y="3549120"/>
            <a:ext cx="54189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Связанная с беременностью</a:t>
            </a:r>
            <a:endParaRPr lang="ru-RU" sz="2800" b="1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16216" y="1781028"/>
            <a:ext cx="24216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ОПечН</a:t>
            </a:r>
            <a:r>
              <a:rPr lang="ru-RU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при критическом состоянии</a:t>
            </a:r>
            <a:endParaRPr lang="ru-RU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с одним вырезанным углом 14"/>
          <p:cNvSpPr/>
          <p:nvPr/>
        </p:nvSpPr>
        <p:spPr>
          <a:xfrm>
            <a:off x="198007" y="4108572"/>
            <a:ext cx="8739843" cy="1672828"/>
          </a:xfrm>
          <a:prstGeom prst="snip1Rect">
            <a:avLst>
              <a:gd name="adj" fmla="val 9834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marL="342900" indent="-342900">
              <a:spcBef>
                <a:spcPts val="1200"/>
              </a:spcBef>
            </a:pPr>
            <a:r>
              <a:rPr lang="ru-RU" sz="1600" b="1" dirty="0" err="1" smtClean="0">
                <a:latin typeface="Arial" charset="0"/>
              </a:rPr>
              <a:t>Чрещмерная</a:t>
            </a:r>
            <a:r>
              <a:rPr lang="ru-RU" sz="1600" b="1" dirty="0" smtClean="0">
                <a:latin typeface="Arial" charset="0"/>
              </a:rPr>
              <a:t> рвота беременных </a:t>
            </a:r>
            <a:r>
              <a:rPr lang="en-US" sz="1600" b="1" dirty="0" smtClean="0">
                <a:latin typeface="Arial" charset="0"/>
              </a:rPr>
              <a:t>H</a:t>
            </a:r>
            <a:r>
              <a:rPr lang="ru-RU" sz="1600" b="1" dirty="0" err="1" smtClean="0">
                <a:latin typeface="Arial" charset="0"/>
              </a:rPr>
              <a:t>yperemesis</a:t>
            </a:r>
            <a:r>
              <a:rPr lang="ru-RU" sz="1600" b="1" dirty="0" smtClean="0">
                <a:latin typeface="Arial" charset="0"/>
              </a:rPr>
              <a:t>  </a:t>
            </a:r>
            <a:r>
              <a:rPr lang="ru-RU" sz="1600" b="1" dirty="0" err="1" smtClean="0">
                <a:latin typeface="Arial" charset="0"/>
              </a:rPr>
              <a:t>gravidarum</a:t>
            </a:r>
            <a:r>
              <a:rPr lang="ru-RU" sz="1600" b="1" dirty="0" smtClean="0">
                <a:latin typeface="Arial" charset="0"/>
              </a:rPr>
              <a:t> </a:t>
            </a:r>
            <a:endParaRPr lang="ru-RU" sz="1600" b="1" dirty="0">
              <a:latin typeface="Arial" charset="0"/>
            </a:endParaRPr>
          </a:p>
          <a:p>
            <a:pPr marL="342900" indent="-342900">
              <a:spcBef>
                <a:spcPts val="1200"/>
              </a:spcBef>
            </a:pPr>
            <a:r>
              <a:rPr lang="ru-RU" sz="1600" b="1" dirty="0">
                <a:latin typeface="Arial" charset="0"/>
              </a:rPr>
              <a:t>Внутрипеченочный </a:t>
            </a:r>
            <a:r>
              <a:rPr lang="ru-RU" sz="1600" b="1" dirty="0" err="1">
                <a:latin typeface="Arial" charset="0"/>
              </a:rPr>
              <a:t>холестаз</a:t>
            </a:r>
            <a:r>
              <a:rPr lang="ru-RU" sz="1600" b="1" dirty="0">
                <a:latin typeface="Arial" charset="0"/>
              </a:rPr>
              <a:t> </a:t>
            </a:r>
            <a:r>
              <a:rPr lang="ru-RU" sz="1600" b="1" dirty="0" smtClean="0">
                <a:latin typeface="Arial" charset="0"/>
              </a:rPr>
              <a:t>беременных (</a:t>
            </a:r>
            <a:r>
              <a:rPr lang="ru-RU" sz="1600" b="1" dirty="0" err="1">
                <a:latin typeface="Arial" charset="0"/>
              </a:rPr>
              <a:t>х</a:t>
            </a:r>
            <a:r>
              <a:rPr lang="ru-RU" sz="1600" b="1" dirty="0" err="1" smtClean="0">
                <a:latin typeface="Arial" charset="0"/>
              </a:rPr>
              <a:t>олестатический</a:t>
            </a:r>
            <a:r>
              <a:rPr lang="ru-RU" sz="1600" b="1" dirty="0" smtClean="0">
                <a:latin typeface="Arial" charset="0"/>
              </a:rPr>
              <a:t> гепатоз)</a:t>
            </a:r>
            <a:endParaRPr lang="ru-RU" sz="1600" b="1" dirty="0">
              <a:latin typeface="Arial" charset="0"/>
            </a:endParaRPr>
          </a:p>
          <a:p>
            <a:pPr marL="342900" indent="-342900">
              <a:spcBef>
                <a:spcPts val="1200"/>
              </a:spcBef>
            </a:pPr>
            <a:r>
              <a:rPr lang="ru-RU" sz="1600" b="1" dirty="0">
                <a:solidFill>
                  <a:srgbClr val="0000FF"/>
                </a:solidFill>
                <a:latin typeface="Arial" charset="0"/>
              </a:rPr>
              <a:t>Гепатоз, связанный с преэклампсией –</a:t>
            </a:r>
            <a:r>
              <a:rPr lang="en-US" sz="1600" b="1" dirty="0">
                <a:solidFill>
                  <a:srgbClr val="0000FF"/>
                </a:solidFill>
                <a:latin typeface="Arial" charset="0"/>
              </a:rPr>
              <a:t>HELLP</a:t>
            </a:r>
            <a:r>
              <a:rPr lang="ru-RU" sz="1600" b="1" dirty="0">
                <a:solidFill>
                  <a:srgbClr val="0000FF"/>
                </a:solidFill>
                <a:latin typeface="Arial" charset="0"/>
              </a:rPr>
              <a:t>-синдром, некрозы, гематомы печени </a:t>
            </a:r>
          </a:p>
          <a:p>
            <a:pPr marL="342900" indent="-342900">
              <a:spcBef>
                <a:spcPts val="1200"/>
              </a:spcBef>
            </a:pPr>
            <a:r>
              <a:rPr lang="ru-RU" sz="1600" b="1" dirty="0">
                <a:solidFill>
                  <a:srgbClr val="0000FF"/>
                </a:solidFill>
                <a:latin typeface="Arial" charset="0"/>
              </a:rPr>
              <a:t>Острый жировой гепатоз беременных (ОЖАП -  AFLP) </a:t>
            </a:r>
          </a:p>
        </p:txBody>
      </p:sp>
    </p:spTree>
    <p:extLst>
      <p:ext uri="{BB962C8B-B14F-4D97-AF65-F5344CB8AC3E}">
        <p14:creationId xmlns:p14="http://schemas.microsoft.com/office/powerpoint/2010/main" val="2051647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Дата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629C1FB-338B-431E-9B43-616EEF09821C}" type="datetime11">
              <a:rPr lang="ru-RU" sz="1400" smtClean="0"/>
              <a:t>21:40:31</a:t>
            </a:fld>
            <a:endParaRPr lang="ru-RU" sz="1400" smtClean="0"/>
          </a:p>
        </p:txBody>
      </p:sp>
      <p:sp>
        <p:nvSpPr>
          <p:cNvPr id="7065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8313" y="2924175"/>
            <a:ext cx="8229600" cy="1544638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b="1" dirty="0" err="1" smtClean="0">
                <a:latin typeface="Arial" charset="0"/>
                <a:hlinkClick r:id="rId2"/>
              </a:rPr>
              <a:t>kulikov</a:t>
            </a:r>
            <a:r>
              <a:rPr lang="ru-RU" b="1" dirty="0" smtClean="0">
                <a:latin typeface="Arial" charset="0"/>
                <a:hlinkClick r:id="rId2"/>
              </a:rPr>
              <a:t>1905</a:t>
            </a:r>
            <a:r>
              <a:rPr lang="en-US" b="1" dirty="0" smtClean="0">
                <a:latin typeface="Arial" charset="0"/>
                <a:hlinkClick r:id="rId2"/>
              </a:rPr>
              <a:t>@yandex.ru</a:t>
            </a:r>
            <a:endParaRPr lang="en-US" b="1" dirty="0" smtClean="0">
              <a:latin typeface="Arial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b="1" dirty="0" smtClean="0">
                <a:latin typeface="Arial" charset="0"/>
              </a:rPr>
              <a:t>8 9122471023</a:t>
            </a:r>
            <a:endParaRPr lang="ru-RU" b="1" dirty="0" smtClean="0">
              <a:latin typeface="Arial" charset="0"/>
            </a:endParaRPr>
          </a:p>
        </p:txBody>
      </p:sp>
      <p:sp>
        <p:nvSpPr>
          <p:cNvPr id="70660" name="Text Box 3"/>
          <p:cNvSpPr txBox="1">
            <a:spLocks noChangeArrowheads="1"/>
          </p:cNvSpPr>
          <p:nvPr/>
        </p:nvSpPr>
        <p:spPr bwMode="auto">
          <a:xfrm>
            <a:off x="684213" y="1628775"/>
            <a:ext cx="792003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4400" b="1">
                <a:solidFill>
                  <a:srgbClr val="000099"/>
                </a:solidFill>
                <a:latin typeface="Arial" charset="0"/>
              </a:rPr>
              <a:t>Благодарю за внимание!</a:t>
            </a: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Куликов А.В.</a:t>
            </a: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Дата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A9F3C55-7EB1-43E5-AFA1-57921B6BB20C}" type="datetime11">
              <a:rPr lang="ru-RU" sz="1400" smtClean="0"/>
              <a:t>21:40:31</a:t>
            </a:fld>
            <a:endParaRPr lang="ru-RU" sz="1400" smtClean="0"/>
          </a:p>
        </p:txBody>
      </p:sp>
      <p:sp>
        <p:nvSpPr>
          <p:cNvPr id="6147" name="Rectangle 196"/>
          <p:cNvSpPr>
            <a:spLocks noGrp="1" noChangeArrowheads="1"/>
          </p:cNvSpPr>
          <p:nvPr>
            <p:ph type="title"/>
          </p:nvPr>
        </p:nvSpPr>
        <p:spPr>
          <a:xfrm>
            <a:off x="682043" y="404664"/>
            <a:ext cx="7560840" cy="720502"/>
          </a:xfrm>
        </p:spPr>
        <p:txBody>
          <a:bodyPr/>
          <a:lstStyle/>
          <a:p>
            <a:pPr eaLnBrk="1" hangingPunct="1"/>
            <a:r>
              <a:rPr lang="ru-RU" sz="2800" b="1" dirty="0" smtClean="0">
                <a:solidFill>
                  <a:schemeClr val="accent2"/>
                </a:solidFill>
                <a:latin typeface="Arial" charset="0"/>
              </a:rPr>
              <a:t>Изменения при физиологической беременности</a:t>
            </a:r>
          </a:p>
        </p:txBody>
      </p:sp>
      <p:graphicFrame>
        <p:nvGraphicFramePr>
          <p:cNvPr id="153838" name="Group 23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13970583"/>
              </p:ext>
            </p:extLst>
          </p:nvPr>
        </p:nvGraphicFramePr>
        <p:xfrm>
          <a:off x="683568" y="1628800"/>
          <a:ext cx="8209607" cy="4424863"/>
        </p:xfrm>
        <a:graphic>
          <a:graphicData uri="http://schemas.openxmlformats.org/drawingml/2006/table">
            <a:tbl>
              <a:tblPr/>
              <a:tblGrid>
                <a:gridCol w="4720072"/>
                <a:gridCol w="3489535"/>
              </a:tblGrid>
              <a:tr h="740927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Биохимический показатель крови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Изменение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68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Альбумин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Снижение (в 1,6 раза)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68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Антитромбин-III, Гаптоглобин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Снижение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977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Триглицериды,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Холестерин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Увеличение (в 3 раза)</a:t>
                      </a:r>
                      <a:b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</a:b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Увеличение (в 1,6 раза)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8729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Фибриноген, α</a:t>
                      </a:r>
                      <a:r>
                        <a:rPr kumimoji="0" lang="ru-RU" sz="2000" b="1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1</a:t>
                      </a: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-, α</a:t>
                      </a:r>
                      <a:r>
                        <a:rPr kumimoji="0" lang="ru-RU" sz="2000" b="1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2</a:t>
                      </a: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-, β-глобулины,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Церулоплазмин, Трансферрин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Увеличение (в 1,5 раза)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68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Желчные кислоты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Увеличение (в 3 раза)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68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ЩФ 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Увеличение (в 2-4 раза)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9236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Билирубин, ГГТП, АЛТ, АСТ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Норма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53843" name="Oval 243"/>
          <p:cNvSpPr>
            <a:spLocks noChangeArrowheads="1"/>
          </p:cNvSpPr>
          <p:nvPr/>
        </p:nvSpPr>
        <p:spPr bwMode="auto">
          <a:xfrm>
            <a:off x="467544" y="5445224"/>
            <a:ext cx="3994919" cy="922239"/>
          </a:xfrm>
          <a:prstGeom prst="ellipse">
            <a:avLst/>
          </a:prstGeom>
          <a:solidFill>
            <a:schemeClr val="accent1">
              <a:lumMod val="60000"/>
              <a:lumOff val="40000"/>
              <a:alpha val="6000"/>
            </a:schemeClr>
          </a:solidFill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Куликов А.В.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84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Дата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EAE9EDD-E921-4E0A-957E-9CE2F3AF2224}" type="datetime11">
              <a:rPr lang="ru-RU" sz="1400" smtClean="0"/>
              <a:t>21:40:31</a:t>
            </a:fld>
            <a:endParaRPr lang="ru-RU" sz="1400" smtClean="0"/>
          </a:p>
        </p:txBody>
      </p:sp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404813"/>
            <a:ext cx="7772400" cy="533400"/>
          </a:xfrm>
        </p:spPr>
        <p:txBody>
          <a:bodyPr/>
          <a:lstStyle/>
          <a:p>
            <a:pPr eaLnBrk="1" hangingPunct="1"/>
            <a:r>
              <a:rPr lang="ru-RU" sz="2400" b="1" smtClean="0">
                <a:solidFill>
                  <a:schemeClr val="accent2"/>
                </a:solidFill>
                <a:latin typeface="Arial" charset="0"/>
              </a:rPr>
              <a:t>Характеристика биохимических тестов при</a:t>
            </a:r>
            <a:r>
              <a:rPr lang="ru-RU" sz="2400" b="1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ru-RU" sz="2400" b="1" smtClean="0">
                <a:solidFill>
                  <a:schemeClr val="accent2"/>
                </a:solidFill>
                <a:latin typeface="Arial" charset="0"/>
              </a:rPr>
              <a:t>различных вариантах поражения печени</a:t>
            </a:r>
          </a:p>
        </p:txBody>
      </p:sp>
      <p:graphicFrame>
        <p:nvGraphicFramePr>
          <p:cNvPr id="162823" name="Group 1031"/>
          <p:cNvGraphicFramePr>
            <a:graphicFrameLocks noGrp="1"/>
          </p:cNvGraphicFramePr>
          <p:nvPr/>
        </p:nvGraphicFramePr>
        <p:xfrm>
          <a:off x="250825" y="1268413"/>
          <a:ext cx="8686800" cy="4752975"/>
        </p:xfrm>
        <a:graphic>
          <a:graphicData uri="http://schemas.openxmlformats.org/drawingml/2006/table">
            <a:tbl>
              <a:tblPr/>
              <a:tblGrid>
                <a:gridCol w="3479800"/>
                <a:gridCol w="1705471"/>
                <a:gridCol w="1656184"/>
                <a:gridCol w="1845345"/>
              </a:tblGrid>
              <a:tr h="10058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</a:rPr>
                        <a:t>Тест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</a:rPr>
                        <a:t>Некроз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</a:rPr>
                        <a:t>Холестаз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</a:rPr>
                        <a:t>Инфильтра-тивный</a:t>
                      </a: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</a:rPr>
                        <a:t> процесс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23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Аминотрансферазы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++ до+++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 +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 + 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8732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Щелочная фосфатаза, ГГТП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 +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++ до +++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 +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10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Общий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/</a:t>
                      </a: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прямой билирубин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 +++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 +++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 +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08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МНО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увеличено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увеличено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23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Альбумин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снижен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08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Холестерин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 +++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23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Желчные кислоты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+ до +++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+ до +++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Oval 9"/>
          <p:cNvSpPr>
            <a:spLocks noChangeArrowheads="1"/>
          </p:cNvSpPr>
          <p:nvPr/>
        </p:nvSpPr>
        <p:spPr bwMode="auto">
          <a:xfrm>
            <a:off x="1115616" y="1196752"/>
            <a:ext cx="2664271" cy="864096"/>
          </a:xfrm>
          <a:prstGeom prst="wedgeRoundRectCallout">
            <a:avLst>
              <a:gd name="adj1" fmla="val 63185"/>
              <a:gd name="adj2" fmla="val 50730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endParaRPr lang="ru-RU" b="1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sz="2000" b="1" dirty="0" err="1">
                <a:latin typeface="Arial" pitchFamily="34" charset="0"/>
                <a:cs typeface="Arial" pitchFamily="34" charset="0"/>
              </a:rPr>
              <a:t>Преэклампсия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, 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000" b="1" dirty="0">
                <a:latin typeface="Arial" pitchFamily="34" charset="0"/>
                <a:cs typeface="Arial" pitchFamily="34" charset="0"/>
              </a:rPr>
              <a:t>HELLP-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синдром</a:t>
            </a:r>
          </a:p>
          <a:p>
            <a:pPr algn="ctr">
              <a:defRPr/>
            </a:pP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val 9"/>
          <p:cNvSpPr>
            <a:spLocks noChangeArrowheads="1"/>
          </p:cNvSpPr>
          <p:nvPr/>
        </p:nvSpPr>
        <p:spPr bwMode="auto">
          <a:xfrm>
            <a:off x="3491880" y="2852936"/>
            <a:ext cx="2808287" cy="864096"/>
          </a:xfrm>
          <a:prstGeom prst="wedgeRoundRectCallout">
            <a:avLst>
              <a:gd name="adj1" fmla="val 37444"/>
              <a:gd name="adj2" fmla="val -153858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endParaRPr lang="ru-RU" b="1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sz="2000" b="1" dirty="0" err="1">
                <a:latin typeface="Arial" pitchFamily="34" charset="0"/>
                <a:cs typeface="Arial" pitchFamily="34" charset="0"/>
              </a:rPr>
              <a:t>Холестатический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sz="2000" b="1" dirty="0" err="1">
                <a:latin typeface="Arial" pitchFamily="34" charset="0"/>
                <a:cs typeface="Arial" pitchFamily="34" charset="0"/>
              </a:rPr>
              <a:t>гепатоз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 беременных</a:t>
            </a:r>
          </a:p>
          <a:p>
            <a:pPr algn="ctr">
              <a:defRPr/>
            </a:pP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val 9"/>
          <p:cNvSpPr>
            <a:spLocks noChangeArrowheads="1"/>
          </p:cNvSpPr>
          <p:nvPr/>
        </p:nvSpPr>
        <p:spPr bwMode="auto">
          <a:xfrm>
            <a:off x="6300167" y="3633986"/>
            <a:ext cx="2664271" cy="864096"/>
          </a:xfrm>
          <a:prstGeom prst="wedgeRoundRectCallout">
            <a:avLst>
              <a:gd name="adj1" fmla="val 15708"/>
              <a:gd name="adj2" fmla="val -199714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endParaRPr lang="ru-RU" b="1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sz="2000" b="1" dirty="0">
                <a:latin typeface="Arial" pitchFamily="34" charset="0"/>
                <a:cs typeface="Arial" pitchFamily="34" charset="0"/>
              </a:rPr>
              <a:t>Жировой </a:t>
            </a:r>
            <a:r>
              <a:rPr lang="ru-RU" sz="2000" b="1" dirty="0" err="1">
                <a:latin typeface="Arial" pitchFamily="34" charset="0"/>
                <a:cs typeface="Arial" pitchFamily="34" charset="0"/>
              </a:rPr>
              <a:t>гепатоз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sz="2000" b="1" dirty="0">
                <a:latin typeface="Arial" pitchFamily="34" charset="0"/>
                <a:cs typeface="Arial" pitchFamily="34" charset="0"/>
              </a:rPr>
              <a:t>беременных</a:t>
            </a:r>
          </a:p>
          <a:p>
            <a:pPr algn="ctr">
              <a:defRPr/>
            </a:pP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Куликов А.В.</a:t>
            </a: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12" descr="onko3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276475"/>
            <a:ext cx="2651125" cy="232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Дата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81670C9-ECA2-4E8E-AE64-FC205A684BC2}" type="datetime11">
              <a:rPr lang="ru-RU" sz="1400" smtClean="0"/>
              <a:t>21:40:31</a:t>
            </a:fld>
            <a:endParaRPr lang="ru-RU" sz="1400" smtClean="0"/>
          </a:p>
        </p:txBody>
      </p:sp>
      <p:sp>
        <p:nvSpPr>
          <p:cNvPr id="117763" name="Oval 3"/>
          <p:cNvSpPr>
            <a:spLocks noChangeArrowheads="1"/>
          </p:cNvSpPr>
          <p:nvPr/>
        </p:nvSpPr>
        <p:spPr bwMode="auto">
          <a:xfrm>
            <a:off x="5580063" y="2997200"/>
            <a:ext cx="3240409" cy="1007864"/>
          </a:xfrm>
          <a:prstGeom prst="wedgeRoundRectCallout">
            <a:avLst>
              <a:gd name="adj1" fmla="val -74919"/>
              <a:gd name="adj2" fmla="val -28227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endParaRPr lang="ru-RU" b="1" dirty="0"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ru-RU" sz="2000" b="1" dirty="0" err="1">
                <a:latin typeface="Arial" pitchFamily="34" charset="0"/>
                <a:cs typeface="Arial" pitchFamily="34" charset="0"/>
              </a:rPr>
              <a:t>Гепатопульмональный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>
              <a:defRPr/>
            </a:pPr>
            <a:r>
              <a:rPr lang="ru-RU" sz="2000" b="1" dirty="0">
                <a:latin typeface="Arial" pitchFamily="34" charset="0"/>
                <a:cs typeface="Arial" pitchFamily="34" charset="0"/>
              </a:rPr>
              <a:t>синдром, ОРДС</a:t>
            </a:r>
          </a:p>
          <a:p>
            <a:pPr algn="ctr">
              <a:defRPr/>
            </a:pP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103" name="Rectangle 4"/>
          <p:cNvSpPr>
            <a:spLocks noGrp="1" noChangeArrowheads="1"/>
          </p:cNvSpPr>
          <p:nvPr>
            <p:ph type="title"/>
          </p:nvPr>
        </p:nvSpPr>
        <p:spPr>
          <a:xfrm>
            <a:off x="250825" y="188913"/>
            <a:ext cx="8424863" cy="777875"/>
          </a:xfrm>
        </p:spPr>
        <p:txBody>
          <a:bodyPr/>
          <a:lstStyle/>
          <a:p>
            <a:pPr eaLnBrk="1" hangingPunct="1"/>
            <a:r>
              <a:rPr lang="ru-RU" sz="2800" b="1" smtClean="0">
                <a:solidFill>
                  <a:srgbClr val="3333FF"/>
                </a:solidFill>
                <a:latin typeface="Arial" charset="0"/>
              </a:rPr>
              <a:t>Основные синдромы  острой печеночной недостаточности</a:t>
            </a:r>
          </a:p>
        </p:txBody>
      </p:sp>
      <p:sp>
        <p:nvSpPr>
          <p:cNvPr id="117765" name="Oval 5"/>
          <p:cNvSpPr>
            <a:spLocks noChangeArrowheads="1"/>
          </p:cNvSpPr>
          <p:nvPr/>
        </p:nvSpPr>
        <p:spPr bwMode="auto">
          <a:xfrm>
            <a:off x="1259632" y="5013325"/>
            <a:ext cx="2952451" cy="1152202"/>
          </a:xfrm>
          <a:prstGeom prst="wedgeRoundRectCallout">
            <a:avLst>
              <a:gd name="adj1" fmla="val 48076"/>
              <a:gd name="adj2" fmla="val -156404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endParaRPr lang="ru-RU" b="1" dirty="0"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ru-RU" sz="2000" b="1" dirty="0">
                <a:latin typeface="Arial" pitchFamily="34" charset="0"/>
                <a:cs typeface="Arial" pitchFamily="34" charset="0"/>
              </a:rPr>
              <a:t>Недостаточность</a:t>
            </a:r>
          </a:p>
          <a:p>
            <a:pPr algn="ctr">
              <a:defRPr/>
            </a:pPr>
            <a:r>
              <a:rPr lang="ru-RU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>
                <a:latin typeface="Arial" pitchFamily="34" charset="0"/>
                <a:cs typeface="Arial" pitchFamily="34" charset="0"/>
              </a:rPr>
              <a:t>сердечно-сосудистой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>
              <a:defRPr/>
            </a:pPr>
            <a:r>
              <a:rPr lang="ru-RU" sz="2000" b="1" dirty="0">
                <a:latin typeface="Arial" pitchFamily="34" charset="0"/>
                <a:cs typeface="Arial" pitchFamily="34" charset="0"/>
              </a:rPr>
              <a:t>системы</a:t>
            </a:r>
          </a:p>
          <a:p>
            <a:pPr algn="ctr">
              <a:defRPr/>
            </a:pPr>
            <a:r>
              <a:rPr lang="ru-RU" b="1" dirty="0">
                <a:latin typeface="Arial" pitchFamily="34" charset="0"/>
                <a:cs typeface="Arial" pitchFamily="34" charset="0"/>
              </a:rPr>
              <a:t>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7766" name="Oval 6"/>
          <p:cNvSpPr>
            <a:spLocks noChangeArrowheads="1"/>
          </p:cNvSpPr>
          <p:nvPr/>
        </p:nvSpPr>
        <p:spPr bwMode="auto">
          <a:xfrm>
            <a:off x="287585" y="4005064"/>
            <a:ext cx="2880320" cy="792088"/>
          </a:xfrm>
          <a:prstGeom prst="wedgeRoundRectCallout">
            <a:avLst>
              <a:gd name="adj1" fmla="val 66418"/>
              <a:gd name="adj2" fmla="val -92625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sz="2000" b="1" dirty="0">
                <a:latin typeface="Arial" pitchFamily="34" charset="0"/>
                <a:cs typeface="Arial" pitchFamily="34" charset="0"/>
              </a:rPr>
              <a:t>Метаболические </a:t>
            </a:r>
          </a:p>
          <a:p>
            <a:pPr algn="ctr">
              <a:lnSpc>
                <a:spcPct val="90000"/>
              </a:lnSpc>
              <a:defRPr/>
            </a:pPr>
            <a:r>
              <a:rPr lang="ru-RU" sz="2000" b="1" dirty="0">
                <a:latin typeface="Arial" pitchFamily="34" charset="0"/>
                <a:cs typeface="Arial" pitchFamily="34" charset="0"/>
              </a:rPr>
              <a:t>нарушения</a:t>
            </a:r>
          </a:p>
        </p:txBody>
      </p:sp>
      <p:sp>
        <p:nvSpPr>
          <p:cNvPr id="117767" name="Oval 7"/>
          <p:cNvSpPr>
            <a:spLocks noChangeArrowheads="1"/>
          </p:cNvSpPr>
          <p:nvPr/>
        </p:nvSpPr>
        <p:spPr bwMode="auto">
          <a:xfrm>
            <a:off x="4932040" y="4797152"/>
            <a:ext cx="3960886" cy="1584548"/>
          </a:xfrm>
          <a:prstGeom prst="wedgeRoundRectCallout">
            <a:avLst>
              <a:gd name="adj1" fmla="val -55077"/>
              <a:gd name="adj2" fmla="val -126972"/>
              <a:gd name="adj3" fmla="val 16667"/>
            </a:avLst>
          </a:prstGeom>
          <a:solidFill>
            <a:srgbClr val="FFFF00"/>
          </a:solidFill>
          <a:ln w="9525">
            <a:noFill/>
            <a:round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marL="457200" indent="-457200"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sz="2000" b="1" dirty="0">
                <a:latin typeface="Arial" pitchFamily="34" charset="0"/>
                <a:cs typeface="Arial" pitchFamily="34" charset="0"/>
              </a:rPr>
              <a:t>Иммунодефицит</a:t>
            </a:r>
          </a:p>
          <a:p>
            <a:pPr marL="457200" indent="-457200"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sz="1800" b="1" dirty="0">
                <a:latin typeface="Arial" pitchFamily="34" charset="0"/>
                <a:cs typeface="Arial" pitchFamily="34" charset="0"/>
              </a:rPr>
              <a:t>септические осложнения</a:t>
            </a:r>
          </a:p>
          <a:p>
            <a:pPr marL="457200" indent="-457200"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sz="1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(бактериальные инфекции – 80%,</a:t>
            </a:r>
          </a:p>
          <a:p>
            <a:pPr marL="457200" indent="-457200"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sz="1800" dirty="0">
                <a:latin typeface="Arial" pitchFamily="34" charset="0"/>
                <a:cs typeface="Arial" pitchFamily="34" charset="0"/>
              </a:rPr>
              <a:t> грибковые -32%)</a:t>
            </a:r>
          </a:p>
        </p:txBody>
      </p:sp>
      <p:sp>
        <p:nvSpPr>
          <p:cNvPr id="4113" name="Text Box 8"/>
          <p:cNvSpPr txBox="1">
            <a:spLocks noChangeArrowheads="1"/>
          </p:cNvSpPr>
          <p:nvPr/>
        </p:nvSpPr>
        <p:spPr bwMode="auto">
          <a:xfrm>
            <a:off x="3203575" y="6381750"/>
            <a:ext cx="56880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sz="1200">
                <a:latin typeface="Arial" charset="0"/>
                <a:cs typeface="Arial" charset="0"/>
              </a:rPr>
              <a:t>O’Grady J G</a:t>
            </a:r>
            <a:r>
              <a:rPr lang="en-US" sz="1200" b="1">
                <a:latin typeface="Arial" charset="0"/>
                <a:cs typeface="Arial" charset="0"/>
              </a:rPr>
              <a:t> </a:t>
            </a:r>
            <a:r>
              <a:rPr lang="en-US" sz="1200">
                <a:latin typeface="Arial" charset="0"/>
                <a:cs typeface="Arial" charset="0"/>
              </a:rPr>
              <a:t>Acute liver failure //Postgraduate Medical Journal 2005;81:148-154</a:t>
            </a:r>
            <a:endParaRPr lang="ru-RU" sz="1200">
              <a:latin typeface="Arial" charset="0"/>
              <a:cs typeface="Arial" charset="0"/>
            </a:endParaRPr>
          </a:p>
        </p:txBody>
      </p:sp>
      <p:sp>
        <p:nvSpPr>
          <p:cNvPr id="117769" name="Oval 9"/>
          <p:cNvSpPr>
            <a:spLocks noChangeArrowheads="1"/>
          </p:cNvSpPr>
          <p:nvPr/>
        </p:nvSpPr>
        <p:spPr bwMode="auto">
          <a:xfrm>
            <a:off x="755576" y="1196752"/>
            <a:ext cx="3024311" cy="935558"/>
          </a:xfrm>
          <a:prstGeom prst="wedgeRoundRectCallout">
            <a:avLst>
              <a:gd name="adj1" fmla="val 64329"/>
              <a:gd name="adj2" fmla="val 119514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endParaRPr lang="ru-RU" b="1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sz="2000" b="1" dirty="0">
                <a:latin typeface="Arial" pitchFamily="34" charset="0"/>
                <a:cs typeface="Arial" pitchFamily="34" charset="0"/>
              </a:rPr>
              <a:t>Энцефалопатия, 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sz="2000" b="1" dirty="0">
                <a:latin typeface="Arial" pitchFamily="34" charset="0"/>
                <a:cs typeface="Arial" pitchFamily="34" charset="0"/>
              </a:rPr>
              <a:t>отек головного мозга</a:t>
            </a:r>
          </a:p>
          <a:p>
            <a:pPr algn="ctr">
              <a:defRPr/>
            </a:pP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7770" name="Oval 10"/>
          <p:cNvSpPr>
            <a:spLocks noChangeArrowheads="1"/>
          </p:cNvSpPr>
          <p:nvPr/>
        </p:nvSpPr>
        <p:spPr bwMode="auto">
          <a:xfrm>
            <a:off x="5317281" y="1341140"/>
            <a:ext cx="2135039" cy="935335"/>
          </a:xfrm>
          <a:prstGeom prst="wedgeRoundRectCallout">
            <a:avLst>
              <a:gd name="adj1" fmla="val -68843"/>
              <a:gd name="adj2" fmla="val 116270"/>
              <a:gd name="adj3" fmla="val 16667"/>
            </a:avLst>
          </a:prstGeom>
          <a:solidFill>
            <a:srgbClr val="FFFF00"/>
          </a:solidFill>
          <a:ln w="9525">
            <a:noFill/>
            <a:round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endParaRPr lang="ru-RU" b="1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sz="2000" b="1" dirty="0">
                <a:latin typeface="Arial" pitchFamily="34" charset="0"/>
                <a:cs typeface="Arial" pitchFamily="34" charset="0"/>
              </a:rPr>
              <a:t>Нарушения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sz="2000" b="1" dirty="0">
                <a:latin typeface="Arial" pitchFamily="34" charset="0"/>
                <a:cs typeface="Arial" pitchFamily="34" charset="0"/>
              </a:rPr>
              <a:t> коагуляции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b="1" dirty="0">
                <a:latin typeface="Arial" pitchFamily="34" charset="0"/>
                <a:cs typeface="Arial" pitchFamily="34" charset="0"/>
              </a:rPr>
              <a:t>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7771" name="Oval 11"/>
          <p:cNvSpPr>
            <a:spLocks noChangeArrowheads="1"/>
          </p:cNvSpPr>
          <p:nvPr/>
        </p:nvSpPr>
        <p:spPr bwMode="auto">
          <a:xfrm>
            <a:off x="196315" y="2564904"/>
            <a:ext cx="2663701" cy="1079400"/>
          </a:xfrm>
          <a:prstGeom prst="wedgeRoundRectCallout">
            <a:avLst>
              <a:gd name="adj1" fmla="val 77003"/>
              <a:gd name="adj2" fmla="val 8848"/>
              <a:gd name="adj3" fmla="val 16667"/>
            </a:avLst>
          </a:prstGeom>
          <a:solidFill>
            <a:srgbClr val="FFFF00"/>
          </a:solidFill>
          <a:ln w="9525">
            <a:noFill/>
            <a:round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sz="2000" b="1" dirty="0">
                <a:latin typeface="Arial" pitchFamily="34" charset="0"/>
                <a:cs typeface="Arial" pitchFamily="34" charset="0"/>
              </a:rPr>
              <a:t>Гепаторенальный </a:t>
            </a:r>
          </a:p>
          <a:p>
            <a:pPr algn="ctr">
              <a:defRPr/>
            </a:pPr>
            <a:r>
              <a:rPr lang="ru-RU" sz="2000" b="1" dirty="0">
                <a:latin typeface="Arial" pitchFamily="34" charset="0"/>
                <a:cs typeface="Arial" pitchFamily="34" charset="0"/>
              </a:rPr>
              <a:t>синдром, ОПН</a:t>
            </a:r>
          </a:p>
          <a:p>
            <a:pPr algn="ctr">
              <a:defRPr/>
            </a:pPr>
            <a:r>
              <a:rPr lang="ru-RU" sz="1800" dirty="0">
                <a:latin typeface="Arial" pitchFamily="34" charset="0"/>
                <a:cs typeface="Arial" pitchFamily="34" charset="0"/>
              </a:rPr>
              <a:t>30-85%</a:t>
            </a: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Куликов А.В.</a:t>
            </a: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D61B16-A113-4B87-B732-AA5087E7FB1A}" type="datetime11">
              <a:rPr lang="ru-RU" smtClean="0"/>
              <a:t>07:24:00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Куликов А.В.</a:t>
            </a:r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692696"/>
            <a:ext cx="7519341" cy="4211414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51141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CC66"/>
      </a:accent1>
      <a:accent2>
        <a:srgbClr val="0000FF"/>
      </a:accent2>
      <a:accent3>
        <a:srgbClr val="FFFFFF"/>
      </a:accent3>
      <a:accent4>
        <a:srgbClr val="000000"/>
      </a:accent4>
      <a:accent5>
        <a:srgbClr val="FFE2B8"/>
      </a:accent5>
      <a:accent6>
        <a:srgbClr val="0000E7"/>
      </a:accent6>
      <a:hlink>
        <a:srgbClr val="CC00CC"/>
      </a:hlink>
      <a:folHlink>
        <a:srgbClr val="C0C0C0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28639</TotalTime>
  <Words>3183</Words>
  <Application>Microsoft Office PowerPoint</Application>
  <PresentationFormat>Экран (4:3)</PresentationFormat>
  <Paragraphs>633</Paragraphs>
  <Slides>50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50</vt:i4>
      </vt:variant>
    </vt:vector>
  </HeadingPairs>
  <TitlesOfParts>
    <vt:vector size="54" baseType="lpstr">
      <vt:lpstr>Оформление по умолчанию</vt:lpstr>
      <vt:lpstr>1_Оформление по умолчанию</vt:lpstr>
      <vt:lpstr>2_Оформление по умолчанию</vt:lpstr>
      <vt:lpstr>3_Оформление по умолчанию</vt:lpstr>
      <vt:lpstr> Острая печеночная недостаточность в акушерстве. HELLP-синдром Куликов Александр Вениаминович  Уральский государственный медицинский университет  Кафедра анестезиологии, реаниматологии и трансфузиологии ФПК и ПП Областной перинатальный центр г. Екатеринбург </vt:lpstr>
      <vt:lpstr>Презентация PowerPoint</vt:lpstr>
      <vt:lpstr>Презентация PowerPoint</vt:lpstr>
      <vt:lpstr>Презентация PowerPoint</vt:lpstr>
      <vt:lpstr>Презентация PowerPoint</vt:lpstr>
      <vt:lpstr>Изменения при физиологической беременности</vt:lpstr>
      <vt:lpstr>Характеристика биохимических тестов при различных вариантах поражения печени</vt:lpstr>
      <vt:lpstr>Основные синдромы  острой печеночной недостаточности</vt:lpstr>
      <vt:lpstr>Презентация PowerPoint</vt:lpstr>
      <vt:lpstr>Презентация PowerPoint</vt:lpstr>
      <vt:lpstr>  HELLP-синдром - термин впервые предложен в 1982 году L. Weinstein   </vt:lpstr>
      <vt:lpstr>  HELLP-синдром  </vt:lpstr>
      <vt:lpstr>Презентация PowerPoint</vt:lpstr>
      <vt:lpstr>Презентация PowerPoint</vt:lpstr>
      <vt:lpstr>  HELLP-синдром - симптомы  </vt:lpstr>
      <vt:lpstr>  HELLP-синдром - симптомы  </vt:lpstr>
      <vt:lpstr>  HELLP-синдром - симптомы  </vt:lpstr>
      <vt:lpstr>  HELLP-синдром - симптомы  </vt:lpstr>
      <vt:lpstr>Casillas J.,  Amendola  А.,  Gascue А. Imaging of Nontraumatic  Hemorrhagic Hepatic Lesions Radiographics. 2000;20:367-378 </vt:lpstr>
      <vt:lpstr>Презентация PowerPoint</vt:lpstr>
      <vt:lpstr>Презентация PowerPoint</vt:lpstr>
      <vt:lpstr>Дифференциальный диагноз HELLP синдрома. </vt:lpstr>
      <vt:lpstr>Дифференциальная диагностика связанных с беременностью микроангиопатий </vt:lpstr>
      <vt:lpstr>Причины тромбоцитопении в беременности Тромбоцитопения у 10% беременных женщин,                       из них 70-80% - гестационная тромбоцитопения</vt:lpstr>
      <vt:lpstr>Классификация HELLP-синдрома</vt:lpstr>
      <vt:lpstr>Исследования«PIERS»                                         (Preeclampsia Integrated Estimate of RiSk) </vt:lpstr>
      <vt:lpstr>Очаговые некрозы в печени при HELLP- синдроме</vt:lpstr>
      <vt:lpstr>Патоморфология HELLP-синдрома: перипортальный  некроз  печени</vt:lpstr>
      <vt:lpstr>Морфология HELLP-синдрома</vt:lpstr>
      <vt:lpstr>Осложнения HELLP-синдрома</vt:lpstr>
      <vt:lpstr>Осложнения HELLP-синдрома</vt:lpstr>
      <vt:lpstr>Тактика лечения</vt:lpstr>
      <vt:lpstr>Интенсивная терапия тяжелой преэклампсии и эклампсии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Интенсивная терапия HELLP-синдрома с массивным внутрисосудистым гемолизом</vt:lpstr>
      <vt:lpstr>Кортикостероиды в терапии HELLP-синдрома</vt:lpstr>
      <vt:lpstr>Презентация PowerPoint</vt:lpstr>
      <vt:lpstr> Коррекция коагулопатии при HELLP-синдроме (требуется в 32-93%): </vt:lpstr>
      <vt:lpstr>Коррекция коагулопатии при HELLP-синдроме (требуется в 32-93%):</vt:lpstr>
      <vt:lpstr>Интенсивная терапия HELLP-синдрома (В и С).</vt:lpstr>
      <vt:lpstr>Интенсивная терапия HELLP-синдрома (В и С).</vt:lpstr>
      <vt:lpstr>Презентация PowerPoint</vt:lpstr>
    </vt:vector>
  </TitlesOfParts>
  <Company>HETY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ОСНОВНЫЕ СИНДРОМЫ ПРИ ПЕЧЕНОЧНОЙ НЕДОСТАТОЧНОСТИ</dc:title>
  <dc:creator>usverg</dc:creator>
  <cp:lastModifiedBy>ветер</cp:lastModifiedBy>
  <cp:revision>188</cp:revision>
  <dcterms:created xsi:type="dcterms:W3CDTF">2002-10-21T19:26:15Z</dcterms:created>
  <dcterms:modified xsi:type="dcterms:W3CDTF">2015-03-05T03:15:52Z</dcterms:modified>
</cp:coreProperties>
</file>