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7" r:id="rId3"/>
    <p:sldMasterId id="2147483691" r:id="rId4"/>
  </p:sldMasterIdLst>
  <p:notesMasterIdLst>
    <p:notesMasterId r:id="rId64"/>
  </p:notesMasterIdLst>
  <p:sldIdLst>
    <p:sldId id="257" r:id="rId5"/>
    <p:sldId id="468" r:id="rId6"/>
    <p:sldId id="441" r:id="rId7"/>
    <p:sldId id="440" r:id="rId8"/>
    <p:sldId id="259" r:id="rId9"/>
    <p:sldId id="260" r:id="rId10"/>
    <p:sldId id="395" r:id="rId11"/>
    <p:sldId id="474" r:id="rId12"/>
    <p:sldId id="413" r:id="rId13"/>
    <p:sldId id="486" r:id="rId14"/>
    <p:sldId id="485" r:id="rId15"/>
    <p:sldId id="469" r:id="rId16"/>
    <p:sldId id="451" r:id="rId17"/>
    <p:sldId id="285" r:id="rId18"/>
    <p:sldId id="290" r:id="rId19"/>
    <p:sldId id="452" r:id="rId20"/>
    <p:sldId id="282" r:id="rId21"/>
    <p:sldId id="420" r:id="rId22"/>
    <p:sldId id="389" r:id="rId23"/>
    <p:sldId id="415" r:id="rId24"/>
    <p:sldId id="462" r:id="rId25"/>
    <p:sldId id="271" r:id="rId26"/>
    <p:sldId id="288" r:id="rId27"/>
    <p:sldId id="397" r:id="rId28"/>
    <p:sldId id="272" r:id="rId29"/>
    <p:sldId id="417" r:id="rId30"/>
    <p:sldId id="443" r:id="rId31"/>
    <p:sldId id="273" r:id="rId32"/>
    <p:sldId id="384" r:id="rId33"/>
    <p:sldId id="385" r:id="rId34"/>
    <p:sldId id="407" r:id="rId35"/>
    <p:sldId id="408" r:id="rId36"/>
    <p:sldId id="412" r:id="rId37"/>
    <p:sldId id="359" r:id="rId38"/>
    <p:sldId id="482" r:id="rId39"/>
    <p:sldId id="481" r:id="rId40"/>
    <p:sldId id="483" r:id="rId41"/>
    <p:sldId id="484" r:id="rId42"/>
    <p:sldId id="322" r:id="rId43"/>
    <p:sldId id="473" r:id="rId44"/>
    <p:sldId id="480" r:id="rId45"/>
    <p:sldId id="477" r:id="rId46"/>
    <p:sldId id="297" r:id="rId47"/>
    <p:sldId id="448" r:id="rId48"/>
    <p:sldId id="487" r:id="rId49"/>
    <p:sldId id="437" r:id="rId50"/>
    <p:sldId id="479" r:id="rId51"/>
    <p:sldId id="449" r:id="rId52"/>
    <p:sldId id="463" r:id="rId53"/>
    <p:sldId id="270" r:id="rId54"/>
    <p:sldId id="461" r:id="rId55"/>
    <p:sldId id="416" r:id="rId56"/>
    <p:sldId id="442" r:id="rId57"/>
    <p:sldId id="370" r:id="rId58"/>
    <p:sldId id="291" r:id="rId59"/>
    <p:sldId id="398" r:id="rId60"/>
    <p:sldId id="403" r:id="rId61"/>
    <p:sldId id="399" r:id="rId62"/>
    <p:sldId id="478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9E8F5"/>
    <a:srgbClr val="0066FF"/>
    <a:srgbClr val="DCE6F2"/>
    <a:srgbClr val="0000FF"/>
    <a:srgbClr val="FFFF00"/>
    <a:srgbClr val="FF0000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1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8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0C2C-5D81-4BC7-A8C9-D180BD96276A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295D-A157-4DBF-BCD0-7B82A97D9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3F88-2C8A-4118-A5FE-36848859EC29}" type="datetime11">
              <a:rPr lang="ru-RU" smtClean="0"/>
              <a:t>13:08:21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0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A6E3-F169-4E19-B4C8-D87F597C6F2E}" type="datetime11">
              <a:rPr lang="ru-RU" smtClean="0"/>
              <a:t>13:08:21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6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9CA6-60BF-4EF6-9FE9-4DBDD7BE4979}" type="datetime11">
              <a:rPr lang="ru-RU" smtClean="0"/>
              <a:t>13:08:21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6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DF0E-316B-4A69-8722-05AA9927EA1C}" type="datetime11">
              <a:rPr lang="ru-RU" smtClean="0"/>
              <a:t>13:08:21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D053-FF71-42F3-9022-3988295FE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526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72C4-FF4D-4ABD-8AE6-1CF84E5AF5EF}" type="datetime11">
              <a:rPr lang="ru-RU" smtClean="0"/>
              <a:t>13:08:21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066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2B08-7D98-4C78-8AC0-A53257C7FB6C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22F7E-999C-4950-98C9-94E4CBB1F5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313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7516-5CFB-454F-B1A7-FFED6E33EC07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6A21-3DB8-4738-BD67-7D17B3203B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538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FA1C-E93E-4F3A-80DE-5939C652765E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5919-AC97-4B64-8256-5307C1CEBF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21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5615-30BF-4FB1-9C1E-04EDC6BB1345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0B5D-65DD-4717-AF8A-04E702C4F9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368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93B0-C693-4162-9BA6-B243E28C8CD0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8836-A4AA-4442-AAEA-0EED95245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820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0CB5-E851-423E-98C1-AC0BE02787D1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0C77-A827-4666-BF62-8F80740C8A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210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7C7-EE35-48E9-A00A-3901676FEE80}" type="datetime11">
              <a:rPr lang="ru-RU" smtClean="0"/>
              <a:t>13:08:21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34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E60E-A4AA-43B6-B400-615B70CBFBFD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2BAF-D639-4E20-8329-0B2068CBE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574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15B9-9F90-427B-901C-DBF79B9D56C5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EA42-88A0-4D10-A50C-EFEAB3E441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888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B8EB-F09C-43A6-8655-6577FCB1C751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6385-7141-4006-8ADD-A23C9B5464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593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8094-7774-46AE-AAD7-3446AB57EF25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2ED0-CF6C-4AF0-9507-FF0565FA0C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628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7975-5E39-46F3-92F0-EAAB6A7DAEE2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BA2A-7EF8-43ED-A4BF-6F40280907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7459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0932-CB31-4BA1-A27C-F6147F527EB9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D053-FF71-42F3-9022-3988295FE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2723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1019-3DFD-41EA-A6BE-9A9FB6BCF417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163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0311-A887-4C68-98EC-D3A7F3041AFE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Куликов А.В.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85F2-E6DB-4047-B9FF-75C2E1480C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1108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CF7-F839-4369-A051-3437C6BFFDD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1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3AC1-B402-4108-9FDA-2110863A45D5}" type="datetime11">
              <a:rPr lang="ru-RU" smtClean="0"/>
              <a:t>13:08:21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1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C85-3FBE-45EB-8E45-BB4D83BA6FB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89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EE0-5CCA-4987-A1A3-DCE94754D39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24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BF7-EC8E-4BAC-AD88-F25C3757823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A8F2-9FFE-466D-92E1-80C92CA2F41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44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301-C76A-4DD0-B7C9-7E050B2DF37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77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FA68-4ECB-421D-BFE2-550E44B7444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81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D650-F27F-4D88-9C1C-EC530E55ABE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97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C57C-BD43-46D0-B9D4-A6F4FAB00C1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45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884E-4ECC-425A-98AB-C9CE732A621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02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6375-2215-4E57-9571-F226B546CB05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D053-FF71-42F3-9022-3988295FE6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519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E7E1-FA93-4491-B446-A5C09AF84042}" type="datetime11">
              <a:rPr lang="ru-RU" smtClean="0"/>
              <a:t>13:08:21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74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8E8D-8BCF-45B7-9AB6-90300729644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442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10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40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7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30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6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75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68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68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4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354-BB78-4985-8B43-E9FA86E39F0D}" type="datetime11">
              <a:rPr lang="ru-RU" smtClean="0"/>
              <a:t>13:08:21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39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432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1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17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B663-0E8C-470B-8171-C7E548C695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3D9-9B32-43E9-B021-841A6B5E7679}" type="datetime11">
              <a:rPr lang="ru-RU" smtClean="0"/>
              <a:t>13:08:21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4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F4A-6E94-4DDD-A2E5-AFD823DEE1A8}" type="datetime11">
              <a:rPr lang="ru-RU" smtClean="0"/>
              <a:t>13:08:21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5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76C9-7ECC-4405-8484-9A8F74F94A48}" type="datetime11">
              <a:rPr lang="ru-RU" smtClean="0"/>
              <a:t>13:08:21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B5C8-E854-481E-9FF5-73CB7CD79244}" type="datetime11">
              <a:rPr lang="ru-RU" smtClean="0"/>
              <a:t>13:08:21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0C38-7BA2-4BE4-B841-DA61E05650BA}" type="datetime11">
              <a:rPr lang="ru-RU" smtClean="0"/>
              <a:t>13:08:21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7CA5D7-B87B-4717-A9BB-6AAD4BF43604}" type="datetime11">
              <a:rPr lang="ru-RU" smtClean="0">
                <a:solidFill>
                  <a:srgbClr val="000000"/>
                </a:solidFill>
              </a:rPr>
              <a:t>13:08:21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54969-AD4A-4F1F-A649-83319247439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8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58F0-4F39-4A43-B290-81B4E0C6BDF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13:08:21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5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emf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89320"/>
            <a:ext cx="8642350" cy="588004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«</a:t>
            </a:r>
            <a:r>
              <a:rPr lang="ru-RU" b="1" dirty="0">
                <a:solidFill>
                  <a:srgbClr val="0000FF"/>
                </a:solidFill>
              </a:rPr>
              <a:t>ДВС-синдром и коагулопатия.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Принципы </a:t>
            </a:r>
            <a:r>
              <a:rPr lang="ru-RU" b="1" dirty="0">
                <a:solidFill>
                  <a:srgbClr val="0000FF"/>
                </a:solidFill>
              </a:rPr>
              <a:t>диагностики и </a:t>
            </a:r>
            <a:r>
              <a:rPr lang="ru-RU" b="1" dirty="0" smtClean="0">
                <a:solidFill>
                  <a:srgbClr val="0000FF"/>
                </a:solidFill>
              </a:rPr>
              <a:t>лечения»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800" b="1" dirty="0" smtClean="0"/>
              <a:t>Куликов </a:t>
            </a:r>
            <a:r>
              <a:rPr lang="ru-RU" sz="1800" b="1" dirty="0"/>
              <a:t>Александр Вениаминович</a:t>
            </a:r>
            <a:endParaRPr lang="ru-RU" sz="1600" b="1" dirty="0"/>
          </a:p>
          <a:p>
            <a:pPr algn="ctr">
              <a:buNone/>
            </a:pPr>
            <a:r>
              <a:rPr lang="ru-RU" sz="1400" b="1" dirty="0"/>
              <a:t>Уральский государственный медицинский </a:t>
            </a:r>
            <a:r>
              <a:rPr lang="ru-RU" sz="1400" b="1" dirty="0" smtClean="0"/>
              <a:t>университет</a:t>
            </a:r>
          </a:p>
          <a:p>
            <a:pPr algn="ctr">
              <a:buNone/>
            </a:pPr>
            <a:r>
              <a:rPr lang="ru-RU" sz="1400" b="1" dirty="0" smtClean="0"/>
              <a:t>Российский университет дружбы народов</a:t>
            </a:r>
            <a:endParaRPr lang="ru-RU" sz="1400" b="1" dirty="0"/>
          </a:p>
          <a:p>
            <a:pPr algn="ctr">
              <a:buNone/>
            </a:pPr>
            <a:r>
              <a:rPr lang="ru-RU" sz="1400" b="1" dirty="0"/>
              <a:t>Кафедра анестезиологии,  реаниматологии и трансфузиологии ФПК и ПП</a:t>
            </a: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1800" b="1" dirty="0" smtClean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49080"/>
            <a:ext cx="3363165" cy="25239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222098" cy="9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8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787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Определение</a:t>
            </a:r>
          </a:p>
        </p:txBody>
      </p:sp>
      <p:sp>
        <p:nvSpPr>
          <p:cNvPr id="19458" name="Объект 6"/>
          <p:cNvSpPr>
            <a:spLocks noGrp="1"/>
          </p:cNvSpPr>
          <p:nvPr>
            <p:ph idx="1"/>
          </p:nvPr>
        </p:nvSpPr>
        <p:spPr>
          <a:xfrm>
            <a:off x="251520" y="1196753"/>
            <a:ext cx="8650288" cy="38164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sz="2800" b="1" dirty="0" err="1" smtClean="0">
                <a:solidFill>
                  <a:srgbClr val="0033CC"/>
                </a:solidFill>
              </a:rPr>
              <a:t>Тромбофилия</a:t>
            </a:r>
            <a:r>
              <a:rPr lang="ru-RU" sz="2400" b="1" dirty="0" smtClean="0"/>
              <a:t> </a:t>
            </a:r>
            <a:r>
              <a:rPr lang="ru-RU" sz="2400" dirty="0" smtClean="0"/>
              <a:t>- </a:t>
            </a:r>
            <a:r>
              <a:rPr lang="ru-RU" sz="2400" b="1" dirty="0" smtClean="0"/>
              <a:t>это патологическое состояние, характеризующееся нарушением системы свёртывания крови, при которой увеличивается риск развития тромбоза.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sz="2800" b="1" dirty="0" err="1" smtClean="0">
                <a:solidFill>
                  <a:srgbClr val="0033CC"/>
                </a:solidFill>
              </a:rPr>
              <a:t>Гиперкоагуляционное</a:t>
            </a:r>
            <a:r>
              <a:rPr lang="ru-RU" sz="2800" b="1" dirty="0" smtClean="0">
                <a:solidFill>
                  <a:srgbClr val="0033CC"/>
                </a:solidFill>
              </a:rPr>
              <a:t> состояние</a:t>
            </a:r>
          </a:p>
        </p:txBody>
      </p:sp>
      <p:sp>
        <p:nvSpPr>
          <p:cNvPr id="19459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A10F41D-D5B8-4BEB-85D8-17506E84F059}" type="datetime11">
              <a:rPr lang="ru-RU" smtClean="0">
                <a:solidFill>
                  <a:prstClr val="black"/>
                </a:solidFill>
              </a:rPr>
              <a:pPr/>
              <a:t>13:08:24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933056"/>
            <a:ext cx="806489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</a:rPr>
              <a:t> не хронический </a:t>
            </a:r>
            <a:r>
              <a:rPr lang="ru-RU" sz="2800" b="1" dirty="0">
                <a:solidFill>
                  <a:srgbClr val="FF0000"/>
                </a:solidFill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</a:rPr>
              <a:t>ВС-синдром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69674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Основные причины ДВС-синдрома в акушерстве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23242"/>
            <a:ext cx="7812312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Массивная кровопотеря</a:t>
            </a:r>
            <a:r>
              <a:rPr lang="ru-RU" sz="2800" b="1" dirty="0"/>
              <a:t> </a:t>
            </a:r>
          </a:p>
          <a:p>
            <a:r>
              <a:rPr lang="ru-RU" sz="2800" b="1" dirty="0" smtClean="0"/>
              <a:t>Отслойка плаценты</a:t>
            </a:r>
            <a:r>
              <a:rPr lang="ru-RU" sz="2800" b="1" dirty="0"/>
              <a:t> </a:t>
            </a:r>
          </a:p>
          <a:p>
            <a:r>
              <a:rPr lang="ru-RU" sz="2800" b="1" dirty="0" smtClean="0"/>
              <a:t>Преэклампсия </a:t>
            </a:r>
            <a:r>
              <a:rPr lang="ru-RU" sz="2800" b="1" dirty="0"/>
              <a:t>/ эклампсия / </a:t>
            </a:r>
            <a:r>
              <a:rPr lang="en-US" sz="2800" b="1" dirty="0" smtClean="0"/>
              <a:t>HELLP</a:t>
            </a:r>
            <a:r>
              <a:rPr lang="ru-RU" sz="2800" b="1" dirty="0" smtClean="0"/>
              <a:t>-синдром</a:t>
            </a:r>
            <a:r>
              <a:rPr lang="ru-RU" sz="2800" b="1" dirty="0"/>
              <a:t> </a:t>
            </a:r>
          </a:p>
          <a:p>
            <a:r>
              <a:rPr lang="ru-RU" sz="2800" b="1" dirty="0" smtClean="0"/>
              <a:t>Мертвый плод</a:t>
            </a:r>
            <a:endParaRPr lang="ru-RU" sz="2800" b="1" dirty="0"/>
          </a:p>
          <a:p>
            <a:r>
              <a:rPr lang="ru-RU" sz="2800" b="1" dirty="0" smtClean="0"/>
              <a:t>Септический </a:t>
            </a:r>
            <a:r>
              <a:rPr lang="ru-RU" sz="2800" b="1" dirty="0"/>
              <a:t>аборт и </a:t>
            </a:r>
            <a:r>
              <a:rPr lang="ru-RU" sz="2800" b="1" dirty="0" err="1" smtClean="0"/>
              <a:t>хорионамнионит</a:t>
            </a:r>
            <a:endParaRPr lang="ru-RU" sz="2800" b="1" dirty="0"/>
          </a:p>
          <a:p>
            <a:r>
              <a:rPr lang="ru-RU" sz="2800" b="1" dirty="0" smtClean="0"/>
              <a:t>Эмболия амниотической жидкостью </a:t>
            </a:r>
            <a:endParaRPr lang="ru-RU" sz="2800" b="1" dirty="0"/>
          </a:p>
          <a:p>
            <a:r>
              <a:rPr lang="ru-RU" sz="2800" b="1" dirty="0" smtClean="0"/>
              <a:t>Острая жировая дистрофия </a:t>
            </a:r>
            <a:r>
              <a:rPr lang="ru-RU" sz="2800" b="1" dirty="0"/>
              <a:t>печени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1296144" cy="173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59442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Erez</a:t>
            </a:r>
            <a:r>
              <a:rPr lang="en-US" sz="1400" dirty="0"/>
              <a:t> O, </a:t>
            </a:r>
            <a:r>
              <a:rPr lang="en-US" sz="1400" dirty="0" err="1"/>
              <a:t>Mastrolia</a:t>
            </a:r>
            <a:r>
              <a:rPr lang="en-US" sz="1400" dirty="0"/>
              <a:t> SA, </a:t>
            </a:r>
            <a:r>
              <a:rPr lang="en-US" sz="1400" dirty="0" err="1"/>
              <a:t>Thachil</a:t>
            </a:r>
            <a:r>
              <a:rPr lang="en-US" sz="1400" dirty="0"/>
              <a:t> J. Disseminated intravascular coagulation </a:t>
            </a:r>
            <a:r>
              <a:rPr lang="en-US" sz="1400" dirty="0" smtClean="0"/>
              <a:t>in pregnancy</a:t>
            </a:r>
            <a:r>
              <a:rPr lang="en-US" sz="1400" dirty="0"/>
              <a:t>: insights </a:t>
            </a:r>
            <a:r>
              <a:rPr lang="en-US" sz="1400" dirty="0" smtClean="0"/>
              <a:t>in pathophysiology</a:t>
            </a:r>
            <a:r>
              <a:rPr lang="en-US" sz="1400" dirty="0"/>
              <a:t>, diagnosis and management. Am J </a:t>
            </a:r>
            <a:r>
              <a:rPr lang="en-US" sz="1400" dirty="0" err="1" smtClean="0"/>
              <a:t>Obstet</a:t>
            </a:r>
            <a:r>
              <a:rPr lang="en-US" sz="1400" dirty="0" smtClean="0"/>
              <a:t> Gynecol</a:t>
            </a:r>
            <a:r>
              <a:rPr lang="en-US" sz="1400" dirty="0"/>
              <a:t>. 2015 Mar 31.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423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685"/>
            <a:ext cx="8677597" cy="67181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22295"/>
            <a:ext cx="2067775" cy="75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371"/>
            <a:ext cx="2051720" cy="5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3648057" y="2385551"/>
            <a:ext cx="5340495" cy="4435873"/>
          </a:xfrm>
          <a:custGeom>
            <a:avLst/>
            <a:gdLst>
              <a:gd name="connsiteX0" fmla="*/ 3968895 w 5340495"/>
              <a:gd name="connsiteY0" fmla="*/ 101617 h 4435873"/>
              <a:gd name="connsiteX1" fmla="*/ 3923175 w 5340495"/>
              <a:gd name="connsiteY1" fmla="*/ 65041 h 4435873"/>
              <a:gd name="connsiteX2" fmla="*/ 3484263 w 5340495"/>
              <a:gd name="connsiteY2" fmla="*/ 55897 h 4435873"/>
              <a:gd name="connsiteX3" fmla="*/ 3520839 w 5340495"/>
              <a:gd name="connsiteY3" fmla="*/ 247921 h 4435873"/>
              <a:gd name="connsiteX4" fmla="*/ 3548271 w 5340495"/>
              <a:gd name="connsiteY4" fmla="*/ 284497 h 4435873"/>
              <a:gd name="connsiteX5" fmla="*/ 3584847 w 5340495"/>
              <a:gd name="connsiteY5" fmla="*/ 339361 h 4435873"/>
              <a:gd name="connsiteX6" fmla="*/ 3603135 w 5340495"/>
              <a:gd name="connsiteY6" fmla="*/ 366793 h 4435873"/>
              <a:gd name="connsiteX7" fmla="*/ 3630567 w 5340495"/>
              <a:gd name="connsiteY7" fmla="*/ 375937 h 4435873"/>
              <a:gd name="connsiteX8" fmla="*/ 3712863 w 5340495"/>
              <a:gd name="connsiteY8" fmla="*/ 439945 h 4435873"/>
              <a:gd name="connsiteX9" fmla="*/ 3749439 w 5340495"/>
              <a:gd name="connsiteY9" fmla="*/ 503953 h 4435873"/>
              <a:gd name="connsiteX10" fmla="*/ 3776871 w 5340495"/>
              <a:gd name="connsiteY10" fmla="*/ 586249 h 4435873"/>
              <a:gd name="connsiteX11" fmla="*/ 3776871 w 5340495"/>
              <a:gd name="connsiteY11" fmla="*/ 961153 h 4435873"/>
              <a:gd name="connsiteX12" fmla="*/ 3758583 w 5340495"/>
              <a:gd name="connsiteY12" fmla="*/ 997729 h 4435873"/>
              <a:gd name="connsiteX13" fmla="*/ 3703719 w 5340495"/>
              <a:gd name="connsiteY13" fmla="*/ 1052593 h 4435873"/>
              <a:gd name="connsiteX14" fmla="*/ 3694575 w 5340495"/>
              <a:gd name="connsiteY14" fmla="*/ 1080025 h 4435873"/>
              <a:gd name="connsiteX15" fmla="*/ 3630567 w 5340495"/>
              <a:gd name="connsiteY15" fmla="*/ 1153177 h 4435873"/>
              <a:gd name="connsiteX16" fmla="*/ 3593991 w 5340495"/>
              <a:gd name="connsiteY16" fmla="*/ 1198897 h 4435873"/>
              <a:gd name="connsiteX17" fmla="*/ 3584847 w 5340495"/>
              <a:gd name="connsiteY17" fmla="*/ 1226329 h 4435873"/>
              <a:gd name="connsiteX18" fmla="*/ 3520839 w 5340495"/>
              <a:gd name="connsiteY18" fmla="*/ 1317769 h 4435873"/>
              <a:gd name="connsiteX19" fmla="*/ 3456831 w 5340495"/>
              <a:gd name="connsiteY19" fmla="*/ 1409209 h 4435873"/>
              <a:gd name="connsiteX20" fmla="*/ 3411111 w 5340495"/>
              <a:gd name="connsiteY20" fmla="*/ 1473217 h 4435873"/>
              <a:gd name="connsiteX21" fmla="*/ 3383679 w 5340495"/>
              <a:gd name="connsiteY21" fmla="*/ 1491505 h 4435873"/>
              <a:gd name="connsiteX22" fmla="*/ 3347103 w 5340495"/>
              <a:gd name="connsiteY22" fmla="*/ 1518937 h 4435873"/>
              <a:gd name="connsiteX23" fmla="*/ 3301383 w 5340495"/>
              <a:gd name="connsiteY23" fmla="*/ 1546369 h 4435873"/>
              <a:gd name="connsiteX24" fmla="*/ 3209943 w 5340495"/>
              <a:gd name="connsiteY24" fmla="*/ 1564657 h 4435873"/>
              <a:gd name="connsiteX25" fmla="*/ 3155079 w 5340495"/>
              <a:gd name="connsiteY25" fmla="*/ 1582945 h 4435873"/>
              <a:gd name="connsiteX26" fmla="*/ 3091071 w 5340495"/>
              <a:gd name="connsiteY26" fmla="*/ 1592089 h 4435873"/>
              <a:gd name="connsiteX27" fmla="*/ 2935623 w 5340495"/>
              <a:gd name="connsiteY27" fmla="*/ 1628665 h 4435873"/>
              <a:gd name="connsiteX28" fmla="*/ 2825895 w 5340495"/>
              <a:gd name="connsiteY28" fmla="*/ 1692673 h 4435873"/>
              <a:gd name="connsiteX29" fmla="*/ 2789319 w 5340495"/>
              <a:gd name="connsiteY29" fmla="*/ 1720105 h 4435873"/>
              <a:gd name="connsiteX30" fmla="*/ 2734455 w 5340495"/>
              <a:gd name="connsiteY30" fmla="*/ 1756681 h 4435873"/>
              <a:gd name="connsiteX31" fmla="*/ 2697879 w 5340495"/>
              <a:gd name="connsiteY31" fmla="*/ 1765825 h 4435873"/>
              <a:gd name="connsiteX32" fmla="*/ 2569863 w 5340495"/>
              <a:gd name="connsiteY32" fmla="*/ 1884697 h 4435873"/>
              <a:gd name="connsiteX33" fmla="*/ 2542431 w 5340495"/>
              <a:gd name="connsiteY33" fmla="*/ 1939561 h 4435873"/>
              <a:gd name="connsiteX34" fmla="*/ 2514999 w 5340495"/>
              <a:gd name="connsiteY34" fmla="*/ 2021857 h 4435873"/>
              <a:gd name="connsiteX35" fmla="*/ 2496711 w 5340495"/>
              <a:gd name="connsiteY35" fmla="*/ 2067577 h 4435873"/>
              <a:gd name="connsiteX36" fmla="*/ 2487567 w 5340495"/>
              <a:gd name="connsiteY36" fmla="*/ 2095009 h 4435873"/>
              <a:gd name="connsiteX37" fmla="*/ 2432703 w 5340495"/>
              <a:gd name="connsiteY37" fmla="*/ 2195593 h 4435873"/>
              <a:gd name="connsiteX38" fmla="*/ 2423559 w 5340495"/>
              <a:gd name="connsiteY38" fmla="*/ 2232169 h 4435873"/>
              <a:gd name="connsiteX39" fmla="*/ 2414415 w 5340495"/>
              <a:gd name="connsiteY39" fmla="*/ 2277889 h 4435873"/>
              <a:gd name="connsiteX40" fmla="*/ 2386983 w 5340495"/>
              <a:gd name="connsiteY40" fmla="*/ 2341897 h 4435873"/>
              <a:gd name="connsiteX41" fmla="*/ 2359551 w 5340495"/>
              <a:gd name="connsiteY41" fmla="*/ 2396761 h 4435873"/>
              <a:gd name="connsiteX42" fmla="*/ 2350407 w 5340495"/>
              <a:gd name="connsiteY42" fmla="*/ 2433337 h 4435873"/>
              <a:gd name="connsiteX43" fmla="*/ 2286399 w 5340495"/>
              <a:gd name="connsiteY43" fmla="*/ 2488201 h 4435873"/>
              <a:gd name="connsiteX44" fmla="*/ 2231535 w 5340495"/>
              <a:gd name="connsiteY44" fmla="*/ 2524777 h 4435873"/>
              <a:gd name="connsiteX45" fmla="*/ 2185815 w 5340495"/>
              <a:gd name="connsiteY45" fmla="*/ 2561353 h 4435873"/>
              <a:gd name="connsiteX46" fmla="*/ 2158383 w 5340495"/>
              <a:gd name="connsiteY46" fmla="*/ 2597929 h 4435873"/>
              <a:gd name="connsiteX47" fmla="*/ 2094375 w 5340495"/>
              <a:gd name="connsiteY47" fmla="*/ 2634505 h 4435873"/>
              <a:gd name="connsiteX48" fmla="*/ 2066943 w 5340495"/>
              <a:gd name="connsiteY48" fmla="*/ 2643649 h 4435873"/>
              <a:gd name="connsiteX49" fmla="*/ 2039511 w 5340495"/>
              <a:gd name="connsiteY49" fmla="*/ 2661937 h 4435873"/>
              <a:gd name="connsiteX50" fmla="*/ 2012079 w 5340495"/>
              <a:gd name="connsiteY50" fmla="*/ 2671081 h 4435873"/>
              <a:gd name="connsiteX51" fmla="*/ 1984647 w 5340495"/>
              <a:gd name="connsiteY51" fmla="*/ 2689369 h 4435873"/>
              <a:gd name="connsiteX52" fmla="*/ 1938927 w 5340495"/>
              <a:gd name="connsiteY52" fmla="*/ 2698513 h 4435873"/>
              <a:gd name="connsiteX53" fmla="*/ 1911495 w 5340495"/>
              <a:gd name="connsiteY53" fmla="*/ 2716801 h 4435873"/>
              <a:gd name="connsiteX54" fmla="*/ 1810911 w 5340495"/>
              <a:gd name="connsiteY54" fmla="*/ 2735089 h 4435873"/>
              <a:gd name="connsiteX55" fmla="*/ 1765191 w 5340495"/>
              <a:gd name="connsiteY55" fmla="*/ 2753377 h 4435873"/>
              <a:gd name="connsiteX56" fmla="*/ 1737759 w 5340495"/>
              <a:gd name="connsiteY56" fmla="*/ 2771665 h 4435873"/>
              <a:gd name="connsiteX57" fmla="*/ 1664607 w 5340495"/>
              <a:gd name="connsiteY57" fmla="*/ 2789953 h 4435873"/>
              <a:gd name="connsiteX58" fmla="*/ 1600599 w 5340495"/>
              <a:gd name="connsiteY58" fmla="*/ 2817385 h 4435873"/>
              <a:gd name="connsiteX59" fmla="*/ 1545735 w 5340495"/>
              <a:gd name="connsiteY59" fmla="*/ 2835673 h 4435873"/>
              <a:gd name="connsiteX60" fmla="*/ 1500015 w 5340495"/>
              <a:gd name="connsiteY60" fmla="*/ 2863105 h 4435873"/>
              <a:gd name="connsiteX61" fmla="*/ 1371999 w 5340495"/>
              <a:gd name="connsiteY61" fmla="*/ 2890537 h 4435873"/>
              <a:gd name="connsiteX62" fmla="*/ 1326279 w 5340495"/>
              <a:gd name="connsiteY62" fmla="*/ 2917969 h 4435873"/>
              <a:gd name="connsiteX63" fmla="*/ 1262271 w 5340495"/>
              <a:gd name="connsiteY63" fmla="*/ 2936257 h 4435873"/>
              <a:gd name="connsiteX64" fmla="*/ 1161687 w 5340495"/>
              <a:gd name="connsiteY64" fmla="*/ 2963689 h 4435873"/>
              <a:gd name="connsiteX65" fmla="*/ 1070247 w 5340495"/>
              <a:gd name="connsiteY65" fmla="*/ 3036841 h 4435873"/>
              <a:gd name="connsiteX66" fmla="*/ 1033671 w 5340495"/>
              <a:gd name="connsiteY66" fmla="*/ 3045985 h 4435873"/>
              <a:gd name="connsiteX67" fmla="*/ 951375 w 5340495"/>
              <a:gd name="connsiteY67" fmla="*/ 3082561 h 4435873"/>
              <a:gd name="connsiteX68" fmla="*/ 951375 w 5340495"/>
              <a:gd name="connsiteY68" fmla="*/ 3082561 h 4435873"/>
              <a:gd name="connsiteX69" fmla="*/ 878223 w 5340495"/>
              <a:gd name="connsiteY69" fmla="*/ 3128281 h 4435873"/>
              <a:gd name="connsiteX70" fmla="*/ 805071 w 5340495"/>
              <a:gd name="connsiteY70" fmla="*/ 3155713 h 4435873"/>
              <a:gd name="connsiteX71" fmla="*/ 768495 w 5340495"/>
              <a:gd name="connsiteY71" fmla="*/ 3164857 h 4435873"/>
              <a:gd name="connsiteX72" fmla="*/ 677055 w 5340495"/>
              <a:gd name="connsiteY72" fmla="*/ 3192289 h 4435873"/>
              <a:gd name="connsiteX73" fmla="*/ 576471 w 5340495"/>
              <a:gd name="connsiteY73" fmla="*/ 3219721 h 4435873"/>
              <a:gd name="connsiteX74" fmla="*/ 466743 w 5340495"/>
              <a:gd name="connsiteY74" fmla="*/ 3265441 h 4435873"/>
              <a:gd name="connsiteX75" fmla="*/ 347871 w 5340495"/>
              <a:gd name="connsiteY75" fmla="*/ 3302017 h 4435873"/>
              <a:gd name="connsiteX76" fmla="*/ 265575 w 5340495"/>
              <a:gd name="connsiteY76" fmla="*/ 3356881 h 4435873"/>
              <a:gd name="connsiteX77" fmla="*/ 210711 w 5340495"/>
              <a:gd name="connsiteY77" fmla="*/ 3393457 h 4435873"/>
              <a:gd name="connsiteX78" fmla="*/ 183279 w 5340495"/>
              <a:gd name="connsiteY78" fmla="*/ 3420889 h 4435873"/>
              <a:gd name="connsiteX79" fmla="*/ 155847 w 5340495"/>
              <a:gd name="connsiteY79" fmla="*/ 3475753 h 4435873"/>
              <a:gd name="connsiteX80" fmla="*/ 128415 w 5340495"/>
              <a:gd name="connsiteY80" fmla="*/ 3494041 h 4435873"/>
              <a:gd name="connsiteX81" fmla="*/ 73551 w 5340495"/>
              <a:gd name="connsiteY81" fmla="*/ 3548905 h 4435873"/>
              <a:gd name="connsiteX82" fmla="*/ 64407 w 5340495"/>
              <a:gd name="connsiteY82" fmla="*/ 3576337 h 4435873"/>
              <a:gd name="connsiteX83" fmla="*/ 64407 w 5340495"/>
              <a:gd name="connsiteY83" fmla="*/ 3887233 h 4435873"/>
              <a:gd name="connsiteX84" fmla="*/ 137559 w 5340495"/>
              <a:gd name="connsiteY84" fmla="*/ 3960385 h 4435873"/>
              <a:gd name="connsiteX85" fmla="*/ 183279 w 5340495"/>
              <a:gd name="connsiteY85" fmla="*/ 4006105 h 4435873"/>
              <a:gd name="connsiteX86" fmla="*/ 210711 w 5340495"/>
              <a:gd name="connsiteY86" fmla="*/ 4033537 h 4435873"/>
              <a:gd name="connsiteX87" fmla="*/ 320439 w 5340495"/>
              <a:gd name="connsiteY87" fmla="*/ 4088401 h 4435873"/>
              <a:gd name="connsiteX88" fmla="*/ 430167 w 5340495"/>
              <a:gd name="connsiteY88" fmla="*/ 4115833 h 4435873"/>
              <a:gd name="connsiteX89" fmla="*/ 475887 w 5340495"/>
              <a:gd name="connsiteY89" fmla="*/ 4143265 h 4435873"/>
              <a:gd name="connsiteX90" fmla="*/ 649623 w 5340495"/>
              <a:gd name="connsiteY90" fmla="*/ 4170697 h 4435873"/>
              <a:gd name="connsiteX91" fmla="*/ 713631 w 5340495"/>
              <a:gd name="connsiteY91" fmla="*/ 4188985 h 4435873"/>
              <a:gd name="connsiteX92" fmla="*/ 786783 w 5340495"/>
              <a:gd name="connsiteY92" fmla="*/ 4198129 h 4435873"/>
              <a:gd name="connsiteX93" fmla="*/ 850791 w 5340495"/>
              <a:gd name="connsiteY93" fmla="*/ 4207273 h 4435873"/>
              <a:gd name="connsiteX94" fmla="*/ 960519 w 5340495"/>
              <a:gd name="connsiteY94" fmla="*/ 4225561 h 4435873"/>
              <a:gd name="connsiteX95" fmla="*/ 1079391 w 5340495"/>
              <a:gd name="connsiteY95" fmla="*/ 4243849 h 4435873"/>
              <a:gd name="connsiteX96" fmla="*/ 1271415 w 5340495"/>
              <a:gd name="connsiteY96" fmla="*/ 4271281 h 4435873"/>
              <a:gd name="connsiteX97" fmla="*/ 1984647 w 5340495"/>
              <a:gd name="connsiteY97" fmla="*/ 4298713 h 4435873"/>
              <a:gd name="connsiteX98" fmla="*/ 2085231 w 5340495"/>
              <a:gd name="connsiteY98" fmla="*/ 4326145 h 4435873"/>
              <a:gd name="connsiteX99" fmla="*/ 2240679 w 5340495"/>
              <a:gd name="connsiteY99" fmla="*/ 4344433 h 4435873"/>
              <a:gd name="connsiteX100" fmla="*/ 2332119 w 5340495"/>
              <a:gd name="connsiteY100" fmla="*/ 4353577 h 4435873"/>
              <a:gd name="connsiteX101" fmla="*/ 2908191 w 5340495"/>
              <a:gd name="connsiteY101" fmla="*/ 4362721 h 4435873"/>
              <a:gd name="connsiteX102" fmla="*/ 3045351 w 5340495"/>
              <a:gd name="connsiteY102" fmla="*/ 4381009 h 4435873"/>
              <a:gd name="connsiteX103" fmla="*/ 3868311 w 5340495"/>
              <a:gd name="connsiteY103" fmla="*/ 4390153 h 4435873"/>
              <a:gd name="connsiteX104" fmla="*/ 4060335 w 5340495"/>
              <a:gd name="connsiteY104" fmla="*/ 4426729 h 4435873"/>
              <a:gd name="connsiteX105" fmla="*/ 4142631 w 5340495"/>
              <a:gd name="connsiteY105" fmla="*/ 4435873 h 4435873"/>
              <a:gd name="connsiteX106" fmla="*/ 4755279 w 5340495"/>
              <a:gd name="connsiteY106" fmla="*/ 4426729 h 4435873"/>
              <a:gd name="connsiteX107" fmla="*/ 4800999 w 5340495"/>
              <a:gd name="connsiteY107" fmla="*/ 4408441 h 4435873"/>
              <a:gd name="connsiteX108" fmla="*/ 4910727 w 5340495"/>
              <a:gd name="connsiteY108" fmla="*/ 4390153 h 4435873"/>
              <a:gd name="connsiteX109" fmla="*/ 4983879 w 5340495"/>
              <a:gd name="connsiteY109" fmla="*/ 4362721 h 4435873"/>
              <a:gd name="connsiteX110" fmla="*/ 5002167 w 5340495"/>
              <a:gd name="connsiteY110" fmla="*/ 4335289 h 4435873"/>
              <a:gd name="connsiteX111" fmla="*/ 5029599 w 5340495"/>
              <a:gd name="connsiteY111" fmla="*/ 4317001 h 4435873"/>
              <a:gd name="connsiteX112" fmla="*/ 5057031 w 5340495"/>
              <a:gd name="connsiteY112" fmla="*/ 4252993 h 4435873"/>
              <a:gd name="connsiteX113" fmla="*/ 5084463 w 5340495"/>
              <a:gd name="connsiteY113" fmla="*/ 4216417 h 4435873"/>
              <a:gd name="connsiteX114" fmla="*/ 5093607 w 5340495"/>
              <a:gd name="connsiteY114" fmla="*/ 4179841 h 4435873"/>
              <a:gd name="connsiteX115" fmla="*/ 5121039 w 5340495"/>
              <a:gd name="connsiteY115" fmla="*/ 4115833 h 4435873"/>
              <a:gd name="connsiteX116" fmla="*/ 5130183 w 5340495"/>
              <a:gd name="connsiteY116" fmla="*/ 4070113 h 4435873"/>
              <a:gd name="connsiteX117" fmla="*/ 5148471 w 5340495"/>
              <a:gd name="connsiteY117" fmla="*/ 4006105 h 4435873"/>
              <a:gd name="connsiteX118" fmla="*/ 5157615 w 5340495"/>
              <a:gd name="connsiteY118" fmla="*/ 3951241 h 4435873"/>
              <a:gd name="connsiteX119" fmla="*/ 5185047 w 5340495"/>
              <a:gd name="connsiteY119" fmla="*/ 3896377 h 4435873"/>
              <a:gd name="connsiteX120" fmla="*/ 5194191 w 5340495"/>
              <a:gd name="connsiteY120" fmla="*/ 3804937 h 4435873"/>
              <a:gd name="connsiteX121" fmla="*/ 5203335 w 5340495"/>
              <a:gd name="connsiteY121" fmla="*/ 3777505 h 4435873"/>
              <a:gd name="connsiteX122" fmla="*/ 5212479 w 5340495"/>
              <a:gd name="connsiteY122" fmla="*/ 3722641 h 4435873"/>
              <a:gd name="connsiteX123" fmla="*/ 5258199 w 5340495"/>
              <a:gd name="connsiteY123" fmla="*/ 3631201 h 4435873"/>
              <a:gd name="connsiteX124" fmla="*/ 5276487 w 5340495"/>
              <a:gd name="connsiteY124" fmla="*/ 3576337 h 4435873"/>
              <a:gd name="connsiteX125" fmla="*/ 5285631 w 5340495"/>
              <a:gd name="connsiteY125" fmla="*/ 3512329 h 4435873"/>
              <a:gd name="connsiteX126" fmla="*/ 5294775 w 5340495"/>
              <a:gd name="connsiteY126" fmla="*/ 3484897 h 4435873"/>
              <a:gd name="connsiteX127" fmla="*/ 5258199 w 5340495"/>
              <a:gd name="connsiteY127" fmla="*/ 3210577 h 4435873"/>
              <a:gd name="connsiteX128" fmla="*/ 5249055 w 5340495"/>
              <a:gd name="connsiteY128" fmla="*/ 3155713 h 4435873"/>
              <a:gd name="connsiteX129" fmla="*/ 5212479 w 5340495"/>
              <a:gd name="connsiteY129" fmla="*/ 3027697 h 4435873"/>
              <a:gd name="connsiteX130" fmla="*/ 5203335 w 5340495"/>
              <a:gd name="connsiteY130" fmla="*/ 2991121 h 4435873"/>
              <a:gd name="connsiteX131" fmla="*/ 5185047 w 5340495"/>
              <a:gd name="connsiteY131" fmla="*/ 2945401 h 4435873"/>
              <a:gd name="connsiteX132" fmla="*/ 5166759 w 5340495"/>
              <a:gd name="connsiteY132" fmla="*/ 2853961 h 4435873"/>
              <a:gd name="connsiteX133" fmla="*/ 5175903 w 5340495"/>
              <a:gd name="connsiteY133" fmla="*/ 2597929 h 4435873"/>
              <a:gd name="connsiteX134" fmla="*/ 5203335 w 5340495"/>
              <a:gd name="connsiteY134" fmla="*/ 2479057 h 4435873"/>
              <a:gd name="connsiteX135" fmla="*/ 5221623 w 5340495"/>
              <a:gd name="connsiteY135" fmla="*/ 2442481 h 4435873"/>
              <a:gd name="connsiteX136" fmla="*/ 5230767 w 5340495"/>
              <a:gd name="connsiteY136" fmla="*/ 2396761 h 4435873"/>
              <a:gd name="connsiteX137" fmla="*/ 5239911 w 5340495"/>
              <a:gd name="connsiteY137" fmla="*/ 2360185 h 4435873"/>
              <a:gd name="connsiteX138" fmla="*/ 5267343 w 5340495"/>
              <a:gd name="connsiteY138" fmla="*/ 2277889 h 4435873"/>
              <a:gd name="connsiteX139" fmla="*/ 5258199 w 5340495"/>
              <a:gd name="connsiteY139" fmla="*/ 1966993 h 4435873"/>
              <a:gd name="connsiteX140" fmla="*/ 5249055 w 5340495"/>
              <a:gd name="connsiteY140" fmla="*/ 1912129 h 4435873"/>
              <a:gd name="connsiteX141" fmla="*/ 5203335 w 5340495"/>
              <a:gd name="connsiteY141" fmla="*/ 1875553 h 4435873"/>
              <a:gd name="connsiteX142" fmla="*/ 5175903 w 5340495"/>
              <a:gd name="connsiteY142" fmla="*/ 1811545 h 4435873"/>
              <a:gd name="connsiteX143" fmla="*/ 5157615 w 5340495"/>
              <a:gd name="connsiteY143" fmla="*/ 1784113 h 4435873"/>
              <a:gd name="connsiteX144" fmla="*/ 5130183 w 5340495"/>
              <a:gd name="connsiteY144" fmla="*/ 1710961 h 4435873"/>
              <a:gd name="connsiteX145" fmla="*/ 5121039 w 5340495"/>
              <a:gd name="connsiteY145" fmla="*/ 1674385 h 4435873"/>
              <a:gd name="connsiteX146" fmla="*/ 5093607 w 5340495"/>
              <a:gd name="connsiteY146" fmla="*/ 1619521 h 4435873"/>
              <a:gd name="connsiteX147" fmla="*/ 5084463 w 5340495"/>
              <a:gd name="connsiteY147" fmla="*/ 1592089 h 4435873"/>
              <a:gd name="connsiteX148" fmla="*/ 5057031 w 5340495"/>
              <a:gd name="connsiteY148" fmla="*/ 1491505 h 4435873"/>
              <a:gd name="connsiteX149" fmla="*/ 5020455 w 5340495"/>
              <a:gd name="connsiteY149" fmla="*/ 1418353 h 4435873"/>
              <a:gd name="connsiteX150" fmla="*/ 4993023 w 5340495"/>
              <a:gd name="connsiteY150" fmla="*/ 1326913 h 4435873"/>
              <a:gd name="connsiteX151" fmla="*/ 4983879 w 5340495"/>
              <a:gd name="connsiteY151" fmla="*/ 1272049 h 4435873"/>
              <a:gd name="connsiteX152" fmla="*/ 4956447 w 5340495"/>
              <a:gd name="connsiteY152" fmla="*/ 1244617 h 4435873"/>
              <a:gd name="connsiteX153" fmla="*/ 4947303 w 5340495"/>
              <a:gd name="connsiteY153" fmla="*/ 1198897 h 4435873"/>
              <a:gd name="connsiteX154" fmla="*/ 4929015 w 5340495"/>
              <a:gd name="connsiteY154" fmla="*/ 1070881 h 4435873"/>
              <a:gd name="connsiteX155" fmla="*/ 4947303 w 5340495"/>
              <a:gd name="connsiteY155" fmla="*/ 888001 h 4435873"/>
              <a:gd name="connsiteX156" fmla="*/ 4974735 w 5340495"/>
              <a:gd name="connsiteY156" fmla="*/ 860569 h 4435873"/>
              <a:gd name="connsiteX157" fmla="*/ 5038743 w 5340495"/>
              <a:gd name="connsiteY157" fmla="*/ 796561 h 4435873"/>
              <a:gd name="connsiteX158" fmla="*/ 5102751 w 5340495"/>
              <a:gd name="connsiteY158" fmla="*/ 714265 h 4435873"/>
              <a:gd name="connsiteX159" fmla="*/ 5121039 w 5340495"/>
              <a:gd name="connsiteY159" fmla="*/ 686833 h 4435873"/>
              <a:gd name="connsiteX160" fmla="*/ 5157615 w 5340495"/>
              <a:gd name="connsiteY160" fmla="*/ 641113 h 4435873"/>
              <a:gd name="connsiteX161" fmla="*/ 5212479 w 5340495"/>
              <a:gd name="connsiteY161" fmla="*/ 586249 h 4435873"/>
              <a:gd name="connsiteX162" fmla="*/ 5239911 w 5340495"/>
              <a:gd name="connsiteY162" fmla="*/ 558817 h 4435873"/>
              <a:gd name="connsiteX163" fmla="*/ 5267343 w 5340495"/>
              <a:gd name="connsiteY163" fmla="*/ 531385 h 4435873"/>
              <a:gd name="connsiteX164" fmla="*/ 5303919 w 5340495"/>
              <a:gd name="connsiteY164" fmla="*/ 485665 h 4435873"/>
              <a:gd name="connsiteX165" fmla="*/ 5340495 w 5340495"/>
              <a:gd name="connsiteY165" fmla="*/ 412513 h 4435873"/>
              <a:gd name="connsiteX166" fmla="*/ 5331351 w 5340495"/>
              <a:gd name="connsiteY166" fmla="*/ 247921 h 4435873"/>
              <a:gd name="connsiteX167" fmla="*/ 5303919 w 5340495"/>
              <a:gd name="connsiteY167" fmla="*/ 211345 h 4435873"/>
              <a:gd name="connsiteX168" fmla="*/ 5276487 w 5340495"/>
              <a:gd name="connsiteY168" fmla="*/ 156481 h 4435873"/>
              <a:gd name="connsiteX169" fmla="*/ 5239911 w 5340495"/>
              <a:gd name="connsiteY169" fmla="*/ 129049 h 4435873"/>
              <a:gd name="connsiteX170" fmla="*/ 5084463 w 5340495"/>
              <a:gd name="connsiteY170" fmla="*/ 55897 h 4435873"/>
              <a:gd name="connsiteX171" fmla="*/ 5057031 w 5340495"/>
              <a:gd name="connsiteY171" fmla="*/ 19321 h 4435873"/>
              <a:gd name="connsiteX172" fmla="*/ 4517535 w 5340495"/>
              <a:gd name="connsiteY172" fmla="*/ 10177 h 4435873"/>
              <a:gd name="connsiteX173" fmla="*/ 4435239 w 5340495"/>
              <a:gd name="connsiteY173" fmla="*/ 55897 h 4435873"/>
              <a:gd name="connsiteX174" fmla="*/ 4398663 w 5340495"/>
              <a:gd name="connsiteY174" fmla="*/ 74185 h 4435873"/>
              <a:gd name="connsiteX175" fmla="*/ 4069479 w 5340495"/>
              <a:gd name="connsiteY175" fmla="*/ 65041 h 4435873"/>
              <a:gd name="connsiteX176" fmla="*/ 4014615 w 5340495"/>
              <a:gd name="connsiteY176" fmla="*/ 55897 h 4435873"/>
              <a:gd name="connsiteX177" fmla="*/ 3987183 w 5340495"/>
              <a:gd name="connsiteY177" fmla="*/ 37609 h 4435873"/>
              <a:gd name="connsiteX178" fmla="*/ 3904887 w 5340495"/>
              <a:gd name="connsiteY178" fmla="*/ 55897 h 4435873"/>
              <a:gd name="connsiteX179" fmla="*/ 3886599 w 5340495"/>
              <a:gd name="connsiteY179" fmla="*/ 74185 h 443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340495" h="4435873">
                <a:moveTo>
                  <a:pt x="3968895" y="101617"/>
                </a:moveTo>
                <a:cubicBezTo>
                  <a:pt x="3953655" y="89425"/>
                  <a:pt x="3941114" y="72729"/>
                  <a:pt x="3923175" y="65041"/>
                </a:cubicBezTo>
                <a:cubicBezTo>
                  <a:pt x="3814922" y="18647"/>
                  <a:pt x="3487616" y="55811"/>
                  <a:pt x="3484263" y="55897"/>
                </a:cubicBezTo>
                <a:cubicBezTo>
                  <a:pt x="3500532" y="202319"/>
                  <a:pt x="3472574" y="180350"/>
                  <a:pt x="3520839" y="247921"/>
                </a:cubicBezTo>
                <a:cubicBezTo>
                  <a:pt x="3529697" y="260322"/>
                  <a:pt x="3539127" y="272305"/>
                  <a:pt x="3548271" y="284497"/>
                </a:cubicBezTo>
                <a:cubicBezTo>
                  <a:pt x="3564341" y="332706"/>
                  <a:pt x="3546794" y="293698"/>
                  <a:pt x="3584847" y="339361"/>
                </a:cubicBezTo>
                <a:cubicBezTo>
                  <a:pt x="3591882" y="347804"/>
                  <a:pt x="3594553" y="359928"/>
                  <a:pt x="3603135" y="366793"/>
                </a:cubicBezTo>
                <a:cubicBezTo>
                  <a:pt x="3610661" y="372814"/>
                  <a:pt x="3622141" y="371256"/>
                  <a:pt x="3630567" y="375937"/>
                </a:cubicBezTo>
                <a:cubicBezTo>
                  <a:pt x="3662208" y="393515"/>
                  <a:pt x="3689883" y="412369"/>
                  <a:pt x="3712863" y="439945"/>
                </a:cubicBezTo>
                <a:cubicBezTo>
                  <a:pt x="3725156" y="454696"/>
                  <a:pt x="3743051" y="487343"/>
                  <a:pt x="3749439" y="503953"/>
                </a:cubicBezTo>
                <a:cubicBezTo>
                  <a:pt x="3759819" y="530941"/>
                  <a:pt x="3776871" y="586249"/>
                  <a:pt x="3776871" y="586249"/>
                </a:cubicBezTo>
                <a:cubicBezTo>
                  <a:pt x="3788965" y="743468"/>
                  <a:pt x="3795169" y="765971"/>
                  <a:pt x="3776871" y="961153"/>
                </a:cubicBezTo>
                <a:cubicBezTo>
                  <a:pt x="3775599" y="974725"/>
                  <a:pt x="3767098" y="987085"/>
                  <a:pt x="3758583" y="997729"/>
                </a:cubicBezTo>
                <a:cubicBezTo>
                  <a:pt x="3742426" y="1017925"/>
                  <a:pt x="3703719" y="1052593"/>
                  <a:pt x="3703719" y="1052593"/>
                </a:cubicBezTo>
                <a:cubicBezTo>
                  <a:pt x="3700671" y="1061737"/>
                  <a:pt x="3699357" y="1071656"/>
                  <a:pt x="3694575" y="1080025"/>
                </a:cubicBezTo>
                <a:cubicBezTo>
                  <a:pt x="3673612" y="1116711"/>
                  <a:pt x="3658896" y="1121306"/>
                  <a:pt x="3630567" y="1153177"/>
                </a:cubicBezTo>
                <a:cubicBezTo>
                  <a:pt x="3617601" y="1167764"/>
                  <a:pt x="3606183" y="1183657"/>
                  <a:pt x="3593991" y="1198897"/>
                </a:cubicBezTo>
                <a:cubicBezTo>
                  <a:pt x="3590943" y="1208041"/>
                  <a:pt x="3589528" y="1217903"/>
                  <a:pt x="3584847" y="1226329"/>
                </a:cubicBezTo>
                <a:cubicBezTo>
                  <a:pt x="3568765" y="1255277"/>
                  <a:pt x="3541387" y="1290372"/>
                  <a:pt x="3520839" y="1317769"/>
                </a:cubicBezTo>
                <a:cubicBezTo>
                  <a:pt x="3499227" y="1404218"/>
                  <a:pt x="3533331" y="1294458"/>
                  <a:pt x="3456831" y="1409209"/>
                </a:cubicBezTo>
                <a:cubicBezTo>
                  <a:pt x="3446447" y="1424785"/>
                  <a:pt x="3422453" y="1461875"/>
                  <a:pt x="3411111" y="1473217"/>
                </a:cubicBezTo>
                <a:cubicBezTo>
                  <a:pt x="3403340" y="1480988"/>
                  <a:pt x="3392622" y="1485117"/>
                  <a:pt x="3383679" y="1491505"/>
                </a:cubicBezTo>
                <a:cubicBezTo>
                  <a:pt x="3371278" y="1500363"/>
                  <a:pt x="3359783" y="1510483"/>
                  <a:pt x="3347103" y="1518937"/>
                </a:cubicBezTo>
                <a:cubicBezTo>
                  <a:pt x="3332315" y="1528796"/>
                  <a:pt x="3318244" y="1540749"/>
                  <a:pt x="3301383" y="1546369"/>
                </a:cubicBezTo>
                <a:cubicBezTo>
                  <a:pt x="3271894" y="1556199"/>
                  <a:pt x="3239432" y="1554827"/>
                  <a:pt x="3209943" y="1564657"/>
                </a:cubicBezTo>
                <a:cubicBezTo>
                  <a:pt x="3191655" y="1570753"/>
                  <a:pt x="3173863" y="1578610"/>
                  <a:pt x="3155079" y="1582945"/>
                </a:cubicBezTo>
                <a:cubicBezTo>
                  <a:pt x="3134078" y="1587791"/>
                  <a:pt x="3112171" y="1587693"/>
                  <a:pt x="3091071" y="1592089"/>
                </a:cubicBezTo>
                <a:cubicBezTo>
                  <a:pt x="3038959" y="1602946"/>
                  <a:pt x="2935623" y="1628665"/>
                  <a:pt x="2935623" y="1628665"/>
                </a:cubicBezTo>
                <a:cubicBezTo>
                  <a:pt x="2883342" y="1698372"/>
                  <a:pt x="2936877" y="1641450"/>
                  <a:pt x="2825895" y="1692673"/>
                </a:cubicBezTo>
                <a:cubicBezTo>
                  <a:pt x="2812058" y="1699059"/>
                  <a:pt x="2801804" y="1711365"/>
                  <a:pt x="2789319" y="1720105"/>
                </a:cubicBezTo>
                <a:cubicBezTo>
                  <a:pt x="2771313" y="1732709"/>
                  <a:pt x="2754114" y="1746851"/>
                  <a:pt x="2734455" y="1756681"/>
                </a:cubicBezTo>
                <a:cubicBezTo>
                  <a:pt x="2723215" y="1762301"/>
                  <a:pt x="2710071" y="1762777"/>
                  <a:pt x="2697879" y="1765825"/>
                </a:cubicBezTo>
                <a:cubicBezTo>
                  <a:pt x="2655730" y="1797437"/>
                  <a:pt x="2590306" y="1843810"/>
                  <a:pt x="2569863" y="1884697"/>
                </a:cubicBezTo>
                <a:cubicBezTo>
                  <a:pt x="2560719" y="1902985"/>
                  <a:pt x="2550025" y="1920577"/>
                  <a:pt x="2542431" y="1939561"/>
                </a:cubicBezTo>
                <a:cubicBezTo>
                  <a:pt x="2531692" y="1966409"/>
                  <a:pt x="2525738" y="1995009"/>
                  <a:pt x="2514999" y="2021857"/>
                </a:cubicBezTo>
                <a:cubicBezTo>
                  <a:pt x="2508903" y="2037097"/>
                  <a:pt x="2502474" y="2052208"/>
                  <a:pt x="2496711" y="2067577"/>
                </a:cubicBezTo>
                <a:cubicBezTo>
                  <a:pt x="2493327" y="2076602"/>
                  <a:pt x="2491555" y="2086234"/>
                  <a:pt x="2487567" y="2095009"/>
                </a:cubicBezTo>
                <a:cubicBezTo>
                  <a:pt x="2457931" y="2160209"/>
                  <a:pt x="2461335" y="2152646"/>
                  <a:pt x="2432703" y="2195593"/>
                </a:cubicBezTo>
                <a:cubicBezTo>
                  <a:pt x="2429655" y="2207785"/>
                  <a:pt x="2426285" y="2219901"/>
                  <a:pt x="2423559" y="2232169"/>
                </a:cubicBezTo>
                <a:cubicBezTo>
                  <a:pt x="2420188" y="2247341"/>
                  <a:pt x="2418184" y="2262811"/>
                  <a:pt x="2414415" y="2277889"/>
                </a:cubicBezTo>
                <a:cubicBezTo>
                  <a:pt x="2405837" y="2312200"/>
                  <a:pt x="2402685" y="2305260"/>
                  <a:pt x="2386983" y="2341897"/>
                </a:cubicBezTo>
                <a:cubicBezTo>
                  <a:pt x="2364268" y="2394898"/>
                  <a:pt x="2394696" y="2344043"/>
                  <a:pt x="2359551" y="2396761"/>
                </a:cubicBezTo>
                <a:cubicBezTo>
                  <a:pt x="2356503" y="2408953"/>
                  <a:pt x="2356642" y="2422426"/>
                  <a:pt x="2350407" y="2433337"/>
                </a:cubicBezTo>
                <a:cubicBezTo>
                  <a:pt x="2341386" y="2449123"/>
                  <a:pt x="2298922" y="2479435"/>
                  <a:pt x="2286399" y="2488201"/>
                </a:cubicBezTo>
                <a:cubicBezTo>
                  <a:pt x="2268393" y="2500805"/>
                  <a:pt x="2231535" y="2524777"/>
                  <a:pt x="2231535" y="2524777"/>
                </a:cubicBezTo>
                <a:cubicBezTo>
                  <a:pt x="2175527" y="2608789"/>
                  <a:pt x="2252066" y="2506144"/>
                  <a:pt x="2185815" y="2561353"/>
                </a:cubicBezTo>
                <a:cubicBezTo>
                  <a:pt x="2174107" y="2571109"/>
                  <a:pt x="2169159" y="2587153"/>
                  <a:pt x="2158383" y="2597929"/>
                </a:cubicBezTo>
                <a:cubicBezTo>
                  <a:pt x="2146904" y="2609408"/>
                  <a:pt x="2106926" y="2629126"/>
                  <a:pt x="2094375" y="2634505"/>
                </a:cubicBezTo>
                <a:cubicBezTo>
                  <a:pt x="2085516" y="2638302"/>
                  <a:pt x="2075564" y="2639338"/>
                  <a:pt x="2066943" y="2643649"/>
                </a:cubicBezTo>
                <a:cubicBezTo>
                  <a:pt x="2057113" y="2648564"/>
                  <a:pt x="2049341" y="2657022"/>
                  <a:pt x="2039511" y="2661937"/>
                </a:cubicBezTo>
                <a:cubicBezTo>
                  <a:pt x="2030890" y="2666248"/>
                  <a:pt x="2020700" y="2666770"/>
                  <a:pt x="2012079" y="2671081"/>
                </a:cubicBezTo>
                <a:cubicBezTo>
                  <a:pt x="2002249" y="2675996"/>
                  <a:pt x="1994937" y="2685510"/>
                  <a:pt x="1984647" y="2689369"/>
                </a:cubicBezTo>
                <a:cubicBezTo>
                  <a:pt x="1970095" y="2694826"/>
                  <a:pt x="1954167" y="2695465"/>
                  <a:pt x="1938927" y="2698513"/>
                </a:cubicBezTo>
                <a:cubicBezTo>
                  <a:pt x="1929783" y="2704609"/>
                  <a:pt x="1921596" y="2712472"/>
                  <a:pt x="1911495" y="2716801"/>
                </a:cubicBezTo>
                <a:cubicBezTo>
                  <a:pt x="1889938" y="2726040"/>
                  <a:pt x="1825744" y="2732970"/>
                  <a:pt x="1810911" y="2735089"/>
                </a:cubicBezTo>
                <a:cubicBezTo>
                  <a:pt x="1795671" y="2741185"/>
                  <a:pt x="1779872" y="2746036"/>
                  <a:pt x="1765191" y="2753377"/>
                </a:cubicBezTo>
                <a:cubicBezTo>
                  <a:pt x="1755361" y="2758292"/>
                  <a:pt x="1748087" y="2767909"/>
                  <a:pt x="1737759" y="2771665"/>
                </a:cubicBezTo>
                <a:cubicBezTo>
                  <a:pt x="1714138" y="2780255"/>
                  <a:pt x="1687709" y="2780052"/>
                  <a:pt x="1664607" y="2789953"/>
                </a:cubicBezTo>
                <a:cubicBezTo>
                  <a:pt x="1643271" y="2799097"/>
                  <a:pt x="1622265" y="2809052"/>
                  <a:pt x="1600599" y="2817385"/>
                </a:cubicBezTo>
                <a:cubicBezTo>
                  <a:pt x="1582607" y="2824305"/>
                  <a:pt x="1562265" y="2825755"/>
                  <a:pt x="1545735" y="2835673"/>
                </a:cubicBezTo>
                <a:cubicBezTo>
                  <a:pt x="1530495" y="2844817"/>
                  <a:pt x="1516195" y="2855751"/>
                  <a:pt x="1500015" y="2863105"/>
                </a:cubicBezTo>
                <a:cubicBezTo>
                  <a:pt x="1450593" y="2885570"/>
                  <a:pt x="1427624" y="2883584"/>
                  <a:pt x="1371999" y="2890537"/>
                </a:cubicBezTo>
                <a:cubicBezTo>
                  <a:pt x="1356759" y="2899681"/>
                  <a:pt x="1342685" y="2911133"/>
                  <a:pt x="1326279" y="2917969"/>
                </a:cubicBezTo>
                <a:cubicBezTo>
                  <a:pt x="1305796" y="2926504"/>
                  <a:pt x="1283480" y="2929731"/>
                  <a:pt x="1262271" y="2936257"/>
                </a:cubicBezTo>
                <a:cubicBezTo>
                  <a:pt x="1176089" y="2962774"/>
                  <a:pt x="1239672" y="2948092"/>
                  <a:pt x="1161687" y="2963689"/>
                </a:cubicBezTo>
                <a:cubicBezTo>
                  <a:pt x="1161520" y="2963832"/>
                  <a:pt x="1092831" y="3027162"/>
                  <a:pt x="1070247" y="3036841"/>
                </a:cubicBezTo>
                <a:cubicBezTo>
                  <a:pt x="1058696" y="3041791"/>
                  <a:pt x="1045863" y="3042937"/>
                  <a:pt x="1033671" y="3045985"/>
                </a:cubicBezTo>
                <a:cubicBezTo>
                  <a:pt x="990199" y="3074966"/>
                  <a:pt x="1016665" y="3060798"/>
                  <a:pt x="951375" y="3082561"/>
                </a:cubicBezTo>
                <a:lnTo>
                  <a:pt x="951375" y="3082561"/>
                </a:lnTo>
                <a:cubicBezTo>
                  <a:pt x="926991" y="3097801"/>
                  <a:pt x="905147" y="3118185"/>
                  <a:pt x="878223" y="3128281"/>
                </a:cubicBezTo>
                <a:cubicBezTo>
                  <a:pt x="853839" y="3137425"/>
                  <a:pt x="829777" y="3147478"/>
                  <a:pt x="805071" y="3155713"/>
                </a:cubicBezTo>
                <a:cubicBezTo>
                  <a:pt x="793149" y="3159687"/>
                  <a:pt x="780579" y="3161405"/>
                  <a:pt x="768495" y="3164857"/>
                </a:cubicBezTo>
                <a:cubicBezTo>
                  <a:pt x="737897" y="3173599"/>
                  <a:pt x="707244" y="3182226"/>
                  <a:pt x="677055" y="3192289"/>
                </a:cubicBezTo>
                <a:cubicBezTo>
                  <a:pt x="588947" y="3221658"/>
                  <a:pt x="675960" y="3203139"/>
                  <a:pt x="576471" y="3219721"/>
                </a:cubicBezTo>
                <a:cubicBezTo>
                  <a:pt x="539895" y="3234961"/>
                  <a:pt x="505184" y="3255831"/>
                  <a:pt x="466743" y="3265441"/>
                </a:cubicBezTo>
                <a:cubicBezTo>
                  <a:pt x="438093" y="3272603"/>
                  <a:pt x="377467" y="3284260"/>
                  <a:pt x="347871" y="3302017"/>
                </a:cubicBezTo>
                <a:cubicBezTo>
                  <a:pt x="178779" y="3403472"/>
                  <a:pt x="398340" y="3290498"/>
                  <a:pt x="265575" y="3356881"/>
                </a:cubicBezTo>
                <a:cubicBezTo>
                  <a:pt x="226017" y="3416218"/>
                  <a:pt x="274300" y="3357120"/>
                  <a:pt x="210711" y="3393457"/>
                </a:cubicBezTo>
                <a:cubicBezTo>
                  <a:pt x="199483" y="3399873"/>
                  <a:pt x="192423" y="3411745"/>
                  <a:pt x="183279" y="3420889"/>
                </a:cubicBezTo>
                <a:cubicBezTo>
                  <a:pt x="175842" y="3443200"/>
                  <a:pt x="173573" y="3458027"/>
                  <a:pt x="155847" y="3475753"/>
                </a:cubicBezTo>
                <a:cubicBezTo>
                  <a:pt x="148076" y="3483524"/>
                  <a:pt x="136186" y="3486270"/>
                  <a:pt x="128415" y="3494041"/>
                </a:cubicBezTo>
                <a:cubicBezTo>
                  <a:pt x="60363" y="3562093"/>
                  <a:pt x="138200" y="3505806"/>
                  <a:pt x="73551" y="3548905"/>
                </a:cubicBezTo>
                <a:cubicBezTo>
                  <a:pt x="70503" y="3558049"/>
                  <a:pt x="68718" y="3567716"/>
                  <a:pt x="64407" y="3576337"/>
                </a:cubicBezTo>
                <a:cubicBezTo>
                  <a:pt x="3933" y="3697285"/>
                  <a:pt x="-43637" y="3465861"/>
                  <a:pt x="64407" y="3887233"/>
                </a:cubicBezTo>
                <a:cubicBezTo>
                  <a:pt x="72972" y="3920637"/>
                  <a:pt x="113175" y="3936001"/>
                  <a:pt x="137559" y="3960385"/>
                </a:cubicBezTo>
                <a:lnTo>
                  <a:pt x="183279" y="4006105"/>
                </a:lnTo>
                <a:cubicBezTo>
                  <a:pt x="192423" y="4015249"/>
                  <a:pt x="199483" y="4027121"/>
                  <a:pt x="210711" y="4033537"/>
                </a:cubicBezTo>
                <a:cubicBezTo>
                  <a:pt x="249793" y="4055870"/>
                  <a:pt x="278071" y="4075940"/>
                  <a:pt x="320439" y="4088401"/>
                </a:cubicBezTo>
                <a:cubicBezTo>
                  <a:pt x="356609" y="4099039"/>
                  <a:pt x="430167" y="4115833"/>
                  <a:pt x="430167" y="4115833"/>
                </a:cubicBezTo>
                <a:cubicBezTo>
                  <a:pt x="445407" y="4124977"/>
                  <a:pt x="458836" y="4138250"/>
                  <a:pt x="475887" y="4143265"/>
                </a:cubicBezTo>
                <a:cubicBezTo>
                  <a:pt x="552792" y="4165884"/>
                  <a:pt x="580342" y="4155851"/>
                  <a:pt x="649623" y="4170697"/>
                </a:cubicBezTo>
                <a:cubicBezTo>
                  <a:pt x="671320" y="4175346"/>
                  <a:pt x="691872" y="4184633"/>
                  <a:pt x="713631" y="4188985"/>
                </a:cubicBezTo>
                <a:cubicBezTo>
                  <a:pt x="737728" y="4193804"/>
                  <a:pt x="762425" y="4194881"/>
                  <a:pt x="786783" y="4198129"/>
                </a:cubicBezTo>
                <a:cubicBezTo>
                  <a:pt x="808147" y="4200977"/>
                  <a:pt x="829586" y="4203418"/>
                  <a:pt x="850791" y="4207273"/>
                </a:cubicBezTo>
                <a:cubicBezTo>
                  <a:pt x="983706" y="4231439"/>
                  <a:pt x="733133" y="4197138"/>
                  <a:pt x="960519" y="4225561"/>
                </a:cubicBezTo>
                <a:cubicBezTo>
                  <a:pt x="1029727" y="4248630"/>
                  <a:pt x="937948" y="4220275"/>
                  <a:pt x="1079391" y="4243849"/>
                </a:cubicBezTo>
                <a:cubicBezTo>
                  <a:pt x="1294825" y="4279755"/>
                  <a:pt x="963475" y="4247593"/>
                  <a:pt x="1271415" y="4271281"/>
                </a:cubicBezTo>
                <a:cubicBezTo>
                  <a:pt x="1490282" y="4417193"/>
                  <a:pt x="1262650" y="4272617"/>
                  <a:pt x="1984647" y="4298713"/>
                </a:cubicBezTo>
                <a:cubicBezTo>
                  <a:pt x="2127493" y="4303876"/>
                  <a:pt x="2010814" y="4314982"/>
                  <a:pt x="2085231" y="4326145"/>
                </a:cubicBezTo>
                <a:cubicBezTo>
                  <a:pt x="2136827" y="4333884"/>
                  <a:pt x="2188825" y="4338671"/>
                  <a:pt x="2240679" y="4344433"/>
                </a:cubicBezTo>
                <a:cubicBezTo>
                  <a:pt x="2271124" y="4347816"/>
                  <a:pt x="2301498" y="4352738"/>
                  <a:pt x="2332119" y="4353577"/>
                </a:cubicBezTo>
                <a:cubicBezTo>
                  <a:pt x="2524095" y="4358837"/>
                  <a:pt x="2716167" y="4359673"/>
                  <a:pt x="2908191" y="4362721"/>
                </a:cubicBezTo>
                <a:cubicBezTo>
                  <a:pt x="2964387" y="4376770"/>
                  <a:pt x="2967187" y="4379461"/>
                  <a:pt x="3045351" y="4381009"/>
                </a:cubicBezTo>
                <a:lnTo>
                  <a:pt x="3868311" y="4390153"/>
                </a:lnTo>
                <a:cubicBezTo>
                  <a:pt x="3955556" y="4409541"/>
                  <a:pt x="3964122" y="4412984"/>
                  <a:pt x="4060335" y="4426729"/>
                </a:cubicBezTo>
                <a:cubicBezTo>
                  <a:pt x="4087658" y="4430632"/>
                  <a:pt x="4115199" y="4432825"/>
                  <a:pt x="4142631" y="4435873"/>
                </a:cubicBezTo>
                <a:cubicBezTo>
                  <a:pt x="4346847" y="4432825"/>
                  <a:pt x="4551217" y="4435232"/>
                  <a:pt x="4755279" y="4426729"/>
                </a:cubicBezTo>
                <a:cubicBezTo>
                  <a:pt x="4771679" y="4426046"/>
                  <a:pt x="4785277" y="4413158"/>
                  <a:pt x="4800999" y="4408441"/>
                </a:cubicBezTo>
                <a:cubicBezTo>
                  <a:pt x="4825310" y="4401148"/>
                  <a:pt x="4890331" y="4393067"/>
                  <a:pt x="4910727" y="4390153"/>
                </a:cubicBezTo>
                <a:cubicBezTo>
                  <a:pt x="4927246" y="4384647"/>
                  <a:pt x="4974312" y="4369555"/>
                  <a:pt x="4983879" y="4362721"/>
                </a:cubicBezTo>
                <a:cubicBezTo>
                  <a:pt x="4992822" y="4356333"/>
                  <a:pt x="4994396" y="4343060"/>
                  <a:pt x="5002167" y="4335289"/>
                </a:cubicBezTo>
                <a:cubicBezTo>
                  <a:pt x="5009938" y="4327518"/>
                  <a:pt x="5020455" y="4323097"/>
                  <a:pt x="5029599" y="4317001"/>
                </a:cubicBezTo>
                <a:cubicBezTo>
                  <a:pt x="5038743" y="4295665"/>
                  <a:pt x="5045915" y="4273371"/>
                  <a:pt x="5057031" y="4252993"/>
                </a:cubicBezTo>
                <a:cubicBezTo>
                  <a:pt x="5064329" y="4239614"/>
                  <a:pt x="5077647" y="4230048"/>
                  <a:pt x="5084463" y="4216417"/>
                </a:cubicBezTo>
                <a:cubicBezTo>
                  <a:pt x="5090083" y="4205177"/>
                  <a:pt x="5090155" y="4191925"/>
                  <a:pt x="5093607" y="4179841"/>
                </a:cubicBezTo>
                <a:cubicBezTo>
                  <a:pt x="5102577" y="4148447"/>
                  <a:pt x="5104783" y="4148345"/>
                  <a:pt x="5121039" y="4115833"/>
                </a:cubicBezTo>
                <a:cubicBezTo>
                  <a:pt x="5124087" y="4100593"/>
                  <a:pt x="5126414" y="4085191"/>
                  <a:pt x="5130183" y="4070113"/>
                </a:cubicBezTo>
                <a:cubicBezTo>
                  <a:pt x="5135565" y="4048586"/>
                  <a:pt x="5143481" y="4027727"/>
                  <a:pt x="5148471" y="4006105"/>
                </a:cubicBezTo>
                <a:cubicBezTo>
                  <a:pt x="5152640" y="3988040"/>
                  <a:pt x="5151752" y="3968830"/>
                  <a:pt x="5157615" y="3951241"/>
                </a:cubicBezTo>
                <a:cubicBezTo>
                  <a:pt x="5164081" y="3931844"/>
                  <a:pt x="5175903" y="3914665"/>
                  <a:pt x="5185047" y="3896377"/>
                </a:cubicBezTo>
                <a:cubicBezTo>
                  <a:pt x="5188095" y="3865897"/>
                  <a:pt x="5189533" y="3835213"/>
                  <a:pt x="5194191" y="3804937"/>
                </a:cubicBezTo>
                <a:cubicBezTo>
                  <a:pt x="5195657" y="3795410"/>
                  <a:pt x="5201244" y="3786914"/>
                  <a:pt x="5203335" y="3777505"/>
                </a:cubicBezTo>
                <a:cubicBezTo>
                  <a:pt x="5207357" y="3759406"/>
                  <a:pt x="5205969" y="3740001"/>
                  <a:pt x="5212479" y="3722641"/>
                </a:cubicBezTo>
                <a:cubicBezTo>
                  <a:pt x="5224444" y="3690733"/>
                  <a:pt x="5244540" y="3662422"/>
                  <a:pt x="5258199" y="3631201"/>
                </a:cubicBezTo>
                <a:cubicBezTo>
                  <a:pt x="5265926" y="3613540"/>
                  <a:pt x="5270391" y="3594625"/>
                  <a:pt x="5276487" y="3576337"/>
                </a:cubicBezTo>
                <a:cubicBezTo>
                  <a:pt x="5279535" y="3555001"/>
                  <a:pt x="5281404" y="3533463"/>
                  <a:pt x="5285631" y="3512329"/>
                </a:cubicBezTo>
                <a:cubicBezTo>
                  <a:pt x="5287521" y="3502878"/>
                  <a:pt x="5295194" y="3494527"/>
                  <a:pt x="5294775" y="3484897"/>
                </a:cubicBezTo>
                <a:cubicBezTo>
                  <a:pt x="5288000" y="3329079"/>
                  <a:pt x="5281091" y="3332668"/>
                  <a:pt x="5258199" y="3210577"/>
                </a:cubicBezTo>
                <a:cubicBezTo>
                  <a:pt x="5254782" y="3192354"/>
                  <a:pt x="5253552" y="3173700"/>
                  <a:pt x="5249055" y="3155713"/>
                </a:cubicBezTo>
                <a:cubicBezTo>
                  <a:pt x="5238291" y="3112659"/>
                  <a:pt x="5223243" y="3070751"/>
                  <a:pt x="5212479" y="3027697"/>
                </a:cubicBezTo>
                <a:cubicBezTo>
                  <a:pt x="5209431" y="3015505"/>
                  <a:pt x="5207309" y="3003043"/>
                  <a:pt x="5203335" y="2991121"/>
                </a:cubicBezTo>
                <a:cubicBezTo>
                  <a:pt x="5198144" y="2975549"/>
                  <a:pt x="5189276" y="2961261"/>
                  <a:pt x="5185047" y="2945401"/>
                </a:cubicBezTo>
                <a:cubicBezTo>
                  <a:pt x="5177038" y="2915367"/>
                  <a:pt x="5172855" y="2884441"/>
                  <a:pt x="5166759" y="2853961"/>
                </a:cubicBezTo>
                <a:cubicBezTo>
                  <a:pt x="5169807" y="2768617"/>
                  <a:pt x="5169182" y="2683063"/>
                  <a:pt x="5175903" y="2597929"/>
                </a:cubicBezTo>
                <a:cubicBezTo>
                  <a:pt x="5177163" y="2581973"/>
                  <a:pt x="5190228" y="2509640"/>
                  <a:pt x="5203335" y="2479057"/>
                </a:cubicBezTo>
                <a:cubicBezTo>
                  <a:pt x="5208705" y="2466528"/>
                  <a:pt x="5215527" y="2454673"/>
                  <a:pt x="5221623" y="2442481"/>
                </a:cubicBezTo>
                <a:cubicBezTo>
                  <a:pt x="5224671" y="2427241"/>
                  <a:pt x="5227396" y="2411933"/>
                  <a:pt x="5230767" y="2396761"/>
                </a:cubicBezTo>
                <a:cubicBezTo>
                  <a:pt x="5233493" y="2384493"/>
                  <a:pt x="5237446" y="2372508"/>
                  <a:pt x="5239911" y="2360185"/>
                </a:cubicBezTo>
                <a:cubicBezTo>
                  <a:pt x="5253990" y="2289788"/>
                  <a:pt x="5236916" y="2323529"/>
                  <a:pt x="5267343" y="2277889"/>
                </a:cubicBezTo>
                <a:cubicBezTo>
                  <a:pt x="5264295" y="2174257"/>
                  <a:pt x="5263376" y="2070540"/>
                  <a:pt x="5258199" y="1966993"/>
                </a:cubicBezTo>
                <a:cubicBezTo>
                  <a:pt x="5257273" y="1948476"/>
                  <a:pt x="5258594" y="1928027"/>
                  <a:pt x="5249055" y="1912129"/>
                </a:cubicBezTo>
                <a:cubicBezTo>
                  <a:pt x="5239014" y="1895394"/>
                  <a:pt x="5218575" y="1887745"/>
                  <a:pt x="5203335" y="1875553"/>
                </a:cubicBezTo>
                <a:cubicBezTo>
                  <a:pt x="5194191" y="1854217"/>
                  <a:pt x="5186284" y="1832307"/>
                  <a:pt x="5175903" y="1811545"/>
                </a:cubicBezTo>
                <a:cubicBezTo>
                  <a:pt x="5170988" y="1801715"/>
                  <a:pt x="5162530" y="1793943"/>
                  <a:pt x="5157615" y="1784113"/>
                </a:cubicBezTo>
                <a:cubicBezTo>
                  <a:pt x="5151173" y="1771230"/>
                  <a:pt x="5135459" y="1729427"/>
                  <a:pt x="5130183" y="1710961"/>
                </a:cubicBezTo>
                <a:cubicBezTo>
                  <a:pt x="5126731" y="1698877"/>
                  <a:pt x="5125706" y="1686053"/>
                  <a:pt x="5121039" y="1674385"/>
                </a:cubicBezTo>
                <a:cubicBezTo>
                  <a:pt x="5113445" y="1655401"/>
                  <a:pt x="5101911" y="1638205"/>
                  <a:pt x="5093607" y="1619521"/>
                </a:cubicBezTo>
                <a:cubicBezTo>
                  <a:pt x="5089692" y="1610713"/>
                  <a:pt x="5087111" y="1601357"/>
                  <a:pt x="5084463" y="1592089"/>
                </a:cubicBezTo>
                <a:cubicBezTo>
                  <a:pt x="5074916" y="1558674"/>
                  <a:pt x="5069045" y="1524115"/>
                  <a:pt x="5057031" y="1491505"/>
                </a:cubicBezTo>
                <a:cubicBezTo>
                  <a:pt x="5047606" y="1465924"/>
                  <a:pt x="5029076" y="1444216"/>
                  <a:pt x="5020455" y="1418353"/>
                </a:cubicBezTo>
                <a:cubicBezTo>
                  <a:pt x="5008792" y="1383364"/>
                  <a:pt x="4999933" y="1361462"/>
                  <a:pt x="4993023" y="1326913"/>
                </a:cubicBezTo>
                <a:cubicBezTo>
                  <a:pt x="4989387" y="1308733"/>
                  <a:pt x="4991409" y="1288991"/>
                  <a:pt x="4983879" y="1272049"/>
                </a:cubicBezTo>
                <a:cubicBezTo>
                  <a:pt x="4978627" y="1260232"/>
                  <a:pt x="4965591" y="1253761"/>
                  <a:pt x="4956447" y="1244617"/>
                </a:cubicBezTo>
                <a:cubicBezTo>
                  <a:pt x="4953399" y="1229377"/>
                  <a:pt x="4949727" y="1214249"/>
                  <a:pt x="4947303" y="1198897"/>
                </a:cubicBezTo>
                <a:cubicBezTo>
                  <a:pt x="4940580" y="1156319"/>
                  <a:pt x="4929015" y="1070881"/>
                  <a:pt x="4929015" y="1070881"/>
                </a:cubicBezTo>
                <a:cubicBezTo>
                  <a:pt x="4935111" y="1009921"/>
                  <a:pt x="4934289" y="947867"/>
                  <a:pt x="4947303" y="888001"/>
                </a:cubicBezTo>
                <a:cubicBezTo>
                  <a:pt x="4950050" y="875365"/>
                  <a:pt x="4966220" y="870301"/>
                  <a:pt x="4974735" y="860569"/>
                </a:cubicBezTo>
                <a:cubicBezTo>
                  <a:pt x="5027950" y="799751"/>
                  <a:pt x="4989568" y="829344"/>
                  <a:pt x="5038743" y="796561"/>
                </a:cubicBezTo>
                <a:cubicBezTo>
                  <a:pt x="5091931" y="707914"/>
                  <a:pt x="5037227" y="790710"/>
                  <a:pt x="5102751" y="714265"/>
                </a:cubicBezTo>
                <a:cubicBezTo>
                  <a:pt x="5109903" y="705921"/>
                  <a:pt x="5114445" y="695625"/>
                  <a:pt x="5121039" y="686833"/>
                </a:cubicBezTo>
                <a:cubicBezTo>
                  <a:pt x="5132749" y="671220"/>
                  <a:pt x="5144487" y="655554"/>
                  <a:pt x="5157615" y="641113"/>
                </a:cubicBezTo>
                <a:cubicBezTo>
                  <a:pt x="5175012" y="621976"/>
                  <a:pt x="5194191" y="604537"/>
                  <a:pt x="5212479" y="586249"/>
                </a:cubicBezTo>
                <a:lnTo>
                  <a:pt x="5239911" y="558817"/>
                </a:lnTo>
                <a:cubicBezTo>
                  <a:pt x="5249055" y="549673"/>
                  <a:pt x="5259265" y="541483"/>
                  <a:pt x="5267343" y="531385"/>
                </a:cubicBezTo>
                <a:cubicBezTo>
                  <a:pt x="5279535" y="516145"/>
                  <a:pt x="5293690" y="502287"/>
                  <a:pt x="5303919" y="485665"/>
                </a:cubicBezTo>
                <a:cubicBezTo>
                  <a:pt x="5318207" y="462447"/>
                  <a:pt x="5340495" y="412513"/>
                  <a:pt x="5340495" y="412513"/>
                </a:cubicBezTo>
                <a:cubicBezTo>
                  <a:pt x="5337447" y="357649"/>
                  <a:pt x="5341181" y="301983"/>
                  <a:pt x="5331351" y="247921"/>
                </a:cubicBezTo>
                <a:cubicBezTo>
                  <a:pt x="5328625" y="232927"/>
                  <a:pt x="5311480" y="224577"/>
                  <a:pt x="5303919" y="211345"/>
                </a:cubicBezTo>
                <a:cubicBezTo>
                  <a:pt x="5284087" y="176639"/>
                  <a:pt x="5308345" y="188339"/>
                  <a:pt x="5276487" y="156481"/>
                </a:cubicBezTo>
                <a:cubicBezTo>
                  <a:pt x="5265711" y="145705"/>
                  <a:pt x="5253233" y="136450"/>
                  <a:pt x="5239911" y="129049"/>
                </a:cubicBezTo>
                <a:cubicBezTo>
                  <a:pt x="5137433" y="72117"/>
                  <a:pt x="5150254" y="77827"/>
                  <a:pt x="5084463" y="55897"/>
                </a:cubicBezTo>
                <a:cubicBezTo>
                  <a:pt x="5075319" y="43705"/>
                  <a:pt x="5072094" y="21638"/>
                  <a:pt x="5057031" y="19321"/>
                </a:cubicBezTo>
                <a:cubicBezTo>
                  <a:pt x="4856656" y="-11506"/>
                  <a:pt x="4710660" y="1780"/>
                  <a:pt x="4517535" y="10177"/>
                </a:cubicBezTo>
                <a:cubicBezTo>
                  <a:pt x="4441675" y="35464"/>
                  <a:pt x="4561007" y="-6987"/>
                  <a:pt x="4435239" y="55897"/>
                </a:cubicBezTo>
                <a:lnTo>
                  <a:pt x="4398663" y="74185"/>
                </a:lnTo>
                <a:lnTo>
                  <a:pt x="4069479" y="65041"/>
                </a:lnTo>
                <a:cubicBezTo>
                  <a:pt x="4050960" y="64159"/>
                  <a:pt x="4032204" y="61760"/>
                  <a:pt x="4014615" y="55897"/>
                </a:cubicBezTo>
                <a:cubicBezTo>
                  <a:pt x="4004189" y="52422"/>
                  <a:pt x="3996327" y="43705"/>
                  <a:pt x="3987183" y="37609"/>
                </a:cubicBezTo>
                <a:cubicBezTo>
                  <a:pt x="3982373" y="38571"/>
                  <a:pt x="3913496" y="51593"/>
                  <a:pt x="3904887" y="55897"/>
                </a:cubicBezTo>
                <a:cubicBezTo>
                  <a:pt x="3897176" y="59752"/>
                  <a:pt x="3892695" y="68089"/>
                  <a:pt x="3886599" y="741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5184576" cy="6432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Стадии </a:t>
            </a:r>
            <a:r>
              <a:rPr lang="ru-RU" b="1" dirty="0">
                <a:solidFill>
                  <a:srgbClr val="0033CC"/>
                </a:solidFill>
              </a:rPr>
              <a:t>тромбогеморрагического </a:t>
            </a:r>
            <a:r>
              <a:rPr lang="ru-RU" b="1" dirty="0" smtClean="0">
                <a:solidFill>
                  <a:srgbClr val="0033CC"/>
                </a:solidFill>
              </a:rPr>
              <a:t>синдрома             (М</a:t>
            </a:r>
            <a:r>
              <a:rPr lang="ru-RU" b="1" dirty="0">
                <a:solidFill>
                  <a:srgbClr val="0033CC"/>
                </a:solidFill>
              </a:rPr>
              <a:t>. С. </a:t>
            </a:r>
            <a:r>
              <a:rPr lang="ru-RU" b="1" dirty="0" smtClean="0">
                <a:solidFill>
                  <a:srgbClr val="0033CC"/>
                </a:solidFill>
              </a:rPr>
              <a:t>Мачабели) </a:t>
            </a:r>
            <a:endParaRPr lang="ru-RU" b="1" dirty="0">
              <a:solidFill>
                <a:srgbClr val="0033CC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ru-RU" sz="1400" b="1" dirty="0"/>
              <a:t>1</a:t>
            </a:r>
            <a:r>
              <a:rPr lang="ru-RU" sz="1400" b="1" dirty="0" smtClean="0"/>
              <a:t>. </a:t>
            </a:r>
            <a:r>
              <a:rPr lang="ru-RU" sz="1400" b="1" dirty="0" smtClean="0">
                <a:solidFill>
                  <a:srgbClr val="0000FF"/>
                </a:solidFill>
              </a:rPr>
              <a:t>Стадия </a:t>
            </a:r>
            <a:r>
              <a:rPr lang="ru-RU" sz="1400" b="1" dirty="0" err="1">
                <a:solidFill>
                  <a:srgbClr val="0000FF"/>
                </a:solidFill>
              </a:rPr>
              <a:t>гиперкоагулемии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  <a:r>
              <a:rPr lang="ru-RU" sz="1400" b="1" dirty="0"/>
              <a:t>характеризуется быстрым или медленным поступлением в кровяное русло тканевого </a:t>
            </a:r>
            <a:r>
              <a:rPr lang="ru-RU" sz="1400" b="1" dirty="0" err="1"/>
              <a:t>тромбопластина</a:t>
            </a:r>
            <a:r>
              <a:rPr lang="ru-RU" sz="1400" b="1" dirty="0"/>
              <a:t> и в результате этого признаками </a:t>
            </a:r>
            <a:r>
              <a:rPr lang="ru-RU" sz="1400" b="1" dirty="0" err="1"/>
              <a:t>гиперкоагуляции</a:t>
            </a:r>
            <a:r>
              <a:rPr lang="ru-RU" sz="1400" b="1" dirty="0"/>
              <a:t> крови. При очень быстром поступлении в кровь </a:t>
            </a:r>
            <a:r>
              <a:rPr lang="ru-RU" sz="1400" b="1" dirty="0" err="1"/>
              <a:t>тромбопластина</a:t>
            </a:r>
            <a:r>
              <a:rPr lang="ru-RU" sz="1400" b="1" dirty="0"/>
              <a:t> она бывает очень короткой, и лабораторными методами ее установить трудно.</a:t>
            </a:r>
          </a:p>
          <a:p>
            <a:pPr algn="just">
              <a:spcBef>
                <a:spcPts val="1200"/>
              </a:spcBef>
            </a:pPr>
            <a:r>
              <a:rPr lang="ru-RU" sz="1400" b="1" dirty="0"/>
              <a:t>2</a:t>
            </a:r>
            <a:r>
              <a:rPr lang="ru-RU" sz="1400" b="1" dirty="0" smtClean="0">
                <a:solidFill>
                  <a:srgbClr val="0000FF"/>
                </a:solidFill>
              </a:rPr>
              <a:t>. Стадия </a:t>
            </a:r>
            <a:r>
              <a:rPr lang="ru-RU" sz="1400" b="1" dirty="0">
                <a:solidFill>
                  <a:srgbClr val="0000FF"/>
                </a:solidFill>
              </a:rPr>
              <a:t>нарастающей коагулопатии потребления и </a:t>
            </a:r>
            <a:r>
              <a:rPr lang="ru-RU" sz="1400" b="1" dirty="0" err="1" smtClean="0">
                <a:solidFill>
                  <a:srgbClr val="0000FF"/>
                </a:solidFill>
              </a:rPr>
              <a:t>фибринолитической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400" b="1" dirty="0">
                <a:solidFill>
                  <a:srgbClr val="0000FF"/>
                </a:solidFill>
              </a:rPr>
              <a:t>активности </a:t>
            </a:r>
            <a:r>
              <a:rPr lang="ru-RU" sz="1400" b="1" dirty="0"/>
              <a:t>характеризуется ускоренным </a:t>
            </a:r>
            <a:r>
              <a:rPr lang="ru-RU" sz="1400" b="1" dirty="0" err="1"/>
              <a:t>тромбопластинообразованием</a:t>
            </a:r>
            <a:r>
              <a:rPr lang="ru-RU" sz="1400" b="1" dirty="0"/>
              <a:t>, признаками коагулопатии потребления в виде снижения количества тромбоцитов, содержания факторов свертывания крови (особенно фибриногена), повышенным </a:t>
            </a:r>
            <a:r>
              <a:rPr lang="ru-RU" sz="1400" b="1" dirty="0" err="1"/>
              <a:t>фибринолизом</a:t>
            </a:r>
            <a:r>
              <a:rPr lang="ru-RU" sz="1400" b="1" dirty="0"/>
              <a:t>.</a:t>
            </a:r>
          </a:p>
          <a:p>
            <a:pPr algn="just">
              <a:spcBef>
                <a:spcPts val="1200"/>
              </a:spcBef>
            </a:pPr>
            <a:r>
              <a:rPr lang="ru-RU" sz="1400" b="1" dirty="0"/>
              <a:t>3</a:t>
            </a:r>
            <a:r>
              <a:rPr lang="ru-RU" sz="1400" b="1" dirty="0" smtClean="0"/>
              <a:t>. </a:t>
            </a:r>
            <a:r>
              <a:rPr lang="ru-RU" sz="1400" b="1" dirty="0" smtClean="0">
                <a:solidFill>
                  <a:srgbClr val="0000FF"/>
                </a:solidFill>
              </a:rPr>
              <a:t>Стадия </a:t>
            </a:r>
            <a:r>
              <a:rPr lang="ru-RU" sz="1400" b="1" dirty="0" err="1">
                <a:solidFill>
                  <a:srgbClr val="0000FF"/>
                </a:solidFill>
              </a:rPr>
              <a:t>дефибринации</a:t>
            </a:r>
            <a:r>
              <a:rPr lang="ru-RU" sz="1400" b="1" dirty="0">
                <a:solidFill>
                  <a:srgbClr val="0000FF"/>
                </a:solidFill>
              </a:rPr>
              <a:t> и </a:t>
            </a:r>
            <a:r>
              <a:rPr lang="ru-RU" sz="1400" b="1" dirty="0" err="1">
                <a:solidFill>
                  <a:srgbClr val="0000FF"/>
                </a:solidFill>
              </a:rPr>
              <a:t>фибринолиза</a:t>
            </a:r>
            <a:r>
              <a:rPr lang="ru-RU" sz="1400" b="1" dirty="0">
                <a:solidFill>
                  <a:srgbClr val="0000FF"/>
                </a:solidFill>
              </a:rPr>
              <a:t> (</a:t>
            </a:r>
            <a:r>
              <a:rPr lang="ru-RU" sz="1400" b="1" dirty="0" err="1">
                <a:solidFill>
                  <a:srgbClr val="0000FF"/>
                </a:solidFill>
              </a:rPr>
              <a:t>дефибринационно-фибринолитическая</a:t>
            </a:r>
            <a:r>
              <a:rPr lang="ru-RU" sz="1400" b="1" dirty="0">
                <a:solidFill>
                  <a:srgbClr val="0000FF"/>
                </a:solidFill>
              </a:rPr>
              <a:t> стадия)</a:t>
            </a:r>
            <a:r>
              <a:rPr lang="ru-RU" sz="1400" b="1" dirty="0"/>
              <a:t> отличается резким снижением активности и содержания почти всех факторов свертываемости крови, отсутствием фибриногена, резким повышением </a:t>
            </a:r>
            <a:r>
              <a:rPr lang="ru-RU" sz="1400" b="1" dirty="0" err="1"/>
              <a:t>фибринолиза</a:t>
            </a:r>
            <a:r>
              <a:rPr lang="ru-RU" sz="1400" b="1" dirty="0"/>
              <a:t>. Это часто терминальная стадия с резко выраженным геморрагическим синдромом и летальным исходом.</a:t>
            </a:r>
          </a:p>
          <a:p>
            <a:pPr algn="just">
              <a:spcBef>
                <a:spcPts val="1200"/>
              </a:spcBef>
            </a:pPr>
            <a:r>
              <a:rPr lang="ru-RU" sz="1400" b="1" dirty="0"/>
              <a:t>4. </a:t>
            </a:r>
            <a:r>
              <a:rPr lang="ru-RU" sz="1400" b="1" dirty="0">
                <a:solidFill>
                  <a:srgbClr val="0000FF"/>
                </a:solidFill>
              </a:rPr>
              <a:t>Восстановительная стадия</a:t>
            </a:r>
            <a:r>
              <a:rPr lang="ru-RU" sz="1400" b="1" dirty="0"/>
              <a:t>, или стадия остаточных тромбозов и блокад, характеризуется восстановлением фибриногена и других факторов свертывания крови; клинически проявляется остаточными явлениями тромбозов, подчас необратимыми изменениями функций различных органов.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613232" y="3933056"/>
            <a:ext cx="3413619" cy="2376264"/>
          </a:xfrm>
          <a:prstGeom prst="wedgeRoundRectCallout">
            <a:avLst>
              <a:gd name="adj1" fmla="val -12132"/>
              <a:gd name="adj2" fmla="val -8372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Явный (</a:t>
            </a:r>
            <a:r>
              <a:rPr lang="en-US" sz="2400" b="1" dirty="0" smtClean="0">
                <a:solidFill>
                  <a:schemeClr val="tx1"/>
                </a:solidFill>
              </a:rPr>
              <a:t>overt)</a:t>
            </a:r>
            <a:r>
              <a:rPr lang="ru-RU" sz="2400" b="1" dirty="0" smtClean="0">
                <a:solidFill>
                  <a:schemeClr val="tx1"/>
                </a:solidFill>
              </a:rPr>
              <a:t> ДВС-синдром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Неявный (</a:t>
            </a:r>
            <a:r>
              <a:rPr lang="en-US" sz="2400" b="1" dirty="0" smtClean="0">
                <a:solidFill>
                  <a:schemeClr val="tx1"/>
                </a:solidFill>
              </a:rPr>
              <a:t>non overt)</a:t>
            </a:r>
            <a:r>
              <a:rPr lang="ru-RU" sz="2400" b="1" dirty="0" smtClean="0">
                <a:solidFill>
                  <a:schemeClr val="tx1"/>
                </a:solidFill>
              </a:rPr>
              <a:t> ДВС-синдром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1412776"/>
            <a:ext cx="3413619" cy="179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5810756" y="7647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Весь мир с 2001 г.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4852"/>
            <a:ext cx="4727699" cy="249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3671887" cy="7191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Шкалы диагностики             ДВС-синдрома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457959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24944"/>
            <a:ext cx="404550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720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k:@MSITStore:C:\_a_Kulikov\книги2011\ГЕМАТОЛОГИЯ%20И%20ТРАНСФУЗИОЛОГИЯ\Williams%20Hematology%20-%208th%20Ed%202010.CHM::/Front/Cove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" y="2348880"/>
            <a:ext cx="1722792" cy="23124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79"/>
            <a:ext cx="1827690" cy="23124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95040"/>
            <a:ext cx="4817578" cy="180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91" y="726525"/>
            <a:ext cx="1764412" cy="232159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80" y="726525"/>
            <a:ext cx="1824543" cy="2321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97" y="3450101"/>
            <a:ext cx="2343872" cy="30539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4" descr="SSC 2012 - Welcome Messag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049876"/>
            <a:ext cx="1656584" cy="16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HITH 20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28" y="5049876"/>
            <a:ext cx="3816424" cy="142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Диагностика ДВС-синдрома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19675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Обязательное сочетание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036503"/>
            <a:ext cx="4441592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Клиника </a:t>
            </a:r>
            <a:r>
              <a:rPr lang="ru-RU" sz="2800" b="1" dirty="0">
                <a:solidFill>
                  <a:prstClr val="black"/>
                </a:solidFill>
              </a:rPr>
              <a:t>критического состояния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2036504"/>
            <a:ext cx="2849712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Лабораторные маркеры 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9" y="3306226"/>
            <a:ext cx="3359042" cy="2519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02" y="3306226"/>
            <a:ext cx="3041898" cy="22814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3975303"/>
            <a:ext cx="705668" cy="70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1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96752"/>
            <a:ext cx="5797550" cy="40005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Основные тесты коагулограммы</a:t>
            </a:r>
          </a:p>
        </p:txBody>
      </p:sp>
      <p:sp>
        <p:nvSpPr>
          <p:cNvPr id="45060" name="Прямоугольник 4"/>
          <p:cNvSpPr>
            <a:spLocks noChangeArrowheads="1"/>
          </p:cNvSpPr>
          <p:nvPr/>
        </p:nvSpPr>
        <p:spPr bwMode="auto">
          <a:xfrm>
            <a:off x="250825" y="260350"/>
            <a:ext cx="81375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>
                <a:ea typeface="Times New Roman" pitchFamily="18" charset="0"/>
                <a:cs typeface="Arial" pitchFamily="34" charset="0"/>
              </a:rPr>
              <a:t>1910 -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W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W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Duke 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–метод определения кровотечения из прокола пальца</a:t>
            </a:r>
          </a:p>
          <a:p>
            <a:pPr>
              <a:lnSpc>
                <a:spcPct val="90000"/>
              </a:lnSpc>
            </a:pPr>
            <a:r>
              <a:rPr lang="ru-RU" sz="1600" b="1">
                <a:ea typeface="Times New Roman" pitchFamily="18" charset="0"/>
                <a:cs typeface="Arial" pitchFamily="34" charset="0"/>
              </a:rPr>
              <a:t>1913 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R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I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Lee 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и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P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D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White 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– определение времени свертывания в пробирке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03590"/>
              </p:ext>
            </p:extLst>
          </p:nvPr>
        </p:nvGraphicFramePr>
        <p:xfrm>
          <a:off x="285141" y="1844824"/>
          <a:ext cx="8570341" cy="37962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78947"/>
                <a:gridCol w="1152128"/>
                <a:gridCol w="2339266"/>
              </a:tblGrid>
              <a:tr h="6532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</a:rPr>
                        <a:t>тромбоцитов 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150- 350 </a:t>
                      </a:r>
                      <a:r>
                        <a:rPr lang="ru-RU" sz="1600" b="1" dirty="0" err="1">
                          <a:effectLst/>
                        </a:rPr>
                        <a:t>тыс</a:t>
                      </a:r>
                      <a:r>
                        <a:rPr lang="ru-RU" sz="1600" b="1" dirty="0">
                          <a:effectLst/>
                        </a:rPr>
                        <a:t> в </a:t>
                      </a:r>
                      <a:r>
                        <a:rPr lang="ru-RU" sz="1600" b="1" dirty="0" err="1">
                          <a:effectLst/>
                        </a:rPr>
                        <a:t>мкл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снижение – менее 50 тыс. в </a:t>
                      </a:r>
                      <a:r>
                        <a:rPr lang="ru-RU" sz="1600" b="1" dirty="0" err="1">
                          <a:effectLst/>
                        </a:rPr>
                        <a:t>мкл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6436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2.  Концентрация 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</a:rPr>
                        <a:t>фибриногена 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2-4 г/л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снижение – менее 1 г/л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83139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3. 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Протромбиновое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время - 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</a:rPr>
                        <a:t>МНО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 – международное нормализованное отношение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 = 1,0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увеличение – более 1,5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9435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4.  Активированное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парциальное (частичное)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</a:rPr>
                        <a:t>тромбопластиновое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 время –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</a:rPr>
                        <a:t>АПТВ, АЧТВ  </a:t>
                      </a:r>
                      <a:endParaRPr lang="ru-RU" sz="2000" b="1" dirty="0">
                        <a:solidFill>
                          <a:srgbClr val="0033CC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28-32 с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увеличение – более чем в 1,5-2 раза выше нормы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5285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5. Продукты деградации фибрина-фибриногена ПДФФ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-димер) 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Увеличение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2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5184576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Тромбоэластограмма в экстренной ситуации  может заменить всю лабораторию!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37112"/>
            <a:ext cx="3523249" cy="1973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6" y="4264864"/>
            <a:ext cx="2866983" cy="2054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767" y="374921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Исходное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8600" y="3901244"/>
            <a:ext cx="40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Кровопотеря 2500 мл и коагулопатия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1"/>
            <a:ext cx="3342037" cy="22724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004048" y="2475065"/>
            <a:ext cx="4030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Тромбоэластограф</a:t>
            </a:r>
            <a:r>
              <a:rPr lang="ru-RU" b="1" dirty="0"/>
              <a:t>  </a:t>
            </a:r>
            <a:r>
              <a:rPr lang="en-US" b="1" dirty="0"/>
              <a:t>TEG</a:t>
            </a:r>
            <a:r>
              <a:rPr lang="ru-RU" b="1" baseline="30000" dirty="0"/>
              <a:t>®</a:t>
            </a:r>
            <a:r>
              <a:rPr lang="ru-RU" b="1" dirty="0"/>
              <a:t> 5000 в операционно-родовом блоке ОПЦ г. Екатеринбурга.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1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Подготовка кадров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09328"/>
            <a:ext cx="8388933" cy="554461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Очень важно!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400" b="1" dirty="0" smtClean="0"/>
              <a:t>Подготовка по клинической трансфузиологии и гемостазу.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400" b="1" dirty="0" smtClean="0"/>
              <a:t>Анестезиолог-реаниматолог должен сам интерпретировать  </a:t>
            </a:r>
            <a:r>
              <a:rPr lang="ru-RU" sz="2400" b="1" dirty="0" err="1" smtClean="0"/>
              <a:t>коагулограмму</a:t>
            </a:r>
            <a:r>
              <a:rPr lang="ru-RU" sz="2400" b="1" dirty="0" smtClean="0"/>
              <a:t> и принимать решения немедленно!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400600" cy="40504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1" y="908720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Кто в России специалист по гемостазу?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912768" cy="46085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49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9040"/>
            <a:ext cx="8448938" cy="4752528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249924" y="188640"/>
            <a:ext cx="4114164" cy="1152128"/>
          </a:xfrm>
          <a:prstGeom prst="cloudCallout">
            <a:avLst>
              <a:gd name="adj1" fmla="val 27105"/>
              <a:gd name="adj2" fmla="val 210121"/>
            </a:avLst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Там был Во-о-от такой </a:t>
            </a:r>
            <a:r>
              <a:rPr lang="ru-RU" sz="2400" b="1" dirty="0" err="1" smtClean="0">
                <a:solidFill>
                  <a:srgbClr val="FF0000"/>
                </a:solidFill>
              </a:rPr>
              <a:t>ДВСище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ДВС-синдром с кровотечением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(явный  - </a:t>
            </a:r>
            <a:r>
              <a:rPr lang="ru-RU" sz="4400" b="1" dirty="0" err="1" smtClean="0">
                <a:solidFill>
                  <a:srgbClr val="FF0000"/>
                </a:solidFill>
              </a:rPr>
              <a:t>overt</a:t>
            </a:r>
            <a:r>
              <a:rPr lang="ru-RU" sz="4400" b="1" dirty="0" smtClean="0">
                <a:solidFill>
                  <a:srgbClr val="FF0000"/>
                </a:solidFill>
              </a:rPr>
              <a:t>)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или коагулопатия</a:t>
            </a:r>
          </a:p>
        </p:txBody>
      </p:sp>
    </p:spTree>
    <p:extLst>
      <p:ext uri="{BB962C8B-B14F-4D97-AF65-F5344CB8AC3E}">
        <p14:creationId xmlns:p14="http://schemas.microsoft.com/office/powerpoint/2010/main" val="20658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249136" y="1403733"/>
            <a:ext cx="4610896" cy="797739"/>
          </a:xfrm>
          <a:custGeom>
            <a:avLst/>
            <a:gdLst>
              <a:gd name="connsiteX0" fmla="*/ 0 w 5402071"/>
              <a:gd name="connsiteY0" fmla="*/ 132959 h 797739"/>
              <a:gd name="connsiteX1" fmla="*/ 132959 w 5402071"/>
              <a:gd name="connsiteY1" fmla="*/ 0 h 797739"/>
              <a:gd name="connsiteX2" fmla="*/ 5269112 w 5402071"/>
              <a:gd name="connsiteY2" fmla="*/ 0 h 797739"/>
              <a:gd name="connsiteX3" fmla="*/ 5402071 w 5402071"/>
              <a:gd name="connsiteY3" fmla="*/ 132959 h 797739"/>
              <a:gd name="connsiteX4" fmla="*/ 5402071 w 5402071"/>
              <a:gd name="connsiteY4" fmla="*/ 664780 h 797739"/>
              <a:gd name="connsiteX5" fmla="*/ 5269112 w 5402071"/>
              <a:gd name="connsiteY5" fmla="*/ 797739 h 797739"/>
              <a:gd name="connsiteX6" fmla="*/ 132959 w 5402071"/>
              <a:gd name="connsiteY6" fmla="*/ 797739 h 797739"/>
              <a:gd name="connsiteX7" fmla="*/ 0 w 5402071"/>
              <a:gd name="connsiteY7" fmla="*/ 664780 h 797739"/>
              <a:gd name="connsiteX8" fmla="*/ 0 w 5402071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071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69112" y="0"/>
                </a:lnTo>
                <a:cubicBezTo>
                  <a:pt x="5342543" y="0"/>
                  <a:pt x="5402071" y="59528"/>
                  <a:pt x="5402071" y="132959"/>
                </a:cubicBezTo>
                <a:lnTo>
                  <a:pt x="5402071" y="664780"/>
                </a:lnTo>
                <a:cubicBezTo>
                  <a:pt x="5402071" y="738211"/>
                  <a:pt x="5342543" y="797739"/>
                  <a:pt x="5269112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642" tIns="51642" rIns="51642" bIns="5164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1200" dirty="0" smtClean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rgbClr val="FF0000"/>
                </a:solidFill>
              </a:rPr>
              <a:t>Потеря при кровотечении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4" name="Полилиния 3"/>
          <p:cNvSpPr/>
          <p:nvPr/>
        </p:nvSpPr>
        <p:spPr>
          <a:xfrm>
            <a:off x="2727229" y="2404428"/>
            <a:ext cx="4451991" cy="797739"/>
          </a:xfrm>
          <a:custGeom>
            <a:avLst/>
            <a:gdLst>
              <a:gd name="connsiteX0" fmla="*/ 0 w 5386659"/>
              <a:gd name="connsiteY0" fmla="*/ 132959 h 797739"/>
              <a:gd name="connsiteX1" fmla="*/ 132959 w 5386659"/>
              <a:gd name="connsiteY1" fmla="*/ 0 h 797739"/>
              <a:gd name="connsiteX2" fmla="*/ 5253700 w 5386659"/>
              <a:gd name="connsiteY2" fmla="*/ 0 h 797739"/>
              <a:gd name="connsiteX3" fmla="*/ 5386659 w 5386659"/>
              <a:gd name="connsiteY3" fmla="*/ 132959 h 797739"/>
              <a:gd name="connsiteX4" fmla="*/ 5386659 w 5386659"/>
              <a:gd name="connsiteY4" fmla="*/ 664780 h 797739"/>
              <a:gd name="connsiteX5" fmla="*/ 5253700 w 5386659"/>
              <a:gd name="connsiteY5" fmla="*/ 797739 h 797739"/>
              <a:gd name="connsiteX6" fmla="*/ 132959 w 5386659"/>
              <a:gd name="connsiteY6" fmla="*/ 797739 h 797739"/>
              <a:gd name="connsiteX7" fmla="*/ 0 w 5386659"/>
              <a:gd name="connsiteY7" fmla="*/ 664780 h 797739"/>
              <a:gd name="connsiteX8" fmla="*/ 0 w 5386659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6659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53700" y="0"/>
                </a:lnTo>
                <a:cubicBezTo>
                  <a:pt x="5327131" y="0"/>
                  <a:pt x="5386659" y="59528"/>
                  <a:pt x="5386659" y="132959"/>
                </a:cubicBezTo>
                <a:lnTo>
                  <a:pt x="5386659" y="664780"/>
                </a:lnTo>
                <a:cubicBezTo>
                  <a:pt x="5386659" y="738211"/>
                  <a:pt x="5327131" y="797739"/>
                  <a:pt x="5253700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642" tIns="51642" rIns="51642" bIns="5164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1200" dirty="0" smtClean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rgbClr val="FF0000"/>
                </a:solidFill>
              </a:rPr>
              <a:t>Разведение (</a:t>
            </a:r>
            <a:r>
              <a:rPr lang="ru-RU" sz="2400" b="1" kern="1200" dirty="0" err="1" smtClean="0">
                <a:solidFill>
                  <a:srgbClr val="FF0000"/>
                </a:solidFill>
              </a:rPr>
              <a:t>гемодилюция</a:t>
            </a:r>
            <a:r>
              <a:rPr lang="ru-RU" sz="2400" b="1" kern="1200" dirty="0" smtClean="0">
                <a:solidFill>
                  <a:srgbClr val="FF0000"/>
                </a:solidFill>
              </a:rPr>
              <a:t>)</a:t>
            </a:r>
            <a:endParaRPr lang="ru-RU" sz="2000" b="1" kern="1200" dirty="0" smtClean="0">
              <a:solidFill>
                <a:srgbClr val="FF0000"/>
              </a:solidFill>
            </a:endParaRPr>
          </a:p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5" name="Полилиния 4"/>
          <p:cNvSpPr/>
          <p:nvPr/>
        </p:nvSpPr>
        <p:spPr>
          <a:xfrm>
            <a:off x="3419871" y="3356992"/>
            <a:ext cx="5319751" cy="724674"/>
          </a:xfrm>
          <a:custGeom>
            <a:avLst/>
            <a:gdLst>
              <a:gd name="connsiteX0" fmla="*/ 0 w 5402071"/>
              <a:gd name="connsiteY0" fmla="*/ 132959 h 797739"/>
              <a:gd name="connsiteX1" fmla="*/ 132959 w 5402071"/>
              <a:gd name="connsiteY1" fmla="*/ 0 h 797739"/>
              <a:gd name="connsiteX2" fmla="*/ 5269112 w 5402071"/>
              <a:gd name="connsiteY2" fmla="*/ 0 h 797739"/>
              <a:gd name="connsiteX3" fmla="*/ 5402071 w 5402071"/>
              <a:gd name="connsiteY3" fmla="*/ 132959 h 797739"/>
              <a:gd name="connsiteX4" fmla="*/ 5402071 w 5402071"/>
              <a:gd name="connsiteY4" fmla="*/ 664780 h 797739"/>
              <a:gd name="connsiteX5" fmla="*/ 5269112 w 5402071"/>
              <a:gd name="connsiteY5" fmla="*/ 797739 h 797739"/>
              <a:gd name="connsiteX6" fmla="*/ 132959 w 5402071"/>
              <a:gd name="connsiteY6" fmla="*/ 797739 h 797739"/>
              <a:gd name="connsiteX7" fmla="*/ 0 w 5402071"/>
              <a:gd name="connsiteY7" fmla="*/ 664780 h 797739"/>
              <a:gd name="connsiteX8" fmla="*/ 0 w 5402071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071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69112" y="0"/>
                </a:lnTo>
                <a:cubicBezTo>
                  <a:pt x="5342543" y="0"/>
                  <a:pt x="5402071" y="59528"/>
                  <a:pt x="5402071" y="132959"/>
                </a:cubicBezTo>
                <a:lnTo>
                  <a:pt x="5402071" y="664780"/>
                </a:lnTo>
                <a:cubicBezTo>
                  <a:pt x="5402071" y="738211"/>
                  <a:pt x="5342543" y="797739"/>
                  <a:pt x="5269112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642" tIns="51642" rIns="51642" bIns="5164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1200" dirty="0" smtClean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rgbClr val="FF0000"/>
                </a:solidFill>
              </a:rPr>
              <a:t>Потребление при  ДВС-синдроме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899592" y="4404838"/>
            <a:ext cx="3096344" cy="797739"/>
          </a:xfrm>
          <a:custGeom>
            <a:avLst/>
            <a:gdLst>
              <a:gd name="connsiteX0" fmla="*/ 0 w 5376036"/>
              <a:gd name="connsiteY0" fmla="*/ 132959 h 797739"/>
              <a:gd name="connsiteX1" fmla="*/ 132959 w 5376036"/>
              <a:gd name="connsiteY1" fmla="*/ 0 h 797739"/>
              <a:gd name="connsiteX2" fmla="*/ 5243077 w 5376036"/>
              <a:gd name="connsiteY2" fmla="*/ 0 h 797739"/>
              <a:gd name="connsiteX3" fmla="*/ 5376036 w 5376036"/>
              <a:gd name="connsiteY3" fmla="*/ 132959 h 797739"/>
              <a:gd name="connsiteX4" fmla="*/ 5376036 w 5376036"/>
              <a:gd name="connsiteY4" fmla="*/ 664780 h 797739"/>
              <a:gd name="connsiteX5" fmla="*/ 5243077 w 5376036"/>
              <a:gd name="connsiteY5" fmla="*/ 797739 h 797739"/>
              <a:gd name="connsiteX6" fmla="*/ 132959 w 5376036"/>
              <a:gd name="connsiteY6" fmla="*/ 797739 h 797739"/>
              <a:gd name="connsiteX7" fmla="*/ 0 w 5376036"/>
              <a:gd name="connsiteY7" fmla="*/ 664780 h 797739"/>
              <a:gd name="connsiteX8" fmla="*/ 0 w 5376036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6036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43077" y="0"/>
                </a:lnTo>
                <a:cubicBezTo>
                  <a:pt x="5316508" y="0"/>
                  <a:pt x="5376036" y="59528"/>
                  <a:pt x="5376036" y="132959"/>
                </a:cubicBezTo>
                <a:lnTo>
                  <a:pt x="5376036" y="664780"/>
                </a:lnTo>
                <a:cubicBezTo>
                  <a:pt x="5376036" y="738211"/>
                  <a:pt x="5316508" y="797739"/>
                  <a:pt x="5243077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372" tIns="50372" rIns="50372" bIns="5037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kern="12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/>
              <a:t>Повышенное разрушение </a:t>
            </a:r>
            <a:r>
              <a:rPr lang="ru-RU" sz="1600" b="1" kern="1200" dirty="0" smtClean="0"/>
              <a:t>(</a:t>
            </a:r>
            <a:r>
              <a:rPr lang="ru-RU" sz="1600" b="1" kern="1200" dirty="0" err="1" smtClean="0"/>
              <a:t>гиперфибринолиз</a:t>
            </a:r>
            <a:r>
              <a:rPr lang="ru-RU" sz="1600" b="1" kern="1200" dirty="0" smtClean="0"/>
              <a:t>)</a:t>
            </a:r>
          </a:p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4067944" y="4365104"/>
            <a:ext cx="4464496" cy="797739"/>
          </a:xfrm>
          <a:custGeom>
            <a:avLst/>
            <a:gdLst>
              <a:gd name="connsiteX0" fmla="*/ 0 w 5402071"/>
              <a:gd name="connsiteY0" fmla="*/ 132959 h 797739"/>
              <a:gd name="connsiteX1" fmla="*/ 132959 w 5402071"/>
              <a:gd name="connsiteY1" fmla="*/ 0 h 797739"/>
              <a:gd name="connsiteX2" fmla="*/ 5269112 w 5402071"/>
              <a:gd name="connsiteY2" fmla="*/ 0 h 797739"/>
              <a:gd name="connsiteX3" fmla="*/ 5402071 w 5402071"/>
              <a:gd name="connsiteY3" fmla="*/ 132959 h 797739"/>
              <a:gd name="connsiteX4" fmla="*/ 5402071 w 5402071"/>
              <a:gd name="connsiteY4" fmla="*/ 664780 h 797739"/>
              <a:gd name="connsiteX5" fmla="*/ 5269112 w 5402071"/>
              <a:gd name="connsiteY5" fmla="*/ 797739 h 797739"/>
              <a:gd name="connsiteX6" fmla="*/ 132959 w 5402071"/>
              <a:gd name="connsiteY6" fmla="*/ 797739 h 797739"/>
              <a:gd name="connsiteX7" fmla="*/ 0 w 5402071"/>
              <a:gd name="connsiteY7" fmla="*/ 664780 h 797739"/>
              <a:gd name="connsiteX8" fmla="*/ 0 w 5402071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071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69112" y="0"/>
                </a:lnTo>
                <a:cubicBezTo>
                  <a:pt x="5342543" y="0"/>
                  <a:pt x="5402071" y="59528"/>
                  <a:pt x="5402071" y="132959"/>
                </a:cubicBezTo>
                <a:lnTo>
                  <a:pt x="5402071" y="664780"/>
                </a:lnTo>
                <a:cubicBezTo>
                  <a:pt x="5402071" y="738211"/>
                  <a:pt x="5342543" y="797739"/>
                  <a:pt x="5269112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372" tIns="50372" rIns="50372" bIns="5037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kern="12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/>
              <a:t>Снижение продукции факторов в печени и костном мозге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2637359" y="5257492"/>
            <a:ext cx="3889903" cy="797739"/>
          </a:xfrm>
          <a:custGeom>
            <a:avLst/>
            <a:gdLst>
              <a:gd name="connsiteX0" fmla="*/ 0 w 5316378"/>
              <a:gd name="connsiteY0" fmla="*/ 132959 h 797739"/>
              <a:gd name="connsiteX1" fmla="*/ 132959 w 5316378"/>
              <a:gd name="connsiteY1" fmla="*/ 0 h 797739"/>
              <a:gd name="connsiteX2" fmla="*/ 5183419 w 5316378"/>
              <a:gd name="connsiteY2" fmla="*/ 0 h 797739"/>
              <a:gd name="connsiteX3" fmla="*/ 5316378 w 5316378"/>
              <a:gd name="connsiteY3" fmla="*/ 132959 h 797739"/>
              <a:gd name="connsiteX4" fmla="*/ 5316378 w 5316378"/>
              <a:gd name="connsiteY4" fmla="*/ 664780 h 797739"/>
              <a:gd name="connsiteX5" fmla="*/ 5183419 w 5316378"/>
              <a:gd name="connsiteY5" fmla="*/ 797739 h 797739"/>
              <a:gd name="connsiteX6" fmla="*/ 132959 w 5316378"/>
              <a:gd name="connsiteY6" fmla="*/ 797739 h 797739"/>
              <a:gd name="connsiteX7" fmla="*/ 0 w 5316378"/>
              <a:gd name="connsiteY7" fmla="*/ 664780 h 797739"/>
              <a:gd name="connsiteX8" fmla="*/ 0 w 5316378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6378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183419" y="0"/>
                </a:lnTo>
                <a:cubicBezTo>
                  <a:pt x="5256850" y="0"/>
                  <a:pt x="5316378" y="59528"/>
                  <a:pt x="5316378" y="132959"/>
                </a:cubicBezTo>
                <a:lnTo>
                  <a:pt x="5316378" y="664780"/>
                </a:lnTo>
                <a:cubicBezTo>
                  <a:pt x="5316378" y="738211"/>
                  <a:pt x="5256850" y="797739"/>
                  <a:pt x="5183419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372" tIns="50372" rIns="50372" bIns="5037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kern="12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/>
              <a:t>Врожденная недостаточность </a:t>
            </a:r>
            <a:r>
              <a:rPr lang="ru-RU" sz="1600" b="1" kern="1200" dirty="0" smtClean="0"/>
              <a:t>(гемофилия, болезнь </a:t>
            </a:r>
            <a:r>
              <a:rPr lang="ru-RU" sz="1600" b="1" kern="1200" dirty="0" err="1" smtClean="0"/>
              <a:t>Виллебранда</a:t>
            </a:r>
            <a:r>
              <a:rPr lang="ru-RU" sz="1600" b="1" kern="1200" dirty="0" smtClean="0"/>
              <a:t>)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16200000">
            <a:off x="4216019" y="-3676481"/>
            <a:ext cx="792090" cy="866634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" wrap="square" lIns="287290" tIns="370810" rIns="287291" bIns="370809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1200" dirty="0" smtClean="0">
                <a:solidFill>
                  <a:srgbClr val="0000FF"/>
                </a:solidFill>
              </a:rPr>
              <a:t>Снижение уровня факторов свертывания крови и развитие </a:t>
            </a:r>
            <a:r>
              <a:rPr lang="ru-RU" sz="3200" b="1" kern="1200" dirty="0" err="1" smtClean="0">
                <a:solidFill>
                  <a:srgbClr val="FF0000"/>
                </a:solidFill>
              </a:rPr>
              <a:t>гипокоагуляции</a:t>
            </a:r>
            <a:endParaRPr lang="ru-RU" sz="2400" kern="12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65" y="1364677"/>
            <a:ext cx="424333" cy="816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81" y="2217528"/>
            <a:ext cx="460078" cy="8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4"/>
            <a:ext cx="8713787" cy="1008385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sz="2600" b="1" dirty="0" smtClean="0"/>
              <a:t>Есть ли у пациента заболевание, соответствующее ДВС-синдрому?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/>
              <a:t>        Если </a:t>
            </a:r>
            <a:r>
              <a:rPr lang="ru-RU" sz="3000" b="1" dirty="0" smtClean="0">
                <a:solidFill>
                  <a:srgbClr val="0000FF"/>
                </a:solidFill>
              </a:rPr>
              <a:t>да</a:t>
            </a:r>
            <a:r>
              <a:rPr lang="ru-RU" sz="2600" b="1" dirty="0" smtClean="0"/>
              <a:t>, то переходим к шкале:</a:t>
            </a:r>
          </a:p>
          <a:p>
            <a:pPr marL="533400" indent="-533400" eaLnBrk="1" hangingPunct="1"/>
            <a:endParaRPr lang="ru-RU" sz="2000" b="1" dirty="0" smtClean="0"/>
          </a:p>
        </p:txBody>
      </p:sp>
      <p:graphicFrame>
        <p:nvGraphicFramePr>
          <p:cNvPr id="319491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4947332"/>
              </p:ext>
            </p:extLst>
          </p:nvPr>
        </p:nvGraphicFramePr>
        <p:xfrm>
          <a:off x="179512" y="3356992"/>
          <a:ext cx="8569325" cy="3108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238"/>
                <a:gridCol w="2952328"/>
                <a:gridCol w="576759"/>
              </a:tblGrid>
              <a:tr h="688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тромбоцитов</a:t>
                      </a:r>
                      <a:endParaRPr kumimoji="0" lang="ru-RU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 100*10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400" b="1" u="none" strike="noStrike" cap="none" normalizeH="0" baseline="30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50-100*10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400" b="1" u="none" strike="noStrike" cap="none" normalizeH="0" baseline="30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50*10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816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Растворимые мономеры фибрина/продукты деградации фибрина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 увеличения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Умеренное увеличение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Значительное увеличение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</a:tr>
              <a:tr h="70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протромбинового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времени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Менее, чем на 3 с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3 до 6 с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Более, чем на 6 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475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Фибриноген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Более 1 г/л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Менее 1 г/л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</a:tr>
              <a:tr h="42360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Баллы более 5 – явный ДВС-синдром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79" name="Text Box 24"/>
          <p:cNvSpPr txBox="1">
            <a:spLocks noChangeArrowheads="1"/>
          </p:cNvSpPr>
          <p:nvPr/>
        </p:nvSpPr>
        <p:spPr bwMode="auto">
          <a:xfrm>
            <a:off x="179512" y="716682"/>
            <a:ext cx="56798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</a:rPr>
              <a:t>Шкала диагностики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ru-RU" sz="2000" b="1" dirty="0">
                <a:solidFill>
                  <a:srgbClr val="0000FF"/>
                </a:solidFill>
              </a:rPr>
              <a:t>явного (</a:t>
            </a:r>
            <a:r>
              <a:rPr lang="ru-RU" sz="2000" b="1" dirty="0" err="1">
                <a:solidFill>
                  <a:srgbClr val="0000FF"/>
                </a:solidFill>
              </a:rPr>
              <a:t>overt</a:t>
            </a:r>
            <a:r>
              <a:rPr lang="ru-RU" sz="2000" b="1" dirty="0">
                <a:solidFill>
                  <a:srgbClr val="0000FF"/>
                </a:solidFill>
              </a:rPr>
              <a:t>)        ДВС-синдрома</a:t>
            </a:r>
            <a:r>
              <a:rPr lang="ru-RU" sz="1600" dirty="0">
                <a:solidFill>
                  <a:srgbClr val="0000FF"/>
                </a:solidFill>
              </a:rPr>
              <a:t>                                                                 </a:t>
            </a:r>
            <a:r>
              <a:rPr lang="ru-RU" sz="1600" dirty="0" err="1"/>
              <a:t>International</a:t>
            </a:r>
            <a:r>
              <a:rPr lang="ru-RU" sz="1600" dirty="0"/>
              <a:t> </a:t>
            </a:r>
            <a:r>
              <a:rPr lang="ru-RU" sz="1600" dirty="0" err="1"/>
              <a:t>Society</a:t>
            </a:r>
            <a:r>
              <a:rPr lang="ru-RU" sz="1600" dirty="0"/>
              <a:t> on </a:t>
            </a:r>
            <a:r>
              <a:rPr lang="ru-RU" sz="1600" dirty="0" err="1"/>
              <a:t>Thrombosis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Haemostasis, 2001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7964"/>
            <a:ext cx="2879576" cy="151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1894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Критерии ДВС-синдрома в шкалах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27145"/>
              </p:ext>
            </p:extLst>
          </p:nvPr>
        </p:nvGraphicFramePr>
        <p:xfrm>
          <a:off x="179512" y="980728"/>
          <a:ext cx="8712968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2232248"/>
                <a:gridCol w="2430270"/>
                <a:gridCol w="21782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Параметр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Критерии явного ДВС по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ISTH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Критерии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 ДВС по 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JMHLW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Критерии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 ДВС по 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JAAM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Соответствующее заболевание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баллов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1 балл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баллов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Клинические проявления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баллов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Кровотечение – 1 балл</a:t>
                      </a:r>
                    </a:p>
                    <a:p>
                      <a:pPr algn="ctr"/>
                      <a:r>
                        <a:rPr lang="ru-RU" sz="1400" dirty="0" smtClean="0"/>
                        <a:t>ПОН -1 балл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SIRS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более 3 – 1 балл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Тромбоциты, </a:t>
                      </a:r>
                      <a:r>
                        <a:rPr lang="ru-RU" sz="1400" b="1" dirty="0" err="1" smtClean="0"/>
                        <a:t>тыс</a:t>
                      </a:r>
                      <a:r>
                        <a:rPr lang="ru-RU" sz="1400" b="1" dirty="0" smtClean="0"/>
                        <a:t> в </a:t>
                      </a:r>
                      <a:r>
                        <a:rPr lang="ru-RU" sz="1400" b="1" dirty="0" err="1" smtClean="0"/>
                        <a:t>мкл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50 до 100  – 1 балл</a:t>
                      </a:r>
                    </a:p>
                    <a:p>
                      <a:pPr algn="ctr"/>
                      <a:r>
                        <a:rPr lang="ru-RU" sz="1400" dirty="0" smtClean="0"/>
                        <a:t>Менее 50 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80</a:t>
                      </a:r>
                      <a:r>
                        <a:rPr lang="ru-RU" sz="1400" baseline="0" dirty="0" smtClean="0"/>
                        <a:t> до 120  – 1 балл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От 50 до 80 – 2 балла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Менее 50 -3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80</a:t>
                      </a:r>
                      <a:r>
                        <a:rPr lang="ru-RU" sz="1400" baseline="0" dirty="0" smtClean="0"/>
                        <a:t> до 120  и снижение на 30% – 1 балл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От 50 до 80 – и снижение  - 3 балла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ПДФ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Умеренное повышение – 2 балла</a:t>
                      </a:r>
                    </a:p>
                    <a:p>
                      <a:pPr algn="ctr"/>
                      <a:r>
                        <a:rPr lang="ru-RU" sz="1400" dirty="0" smtClean="0"/>
                        <a:t>Выраженное повышение- 3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10 до 20 мкг/мл -1 балл</a:t>
                      </a:r>
                    </a:p>
                    <a:p>
                      <a:pPr algn="ctr"/>
                      <a:r>
                        <a:rPr lang="ru-RU" sz="1400" dirty="0" smtClean="0"/>
                        <a:t>От 20 до 40 мкг/мл – 2 балла</a:t>
                      </a:r>
                    </a:p>
                    <a:p>
                      <a:pPr algn="ctr"/>
                      <a:r>
                        <a:rPr lang="ru-RU" sz="1400" dirty="0" smtClean="0"/>
                        <a:t>Более 40 мкг/мл – 3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10 до 25 мкг/мл -1 балл</a:t>
                      </a:r>
                    </a:p>
                    <a:p>
                      <a:pPr algn="ctr"/>
                      <a:r>
                        <a:rPr lang="ru-RU" sz="1400" dirty="0" smtClean="0"/>
                        <a:t>Более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25 мкг/мл  – 3 балла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Фибриноген г/л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Менее 1,0 – 1 балл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1 до 1,5  -1 балл</a:t>
                      </a:r>
                    </a:p>
                    <a:p>
                      <a:pPr algn="ctr"/>
                      <a:r>
                        <a:rPr lang="ru-RU" sz="1400" dirty="0" smtClean="0"/>
                        <a:t>Менее 1,0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Протромбиновое</a:t>
                      </a:r>
                      <a:r>
                        <a:rPr lang="ru-RU" sz="1400" b="1" dirty="0" smtClean="0"/>
                        <a:t> время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3 до 6 с – 1 балл</a:t>
                      </a:r>
                    </a:p>
                    <a:p>
                      <a:pPr algn="ctr"/>
                      <a:r>
                        <a:rPr lang="ru-RU" sz="1400" dirty="0" smtClean="0"/>
                        <a:t>Более 6 с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1,25-1,67  -1 балла</a:t>
                      </a:r>
                    </a:p>
                    <a:p>
                      <a:pPr algn="ctr"/>
                      <a:r>
                        <a:rPr lang="ru-RU" sz="1400" dirty="0" smtClean="0"/>
                        <a:t>Более 1,67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Более 1,2 – 1 балл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Диагноз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Боле 5 баллов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Более 7 баллов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Более 4 баллов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7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4232" y="188640"/>
            <a:ext cx="8229600" cy="6334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Что мы видим при массивной кровопотере: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22176" y="4005131"/>
            <a:ext cx="3702365" cy="183880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33CC"/>
                </a:solidFill>
              </a:rPr>
              <a:t>Лабораторный контроль:</a:t>
            </a:r>
            <a:endParaRPr lang="ru-RU" b="1" dirty="0" smtClean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Критическое </a:t>
            </a:r>
            <a:r>
              <a:rPr lang="ru-RU" b="1" dirty="0">
                <a:solidFill>
                  <a:srgbClr val="FF0000"/>
                </a:solidFill>
              </a:rPr>
              <a:t>снижение: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/>
              <a:t>Тромбоциты менее 50*10</a:t>
            </a:r>
            <a:r>
              <a:rPr lang="ru-RU" sz="1600" b="1" baseline="30000" dirty="0"/>
              <a:t>9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/>
              <a:t>Фибриноген менее 1,0 г/л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/>
              <a:t>МНО, АПТВ более 1,5 от </a:t>
            </a:r>
            <a:r>
              <a:rPr lang="ru-RU" sz="1600" b="1" dirty="0" smtClean="0"/>
              <a:t>нормы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err="1" smtClean="0"/>
              <a:t>Гипокоагуляция</a:t>
            </a:r>
            <a:r>
              <a:rPr lang="ru-RU" sz="1600" b="1" dirty="0" smtClean="0"/>
              <a:t> на ТЭГ </a:t>
            </a:r>
            <a:endParaRPr lang="ru-RU" sz="1200" b="1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57476" y="1194997"/>
            <a:ext cx="4938859" cy="57888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Клинически - кровотечение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110905" y="3203763"/>
            <a:ext cx="5712" cy="8573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121193" y="1787821"/>
            <a:ext cx="5712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" y="1918952"/>
            <a:ext cx="2876059" cy="19442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038414" y="2601619"/>
            <a:ext cx="4269890" cy="57888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Кровь не сворачивается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8396132" cy="3816424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3923928" y="836712"/>
            <a:ext cx="4841444" cy="1080120"/>
          </a:xfrm>
          <a:prstGeom prst="cloudCallout">
            <a:avLst>
              <a:gd name="adj1" fmla="val -17277"/>
              <a:gd name="adj2" fmla="val 2064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Все пропало шеф! Все пропало!</a:t>
            </a:r>
            <a:endParaRPr lang="ru-RU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4232" y="188640"/>
            <a:ext cx="8229600" cy="6334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Что мы видим при кровопотере: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860032" y="2302250"/>
            <a:ext cx="4104456" cy="9194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/>
              <a:t>Потребление факторов при ДВС-синдроме 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001337" y="1052736"/>
            <a:ext cx="3397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latin typeface="Arial"/>
              </a:rPr>
              <a:t>Как отличить</a:t>
            </a:r>
            <a:endParaRPr lang="ru-RU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79512" y="2276872"/>
            <a:ext cx="3974142" cy="9194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/>
              <a:t>Потеря </a:t>
            </a:r>
            <a:r>
              <a:rPr lang="ru-RU" sz="2400" b="1" dirty="0"/>
              <a:t>при кровотечении, </a:t>
            </a:r>
            <a:r>
              <a:rPr lang="ru-RU" sz="2400" b="1" dirty="0" err="1" smtClean="0"/>
              <a:t>гемодилюция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051720" y="4045321"/>
            <a:ext cx="529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В остром периоде невозможно</a:t>
            </a:r>
            <a:endParaRPr lang="ru-RU" sz="16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481569" y="2991961"/>
            <a:ext cx="0" cy="105336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09" y="1821250"/>
            <a:ext cx="951789" cy="9663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51720" y="4869160"/>
            <a:ext cx="529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Да и не нужно</a:t>
            </a:r>
            <a:endParaRPr lang="ru-RU" sz="16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4653136"/>
            <a:ext cx="28803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4232" y="188640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 нужно быстро останавливать кровотечение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709854" y="2025245"/>
            <a:ext cx="0" cy="417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86047" y="2457013"/>
            <a:ext cx="360040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Недостаточно</a:t>
            </a:r>
            <a:r>
              <a:rPr lang="ru-RU" sz="2000" b="1" dirty="0" smtClean="0"/>
              <a:t> при потреблении факторов при ДВС-синдроме</a:t>
            </a:r>
            <a:endParaRPr lang="ru-RU" sz="2000" b="1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76545" y="2442877"/>
            <a:ext cx="3438381" cy="153233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Достаточно</a:t>
            </a:r>
            <a:r>
              <a:rPr lang="ru-RU" sz="2000" b="1" dirty="0" smtClean="0"/>
              <a:t> если факторы потеряны при кровотечении и </a:t>
            </a:r>
            <a:r>
              <a:rPr lang="ru-RU" sz="2000" b="1" dirty="0" err="1" smtClean="0"/>
              <a:t>гемодилюции</a:t>
            </a:r>
            <a:endParaRPr lang="ru-RU" sz="2000" b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635603" y="1113881"/>
            <a:ext cx="5360907" cy="911364"/>
          </a:xfrm>
          <a:prstGeom prst="roundRect">
            <a:avLst>
              <a:gd name="adj" fmla="val 1616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Хирургическая остановка кровотечения и замещение факторов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195736" y="2025245"/>
            <a:ext cx="0" cy="4123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885492" y="4127363"/>
            <a:ext cx="2601509" cy="649188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err="1" smtClean="0">
                <a:solidFill>
                  <a:schemeClr val="bg1"/>
                </a:solidFill>
              </a:rPr>
              <a:t>Микротромбоз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004048" y="5359301"/>
            <a:ext cx="2258213" cy="783193"/>
          </a:xfrm>
          <a:prstGeom prst="round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>Полиорганная недостаточность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98" y="3694295"/>
            <a:ext cx="405298" cy="4039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20" y="4902185"/>
            <a:ext cx="4079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93919" y="3710255"/>
            <a:ext cx="3384376" cy="251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448046"/>
            <a:ext cx="2304256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Кровопотеря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488203"/>
            <a:ext cx="1944216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Массивная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09601"/>
            <a:ext cx="1927267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Умеренная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3" y="2593574"/>
            <a:ext cx="3888432" cy="1530191"/>
          </a:xfrm>
          <a:prstGeom prst="roundRect">
            <a:avLst>
              <a:gd name="adj" fmla="val 116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Плазмозаменители </a:t>
            </a:r>
            <a:r>
              <a:rPr lang="ru-RU" b="1" dirty="0" smtClean="0">
                <a:solidFill>
                  <a:srgbClr val="0000FF"/>
                </a:solidFill>
              </a:rPr>
              <a:t>(Коллоиды, кристаллоиды)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Не менее 200% от объема кровопотери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556791"/>
            <a:ext cx="3649765" cy="473631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Нет шока, коагулопатии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8155" y="1556792"/>
            <a:ext cx="2993326" cy="473631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Шок , </a:t>
            </a:r>
            <a:r>
              <a:rPr lang="ru-RU" sz="2000" b="1" dirty="0" err="1" smtClean="0">
                <a:solidFill>
                  <a:srgbClr val="0000FF"/>
                </a:solidFill>
              </a:rPr>
              <a:t>коагулопатия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029" y="3467969"/>
            <a:ext cx="2448271" cy="1092994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Компоненты крови по строгим показаниям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1" y="2580413"/>
            <a:ext cx="2558242" cy="1092994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Антифибринолитики Компоненты крови как можно быстрее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2390" y="5202457"/>
            <a:ext cx="4098053" cy="910828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Эр :  СЗП : </a:t>
            </a:r>
            <a:r>
              <a:rPr lang="ru-RU" sz="1600" b="1" dirty="0" err="1" smtClean="0">
                <a:solidFill>
                  <a:srgbClr val="FF0000"/>
                </a:solidFill>
              </a:rPr>
              <a:t>Тр</a:t>
            </a:r>
            <a:r>
              <a:rPr lang="ru-RU" sz="1600" b="1" dirty="0" smtClean="0">
                <a:solidFill>
                  <a:srgbClr val="FF0000"/>
                </a:solidFill>
              </a:rPr>
              <a:t> : Крио – 1 : 1 : 1 : 1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Факторы (Коагил 7) и концентраты факторов свертывания (Протромплекс)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90697" y="737487"/>
            <a:ext cx="6571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52120" y="764990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719209" y="1026928"/>
            <a:ext cx="1" cy="529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736836" y="2134533"/>
            <a:ext cx="1" cy="13334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057397" y="2134533"/>
            <a:ext cx="7854" cy="459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344306" y="1026928"/>
            <a:ext cx="1" cy="529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073684" y="2103289"/>
            <a:ext cx="2" cy="4902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355425" y="2103289"/>
            <a:ext cx="1" cy="437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452320" y="3714320"/>
            <a:ext cx="1" cy="529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39655" y="4244184"/>
            <a:ext cx="2520278" cy="692229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Протокол массивной трансфузии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7452320" y="4936413"/>
            <a:ext cx="10858" cy="2649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61" y="4954721"/>
            <a:ext cx="1239455" cy="179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1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1656184" cy="22128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02088"/>
            <a:ext cx="1872208" cy="28176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611560" y="40466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Великие учителя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2096521" cy="3129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005064"/>
            <a:ext cx="1524000" cy="2141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2" y="3212976"/>
            <a:ext cx="1754845" cy="26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455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Агрессивная инфузия </a:t>
            </a:r>
            <a:r>
              <a:rPr lang="ru-RU" sz="2400" b="1" dirty="0" err="1" smtClean="0">
                <a:solidFill>
                  <a:srgbClr val="0000FF"/>
                </a:solidFill>
              </a:rPr>
              <a:t>плазмозаменителей</a:t>
            </a:r>
            <a:r>
              <a:rPr lang="ru-RU" sz="2400" b="1" dirty="0" smtClean="0">
                <a:solidFill>
                  <a:srgbClr val="0000FF"/>
                </a:solidFill>
              </a:rPr>
              <a:t> 30-40 мл/кг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27984" y="1268760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65843" y="1621711"/>
            <a:ext cx="6132563" cy="1123712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Антифибринолитики                                                            Протокол массивной трансфузии                                эритроциты : плазма : тромбоциты: Крио -   1:1:1:1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1950" y="3397959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Оптимально в первые 2 ч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endCxn id="7" idx="0"/>
          </p:cNvCxnSpPr>
          <p:nvPr/>
        </p:nvCxnSpPr>
        <p:spPr>
          <a:xfrm>
            <a:off x="7233588" y="2767094"/>
            <a:ext cx="22518" cy="630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25075" y="2767094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88889" y="3082526"/>
            <a:ext cx="277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Нет возможности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9604" y="4208893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Ранее подключение </a:t>
            </a:r>
            <a:r>
              <a:rPr lang="ru-RU" sz="2400" b="1" dirty="0" err="1" smtClean="0">
                <a:solidFill>
                  <a:srgbClr val="0000FF"/>
                </a:solidFill>
              </a:rPr>
              <a:t>вазопрессоров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(Норадреналин)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650" y="541191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Титрование </a:t>
            </a:r>
            <a:r>
              <a:rPr lang="ru-RU" sz="2400" b="1" dirty="0" err="1" smtClean="0">
                <a:solidFill>
                  <a:srgbClr val="0000FF"/>
                </a:solidFill>
              </a:rPr>
              <a:t>инфузии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513079" y="3848853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26596" y="5039890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67829" y="18226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Массивная кровопотеря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54" y="3502606"/>
            <a:ext cx="467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Нет стабилизации гемодинамики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568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63" y="1804748"/>
            <a:ext cx="5783378" cy="43375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95536" y="4690793"/>
            <a:ext cx="2294116" cy="1099512"/>
          </a:xfrm>
          <a:prstGeom prst="wedgeRoundRectCallout">
            <a:avLst>
              <a:gd name="adj1" fmla="val 74242"/>
              <a:gd name="adj2" fmla="val -4901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Фибриноген</a:t>
            </a:r>
          </a:p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Криопреципитат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СЗП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Витамин 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49529" y="3662816"/>
            <a:ext cx="1872212" cy="621398"/>
          </a:xfrm>
          <a:prstGeom prst="wedgeRoundRectCallout">
            <a:avLst>
              <a:gd name="adj1" fmla="val 57105"/>
              <a:gd name="adj2" fmla="val -792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Тромбомасса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Ф. </a:t>
            </a:r>
            <a:r>
              <a:rPr lang="ru-RU" sz="1400" b="1" dirty="0" err="1" smtClean="0">
                <a:solidFill>
                  <a:schemeClr val="tx1"/>
                </a:solidFill>
              </a:rPr>
              <a:t>Виллебранда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39147" y="785171"/>
            <a:ext cx="1111568" cy="4689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СЗП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156176" y="3671698"/>
            <a:ext cx="2654531" cy="432048"/>
          </a:xfrm>
          <a:prstGeom prst="wedgeRoundRectCallout">
            <a:avLst>
              <a:gd name="adj1" fmla="val -40394"/>
              <a:gd name="adj2" fmla="val 18341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Антифибринолитики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4790915" y="-1005206"/>
            <a:ext cx="208032" cy="4966341"/>
          </a:xfrm>
          <a:prstGeom prst="rightBrace">
            <a:avLst>
              <a:gd name="adj1" fmla="val 553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9529" y="188640"/>
            <a:ext cx="2694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Минимальный вариант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61" y="2140232"/>
            <a:ext cx="4821009" cy="36157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56995" y="1543247"/>
            <a:ext cx="1542754" cy="625569"/>
          </a:xfrm>
          <a:prstGeom prst="wedgeRoundRectCallout">
            <a:avLst>
              <a:gd name="adj1" fmla="val 120042"/>
              <a:gd name="adj2" fmla="val 11607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Фактор </a:t>
            </a:r>
            <a:r>
              <a:rPr lang="en-US" b="1" dirty="0" smtClean="0">
                <a:solidFill>
                  <a:srgbClr val="FF0000"/>
                </a:solidFill>
              </a:rPr>
              <a:t>VII</a:t>
            </a:r>
            <a:r>
              <a:rPr lang="ru-RU" b="1" dirty="0" smtClean="0">
                <a:solidFill>
                  <a:srgbClr val="FF0000"/>
                </a:solidFill>
              </a:rPr>
              <a:t> – Коагил 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1314" y="5013176"/>
            <a:ext cx="2294116" cy="1099512"/>
          </a:xfrm>
          <a:prstGeom prst="wedgeRoundRectCallout">
            <a:avLst>
              <a:gd name="adj1" fmla="val 99353"/>
              <a:gd name="adj2" fmla="val -8810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Фибриноген</a:t>
            </a:r>
          </a:p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Криопреципитат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СЗП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Витамин 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321361" y="1070835"/>
            <a:ext cx="3816424" cy="432137"/>
          </a:xfrm>
          <a:prstGeom prst="wedgeRoundRectCallout">
            <a:avLst>
              <a:gd name="adj1" fmla="val -21611"/>
              <a:gd name="adj2" fmla="val 22347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Протромплекс 600 – 4 фактора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56995" y="3926507"/>
            <a:ext cx="1872212" cy="621398"/>
          </a:xfrm>
          <a:prstGeom prst="wedgeRoundRectCallout">
            <a:avLst>
              <a:gd name="adj1" fmla="val 57105"/>
              <a:gd name="adj2" fmla="val -792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Тромбомасса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Ф. </a:t>
            </a:r>
            <a:r>
              <a:rPr lang="ru-RU" sz="1400" b="1" dirty="0" err="1" smtClean="0">
                <a:solidFill>
                  <a:schemeClr val="tx1"/>
                </a:solidFill>
              </a:rPr>
              <a:t>Виллебранда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39156" y="224903"/>
            <a:ext cx="1111568" cy="4689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СЗП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236296" y="2963685"/>
            <a:ext cx="1680756" cy="288032"/>
          </a:xfrm>
          <a:prstGeom prst="wedgeRoundRectCallout">
            <a:avLst>
              <a:gd name="adj1" fmla="val -79637"/>
              <a:gd name="adj2" fmla="val -7058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Фактор </a:t>
            </a:r>
            <a:r>
              <a:rPr lang="en-US" sz="1600" b="1" dirty="0" smtClean="0">
                <a:solidFill>
                  <a:schemeClr val="tx1"/>
                </a:solidFill>
              </a:rPr>
              <a:t>VIII, IX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348642" y="3805158"/>
            <a:ext cx="2654531" cy="631954"/>
          </a:xfrm>
          <a:prstGeom prst="wedgeRoundRectCallout">
            <a:avLst>
              <a:gd name="adj1" fmla="val -52844"/>
              <a:gd name="adj2" fmla="val 9986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Антифибринолитики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Транексамовая</a:t>
            </a:r>
            <a:r>
              <a:rPr lang="ru-RU" b="1" dirty="0" smtClean="0">
                <a:solidFill>
                  <a:srgbClr val="FF0000"/>
                </a:solidFill>
              </a:rPr>
              <a:t> кислота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160509" y="6106866"/>
            <a:ext cx="2376265" cy="287251"/>
          </a:xfrm>
          <a:prstGeom prst="wedgeRoundRectCallout">
            <a:avLst>
              <a:gd name="adj1" fmla="val -5656"/>
              <a:gd name="adj2" fmla="val -36172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Местные </a:t>
            </a:r>
            <a:r>
              <a:rPr lang="ru-RU" sz="1400" b="1" dirty="0" err="1" smtClean="0">
                <a:solidFill>
                  <a:schemeClr val="tx1"/>
                </a:solidFill>
              </a:rPr>
              <a:t>гемостатики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4254922" y="1814064"/>
            <a:ext cx="1280036" cy="213226"/>
          </a:xfrm>
          <a:prstGeom prst="wedgeRoundRectCallout">
            <a:avLst>
              <a:gd name="adj1" fmla="val -74721"/>
              <a:gd name="adj2" fmla="val 29491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Витамин 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4877012" y="-1829313"/>
            <a:ext cx="208031" cy="5389761"/>
          </a:xfrm>
          <a:prstGeom prst="rightBrace">
            <a:avLst>
              <a:gd name="adj1" fmla="val 553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9529" y="188640"/>
            <a:ext cx="254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Максимальный вариант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низ 33"/>
          <p:cNvSpPr/>
          <p:nvPr/>
        </p:nvSpPr>
        <p:spPr>
          <a:xfrm>
            <a:off x="3990537" y="2656117"/>
            <a:ext cx="571872" cy="1765290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123728" y="897312"/>
            <a:ext cx="0" cy="51959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10902" y="6089515"/>
            <a:ext cx="6740638" cy="37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345225" y="2557822"/>
            <a:ext cx="1905338" cy="1906505"/>
          </a:xfrm>
          <a:prstGeom prst="rect">
            <a:avLst/>
          </a:prstGeom>
          <a:solidFill>
            <a:srgbClr val="92D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7572" y="4917842"/>
            <a:ext cx="201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Гипокоагуляция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6226" y="3208852"/>
            <a:ext cx="106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Норма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97158" y="1283032"/>
            <a:ext cx="2077890" cy="51077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Протромплекс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62409" y="229732"/>
            <a:ext cx="1431775" cy="573286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Коагил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75914" y="2118825"/>
            <a:ext cx="1292469" cy="49684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Плазма</a:t>
            </a:r>
            <a:endParaRPr lang="ru-RU" sz="2000" b="1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2256465" y="1793811"/>
            <a:ext cx="539138" cy="2611650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141136" y="2616687"/>
            <a:ext cx="571872" cy="1788774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фигурная скобка 26"/>
          <p:cNvSpPr/>
          <p:nvPr/>
        </p:nvSpPr>
        <p:spPr>
          <a:xfrm rot="16200000">
            <a:off x="5151340" y="-1978704"/>
            <a:ext cx="292251" cy="5906195"/>
          </a:xfrm>
          <a:prstGeom prst="rightBrace">
            <a:avLst>
              <a:gd name="adj1" fmla="val 5008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132223" y="114747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 клиническом кровотечении</a:t>
            </a:r>
            <a:endParaRPr lang="ru-RU" b="1" dirty="0"/>
          </a:p>
        </p:txBody>
      </p:sp>
      <p:sp>
        <p:nvSpPr>
          <p:cNvPr id="30" name="Стрелка вниз 29"/>
          <p:cNvSpPr/>
          <p:nvPr/>
        </p:nvSpPr>
        <p:spPr>
          <a:xfrm rot="10800000">
            <a:off x="5751213" y="4483110"/>
            <a:ext cx="485942" cy="934260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22" y="4950240"/>
            <a:ext cx="399492" cy="399492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6345225" y="2566266"/>
            <a:ext cx="0" cy="325059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04942" y="2918222"/>
            <a:ext cx="1732213" cy="51077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Тромбоциты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83090" y="2539817"/>
            <a:ext cx="1292469" cy="49684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КриоПр</a:t>
            </a:r>
            <a:endParaRPr lang="ru-RU" sz="2000" b="1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5082520" y="3428999"/>
            <a:ext cx="571872" cy="976461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157345" y="4405461"/>
            <a:ext cx="4165633" cy="1352533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157345" y="3356992"/>
            <a:ext cx="6063110" cy="245986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75559" y="5517232"/>
            <a:ext cx="2277281" cy="49684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Протромплекс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141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6393" cy="8509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Преимущества концентратов факторов свертывания</a:t>
            </a:r>
          </a:p>
        </p:txBody>
      </p:sp>
      <p:sp>
        <p:nvSpPr>
          <p:cNvPr id="49154" name="Содержимое 4"/>
          <p:cNvSpPr>
            <a:spLocks noGrp="1"/>
          </p:cNvSpPr>
          <p:nvPr>
            <p:ph idx="1"/>
          </p:nvPr>
        </p:nvSpPr>
        <p:spPr>
          <a:xfrm>
            <a:off x="395536" y="1340768"/>
            <a:ext cx="84963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Возможность немедленного введения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Иммунологическая и инфекционная безопасность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rgbClr val="FF0000"/>
                </a:solidFill>
                <a:ea typeface="HGMinchoL"/>
                <a:cs typeface="Times New Roman" pitchFamily="18" charset="0"/>
              </a:rPr>
              <a:t>Уменьшается количество компонентов крови </a:t>
            </a:r>
            <a:r>
              <a:rPr lang="ru-RU" sz="2400" b="1" dirty="0" smtClean="0">
                <a:solidFill>
                  <a:srgbClr val="FF0000"/>
                </a:solidFill>
                <a:ea typeface="HGMinchoL"/>
                <a:cs typeface="Times New Roman" pitchFamily="18" charset="0"/>
              </a:rPr>
              <a:t>(СЗП, криопреципитат, тромбоцитарная масса, эритроциты).</a:t>
            </a: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800" b="1" dirty="0" smtClean="0">
                <a:ea typeface="HGMinchoL"/>
                <a:cs typeface="HGMinchoL"/>
              </a:rPr>
              <a:t>Снижение частоты посттрансфузионного повреждения легких (</a:t>
            </a:r>
            <a:r>
              <a:rPr lang="en-US" sz="2800" b="1" dirty="0" smtClean="0">
                <a:ea typeface="HGMinchoL"/>
                <a:cs typeface="HGMinchoL"/>
              </a:rPr>
              <a:t>TRALI</a:t>
            </a:r>
            <a:r>
              <a:rPr lang="ru-RU" sz="2800" b="1" dirty="0" smtClean="0">
                <a:ea typeface="HGMinchoL"/>
                <a:cs typeface="HGMinchoL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ea typeface="HGMinchoL"/>
                <a:cs typeface="HGMinchoL"/>
              </a:rPr>
              <a:t>Вводятся физиологические антикоагулянты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321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4" y="1844824"/>
            <a:ext cx="5168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6" y="116632"/>
            <a:ext cx="4633068" cy="9625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9" y="1196752"/>
            <a:ext cx="8127688" cy="264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539552" y="5157192"/>
            <a:ext cx="21602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76" y="2720360"/>
            <a:ext cx="21865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505912" y="1777949"/>
            <a:ext cx="2340300" cy="852656"/>
          </a:xfrm>
          <a:prstGeom prst="wedgeRoundRectCallout">
            <a:avLst>
              <a:gd name="adj1" fmla="val -158860"/>
              <a:gd name="adj2" fmla="val -23929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Концентрат протромбинового комплекса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286464" y="4383392"/>
            <a:ext cx="1799996" cy="648072"/>
          </a:xfrm>
          <a:prstGeom prst="wedgeRoundRectCallout">
            <a:avLst>
              <a:gd name="adj1" fmla="val -173084"/>
              <a:gd name="adj2" fmla="val -558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Фактор </a:t>
            </a:r>
            <a:r>
              <a:rPr lang="en-US" b="1" dirty="0" smtClean="0">
                <a:solidFill>
                  <a:schemeClr val="tx1"/>
                </a:solidFill>
              </a:rPr>
              <a:t>VII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5104899" cy="20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120680" cy="12716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6" y="1628800"/>
            <a:ext cx="8774757" cy="2850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51520" y="3861048"/>
            <a:ext cx="2376264" cy="515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516216" y="2334008"/>
            <a:ext cx="1799996" cy="648072"/>
          </a:xfrm>
          <a:prstGeom prst="wedgeRoundRectCallout">
            <a:avLst>
              <a:gd name="adj1" fmla="val -173084"/>
              <a:gd name="adj2" fmla="val -558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Реинфузия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/>
              </a:rPr>
              <a:t>Приказ Минздрава России от 02.04.2013 N 183н "Об утверждении правил клинического использования донорской крови и (или) ее компонентов" (Зарегистрировано в Минюсте России 12.08.2013 N 29362)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73737"/>
                </a:solidFill>
                <a:latin typeface="roboto"/>
              </a:rPr>
              <a:t>VIII. Правила проведения трансфузии (переливания) свежезамороженной плазмы</a:t>
            </a:r>
            <a:endParaRPr lang="ru-RU" sz="1400" dirty="0">
              <a:solidFill>
                <a:srgbClr val="373737"/>
              </a:solidFill>
              <a:latin typeface="roboto"/>
            </a:endParaRP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41. Переливаемая свежезамороженная плазма донора должна быть той же группы по системе АВО, что и у реципиента.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Разногруппность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 по системе резус не учитывается. При переливании больших объемов свежезамороженной плазмы (более 1 л) соответствие донора и реципиента по антигену D учитывается обязательно.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42. В экстренных случаях при отсутствии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одногруппной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 свежезамороженной плазмы допускается переливание свежезамороженной плазмы группы AB(IV) реципиенту с любой группой крови.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43. Медицинскими показаниями для назначения переливаний свежезамороженной плазмы являются: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а) острый ДВС-синдром, осложняющий течение шоков различного генеза (септического, геморрагического, гемолитического) или вызванный другими причинами (эмболия околоплодными водами, краш-синдром, тяжелая травма с размозжением тканей, обширные хирургические операции, особенно на легких, сосудах, головном мозге, простате), синдром массивных трансфузий;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б) острая массивная кровопотеря (более 30% объема циркулирующей крови) с развитием геморрагического шока и ДВС-синдрома;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в) болезни печени, сопровождающиеся снижением продукции плазменных факторов свертывания и, соответственно, их дефицитом в циркуляции (острый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фульминантный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 гепатит, цирроз печени);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г) передозировка антикоагулянтов непрямого действия (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дикумарин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 и другие);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д) терапевтический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плазмаферез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 у пациентов с тромботической тромбоцитопенической пурпурой (болезнь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Мошковиц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), тяжелых отравлениях, сепсисе, остром ДВС-синдроме;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е) коагулопатия, обусловленная дефицитом плазменных физиологических антикоагулянтов.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44. Трансфузия (переливание) свежезамороженной плазмы выполняется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струйно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 или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капельно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. При остром ДВС-синдроме с выраженным геморрагическим синдромом трансфузия (переливание) свежезамороженной плазмы выполняется только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струйно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. При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транфузии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 (переливании) свежезамороженной плазмы необходимо выполнение биологической пробы (аналогичной той, которая проводится при трансфузии (переливании) донорской крови и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эритроцитсодержащих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 компонентов).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45. При кровотечении, связанном с ДВС-синдромом, осуществляется введение не менее 1000 мл свежезамороженной плазмы, одновременно контролируются гемодинамические показатели и центральное венозное давление.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При острой массивной кровопотере (более 30% объема циркулирующей крови, для взрослых - более 1500 мл), сопровождающейся развитием острого ДВС-синдрома, количество переливаемой свежезамороженной плазмы должно составлять не менее 25-30% всего объема переливаемой крови и (или) ее компонентов, назначаемых для восполнения кровопотери (не менее 800-1000 мл).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При тяжелых заболеваниях печени, сопровождающихся резким снижением уровня плазменных факторов свертывания и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развившейся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 кровоточивостью или кровотечением во время операции, трансфузия (переливание) свежезамороженной плазмы осуществляется из расчета 15 мл/кг массы тела реципиента с последующим (через 4-8 часов повторным переливанием свежезамороженной плазмы в меньшем объеме (5-10 мл/кг).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46. Непосредственно перед трансфузией (переливанием) свежезамороженную плазму размораживают при температуре 37 С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с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 использованием специально предназначенного оборудования для размораживания.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47. Трансфузия (переливание) свежезамороженной плазмы должна быть начата в течение 1 часа после ее размораживания и продолжаться не более 4 часов. При отсутствии потребности в использовании размороженной плазмы ее хранят в холодильном оборудовании при температуре 2-6 С в течение 24 часов.</a:t>
            </a:r>
          </a:p>
          <a:p>
            <a:r>
              <a:rPr lang="ru-RU" sz="900" dirty="0">
                <a:solidFill>
                  <a:srgbClr val="373737"/>
                </a:solidFill>
                <a:latin typeface="roboto"/>
              </a:rPr>
              <a:t>48. Для повышения безопасности гемотрансфузий, снижения риска переноса вирусов, вызывающих инфекционные заболевания, предупреждения развития реакций и осложнений, возникающих в связи с трансфузией (переливанием) донорской крови и (или) ее компонентов, используют свежезамороженную плазму </a:t>
            </a:r>
            <a:r>
              <a:rPr lang="ru-RU" sz="900" dirty="0" err="1">
                <a:solidFill>
                  <a:srgbClr val="373737"/>
                </a:solidFill>
                <a:latin typeface="roboto"/>
              </a:rPr>
              <a:t>карантинизированную</a:t>
            </a:r>
            <a:r>
              <a:rPr lang="ru-RU" sz="900" dirty="0">
                <a:solidFill>
                  <a:srgbClr val="373737"/>
                </a:solidFill>
                <a:latin typeface="roboto"/>
              </a:rPr>
              <a:t> (или) свежезамороженную плазму вирус (патоген) инактивированную.</a:t>
            </a:r>
            <a:endParaRPr lang="ru-RU" sz="1050" b="0" i="0" dirty="0">
              <a:solidFill>
                <a:srgbClr val="373737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59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Arial"/>
              </a:rPr>
              <a:t>Приказ Минздрава России от 02.04.2013 N 183н "Об утверждении правил клинического использования донорской крови и (или) ее компонентов" (Зарегистрировано в Минюсте России 12.08.2013 N 29362)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120" y="836712"/>
            <a:ext cx="8784976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IX. Правила трансфузии (переливания) </a:t>
            </a:r>
            <a:r>
              <a:rPr lang="ru-RU" sz="1600" b="1" dirty="0" err="1"/>
              <a:t>криопреципитата</a:t>
            </a:r>
            <a:endParaRPr lang="ru-RU" sz="1600" dirty="0"/>
          </a:p>
          <a:p>
            <a:r>
              <a:rPr lang="ru-RU" sz="1050" dirty="0"/>
              <a:t>49. Основными медицинскими показаниями для трансфузии (переливания) </a:t>
            </a:r>
            <a:r>
              <a:rPr lang="ru-RU" sz="1050" dirty="0" err="1"/>
              <a:t>криопреципитата</a:t>
            </a:r>
            <a:r>
              <a:rPr lang="ru-RU" sz="1050" dirty="0"/>
              <a:t> является гемофилия А и </a:t>
            </a:r>
            <a:r>
              <a:rPr lang="ru-RU" sz="1050" dirty="0" err="1"/>
              <a:t>гипофибриногенемия</a:t>
            </a:r>
            <a:r>
              <a:rPr lang="ru-RU" sz="1050" dirty="0"/>
              <a:t>.</a:t>
            </a:r>
          </a:p>
          <a:p>
            <a:r>
              <a:rPr lang="ru-RU" sz="1050" dirty="0"/>
              <a:t>50. Необходимость в трансфузии (переливании) </a:t>
            </a:r>
            <a:r>
              <a:rPr lang="ru-RU" sz="1050" dirty="0" err="1"/>
              <a:t>криопреципитата</a:t>
            </a:r>
            <a:r>
              <a:rPr lang="ru-RU" sz="1050" dirty="0"/>
              <a:t> рассчитывается по следующим правилам:</a:t>
            </a:r>
          </a:p>
          <a:p>
            <a:r>
              <a:rPr lang="ru-RU" sz="1050" dirty="0"/>
              <a:t>Масса тела (кг) х 70 мл = объем циркулирующей крови ОЦК (мл).</a:t>
            </a:r>
          </a:p>
          <a:p>
            <a:r>
              <a:rPr lang="ru-RU" sz="1050" dirty="0"/>
              <a:t>ОЦК (мл) х (1,0 - гематокрит) = объем циркулирующей плазмы ОЦП (мл).</a:t>
            </a:r>
          </a:p>
          <a:p>
            <a:r>
              <a:rPr lang="ru-RU" sz="1050" dirty="0"/>
              <a:t>ОЦП (мл) х (необходимый уровень фактора VIII - имеющийся уровень фактора VIII) = необходимое количество фактора VIII для переливания (в ед.).</a:t>
            </a:r>
          </a:p>
          <a:p>
            <a:r>
              <a:rPr lang="ru-RU" sz="1050" dirty="0"/>
              <a:t>Необходимое количество фактора VIII (в ед.) : 100 ед. = количество доз </a:t>
            </a:r>
            <a:r>
              <a:rPr lang="ru-RU" sz="1050" dirty="0" err="1"/>
              <a:t>криопреципитата</a:t>
            </a:r>
            <a:r>
              <a:rPr lang="ru-RU" sz="1050" dirty="0"/>
              <a:t>, необходимого для разовой трансфузии (переливания). Для гемостаза поддерживается уровень фактора VIII до 50% во время операций и до 30% в послеоперационном периоде. Одна единица фактора VIII соответствует 1 мл свежезамороженной плазмы.</a:t>
            </a:r>
          </a:p>
          <a:p>
            <a:r>
              <a:rPr lang="ru-RU" sz="1050" dirty="0"/>
              <a:t>51. </a:t>
            </a:r>
            <a:r>
              <a:rPr lang="ru-RU" sz="1050" dirty="0" err="1"/>
              <a:t>Криопреципитат</a:t>
            </a:r>
            <a:r>
              <a:rPr lang="ru-RU" sz="1050" dirty="0"/>
              <a:t>, полученный из одной дозы крови, должен содержать не менее 70 ед. фактора VIII. </a:t>
            </a:r>
            <a:r>
              <a:rPr lang="ru-RU" sz="1050" dirty="0" err="1"/>
              <a:t>Криопреципитат</a:t>
            </a:r>
            <a:r>
              <a:rPr lang="ru-RU" sz="1050" dirty="0"/>
              <a:t> донора должен быть той же группы по системе АВО, что и у реципиента.</a:t>
            </a:r>
          </a:p>
          <a:p>
            <a:r>
              <a:rPr lang="ru-RU" sz="1600" b="1" dirty="0"/>
              <a:t>X. Правила трансфузии (переливания) </a:t>
            </a:r>
            <a:r>
              <a:rPr lang="ru-RU" sz="1600" b="1" dirty="0" err="1"/>
              <a:t>тромбоцитного</a:t>
            </a:r>
            <a:r>
              <a:rPr lang="ru-RU" sz="1600" b="1" dirty="0"/>
              <a:t> концентрата (тромбоцитов)</a:t>
            </a:r>
          </a:p>
          <a:p>
            <a:r>
              <a:rPr lang="ru-RU" sz="1050" dirty="0"/>
              <a:t>52. Расчет терапевтической дозы тромбоцитов проводится по следующим правилам:</a:t>
            </a:r>
          </a:p>
          <a:p>
            <a:r>
              <a:rPr lang="ru-RU" sz="1050" dirty="0"/>
              <a:t>50-70 х 10</a:t>
            </a:r>
            <a:r>
              <a:rPr lang="ru-RU" sz="1050" baseline="30000" dirty="0"/>
              <a:t>9</a:t>
            </a:r>
            <a:r>
              <a:rPr lang="ru-RU" sz="1050" dirty="0"/>
              <a:t> тромбоцитов на каждые 10 кг массы тела реципиента или 200-250 х 10</a:t>
            </a:r>
            <a:r>
              <a:rPr lang="ru-RU" sz="1050" baseline="30000" dirty="0"/>
              <a:t>9</a:t>
            </a:r>
            <a:r>
              <a:rPr lang="ru-RU" sz="1050" dirty="0"/>
              <a:t> тромбоцитов на 1 м</a:t>
            </a:r>
            <a:r>
              <a:rPr lang="ru-RU" sz="1050" baseline="30000" dirty="0"/>
              <a:t>2</a:t>
            </a:r>
            <a:r>
              <a:rPr lang="ru-RU" sz="1050" dirty="0"/>
              <a:t> поверхности тела реципиента.</a:t>
            </a:r>
          </a:p>
          <a:p>
            <a:r>
              <a:rPr lang="ru-RU" sz="1050" dirty="0"/>
              <a:t>53. Конкретные показания к трансфузии (переливанию) тромбоцитов определяет лечащий врач на основании анализа клинической картины и причин тромбоцитопении, степени ее выраженности и локализации кровотечения, объема и тяжести предстоящей операции.</a:t>
            </a:r>
          </a:p>
          <a:p>
            <a:r>
              <a:rPr lang="ru-RU" sz="1050" dirty="0"/>
              <a:t>54. Переливание тромбоцитов не проводится при тромбоцитопении иммунного генеза, за исключением случаев наличия жизненных показаний при </a:t>
            </a:r>
            <a:r>
              <a:rPr lang="ru-RU" sz="1050" dirty="0" err="1"/>
              <a:t>развившемся</a:t>
            </a:r>
            <a:r>
              <a:rPr lang="ru-RU" sz="1050" dirty="0"/>
              <a:t> кровотечении.</a:t>
            </a:r>
          </a:p>
          <a:p>
            <a:r>
              <a:rPr lang="ru-RU" sz="1050" dirty="0"/>
              <a:t>55. При </a:t>
            </a:r>
            <a:r>
              <a:rPr lang="ru-RU" sz="1050" dirty="0" err="1"/>
              <a:t>тромбоцитопатиях</a:t>
            </a:r>
            <a:r>
              <a:rPr lang="ru-RU" sz="1050" dirty="0"/>
              <a:t> трансфузия (переливание) тромбоцитов осуществляется в ургентных ситуациях - при массивных кровотечениях, операциях, родах.</a:t>
            </a:r>
          </a:p>
          <a:p>
            <a:r>
              <a:rPr lang="ru-RU" sz="1050" dirty="0"/>
              <a:t>56. Клиническими критериями эффективности трансфузии (переливания) тромбоцитов являются прекращение спонтанной кровоточивости, отсутствие свежих геморрагии на коже и видимых слизистых. Лабораторными признаками эффективности переливания тромбоцитов являются увеличение количества циркулирующих тромбоцитов через 1 час после окончания трансфузии (переливания) и превышение их исходного числа через 18-24 часа.</a:t>
            </a:r>
          </a:p>
          <a:p>
            <a:r>
              <a:rPr lang="ru-RU" sz="1050" dirty="0"/>
              <a:t>57. При </a:t>
            </a:r>
            <a:r>
              <a:rPr lang="ru-RU" sz="1050" dirty="0" err="1"/>
              <a:t>спленомегалии</a:t>
            </a:r>
            <a:r>
              <a:rPr lang="ru-RU" sz="1050" dirty="0"/>
              <a:t> количество переливаемых тромбоцитов должно быть увеличено по сравнению с обычным на 40-60%, при инфекционных осложнениях - в среднем на 20%, при выраженном ДВС-синдроме, массивной кровопотере, явлениях </a:t>
            </a:r>
            <a:r>
              <a:rPr lang="ru-RU" sz="1050" dirty="0" err="1"/>
              <a:t>аллоиммунизации</a:t>
            </a:r>
            <a:r>
              <a:rPr lang="ru-RU" sz="1050" dirty="0"/>
              <a:t> - на 60-80%. Необходимую терапевтическую дозу тромбоцитов переливают в два приема с интервалом в 10-12 часов.</a:t>
            </a:r>
          </a:p>
          <a:p>
            <a:r>
              <a:rPr lang="ru-RU" sz="1050" dirty="0"/>
              <a:t>58. Профилактические переливания тромбоцитов обязательны при наличии у реципиентов </a:t>
            </a:r>
            <a:r>
              <a:rPr lang="ru-RU" sz="1050" dirty="0" err="1"/>
              <a:t>агранулоцитоза</a:t>
            </a:r>
            <a:r>
              <a:rPr lang="ru-RU" sz="1050" dirty="0"/>
              <a:t> и ДВС-синдрома, осложненных сепсисом.</a:t>
            </a:r>
          </a:p>
          <a:p>
            <a:r>
              <a:rPr lang="ru-RU" sz="1050" dirty="0"/>
              <a:t>59. В экстренных случаях при отсутствии </a:t>
            </a:r>
            <a:r>
              <a:rPr lang="ru-RU" sz="1050" dirty="0" err="1"/>
              <a:t>одногруппных</a:t>
            </a:r>
            <a:r>
              <a:rPr lang="ru-RU" sz="1050" dirty="0"/>
              <a:t> тромбоцитов допускается переливание тромбоцитов O(I) группы реципиентам других групп крови.</a:t>
            </a:r>
          </a:p>
          <a:p>
            <a:r>
              <a:rPr lang="ru-RU" sz="1050" dirty="0"/>
              <a:t>60. Для профилактики реакции "трансплантат против хозяина" тромбоциты перед переливанием облучаются в дозе от 25 до 50 Грей.</a:t>
            </a:r>
          </a:p>
          <a:p>
            <a:r>
              <a:rPr lang="ru-RU" sz="1050" dirty="0"/>
              <a:t>61. Для повышения безопасности трансфузий тромбоцитов переливаются тромбоциты, обедненные лейкоцитами вирус (патоген) инактивированные.</a:t>
            </a:r>
          </a:p>
          <a:p>
            <a:endParaRPr lang="ru-RU" sz="1050" b="0" i="0" dirty="0">
              <a:solidFill>
                <a:srgbClr val="373737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67750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381" y="2430736"/>
            <a:ext cx="8229600" cy="302433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ru-RU" sz="2800" b="1" dirty="0" err="1" smtClean="0">
                <a:solidFill>
                  <a:srgbClr val="0033CC"/>
                </a:solidFill>
              </a:rPr>
              <a:t>Беральд</a:t>
            </a:r>
            <a:r>
              <a:rPr lang="ru-RU" sz="2800" b="1" dirty="0" smtClean="0">
                <a:solidFill>
                  <a:srgbClr val="0033CC"/>
                </a:solidFill>
              </a:rPr>
              <a:t>. </a:t>
            </a:r>
            <a:r>
              <a:rPr lang="ru-RU" sz="2800" b="1" dirty="0" smtClean="0"/>
              <a:t>…лекарства хороши только для людей здоровых и крепких, у которых хватает  сил выдержать одновременно и болезнь и лекарство… 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908175" y="5085184"/>
            <a:ext cx="684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33CC"/>
                </a:solidFill>
              </a:rPr>
              <a:t>Мольер Ж.Б. «Мнимый больной», 1673</a:t>
            </a:r>
          </a:p>
        </p:txBody>
      </p:sp>
      <p:pic>
        <p:nvPicPr>
          <p:cNvPr id="54276" name="Picture 5" descr="моль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943894" cy="21475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trans="76000" numberOfShades="0"/>
                    </a14:imgEffect>
                    <a14:imgEffect>
                      <a14:sharpenSoften amount="16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438438" cy="540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Что нам нужно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сегодня?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599046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Единство определений и критериев постановки диагноза коагулопатии и ДВС-синдрома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Подготовка анестезиологов-реаниматологов по острым нарушениям системы гемостаза и трансфузиологии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Внедрение общепринятых тестов для своевременной диагностики острых нарушений в системе гемостаза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Внедрение алгоритма применения </a:t>
            </a:r>
            <a:r>
              <a:rPr lang="ru-RU" sz="2800" b="1" dirty="0" err="1" smtClean="0"/>
              <a:t>гемостатических</a:t>
            </a:r>
            <a:r>
              <a:rPr lang="ru-RU" sz="2800" b="1" dirty="0" smtClean="0"/>
              <a:t> препаратов и антикоагулянтов при критических состояниях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877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Антифибринолитики</a:t>
            </a:r>
            <a:endParaRPr lang="ru-RU" sz="3600" b="1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2" y="1139726"/>
            <a:ext cx="8936707" cy="7050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393" y="19888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Транексамовая кислота может снизить летальность при послеродовых кровотечениях на 30%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60524"/>
            <a:ext cx="7164288" cy="12010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233" y="4725144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EXADELI</a:t>
            </a:r>
            <a:r>
              <a:rPr lang="ru-RU" sz="2000" b="1" dirty="0" smtClean="0"/>
              <a:t> </a:t>
            </a:r>
            <a:r>
              <a:rPr lang="en-US" sz="2000" b="1" dirty="0" smtClean="0"/>
              <a:t>trial </a:t>
            </a:r>
            <a:r>
              <a:rPr lang="en-US" sz="2000" b="1" dirty="0"/>
              <a:t>(</a:t>
            </a:r>
            <a:r>
              <a:rPr lang="en-US" sz="2000" b="1" dirty="0" err="1"/>
              <a:t>EXAcyl</a:t>
            </a:r>
            <a:r>
              <a:rPr lang="en-US" sz="2000" b="1" dirty="0"/>
              <a:t> in the treatment of </a:t>
            </a:r>
            <a:r>
              <a:rPr lang="en-US" sz="2000" b="1" dirty="0" err="1" smtClean="0"/>
              <a:t>DELIvery</a:t>
            </a:r>
            <a:r>
              <a:rPr lang="ru-RU" sz="2000" b="1" dirty="0"/>
              <a:t> </a:t>
            </a:r>
            <a:r>
              <a:rPr lang="en-US" sz="2000" b="1" dirty="0" err="1" smtClean="0"/>
              <a:t>haemorrhage</a:t>
            </a:r>
            <a:r>
              <a:rPr lang="en-US" sz="2000" b="1" dirty="0" smtClean="0"/>
              <a:t>)</a:t>
            </a:r>
            <a:r>
              <a:rPr lang="ru-RU" sz="2000" b="1" dirty="0" smtClean="0"/>
              <a:t> </a:t>
            </a:r>
          </a:p>
          <a:p>
            <a:r>
              <a:rPr lang="en-US" sz="2000" b="1" dirty="0"/>
              <a:t>WOMAN trial (World Maternal </a:t>
            </a:r>
            <a:r>
              <a:rPr lang="en-US" sz="2000" b="1" dirty="0" err="1"/>
              <a:t>Antifibrinolytic</a:t>
            </a:r>
            <a:r>
              <a:rPr lang="en-US" sz="2000" b="1" dirty="0"/>
              <a:t>) </a:t>
            </a:r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Транексамовая кислота снижает потребность в компонентах крови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120680" cy="12716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6" y="1628800"/>
            <a:ext cx="8774757" cy="2850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6" y="2276872"/>
            <a:ext cx="54682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73" y="3933056"/>
            <a:ext cx="570615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2074489" y="3573016"/>
            <a:ext cx="271353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948264" y="2252856"/>
            <a:ext cx="1799996" cy="648072"/>
          </a:xfrm>
          <a:prstGeom prst="wedgeRoundRectCallout">
            <a:avLst>
              <a:gd name="adj1" fmla="val -173084"/>
              <a:gd name="adj2" fmla="val -558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Транексамовая кислота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5382"/>
            <a:ext cx="7416824" cy="5562618"/>
          </a:xfrm>
          <a:prstGeom prst="rect">
            <a:avLst/>
          </a:prstGeom>
        </p:spPr>
      </p:pic>
      <p:sp>
        <p:nvSpPr>
          <p:cNvPr id="5" name="Правая фигурная скобка 4"/>
          <p:cNvSpPr/>
          <p:nvPr/>
        </p:nvSpPr>
        <p:spPr>
          <a:xfrm rot="16200000">
            <a:off x="4734018" y="-1373794"/>
            <a:ext cx="324036" cy="5400600"/>
          </a:xfrm>
          <a:prstGeom prst="rightBrace">
            <a:avLst>
              <a:gd name="adj1" fmla="val 40785"/>
              <a:gd name="adj2" fmla="val 501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364101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Т</a:t>
            </a:r>
            <a:r>
              <a:rPr lang="ru-RU" sz="2400" b="1" dirty="0" smtClean="0">
                <a:solidFill>
                  <a:srgbClr val="0000FF"/>
                </a:solidFill>
              </a:rPr>
              <a:t>ранексамовая кислота 15 мг/кг и </a:t>
            </a:r>
            <a:r>
              <a:rPr lang="ru-RU" sz="2400" b="1" dirty="0" err="1" smtClean="0">
                <a:solidFill>
                  <a:srgbClr val="0000FF"/>
                </a:solidFill>
              </a:rPr>
              <a:t>инфузия</a:t>
            </a:r>
            <a:r>
              <a:rPr lang="ru-RU" sz="2400" b="1" dirty="0" smtClean="0">
                <a:solidFill>
                  <a:srgbClr val="0000FF"/>
                </a:solidFill>
              </a:rPr>
              <a:t> до остановки кровотечения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52532"/>
            <a:ext cx="2952329" cy="1894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2292" y="551723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Гепарин (НМГ) -  </a:t>
            </a:r>
            <a:r>
              <a:rPr lang="ru-RU" sz="2800" b="1" dirty="0">
                <a:solidFill>
                  <a:srgbClr val="FF0000"/>
                </a:solidFill>
              </a:rPr>
              <a:t>при </a:t>
            </a:r>
            <a:r>
              <a:rPr lang="ru-RU" sz="2800" b="1" dirty="0" err="1" smtClean="0">
                <a:solidFill>
                  <a:srgbClr val="FF0000"/>
                </a:solidFill>
              </a:rPr>
              <a:t>тромбопрофилактике</a:t>
            </a:r>
            <a:r>
              <a:rPr lang="ru-RU" sz="2800" b="1" dirty="0" smtClean="0">
                <a:solidFill>
                  <a:srgbClr val="FF0000"/>
                </a:solidFill>
              </a:rPr>
              <a:t> и лечении ВТЭО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252" y="23075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00FF"/>
                </a:solidFill>
              </a:rPr>
              <a:t>Гепарин при </a:t>
            </a:r>
            <a:r>
              <a:rPr lang="ru-RU" sz="2800" b="1" dirty="0" smtClean="0">
                <a:solidFill>
                  <a:srgbClr val="0000FF"/>
                </a:solidFill>
              </a:rPr>
              <a:t>ДВС-синдроме </a:t>
            </a:r>
            <a:r>
              <a:rPr lang="ru-RU" sz="3200" b="1" i="1" dirty="0" smtClean="0">
                <a:solidFill>
                  <a:srgbClr val="FF0000"/>
                </a:solidFill>
              </a:rPr>
              <a:t>нельзя: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</a:t>
            </a:r>
            <a:r>
              <a:rPr lang="ru-RU" sz="2400" b="1" dirty="0" err="1" smtClean="0"/>
              <a:t>неустраненном</a:t>
            </a:r>
            <a:r>
              <a:rPr lang="ru-RU" sz="2400" b="1" dirty="0" smtClean="0"/>
              <a:t> источнике кровотечения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тяжелой </a:t>
            </a:r>
            <a:r>
              <a:rPr lang="ru-RU" sz="2400" b="1" dirty="0" err="1" smtClean="0"/>
              <a:t>преэклампсии</a:t>
            </a:r>
            <a:r>
              <a:rPr lang="ru-RU" sz="2400" b="1" dirty="0" smtClean="0"/>
              <a:t>/эклампсии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эмболии амниотической жидкостью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</a:t>
            </a:r>
            <a:r>
              <a:rPr lang="en-US" sz="2400" b="1" dirty="0" smtClean="0"/>
              <a:t>HELLP</a:t>
            </a:r>
            <a:r>
              <a:rPr lang="ru-RU" sz="2400" b="1" dirty="0" smtClean="0"/>
              <a:t>-синдроме и остром жировом </a:t>
            </a:r>
            <a:r>
              <a:rPr lang="ru-RU" sz="2400" b="1" dirty="0" err="1" smtClean="0"/>
              <a:t>гепатозе</a:t>
            </a:r>
            <a:endParaRPr lang="ru-RU" sz="2400" b="1" dirty="0" smtClean="0"/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отслойке плаценты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</a:t>
            </a:r>
            <a:r>
              <a:rPr lang="ru-RU" sz="2400" b="1" dirty="0" err="1" smtClean="0"/>
              <a:t>предлежании</a:t>
            </a:r>
            <a:r>
              <a:rPr lang="ru-RU" sz="2400" b="1" dirty="0" smtClean="0"/>
              <a:t> плаценты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тромбоцитопении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врожденных </a:t>
            </a:r>
            <a:r>
              <a:rPr lang="ru-RU" sz="2400" b="1" dirty="0" err="1" smtClean="0"/>
              <a:t>коагулопатиях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912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Прочие мероприятия</a:t>
            </a:r>
            <a:br>
              <a:rPr lang="ru-RU" sz="3600" b="1" dirty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Согревание</a:t>
            </a:r>
          </a:p>
          <a:p>
            <a:r>
              <a:rPr lang="ru-RU" sz="2800" b="1" dirty="0" smtClean="0"/>
              <a:t>Устранение гипоксии, ацидоза</a:t>
            </a:r>
          </a:p>
          <a:p>
            <a:r>
              <a:rPr lang="ru-RU" sz="2800" b="1" dirty="0" smtClean="0"/>
              <a:t>Коррекция </a:t>
            </a:r>
            <a:r>
              <a:rPr lang="ru-RU" sz="2800" b="1" dirty="0" err="1" smtClean="0"/>
              <a:t>гипокальциемии</a:t>
            </a:r>
            <a:r>
              <a:rPr lang="ru-RU" sz="2800" b="1" dirty="0" smtClean="0"/>
              <a:t> </a:t>
            </a:r>
            <a:r>
              <a:rPr lang="ru-RU" sz="2000" b="1" dirty="0" smtClean="0"/>
              <a:t>(ионизированный </a:t>
            </a:r>
            <a:r>
              <a:rPr lang="en-US" sz="2000" b="1" dirty="0" smtClean="0"/>
              <a:t>Ca</a:t>
            </a:r>
            <a:r>
              <a:rPr lang="en-US" sz="2000" b="1" baseline="30000" dirty="0" smtClean="0"/>
              <a:t>2+</a:t>
            </a:r>
            <a:r>
              <a:rPr lang="ru-RU" sz="2000" b="1" dirty="0" smtClean="0"/>
              <a:t> 1,1-1,3 </a:t>
            </a:r>
            <a:r>
              <a:rPr lang="ru-RU" sz="2000" b="1" dirty="0" err="1" smtClean="0"/>
              <a:t>ммоль</a:t>
            </a:r>
            <a:r>
              <a:rPr lang="ru-RU" sz="2000" b="1" dirty="0" smtClean="0"/>
              <a:t>/л)</a:t>
            </a:r>
            <a:endParaRPr lang="ru-RU" sz="2800" b="1" dirty="0" smtClean="0"/>
          </a:p>
          <a:p>
            <a:r>
              <a:rPr lang="ru-RU" sz="2800" b="1" dirty="0" smtClean="0"/>
              <a:t>Устранение анемии </a:t>
            </a:r>
            <a:r>
              <a:rPr lang="en-US" sz="2000" b="1" dirty="0" smtClean="0"/>
              <a:t>(</a:t>
            </a:r>
            <a:r>
              <a:rPr lang="ru-RU" sz="2000" b="1" dirty="0" smtClean="0"/>
              <a:t>еще во время беременности – </a:t>
            </a:r>
            <a:r>
              <a:rPr lang="ru-RU" sz="2000" b="1" dirty="0" err="1" smtClean="0"/>
              <a:t>эритропоэтин</a:t>
            </a:r>
            <a:r>
              <a:rPr lang="ru-RU" sz="2000" b="1" dirty="0" smtClean="0"/>
              <a:t>, препараты железа)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502828"/>
              </p:ext>
            </p:extLst>
          </p:nvPr>
        </p:nvGraphicFramePr>
        <p:xfrm>
          <a:off x="179512" y="764704"/>
          <a:ext cx="8784976" cy="5881914"/>
        </p:xfrm>
        <a:graphic>
          <a:graphicData uri="http://schemas.openxmlformats.org/drawingml/2006/table">
            <a:tbl>
              <a:tblPr/>
              <a:tblGrid>
                <a:gridCol w="1800200"/>
                <a:gridCol w="1008112"/>
                <a:gridCol w="683120"/>
                <a:gridCol w="966781"/>
                <a:gridCol w="841268"/>
                <a:gridCol w="1201690"/>
                <a:gridCol w="1201690"/>
                <a:gridCol w="1082115"/>
              </a:tblGrid>
              <a:tr h="7438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Раствор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Содержание в 1000 мл,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ммоль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/л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Осмоля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рность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мОсм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Носители резервной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щелочности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Плазма крови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136-143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3,5-5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2,38-2,63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0,75-1,1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96-105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280-290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Интерстиц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жидкость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NaCl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0,9%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Рингер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147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Рингер-лактат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(Гартмана)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130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4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Лактат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273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Рингер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-ацетат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131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ацетат 30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Стерофундин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изотонический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малат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5,0,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ацетат 24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Йоностерил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1.65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1,25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ацетат 3.674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8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Плазма-Лит 148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140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1,5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Малат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ацетат по 27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24969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Характеристика некоторых кристаллоидов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35896" y="1340768"/>
            <a:ext cx="1044116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7615"/>
              </p:ext>
            </p:extLst>
          </p:nvPr>
        </p:nvGraphicFramePr>
        <p:xfrm>
          <a:off x="179998" y="1254408"/>
          <a:ext cx="8856984" cy="40902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76464"/>
                <a:gridCol w="4680520"/>
              </a:tblGrid>
              <a:tr h="3134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Максимальная эффективность</a:t>
                      </a:r>
                      <a:endParaRPr lang="ru-RU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Ограничение эффективности</a:t>
                      </a:r>
                      <a:endParaRPr lang="ru-RU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240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 своевременной диагностике - ТЭГ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 продолжающемся кровотечении  </a:t>
                      </a:r>
                      <a:r>
                        <a:rPr lang="ru-RU" sz="1600" b="1" dirty="0" smtClean="0"/>
                        <a:t>(дефект хирургического гемостаза) 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48525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Проведена максимально быстро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Эффективность снижена при задержке более чем на 2 ч</a:t>
                      </a:r>
                      <a:endParaRPr lang="ru-RU" b="1" dirty="0"/>
                    </a:p>
                  </a:txBody>
                  <a:tcPr anchor="ctr"/>
                </a:tc>
              </a:tr>
              <a:tr h="101869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Раннее использование </a:t>
                      </a:r>
                      <a:r>
                        <a:rPr lang="ru-RU" b="1" dirty="0" err="1" smtClean="0"/>
                        <a:t>антифибринолитиков</a:t>
                      </a:r>
                      <a:r>
                        <a:rPr lang="ru-RU" b="1" dirty="0" smtClean="0"/>
                        <a:t>,  факторов (фибриноген, фактор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US" b="1" baseline="0" dirty="0" smtClean="0"/>
                        <a:t>VII</a:t>
                      </a:r>
                      <a:r>
                        <a:rPr lang="ru-RU" b="1" baseline="0" dirty="0" smtClean="0"/>
                        <a:t> -</a:t>
                      </a:r>
                      <a:r>
                        <a:rPr lang="ru-RU" b="1" baseline="0" dirty="0" err="1" smtClean="0"/>
                        <a:t>Коагил</a:t>
                      </a:r>
                      <a:r>
                        <a:rPr lang="ru-RU" b="1" baseline="0" dirty="0" smtClean="0"/>
                        <a:t>)</a:t>
                      </a:r>
                      <a:r>
                        <a:rPr lang="ru-RU" b="1" dirty="0" smtClean="0"/>
                        <a:t> и концентратов факторов свертывания крови (КПК), тромбоцитов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 возможности реализовать «протокол массивной трансфузии»: </a:t>
                      </a:r>
                      <a:r>
                        <a:rPr lang="ru-RU" b="1" dirty="0" err="1" smtClean="0"/>
                        <a:t>СЗП:эритроциты:тромбоциты</a:t>
                      </a:r>
                      <a:r>
                        <a:rPr lang="ru-RU" b="1" dirty="0" smtClean="0"/>
                        <a:t>: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err="1" smtClean="0"/>
                        <a:t>КриоПр</a:t>
                      </a:r>
                      <a:r>
                        <a:rPr lang="ru-RU" b="1" dirty="0" smtClean="0"/>
                        <a:t> – 1:1:1:1</a:t>
                      </a:r>
                      <a:endParaRPr lang="ru-RU" b="1" dirty="0"/>
                    </a:p>
                  </a:txBody>
                  <a:tcPr anchor="ctr"/>
                </a:tc>
              </a:tr>
              <a:tr h="9813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Раннее выведение из шока, стабилизация гемодинамики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Длительная</a:t>
                      </a:r>
                      <a:r>
                        <a:rPr lang="ru-RU" b="1" baseline="0" dirty="0" smtClean="0"/>
                        <a:t> централизация кровообращения, шок, гипотермия, ацидоз, </a:t>
                      </a:r>
                      <a:r>
                        <a:rPr lang="ru-RU" b="1" baseline="0" dirty="0" err="1" smtClean="0"/>
                        <a:t>гипокальциемия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002" y="5473005"/>
            <a:ext cx="8784976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ВЫВОД :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Готовность службы крови к максимально быстрому замещению факторов, запас факторов и концентратов факторов свертывания крови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022" y="11663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Гемостатическая</a:t>
            </a:r>
            <a:r>
              <a:rPr lang="ru-RU" sz="2400" b="1" dirty="0">
                <a:solidFill>
                  <a:srgbClr val="FF0000"/>
                </a:solidFill>
              </a:rPr>
              <a:t> терапия      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b="1" dirty="0" err="1">
                <a:solidFill>
                  <a:srgbClr val="FF0000"/>
                </a:solidFill>
              </a:rPr>
              <a:t>утеротоники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антифибринолитики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>
                <a:solidFill>
                  <a:srgbClr val="FF0000"/>
                </a:solidFill>
              </a:rPr>
              <a:t>эритроциты, компоненты крови, факторы свертывания крови)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9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10163"/>
            <a:ext cx="2688299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69160"/>
            <a:ext cx="2614166" cy="17338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53111"/>
            <a:ext cx="2796406" cy="1688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98" y="4440784"/>
            <a:ext cx="3051795" cy="17396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3" y="332656"/>
            <a:ext cx="8164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</a:rPr>
              <a:t>Есть ли дешевые методы?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</a:rPr>
              <a:t>ЕСТЬ!!!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91" y="1700807"/>
            <a:ext cx="1723256" cy="27399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228" y="939676"/>
            <a:ext cx="8928992" cy="5819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10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Цели контроля за коагуляцией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Отсутствует </a:t>
            </a:r>
            <a:r>
              <a:rPr lang="ru-RU" sz="2800" b="1" dirty="0" err="1" smtClean="0"/>
              <a:t>коагулопатическое</a:t>
            </a:r>
            <a:r>
              <a:rPr lang="ru-RU" sz="2800" b="1" dirty="0" smtClean="0"/>
              <a:t> кровотечение</a:t>
            </a:r>
            <a:endParaRPr lang="ru-RU" sz="2800" b="1" dirty="0"/>
          </a:p>
          <a:p>
            <a:r>
              <a:rPr lang="ru-RU" sz="2800" b="1" dirty="0" smtClean="0"/>
              <a:t>Гемоглобин 70-90 г/л</a:t>
            </a:r>
          </a:p>
          <a:p>
            <a:r>
              <a:rPr lang="ru-RU" sz="2800" b="1" dirty="0" smtClean="0"/>
              <a:t>Фибриноген более 2,0 г/л</a:t>
            </a:r>
          </a:p>
          <a:p>
            <a:r>
              <a:rPr lang="ru-RU" sz="2800" b="1" dirty="0" smtClean="0"/>
              <a:t>Тромбоциты более 50000 в </a:t>
            </a:r>
            <a:r>
              <a:rPr lang="ru-RU" sz="2800" b="1" dirty="0" err="1" smtClean="0"/>
              <a:t>мкл</a:t>
            </a:r>
            <a:endParaRPr lang="ru-RU" sz="2800" b="1" dirty="0" smtClean="0"/>
          </a:p>
          <a:p>
            <a:r>
              <a:rPr lang="ru-RU" sz="2800" b="1" dirty="0" smtClean="0"/>
              <a:t>МНО, АПТВ менее 1,5 от нормы</a:t>
            </a:r>
          </a:p>
          <a:p>
            <a:r>
              <a:rPr lang="ru-RU" sz="2800" b="1" dirty="0" err="1" smtClean="0"/>
              <a:t>Нормо</a:t>
            </a:r>
            <a:r>
              <a:rPr lang="ru-RU" sz="2800" b="1" dirty="0" smtClean="0"/>
              <a:t>- или </a:t>
            </a:r>
            <a:r>
              <a:rPr lang="ru-RU" sz="2800" b="1" dirty="0" err="1" smtClean="0"/>
              <a:t>гиперкоагуляция</a:t>
            </a:r>
            <a:r>
              <a:rPr lang="ru-RU" sz="2800" b="1" dirty="0" smtClean="0"/>
              <a:t> на ТЭГ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560" y="429309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 наличии этих параметров продолжающееся кровотечение скорее всего связано с хирургическим дефектом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ДВС-синдром без кровотечения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(неявный  - </a:t>
            </a:r>
            <a:r>
              <a:rPr lang="en-US" sz="4400" b="1" dirty="0" smtClean="0">
                <a:solidFill>
                  <a:srgbClr val="FF0000"/>
                </a:solidFill>
              </a:rPr>
              <a:t>non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overt</a:t>
            </a:r>
            <a:r>
              <a:rPr lang="ru-RU" sz="44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sz="4400" b="1" dirty="0" err="1" smtClean="0">
                <a:solidFill>
                  <a:srgbClr val="FF0000"/>
                </a:solidFill>
              </a:rPr>
              <a:t>микротромбоз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6041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Определение</a:t>
            </a:r>
          </a:p>
        </p:txBody>
      </p:sp>
      <p:sp>
        <p:nvSpPr>
          <p:cNvPr id="18434" name="Объект 6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3671887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spcBef>
                <a:spcPts val="600"/>
              </a:spcBef>
              <a:buFontTx/>
              <a:buNone/>
            </a:pPr>
            <a:r>
              <a:rPr lang="ru-RU" b="1" dirty="0" smtClean="0">
                <a:solidFill>
                  <a:srgbClr val="0033CC"/>
                </a:solidFill>
              </a:rPr>
              <a:t>Коагулопатия</a:t>
            </a:r>
            <a:r>
              <a:rPr lang="ru-RU" sz="2800" b="1" dirty="0" smtClean="0"/>
              <a:t> (от лат. </a:t>
            </a:r>
            <a:r>
              <a:rPr lang="la-Latn" sz="2800" b="1" i="1" dirty="0" smtClean="0"/>
              <a:t>coagulum</a:t>
            </a:r>
            <a:r>
              <a:rPr lang="ru-RU" sz="2800" b="1" dirty="0" smtClean="0"/>
              <a:t> - «свертывание» и др.-греч. π</a:t>
            </a:r>
            <a:r>
              <a:rPr lang="ru-RU" sz="2800" b="1" dirty="0" err="1" smtClean="0"/>
              <a:t>άθος</a:t>
            </a:r>
            <a:r>
              <a:rPr lang="ru-RU" sz="2800" b="1" dirty="0" smtClean="0"/>
              <a:t> - «страдание») — патологическое состояние организма, обусловленное нарушениями свертывания крови </a:t>
            </a:r>
            <a:r>
              <a:rPr lang="ru-RU" sz="2800" b="1" dirty="0" smtClean="0">
                <a:solidFill>
                  <a:srgbClr val="FF0000"/>
                </a:solidFill>
              </a:rPr>
              <a:t>в сторону </a:t>
            </a:r>
            <a:r>
              <a:rPr lang="ru-RU" sz="2800" b="1" dirty="0" err="1" smtClean="0">
                <a:solidFill>
                  <a:srgbClr val="FF0000"/>
                </a:solidFill>
              </a:rPr>
              <a:t>гипокоагуляции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(тромбоцитопения и дефицит факторов свертывания).</a:t>
            </a:r>
            <a:r>
              <a:rPr lang="ru-RU" sz="2400" b="1" i="1" dirty="0" smtClean="0">
                <a:solidFill>
                  <a:srgbClr val="FF0000"/>
                </a:solidFill>
              </a:rPr>
              <a:t>   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797152"/>
            <a:ext cx="46012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2800" b="1" dirty="0" smtClean="0">
                <a:solidFill>
                  <a:prstClr val="black"/>
                </a:solidFill>
              </a:rPr>
              <a:t>В МКБ:  D68.9 </a:t>
            </a:r>
            <a:r>
              <a:rPr lang="ru-RU" sz="2800" b="1" dirty="0" err="1">
                <a:solidFill>
                  <a:prstClr val="black"/>
                </a:solidFill>
              </a:rPr>
              <a:t>Коагулопатия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8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99" x="1155700" y="1308100"/>
          <p14:tracePt t="1186" x="0" y="0"/>
        </p14:tracePtLst>
      </p14:laserTraceLst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681"/>
            <a:ext cx="1431062" cy="8893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10423" y="348625"/>
            <a:ext cx="826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Роль ДВС-синдрома как </a:t>
            </a:r>
            <a:r>
              <a:rPr lang="ru-RU" sz="2400" b="1" dirty="0" err="1" smtClean="0">
                <a:solidFill>
                  <a:srgbClr val="0000FF"/>
                </a:solidFill>
              </a:rPr>
              <a:t>микротромбоза</a:t>
            </a:r>
            <a:r>
              <a:rPr lang="ru-RU" sz="2400" b="1" dirty="0" smtClean="0">
                <a:solidFill>
                  <a:srgbClr val="0000FF"/>
                </a:solidFill>
              </a:rPr>
              <a:t> в формировании «точки невозврата» (</a:t>
            </a:r>
            <a:r>
              <a:rPr lang="en-US" sz="2400" b="1" dirty="0" smtClean="0">
                <a:solidFill>
                  <a:srgbClr val="0000FF"/>
                </a:solidFill>
              </a:rPr>
              <a:t>non-return-point</a:t>
            </a:r>
            <a:r>
              <a:rPr lang="ru-RU" sz="2400" b="1" dirty="0" smtClean="0">
                <a:solidFill>
                  <a:srgbClr val="0000FF"/>
                </a:solidFill>
              </a:rPr>
              <a:t>) при шоке?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081" y="2183754"/>
            <a:ext cx="285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Кровоток меньше потребности в  кислороде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11" y="3227204"/>
            <a:ext cx="1835929" cy="1426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55543" y="3028791"/>
            <a:ext cx="1766245" cy="5626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Гипоксия</a:t>
            </a:r>
            <a:endParaRPr lang="ru-RU" sz="2000" b="1" baseline="-25000" dirty="0">
              <a:solidFill>
                <a:srgbClr val="0000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7960" y="2644032"/>
            <a:ext cx="2923297" cy="11359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1840" y="2174521"/>
            <a:ext cx="3349544" cy="171884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1835696" y="2276872"/>
            <a:ext cx="2880320" cy="917079"/>
          </a:xfrm>
          <a:prstGeom prst="rightArrow">
            <a:avLst>
              <a:gd name="adj1" fmla="val 50000"/>
              <a:gd name="adj2" fmla="val 63959"/>
            </a:avLst>
          </a:prstGeom>
          <a:solidFill>
            <a:srgbClr val="D9E8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Микротромбоз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55543" y="5631905"/>
            <a:ext cx="368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Полиорганная</a:t>
            </a:r>
            <a:r>
              <a:rPr lang="ru-RU" b="1" dirty="0" smtClean="0"/>
              <a:t> недостаточность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20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Кожные проявления ДВС-синдрома при менингококковой септицемии.</a:t>
            </a:r>
          </a:p>
        </p:txBody>
      </p:sp>
      <p:pic>
        <p:nvPicPr>
          <p:cNvPr id="108549" name="Picture 5" descr="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4000" contras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628800"/>
            <a:ext cx="4165932" cy="3312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552" name="Picture 8" descr=" 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8000" contrast="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2780928"/>
            <a:ext cx="3528392" cy="32290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Причины тромбоцитопении в беременности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Тромбоцитопения у 10% беременных женщин,                       из них 70-80% - </a:t>
            </a:r>
            <a:r>
              <a:rPr lang="ru-RU" sz="2700" b="1" dirty="0" err="1" smtClean="0">
                <a:solidFill>
                  <a:srgbClr val="0000FF"/>
                </a:solidFill>
              </a:rPr>
              <a:t>гестационная</a:t>
            </a:r>
            <a:r>
              <a:rPr lang="ru-RU" sz="2700" b="1" dirty="0" smtClean="0">
                <a:solidFill>
                  <a:srgbClr val="0000FF"/>
                </a:solidFill>
              </a:rPr>
              <a:t> тромбоцитопения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70978"/>
              </p:ext>
            </p:extLst>
          </p:nvPr>
        </p:nvGraphicFramePr>
        <p:xfrm>
          <a:off x="323528" y="1484784"/>
          <a:ext cx="8640960" cy="512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2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Связанная с беременностью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Редкие причины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Гестационная</a:t>
                      </a:r>
                      <a:r>
                        <a:rPr lang="ru-RU" sz="2000" b="1" dirty="0" smtClean="0"/>
                        <a:t>  тромбоцитопения</a:t>
                      </a:r>
                    </a:p>
                    <a:p>
                      <a:r>
                        <a:rPr lang="ru-RU" sz="2000" b="1" dirty="0" err="1" smtClean="0"/>
                        <a:t>Преэклампсия</a:t>
                      </a:r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HELLP</a:t>
                      </a:r>
                      <a:r>
                        <a:rPr lang="ru-RU" sz="2000" b="1" dirty="0" smtClean="0"/>
                        <a:t>-синдром</a:t>
                      </a:r>
                      <a:endParaRPr lang="en-US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ДВС-синдром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Острый жировой </a:t>
                      </a:r>
                      <a:r>
                        <a:rPr lang="ru-RU" b="1" dirty="0" err="1" smtClean="0"/>
                        <a:t>гепатоз</a:t>
                      </a:r>
                      <a:r>
                        <a:rPr lang="ru-RU" b="1" dirty="0" smtClean="0"/>
                        <a:t> беременных</a:t>
                      </a:r>
                    </a:p>
                    <a:p>
                      <a:r>
                        <a:rPr lang="ru-RU" b="1" dirty="0" smtClean="0"/>
                        <a:t>Иммунная тромбоцитопения (ИТП)</a:t>
                      </a:r>
                    </a:p>
                    <a:p>
                      <a:r>
                        <a:rPr lang="ru-RU" b="1" dirty="0" smtClean="0"/>
                        <a:t>Тромботическая тромбоцитопеническая пурпура</a:t>
                      </a:r>
                    </a:p>
                    <a:p>
                      <a:r>
                        <a:rPr lang="ru-RU" b="1" dirty="0" err="1" smtClean="0"/>
                        <a:t>Гемолитико</a:t>
                      </a:r>
                      <a:r>
                        <a:rPr lang="ru-RU" b="1" dirty="0" smtClean="0"/>
                        <a:t>-уремический синдром</a:t>
                      </a:r>
                    </a:p>
                    <a:p>
                      <a:r>
                        <a:rPr lang="ru-RU" b="1" dirty="0" smtClean="0"/>
                        <a:t>СКВ</a:t>
                      </a:r>
                      <a:endParaRPr lang="en-US" b="1" dirty="0" smtClean="0"/>
                    </a:p>
                    <a:p>
                      <a:r>
                        <a:rPr lang="ru-RU" b="1" dirty="0" smtClean="0"/>
                        <a:t>Антифосфолипидный синдром</a:t>
                      </a:r>
                      <a:endParaRPr lang="en-US" b="1" dirty="0" smtClean="0"/>
                    </a:p>
                    <a:p>
                      <a:r>
                        <a:rPr lang="ru-RU" b="1" dirty="0" smtClean="0"/>
                        <a:t>Вирусная инфекция(ВИЧ)</a:t>
                      </a:r>
                    </a:p>
                    <a:p>
                      <a:r>
                        <a:rPr lang="ru-RU" b="1" dirty="0" smtClean="0"/>
                        <a:t>Недостаточность питания</a:t>
                      </a:r>
                    </a:p>
                    <a:p>
                      <a:r>
                        <a:rPr lang="ru-RU" b="1" dirty="0" smtClean="0"/>
                        <a:t>Дефицит фолиевой кислоты</a:t>
                      </a:r>
                    </a:p>
                    <a:p>
                      <a:r>
                        <a:rPr lang="ru-RU" b="1" dirty="0" smtClean="0"/>
                        <a:t>Злокачественные заболевания крови</a:t>
                      </a:r>
                    </a:p>
                    <a:p>
                      <a:r>
                        <a:rPr lang="ru-RU" b="1" dirty="0" smtClean="0"/>
                        <a:t>Лекарственные препараты</a:t>
                      </a:r>
                    </a:p>
                    <a:p>
                      <a:r>
                        <a:rPr lang="ru-RU" b="1" dirty="0" smtClean="0"/>
                        <a:t>Первичные нарушения костного мозга</a:t>
                      </a:r>
                    </a:p>
                    <a:p>
                      <a:r>
                        <a:rPr lang="ru-RU" b="1" dirty="0" smtClean="0"/>
                        <a:t>Синдром </a:t>
                      </a:r>
                      <a:r>
                        <a:rPr lang="en-US" b="1" dirty="0" smtClean="0"/>
                        <a:t>May-</a:t>
                      </a:r>
                      <a:r>
                        <a:rPr lang="en-US" b="1" dirty="0" err="1" smtClean="0"/>
                        <a:t>Hegglin</a:t>
                      </a:r>
                      <a:r>
                        <a:rPr lang="en-US" b="1" dirty="0" smtClean="0"/>
                        <a:t> </a:t>
                      </a:r>
                      <a:endParaRPr lang="ru-RU" b="1" dirty="0" smtClean="0"/>
                    </a:p>
                    <a:p>
                      <a:r>
                        <a:rPr lang="en-US" b="1" dirty="0" smtClean="0"/>
                        <a:t>Von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Willebrand’s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smtClean="0"/>
                        <a:t> синдром 2</a:t>
                      </a:r>
                      <a:r>
                        <a:rPr lang="en-US" b="1" dirty="0" smtClean="0"/>
                        <a:t>b</a:t>
                      </a:r>
                      <a:r>
                        <a:rPr lang="ru-RU" b="1" dirty="0" smtClean="0"/>
                        <a:t> типа</a:t>
                      </a:r>
                    </a:p>
                    <a:p>
                      <a:r>
                        <a:rPr lang="ru-RU" b="1" dirty="0" smtClean="0"/>
                        <a:t>Серповидно-клеточный криз с секвестрацией в селезенке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8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Причины тромбоцитопении в беременности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Тромбоцитопения у 10% беременных женщин,                       из них 70-80% - </a:t>
            </a:r>
            <a:r>
              <a:rPr lang="ru-RU" sz="2700" b="1" dirty="0" err="1" smtClean="0">
                <a:solidFill>
                  <a:srgbClr val="0000FF"/>
                </a:solidFill>
              </a:rPr>
              <a:t>гестационная</a:t>
            </a:r>
            <a:r>
              <a:rPr lang="ru-RU" sz="2700" b="1" dirty="0" smtClean="0">
                <a:solidFill>
                  <a:srgbClr val="0000FF"/>
                </a:solidFill>
              </a:rPr>
              <a:t> тромбоцитопения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36567"/>
              </p:ext>
            </p:extLst>
          </p:nvPr>
        </p:nvGraphicFramePr>
        <p:xfrm>
          <a:off x="323528" y="1484784"/>
          <a:ext cx="8640960" cy="512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2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Связанная с беременностью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Редкие причины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Гестационная</a:t>
                      </a:r>
                      <a:r>
                        <a:rPr lang="ru-RU" sz="2000" b="1" dirty="0" smtClean="0"/>
                        <a:t>  тромбоцитопения</a:t>
                      </a:r>
                    </a:p>
                    <a:p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Преэклампсия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HELLP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-синдром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ДВС-синдром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Острый жировой </a:t>
                      </a:r>
                      <a:r>
                        <a:rPr lang="ru-RU" b="1" dirty="0" err="1" smtClean="0"/>
                        <a:t>гепатоз</a:t>
                      </a:r>
                      <a:r>
                        <a:rPr lang="ru-RU" b="1" dirty="0" smtClean="0"/>
                        <a:t> беременных</a:t>
                      </a:r>
                    </a:p>
                    <a:p>
                      <a:r>
                        <a:rPr lang="ru-RU" b="1" dirty="0" smtClean="0"/>
                        <a:t>Иммунная тромбоцитопения (ИТП)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Тромботическая тромбоцитопеническая пурпура</a:t>
                      </a:r>
                    </a:p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Гемолитико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-уремический синдром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СКВ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Антифосфолипидный синдром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b="1" dirty="0" smtClean="0"/>
                        <a:t>Вирусная инфекция(ВИЧ)</a:t>
                      </a:r>
                    </a:p>
                    <a:p>
                      <a:r>
                        <a:rPr lang="ru-RU" b="1" dirty="0" smtClean="0"/>
                        <a:t>Недостаточность питания</a:t>
                      </a:r>
                    </a:p>
                    <a:p>
                      <a:r>
                        <a:rPr lang="ru-RU" b="1" dirty="0" smtClean="0"/>
                        <a:t>Дефицит фолиевой кислоты</a:t>
                      </a:r>
                    </a:p>
                    <a:p>
                      <a:r>
                        <a:rPr lang="ru-RU" b="1" dirty="0" smtClean="0"/>
                        <a:t>Злокачественные заболевания крови</a:t>
                      </a:r>
                    </a:p>
                    <a:p>
                      <a:r>
                        <a:rPr lang="ru-RU" b="1" dirty="0" smtClean="0"/>
                        <a:t>Лекарственные препараты</a:t>
                      </a:r>
                    </a:p>
                    <a:p>
                      <a:r>
                        <a:rPr lang="ru-RU" b="1" dirty="0" smtClean="0"/>
                        <a:t>Первичные нарушения костного мозга</a:t>
                      </a:r>
                    </a:p>
                    <a:p>
                      <a:r>
                        <a:rPr lang="ru-RU" b="1" dirty="0" smtClean="0"/>
                        <a:t>Синдром </a:t>
                      </a:r>
                      <a:r>
                        <a:rPr lang="en-US" b="1" dirty="0" smtClean="0"/>
                        <a:t>May-</a:t>
                      </a:r>
                      <a:r>
                        <a:rPr lang="en-US" b="1" dirty="0" err="1" smtClean="0"/>
                        <a:t>Hegglin</a:t>
                      </a:r>
                      <a:r>
                        <a:rPr lang="en-US" b="1" dirty="0" smtClean="0"/>
                        <a:t> </a:t>
                      </a:r>
                      <a:endParaRPr lang="ru-RU" b="1" dirty="0" smtClean="0"/>
                    </a:p>
                    <a:p>
                      <a:r>
                        <a:rPr lang="en-US" b="1" dirty="0" smtClean="0"/>
                        <a:t>Von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Willebrand’s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smtClean="0"/>
                        <a:t> синдром 2</a:t>
                      </a:r>
                      <a:r>
                        <a:rPr lang="en-US" b="1" dirty="0" smtClean="0"/>
                        <a:t>b</a:t>
                      </a:r>
                      <a:r>
                        <a:rPr lang="ru-RU" b="1" dirty="0" smtClean="0"/>
                        <a:t> типа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Серповидно-клеточный криз с секвестрацией в селезенке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79512" y="4437112"/>
            <a:ext cx="388843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Микротромбоз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05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Дифференциальная диагностика связанных с беременностью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микроангиопатий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67155"/>
              </p:ext>
            </p:extLst>
          </p:nvPr>
        </p:nvGraphicFramePr>
        <p:xfrm>
          <a:off x="358775" y="1125538"/>
          <a:ext cx="8521700" cy="5037139"/>
        </p:xfrm>
        <a:graphic>
          <a:graphicData uri="http://schemas.openxmlformats.org/drawingml/2006/table">
            <a:tbl>
              <a:tblPr/>
              <a:tblGrid>
                <a:gridCol w="2277047"/>
                <a:gridCol w="1288106"/>
                <a:gridCol w="988940"/>
                <a:gridCol w="932723"/>
                <a:gridCol w="1049314"/>
                <a:gridCol w="1054614"/>
                <a:gridCol w="930956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Клинические проявления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Преэклам-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HELLP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ГУС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ТТП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СКВ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АФС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Микроангиопат.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гемолитическая анемия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 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Тромбоцитопения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Коагулопатия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Артериальная гипертензия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Почечная недостаточность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Церебральная недостаточность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Время развития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трим.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трим.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После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родов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трим.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любое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любое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51" name="Rectangle 1"/>
          <p:cNvSpPr>
            <a:spLocks noChangeArrowheads="1"/>
          </p:cNvSpPr>
          <p:nvPr/>
        </p:nvSpPr>
        <p:spPr bwMode="auto">
          <a:xfrm>
            <a:off x="179388" y="6165850"/>
            <a:ext cx="8701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584200" algn="l"/>
                <a:tab pos="1168400" algn="l"/>
                <a:tab pos="1752600" algn="l"/>
                <a:tab pos="2438400" algn="l"/>
              </a:tabLst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ГУС  -гемолитико-уремический синдром; ТТП – тромботическая тромбоцитопеническая пурпура; </a:t>
            </a:r>
          </a:p>
          <a:p>
            <a:pPr eaLnBrk="0" hangingPunct="0">
              <a:tabLst>
                <a:tab pos="584200" algn="l"/>
                <a:tab pos="1168400" algn="l"/>
                <a:tab pos="1752600" algn="l"/>
                <a:tab pos="2438400" algn="l"/>
              </a:tabLst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СКВ –системная красная волчанка; АФС –антифосфолипидный синдром; ОЖАП – острая жировая дистрофия печени.</a:t>
            </a:r>
            <a:endParaRPr lang="ru-RU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677197"/>
            <a:ext cx="6480720" cy="1047988"/>
          </a:xfrm>
          <a:prstGeom prst="roundRect">
            <a:avLst>
              <a:gd name="adj" fmla="val 36126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Это </a:t>
            </a:r>
            <a:r>
              <a:rPr lang="ru-RU" sz="4800" b="1" dirty="0" err="1" smtClean="0">
                <a:solidFill>
                  <a:srgbClr val="FF0000"/>
                </a:solidFill>
              </a:rPr>
              <a:t>микротромбоз</a:t>
            </a:r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315536" y="1142747"/>
            <a:ext cx="82470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/>
              <a:t>Морфология ДВС-синдрома: тромбы в сосудах микроциркуляции легких (показаны стрелкой) при эмболии амниотической жидкостью</a:t>
            </a:r>
            <a:r>
              <a:rPr lang="ru-RU" sz="2400" b="1" dirty="0" smtClean="0"/>
              <a:t> </a:t>
            </a:r>
            <a:r>
              <a:rPr lang="ru-RU" sz="1800" dirty="0" smtClean="0"/>
              <a:t>(автор </a:t>
            </a:r>
            <a:r>
              <a:rPr lang="ru-RU" sz="1800" dirty="0" err="1" smtClean="0"/>
              <a:t>микрофото</a:t>
            </a:r>
            <a:r>
              <a:rPr lang="ru-RU" sz="1800" dirty="0" smtClean="0"/>
              <a:t> А.В. Спирин, 2006).</a:t>
            </a:r>
            <a:endParaRPr lang="ru-RU" sz="2400" b="1" dirty="0" smtClean="0"/>
          </a:p>
        </p:txBody>
      </p:sp>
      <p:pic>
        <p:nvPicPr>
          <p:cNvPr id="24580" name="Picture 5" descr="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2051720" y="2276971"/>
            <a:ext cx="4837846" cy="3312368"/>
          </a:xfrm>
          <a:prstGeom prst="roundRect">
            <a:avLst/>
          </a:prstGeom>
          <a:effectLst>
            <a:softEdge rad="112500"/>
          </a:effectLst>
        </p:spPr>
      </p:pic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2464357" y="2722947"/>
            <a:ext cx="360363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 flipH="1">
            <a:off x="3779912" y="3156880"/>
            <a:ext cx="71438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 flipH="1">
            <a:off x="6110137" y="3196612"/>
            <a:ext cx="360362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3536" y="1886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Основа диагностики ДВС-синдрома – выявление </a:t>
            </a:r>
            <a:r>
              <a:rPr lang="ru-RU" sz="2800" b="1" dirty="0" err="1" smtClean="0">
                <a:solidFill>
                  <a:srgbClr val="FF0000"/>
                </a:solidFill>
              </a:rPr>
              <a:t>микротромбоза</a:t>
            </a:r>
            <a:r>
              <a:rPr lang="ru-RU" sz="2800" b="1" dirty="0" smtClean="0">
                <a:solidFill>
                  <a:srgbClr val="FF0000"/>
                </a:solidFill>
              </a:rPr>
              <a:t>, а не кровотечения!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 rot="5400000">
            <a:off x="5598115" y="2857538"/>
            <a:ext cx="3693894" cy="451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2" y="1340768"/>
            <a:ext cx="6910590" cy="36472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9" y="188640"/>
            <a:ext cx="2223281" cy="8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0565"/>
            <a:ext cx="2232248" cy="56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312864"/>
            <a:ext cx="396044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Снижение активности фибринолиза</a:t>
            </a:r>
          </a:p>
          <a:p>
            <a:r>
              <a:rPr lang="ru-RU" b="1" dirty="0" smtClean="0"/>
              <a:t>Снижение уровня протеина С, антитромбина </a:t>
            </a:r>
            <a:r>
              <a:rPr lang="en-US" b="1" dirty="0" smtClean="0"/>
              <a:t> III</a:t>
            </a:r>
            <a:r>
              <a:rPr lang="ru-RU" b="1" dirty="0" smtClean="0"/>
              <a:t>, протеина </a:t>
            </a:r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5" y="4930091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Микротромбоз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6162" y="5733256"/>
            <a:ext cx="536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Борьба идет более 30 лет!</a:t>
            </a:r>
            <a:endParaRPr lang="ru-RU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672" y="260648"/>
            <a:ext cx="72011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Levi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Schultz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van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Poll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T.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Semin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Hemost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Jul;39(5):559-66.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www.thieme-connect.de/media/10.1055-s-00000077/cover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12168" cy="19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9712" y="692696"/>
            <a:ext cx="59046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Gando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Role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of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fibrinolysis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Semin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Hemost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Jun;39(4):392-9.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79798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/>
              <a:t> </a:t>
            </a:r>
            <a:r>
              <a:rPr lang="ru-RU" sz="1600" b="1" dirty="0" smtClean="0"/>
              <a:t>… </a:t>
            </a:r>
            <a:r>
              <a:rPr lang="ru-RU" sz="2200" b="1" dirty="0"/>
              <a:t>физическое улавливание бактерий на фибрин в месте инфекции может ограничить их возможности по распространению в близлежащих тканей, органов и кровообращения. При </a:t>
            </a:r>
            <a:r>
              <a:rPr lang="ru-RU" sz="2200" b="1" dirty="0" smtClean="0"/>
              <a:t>этих обстоятельствах </a:t>
            </a:r>
            <a:r>
              <a:rPr lang="ru-RU" sz="2200" b="1" dirty="0"/>
              <a:t>нарушение </a:t>
            </a:r>
            <a:r>
              <a:rPr lang="ru-RU" sz="2200" b="1" dirty="0" err="1"/>
              <a:t>фибринолиза</a:t>
            </a:r>
            <a:r>
              <a:rPr lang="ru-RU" sz="2200" b="1" dirty="0"/>
              <a:t> </a:t>
            </a:r>
            <a:r>
              <a:rPr lang="ru-RU" sz="2200" b="1" dirty="0" smtClean="0"/>
              <a:t>защищает хозяина…</a:t>
            </a:r>
            <a:endParaRPr lang="ru-RU" sz="2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43" y="4365104"/>
            <a:ext cx="2583105" cy="20987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93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642350" cy="371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Интенсивная терапия ДВС-синдрома при сепсисе</a:t>
            </a:r>
          </a:p>
        </p:txBody>
      </p:sp>
      <p:sp>
        <p:nvSpPr>
          <p:cNvPr id="26628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3787" cy="4680520"/>
          </a:xfrm>
          <a:prstGeom prst="roundRect">
            <a:avLst>
              <a:gd name="adj" fmla="val 8324"/>
            </a:avLst>
          </a:prstGeom>
          <a:noFill/>
        </p:spPr>
        <p:txBody>
          <a:bodyPr>
            <a:normAutofit/>
          </a:bodyPr>
          <a:lstStyle/>
          <a:p>
            <a:pPr marL="400050" algn="just">
              <a:spcBef>
                <a:spcPts val="1800"/>
              </a:spcBef>
            </a:pPr>
            <a:r>
              <a:rPr lang="ru-RU" sz="2200" b="1" dirty="0" smtClean="0"/>
              <a:t>Пациенты с тяжелым сепсисом и высоким риском смерти, полиорганной недостаточностью, имеющие оценку APACHE II </a:t>
            </a:r>
            <a:r>
              <a:rPr lang="ru-RU" sz="2200" b="1" u="sng" dirty="0" smtClean="0"/>
              <a:t>&gt;</a:t>
            </a:r>
            <a:r>
              <a:rPr lang="ru-RU" sz="2200" b="1" dirty="0" smtClean="0"/>
              <a:t>25</a:t>
            </a:r>
            <a:r>
              <a:rPr lang="ru-RU" sz="2200" dirty="0" smtClean="0"/>
              <a:t> </a:t>
            </a:r>
            <a:r>
              <a:rPr lang="ru-RU" sz="2200" b="1" dirty="0" smtClean="0"/>
              <a:t> могут получать rhAPC при отсутствии противопоказаний </a:t>
            </a:r>
            <a:r>
              <a:rPr lang="ru-RU" sz="1900" dirty="0" smtClean="0"/>
              <a:t>(уровень 2В) (2008). </a:t>
            </a:r>
            <a:r>
              <a:rPr lang="ru-RU" sz="2400" b="1" dirty="0" smtClean="0">
                <a:solidFill>
                  <a:srgbClr val="FF0000"/>
                </a:solidFill>
              </a:rPr>
              <a:t>Производитель забрал </a:t>
            </a:r>
            <a:r>
              <a:rPr lang="ru-RU" sz="2400" b="1" dirty="0" err="1" smtClean="0">
                <a:solidFill>
                  <a:srgbClr val="FF0000"/>
                </a:solidFill>
              </a:rPr>
              <a:t>дротрекогин</a:t>
            </a:r>
            <a:r>
              <a:rPr lang="ru-RU" sz="2400" b="1" dirty="0" smtClean="0">
                <a:solidFill>
                  <a:srgbClr val="FF0000"/>
                </a:solidFill>
              </a:rPr>
              <a:t> с рынка в октябре 2011 г.</a:t>
            </a:r>
            <a:endParaRPr lang="ru-RU" sz="1900" b="1" dirty="0" smtClean="0">
              <a:solidFill>
                <a:srgbClr val="FF0000"/>
              </a:solidFill>
            </a:endParaRPr>
          </a:p>
          <a:p>
            <a:pPr marL="400050" algn="just">
              <a:spcBef>
                <a:spcPts val="1800"/>
              </a:spcBef>
            </a:pPr>
            <a:r>
              <a:rPr lang="ru-RU" sz="2200" b="1" dirty="0" smtClean="0"/>
              <a:t>В протоколе </a:t>
            </a:r>
            <a:r>
              <a:rPr lang="en-US" sz="2200" b="1" dirty="0" smtClean="0"/>
              <a:t>SSC </a:t>
            </a:r>
            <a:r>
              <a:rPr lang="ru-RU" sz="2200" b="1" dirty="0" smtClean="0"/>
              <a:t>2012 г. – применение rhAPC не рекомендуется</a:t>
            </a:r>
          </a:p>
          <a:p>
            <a:pPr marL="57150" indent="0" algn="just">
              <a:spcBef>
                <a:spcPts val="1800"/>
              </a:spcBef>
              <a:buNone/>
            </a:pPr>
            <a:endParaRPr lang="ru-RU" sz="2200" b="1" dirty="0" smtClean="0"/>
          </a:p>
          <a:p>
            <a:pPr marL="400050" algn="just">
              <a:spcBef>
                <a:spcPts val="1800"/>
              </a:spcBef>
            </a:pPr>
            <a:r>
              <a:rPr lang="ru-RU" sz="2200" b="1" dirty="0" smtClean="0"/>
              <a:t>Рассматривается применение  </a:t>
            </a:r>
            <a:r>
              <a:rPr lang="ru-RU" sz="2400" b="1" i="1" dirty="0" smtClean="0">
                <a:solidFill>
                  <a:srgbClr val="FF0000"/>
                </a:solidFill>
              </a:rPr>
              <a:t>антитромбина </a:t>
            </a:r>
            <a:r>
              <a:rPr lang="en-US" sz="2400" b="1" i="1" dirty="0" smtClean="0">
                <a:solidFill>
                  <a:srgbClr val="FF0000"/>
                </a:solidFill>
              </a:rPr>
              <a:t>III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и рекомбинантного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тромбомодулина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5413868"/>
            <a:ext cx="752432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Levi M. Diagnosis and treatment of disseminated intravascular coagulation.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Lab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Hematol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2014 Jun;36(3):228-36.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Iba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T, Yamada A, Hashiguchi N,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Nagaoka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I. New therapeutic options for patients with sepsis and disseminated intravascular coagulation. Pol Arch Med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Wewn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2014 Apr 15.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pii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: AOP_14_029. 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15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17032"/>
            <a:ext cx="3523457" cy="286297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Благодарю за внимание!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328061"/>
            <a:ext cx="6658272" cy="2389406"/>
          </a:xfrm>
          <a:prstGeom prst="cloudCallout">
            <a:avLst>
              <a:gd name="adj1" fmla="val -36284"/>
              <a:gd name="adj2" fmla="val 9849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Приходите на наши форумы, не пожалеете!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1828649" cy="18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Все чаще звучит не ДВС-синдром, а: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Острая травматическая </a:t>
            </a:r>
            <a:r>
              <a:rPr lang="ru-RU" b="1" dirty="0" err="1" smtClean="0">
                <a:solidFill>
                  <a:srgbClr val="FF0000"/>
                </a:solidFill>
              </a:rPr>
              <a:t>коагулопатия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Септическая </a:t>
            </a:r>
            <a:r>
              <a:rPr lang="ru-RU" b="1" dirty="0" err="1" smtClean="0">
                <a:solidFill>
                  <a:srgbClr val="FF0000"/>
                </a:solidFill>
              </a:rPr>
              <a:t>коагулопатия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Иммунная </a:t>
            </a:r>
            <a:r>
              <a:rPr lang="ru-RU" b="1" dirty="0" err="1" smtClean="0">
                <a:solidFill>
                  <a:srgbClr val="FF0000"/>
                </a:solidFill>
              </a:rPr>
              <a:t>коагулопатия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Посттрансфузионная </a:t>
            </a:r>
            <a:r>
              <a:rPr lang="ru-RU" b="1" dirty="0" smtClean="0">
                <a:solidFill>
                  <a:srgbClr val="FF0000"/>
                </a:solidFill>
              </a:rPr>
              <a:t>коагулопатия</a:t>
            </a:r>
          </a:p>
          <a:p>
            <a:pPr>
              <a:lnSpc>
                <a:spcPct val="150000"/>
              </a:lnSpc>
            </a:pPr>
            <a:r>
              <a:rPr lang="ru-RU" b="1" dirty="0" err="1" smtClean="0"/>
              <a:t>Дилюционная</a:t>
            </a:r>
            <a:r>
              <a:rPr lang="ru-RU" b="1" dirty="0" smtClean="0">
                <a:solidFill>
                  <a:srgbClr val="FF0000"/>
                </a:solidFill>
              </a:rPr>
              <a:t> коагулопатия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642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3284" y="439797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«Триада смерти»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35984" y="1340768"/>
            <a:ext cx="3168352" cy="1296144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Гипотермия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233576" y="2387752"/>
            <a:ext cx="3135961" cy="1008112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Ацидоз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619672" y="1340768"/>
            <a:ext cx="3312368" cy="129614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Коагулопатия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2" y="0"/>
            <a:ext cx="1401620" cy="18688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27784" y="3856776"/>
            <a:ext cx="6408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González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Balverde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Ramírez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Lizardo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EJ,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Cardona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Muñoz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EG,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Totsuka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Sutto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SE,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García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Benavides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L. [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Prognostic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value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of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lethal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triad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among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patients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with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multiple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trauma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].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Rev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Chil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Nov;141(11):1420-6.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Revista médica de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" y="3645024"/>
            <a:ext cx="1771650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1368" y="492461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Коагулопатия</a:t>
            </a:r>
            <a:r>
              <a:rPr lang="ru-RU" sz="2400" b="1" dirty="0" smtClean="0">
                <a:solidFill>
                  <a:srgbClr val="FF0000"/>
                </a:solidFill>
              </a:rPr>
              <a:t> при критических состояниях – независимый фактор риска смерти!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55" y="1179706"/>
            <a:ext cx="6310858" cy="4360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99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Что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же такое ДВС-синдром?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696290" y="5341448"/>
            <a:ext cx="2838509" cy="939937"/>
          </a:xfrm>
          <a:prstGeom prst="cloudCallout">
            <a:avLst>
              <a:gd name="adj1" fmla="val 14011"/>
              <a:gd name="adj2" fmla="val -1164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кровотечение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985" y="2442327"/>
            <a:ext cx="2520280" cy="917740"/>
          </a:xfrm>
          <a:prstGeom prst="cloudCallout">
            <a:avLst>
              <a:gd name="adj1" fmla="val 26279"/>
              <a:gd name="adj2" fmla="val 937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острое заболевание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546271" y="920207"/>
            <a:ext cx="2099773" cy="796775"/>
          </a:xfrm>
          <a:prstGeom prst="cloudCallout">
            <a:avLst>
              <a:gd name="adj1" fmla="val 68212"/>
              <a:gd name="adj2" fmla="val 590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тромбоз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143026" y="980728"/>
            <a:ext cx="2592288" cy="1152128"/>
          </a:xfrm>
          <a:prstGeom prst="cloudCallout">
            <a:avLst>
              <a:gd name="adj1" fmla="val -45050"/>
              <a:gd name="adj2" fmla="val 1205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хроническое заболевание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534798" y="5341449"/>
            <a:ext cx="3565593" cy="939937"/>
          </a:xfrm>
          <a:prstGeom prst="cloudCallout">
            <a:avLst>
              <a:gd name="adj1" fmla="val -44804"/>
              <a:gd name="adj2" fmla="val -1248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Нужно лечить антикоагулянтами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681137" y="2094508"/>
            <a:ext cx="2283352" cy="1228822"/>
          </a:xfrm>
          <a:prstGeom prst="cloudCallout">
            <a:avLst>
              <a:gd name="adj1" fmla="val -48013"/>
              <a:gd name="adj2" fmla="val 636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Нужно лечить плазмой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5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635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Определение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         </a:t>
            </a: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                                               МКБ 10: D65 </a:t>
            </a:r>
            <a:r>
              <a:rPr lang="ru-RU" sz="2400" b="1" dirty="0">
                <a:solidFill>
                  <a:srgbClr val="0000FF"/>
                </a:solidFill>
              </a:rPr>
              <a:t>Диссеминированное внутрисосудистое свертывание [синдром </a:t>
            </a:r>
            <a:r>
              <a:rPr lang="ru-RU" sz="2400" b="1" dirty="0" err="1">
                <a:solidFill>
                  <a:srgbClr val="0000FF"/>
                </a:solidFill>
              </a:rPr>
              <a:t>дефибринации</a:t>
            </a:r>
            <a:r>
              <a:rPr lang="ru-RU" sz="2400" b="1" dirty="0">
                <a:solidFill>
                  <a:srgbClr val="0000FF"/>
                </a:solidFill>
              </a:rPr>
              <a:t>]</a:t>
            </a:r>
            <a:br>
              <a:rPr lang="ru-RU" sz="2400" b="1" dirty="0">
                <a:solidFill>
                  <a:srgbClr val="0000FF"/>
                </a:solidFill>
              </a:rPr>
            </a:b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22530" name="Объект 6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1" cy="4021906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ru-RU" sz="2800" b="1" dirty="0" smtClean="0">
                <a:solidFill>
                  <a:srgbClr val="0033CC"/>
                </a:solidFill>
              </a:rPr>
              <a:t>ДВС-синдром</a:t>
            </a:r>
            <a:r>
              <a:rPr lang="ru-RU" sz="2400" dirty="0" smtClean="0"/>
              <a:t> - </a:t>
            </a:r>
            <a:r>
              <a:rPr lang="ru-RU" sz="2400" b="1" dirty="0" smtClean="0"/>
              <a:t>приобретённая, вторичная </a:t>
            </a:r>
            <a:r>
              <a:rPr lang="ru-RU" sz="2800" b="1" i="1" dirty="0" smtClean="0">
                <a:solidFill>
                  <a:srgbClr val="FF0000"/>
                </a:solidFill>
              </a:rPr>
              <a:t>острая</a:t>
            </a:r>
            <a:r>
              <a:rPr lang="ru-RU" sz="2400" b="1" dirty="0" smtClean="0"/>
              <a:t> патология гемостаза.</a:t>
            </a:r>
          </a:p>
          <a:p>
            <a:pPr algn="just">
              <a:spcBef>
                <a:spcPts val="1200"/>
              </a:spcBef>
            </a:pPr>
            <a:r>
              <a:rPr lang="ru-RU" sz="2400" b="1" dirty="0" smtClean="0"/>
              <a:t>Сопутствует только </a:t>
            </a:r>
            <a:r>
              <a:rPr lang="ru-RU" sz="2800" b="1" i="1" dirty="0" smtClean="0">
                <a:solidFill>
                  <a:srgbClr val="FF0000"/>
                </a:solidFill>
              </a:rPr>
              <a:t>критическому состоянию!!!</a:t>
            </a:r>
          </a:p>
          <a:p>
            <a:pPr algn="just">
              <a:spcBef>
                <a:spcPts val="12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</a:t>
            </a:r>
            <a:r>
              <a:rPr lang="en-US" sz="2800" b="1" i="1" dirty="0" err="1" smtClean="0">
                <a:solidFill>
                  <a:srgbClr val="FF0000"/>
                </a:solidFill>
              </a:rPr>
              <a:t>oagulopathy</a:t>
            </a:r>
            <a:r>
              <a:rPr lang="en-US" sz="2800" b="1" i="1" dirty="0" smtClean="0">
                <a:solidFill>
                  <a:srgbClr val="FF0000"/>
                </a:solidFill>
              </a:rPr>
              <a:t> consumptive</a:t>
            </a:r>
            <a:r>
              <a:rPr lang="ru-RU" sz="2800" b="1" i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 smtClean="0"/>
              <a:t>потребляются компоненты свертывающей и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противосвертывающей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системы крови</a:t>
            </a:r>
          </a:p>
          <a:p>
            <a:pPr algn="just">
              <a:spcBef>
                <a:spcPts val="1200"/>
              </a:spcBef>
            </a:pPr>
            <a:r>
              <a:rPr lang="ru-RU" sz="2400" b="1" dirty="0" smtClean="0"/>
              <a:t>Может сопровождаться как </a:t>
            </a:r>
            <a:r>
              <a:rPr lang="ru-RU" sz="2400" b="1" i="1" dirty="0" smtClean="0">
                <a:solidFill>
                  <a:srgbClr val="FF0000"/>
                </a:solidFill>
              </a:rPr>
              <a:t>кровотечением</a:t>
            </a:r>
            <a:r>
              <a:rPr lang="ru-RU" sz="2400" b="1" dirty="0" smtClean="0"/>
              <a:t>, так 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микротромбозами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99000"/>
            <a:ext cx="2673350" cy="2159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8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6731</TotalTime>
  <Words>2597</Words>
  <Application>Microsoft Office PowerPoint</Application>
  <PresentationFormat>Экран (4:3)</PresentationFormat>
  <Paragraphs>586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59</vt:i4>
      </vt:variant>
    </vt:vector>
  </HeadingPairs>
  <TitlesOfParts>
    <vt:vector size="63" baseType="lpstr">
      <vt:lpstr>Тема Office</vt:lpstr>
      <vt:lpstr>Оформление по умолчанию</vt:lpstr>
      <vt:lpstr>1_Тема Office</vt:lpstr>
      <vt:lpstr>2_Тема Office</vt:lpstr>
      <vt:lpstr>Презентация PowerPoint</vt:lpstr>
      <vt:lpstr>Кто в России специалист по гемостазу?</vt:lpstr>
      <vt:lpstr>Презентация PowerPoint</vt:lpstr>
      <vt:lpstr> Что нам нужно сегодня?</vt:lpstr>
      <vt:lpstr>Определение</vt:lpstr>
      <vt:lpstr>Все чаще звучит не ДВС-синдром, а:</vt:lpstr>
      <vt:lpstr>Презентация PowerPoint</vt:lpstr>
      <vt:lpstr>Что же такое ДВС-синдром?</vt:lpstr>
      <vt:lpstr>Определение                                                                                                 МКБ 10: D65 Диссеминированное внутрисосудистое свертывание [синдром дефибринации] </vt:lpstr>
      <vt:lpstr>Определение</vt:lpstr>
      <vt:lpstr>Основные причины ДВС-синдрома в акушерстве</vt:lpstr>
      <vt:lpstr>Презентация PowerPoint</vt:lpstr>
      <vt:lpstr>Презентация PowerPoint</vt:lpstr>
      <vt:lpstr>Шкалы диагностики             ДВС-синдрома</vt:lpstr>
      <vt:lpstr>Презентация PowerPoint</vt:lpstr>
      <vt:lpstr>Диагностика ДВС-синдрома</vt:lpstr>
      <vt:lpstr>Основные тесты коагулограммы</vt:lpstr>
      <vt:lpstr>Тромбоэластограмма в экстренной ситуации  может заменить всю лабораторию!</vt:lpstr>
      <vt:lpstr>Подготовка кадров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ДВС-синдрома в шкалах</vt:lpstr>
      <vt:lpstr>Что мы видим при массивной кровопотере:</vt:lpstr>
      <vt:lpstr>Презентация PowerPoint</vt:lpstr>
      <vt:lpstr>Что мы видим при кровопотере:</vt:lpstr>
      <vt:lpstr>А нужно быстро останавливать кровотечение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концентратов факторов свертывания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Антифибринолитики</vt:lpstr>
      <vt:lpstr>Презентация PowerPoint</vt:lpstr>
      <vt:lpstr>Презентация PowerPoint</vt:lpstr>
      <vt:lpstr>Презентация PowerPoint</vt:lpstr>
      <vt:lpstr>Прочие мероприятия </vt:lpstr>
      <vt:lpstr>Презентация PowerPoint</vt:lpstr>
      <vt:lpstr>Презентация PowerPoint</vt:lpstr>
      <vt:lpstr>Презентация PowerPoint</vt:lpstr>
      <vt:lpstr>Цели контроля за коагуляцией</vt:lpstr>
      <vt:lpstr>Презентация PowerPoint</vt:lpstr>
      <vt:lpstr>Презентация PowerPoint</vt:lpstr>
      <vt:lpstr>Кожные проявления ДВС-синдрома при менингококковой септицемии.</vt:lpstr>
      <vt:lpstr>Причины тромбоцитопении в беременности Тромбоцитопения у 10% беременных женщин,                       из них 70-80% - гестационная тромбоцитопения</vt:lpstr>
      <vt:lpstr>Причины тромбоцитопении в беременности Тромбоцитопения у 10% беременных женщин,                       из них 70-80% - гестационная тромбоцитопения</vt:lpstr>
      <vt:lpstr>Дифференциальная диагностика связанных с беременностью микроангиопатий </vt:lpstr>
      <vt:lpstr>Морфология ДВС-синдрома: тромбы в сосудах микроциркуляции легких (показаны стрелкой) при эмболии амниотической жидкостью (автор микрофото А.В. Спирин, 2006).</vt:lpstr>
      <vt:lpstr>Презентация PowerPoint</vt:lpstr>
      <vt:lpstr>Презентация PowerPoint</vt:lpstr>
      <vt:lpstr>Интенсивная терапия ДВС-синдрома при сепсисе</vt:lpstr>
      <vt:lpstr>Благодарю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</dc:creator>
  <cp:lastModifiedBy>User</cp:lastModifiedBy>
  <cp:revision>189</cp:revision>
  <dcterms:created xsi:type="dcterms:W3CDTF">2013-09-03T16:28:15Z</dcterms:created>
  <dcterms:modified xsi:type="dcterms:W3CDTF">2015-05-18T10:11:05Z</dcterms:modified>
</cp:coreProperties>
</file>