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8" r:id="rId2"/>
    <p:sldMasterId id="2147483682" r:id="rId3"/>
    <p:sldMasterId id="2147483696" r:id="rId4"/>
    <p:sldMasterId id="2147483710" r:id="rId5"/>
    <p:sldMasterId id="2147483724" r:id="rId6"/>
    <p:sldMasterId id="2147483738" r:id="rId7"/>
    <p:sldMasterId id="2147483752" r:id="rId8"/>
  </p:sldMasterIdLst>
  <p:notesMasterIdLst>
    <p:notesMasterId r:id="rId72"/>
  </p:notesMasterIdLst>
  <p:sldIdLst>
    <p:sldId id="577" r:id="rId9"/>
    <p:sldId id="627" r:id="rId10"/>
    <p:sldId id="601" r:id="rId11"/>
    <p:sldId id="579" r:id="rId12"/>
    <p:sldId id="628" r:id="rId13"/>
    <p:sldId id="629" r:id="rId14"/>
    <p:sldId id="630" r:id="rId15"/>
    <p:sldId id="631" r:id="rId16"/>
    <p:sldId id="619" r:id="rId17"/>
    <p:sldId id="617" r:id="rId18"/>
    <p:sldId id="618" r:id="rId19"/>
    <p:sldId id="632" r:id="rId20"/>
    <p:sldId id="633" r:id="rId21"/>
    <p:sldId id="645" r:id="rId22"/>
    <p:sldId id="639" r:id="rId23"/>
    <p:sldId id="560" r:id="rId24"/>
    <p:sldId id="557" r:id="rId25"/>
    <p:sldId id="600" r:id="rId26"/>
    <p:sldId id="640" r:id="rId27"/>
    <p:sldId id="634" r:id="rId28"/>
    <p:sldId id="635" r:id="rId29"/>
    <p:sldId id="559" r:id="rId30"/>
    <p:sldId id="641" r:id="rId31"/>
    <p:sldId id="558" r:id="rId32"/>
    <p:sldId id="571" r:id="rId33"/>
    <p:sldId id="561" r:id="rId34"/>
    <p:sldId id="570" r:id="rId35"/>
    <p:sldId id="556" r:id="rId36"/>
    <p:sldId id="625" r:id="rId37"/>
    <p:sldId id="598" r:id="rId38"/>
    <p:sldId id="597" r:id="rId39"/>
    <p:sldId id="612" r:id="rId40"/>
    <p:sldId id="620" r:id="rId41"/>
    <p:sldId id="611" r:id="rId42"/>
    <p:sldId id="374" r:id="rId43"/>
    <p:sldId id="623" r:id="rId44"/>
    <p:sldId id="565" r:id="rId45"/>
    <p:sldId id="622" r:id="rId46"/>
    <p:sldId id="508" r:id="rId47"/>
    <p:sldId id="509" r:id="rId48"/>
    <p:sldId id="510" r:id="rId49"/>
    <p:sldId id="522" r:id="rId50"/>
    <p:sldId id="642" r:id="rId51"/>
    <p:sldId id="548" r:id="rId52"/>
    <p:sldId id="549" r:id="rId53"/>
    <p:sldId id="593" r:id="rId54"/>
    <p:sldId id="550" r:id="rId55"/>
    <p:sldId id="502" r:id="rId56"/>
    <p:sldId id="644" r:id="rId57"/>
    <p:sldId id="541" r:id="rId58"/>
    <p:sldId id="643" r:id="rId59"/>
    <p:sldId id="371" r:id="rId60"/>
    <p:sldId id="636" r:id="rId61"/>
    <p:sldId id="603" r:id="rId62"/>
    <p:sldId id="602" r:id="rId63"/>
    <p:sldId id="604" r:id="rId64"/>
    <p:sldId id="599" r:id="rId65"/>
    <p:sldId id="626" r:id="rId66"/>
    <p:sldId id="567" r:id="rId67"/>
    <p:sldId id="554" r:id="rId68"/>
    <p:sldId id="637" r:id="rId69"/>
    <p:sldId id="638" r:id="rId70"/>
    <p:sldId id="343" r:id="rId7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2E9"/>
    <a:srgbClr val="0000FF"/>
    <a:srgbClr val="3333FF"/>
    <a:srgbClr val="EAEAEA"/>
    <a:srgbClr val="CCFFFF"/>
    <a:srgbClr val="CCECFF"/>
    <a:srgbClr val="0033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750" autoAdjust="0"/>
    <p:restoredTop sz="94671" autoAdjust="0"/>
  </p:normalViewPr>
  <p:slideViewPr>
    <p:cSldViewPr>
      <p:cViewPr varScale="1">
        <p:scale>
          <a:sx n="84" d="100"/>
          <a:sy n="84" d="100"/>
        </p:scale>
        <p:origin x="-1258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0CC5A-2E90-4446-8BF3-16C738CCDFB1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B93B8-572C-42C7-83A0-124212BFC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69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50BC-BC29-47C2-802E-5FAB10A96A73}" type="datetime11">
              <a:rPr lang="ru-RU" smtClean="0"/>
              <a:t>13:46:02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891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CC50-59B6-481C-9432-AB0C08DA6732}" type="datetime11">
              <a:rPr lang="ru-RU" smtClean="0"/>
              <a:t>13:46:02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1594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322A-5E7E-4466-AAAF-00BE4B9BD698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01676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2948-3E09-4385-AD46-D559DC3EB65F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15864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03D9-A89B-42AD-9DA1-61B2F50A6FE3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882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01BE5-EAD7-43FC-BC48-9C9105EB8C03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E87EF-7A58-4C31-A5AC-2BD8DDF5BD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645030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46807-B0F3-434F-B2BB-97671EEDF7FC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Куликов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D80C6-9D61-4184-AF46-FC9E56BD21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42987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227D-5830-4E6A-9C6B-9346C98505C0}" type="datetime11">
              <a:rPr lang="ru-RU" smtClean="0"/>
              <a:t>13:46:02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288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D6CDB-BBAC-4F3B-874D-CF5FEF9FC0A6}" type="datetime11">
              <a:rPr lang="ru-RU" smtClean="0"/>
              <a:t>13:46:02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E87EF-7A58-4C31-A5AC-2BD8DDF5B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86409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D80C6-9D61-4184-AF46-FC9E56BD2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32146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69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305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27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57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90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0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C4D1-26B5-441D-9371-75ECC6FF4F4A}" type="datetime11">
              <a:rPr lang="ru-RU" smtClean="0"/>
              <a:t>13:46:02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0150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96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126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225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48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03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8226720" cy="21933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3935934"/>
            <a:ext cx="8226720" cy="2193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5E9B0-7DA8-466E-963D-86F25D5E43B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332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BB663-0E8C-470B-8171-C7E548C695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644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14CA-A804-41D1-98E5-C7630F24D2BA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518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9C92-ADB3-4855-8615-9173178B48FD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579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0E81-1BAF-4608-B95A-D77837B47F4B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74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E85D-EA56-4953-A1C5-B8D4CED04E4A}" type="datetime11">
              <a:rPr lang="ru-RU" smtClean="0"/>
              <a:t>13:46:02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0973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737E-92B4-4200-B1DC-D8E4A018A5BB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54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9F5E-5A7F-443B-82FF-DF48ACE0B1AE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511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D658-733E-4A98-965C-49B40707693B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855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77FC-4DFA-44D1-8412-0C88C9EF5BFA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759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9CBD-8B5D-4BA8-AFFC-A485DF507658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8439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322A-5E7E-4466-AAAF-00BE4B9BD698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9966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2948-3E09-4385-AD46-D559DC3EB65F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8463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03D9-A89B-42AD-9DA1-61B2F50A6FE3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920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01BE5-EAD7-43FC-BC48-9C9105EB8C03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E87EF-7A58-4C31-A5AC-2BD8DDF5BD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65633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46807-B0F3-434F-B2BB-97671EEDF7FC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Куликов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D80C6-9D61-4184-AF46-FC9E56BD21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9752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5747-B9E0-4382-864E-C36344315D28}" type="datetime11">
              <a:rPr lang="ru-RU" smtClean="0"/>
              <a:t>13:46:02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6455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14CA-A804-41D1-98E5-C7630F24D2BA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5820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9C92-ADB3-4855-8615-9173178B48FD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2530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0E81-1BAF-4608-B95A-D77837B47F4B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562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737E-92B4-4200-B1DC-D8E4A018A5BB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5371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9F5E-5A7F-443B-82FF-DF48ACE0B1AE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956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D658-733E-4A98-965C-49B40707693B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5404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77FC-4DFA-44D1-8412-0C88C9EF5BFA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231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9CBD-8B5D-4BA8-AFFC-A485DF507658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4154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322A-5E7E-4466-AAAF-00BE4B9BD698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8794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2948-3E09-4385-AD46-D559DC3EB65F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3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686C-CFA2-4F71-8DBF-9A28FB1881FF}" type="datetime11">
              <a:rPr lang="ru-RU" smtClean="0"/>
              <a:t>13:46:02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6895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03D9-A89B-42AD-9DA1-61B2F50A6FE3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0105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01BE5-EAD7-43FC-BC48-9C9105EB8C03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E87EF-7A58-4C31-A5AC-2BD8DDF5BD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29706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46807-B0F3-434F-B2BB-97671EEDF7FC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Куликов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D80C6-9D61-4184-AF46-FC9E56BD21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57338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14CA-A804-41D1-98E5-C7630F24D2BA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87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9C92-ADB3-4855-8615-9173178B48FD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735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0E81-1BAF-4608-B95A-D77837B47F4B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9684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737E-92B4-4200-B1DC-D8E4A018A5BB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7822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9F5E-5A7F-443B-82FF-DF48ACE0B1AE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823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D658-733E-4A98-965C-49B40707693B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176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77FC-4DFA-44D1-8412-0C88C9EF5BFA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CA59-4F76-46E2-90AD-BC8D7A0F9D02}" type="datetime11">
              <a:rPr lang="ru-RU" smtClean="0"/>
              <a:t>13:46:02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9027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9CBD-8B5D-4BA8-AFFC-A485DF507658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190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322A-5E7E-4466-AAAF-00BE4B9BD698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253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2948-3E09-4385-AD46-D559DC3EB65F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5474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03D9-A89B-42AD-9DA1-61B2F50A6FE3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1959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01BE5-EAD7-43FC-BC48-9C9105EB8C03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E87EF-7A58-4C31-A5AC-2BD8DDF5BD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94187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46807-B0F3-434F-B2BB-97671EEDF7FC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Куликов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D80C6-9D61-4184-AF46-FC9E56BD21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847405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14CA-A804-41D1-98E5-C7630F24D2BA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936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9C92-ADB3-4855-8615-9173178B48FD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0380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0E81-1BAF-4608-B95A-D77837B47F4B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0349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737E-92B4-4200-B1DC-D8E4A018A5BB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479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F340-DBB7-420E-9C5A-DA6F231607F4}" type="datetime11">
              <a:rPr lang="ru-RU" smtClean="0"/>
              <a:t>13:46:02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2453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9F5E-5A7F-443B-82FF-DF48ACE0B1AE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058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D658-733E-4A98-965C-49B40707693B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5004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77FC-4DFA-44D1-8412-0C88C9EF5BFA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491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9CBD-8B5D-4BA8-AFFC-A485DF507658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9009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322A-5E7E-4466-AAAF-00BE4B9BD698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891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2948-3E09-4385-AD46-D559DC3EB65F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379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03D9-A89B-42AD-9DA1-61B2F50A6FE3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0370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01BE5-EAD7-43FC-BC48-9C9105EB8C03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E87EF-7A58-4C31-A5AC-2BD8DDF5BD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54910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46807-B0F3-434F-B2BB-97671EEDF7FC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Куликов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D80C6-9D61-4184-AF46-FC9E56BD21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287224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14CA-A804-41D1-98E5-C7630F24D2BA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77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045E-8388-40D5-8411-184B56AA18DA}" type="datetime11">
              <a:rPr lang="ru-RU" smtClean="0"/>
              <a:t>13:46:02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1282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9C92-ADB3-4855-8615-9173178B48FD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3039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0E81-1BAF-4608-B95A-D77837B47F4B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9113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737E-92B4-4200-B1DC-D8E4A018A5BB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1256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9F5E-5A7F-443B-82FF-DF48ACE0B1AE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64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D658-733E-4A98-965C-49B40707693B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351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77FC-4DFA-44D1-8412-0C88C9EF5BFA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3885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9CBD-8B5D-4BA8-AFFC-A485DF507658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598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322A-5E7E-4466-AAAF-00BE4B9BD698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1343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2948-3E09-4385-AD46-D559DC3EB65F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6354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03D9-A89B-42AD-9DA1-61B2F50A6FE3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610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9C5DF-3686-49F3-A40F-2AA3A87EE5FA}" type="datetime11">
              <a:rPr lang="ru-RU" smtClean="0"/>
              <a:t>13:46:02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78835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01BE5-EAD7-43FC-BC48-9C9105EB8C03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E87EF-7A58-4C31-A5AC-2BD8DDF5BD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900892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46807-B0F3-434F-B2BB-97671EEDF7FC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Куликов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D80C6-9D61-4184-AF46-FC9E56BD21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120134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14CA-A804-41D1-98E5-C7630F24D2BA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9964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9C92-ADB3-4855-8615-9173178B48FD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8489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0E81-1BAF-4608-B95A-D77837B47F4B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8803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737E-92B4-4200-B1DC-D8E4A018A5BB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533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9F5E-5A7F-443B-82FF-DF48ACE0B1AE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12116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D658-733E-4A98-965C-49B40707693B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44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77FC-4DFA-44D1-8412-0C88C9EF5BFA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488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9CBD-8B5D-4BA8-AFFC-A485DF507658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04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E744C-EF60-4B81-BF90-910B985BA308}" type="datetime11">
              <a:rPr lang="ru-RU" smtClean="0"/>
              <a:t>13:46:02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EDED1-2907-4D1E-B732-296E401C9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13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  <p:sldLayoutId id="2147483667" r:id="rId13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2256-EB8A-4303-8D35-47EA983816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37677-682F-4DAB-9F6D-804A6A4A12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7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46D7C-DA16-49D1-BB19-8D90BFADCC03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91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46D7C-DA16-49D1-BB19-8D90BFADCC03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0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46D7C-DA16-49D1-BB19-8D90BFADCC03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86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46D7C-DA16-49D1-BB19-8D90BFADCC03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99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46D7C-DA16-49D1-BB19-8D90BFADCC03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95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46D7C-DA16-49D1-BB19-8D90BFADCC03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13:55:29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EDED1-2907-4D1E-B732-296E401C94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9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2.wdp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emf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3.jpg"/><Relationship Id="rId5" Type="http://schemas.openxmlformats.org/officeDocument/2006/relationships/image" Target="../media/image38.png"/><Relationship Id="rId10" Type="http://schemas.openxmlformats.org/officeDocument/2006/relationships/image" Target="../media/image6.jp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ar.org.ru/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gi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gif"/><Relationship Id="rId5" Type="http://schemas.openxmlformats.org/officeDocument/2006/relationships/image" Target="../media/image63.gif"/><Relationship Id="rId4" Type="http://schemas.openxmlformats.org/officeDocument/2006/relationships/image" Target="../media/image6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7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78.gi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jpeg"/><Relationship Id="rId4" Type="http://schemas.openxmlformats.org/officeDocument/2006/relationships/image" Target="../media/image9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mailto:kulikov1905@yandex.r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Дата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31192" y="836712"/>
            <a:ext cx="8137599" cy="518785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b="1" dirty="0" smtClean="0">
              <a:solidFill>
                <a:srgbClr val="0000CC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b="1" dirty="0">
              <a:solidFill>
                <a:srgbClr val="0000CC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«Особенности септического шока в акушерстве»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18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ru-RU" sz="1800" b="1" dirty="0" smtClean="0"/>
              <a:t>А.В</a:t>
            </a:r>
            <a:r>
              <a:rPr lang="ru-RU" sz="1800" b="1" dirty="0"/>
              <a:t>. </a:t>
            </a:r>
            <a:r>
              <a:rPr lang="ru-RU" sz="1800" b="1" dirty="0" smtClean="0"/>
              <a:t>Куликов</a:t>
            </a:r>
            <a:endParaRPr lang="ru-RU" sz="16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Уральский государственный медицинский университет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Кафедра анестезиологии, реаниматологии и трансфузиологии ФПК и ПП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Областной перинатальный центр г. Екатеринбург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1800" dirty="0" smtClean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dirty="0" smtClean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dirty="0" smtClean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6024562"/>
            <a:ext cx="5760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kern="0" dirty="0" smtClean="0">
                <a:solidFill>
                  <a:srgbClr val="000000"/>
                </a:solidFill>
                <a:latin typeface="Arial"/>
              </a:rPr>
              <a:t> </a:t>
            </a:r>
            <a:endParaRPr lang="ru-RU" sz="2000" b="1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8640"/>
            <a:ext cx="6588224" cy="96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9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F340-DBB7-420E-9C5A-DA6F231607F4}" type="datetime11">
              <a:rPr lang="ru-RU" smtClean="0"/>
              <a:t>13:46:06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9" y="1988840"/>
            <a:ext cx="3821179" cy="18002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7781"/>
            <a:ext cx="3744416" cy="283951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81791" y="4005064"/>
            <a:ext cx="33843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Игнац</a:t>
            </a:r>
            <a:r>
              <a:rPr lang="ru-RU" b="1" dirty="0"/>
              <a:t> Филипп </a:t>
            </a:r>
            <a:r>
              <a:rPr lang="ru-RU" b="1" dirty="0" err="1" smtClean="0"/>
              <a:t>Земмельвейс</a:t>
            </a:r>
            <a:r>
              <a:rPr lang="ru-RU" b="1" dirty="0" smtClean="0"/>
              <a:t> </a:t>
            </a:r>
            <a:r>
              <a:rPr lang="ru-RU" sz="1600" b="1" dirty="0"/>
              <a:t>(1818-1865)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3397" y="4941168"/>
            <a:ext cx="878497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  <a:latin typeface="Segoe UI"/>
              </a:rPr>
              <a:t>Уменьшение смертности </a:t>
            </a:r>
            <a:r>
              <a:rPr lang="ru-RU" sz="2800" b="1" dirty="0">
                <a:solidFill>
                  <a:srgbClr val="3333FF"/>
                </a:solidFill>
                <a:latin typeface="Segoe UI"/>
              </a:rPr>
              <a:t>из-за родильного сепсиса </a:t>
            </a:r>
            <a:r>
              <a:rPr lang="ru-RU" sz="2800" b="1" dirty="0" smtClean="0">
                <a:solidFill>
                  <a:srgbClr val="3333FF"/>
                </a:solidFill>
                <a:latin typeface="Segoe UI"/>
              </a:rPr>
              <a:t>с </a:t>
            </a:r>
            <a:r>
              <a:rPr lang="ru-RU" sz="2800" b="1" dirty="0">
                <a:solidFill>
                  <a:srgbClr val="3333FF"/>
                </a:solidFill>
                <a:latin typeface="Segoe UI"/>
              </a:rPr>
              <a:t>11% в 1846 до 3% в </a:t>
            </a:r>
            <a:r>
              <a:rPr lang="ru-RU" sz="2800" b="1" dirty="0" smtClean="0">
                <a:solidFill>
                  <a:srgbClr val="3333FF"/>
                </a:solidFill>
                <a:latin typeface="Segoe UI"/>
              </a:rPr>
              <a:t>1847 г.</a:t>
            </a:r>
            <a:endParaRPr lang="ru-RU" sz="2800" b="1" dirty="0">
              <a:solidFill>
                <a:srgbClr val="3333FF"/>
              </a:solidFill>
              <a:latin typeface="Segoe UI"/>
            </a:endParaRPr>
          </a:p>
          <a:p>
            <a:endParaRPr lang="ru-RU" dirty="0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9024" y="476672"/>
            <a:ext cx="87849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Segoe UI"/>
              </a:rPr>
              <a:t>19 век – 50% случаев МС связано с инфекцией!</a:t>
            </a:r>
            <a:endParaRPr lang="ru-RU" sz="2800" b="1" dirty="0">
              <a:solidFill>
                <a:srgbClr val="FF0000"/>
              </a:solidFill>
              <a:latin typeface="Segoe UI"/>
            </a:endParaRPr>
          </a:p>
          <a:p>
            <a:endParaRPr lang="ru-RU" dirty="0">
              <a:solidFill>
                <a:srgbClr val="000000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66092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F340-DBB7-420E-9C5A-DA6F231607F4}" type="datetime11">
              <a:rPr lang="ru-RU" smtClean="0"/>
              <a:t>13:46:06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268760"/>
            <a:ext cx="4752528" cy="356439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929930" y="47667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Обработка рук остается проблемой!!!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5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F340-DBB7-420E-9C5A-DA6F231607F4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13:46:06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5436096" cy="16735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08" y="1988840"/>
            <a:ext cx="1855405" cy="16740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749" y="2523074"/>
            <a:ext cx="2526570" cy="227957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9512" y="3713110"/>
            <a:ext cx="45973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arial"/>
              </a:rPr>
              <a:t>1874 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</a:rPr>
              <a:t>- 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1926 </a:t>
            </a:r>
            <a:endParaRPr lang="ru-RU" sz="2000" b="1" dirty="0" smtClean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arial"/>
              </a:rPr>
              <a:t>Снижение от кровотечений на 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56%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97874" y="4784958"/>
            <a:ext cx="38568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arial"/>
              </a:rPr>
              <a:t>1932 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</a:rPr>
              <a:t>- 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1952 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arial"/>
              </a:rPr>
              <a:t>Снижение от сепсиса 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на 85%</a:t>
            </a:r>
            <a:endParaRPr lang="ru-RU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6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Антибиотикопрофилактика в акушерстве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F340-DBB7-420E-9C5A-DA6F231607F4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13:46:06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52" y="2904036"/>
            <a:ext cx="3641238" cy="90591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052" y="1343962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prstClr val="black"/>
                </a:solidFill>
              </a:rPr>
              <a:t>После пережатия пуповины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00FF"/>
                </a:solidFill>
              </a:rPr>
              <a:t>За 30-40 мин до разреза кожи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5559863" y="1471573"/>
            <a:ext cx="144016" cy="698884"/>
          </a:xfrm>
          <a:prstGeom prst="rightBrace">
            <a:avLst>
              <a:gd name="adj1" fmla="val 55481"/>
              <a:gd name="adj2" fmla="val 4580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2616" y="159018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Один раз!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140" y="2298070"/>
            <a:ext cx="1299459" cy="19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204" y="4329222"/>
            <a:ext cx="4668554" cy="124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988" y="5686132"/>
            <a:ext cx="4553719" cy="10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52" y="5646537"/>
            <a:ext cx="4326443" cy="88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66" y="4426722"/>
            <a:ext cx="4090014" cy="105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138" y="4782823"/>
            <a:ext cx="768283" cy="83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726192"/>
            <a:ext cx="6851104" cy="1143000"/>
          </a:xfrm>
        </p:spPr>
        <p:txBody>
          <a:bodyPr/>
          <a:lstStyle/>
          <a:p>
            <a:r>
              <a:rPr lang="ru-RU" dirty="0" smtClean="0"/>
              <a:t>Преждевременные роды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CA59-4F76-46E2-90AD-BC8D7A0F9D02}" type="datetime11">
              <a:rPr lang="ru-RU" smtClean="0"/>
              <a:t>14:13:36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656184" cy="221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08196" y="4797152"/>
            <a:ext cx="8136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err="1"/>
              <a:t>Saccone</a:t>
            </a:r>
            <a:r>
              <a:rPr lang="en-US" sz="1600" dirty="0"/>
              <a:t> G, </a:t>
            </a:r>
            <a:r>
              <a:rPr lang="en-US" sz="1600" dirty="0" err="1"/>
              <a:t>Berghella</a:t>
            </a:r>
            <a:r>
              <a:rPr lang="en-US" sz="1600" dirty="0"/>
              <a:t> V. Antibiotic prophylaxis for term or near-term </a:t>
            </a:r>
            <a:r>
              <a:rPr lang="en-US" sz="1600" dirty="0" smtClean="0"/>
              <a:t>premature</a:t>
            </a:r>
            <a:r>
              <a:rPr lang="ru-RU" sz="1600" dirty="0" smtClean="0"/>
              <a:t> </a:t>
            </a:r>
            <a:r>
              <a:rPr lang="en-US" sz="1600" dirty="0" smtClean="0"/>
              <a:t>rupture </a:t>
            </a:r>
            <a:r>
              <a:rPr lang="en-US" sz="1600" dirty="0"/>
              <a:t>of membranes: </a:t>
            </a:r>
            <a:r>
              <a:rPr lang="en-US" sz="1600" dirty="0" err="1"/>
              <a:t>metaanalysis</a:t>
            </a:r>
            <a:r>
              <a:rPr lang="en-US" sz="1600" dirty="0"/>
              <a:t> of randomized trials. Am J </a:t>
            </a:r>
            <a:r>
              <a:rPr lang="en-US" sz="1600" dirty="0" err="1"/>
              <a:t>Obstet</a:t>
            </a:r>
            <a:r>
              <a:rPr lang="en-US" sz="1600" dirty="0"/>
              <a:t> </a:t>
            </a:r>
            <a:r>
              <a:rPr lang="en-US" sz="1600" dirty="0" smtClean="0"/>
              <a:t>Gynecol.</a:t>
            </a:r>
            <a:r>
              <a:rPr lang="ru-RU" sz="1600" dirty="0" smtClean="0"/>
              <a:t> </a:t>
            </a:r>
            <a:r>
              <a:rPr lang="en-US" sz="1600" dirty="0" smtClean="0"/>
              <a:t>2014 </a:t>
            </a:r>
            <a:r>
              <a:rPr lang="en-US" sz="1600" dirty="0"/>
              <a:t>Dec 30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2564904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PROSPERO </a:t>
            </a:r>
            <a:r>
              <a:rPr lang="en-US" b="1" dirty="0"/>
              <a:t>International Prospective Register of Systematic </a:t>
            </a:r>
            <a:r>
              <a:rPr lang="en-US" b="1" dirty="0" smtClean="0"/>
              <a:t>Reviews</a:t>
            </a:r>
            <a:r>
              <a:rPr lang="ru-RU" b="1" dirty="0" smtClean="0"/>
              <a:t>                 </a:t>
            </a:r>
            <a:r>
              <a:rPr lang="en-US" b="1" dirty="0" smtClean="0"/>
              <a:t> </a:t>
            </a:r>
            <a:r>
              <a:rPr lang="en-US" b="1" dirty="0"/>
              <a:t>(registration number CRD42014013928)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3501008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При продолжительности преждевременного разрыва плодных оболочек более 12 часов антибиотикопрофилактика снижает частоту </a:t>
            </a:r>
            <a:r>
              <a:rPr lang="ru-RU" sz="2000" b="1" dirty="0" err="1" smtClean="0"/>
              <a:t>хорионамнионита</a:t>
            </a:r>
            <a:r>
              <a:rPr lang="ru-RU" sz="2000" b="1" dirty="0" smtClean="0"/>
              <a:t> на 51%, а эндометрита на 88%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68041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624736" cy="50405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«Территория заблуждений»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162348"/>
              </p:ext>
            </p:extLst>
          </p:nvPr>
        </p:nvGraphicFramePr>
        <p:xfrm>
          <a:off x="251520" y="908720"/>
          <a:ext cx="8640960" cy="469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8432"/>
                <a:gridCol w="475252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Профилактика</a:t>
                      </a:r>
                      <a:r>
                        <a:rPr lang="ru-RU" sz="2000" b="1" baseline="0" dirty="0" smtClean="0"/>
                        <a:t> эндометрита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Карбапенемы?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Профилактика тромбозов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/>
                        <a:t>Вессел</a:t>
                      </a:r>
                      <a:r>
                        <a:rPr lang="ru-RU" sz="2000" b="1" dirty="0" smtClean="0"/>
                        <a:t>?</a:t>
                      </a:r>
                      <a:endParaRPr lang="ru-RU" sz="2000" b="1" dirty="0"/>
                    </a:p>
                  </a:txBody>
                  <a:tcPr/>
                </a:tc>
              </a:tr>
              <a:tr h="50366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Лечение коагулопатии и кровопотери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/>
                        <a:t>Викасол</a:t>
                      </a:r>
                      <a:r>
                        <a:rPr lang="ru-RU" sz="2000" b="1" dirty="0" smtClean="0"/>
                        <a:t>, </a:t>
                      </a:r>
                      <a:r>
                        <a:rPr lang="ru-RU" sz="2000" b="1" dirty="0" err="1" smtClean="0"/>
                        <a:t>Этамзилат</a:t>
                      </a:r>
                      <a:r>
                        <a:rPr lang="ru-RU" sz="2000" b="1" dirty="0" smtClean="0"/>
                        <a:t>?</a:t>
                      </a:r>
                      <a:endParaRPr lang="ru-RU" sz="2000" b="1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Профилактика преэклампсии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Аспирин, </a:t>
                      </a:r>
                      <a:r>
                        <a:rPr lang="ru-RU" sz="2000" b="1" dirty="0" smtClean="0"/>
                        <a:t>кальций, дипиридамол, </a:t>
                      </a:r>
                      <a:r>
                        <a:rPr lang="ru-RU" sz="2000" b="1" dirty="0" err="1" smtClean="0"/>
                        <a:t>пентоксифиллин</a:t>
                      </a:r>
                      <a:r>
                        <a:rPr lang="ru-RU" sz="2000" b="1" baseline="0" dirty="0" smtClean="0"/>
                        <a:t> </a:t>
                      </a:r>
                      <a:r>
                        <a:rPr lang="ru-RU" sz="2000" b="1" baseline="0" dirty="0" smtClean="0"/>
                        <a:t>и т.д.?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Неотложная помощь при преэклампсии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Дибазол, папаверин, </a:t>
                      </a:r>
                      <a:r>
                        <a:rPr lang="ru-RU" sz="2000" b="1" dirty="0" smtClean="0"/>
                        <a:t>эуфиллин, ГЭК,</a:t>
                      </a:r>
                      <a:r>
                        <a:rPr lang="ru-RU" sz="2000" b="1" baseline="0" dirty="0" smtClean="0"/>
                        <a:t> </a:t>
                      </a:r>
                      <a:r>
                        <a:rPr lang="ru-RU" sz="2000" b="1" baseline="0" dirty="0" err="1" smtClean="0"/>
                        <a:t>реополиглюкин</a:t>
                      </a:r>
                      <a:r>
                        <a:rPr lang="ru-RU" sz="2000" b="1" dirty="0" smtClean="0"/>
                        <a:t>?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Лечение ФПН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/>
                        <a:t>Актовегин</a:t>
                      </a:r>
                      <a:r>
                        <a:rPr lang="ru-RU" sz="2000" b="1" dirty="0" smtClean="0"/>
                        <a:t>, витамины, </a:t>
                      </a:r>
                      <a:r>
                        <a:rPr lang="ru-RU" sz="2000" b="1" dirty="0" smtClean="0"/>
                        <a:t>ГЭК, дипиридамол, </a:t>
                      </a:r>
                      <a:r>
                        <a:rPr lang="ru-RU" sz="2000" b="1" dirty="0" err="1" smtClean="0"/>
                        <a:t>пентоксифиллин</a:t>
                      </a:r>
                      <a:r>
                        <a:rPr lang="ru-RU" sz="2000" b="1" dirty="0" smtClean="0"/>
                        <a:t> и т.д.?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«Энергетическая» поддержка в родах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Витамин С, </a:t>
                      </a:r>
                      <a:r>
                        <a:rPr lang="ru-RU" sz="2000" b="1" dirty="0" err="1" smtClean="0"/>
                        <a:t>рибоксин</a:t>
                      </a:r>
                      <a:r>
                        <a:rPr lang="ru-RU" sz="2000" b="1" dirty="0" smtClean="0"/>
                        <a:t>, глюкоза 5%?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Инфузионная терапия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Глюкоза 5%?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3" y="5202981"/>
            <a:ext cx="2307581" cy="153838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028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449BD8-C2FB-46C1-BFA1-EBC55C154404}" type="datetime11">
              <a:rPr lang="ru-RU" smtClean="0"/>
              <a:t>13:46:06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400833"/>
            <a:ext cx="2485990" cy="2088232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57395" y="2244670"/>
            <a:ext cx="4324078" cy="22644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</a:rPr>
              <a:t>Молодой возраст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</a:rPr>
              <a:t>Отсутствие </a:t>
            </a:r>
            <a:r>
              <a:rPr lang="ru-RU" sz="1600" b="1" dirty="0" err="1">
                <a:solidFill>
                  <a:prstClr val="black"/>
                </a:solidFill>
              </a:rPr>
              <a:t>преморбидного</a:t>
            </a:r>
            <a:r>
              <a:rPr lang="ru-RU" sz="1600" b="1" dirty="0">
                <a:solidFill>
                  <a:prstClr val="black"/>
                </a:solidFill>
              </a:rPr>
              <a:t> фона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</a:rPr>
              <a:t>Локализация очага в полости малого таза – доступность для диагностики и лечения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</a:rPr>
              <a:t>Чувствительность микрофлоры к антибактериальным препаратам широкого спектра действия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98748" y="476672"/>
            <a:ext cx="4265740" cy="4212193"/>
          </a:xfrm>
          <a:prstGeom prst="roundRect">
            <a:avLst>
              <a:gd name="adj" fmla="val 4871"/>
            </a:avLst>
          </a:prstGeom>
          <a:solidFill>
            <a:srgbClr val="F3F2E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</a:rPr>
              <a:t>Материнская толерантность - снижение активности клеточного звена иммунитета </a:t>
            </a:r>
            <a:r>
              <a:rPr lang="ru-RU" sz="1200" b="1" dirty="0">
                <a:solidFill>
                  <a:prstClr val="black"/>
                </a:solidFill>
              </a:rPr>
              <a:t>(изменение соотношения </a:t>
            </a:r>
            <a:r>
              <a:rPr lang="en-US" sz="1200" b="1" dirty="0">
                <a:solidFill>
                  <a:prstClr val="black"/>
                </a:solidFill>
              </a:rPr>
              <a:t>Th1</a:t>
            </a:r>
            <a:r>
              <a:rPr lang="ru-RU" sz="1200" b="1" dirty="0">
                <a:solidFill>
                  <a:prstClr val="black"/>
                </a:solidFill>
              </a:rPr>
              <a:t>/</a:t>
            </a:r>
            <a:r>
              <a:rPr lang="en-US" sz="1200" b="1" dirty="0">
                <a:solidFill>
                  <a:prstClr val="black"/>
                </a:solidFill>
              </a:rPr>
              <a:t>Th2</a:t>
            </a:r>
            <a:r>
              <a:rPr lang="ru-RU" sz="1200" b="1" dirty="0">
                <a:solidFill>
                  <a:prstClr val="black"/>
                </a:solidFill>
              </a:rPr>
              <a:t> –большая восприимчивость к внутриклеточным возбудителям (бактерии, вирусы, паразиты)</a:t>
            </a:r>
            <a:br>
              <a:rPr lang="ru-RU" sz="1200" b="1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Увеличение количества лейкоцитов</a:t>
            </a:r>
            <a:br>
              <a:rPr lang="ru-RU" sz="1600" b="1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Увеличение уровня </a:t>
            </a:r>
            <a:r>
              <a:rPr lang="en-US" sz="1600" b="1" dirty="0">
                <a:solidFill>
                  <a:prstClr val="black"/>
                </a:solidFill>
              </a:rPr>
              <a:t>D</a:t>
            </a:r>
            <a:r>
              <a:rPr lang="ru-RU" sz="1600" b="1" dirty="0">
                <a:solidFill>
                  <a:prstClr val="black"/>
                </a:solidFill>
              </a:rPr>
              <a:t>-</a:t>
            </a:r>
            <a:r>
              <a:rPr lang="ru-RU" sz="1600" b="1" dirty="0" err="1">
                <a:solidFill>
                  <a:prstClr val="black"/>
                </a:solidFill>
              </a:rPr>
              <a:t>димера</a:t>
            </a:r>
            <a:r>
              <a:rPr lang="ru-RU" sz="1600" b="1" dirty="0">
                <a:solidFill>
                  <a:prstClr val="black"/>
                </a:solidFill>
              </a:rPr>
              <a:t/>
            </a:r>
            <a:br>
              <a:rPr lang="ru-RU" sz="1600" b="1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Дисфункция эндотелия сосудов</a:t>
            </a:r>
            <a:br>
              <a:rPr lang="ru-RU" sz="1600" b="1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Снижение антитромбина </a:t>
            </a:r>
            <a:r>
              <a:rPr lang="en-US" sz="1600" b="1" dirty="0">
                <a:solidFill>
                  <a:prstClr val="black"/>
                </a:solidFill>
              </a:rPr>
              <a:t>III</a:t>
            </a:r>
            <a:r>
              <a:rPr lang="ru-RU" sz="1600" b="1" dirty="0">
                <a:solidFill>
                  <a:prstClr val="black"/>
                </a:solidFill>
              </a:rPr>
              <a:t>, протеина С, протеина </a:t>
            </a:r>
            <a:r>
              <a:rPr lang="en-US" sz="1600" b="1" dirty="0">
                <a:solidFill>
                  <a:prstClr val="black"/>
                </a:solidFill>
              </a:rPr>
              <a:t>S</a:t>
            </a:r>
            <a:br>
              <a:rPr lang="en-US" sz="1600" b="1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Рост уровня </a:t>
            </a:r>
            <a:r>
              <a:rPr lang="ru-RU" sz="1600" b="1" dirty="0" err="1">
                <a:solidFill>
                  <a:prstClr val="black"/>
                </a:solidFill>
              </a:rPr>
              <a:t>провоспалительных</a:t>
            </a:r>
            <a:r>
              <a:rPr lang="ru-RU" sz="1600" b="1" dirty="0">
                <a:solidFill>
                  <a:prstClr val="black"/>
                </a:solidFill>
              </a:rPr>
              <a:t> цитокинов в родах</a:t>
            </a:r>
            <a:br>
              <a:rPr lang="ru-RU" sz="1600" b="1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Наличие воспалительной реакции при осложнениях беременности </a:t>
            </a:r>
            <a:r>
              <a:rPr lang="ru-RU" sz="1200" b="1" dirty="0">
                <a:solidFill>
                  <a:prstClr val="black"/>
                </a:solidFill>
              </a:rPr>
              <a:t>(</a:t>
            </a:r>
            <a:r>
              <a:rPr lang="ru-RU" sz="1200" b="1" dirty="0" err="1">
                <a:solidFill>
                  <a:prstClr val="black"/>
                </a:solidFill>
              </a:rPr>
              <a:t>преэклампсия</a:t>
            </a:r>
            <a:r>
              <a:rPr lang="ru-RU" sz="1200" b="1" dirty="0">
                <a:solidFill>
                  <a:prstClr val="black"/>
                </a:solidFill>
              </a:rPr>
              <a:t>, эклампсия, преждевременные роды) –</a:t>
            </a:r>
            <a:r>
              <a:rPr lang="ru-RU" sz="1600" b="1" dirty="0">
                <a:solidFill>
                  <a:prstClr val="black"/>
                </a:solidFill>
              </a:rPr>
              <a:t>материнский воспалительный ответ -</a:t>
            </a:r>
            <a:r>
              <a:rPr lang="ru-RU" sz="1200" b="1" dirty="0">
                <a:solidFill>
                  <a:prstClr val="black"/>
                </a:solidFill>
              </a:rPr>
              <a:t> </a:t>
            </a:r>
            <a:r>
              <a:rPr lang="ru-RU" sz="1600" b="1" dirty="0">
                <a:solidFill>
                  <a:prstClr val="black"/>
                </a:solidFill>
              </a:rPr>
              <a:t>(</a:t>
            </a:r>
            <a:r>
              <a:rPr lang="en-US" sz="1600" b="1" dirty="0">
                <a:solidFill>
                  <a:prstClr val="black"/>
                </a:solidFill>
              </a:rPr>
              <a:t>MSIR</a:t>
            </a:r>
            <a:r>
              <a:rPr lang="ru-RU" sz="1600" b="1" dirty="0">
                <a:solidFill>
                  <a:prstClr val="black"/>
                </a:solidFill>
              </a:rPr>
              <a:t> - </a:t>
            </a:r>
            <a:r>
              <a:rPr lang="ru-RU" sz="1600" b="1" dirty="0" err="1">
                <a:solidFill>
                  <a:prstClr val="black"/>
                </a:solidFill>
              </a:rPr>
              <a:t>maternal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systemic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inflammatory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response</a:t>
            </a:r>
            <a:r>
              <a:rPr lang="ru-RU" sz="1600" b="1" dirty="0" smtClean="0">
                <a:solidFill>
                  <a:prstClr val="black"/>
                </a:solidFill>
              </a:rPr>
              <a:t>)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14" y="55042"/>
            <a:ext cx="2826314" cy="211973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4086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8071" y="332656"/>
            <a:ext cx="8229600" cy="58737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CC"/>
                </a:solidFill>
              </a:rPr>
              <a:t>Факторы риска развития сепсиса:</a:t>
            </a:r>
            <a:br>
              <a:rPr lang="ru-RU" sz="2800" b="1" dirty="0" smtClean="0">
                <a:solidFill>
                  <a:srgbClr val="0000CC"/>
                </a:solidFill>
              </a:rPr>
            </a:br>
            <a:endParaRPr lang="ru-RU" sz="2800" b="1" dirty="0" smtClean="0">
              <a:solidFill>
                <a:srgbClr val="0000CC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1985" y="1797124"/>
            <a:ext cx="8346256" cy="45365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>Внебольничный, инфицированный аборт.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>Низкий социально-экономический статус.</a:t>
            </a:r>
          </a:p>
          <a:p>
            <a:pPr>
              <a:spcBef>
                <a:spcPts val="0"/>
              </a:spcBef>
            </a:pPr>
            <a:r>
              <a:rPr lang="ru-RU" sz="2000" b="1" dirty="0" err="1" smtClean="0">
                <a:solidFill>
                  <a:srgbClr val="FF0000"/>
                </a:solidFill>
              </a:rPr>
              <a:t>Иммунодефицитное</a:t>
            </a:r>
            <a:r>
              <a:rPr lang="ru-RU" sz="2000" b="1" dirty="0" smtClean="0">
                <a:solidFill>
                  <a:srgbClr val="FF0000"/>
                </a:solidFill>
              </a:rPr>
              <a:t> состояние.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>Хронические очаги инфекции </a:t>
            </a:r>
            <a:r>
              <a:rPr lang="ru-RU" sz="1800" b="1" dirty="0" smtClean="0">
                <a:solidFill>
                  <a:srgbClr val="FF0000"/>
                </a:solidFill>
              </a:rPr>
              <a:t>(урогенитальный тракт).</a:t>
            </a:r>
          </a:p>
          <a:p>
            <a:pPr>
              <a:spcBef>
                <a:spcPts val="0"/>
              </a:spcBef>
            </a:pPr>
            <a:r>
              <a:rPr lang="ru-RU" sz="2000" b="1" dirty="0">
                <a:solidFill>
                  <a:srgbClr val="FF0000"/>
                </a:solidFill>
              </a:rPr>
              <a:t>Преждевременные роды.</a:t>
            </a:r>
          </a:p>
          <a:p>
            <a:pPr>
              <a:spcBef>
                <a:spcPts val="0"/>
              </a:spcBef>
            </a:pPr>
            <a:r>
              <a:rPr lang="ru-RU" sz="2000" b="1" dirty="0" smtClean="0"/>
              <a:t>Сахарный диабет.</a:t>
            </a:r>
          </a:p>
          <a:p>
            <a:pPr>
              <a:spcBef>
                <a:spcPts val="0"/>
              </a:spcBef>
            </a:pPr>
            <a:r>
              <a:rPr lang="ru-RU" sz="2000" b="1" dirty="0" smtClean="0"/>
              <a:t>Оперативные вмешательства </a:t>
            </a:r>
            <a:r>
              <a:rPr lang="ru-RU" sz="1800" b="1" dirty="0" smtClean="0"/>
              <a:t>(кесарево сечение).</a:t>
            </a:r>
          </a:p>
          <a:p>
            <a:pPr>
              <a:spcBef>
                <a:spcPts val="0"/>
              </a:spcBef>
            </a:pPr>
            <a:r>
              <a:rPr lang="ru-RU" sz="2000" b="1" dirty="0" smtClean="0"/>
              <a:t>Кровопотеря, геморрагический шок </a:t>
            </a:r>
            <a:r>
              <a:rPr lang="ru-RU" sz="1800" b="1" dirty="0" smtClean="0"/>
              <a:t>(</a:t>
            </a:r>
            <a:r>
              <a:rPr lang="ru-RU" sz="1800" b="1" dirty="0" err="1" smtClean="0"/>
              <a:t>предлежание</a:t>
            </a:r>
            <a:r>
              <a:rPr lang="ru-RU" sz="1800" b="1" dirty="0" smtClean="0"/>
              <a:t> плаценты, отслойка плаценты).</a:t>
            </a:r>
          </a:p>
          <a:p>
            <a:pPr>
              <a:spcBef>
                <a:spcPts val="0"/>
              </a:spcBef>
            </a:pPr>
            <a:r>
              <a:rPr lang="ru-RU" sz="2000" b="1" dirty="0" smtClean="0"/>
              <a:t>Внутриматочные манипуляции.</a:t>
            </a:r>
          </a:p>
          <a:p>
            <a:pPr>
              <a:spcBef>
                <a:spcPts val="0"/>
              </a:spcBef>
            </a:pPr>
            <a:r>
              <a:rPr lang="ru-RU" sz="2000" b="1" dirty="0" smtClean="0"/>
              <a:t>Анемия.</a:t>
            </a:r>
          </a:p>
          <a:p>
            <a:pPr>
              <a:spcBef>
                <a:spcPts val="0"/>
              </a:spcBef>
            </a:pPr>
            <a:r>
              <a:rPr lang="ru-RU" sz="2000" b="1" dirty="0" err="1" smtClean="0"/>
              <a:t>Преэклампсия</a:t>
            </a:r>
            <a:r>
              <a:rPr lang="ru-RU" sz="2000" b="1" dirty="0" smtClean="0"/>
              <a:t> и эклампсия.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708275" y="6338888"/>
            <a:ext cx="6191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dirty="0"/>
              <a:t>Sheffield J. S. Sepsis and septic shock in pregnancy </a:t>
            </a:r>
            <a:r>
              <a:rPr lang="en-US" sz="1200" dirty="0" err="1"/>
              <a:t>Crit</a:t>
            </a:r>
            <a:r>
              <a:rPr lang="en-US" sz="1200" dirty="0"/>
              <a:t> Care </a:t>
            </a:r>
            <a:r>
              <a:rPr lang="en-US" sz="1200" dirty="0" err="1"/>
              <a:t>Clin</a:t>
            </a:r>
            <a:r>
              <a:rPr lang="en-US" sz="1200" dirty="0"/>
              <a:t> 20 (2004) 651– 660</a:t>
            </a:r>
            <a:endParaRPr lang="ru-RU" sz="120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2EDAC-B5EB-4CE7-94E8-B9C9E29280E3}" type="datetime11">
              <a:rPr lang="ru-RU" smtClean="0"/>
              <a:t>13:46:06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536" y="764704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ВОЗ – единственный важный фактор – кесарево сечение!!!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5661248"/>
            <a:ext cx="83529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Dolea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C, Stein C. Global burden of maternal sepsis in the year 2000. Evidence and Information for Policy, World Health Organization, Geneva, July 2003. Available from: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2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Дата 1"/>
          <p:cNvSpPr>
            <a:spLocks noGrp="1"/>
          </p:cNvSpPr>
          <p:nvPr>
            <p:ph type="dt" sz="quarter" idx="10"/>
          </p:nvPr>
        </p:nvSpPr>
        <p:spPr>
          <a:xfrm>
            <a:off x="467544" y="61437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E6A9DD3-B9D3-415C-90BA-A89721F5A2E8}" type="datetime11">
              <a:rPr lang="ru-RU" smtClean="0"/>
              <a:t>13:46:06</a:t>
            </a:fld>
            <a:endParaRPr lang="ru-RU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6273" y="2549827"/>
            <a:ext cx="1483929" cy="55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30037"/>
            <a:ext cx="1359435" cy="177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ttp://www.medlit.ru/static/img/books/197/b/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155" y="2186044"/>
            <a:ext cx="1281263" cy="178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54868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Что  еще почитать</a:t>
            </a:r>
            <a:endParaRPr lang="ru-RU" sz="2800" b="1" dirty="0">
              <a:solidFill>
                <a:srgbClr val="0000FF"/>
              </a:solidFill>
            </a:endParaRPr>
          </a:p>
        </p:txBody>
      </p:sp>
      <p:pic>
        <p:nvPicPr>
          <p:cNvPr id="6" name="Picture 2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91" y="1475889"/>
            <a:ext cx="2452149" cy="60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упить книгу Sepsis - Guillermo Ortiz-Ruiz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769" y="2330037"/>
            <a:ext cx="1054771" cy="160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епсис. Классификация, клинико-диагностическая концепция и лечение. Практическое руководство - 2 изд. - Под редакцией В. С. Сав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656"/>
            <a:ext cx="1215408" cy="190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Сепсис в начале XXI века. Скачать книгу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8237"/>
            <a:ext cx="1170456" cy="190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Инфекции в акушерстве и гинекологии - Документы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195741" cy="167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346" y="4301857"/>
            <a:ext cx="5055784" cy="7025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346" y="5229200"/>
            <a:ext cx="6034045" cy="88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9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3847948" cy="374441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251520" y="476672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Годы и разборы идут, а жизнь так и ничему и не учит</a:t>
            </a:r>
            <a:endParaRPr lang="ru-RU" sz="2800" b="1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021694"/>
            <a:ext cx="4752528" cy="316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562074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http://</a:t>
            </a:r>
            <a:r>
              <a:rPr lang="en-US" sz="3600" b="1" dirty="0" smtClean="0">
                <a:solidFill>
                  <a:srgbClr val="FF0000"/>
                </a:solidFill>
              </a:rPr>
              <a:t>www.arfpoint.ru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6E8E5C-18AA-4239-857C-B20E2CD4AACF}" type="datetime11">
              <a:rPr lang="ru-RU" smtClean="0">
                <a:solidFill>
                  <a:srgbClr val="000000"/>
                </a:solidFill>
              </a:rPr>
              <a:pPr>
                <a:defRPr/>
              </a:pPr>
              <a:t>13:46:05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Куликов А.В.</a:t>
            </a:r>
            <a:endParaRPr lang="ru-RU">
              <a:solidFill>
                <a:srgbClr val="0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095740"/>
            <a:ext cx="3096345" cy="19932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896720"/>
            <a:ext cx="2991314" cy="2391329"/>
          </a:xfrm>
          <a:prstGeom prst="rect">
            <a:avLst/>
          </a:prstGeom>
        </p:spPr>
      </p:pic>
      <p:pic>
        <p:nvPicPr>
          <p:cNvPr id="1026" name="Picture 2" descr="H:\1_Куликов\Презентации\слайд Первый Плену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52936"/>
            <a:ext cx="5114807" cy="369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9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Проблемы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18457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5800" b="1" dirty="0" smtClean="0">
                <a:solidFill>
                  <a:srgbClr val="FF0000"/>
                </a:solidFill>
              </a:rPr>
              <a:t>Нет</a:t>
            </a:r>
            <a:endParaRPr lang="en-US" sz="58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3400" b="1" dirty="0">
                <a:solidFill>
                  <a:srgbClr val="FF0000"/>
                </a:solidFill>
              </a:rPr>
              <a:t>П</a:t>
            </a:r>
            <a:r>
              <a:rPr lang="ru-RU" sz="3400" b="1" dirty="0" smtClean="0">
                <a:solidFill>
                  <a:srgbClr val="FF0000"/>
                </a:solidFill>
              </a:rPr>
              <a:t>редставления о матке как очаге инфекции и воспалительных медиаторов при отсутствии клиники «классического» эндометрита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3400" b="1" dirty="0" smtClean="0"/>
              <a:t>Применения </a:t>
            </a:r>
            <a:r>
              <a:rPr lang="ru-RU" sz="3400" b="1" dirty="0" err="1" smtClean="0"/>
              <a:t>биомаркеров</a:t>
            </a:r>
            <a:r>
              <a:rPr lang="ru-RU" sz="3400" b="1" dirty="0" smtClean="0"/>
              <a:t>: </a:t>
            </a:r>
            <a:r>
              <a:rPr lang="ru-RU" sz="3400" b="1" dirty="0" err="1" smtClean="0"/>
              <a:t>прокальцитониновый</a:t>
            </a:r>
            <a:r>
              <a:rPr lang="ru-RU" sz="3400" b="1" dirty="0" smtClean="0"/>
              <a:t> тест, </a:t>
            </a:r>
            <a:r>
              <a:rPr lang="ru-RU" sz="3400" b="1" dirty="0" err="1" smtClean="0"/>
              <a:t>пресепсин</a:t>
            </a:r>
            <a:endParaRPr lang="ru-RU" sz="3400" b="1" dirty="0" smtClean="0"/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endParaRPr lang="ru-RU" sz="3600" b="1" dirty="0" smtClean="0"/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5800" b="1" dirty="0" smtClean="0">
                <a:solidFill>
                  <a:srgbClr val="FF0000"/>
                </a:solidFill>
              </a:rPr>
              <a:t>ИТОГ:</a:t>
            </a:r>
            <a:r>
              <a:rPr lang="ru-RU" sz="3600" b="1" dirty="0" smtClean="0"/>
              <a:t>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3600" b="1" dirty="0" smtClean="0">
                <a:solidFill>
                  <a:srgbClr val="FF0000"/>
                </a:solidFill>
              </a:rPr>
              <a:t>Задержка </a:t>
            </a:r>
            <a:r>
              <a:rPr lang="ru-RU" sz="3600" b="1" dirty="0">
                <a:solidFill>
                  <a:srgbClr val="FF0000"/>
                </a:solidFill>
              </a:rPr>
              <a:t>с санацией очага инфекции – матки </a:t>
            </a:r>
            <a:r>
              <a:rPr lang="ru-RU" sz="3600" b="1" dirty="0"/>
              <a:t>от часов до нескольких суток несмотря на развитие шока и других проявлений ПОН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endParaRPr lang="ru-RU" sz="3600" b="1" dirty="0"/>
          </a:p>
          <a:p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3F2E2D-8621-4D54-8DA2-E26318A91B44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13:46:06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5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Проблемы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18457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Нет</a:t>
            </a:r>
            <a:endParaRPr lang="en-US" sz="48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ru-RU" sz="3000" b="1" dirty="0" smtClean="0"/>
              <a:t>Эффективных антибактериальных препаратов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ru-RU" sz="3000" b="1" dirty="0" smtClean="0"/>
              <a:t>Современных </a:t>
            </a:r>
            <a:r>
              <a:rPr lang="ru-RU" sz="3000" b="1" dirty="0" err="1" smtClean="0"/>
              <a:t>вазопрессоров</a:t>
            </a:r>
            <a:r>
              <a:rPr lang="ru-RU" sz="3000" b="1" dirty="0" smtClean="0"/>
              <a:t> и инотропных препаратов для ранней стабилизации гемодинамики при отсутствии современного мониторинга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ru-RU" sz="3000" b="1" dirty="0" smtClean="0"/>
              <a:t>Почечной заместительной терапии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endParaRPr lang="ru-RU" sz="3000" b="1" dirty="0"/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ИТОГ: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3300" b="1" dirty="0" smtClean="0">
                <a:solidFill>
                  <a:srgbClr val="FF0000"/>
                </a:solidFill>
              </a:rPr>
              <a:t>Задержка с качественной интенсивной терапией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3F2E2D-8621-4D54-8DA2-E26318A91B44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13:46:06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9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E5EDA61-3F66-4898-AC23-8FB6E7EA5419}" type="datetime11">
              <a:rPr lang="ru-RU" smtClean="0"/>
              <a:t>13:46:06</a:t>
            </a:fld>
            <a:endParaRPr lang="ru-RU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1292706"/>
            <a:ext cx="8229600" cy="37766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Диагностика и оценка тяжести состояния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73016"/>
            <a:ext cx="2952328" cy="20186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573015"/>
            <a:ext cx="2453329" cy="23756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4455" y="2980983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До…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50789" y="3081445"/>
            <a:ext cx="3173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Все ясно, но поздно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780928"/>
            <a:ext cx="3528392" cy="3167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2780928"/>
            <a:ext cx="3528392" cy="3167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01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0251"/>
            <a:ext cx="2012701" cy="2608669"/>
          </a:xfr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60240" y="5301208"/>
            <a:ext cx="6588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dirty="0">
                <a:solidFill>
                  <a:prstClr val="black"/>
                </a:solidFill>
              </a:rPr>
              <a:t>Machiavelli N. Il </a:t>
            </a:r>
            <a:r>
              <a:rPr lang="de-DE" dirty="0" err="1">
                <a:solidFill>
                  <a:prstClr val="black"/>
                </a:solidFill>
              </a:rPr>
              <a:t>principe</a:t>
            </a:r>
            <a:r>
              <a:rPr lang="de-DE" dirty="0">
                <a:solidFill>
                  <a:prstClr val="black"/>
                </a:solidFill>
              </a:rPr>
              <a:t>. </a:t>
            </a:r>
            <a:r>
              <a:rPr lang="de-DE" dirty="0" err="1">
                <a:solidFill>
                  <a:prstClr val="black"/>
                </a:solidFill>
              </a:rPr>
              <a:t>S.l</a:t>
            </a:r>
            <a:r>
              <a:rPr lang="de-DE" dirty="0">
                <a:solidFill>
                  <a:prstClr val="black"/>
                </a:solidFill>
              </a:rPr>
              <a:t>. [nach Ebert vielleicht Genf]; 1550.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708920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 </a:t>
            </a:r>
            <a:r>
              <a:rPr lang="en-US" sz="2800" b="1" dirty="0" smtClean="0">
                <a:solidFill>
                  <a:prstClr val="black"/>
                </a:solidFill>
              </a:rPr>
              <a:t>.</a:t>
            </a:r>
            <a:r>
              <a:rPr lang="en-US" sz="2800" b="1" dirty="0">
                <a:solidFill>
                  <a:prstClr val="black"/>
                </a:solidFill>
              </a:rPr>
              <a:t> . </a:t>
            </a:r>
            <a:r>
              <a:rPr lang="en-US" sz="2800" b="1" dirty="0" smtClean="0">
                <a:solidFill>
                  <a:prstClr val="black"/>
                </a:solidFill>
              </a:rPr>
              <a:t>. the </a:t>
            </a:r>
            <a:r>
              <a:rPr lang="en-US" sz="2800" b="1" dirty="0">
                <a:solidFill>
                  <a:prstClr val="black"/>
                </a:solidFill>
              </a:rPr>
              <a:t>physicians say it happens in </a:t>
            </a:r>
            <a:r>
              <a:rPr lang="en-US" sz="2800" b="1" dirty="0">
                <a:solidFill>
                  <a:srgbClr val="FF0000"/>
                </a:solidFill>
              </a:rPr>
              <a:t>hectic fever,</a:t>
            </a:r>
            <a:r>
              <a:rPr lang="en-US" sz="2800" b="1" dirty="0">
                <a:solidFill>
                  <a:prstClr val="black"/>
                </a:solidFill>
              </a:rPr>
              <a:t> that in the beginning of the malady it is easy to cure but </a:t>
            </a:r>
            <a:r>
              <a:rPr lang="en-US" sz="2800" b="1" dirty="0">
                <a:solidFill>
                  <a:srgbClr val="FF0000"/>
                </a:solidFill>
              </a:rPr>
              <a:t>difficult to detect</a:t>
            </a:r>
            <a:r>
              <a:rPr lang="en-US" sz="2800" b="1" dirty="0">
                <a:solidFill>
                  <a:prstClr val="black"/>
                </a:solidFill>
              </a:rPr>
              <a:t>, but in the course of time, not having been either detected or treated in the beginning, it becomes easy to detect but </a:t>
            </a:r>
            <a:r>
              <a:rPr lang="en-US" sz="2800" b="1" dirty="0">
                <a:solidFill>
                  <a:srgbClr val="FF0000"/>
                </a:solidFill>
              </a:rPr>
              <a:t>difficult to </a:t>
            </a:r>
            <a:r>
              <a:rPr lang="en-US" sz="2800" b="1" dirty="0" smtClean="0">
                <a:solidFill>
                  <a:srgbClr val="FF0000"/>
                </a:solidFill>
              </a:rPr>
              <a:t>cure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00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4727575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0EC8999-C154-4899-B124-363074F6DDD1}" type="datetime11">
              <a:rPr lang="ru-RU" smtClean="0"/>
              <a:t>13:46:06</a:t>
            </a:fld>
            <a:endParaRPr lang="ru-RU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88913"/>
            <a:ext cx="4427537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Рисунок 4" descr="0804Bone_0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88913"/>
            <a:ext cx="1584325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00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33CC"/>
                </a:solidFill>
              </a:rPr>
              <a:t>Терминология</a:t>
            </a:r>
            <a:endParaRPr lang="ru-RU" sz="3600" b="1" dirty="0">
              <a:solidFill>
                <a:srgbClr val="0033CC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615328"/>
              </p:ext>
            </p:extLst>
          </p:nvPr>
        </p:nvGraphicFramePr>
        <p:xfrm>
          <a:off x="179512" y="764704"/>
          <a:ext cx="8784976" cy="53035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448272"/>
                <a:gridCol w="6336704"/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Термин</a:t>
                      </a:r>
                      <a:endParaRPr lang="ru-RU" sz="20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Определение</a:t>
                      </a:r>
                      <a:endParaRPr lang="ru-RU" sz="20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FF"/>
                          </a:solidFill>
                        </a:rPr>
                        <a:t>Системная воспалительная реакция </a:t>
                      </a:r>
                      <a:r>
                        <a:rPr lang="ru-RU" sz="1600" b="1" dirty="0" smtClean="0">
                          <a:solidFill>
                            <a:srgbClr val="0000FF"/>
                          </a:solidFill>
                        </a:rPr>
                        <a:t>(системный воспалительный</a:t>
                      </a:r>
                      <a:r>
                        <a:rPr lang="ru-RU" sz="1600" b="1" baseline="0" dirty="0" smtClean="0">
                          <a:solidFill>
                            <a:srgbClr val="0000FF"/>
                          </a:solidFill>
                        </a:rPr>
                        <a:t> ответ ССВО, 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SIRS)</a:t>
                      </a:r>
                      <a:endParaRPr lang="ru-RU" sz="16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 ea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 smtClean="0"/>
                        <a:t>Характеризуется двумя или более из следующих признаков: </a:t>
                      </a:r>
                    </a:p>
                    <a:p>
                      <a:pPr marL="285750" lvl="0" indent="-285750" algn="just" ea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температура тела &gt;38 С или &lt;З6°С, </a:t>
                      </a:r>
                    </a:p>
                    <a:p>
                      <a:pPr marL="285750" lvl="0" indent="-285750" algn="just" ea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ЧСС &gt;90/мин </a:t>
                      </a:r>
                    </a:p>
                    <a:p>
                      <a:pPr marL="285750" lvl="0" indent="-285750" algn="just" ea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ЧД &gt;20/мин </a:t>
                      </a:r>
                    </a:p>
                    <a:p>
                      <a:pPr marL="285750" lvl="0" indent="-285750" algn="just" ea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РаСО</a:t>
                      </a:r>
                      <a:r>
                        <a:rPr lang="ru-RU" sz="1400" baseline="-25000" dirty="0" smtClean="0"/>
                        <a:t>2</a:t>
                      </a:r>
                      <a:r>
                        <a:rPr lang="ru-RU" sz="1400" dirty="0" smtClean="0"/>
                        <a:t> &lt;32 мм рт.ст. </a:t>
                      </a:r>
                    </a:p>
                    <a:p>
                      <a:pPr marL="285750" lvl="0" indent="-285750" algn="just" ea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лейкоциты крови &gt;12-10</a:t>
                      </a:r>
                      <a:r>
                        <a:rPr lang="ru-RU" sz="1400" baseline="30000" dirty="0" smtClean="0"/>
                        <a:t>9</a:t>
                      </a:r>
                      <a:r>
                        <a:rPr lang="ru-RU" sz="1400" dirty="0" smtClean="0"/>
                        <a:t> или &lt; 4-10</a:t>
                      </a:r>
                      <a:r>
                        <a:rPr lang="ru-RU" sz="1400" baseline="30000" dirty="0" smtClean="0"/>
                        <a:t>9</a:t>
                      </a:r>
                      <a:r>
                        <a:rPr lang="ru-RU" sz="1400" dirty="0" smtClean="0"/>
                        <a:t>, или незрелых форм &gt;10%</a:t>
                      </a:r>
                      <a:endParaRPr lang="ru-RU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just" ea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b="1" dirty="0" smtClean="0">
                          <a:solidFill>
                            <a:srgbClr val="0000FF"/>
                          </a:solidFill>
                        </a:rPr>
                        <a:t>Сепсис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Системная воспалительная реакция на инвазию микроорганизмов. Наличие очага инфекции и 2-х или более признаков системной воспалительной реакции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FF"/>
                          </a:solidFill>
                        </a:rPr>
                        <a:t>Тяжелый сепсис </a:t>
                      </a:r>
                      <a:endParaRPr lang="ru-RU" sz="18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Сепсис, ассоциирующиеся с органной дисфункцией, нарушением тканевой перфузии, </a:t>
                      </a:r>
                      <a:r>
                        <a:rPr lang="ru-RU" sz="1600" dirty="0" err="1" smtClean="0"/>
                        <a:t>олигурией</a:t>
                      </a:r>
                      <a:r>
                        <a:rPr lang="ru-RU" sz="1600" dirty="0" smtClean="0"/>
                        <a:t>, увеличением уровня </a:t>
                      </a:r>
                      <a:r>
                        <a:rPr lang="ru-RU" sz="1600" dirty="0" err="1" smtClean="0"/>
                        <a:t>лактата</a:t>
                      </a:r>
                      <a:r>
                        <a:rPr lang="ru-RU" sz="1600" dirty="0" smtClean="0"/>
                        <a:t>, энцефалопатией</a:t>
                      </a:r>
                      <a:r>
                        <a:rPr lang="ru-RU" sz="1800" dirty="0" smtClean="0"/>
                        <a:t> 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just" ea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b="1" dirty="0" smtClean="0">
                          <a:solidFill>
                            <a:srgbClr val="0000FF"/>
                          </a:solidFill>
                        </a:rPr>
                        <a:t>Септический шок</a:t>
                      </a:r>
                      <a:endParaRPr lang="ru-RU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 ea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dirty="0" smtClean="0"/>
                        <a:t>Тяжелый сепсис с тканевой и органной </a:t>
                      </a:r>
                      <a:r>
                        <a:rPr lang="ru-RU" sz="1600" dirty="0" err="1" smtClean="0"/>
                        <a:t>гипоперфузией</a:t>
                      </a:r>
                      <a:r>
                        <a:rPr lang="ru-RU" sz="1600" dirty="0" smtClean="0"/>
                        <a:t>, артериальной гипотонией.</a:t>
                      </a:r>
                    </a:p>
                    <a:p>
                      <a:pPr marL="285750" lvl="0" indent="-285750" ea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Снижение САД </a:t>
                      </a:r>
                      <a:r>
                        <a:rPr lang="en-US" sz="1400" dirty="0" smtClean="0"/>
                        <a:t>&lt; 90</a:t>
                      </a:r>
                      <a:r>
                        <a:rPr lang="ru-RU" sz="1400" dirty="0" smtClean="0"/>
                        <a:t> мм рт ст или более чем на 40 мм рт ст от базового</a:t>
                      </a:r>
                    </a:p>
                    <a:p>
                      <a:pPr marL="285750" lvl="0" indent="-285750" ea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Отсутствие эффекта от адекватной </a:t>
                      </a:r>
                      <a:r>
                        <a:rPr lang="ru-RU" sz="1400" dirty="0" err="1" smtClean="0"/>
                        <a:t>инфузии</a:t>
                      </a:r>
                      <a:r>
                        <a:rPr lang="ru-RU" sz="1400" dirty="0" smtClean="0"/>
                        <a:t> (20 мл/кг)</a:t>
                      </a:r>
                    </a:p>
                    <a:p>
                      <a:pPr marL="285750" lvl="0" indent="-285750" ea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Признаки снижения периферического кровообращения</a:t>
                      </a:r>
                      <a:endParaRPr lang="ru-RU" sz="1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80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Диагностические критерии  сепсиса (</a:t>
            </a:r>
            <a:r>
              <a:rPr lang="en-US" sz="2400" b="1" dirty="0" smtClean="0">
                <a:solidFill>
                  <a:srgbClr val="0000FF"/>
                </a:solidFill>
              </a:rPr>
              <a:t>SSC, 2012)</a:t>
            </a:r>
            <a:endParaRPr lang="ru-RU" sz="4000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00FF"/>
                </a:solidFill>
              </a:rPr>
              <a:t>Инфекция</a:t>
            </a:r>
            <a:r>
              <a:rPr lang="ru-RU" sz="1800" b="1" dirty="0">
                <a:solidFill>
                  <a:srgbClr val="3333FF"/>
                </a:solidFill>
              </a:rPr>
              <a:t> </a:t>
            </a:r>
            <a:r>
              <a:rPr lang="ru-RU" sz="1800" b="1" dirty="0"/>
              <a:t>подтвержденная или подозреваемая, и часть следующего:</a:t>
            </a:r>
          </a:p>
          <a:p>
            <a:pPr marL="0" indent="0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Общие </a:t>
            </a:r>
            <a:r>
              <a:rPr lang="ru-RU" sz="2000" b="1" dirty="0">
                <a:solidFill>
                  <a:srgbClr val="0000FF"/>
                </a:solidFill>
              </a:rPr>
              <a:t>параметры:</a:t>
            </a:r>
          </a:p>
          <a:p>
            <a:pPr lvl="1"/>
            <a:r>
              <a:rPr lang="ru-RU" sz="1400" b="1" dirty="0"/>
              <a:t>Лихорадка (более 38,3 C)</a:t>
            </a:r>
          </a:p>
          <a:p>
            <a:pPr lvl="1"/>
            <a:r>
              <a:rPr lang="ru-RU" sz="1400" b="1" dirty="0"/>
              <a:t>Гипотермия (ниже 36,0 C)</a:t>
            </a:r>
          </a:p>
          <a:p>
            <a:pPr lvl="1"/>
            <a:r>
              <a:rPr lang="ru-RU" sz="1400" b="1" dirty="0"/>
              <a:t>ЧСС более 90 в мин., или более чем в два раза выше нормы для данного возраста</a:t>
            </a:r>
          </a:p>
          <a:p>
            <a:pPr lvl="1"/>
            <a:r>
              <a:rPr lang="ru-RU" sz="1400" b="1" dirty="0"/>
              <a:t>Одышка</a:t>
            </a:r>
          </a:p>
          <a:p>
            <a:pPr lvl="1"/>
            <a:r>
              <a:rPr lang="ru-RU" sz="1400" b="1" dirty="0"/>
              <a:t>Нарушения сознания или психики</a:t>
            </a:r>
          </a:p>
          <a:p>
            <a:pPr lvl="1"/>
            <a:r>
              <a:rPr lang="ru-RU" sz="1400" b="1" dirty="0"/>
              <a:t>Существенный отёк или положительный баланс жидкости (более 20 мл/кг за 24ч)</a:t>
            </a:r>
          </a:p>
          <a:p>
            <a:pPr lvl="1"/>
            <a:r>
              <a:rPr lang="ru-RU" sz="1400" b="1" dirty="0"/>
              <a:t>Гипергликемия (глюкоза в плазме  более 140 мг/</a:t>
            </a:r>
            <a:r>
              <a:rPr lang="ru-RU" sz="1400" b="1" dirty="0" err="1"/>
              <a:t>дл</a:t>
            </a:r>
            <a:r>
              <a:rPr lang="ru-RU" sz="1400" b="1" dirty="0"/>
              <a:t> или 7,7 </a:t>
            </a:r>
            <a:r>
              <a:rPr lang="ru-RU" sz="1400" b="1" dirty="0" err="1"/>
              <a:t>ммоль</a:t>
            </a:r>
            <a:r>
              <a:rPr lang="ru-RU" sz="1400" b="1" dirty="0"/>
              <a:t>/л) при отсутствии диабета</a:t>
            </a:r>
            <a:endParaRPr lang="ru-RU" sz="1600" b="1" dirty="0"/>
          </a:p>
          <a:p>
            <a:pPr marL="0" indent="0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Показатели </a:t>
            </a:r>
            <a:r>
              <a:rPr lang="ru-RU" sz="2000" b="1" dirty="0">
                <a:solidFill>
                  <a:srgbClr val="0000FF"/>
                </a:solidFill>
              </a:rPr>
              <a:t>воспалительной реакции</a:t>
            </a:r>
          </a:p>
          <a:p>
            <a:pPr lvl="1"/>
            <a:r>
              <a:rPr lang="ru-RU" sz="1400" b="1" dirty="0"/>
              <a:t>Лейкоцитоз  более 12 000/л</a:t>
            </a:r>
          </a:p>
          <a:p>
            <a:pPr lvl="1"/>
            <a:r>
              <a:rPr lang="ru-RU" sz="1400" b="1" dirty="0"/>
              <a:t>Лейкопения  менее 4,000/л </a:t>
            </a:r>
          </a:p>
          <a:p>
            <a:pPr lvl="1"/>
            <a:r>
              <a:rPr lang="ru-RU" sz="1400" b="1" dirty="0"/>
              <a:t>Нормальное количество лейкоцитов при незрелых формах более 10%</a:t>
            </a:r>
          </a:p>
          <a:p>
            <a:pPr lvl="1"/>
            <a:r>
              <a:rPr lang="ru-RU" sz="1400" b="1" dirty="0"/>
              <a:t>C-реактивный белок в плазме более чем в два раза выше нормы</a:t>
            </a:r>
          </a:p>
          <a:p>
            <a:pPr lvl="1"/>
            <a:r>
              <a:rPr lang="ru-RU" sz="1400" b="1" dirty="0" err="1"/>
              <a:t>Прокальцитонин</a:t>
            </a:r>
            <a:r>
              <a:rPr lang="ru-RU" sz="1400" b="1" dirty="0"/>
              <a:t> в плазме более чем в два раза выше </a:t>
            </a:r>
            <a:r>
              <a:rPr lang="ru-RU" sz="1400" b="1" dirty="0" smtClean="0"/>
              <a:t>нормы</a:t>
            </a:r>
            <a:endParaRPr lang="ru-RU" sz="14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C76477-96B9-4F97-AC3C-5421EF9085AF}" type="datetime11">
              <a:rPr lang="ru-RU" smtClean="0"/>
              <a:t>13:46:07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08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Диагностические критерии  сепсиса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>
                <a:solidFill>
                  <a:srgbClr val="0000FF"/>
                </a:solidFill>
              </a:rPr>
              <a:t>(</a:t>
            </a:r>
            <a:r>
              <a:rPr lang="en-US" sz="2400" b="1" dirty="0">
                <a:solidFill>
                  <a:srgbClr val="0000FF"/>
                </a:solidFill>
              </a:rPr>
              <a:t>SSC, 2012) </a:t>
            </a:r>
            <a:endParaRPr lang="ru-RU" sz="4000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496944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Показатели </a:t>
            </a:r>
            <a:r>
              <a:rPr lang="ru-RU" sz="2000" b="1" dirty="0">
                <a:solidFill>
                  <a:srgbClr val="0000FF"/>
                </a:solidFill>
              </a:rPr>
              <a:t>гемодинамики</a:t>
            </a:r>
          </a:p>
          <a:p>
            <a:pPr lvl="1"/>
            <a:r>
              <a:rPr lang="ru-RU" sz="1400" b="1" dirty="0"/>
              <a:t>Артериальная гипотония (</a:t>
            </a:r>
            <a:r>
              <a:rPr lang="ru-RU" sz="1400" b="1" dirty="0" err="1"/>
              <a:t>АДсист</a:t>
            </a:r>
            <a:r>
              <a:rPr lang="ru-RU" sz="1400" b="1" dirty="0"/>
              <a:t> менее 90 мм </a:t>
            </a:r>
            <a:r>
              <a:rPr lang="ru-RU" sz="1400" b="1" dirty="0" err="1"/>
              <a:t>рт.ст</a:t>
            </a:r>
            <a:r>
              <a:rPr lang="ru-RU" sz="1400" b="1" dirty="0"/>
              <a:t>., САД менее 70 мм </a:t>
            </a:r>
            <a:r>
              <a:rPr lang="ru-RU" sz="1400" b="1" dirty="0" err="1"/>
              <a:t>рт.ст</a:t>
            </a:r>
            <a:r>
              <a:rPr lang="ru-RU" sz="1400" b="1" dirty="0"/>
              <a:t>.,, или </a:t>
            </a:r>
            <a:r>
              <a:rPr lang="ru-RU" sz="1400" b="1" dirty="0" err="1"/>
              <a:t>АДсист</a:t>
            </a:r>
            <a:r>
              <a:rPr lang="ru-RU" sz="1400" b="1" dirty="0"/>
              <a:t>  снижается на 40 мм </a:t>
            </a:r>
            <a:r>
              <a:rPr lang="ru-RU" sz="1400" b="1" dirty="0" err="1"/>
              <a:t>рт.ст</a:t>
            </a:r>
            <a:r>
              <a:rPr lang="ru-RU" sz="1400" b="1" dirty="0"/>
              <a:t>. у взрослых или меньше в два раза возрастной нормы)</a:t>
            </a:r>
          </a:p>
          <a:p>
            <a:pPr marL="0" indent="0">
              <a:buNone/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Показатели </a:t>
            </a:r>
            <a:r>
              <a:rPr lang="ru-RU" sz="2000" b="1" dirty="0">
                <a:solidFill>
                  <a:srgbClr val="0000FF"/>
                </a:solidFill>
              </a:rPr>
              <a:t>органной дисфункции</a:t>
            </a:r>
          </a:p>
          <a:p>
            <a:pPr lvl="1"/>
            <a:r>
              <a:rPr lang="ru-RU" sz="1400" b="1" dirty="0"/>
              <a:t>Артериальная гипоксемия (PaO</a:t>
            </a:r>
            <a:r>
              <a:rPr lang="ru-RU" sz="1400" b="1" baseline="-25000" dirty="0"/>
              <a:t>2</a:t>
            </a:r>
            <a:r>
              <a:rPr lang="ru-RU" sz="1400" b="1" dirty="0"/>
              <a:t>/FiO</a:t>
            </a:r>
            <a:r>
              <a:rPr lang="ru-RU" sz="1400" b="1" baseline="-25000" dirty="0"/>
              <a:t>2</a:t>
            </a:r>
            <a:r>
              <a:rPr lang="ru-RU" sz="1400" b="1" dirty="0"/>
              <a:t> менее 300)</a:t>
            </a:r>
          </a:p>
          <a:p>
            <a:pPr lvl="1"/>
            <a:r>
              <a:rPr lang="ru-RU" sz="1400" b="1" dirty="0"/>
              <a:t>Острая </a:t>
            </a:r>
            <a:r>
              <a:rPr lang="ru-RU" sz="1400" b="1" dirty="0" err="1"/>
              <a:t>олигурия</a:t>
            </a:r>
            <a:r>
              <a:rPr lang="ru-RU" sz="1400" b="1" dirty="0"/>
              <a:t> (диурез менее 0,5 мл/кг/в час по крайней мере в течение 2 часов несмотря на адекватную </a:t>
            </a:r>
            <a:r>
              <a:rPr lang="ru-RU" sz="1400" b="1" dirty="0" err="1"/>
              <a:t>инфузионную</a:t>
            </a:r>
            <a:r>
              <a:rPr lang="ru-RU" sz="1400" b="1" dirty="0"/>
              <a:t> терапию)</a:t>
            </a:r>
          </a:p>
          <a:p>
            <a:pPr lvl="1"/>
            <a:r>
              <a:rPr lang="ru-RU" sz="1400" b="1" dirty="0"/>
              <a:t>Увеличение </a:t>
            </a:r>
            <a:r>
              <a:rPr lang="ru-RU" sz="1400" b="1" dirty="0" err="1"/>
              <a:t>креатинина</a:t>
            </a:r>
            <a:r>
              <a:rPr lang="ru-RU" sz="1400" b="1" dirty="0"/>
              <a:t> более 0,5 мг/</a:t>
            </a:r>
            <a:r>
              <a:rPr lang="ru-RU" sz="1400" b="1" dirty="0" err="1"/>
              <a:t>дл</a:t>
            </a:r>
            <a:r>
              <a:rPr lang="ru-RU" sz="1400" b="1" dirty="0"/>
              <a:t> или 44,2 </a:t>
            </a:r>
            <a:r>
              <a:rPr lang="ru-RU" sz="1400" b="1" dirty="0" err="1"/>
              <a:t>мкмоль</a:t>
            </a:r>
            <a:r>
              <a:rPr lang="ru-RU" sz="1400" b="1" dirty="0"/>
              <a:t>/л</a:t>
            </a:r>
          </a:p>
          <a:p>
            <a:pPr lvl="1"/>
            <a:r>
              <a:rPr lang="ru-RU" sz="1400" b="1" dirty="0"/>
              <a:t>Нарушения  гемостаза (МНО более 1,5 или АПТВ более 60 с)</a:t>
            </a:r>
          </a:p>
          <a:p>
            <a:pPr lvl="1"/>
            <a:r>
              <a:rPr lang="ru-RU" sz="1400" b="1" dirty="0"/>
              <a:t>Парез кишечника</a:t>
            </a:r>
          </a:p>
          <a:p>
            <a:pPr lvl="1"/>
            <a:r>
              <a:rPr lang="ru-RU" sz="1400" b="1" dirty="0"/>
              <a:t>Тромбоцитопения (тромбоциты менее 100,000/л)</a:t>
            </a:r>
          </a:p>
          <a:p>
            <a:pPr lvl="1"/>
            <a:r>
              <a:rPr lang="ru-RU" sz="1400" b="1" dirty="0" err="1"/>
              <a:t>Гипербилирубинемия</a:t>
            </a:r>
            <a:r>
              <a:rPr lang="ru-RU" sz="1400" b="1" dirty="0"/>
              <a:t> (Общий билирубин более 4 мг/</a:t>
            </a:r>
            <a:r>
              <a:rPr lang="ru-RU" sz="1400" b="1" dirty="0" err="1"/>
              <a:t>дл</a:t>
            </a:r>
            <a:r>
              <a:rPr lang="ru-RU" sz="1400" b="1" dirty="0"/>
              <a:t> или 70 </a:t>
            </a:r>
            <a:r>
              <a:rPr lang="ru-RU" sz="1400" b="1" dirty="0" err="1"/>
              <a:t>мкмоль</a:t>
            </a:r>
            <a:r>
              <a:rPr lang="ru-RU" sz="1400" b="1" dirty="0"/>
              <a:t>/л)</a:t>
            </a:r>
          </a:p>
          <a:p>
            <a:pPr marL="400050" lvl="1" indent="0">
              <a:buNone/>
            </a:pPr>
            <a:endParaRPr lang="ru-RU" sz="18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00FF"/>
                </a:solidFill>
              </a:rPr>
              <a:t>Показатели </a:t>
            </a:r>
            <a:r>
              <a:rPr lang="ru-RU" sz="2000" b="1" dirty="0">
                <a:solidFill>
                  <a:srgbClr val="0000FF"/>
                </a:solidFill>
              </a:rPr>
              <a:t>перфузии тканей</a:t>
            </a:r>
          </a:p>
          <a:p>
            <a:pPr lvl="1"/>
            <a:r>
              <a:rPr lang="ru-RU" sz="1400" b="1" dirty="0" err="1"/>
              <a:t>Гиперлактатемия</a:t>
            </a:r>
            <a:r>
              <a:rPr lang="ru-RU" sz="1400" b="1" dirty="0"/>
              <a:t> (более 1,0 </a:t>
            </a:r>
            <a:r>
              <a:rPr lang="ru-RU" sz="1400" b="1" dirty="0" err="1"/>
              <a:t>ммоль</a:t>
            </a:r>
            <a:r>
              <a:rPr lang="ru-RU" sz="1400" b="1" dirty="0"/>
              <a:t>/л)</a:t>
            </a:r>
          </a:p>
          <a:p>
            <a:pPr lvl="1"/>
            <a:r>
              <a:rPr lang="ru-RU" sz="1400" b="1" dirty="0"/>
              <a:t>Уменьшенное капиллярное наполнение или симптом «белого пятна»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C76477-96B9-4F97-AC3C-5421EF9085AF}" type="datetime11">
              <a:rPr lang="ru-RU" smtClean="0"/>
              <a:t>13:46:07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2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491064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Тяжелый сепсис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ru-RU" sz="3600" b="1" dirty="0">
                <a:solidFill>
                  <a:srgbClr val="0000FF"/>
                </a:solidFill>
              </a:rPr>
              <a:t>(</a:t>
            </a:r>
            <a:r>
              <a:rPr lang="en-US" sz="3600" b="1" dirty="0">
                <a:solidFill>
                  <a:srgbClr val="0000FF"/>
                </a:solidFill>
              </a:rPr>
              <a:t>SSC, 2012)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424936" cy="525658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1900" b="1" dirty="0" smtClean="0">
                <a:latin typeface="Calibri" pitchFamily="34" charset="0"/>
              </a:rPr>
              <a:t>Тяжелый сепсис: вызванная сепсисом </a:t>
            </a:r>
            <a:r>
              <a:rPr lang="ru-RU" sz="1900" b="1" dirty="0" err="1" smtClean="0">
                <a:latin typeface="Calibri" pitchFamily="34" charset="0"/>
              </a:rPr>
              <a:t>гипоперфузия</a:t>
            </a:r>
            <a:r>
              <a:rPr lang="ru-RU" sz="1900" b="1" dirty="0" smtClean="0">
                <a:latin typeface="Calibri" pitchFamily="34" charset="0"/>
              </a:rPr>
              <a:t> или дисфункция органов (связанная с инфекцией)</a:t>
            </a:r>
            <a:endParaRPr lang="en-US" sz="1900" b="1" dirty="0" smtClean="0">
              <a:latin typeface="Calibri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1900" b="1" dirty="0" smtClean="0">
                <a:latin typeface="Calibri" pitchFamily="34" charset="0"/>
              </a:rPr>
              <a:t>Вызванная </a:t>
            </a:r>
            <a:r>
              <a:rPr lang="ru-RU" sz="1900" b="1" dirty="0">
                <a:latin typeface="Calibri" pitchFamily="34" charset="0"/>
              </a:rPr>
              <a:t>сепсисом гипотония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1900" b="1" dirty="0" smtClean="0">
                <a:latin typeface="Calibri" pitchFamily="34" charset="0"/>
              </a:rPr>
              <a:t>Увеличение уровня </a:t>
            </a:r>
            <a:r>
              <a:rPr lang="ru-RU" sz="1900" b="1" dirty="0" err="1" smtClean="0">
                <a:latin typeface="Calibri" pitchFamily="34" charset="0"/>
              </a:rPr>
              <a:t>лактата</a:t>
            </a:r>
            <a:r>
              <a:rPr lang="ru-RU" sz="1900" b="1" dirty="0" smtClean="0">
                <a:latin typeface="Calibri" pitchFamily="34" charset="0"/>
              </a:rPr>
              <a:t>.</a:t>
            </a:r>
            <a:endParaRPr lang="ru-RU" sz="1900" b="1" dirty="0">
              <a:latin typeface="Calibri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1900" b="1" dirty="0" smtClean="0">
                <a:latin typeface="Calibri" pitchFamily="34" charset="0"/>
              </a:rPr>
              <a:t>Диурез менее 0,5 мл/кг/ч </a:t>
            </a:r>
            <a:r>
              <a:rPr lang="ru-RU" sz="1900" b="1" dirty="0">
                <a:latin typeface="Calibri" pitchFamily="34" charset="0"/>
              </a:rPr>
              <a:t>больше 2 </a:t>
            </a:r>
            <a:r>
              <a:rPr lang="ru-RU" sz="1900" b="1" dirty="0" smtClean="0">
                <a:latin typeface="Calibri" pitchFamily="34" charset="0"/>
              </a:rPr>
              <a:t>ч при адекватной </a:t>
            </a:r>
            <a:r>
              <a:rPr lang="ru-RU" sz="1900" b="1" dirty="0" err="1" smtClean="0">
                <a:latin typeface="Calibri" pitchFamily="34" charset="0"/>
              </a:rPr>
              <a:t>инфузии</a:t>
            </a:r>
            <a:endParaRPr lang="ru-RU" sz="1900" b="1" dirty="0">
              <a:latin typeface="Calibri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1900" b="1" dirty="0" smtClean="0">
                <a:latin typeface="Calibri" pitchFamily="34" charset="0"/>
              </a:rPr>
              <a:t>ALI </a:t>
            </a:r>
            <a:r>
              <a:rPr lang="ru-RU" sz="1900" b="1" dirty="0" smtClean="0">
                <a:latin typeface="Calibri" pitchFamily="34" charset="0"/>
              </a:rPr>
              <a:t>с </a:t>
            </a:r>
            <a:r>
              <a:rPr lang="ru-RU" sz="1900" b="1" dirty="0" err="1" smtClean="0">
                <a:latin typeface="Calibri" pitchFamily="34" charset="0"/>
              </a:rPr>
              <a:t>Pa</a:t>
            </a:r>
            <a:r>
              <a:rPr lang="en-US" sz="1900" b="1" dirty="0" smtClean="0">
                <a:latin typeface="Calibri" pitchFamily="34" charset="0"/>
              </a:rPr>
              <a:t>O</a:t>
            </a:r>
            <a:r>
              <a:rPr lang="ru-RU" sz="1900" b="1" baseline="-25000" dirty="0" smtClean="0">
                <a:latin typeface="Calibri" pitchFamily="34" charset="0"/>
              </a:rPr>
              <a:t>2</a:t>
            </a:r>
            <a:r>
              <a:rPr lang="ru-RU" sz="1900" b="1" dirty="0" smtClean="0">
                <a:latin typeface="Calibri" pitchFamily="34" charset="0"/>
              </a:rPr>
              <a:t>/</a:t>
            </a:r>
            <a:r>
              <a:rPr lang="ru-RU" sz="1900" b="1" dirty="0" err="1" smtClean="0">
                <a:latin typeface="Calibri" pitchFamily="34" charset="0"/>
              </a:rPr>
              <a:t>Fi</a:t>
            </a:r>
            <a:r>
              <a:rPr lang="en-US" sz="1900" b="1" dirty="0" smtClean="0">
                <a:latin typeface="Calibri" pitchFamily="34" charset="0"/>
              </a:rPr>
              <a:t>O</a:t>
            </a:r>
            <a:r>
              <a:rPr lang="ru-RU" sz="1900" b="1" baseline="-25000" dirty="0" smtClean="0">
                <a:latin typeface="Calibri" pitchFamily="34" charset="0"/>
              </a:rPr>
              <a:t>2</a:t>
            </a:r>
            <a:r>
              <a:rPr lang="ru-RU" sz="1900" b="1" dirty="0" smtClean="0">
                <a:latin typeface="Calibri" pitchFamily="34" charset="0"/>
              </a:rPr>
              <a:t>  менее 250 </a:t>
            </a:r>
            <a:r>
              <a:rPr lang="ru-RU" sz="1900" b="1" dirty="0">
                <a:latin typeface="Calibri" pitchFamily="34" charset="0"/>
              </a:rPr>
              <a:t>в отсутствие пневмонии как </a:t>
            </a:r>
            <a:r>
              <a:rPr lang="ru-RU" sz="1900" b="1" dirty="0" smtClean="0">
                <a:latin typeface="Calibri" pitchFamily="34" charset="0"/>
              </a:rPr>
              <a:t>источник</a:t>
            </a:r>
            <a:r>
              <a:rPr lang="ru-RU" sz="1900" b="1" dirty="0">
                <a:latin typeface="Calibri" pitchFamily="34" charset="0"/>
              </a:rPr>
              <a:t>а</a:t>
            </a:r>
            <a:r>
              <a:rPr lang="ru-RU" sz="1900" b="1" dirty="0" smtClean="0">
                <a:latin typeface="Calibri" pitchFamily="34" charset="0"/>
              </a:rPr>
              <a:t> </a:t>
            </a:r>
            <a:r>
              <a:rPr lang="ru-RU" sz="1900" b="1" dirty="0">
                <a:latin typeface="Calibri" pitchFamily="34" charset="0"/>
              </a:rPr>
              <a:t>инфекции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1900" b="1" dirty="0" smtClean="0">
                <a:latin typeface="Calibri" pitchFamily="34" charset="0"/>
              </a:rPr>
              <a:t>ALI </a:t>
            </a:r>
            <a:r>
              <a:rPr lang="ru-RU" sz="1900" b="1" dirty="0" smtClean="0">
                <a:latin typeface="Calibri" pitchFamily="34" charset="0"/>
              </a:rPr>
              <a:t>с </a:t>
            </a:r>
            <a:r>
              <a:rPr lang="ru-RU" sz="1900" b="1" dirty="0" err="1" smtClean="0">
                <a:latin typeface="Calibri" pitchFamily="34" charset="0"/>
              </a:rPr>
              <a:t>Pa</a:t>
            </a:r>
            <a:r>
              <a:rPr lang="en-US" sz="1900" b="1" dirty="0" smtClean="0">
                <a:latin typeface="Calibri" pitchFamily="34" charset="0"/>
              </a:rPr>
              <a:t>O</a:t>
            </a:r>
            <a:r>
              <a:rPr lang="ru-RU" sz="1900" b="1" baseline="-25000" dirty="0" smtClean="0">
                <a:latin typeface="Calibri" pitchFamily="34" charset="0"/>
              </a:rPr>
              <a:t>2</a:t>
            </a:r>
            <a:r>
              <a:rPr lang="ru-RU" sz="1900" b="1" dirty="0" smtClean="0">
                <a:latin typeface="Calibri" pitchFamily="34" charset="0"/>
              </a:rPr>
              <a:t>/</a:t>
            </a:r>
            <a:r>
              <a:rPr lang="ru-RU" sz="1900" b="1" dirty="0" err="1" smtClean="0">
                <a:latin typeface="Calibri" pitchFamily="34" charset="0"/>
              </a:rPr>
              <a:t>Fi</a:t>
            </a:r>
            <a:r>
              <a:rPr lang="en-US" sz="1900" b="1" dirty="0">
                <a:latin typeface="Calibri" pitchFamily="34" charset="0"/>
              </a:rPr>
              <a:t>O</a:t>
            </a:r>
            <a:r>
              <a:rPr lang="ru-RU" sz="1900" b="1" baseline="-25000" dirty="0" smtClean="0">
                <a:latin typeface="Calibri" pitchFamily="34" charset="0"/>
              </a:rPr>
              <a:t>2</a:t>
            </a:r>
            <a:r>
              <a:rPr lang="ru-RU" sz="1900" b="1" dirty="0" smtClean="0">
                <a:latin typeface="Calibri" pitchFamily="34" charset="0"/>
              </a:rPr>
              <a:t> менее 200 </a:t>
            </a:r>
            <a:r>
              <a:rPr lang="ru-RU" sz="1900" b="1" dirty="0">
                <a:latin typeface="Calibri" pitchFamily="34" charset="0"/>
              </a:rPr>
              <a:t>в присутствии пневмонии как </a:t>
            </a:r>
            <a:r>
              <a:rPr lang="ru-RU" sz="1900" b="1" dirty="0" smtClean="0">
                <a:latin typeface="Calibri" pitchFamily="34" charset="0"/>
              </a:rPr>
              <a:t>источник</a:t>
            </a:r>
            <a:r>
              <a:rPr lang="ru-RU" sz="1900" b="1" dirty="0">
                <a:latin typeface="Calibri" pitchFamily="34" charset="0"/>
              </a:rPr>
              <a:t>а</a:t>
            </a:r>
            <a:r>
              <a:rPr lang="ru-RU" sz="1900" b="1" dirty="0" smtClean="0">
                <a:latin typeface="Calibri" pitchFamily="34" charset="0"/>
              </a:rPr>
              <a:t> </a:t>
            </a:r>
            <a:r>
              <a:rPr lang="ru-RU" sz="1900" b="1" dirty="0">
                <a:latin typeface="Calibri" pitchFamily="34" charset="0"/>
              </a:rPr>
              <a:t>инфекции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1900" b="1" dirty="0" err="1" smtClean="0">
                <a:latin typeface="Calibri" pitchFamily="34" charset="0"/>
              </a:rPr>
              <a:t>Креатинин</a:t>
            </a:r>
            <a:r>
              <a:rPr lang="ru-RU" sz="1900" b="1" dirty="0">
                <a:latin typeface="Calibri" pitchFamily="34" charset="0"/>
              </a:rPr>
              <a:t> </a:t>
            </a:r>
            <a:r>
              <a:rPr lang="ru-RU" sz="1900" b="1" dirty="0" smtClean="0">
                <a:latin typeface="Calibri" pitchFamily="34" charset="0"/>
              </a:rPr>
              <a:t>более </a:t>
            </a:r>
            <a:r>
              <a:rPr lang="ru-RU" sz="1900" b="1" dirty="0">
                <a:latin typeface="Calibri" pitchFamily="34" charset="0"/>
              </a:rPr>
              <a:t>2.0 </a:t>
            </a:r>
            <a:r>
              <a:rPr lang="ru-RU" sz="1900" b="1" dirty="0" smtClean="0">
                <a:latin typeface="Calibri" pitchFamily="34" charset="0"/>
              </a:rPr>
              <a:t>мг</a:t>
            </a:r>
            <a:r>
              <a:rPr lang="en-US" sz="1900" b="1" dirty="0" smtClean="0">
                <a:latin typeface="Calibri" pitchFamily="34" charset="0"/>
              </a:rPr>
              <a:t>/</a:t>
            </a:r>
            <a:r>
              <a:rPr lang="ru-RU" sz="1900" b="1" dirty="0" err="1" smtClean="0">
                <a:latin typeface="Calibri" pitchFamily="34" charset="0"/>
              </a:rPr>
              <a:t>дл</a:t>
            </a:r>
            <a:r>
              <a:rPr lang="en-US" sz="1900" b="1" dirty="0" smtClean="0">
                <a:latin typeface="Calibri" pitchFamily="34" charset="0"/>
              </a:rPr>
              <a:t> </a:t>
            </a:r>
            <a:r>
              <a:rPr lang="en-US" sz="1900" b="1" dirty="0">
                <a:latin typeface="Calibri" pitchFamily="34" charset="0"/>
              </a:rPr>
              <a:t>(</a:t>
            </a:r>
            <a:r>
              <a:rPr lang="en-US" sz="1900" b="1" dirty="0" smtClean="0">
                <a:latin typeface="Calibri" pitchFamily="34" charset="0"/>
              </a:rPr>
              <a:t>176</a:t>
            </a:r>
            <a:r>
              <a:rPr lang="ru-RU" sz="1900" b="1" dirty="0" smtClean="0">
                <a:latin typeface="Calibri" pitchFamily="34" charset="0"/>
              </a:rPr>
              <a:t>,</a:t>
            </a:r>
            <a:r>
              <a:rPr lang="en-US" sz="1900" b="1" dirty="0" smtClean="0">
                <a:latin typeface="Calibri" pitchFamily="34" charset="0"/>
              </a:rPr>
              <a:t>8 </a:t>
            </a:r>
            <a:r>
              <a:rPr lang="ru-RU" sz="1900" b="1" dirty="0" smtClean="0">
                <a:latin typeface="Calibri" pitchFamily="34" charset="0"/>
              </a:rPr>
              <a:t>- </a:t>
            </a:r>
            <a:r>
              <a:rPr lang="ru-RU" sz="1900" b="1" dirty="0" err="1" smtClean="0">
                <a:latin typeface="Calibri" pitchFamily="34" charset="0"/>
              </a:rPr>
              <a:t>мкмоль</a:t>
            </a:r>
            <a:r>
              <a:rPr lang="en-US" sz="1900" b="1" dirty="0" smtClean="0">
                <a:latin typeface="Calibri" pitchFamily="34" charset="0"/>
              </a:rPr>
              <a:t>/</a:t>
            </a:r>
            <a:r>
              <a:rPr lang="ru-RU" sz="1900" b="1" dirty="0" smtClean="0">
                <a:latin typeface="Calibri" pitchFamily="34" charset="0"/>
              </a:rPr>
              <a:t>л</a:t>
            </a:r>
            <a:r>
              <a:rPr lang="en-US" sz="1900" b="1" dirty="0" smtClean="0">
                <a:latin typeface="Calibri" pitchFamily="34" charset="0"/>
              </a:rPr>
              <a:t>)</a:t>
            </a:r>
            <a:endParaRPr lang="en-US" sz="1900" b="1" dirty="0">
              <a:latin typeface="Calibri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1900" b="1" dirty="0" smtClean="0">
                <a:latin typeface="Calibri" pitchFamily="34" charset="0"/>
              </a:rPr>
              <a:t>Билирубин более </a:t>
            </a:r>
            <a:r>
              <a:rPr lang="ru-RU" sz="1900" b="1" dirty="0">
                <a:latin typeface="Calibri" pitchFamily="34" charset="0"/>
              </a:rPr>
              <a:t>2 </a:t>
            </a:r>
            <a:r>
              <a:rPr lang="ru-RU" sz="1900" b="1" dirty="0" smtClean="0">
                <a:latin typeface="Calibri" pitchFamily="34" charset="0"/>
              </a:rPr>
              <a:t>мг</a:t>
            </a:r>
            <a:r>
              <a:rPr lang="en-US" sz="1900" b="1" dirty="0" smtClean="0">
                <a:latin typeface="Calibri" pitchFamily="34" charset="0"/>
              </a:rPr>
              <a:t>/</a:t>
            </a:r>
            <a:r>
              <a:rPr lang="ru-RU" sz="1900" b="1" dirty="0" err="1" smtClean="0">
                <a:latin typeface="Calibri" pitchFamily="34" charset="0"/>
              </a:rPr>
              <a:t>дл</a:t>
            </a:r>
            <a:r>
              <a:rPr lang="en-US" sz="1900" b="1" dirty="0" smtClean="0">
                <a:latin typeface="Calibri" pitchFamily="34" charset="0"/>
              </a:rPr>
              <a:t> </a:t>
            </a:r>
            <a:r>
              <a:rPr lang="en-US" sz="1900" b="1" dirty="0">
                <a:latin typeface="Calibri" pitchFamily="34" charset="0"/>
              </a:rPr>
              <a:t>(</a:t>
            </a:r>
            <a:r>
              <a:rPr lang="en-US" sz="1900" b="1" dirty="0" smtClean="0">
                <a:latin typeface="Calibri" pitchFamily="34" charset="0"/>
              </a:rPr>
              <a:t>34</a:t>
            </a:r>
            <a:r>
              <a:rPr lang="ru-RU" sz="1900" b="1" dirty="0" smtClean="0">
                <a:latin typeface="Calibri" pitchFamily="34" charset="0"/>
              </a:rPr>
              <a:t>,</a:t>
            </a:r>
            <a:r>
              <a:rPr lang="en-US" sz="1900" b="1" dirty="0" smtClean="0">
                <a:latin typeface="Calibri" pitchFamily="34" charset="0"/>
              </a:rPr>
              <a:t>2 </a:t>
            </a:r>
            <a:r>
              <a:rPr lang="ru-RU" sz="1900" b="1" dirty="0" smtClean="0">
                <a:latin typeface="Calibri" pitchFamily="34" charset="0"/>
              </a:rPr>
              <a:t>-</a:t>
            </a:r>
            <a:r>
              <a:rPr lang="ru-RU" sz="1900" b="1" dirty="0" err="1" smtClean="0">
                <a:latin typeface="Calibri" pitchFamily="34" charset="0"/>
              </a:rPr>
              <a:t>мкмоль</a:t>
            </a:r>
            <a:r>
              <a:rPr lang="en-US" sz="1900" b="1" dirty="0" smtClean="0">
                <a:latin typeface="Calibri" pitchFamily="34" charset="0"/>
              </a:rPr>
              <a:t>/</a:t>
            </a:r>
            <a:r>
              <a:rPr lang="ru-RU" sz="1900" b="1" dirty="0" smtClean="0">
                <a:latin typeface="Calibri" pitchFamily="34" charset="0"/>
              </a:rPr>
              <a:t>л</a:t>
            </a:r>
            <a:r>
              <a:rPr lang="en-US" sz="1900" b="1" dirty="0" smtClean="0">
                <a:latin typeface="Calibri" pitchFamily="34" charset="0"/>
              </a:rPr>
              <a:t>)</a:t>
            </a:r>
            <a:endParaRPr lang="en-US" sz="1900" b="1" dirty="0">
              <a:latin typeface="Calibri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1900" b="1" dirty="0" smtClean="0">
                <a:latin typeface="Calibri" pitchFamily="34" charset="0"/>
              </a:rPr>
              <a:t>Количество </a:t>
            </a:r>
            <a:r>
              <a:rPr lang="ru-RU" sz="1900" b="1" dirty="0">
                <a:latin typeface="Calibri" pitchFamily="34" charset="0"/>
              </a:rPr>
              <a:t>тромбоцитов </a:t>
            </a:r>
            <a:r>
              <a:rPr lang="ru-RU" sz="1900" b="1" dirty="0" smtClean="0">
                <a:latin typeface="Calibri" pitchFamily="34" charset="0"/>
              </a:rPr>
              <a:t>менее &lt;100 </a:t>
            </a:r>
            <a:r>
              <a:rPr lang="ru-RU" sz="1900" b="1" dirty="0">
                <a:latin typeface="Calibri" pitchFamily="34" charset="0"/>
              </a:rPr>
              <a:t>000 </a:t>
            </a:r>
            <a:r>
              <a:rPr lang="ru-RU" sz="1900" b="1" dirty="0" smtClean="0">
                <a:latin typeface="Calibri" pitchFamily="34" charset="0"/>
              </a:rPr>
              <a:t>в </a:t>
            </a:r>
            <a:r>
              <a:rPr lang="ru-RU" sz="1900" b="1" dirty="0" err="1" smtClean="0">
                <a:latin typeface="Calibri" pitchFamily="34" charset="0"/>
              </a:rPr>
              <a:t>мкл</a:t>
            </a:r>
            <a:endParaRPr lang="en-US" sz="1900" b="1" dirty="0">
              <a:latin typeface="Calibri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1900" b="1" dirty="0" err="1" smtClean="0">
                <a:latin typeface="Calibri" pitchFamily="34" charset="0"/>
              </a:rPr>
              <a:t>Коагулопатия</a:t>
            </a:r>
            <a:r>
              <a:rPr lang="ru-RU" sz="1900" b="1" dirty="0" smtClean="0">
                <a:latin typeface="Calibri" pitchFamily="34" charset="0"/>
              </a:rPr>
              <a:t> (МНО более 1,5</a:t>
            </a:r>
            <a:r>
              <a:rPr lang="ru-RU" sz="1900" b="1" dirty="0">
                <a:latin typeface="Calibri" pitchFamily="34" charset="0"/>
              </a:rPr>
              <a:t>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8135EB-BE43-4AA7-AF83-1972546FB254}" type="datetime11">
              <a:rPr lang="ru-RU" smtClean="0"/>
              <a:t>13:46:07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05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C4D1-26B5-441D-9371-75ECC6FF4F4A}" type="datetime11">
              <a:rPr lang="ru-RU" smtClean="0"/>
              <a:t>13:46:07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1178451"/>
            <a:ext cx="2376264" cy="594365"/>
          </a:xfrm>
          <a:prstGeom prst="roundRect">
            <a:avLst/>
          </a:prstGeom>
          <a:solidFill>
            <a:srgbClr val="F3F2E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Очаг инфекции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88741" y="1475633"/>
            <a:ext cx="3600400" cy="62977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Более 2 признаков СВР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552" y="2780029"/>
            <a:ext cx="2289174" cy="576064"/>
          </a:xfrm>
          <a:prstGeom prst="roundRect">
            <a:avLst/>
          </a:prstGeom>
          <a:solidFill>
            <a:srgbClr val="F3F2E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Очаг инфекции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18919" y="3111705"/>
            <a:ext cx="1040968" cy="61206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СВР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91880" y="3496488"/>
            <a:ext cx="3528392" cy="45457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ПОН – </a:t>
            </a:r>
            <a:r>
              <a:rPr lang="en-US" sz="2400" b="1" dirty="0" smtClean="0">
                <a:solidFill>
                  <a:schemeClr val="bg1"/>
                </a:solidFill>
              </a:rPr>
              <a:t>SOFA</a:t>
            </a:r>
            <a:r>
              <a:rPr lang="ru-RU" sz="2400" b="1" dirty="0" smtClean="0">
                <a:solidFill>
                  <a:schemeClr val="bg1"/>
                </a:solidFill>
              </a:rPr>
              <a:t>  (более </a:t>
            </a:r>
            <a:r>
              <a:rPr lang="en-US" sz="2400" b="1" dirty="0" smtClean="0">
                <a:solidFill>
                  <a:schemeClr val="bg1"/>
                </a:solidFill>
              </a:rPr>
              <a:t> 2</a:t>
            </a:r>
            <a:r>
              <a:rPr lang="ru-RU" sz="2400" b="1" dirty="0" smtClean="0">
                <a:solidFill>
                  <a:schemeClr val="bg1"/>
                </a:solidFill>
              </a:rPr>
              <a:t>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93758" y="5733256"/>
            <a:ext cx="4104456" cy="509197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Септический шок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751565"/>
            <a:ext cx="1262735" cy="168045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89502" y="187417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ISICEM15: SIRS and Sepsis: An Unhappy Marriage</a:t>
            </a:r>
          </a:p>
        </p:txBody>
      </p:sp>
      <p:sp>
        <p:nvSpPr>
          <p:cNvPr id="7" name="AutoShape 2" descr="Health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7" y="143246"/>
            <a:ext cx="2126357" cy="53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55575" y="2708021"/>
            <a:ext cx="8895109" cy="7200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539552" y="4412367"/>
            <a:ext cx="2404577" cy="625551"/>
          </a:xfrm>
          <a:prstGeom prst="roundRect">
            <a:avLst/>
          </a:prstGeom>
          <a:solidFill>
            <a:srgbClr val="F3F2E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Очаг инфекции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30825" y="4799015"/>
            <a:ext cx="3384376" cy="47780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ПОН – </a:t>
            </a:r>
            <a:r>
              <a:rPr lang="en-US" sz="2400" b="1" dirty="0" smtClean="0">
                <a:solidFill>
                  <a:schemeClr val="bg1"/>
                </a:solidFill>
              </a:rPr>
              <a:t>SOFA</a:t>
            </a:r>
            <a:r>
              <a:rPr lang="ru-RU" sz="2400" b="1" dirty="0" smtClean="0">
                <a:solidFill>
                  <a:schemeClr val="bg1"/>
                </a:solidFill>
              </a:rPr>
              <a:t>  (более </a:t>
            </a:r>
            <a:r>
              <a:rPr lang="en-US" sz="2400" b="1" dirty="0" smtClean="0">
                <a:solidFill>
                  <a:schemeClr val="bg1"/>
                </a:solidFill>
              </a:rPr>
              <a:t> 2</a:t>
            </a:r>
            <a:r>
              <a:rPr lang="ru-RU" sz="2400" b="1" dirty="0" smtClean="0">
                <a:solidFill>
                  <a:schemeClr val="bg1"/>
                </a:solidFill>
              </a:rPr>
              <a:t>)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99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Куликов А.В.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8778" y="692696"/>
            <a:ext cx="86764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ru-RU" sz="2000" b="1" dirty="0"/>
              <a:t>Клинические рекомендации Федерации анестезиологов-реаниматологов России (утверждены 15.09.13) </a:t>
            </a:r>
            <a:r>
              <a:rPr lang="en-US" sz="2000" b="1" dirty="0" smtClean="0">
                <a:solidFill>
                  <a:srgbClr val="3333FF"/>
                </a:solidFill>
                <a:hlinkClick r:id="rId2"/>
              </a:rPr>
              <a:t>www.far.org.ru</a:t>
            </a:r>
            <a:endParaRPr lang="ru-RU" sz="2000" b="1" dirty="0" smtClean="0">
              <a:solidFill>
                <a:srgbClr val="3333FF"/>
              </a:solidFill>
            </a:endParaRPr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ru-RU" sz="2000" b="1" dirty="0" smtClean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ru-RU" sz="2000" b="1" dirty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ru-RU" sz="2000" b="1" dirty="0" smtClean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ru-RU" sz="2000" b="1" dirty="0" smtClean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ru-RU" sz="2000" b="1" dirty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ru-RU" sz="2000" b="1" dirty="0" smtClean="0"/>
              <a:t>Профильная комиссия Минздрава России по анестезиологии и реаниматологии 15.11.13, 10.06.14 рекомендовала в качестве  Федеральных клинических рекомендаций</a:t>
            </a:r>
            <a:endParaRPr lang="ru-RU"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564904"/>
            <a:ext cx="4821782" cy="7094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131" y="1772816"/>
            <a:ext cx="4785270" cy="664966"/>
          </a:xfrm>
          <a:prstGeom prst="rect">
            <a:avLst/>
          </a:prstGeom>
        </p:spPr>
      </p:pic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626" y="5430848"/>
            <a:ext cx="2841526" cy="78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17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altLang="ru-RU"/>
              <a:t>Куликов А.В.</a:t>
            </a:r>
          </a:p>
        </p:txBody>
      </p:sp>
      <p:sp>
        <p:nvSpPr>
          <p:cNvPr id="21736" name="Rectangle 23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490537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>
                <a:solidFill>
                  <a:srgbClr val="3333FF"/>
                </a:solidFill>
              </a:rPr>
              <a:t>Шкала</a:t>
            </a:r>
            <a:r>
              <a:rPr lang="en-US" altLang="ru-RU" sz="2800" b="1" dirty="0">
                <a:solidFill>
                  <a:srgbClr val="3333FF"/>
                </a:solidFill>
              </a:rPr>
              <a:t>  </a:t>
            </a:r>
            <a:r>
              <a:rPr lang="en-US" altLang="ru-RU" sz="2800" b="1" dirty="0" smtClean="0">
                <a:solidFill>
                  <a:srgbClr val="3333FF"/>
                </a:solidFill>
              </a:rPr>
              <a:t>SOFA</a:t>
            </a:r>
            <a:r>
              <a:rPr lang="ru-RU" altLang="ru-RU" sz="2800" b="1" dirty="0" smtClean="0">
                <a:solidFill>
                  <a:srgbClr val="3333FF"/>
                </a:solidFill>
              </a:rPr>
              <a:t>                                                                                     </a:t>
            </a:r>
            <a:r>
              <a:rPr lang="ru-RU" altLang="ru-RU" sz="2000" b="1" dirty="0" smtClean="0">
                <a:solidFill>
                  <a:srgbClr val="3333FF"/>
                </a:solidFill>
              </a:rPr>
              <a:t>     </a:t>
            </a:r>
            <a:r>
              <a:rPr lang="en-US" altLang="ru-RU" sz="2400" b="1" dirty="0">
                <a:solidFill>
                  <a:srgbClr val="3333FF"/>
                </a:solidFill>
              </a:rPr>
              <a:t>(Sequential Organ Failure Assessment)</a:t>
            </a:r>
            <a:endParaRPr lang="ru-RU" altLang="ru-RU" sz="2400" b="1" dirty="0">
              <a:solidFill>
                <a:srgbClr val="3333FF"/>
              </a:solidFill>
            </a:endParaRPr>
          </a:p>
        </p:txBody>
      </p:sp>
      <p:graphicFrame>
        <p:nvGraphicFramePr>
          <p:cNvPr id="21786" name="Group 28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538006"/>
              </p:ext>
            </p:extLst>
          </p:nvPr>
        </p:nvGraphicFramePr>
        <p:xfrm>
          <a:off x="251520" y="1268760"/>
          <a:ext cx="8713788" cy="4766310"/>
        </p:xfrm>
        <a:graphic>
          <a:graphicData uri="http://schemas.openxmlformats.org/drawingml/2006/table">
            <a:tbl>
              <a:tblPr/>
              <a:tblGrid>
                <a:gridCol w="2586038"/>
                <a:gridCol w="1160462"/>
                <a:gridCol w="1366838"/>
                <a:gridCol w="1583406"/>
                <a:gridCol w="2017044"/>
              </a:tblGrid>
              <a:tr h="4127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Шкала </a:t>
                      </a: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SOFA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Дыхание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PaO</a:t>
                      </a:r>
                      <a:r>
                        <a:rPr kumimoji="0" lang="ru-RU" altLang="ru-RU" sz="14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US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FiO</a:t>
                      </a:r>
                      <a:r>
                        <a:rPr kumimoji="0" lang="ru-RU" altLang="ru-RU" sz="14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мм рт. ст.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399-300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299-200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199-100 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&lt;100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Коагуляция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Тромбоциты, х 10</a:t>
                      </a:r>
                      <a:r>
                        <a:rPr kumimoji="0" lang="ru-RU" altLang="ru-RU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/мм</a:t>
                      </a:r>
                      <a:r>
                        <a:rPr kumimoji="0" lang="ru-RU" altLang="ru-RU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&lt;150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&lt;50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&lt;20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Печень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Билирубин,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мкмоль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/л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20-30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33-101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102-204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&gt;204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91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Сердечно-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сосудистая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Гипотензия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АДср.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&lt;70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мм рт. ст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Допамин,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или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добутамин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(любая доза)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Допамин 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5,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или адреналин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0,1,  или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норадреналин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Допамин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&gt;15,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или адреналин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&gt;0,1, или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норадреналин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&gt;0,1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ЦНС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Шкала комы Глазго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13-14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10-12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6-9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Почки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Креатинин, ммоль/л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или диурез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0,11-0,17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0,171-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0,299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0,3-0,44 или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&lt;500 мл/сут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&gt;0,44 или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&lt;200 мл/</a:t>
                      </a:r>
                      <a:r>
                        <a:rPr kumimoji="0" lang="ru-RU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сут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3653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-46406" y="3329831"/>
            <a:ext cx="8938885" cy="3034455"/>
          </a:xfrm>
          <a:prstGeom prst="cloudCallout">
            <a:avLst>
              <a:gd name="adj1" fmla="val -17677"/>
              <a:gd name="adj2" fmla="val 38982"/>
            </a:avLst>
          </a:prstGeom>
          <a:solidFill>
            <a:srgbClr val="EAEAE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866" name="Дата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260648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CC"/>
                </a:solidFill>
              </a:rPr>
              <a:t>Некоторые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ru-RU" sz="2800" b="1" dirty="0" smtClean="0">
                <a:solidFill>
                  <a:srgbClr val="0000CC"/>
                </a:solidFill>
              </a:rPr>
              <a:t>из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ru-RU" sz="2800" b="1" dirty="0" smtClean="0">
                <a:solidFill>
                  <a:srgbClr val="0000CC"/>
                </a:solidFill>
              </a:rPr>
              <a:t>предложенных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ru-RU" sz="2800" b="1" dirty="0" smtClean="0">
                <a:solidFill>
                  <a:srgbClr val="0000CC"/>
                </a:solidFill>
              </a:rPr>
              <a:t>маркеров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ru-RU" sz="2800" b="1" dirty="0" smtClean="0">
                <a:solidFill>
                  <a:srgbClr val="0000CC"/>
                </a:solidFill>
              </a:rPr>
              <a:t>сепсиса</a:t>
            </a:r>
            <a:r>
              <a:rPr lang="ru-RU" sz="4000" dirty="0" smtClean="0">
                <a:solidFill>
                  <a:srgbClr val="0000CC"/>
                </a:solidFill>
              </a:rPr>
              <a:t/>
            </a:r>
            <a:br>
              <a:rPr lang="ru-RU" sz="4000" dirty="0" smtClean="0">
                <a:solidFill>
                  <a:srgbClr val="0000CC"/>
                </a:solidFill>
              </a:rPr>
            </a:br>
            <a:endParaRPr lang="ru-RU" sz="4000" dirty="0" smtClean="0">
              <a:solidFill>
                <a:srgbClr val="0000CC"/>
              </a:solidFill>
            </a:endParaRP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6875" y="1268760"/>
            <a:ext cx="8207375" cy="4824412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1800"/>
              </a:spcBef>
            </a:pPr>
            <a:r>
              <a:rPr lang="ru-RU" sz="2400" b="1" dirty="0" smtClean="0">
                <a:solidFill>
                  <a:srgbClr val="0033CC"/>
                </a:solidFill>
              </a:rPr>
              <a:t>Количество лейкоцитов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</a:p>
          <a:p>
            <a:pPr eaLnBrk="1" hangingPunct="1">
              <a:spcBef>
                <a:spcPts val="1800"/>
              </a:spcBef>
            </a:pPr>
            <a:r>
              <a:rPr lang="en-US" sz="2400" b="1" dirty="0" smtClean="0">
                <a:solidFill>
                  <a:srgbClr val="0033CC"/>
                </a:solidFill>
              </a:rPr>
              <a:t>C-</a:t>
            </a:r>
            <a:r>
              <a:rPr lang="ru-RU" sz="2400" b="1" dirty="0" smtClean="0">
                <a:solidFill>
                  <a:srgbClr val="0033CC"/>
                </a:solidFill>
              </a:rPr>
              <a:t>реактивный белок</a:t>
            </a:r>
          </a:p>
          <a:p>
            <a:pPr eaLnBrk="1" hangingPunct="1">
              <a:spcBef>
                <a:spcPts val="1800"/>
              </a:spcBef>
            </a:pPr>
            <a:r>
              <a:rPr lang="ru-RU" sz="2400" b="1" dirty="0" err="1" smtClean="0">
                <a:solidFill>
                  <a:srgbClr val="0033CC"/>
                </a:solidFill>
              </a:rPr>
              <a:t>Прокальцитонин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endParaRPr lang="ru-RU" sz="2400" b="1" dirty="0" smtClean="0">
              <a:solidFill>
                <a:srgbClr val="0033CC"/>
              </a:solidFill>
            </a:endParaRPr>
          </a:p>
          <a:p>
            <a:pPr>
              <a:spcBef>
                <a:spcPts val="1800"/>
              </a:spcBef>
            </a:pPr>
            <a:r>
              <a:rPr lang="ru-RU" sz="2400" b="1" dirty="0" err="1" smtClean="0">
                <a:solidFill>
                  <a:srgbClr val="0033CC"/>
                </a:solidFill>
              </a:rPr>
              <a:t>Пресепсин</a:t>
            </a:r>
            <a:r>
              <a:rPr lang="ru-RU" sz="2400" b="1" dirty="0" smtClean="0">
                <a:solidFill>
                  <a:srgbClr val="0033CC"/>
                </a:solidFill>
              </a:rPr>
              <a:t> </a:t>
            </a:r>
            <a:r>
              <a:rPr lang="en-US" sz="2000" dirty="0" smtClean="0"/>
              <a:t>(soluble </a:t>
            </a:r>
            <a:r>
              <a:rPr lang="en-US" sz="2000" dirty="0"/>
              <a:t>CD14 subtype</a:t>
            </a:r>
            <a:r>
              <a:rPr lang="en-US" sz="2000" dirty="0" smtClean="0"/>
              <a:t>)</a:t>
            </a:r>
            <a:endParaRPr lang="ru-RU" sz="2000" b="1" dirty="0" smtClean="0">
              <a:solidFill>
                <a:srgbClr val="0033CC"/>
              </a:solidFill>
            </a:endParaRPr>
          </a:p>
          <a:p>
            <a:pPr eaLnBrk="1" hangingPunct="1">
              <a:spcBef>
                <a:spcPts val="1800"/>
              </a:spcBef>
            </a:pPr>
            <a:endParaRPr lang="ru-RU" sz="2000" b="1" dirty="0" smtClean="0"/>
          </a:p>
          <a:p>
            <a:pPr eaLnBrk="1" hangingPunct="1">
              <a:spcBef>
                <a:spcPts val="1800"/>
              </a:spcBef>
            </a:pPr>
            <a:r>
              <a:rPr lang="ru-RU" sz="2000" b="1" dirty="0" smtClean="0"/>
              <a:t>Эндотоксин, Цитокины</a:t>
            </a:r>
            <a:r>
              <a:rPr lang="fr-FR" sz="2000" b="1" dirty="0" smtClean="0"/>
              <a:t> – IL-1, IL-2, IL-4, IL-6, IL-8, IL-10, TNF, IFN-</a:t>
            </a:r>
            <a:r>
              <a:rPr lang="el-GR" sz="2000" b="1" dirty="0" smtClean="0">
                <a:cs typeface="Arial" pitchFamily="34" charset="0"/>
              </a:rPr>
              <a:t>γ</a:t>
            </a:r>
            <a:r>
              <a:rPr lang="ru-RU" sz="2000" b="1" dirty="0" smtClean="0">
                <a:cs typeface="Arial" pitchFamily="34" charset="0"/>
              </a:rPr>
              <a:t>, </a:t>
            </a:r>
            <a:r>
              <a:rPr lang="en-US" sz="2000" b="1" dirty="0" smtClean="0">
                <a:cs typeface="Arial" pitchFamily="34" charset="0"/>
              </a:rPr>
              <a:t>PAF</a:t>
            </a:r>
            <a:r>
              <a:rPr lang="ru-RU" sz="2000" b="1" dirty="0" smtClean="0">
                <a:cs typeface="Arial" pitchFamily="34" charset="0"/>
              </a:rPr>
              <a:t>, </a:t>
            </a:r>
            <a:r>
              <a:rPr lang="en-US" sz="2000" b="1" dirty="0" smtClean="0"/>
              <a:t>TNF-</a:t>
            </a:r>
            <a:r>
              <a:rPr lang="ru-RU" sz="2000" b="1" dirty="0" smtClean="0"/>
              <a:t>рецепторы, Антагонисты рецептора </a:t>
            </a:r>
            <a:r>
              <a:rPr lang="en-US" sz="2000" b="1" dirty="0" smtClean="0"/>
              <a:t>IL</a:t>
            </a:r>
            <a:r>
              <a:rPr lang="ru-RU" sz="2000" b="1" dirty="0" smtClean="0"/>
              <a:t>-1, рецепторы </a:t>
            </a:r>
            <a:r>
              <a:rPr lang="en-US" sz="2000" b="1" dirty="0" smtClean="0"/>
              <a:t>IL</a:t>
            </a:r>
            <a:r>
              <a:rPr lang="ru-RU" sz="2000" b="1" dirty="0" smtClean="0"/>
              <a:t>-1, Компоненты системы комплемента, </a:t>
            </a:r>
            <a:r>
              <a:rPr lang="ru-RU" sz="2000" b="1" dirty="0" err="1" smtClean="0"/>
              <a:t>Эндотелин</a:t>
            </a:r>
            <a:r>
              <a:rPr lang="en-US" sz="2000" b="1" dirty="0" smtClean="0"/>
              <a:t>-1</a:t>
            </a:r>
            <a:r>
              <a:rPr lang="ru-RU" sz="2000" b="1" dirty="0" smtClean="0"/>
              <a:t>, </a:t>
            </a:r>
            <a:r>
              <a:rPr lang="en-US" sz="2000" b="1" dirty="0" smtClean="0"/>
              <a:t>ICAM-1, VCAM-1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Фосфолипаза</a:t>
            </a:r>
            <a:r>
              <a:rPr lang="en-US" sz="2000" b="1" dirty="0" smtClean="0"/>
              <a:t> A</a:t>
            </a:r>
            <a:r>
              <a:rPr lang="en-US" sz="2000" b="1" baseline="-25000" dirty="0" smtClean="0"/>
              <a:t>2</a:t>
            </a:r>
            <a:r>
              <a:rPr lang="ru-RU" sz="2000" b="1" baseline="-25000" dirty="0" smtClean="0"/>
              <a:t>,</a:t>
            </a:r>
            <a:r>
              <a:rPr lang="en-US" sz="2000" b="1" dirty="0" smtClean="0"/>
              <a:t>PG E</a:t>
            </a:r>
            <a:r>
              <a:rPr lang="en-US" sz="2000" b="1" baseline="-25000" dirty="0" smtClean="0"/>
              <a:t>2</a:t>
            </a:r>
            <a:r>
              <a:rPr lang="ru-RU" sz="2000" b="1" baseline="-25000" dirty="0" smtClean="0"/>
              <a:t>, </a:t>
            </a:r>
            <a:r>
              <a:rPr lang="ru-RU" sz="2000" b="1" dirty="0" smtClean="0"/>
              <a:t>Нитраты</a:t>
            </a:r>
            <a:r>
              <a:rPr lang="en-US" sz="2000" b="1" dirty="0" smtClean="0"/>
              <a:t>/</a:t>
            </a:r>
            <a:r>
              <a:rPr lang="ru-RU" sz="2000" b="1" dirty="0" smtClean="0"/>
              <a:t>нитриты, </a:t>
            </a:r>
            <a:r>
              <a:rPr lang="ru-RU" sz="2000" b="1" dirty="0" err="1" smtClean="0"/>
              <a:t>Лактоферрин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Эластаза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Неоптерин</a:t>
            </a:r>
            <a:r>
              <a:rPr lang="ru-RU" sz="2000" b="1" dirty="0" smtClean="0"/>
              <a:t>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dirty="0" smtClean="0"/>
              <a:t> </a:t>
            </a:r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4500563" y="6165850"/>
            <a:ext cx="4249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/>
              <a:t>Vincent J. L., Habib A. M., Verdant C., Bruhn A. Sepsis diagnosis and management:work in progress Minerva Anestesiol. 2006;72:87-96</a:t>
            </a:r>
            <a:endParaRPr lang="ru-RU" sz="1000"/>
          </a:p>
        </p:txBody>
      </p:sp>
      <p:pic>
        <p:nvPicPr>
          <p:cNvPr id="36870" name="Picture 5" descr="PC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128" y="1033447"/>
            <a:ext cx="2771317" cy="1904480"/>
          </a:xfrm>
        </p:spPr>
      </p:pic>
      <p:sp>
        <p:nvSpPr>
          <p:cNvPr id="2" name="Овал 1"/>
          <p:cNvSpPr/>
          <p:nvPr/>
        </p:nvSpPr>
        <p:spPr>
          <a:xfrm>
            <a:off x="539552" y="2204864"/>
            <a:ext cx="2880568" cy="7191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54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CA59-4F76-46E2-90AD-BC8D7A0F9D02}" type="datetime11">
              <a:rPr lang="ru-RU" smtClean="0"/>
              <a:t>13:46:07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6672"/>
            <a:ext cx="4067944" cy="135510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814681" cy="237626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34" y="3140968"/>
            <a:ext cx="3622104" cy="191892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96952"/>
            <a:ext cx="3701033" cy="339018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95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F340-DBB7-420E-9C5A-DA6F231607F4}" type="datetime11">
              <a:rPr lang="ru-RU" smtClean="0"/>
              <a:t>13:46:07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33025" y="404664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Почему спешим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96752"/>
            <a:ext cx="3683248" cy="364008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97742" y="4866284"/>
            <a:ext cx="71433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</a:rPr>
              <a:t>Принцип «ранней целенаправленной терапии (</a:t>
            </a:r>
            <a:r>
              <a:rPr lang="ru-RU" sz="2400" b="1" dirty="0" err="1">
                <a:solidFill>
                  <a:srgbClr val="0000FF"/>
                </a:solidFill>
              </a:rPr>
              <a:t>early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err="1">
                <a:solidFill>
                  <a:srgbClr val="0000FF"/>
                </a:solidFill>
              </a:rPr>
              <a:t>goal-directed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err="1">
                <a:solidFill>
                  <a:srgbClr val="0000FF"/>
                </a:solidFill>
              </a:rPr>
              <a:t>therapy</a:t>
            </a:r>
            <a:r>
              <a:rPr lang="ru-RU" sz="2400" b="1" dirty="0">
                <a:solidFill>
                  <a:srgbClr val="0000FF"/>
                </a:solidFill>
              </a:rPr>
              <a:t> (EGDT)» </a:t>
            </a:r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05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3" name="Рисунок 2" descr="Слайд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188640"/>
            <a:ext cx="8892480" cy="6669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141" y="1705131"/>
            <a:ext cx="461665" cy="33843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Потребление кислорода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587727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Доставка кислорода</a:t>
            </a:r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35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243" y="4414283"/>
            <a:ext cx="1246163" cy="1675038"/>
          </a:xfrm>
          <a:prstGeom prst="rect">
            <a:avLst/>
          </a:prstGeom>
        </p:spPr>
      </p:pic>
      <p:sp>
        <p:nvSpPr>
          <p:cNvPr id="24578" name="Заголовок 30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4318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Последствия декомпенсированного шока</a:t>
            </a:r>
          </a:p>
        </p:txBody>
      </p:sp>
      <p:sp>
        <p:nvSpPr>
          <p:cNvPr id="24579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900AC50-B139-4D07-B10E-4FB7BD37A3E0}" type="datetime11">
              <a:rPr lang="ru-RU" smtClean="0"/>
              <a:t>13:46:08</a:t>
            </a:fld>
            <a:endParaRPr lang="ru-RU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69201" y="908721"/>
            <a:ext cx="2808287" cy="617294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0000"/>
                </a:solidFill>
              </a:rPr>
              <a:t>Септическая </a:t>
            </a:r>
            <a:r>
              <a:rPr lang="ru-RU" b="1" dirty="0" smtClean="0">
                <a:solidFill>
                  <a:srgbClr val="000000"/>
                </a:solidFill>
              </a:rPr>
              <a:t>энцефалопатия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03531" y="2882590"/>
            <a:ext cx="1871662" cy="360362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ОПЛ/ОРДС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24822" y="1735932"/>
            <a:ext cx="2808287" cy="360362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Дисфункция миокарда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68736" y="2320659"/>
            <a:ext cx="1873250" cy="360362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ДВС-синдром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47056" y="4939092"/>
            <a:ext cx="3889375" cy="360362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Печеночная недостаточность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72735" y="3511240"/>
            <a:ext cx="2376488" cy="360363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rgbClr val="000000"/>
                </a:solidFill>
              </a:rPr>
              <a:t>Олигоанурия</a:t>
            </a:r>
            <a:r>
              <a:rPr lang="ru-RU" b="1" dirty="0">
                <a:solidFill>
                  <a:srgbClr val="000000"/>
                </a:solidFill>
              </a:rPr>
              <a:t>, ОПН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81399" y="5483758"/>
            <a:ext cx="2447925" cy="360362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Острые язвы ЖКТ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11703" y="4031508"/>
            <a:ext cx="2895944" cy="680624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Надпочечниковая </a:t>
            </a:r>
            <a:endParaRPr lang="ru-RU" b="1" dirty="0" smtClean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0000"/>
                </a:solidFill>
              </a:rPr>
              <a:t>недостаточность</a:t>
            </a:r>
            <a:endParaRPr lang="ru-RU" sz="1400" b="1" dirty="0">
              <a:solidFill>
                <a:srgbClr val="00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677181" y="1344244"/>
            <a:ext cx="129202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677181" y="1919287"/>
            <a:ext cx="13572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473489" y="2500840"/>
            <a:ext cx="182571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3" idx="3"/>
          </p:cNvCxnSpPr>
          <p:nvPr/>
        </p:nvCxnSpPr>
        <p:spPr>
          <a:xfrm>
            <a:off x="4677181" y="3062771"/>
            <a:ext cx="1622020" cy="3347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693675" y="3691421"/>
            <a:ext cx="158381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721278" y="4347137"/>
            <a:ext cx="1203825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877719" y="5662352"/>
            <a:ext cx="1110598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38" y="2185357"/>
            <a:ext cx="2773746" cy="2651765"/>
          </a:xfrm>
          <a:prstGeom prst="roundRect">
            <a:avLst>
              <a:gd name="adj" fmla="val 44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223" y="3453799"/>
            <a:ext cx="896452" cy="9604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243" y="2614302"/>
            <a:ext cx="896938" cy="89693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88" y="1121977"/>
            <a:ext cx="750501" cy="60089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112" y="1735932"/>
            <a:ext cx="512046" cy="764908"/>
          </a:xfrm>
          <a:prstGeom prst="rect">
            <a:avLst/>
          </a:prstGeom>
        </p:spPr>
      </p:pic>
      <p:cxnSp>
        <p:nvCxnSpPr>
          <p:cNvPr id="21" name="Прямая со стрелкой 20"/>
          <p:cNvCxnSpPr/>
          <p:nvPr/>
        </p:nvCxnSpPr>
        <p:spPr>
          <a:xfrm>
            <a:off x="4863794" y="5119273"/>
            <a:ext cx="287338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67544" y="1344244"/>
            <a:ext cx="2917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Полиорганная</a:t>
            </a:r>
            <a:r>
              <a:rPr lang="ru-RU" sz="2400" b="1" dirty="0" smtClean="0">
                <a:solidFill>
                  <a:srgbClr val="FF0000"/>
                </a:solidFill>
              </a:rPr>
              <a:t> недостаточность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9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3333FF"/>
                </a:solidFill>
              </a:rPr>
              <a:t>Проявления тяжелого сепсиса в акушерстве</a:t>
            </a:r>
            <a:endParaRPr lang="ru-RU" sz="3200" b="1" dirty="0">
              <a:solidFill>
                <a:srgbClr val="3333FF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3D6CDB-BBAC-4F3B-874D-CF5FEF9FC0A6}" type="datetime11">
              <a:rPr lang="ru-RU" smtClean="0"/>
              <a:t>13:46:08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23528" y="980728"/>
            <a:ext cx="856895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 smtClean="0"/>
              <a:t>Дыхательная недостаточность – 44-70%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 smtClean="0"/>
              <a:t>Острая почечная недостаточность – 16-37%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 smtClean="0"/>
              <a:t>Гематологические изменения – 39-43%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 smtClean="0"/>
              <a:t>Неврологические изменения – 8-11% (до 33%)</a:t>
            </a:r>
          </a:p>
          <a:p>
            <a:endParaRPr lang="ru-RU" sz="2400" b="1" dirty="0"/>
          </a:p>
          <a:p>
            <a:r>
              <a:rPr lang="ru-RU" sz="2400" b="1" dirty="0" err="1" smtClean="0">
                <a:solidFill>
                  <a:srgbClr val="3333FF"/>
                </a:solidFill>
              </a:rPr>
              <a:t>Полиорганная</a:t>
            </a:r>
            <a:r>
              <a:rPr lang="ru-RU" sz="2400" b="1" dirty="0" smtClean="0">
                <a:solidFill>
                  <a:srgbClr val="3333FF"/>
                </a:solidFill>
              </a:rPr>
              <a:t> недостаточность:</a:t>
            </a:r>
          </a:p>
          <a:p>
            <a:pPr lvl="1"/>
            <a:r>
              <a:rPr lang="ru-RU" sz="2400" b="1" dirty="0" smtClean="0"/>
              <a:t>1 орган – 40%</a:t>
            </a:r>
          </a:p>
          <a:p>
            <a:pPr lvl="1"/>
            <a:r>
              <a:rPr lang="ru-RU" sz="2400" b="1" dirty="0" smtClean="0"/>
              <a:t>2 органа – 27%</a:t>
            </a:r>
          </a:p>
          <a:p>
            <a:pPr lvl="1"/>
            <a:r>
              <a:rPr lang="ru-RU" sz="2400" b="1" dirty="0" smtClean="0"/>
              <a:t>Более 3 органов – 33%</a:t>
            </a:r>
          </a:p>
          <a:p>
            <a:pPr lvl="1"/>
            <a:endParaRPr lang="ru-RU" sz="2000" b="1" dirty="0"/>
          </a:p>
          <a:p>
            <a:pPr lvl="1"/>
            <a:endParaRPr lang="ru-RU" sz="2000" b="1" dirty="0" smtClean="0"/>
          </a:p>
          <a:p>
            <a:pPr lvl="1" algn="ctr"/>
            <a:r>
              <a:rPr lang="ru-RU" sz="2800" b="1" dirty="0" smtClean="0">
                <a:solidFill>
                  <a:srgbClr val="FF0000"/>
                </a:solidFill>
              </a:rPr>
              <a:t>У 39% время от появления первых симптомов до развития </a:t>
            </a:r>
            <a:r>
              <a:rPr lang="en-US" sz="2800" b="1" dirty="0" smtClean="0">
                <a:solidFill>
                  <a:srgbClr val="FF0000"/>
                </a:solidFill>
              </a:rPr>
              <a:t>“</a:t>
            </a:r>
            <a:r>
              <a:rPr lang="en-US" sz="2800" b="1" dirty="0">
                <a:solidFill>
                  <a:srgbClr val="FF0000"/>
                </a:solidFill>
              </a:rPr>
              <a:t>full-blown sepsis</a:t>
            </a:r>
            <a:r>
              <a:rPr lang="en-US" sz="2800" b="1" dirty="0" smtClean="0">
                <a:solidFill>
                  <a:srgbClr val="FF0000"/>
                </a:solidFill>
              </a:rPr>
              <a:t>”</a:t>
            </a:r>
            <a:r>
              <a:rPr lang="ru-RU" sz="2800" b="1" dirty="0" smtClean="0">
                <a:solidFill>
                  <a:srgbClr val="FF0000"/>
                </a:solidFill>
              </a:rPr>
              <a:t> – менее 24 ч, летальность в этой группе  - 50%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403648" y="6392849"/>
            <a:ext cx="7340471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Oud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L.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Pregnancy-Associated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Severe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Sepsis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: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Contemporary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State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and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Future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Challenges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Infect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Dis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Ther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2014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Sep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9.</a:t>
            </a:r>
            <a:r>
              <a:rPr kumimoji="0" lang="ru-RU" alt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872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6FD0BB3-BB7A-4AA0-83B3-8E9B74659C9B}" type="datetime11">
              <a:rPr lang="ru-RU" smtClean="0"/>
              <a:t>13:46:08</a:t>
            </a:fld>
            <a:endParaRPr lang="ru-RU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792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smtClean="0">
                <a:solidFill>
                  <a:srgbClr val="0000CC"/>
                </a:solidFill>
              </a:rPr>
              <a:t>Главный вопрос в лечении сепсиса и септического шока:</a:t>
            </a:r>
            <a:endParaRPr lang="ru-RU" sz="3600" b="1" smtClean="0">
              <a:solidFill>
                <a:srgbClr val="FF0000"/>
              </a:solidFill>
            </a:endParaRP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37766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Своевременная и адекватная санация очага инфекции!</a:t>
            </a:r>
          </a:p>
          <a:p>
            <a:pPr algn="ctr" eaLnBrk="1" hangingPunct="1">
              <a:buFontTx/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Оптимальный срок – первые 6-12 ч!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152381"/>
            <a:ext cx="4343192" cy="201622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69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</a:rPr>
              <a:t>Локализация очага инфекции</a:t>
            </a:r>
            <a:endParaRPr lang="ru-RU" sz="4000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r>
              <a:rPr lang="ru-RU" b="1" dirty="0" smtClean="0"/>
              <a:t>Половые органы – 39-56%</a:t>
            </a:r>
          </a:p>
          <a:p>
            <a:r>
              <a:rPr lang="ru-RU" b="1" dirty="0" smtClean="0"/>
              <a:t>МПС – 37%</a:t>
            </a:r>
          </a:p>
          <a:p>
            <a:r>
              <a:rPr lang="ru-RU" b="1" dirty="0" smtClean="0"/>
              <a:t>Пневмония – 29,7%</a:t>
            </a:r>
          </a:p>
          <a:p>
            <a:endParaRPr lang="ru-RU" b="1" dirty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Источник не был очевидным – 44%!!!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C4D1-26B5-441D-9371-75ECC6FF4F4A}" type="datetime11">
              <a:rPr lang="ru-RU" smtClean="0"/>
              <a:t>13:46:08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19672" y="5013176"/>
            <a:ext cx="7340471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Oud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L.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Pregnancy-Associated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Severe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Sepsis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: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Contemporary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State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and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Future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Challenges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Infect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Dis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Ther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2014 </a:t>
            </a:r>
            <a:r>
              <a:rPr kumimoji="0" lang="ru-RU" altLang="ru-RU" sz="10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Sep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9.</a:t>
            </a:r>
            <a:r>
              <a:rPr kumimoji="0" lang="ru-RU" alt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82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1C4D56A-FE8F-4FA6-81EB-EE883DABB8B2}" type="datetime11">
              <a:rPr lang="ru-RU" smtClean="0"/>
              <a:t>13:46:08</a:t>
            </a:fld>
            <a:endParaRPr lang="ru-RU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713788" cy="576262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00CC"/>
                </a:solidFill>
              </a:rPr>
              <a:t>Главный вопрос: </a:t>
            </a:r>
            <a:r>
              <a:rPr lang="ru-RU" sz="2800" b="1" smtClean="0">
                <a:solidFill>
                  <a:srgbClr val="FF0000"/>
                </a:solidFill>
              </a:rPr>
              <a:t>Когда удалять матку?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765175"/>
            <a:ext cx="8642350" cy="5616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1000" b="1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b="1" dirty="0" smtClean="0">
                <a:solidFill>
                  <a:srgbClr val="3333FF"/>
                </a:solidFill>
              </a:rPr>
              <a:t>Когда этот вопрос должен быть поставлен: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200" b="1" dirty="0" smtClean="0">
              <a:solidFill>
                <a:srgbClr val="3333FF"/>
              </a:solidFill>
            </a:endParaRPr>
          </a:p>
          <a:p>
            <a:pPr algn="just" eaLnBrk="1" hangingPunct="1">
              <a:lnSpc>
                <a:spcPts val="2700"/>
              </a:lnSpc>
              <a:spcBef>
                <a:spcPts val="600"/>
              </a:spcBef>
            </a:pPr>
            <a:r>
              <a:rPr lang="ru-RU" sz="1800" b="1" dirty="0" smtClean="0"/>
              <a:t>Помимо матки не выявлено других очагов инфекции, обусловливающих тяжесть состояния</a:t>
            </a:r>
          </a:p>
          <a:p>
            <a:pPr algn="just" eaLnBrk="1" hangingPunct="1">
              <a:lnSpc>
                <a:spcPts val="2700"/>
              </a:lnSpc>
              <a:spcBef>
                <a:spcPts val="600"/>
              </a:spcBef>
            </a:pPr>
            <a:r>
              <a:rPr lang="ru-RU" sz="1800" b="1" dirty="0" smtClean="0"/>
              <a:t>При несоответствии ухудшения клинической картины и симптомов основной патологии </a:t>
            </a:r>
          </a:p>
          <a:p>
            <a:pPr algn="just" eaLnBrk="1" hangingPunct="1">
              <a:lnSpc>
                <a:spcPts val="2700"/>
              </a:lnSpc>
              <a:spcBef>
                <a:spcPts val="600"/>
              </a:spcBef>
            </a:pPr>
            <a:r>
              <a:rPr lang="ru-RU" sz="1800" b="1" dirty="0" smtClean="0"/>
              <a:t>Нарастание системной воспалительной реакции (СВР) на фоне интенсивной терапии - неэффективность консервативной терапии </a:t>
            </a:r>
          </a:p>
          <a:p>
            <a:pPr algn="just" eaLnBrk="1" hangingPunct="1">
              <a:lnSpc>
                <a:spcPts val="2700"/>
              </a:lnSpc>
              <a:spcBef>
                <a:spcPts val="600"/>
              </a:spcBef>
            </a:pPr>
            <a:r>
              <a:rPr lang="ru-RU" sz="1800" b="1" dirty="0" smtClean="0"/>
              <a:t>Увеличение </a:t>
            </a:r>
            <a:r>
              <a:rPr lang="ru-RU" sz="1800" b="1" dirty="0" err="1" smtClean="0"/>
              <a:t>прокальцитонинового</a:t>
            </a:r>
            <a:r>
              <a:rPr lang="ru-RU" sz="1800" b="1" dirty="0" smtClean="0"/>
              <a:t> теста </a:t>
            </a:r>
            <a:r>
              <a:rPr lang="en-US" sz="1800" b="1" dirty="0" smtClean="0"/>
              <a:t>&gt;</a:t>
            </a:r>
            <a:r>
              <a:rPr lang="ru-RU" sz="1800" b="1" dirty="0" smtClean="0"/>
              <a:t> 2,0 </a:t>
            </a:r>
            <a:r>
              <a:rPr lang="ru-RU" sz="1800" b="1" dirty="0" err="1" smtClean="0"/>
              <a:t>нг</a:t>
            </a:r>
            <a:r>
              <a:rPr lang="ru-RU" sz="1800" b="1" dirty="0" smtClean="0"/>
              <a:t>/мл </a:t>
            </a:r>
          </a:p>
          <a:p>
            <a:pPr algn="just" eaLnBrk="1" hangingPunct="1">
              <a:lnSpc>
                <a:spcPts val="2700"/>
              </a:lnSpc>
              <a:spcBef>
                <a:spcPts val="600"/>
              </a:spcBef>
            </a:pPr>
            <a:r>
              <a:rPr lang="ru-RU" sz="1800" b="1" dirty="0" smtClean="0"/>
              <a:t>Антенатальная гибель плода на фоне инфекционного процесса любой локализации</a:t>
            </a:r>
          </a:p>
          <a:p>
            <a:pPr algn="just" eaLnBrk="1" hangingPunct="1">
              <a:lnSpc>
                <a:spcPts val="2700"/>
              </a:lnSpc>
              <a:spcBef>
                <a:spcPts val="600"/>
              </a:spcBef>
            </a:pPr>
            <a:r>
              <a:rPr lang="ru-RU" sz="1800" b="1" dirty="0" smtClean="0"/>
              <a:t>Появление или прогрессирование признаков полиорганной недостаточности</a:t>
            </a:r>
            <a:r>
              <a:rPr lang="ru-RU" sz="1600" b="1" dirty="0" smtClean="0"/>
              <a:t> </a:t>
            </a:r>
            <a:r>
              <a:rPr lang="ru-RU" sz="1600" dirty="0" smtClean="0"/>
              <a:t>(снижение АД, </a:t>
            </a:r>
            <a:r>
              <a:rPr lang="ru-RU" sz="1600" dirty="0" err="1" smtClean="0"/>
              <a:t>олигурия</a:t>
            </a:r>
            <a:r>
              <a:rPr lang="ru-RU" sz="1600" dirty="0" smtClean="0"/>
              <a:t>, ОПЛ/ОРДС, желтуха, энцефалопатия, ДВС-синдром, тромбоцитопения)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35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56AB71B-22D8-4D8F-9606-5E735FA0C2C1}" type="datetime11">
              <a:rPr lang="ru-RU" smtClean="0"/>
              <a:t>13:46:05</a:t>
            </a:fld>
            <a:endParaRPr lang="ru-RU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42" y="908720"/>
            <a:ext cx="4357767" cy="144755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5" descr="SSC200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08" y="3845385"/>
            <a:ext cx="3888432" cy="126141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4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807" y="1632499"/>
            <a:ext cx="4310674" cy="138304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302941" y="2817943"/>
            <a:ext cx="7653435" cy="1258275"/>
          </a:xfrm>
          <a:custGeom>
            <a:avLst/>
            <a:gdLst>
              <a:gd name="connsiteX0" fmla="*/ 0 w 8064896"/>
              <a:gd name="connsiteY0" fmla="*/ 378042 h 1512168"/>
              <a:gd name="connsiteX1" fmla="*/ 7308812 w 8064896"/>
              <a:gd name="connsiteY1" fmla="*/ 378042 h 1512168"/>
              <a:gd name="connsiteX2" fmla="*/ 7308812 w 8064896"/>
              <a:gd name="connsiteY2" fmla="*/ 0 h 1512168"/>
              <a:gd name="connsiteX3" fmla="*/ 8064896 w 8064896"/>
              <a:gd name="connsiteY3" fmla="*/ 756084 h 1512168"/>
              <a:gd name="connsiteX4" fmla="*/ 7308812 w 8064896"/>
              <a:gd name="connsiteY4" fmla="*/ 1512168 h 1512168"/>
              <a:gd name="connsiteX5" fmla="*/ 7308812 w 8064896"/>
              <a:gd name="connsiteY5" fmla="*/ 1134126 h 1512168"/>
              <a:gd name="connsiteX6" fmla="*/ 0 w 8064896"/>
              <a:gd name="connsiteY6" fmla="*/ 1134126 h 1512168"/>
              <a:gd name="connsiteX7" fmla="*/ 0 w 8064896"/>
              <a:gd name="connsiteY7" fmla="*/ 378042 h 1512168"/>
              <a:gd name="connsiteX0" fmla="*/ 27709 w 8064896"/>
              <a:gd name="connsiteY0" fmla="*/ 613569 h 1512168"/>
              <a:gd name="connsiteX1" fmla="*/ 7308812 w 8064896"/>
              <a:gd name="connsiteY1" fmla="*/ 378042 h 1512168"/>
              <a:gd name="connsiteX2" fmla="*/ 7308812 w 8064896"/>
              <a:gd name="connsiteY2" fmla="*/ 0 h 1512168"/>
              <a:gd name="connsiteX3" fmla="*/ 8064896 w 8064896"/>
              <a:gd name="connsiteY3" fmla="*/ 756084 h 1512168"/>
              <a:gd name="connsiteX4" fmla="*/ 7308812 w 8064896"/>
              <a:gd name="connsiteY4" fmla="*/ 1512168 h 1512168"/>
              <a:gd name="connsiteX5" fmla="*/ 7308812 w 8064896"/>
              <a:gd name="connsiteY5" fmla="*/ 1134126 h 1512168"/>
              <a:gd name="connsiteX6" fmla="*/ 0 w 8064896"/>
              <a:gd name="connsiteY6" fmla="*/ 1134126 h 1512168"/>
              <a:gd name="connsiteX7" fmla="*/ 27709 w 8064896"/>
              <a:gd name="connsiteY7" fmla="*/ 613569 h 1512168"/>
              <a:gd name="connsiteX0" fmla="*/ 27709 w 8064896"/>
              <a:gd name="connsiteY0" fmla="*/ 613569 h 1512168"/>
              <a:gd name="connsiteX1" fmla="*/ 7308812 w 8064896"/>
              <a:gd name="connsiteY1" fmla="*/ 378042 h 1512168"/>
              <a:gd name="connsiteX2" fmla="*/ 7308812 w 8064896"/>
              <a:gd name="connsiteY2" fmla="*/ 0 h 1512168"/>
              <a:gd name="connsiteX3" fmla="*/ 8064896 w 8064896"/>
              <a:gd name="connsiteY3" fmla="*/ 756084 h 1512168"/>
              <a:gd name="connsiteX4" fmla="*/ 7308812 w 8064896"/>
              <a:gd name="connsiteY4" fmla="*/ 1512168 h 1512168"/>
              <a:gd name="connsiteX5" fmla="*/ 7308812 w 8064896"/>
              <a:gd name="connsiteY5" fmla="*/ 1134126 h 1512168"/>
              <a:gd name="connsiteX6" fmla="*/ 0 w 8064896"/>
              <a:gd name="connsiteY6" fmla="*/ 954017 h 1512168"/>
              <a:gd name="connsiteX7" fmla="*/ 27709 w 8064896"/>
              <a:gd name="connsiteY7" fmla="*/ 613569 h 1512168"/>
              <a:gd name="connsiteX0" fmla="*/ 0 w 8106460"/>
              <a:gd name="connsiteY0" fmla="*/ 599714 h 1512168"/>
              <a:gd name="connsiteX1" fmla="*/ 7350376 w 8106460"/>
              <a:gd name="connsiteY1" fmla="*/ 378042 h 1512168"/>
              <a:gd name="connsiteX2" fmla="*/ 7350376 w 8106460"/>
              <a:gd name="connsiteY2" fmla="*/ 0 h 1512168"/>
              <a:gd name="connsiteX3" fmla="*/ 8106460 w 8106460"/>
              <a:gd name="connsiteY3" fmla="*/ 756084 h 1512168"/>
              <a:gd name="connsiteX4" fmla="*/ 7350376 w 8106460"/>
              <a:gd name="connsiteY4" fmla="*/ 1512168 h 1512168"/>
              <a:gd name="connsiteX5" fmla="*/ 7350376 w 8106460"/>
              <a:gd name="connsiteY5" fmla="*/ 1134126 h 1512168"/>
              <a:gd name="connsiteX6" fmla="*/ 41564 w 8106460"/>
              <a:gd name="connsiteY6" fmla="*/ 954017 h 1512168"/>
              <a:gd name="connsiteX7" fmla="*/ 0 w 8106460"/>
              <a:gd name="connsiteY7" fmla="*/ 599714 h 151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6460" h="1512168">
                <a:moveTo>
                  <a:pt x="0" y="599714"/>
                </a:moveTo>
                <a:lnTo>
                  <a:pt x="7350376" y="378042"/>
                </a:lnTo>
                <a:lnTo>
                  <a:pt x="7350376" y="0"/>
                </a:lnTo>
                <a:lnTo>
                  <a:pt x="8106460" y="756084"/>
                </a:lnTo>
                <a:lnTo>
                  <a:pt x="7350376" y="1512168"/>
                </a:lnTo>
                <a:lnTo>
                  <a:pt x="7350376" y="1134126"/>
                </a:lnTo>
                <a:lnTo>
                  <a:pt x="41564" y="954017"/>
                </a:lnTo>
                <a:lnTo>
                  <a:pt x="0" y="59971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98719" y="250392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1991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45721" y="338372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2004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652120" y="3015541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2008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943297" y="425549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2012</a:t>
            </a:r>
            <a:endParaRPr lang="ru-RU" sz="24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090" y="4869160"/>
            <a:ext cx="3434733" cy="149763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39213" y="260648"/>
            <a:ext cx="7365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20 лет….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39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6A2E97-B6AD-40FA-B0B4-F88E6B186B27}" type="datetime11">
              <a:rPr lang="ru-RU" smtClean="0"/>
              <a:t>13:46:09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94" y="111760"/>
            <a:ext cx="1728192" cy="12220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5856" y="260648"/>
            <a:ext cx="3158482" cy="408623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Матка как очаг инфекции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9349" y="3345661"/>
            <a:ext cx="3116555" cy="2194084"/>
          </a:xfrm>
          <a:prstGeom prst="roundRect">
            <a:avLst>
              <a:gd name="adj" fmla="val 8249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</a:rPr>
              <a:t>Преобладают локальные симптомы:</a:t>
            </a:r>
          </a:p>
          <a:p>
            <a:r>
              <a:rPr lang="ru-RU" sz="1400" b="1" dirty="0" smtClean="0"/>
              <a:t>Боли</a:t>
            </a:r>
          </a:p>
          <a:p>
            <a:r>
              <a:rPr lang="ru-RU" sz="1400" b="1" dirty="0" smtClean="0"/>
              <a:t>Увеличение размера</a:t>
            </a:r>
          </a:p>
          <a:p>
            <a:r>
              <a:rPr lang="ru-RU" sz="1400" b="1" dirty="0" smtClean="0"/>
              <a:t>Снижение тонуса</a:t>
            </a:r>
          </a:p>
          <a:p>
            <a:r>
              <a:rPr lang="ru-RU" sz="1400" b="1" dirty="0" smtClean="0"/>
              <a:t>Гнойные выделения</a:t>
            </a:r>
          </a:p>
          <a:p>
            <a:r>
              <a:rPr lang="ru-RU" sz="1400" b="1" dirty="0" smtClean="0"/>
              <a:t>Гипертермия</a:t>
            </a:r>
          </a:p>
          <a:p>
            <a:r>
              <a:rPr lang="ru-RU" sz="1400" b="1" dirty="0" smtClean="0"/>
              <a:t>Лейкоцитоз</a:t>
            </a:r>
          </a:p>
          <a:p>
            <a:r>
              <a:rPr lang="ru-RU" sz="1400" b="1" dirty="0" smtClean="0"/>
              <a:t>Слабость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1052" y="2564904"/>
            <a:ext cx="2448272" cy="64698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Локальный процесс - эндометрит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691573" y="5903416"/>
            <a:ext cx="1939503" cy="40862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Гистерэктомия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1277" y="5923508"/>
            <a:ext cx="3176869" cy="408623"/>
          </a:xfrm>
          <a:prstGeom prst="roundRect">
            <a:avLst/>
          </a:prstGeom>
          <a:solidFill>
            <a:srgbClr val="66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ru-RU" b="1" dirty="0" smtClean="0"/>
              <a:t>Консервативное лечение 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99992" y="2564904"/>
            <a:ext cx="4464496" cy="3052971"/>
          </a:xfrm>
          <a:prstGeom prst="roundRect">
            <a:avLst>
              <a:gd name="adj" fmla="val 6445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Преобладают системные проявления: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 smtClean="0"/>
              <a:t>Системная воспалительная реакция (2 и более признака)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 smtClean="0"/>
              <a:t>Увеличение </a:t>
            </a:r>
            <a:r>
              <a:rPr lang="ru-RU" sz="1600" b="1" dirty="0" err="1" smtClean="0"/>
              <a:t>прокальцитонина</a:t>
            </a:r>
            <a:endParaRPr lang="ru-RU" sz="1600" b="1" dirty="0" smtClean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 err="1" smtClean="0"/>
              <a:t>Полиорганная</a:t>
            </a:r>
            <a:r>
              <a:rPr lang="ru-RU" sz="1600" b="1" dirty="0" smtClean="0"/>
              <a:t> недостаточность (ЦНС, легкие, печень, почки, гемостаз и др.)</a:t>
            </a: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Локальных симптомов может не быть!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447750"/>
            <a:ext cx="3600400" cy="919401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Нет генерализации инфекции и </a:t>
            </a:r>
            <a:r>
              <a:rPr lang="ru-RU" sz="1600" b="1" dirty="0" err="1" smtClean="0"/>
              <a:t>провоспалительных</a:t>
            </a:r>
            <a:r>
              <a:rPr lang="ru-RU" sz="1600" b="1" dirty="0" smtClean="0"/>
              <a:t> медиаторов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78706" y="1447750"/>
            <a:ext cx="3365239" cy="919401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Генерализация инфекции и </a:t>
            </a:r>
            <a:r>
              <a:rPr lang="ru-RU" sz="1600" b="1" dirty="0" err="1" smtClean="0"/>
              <a:t>провоспалительных</a:t>
            </a:r>
            <a:r>
              <a:rPr lang="ru-RU" sz="1600" b="1" dirty="0" smtClean="0"/>
              <a:t> медиаторов</a:t>
            </a:r>
            <a:endParaRPr lang="ru-RU" sz="1600" b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419872" y="764704"/>
            <a:ext cx="0" cy="5760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156176" y="692696"/>
            <a:ext cx="349" cy="6706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232" y="3923301"/>
            <a:ext cx="1763538" cy="19751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4364540" y="1006977"/>
            <a:ext cx="4716016" cy="583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7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DC36D39-AFD2-4F3E-9FAB-24DB9DB829B0}" type="datetime11">
              <a:rPr lang="ru-RU" smtClean="0"/>
              <a:t>13:46:09</a:t>
            </a:fld>
            <a:endParaRPr lang="ru-RU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33412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0000"/>
                </a:solidFill>
              </a:rPr>
              <a:t>Когда не нужно удалять матку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785225" cy="5616575"/>
          </a:xfrm>
        </p:spPr>
        <p:txBody>
          <a:bodyPr/>
          <a:lstStyle/>
          <a:p>
            <a:pPr algn="just" eaLnBrk="1" hangingPunct="1">
              <a:lnSpc>
                <a:spcPts val="2700"/>
              </a:lnSpc>
              <a:spcBef>
                <a:spcPts val="1200"/>
              </a:spcBef>
            </a:pPr>
            <a:r>
              <a:rPr lang="ru-RU" sz="1800" b="1" dirty="0" smtClean="0"/>
              <a:t>Верифицирован и санирован очаг инфекции любой локализации, определяющий тяжесть состояния </a:t>
            </a:r>
            <a:r>
              <a:rPr lang="ru-RU" sz="1600" dirty="0" smtClean="0"/>
              <a:t>(менингит, пневмония, отит, флегмоны, абсцессы, синусит, пиелонефрит, панкреонекроз, перитонит и др.)</a:t>
            </a:r>
            <a:r>
              <a:rPr lang="ru-RU" sz="1800" b="1" dirty="0" smtClean="0"/>
              <a:t> – это может служить показанием для родоразрешения, но не для удаления матки.</a:t>
            </a:r>
          </a:p>
          <a:p>
            <a:pPr eaLnBrk="1" hangingPunct="1">
              <a:lnSpc>
                <a:spcPts val="2700"/>
              </a:lnSpc>
              <a:spcBef>
                <a:spcPts val="1200"/>
              </a:spcBef>
            </a:pPr>
            <a:r>
              <a:rPr lang="ru-RU" sz="1800" b="1" dirty="0" smtClean="0"/>
              <a:t>Не прогрессирует системная воспалительная реакция - эффективная консервативная терапия</a:t>
            </a:r>
          </a:p>
          <a:p>
            <a:pPr eaLnBrk="1" hangingPunct="1">
              <a:lnSpc>
                <a:spcPts val="2700"/>
              </a:lnSpc>
              <a:spcBef>
                <a:spcPts val="1200"/>
              </a:spcBef>
            </a:pPr>
            <a:r>
              <a:rPr lang="ru-RU" sz="1800" b="1" dirty="0" smtClean="0"/>
              <a:t>Не прогрессирует </a:t>
            </a:r>
            <a:r>
              <a:rPr lang="ru-RU" sz="1800" b="1" dirty="0" err="1" smtClean="0"/>
              <a:t>полиорганная</a:t>
            </a:r>
            <a:r>
              <a:rPr lang="ru-RU" sz="1800" b="1" dirty="0" smtClean="0"/>
              <a:t> недостаточность</a:t>
            </a:r>
          </a:p>
          <a:p>
            <a:pPr eaLnBrk="1" hangingPunct="1">
              <a:lnSpc>
                <a:spcPts val="2700"/>
              </a:lnSpc>
              <a:spcBef>
                <a:spcPts val="1200"/>
              </a:spcBef>
            </a:pPr>
            <a:r>
              <a:rPr lang="ru-RU" sz="1800" b="1" dirty="0" smtClean="0"/>
              <a:t>Не увеличен </a:t>
            </a:r>
            <a:r>
              <a:rPr lang="ru-RU" sz="1800" b="1" dirty="0" err="1" smtClean="0"/>
              <a:t>прокальцитониновый</a:t>
            </a:r>
            <a:r>
              <a:rPr lang="ru-RU" sz="1800" b="1" dirty="0" smtClean="0"/>
              <a:t> тест</a:t>
            </a:r>
          </a:p>
          <a:p>
            <a:pPr eaLnBrk="1" hangingPunct="1">
              <a:lnSpc>
                <a:spcPts val="2700"/>
              </a:lnSpc>
              <a:spcBef>
                <a:spcPts val="1200"/>
              </a:spcBef>
            </a:pPr>
            <a:r>
              <a:rPr lang="ru-RU" sz="1800" b="1" dirty="0" smtClean="0"/>
              <a:t>Живой плод</a:t>
            </a:r>
          </a:p>
          <a:p>
            <a:pPr algn="just" eaLnBrk="1" hangingPunct="1">
              <a:lnSpc>
                <a:spcPts val="2700"/>
              </a:lnSpc>
              <a:spcBef>
                <a:spcPts val="1200"/>
              </a:spcBef>
            </a:pPr>
            <a:r>
              <a:rPr lang="ru-RU" sz="1800" b="1" dirty="0" smtClean="0"/>
              <a:t>Нет клиники септического </a:t>
            </a:r>
            <a:r>
              <a:rPr lang="ru-RU" sz="1600" b="1" dirty="0" smtClean="0"/>
              <a:t>шока</a:t>
            </a:r>
            <a:r>
              <a:rPr lang="ru-RU" sz="1800" b="1" dirty="0" smtClean="0"/>
              <a:t> </a:t>
            </a:r>
            <a:r>
              <a:rPr lang="ru-RU" sz="1600" dirty="0" smtClean="0"/>
              <a:t>(но и наличие септического шока - показание для родоразрешения, а при верифицированном и санированном очаге инфекции другой локализации - не показание для удаления матки) 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23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D0A53F0-A446-42F5-9268-FA18B1BA0C07}" type="datetime11">
              <a:rPr lang="ru-RU" smtClean="0"/>
              <a:t>13:46:09</a:t>
            </a:fld>
            <a:endParaRPr lang="ru-RU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1" y="1412776"/>
            <a:ext cx="8712968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/>
              <a:t>Принцип «ранней </a:t>
            </a:r>
            <a:r>
              <a:rPr lang="ru-RU" sz="2400" b="1" dirty="0"/>
              <a:t>целенаправленной терапии (</a:t>
            </a:r>
            <a:r>
              <a:rPr lang="ru-RU" sz="2400" b="1" dirty="0" err="1"/>
              <a:t>early</a:t>
            </a:r>
            <a:r>
              <a:rPr lang="ru-RU" sz="2400" b="1" dirty="0"/>
              <a:t> </a:t>
            </a:r>
            <a:r>
              <a:rPr lang="ru-RU" sz="2400" b="1" dirty="0" err="1"/>
              <a:t>goal-directed</a:t>
            </a:r>
            <a:r>
              <a:rPr lang="ru-RU" sz="2400" b="1" dirty="0"/>
              <a:t> </a:t>
            </a:r>
            <a:r>
              <a:rPr lang="ru-RU" sz="2400" b="1" dirty="0" err="1"/>
              <a:t>therapy</a:t>
            </a:r>
            <a:r>
              <a:rPr lang="ru-RU" sz="2400" b="1" dirty="0"/>
              <a:t> (EGDT)» позволяет снизить летальность на 16%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7230" flipH="1">
            <a:off x="4968143" y="2898416"/>
            <a:ext cx="3449252" cy="34345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86044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algn="ctr">
              <a:spcBef>
                <a:spcPct val="20000"/>
              </a:spcBef>
            </a:pPr>
            <a:r>
              <a:rPr lang="ru-RU" sz="3200" b="1" dirty="0">
                <a:solidFill>
                  <a:srgbClr val="FF0000"/>
                </a:solidFill>
              </a:rPr>
              <a:t>Начальная терапия </a:t>
            </a:r>
            <a:r>
              <a:rPr lang="ru-RU" sz="3200" b="1" dirty="0" smtClean="0">
                <a:solidFill>
                  <a:srgbClr val="FF0000"/>
                </a:solidFill>
              </a:rPr>
              <a:t>тяжелого  </a:t>
            </a:r>
            <a:r>
              <a:rPr lang="ru-RU" sz="3200" b="1" dirty="0">
                <a:solidFill>
                  <a:srgbClr val="FF0000"/>
                </a:solidFill>
              </a:rPr>
              <a:t>сепсиса и септического шока: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2693" y="3125571"/>
            <a:ext cx="5076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ru-RU" sz="2800" b="1" dirty="0">
                <a:solidFill>
                  <a:srgbClr val="0000FF"/>
                </a:solidFill>
              </a:rPr>
              <a:t>Стабилизация гемодинамики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1250" y="4140497"/>
            <a:ext cx="4699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ru-RU" sz="2800" b="1" dirty="0">
                <a:solidFill>
                  <a:srgbClr val="0000FF"/>
                </a:solidFill>
              </a:rPr>
              <a:t>Антибактериальная терапия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5040014"/>
            <a:ext cx="45730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ru-RU" sz="2800" b="1" dirty="0">
                <a:solidFill>
                  <a:srgbClr val="0000FF"/>
                </a:solidFill>
              </a:rPr>
              <a:t>Поддерживающая терапия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3550" y="2624368"/>
            <a:ext cx="8730367" cy="3672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86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триховая стрелка вправо 3"/>
          <p:cNvSpPr/>
          <p:nvPr/>
        </p:nvSpPr>
        <p:spPr>
          <a:xfrm>
            <a:off x="251520" y="1361334"/>
            <a:ext cx="5544616" cy="1656184"/>
          </a:xfrm>
          <a:prstGeom prst="stripedRightArrow">
            <a:avLst>
              <a:gd name="adj1" fmla="val 86383"/>
              <a:gd name="adj2" fmla="val 60190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Первый час: </a:t>
            </a:r>
            <a:r>
              <a:rPr lang="ru-RU" b="1" dirty="0" err="1" smtClean="0">
                <a:solidFill>
                  <a:prstClr val="white"/>
                </a:solidFill>
              </a:rPr>
              <a:t>Инфузия</a:t>
            </a:r>
            <a:r>
              <a:rPr lang="ru-RU" b="1" dirty="0" smtClean="0">
                <a:solidFill>
                  <a:prstClr val="white"/>
                </a:solidFill>
              </a:rPr>
              <a:t> кристаллоиды + альбумин                                                      Антибактериальная терапия</a:t>
            </a:r>
          </a:p>
          <a:p>
            <a:pPr algn="ctr"/>
            <a:r>
              <a:rPr lang="ru-RU" sz="1400" b="1" dirty="0" smtClean="0">
                <a:solidFill>
                  <a:prstClr val="white"/>
                </a:solidFill>
              </a:rPr>
              <a:t>Мониторинг, лаборатория, посевы     </a:t>
            </a:r>
            <a:r>
              <a:rPr lang="ru-RU" b="1" dirty="0" smtClean="0">
                <a:solidFill>
                  <a:prstClr val="white"/>
                </a:solidFill>
              </a:rPr>
              <a:t>                            </a:t>
            </a:r>
            <a:endParaRPr lang="ru-RU" b="1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0688"/>
            <a:ext cx="1270780" cy="845646"/>
          </a:xfrm>
          <a:prstGeom prst="rect">
            <a:avLst/>
          </a:prstGeom>
        </p:spPr>
      </p:pic>
      <p:sp>
        <p:nvSpPr>
          <p:cNvPr id="6" name="Штриховая стрелка вправо 5"/>
          <p:cNvSpPr/>
          <p:nvPr/>
        </p:nvSpPr>
        <p:spPr>
          <a:xfrm>
            <a:off x="2555776" y="2994959"/>
            <a:ext cx="3672408" cy="1224136"/>
          </a:xfrm>
          <a:prstGeom prst="stripedRightArrow">
            <a:avLst>
              <a:gd name="adj1" fmla="val 80980"/>
              <a:gd name="adj2" fmla="val 56492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1-3 часа: </a:t>
            </a:r>
            <a:r>
              <a:rPr lang="ru-RU" b="1" dirty="0" err="1" smtClean="0">
                <a:solidFill>
                  <a:prstClr val="white"/>
                </a:solidFill>
              </a:rPr>
              <a:t>Вазопрессоры</a:t>
            </a:r>
            <a:r>
              <a:rPr lang="ru-RU" b="1" dirty="0" smtClean="0">
                <a:solidFill>
                  <a:prstClr val="white"/>
                </a:solidFill>
              </a:rPr>
              <a:t>, инотропные препараты</a:t>
            </a:r>
            <a:r>
              <a:rPr lang="ru-RU" sz="1400" b="1" dirty="0" smtClean="0">
                <a:solidFill>
                  <a:prstClr val="white"/>
                </a:solidFill>
              </a:rPr>
              <a:t>                                 </a:t>
            </a:r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899592" y="4270447"/>
            <a:ext cx="6696744" cy="2376264"/>
          </a:xfrm>
          <a:prstGeom prst="stripedRightArrow">
            <a:avLst>
              <a:gd name="adj1" fmla="val 85687"/>
              <a:gd name="adj2" fmla="val 51485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6-12 часов:  </a:t>
            </a:r>
            <a:r>
              <a:rPr lang="ru-RU" sz="2000" b="1" dirty="0" smtClean="0">
                <a:solidFill>
                  <a:prstClr val="white"/>
                </a:solidFill>
              </a:rPr>
              <a:t>Санация очага инфекции</a:t>
            </a:r>
            <a:endParaRPr lang="ru-RU" sz="2400" b="1" dirty="0" smtClean="0">
              <a:solidFill>
                <a:prstClr val="white"/>
              </a:solidFill>
            </a:endParaRPr>
          </a:p>
          <a:p>
            <a:pPr algn="ctr"/>
            <a:r>
              <a:rPr lang="ru-RU" sz="1400" b="1" dirty="0" smtClean="0">
                <a:solidFill>
                  <a:prstClr val="white"/>
                </a:solidFill>
              </a:rPr>
              <a:t>ЦВД</a:t>
            </a:r>
            <a:r>
              <a:rPr lang="ru-RU" sz="1400" b="1" dirty="0">
                <a:solidFill>
                  <a:prstClr val="white"/>
                </a:solidFill>
              </a:rPr>
              <a:t>: 8-12 мм рт.ст. </a:t>
            </a:r>
          </a:p>
          <a:p>
            <a:pPr algn="ctr">
              <a:spcBef>
                <a:spcPts val="600"/>
              </a:spcBef>
              <a:defRPr/>
            </a:pPr>
            <a:r>
              <a:rPr lang="ru-RU" sz="1400" b="1" dirty="0">
                <a:solidFill>
                  <a:prstClr val="white"/>
                </a:solidFill>
              </a:rPr>
              <a:t>САД: </a:t>
            </a:r>
            <a:r>
              <a:rPr lang="ru-RU" sz="1400" b="1" u="sng" dirty="0">
                <a:solidFill>
                  <a:prstClr val="white"/>
                </a:solidFill>
              </a:rPr>
              <a:t>&gt;</a:t>
            </a:r>
            <a:r>
              <a:rPr lang="ru-RU" sz="1400" b="1" dirty="0">
                <a:solidFill>
                  <a:prstClr val="white"/>
                </a:solidFill>
              </a:rPr>
              <a:t> 65 мм рт.ст. </a:t>
            </a:r>
          </a:p>
          <a:p>
            <a:pPr algn="ctr">
              <a:spcBef>
                <a:spcPts val="600"/>
              </a:spcBef>
              <a:defRPr/>
            </a:pPr>
            <a:r>
              <a:rPr lang="ru-RU" sz="1400" b="1" dirty="0">
                <a:solidFill>
                  <a:prstClr val="white"/>
                </a:solidFill>
              </a:rPr>
              <a:t>Диурез </a:t>
            </a:r>
            <a:r>
              <a:rPr lang="ru-RU" sz="1400" b="1" u="sng" dirty="0">
                <a:solidFill>
                  <a:prstClr val="white"/>
                </a:solidFill>
              </a:rPr>
              <a:t>&gt;</a:t>
            </a:r>
            <a:r>
              <a:rPr lang="ru-RU" sz="1400" b="1" dirty="0">
                <a:solidFill>
                  <a:prstClr val="white"/>
                </a:solidFill>
              </a:rPr>
              <a:t> 0,5 мл/кг/час </a:t>
            </a:r>
          </a:p>
          <a:p>
            <a:pPr algn="ctr">
              <a:spcBef>
                <a:spcPts val="600"/>
              </a:spcBef>
              <a:defRPr/>
            </a:pPr>
            <a:r>
              <a:rPr lang="ru-RU" sz="1400" b="1" dirty="0">
                <a:solidFill>
                  <a:prstClr val="white"/>
                </a:solidFill>
              </a:rPr>
              <a:t>(SCVO</a:t>
            </a:r>
            <a:r>
              <a:rPr lang="ru-RU" sz="1400" b="1" baseline="-25000" dirty="0">
                <a:solidFill>
                  <a:prstClr val="white"/>
                </a:solidFill>
              </a:rPr>
              <a:t>2</a:t>
            </a:r>
            <a:r>
              <a:rPr lang="ru-RU" sz="1400" b="1" dirty="0">
                <a:solidFill>
                  <a:prstClr val="white"/>
                </a:solidFill>
              </a:rPr>
              <a:t>) </a:t>
            </a:r>
            <a:r>
              <a:rPr lang="ru-RU" sz="1400" b="1" u="sng" dirty="0">
                <a:solidFill>
                  <a:prstClr val="white"/>
                </a:solidFill>
              </a:rPr>
              <a:t>&gt;</a:t>
            </a:r>
            <a:r>
              <a:rPr lang="ru-RU" sz="1400" b="1" dirty="0">
                <a:solidFill>
                  <a:prstClr val="white"/>
                </a:solidFill>
              </a:rPr>
              <a:t> 70%   (SvO</a:t>
            </a:r>
            <a:r>
              <a:rPr lang="ru-RU" sz="1400" b="1" baseline="-25000" dirty="0">
                <a:solidFill>
                  <a:prstClr val="white"/>
                </a:solidFill>
              </a:rPr>
              <a:t>2</a:t>
            </a:r>
            <a:r>
              <a:rPr lang="ru-RU" sz="1400" b="1" dirty="0">
                <a:solidFill>
                  <a:prstClr val="white"/>
                </a:solidFill>
              </a:rPr>
              <a:t>) </a:t>
            </a:r>
            <a:r>
              <a:rPr lang="ru-RU" sz="1400" b="1" u="sng" dirty="0">
                <a:solidFill>
                  <a:prstClr val="white"/>
                </a:solidFill>
              </a:rPr>
              <a:t>&gt;</a:t>
            </a:r>
            <a:r>
              <a:rPr lang="ru-RU" sz="1400" b="1" dirty="0">
                <a:solidFill>
                  <a:prstClr val="white"/>
                </a:solidFill>
              </a:rPr>
              <a:t> 65%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1712">
            <a:off x="6969055" y="3387372"/>
            <a:ext cx="1891528" cy="113401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547664" y="205189"/>
            <a:ext cx="6678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Принцип «ранней </a:t>
            </a:r>
            <a:r>
              <a:rPr lang="ru-RU" sz="2400" b="1" dirty="0">
                <a:solidFill>
                  <a:prstClr val="black"/>
                </a:solidFill>
              </a:rPr>
              <a:t>целенаправленной </a:t>
            </a:r>
            <a:r>
              <a:rPr lang="ru-RU" sz="2400" b="1" dirty="0" smtClean="0">
                <a:solidFill>
                  <a:prstClr val="black"/>
                </a:solidFill>
              </a:rPr>
              <a:t>терапии» </a:t>
            </a:r>
            <a:r>
              <a:rPr lang="ru-RU" sz="2400" b="1" dirty="0">
                <a:solidFill>
                  <a:prstClr val="black"/>
                </a:solidFill>
              </a:rPr>
              <a:t>(</a:t>
            </a:r>
            <a:r>
              <a:rPr lang="ru-RU" sz="2400" b="1" dirty="0" err="1">
                <a:solidFill>
                  <a:prstClr val="black"/>
                </a:solidFill>
              </a:rPr>
              <a:t>early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goal-directed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therapy</a:t>
            </a:r>
            <a:r>
              <a:rPr lang="ru-RU" sz="2400" b="1" dirty="0">
                <a:solidFill>
                  <a:prstClr val="black"/>
                </a:solidFill>
              </a:rPr>
              <a:t> (EGDT</a:t>
            </a:r>
            <a:r>
              <a:rPr lang="ru-RU" sz="2400" b="1" dirty="0" smtClean="0">
                <a:solidFill>
                  <a:prstClr val="black"/>
                </a:solidFill>
              </a:rPr>
              <a:t>)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15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Дата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B7251EC-5E65-4FEB-B39B-1DBACC524F69}" type="datetime11">
              <a:rPr lang="ru-RU" smtClean="0"/>
              <a:t>13:46:09</a:t>
            </a:fld>
            <a:endParaRPr lang="ru-RU" dirty="0" smtClean="0"/>
          </a:p>
        </p:txBody>
      </p:sp>
      <p:sp>
        <p:nvSpPr>
          <p:cNvPr id="285699" name="Oval 3"/>
          <p:cNvSpPr>
            <a:spLocks noChangeArrowheads="1"/>
          </p:cNvSpPr>
          <p:nvPr/>
        </p:nvSpPr>
        <p:spPr bwMode="auto">
          <a:xfrm>
            <a:off x="405171" y="2060848"/>
            <a:ext cx="5585734" cy="1997348"/>
          </a:xfrm>
          <a:prstGeom prst="roundRect">
            <a:avLst>
              <a:gd name="adj" fmla="val 9544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endParaRPr lang="ru-RU" sz="2400" b="1" dirty="0"/>
          </a:p>
          <a:p>
            <a:pPr algn="ctr">
              <a:spcBef>
                <a:spcPts val="600"/>
              </a:spcBef>
              <a:defRPr/>
            </a:pPr>
            <a:r>
              <a:rPr lang="ru-RU" sz="2400" b="1" dirty="0"/>
              <a:t>Инфузионная терапия</a:t>
            </a:r>
          </a:p>
          <a:p>
            <a:pPr algn="ctr">
              <a:spcBef>
                <a:spcPts val="600"/>
              </a:spcBef>
              <a:defRPr/>
            </a:pPr>
            <a:r>
              <a:rPr lang="ru-RU" b="1" dirty="0"/>
              <a:t>вводятся </a:t>
            </a:r>
            <a:r>
              <a:rPr lang="ru-RU" b="1" dirty="0" smtClean="0"/>
              <a:t> </a:t>
            </a:r>
            <a:r>
              <a:rPr lang="ru-RU" sz="2000" b="1" dirty="0" smtClean="0">
                <a:solidFill>
                  <a:srgbClr val="0000FF"/>
                </a:solidFill>
              </a:rPr>
              <a:t>кристаллоиды 30 мл/кг </a:t>
            </a:r>
            <a:r>
              <a:rPr lang="ru-RU" b="1" dirty="0" smtClean="0"/>
              <a:t>или  Альбумин </a:t>
            </a:r>
            <a:endParaRPr lang="ru-RU" b="1" dirty="0"/>
          </a:p>
          <a:p>
            <a:pPr algn="ctr">
              <a:spcBef>
                <a:spcPts val="600"/>
              </a:spcBef>
              <a:defRPr/>
            </a:pPr>
            <a:r>
              <a:rPr lang="ru-RU" b="1" dirty="0"/>
              <a:t>ЦВД должно быть выше 8 мм </a:t>
            </a:r>
            <a:r>
              <a:rPr lang="ru-RU" b="1" dirty="0" err="1"/>
              <a:t>рт</a:t>
            </a:r>
            <a:r>
              <a:rPr lang="ru-RU" b="1" dirty="0"/>
              <a:t> </a:t>
            </a:r>
            <a:r>
              <a:rPr lang="ru-RU" b="1" dirty="0" err="1"/>
              <a:t>ст</a:t>
            </a:r>
            <a:endParaRPr lang="ru-RU" b="1" dirty="0"/>
          </a:p>
          <a:p>
            <a:pPr algn="ctr">
              <a:spcBef>
                <a:spcPts val="600"/>
              </a:spcBef>
              <a:defRPr/>
            </a:pPr>
            <a:r>
              <a:rPr lang="ru-RU" b="1" dirty="0"/>
              <a:t> (у пациентов на ИВЛ -12 мм </a:t>
            </a:r>
            <a:r>
              <a:rPr lang="ru-RU" b="1" dirty="0" err="1"/>
              <a:t>рт.ст</a:t>
            </a:r>
            <a:r>
              <a:rPr lang="ru-RU" b="1" dirty="0"/>
              <a:t>.)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ru-RU" sz="1200" b="1" dirty="0"/>
          </a:p>
          <a:p>
            <a:pPr algn="ctr">
              <a:defRPr/>
            </a:pPr>
            <a:endParaRPr lang="ru-RU" sz="1400" dirty="0"/>
          </a:p>
        </p:txBody>
      </p:sp>
      <p:sp>
        <p:nvSpPr>
          <p:cNvPr id="285700" name="Oval 4"/>
          <p:cNvSpPr>
            <a:spLocks noChangeArrowheads="1"/>
          </p:cNvSpPr>
          <p:nvPr/>
        </p:nvSpPr>
        <p:spPr bwMode="auto">
          <a:xfrm>
            <a:off x="834726" y="4024575"/>
            <a:ext cx="4913152" cy="2310425"/>
          </a:xfrm>
          <a:prstGeom prst="roundRect">
            <a:avLst>
              <a:gd name="adj" fmla="val 5736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endParaRPr lang="ru-RU" b="1" dirty="0"/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Антибактериальная терапия</a:t>
            </a:r>
            <a:endParaRPr lang="ru-RU" sz="28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rgbClr val="3333FF"/>
                </a:solidFill>
              </a:rPr>
              <a:t>Эмпирическая терапия  </a:t>
            </a:r>
          </a:p>
          <a:p>
            <a:pPr algn="ctr">
              <a:defRPr/>
            </a:pPr>
            <a:r>
              <a:rPr lang="ru-RU" b="1" dirty="0">
                <a:solidFill>
                  <a:srgbClr val="3333FF"/>
                </a:solidFill>
              </a:rPr>
              <a:t>(карбапенемы, цефалоспорины </a:t>
            </a:r>
            <a:r>
              <a:rPr lang="en-US" b="1" dirty="0">
                <a:solidFill>
                  <a:srgbClr val="3333FF"/>
                </a:solidFill>
              </a:rPr>
              <a:t>III-IV</a:t>
            </a:r>
            <a:r>
              <a:rPr lang="ru-RU" b="1" dirty="0">
                <a:solidFill>
                  <a:srgbClr val="3333FF"/>
                </a:solidFill>
              </a:rPr>
              <a:t> и др.):</a:t>
            </a:r>
          </a:p>
          <a:p>
            <a:pPr algn="ctr">
              <a:defRPr/>
            </a:pPr>
            <a:r>
              <a:rPr lang="ru-RU" b="1" dirty="0" smtClean="0"/>
              <a:t>В </a:t>
            </a:r>
            <a:r>
              <a:rPr lang="ru-RU" b="1" dirty="0"/>
              <a:t>дальнейшем могут применяться:</a:t>
            </a:r>
          </a:p>
          <a:p>
            <a:pPr algn="ctr">
              <a:defRPr/>
            </a:pPr>
            <a:r>
              <a:rPr lang="ru-RU" b="1" dirty="0">
                <a:solidFill>
                  <a:srgbClr val="3333FF"/>
                </a:solidFill>
              </a:rPr>
              <a:t>Ванкомицин</a:t>
            </a:r>
          </a:p>
          <a:p>
            <a:pPr algn="ctr">
              <a:defRPr/>
            </a:pPr>
            <a:r>
              <a:rPr lang="ru-RU" b="1" dirty="0">
                <a:solidFill>
                  <a:srgbClr val="3333FF"/>
                </a:solidFill>
              </a:rPr>
              <a:t>Линезолид</a:t>
            </a:r>
          </a:p>
          <a:p>
            <a:pPr algn="ctr">
              <a:defRPr/>
            </a:pPr>
            <a:endParaRPr lang="ru-RU" sz="1600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5390964" y="1484784"/>
            <a:ext cx="3441478" cy="676446"/>
          </a:xfrm>
          <a:prstGeom prst="roundRect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endParaRPr lang="ru-RU" sz="1200" b="1" dirty="0"/>
          </a:p>
          <a:p>
            <a:pPr algn="ctr">
              <a:defRPr/>
            </a:pPr>
            <a:r>
              <a:rPr lang="ru-RU" b="1" dirty="0"/>
              <a:t>Пробы для бактериологического</a:t>
            </a:r>
          </a:p>
          <a:p>
            <a:pPr algn="ctr">
              <a:defRPr/>
            </a:pPr>
            <a:r>
              <a:rPr lang="ru-RU" b="1" dirty="0"/>
              <a:t> исследования</a:t>
            </a:r>
            <a:endParaRPr lang="ru-RU" sz="1050" b="1" dirty="0"/>
          </a:p>
          <a:p>
            <a:pPr algn="ctr">
              <a:defRPr/>
            </a:pPr>
            <a:endParaRPr lang="ru-RU" sz="1200" dirty="0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5747878" y="359938"/>
            <a:ext cx="2880318" cy="936104"/>
          </a:xfrm>
          <a:prstGeom prst="roundRect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endParaRPr lang="ru-RU" sz="1200" b="1" dirty="0"/>
          </a:p>
          <a:p>
            <a:pPr algn="ctr">
              <a:defRPr/>
            </a:pPr>
            <a:r>
              <a:rPr lang="ru-RU" b="1" dirty="0"/>
              <a:t>Лабораторный контроль </a:t>
            </a:r>
          </a:p>
          <a:p>
            <a:pPr algn="ctr">
              <a:defRPr/>
            </a:pPr>
            <a:r>
              <a:rPr lang="ru-RU" b="1" dirty="0"/>
              <a:t>и мониторинг</a:t>
            </a:r>
            <a:endParaRPr lang="ru-RU" sz="1050" b="1" dirty="0"/>
          </a:p>
          <a:p>
            <a:pPr algn="ctr">
              <a:defRPr/>
            </a:pPr>
            <a:endParaRPr lang="ru-RU" sz="1200" dirty="0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5174713" y="3382970"/>
            <a:ext cx="3873980" cy="699284"/>
          </a:xfrm>
          <a:prstGeom prst="roundRect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endParaRPr lang="ru-RU" sz="1200" b="1" dirty="0"/>
          </a:p>
          <a:p>
            <a:pPr algn="ctr">
              <a:defRPr/>
            </a:pPr>
            <a:r>
              <a:rPr lang="ru-RU" b="1" dirty="0"/>
              <a:t>Контроль </a:t>
            </a:r>
            <a:r>
              <a:rPr lang="ru-RU" b="1" dirty="0" smtClean="0"/>
              <a:t>диуреза– </a:t>
            </a:r>
            <a:r>
              <a:rPr lang="ru-RU" b="1" dirty="0"/>
              <a:t>более 0,5 мл/кг/ч</a:t>
            </a:r>
            <a:endParaRPr lang="ru-RU" sz="1050" b="1" dirty="0"/>
          </a:p>
          <a:p>
            <a:pPr algn="ctr">
              <a:defRPr/>
            </a:pPr>
            <a:endParaRPr lang="ru-RU" sz="1200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Куликов А.В.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71" y="0"/>
            <a:ext cx="2069976" cy="165598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2699792" y="40466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Первый час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50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Дата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EF7E4E4-AA01-4599-B344-AB68D19B2A0E}" type="datetime11">
              <a:rPr lang="ru-RU" smtClean="0"/>
              <a:t>13:46:09</a:t>
            </a:fld>
            <a:endParaRPr lang="ru-RU" smtClean="0"/>
          </a:p>
        </p:txBody>
      </p:sp>
      <p:sp>
        <p:nvSpPr>
          <p:cNvPr id="286724" name="Oval 4"/>
          <p:cNvSpPr>
            <a:spLocks noChangeArrowheads="1"/>
          </p:cNvSpPr>
          <p:nvPr/>
        </p:nvSpPr>
        <p:spPr bwMode="auto">
          <a:xfrm>
            <a:off x="3131840" y="136968"/>
            <a:ext cx="5110143" cy="2860419"/>
          </a:xfrm>
          <a:prstGeom prst="roundRect">
            <a:avLst>
              <a:gd name="adj" fmla="val 6622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endParaRPr lang="ru-RU" sz="1600" b="1" dirty="0"/>
          </a:p>
          <a:p>
            <a:pPr algn="ctr">
              <a:defRPr/>
            </a:pPr>
            <a:endParaRPr lang="ru-RU" sz="1600" b="1" dirty="0"/>
          </a:p>
          <a:p>
            <a:pPr algn="ctr">
              <a:lnSpc>
                <a:spcPts val="2300"/>
              </a:lnSpc>
              <a:defRPr/>
            </a:pPr>
            <a:r>
              <a:rPr lang="ru-RU" b="1" dirty="0">
                <a:solidFill>
                  <a:srgbClr val="0000FF"/>
                </a:solidFill>
              </a:rPr>
              <a:t>При отсутствии эффекта </a:t>
            </a:r>
            <a:r>
              <a:rPr lang="ru-RU" b="1" dirty="0" smtClean="0">
                <a:solidFill>
                  <a:srgbClr val="0000FF"/>
                </a:solidFill>
              </a:rPr>
              <a:t>на   </a:t>
            </a:r>
            <a:r>
              <a:rPr lang="ru-RU" b="1" dirty="0" err="1" smtClean="0">
                <a:solidFill>
                  <a:srgbClr val="0000FF"/>
                </a:solidFill>
              </a:rPr>
              <a:t>инфузию</a:t>
            </a:r>
            <a:r>
              <a:rPr lang="ru-RU" b="1" dirty="0" smtClean="0">
                <a:solidFill>
                  <a:srgbClr val="0000FF"/>
                </a:solidFill>
              </a:rPr>
              <a:t> 30 </a:t>
            </a:r>
            <a:r>
              <a:rPr lang="ru-RU" b="1" dirty="0">
                <a:solidFill>
                  <a:srgbClr val="0000FF"/>
                </a:solidFill>
              </a:rPr>
              <a:t>мл/кг</a:t>
            </a:r>
            <a:r>
              <a:rPr lang="ru-RU" sz="1600" b="1" dirty="0">
                <a:solidFill>
                  <a:srgbClr val="0000FF"/>
                </a:solidFill>
              </a:rPr>
              <a:t>:</a:t>
            </a:r>
          </a:p>
          <a:p>
            <a:pPr algn="ctr">
              <a:lnSpc>
                <a:spcPts val="2300"/>
              </a:lnSpc>
              <a:defRPr/>
            </a:pPr>
            <a:r>
              <a:rPr lang="ru-RU" sz="1600" b="1" dirty="0">
                <a:solidFill>
                  <a:srgbClr val="0000FF"/>
                </a:solidFill>
              </a:rPr>
              <a:t>Для стартовой терапии:</a:t>
            </a:r>
          </a:p>
          <a:p>
            <a:pPr marL="285750" indent="-285750" algn="ctr">
              <a:lnSpc>
                <a:spcPts val="2300"/>
              </a:lnSpc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rgbClr val="FF0000"/>
                </a:solidFill>
              </a:rPr>
              <a:t>норадреналин </a:t>
            </a:r>
            <a:r>
              <a:rPr lang="ru-RU" sz="1600" b="1" dirty="0" smtClean="0">
                <a:solidFill>
                  <a:srgbClr val="FF0000"/>
                </a:solidFill>
              </a:rPr>
              <a:t>0,1-0,3 мкг/кг/мин</a:t>
            </a:r>
            <a:endParaRPr lang="ru-RU" sz="1600" b="1" dirty="0">
              <a:solidFill>
                <a:srgbClr val="FF0000"/>
              </a:solidFill>
            </a:endParaRPr>
          </a:p>
          <a:p>
            <a:pPr marL="285750" indent="-285750" algn="ctr">
              <a:lnSpc>
                <a:spcPts val="2300"/>
              </a:lnSpc>
              <a:buFont typeface="Arial" pitchFamily="34" charset="0"/>
              <a:buChar char="•"/>
              <a:defRPr/>
            </a:pPr>
            <a:r>
              <a:rPr lang="ru-RU" sz="1600" b="1" dirty="0"/>
              <a:t>адреналин 1-10 мкг/мин </a:t>
            </a:r>
          </a:p>
          <a:p>
            <a:pPr marL="285750" indent="-285750" algn="ctr">
              <a:lnSpc>
                <a:spcPts val="2300"/>
              </a:lnSpc>
              <a:buFont typeface="Arial" pitchFamily="34" charset="0"/>
              <a:buChar char="•"/>
              <a:defRPr/>
            </a:pPr>
            <a:r>
              <a:rPr lang="ru-RU" sz="1600" b="1" dirty="0"/>
              <a:t>вазопрессин 0,03 </a:t>
            </a:r>
            <a:r>
              <a:rPr lang="ru-RU" sz="1600" b="1" dirty="0" err="1"/>
              <a:t>ед</a:t>
            </a:r>
            <a:r>
              <a:rPr lang="ru-RU" sz="1600" b="1" dirty="0"/>
              <a:t>/мин</a:t>
            </a:r>
            <a:endParaRPr lang="ru-RU" sz="900" b="1" dirty="0"/>
          </a:p>
          <a:p>
            <a:pPr algn="ctr">
              <a:lnSpc>
                <a:spcPts val="2300"/>
              </a:lnSpc>
              <a:defRPr/>
            </a:pPr>
            <a:r>
              <a:rPr lang="ru-RU" sz="1600" b="1" dirty="0" smtClean="0">
                <a:solidFill>
                  <a:srgbClr val="0000FF"/>
                </a:solidFill>
              </a:rPr>
              <a:t>Для </a:t>
            </a:r>
            <a:r>
              <a:rPr lang="ru-RU" sz="1600" b="1" dirty="0">
                <a:solidFill>
                  <a:srgbClr val="0000FF"/>
                </a:solidFill>
              </a:rPr>
              <a:t>дополнительной терапии:</a:t>
            </a:r>
          </a:p>
          <a:p>
            <a:pPr marL="285750" indent="-285750" algn="ctr">
              <a:lnSpc>
                <a:spcPts val="2300"/>
              </a:lnSpc>
              <a:buFont typeface="Arial" pitchFamily="34" charset="0"/>
              <a:buChar char="•"/>
              <a:defRPr/>
            </a:pPr>
            <a:r>
              <a:rPr lang="ru-RU" sz="1600" b="1" dirty="0" smtClean="0"/>
              <a:t>мезатон </a:t>
            </a:r>
            <a:r>
              <a:rPr lang="ru-RU" sz="1600" b="1" dirty="0"/>
              <a:t>40-300 мкг/мин</a:t>
            </a:r>
          </a:p>
          <a:p>
            <a:pPr marL="285750" indent="-285750" algn="ctr">
              <a:lnSpc>
                <a:spcPts val="2300"/>
              </a:lnSpc>
              <a:buFont typeface="Arial" pitchFamily="34" charset="0"/>
              <a:buChar char="•"/>
              <a:defRPr/>
            </a:pPr>
            <a:r>
              <a:rPr lang="ru-RU" sz="1600" b="1" dirty="0"/>
              <a:t>допмин 5-20 мкг/кг/мин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ru-RU" sz="700" b="1" dirty="0"/>
          </a:p>
          <a:p>
            <a:pPr algn="ctr">
              <a:defRPr/>
            </a:pPr>
            <a:endParaRPr lang="ru-RU" sz="1400" dirty="0"/>
          </a:p>
        </p:txBody>
      </p:sp>
      <p:sp>
        <p:nvSpPr>
          <p:cNvPr id="286725" name="Oval 5"/>
          <p:cNvSpPr>
            <a:spLocks noChangeArrowheads="1"/>
          </p:cNvSpPr>
          <p:nvPr/>
        </p:nvSpPr>
        <p:spPr bwMode="auto">
          <a:xfrm>
            <a:off x="3635896" y="3573016"/>
            <a:ext cx="4454288" cy="153229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</a:rPr>
              <a:t>Добутамин</a:t>
            </a:r>
            <a:r>
              <a:rPr lang="ru-RU" b="1" dirty="0"/>
              <a:t> </a:t>
            </a:r>
            <a:r>
              <a:rPr lang="ru-RU" sz="1600" b="1" dirty="0"/>
              <a:t>должен использоваться</a:t>
            </a:r>
          </a:p>
          <a:p>
            <a:pPr algn="ctr">
              <a:defRPr/>
            </a:pPr>
            <a:r>
              <a:rPr lang="ru-RU" sz="1600" b="1" dirty="0"/>
              <a:t> при миокардиальной дисфункции</a:t>
            </a:r>
          </a:p>
          <a:p>
            <a:pPr algn="ctr">
              <a:defRPr/>
            </a:pPr>
            <a:r>
              <a:rPr lang="ru-RU" sz="1600" b="1" dirty="0"/>
              <a:t> и повышении ДЗЛА </a:t>
            </a:r>
            <a:r>
              <a:rPr lang="ru-RU" sz="1600" dirty="0"/>
              <a:t> – </a:t>
            </a:r>
            <a:r>
              <a:rPr lang="ru-RU" sz="1600" b="1" dirty="0"/>
              <a:t>максимум 20 </a:t>
            </a:r>
            <a:r>
              <a:rPr lang="ru-RU" sz="1600" b="1" dirty="0" smtClean="0"/>
              <a:t>мкг/кг/мин</a:t>
            </a:r>
          </a:p>
          <a:p>
            <a:pPr algn="ctr">
              <a:defRPr/>
            </a:pPr>
            <a:r>
              <a:rPr lang="ru-RU" sz="2000" b="1" dirty="0" err="1" smtClean="0">
                <a:solidFill>
                  <a:srgbClr val="0000FF"/>
                </a:solidFill>
              </a:rPr>
              <a:t>Левосимендан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1600" b="1" dirty="0"/>
              <a:t>0,05–0,2 </a:t>
            </a:r>
            <a:r>
              <a:rPr lang="ru-RU" sz="1600" b="1" dirty="0" smtClean="0"/>
              <a:t>мкг/кг/мин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286726" name="Oval 6"/>
          <p:cNvSpPr>
            <a:spLocks noChangeArrowheads="1"/>
          </p:cNvSpPr>
          <p:nvPr/>
        </p:nvSpPr>
        <p:spPr bwMode="auto">
          <a:xfrm>
            <a:off x="3762633" y="5297047"/>
            <a:ext cx="4327551" cy="1232458"/>
          </a:xfrm>
          <a:prstGeom prst="roundRect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</a:rPr>
              <a:t>При отсутствии эффекта на инфузию, </a:t>
            </a:r>
          </a:p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</a:rPr>
              <a:t>вазопрессоры и инотропные препараты:</a:t>
            </a:r>
          </a:p>
          <a:p>
            <a:pPr algn="ctr">
              <a:defRPr/>
            </a:pPr>
            <a:r>
              <a:rPr lang="ru-RU" sz="1600" b="1" dirty="0" smtClean="0"/>
              <a:t>Кортикостероиды </a:t>
            </a:r>
            <a:r>
              <a:rPr lang="ru-RU" sz="1600" b="1" dirty="0"/>
              <a:t>– гидрокортизон </a:t>
            </a:r>
          </a:p>
          <a:p>
            <a:pPr algn="ctr">
              <a:defRPr/>
            </a:pPr>
            <a:r>
              <a:rPr lang="ru-RU" sz="1600" b="1" dirty="0"/>
              <a:t>не более 300 мг/</a:t>
            </a:r>
            <a:r>
              <a:rPr lang="ru-RU" sz="1600" b="1" dirty="0" err="1"/>
              <a:t>сут</a:t>
            </a:r>
            <a:endParaRPr lang="ru-RU" sz="1600" b="1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4121"/>
            <a:ext cx="2286000" cy="18288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" name="TextBox 12"/>
          <p:cNvSpPr txBox="1"/>
          <p:nvPr/>
        </p:nvSpPr>
        <p:spPr>
          <a:xfrm>
            <a:off x="78665" y="1880459"/>
            <a:ext cx="276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Первые 6 часов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720006" y="2997387"/>
            <a:ext cx="0" cy="57562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75856" y="320368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При низком СИ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40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Дата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EF7E4E4-AA01-4599-B344-AB68D19B2A0E}" type="datetime11">
              <a:rPr lang="ru-RU" smtClean="0"/>
              <a:t>13:46:09</a:t>
            </a:fld>
            <a:endParaRPr lang="ru-RU" smtClean="0"/>
          </a:p>
        </p:txBody>
      </p:sp>
      <p:sp>
        <p:nvSpPr>
          <p:cNvPr id="286727" name="Oval 7"/>
          <p:cNvSpPr>
            <a:spLocks noChangeArrowheads="1"/>
          </p:cNvSpPr>
          <p:nvPr/>
        </p:nvSpPr>
        <p:spPr bwMode="auto">
          <a:xfrm>
            <a:off x="539551" y="2420888"/>
            <a:ext cx="8136905" cy="2722923"/>
          </a:xfrm>
          <a:prstGeom prst="roundRect">
            <a:avLst>
              <a:gd name="adj" fmla="val 6874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spcBef>
                <a:spcPts val="600"/>
              </a:spcBef>
              <a:defRPr/>
            </a:pPr>
            <a:r>
              <a:rPr lang="ru-RU" sz="2400" b="1" dirty="0" smtClean="0"/>
              <a:t>ЦВД</a:t>
            </a:r>
            <a:r>
              <a:rPr lang="ru-RU" sz="2400" b="1" dirty="0"/>
              <a:t>: 8-12 мм рт.ст. </a:t>
            </a:r>
          </a:p>
          <a:p>
            <a:pPr algn="ctr">
              <a:spcBef>
                <a:spcPts val="600"/>
              </a:spcBef>
              <a:defRPr/>
            </a:pPr>
            <a:r>
              <a:rPr lang="ru-RU" sz="2400" b="1" dirty="0"/>
              <a:t>САД: </a:t>
            </a:r>
            <a:r>
              <a:rPr lang="ru-RU" sz="2400" b="1" u="sng" dirty="0"/>
              <a:t>&gt;</a:t>
            </a:r>
            <a:r>
              <a:rPr lang="ru-RU" sz="2400" b="1" dirty="0"/>
              <a:t> 65 мм рт.ст. </a:t>
            </a:r>
          </a:p>
          <a:p>
            <a:pPr algn="ctr">
              <a:spcBef>
                <a:spcPts val="600"/>
              </a:spcBef>
              <a:defRPr/>
            </a:pPr>
            <a:r>
              <a:rPr lang="ru-RU" sz="2400" b="1" dirty="0"/>
              <a:t>Диурез </a:t>
            </a:r>
            <a:r>
              <a:rPr lang="ru-RU" sz="2400" b="1" u="sng" dirty="0"/>
              <a:t>&gt;</a:t>
            </a:r>
            <a:r>
              <a:rPr lang="ru-RU" sz="2400" b="1" dirty="0"/>
              <a:t> 0,5 мл/кг/час </a:t>
            </a:r>
          </a:p>
          <a:p>
            <a:pPr algn="ctr">
              <a:spcBef>
                <a:spcPts val="600"/>
              </a:spcBef>
              <a:defRPr/>
            </a:pPr>
            <a:r>
              <a:rPr lang="ru-RU" sz="2400" b="1" dirty="0"/>
              <a:t>Насыщение  кислорода в центральной вене (SCVO</a:t>
            </a:r>
            <a:r>
              <a:rPr lang="ru-RU" sz="2400" b="1" baseline="-25000" dirty="0"/>
              <a:t>2</a:t>
            </a:r>
            <a:r>
              <a:rPr lang="ru-RU" sz="2400" b="1" dirty="0" smtClean="0"/>
              <a:t>) </a:t>
            </a:r>
            <a:r>
              <a:rPr lang="ru-RU" sz="2400" b="1" u="sng" dirty="0" smtClean="0"/>
              <a:t>&gt;</a:t>
            </a:r>
            <a:r>
              <a:rPr lang="ru-RU" sz="2400" b="1" dirty="0" smtClean="0"/>
              <a:t> </a:t>
            </a:r>
            <a:r>
              <a:rPr lang="ru-RU" sz="2400" b="1" dirty="0"/>
              <a:t>70%  </a:t>
            </a:r>
          </a:p>
          <a:p>
            <a:pPr algn="ctr">
              <a:spcBef>
                <a:spcPts val="600"/>
              </a:spcBef>
              <a:defRPr/>
            </a:pPr>
            <a:r>
              <a:rPr lang="ru-RU" sz="2400" b="1" dirty="0"/>
              <a:t>или в смешанной венозной крови  (SvO</a:t>
            </a:r>
            <a:r>
              <a:rPr lang="ru-RU" sz="2400" b="1" baseline="-25000" dirty="0"/>
              <a:t>2</a:t>
            </a:r>
            <a:r>
              <a:rPr lang="ru-RU" sz="2400" b="1" dirty="0"/>
              <a:t>) </a:t>
            </a:r>
            <a:r>
              <a:rPr lang="ru-RU" sz="2400" b="1" u="sng" dirty="0"/>
              <a:t>&gt;</a:t>
            </a:r>
            <a:r>
              <a:rPr lang="ru-RU" sz="2400" b="1" dirty="0"/>
              <a:t> 65%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07703" y="304926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Цели первых 6 часов: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2627784" y="1144240"/>
            <a:ext cx="4322905" cy="648072"/>
          </a:xfrm>
          <a:prstGeom prst="roundRect">
            <a:avLst/>
          </a:prstGeom>
          <a:gradFill rotWithShape="1">
            <a:gsLst>
              <a:gs pos="0">
                <a:srgbClr val="FF99FF"/>
              </a:gs>
              <a:gs pos="100000">
                <a:srgbClr val="DB83DB">
                  <a:alpha val="53998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endParaRPr lang="ru-RU" sz="1200" b="1" dirty="0"/>
          </a:p>
          <a:p>
            <a:pPr algn="ctr">
              <a:defRPr/>
            </a:pPr>
            <a:r>
              <a:rPr lang="ru-RU" sz="2400" b="1" dirty="0"/>
              <a:t>САНАЦИЯ ОЧАГА ИНФЕКЦИИ</a:t>
            </a:r>
            <a:endParaRPr lang="ru-RU" sz="1200" b="1" dirty="0"/>
          </a:p>
          <a:p>
            <a:pPr algn="ctr">
              <a:defRPr/>
            </a:pP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9" y="304926"/>
            <a:ext cx="2195990" cy="175679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6486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Дата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0D3D3A8-2A82-45FC-8FA4-41B34A7503D4}" type="datetime11">
              <a:rPr lang="ru-RU" smtClean="0"/>
              <a:t>13:46:09</a:t>
            </a:fld>
            <a:endParaRPr lang="ru-RU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2054287" y="337745"/>
            <a:ext cx="1863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kern="0" dirty="0" smtClean="0">
                <a:solidFill>
                  <a:srgbClr val="FF0000"/>
                </a:solidFill>
                <a:latin typeface="Arial"/>
              </a:rPr>
              <a:t>24 часа</a:t>
            </a:r>
            <a:endParaRPr lang="ru-RU" sz="2800" b="1" kern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5068417" y="1268760"/>
            <a:ext cx="3744912" cy="2709268"/>
          </a:xfrm>
          <a:prstGeom prst="roundRect">
            <a:avLst>
              <a:gd name="adj" fmla="val 11484"/>
            </a:avLst>
          </a:prstGeom>
          <a:solidFill>
            <a:srgbClr val="CCFFFF"/>
          </a:solidFill>
          <a:ln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FF"/>
                </a:solidFill>
              </a:rPr>
              <a:t>Компоненты крови:</a:t>
            </a:r>
          </a:p>
          <a:p>
            <a:pPr algn="ctr">
              <a:defRPr/>
            </a:pPr>
            <a:r>
              <a:rPr lang="ru-RU" sz="1600" b="1" dirty="0"/>
              <a:t>Гемоглобин 70-90 г/л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1" dirty="0"/>
              <a:t>Свежезамороженная плазма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1" dirty="0"/>
              <a:t>используется при наличии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1" dirty="0"/>
              <a:t> кровотечения и при инвазивных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1" dirty="0"/>
              <a:t>процедурах на фоне коагулопатии.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1" dirty="0"/>
              <a:t>Тромбоциты боле 50000 в </a:t>
            </a:r>
            <a:r>
              <a:rPr lang="ru-RU" sz="1600" b="1" dirty="0" err="1" smtClean="0"/>
              <a:t>мкл</a:t>
            </a:r>
            <a:endParaRPr lang="ru-RU" sz="1600" b="1" dirty="0" smtClean="0"/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1" dirty="0" smtClean="0"/>
              <a:t>Трансфузия тромбоцитов только при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b="1" dirty="0" smtClean="0"/>
              <a:t>снижении менее 10000 в </a:t>
            </a:r>
            <a:r>
              <a:rPr lang="ru-RU" sz="1600" b="1" dirty="0" err="1" smtClean="0"/>
              <a:t>мкл</a:t>
            </a:r>
            <a:endParaRPr lang="ru-RU" sz="1600" b="1" dirty="0"/>
          </a:p>
          <a:p>
            <a:pPr algn="ctr">
              <a:defRPr/>
            </a:pPr>
            <a:endParaRPr lang="ru-RU" sz="1400" b="1" dirty="0"/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1384788" y="1830660"/>
            <a:ext cx="2808288" cy="650875"/>
          </a:xfrm>
          <a:prstGeom prst="round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FF"/>
                </a:solidFill>
              </a:rPr>
              <a:t>ИВЛ</a:t>
            </a:r>
          </a:p>
          <a:p>
            <a:pPr algn="ctr">
              <a:defRPr/>
            </a:pPr>
            <a:r>
              <a:rPr lang="ru-RU" sz="1600" b="1" dirty="0"/>
              <a:t>Инвазивная и неинвазивная</a:t>
            </a:r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395536" y="2631443"/>
            <a:ext cx="4489522" cy="1168403"/>
          </a:xfrm>
          <a:prstGeom prst="round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0000FF"/>
                </a:solidFill>
              </a:rPr>
              <a:t>Почечная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0000FF"/>
                </a:solidFill>
              </a:rPr>
              <a:t>заместительная терапия</a:t>
            </a:r>
          </a:p>
          <a:p>
            <a:pPr algn="ctr">
              <a:defRPr/>
            </a:pPr>
            <a:r>
              <a:rPr lang="ru-RU" sz="1600" b="1" dirty="0"/>
              <a:t>Гемофильтрация, </a:t>
            </a:r>
            <a:r>
              <a:rPr lang="ru-RU" sz="1600" b="1" dirty="0" smtClean="0"/>
              <a:t> Гемодиализ</a:t>
            </a:r>
          </a:p>
          <a:p>
            <a:pPr algn="ctr">
              <a:defRPr/>
            </a:pPr>
            <a:r>
              <a:rPr lang="ru-RU" sz="1600" b="1" dirty="0" smtClean="0"/>
              <a:t>У </a:t>
            </a:r>
            <a:r>
              <a:rPr lang="ru-RU" sz="1600" b="1" dirty="0" err="1" smtClean="0"/>
              <a:t>гемодинамически</a:t>
            </a:r>
            <a:r>
              <a:rPr lang="ru-RU" sz="1600" b="1" dirty="0" smtClean="0"/>
              <a:t> нестабильных пациентов</a:t>
            </a:r>
            <a:endParaRPr lang="ru-RU" sz="1600" b="1" dirty="0"/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5081920" y="282284"/>
            <a:ext cx="3750414" cy="804145"/>
          </a:xfrm>
          <a:prstGeom prst="round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err="1" smtClean="0">
                <a:solidFill>
                  <a:srgbClr val="0000FF"/>
                </a:solidFill>
              </a:rPr>
              <a:t>Седация</a:t>
            </a: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(</a:t>
            </a:r>
            <a:r>
              <a:rPr lang="ru-RU" sz="2000" b="1" dirty="0" err="1" smtClean="0">
                <a:solidFill>
                  <a:schemeClr val="tx1"/>
                </a:solidFill>
              </a:rPr>
              <a:t>Дексдор</a:t>
            </a:r>
            <a:r>
              <a:rPr lang="ru-RU" sz="2000" b="1" dirty="0" smtClean="0">
                <a:solidFill>
                  <a:schemeClr val="tx1"/>
                </a:solidFill>
              </a:rPr>
              <a:t>),</a:t>
            </a:r>
            <a:endParaRPr lang="ru-RU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00FF"/>
                </a:solidFill>
              </a:rPr>
              <a:t> аналгезия</a:t>
            </a:r>
            <a:r>
              <a:rPr lang="ru-RU" sz="2400" b="1" dirty="0" smtClean="0">
                <a:solidFill>
                  <a:srgbClr val="0000FF"/>
                </a:solidFill>
              </a:rPr>
              <a:t>, </a:t>
            </a:r>
            <a:r>
              <a:rPr lang="ru-RU" sz="2400" b="1" dirty="0" err="1">
                <a:solidFill>
                  <a:srgbClr val="0000FF"/>
                </a:solidFill>
              </a:rPr>
              <a:t>миоплегия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251520" y="3978029"/>
            <a:ext cx="4684028" cy="597560"/>
          </a:xfrm>
          <a:prstGeom prst="round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0000FF"/>
                </a:solidFill>
              </a:rPr>
              <a:t>Профилактика </a:t>
            </a:r>
            <a:r>
              <a:rPr lang="ru-RU" sz="2000" b="1" dirty="0" smtClean="0">
                <a:solidFill>
                  <a:srgbClr val="0000FF"/>
                </a:solidFill>
              </a:rPr>
              <a:t>«</a:t>
            </a:r>
            <a:r>
              <a:rPr lang="ru-RU" sz="2000" b="1" dirty="0">
                <a:solidFill>
                  <a:srgbClr val="0000FF"/>
                </a:solidFill>
              </a:rPr>
              <a:t>стресс-язв» ЖКТ:</a:t>
            </a:r>
          </a:p>
          <a:p>
            <a:pPr algn="ctr">
              <a:defRPr/>
            </a:pPr>
            <a:r>
              <a:rPr lang="ru-RU" sz="1400" b="1" dirty="0" smtClean="0"/>
              <a:t>Ингибиторы </a:t>
            </a:r>
            <a:r>
              <a:rPr lang="ru-RU" sz="1400" b="1" dirty="0"/>
              <a:t>протонной  помпы</a:t>
            </a:r>
          </a:p>
        </p:txBody>
      </p:sp>
      <p:sp>
        <p:nvSpPr>
          <p:cNvPr id="24" name="Oval 13"/>
          <p:cNvSpPr>
            <a:spLocks noChangeArrowheads="1"/>
          </p:cNvSpPr>
          <p:nvPr/>
        </p:nvSpPr>
        <p:spPr bwMode="auto">
          <a:xfrm>
            <a:off x="1187624" y="4779858"/>
            <a:ext cx="3202616" cy="485038"/>
          </a:xfrm>
          <a:prstGeom prst="round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000" b="1" dirty="0" err="1" smtClean="0">
                <a:solidFill>
                  <a:srgbClr val="0000FF"/>
                </a:solidFill>
              </a:rPr>
              <a:t>Нутритивная</a:t>
            </a:r>
            <a:r>
              <a:rPr lang="ru-RU" sz="2000" b="1" dirty="0" smtClean="0">
                <a:solidFill>
                  <a:srgbClr val="0000FF"/>
                </a:solidFill>
              </a:rPr>
              <a:t> поддержка</a:t>
            </a:r>
            <a:endParaRPr lang="ru-RU" sz="1400" b="1" dirty="0">
              <a:solidFill>
                <a:srgbClr val="0000FF"/>
              </a:solidFill>
            </a:endParaRPr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auto">
          <a:xfrm>
            <a:off x="3764768" y="5373216"/>
            <a:ext cx="5135691" cy="743366"/>
          </a:xfrm>
          <a:prstGeom prst="round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</a:rPr>
              <a:t>Контроль глюкозы</a:t>
            </a:r>
          </a:p>
          <a:p>
            <a:pPr algn="ctr">
              <a:defRPr/>
            </a:pPr>
            <a:r>
              <a:rPr lang="ru-RU" sz="1400" b="1" dirty="0"/>
              <a:t>Не более 8,3 </a:t>
            </a:r>
            <a:r>
              <a:rPr lang="ru-RU" sz="1400" b="1" dirty="0" err="1" smtClean="0"/>
              <a:t>ммоль</a:t>
            </a:r>
            <a:r>
              <a:rPr lang="ru-RU" sz="1400" b="1" dirty="0" smtClean="0"/>
              <a:t>/л</a:t>
            </a:r>
          </a:p>
          <a:p>
            <a:pPr algn="ctr">
              <a:defRPr/>
            </a:pPr>
            <a:r>
              <a:rPr lang="ru-RU" sz="1400" b="1" dirty="0" smtClean="0"/>
              <a:t>Инсулин подключать при уровне более 10,0 </a:t>
            </a:r>
            <a:r>
              <a:rPr lang="ru-RU" sz="1400" b="1" dirty="0" err="1" smtClean="0"/>
              <a:t>ммоль</a:t>
            </a:r>
            <a:r>
              <a:rPr lang="ru-RU" sz="1400" b="1" dirty="0" smtClean="0"/>
              <a:t>/л</a:t>
            </a:r>
            <a:endParaRPr lang="ru-RU" sz="1400" b="1" dirty="0"/>
          </a:p>
        </p:txBody>
      </p:sp>
      <p:sp>
        <p:nvSpPr>
          <p:cNvPr id="26" name="Oval 11"/>
          <p:cNvSpPr>
            <a:spLocks noChangeArrowheads="1"/>
          </p:cNvSpPr>
          <p:nvPr/>
        </p:nvSpPr>
        <p:spPr bwMode="auto">
          <a:xfrm>
            <a:off x="5652120" y="4133141"/>
            <a:ext cx="2354313" cy="884895"/>
          </a:xfrm>
          <a:prstGeom prst="round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00FF"/>
                </a:solidFill>
              </a:rPr>
              <a:t>Профилактика ТЭЛА</a:t>
            </a:r>
          </a:p>
          <a:p>
            <a:pPr algn="ctr">
              <a:defRPr/>
            </a:pPr>
            <a:r>
              <a:rPr lang="ru-RU" sz="2000" b="1" dirty="0" smtClean="0"/>
              <a:t>НМГ, ЭК, ПКНК</a:t>
            </a:r>
            <a:endParaRPr lang="ru-RU" sz="1400" b="1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Куликов А.В.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7492"/>
            <a:ext cx="1693168" cy="169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Распространенность и летальность проявлений тяжелого сепсиса</a:t>
            </a:r>
            <a:endParaRPr lang="ru-RU" sz="3200" b="1" dirty="0">
              <a:solidFill>
                <a:srgbClr val="0000FF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056386"/>
              </p:ext>
            </p:extLst>
          </p:nvPr>
        </p:nvGraphicFramePr>
        <p:xfrm>
          <a:off x="323529" y="1600200"/>
          <a:ext cx="8568952" cy="451327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24535"/>
                <a:gridCol w="1422004"/>
                <a:gridCol w="2322413"/>
              </a:tblGrid>
              <a:tr h="94711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2800" dirty="0" smtClean="0"/>
                        <a:t>Проявления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2400" dirty="0" smtClean="0"/>
                        <a:t>Частота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2400" dirty="0" smtClean="0"/>
                        <a:t>Летальность</a:t>
                      </a:r>
                      <a:endParaRPr lang="ru-RU" sz="2400" dirty="0"/>
                    </a:p>
                  </a:txBody>
                  <a:tcPr/>
                </a:tc>
              </a:tr>
              <a:tr h="7518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dirty="0" smtClean="0">
                          <a:solidFill>
                            <a:srgbClr val="0000FF"/>
                          </a:solidFill>
                        </a:rPr>
                        <a:t>Сепсис + гипотония + </a:t>
                      </a:r>
                      <a:r>
                        <a:rPr lang="ru-RU" sz="2400" b="1" dirty="0" err="1" smtClean="0">
                          <a:solidFill>
                            <a:srgbClr val="0000FF"/>
                          </a:solidFill>
                        </a:rPr>
                        <a:t>лактат</a:t>
                      </a:r>
                      <a:r>
                        <a:rPr lang="ru-RU" sz="2400" b="1" dirty="0" smtClean="0">
                          <a:solidFill>
                            <a:srgbClr val="0000FF"/>
                          </a:solidFill>
                        </a:rPr>
                        <a:t> более 4,0 </a:t>
                      </a:r>
                      <a:r>
                        <a:rPr lang="ru-RU" sz="2400" b="1" dirty="0" err="1" smtClean="0">
                          <a:solidFill>
                            <a:srgbClr val="0000FF"/>
                          </a:solidFill>
                        </a:rPr>
                        <a:t>ммоль</a:t>
                      </a:r>
                      <a:r>
                        <a:rPr lang="ru-RU" sz="2400" b="1" dirty="0" smtClean="0">
                          <a:solidFill>
                            <a:srgbClr val="0000FF"/>
                          </a:solidFill>
                        </a:rPr>
                        <a:t>/л</a:t>
                      </a:r>
                      <a:endParaRPr lang="ru-RU" sz="2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16.6 %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46.1 %</a:t>
                      </a:r>
                      <a:endParaRPr lang="ru-RU" sz="2800" b="1" dirty="0"/>
                    </a:p>
                  </a:txBody>
                  <a:tcPr anchor="ctr"/>
                </a:tc>
              </a:tr>
              <a:tr h="7788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dirty="0" smtClean="0">
                          <a:solidFill>
                            <a:srgbClr val="0000FF"/>
                          </a:solidFill>
                        </a:rPr>
                        <a:t>Сепсис + гипотония</a:t>
                      </a:r>
                      <a:endParaRPr lang="ru-RU" sz="2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49.5 % </a:t>
                      </a:r>
                      <a:endParaRPr lang="ru-RU" sz="2800" b="1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36.7 %</a:t>
                      </a:r>
                      <a:endParaRPr lang="ru-RU" sz="2800" b="1" dirty="0"/>
                    </a:p>
                  </a:txBody>
                  <a:tcPr anchor="ctr"/>
                </a:tc>
              </a:tr>
              <a:tr h="12530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dirty="0" smtClean="0">
                          <a:solidFill>
                            <a:srgbClr val="0000FF"/>
                          </a:solidFill>
                        </a:rPr>
                        <a:t>Сепсис + </a:t>
                      </a:r>
                      <a:r>
                        <a:rPr lang="ru-RU" sz="2400" b="1" dirty="0" err="1" smtClean="0">
                          <a:solidFill>
                            <a:srgbClr val="0000FF"/>
                          </a:solidFill>
                        </a:rPr>
                        <a:t>лактат</a:t>
                      </a:r>
                      <a:r>
                        <a:rPr lang="ru-RU" sz="2400" b="1" baseline="0" dirty="0" smtClean="0">
                          <a:solidFill>
                            <a:srgbClr val="0000FF"/>
                          </a:solidFill>
                        </a:rPr>
                        <a:t> более 4 </a:t>
                      </a:r>
                      <a:r>
                        <a:rPr lang="ru-RU" sz="2400" b="1" baseline="0" dirty="0" err="1" smtClean="0">
                          <a:solidFill>
                            <a:srgbClr val="0000FF"/>
                          </a:solidFill>
                        </a:rPr>
                        <a:t>ммоль</a:t>
                      </a:r>
                      <a:r>
                        <a:rPr lang="ru-RU" sz="2400" b="1" baseline="0" dirty="0" smtClean="0">
                          <a:solidFill>
                            <a:srgbClr val="0000FF"/>
                          </a:solidFill>
                        </a:rPr>
                        <a:t>/л</a:t>
                      </a:r>
                      <a:endParaRPr lang="ru-RU" sz="2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5.4 % </a:t>
                      </a:r>
                      <a:endParaRPr lang="ru-RU" sz="2800" b="1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dirty="0" smtClean="0"/>
                        <a:t>30%</a:t>
                      </a:r>
                      <a:endParaRPr lang="ru-RU" sz="28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3B3A90-80F9-4D6E-B4B8-C6BC5FB86170}" type="datetime11">
              <a:rPr lang="ru-RU" smtClean="0"/>
              <a:t>13:46:09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84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Можно все делать правильно, но….</a:t>
            </a:r>
            <a:endParaRPr lang="ru-RU" sz="3600" b="1" dirty="0">
              <a:solidFill>
                <a:srgbClr val="0000FF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5690925" cy="3168352"/>
          </a:xfrm>
          <a:effectLst>
            <a:softEdge rad="317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207" y="2780928"/>
            <a:ext cx="2592288" cy="345292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3261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BF31-4638-4025-A2A1-D4F6BA7E107F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13:46:05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32656"/>
            <a:ext cx="8671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В США   от септического шока ежегодно погибает 215 000 пациентов, что сопоставимо с летальностью при инфаркте миокарда и инсультах</a:t>
            </a: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00808"/>
            <a:ext cx="5077279" cy="422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2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3116" y="1052736"/>
            <a:ext cx="8642350" cy="54451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b="1" dirty="0" smtClean="0">
                <a:solidFill>
                  <a:srgbClr val="3333FF"/>
                </a:solidFill>
              </a:rPr>
              <a:t>Антибактериальная терапия</a:t>
            </a:r>
          </a:p>
          <a:p>
            <a:pPr algn="just">
              <a:spcBef>
                <a:spcPts val="1800"/>
              </a:spcBef>
            </a:pPr>
            <a:r>
              <a:rPr lang="ru-RU" sz="2000" b="1" dirty="0" smtClean="0"/>
              <a:t>Бактериологические посевы (дважды) должны быть взяты до начала антибиотикотерапии</a:t>
            </a:r>
          </a:p>
          <a:p>
            <a:pPr algn="just">
              <a:spcBef>
                <a:spcPts val="1800"/>
              </a:spcBef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Внутривенная антибиотикотерапия должна быть начата как можно раньше - в течение </a:t>
            </a:r>
            <a:r>
              <a:rPr lang="ru-RU" sz="2400" b="1" i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первого часа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после установления диагноза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(уровень 1B) </a:t>
            </a:r>
          </a:p>
          <a:p>
            <a:pPr algn="just">
              <a:spcBef>
                <a:spcPts val="1800"/>
              </a:spcBef>
            </a:pPr>
            <a:r>
              <a:rPr lang="ru-RU" sz="2000" b="1" dirty="0" smtClean="0"/>
              <a:t>Начальная эмпирическая антибактериальная терапия включает один или более препаратов, которые имеют активность против всех вероятных инфекционных агентов (бактериальный и/или грибковый), и проникающих в адекватных концентрациях в предполагаемый источник сепсиса </a:t>
            </a:r>
            <a:r>
              <a:rPr lang="ru-RU" sz="1800" dirty="0" smtClean="0"/>
              <a:t>(уровень 1B)</a:t>
            </a:r>
          </a:p>
          <a:p>
            <a:pPr algn="just">
              <a:spcBef>
                <a:spcPts val="1800"/>
              </a:spcBef>
            </a:pPr>
            <a:r>
              <a:rPr lang="ru-RU" sz="2000" b="1" dirty="0" smtClean="0"/>
              <a:t>Продолжительность 7-10 суток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-27709" y="277091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ru-RU" sz="2400" b="1">
                <a:solidFill>
                  <a:srgbClr val="3333FF"/>
                </a:solidFill>
              </a:rPr>
              <a:t>Интенсивная терапия тяжелого сепсиса и шока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255A-C790-4558-BBC6-7DD5622B3AAA}" type="datetime11">
              <a:rPr lang="ru-RU" smtClean="0"/>
              <a:t>13:46:09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89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3333FF"/>
                </a:solidFill>
              </a:rPr>
              <a:t>Влияние начала антибактериальной терапии на летальность</a:t>
            </a:r>
            <a:endParaRPr lang="ru-RU" sz="2000" b="1" dirty="0" smtClean="0">
              <a:solidFill>
                <a:srgbClr val="3333FF"/>
              </a:solidFill>
            </a:endParaRP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21" y="1340768"/>
            <a:ext cx="8569325" cy="3921125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buNone/>
            </a:pPr>
            <a:r>
              <a:rPr lang="ru-RU" sz="2400" b="1" dirty="0" smtClean="0"/>
              <a:t>На каждый час задержки начала  антибактериальной терапии выживаемость снижается на </a:t>
            </a:r>
            <a:r>
              <a:rPr lang="ru-RU" sz="2400" b="1" dirty="0" smtClean="0">
                <a:solidFill>
                  <a:srgbClr val="3333FF"/>
                </a:solidFill>
              </a:rPr>
              <a:t>7,7% - </a:t>
            </a:r>
            <a:r>
              <a:rPr lang="ru-RU" sz="2400" b="1" dirty="0" smtClean="0">
                <a:solidFill>
                  <a:srgbClr val="FF0000"/>
                </a:solidFill>
              </a:rPr>
              <a:t>начатая через 36 часов антибактериальная терапия уже не влияет на исход!!!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4005064"/>
            <a:ext cx="3300775" cy="20463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912" y="4005064"/>
            <a:ext cx="3449960" cy="20527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3774" y="3840109"/>
            <a:ext cx="3672408" cy="23762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59688" y="3843295"/>
            <a:ext cx="3672408" cy="23762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3" y="188640"/>
            <a:ext cx="1180909" cy="115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8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743" y="1483403"/>
            <a:ext cx="4748907" cy="4339368"/>
          </a:xfrm>
          <a:prstGeom prst="rect">
            <a:avLst/>
          </a:prstGeom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6950414" y="954885"/>
            <a:ext cx="2088232" cy="668419"/>
          </a:xfrm>
          <a:prstGeom prst="wedgeRoundRectCallout">
            <a:avLst>
              <a:gd name="adj1" fmla="val -72244"/>
              <a:gd name="adj2" fmla="val 53344"/>
              <a:gd name="adj3" fmla="val 16667"/>
            </a:avLst>
          </a:prstGeom>
          <a:solidFill>
            <a:srgbClr val="CCFFF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Кристаллоиды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Коллоиды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07504" y="1285152"/>
            <a:ext cx="1824239" cy="1440160"/>
          </a:xfrm>
          <a:prstGeom prst="wedgeRoundRectCallout">
            <a:avLst>
              <a:gd name="adj1" fmla="val 122342"/>
              <a:gd name="adj2" fmla="val 120726"/>
              <a:gd name="adj3" fmla="val 16667"/>
            </a:avLst>
          </a:prstGeom>
          <a:solidFill>
            <a:srgbClr val="CCFFFF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Норадреналин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Адреналин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Вазопрессин</a:t>
            </a:r>
          </a:p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Допамин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Мезатон</a:t>
            </a:r>
            <a:endParaRPr lang="ru-RU" sz="1600" b="1" dirty="0" smtClean="0">
              <a:solidFill>
                <a:schemeClr val="tx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804248" y="3068960"/>
            <a:ext cx="2088232" cy="902882"/>
          </a:xfrm>
          <a:prstGeom prst="wedgeRoundRectCallout">
            <a:avLst>
              <a:gd name="adj1" fmla="val -73861"/>
              <a:gd name="adj2" fmla="val 25894"/>
              <a:gd name="adj3" fmla="val 16667"/>
            </a:avLst>
          </a:prstGeom>
          <a:solidFill>
            <a:srgbClr val="CCFFFF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Добутамин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Левосимендан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5442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Коррекция нарушений гемодинамики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09EA-0AD8-4DC9-B558-36C85C2D7E92}" type="datetime11">
              <a:rPr lang="ru-RU" smtClean="0"/>
              <a:t>13:46:09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91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260839"/>
              </p:ext>
            </p:extLst>
          </p:nvPr>
        </p:nvGraphicFramePr>
        <p:xfrm>
          <a:off x="179512" y="764704"/>
          <a:ext cx="8784976" cy="5881914"/>
        </p:xfrm>
        <a:graphic>
          <a:graphicData uri="http://schemas.openxmlformats.org/drawingml/2006/table">
            <a:tbl>
              <a:tblPr/>
              <a:tblGrid>
                <a:gridCol w="1800200"/>
                <a:gridCol w="1008112"/>
                <a:gridCol w="683120"/>
                <a:gridCol w="966781"/>
                <a:gridCol w="841268"/>
                <a:gridCol w="1201690"/>
                <a:gridCol w="1201690"/>
                <a:gridCol w="1082115"/>
              </a:tblGrid>
              <a:tr h="74380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Раствор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Содержание в 1000 мл,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ммоль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/л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Осмоля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рность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мОсм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3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Na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Са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Mg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4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Носители резервной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4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щелочности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6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Плазма крови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136-143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3,5-5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2,38-2,63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0,75-1,1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96-105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4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280-290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6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Интерстиц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жидкость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145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2,5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116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4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298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3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NaCl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0,9%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154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154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308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Рингер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147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155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309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Рингер-лактат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(Гартмана)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130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109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-4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Лактат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28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273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Рингер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-ацетат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131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ru-RU" sz="2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111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ацетат 30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280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Стерофундин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изотонический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140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2,5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127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малат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5,0,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ацетат 24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304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Йоностерил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137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1.65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1,25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110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ацетат 3.674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291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686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Плазма-Лит 148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140</a:t>
                      </a:r>
                      <a:endParaRPr lang="ru-RU" sz="28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  <a:endParaRPr lang="ru-RU" sz="28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  <a:endParaRPr lang="ru-RU" sz="28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1,5</a:t>
                      </a:r>
                      <a:endParaRPr lang="ru-RU" sz="28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98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Малат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ацетат по 27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294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9592" y="249692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Характеристика некоторых кристаллоидов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1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Вазоактивные препараты</a:t>
            </a:r>
            <a:endParaRPr lang="ru-RU" sz="3200" b="1" dirty="0">
              <a:solidFill>
                <a:srgbClr val="0000FF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49513"/>
              </p:ext>
            </p:extLst>
          </p:nvPr>
        </p:nvGraphicFramePr>
        <p:xfrm>
          <a:off x="251520" y="1124744"/>
          <a:ext cx="8640962" cy="339602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830713"/>
                <a:gridCol w="1841695"/>
                <a:gridCol w="721302"/>
                <a:gridCol w="1582955"/>
                <a:gridCol w="1152127"/>
                <a:gridCol w="1512170"/>
              </a:tblGrid>
              <a:tr h="32121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</a:rPr>
                        <a:t>Препарат</a:t>
                      </a:r>
                      <a:endParaRPr lang="ru-RU" sz="28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</a:rPr>
                        <a:t>Доза</a:t>
                      </a:r>
                      <a:endParaRPr lang="ru-RU" sz="28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</a:rPr>
                        <a:t>Сердце</a:t>
                      </a:r>
                      <a:endParaRPr lang="ru-RU" sz="28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</a:rPr>
                        <a:t>Периферические сосуды</a:t>
                      </a:r>
                      <a:endParaRPr lang="ru-RU" sz="28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8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</a:rPr>
                        <a:t>ЧСС</a:t>
                      </a:r>
                      <a:endParaRPr lang="ru-RU" sz="28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</a:rPr>
                        <a:t>Сократимость</a:t>
                      </a:r>
                      <a:endParaRPr lang="ru-RU" sz="28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effectLst/>
                        </a:rPr>
                        <a:t>Сужение</a:t>
                      </a:r>
                      <a:endParaRPr lang="ru-RU" sz="28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/>
                        </a:rPr>
                        <a:t>Расширение</a:t>
                      </a:r>
                      <a:endParaRPr lang="ru-RU" sz="1600" b="1" dirty="0">
                        <a:solidFill>
                          <a:srgbClr val="0000FF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Норадреналин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0,1-0,3 мкг/кг/мин</a:t>
                      </a: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++++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</a:rPr>
                        <a:t>Адреналин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1–20 мкг/мин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++++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++++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++++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+++</a:t>
                      </a:r>
                      <a:endParaRPr lang="ru-RU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88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Вазопрессин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0,01–0,03 </a:t>
                      </a:r>
                      <a:r>
                        <a:rPr lang="ru-RU" sz="1600" b="1" dirty="0" smtClean="0">
                          <a:effectLst/>
                        </a:rPr>
                        <a:t>ЕД/мин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++++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88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Фенилэфрин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20–200 мкг/мин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+++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6504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Допамин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1–4 мкг/кг</a:t>
                      </a:r>
                      <a:r>
                        <a:rPr lang="ru-RU" sz="1600" b="1" dirty="0">
                          <a:effectLst/>
                        </a:rPr>
                        <a:t>/ мин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96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4–20 </a:t>
                      </a:r>
                      <a:r>
                        <a:rPr lang="ru-RU" sz="1600" b="1" dirty="0" smtClean="0">
                          <a:effectLst/>
                        </a:rPr>
                        <a:t>мкг/кг/мин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++–+++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++–+++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B5F6-F372-4C7F-ABE4-0EB291FECE2F}" type="datetime11">
              <a:rPr lang="ru-RU" smtClean="0"/>
              <a:t>13:46:09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03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832" y="2852936"/>
            <a:ext cx="4693816" cy="3717502"/>
          </a:xfrm>
          <a:prstGeom prst="rect">
            <a:avLst/>
          </a:prstGeom>
        </p:spPr>
      </p:pic>
      <p:pic>
        <p:nvPicPr>
          <p:cNvPr id="6" name="Рисунок 5" descr="G-Межуточный-миокардит.jpg"/>
          <p:cNvPicPr>
            <a:picLocks noChangeAspect="1"/>
          </p:cNvPicPr>
          <p:nvPr/>
        </p:nvPicPr>
        <p:blipFill>
          <a:blip r:embed="rId3" cstate="print">
            <a:lum contrast="5000"/>
          </a:blip>
          <a:stretch>
            <a:fillRect/>
          </a:stretch>
        </p:blipFill>
        <p:spPr>
          <a:xfrm>
            <a:off x="6268429" y="886572"/>
            <a:ext cx="2448272" cy="195732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6176934" y="410975"/>
            <a:ext cx="2448396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Межуточный миокардит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140785"/>
            <a:ext cx="5328592" cy="2553891"/>
          </a:xfrm>
          <a:prstGeom prst="wedgeRoundRectCallout">
            <a:avLst>
              <a:gd name="adj1" fmla="val 25368"/>
              <a:gd name="adj2" fmla="val 6928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Эндотоксин</a:t>
            </a:r>
          </a:p>
          <a:p>
            <a:pPr algn="ctr"/>
            <a:r>
              <a:rPr lang="ru-RU" sz="1600" b="1" dirty="0" err="1" smtClean="0"/>
              <a:t>Провоспалительные</a:t>
            </a:r>
            <a:r>
              <a:rPr lang="ru-RU" sz="1600" b="1" dirty="0" smtClean="0"/>
              <a:t> </a:t>
            </a:r>
            <a:r>
              <a:rPr lang="ru-RU" sz="1600" b="1" dirty="0"/>
              <a:t>цитокины</a:t>
            </a:r>
          </a:p>
          <a:p>
            <a:pPr algn="ctr"/>
            <a:r>
              <a:rPr lang="ru-RU" sz="1600" b="1" dirty="0"/>
              <a:t>Оксид азота</a:t>
            </a:r>
          </a:p>
          <a:p>
            <a:pPr algn="ctr"/>
            <a:r>
              <a:rPr lang="ru-RU" sz="1600" b="1" dirty="0"/>
              <a:t>Снижение ответа на катехоламины </a:t>
            </a:r>
            <a:r>
              <a:rPr lang="en-US" sz="1600" b="1" dirty="0">
                <a:sym typeface="Symbol"/>
              </a:rPr>
              <a:t>1-</a:t>
            </a:r>
            <a:r>
              <a:rPr lang="ru-RU" sz="1600" b="1" dirty="0" smtClean="0">
                <a:sym typeface="Symbol"/>
              </a:rPr>
              <a:t>рецепторов</a:t>
            </a:r>
            <a:endParaRPr lang="ru-RU" sz="1600" b="1" dirty="0"/>
          </a:p>
          <a:p>
            <a:pPr algn="ctr"/>
            <a:r>
              <a:rPr lang="ru-RU" sz="1600" b="1" dirty="0" err="1"/>
              <a:t>Гипоперфузия</a:t>
            </a:r>
            <a:endParaRPr lang="ru-RU" sz="1600" b="1" dirty="0"/>
          </a:p>
          <a:p>
            <a:pPr algn="ctr"/>
            <a:r>
              <a:rPr lang="ru-RU" sz="1600" b="1" dirty="0" err="1"/>
              <a:t>Миокардиальная</a:t>
            </a:r>
            <a:r>
              <a:rPr lang="ru-RU" sz="1600" b="1" dirty="0"/>
              <a:t> гибернация</a:t>
            </a:r>
          </a:p>
          <a:p>
            <a:pPr algn="ctr"/>
            <a:r>
              <a:rPr lang="ru-RU" sz="1600" b="1" dirty="0"/>
              <a:t>Снижение внутриклеточного </a:t>
            </a:r>
            <a:r>
              <a:rPr lang="ru-RU" sz="1600" b="1" dirty="0" smtClean="0"/>
              <a:t>кальция</a:t>
            </a:r>
          </a:p>
          <a:p>
            <a:pPr algn="ctr"/>
            <a:r>
              <a:rPr lang="ru-RU" sz="1600" b="1" dirty="0" smtClean="0"/>
              <a:t>Активация коагуляции</a:t>
            </a:r>
          </a:p>
          <a:p>
            <a:pPr algn="ctr"/>
            <a:r>
              <a:rPr lang="ru-RU" sz="1600" b="1" dirty="0" smtClean="0"/>
              <a:t>Эндотелиальная дисфункция</a:t>
            </a:r>
            <a:endParaRPr lang="ru-RU" sz="1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279639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2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00FF"/>
                </a:solidFill>
              </a:rPr>
              <a:t>И</a:t>
            </a:r>
            <a:r>
              <a:rPr lang="ru-RU" sz="3200" b="1" dirty="0" smtClean="0">
                <a:solidFill>
                  <a:srgbClr val="0000FF"/>
                </a:solidFill>
              </a:rPr>
              <a:t>нотропные препараты</a:t>
            </a:r>
            <a:endParaRPr lang="ru-RU" sz="3200" b="1" dirty="0">
              <a:solidFill>
                <a:srgbClr val="0000FF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924663"/>
              </p:ext>
            </p:extLst>
          </p:nvPr>
        </p:nvGraphicFramePr>
        <p:xfrm>
          <a:off x="251520" y="1124744"/>
          <a:ext cx="8640962" cy="207264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830713"/>
                <a:gridCol w="1841695"/>
                <a:gridCol w="721302"/>
                <a:gridCol w="1582955"/>
                <a:gridCol w="1152127"/>
                <a:gridCol w="1512170"/>
              </a:tblGrid>
              <a:tr h="321212">
                <a:tc row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</a:rPr>
                        <a:t>Препарат</a:t>
                      </a:r>
                      <a:endParaRPr lang="ru-RU" sz="28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</a:rPr>
                        <a:t>Доза</a:t>
                      </a:r>
                      <a:endParaRPr lang="ru-RU" sz="28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</a:rPr>
                        <a:t>Сердце</a:t>
                      </a:r>
                      <a:endParaRPr lang="ru-RU" sz="28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</a:rPr>
                        <a:t>Периферические сосуды</a:t>
                      </a:r>
                      <a:endParaRPr lang="ru-RU" sz="28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8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</a:rPr>
                        <a:t>ЧСС</a:t>
                      </a:r>
                      <a:endParaRPr lang="ru-RU" sz="28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</a:rPr>
                        <a:t>Сократимость</a:t>
                      </a:r>
                      <a:endParaRPr lang="ru-RU" sz="28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effectLst/>
                        </a:rPr>
                        <a:t>Сужение</a:t>
                      </a:r>
                      <a:endParaRPr lang="ru-RU" sz="28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/>
                        </a:rPr>
                        <a:t>Расширение</a:t>
                      </a:r>
                      <a:endParaRPr lang="ru-RU" sz="1600" b="1" dirty="0">
                        <a:solidFill>
                          <a:srgbClr val="0000FF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45887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 err="1">
                          <a:solidFill>
                            <a:srgbClr val="FF0000"/>
                          </a:solidFill>
                          <a:effectLst/>
                        </a:rPr>
                        <a:t>Добутамин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2–20 мкг/кг/мин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++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+++</a:t>
                      </a:r>
                      <a:r>
                        <a:rPr lang="en-US" sz="1600" b="1" dirty="0" smtClean="0">
                          <a:effectLst/>
                        </a:rPr>
                        <a:t> </a:t>
                      </a:r>
                      <a:r>
                        <a:rPr lang="ru-RU" sz="1600" b="1" dirty="0" smtClean="0">
                          <a:effectLst/>
                        </a:rPr>
                        <a:t>–</a:t>
                      </a:r>
                      <a:r>
                        <a:rPr lang="en-US" sz="1600" b="1" dirty="0" smtClean="0">
                          <a:effectLst/>
                        </a:rPr>
                        <a:t> </a:t>
                      </a:r>
                      <a:r>
                        <a:rPr lang="ru-RU" sz="1600" b="1" dirty="0" smtClean="0">
                          <a:effectLst/>
                        </a:rPr>
                        <a:t>++++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++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45887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 err="1">
                          <a:solidFill>
                            <a:srgbClr val="FF0000"/>
                          </a:solidFill>
                          <a:effectLst/>
                        </a:rPr>
                        <a:t>Левосимендан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0,05–0,2 мкг/кг/мин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+++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++</a:t>
                      </a:r>
                      <a:endParaRPr lang="ru-RU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B5F6-F372-4C7F-ABE4-0EB291FECE2F}" type="datetime11">
              <a:rPr lang="ru-RU" smtClean="0"/>
              <a:t>13:46:09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1656184" cy="64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08517"/>
            <a:ext cx="2895419" cy="313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63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A8F2-9FFE-466D-92E1-80C92CA2F41A}" type="datetime11">
              <a:rPr lang="ru-RU" smtClean="0"/>
              <a:t>13:46:09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Куликов А.В.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070" y="1002036"/>
            <a:ext cx="6252610" cy="329998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79" y="188640"/>
            <a:ext cx="2223281" cy="81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8640"/>
            <a:ext cx="2710116" cy="69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478" y="4495472"/>
            <a:ext cx="4239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Снижение активности фибринолиза</a:t>
            </a:r>
          </a:p>
          <a:p>
            <a:r>
              <a:rPr lang="ru-RU" b="1" dirty="0" smtClean="0"/>
              <a:t>Снижение уровня протеина С, антитромбина </a:t>
            </a:r>
            <a:r>
              <a:rPr lang="en-US" b="1" dirty="0" smtClean="0"/>
              <a:t> III</a:t>
            </a:r>
            <a:r>
              <a:rPr lang="ru-RU" b="1" dirty="0" smtClean="0"/>
              <a:t>, протеина </a:t>
            </a:r>
            <a:r>
              <a:rPr lang="en-US" b="1" dirty="0" smtClean="0"/>
              <a:t>S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4710390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Микротромбоз</a:t>
            </a:r>
            <a:r>
              <a:rPr lang="ru-RU" sz="2800" b="1" dirty="0" smtClean="0">
                <a:solidFill>
                  <a:srgbClr val="FF0000"/>
                </a:solidFill>
              </a:rPr>
              <a:t>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054540" y="4746394"/>
            <a:ext cx="1165532" cy="4512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976512" y="5733256"/>
            <a:ext cx="5360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</a:rPr>
              <a:t>Борьба идет более 30 лет!</a:t>
            </a:r>
            <a:endParaRPr lang="ru-RU" sz="28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14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0524"/>
            <a:ext cx="3096344" cy="9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347" y="276992"/>
            <a:ext cx="3956204" cy="83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82989"/>
            <a:ext cx="5040560" cy="441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sia-r.ru/images/journal/small/_551ad106d2eba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0524"/>
            <a:ext cx="1152128" cy="16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508104" y="5301208"/>
            <a:ext cx="3384376" cy="528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Микротромбообразование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7394" y="6053835"/>
            <a:ext cx="1863824" cy="528221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ДВС/СПОН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7397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2DC2493-0288-4202-9422-B051D1F5EAEA}" type="datetime11">
              <a:rPr lang="ru-RU" smtClean="0"/>
              <a:t>13:46:09</a:t>
            </a:fld>
            <a:endParaRPr lang="ru-RU" dirty="0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32656"/>
            <a:ext cx="8642350" cy="3714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rgbClr val="0000FF"/>
                </a:solidFill>
              </a:rPr>
              <a:t>Интенсивная терапия ДВС-синдрома</a:t>
            </a:r>
          </a:p>
        </p:txBody>
      </p:sp>
      <p:sp>
        <p:nvSpPr>
          <p:cNvPr id="26628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179512" y="836712"/>
            <a:ext cx="8713787" cy="3672408"/>
          </a:xfrm>
          <a:prstGeom prst="roundRect">
            <a:avLst>
              <a:gd name="adj" fmla="val 8324"/>
            </a:avLst>
          </a:prstGeom>
          <a:noFill/>
        </p:spPr>
        <p:txBody>
          <a:bodyPr>
            <a:noAutofit/>
          </a:bodyPr>
          <a:lstStyle/>
          <a:p>
            <a:pPr marL="533400" indent="-533400" algn="ctr" eaLnBrk="1" hangingPunct="1">
              <a:lnSpc>
                <a:spcPct val="85000"/>
              </a:lnSpc>
              <a:buFontTx/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геморрагического синдрома (неявный)</a:t>
            </a:r>
            <a:r>
              <a:rPr lang="ru-RU" sz="1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00050" eaLnBrk="1" hangingPunct="1">
              <a:spcBef>
                <a:spcPts val="1800"/>
              </a:spcBef>
              <a:buFont typeface="+mj-lt"/>
              <a:buAutoNum type="arabicPeriod"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Лечение основного заболевания.</a:t>
            </a:r>
          </a:p>
          <a:p>
            <a:pPr marL="400050" algn="just" eaLnBrk="1" hangingPunct="1">
              <a:spcBef>
                <a:spcPts val="1800"/>
              </a:spcBef>
              <a:buFont typeface="+mj-lt"/>
              <a:buAutoNum type="arabicPeriod"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Пациенты с тяжелым сепсисом и высоким риском смерти, полиорганной недостаточностью, имеющие оценку APACHE II </a:t>
            </a:r>
            <a:r>
              <a:rPr lang="ru-RU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могут получать rhAPC при отсутствии противопоказаний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(уровень 2В) (2008). Производитель забрал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дротрекогин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с рынка в октябре 2011 г.</a:t>
            </a:r>
          </a:p>
          <a:p>
            <a:pPr marL="400050" algn="just" eaLnBrk="1" hangingPunct="1">
              <a:spcBef>
                <a:spcPts val="1800"/>
              </a:spcBef>
              <a:buFont typeface="+mj-lt"/>
              <a:buAutoNum type="arabicPeriod"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протоколе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SSC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2012 г. – применение rhAPC не рекомендуется</a:t>
            </a:r>
          </a:p>
          <a:p>
            <a:pPr marL="400050" algn="just" eaLnBrk="1" hangingPunct="1">
              <a:spcBef>
                <a:spcPts val="1800"/>
              </a:spcBef>
              <a:buFont typeface="+mj-lt"/>
              <a:buAutoNum type="arabicPeriod"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Рассматривается применение  антитромбина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TFPI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рекомбинантного </a:t>
            </a:r>
            <a:r>
              <a:rPr 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тромбомодулина</a:t>
            </a: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83568" y="4941168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2014 -2015 </a:t>
            </a:r>
            <a:r>
              <a:rPr lang="ru-RU" sz="3200" b="1" dirty="0" err="1" smtClean="0">
                <a:solidFill>
                  <a:srgbClr val="FF0000"/>
                </a:solidFill>
              </a:rPr>
              <a:t>г.г</a:t>
            </a:r>
            <a:r>
              <a:rPr lang="ru-RU" sz="3200" b="1" dirty="0" smtClean="0">
                <a:solidFill>
                  <a:srgbClr val="FF0000"/>
                </a:solidFill>
              </a:rPr>
              <a:t>. - нет рекомендации!!!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9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666" y="1988840"/>
            <a:ext cx="5002834" cy="45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79" y="2752773"/>
            <a:ext cx="2088232" cy="9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11" y="3934681"/>
            <a:ext cx="2304256" cy="60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7864" y="1055571"/>
            <a:ext cx="83529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Dolea C, Stein C. Global burden of maternal sepsis in the year 2000. Evidence and Information for Policy, World Health Organization, Geneva, July 2003. Available from: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476672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33FF"/>
                </a:solidFill>
              </a:rPr>
              <a:t>ВОЗ – 6 900 000 материнских случаев сепсиса в год</a:t>
            </a:r>
            <a:endParaRPr lang="ru-RU" sz="24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8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229600" cy="5588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000" b="1" dirty="0" smtClean="0">
                <a:solidFill>
                  <a:srgbClr val="0033CC"/>
                </a:solidFill>
                <a:effectLst/>
              </a:rPr>
              <a:t>Стадии ОПН - </a:t>
            </a:r>
            <a:r>
              <a:rPr lang="en-US" sz="2000" b="1" dirty="0" smtClean="0">
                <a:solidFill>
                  <a:srgbClr val="0033CC"/>
                </a:solidFill>
                <a:effectLst/>
              </a:rPr>
              <a:t>RIFLE</a:t>
            </a:r>
            <a:endParaRPr lang="ru-RU" sz="2000" b="1" dirty="0" smtClean="0">
              <a:solidFill>
                <a:srgbClr val="0033CC"/>
              </a:solidFill>
              <a:effectLst/>
            </a:endParaRPr>
          </a:p>
        </p:txBody>
      </p:sp>
      <p:graphicFrame>
        <p:nvGraphicFramePr>
          <p:cNvPr id="63571" name="Group 8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193146141"/>
              </p:ext>
            </p:extLst>
          </p:nvPr>
        </p:nvGraphicFramePr>
        <p:xfrm>
          <a:off x="467544" y="836712"/>
          <a:ext cx="8424935" cy="2246502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792088"/>
                <a:gridCol w="3456384"/>
                <a:gridCol w="4176463"/>
              </a:tblGrid>
              <a:tr h="555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Класс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Критерии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 клубочковой  фильтрации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Критерии мочеотделения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555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R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увеличение 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креатининав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1,5 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раза,либо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снижение КФ &gt;25%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диурез менее 0,5 мл/кг/ч за 6 ч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5161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I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увеличение 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креатинина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в 2 раза, либо снижение КФ &gt;50%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диурез менее 0,5 мл/кг/ч за 12 ч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5323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F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увеличение 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креатинина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в 3 раза, либо снижение КФ &gt;75%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диурез менее 0,3 мл/кг/ч за 24 ч, либо анурия 12 ч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195C09-C2AE-4010-9FD8-2F859CA580E6}" type="datetime11">
              <a:rPr lang="ru-RU" smtClean="0"/>
              <a:t>13:46:09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  <p:graphicFrame>
        <p:nvGraphicFramePr>
          <p:cNvPr id="7" name="Group 10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549922"/>
              </p:ext>
            </p:extLst>
          </p:nvPr>
        </p:nvGraphicFramePr>
        <p:xfrm>
          <a:off x="323528" y="3933056"/>
          <a:ext cx="8496944" cy="2303276"/>
        </p:xfrm>
        <a:graphic>
          <a:graphicData uri="http://schemas.openxmlformats.org/drawingml/2006/table">
            <a:tbl>
              <a:tblPr/>
              <a:tblGrid>
                <a:gridCol w="1008112"/>
                <a:gridCol w="4464496"/>
                <a:gridCol w="3024336"/>
              </a:tblGrid>
              <a:tr h="5364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Стадии</a:t>
                      </a:r>
                    </a:p>
                  </a:txBody>
                  <a:tcPr marT="45714" marB="45714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Критерии клубочковой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 фильтрации </a:t>
                      </a:r>
                    </a:p>
                  </a:txBody>
                  <a:tcPr marT="45714" marB="4571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Критерии мочеотделения</a:t>
                      </a:r>
                    </a:p>
                  </a:txBody>
                  <a:tcPr marT="45714" marB="4571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573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увеличение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креатинина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0,3 мг/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дл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&gt;26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,4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ммоль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/л), или в 1,5-2 раза от нормы</a:t>
                      </a:r>
                    </a:p>
                  </a:txBody>
                  <a:tcPr marT="45714" marB="4571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диурез менее 0,5 мл/кг/ч за 6 ч</a:t>
                      </a:r>
                    </a:p>
                  </a:txBody>
                  <a:tcPr marT="45714" marB="4571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436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увеличение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креатинина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 2-3 раза от нормы</a:t>
                      </a:r>
                    </a:p>
                  </a:txBody>
                  <a:tcPr marT="45714" marB="4571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диурез менее 0,5 мл/кг/ч за 12 ч</a:t>
                      </a:r>
                    </a:p>
                  </a:txBody>
                  <a:tcPr marT="45714" marB="4571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714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увеличение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креатинина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 3 раза,  или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4,0 мг/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дл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(354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ммоль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/л) либо острое увеличение  на 0,5 мг/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дл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(44 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ммоль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/л)</a:t>
                      </a:r>
                    </a:p>
                  </a:txBody>
                  <a:tcPr marT="45714" marB="4571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диурез менее 0,3 мл/кг/ч за 24 ч, либо анурия 12 ч</a:t>
                      </a:r>
                    </a:p>
                  </a:txBody>
                  <a:tcPr marT="45714" marB="4571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95148" y="3307094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3CC"/>
                </a:solidFill>
              </a:rPr>
              <a:t>Стадии ОПН - </a:t>
            </a:r>
            <a:r>
              <a:rPr lang="ru-RU" b="1" dirty="0" err="1">
                <a:solidFill>
                  <a:srgbClr val="0033CC"/>
                </a:solidFill>
              </a:rPr>
              <a:t>The</a:t>
            </a:r>
            <a:r>
              <a:rPr lang="ru-RU" b="1" dirty="0">
                <a:solidFill>
                  <a:srgbClr val="0033CC"/>
                </a:solidFill>
              </a:rPr>
              <a:t> </a:t>
            </a:r>
            <a:r>
              <a:rPr lang="ru-RU" b="1" dirty="0" err="1">
                <a:solidFill>
                  <a:srgbClr val="0033CC"/>
                </a:solidFill>
              </a:rPr>
              <a:t>Acute</a:t>
            </a:r>
            <a:r>
              <a:rPr lang="ru-RU" b="1" dirty="0">
                <a:solidFill>
                  <a:srgbClr val="0033CC"/>
                </a:solidFill>
              </a:rPr>
              <a:t> </a:t>
            </a:r>
            <a:r>
              <a:rPr lang="ru-RU" b="1" dirty="0" err="1">
                <a:solidFill>
                  <a:srgbClr val="0033CC"/>
                </a:solidFill>
              </a:rPr>
              <a:t>Kidney</a:t>
            </a:r>
            <a:r>
              <a:rPr lang="ru-RU" b="1" dirty="0">
                <a:solidFill>
                  <a:srgbClr val="0033CC"/>
                </a:solidFill>
              </a:rPr>
              <a:t> </a:t>
            </a:r>
            <a:r>
              <a:rPr lang="ru-RU" b="1" dirty="0" err="1">
                <a:solidFill>
                  <a:srgbClr val="0033CC"/>
                </a:solidFill>
              </a:rPr>
              <a:t>Injury</a:t>
            </a:r>
            <a:r>
              <a:rPr lang="ru-RU" b="1" dirty="0">
                <a:solidFill>
                  <a:srgbClr val="0033CC"/>
                </a:solidFill>
              </a:rPr>
              <a:t> </a:t>
            </a:r>
            <a:r>
              <a:rPr lang="ru-RU" b="1" dirty="0" err="1">
                <a:solidFill>
                  <a:srgbClr val="0033CC"/>
                </a:solidFill>
              </a:rPr>
              <a:t>Network</a:t>
            </a:r>
            <a:r>
              <a:rPr lang="ru-RU" b="1" dirty="0">
                <a:solidFill>
                  <a:srgbClr val="0033CC"/>
                </a:solidFill>
              </a:rPr>
              <a:t> (AKIN), 2005</a:t>
            </a:r>
            <a:r>
              <a:rPr lang="ru-RU" sz="3200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744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Проблемы для решения: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452596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Иммунотерапия сепсиса</a:t>
            </a:r>
          </a:p>
          <a:p>
            <a:r>
              <a:rPr lang="ru-RU" sz="2800" b="1" dirty="0" smtClean="0"/>
              <a:t>Физиологические антикоагулянты для профилактики ПОН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тромбомодулин</a:t>
            </a:r>
            <a:r>
              <a:rPr lang="ru-RU" sz="2400" b="1" dirty="0" smtClean="0"/>
              <a:t>, антитромбин </a:t>
            </a:r>
            <a:r>
              <a:rPr lang="en-US" sz="2400" b="1" dirty="0" smtClean="0"/>
              <a:t>III)</a:t>
            </a:r>
            <a:endParaRPr lang="ru-RU" sz="2800" b="1" dirty="0" smtClean="0"/>
          </a:p>
          <a:p>
            <a:r>
              <a:rPr lang="ru-RU" sz="2800" b="1" dirty="0" smtClean="0"/>
              <a:t>Сорбционные технологии </a:t>
            </a:r>
            <a:r>
              <a:rPr lang="ru-RU" sz="2400" b="1" dirty="0" smtClean="0"/>
              <a:t>(сорбция эндотоксина)</a:t>
            </a:r>
          </a:p>
          <a:p>
            <a:r>
              <a:rPr lang="ru-RU" sz="2800" b="1" dirty="0" smtClean="0"/>
              <a:t>Поддерживающая почечная терапия</a:t>
            </a:r>
          </a:p>
          <a:p>
            <a:r>
              <a:rPr lang="ru-RU" sz="2800" b="1" dirty="0" smtClean="0"/>
              <a:t>Новые антибактериальные препараты???</a:t>
            </a:r>
            <a:endParaRPr lang="ru-RU" sz="28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C4D1-26B5-441D-9371-75ECC6FF4F4A}" type="datetime11">
              <a:rPr lang="ru-RU" smtClean="0"/>
              <a:t>13:46:09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Куликов А.В.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157191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0000FF"/>
                </a:solidFill>
              </a:rPr>
              <a:t>Пусть расцветают сто цветов, пусть соперничают сто школ.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416222" y="5733256"/>
            <a:ext cx="1388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Мао Цзэдун</a:t>
            </a:r>
          </a:p>
        </p:txBody>
      </p:sp>
    </p:spTree>
    <p:extLst>
      <p:ext uri="{BB962C8B-B14F-4D97-AF65-F5344CB8AC3E}">
        <p14:creationId xmlns:p14="http://schemas.microsoft.com/office/powerpoint/2010/main" val="16437990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C4D1-26B5-441D-9371-75ECC6FF4F4A}" type="datetime11">
              <a:rPr lang="ru-RU" smtClean="0"/>
              <a:t>13:46:09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46835" y="2924944"/>
            <a:ext cx="77659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000000"/>
                </a:solidFill>
              </a:rPr>
              <a:t>Человек, который почувствовал ветер перемен, должен строить не щит от ветра, а ветряную мельницу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9" y="299710"/>
            <a:ext cx="3613815" cy="240921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7002257" y="3933056"/>
            <a:ext cx="1388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Мао Цзэдун</a:t>
            </a:r>
          </a:p>
        </p:txBody>
      </p:sp>
    </p:spTree>
    <p:extLst>
      <p:ext uri="{BB962C8B-B14F-4D97-AF65-F5344CB8AC3E}">
        <p14:creationId xmlns:p14="http://schemas.microsoft.com/office/powerpoint/2010/main" val="5921552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813C83F-ABF6-407B-B8E4-EDC1E75EE42D}" type="datetime11">
              <a:rPr lang="ru-RU" smtClean="0"/>
              <a:t>13:46:09</a:t>
            </a:fld>
            <a:endParaRPr lang="ru-RU" smtClean="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2924175"/>
            <a:ext cx="8229600" cy="154463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b="1" dirty="0" err="1" smtClean="0">
                <a:hlinkClick r:id="rId2"/>
              </a:rPr>
              <a:t>kulikov</a:t>
            </a:r>
            <a:r>
              <a:rPr lang="ru-RU" b="1" dirty="0" smtClean="0">
                <a:hlinkClick r:id="rId2"/>
              </a:rPr>
              <a:t>1905</a:t>
            </a:r>
            <a:r>
              <a:rPr lang="en-US" b="1" dirty="0" smtClean="0">
                <a:hlinkClick r:id="rId2"/>
              </a:rPr>
              <a:t>@yandex.ru</a:t>
            </a:r>
            <a:endParaRPr lang="en-US" b="1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b="1" dirty="0" smtClean="0"/>
              <a:t>8 9122471023</a:t>
            </a:r>
            <a:endParaRPr lang="ru-RU" b="1" dirty="0" smtClean="0"/>
          </a:p>
        </p:txBody>
      </p:sp>
      <p:sp>
        <p:nvSpPr>
          <p:cNvPr id="66564" name="Text Box 3"/>
          <p:cNvSpPr txBox="1">
            <a:spLocks noChangeArrowheads="1"/>
          </p:cNvSpPr>
          <p:nvPr/>
        </p:nvSpPr>
        <p:spPr bwMode="auto">
          <a:xfrm>
            <a:off x="684213" y="1628775"/>
            <a:ext cx="79200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400" b="1">
                <a:solidFill>
                  <a:srgbClr val="000099"/>
                </a:solidFill>
              </a:rPr>
              <a:t>Благодарю за внимание!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04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F340-DBB7-420E-9C5A-DA6F231607F4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13:46:06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026" y="3406894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000000"/>
                </a:solidFill>
                <a:latin typeface="Times New Roman"/>
              </a:rPr>
              <a:t>Bauer ME, Bateman BT, Bauer ST, Shanks AM, </a:t>
            </a:r>
            <a:r>
              <a:rPr lang="en-US" dirty="0" err="1">
                <a:solidFill>
                  <a:srgbClr val="000000"/>
                </a:solidFill>
                <a:latin typeface="Times New Roman"/>
              </a:rPr>
              <a:t>Mhyre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 JM. Maternal sepsis mortality and morbidity during hospitalization for delivery: temporal trends and independent predictors for severe sepsis. </a:t>
            </a:r>
            <a:r>
              <a:rPr lang="en-US" dirty="0" err="1">
                <a:solidFill>
                  <a:srgbClr val="000000"/>
                </a:solidFill>
                <a:latin typeface="Times New Roman"/>
              </a:rPr>
              <a:t>Anesth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</a:rPr>
              <a:t>Analg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. 2013;117:944–950.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484784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 США за период 1998-2008 </a:t>
            </a:r>
            <a:r>
              <a:rPr lang="ru-RU" sz="3200" b="1" dirty="0" err="1" smtClean="0">
                <a:solidFill>
                  <a:srgbClr val="FF0000"/>
                </a:solidFill>
              </a:rPr>
              <a:t>г.г</a:t>
            </a:r>
            <a:r>
              <a:rPr lang="ru-RU" sz="3200" b="1" dirty="0" smtClean="0">
                <a:solidFill>
                  <a:srgbClr val="FF0000"/>
                </a:solidFill>
              </a:rPr>
              <a:t>. рост сепсиса в акушерстве составил 10% в год!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20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08" y="181535"/>
            <a:ext cx="7056783" cy="432048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BF31-4638-4025-A2A1-D4F6BA7E107F}" type="datetime1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13:46:06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Куликов А.В.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013176"/>
            <a:ext cx="8671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В акушерстве летальность  – тяжелый сепсис 7-17% септический шок – 28-33%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2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5" y="116632"/>
            <a:ext cx="887978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3501008"/>
            <a:ext cx="8856984" cy="504056"/>
          </a:xfrm>
          <a:prstGeom prst="rect">
            <a:avLst/>
          </a:prstGeom>
          <a:solidFill>
            <a:srgbClr val="FF99FF">
              <a:alpha val="32941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92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21519</TotalTime>
  <Words>3149</Words>
  <Application>Microsoft Office PowerPoint</Application>
  <PresentationFormat>Экран (4:3)</PresentationFormat>
  <Paragraphs>758</Paragraphs>
  <Slides>63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63</vt:i4>
      </vt:variant>
    </vt:vector>
  </HeadingPairs>
  <TitlesOfParts>
    <vt:vector size="71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Презентация PowerPoint</vt:lpstr>
      <vt:lpstr>http://www.arfpoint.ru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Антибиотикопрофилактика в акушерстве</vt:lpstr>
      <vt:lpstr>Преждевременные роды</vt:lpstr>
      <vt:lpstr>«Территория заблуждений»</vt:lpstr>
      <vt:lpstr>Презентация PowerPoint</vt:lpstr>
      <vt:lpstr>Факторы риска развития сепсиса: </vt:lpstr>
      <vt:lpstr>Презентация PowerPoint</vt:lpstr>
      <vt:lpstr>Презентация PowerPoint</vt:lpstr>
      <vt:lpstr>Проблемы</vt:lpstr>
      <vt:lpstr>Проблемы</vt:lpstr>
      <vt:lpstr>Презентация PowerPoint</vt:lpstr>
      <vt:lpstr>Презентация PowerPoint</vt:lpstr>
      <vt:lpstr>Презентация PowerPoint</vt:lpstr>
      <vt:lpstr>Терминология</vt:lpstr>
      <vt:lpstr>Диагностические критерии  сепсиса (SSC, 2012)</vt:lpstr>
      <vt:lpstr>Диагностические критерии  сепсиса (SSC, 2012) </vt:lpstr>
      <vt:lpstr>Тяжелый сепсис (SSC, 2012)</vt:lpstr>
      <vt:lpstr>Презентация PowerPoint</vt:lpstr>
      <vt:lpstr>Шкала  SOFA                                                                                          (Sequential Organ Failure Assessment)</vt:lpstr>
      <vt:lpstr>Некоторые из предложенных маркеров сепсиса </vt:lpstr>
      <vt:lpstr>Презентация PowerPoint</vt:lpstr>
      <vt:lpstr>Презентация PowerPoint</vt:lpstr>
      <vt:lpstr>Презентация PowerPoint</vt:lpstr>
      <vt:lpstr>Последствия декомпенсированного шока</vt:lpstr>
      <vt:lpstr>Проявления тяжелого сепсиса в акушерстве</vt:lpstr>
      <vt:lpstr>Главный вопрос в лечении сепсиса и септического шока:</vt:lpstr>
      <vt:lpstr>Локализация очага инфекции</vt:lpstr>
      <vt:lpstr>Главный вопрос: Когда удалять матку?</vt:lpstr>
      <vt:lpstr>Презентация PowerPoint</vt:lpstr>
      <vt:lpstr>Когда не нужно удалять матку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Распространенность и летальность проявлений тяжелого сепсиса</vt:lpstr>
      <vt:lpstr>Можно все делать правильно, но….</vt:lpstr>
      <vt:lpstr>Презентация PowerPoint</vt:lpstr>
      <vt:lpstr>Влияние начала антибактериальной терапии на летальность</vt:lpstr>
      <vt:lpstr>Коррекция нарушений гемодинамики</vt:lpstr>
      <vt:lpstr>Презентация PowerPoint</vt:lpstr>
      <vt:lpstr>Вазоактивные препараты</vt:lpstr>
      <vt:lpstr>Презентация PowerPoint</vt:lpstr>
      <vt:lpstr>Инотропные препараты</vt:lpstr>
      <vt:lpstr>Презентация PowerPoint</vt:lpstr>
      <vt:lpstr>Презентация PowerPoint</vt:lpstr>
      <vt:lpstr>Интенсивная терапия ДВС-синдрома</vt:lpstr>
      <vt:lpstr>Стадии ОПН - RIFLE</vt:lpstr>
      <vt:lpstr>Проблемы для решения: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куликов</dc:creator>
  <cp:lastModifiedBy>ветер</cp:lastModifiedBy>
  <cp:revision>258</cp:revision>
  <dcterms:created xsi:type="dcterms:W3CDTF">2011-09-06T12:03:34Z</dcterms:created>
  <dcterms:modified xsi:type="dcterms:W3CDTF">2015-04-27T09:16:39Z</dcterms:modified>
</cp:coreProperties>
</file>