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8" r:id="rId1"/>
  </p:sldMasterIdLst>
  <p:notesMasterIdLst>
    <p:notesMasterId r:id="rId53"/>
  </p:notesMasterIdLst>
  <p:handoutMasterIdLst>
    <p:handoutMasterId r:id="rId54"/>
  </p:handoutMasterIdLst>
  <p:sldIdLst>
    <p:sldId id="392" r:id="rId2"/>
    <p:sldId id="397" r:id="rId3"/>
    <p:sldId id="363" r:id="rId4"/>
    <p:sldId id="364" r:id="rId5"/>
    <p:sldId id="365" r:id="rId6"/>
    <p:sldId id="367" r:id="rId7"/>
    <p:sldId id="270" r:id="rId8"/>
    <p:sldId id="421" r:id="rId9"/>
    <p:sldId id="422" r:id="rId10"/>
    <p:sldId id="423" r:id="rId11"/>
    <p:sldId id="424" r:id="rId12"/>
    <p:sldId id="400" r:id="rId13"/>
    <p:sldId id="408" r:id="rId14"/>
    <p:sldId id="401" r:id="rId15"/>
    <p:sldId id="273" r:id="rId16"/>
    <p:sldId id="402" r:id="rId17"/>
    <p:sldId id="420" r:id="rId18"/>
    <p:sldId id="333" r:id="rId19"/>
    <p:sldId id="426" r:id="rId20"/>
    <p:sldId id="427" r:id="rId21"/>
    <p:sldId id="370" r:id="rId22"/>
    <p:sldId id="410" r:id="rId23"/>
    <p:sldId id="411" r:id="rId24"/>
    <p:sldId id="379" r:id="rId25"/>
    <p:sldId id="352" r:id="rId26"/>
    <p:sldId id="383" r:id="rId27"/>
    <p:sldId id="380" r:id="rId28"/>
    <p:sldId id="413" r:id="rId29"/>
    <p:sldId id="371" r:id="rId30"/>
    <p:sldId id="403" r:id="rId31"/>
    <p:sldId id="338" r:id="rId32"/>
    <p:sldId id="375" r:id="rId33"/>
    <p:sldId id="391" r:id="rId34"/>
    <p:sldId id="350" r:id="rId35"/>
    <p:sldId id="376" r:id="rId36"/>
    <p:sldId id="415" r:id="rId37"/>
    <p:sldId id="377" r:id="rId38"/>
    <p:sldId id="416" r:id="rId39"/>
    <p:sldId id="354" r:id="rId40"/>
    <p:sldId id="419" r:id="rId41"/>
    <p:sldId id="406" r:id="rId42"/>
    <p:sldId id="417" r:id="rId43"/>
    <p:sldId id="425" r:id="rId44"/>
    <p:sldId id="404" r:id="rId45"/>
    <p:sldId id="405" r:id="rId46"/>
    <p:sldId id="409" r:id="rId47"/>
    <p:sldId id="372" r:id="rId48"/>
    <p:sldId id="388" r:id="rId49"/>
    <p:sldId id="389" r:id="rId50"/>
    <p:sldId id="390" r:id="rId51"/>
    <p:sldId id="378" r:id="rId52"/>
  </p:sldIdLst>
  <p:sldSz cx="9144000" cy="6858000" type="screen4x3"/>
  <p:notesSz cx="6669088"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FF5F5"/>
    <a:srgbClr val="FF3300"/>
    <a:srgbClr val="DD5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11" autoAdjust="0"/>
  </p:normalViewPr>
  <p:slideViewPr>
    <p:cSldViewPr>
      <p:cViewPr>
        <p:scale>
          <a:sx n="89" d="100"/>
          <a:sy n="89" d="100"/>
        </p:scale>
        <p:origin x="-1248" y="26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272674249052198E-2"/>
          <c:y val="4.1809998359580047E-2"/>
          <c:w val="0.72353273549139696"/>
          <c:h val="0.86320722604986877"/>
        </c:manualLayout>
      </c:layout>
      <c:barChart>
        <c:barDir val="col"/>
        <c:grouping val="clustered"/>
        <c:varyColors val="0"/>
        <c:ser>
          <c:idx val="0"/>
          <c:order val="0"/>
          <c:tx>
            <c:strRef>
              <c:f>Лист1!$B$1</c:f>
              <c:strCache>
                <c:ptCount val="1"/>
                <c:pt idx="0">
                  <c:v>Плазма</c:v>
                </c:pt>
              </c:strCache>
            </c:strRef>
          </c:tx>
          <c:spPr>
            <a:solidFill>
              <a:srgbClr val="FFFF00"/>
            </a:solidFill>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showLegendKey val="0"/>
            <c:showVal val="0"/>
            <c:showCatName val="0"/>
            <c:showSerName val="0"/>
            <c:showPercent val="0"/>
            <c:showBubbleSize val="0"/>
          </c:dLbls>
          <c:cat>
            <c:strRef>
              <c:f>Лист1!$A$2:$A$3</c:f>
              <c:strCache>
                <c:ptCount val="2"/>
                <c:pt idx="0">
                  <c:v>Na</c:v>
                </c:pt>
                <c:pt idx="1">
                  <c:v>Cl</c:v>
                </c:pt>
              </c:strCache>
            </c:strRef>
          </c:cat>
          <c:val>
            <c:numRef>
              <c:f>Лист1!$B$2:$B$3</c:f>
              <c:numCache>
                <c:formatCode>General</c:formatCode>
                <c:ptCount val="2"/>
                <c:pt idx="0">
                  <c:v>142</c:v>
                </c:pt>
                <c:pt idx="1">
                  <c:v>103</c:v>
                </c:pt>
              </c:numCache>
            </c:numRef>
          </c:val>
        </c:ser>
        <c:ser>
          <c:idx val="1"/>
          <c:order val="1"/>
          <c:tx>
            <c:strRef>
              <c:f>Лист1!$C$1</c:f>
              <c:strCache>
                <c:ptCount val="1"/>
                <c:pt idx="0">
                  <c:v>0,9% NaCl</c:v>
                </c:pt>
              </c:strCache>
            </c:strRef>
          </c:tx>
          <c:spPr>
            <a:solidFill>
              <a:srgbClr val="00B0F0"/>
            </a:solidFill>
            <a:effectLst>
              <a:outerShdw blurRad="50800" dist="50800" dir="5400000" algn="ctr" rotWithShape="0">
                <a:schemeClr val="tx1"/>
              </a:outerShdw>
            </a:effectLst>
          </c:spPr>
          <c:invertIfNegative val="0"/>
          <c:dLbls>
            <c:showLegendKey val="0"/>
            <c:showVal val="1"/>
            <c:showCatName val="0"/>
            <c:showSerName val="0"/>
            <c:showPercent val="0"/>
            <c:showBubbleSize val="0"/>
            <c:showLeaderLines val="0"/>
          </c:dLbls>
          <c:cat>
            <c:strRef>
              <c:f>Лист1!$A$2:$A$3</c:f>
              <c:strCache>
                <c:ptCount val="2"/>
                <c:pt idx="0">
                  <c:v>Na</c:v>
                </c:pt>
                <c:pt idx="1">
                  <c:v>Cl</c:v>
                </c:pt>
              </c:strCache>
            </c:strRef>
          </c:cat>
          <c:val>
            <c:numRef>
              <c:f>Лист1!$C$2:$C$3</c:f>
              <c:numCache>
                <c:formatCode>General</c:formatCode>
                <c:ptCount val="2"/>
                <c:pt idx="0">
                  <c:v>154</c:v>
                </c:pt>
                <c:pt idx="1">
                  <c:v>154</c:v>
                </c:pt>
              </c:numCache>
            </c:numRef>
          </c:val>
        </c:ser>
        <c:dLbls>
          <c:showLegendKey val="0"/>
          <c:showVal val="0"/>
          <c:showCatName val="0"/>
          <c:showSerName val="0"/>
          <c:showPercent val="0"/>
          <c:showBubbleSize val="0"/>
        </c:dLbls>
        <c:gapWidth val="150"/>
        <c:axId val="52277248"/>
        <c:axId val="52279936"/>
      </c:barChart>
      <c:catAx>
        <c:axId val="52277248"/>
        <c:scaling>
          <c:orientation val="minMax"/>
        </c:scaling>
        <c:delete val="0"/>
        <c:axPos val="b"/>
        <c:majorTickMark val="out"/>
        <c:minorTickMark val="none"/>
        <c:tickLblPos val="nextTo"/>
        <c:crossAx val="52279936"/>
        <c:crosses val="autoZero"/>
        <c:auto val="1"/>
        <c:lblAlgn val="ctr"/>
        <c:lblOffset val="100"/>
        <c:noMultiLvlLbl val="0"/>
      </c:catAx>
      <c:valAx>
        <c:axId val="52279936"/>
        <c:scaling>
          <c:orientation val="minMax"/>
        </c:scaling>
        <c:delete val="0"/>
        <c:axPos val="l"/>
        <c:majorGridlines/>
        <c:numFmt formatCode="General" sourceLinked="1"/>
        <c:majorTickMark val="out"/>
        <c:minorTickMark val="none"/>
        <c:tickLblPos val="nextTo"/>
        <c:crossAx val="52277248"/>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99443-EAAF-44AD-A8AA-6B9719F150F7}"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ru-RU"/>
        </a:p>
      </dgm:t>
    </dgm:pt>
    <dgm:pt modelId="{B4CB2A29-06B3-4C8D-9530-C82ACD0AB186}">
      <dgm:prSet phldrT="[Текст]" custT="1"/>
      <dgm:spPr/>
      <dgm:t>
        <a:bodyPr/>
        <a:lstStyle/>
        <a:p>
          <a:endParaRPr lang="ru-RU" sz="2400" dirty="0" smtClean="0"/>
        </a:p>
        <a:p>
          <a:r>
            <a:rPr lang="ru-RU" sz="2400" dirty="0" smtClean="0"/>
            <a:t>1 </a:t>
          </a:r>
          <a:endParaRPr lang="ru-RU" sz="2400" dirty="0"/>
        </a:p>
      </dgm:t>
    </dgm:pt>
    <dgm:pt modelId="{9493B555-ADB2-4C9A-809B-17590D362BCC}" type="parTrans" cxnId="{856ECDA9-97F3-4F09-AC69-6483461F201B}">
      <dgm:prSet/>
      <dgm:spPr/>
      <dgm:t>
        <a:bodyPr/>
        <a:lstStyle/>
        <a:p>
          <a:endParaRPr lang="ru-RU"/>
        </a:p>
      </dgm:t>
    </dgm:pt>
    <dgm:pt modelId="{483CDB16-534C-48A1-8C9C-A6617840FFF2}" type="sibTrans" cxnId="{856ECDA9-97F3-4F09-AC69-6483461F201B}">
      <dgm:prSet/>
      <dgm:spPr/>
      <dgm:t>
        <a:bodyPr/>
        <a:lstStyle/>
        <a:p>
          <a:endParaRPr lang="ru-RU"/>
        </a:p>
      </dgm:t>
    </dgm:pt>
    <dgm:pt modelId="{01AE6313-16E1-46B4-AAE7-5CA3609471B8}">
      <dgm:prSet phldrT="[Текст]" custT="1"/>
      <dgm:spPr/>
      <dgm:t>
        <a:bodyPr/>
        <a:lstStyle/>
        <a:p>
          <a:pPr algn="ctr"/>
          <a:r>
            <a:rPr lang="ru-RU" sz="1800" b="1" dirty="0" smtClean="0"/>
            <a:t>Выявление и госпитализация пациенток групп высокого риска</a:t>
          </a:r>
          <a:endParaRPr lang="ru-RU" sz="1800" b="1" dirty="0"/>
        </a:p>
      </dgm:t>
    </dgm:pt>
    <dgm:pt modelId="{A571DD03-4E5E-495E-B3AC-D94559A9F762}" type="parTrans" cxnId="{13335E64-C1FE-4AED-B5EC-0B5350D389CE}">
      <dgm:prSet/>
      <dgm:spPr/>
      <dgm:t>
        <a:bodyPr/>
        <a:lstStyle/>
        <a:p>
          <a:endParaRPr lang="ru-RU"/>
        </a:p>
      </dgm:t>
    </dgm:pt>
    <dgm:pt modelId="{900F4FF6-2814-43B2-8B30-240D567EBD77}" type="sibTrans" cxnId="{13335E64-C1FE-4AED-B5EC-0B5350D389CE}">
      <dgm:prSet/>
      <dgm:spPr/>
      <dgm:t>
        <a:bodyPr/>
        <a:lstStyle/>
        <a:p>
          <a:endParaRPr lang="ru-RU"/>
        </a:p>
      </dgm:t>
    </dgm:pt>
    <dgm:pt modelId="{9EAB4E7A-3D8F-478A-B327-737769B6306C}">
      <dgm:prSet phldrT="[Текст]" custT="1"/>
      <dgm:spPr/>
      <dgm:t>
        <a:bodyPr/>
        <a:lstStyle/>
        <a:p>
          <a:endParaRPr lang="ru-RU" sz="2400" dirty="0" smtClean="0"/>
        </a:p>
        <a:p>
          <a:r>
            <a:rPr lang="ru-RU" sz="2400" dirty="0" smtClean="0"/>
            <a:t>2</a:t>
          </a:r>
          <a:endParaRPr lang="ru-RU" sz="2400" dirty="0"/>
        </a:p>
      </dgm:t>
    </dgm:pt>
    <dgm:pt modelId="{2B28E66F-0545-4DD2-87F2-7A1ACF7B4D80}" type="parTrans" cxnId="{1FD836C4-7E79-47B1-8FEF-60821212F995}">
      <dgm:prSet/>
      <dgm:spPr/>
      <dgm:t>
        <a:bodyPr/>
        <a:lstStyle/>
        <a:p>
          <a:endParaRPr lang="ru-RU"/>
        </a:p>
      </dgm:t>
    </dgm:pt>
    <dgm:pt modelId="{8ECA03F5-4CBB-4DD6-A558-63B8E9FA7941}" type="sibTrans" cxnId="{1FD836C4-7E79-47B1-8FEF-60821212F995}">
      <dgm:prSet/>
      <dgm:spPr/>
      <dgm:t>
        <a:bodyPr/>
        <a:lstStyle/>
        <a:p>
          <a:endParaRPr lang="ru-RU"/>
        </a:p>
      </dgm:t>
    </dgm:pt>
    <dgm:pt modelId="{E3647DFB-2AFB-4CDC-B5E3-F38515DFE81F}">
      <dgm:prSet phldrT="[Текст]" custT="1"/>
      <dgm:spPr/>
      <dgm:t>
        <a:bodyPr/>
        <a:lstStyle/>
        <a:p>
          <a:pPr algn="ctr"/>
          <a:r>
            <a:rPr lang="ru-RU" sz="1600" b="1" dirty="0" smtClean="0"/>
            <a:t>Своевременная диагностика и лечение </a:t>
          </a:r>
          <a:r>
            <a:rPr lang="ru-RU" sz="1600" b="1" dirty="0" err="1" smtClean="0"/>
            <a:t>железодифицитных</a:t>
          </a:r>
          <a:r>
            <a:rPr lang="ru-RU" sz="1600" b="1" dirty="0" smtClean="0"/>
            <a:t> анемий у беременных (пероральные и парентеральные препараты железа, рекомбинантный </a:t>
          </a:r>
          <a:r>
            <a:rPr lang="ru-RU" sz="1600" b="1" dirty="0" err="1" smtClean="0"/>
            <a:t>эритропоэтин</a:t>
          </a:r>
          <a:r>
            <a:rPr lang="ru-RU" sz="1600" b="1" dirty="0" smtClean="0"/>
            <a:t>)</a:t>
          </a:r>
          <a:endParaRPr lang="ru-RU" sz="1600" b="1" dirty="0"/>
        </a:p>
      </dgm:t>
    </dgm:pt>
    <dgm:pt modelId="{2038DCCD-F6AA-4F94-95CB-603C61B90C7C}" type="parTrans" cxnId="{0BA31494-9102-4112-A566-308CCE35C20C}">
      <dgm:prSet/>
      <dgm:spPr/>
      <dgm:t>
        <a:bodyPr/>
        <a:lstStyle/>
        <a:p>
          <a:endParaRPr lang="ru-RU"/>
        </a:p>
      </dgm:t>
    </dgm:pt>
    <dgm:pt modelId="{09217C8C-C816-4269-9AF9-61CD19BDA72F}" type="sibTrans" cxnId="{0BA31494-9102-4112-A566-308CCE35C20C}">
      <dgm:prSet/>
      <dgm:spPr/>
      <dgm:t>
        <a:bodyPr/>
        <a:lstStyle/>
        <a:p>
          <a:endParaRPr lang="ru-RU"/>
        </a:p>
      </dgm:t>
    </dgm:pt>
    <dgm:pt modelId="{EEE06CCF-B6A1-426F-A5A1-685D3B42F02E}">
      <dgm:prSet phldrT="[Текст]" custT="1"/>
      <dgm:spPr/>
      <dgm:t>
        <a:bodyPr/>
        <a:lstStyle/>
        <a:p>
          <a:endParaRPr lang="ru-RU" sz="2400" dirty="0" smtClean="0"/>
        </a:p>
        <a:p>
          <a:r>
            <a:rPr lang="ru-RU" sz="2400" dirty="0" smtClean="0"/>
            <a:t>3</a:t>
          </a:r>
          <a:endParaRPr lang="ru-RU" sz="2400" dirty="0"/>
        </a:p>
      </dgm:t>
    </dgm:pt>
    <dgm:pt modelId="{C25E9249-B85D-4ACE-B296-1FE389C0E39C}" type="parTrans" cxnId="{8364DFDF-1215-4CD9-97AB-491E9D71FA70}">
      <dgm:prSet/>
      <dgm:spPr/>
      <dgm:t>
        <a:bodyPr/>
        <a:lstStyle/>
        <a:p>
          <a:endParaRPr lang="ru-RU"/>
        </a:p>
      </dgm:t>
    </dgm:pt>
    <dgm:pt modelId="{FBF4B291-1359-455E-A8AD-990473DAB7FC}" type="sibTrans" cxnId="{8364DFDF-1215-4CD9-97AB-491E9D71FA70}">
      <dgm:prSet/>
      <dgm:spPr/>
      <dgm:t>
        <a:bodyPr/>
        <a:lstStyle/>
        <a:p>
          <a:endParaRPr lang="ru-RU"/>
        </a:p>
      </dgm:t>
    </dgm:pt>
    <dgm:pt modelId="{02560013-D03A-49EB-967B-4F5FA8C73589}">
      <dgm:prSet phldrT="[Текст]" custT="1"/>
      <dgm:spPr/>
      <dgm:t>
        <a:bodyPr/>
        <a:lstStyle/>
        <a:p>
          <a:endParaRPr lang="ru-RU" sz="2400" dirty="0" smtClean="0"/>
        </a:p>
        <a:p>
          <a:r>
            <a:rPr lang="ru-RU" sz="2400" dirty="0" smtClean="0"/>
            <a:t>4</a:t>
          </a:r>
          <a:endParaRPr lang="ru-RU" sz="2400" dirty="0"/>
        </a:p>
      </dgm:t>
    </dgm:pt>
    <dgm:pt modelId="{1F70BC07-2407-47BB-BD50-4DD8E13345B7}" type="parTrans" cxnId="{F4408890-4783-491A-9B88-E2AACF81C287}">
      <dgm:prSet/>
      <dgm:spPr/>
      <dgm:t>
        <a:bodyPr/>
        <a:lstStyle/>
        <a:p>
          <a:endParaRPr lang="ru-RU"/>
        </a:p>
      </dgm:t>
    </dgm:pt>
    <dgm:pt modelId="{C5DD7B40-E5F7-4E2E-BBC4-5D9709D36930}" type="sibTrans" cxnId="{F4408890-4783-491A-9B88-E2AACF81C287}">
      <dgm:prSet/>
      <dgm:spPr/>
      <dgm:t>
        <a:bodyPr/>
        <a:lstStyle/>
        <a:p>
          <a:endParaRPr lang="ru-RU"/>
        </a:p>
      </dgm:t>
    </dgm:pt>
    <dgm:pt modelId="{3F5136B8-CD21-42F2-9F52-2ABD388E6918}">
      <dgm:prSet custT="1"/>
      <dgm:spPr/>
      <dgm:t>
        <a:bodyPr/>
        <a:lstStyle/>
        <a:p>
          <a:r>
            <a:rPr lang="ru-RU" sz="1600" b="1" i="1" dirty="0" smtClean="0"/>
            <a:t>Применение утеротоников (окситоцин, </a:t>
          </a:r>
          <a:r>
            <a:rPr lang="ru-RU" sz="1600" b="1" i="1" dirty="0" err="1" smtClean="0"/>
            <a:t>карбетоцин</a:t>
          </a:r>
          <a:r>
            <a:rPr lang="ru-RU" sz="1600" b="1" i="1" dirty="0" smtClean="0"/>
            <a:t>, применение </a:t>
          </a:r>
          <a:r>
            <a:rPr lang="ru-RU" sz="1600" b="1" i="1" dirty="0" err="1" smtClean="0"/>
            <a:t>мизопростола</a:t>
          </a:r>
          <a:r>
            <a:rPr lang="ru-RU" sz="1600" b="1" i="1" dirty="0" smtClean="0"/>
            <a:t>)</a:t>
          </a:r>
          <a:endParaRPr lang="ru-RU" sz="1600" i="1" dirty="0"/>
        </a:p>
      </dgm:t>
    </dgm:pt>
    <dgm:pt modelId="{173EF8F8-4AE5-4F52-9B8C-AFA6EADF14C2}" type="parTrans" cxnId="{0AB0A087-1B77-44B4-AF00-5BBD2F3607E7}">
      <dgm:prSet/>
      <dgm:spPr/>
      <dgm:t>
        <a:bodyPr/>
        <a:lstStyle/>
        <a:p>
          <a:endParaRPr lang="ru-RU"/>
        </a:p>
      </dgm:t>
    </dgm:pt>
    <dgm:pt modelId="{689973A9-8686-4503-882D-87010B8020FA}" type="sibTrans" cxnId="{0AB0A087-1B77-44B4-AF00-5BBD2F3607E7}">
      <dgm:prSet/>
      <dgm:spPr/>
      <dgm:t>
        <a:bodyPr/>
        <a:lstStyle/>
        <a:p>
          <a:endParaRPr lang="ru-RU"/>
        </a:p>
      </dgm:t>
    </dgm:pt>
    <dgm:pt modelId="{4FD43748-3D1E-4351-8515-74352DB1093C}">
      <dgm:prSet custT="1"/>
      <dgm:spPr/>
      <dgm:t>
        <a:bodyPr/>
        <a:lstStyle/>
        <a:p>
          <a:r>
            <a:rPr lang="ru-RU" sz="1600" b="1" i="1" dirty="0" err="1" smtClean="0"/>
            <a:t>Антифибринолитики</a:t>
          </a:r>
          <a:r>
            <a:rPr lang="ru-RU" sz="1600" b="1" i="1" dirty="0" smtClean="0"/>
            <a:t> (</a:t>
          </a:r>
          <a:r>
            <a:rPr lang="ru-RU" sz="1600" b="1" i="1" dirty="0" err="1" smtClean="0"/>
            <a:t>транексамовая</a:t>
          </a:r>
          <a:r>
            <a:rPr lang="ru-RU" sz="1600" b="1" i="1" dirty="0" smtClean="0"/>
            <a:t> кислота)</a:t>
          </a:r>
          <a:endParaRPr lang="ru-RU" sz="1600" b="1" i="1" dirty="0"/>
        </a:p>
      </dgm:t>
    </dgm:pt>
    <dgm:pt modelId="{4390C9B1-D98B-4B7D-93CD-E593FE46B1DA}" type="parTrans" cxnId="{39AACE16-9643-4265-B676-9533D3375E47}">
      <dgm:prSet/>
      <dgm:spPr/>
      <dgm:t>
        <a:bodyPr/>
        <a:lstStyle/>
        <a:p>
          <a:endParaRPr lang="ru-RU"/>
        </a:p>
      </dgm:t>
    </dgm:pt>
    <dgm:pt modelId="{3FCE2B7E-EC8E-4725-B5DF-BE35933EBCC3}" type="sibTrans" cxnId="{39AACE16-9643-4265-B676-9533D3375E47}">
      <dgm:prSet/>
      <dgm:spPr/>
      <dgm:t>
        <a:bodyPr/>
        <a:lstStyle/>
        <a:p>
          <a:endParaRPr lang="ru-RU"/>
        </a:p>
      </dgm:t>
    </dgm:pt>
    <dgm:pt modelId="{50D03191-DC14-45F4-98A7-CFAFDA5D0CB6}">
      <dgm:prSet custT="1"/>
      <dgm:spPr/>
      <dgm:t>
        <a:bodyPr/>
        <a:lstStyle/>
        <a:p>
          <a:r>
            <a:rPr lang="ru-RU" sz="1600" b="1" i="1" dirty="0" err="1" smtClean="0"/>
            <a:t>Интраоперационная</a:t>
          </a:r>
          <a:r>
            <a:rPr lang="ru-RU" sz="1600" b="1" i="1" dirty="0" smtClean="0"/>
            <a:t> </a:t>
          </a:r>
          <a:r>
            <a:rPr lang="ru-RU" sz="1600" b="1" i="1" dirty="0" err="1" smtClean="0"/>
            <a:t>нормоволемическая</a:t>
          </a:r>
          <a:r>
            <a:rPr lang="ru-RU" sz="1600" b="1" i="1" dirty="0" smtClean="0"/>
            <a:t> </a:t>
          </a:r>
          <a:r>
            <a:rPr lang="ru-RU" sz="1600" b="1" i="1" dirty="0" err="1" smtClean="0"/>
            <a:t>гемодилюция</a:t>
          </a:r>
          <a:endParaRPr lang="ru-RU" sz="1600" b="1" i="1" dirty="0"/>
        </a:p>
      </dgm:t>
    </dgm:pt>
    <dgm:pt modelId="{27E38AA8-72C1-4FDD-A0DB-7E8805E4A4E4}" type="parTrans" cxnId="{C5CF7A2F-B55E-4332-B84A-C99DA310C621}">
      <dgm:prSet/>
      <dgm:spPr/>
      <dgm:t>
        <a:bodyPr/>
        <a:lstStyle/>
        <a:p>
          <a:endParaRPr lang="ru-RU"/>
        </a:p>
      </dgm:t>
    </dgm:pt>
    <dgm:pt modelId="{CF5941D7-409C-4E7A-9F81-354193DBD8E5}" type="sibTrans" cxnId="{C5CF7A2F-B55E-4332-B84A-C99DA310C621}">
      <dgm:prSet/>
      <dgm:spPr/>
      <dgm:t>
        <a:bodyPr/>
        <a:lstStyle/>
        <a:p>
          <a:endParaRPr lang="ru-RU"/>
        </a:p>
      </dgm:t>
    </dgm:pt>
    <dgm:pt modelId="{A44F4A0A-6A7F-4F2D-B788-93CA0F4EFE80}">
      <dgm:prSet custT="1"/>
      <dgm:spPr/>
      <dgm:t>
        <a:bodyPr/>
        <a:lstStyle/>
        <a:p>
          <a:r>
            <a:rPr lang="ru-RU" sz="1600" b="1" i="1" dirty="0" smtClean="0"/>
            <a:t>Аппаратная </a:t>
          </a:r>
          <a:r>
            <a:rPr lang="ru-RU" sz="1600" b="1" i="1" dirty="0" err="1" smtClean="0"/>
            <a:t>реинфузия</a:t>
          </a:r>
          <a:r>
            <a:rPr lang="ru-RU" sz="1600" b="1" i="1" dirty="0" smtClean="0"/>
            <a:t> </a:t>
          </a:r>
          <a:r>
            <a:rPr lang="ru-RU" sz="1600" b="1" i="1" dirty="0" err="1" smtClean="0"/>
            <a:t>аутоэритроцитов</a:t>
          </a:r>
          <a:endParaRPr lang="ru-RU" sz="1600" b="1" i="1" dirty="0"/>
        </a:p>
      </dgm:t>
    </dgm:pt>
    <dgm:pt modelId="{DD55D95E-39AE-4A8C-B4C7-F884A276A36A}" type="parTrans" cxnId="{10A96873-4AA8-4044-B728-16594102C2F1}">
      <dgm:prSet/>
      <dgm:spPr/>
      <dgm:t>
        <a:bodyPr/>
        <a:lstStyle/>
        <a:p>
          <a:endParaRPr lang="ru-RU"/>
        </a:p>
      </dgm:t>
    </dgm:pt>
    <dgm:pt modelId="{B09EF46C-F0F1-4212-A743-B9B31364F641}" type="sibTrans" cxnId="{10A96873-4AA8-4044-B728-16594102C2F1}">
      <dgm:prSet/>
      <dgm:spPr/>
      <dgm:t>
        <a:bodyPr/>
        <a:lstStyle/>
        <a:p>
          <a:endParaRPr lang="ru-RU"/>
        </a:p>
      </dgm:t>
    </dgm:pt>
    <dgm:pt modelId="{B89C36F4-3DAE-48FA-8F11-1684D5EF09A1}">
      <dgm:prSet custT="1"/>
      <dgm:spPr/>
      <dgm:t>
        <a:bodyPr/>
        <a:lstStyle/>
        <a:p>
          <a:r>
            <a:rPr lang="ru-RU" sz="1600" b="1" dirty="0" smtClean="0"/>
            <a:t>Применения факторов свертывания </a:t>
          </a:r>
          <a:r>
            <a:rPr lang="en-US" sz="1600" b="1" dirty="0" smtClean="0"/>
            <a:t>I, VII,IX,X, </a:t>
          </a:r>
          <a:r>
            <a:rPr lang="ru-RU" sz="1600" b="1" dirty="0" smtClean="0"/>
            <a:t>в комбинации . </a:t>
          </a:r>
          <a:r>
            <a:rPr lang="ru-RU" sz="1600" b="1" dirty="0" err="1" smtClean="0"/>
            <a:t>Протромбиновый</a:t>
          </a:r>
          <a:r>
            <a:rPr lang="ru-RU" sz="1600" b="1" dirty="0" smtClean="0"/>
            <a:t> комплекс (</a:t>
          </a:r>
          <a:r>
            <a:rPr lang="ru-RU" sz="1600" b="1" dirty="0" err="1" smtClean="0"/>
            <a:t>Протромплекс</a:t>
          </a:r>
          <a:r>
            <a:rPr lang="ru-RU" sz="1600" b="1" dirty="0" smtClean="0"/>
            <a:t> 600)</a:t>
          </a:r>
        </a:p>
      </dgm:t>
    </dgm:pt>
    <dgm:pt modelId="{D14F78DE-A2C6-41A4-A84B-75CF6D886AE2}" type="parTrans" cxnId="{1642AE7B-AB1D-4601-8000-EAF010F9D04D}">
      <dgm:prSet/>
      <dgm:spPr/>
      <dgm:t>
        <a:bodyPr/>
        <a:lstStyle/>
        <a:p>
          <a:endParaRPr lang="ru-RU"/>
        </a:p>
      </dgm:t>
    </dgm:pt>
    <dgm:pt modelId="{AF969944-8E53-40D0-9202-4F03AEDFBEAF}" type="sibTrans" cxnId="{1642AE7B-AB1D-4601-8000-EAF010F9D04D}">
      <dgm:prSet/>
      <dgm:spPr/>
      <dgm:t>
        <a:bodyPr/>
        <a:lstStyle/>
        <a:p>
          <a:endParaRPr lang="ru-RU"/>
        </a:p>
      </dgm:t>
    </dgm:pt>
    <dgm:pt modelId="{7EF8EA23-A388-4190-90C7-084C7D277D78}">
      <dgm:prSet custT="1"/>
      <dgm:spPr/>
      <dgm:t>
        <a:bodyPr/>
        <a:lstStyle/>
        <a:p>
          <a:r>
            <a:rPr lang="ru-RU" sz="1600" b="1" dirty="0" err="1" smtClean="0"/>
            <a:t>Коагил</a:t>
          </a:r>
          <a:r>
            <a:rPr lang="ru-RU" sz="1600" b="1" dirty="0" smtClean="0"/>
            <a:t>- </a:t>
          </a:r>
          <a:r>
            <a:rPr lang="en-US" sz="1600" b="1" dirty="0" smtClean="0"/>
            <a:t>VII</a:t>
          </a:r>
          <a:endParaRPr lang="ru-RU" sz="1600" b="1" dirty="0"/>
        </a:p>
      </dgm:t>
    </dgm:pt>
    <dgm:pt modelId="{56CD37FC-EDFD-4965-820A-2F9F77871212}" type="parTrans" cxnId="{299849B7-DBDF-4243-88C2-55661D445224}">
      <dgm:prSet/>
      <dgm:spPr/>
      <dgm:t>
        <a:bodyPr/>
        <a:lstStyle/>
        <a:p>
          <a:endParaRPr lang="ru-RU"/>
        </a:p>
      </dgm:t>
    </dgm:pt>
    <dgm:pt modelId="{D6BD7520-22B9-45E0-B3E9-DF917AE634C7}" type="sibTrans" cxnId="{299849B7-DBDF-4243-88C2-55661D445224}">
      <dgm:prSet/>
      <dgm:spPr/>
      <dgm:t>
        <a:bodyPr/>
        <a:lstStyle/>
        <a:p>
          <a:endParaRPr lang="ru-RU"/>
        </a:p>
      </dgm:t>
    </dgm:pt>
    <dgm:pt modelId="{33228AC9-40F4-4309-879A-9789FF298061}">
      <dgm:prSet phldrT="[Текст]" custT="1"/>
      <dgm:spPr/>
      <dgm:t>
        <a:bodyPr/>
        <a:lstStyle/>
        <a:p>
          <a:r>
            <a:rPr lang="ru-RU" sz="1600" b="1" dirty="0" err="1" smtClean="0"/>
            <a:t>Гистерэктомия</a:t>
          </a:r>
          <a:endParaRPr lang="ru-RU" sz="1600" b="1" dirty="0"/>
        </a:p>
      </dgm:t>
    </dgm:pt>
    <dgm:pt modelId="{8BC28F4E-8714-4289-A380-295834BC912D}" type="sibTrans" cxnId="{7FF206D9-7103-4D33-863E-0880478AC194}">
      <dgm:prSet/>
      <dgm:spPr/>
      <dgm:t>
        <a:bodyPr/>
        <a:lstStyle/>
        <a:p>
          <a:endParaRPr lang="ru-RU"/>
        </a:p>
      </dgm:t>
    </dgm:pt>
    <dgm:pt modelId="{54394C4F-1F05-45F0-88CB-64B800674371}" type="parTrans" cxnId="{7FF206D9-7103-4D33-863E-0880478AC194}">
      <dgm:prSet/>
      <dgm:spPr/>
      <dgm:t>
        <a:bodyPr/>
        <a:lstStyle/>
        <a:p>
          <a:endParaRPr lang="ru-RU"/>
        </a:p>
      </dgm:t>
    </dgm:pt>
    <dgm:pt modelId="{E74A65C2-2235-4BD3-AEDD-FFE4D89C1A48}">
      <dgm:prSet phldrT="[Текст]" custT="1"/>
      <dgm:spPr/>
      <dgm:t>
        <a:bodyPr/>
        <a:lstStyle/>
        <a:p>
          <a:r>
            <a:rPr lang="ru-RU" sz="1600" b="1" dirty="0" smtClean="0"/>
            <a:t>Перевязка внутренних подвздошных артерий</a:t>
          </a:r>
          <a:endParaRPr lang="ru-RU" sz="1600" b="1" dirty="0"/>
        </a:p>
      </dgm:t>
    </dgm:pt>
    <dgm:pt modelId="{4378E4DA-F122-4290-8311-6EDA42771FDE}" type="sibTrans" cxnId="{481B06C8-20F9-4D81-ACB9-AEB257F82FF5}">
      <dgm:prSet/>
      <dgm:spPr/>
      <dgm:t>
        <a:bodyPr/>
        <a:lstStyle/>
        <a:p>
          <a:endParaRPr lang="ru-RU"/>
        </a:p>
      </dgm:t>
    </dgm:pt>
    <dgm:pt modelId="{5274B057-0B5D-45AE-A8AD-8D96EBE6BD96}" type="parTrans" cxnId="{481B06C8-20F9-4D81-ACB9-AEB257F82FF5}">
      <dgm:prSet/>
      <dgm:spPr/>
      <dgm:t>
        <a:bodyPr/>
        <a:lstStyle/>
        <a:p>
          <a:endParaRPr lang="ru-RU"/>
        </a:p>
      </dgm:t>
    </dgm:pt>
    <dgm:pt modelId="{C11ED301-432F-4AF6-BED7-3C2A7007928E}">
      <dgm:prSet phldrT="[Текст]" custT="1"/>
      <dgm:spPr/>
      <dgm:t>
        <a:bodyPr/>
        <a:lstStyle/>
        <a:p>
          <a:r>
            <a:rPr lang="ru-RU" sz="1600" b="1" dirty="0" smtClean="0"/>
            <a:t>Компрессионные швы на матку</a:t>
          </a:r>
          <a:endParaRPr lang="ru-RU" sz="1600" b="1" dirty="0"/>
        </a:p>
      </dgm:t>
    </dgm:pt>
    <dgm:pt modelId="{E10D06C5-D528-4B34-A7E0-7E11590162E7}" type="sibTrans" cxnId="{43BD9BA5-F814-40D7-8D25-4094C4B312FD}">
      <dgm:prSet/>
      <dgm:spPr/>
      <dgm:t>
        <a:bodyPr/>
        <a:lstStyle/>
        <a:p>
          <a:endParaRPr lang="ru-RU"/>
        </a:p>
      </dgm:t>
    </dgm:pt>
    <dgm:pt modelId="{73C442A8-0195-4BF4-9CA5-971AC54F3512}" type="parTrans" cxnId="{43BD9BA5-F814-40D7-8D25-4094C4B312FD}">
      <dgm:prSet/>
      <dgm:spPr/>
      <dgm:t>
        <a:bodyPr/>
        <a:lstStyle/>
        <a:p>
          <a:endParaRPr lang="ru-RU"/>
        </a:p>
      </dgm:t>
    </dgm:pt>
    <dgm:pt modelId="{684FCA3E-9E6D-4598-8157-1CDFAF4EDE20}">
      <dgm:prSet phldrT="[Текст]" custT="1"/>
      <dgm:spPr/>
      <dgm:t>
        <a:bodyPr/>
        <a:lstStyle/>
        <a:p>
          <a:r>
            <a:rPr lang="ru-RU" sz="1600" b="1" dirty="0" smtClean="0"/>
            <a:t>Перевязка приводящих маточных сосудов</a:t>
          </a:r>
          <a:endParaRPr lang="ru-RU" sz="1600" b="1" dirty="0"/>
        </a:p>
      </dgm:t>
    </dgm:pt>
    <dgm:pt modelId="{4F4A77C4-ED9D-4F3C-98BC-DE45FD0D3971}" type="sibTrans" cxnId="{6649C779-D3F3-411C-9896-0D2CA8999EC2}">
      <dgm:prSet/>
      <dgm:spPr/>
      <dgm:t>
        <a:bodyPr/>
        <a:lstStyle/>
        <a:p>
          <a:endParaRPr lang="ru-RU"/>
        </a:p>
      </dgm:t>
    </dgm:pt>
    <dgm:pt modelId="{23568592-BAEF-4B6E-B24F-D6E6E2E6C762}" type="parTrans" cxnId="{6649C779-D3F3-411C-9896-0D2CA8999EC2}">
      <dgm:prSet/>
      <dgm:spPr/>
      <dgm:t>
        <a:bodyPr/>
        <a:lstStyle/>
        <a:p>
          <a:endParaRPr lang="ru-RU"/>
        </a:p>
      </dgm:t>
    </dgm:pt>
    <dgm:pt modelId="{B14F53EB-1D63-4657-820E-F47E837BF61E}">
      <dgm:prSet phldrT="[Текст]" custT="1"/>
      <dgm:spPr/>
      <dgm:t>
        <a:bodyPr/>
        <a:lstStyle/>
        <a:p>
          <a:r>
            <a:rPr lang="ru-RU" sz="1600" b="1" dirty="0" smtClean="0"/>
            <a:t>Управляемая баллонная тампонада полости матки</a:t>
          </a:r>
          <a:endParaRPr lang="ru-RU" sz="1600" b="1" dirty="0"/>
        </a:p>
      </dgm:t>
    </dgm:pt>
    <dgm:pt modelId="{4C9B79B1-812E-489E-82C9-6FBEBC637B1A}" type="sibTrans" cxnId="{321C47E5-C677-4BEC-A79B-A48867D7DFB6}">
      <dgm:prSet/>
      <dgm:spPr/>
      <dgm:t>
        <a:bodyPr/>
        <a:lstStyle/>
        <a:p>
          <a:endParaRPr lang="ru-RU"/>
        </a:p>
      </dgm:t>
    </dgm:pt>
    <dgm:pt modelId="{9A4850D8-919E-459E-ABDD-0D1C47389E95}" type="parTrans" cxnId="{321C47E5-C677-4BEC-A79B-A48867D7DFB6}">
      <dgm:prSet/>
      <dgm:spPr/>
      <dgm:t>
        <a:bodyPr/>
        <a:lstStyle/>
        <a:p>
          <a:endParaRPr lang="ru-RU"/>
        </a:p>
      </dgm:t>
    </dgm:pt>
    <dgm:pt modelId="{F1EFA210-80DA-4417-AA66-403CC9B03EA5}">
      <dgm:prSet phldrT="[Текст]" custT="1"/>
      <dgm:spPr/>
      <dgm:t>
        <a:bodyPr/>
        <a:lstStyle/>
        <a:p>
          <a:r>
            <a:rPr lang="ru-RU" sz="1600" b="1" dirty="0" smtClean="0"/>
            <a:t>Оптимизация хирургической тактики</a:t>
          </a:r>
          <a:endParaRPr lang="ru-RU" sz="1600" b="1" dirty="0"/>
        </a:p>
      </dgm:t>
    </dgm:pt>
    <dgm:pt modelId="{C458F355-C2A0-4E7F-A95B-D7F0C7C6B240}" type="sibTrans" cxnId="{AA906CAF-A057-4623-B69C-E3C7C3863121}">
      <dgm:prSet/>
      <dgm:spPr/>
      <dgm:t>
        <a:bodyPr/>
        <a:lstStyle/>
        <a:p>
          <a:endParaRPr lang="ru-RU"/>
        </a:p>
      </dgm:t>
    </dgm:pt>
    <dgm:pt modelId="{AB61F5B4-18A4-43F5-A51A-BD3ECC3BEF7D}" type="parTrans" cxnId="{AA906CAF-A057-4623-B69C-E3C7C3863121}">
      <dgm:prSet/>
      <dgm:spPr/>
      <dgm:t>
        <a:bodyPr/>
        <a:lstStyle/>
        <a:p>
          <a:endParaRPr lang="ru-RU"/>
        </a:p>
      </dgm:t>
    </dgm:pt>
    <dgm:pt modelId="{07650CB9-C3D3-4205-9FCC-0C2476D0546F}" type="pres">
      <dgm:prSet presAssocID="{06499443-EAAF-44AD-A8AA-6B9719F150F7}" presName="linearFlow" presStyleCnt="0">
        <dgm:presLayoutVars>
          <dgm:dir/>
          <dgm:animLvl val="lvl"/>
          <dgm:resizeHandles val="exact"/>
        </dgm:presLayoutVars>
      </dgm:prSet>
      <dgm:spPr/>
      <dgm:t>
        <a:bodyPr/>
        <a:lstStyle/>
        <a:p>
          <a:endParaRPr lang="ru-RU"/>
        </a:p>
      </dgm:t>
    </dgm:pt>
    <dgm:pt modelId="{37BAEB49-9F08-4AB5-B9D8-254FC1E70DD9}" type="pres">
      <dgm:prSet presAssocID="{B4CB2A29-06B3-4C8D-9530-C82ACD0AB186}" presName="composite" presStyleCnt="0"/>
      <dgm:spPr/>
      <dgm:t>
        <a:bodyPr/>
        <a:lstStyle/>
        <a:p>
          <a:endParaRPr lang="ru-RU"/>
        </a:p>
      </dgm:t>
    </dgm:pt>
    <dgm:pt modelId="{43AE58D1-2E48-4CBB-BDF9-EE7A02C2148E}" type="pres">
      <dgm:prSet presAssocID="{B4CB2A29-06B3-4C8D-9530-C82ACD0AB186}" presName="parentText" presStyleLbl="alignNode1" presStyleIdx="0" presStyleCnt="4" custScaleX="115113" custScaleY="101336">
        <dgm:presLayoutVars>
          <dgm:chMax val="1"/>
          <dgm:bulletEnabled val="1"/>
        </dgm:presLayoutVars>
      </dgm:prSet>
      <dgm:spPr/>
      <dgm:t>
        <a:bodyPr/>
        <a:lstStyle/>
        <a:p>
          <a:endParaRPr lang="ru-RU"/>
        </a:p>
      </dgm:t>
    </dgm:pt>
    <dgm:pt modelId="{AC8B57FE-D8DF-4FF8-AD94-1C316FC56837}" type="pres">
      <dgm:prSet presAssocID="{B4CB2A29-06B3-4C8D-9530-C82ACD0AB186}" presName="descendantText" presStyleLbl="alignAcc1" presStyleIdx="0" presStyleCnt="4" custScaleX="98766" custScaleY="100000" custLinFactNeighborX="2601" custLinFactNeighborY="-6047">
        <dgm:presLayoutVars>
          <dgm:bulletEnabled val="1"/>
        </dgm:presLayoutVars>
      </dgm:prSet>
      <dgm:spPr/>
      <dgm:t>
        <a:bodyPr/>
        <a:lstStyle/>
        <a:p>
          <a:endParaRPr lang="ru-RU"/>
        </a:p>
      </dgm:t>
    </dgm:pt>
    <dgm:pt modelId="{F8A6FD12-A030-4BFD-BC5A-BB880406796C}" type="pres">
      <dgm:prSet presAssocID="{483CDB16-534C-48A1-8C9C-A6617840FFF2}" presName="sp" presStyleCnt="0"/>
      <dgm:spPr/>
      <dgm:t>
        <a:bodyPr/>
        <a:lstStyle/>
        <a:p>
          <a:endParaRPr lang="ru-RU"/>
        </a:p>
      </dgm:t>
    </dgm:pt>
    <dgm:pt modelId="{DE2943D7-B62F-4748-B988-8BAAFC032EED}" type="pres">
      <dgm:prSet presAssocID="{9EAB4E7A-3D8F-478A-B327-737769B6306C}" presName="composite" presStyleCnt="0"/>
      <dgm:spPr/>
      <dgm:t>
        <a:bodyPr/>
        <a:lstStyle/>
        <a:p>
          <a:endParaRPr lang="ru-RU"/>
        </a:p>
      </dgm:t>
    </dgm:pt>
    <dgm:pt modelId="{81023DF8-6DF7-4509-869C-3CABA84455ED}" type="pres">
      <dgm:prSet presAssocID="{9EAB4E7A-3D8F-478A-B327-737769B6306C}" presName="parentText" presStyleLbl="alignNode1" presStyleIdx="1" presStyleCnt="4" custScaleX="119895" custLinFactNeighborX="2160" custLinFactNeighborY="-20750">
        <dgm:presLayoutVars>
          <dgm:chMax val="1"/>
          <dgm:bulletEnabled val="1"/>
        </dgm:presLayoutVars>
      </dgm:prSet>
      <dgm:spPr/>
      <dgm:t>
        <a:bodyPr/>
        <a:lstStyle/>
        <a:p>
          <a:endParaRPr lang="ru-RU"/>
        </a:p>
      </dgm:t>
    </dgm:pt>
    <dgm:pt modelId="{AB82340A-BC0A-433F-ABCC-32EDE4749379}" type="pres">
      <dgm:prSet presAssocID="{9EAB4E7A-3D8F-478A-B327-737769B6306C}" presName="descendantText" presStyleLbl="alignAcc1" presStyleIdx="1" presStyleCnt="4" custScaleX="96443" custScaleY="100000" custLinFactNeighborX="2290" custLinFactNeighborY="-31923">
        <dgm:presLayoutVars>
          <dgm:bulletEnabled val="1"/>
        </dgm:presLayoutVars>
      </dgm:prSet>
      <dgm:spPr/>
      <dgm:t>
        <a:bodyPr/>
        <a:lstStyle/>
        <a:p>
          <a:endParaRPr lang="ru-RU"/>
        </a:p>
      </dgm:t>
    </dgm:pt>
    <dgm:pt modelId="{E4C2062D-A77B-4675-8350-4501B4091262}" type="pres">
      <dgm:prSet presAssocID="{8ECA03F5-4CBB-4DD6-A558-63B8E9FA7941}" presName="sp" presStyleCnt="0"/>
      <dgm:spPr/>
      <dgm:t>
        <a:bodyPr/>
        <a:lstStyle/>
        <a:p>
          <a:endParaRPr lang="ru-RU"/>
        </a:p>
      </dgm:t>
    </dgm:pt>
    <dgm:pt modelId="{B107F683-EAFC-4978-8C7D-3E6F372FA13A}" type="pres">
      <dgm:prSet presAssocID="{EEE06CCF-B6A1-426F-A5A1-685D3B42F02E}" presName="composite" presStyleCnt="0"/>
      <dgm:spPr/>
      <dgm:t>
        <a:bodyPr/>
        <a:lstStyle/>
        <a:p>
          <a:endParaRPr lang="ru-RU"/>
        </a:p>
      </dgm:t>
    </dgm:pt>
    <dgm:pt modelId="{51C1CF27-0A12-40F7-B82E-97005FBCA1D9}" type="pres">
      <dgm:prSet presAssocID="{EEE06CCF-B6A1-426F-A5A1-685D3B42F02E}" presName="parentText" presStyleLbl="alignNode1" presStyleIdx="2" presStyleCnt="4" custScaleX="114660" custScaleY="162117" custLinFactNeighborX="10305" custLinFactNeighborY="-29196">
        <dgm:presLayoutVars>
          <dgm:chMax val="1"/>
          <dgm:bulletEnabled val="1"/>
        </dgm:presLayoutVars>
      </dgm:prSet>
      <dgm:spPr/>
      <dgm:t>
        <a:bodyPr/>
        <a:lstStyle/>
        <a:p>
          <a:endParaRPr lang="ru-RU"/>
        </a:p>
      </dgm:t>
    </dgm:pt>
    <dgm:pt modelId="{CADFE5CC-CA54-40E0-99FE-DB475FEB38F1}" type="pres">
      <dgm:prSet presAssocID="{EEE06CCF-B6A1-426F-A5A1-685D3B42F02E}" presName="descendantText" presStyleLbl="alignAcc1" presStyleIdx="2" presStyleCnt="4" custScaleX="88157" custScaleY="310900" custLinFactNeighborX="-1763" custLinFactNeighborY="-33453">
        <dgm:presLayoutVars>
          <dgm:bulletEnabled val="1"/>
        </dgm:presLayoutVars>
      </dgm:prSet>
      <dgm:spPr/>
      <dgm:t>
        <a:bodyPr/>
        <a:lstStyle/>
        <a:p>
          <a:endParaRPr lang="ru-RU"/>
        </a:p>
      </dgm:t>
    </dgm:pt>
    <dgm:pt modelId="{BC10BCCB-415B-4F5E-BB08-DF519F7DA803}" type="pres">
      <dgm:prSet presAssocID="{FBF4B291-1359-455E-A8AD-990473DAB7FC}" presName="sp" presStyleCnt="0"/>
      <dgm:spPr/>
      <dgm:t>
        <a:bodyPr/>
        <a:lstStyle/>
        <a:p>
          <a:endParaRPr lang="ru-RU"/>
        </a:p>
      </dgm:t>
    </dgm:pt>
    <dgm:pt modelId="{1BE32D95-BE2F-46B0-92B8-7C96BB3D0E35}" type="pres">
      <dgm:prSet presAssocID="{02560013-D03A-49EB-967B-4F5FA8C73589}" presName="composite" presStyleCnt="0"/>
      <dgm:spPr/>
      <dgm:t>
        <a:bodyPr/>
        <a:lstStyle/>
        <a:p>
          <a:endParaRPr lang="ru-RU"/>
        </a:p>
      </dgm:t>
    </dgm:pt>
    <dgm:pt modelId="{4033724E-760B-45F2-9383-2F468F8674E2}" type="pres">
      <dgm:prSet presAssocID="{02560013-D03A-49EB-967B-4F5FA8C73589}" presName="parentText" presStyleLbl="alignNode1" presStyleIdx="3" presStyleCnt="4" custScaleX="144649" custScaleY="182182">
        <dgm:presLayoutVars>
          <dgm:chMax val="1"/>
          <dgm:bulletEnabled val="1"/>
        </dgm:presLayoutVars>
      </dgm:prSet>
      <dgm:spPr/>
      <dgm:t>
        <a:bodyPr/>
        <a:lstStyle/>
        <a:p>
          <a:endParaRPr lang="ru-RU"/>
        </a:p>
      </dgm:t>
    </dgm:pt>
    <dgm:pt modelId="{3BF0CA87-5D30-42E2-B66A-A8CEEF54B94A}" type="pres">
      <dgm:prSet presAssocID="{02560013-D03A-49EB-967B-4F5FA8C73589}" presName="descendantText" presStyleLbl="alignAcc1" presStyleIdx="3" presStyleCnt="4" custScaleX="88963" custScaleY="315875" custLinFactNeighborX="-2770" custLinFactNeighborY="18843">
        <dgm:presLayoutVars>
          <dgm:bulletEnabled val="1"/>
        </dgm:presLayoutVars>
      </dgm:prSet>
      <dgm:spPr/>
      <dgm:t>
        <a:bodyPr/>
        <a:lstStyle/>
        <a:p>
          <a:endParaRPr lang="ru-RU"/>
        </a:p>
      </dgm:t>
    </dgm:pt>
  </dgm:ptLst>
  <dgm:cxnLst>
    <dgm:cxn modelId="{13335E64-C1FE-4AED-B5EC-0B5350D389CE}" srcId="{B4CB2A29-06B3-4C8D-9530-C82ACD0AB186}" destId="{01AE6313-16E1-46B4-AAE7-5CA3609471B8}" srcOrd="0" destOrd="0" parTransId="{A571DD03-4E5E-495E-B3AC-D94559A9F762}" sibTransId="{900F4FF6-2814-43B2-8B30-240D567EBD77}"/>
    <dgm:cxn modelId="{3AA400C1-E020-4B11-862F-BBF4BA349D74}" type="presOf" srcId="{01AE6313-16E1-46B4-AAE7-5CA3609471B8}" destId="{AC8B57FE-D8DF-4FF8-AD94-1C316FC56837}" srcOrd="0" destOrd="0" presId="urn:microsoft.com/office/officeart/2005/8/layout/chevron2"/>
    <dgm:cxn modelId="{0BA31494-9102-4112-A566-308CCE35C20C}" srcId="{9EAB4E7A-3D8F-478A-B327-737769B6306C}" destId="{E3647DFB-2AFB-4CDC-B5E3-F38515DFE81F}" srcOrd="0" destOrd="0" parTransId="{2038DCCD-F6AA-4F94-95CB-603C61B90C7C}" sibTransId="{09217C8C-C816-4269-9AF9-61CD19BDA72F}"/>
    <dgm:cxn modelId="{9C84E8B5-153C-47C4-9B2D-21A748478C99}" type="presOf" srcId="{50D03191-DC14-45F4-98A7-CFAFDA5D0CB6}" destId="{3BF0CA87-5D30-42E2-B66A-A8CEEF54B94A}" srcOrd="0" destOrd="2" presId="urn:microsoft.com/office/officeart/2005/8/layout/chevron2"/>
    <dgm:cxn modelId="{73D7A50B-B716-497A-85A9-AEB1B25936D7}" type="presOf" srcId="{E3647DFB-2AFB-4CDC-B5E3-F38515DFE81F}" destId="{AB82340A-BC0A-433F-ABCC-32EDE4749379}" srcOrd="0" destOrd="0" presId="urn:microsoft.com/office/officeart/2005/8/layout/chevron2"/>
    <dgm:cxn modelId="{70F19482-6CF1-4DB8-B9E0-2003CBBBF178}" type="presOf" srcId="{B14F53EB-1D63-4657-820E-F47E837BF61E}" destId="{CADFE5CC-CA54-40E0-99FE-DB475FEB38F1}" srcOrd="0" destOrd="1" presId="urn:microsoft.com/office/officeart/2005/8/layout/chevron2"/>
    <dgm:cxn modelId="{1C1C6898-AEB3-4439-A375-63B25C1C5DE2}" type="presOf" srcId="{F1EFA210-80DA-4417-AA66-403CC9B03EA5}" destId="{CADFE5CC-CA54-40E0-99FE-DB475FEB38F1}" srcOrd="0" destOrd="0" presId="urn:microsoft.com/office/officeart/2005/8/layout/chevron2"/>
    <dgm:cxn modelId="{26DD6602-B8C9-4BC2-9CF6-08B85E4D93E3}" type="presOf" srcId="{4FD43748-3D1E-4351-8515-74352DB1093C}" destId="{3BF0CA87-5D30-42E2-B66A-A8CEEF54B94A}" srcOrd="0" destOrd="1" presId="urn:microsoft.com/office/officeart/2005/8/layout/chevron2"/>
    <dgm:cxn modelId="{32CFCFA0-3875-458A-B924-DAB060283AC5}" type="presOf" srcId="{7EF8EA23-A388-4190-90C7-084C7D277D78}" destId="{3BF0CA87-5D30-42E2-B66A-A8CEEF54B94A}" srcOrd="0" destOrd="5" presId="urn:microsoft.com/office/officeart/2005/8/layout/chevron2"/>
    <dgm:cxn modelId="{C5CF7A2F-B55E-4332-B84A-C99DA310C621}" srcId="{02560013-D03A-49EB-967B-4F5FA8C73589}" destId="{50D03191-DC14-45F4-98A7-CFAFDA5D0CB6}" srcOrd="2" destOrd="0" parTransId="{27E38AA8-72C1-4FDD-A0DB-7E8805E4A4E4}" sibTransId="{CF5941D7-409C-4E7A-9F81-354193DBD8E5}"/>
    <dgm:cxn modelId="{4CC59646-7ECF-422D-823E-EA617547D08A}" type="presOf" srcId="{C11ED301-432F-4AF6-BED7-3C2A7007928E}" destId="{CADFE5CC-CA54-40E0-99FE-DB475FEB38F1}" srcOrd="0" destOrd="3" presId="urn:microsoft.com/office/officeart/2005/8/layout/chevron2"/>
    <dgm:cxn modelId="{321C47E5-C677-4BEC-A79B-A48867D7DFB6}" srcId="{EEE06CCF-B6A1-426F-A5A1-685D3B42F02E}" destId="{B14F53EB-1D63-4657-820E-F47E837BF61E}" srcOrd="1" destOrd="0" parTransId="{9A4850D8-919E-459E-ABDD-0D1C47389E95}" sibTransId="{4C9B79B1-812E-489E-82C9-6FBEBC637B1A}"/>
    <dgm:cxn modelId="{DC893195-7605-4682-A7B5-22669FC1C83F}" type="presOf" srcId="{02560013-D03A-49EB-967B-4F5FA8C73589}" destId="{4033724E-760B-45F2-9383-2F468F8674E2}" srcOrd="0" destOrd="0" presId="urn:microsoft.com/office/officeart/2005/8/layout/chevron2"/>
    <dgm:cxn modelId="{A8FA64D1-C127-4889-AD76-D5CA0480BC43}" type="presOf" srcId="{9EAB4E7A-3D8F-478A-B327-737769B6306C}" destId="{81023DF8-6DF7-4509-869C-3CABA84455ED}" srcOrd="0" destOrd="0" presId="urn:microsoft.com/office/officeart/2005/8/layout/chevron2"/>
    <dgm:cxn modelId="{F4BF7B67-1EB2-42D9-A384-3D1DB5FE5366}" type="presOf" srcId="{E74A65C2-2235-4BD3-AEDD-FFE4D89C1A48}" destId="{CADFE5CC-CA54-40E0-99FE-DB475FEB38F1}" srcOrd="0" destOrd="4" presId="urn:microsoft.com/office/officeart/2005/8/layout/chevron2"/>
    <dgm:cxn modelId="{0AB0A087-1B77-44B4-AF00-5BBD2F3607E7}" srcId="{02560013-D03A-49EB-967B-4F5FA8C73589}" destId="{3F5136B8-CD21-42F2-9F52-2ABD388E6918}" srcOrd="0" destOrd="0" parTransId="{173EF8F8-4AE5-4F52-9B8C-AFA6EADF14C2}" sibTransId="{689973A9-8686-4503-882D-87010B8020FA}"/>
    <dgm:cxn modelId="{481B06C8-20F9-4D81-ACB9-AEB257F82FF5}" srcId="{EEE06CCF-B6A1-426F-A5A1-685D3B42F02E}" destId="{E74A65C2-2235-4BD3-AEDD-FFE4D89C1A48}" srcOrd="4" destOrd="0" parTransId="{5274B057-0B5D-45AE-A8AD-8D96EBE6BD96}" sibTransId="{4378E4DA-F122-4290-8311-6EDA42771FDE}"/>
    <dgm:cxn modelId="{F4408890-4783-491A-9B88-E2AACF81C287}" srcId="{06499443-EAAF-44AD-A8AA-6B9719F150F7}" destId="{02560013-D03A-49EB-967B-4F5FA8C73589}" srcOrd="3" destOrd="0" parTransId="{1F70BC07-2407-47BB-BD50-4DD8E13345B7}" sibTransId="{C5DD7B40-E5F7-4E2E-BBC4-5D9709D36930}"/>
    <dgm:cxn modelId="{8364DFDF-1215-4CD9-97AB-491E9D71FA70}" srcId="{06499443-EAAF-44AD-A8AA-6B9719F150F7}" destId="{EEE06CCF-B6A1-426F-A5A1-685D3B42F02E}" srcOrd="2" destOrd="0" parTransId="{C25E9249-B85D-4ACE-B296-1FE389C0E39C}" sibTransId="{FBF4B291-1359-455E-A8AD-990473DAB7FC}"/>
    <dgm:cxn modelId="{9C4CB0E4-7AA4-4BCA-AD06-648EB536603E}" type="presOf" srcId="{A44F4A0A-6A7F-4F2D-B788-93CA0F4EFE80}" destId="{3BF0CA87-5D30-42E2-B66A-A8CEEF54B94A}" srcOrd="0" destOrd="3" presId="urn:microsoft.com/office/officeart/2005/8/layout/chevron2"/>
    <dgm:cxn modelId="{EDBBDEB6-4EF0-4D36-87A7-6C3EADEB0061}" type="presOf" srcId="{684FCA3E-9E6D-4598-8157-1CDFAF4EDE20}" destId="{CADFE5CC-CA54-40E0-99FE-DB475FEB38F1}" srcOrd="0" destOrd="2" presId="urn:microsoft.com/office/officeart/2005/8/layout/chevron2"/>
    <dgm:cxn modelId="{DD18B184-C5B8-41E0-B957-5138B61E62A0}" type="presOf" srcId="{EEE06CCF-B6A1-426F-A5A1-685D3B42F02E}" destId="{51C1CF27-0A12-40F7-B82E-97005FBCA1D9}" srcOrd="0" destOrd="0" presId="urn:microsoft.com/office/officeart/2005/8/layout/chevron2"/>
    <dgm:cxn modelId="{AC8D5386-FAAE-48C9-932D-50A255A32FD7}" type="presOf" srcId="{3F5136B8-CD21-42F2-9F52-2ABD388E6918}" destId="{3BF0CA87-5D30-42E2-B66A-A8CEEF54B94A}" srcOrd="0" destOrd="0" presId="urn:microsoft.com/office/officeart/2005/8/layout/chevron2"/>
    <dgm:cxn modelId="{6649C779-D3F3-411C-9896-0D2CA8999EC2}" srcId="{EEE06CCF-B6A1-426F-A5A1-685D3B42F02E}" destId="{684FCA3E-9E6D-4598-8157-1CDFAF4EDE20}" srcOrd="2" destOrd="0" parTransId="{23568592-BAEF-4B6E-B24F-D6E6E2E6C762}" sibTransId="{4F4A77C4-ED9D-4F3C-98BC-DE45FD0D3971}"/>
    <dgm:cxn modelId="{7FF206D9-7103-4D33-863E-0880478AC194}" srcId="{EEE06CCF-B6A1-426F-A5A1-685D3B42F02E}" destId="{33228AC9-40F4-4309-879A-9789FF298061}" srcOrd="5" destOrd="0" parTransId="{54394C4F-1F05-45F0-88CB-64B800674371}" sibTransId="{8BC28F4E-8714-4289-A380-295834BC912D}"/>
    <dgm:cxn modelId="{96421458-0A9C-49B0-856F-A517564DD35D}" type="presOf" srcId="{33228AC9-40F4-4309-879A-9789FF298061}" destId="{CADFE5CC-CA54-40E0-99FE-DB475FEB38F1}" srcOrd="0" destOrd="5" presId="urn:microsoft.com/office/officeart/2005/8/layout/chevron2"/>
    <dgm:cxn modelId="{299849B7-DBDF-4243-88C2-55661D445224}" srcId="{02560013-D03A-49EB-967B-4F5FA8C73589}" destId="{7EF8EA23-A388-4190-90C7-084C7D277D78}" srcOrd="5" destOrd="0" parTransId="{56CD37FC-EDFD-4965-820A-2F9F77871212}" sibTransId="{D6BD7520-22B9-45E0-B3E9-DF917AE634C7}"/>
    <dgm:cxn modelId="{292234ED-CD03-4488-9E57-DCC8ADC6DA54}" type="presOf" srcId="{B4CB2A29-06B3-4C8D-9530-C82ACD0AB186}" destId="{43AE58D1-2E48-4CBB-BDF9-EE7A02C2148E}" srcOrd="0" destOrd="0" presId="urn:microsoft.com/office/officeart/2005/8/layout/chevron2"/>
    <dgm:cxn modelId="{39AACE16-9643-4265-B676-9533D3375E47}" srcId="{02560013-D03A-49EB-967B-4F5FA8C73589}" destId="{4FD43748-3D1E-4351-8515-74352DB1093C}" srcOrd="1" destOrd="0" parTransId="{4390C9B1-D98B-4B7D-93CD-E593FE46B1DA}" sibTransId="{3FCE2B7E-EC8E-4725-B5DF-BE35933EBCC3}"/>
    <dgm:cxn modelId="{10A96873-4AA8-4044-B728-16594102C2F1}" srcId="{02560013-D03A-49EB-967B-4F5FA8C73589}" destId="{A44F4A0A-6A7F-4F2D-B788-93CA0F4EFE80}" srcOrd="3" destOrd="0" parTransId="{DD55D95E-39AE-4A8C-B4C7-F884A276A36A}" sibTransId="{B09EF46C-F0F1-4212-A743-B9B31364F641}"/>
    <dgm:cxn modelId="{AA906CAF-A057-4623-B69C-E3C7C3863121}" srcId="{EEE06CCF-B6A1-426F-A5A1-685D3B42F02E}" destId="{F1EFA210-80DA-4417-AA66-403CC9B03EA5}" srcOrd="0" destOrd="0" parTransId="{AB61F5B4-18A4-43F5-A51A-BD3ECC3BEF7D}" sibTransId="{C458F355-C2A0-4E7F-A95B-D7F0C7C6B240}"/>
    <dgm:cxn modelId="{856ECDA9-97F3-4F09-AC69-6483461F201B}" srcId="{06499443-EAAF-44AD-A8AA-6B9719F150F7}" destId="{B4CB2A29-06B3-4C8D-9530-C82ACD0AB186}" srcOrd="0" destOrd="0" parTransId="{9493B555-ADB2-4C9A-809B-17590D362BCC}" sibTransId="{483CDB16-534C-48A1-8C9C-A6617840FFF2}"/>
    <dgm:cxn modelId="{2CF1AE5F-7A0B-435C-BEA9-F73B374FDA80}" type="presOf" srcId="{06499443-EAAF-44AD-A8AA-6B9719F150F7}" destId="{07650CB9-C3D3-4205-9FCC-0C2476D0546F}" srcOrd="0" destOrd="0" presId="urn:microsoft.com/office/officeart/2005/8/layout/chevron2"/>
    <dgm:cxn modelId="{62E02A41-A52F-4EEB-8BA8-DDDDE155A15F}" type="presOf" srcId="{B89C36F4-3DAE-48FA-8F11-1684D5EF09A1}" destId="{3BF0CA87-5D30-42E2-B66A-A8CEEF54B94A}" srcOrd="0" destOrd="4" presId="urn:microsoft.com/office/officeart/2005/8/layout/chevron2"/>
    <dgm:cxn modelId="{1642AE7B-AB1D-4601-8000-EAF010F9D04D}" srcId="{02560013-D03A-49EB-967B-4F5FA8C73589}" destId="{B89C36F4-3DAE-48FA-8F11-1684D5EF09A1}" srcOrd="4" destOrd="0" parTransId="{D14F78DE-A2C6-41A4-A84B-75CF6D886AE2}" sibTransId="{AF969944-8E53-40D0-9202-4F03AEDFBEAF}"/>
    <dgm:cxn modelId="{1FD836C4-7E79-47B1-8FEF-60821212F995}" srcId="{06499443-EAAF-44AD-A8AA-6B9719F150F7}" destId="{9EAB4E7A-3D8F-478A-B327-737769B6306C}" srcOrd="1" destOrd="0" parTransId="{2B28E66F-0545-4DD2-87F2-7A1ACF7B4D80}" sibTransId="{8ECA03F5-4CBB-4DD6-A558-63B8E9FA7941}"/>
    <dgm:cxn modelId="{43BD9BA5-F814-40D7-8D25-4094C4B312FD}" srcId="{EEE06CCF-B6A1-426F-A5A1-685D3B42F02E}" destId="{C11ED301-432F-4AF6-BED7-3C2A7007928E}" srcOrd="3" destOrd="0" parTransId="{73C442A8-0195-4BF4-9CA5-971AC54F3512}" sibTransId="{E10D06C5-D528-4B34-A7E0-7E11590162E7}"/>
    <dgm:cxn modelId="{B25C83D1-B4D6-49DE-8170-A980432DF6D7}" type="presParOf" srcId="{07650CB9-C3D3-4205-9FCC-0C2476D0546F}" destId="{37BAEB49-9F08-4AB5-B9D8-254FC1E70DD9}" srcOrd="0" destOrd="0" presId="urn:microsoft.com/office/officeart/2005/8/layout/chevron2"/>
    <dgm:cxn modelId="{1D0BBA28-8199-4547-A634-7268B552D7E0}" type="presParOf" srcId="{37BAEB49-9F08-4AB5-B9D8-254FC1E70DD9}" destId="{43AE58D1-2E48-4CBB-BDF9-EE7A02C2148E}" srcOrd="0" destOrd="0" presId="urn:microsoft.com/office/officeart/2005/8/layout/chevron2"/>
    <dgm:cxn modelId="{E2C7FF73-8014-40C6-9EFA-337782B58FAF}" type="presParOf" srcId="{37BAEB49-9F08-4AB5-B9D8-254FC1E70DD9}" destId="{AC8B57FE-D8DF-4FF8-AD94-1C316FC56837}" srcOrd="1" destOrd="0" presId="urn:microsoft.com/office/officeart/2005/8/layout/chevron2"/>
    <dgm:cxn modelId="{9FE0AE86-5221-4F41-85C7-A669037FE974}" type="presParOf" srcId="{07650CB9-C3D3-4205-9FCC-0C2476D0546F}" destId="{F8A6FD12-A030-4BFD-BC5A-BB880406796C}" srcOrd="1" destOrd="0" presId="urn:microsoft.com/office/officeart/2005/8/layout/chevron2"/>
    <dgm:cxn modelId="{5D61AAD2-E58A-4B3E-BA8C-9314E5C0D9F9}" type="presParOf" srcId="{07650CB9-C3D3-4205-9FCC-0C2476D0546F}" destId="{DE2943D7-B62F-4748-B988-8BAAFC032EED}" srcOrd="2" destOrd="0" presId="urn:microsoft.com/office/officeart/2005/8/layout/chevron2"/>
    <dgm:cxn modelId="{AE98EEA2-F938-4697-A0E3-5C1DAFFF56A1}" type="presParOf" srcId="{DE2943D7-B62F-4748-B988-8BAAFC032EED}" destId="{81023DF8-6DF7-4509-869C-3CABA84455ED}" srcOrd="0" destOrd="0" presId="urn:microsoft.com/office/officeart/2005/8/layout/chevron2"/>
    <dgm:cxn modelId="{34E2F768-CE2D-47BF-83BF-299CFDF3A5BB}" type="presParOf" srcId="{DE2943D7-B62F-4748-B988-8BAAFC032EED}" destId="{AB82340A-BC0A-433F-ABCC-32EDE4749379}" srcOrd="1" destOrd="0" presId="urn:microsoft.com/office/officeart/2005/8/layout/chevron2"/>
    <dgm:cxn modelId="{22E23163-3282-4469-90A5-D2377278CAE6}" type="presParOf" srcId="{07650CB9-C3D3-4205-9FCC-0C2476D0546F}" destId="{E4C2062D-A77B-4675-8350-4501B4091262}" srcOrd="3" destOrd="0" presId="urn:microsoft.com/office/officeart/2005/8/layout/chevron2"/>
    <dgm:cxn modelId="{E3B724F2-4E96-4EFC-9D9E-29506193D789}" type="presParOf" srcId="{07650CB9-C3D3-4205-9FCC-0C2476D0546F}" destId="{B107F683-EAFC-4978-8C7D-3E6F372FA13A}" srcOrd="4" destOrd="0" presId="urn:microsoft.com/office/officeart/2005/8/layout/chevron2"/>
    <dgm:cxn modelId="{0FFA52A9-ABDF-4CD4-8208-D92029CF0AD6}" type="presParOf" srcId="{B107F683-EAFC-4978-8C7D-3E6F372FA13A}" destId="{51C1CF27-0A12-40F7-B82E-97005FBCA1D9}" srcOrd="0" destOrd="0" presId="urn:microsoft.com/office/officeart/2005/8/layout/chevron2"/>
    <dgm:cxn modelId="{12C72B81-77FE-4D24-BF6C-F3F869708482}" type="presParOf" srcId="{B107F683-EAFC-4978-8C7D-3E6F372FA13A}" destId="{CADFE5CC-CA54-40E0-99FE-DB475FEB38F1}" srcOrd="1" destOrd="0" presId="urn:microsoft.com/office/officeart/2005/8/layout/chevron2"/>
    <dgm:cxn modelId="{1789D5B9-53DE-4D00-9C5B-124D45CF661A}" type="presParOf" srcId="{07650CB9-C3D3-4205-9FCC-0C2476D0546F}" destId="{BC10BCCB-415B-4F5E-BB08-DF519F7DA803}" srcOrd="5" destOrd="0" presId="urn:microsoft.com/office/officeart/2005/8/layout/chevron2"/>
    <dgm:cxn modelId="{240345C0-C078-46C9-BC43-D60CEDF3D025}" type="presParOf" srcId="{07650CB9-C3D3-4205-9FCC-0C2476D0546F}" destId="{1BE32D95-BE2F-46B0-92B8-7C96BB3D0E35}" srcOrd="6" destOrd="0" presId="urn:microsoft.com/office/officeart/2005/8/layout/chevron2"/>
    <dgm:cxn modelId="{526A4EE2-F748-44D0-89C2-F126F52DC7B7}" type="presParOf" srcId="{1BE32D95-BE2F-46B0-92B8-7C96BB3D0E35}" destId="{4033724E-760B-45F2-9383-2F468F8674E2}" srcOrd="0" destOrd="0" presId="urn:microsoft.com/office/officeart/2005/8/layout/chevron2"/>
    <dgm:cxn modelId="{EC7856F1-4973-4ADF-985D-377B5D29CD4D}" type="presParOf" srcId="{1BE32D95-BE2F-46B0-92B8-7C96BB3D0E35}" destId="{3BF0CA87-5D30-42E2-B66A-A8CEEF54B94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97ACB0-64E0-4121-AA3B-ADF81AE37D86}" type="doc">
      <dgm:prSet loTypeId="urn:microsoft.com/office/officeart/2005/8/layout/pyramid3" loCatId="pyramid" qsTypeId="urn:microsoft.com/office/officeart/2005/8/quickstyle/simple1" qsCatId="simple" csTypeId="urn:microsoft.com/office/officeart/2005/8/colors/accent0_3" csCatId="mainScheme" phldr="1"/>
      <dgm:spPr/>
      <dgm:t>
        <a:bodyPr/>
        <a:lstStyle/>
        <a:p>
          <a:endParaRPr lang="ru-RU"/>
        </a:p>
      </dgm:t>
    </dgm:pt>
    <dgm:pt modelId="{8887B912-F898-48D0-9C6E-D766FE216526}">
      <dgm:prSet phldrT="[Текст]" custT="1"/>
      <dgm:spPr/>
      <dgm:t>
        <a:bodyPr/>
        <a:lstStyle/>
        <a:p>
          <a:r>
            <a:rPr lang="ru-RU" sz="2000" b="1" dirty="0" smtClean="0"/>
            <a:t>Послеродовые гипотонические кровотечения – 70%</a:t>
          </a:r>
          <a:endParaRPr lang="ru-RU" sz="2000" b="1" dirty="0"/>
        </a:p>
      </dgm:t>
    </dgm:pt>
    <dgm:pt modelId="{C8A08AF9-DBBD-4A64-9400-618808454F62}" type="parTrans" cxnId="{6949D214-3F5A-4080-9E96-3D1F8E048869}">
      <dgm:prSet/>
      <dgm:spPr/>
      <dgm:t>
        <a:bodyPr/>
        <a:lstStyle/>
        <a:p>
          <a:endParaRPr lang="ru-RU"/>
        </a:p>
      </dgm:t>
    </dgm:pt>
    <dgm:pt modelId="{73E77D63-8BBB-4CF8-9FF5-CCD9940BA49A}" type="sibTrans" cxnId="{6949D214-3F5A-4080-9E96-3D1F8E048869}">
      <dgm:prSet/>
      <dgm:spPr/>
      <dgm:t>
        <a:bodyPr/>
        <a:lstStyle/>
        <a:p>
          <a:endParaRPr lang="ru-RU"/>
        </a:p>
      </dgm:t>
    </dgm:pt>
    <dgm:pt modelId="{7495235F-6649-441D-B84C-085EC4A67DC9}">
      <dgm:prSet phldrT="[Текст]" custT="1"/>
      <dgm:spPr>
        <a:solidFill>
          <a:schemeClr val="bg1"/>
        </a:solidFill>
      </dgm:spPr>
      <dgm:t>
        <a:bodyPr/>
        <a:lstStyle/>
        <a:p>
          <a:r>
            <a:rPr lang="ru-RU" sz="2000" b="1" dirty="0" err="1" smtClean="0"/>
            <a:t>Коагулопатия</a:t>
          </a:r>
          <a:r>
            <a:rPr lang="ru-RU" sz="2000" b="1" dirty="0" smtClean="0"/>
            <a:t>- 1%</a:t>
          </a:r>
          <a:endParaRPr lang="ru-RU" sz="2000" b="1" dirty="0"/>
        </a:p>
      </dgm:t>
    </dgm:pt>
    <dgm:pt modelId="{994C3EAA-96DA-4192-9919-9CC6E9B31285}" type="parTrans" cxnId="{2E6F8F04-364A-40B3-8DEB-610213E58EE1}">
      <dgm:prSet/>
      <dgm:spPr/>
      <dgm:t>
        <a:bodyPr/>
        <a:lstStyle/>
        <a:p>
          <a:endParaRPr lang="ru-RU"/>
        </a:p>
      </dgm:t>
    </dgm:pt>
    <dgm:pt modelId="{6D0B64DF-805F-4F34-B35A-70D89DF9CB98}" type="sibTrans" cxnId="{2E6F8F04-364A-40B3-8DEB-610213E58EE1}">
      <dgm:prSet/>
      <dgm:spPr/>
      <dgm:t>
        <a:bodyPr/>
        <a:lstStyle/>
        <a:p>
          <a:endParaRPr lang="ru-RU"/>
        </a:p>
      </dgm:t>
    </dgm:pt>
    <dgm:pt modelId="{D620B75B-F86C-4792-B111-FBB50D18E727}">
      <dgm:prSet phldrT="[Текст]" custT="1"/>
      <dgm:spPr/>
      <dgm:t>
        <a:bodyPr/>
        <a:lstStyle/>
        <a:p>
          <a:r>
            <a:rPr lang="ru-RU" sz="2000" b="1" dirty="0" smtClean="0"/>
            <a:t>Врастание плаценты и нарушения ее отделения – 10%</a:t>
          </a:r>
          <a:endParaRPr lang="ru-RU" sz="2000" b="1" dirty="0"/>
        </a:p>
      </dgm:t>
    </dgm:pt>
    <dgm:pt modelId="{9F9A04CE-644B-424C-BEC9-3A7A1ACCA1D1}" type="parTrans" cxnId="{6AC3AA92-15A7-492A-81AF-7060E218BBBC}">
      <dgm:prSet/>
      <dgm:spPr/>
      <dgm:t>
        <a:bodyPr/>
        <a:lstStyle/>
        <a:p>
          <a:endParaRPr lang="ru-RU"/>
        </a:p>
      </dgm:t>
    </dgm:pt>
    <dgm:pt modelId="{34E3A0D6-D54F-46B1-B0F7-79A095704AAE}" type="sibTrans" cxnId="{6AC3AA92-15A7-492A-81AF-7060E218BBBC}">
      <dgm:prSet/>
      <dgm:spPr/>
      <dgm:t>
        <a:bodyPr/>
        <a:lstStyle/>
        <a:p>
          <a:endParaRPr lang="ru-RU"/>
        </a:p>
      </dgm:t>
    </dgm:pt>
    <dgm:pt modelId="{2C99724A-E355-4E98-96F8-5F079F37642D}">
      <dgm:prSet phldrT="[Текст]" custT="1"/>
      <dgm:spPr/>
      <dgm:t>
        <a:bodyPr/>
        <a:lstStyle/>
        <a:p>
          <a:r>
            <a:rPr lang="ru-RU" sz="2000" b="1" dirty="0" smtClean="0"/>
            <a:t>Отслойка плаценты, разрыв матки, повреждения родовых путей – 20%</a:t>
          </a:r>
          <a:endParaRPr lang="ru-RU" sz="2000" b="1" dirty="0"/>
        </a:p>
      </dgm:t>
    </dgm:pt>
    <dgm:pt modelId="{7736A12C-1CDD-44CF-9156-2AC2081BF4C7}" type="parTrans" cxnId="{B63F0760-B7D9-4529-9F0C-7B77CFAAD122}">
      <dgm:prSet/>
      <dgm:spPr/>
      <dgm:t>
        <a:bodyPr/>
        <a:lstStyle/>
        <a:p>
          <a:endParaRPr lang="ru-RU"/>
        </a:p>
      </dgm:t>
    </dgm:pt>
    <dgm:pt modelId="{17FA5DC7-56A2-4EB2-8985-1262A7E288AE}" type="sibTrans" cxnId="{B63F0760-B7D9-4529-9F0C-7B77CFAAD122}">
      <dgm:prSet/>
      <dgm:spPr/>
      <dgm:t>
        <a:bodyPr/>
        <a:lstStyle/>
        <a:p>
          <a:endParaRPr lang="ru-RU"/>
        </a:p>
      </dgm:t>
    </dgm:pt>
    <dgm:pt modelId="{A95703EF-DA97-4256-B815-7242799DFDB4}">
      <dgm:prSet phldrT="[Текст]" custT="1"/>
      <dgm:spPr>
        <a:solidFill>
          <a:schemeClr val="tx1"/>
        </a:solidFill>
      </dgm:spPr>
      <dgm:t>
        <a:bodyPr/>
        <a:lstStyle/>
        <a:p>
          <a:endParaRPr lang="ru-RU" sz="2000" b="1" dirty="0"/>
        </a:p>
      </dgm:t>
    </dgm:pt>
    <dgm:pt modelId="{745E6977-A8AE-4EA3-8564-3A01E377CABF}" type="parTrans" cxnId="{B4C5EB8E-2369-4C7F-848C-24259EF01F11}">
      <dgm:prSet/>
      <dgm:spPr/>
      <dgm:t>
        <a:bodyPr/>
        <a:lstStyle/>
        <a:p>
          <a:endParaRPr lang="ru-RU"/>
        </a:p>
      </dgm:t>
    </dgm:pt>
    <dgm:pt modelId="{EF8C5F0A-9DBF-4C60-B3DF-13CFB42F794D}" type="sibTrans" cxnId="{B4C5EB8E-2369-4C7F-848C-24259EF01F11}">
      <dgm:prSet/>
      <dgm:spPr/>
      <dgm:t>
        <a:bodyPr/>
        <a:lstStyle/>
        <a:p>
          <a:endParaRPr lang="ru-RU"/>
        </a:p>
      </dgm:t>
    </dgm:pt>
    <dgm:pt modelId="{B11CC448-09F9-4D10-8D52-DC841B5371FD}" type="pres">
      <dgm:prSet presAssocID="{3597ACB0-64E0-4121-AA3B-ADF81AE37D86}" presName="Name0" presStyleCnt="0">
        <dgm:presLayoutVars>
          <dgm:dir/>
          <dgm:animLvl val="lvl"/>
          <dgm:resizeHandles val="exact"/>
        </dgm:presLayoutVars>
      </dgm:prSet>
      <dgm:spPr/>
      <dgm:t>
        <a:bodyPr/>
        <a:lstStyle/>
        <a:p>
          <a:endParaRPr lang="ru-RU"/>
        </a:p>
      </dgm:t>
    </dgm:pt>
    <dgm:pt modelId="{34C6C28F-B68B-4582-8FAA-A94CB5F24B6F}" type="pres">
      <dgm:prSet presAssocID="{8887B912-F898-48D0-9C6E-D766FE216526}" presName="Name8" presStyleCnt="0"/>
      <dgm:spPr/>
    </dgm:pt>
    <dgm:pt modelId="{A47521B1-12E3-4B1D-8C07-6540A5817B11}" type="pres">
      <dgm:prSet presAssocID="{8887B912-F898-48D0-9C6E-D766FE216526}" presName="level" presStyleLbl="node1" presStyleIdx="0" presStyleCnt="5">
        <dgm:presLayoutVars>
          <dgm:chMax val="1"/>
          <dgm:bulletEnabled val="1"/>
        </dgm:presLayoutVars>
      </dgm:prSet>
      <dgm:spPr/>
      <dgm:t>
        <a:bodyPr/>
        <a:lstStyle/>
        <a:p>
          <a:endParaRPr lang="ru-RU"/>
        </a:p>
      </dgm:t>
    </dgm:pt>
    <dgm:pt modelId="{D246418C-0E88-46C2-849E-661E824EA967}" type="pres">
      <dgm:prSet presAssocID="{8887B912-F898-48D0-9C6E-D766FE216526}" presName="levelTx" presStyleLbl="revTx" presStyleIdx="0" presStyleCnt="0">
        <dgm:presLayoutVars>
          <dgm:chMax val="1"/>
          <dgm:bulletEnabled val="1"/>
        </dgm:presLayoutVars>
      </dgm:prSet>
      <dgm:spPr/>
      <dgm:t>
        <a:bodyPr/>
        <a:lstStyle/>
        <a:p>
          <a:endParaRPr lang="ru-RU"/>
        </a:p>
      </dgm:t>
    </dgm:pt>
    <dgm:pt modelId="{064E5548-9332-47F4-9444-14CB843B7533}" type="pres">
      <dgm:prSet presAssocID="{2C99724A-E355-4E98-96F8-5F079F37642D}" presName="Name8" presStyleCnt="0"/>
      <dgm:spPr/>
    </dgm:pt>
    <dgm:pt modelId="{7FD806F1-FBE0-424A-89BC-7089E932AC23}" type="pres">
      <dgm:prSet presAssocID="{2C99724A-E355-4E98-96F8-5F079F37642D}" presName="level" presStyleLbl="node1" presStyleIdx="1" presStyleCnt="5">
        <dgm:presLayoutVars>
          <dgm:chMax val="1"/>
          <dgm:bulletEnabled val="1"/>
        </dgm:presLayoutVars>
      </dgm:prSet>
      <dgm:spPr/>
      <dgm:t>
        <a:bodyPr/>
        <a:lstStyle/>
        <a:p>
          <a:endParaRPr lang="ru-RU"/>
        </a:p>
      </dgm:t>
    </dgm:pt>
    <dgm:pt modelId="{93D91EB8-1EB0-4941-96C2-3D4C33173F4C}" type="pres">
      <dgm:prSet presAssocID="{2C99724A-E355-4E98-96F8-5F079F37642D}" presName="levelTx" presStyleLbl="revTx" presStyleIdx="0" presStyleCnt="0">
        <dgm:presLayoutVars>
          <dgm:chMax val="1"/>
          <dgm:bulletEnabled val="1"/>
        </dgm:presLayoutVars>
      </dgm:prSet>
      <dgm:spPr/>
      <dgm:t>
        <a:bodyPr/>
        <a:lstStyle/>
        <a:p>
          <a:endParaRPr lang="ru-RU"/>
        </a:p>
      </dgm:t>
    </dgm:pt>
    <dgm:pt modelId="{C0F008B2-8452-4F78-B45C-97B0ED548779}" type="pres">
      <dgm:prSet presAssocID="{D620B75B-F86C-4792-B111-FBB50D18E727}" presName="Name8" presStyleCnt="0"/>
      <dgm:spPr/>
    </dgm:pt>
    <dgm:pt modelId="{2FC5BD56-6D98-4159-A084-4DD0087F3E7C}" type="pres">
      <dgm:prSet presAssocID="{D620B75B-F86C-4792-B111-FBB50D18E727}" presName="level" presStyleLbl="node1" presStyleIdx="2" presStyleCnt="5">
        <dgm:presLayoutVars>
          <dgm:chMax val="1"/>
          <dgm:bulletEnabled val="1"/>
        </dgm:presLayoutVars>
      </dgm:prSet>
      <dgm:spPr/>
      <dgm:t>
        <a:bodyPr/>
        <a:lstStyle/>
        <a:p>
          <a:endParaRPr lang="ru-RU"/>
        </a:p>
      </dgm:t>
    </dgm:pt>
    <dgm:pt modelId="{79B92E47-A1AB-4411-B1ED-8F95FEFE3DBB}" type="pres">
      <dgm:prSet presAssocID="{D620B75B-F86C-4792-B111-FBB50D18E727}" presName="levelTx" presStyleLbl="revTx" presStyleIdx="0" presStyleCnt="0">
        <dgm:presLayoutVars>
          <dgm:chMax val="1"/>
          <dgm:bulletEnabled val="1"/>
        </dgm:presLayoutVars>
      </dgm:prSet>
      <dgm:spPr/>
      <dgm:t>
        <a:bodyPr/>
        <a:lstStyle/>
        <a:p>
          <a:endParaRPr lang="ru-RU"/>
        </a:p>
      </dgm:t>
    </dgm:pt>
    <dgm:pt modelId="{076202B6-9130-41C7-AD74-37CF4AB6529D}" type="pres">
      <dgm:prSet presAssocID="{7495235F-6649-441D-B84C-085EC4A67DC9}" presName="Name8" presStyleCnt="0"/>
      <dgm:spPr/>
    </dgm:pt>
    <dgm:pt modelId="{E9FBB0D9-9808-41A9-8A96-B3A45370E96F}" type="pres">
      <dgm:prSet presAssocID="{7495235F-6649-441D-B84C-085EC4A67DC9}" presName="level" presStyleLbl="node1" presStyleIdx="3" presStyleCnt="5">
        <dgm:presLayoutVars>
          <dgm:chMax val="1"/>
          <dgm:bulletEnabled val="1"/>
        </dgm:presLayoutVars>
      </dgm:prSet>
      <dgm:spPr/>
      <dgm:t>
        <a:bodyPr/>
        <a:lstStyle/>
        <a:p>
          <a:endParaRPr lang="ru-RU"/>
        </a:p>
      </dgm:t>
    </dgm:pt>
    <dgm:pt modelId="{C6C147BE-420E-4FE6-8A17-91A7530ADB6B}" type="pres">
      <dgm:prSet presAssocID="{7495235F-6649-441D-B84C-085EC4A67DC9}" presName="levelTx" presStyleLbl="revTx" presStyleIdx="0" presStyleCnt="0">
        <dgm:presLayoutVars>
          <dgm:chMax val="1"/>
          <dgm:bulletEnabled val="1"/>
        </dgm:presLayoutVars>
      </dgm:prSet>
      <dgm:spPr/>
      <dgm:t>
        <a:bodyPr/>
        <a:lstStyle/>
        <a:p>
          <a:endParaRPr lang="ru-RU"/>
        </a:p>
      </dgm:t>
    </dgm:pt>
    <dgm:pt modelId="{6E22B4EC-28FB-4EC9-9D94-510E5792D194}" type="pres">
      <dgm:prSet presAssocID="{A95703EF-DA97-4256-B815-7242799DFDB4}" presName="Name8" presStyleCnt="0"/>
      <dgm:spPr/>
    </dgm:pt>
    <dgm:pt modelId="{24406005-98F1-4BC5-A8FE-0C2E7E9E5779}" type="pres">
      <dgm:prSet presAssocID="{A95703EF-DA97-4256-B815-7242799DFDB4}" presName="level" presStyleLbl="node1" presStyleIdx="4" presStyleCnt="5">
        <dgm:presLayoutVars>
          <dgm:chMax val="1"/>
          <dgm:bulletEnabled val="1"/>
        </dgm:presLayoutVars>
      </dgm:prSet>
      <dgm:spPr/>
      <dgm:t>
        <a:bodyPr/>
        <a:lstStyle/>
        <a:p>
          <a:endParaRPr lang="ru-RU"/>
        </a:p>
      </dgm:t>
    </dgm:pt>
    <dgm:pt modelId="{5E8EA027-BAFE-40A7-BCA2-6EF8D2CC1015}" type="pres">
      <dgm:prSet presAssocID="{A95703EF-DA97-4256-B815-7242799DFDB4}" presName="levelTx" presStyleLbl="revTx" presStyleIdx="0" presStyleCnt="0">
        <dgm:presLayoutVars>
          <dgm:chMax val="1"/>
          <dgm:bulletEnabled val="1"/>
        </dgm:presLayoutVars>
      </dgm:prSet>
      <dgm:spPr/>
      <dgm:t>
        <a:bodyPr/>
        <a:lstStyle/>
        <a:p>
          <a:endParaRPr lang="ru-RU"/>
        </a:p>
      </dgm:t>
    </dgm:pt>
  </dgm:ptLst>
  <dgm:cxnLst>
    <dgm:cxn modelId="{BB60109C-A598-4226-A990-04F18F7C5350}" type="presOf" srcId="{A95703EF-DA97-4256-B815-7242799DFDB4}" destId="{5E8EA027-BAFE-40A7-BCA2-6EF8D2CC1015}" srcOrd="1" destOrd="0" presId="urn:microsoft.com/office/officeart/2005/8/layout/pyramid3"/>
    <dgm:cxn modelId="{90B2DBEC-9FAF-40D7-B2A3-D6EC73A5A80C}" type="presOf" srcId="{A95703EF-DA97-4256-B815-7242799DFDB4}" destId="{24406005-98F1-4BC5-A8FE-0C2E7E9E5779}" srcOrd="0" destOrd="0" presId="urn:microsoft.com/office/officeart/2005/8/layout/pyramid3"/>
    <dgm:cxn modelId="{F91DBCC0-D8EA-4354-8A7B-E0A5C0E6C0D8}" type="presOf" srcId="{8887B912-F898-48D0-9C6E-D766FE216526}" destId="{D246418C-0E88-46C2-849E-661E824EA967}" srcOrd="1" destOrd="0" presId="urn:microsoft.com/office/officeart/2005/8/layout/pyramid3"/>
    <dgm:cxn modelId="{70697C00-D355-4E3C-ADDE-76090B4D4BAE}" type="presOf" srcId="{7495235F-6649-441D-B84C-085EC4A67DC9}" destId="{E9FBB0D9-9808-41A9-8A96-B3A45370E96F}" srcOrd="0" destOrd="0" presId="urn:microsoft.com/office/officeart/2005/8/layout/pyramid3"/>
    <dgm:cxn modelId="{EEF2AEDA-0119-4427-B602-BBFDCC0AC746}" type="presOf" srcId="{2C99724A-E355-4E98-96F8-5F079F37642D}" destId="{7FD806F1-FBE0-424A-89BC-7089E932AC23}" srcOrd="0" destOrd="0" presId="urn:microsoft.com/office/officeart/2005/8/layout/pyramid3"/>
    <dgm:cxn modelId="{2E6F8F04-364A-40B3-8DEB-610213E58EE1}" srcId="{3597ACB0-64E0-4121-AA3B-ADF81AE37D86}" destId="{7495235F-6649-441D-B84C-085EC4A67DC9}" srcOrd="3" destOrd="0" parTransId="{994C3EAA-96DA-4192-9919-9CC6E9B31285}" sibTransId="{6D0B64DF-805F-4F34-B35A-70D89DF9CB98}"/>
    <dgm:cxn modelId="{B4C5EB8E-2369-4C7F-848C-24259EF01F11}" srcId="{3597ACB0-64E0-4121-AA3B-ADF81AE37D86}" destId="{A95703EF-DA97-4256-B815-7242799DFDB4}" srcOrd="4" destOrd="0" parTransId="{745E6977-A8AE-4EA3-8564-3A01E377CABF}" sibTransId="{EF8C5F0A-9DBF-4C60-B3DF-13CFB42F794D}"/>
    <dgm:cxn modelId="{86354FFE-872E-438D-A388-D3AD20CF82F3}" type="presOf" srcId="{2C99724A-E355-4E98-96F8-5F079F37642D}" destId="{93D91EB8-1EB0-4941-96C2-3D4C33173F4C}" srcOrd="1" destOrd="0" presId="urn:microsoft.com/office/officeart/2005/8/layout/pyramid3"/>
    <dgm:cxn modelId="{DC522E1D-9784-44A3-8978-474EDDD97697}" type="presOf" srcId="{3597ACB0-64E0-4121-AA3B-ADF81AE37D86}" destId="{B11CC448-09F9-4D10-8D52-DC841B5371FD}" srcOrd="0" destOrd="0" presId="urn:microsoft.com/office/officeart/2005/8/layout/pyramid3"/>
    <dgm:cxn modelId="{BEE3CDEB-6E18-489B-86D3-70DD54E62252}" type="presOf" srcId="{D620B75B-F86C-4792-B111-FBB50D18E727}" destId="{79B92E47-A1AB-4411-B1ED-8F95FEFE3DBB}" srcOrd="1" destOrd="0" presId="urn:microsoft.com/office/officeart/2005/8/layout/pyramid3"/>
    <dgm:cxn modelId="{875C8ED4-752B-4247-91B6-79F2A7469103}" type="presOf" srcId="{7495235F-6649-441D-B84C-085EC4A67DC9}" destId="{C6C147BE-420E-4FE6-8A17-91A7530ADB6B}" srcOrd="1" destOrd="0" presId="urn:microsoft.com/office/officeart/2005/8/layout/pyramid3"/>
    <dgm:cxn modelId="{EDCDD0C3-2ECD-4270-AE22-5F4C14E782C2}" type="presOf" srcId="{D620B75B-F86C-4792-B111-FBB50D18E727}" destId="{2FC5BD56-6D98-4159-A084-4DD0087F3E7C}" srcOrd="0" destOrd="0" presId="urn:microsoft.com/office/officeart/2005/8/layout/pyramid3"/>
    <dgm:cxn modelId="{3902922F-DEE8-4FC9-9A43-1AE32E31F232}" type="presOf" srcId="{8887B912-F898-48D0-9C6E-D766FE216526}" destId="{A47521B1-12E3-4B1D-8C07-6540A5817B11}" srcOrd="0" destOrd="0" presId="urn:microsoft.com/office/officeart/2005/8/layout/pyramid3"/>
    <dgm:cxn modelId="{B63F0760-B7D9-4529-9F0C-7B77CFAAD122}" srcId="{3597ACB0-64E0-4121-AA3B-ADF81AE37D86}" destId="{2C99724A-E355-4E98-96F8-5F079F37642D}" srcOrd="1" destOrd="0" parTransId="{7736A12C-1CDD-44CF-9156-2AC2081BF4C7}" sibTransId="{17FA5DC7-56A2-4EB2-8985-1262A7E288AE}"/>
    <dgm:cxn modelId="{6AC3AA92-15A7-492A-81AF-7060E218BBBC}" srcId="{3597ACB0-64E0-4121-AA3B-ADF81AE37D86}" destId="{D620B75B-F86C-4792-B111-FBB50D18E727}" srcOrd="2" destOrd="0" parTransId="{9F9A04CE-644B-424C-BEC9-3A7A1ACCA1D1}" sibTransId="{34E3A0D6-D54F-46B1-B0F7-79A095704AAE}"/>
    <dgm:cxn modelId="{6949D214-3F5A-4080-9E96-3D1F8E048869}" srcId="{3597ACB0-64E0-4121-AA3B-ADF81AE37D86}" destId="{8887B912-F898-48D0-9C6E-D766FE216526}" srcOrd="0" destOrd="0" parTransId="{C8A08AF9-DBBD-4A64-9400-618808454F62}" sibTransId="{73E77D63-8BBB-4CF8-9FF5-CCD9940BA49A}"/>
    <dgm:cxn modelId="{ACF0381B-9DF5-4222-85DC-7BB7CCC322C0}" type="presParOf" srcId="{B11CC448-09F9-4D10-8D52-DC841B5371FD}" destId="{34C6C28F-B68B-4582-8FAA-A94CB5F24B6F}" srcOrd="0" destOrd="0" presId="urn:microsoft.com/office/officeart/2005/8/layout/pyramid3"/>
    <dgm:cxn modelId="{38C6B221-2896-441A-9E14-31E79DFADB1B}" type="presParOf" srcId="{34C6C28F-B68B-4582-8FAA-A94CB5F24B6F}" destId="{A47521B1-12E3-4B1D-8C07-6540A5817B11}" srcOrd="0" destOrd="0" presId="urn:microsoft.com/office/officeart/2005/8/layout/pyramid3"/>
    <dgm:cxn modelId="{E2D54042-8BA7-4606-8342-286D22919055}" type="presParOf" srcId="{34C6C28F-B68B-4582-8FAA-A94CB5F24B6F}" destId="{D246418C-0E88-46C2-849E-661E824EA967}" srcOrd="1" destOrd="0" presId="urn:microsoft.com/office/officeart/2005/8/layout/pyramid3"/>
    <dgm:cxn modelId="{25658766-D15D-4B5A-9F32-32FECB7FC809}" type="presParOf" srcId="{B11CC448-09F9-4D10-8D52-DC841B5371FD}" destId="{064E5548-9332-47F4-9444-14CB843B7533}" srcOrd="1" destOrd="0" presId="urn:microsoft.com/office/officeart/2005/8/layout/pyramid3"/>
    <dgm:cxn modelId="{C1895A60-98F2-4DD8-AEB1-2CB4D0459D14}" type="presParOf" srcId="{064E5548-9332-47F4-9444-14CB843B7533}" destId="{7FD806F1-FBE0-424A-89BC-7089E932AC23}" srcOrd="0" destOrd="0" presId="urn:microsoft.com/office/officeart/2005/8/layout/pyramid3"/>
    <dgm:cxn modelId="{4FD1E0C6-6A56-4753-BC2E-FA933F373B3A}" type="presParOf" srcId="{064E5548-9332-47F4-9444-14CB843B7533}" destId="{93D91EB8-1EB0-4941-96C2-3D4C33173F4C}" srcOrd="1" destOrd="0" presId="urn:microsoft.com/office/officeart/2005/8/layout/pyramid3"/>
    <dgm:cxn modelId="{1360EC60-C8A3-4B52-B501-1914CD9ACFDF}" type="presParOf" srcId="{B11CC448-09F9-4D10-8D52-DC841B5371FD}" destId="{C0F008B2-8452-4F78-B45C-97B0ED548779}" srcOrd="2" destOrd="0" presId="urn:microsoft.com/office/officeart/2005/8/layout/pyramid3"/>
    <dgm:cxn modelId="{1A12743F-818D-4445-A759-784579F31BDF}" type="presParOf" srcId="{C0F008B2-8452-4F78-B45C-97B0ED548779}" destId="{2FC5BD56-6D98-4159-A084-4DD0087F3E7C}" srcOrd="0" destOrd="0" presId="urn:microsoft.com/office/officeart/2005/8/layout/pyramid3"/>
    <dgm:cxn modelId="{4EDF3E56-22DD-4B57-940B-A91AF02D1F73}" type="presParOf" srcId="{C0F008B2-8452-4F78-B45C-97B0ED548779}" destId="{79B92E47-A1AB-4411-B1ED-8F95FEFE3DBB}" srcOrd="1" destOrd="0" presId="urn:microsoft.com/office/officeart/2005/8/layout/pyramid3"/>
    <dgm:cxn modelId="{E220E8CC-79E5-46CA-AA1B-0432FECB69B5}" type="presParOf" srcId="{B11CC448-09F9-4D10-8D52-DC841B5371FD}" destId="{076202B6-9130-41C7-AD74-37CF4AB6529D}" srcOrd="3" destOrd="0" presId="urn:microsoft.com/office/officeart/2005/8/layout/pyramid3"/>
    <dgm:cxn modelId="{60856DC4-7DA8-43A4-8741-E7E9C3B66D3C}" type="presParOf" srcId="{076202B6-9130-41C7-AD74-37CF4AB6529D}" destId="{E9FBB0D9-9808-41A9-8A96-B3A45370E96F}" srcOrd="0" destOrd="0" presId="urn:microsoft.com/office/officeart/2005/8/layout/pyramid3"/>
    <dgm:cxn modelId="{B1E350BA-9EA0-4C0E-91CD-0F37FCA2B46F}" type="presParOf" srcId="{076202B6-9130-41C7-AD74-37CF4AB6529D}" destId="{C6C147BE-420E-4FE6-8A17-91A7530ADB6B}" srcOrd="1" destOrd="0" presId="urn:microsoft.com/office/officeart/2005/8/layout/pyramid3"/>
    <dgm:cxn modelId="{65997A78-0978-439D-BCAF-5722AB73B132}" type="presParOf" srcId="{B11CC448-09F9-4D10-8D52-DC841B5371FD}" destId="{6E22B4EC-28FB-4EC9-9D94-510E5792D194}" srcOrd="4" destOrd="0" presId="urn:microsoft.com/office/officeart/2005/8/layout/pyramid3"/>
    <dgm:cxn modelId="{4C3E81DC-93F7-4899-A757-20BFDF5A9BEA}" type="presParOf" srcId="{6E22B4EC-28FB-4EC9-9D94-510E5792D194}" destId="{24406005-98F1-4BC5-A8FE-0C2E7E9E5779}" srcOrd="0" destOrd="0" presId="urn:microsoft.com/office/officeart/2005/8/layout/pyramid3"/>
    <dgm:cxn modelId="{CCCBD41E-AD12-4585-8241-FB6E5DC16C0D}" type="presParOf" srcId="{6E22B4EC-28FB-4EC9-9D94-510E5792D194}" destId="{5E8EA027-BAFE-40A7-BCA2-6EF8D2CC101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E58D1-2E48-4CBB-BDF9-EE7A02C2148E}">
      <dsp:nvSpPr>
        <dsp:cNvPr id="0" name=""/>
        <dsp:cNvSpPr/>
      </dsp:nvSpPr>
      <dsp:spPr>
        <a:xfrm rot="5400000">
          <a:off x="198013" y="203321"/>
          <a:ext cx="946242" cy="752421"/>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smtClean="0"/>
        </a:p>
        <a:p>
          <a:pPr lvl="0" algn="ctr" defTabSz="1066800">
            <a:lnSpc>
              <a:spcPct val="90000"/>
            </a:lnSpc>
            <a:spcBef>
              <a:spcPct val="0"/>
            </a:spcBef>
            <a:spcAft>
              <a:spcPct val="35000"/>
            </a:spcAft>
          </a:pPr>
          <a:r>
            <a:rPr lang="ru-RU" sz="2400" kern="1200" dirty="0" smtClean="0"/>
            <a:t>1 </a:t>
          </a:r>
          <a:endParaRPr lang="ru-RU" sz="2400" kern="1200" dirty="0"/>
        </a:p>
      </dsp:txBody>
      <dsp:txXfrm rot="-5400000">
        <a:off x="294924" y="482622"/>
        <a:ext cx="752421" cy="193821"/>
      </dsp:txXfrm>
    </dsp:sp>
    <dsp:sp modelId="{AC8B57FE-D8DF-4FF8-AD94-1C316FC56837}">
      <dsp:nvSpPr>
        <dsp:cNvPr id="0" name=""/>
        <dsp:cNvSpPr/>
      </dsp:nvSpPr>
      <dsp:spPr>
        <a:xfrm rot="5400000">
          <a:off x="4537635" y="-3228620"/>
          <a:ext cx="606948" cy="721608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ctr" defTabSz="800100">
            <a:lnSpc>
              <a:spcPct val="90000"/>
            </a:lnSpc>
            <a:spcBef>
              <a:spcPct val="0"/>
            </a:spcBef>
            <a:spcAft>
              <a:spcPct val="15000"/>
            </a:spcAft>
            <a:buChar char="••"/>
          </a:pPr>
          <a:r>
            <a:rPr lang="ru-RU" sz="1800" b="1" kern="1200" dirty="0" smtClean="0"/>
            <a:t>Выявление и госпитализация пациенток групп высокого риска</a:t>
          </a:r>
          <a:endParaRPr lang="ru-RU" sz="1800" b="1" kern="1200" dirty="0"/>
        </a:p>
      </dsp:txBody>
      <dsp:txXfrm rot="-5400000">
        <a:off x="1233069" y="105575"/>
        <a:ext cx="7186453" cy="547690"/>
      </dsp:txXfrm>
    </dsp:sp>
    <dsp:sp modelId="{81023DF8-6DF7-4509-869C-3CABA84455ED}">
      <dsp:nvSpPr>
        <dsp:cNvPr id="0" name=""/>
        <dsp:cNvSpPr/>
      </dsp:nvSpPr>
      <dsp:spPr>
        <a:xfrm rot="5400000">
          <a:off x="233998" y="846011"/>
          <a:ext cx="933767" cy="783678"/>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smtClean="0"/>
        </a:p>
        <a:p>
          <a:pPr lvl="0" algn="ctr" defTabSz="1066800">
            <a:lnSpc>
              <a:spcPct val="90000"/>
            </a:lnSpc>
            <a:spcBef>
              <a:spcPct val="0"/>
            </a:spcBef>
            <a:spcAft>
              <a:spcPct val="35000"/>
            </a:spcAft>
          </a:pPr>
          <a:r>
            <a:rPr lang="ru-RU" sz="2400" kern="1200" dirty="0" smtClean="0"/>
            <a:t>2</a:t>
          </a:r>
          <a:endParaRPr lang="ru-RU" sz="2400" kern="1200" dirty="0"/>
        </a:p>
      </dsp:txBody>
      <dsp:txXfrm rot="-5400000">
        <a:off x="309043" y="1162805"/>
        <a:ext cx="783678" cy="150089"/>
      </dsp:txXfrm>
    </dsp:sp>
    <dsp:sp modelId="{AB82340A-BC0A-433F-ABCC-32EDE4749379}">
      <dsp:nvSpPr>
        <dsp:cNvPr id="0" name=""/>
        <dsp:cNvSpPr/>
      </dsp:nvSpPr>
      <dsp:spPr>
        <a:xfrm rot="5400000">
          <a:off x="4432644" y="-2358458"/>
          <a:ext cx="606948" cy="686579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ctr" defTabSz="711200">
            <a:lnSpc>
              <a:spcPct val="90000"/>
            </a:lnSpc>
            <a:spcBef>
              <a:spcPct val="0"/>
            </a:spcBef>
            <a:spcAft>
              <a:spcPct val="15000"/>
            </a:spcAft>
            <a:buChar char="••"/>
          </a:pPr>
          <a:r>
            <a:rPr lang="ru-RU" sz="1600" b="1" kern="1200" dirty="0" smtClean="0"/>
            <a:t>Своевременная диагностика и лечение </a:t>
          </a:r>
          <a:r>
            <a:rPr lang="ru-RU" sz="1600" b="1" kern="1200" dirty="0" err="1" smtClean="0"/>
            <a:t>железодифицитных</a:t>
          </a:r>
          <a:r>
            <a:rPr lang="ru-RU" sz="1600" b="1" kern="1200" dirty="0" smtClean="0"/>
            <a:t> анемий у беременных (пероральные и парентеральные препараты железа, рекомбинантный </a:t>
          </a:r>
          <a:r>
            <a:rPr lang="ru-RU" sz="1600" b="1" kern="1200" dirty="0" err="1" smtClean="0"/>
            <a:t>эритропоэтин</a:t>
          </a:r>
          <a:r>
            <a:rPr lang="ru-RU" sz="1600" b="1" kern="1200" dirty="0" smtClean="0"/>
            <a:t>)</a:t>
          </a:r>
          <a:endParaRPr lang="ru-RU" sz="1600" b="1" kern="1200" dirty="0"/>
        </a:p>
      </dsp:txBody>
      <dsp:txXfrm rot="-5400000">
        <a:off x="1303219" y="800596"/>
        <a:ext cx="6836170" cy="547690"/>
      </dsp:txXfrm>
    </dsp:sp>
    <dsp:sp modelId="{51C1CF27-0A12-40F7-B82E-97005FBCA1D9}">
      <dsp:nvSpPr>
        <dsp:cNvPr id="0" name=""/>
        <dsp:cNvSpPr/>
      </dsp:nvSpPr>
      <dsp:spPr>
        <a:xfrm rot="5400000">
          <a:off x="-19886" y="2270118"/>
          <a:ext cx="1513795" cy="749460"/>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smtClean="0"/>
        </a:p>
        <a:p>
          <a:pPr lvl="0" algn="ctr" defTabSz="1066800">
            <a:lnSpc>
              <a:spcPct val="90000"/>
            </a:lnSpc>
            <a:spcBef>
              <a:spcPct val="0"/>
            </a:spcBef>
            <a:spcAft>
              <a:spcPct val="35000"/>
            </a:spcAft>
          </a:pPr>
          <a:r>
            <a:rPr lang="ru-RU" sz="2400" kern="1200" dirty="0" smtClean="0"/>
            <a:t>3</a:t>
          </a:r>
          <a:endParaRPr lang="ru-RU" sz="2400" kern="1200" dirty="0"/>
        </a:p>
      </dsp:txBody>
      <dsp:txXfrm rot="-5400000">
        <a:off x="362281" y="2262681"/>
        <a:ext cx="749460" cy="764335"/>
      </dsp:txXfrm>
    </dsp:sp>
    <dsp:sp modelId="{CADFE5CC-CA54-40E0-99FE-DB475FEB38F1}">
      <dsp:nvSpPr>
        <dsp:cNvPr id="0" name=""/>
        <dsp:cNvSpPr/>
      </dsp:nvSpPr>
      <dsp:spPr>
        <a:xfrm rot="5400000">
          <a:off x="3758099" y="-834689"/>
          <a:ext cx="1887003" cy="677141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t>Оптимизация хирургической тактики</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Управляемая баллонная тампонада полости матки</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Перевязка приводящих маточных сосудов</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Компрессионные швы на матку</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Перевязка внутренних подвздошных артерий</a:t>
          </a:r>
          <a:endParaRPr lang="ru-RU" sz="1600" b="1" kern="1200" dirty="0"/>
        </a:p>
        <a:p>
          <a:pPr marL="171450" lvl="1" indent="-171450" algn="l" defTabSz="711200">
            <a:lnSpc>
              <a:spcPct val="90000"/>
            </a:lnSpc>
            <a:spcBef>
              <a:spcPct val="0"/>
            </a:spcBef>
            <a:spcAft>
              <a:spcPct val="15000"/>
            </a:spcAft>
            <a:buChar char="••"/>
          </a:pPr>
          <a:r>
            <a:rPr lang="ru-RU" sz="1600" b="1" kern="1200" dirty="0" err="1" smtClean="0"/>
            <a:t>Гистерэктомия</a:t>
          </a:r>
          <a:endParaRPr lang="ru-RU" sz="1600" b="1" kern="1200" dirty="0"/>
        </a:p>
      </dsp:txBody>
      <dsp:txXfrm rot="-5400000">
        <a:off x="1315891" y="1699635"/>
        <a:ext cx="6679303" cy="1702771"/>
      </dsp:txXfrm>
    </dsp:sp>
    <dsp:sp modelId="{4033724E-760B-45F2-9383-2F468F8674E2}">
      <dsp:nvSpPr>
        <dsp:cNvPr id="0" name=""/>
        <dsp:cNvSpPr/>
      </dsp:nvSpPr>
      <dsp:spPr>
        <a:xfrm rot="5400000">
          <a:off x="-82913" y="4258903"/>
          <a:ext cx="1701155" cy="945479"/>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smtClean="0"/>
        </a:p>
        <a:p>
          <a:pPr lvl="0" algn="ctr" defTabSz="1066800">
            <a:lnSpc>
              <a:spcPct val="90000"/>
            </a:lnSpc>
            <a:spcBef>
              <a:spcPct val="0"/>
            </a:spcBef>
            <a:spcAft>
              <a:spcPct val="35000"/>
            </a:spcAft>
          </a:pPr>
          <a:r>
            <a:rPr lang="ru-RU" sz="2400" kern="1200" dirty="0" smtClean="0"/>
            <a:t>4</a:t>
          </a:r>
          <a:endParaRPr lang="ru-RU" sz="2400" kern="1200" dirty="0"/>
        </a:p>
      </dsp:txBody>
      <dsp:txXfrm rot="-5400000">
        <a:off x="294926" y="4353805"/>
        <a:ext cx="945479" cy="755676"/>
      </dsp:txXfrm>
    </dsp:sp>
    <dsp:sp modelId="{3BF0CA87-5D30-42E2-B66A-A8CEEF54B94A}">
      <dsp:nvSpPr>
        <dsp:cNvPr id="0" name=""/>
        <dsp:cNvSpPr/>
      </dsp:nvSpPr>
      <dsp:spPr>
        <a:xfrm rot="5400000">
          <a:off x="3796830" y="1234698"/>
          <a:ext cx="1917199" cy="689580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i="1" kern="1200" dirty="0" smtClean="0"/>
            <a:t>Применение утеротоников (окситоцин, </a:t>
          </a:r>
          <a:r>
            <a:rPr lang="ru-RU" sz="1600" b="1" i="1" kern="1200" dirty="0" err="1" smtClean="0"/>
            <a:t>карбетоцин</a:t>
          </a:r>
          <a:r>
            <a:rPr lang="ru-RU" sz="1600" b="1" i="1" kern="1200" dirty="0" smtClean="0"/>
            <a:t>, применение </a:t>
          </a:r>
          <a:r>
            <a:rPr lang="ru-RU" sz="1600" b="1" i="1" kern="1200" dirty="0" err="1" smtClean="0"/>
            <a:t>мизопростола</a:t>
          </a:r>
          <a:r>
            <a:rPr lang="ru-RU" sz="1600" b="1" i="1" kern="1200" dirty="0" smtClean="0"/>
            <a:t>)</a:t>
          </a:r>
          <a:endParaRPr lang="ru-RU" sz="1600" i="1" kern="1200" dirty="0"/>
        </a:p>
        <a:p>
          <a:pPr marL="171450" lvl="1" indent="-171450" algn="l" defTabSz="711200">
            <a:lnSpc>
              <a:spcPct val="90000"/>
            </a:lnSpc>
            <a:spcBef>
              <a:spcPct val="0"/>
            </a:spcBef>
            <a:spcAft>
              <a:spcPct val="15000"/>
            </a:spcAft>
            <a:buChar char="••"/>
          </a:pPr>
          <a:r>
            <a:rPr lang="ru-RU" sz="1600" b="1" i="1" kern="1200" dirty="0" err="1" smtClean="0"/>
            <a:t>Антифибринолитики</a:t>
          </a:r>
          <a:r>
            <a:rPr lang="ru-RU" sz="1600" b="1" i="1" kern="1200" dirty="0" smtClean="0"/>
            <a:t> (</a:t>
          </a:r>
          <a:r>
            <a:rPr lang="ru-RU" sz="1600" b="1" i="1" kern="1200" dirty="0" err="1" smtClean="0"/>
            <a:t>транексамовая</a:t>
          </a:r>
          <a:r>
            <a:rPr lang="ru-RU" sz="1600" b="1" i="1" kern="1200" dirty="0" smtClean="0"/>
            <a:t> кислота)</a:t>
          </a:r>
          <a:endParaRPr lang="ru-RU" sz="1600" b="1" i="1" kern="1200" dirty="0"/>
        </a:p>
        <a:p>
          <a:pPr marL="171450" lvl="1" indent="-171450" algn="l" defTabSz="711200">
            <a:lnSpc>
              <a:spcPct val="90000"/>
            </a:lnSpc>
            <a:spcBef>
              <a:spcPct val="0"/>
            </a:spcBef>
            <a:spcAft>
              <a:spcPct val="15000"/>
            </a:spcAft>
            <a:buChar char="••"/>
          </a:pPr>
          <a:r>
            <a:rPr lang="ru-RU" sz="1600" b="1" i="1" kern="1200" dirty="0" err="1" smtClean="0"/>
            <a:t>Интраоперационная</a:t>
          </a:r>
          <a:r>
            <a:rPr lang="ru-RU" sz="1600" b="1" i="1" kern="1200" dirty="0" smtClean="0"/>
            <a:t> </a:t>
          </a:r>
          <a:r>
            <a:rPr lang="ru-RU" sz="1600" b="1" i="1" kern="1200" dirty="0" err="1" smtClean="0"/>
            <a:t>нормоволемическая</a:t>
          </a:r>
          <a:r>
            <a:rPr lang="ru-RU" sz="1600" b="1" i="1" kern="1200" dirty="0" smtClean="0"/>
            <a:t> </a:t>
          </a:r>
          <a:r>
            <a:rPr lang="ru-RU" sz="1600" b="1" i="1" kern="1200" dirty="0" err="1" smtClean="0"/>
            <a:t>гемодилюция</a:t>
          </a:r>
          <a:endParaRPr lang="ru-RU" sz="1600" b="1" i="1" kern="1200" dirty="0"/>
        </a:p>
        <a:p>
          <a:pPr marL="171450" lvl="1" indent="-171450" algn="l" defTabSz="711200">
            <a:lnSpc>
              <a:spcPct val="90000"/>
            </a:lnSpc>
            <a:spcBef>
              <a:spcPct val="0"/>
            </a:spcBef>
            <a:spcAft>
              <a:spcPct val="15000"/>
            </a:spcAft>
            <a:buChar char="••"/>
          </a:pPr>
          <a:r>
            <a:rPr lang="ru-RU" sz="1600" b="1" i="1" kern="1200" dirty="0" smtClean="0"/>
            <a:t>Аппаратная </a:t>
          </a:r>
          <a:r>
            <a:rPr lang="ru-RU" sz="1600" b="1" i="1" kern="1200" dirty="0" err="1" smtClean="0"/>
            <a:t>реинфузия</a:t>
          </a:r>
          <a:r>
            <a:rPr lang="ru-RU" sz="1600" b="1" i="1" kern="1200" dirty="0" smtClean="0"/>
            <a:t> </a:t>
          </a:r>
          <a:r>
            <a:rPr lang="ru-RU" sz="1600" b="1" i="1" kern="1200" dirty="0" err="1" smtClean="0"/>
            <a:t>аутоэритроцитов</a:t>
          </a:r>
          <a:endParaRPr lang="ru-RU" sz="1600" b="1" i="1" kern="1200" dirty="0"/>
        </a:p>
        <a:p>
          <a:pPr marL="171450" lvl="1" indent="-171450" algn="l" defTabSz="711200">
            <a:lnSpc>
              <a:spcPct val="90000"/>
            </a:lnSpc>
            <a:spcBef>
              <a:spcPct val="0"/>
            </a:spcBef>
            <a:spcAft>
              <a:spcPct val="15000"/>
            </a:spcAft>
            <a:buChar char="••"/>
          </a:pPr>
          <a:r>
            <a:rPr lang="ru-RU" sz="1600" b="1" kern="1200" dirty="0" smtClean="0"/>
            <a:t>Применения факторов свертывания </a:t>
          </a:r>
          <a:r>
            <a:rPr lang="en-US" sz="1600" b="1" kern="1200" dirty="0" smtClean="0"/>
            <a:t>I, VII,IX,X, </a:t>
          </a:r>
          <a:r>
            <a:rPr lang="ru-RU" sz="1600" b="1" kern="1200" dirty="0" smtClean="0"/>
            <a:t>в комбинации . </a:t>
          </a:r>
          <a:r>
            <a:rPr lang="ru-RU" sz="1600" b="1" kern="1200" dirty="0" err="1" smtClean="0"/>
            <a:t>Протромбиновый</a:t>
          </a:r>
          <a:r>
            <a:rPr lang="ru-RU" sz="1600" b="1" kern="1200" dirty="0" smtClean="0"/>
            <a:t> комплекс (</a:t>
          </a:r>
          <a:r>
            <a:rPr lang="ru-RU" sz="1600" b="1" kern="1200" dirty="0" err="1" smtClean="0"/>
            <a:t>Протромплекс</a:t>
          </a:r>
          <a:r>
            <a:rPr lang="ru-RU" sz="1600" b="1" kern="1200" dirty="0" smtClean="0"/>
            <a:t> 600)</a:t>
          </a:r>
        </a:p>
        <a:p>
          <a:pPr marL="171450" lvl="1" indent="-171450" algn="l" defTabSz="711200">
            <a:lnSpc>
              <a:spcPct val="90000"/>
            </a:lnSpc>
            <a:spcBef>
              <a:spcPct val="0"/>
            </a:spcBef>
            <a:spcAft>
              <a:spcPct val="15000"/>
            </a:spcAft>
            <a:buChar char="••"/>
          </a:pPr>
          <a:r>
            <a:rPr lang="ru-RU" sz="1600" b="1" kern="1200" dirty="0" err="1" smtClean="0"/>
            <a:t>Коагил</a:t>
          </a:r>
          <a:r>
            <a:rPr lang="ru-RU" sz="1600" b="1" kern="1200" dirty="0" smtClean="0"/>
            <a:t>- </a:t>
          </a:r>
          <a:r>
            <a:rPr lang="en-US" sz="1600" b="1" kern="1200" dirty="0" smtClean="0"/>
            <a:t>VII</a:t>
          </a:r>
          <a:endParaRPr lang="ru-RU" sz="1600" b="1" kern="1200" dirty="0"/>
        </a:p>
      </dsp:txBody>
      <dsp:txXfrm rot="-5400000">
        <a:off x="1307528" y="3817590"/>
        <a:ext cx="6802214" cy="1730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521B1-12E3-4B1D-8C07-6540A5817B11}">
      <dsp:nvSpPr>
        <dsp:cNvPr id="0" name=""/>
        <dsp:cNvSpPr/>
      </dsp:nvSpPr>
      <dsp:spPr>
        <a:xfrm rot="10800000">
          <a:off x="0" y="0"/>
          <a:ext cx="8229600" cy="969640"/>
        </a:xfrm>
        <a:prstGeom prst="trapezoid">
          <a:avLst>
            <a:gd name="adj" fmla="val 84873"/>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t>Послеродовые гипотонические кровотечения – 70%</a:t>
          </a:r>
          <a:endParaRPr lang="ru-RU" sz="2000" b="1" kern="1200" dirty="0"/>
        </a:p>
      </dsp:txBody>
      <dsp:txXfrm rot="-10800000">
        <a:off x="1440179" y="0"/>
        <a:ext cx="5349240" cy="969640"/>
      </dsp:txXfrm>
    </dsp:sp>
    <dsp:sp modelId="{7FD806F1-FBE0-424A-89BC-7089E932AC23}">
      <dsp:nvSpPr>
        <dsp:cNvPr id="0" name=""/>
        <dsp:cNvSpPr/>
      </dsp:nvSpPr>
      <dsp:spPr>
        <a:xfrm rot="10800000">
          <a:off x="822959" y="969639"/>
          <a:ext cx="6583680" cy="969640"/>
        </a:xfrm>
        <a:prstGeom prst="trapezoid">
          <a:avLst>
            <a:gd name="adj" fmla="val 84873"/>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t>Отслойка плаценты, разрыв матки, повреждения родовых путей – 20%</a:t>
          </a:r>
          <a:endParaRPr lang="ru-RU" sz="2000" b="1" kern="1200" dirty="0"/>
        </a:p>
      </dsp:txBody>
      <dsp:txXfrm rot="-10800000">
        <a:off x="1975103" y="969639"/>
        <a:ext cx="4279392" cy="969640"/>
      </dsp:txXfrm>
    </dsp:sp>
    <dsp:sp modelId="{2FC5BD56-6D98-4159-A084-4DD0087F3E7C}">
      <dsp:nvSpPr>
        <dsp:cNvPr id="0" name=""/>
        <dsp:cNvSpPr/>
      </dsp:nvSpPr>
      <dsp:spPr>
        <a:xfrm rot="10800000">
          <a:off x="1645919" y="1939279"/>
          <a:ext cx="4937760" cy="969640"/>
        </a:xfrm>
        <a:prstGeom prst="trapezoid">
          <a:avLst>
            <a:gd name="adj" fmla="val 84873"/>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t>Врастание плаценты и нарушения ее отделения – 10%</a:t>
          </a:r>
          <a:endParaRPr lang="ru-RU" sz="2000" b="1" kern="1200" dirty="0"/>
        </a:p>
      </dsp:txBody>
      <dsp:txXfrm rot="-10800000">
        <a:off x="2510027" y="1939279"/>
        <a:ext cx="3209544" cy="969640"/>
      </dsp:txXfrm>
    </dsp:sp>
    <dsp:sp modelId="{E9FBB0D9-9808-41A9-8A96-B3A45370E96F}">
      <dsp:nvSpPr>
        <dsp:cNvPr id="0" name=""/>
        <dsp:cNvSpPr/>
      </dsp:nvSpPr>
      <dsp:spPr>
        <a:xfrm rot="10800000">
          <a:off x="2468879" y="2908919"/>
          <a:ext cx="3291839" cy="969640"/>
        </a:xfrm>
        <a:prstGeom prst="trapezoid">
          <a:avLst>
            <a:gd name="adj" fmla="val 84873"/>
          </a:avLst>
        </a:prstGeom>
        <a:solidFill>
          <a:schemeClr val="bg1"/>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err="1" smtClean="0"/>
            <a:t>Коагулопатия</a:t>
          </a:r>
          <a:r>
            <a:rPr lang="ru-RU" sz="2000" b="1" kern="1200" dirty="0" smtClean="0"/>
            <a:t>- 1%</a:t>
          </a:r>
          <a:endParaRPr lang="ru-RU" sz="2000" b="1" kern="1200" dirty="0"/>
        </a:p>
      </dsp:txBody>
      <dsp:txXfrm rot="-10800000">
        <a:off x="3044951" y="2908919"/>
        <a:ext cx="2139696" cy="969640"/>
      </dsp:txXfrm>
    </dsp:sp>
    <dsp:sp modelId="{24406005-98F1-4BC5-A8FE-0C2E7E9E5779}">
      <dsp:nvSpPr>
        <dsp:cNvPr id="0" name=""/>
        <dsp:cNvSpPr/>
      </dsp:nvSpPr>
      <dsp:spPr>
        <a:xfrm rot="10800000">
          <a:off x="3291839" y="3878560"/>
          <a:ext cx="1645919" cy="969640"/>
        </a:xfrm>
        <a:prstGeom prst="trapezoid">
          <a:avLst>
            <a:gd name="adj" fmla="val 84873"/>
          </a:avLst>
        </a:prstGeom>
        <a:solidFill>
          <a:schemeClr val="tx1"/>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ru-RU" sz="2000" b="1" kern="1200" dirty="0"/>
        </a:p>
      </dsp:txBody>
      <dsp:txXfrm rot="-10800000">
        <a:off x="3291839" y="3878560"/>
        <a:ext cx="1645919" cy="9696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5857"/>
          </a:xfrm>
          <a:prstGeom prst="rect">
            <a:avLst/>
          </a:prstGeom>
        </p:spPr>
        <p:txBody>
          <a:bodyPr vert="horz" lIns="90297" tIns="45149" rIns="90297" bIns="45149" rtlCol="0"/>
          <a:lstStyle>
            <a:lvl1pPr algn="l">
              <a:defRPr sz="1200"/>
            </a:lvl1pPr>
          </a:lstStyle>
          <a:p>
            <a:pPr>
              <a:defRPr/>
            </a:pPr>
            <a:endParaRPr lang="ru-RU"/>
          </a:p>
        </p:txBody>
      </p:sp>
      <p:sp>
        <p:nvSpPr>
          <p:cNvPr id="3" name="Дата 2"/>
          <p:cNvSpPr>
            <a:spLocks noGrp="1"/>
          </p:cNvSpPr>
          <p:nvPr>
            <p:ph type="dt" sz="quarter" idx="1"/>
          </p:nvPr>
        </p:nvSpPr>
        <p:spPr>
          <a:xfrm>
            <a:off x="3777607" y="0"/>
            <a:ext cx="2889938" cy="495857"/>
          </a:xfrm>
          <a:prstGeom prst="rect">
            <a:avLst/>
          </a:prstGeom>
        </p:spPr>
        <p:txBody>
          <a:bodyPr vert="horz" lIns="90297" tIns="45149" rIns="90297" bIns="45149" rtlCol="0"/>
          <a:lstStyle>
            <a:lvl1pPr algn="r">
              <a:defRPr sz="1200"/>
            </a:lvl1pPr>
          </a:lstStyle>
          <a:p>
            <a:pPr>
              <a:defRPr/>
            </a:pPr>
            <a:fld id="{5B4B77D6-0466-4D2C-9093-C3E8F9766487}" type="datetimeFigureOut">
              <a:rPr lang="ru-RU"/>
              <a:pPr>
                <a:defRPr/>
              </a:pPr>
              <a:t>04.03.2015</a:t>
            </a:fld>
            <a:endParaRPr lang="ru-RU"/>
          </a:p>
        </p:txBody>
      </p:sp>
      <p:sp>
        <p:nvSpPr>
          <p:cNvPr id="4" name="Нижний колонтитул 3"/>
          <p:cNvSpPr>
            <a:spLocks noGrp="1"/>
          </p:cNvSpPr>
          <p:nvPr>
            <p:ph type="ftr" sz="quarter" idx="2"/>
          </p:nvPr>
        </p:nvSpPr>
        <p:spPr>
          <a:xfrm>
            <a:off x="0" y="9429197"/>
            <a:ext cx="2889938" cy="495857"/>
          </a:xfrm>
          <a:prstGeom prst="rect">
            <a:avLst/>
          </a:prstGeom>
        </p:spPr>
        <p:txBody>
          <a:bodyPr vert="horz" lIns="90297" tIns="45149" rIns="90297" bIns="45149"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777607" y="9429197"/>
            <a:ext cx="2889938" cy="495857"/>
          </a:xfrm>
          <a:prstGeom prst="rect">
            <a:avLst/>
          </a:prstGeom>
        </p:spPr>
        <p:txBody>
          <a:bodyPr vert="horz" lIns="90297" tIns="45149" rIns="90297" bIns="45149" rtlCol="0" anchor="b"/>
          <a:lstStyle>
            <a:lvl1pPr algn="r">
              <a:defRPr sz="1200"/>
            </a:lvl1pPr>
          </a:lstStyle>
          <a:p>
            <a:pPr>
              <a:defRPr/>
            </a:pPr>
            <a:fld id="{6E1F7E48-40E1-4BDC-AADE-22B300B72124}" type="slidenum">
              <a:rPr lang="ru-RU"/>
              <a:pPr>
                <a:defRPr/>
              </a:pPr>
              <a:t>‹#›</a:t>
            </a:fld>
            <a:endParaRPr lang="ru-RU"/>
          </a:p>
        </p:txBody>
      </p:sp>
    </p:spTree>
    <p:extLst>
      <p:ext uri="{BB962C8B-B14F-4D97-AF65-F5344CB8AC3E}">
        <p14:creationId xmlns:p14="http://schemas.microsoft.com/office/powerpoint/2010/main" val="400488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5857"/>
          </a:xfrm>
          <a:prstGeom prst="rect">
            <a:avLst/>
          </a:prstGeom>
        </p:spPr>
        <p:txBody>
          <a:bodyPr vert="horz" lIns="90297" tIns="45149" rIns="90297" bIns="45149" rtlCol="0"/>
          <a:lstStyle>
            <a:lvl1pPr algn="l">
              <a:defRPr sz="1200"/>
            </a:lvl1pPr>
          </a:lstStyle>
          <a:p>
            <a:pPr>
              <a:defRPr/>
            </a:pPr>
            <a:endParaRPr lang="ru-RU"/>
          </a:p>
        </p:txBody>
      </p:sp>
      <p:sp>
        <p:nvSpPr>
          <p:cNvPr id="3" name="Дата 2"/>
          <p:cNvSpPr>
            <a:spLocks noGrp="1"/>
          </p:cNvSpPr>
          <p:nvPr>
            <p:ph type="dt" idx="1"/>
          </p:nvPr>
        </p:nvSpPr>
        <p:spPr>
          <a:xfrm>
            <a:off x="3777607" y="0"/>
            <a:ext cx="2889938" cy="495857"/>
          </a:xfrm>
          <a:prstGeom prst="rect">
            <a:avLst/>
          </a:prstGeom>
        </p:spPr>
        <p:txBody>
          <a:bodyPr vert="horz" lIns="90297" tIns="45149" rIns="90297" bIns="45149" rtlCol="0"/>
          <a:lstStyle>
            <a:lvl1pPr algn="r">
              <a:defRPr sz="1200"/>
            </a:lvl1pPr>
          </a:lstStyle>
          <a:p>
            <a:pPr>
              <a:defRPr/>
            </a:pPr>
            <a:fld id="{DEBF0532-278A-4B4C-A829-5DAAA4209E53}" type="datetimeFigureOut">
              <a:rPr lang="ru-RU"/>
              <a:pPr>
                <a:defRPr/>
              </a:pPr>
              <a:t>04.03.2015</a:t>
            </a:fld>
            <a:endParaRPr lang="ru-RU"/>
          </a:p>
        </p:txBody>
      </p:sp>
      <p:sp>
        <p:nvSpPr>
          <p:cNvPr id="4" name="Образ слайда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297" tIns="45149" rIns="90297" bIns="45149" rtlCol="0" anchor="ctr"/>
          <a:lstStyle/>
          <a:p>
            <a:pPr lvl="0"/>
            <a:endParaRPr lang="ru-RU" noProof="0" smtClean="0"/>
          </a:p>
        </p:txBody>
      </p:sp>
      <p:sp>
        <p:nvSpPr>
          <p:cNvPr id="5" name="Заметки 4"/>
          <p:cNvSpPr>
            <a:spLocks noGrp="1"/>
          </p:cNvSpPr>
          <p:nvPr>
            <p:ph type="body" sz="quarter" idx="3"/>
          </p:nvPr>
        </p:nvSpPr>
        <p:spPr>
          <a:xfrm>
            <a:off x="666909" y="4714599"/>
            <a:ext cx="5335270" cy="4467462"/>
          </a:xfrm>
          <a:prstGeom prst="rect">
            <a:avLst/>
          </a:prstGeom>
        </p:spPr>
        <p:txBody>
          <a:bodyPr vert="horz" lIns="90297" tIns="45149" rIns="90297" bIns="45149"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9197"/>
            <a:ext cx="2889938" cy="495857"/>
          </a:xfrm>
          <a:prstGeom prst="rect">
            <a:avLst/>
          </a:prstGeom>
        </p:spPr>
        <p:txBody>
          <a:bodyPr vert="horz" lIns="90297" tIns="45149" rIns="90297" bIns="45149"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777607" y="9429197"/>
            <a:ext cx="2889938" cy="495857"/>
          </a:xfrm>
          <a:prstGeom prst="rect">
            <a:avLst/>
          </a:prstGeom>
        </p:spPr>
        <p:txBody>
          <a:bodyPr vert="horz" lIns="90297" tIns="45149" rIns="90297" bIns="45149" rtlCol="0" anchor="b"/>
          <a:lstStyle>
            <a:lvl1pPr algn="r">
              <a:defRPr sz="1200"/>
            </a:lvl1pPr>
          </a:lstStyle>
          <a:p>
            <a:pPr>
              <a:defRPr/>
            </a:pPr>
            <a:fld id="{169D3911-FC6E-44C9-B7F9-5AB5C0589F2E}" type="slidenum">
              <a:rPr lang="ru-RU"/>
              <a:pPr>
                <a:defRPr/>
              </a:pPr>
              <a:t>‹#›</a:t>
            </a:fld>
            <a:endParaRPr lang="ru-RU"/>
          </a:p>
        </p:txBody>
      </p:sp>
    </p:spTree>
    <p:extLst>
      <p:ext uri="{BB962C8B-B14F-4D97-AF65-F5344CB8AC3E}">
        <p14:creationId xmlns:p14="http://schemas.microsoft.com/office/powerpoint/2010/main" val="2922353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69D3911-FC6E-44C9-B7F9-5AB5C0589F2E}" type="slidenum">
              <a:rPr lang="ru-RU" smtClean="0"/>
              <a:pPr>
                <a:defRPr/>
              </a:pPr>
              <a:t>43</a:t>
            </a:fld>
            <a:endParaRPr lang="ru-RU"/>
          </a:p>
        </p:txBody>
      </p:sp>
    </p:spTree>
    <p:extLst>
      <p:ext uri="{BB962C8B-B14F-4D97-AF65-F5344CB8AC3E}">
        <p14:creationId xmlns:p14="http://schemas.microsoft.com/office/powerpoint/2010/main" val="212943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63C5457-60B6-4BAD-BF0E-D02F4F53C1C0}" type="datetimeFigureOut">
              <a:rPr lang="ru-RU" smtClean="0"/>
              <a:pPr>
                <a:defRPr/>
              </a:pPr>
              <a:t>04.03.2015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76C5622-253D-480F-949A-65CA945050F0}" type="slidenum">
              <a:rPr lang="ru-RU" smtClean="0"/>
              <a:pPr>
                <a:defRPr/>
              </a:pPr>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04102225-5EC0-49E9-9B4E-0BCA93797BE7}" type="datetimeFigureOut">
              <a:rPr lang="ru-RU" smtClean="0"/>
              <a:pPr>
                <a:defRPr/>
              </a:pPr>
              <a:t>04.03.2015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052E93E-3001-4532-85BF-9F090088F4FE}"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5EE48394-94E6-42DA-9EE9-85FC5B6612E6}" type="datetimeFigureOut">
              <a:rPr lang="ru-RU" smtClean="0"/>
              <a:pPr>
                <a:defRPr/>
              </a:pPr>
              <a:t>04.03.2015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BCF349C-7236-41FB-9DA9-7ECE2DBA9631}"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Основной слайд, (короткий заголовок)">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7074" y="685989"/>
            <a:ext cx="6929879" cy="600034"/>
          </a:xfrm>
          <a:prstGeom prst="rect">
            <a:avLst/>
          </a:prstGeom>
        </p:spPr>
        <p:txBody>
          <a:bodyPr anchor="t">
            <a:noAutofit/>
          </a:bodyPr>
          <a:lstStyle>
            <a:lvl1pPr algn="l">
              <a:defRPr sz="1800" b="1" baseline="0"/>
            </a:lvl1pPr>
          </a:lstStyle>
          <a:p>
            <a:r>
              <a:rPr lang="ru-RU" smtClean="0"/>
              <a:t>Образец заголовка</a:t>
            </a:r>
            <a:endParaRPr lang="ru-RU" dirty="0"/>
          </a:p>
        </p:txBody>
      </p:sp>
      <p:sp>
        <p:nvSpPr>
          <p:cNvPr id="10" name="Текст 9"/>
          <p:cNvSpPr>
            <a:spLocks noGrp="1"/>
          </p:cNvSpPr>
          <p:nvPr>
            <p:ph type="body" sz="quarter" idx="10"/>
          </p:nvPr>
        </p:nvSpPr>
        <p:spPr>
          <a:xfrm>
            <a:off x="337074" y="1800337"/>
            <a:ext cx="6929879" cy="4285954"/>
          </a:xfrm>
          <a:prstGeom prst="rect">
            <a:avLst/>
          </a:prstGeom>
        </p:spPr>
        <p:txBody>
          <a:bodyPr/>
          <a:lstStyle>
            <a:lvl1pPr marL="0" indent="0">
              <a:lnSpc>
                <a:spcPct val="80000"/>
              </a:lnSpc>
              <a:spcBef>
                <a:spcPts val="300"/>
              </a:spcBef>
              <a:buNone/>
              <a:defRPr sz="1800" b="0">
                <a:solidFill>
                  <a:schemeClr val="tx2">
                    <a:lumMod val="75000"/>
                  </a:schemeClr>
                </a:solidFill>
              </a:defRPr>
            </a:lvl1pPr>
            <a:lvl2pPr marL="0" indent="0">
              <a:lnSpc>
                <a:spcPct val="80000"/>
              </a:lnSpc>
              <a:spcBef>
                <a:spcPts val="300"/>
              </a:spcBef>
              <a:buNone/>
              <a:defRPr sz="1600">
                <a:solidFill>
                  <a:schemeClr val="tx2">
                    <a:lumMod val="75000"/>
                  </a:schemeClr>
                </a:solidFill>
              </a:defRPr>
            </a:lvl2pPr>
            <a:lvl3pPr marL="180000" indent="-180000">
              <a:lnSpc>
                <a:spcPct val="80000"/>
              </a:lnSpc>
              <a:spcBef>
                <a:spcPts val="300"/>
              </a:spcBef>
              <a:buClr>
                <a:schemeClr val="accent2">
                  <a:lumMod val="75000"/>
                </a:schemeClr>
              </a:buClr>
              <a:buFont typeface="Arial" pitchFamily="34" charset="0"/>
              <a:buChar char="•"/>
              <a:defRPr sz="1400">
                <a:solidFill>
                  <a:schemeClr val="tx2">
                    <a:lumMod val="75000"/>
                  </a:schemeClr>
                </a:solidFill>
              </a:defRPr>
            </a:lvl3pPr>
            <a:lvl4pPr marL="180000" indent="-180000">
              <a:lnSpc>
                <a:spcPct val="80000"/>
              </a:lnSpc>
              <a:spcBef>
                <a:spcPts val="300"/>
              </a:spcBef>
              <a:buClr>
                <a:schemeClr val="accent2">
                  <a:lumMod val="75000"/>
                </a:schemeClr>
              </a:buClr>
              <a:buFont typeface="Arial" pitchFamily="34" charset="0"/>
              <a:buChar char="•"/>
              <a:defRPr sz="1200">
                <a:solidFill>
                  <a:schemeClr val="tx2">
                    <a:lumMod val="75000"/>
                  </a:schemeClr>
                </a:solidFill>
              </a:defRPr>
            </a:lvl4pPr>
            <a:lvl5pPr marL="180000" indent="-180000">
              <a:lnSpc>
                <a:spcPct val="80000"/>
              </a:lnSpc>
              <a:spcBef>
                <a:spcPts val="300"/>
              </a:spcBef>
              <a:buClr>
                <a:schemeClr val="accent2">
                  <a:lumMod val="75000"/>
                </a:schemeClr>
              </a:buClr>
              <a:buFont typeface="Arial" pitchFamily="34" charset="0"/>
              <a:buChar char="•"/>
              <a:defRPr sz="1200">
                <a:solidFill>
                  <a:schemeClr val="tx2">
                    <a:lumMod val="7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1244407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Основной слайд, (длинный заголовок)">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7074" y="514551"/>
            <a:ext cx="6929879" cy="857191"/>
          </a:xfrm>
          <a:prstGeom prst="rect">
            <a:avLst/>
          </a:prstGeom>
        </p:spPr>
        <p:txBody>
          <a:bodyPr anchor="t">
            <a:noAutofit/>
          </a:bodyPr>
          <a:lstStyle>
            <a:lvl1pPr algn="l">
              <a:defRPr sz="1800" b="1" baseline="0"/>
            </a:lvl1pPr>
          </a:lstStyle>
          <a:p>
            <a:r>
              <a:rPr lang="ru-RU" smtClean="0"/>
              <a:t>Образец заголовка</a:t>
            </a:r>
            <a:endParaRPr lang="ru-RU" dirty="0"/>
          </a:p>
        </p:txBody>
      </p:sp>
      <p:sp>
        <p:nvSpPr>
          <p:cNvPr id="7" name="Текст 9"/>
          <p:cNvSpPr>
            <a:spLocks noGrp="1"/>
          </p:cNvSpPr>
          <p:nvPr>
            <p:ph type="body" sz="quarter" idx="10"/>
          </p:nvPr>
        </p:nvSpPr>
        <p:spPr>
          <a:xfrm>
            <a:off x="337074" y="1800337"/>
            <a:ext cx="6929879" cy="4285954"/>
          </a:xfrm>
          <a:prstGeom prst="rect">
            <a:avLst/>
          </a:prstGeom>
        </p:spPr>
        <p:txBody>
          <a:bodyPr/>
          <a:lstStyle>
            <a:lvl1pPr marL="0" indent="0">
              <a:lnSpc>
                <a:spcPct val="80000"/>
              </a:lnSpc>
              <a:spcBef>
                <a:spcPts val="300"/>
              </a:spcBef>
              <a:buNone/>
              <a:defRPr sz="1800" b="0" baseline="0">
                <a:solidFill>
                  <a:schemeClr val="tx2">
                    <a:lumMod val="75000"/>
                  </a:schemeClr>
                </a:solidFill>
              </a:defRPr>
            </a:lvl1pPr>
            <a:lvl2pPr marL="0" indent="0">
              <a:lnSpc>
                <a:spcPct val="80000"/>
              </a:lnSpc>
              <a:spcBef>
                <a:spcPts val="300"/>
              </a:spcBef>
              <a:buNone/>
              <a:defRPr sz="1600">
                <a:solidFill>
                  <a:schemeClr val="tx2">
                    <a:lumMod val="75000"/>
                  </a:schemeClr>
                </a:solidFill>
              </a:defRPr>
            </a:lvl2pPr>
            <a:lvl3pPr marL="180000" indent="-180000">
              <a:lnSpc>
                <a:spcPct val="80000"/>
              </a:lnSpc>
              <a:spcBef>
                <a:spcPts val="300"/>
              </a:spcBef>
              <a:buClr>
                <a:schemeClr val="accent2">
                  <a:lumMod val="75000"/>
                </a:schemeClr>
              </a:buClr>
              <a:buFont typeface="Arial" pitchFamily="34" charset="0"/>
              <a:buChar char="•"/>
              <a:defRPr sz="1400">
                <a:solidFill>
                  <a:schemeClr val="tx2">
                    <a:lumMod val="75000"/>
                  </a:schemeClr>
                </a:solidFill>
              </a:defRPr>
            </a:lvl3pPr>
            <a:lvl4pPr marL="180000" indent="-180000">
              <a:lnSpc>
                <a:spcPct val="80000"/>
              </a:lnSpc>
              <a:spcBef>
                <a:spcPts val="300"/>
              </a:spcBef>
              <a:buClr>
                <a:schemeClr val="accent2">
                  <a:lumMod val="75000"/>
                </a:schemeClr>
              </a:buClr>
              <a:buFont typeface="Arial" pitchFamily="34" charset="0"/>
              <a:buChar char="•"/>
              <a:defRPr sz="1200">
                <a:solidFill>
                  <a:schemeClr val="tx2">
                    <a:lumMod val="75000"/>
                  </a:schemeClr>
                </a:solidFill>
              </a:defRPr>
            </a:lvl4pPr>
            <a:lvl5pPr marL="180000" indent="-180000">
              <a:lnSpc>
                <a:spcPct val="80000"/>
              </a:lnSpc>
              <a:spcBef>
                <a:spcPts val="300"/>
              </a:spcBef>
              <a:buClr>
                <a:schemeClr val="accent2">
                  <a:lumMod val="75000"/>
                </a:schemeClr>
              </a:buClr>
              <a:buFont typeface="Arial" pitchFamily="34" charset="0"/>
              <a:buChar char="•"/>
              <a:defRPr sz="1200">
                <a:solidFill>
                  <a:schemeClr val="tx2">
                    <a:lumMod val="7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972674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a:defRPr/>
            </a:lvl1pPr>
          </a:lstStyle>
          <a:p>
            <a:pPr>
              <a:defRPr/>
            </a:pPr>
            <a:endParaRPr lang="ru-RU"/>
          </a:p>
        </p:txBody>
      </p:sp>
      <p:sp>
        <p:nvSpPr>
          <p:cNvPr id="7" name="Rectangle 5"/>
          <p:cNvSpPr>
            <a:spLocks noGrp="1" noChangeArrowheads="1"/>
          </p:cNvSpPr>
          <p:nvPr>
            <p:ph type="ftr" sz="quarter" idx="11"/>
          </p:nvPr>
        </p:nvSpPr>
        <p:spPr/>
        <p:txBody>
          <a:bodyPr/>
          <a:lstStyle>
            <a:lvl1pPr>
              <a:defRPr/>
            </a:lvl1pPr>
          </a:lstStyle>
          <a:p>
            <a:pPr>
              <a:defRPr/>
            </a:pPr>
            <a:endParaRPr lang="ru-RU"/>
          </a:p>
        </p:txBody>
      </p:sp>
      <p:sp>
        <p:nvSpPr>
          <p:cNvPr id="8" name="Rectangle 6"/>
          <p:cNvSpPr>
            <a:spLocks noGrp="1" noChangeArrowheads="1"/>
          </p:cNvSpPr>
          <p:nvPr>
            <p:ph type="sldNum" sz="quarter" idx="12"/>
          </p:nvPr>
        </p:nvSpPr>
        <p:spPr/>
        <p:txBody>
          <a:bodyPr/>
          <a:lstStyle>
            <a:lvl1pPr>
              <a:defRPr/>
            </a:lvl1pPr>
          </a:lstStyle>
          <a:p>
            <a:pPr>
              <a:defRPr/>
            </a:pPr>
            <a:fld id="{BCDD6E88-3C9A-4FF9-9686-583ADF32A18B}" type="slidenum">
              <a:rPr lang="ru-RU"/>
              <a:pPr>
                <a:defRPr/>
              </a:pPr>
              <a:t>‹#›</a:t>
            </a:fld>
            <a:endParaRPr lang="ru-RU"/>
          </a:p>
        </p:txBody>
      </p:sp>
    </p:spTree>
    <p:extLst>
      <p:ext uri="{BB962C8B-B14F-4D97-AF65-F5344CB8AC3E}">
        <p14:creationId xmlns:p14="http://schemas.microsoft.com/office/powerpoint/2010/main" val="179671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ACB6E817-1BFD-4EF3-AC1B-95AA541398EC}" type="datetimeFigureOut">
              <a:rPr lang="ru-RU" smtClean="0"/>
              <a:pPr>
                <a:defRPr/>
              </a:pPr>
              <a:t>04.03.2015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ED86BB-05B6-4FC8-9166-9E3243FA5E6E}"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84686575-1797-4BF8-892B-5B2B9941A8DF}" type="datetimeFigureOut">
              <a:rPr lang="ru-RU" smtClean="0"/>
              <a:pPr>
                <a:defRPr/>
              </a:pPr>
              <a:t>04.03.2015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106B1B1-3C43-4831-A5C9-080E4E43AFD9}" type="slidenum">
              <a:rPr lang="ru-RU" smtClean="0"/>
              <a:pPr>
                <a:defRPr/>
              </a:pPr>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CF7CA54D-CEE8-41B1-936B-6F78EF0DBD06}" type="datetimeFigureOut">
              <a:rPr lang="ru-RU" smtClean="0"/>
              <a:pPr>
                <a:defRPr/>
              </a:pPr>
              <a:t>04.03.2015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BADC1E62-AA68-454F-8B30-CE253391361E}"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AB0D271B-5139-49F0-949B-3D325BDA0EA1}" type="datetimeFigureOut">
              <a:rPr lang="ru-RU" smtClean="0"/>
              <a:pPr>
                <a:defRPr/>
              </a:pPr>
              <a:t>04.03.2015</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438C6D8C-F7B6-436F-80A9-F39A30BF5911}" type="slidenum">
              <a:rPr lang="ru-RU" smtClean="0"/>
              <a:pPr>
                <a:defRPr/>
              </a:pPr>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86F25D83-D7AA-485F-B99A-29C3050EC991}" type="datetimeFigureOut">
              <a:rPr lang="ru-RU" smtClean="0"/>
              <a:pPr>
                <a:defRPr/>
              </a:pPr>
              <a:t>04.03.2015</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B4F52858-ACE3-4615-80CF-233154C61513}"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F4F833F-63BF-434E-8C75-BE204866E112}" type="datetimeFigureOut">
              <a:rPr lang="ru-RU" smtClean="0"/>
              <a:pPr>
                <a:defRPr/>
              </a:pPr>
              <a:t>04.03.2015</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602BD6FD-570A-4764-B3B2-461639229AC4}"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6FB339C5-6F43-48CD-AADB-671165260EEA}" type="datetimeFigureOut">
              <a:rPr lang="ru-RU" smtClean="0"/>
              <a:pPr>
                <a:defRPr/>
              </a:pPr>
              <a:t>04.03.2015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273AC96-A4D5-43DD-8CDD-F36E37B68D86}" type="slidenum">
              <a:rPr lang="ru-RU" smtClean="0"/>
              <a:pPr>
                <a:defRPr/>
              </a:pPr>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AE149C3-CA1C-437D-BF81-2E3A927DFC5B}" type="datetimeFigureOut">
              <a:rPr lang="ru-RU" smtClean="0"/>
              <a:pPr>
                <a:defRPr/>
              </a:pPr>
              <a:t>04.03.2015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B734DAD0-6F26-4B3C-932E-321A9C6F28BE}"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6D07F9EE-D28F-44F8-9939-E5D7850C7F3C}" type="datetimeFigureOut">
              <a:rPr lang="ru-RU" smtClean="0"/>
              <a:pPr>
                <a:defRPr/>
              </a:pPr>
              <a:t>04.03.2015</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627095DC-0554-4F5A-A88A-092CEE2AF9F1}"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old.smed.ru/guides/6952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24" y="1268760"/>
            <a:ext cx="1351347"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Объект 2"/>
          <p:cNvSpPr>
            <a:spLocks noGrp="1"/>
          </p:cNvSpPr>
          <p:nvPr>
            <p:ph idx="1"/>
          </p:nvPr>
        </p:nvSpPr>
        <p:spPr>
          <a:xfrm>
            <a:off x="395288" y="1989138"/>
            <a:ext cx="8208962" cy="4608512"/>
          </a:xfrm>
        </p:spPr>
        <p:txBody>
          <a:bodyPr/>
          <a:lstStyle/>
          <a:p>
            <a:pPr marL="0" indent="0" algn="ctr">
              <a:buFont typeface="Wingdings" pitchFamily="2" charset="2"/>
              <a:buNone/>
            </a:pPr>
            <a:endParaRPr lang="ru-RU" altLang="ru-RU" dirty="0" smtClean="0">
              <a:solidFill>
                <a:schemeClr val="bg1"/>
              </a:solidFill>
            </a:endParaRPr>
          </a:p>
          <a:p>
            <a:pPr marL="0" indent="0" algn="ctr">
              <a:buFont typeface="Wingdings" pitchFamily="2" charset="2"/>
              <a:buNone/>
            </a:pPr>
            <a:endParaRPr lang="ru-RU" altLang="ru-RU" b="1" dirty="0" smtClean="0"/>
          </a:p>
          <a:p>
            <a:pPr marL="0" indent="0" algn="ctr">
              <a:buFont typeface="Wingdings" pitchFamily="2" charset="2"/>
              <a:buNone/>
            </a:pPr>
            <a:r>
              <a:rPr lang="ru-RU" altLang="ru-RU" b="1" dirty="0" smtClean="0"/>
              <a:t>Алгоритм оценки и коррекции гемостаза при акушерских кровотечениях.</a:t>
            </a:r>
            <a:endParaRPr lang="ru-RU" altLang="ru-RU" sz="2400" b="1" dirty="0" smtClean="0"/>
          </a:p>
          <a:p>
            <a:pPr marL="0" indent="0" algn="ctr">
              <a:buFont typeface="Wingdings" pitchFamily="2" charset="2"/>
              <a:buNone/>
            </a:pPr>
            <a:endParaRPr lang="ru-RU" altLang="ru-RU" b="1" dirty="0" smtClean="0"/>
          </a:p>
          <a:p>
            <a:pPr marL="0" indent="0" algn="ctr">
              <a:buFont typeface="Wingdings" pitchFamily="2" charset="2"/>
              <a:buNone/>
            </a:pPr>
            <a:r>
              <a:rPr lang="ru-RU" altLang="ru-RU" sz="2400" b="1" dirty="0" smtClean="0"/>
              <a:t>Матковский А.А., </a:t>
            </a:r>
          </a:p>
          <a:p>
            <a:pPr marL="0" indent="0" algn="ctr">
              <a:buFont typeface="Wingdings" pitchFamily="2" charset="2"/>
              <a:buNone/>
            </a:pPr>
            <a:r>
              <a:rPr lang="ru-RU" altLang="ru-RU" sz="2400" b="1" dirty="0" smtClean="0"/>
              <a:t>Куликов А.В</a:t>
            </a:r>
            <a:r>
              <a:rPr lang="ru-RU" altLang="ru-RU" b="1" dirty="0"/>
              <a:t>., Беломестнов С.Р</a:t>
            </a:r>
            <a:r>
              <a:rPr lang="ru-RU" altLang="ru-RU" b="1" dirty="0" smtClean="0"/>
              <a:t>., Жилин А.В.</a:t>
            </a:r>
            <a:endParaRPr lang="ru-RU" altLang="ru-RU" sz="2400" b="1" dirty="0" smtClean="0"/>
          </a:p>
          <a:p>
            <a:pPr marL="0" indent="0" algn="ctr">
              <a:buFont typeface="Wingdings" pitchFamily="2" charset="2"/>
              <a:buNone/>
            </a:pPr>
            <a:endParaRPr lang="ru-RU" altLang="ru-RU" sz="2400" dirty="0" smtClean="0"/>
          </a:p>
          <a:p>
            <a:pPr marL="0" indent="0" algn="ctr">
              <a:buFont typeface="Wingdings" pitchFamily="2" charset="2"/>
              <a:buNone/>
            </a:pPr>
            <a:endParaRPr lang="ru-RU" altLang="ru-RU" sz="2400" dirty="0" smtClean="0"/>
          </a:p>
          <a:p>
            <a:pPr marL="0" indent="0" algn="ctr">
              <a:buFont typeface="Wingdings" pitchFamily="2" charset="2"/>
              <a:buNone/>
            </a:pPr>
            <a:r>
              <a:rPr lang="ru-RU" altLang="ru-RU" sz="1800" b="1" dirty="0" smtClean="0"/>
              <a:t>Екатеринбург 2015</a:t>
            </a:r>
          </a:p>
        </p:txBody>
      </p:sp>
      <p:sp>
        <p:nvSpPr>
          <p:cNvPr id="4099" name="Text Box 4"/>
          <p:cNvSpPr>
            <a:spLocks noGrp="1" noChangeArrowheads="1"/>
          </p:cNvSpPr>
          <p:nvPr>
            <p:ph type="title"/>
          </p:nvPr>
        </p:nvSpPr>
        <p:spPr>
          <a:xfrm>
            <a:off x="457200" y="307975"/>
            <a:ext cx="8229600" cy="1076325"/>
          </a:xfrm>
        </p:spPr>
        <p:txBody>
          <a:bodyPr>
            <a:spAutoFit/>
          </a:bodyPr>
          <a:lstStyle/>
          <a:p>
            <a:pPr eaLnBrk="1" hangingPunct="1"/>
            <a:r>
              <a:rPr lang="ru-RU" altLang="ru-RU" sz="1600" b="1" smtClean="0">
                <a:latin typeface="Arial" charset="0"/>
                <a:cs typeface="Arial" charset="0"/>
              </a:rPr>
              <a:t>Министерство здравоохранения Свердловской области Государственное учреждение Областная детская клиническая больница № 1</a:t>
            </a:r>
            <a:br>
              <a:rPr lang="ru-RU" altLang="ru-RU" sz="1600" b="1" smtClean="0">
                <a:latin typeface="Arial" charset="0"/>
                <a:cs typeface="Arial" charset="0"/>
              </a:rPr>
            </a:br>
            <a:r>
              <a:rPr lang="ru-RU" altLang="ru-RU" sz="1600" b="1" smtClean="0">
                <a:latin typeface="Arial" charset="0"/>
                <a:cs typeface="Arial" charset="0"/>
              </a:rPr>
              <a:t>Областной перинатальный центр</a:t>
            </a:r>
            <a:br>
              <a:rPr lang="ru-RU" altLang="ru-RU" sz="1600" b="1" smtClean="0">
                <a:latin typeface="Arial" charset="0"/>
                <a:cs typeface="Arial" charset="0"/>
              </a:rPr>
            </a:br>
            <a:r>
              <a:rPr lang="ru-RU" altLang="ru-RU" sz="1600" b="1" smtClean="0">
                <a:latin typeface="Arial" charset="0"/>
                <a:cs typeface="Arial" charset="0"/>
              </a:rPr>
              <a:t>Кафедра анестезиологии, реаниматологии и трансфузиологии ФПК и ПП</a:t>
            </a:r>
          </a:p>
        </p:txBody>
      </p:sp>
      <p:pic>
        <p:nvPicPr>
          <p:cNvPr id="6" name="Picture 2"/>
          <p:cNvPicPr>
            <a:picLocks noChangeAspect="1" noChangeArrowheads="1"/>
          </p:cNvPicPr>
          <p:nvPr/>
        </p:nvPicPr>
        <p:blipFill>
          <a:blip r:embed="rId3" cstate="print">
            <a:duotone>
              <a:prstClr val="black"/>
              <a:srgbClr val="5C1F00">
                <a:alpha val="85882"/>
                <a:tint val="45000"/>
                <a:satMod val="400000"/>
              </a:srgbClr>
            </a:duotone>
            <a:extLst>
              <a:ext uri="{28A0092B-C50C-407E-A947-70E740481C1C}">
                <a14:useLocalDpi xmlns:a14="http://schemas.microsoft.com/office/drawing/2010/main" val="0"/>
              </a:ext>
            </a:extLst>
          </a:blip>
          <a:srcRect/>
          <a:stretch>
            <a:fillRect/>
          </a:stretch>
        </p:blipFill>
        <p:spPr bwMode="auto">
          <a:xfrm>
            <a:off x="7308304" y="1268760"/>
            <a:ext cx="1512168" cy="1283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459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D27DCD20-E737-491B-ABAA-83EA7AEFECD8}" type="slidenum">
              <a:rPr lang="ru-RU" smtClean="0"/>
              <a:pPr>
                <a:defRPr/>
              </a:pPr>
              <a:t>10</a:t>
            </a:fld>
            <a:endParaRPr lang="ru-RU"/>
          </a:p>
        </p:txBody>
      </p:sp>
      <p:sp>
        <p:nvSpPr>
          <p:cNvPr id="19459" name="Заголовок 1"/>
          <p:cNvSpPr>
            <a:spLocks noGrp="1"/>
          </p:cNvSpPr>
          <p:nvPr>
            <p:ph type="title" idx="4294967295"/>
          </p:nvPr>
        </p:nvSpPr>
        <p:spPr>
          <a:xfrm>
            <a:off x="428625" y="214313"/>
            <a:ext cx="7800975" cy="1143000"/>
          </a:xfrm>
        </p:spPr>
        <p:txBody>
          <a:bodyPr>
            <a:normAutofit fontScale="90000"/>
          </a:bodyPr>
          <a:lstStyle/>
          <a:p>
            <a:pPr algn="l"/>
            <a:r>
              <a:rPr lang="de-CH" altLang="ru-RU" sz="4000" b="1" smtClean="0">
                <a:solidFill>
                  <a:schemeClr val="tx2"/>
                </a:solidFill>
              </a:rPr>
              <a:t>Ферин</a:t>
            </a:r>
            <a:r>
              <a:rPr lang="ru-RU" altLang="ru-RU" sz="4000" b="1" smtClean="0">
                <a:solidFill>
                  <a:schemeClr val="tx2"/>
                </a:solidFill>
              </a:rPr>
              <a:t>ж</a:t>
            </a:r>
            <a:r>
              <a:rPr lang="de-CH" altLang="ru-RU" sz="4000" b="1" smtClean="0">
                <a:solidFill>
                  <a:schemeClr val="tx2"/>
                </a:solidFill>
              </a:rPr>
              <a:t>ект</a:t>
            </a:r>
            <a:br>
              <a:rPr lang="de-CH" altLang="ru-RU" sz="4000" b="1" smtClean="0">
                <a:solidFill>
                  <a:schemeClr val="tx2"/>
                </a:solidFill>
              </a:rPr>
            </a:br>
            <a:r>
              <a:rPr lang="ru-RU" altLang="ru-RU" sz="3200" smtClean="0">
                <a:solidFill>
                  <a:schemeClr val="tx2"/>
                </a:solidFill>
              </a:rPr>
              <a:t>внутривенная инфузия</a:t>
            </a:r>
            <a:endParaRPr lang="ru-RU" altLang="ru-RU" sz="4000" smtClean="0">
              <a:solidFill>
                <a:schemeClr val="tx2"/>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428750"/>
            <a:ext cx="77343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6219825"/>
            <a:ext cx="3371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cstate="print">
            <a:duotone>
              <a:prstClr val="black"/>
              <a:srgbClr val="5C1F00">
                <a:alpha val="85882"/>
                <a:tint val="45000"/>
                <a:satMod val="400000"/>
              </a:srgbClr>
            </a:duotone>
            <a:extLst>
              <a:ext uri="{28A0092B-C50C-407E-A947-70E740481C1C}">
                <a14:useLocalDpi xmlns:a14="http://schemas.microsoft.com/office/drawing/2010/main" val="0"/>
              </a:ext>
            </a:extLst>
          </a:blip>
          <a:srcRect/>
          <a:stretch>
            <a:fillRect/>
          </a:stretch>
        </p:blipFill>
        <p:spPr bwMode="auto">
          <a:xfrm>
            <a:off x="7812360" y="0"/>
            <a:ext cx="1512168" cy="1283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3" name="Прямоугольник 1"/>
          <p:cNvSpPr>
            <a:spLocks noChangeArrowheads="1"/>
          </p:cNvSpPr>
          <p:nvPr/>
        </p:nvSpPr>
        <p:spPr bwMode="auto">
          <a:xfrm>
            <a:off x="357188" y="3244850"/>
            <a:ext cx="55022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sz="1000" dirty="0"/>
              <a:t>Матковский А.А., </a:t>
            </a:r>
            <a:r>
              <a:rPr lang="ru-RU" sz="1000" dirty="0" smtClean="0"/>
              <a:t>2015</a:t>
            </a:r>
            <a:endParaRPr lang="ru-RU" sz="1000" dirty="0"/>
          </a:p>
        </p:txBody>
      </p:sp>
    </p:spTree>
    <p:extLst>
      <p:ext uri="{BB962C8B-B14F-4D97-AF65-F5344CB8AC3E}">
        <p14:creationId xmlns:p14="http://schemas.microsoft.com/office/powerpoint/2010/main" val="3453664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4342CA3E-3F16-45CF-B200-201E7AC89F9B}" type="slidenum">
              <a:rPr lang="ru-RU" smtClean="0"/>
              <a:pPr>
                <a:defRPr/>
              </a:pPr>
              <a:t>11</a:t>
            </a:fld>
            <a:endParaRPr lang="ru-RU"/>
          </a:p>
        </p:txBody>
      </p:sp>
      <p:sp>
        <p:nvSpPr>
          <p:cNvPr id="5" name="Заголовок 1"/>
          <p:cNvSpPr txBox="1">
            <a:spLocks/>
          </p:cNvSpPr>
          <p:nvPr/>
        </p:nvSpPr>
        <p:spPr>
          <a:xfrm>
            <a:off x="457200" y="214313"/>
            <a:ext cx="8229600" cy="1071562"/>
          </a:xfrm>
          <a:prstGeom prst="rect">
            <a:avLst/>
          </a:prstGeom>
        </p:spPr>
        <p:txBody>
          <a:bodyPr/>
          <a:lstStyle/>
          <a:p>
            <a:pPr>
              <a:defRPr/>
            </a:pPr>
            <a:r>
              <a:rPr lang="de-CH" sz="4000" b="1" dirty="0" err="1">
                <a:solidFill>
                  <a:schemeClr val="tx2"/>
                </a:solidFill>
              </a:rPr>
              <a:t>Ферин</a:t>
            </a:r>
            <a:r>
              <a:rPr lang="ru-RU" sz="4000" b="1" dirty="0">
                <a:solidFill>
                  <a:schemeClr val="tx2"/>
                </a:solidFill>
              </a:rPr>
              <a:t>ж</a:t>
            </a:r>
            <a:r>
              <a:rPr lang="de-CH" sz="4000" b="1" dirty="0" err="1">
                <a:solidFill>
                  <a:schemeClr val="tx2"/>
                </a:solidFill>
              </a:rPr>
              <a:t>ект</a:t>
            </a:r>
            <a:endParaRPr lang="de-CH" sz="4000" b="1" dirty="0">
              <a:solidFill>
                <a:schemeClr val="tx2"/>
              </a:solidFill>
            </a:endParaRPr>
          </a:p>
          <a:p>
            <a:pPr fontAlgn="auto">
              <a:spcAft>
                <a:spcPts val="0"/>
              </a:spcAft>
              <a:defRPr/>
            </a:pPr>
            <a:r>
              <a:rPr lang="ru-RU" sz="3200" dirty="0">
                <a:solidFill>
                  <a:schemeClr val="tx2"/>
                </a:solidFill>
                <a:latin typeface="+mj-lt"/>
                <a:ea typeface="+mj-ea"/>
                <a:cs typeface="+mj-cs"/>
              </a:rPr>
              <a:t>в</a:t>
            </a:r>
            <a:r>
              <a:rPr lang="ru-RU" sz="3200" dirty="0" err="1">
                <a:solidFill>
                  <a:schemeClr val="tx2"/>
                </a:solidFill>
                <a:latin typeface="+mj-lt"/>
                <a:ea typeface="+mj-ea"/>
                <a:cs typeface="+mj-cs"/>
              </a:rPr>
              <a:t>нутривенная</a:t>
            </a:r>
            <a:r>
              <a:rPr lang="ru-RU" sz="3200" dirty="0">
                <a:solidFill>
                  <a:schemeClr val="tx2"/>
                </a:solidFill>
                <a:effectLst>
                  <a:outerShdw blurRad="31750" dist="25400" dir="5400000" algn="tl" rotWithShape="0">
                    <a:srgbClr val="000000">
                      <a:alpha val="25000"/>
                    </a:srgbClr>
                  </a:outerShdw>
                </a:effectLst>
                <a:latin typeface="+mj-lt"/>
                <a:ea typeface="+mj-ea"/>
                <a:cs typeface="+mj-cs"/>
              </a:rPr>
              <a:t> </a:t>
            </a:r>
            <a:r>
              <a:rPr lang="ru-RU" sz="3200" dirty="0">
                <a:solidFill>
                  <a:schemeClr val="tx2"/>
                </a:solidFill>
                <a:latin typeface="+mj-lt"/>
                <a:ea typeface="+mj-ea"/>
                <a:cs typeface="+mj-cs"/>
              </a:rPr>
              <a:t>инъекция</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0"/>
            <a:ext cx="835342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6219825"/>
            <a:ext cx="3371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cstate="print">
            <a:duotone>
              <a:prstClr val="black"/>
              <a:srgbClr val="5C1F00">
                <a:alpha val="85882"/>
                <a:tint val="45000"/>
                <a:satMod val="400000"/>
              </a:srgbClr>
            </a:duotone>
            <a:extLst>
              <a:ext uri="{28A0092B-C50C-407E-A947-70E740481C1C}">
                <a14:useLocalDpi xmlns:a14="http://schemas.microsoft.com/office/drawing/2010/main" val="0"/>
              </a:ext>
            </a:extLst>
          </a:blip>
          <a:srcRect/>
          <a:stretch>
            <a:fillRect/>
          </a:stretch>
        </p:blipFill>
        <p:spPr bwMode="auto">
          <a:xfrm>
            <a:off x="7812360" y="0"/>
            <a:ext cx="1512168" cy="1283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7" name="Прямоугольник 1"/>
          <p:cNvSpPr>
            <a:spLocks noChangeArrowheads="1"/>
          </p:cNvSpPr>
          <p:nvPr/>
        </p:nvSpPr>
        <p:spPr bwMode="auto">
          <a:xfrm>
            <a:off x="250825" y="3244850"/>
            <a:ext cx="56086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sz="1000" dirty="0"/>
              <a:t>Матковский А.А., </a:t>
            </a:r>
            <a:r>
              <a:rPr lang="ru-RU" sz="1000" dirty="0" smtClean="0"/>
              <a:t>2015</a:t>
            </a:r>
            <a:endParaRPr lang="ru-RU" sz="1000" dirty="0"/>
          </a:p>
        </p:txBody>
      </p:sp>
    </p:spTree>
    <p:extLst>
      <p:ext uri="{BB962C8B-B14F-4D97-AF65-F5344CB8AC3E}">
        <p14:creationId xmlns:p14="http://schemas.microsoft.com/office/powerpoint/2010/main" val="2952910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0"/>
            <a:ext cx="3419872" cy="256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p:cNvSpPr>
            <a:spLocks noGrp="1"/>
          </p:cNvSpPr>
          <p:nvPr>
            <p:ph idx="1"/>
          </p:nvPr>
        </p:nvSpPr>
        <p:spPr/>
        <p:txBody>
          <a:bodyPr/>
          <a:lstStyle/>
          <a:p>
            <a:pPr marL="0" indent="0" algn="ctr">
              <a:buNone/>
            </a:pPr>
            <a:r>
              <a:rPr lang="ru-RU" dirty="0" smtClean="0"/>
              <a:t> </a:t>
            </a:r>
          </a:p>
          <a:p>
            <a:pPr marL="0" indent="0" algn="ctr">
              <a:buNone/>
            </a:pPr>
            <a:endParaRPr lang="ru-RU" sz="3200" b="1" dirty="0">
              <a:solidFill>
                <a:srgbClr val="FF0000"/>
              </a:solidFill>
            </a:endParaRPr>
          </a:p>
          <a:p>
            <a:pPr marL="0" indent="0" algn="ctr">
              <a:buNone/>
            </a:pPr>
            <a:r>
              <a:rPr lang="ru-RU" sz="3200" b="1" dirty="0" smtClean="0">
                <a:solidFill>
                  <a:srgbClr val="FF0000"/>
                </a:solidFill>
              </a:rPr>
              <a:t>Алгоритм оценки и коррекции гемостаза на основании действующих протоколов применяемых в </a:t>
            </a:r>
          </a:p>
          <a:p>
            <a:pPr marL="0" indent="0" algn="ctr">
              <a:buNone/>
            </a:pPr>
            <a:r>
              <a:rPr lang="ru-RU" sz="3200" b="1" dirty="0" smtClean="0">
                <a:solidFill>
                  <a:srgbClr val="FF0000"/>
                </a:solidFill>
              </a:rPr>
              <a:t>Областном перинатальном центре,      г. Екатеринбург.</a:t>
            </a:r>
            <a:endParaRPr lang="ru-RU" sz="3200" b="1" dirty="0">
              <a:solidFill>
                <a:srgbClr val="FF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1779"/>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812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t>Этиология кровотечений</a:t>
            </a:r>
            <a:endParaRPr lang="ru-RU" sz="3600" b="1"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4215690675"/>
              </p:ext>
            </p:extLst>
          </p:nvPr>
        </p:nvGraphicFramePr>
        <p:xfrm>
          <a:off x="457200" y="1628800"/>
          <a:ext cx="8229600" cy="48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890588"/>
            <a:ext cx="5545137"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Заголовок 1"/>
          <p:cNvSpPr>
            <a:spLocks noGrp="1"/>
          </p:cNvSpPr>
          <p:nvPr>
            <p:ph type="title"/>
          </p:nvPr>
        </p:nvSpPr>
        <p:spPr>
          <a:xfrm>
            <a:off x="468313" y="115888"/>
            <a:ext cx="8229600" cy="615950"/>
          </a:xfrm>
        </p:spPr>
        <p:txBody>
          <a:bodyPr/>
          <a:lstStyle/>
          <a:p>
            <a:r>
              <a:rPr lang="ru-RU" altLang="ru-RU" sz="2800" b="1" smtClean="0">
                <a:solidFill>
                  <a:srgbClr val="3333FF"/>
                </a:solidFill>
              </a:rPr>
              <a:t>Методы поэтапного консервативного гемостаза</a:t>
            </a:r>
          </a:p>
        </p:txBody>
      </p:sp>
      <p:sp>
        <p:nvSpPr>
          <p:cNvPr id="5" name="TextBox 4"/>
          <p:cNvSpPr txBox="1"/>
          <p:nvPr/>
        </p:nvSpPr>
        <p:spPr>
          <a:xfrm>
            <a:off x="249238" y="4868863"/>
            <a:ext cx="2738437" cy="1736725"/>
          </a:xfrm>
          <a:prstGeom prst="round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ru-RU" sz="2400" b="1" dirty="0">
                <a:solidFill>
                  <a:srgbClr val="3333FF"/>
                </a:solidFill>
              </a:rPr>
              <a:t>Допустимая</a:t>
            </a:r>
          </a:p>
          <a:p>
            <a:pPr algn="ctr">
              <a:defRPr/>
            </a:pPr>
            <a:r>
              <a:rPr lang="ru-RU" b="1" dirty="0"/>
              <a:t>Коррекция анемии</a:t>
            </a:r>
          </a:p>
          <a:p>
            <a:pPr algn="ctr">
              <a:defRPr/>
            </a:pPr>
            <a:r>
              <a:rPr lang="ru-RU" b="1" dirty="0"/>
              <a:t>Активное ведение </a:t>
            </a:r>
            <a:r>
              <a:rPr lang="en-US" b="1" dirty="0"/>
              <a:t>III</a:t>
            </a:r>
            <a:r>
              <a:rPr lang="ru-RU" b="1" dirty="0"/>
              <a:t> периода родов</a:t>
            </a:r>
          </a:p>
          <a:p>
            <a:pPr algn="ctr">
              <a:defRPr/>
            </a:pPr>
            <a:r>
              <a:rPr lang="ru-RU" b="1" dirty="0"/>
              <a:t>Утеротоники</a:t>
            </a:r>
          </a:p>
        </p:txBody>
      </p:sp>
      <p:sp>
        <p:nvSpPr>
          <p:cNvPr id="6" name="Скругленный прямоугольник 5"/>
          <p:cNvSpPr/>
          <p:nvPr/>
        </p:nvSpPr>
        <p:spPr>
          <a:xfrm>
            <a:off x="2987675" y="3659188"/>
            <a:ext cx="5815013" cy="2757487"/>
          </a:xfrm>
          <a:prstGeom prst="round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2800" b="1" dirty="0">
                <a:solidFill>
                  <a:srgbClr val="3333FF"/>
                </a:solidFill>
              </a:rPr>
              <a:t>Патологическая</a:t>
            </a:r>
            <a:endParaRPr lang="ru-RU" sz="3200" b="1" dirty="0">
              <a:solidFill>
                <a:srgbClr val="3333FF"/>
              </a:solidFill>
            </a:endParaRPr>
          </a:p>
          <a:p>
            <a:pPr algn="ctr">
              <a:defRPr/>
            </a:pPr>
            <a:r>
              <a:rPr lang="ru-RU" sz="3200" b="1" dirty="0">
                <a:latin typeface="Arial" panose="020B0604020202020204" pitchFamily="34" charset="0"/>
                <a:cs typeface="Arial" panose="020B0604020202020204" pitchFamily="34" charset="0"/>
              </a:rPr>
              <a:t>+</a:t>
            </a:r>
          </a:p>
          <a:p>
            <a:pPr>
              <a:defRPr/>
            </a:pPr>
            <a:r>
              <a:rPr lang="ru-RU" sz="1600" b="1" dirty="0">
                <a:latin typeface="Arial" panose="020B0604020202020204" pitchFamily="34" charset="0"/>
                <a:cs typeface="Arial" panose="020B0604020202020204" pitchFamily="34" charset="0"/>
              </a:rPr>
              <a:t>Инфузионная терапия</a:t>
            </a:r>
          </a:p>
          <a:p>
            <a:pPr>
              <a:defRPr/>
            </a:pPr>
            <a:r>
              <a:rPr lang="ru-RU" sz="1600" b="1" dirty="0">
                <a:latin typeface="Arial" panose="020B0604020202020204" pitchFamily="34" charset="0"/>
                <a:cs typeface="Arial" panose="020B0604020202020204" pitchFamily="34" charset="0"/>
              </a:rPr>
              <a:t>Компоненты крови по строгим показаниям (при продолжающемся кровотечении)</a:t>
            </a:r>
          </a:p>
          <a:p>
            <a:pPr>
              <a:defRPr/>
            </a:pPr>
            <a:r>
              <a:rPr lang="ru-RU" sz="1600" b="1" dirty="0">
                <a:latin typeface="Arial" panose="020B0604020202020204" pitchFamily="34" charset="0"/>
                <a:cs typeface="Arial" panose="020B0604020202020204" pitchFamily="34" charset="0"/>
              </a:rPr>
              <a:t>Антифибринолитики </a:t>
            </a:r>
          </a:p>
          <a:p>
            <a:pPr>
              <a:defRPr/>
            </a:pPr>
            <a:r>
              <a:rPr lang="ru-RU" sz="1600" b="1" dirty="0">
                <a:latin typeface="Arial" panose="020B0604020202020204" pitchFamily="34" charset="0"/>
                <a:cs typeface="Arial" panose="020B0604020202020204" pitchFamily="34" charset="0"/>
              </a:rPr>
              <a:t>Факторы (</a:t>
            </a:r>
            <a:r>
              <a:rPr lang="en-US" sz="1600" b="1" dirty="0">
                <a:latin typeface="Arial" panose="020B0604020202020204" pitchFamily="34" charset="0"/>
                <a:cs typeface="Arial" panose="020B0604020202020204" pitchFamily="34" charset="0"/>
              </a:rPr>
              <a:t>VII</a:t>
            </a:r>
            <a:r>
              <a:rPr lang="ru-RU" sz="1600" b="1" dirty="0">
                <a:latin typeface="Arial" panose="020B0604020202020204" pitchFamily="34" charset="0"/>
                <a:cs typeface="Arial" panose="020B0604020202020204" pitchFamily="34" charset="0"/>
              </a:rPr>
              <a:t>) и концентраты факторов</a:t>
            </a:r>
          </a:p>
          <a:p>
            <a:pPr>
              <a:defRPr/>
            </a:pPr>
            <a:r>
              <a:rPr lang="ru-RU" sz="1600" b="1" dirty="0">
                <a:latin typeface="Arial" panose="020B0604020202020204" pitchFamily="34" charset="0"/>
                <a:cs typeface="Arial" panose="020B0604020202020204" pitchFamily="34" charset="0"/>
              </a:rPr>
              <a:t>Аппаратная </a:t>
            </a:r>
            <a:r>
              <a:rPr lang="ru-RU" sz="1600" b="1" dirty="0">
                <a:solidFill>
                  <a:schemeClr val="tx1"/>
                </a:solidFill>
                <a:latin typeface="Arial" panose="020B0604020202020204" pitchFamily="34" charset="0"/>
                <a:cs typeface="Arial" panose="020B0604020202020204" pitchFamily="34" charset="0"/>
              </a:rPr>
              <a:t>реинфузия отмытых </a:t>
            </a:r>
            <a:r>
              <a:rPr lang="ru-RU" sz="1600" b="1" dirty="0" err="1">
                <a:solidFill>
                  <a:schemeClr val="tx1"/>
                </a:solidFill>
                <a:latin typeface="Arial" panose="020B0604020202020204" pitchFamily="34" charset="0"/>
                <a:cs typeface="Arial" panose="020B0604020202020204" pitchFamily="34" charset="0"/>
              </a:rPr>
              <a:t>аутоэритроцитов</a:t>
            </a:r>
            <a:endParaRPr lang="ru-RU" sz="1600" b="1" dirty="0">
              <a:solidFill>
                <a:schemeClr val="tx1"/>
              </a:solidFill>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6007100" y="890588"/>
            <a:ext cx="2935288" cy="2894012"/>
          </a:xfrm>
          <a:prstGeom prst="roundRect">
            <a:avLst>
              <a:gd name="adj" fmla="val 9416"/>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ru-RU" sz="3200" b="1" dirty="0">
                <a:solidFill>
                  <a:srgbClr val="FF3300"/>
                </a:solidFill>
              </a:rPr>
              <a:t>Критическая</a:t>
            </a:r>
          </a:p>
          <a:p>
            <a:pPr algn="ctr">
              <a:defRPr/>
            </a:pPr>
            <a:r>
              <a:rPr lang="ru-RU" sz="3200" b="1" dirty="0"/>
              <a:t>+</a:t>
            </a:r>
          </a:p>
          <a:p>
            <a:pPr>
              <a:defRPr/>
            </a:pPr>
            <a:r>
              <a:rPr lang="ru-RU" sz="2000" b="1" dirty="0"/>
              <a:t>Оперативное лечение</a:t>
            </a:r>
          </a:p>
          <a:p>
            <a:pPr>
              <a:defRPr/>
            </a:pPr>
            <a:r>
              <a:rPr lang="ru-RU" sz="2000" b="1" dirty="0"/>
              <a:t>Компоненты крови </a:t>
            </a:r>
          </a:p>
          <a:p>
            <a:pPr>
              <a:defRPr/>
            </a:pPr>
            <a:r>
              <a:rPr lang="ru-RU" sz="2000" b="1" dirty="0"/>
              <a:t>ИВЛ</a:t>
            </a:r>
          </a:p>
          <a:p>
            <a:pPr>
              <a:defRPr/>
            </a:pPr>
            <a:r>
              <a:rPr lang="ru-RU" sz="2000" b="1" dirty="0"/>
              <a:t>Кальций</a:t>
            </a:r>
          </a:p>
          <a:p>
            <a:pPr>
              <a:defRPr/>
            </a:pPr>
            <a:r>
              <a:rPr lang="ru-RU" sz="2000" b="1" dirty="0"/>
              <a:t>Кортикостероиды</a:t>
            </a:r>
          </a:p>
        </p:txBody>
      </p:sp>
      <p:sp>
        <p:nvSpPr>
          <p:cNvPr id="15367" name="Прямоугольник 1"/>
          <p:cNvSpPr>
            <a:spLocks noChangeArrowheads="1"/>
          </p:cNvSpPr>
          <p:nvPr/>
        </p:nvSpPr>
        <p:spPr bwMode="auto">
          <a:xfrm>
            <a:off x="249238" y="3244850"/>
            <a:ext cx="855345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sz="1000" dirty="0"/>
              <a:t>Матковский А.А., </a:t>
            </a:r>
            <a:r>
              <a:rPr lang="ru-RU" sz="1000" dirty="0" smtClean="0"/>
              <a:t>2015</a:t>
            </a:r>
            <a:endParaRPr lang="ru-RU" sz="1000" dirty="0"/>
          </a:p>
        </p:txBody>
      </p:sp>
    </p:spTree>
    <p:extLst>
      <p:ext uri="{BB962C8B-B14F-4D97-AF65-F5344CB8AC3E}">
        <p14:creationId xmlns:p14="http://schemas.microsoft.com/office/powerpoint/2010/main" val="46886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533400"/>
            <a:ext cx="8229600" cy="732542"/>
          </a:xfrm>
        </p:spPr>
        <p:txBody>
          <a:bodyPr>
            <a:normAutofit/>
          </a:bodyPr>
          <a:lstStyle/>
          <a:p>
            <a:r>
              <a:rPr lang="ru-RU" altLang="ru-RU" sz="3600" b="1" dirty="0" smtClean="0">
                <a:solidFill>
                  <a:srgbClr val="DD593F"/>
                </a:solidFill>
                <a:latin typeface="Arial" charset="0"/>
                <a:cs typeface="Arial" charset="0"/>
              </a:rPr>
              <a:t>Допустимая кровопотеря</a:t>
            </a:r>
          </a:p>
        </p:txBody>
      </p:sp>
      <p:graphicFrame>
        <p:nvGraphicFramePr>
          <p:cNvPr id="3" name="Объект 2"/>
          <p:cNvGraphicFramePr>
            <a:graphicFrameLocks noGrp="1"/>
          </p:cNvGraphicFramePr>
          <p:nvPr>
            <p:ph idx="1"/>
            <p:extLst>
              <p:ext uri="{D42A27DB-BD31-4B8C-83A1-F6EECF244321}">
                <p14:modId xmlns:p14="http://schemas.microsoft.com/office/powerpoint/2010/main" val="2565709114"/>
              </p:ext>
            </p:extLst>
          </p:nvPr>
        </p:nvGraphicFramePr>
        <p:xfrm>
          <a:off x="479425" y="1341438"/>
          <a:ext cx="8364538" cy="3014662"/>
        </p:xfrm>
        <a:graphic>
          <a:graphicData uri="http://schemas.openxmlformats.org/drawingml/2006/table">
            <a:tbl>
              <a:tblPr firstRow="1" bandRow="1">
                <a:tableStyleId>{5C22544A-7EE6-4342-B048-85BDC9FD1C3A}</a:tableStyleId>
              </a:tblPr>
              <a:tblGrid>
                <a:gridCol w="4182269"/>
                <a:gridCol w="4182269"/>
              </a:tblGrid>
              <a:tr h="365716">
                <a:tc>
                  <a:txBody>
                    <a:bodyPr/>
                    <a:lstStyle/>
                    <a:p>
                      <a:pPr algn="ctr"/>
                      <a:r>
                        <a:rPr lang="ru-RU" sz="1800" dirty="0" smtClean="0"/>
                        <a:t>Критерии</a:t>
                      </a:r>
                      <a:endParaRPr lang="ru-RU" sz="1800" dirty="0"/>
                    </a:p>
                  </a:txBody>
                  <a:tcPr marL="91454" marR="91454" marT="45698" marB="45698"/>
                </a:tc>
                <a:tc>
                  <a:txBody>
                    <a:bodyPr/>
                    <a:lstStyle/>
                    <a:p>
                      <a:pPr algn="ctr"/>
                      <a:r>
                        <a:rPr lang="ru-RU" sz="1800" dirty="0" smtClean="0"/>
                        <a:t> Тактика</a:t>
                      </a:r>
                      <a:endParaRPr lang="ru-RU" sz="1800" dirty="0"/>
                    </a:p>
                  </a:txBody>
                  <a:tcPr marL="91454" marR="91454" marT="45698" marB="45698"/>
                </a:tc>
              </a:tr>
              <a:tr h="2648946">
                <a:tc>
                  <a:txBody>
                    <a:bodyPr/>
                    <a:lstStyle/>
                    <a:p>
                      <a:r>
                        <a:rPr lang="ru-RU" sz="1800" b="1" dirty="0" smtClean="0">
                          <a:solidFill>
                            <a:srgbClr val="FF0000"/>
                          </a:solidFill>
                        </a:rPr>
                        <a:t>0,5% массы тела</a:t>
                      </a:r>
                      <a:endParaRPr lang="ru-RU" sz="1800" b="1" dirty="0">
                        <a:solidFill>
                          <a:srgbClr val="FF0000"/>
                        </a:solidFill>
                      </a:endParaRPr>
                    </a:p>
                  </a:txBody>
                  <a:tcPr marL="91454" marR="91454" marT="45698" marB="45698"/>
                </a:tc>
                <a:tc>
                  <a:txBody>
                    <a:bodyPr/>
                    <a:lstStyle/>
                    <a:p>
                      <a:pPr marL="0" indent="0" algn="l">
                        <a:buFont typeface="Arial" pitchFamily="34" charset="0"/>
                        <a:buNone/>
                      </a:pPr>
                      <a:r>
                        <a:rPr lang="ru-RU" sz="1800" b="1" dirty="0" smtClean="0"/>
                        <a:t>-Активное ведение третьего периода родов</a:t>
                      </a:r>
                    </a:p>
                    <a:p>
                      <a:pPr marL="609600" indent="-609600" algn="l">
                        <a:lnSpc>
                          <a:spcPct val="90000"/>
                        </a:lnSpc>
                      </a:pPr>
                      <a:r>
                        <a:rPr lang="ru-RU" sz="1800" b="1" dirty="0" smtClean="0"/>
                        <a:t>-Применение утеротоников</a:t>
                      </a:r>
                    </a:p>
                    <a:p>
                      <a:pPr marL="609600" indent="-609600" algn="l">
                        <a:lnSpc>
                          <a:spcPct val="90000"/>
                        </a:lnSpc>
                      </a:pPr>
                      <a:r>
                        <a:rPr lang="ru-RU" sz="1800" b="1" dirty="0" smtClean="0"/>
                        <a:t>-Антифибринолитики только при</a:t>
                      </a:r>
                      <a:endParaRPr lang="ru-RU" sz="1800" b="1" baseline="0" dirty="0" smtClean="0"/>
                    </a:p>
                    <a:p>
                      <a:pPr marL="609600" indent="-609600" algn="l">
                        <a:lnSpc>
                          <a:spcPct val="90000"/>
                        </a:lnSpc>
                      </a:pPr>
                      <a:r>
                        <a:rPr lang="ru-RU" sz="1800" b="1" dirty="0" smtClean="0"/>
                        <a:t>высоких факторах риска</a:t>
                      </a:r>
                      <a:r>
                        <a:rPr lang="ru-RU" sz="1800" b="1" dirty="0" smtClean="0">
                          <a:effectLst/>
                        </a:rPr>
                        <a:t>  </a:t>
                      </a:r>
                    </a:p>
                    <a:p>
                      <a:pPr marL="0" indent="0" algn="l">
                        <a:buFontTx/>
                        <a:buNone/>
                      </a:pPr>
                      <a:r>
                        <a:rPr lang="ru-RU" sz="1800" b="1" dirty="0" smtClean="0">
                          <a:effectLst/>
                        </a:rPr>
                        <a:t> (</a:t>
                      </a:r>
                      <a:r>
                        <a:rPr lang="ru-RU" sz="1800" b="1" dirty="0" err="1" smtClean="0">
                          <a:effectLst/>
                        </a:rPr>
                        <a:t>транексам</a:t>
                      </a:r>
                      <a:r>
                        <a:rPr lang="ru-RU" sz="1800" b="1" dirty="0" smtClean="0">
                          <a:effectLst/>
                        </a:rPr>
                        <a:t> 15 мг/кг каждые 6–8 ч) </a:t>
                      </a:r>
                      <a:endParaRPr lang="ru-RU" sz="1800" b="1" dirty="0"/>
                    </a:p>
                  </a:txBody>
                  <a:tcPr marL="91454" marR="91454" marT="45698" marB="45698"/>
                </a:tc>
              </a:tr>
            </a:tbl>
          </a:graphicData>
        </a:graphic>
      </p:graphicFrame>
      <p:sp>
        <p:nvSpPr>
          <p:cNvPr id="23566" name="Text Box 4"/>
          <p:cNvSpPr txBox="1">
            <a:spLocks noChangeArrowheads="1"/>
          </p:cNvSpPr>
          <p:nvPr/>
        </p:nvSpPr>
        <p:spPr bwMode="auto">
          <a:xfrm>
            <a:off x="179388" y="4797425"/>
            <a:ext cx="8964612" cy="18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ru-RU" sz="800" dirty="0"/>
              <a:t>International survey on variations in practice of the management of the third stage of </a:t>
            </a:r>
            <a:r>
              <a:rPr lang="en-US" altLang="ru-RU" sz="800" dirty="0" err="1"/>
              <a:t>labour</a:t>
            </a:r>
            <a:r>
              <a:rPr lang="en-US" altLang="ru-RU" sz="800" dirty="0"/>
              <a:t> Bulletin of the World Health Organization Bull World Health Organ vol.81 no.4 </a:t>
            </a:r>
            <a:r>
              <a:rPr lang="en-US" altLang="ru-RU" sz="800" dirty="0" err="1"/>
              <a:t>Genebra</a:t>
            </a:r>
            <a:r>
              <a:rPr lang="en-US" altLang="ru-RU" sz="800" dirty="0"/>
              <a:t> 2003</a:t>
            </a:r>
            <a:endParaRPr lang="ru-RU" altLang="ru-RU" sz="800" dirty="0"/>
          </a:p>
          <a:p>
            <a:pPr algn="r" eaLnBrk="1" hangingPunct="1"/>
            <a:r>
              <a:rPr lang="en-US" altLang="ru-RU" sz="800" dirty="0"/>
              <a:t>Saving women’s lives: evidence-based recommendations for the prevention of postpartum </a:t>
            </a:r>
            <a:r>
              <a:rPr lang="en-US" altLang="ru-RU" sz="800" dirty="0" err="1"/>
              <a:t>haemorrhage</a:t>
            </a:r>
            <a:r>
              <a:rPr lang="en-US" altLang="ru-RU" sz="800" dirty="0"/>
              <a:t> Bulletin of the World Health Organization Bull  World Health Organ vol.85 no.4 </a:t>
            </a:r>
            <a:r>
              <a:rPr lang="en-US" altLang="ru-RU" sz="800" dirty="0" err="1"/>
              <a:t>Genebra</a:t>
            </a:r>
            <a:r>
              <a:rPr lang="en-US" altLang="ru-RU" sz="800" dirty="0"/>
              <a:t> Apr. 2007</a:t>
            </a:r>
            <a:endParaRPr lang="ru-RU" altLang="ru-RU" sz="800" dirty="0"/>
          </a:p>
          <a:p>
            <a:pPr algn="r" eaLnBrk="1" hangingPunct="1"/>
            <a:r>
              <a:rPr lang="en-US" altLang="ru-RU" sz="800" dirty="0"/>
              <a:t>Preventing Postpartum Hemorrhage: Managing the Third Stage of Labor American Academy of Family Physicians, 2006, 2007</a:t>
            </a:r>
            <a:endParaRPr lang="ru-RU" altLang="ru-RU" sz="800" dirty="0"/>
          </a:p>
          <a:p>
            <a:pPr algn="r" eaLnBrk="1" hangingPunct="1"/>
            <a:r>
              <a:rPr lang="en-US" altLang="ru-RU" sz="800" dirty="0"/>
              <a:t>Prevention and Management of Postpartum </a:t>
            </a:r>
            <a:r>
              <a:rPr lang="en-US" altLang="ru-RU" sz="800" dirty="0" err="1"/>
              <a:t>Haemorrhage</a:t>
            </a:r>
            <a:r>
              <a:rPr lang="en-US" altLang="ru-RU" sz="800" dirty="0"/>
              <a:t>  A Guideline Development Project initiated by the Scottish Executive Committee of the RCOG, funded by the Clinical Resource and Audit Group of the </a:t>
            </a:r>
            <a:r>
              <a:rPr lang="en-US" altLang="ru-RU" sz="800" dirty="0" err="1"/>
              <a:t>SODoH</a:t>
            </a:r>
            <a:r>
              <a:rPr lang="en-US" altLang="ru-RU" sz="800" dirty="0"/>
              <a:t> and working to the methodology of the Scottish Intercollegiate Guidelines Network 2000</a:t>
            </a:r>
            <a:endParaRPr lang="ru-RU" altLang="ru-RU" sz="800" dirty="0"/>
          </a:p>
          <a:p>
            <a:pPr algn="r" eaLnBrk="1" hangingPunct="1"/>
            <a:r>
              <a:rPr lang="en-US" altLang="ru-RU" sz="800" dirty="0"/>
              <a:t>Caesarean section</a:t>
            </a:r>
            <a:r>
              <a:rPr lang="ru-RU" altLang="ru-RU" sz="800" dirty="0"/>
              <a:t>. </a:t>
            </a:r>
            <a:r>
              <a:rPr lang="en-US" altLang="ru-RU" sz="800" dirty="0"/>
              <a:t>Royal College of Obstetricians and </a:t>
            </a:r>
            <a:r>
              <a:rPr lang="en-US" altLang="ru-RU" sz="800" dirty="0" err="1"/>
              <a:t>Gynaecologists</a:t>
            </a:r>
            <a:r>
              <a:rPr lang="en-US" altLang="ru-RU" sz="800" dirty="0"/>
              <a:t> guideline</a:t>
            </a:r>
            <a:r>
              <a:rPr lang="ru-RU" altLang="ru-RU" sz="800" dirty="0"/>
              <a:t>, 2004</a:t>
            </a:r>
          </a:p>
          <a:p>
            <a:pPr algn="r" eaLnBrk="1" hangingPunct="1"/>
            <a:r>
              <a:rPr lang="en-US" altLang="ru-RU" sz="800" dirty="0"/>
              <a:t>FIGO / ICM Global Initiative to Prevent Post-Partum Hemorrhage. International Federation of Obstet­rics and Gynecology (FIGO) and the International Confeder­ation of Midwives (ICM), 2004</a:t>
            </a:r>
            <a:endParaRPr lang="ru-RU" altLang="ru-RU" sz="800" dirty="0"/>
          </a:p>
          <a:p>
            <a:pPr algn="r" eaLnBrk="1" hangingPunct="1"/>
            <a:r>
              <a:rPr lang="fr-FR" altLang="ru-RU" sz="800" dirty="0"/>
              <a:t>Dreyfus M, Beucher G, Mignon A, Langer B Initial management of primary postpartum hemorrhage Collège National des Gynécologues et Obstétriciens Français; Agence Nationale d'Accréditation et d'Evaluation en Santé.J Gynecol Obstet Biol Reprod (Paris). </a:t>
            </a:r>
            <a:r>
              <a:rPr lang="en-US" altLang="ru-RU" sz="800" dirty="0"/>
              <a:t>2004 Dec;33(8 </a:t>
            </a:r>
            <a:r>
              <a:rPr lang="en-US" altLang="ru-RU" sz="800" dirty="0" err="1"/>
              <a:t>Suppl</a:t>
            </a:r>
            <a:r>
              <a:rPr lang="en-US" altLang="ru-RU" sz="800" dirty="0"/>
              <a:t>):4S57-4S64.</a:t>
            </a:r>
          </a:p>
          <a:p>
            <a:pPr algn="r" eaLnBrk="1" hangingPunct="1"/>
            <a:r>
              <a:rPr lang="en-US" altLang="ru-RU" sz="800" dirty="0"/>
              <a:t>ACOG Practice Bulletin: Clinical Management Guidelines for Obstetrician-Gynecologists Number 76, October 2006: postpartum hemorrhage.</a:t>
            </a:r>
            <a:endParaRPr lang="ru-RU" altLang="ru-RU" sz="800" dirty="0"/>
          </a:p>
          <a:p>
            <a:pPr algn="r" eaLnBrk="1" hangingPunct="1"/>
            <a:r>
              <a:rPr lang="en-US" altLang="ru-RU" sz="800" dirty="0" err="1"/>
              <a:t>Goffinet</a:t>
            </a:r>
            <a:r>
              <a:rPr lang="en-US" altLang="ru-RU" sz="800" dirty="0"/>
              <a:t> F</a:t>
            </a:r>
            <a:r>
              <a:rPr lang="ru-RU" altLang="ru-RU" sz="800" dirty="0"/>
              <a:t>, </a:t>
            </a:r>
            <a:r>
              <a:rPr lang="en-US" altLang="ru-RU" sz="800" dirty="0"/>
              <a:t>Mercier F</a:t>
            </a:r>
            <a:r>
              <a:rPr lang="ru-RU" altLang="ru-RU" sz="800" dirty="0"/>
              <a:t>, </a:t>
            </a:r>
            <a:r>
              <a:rPr lang="en-US" altLang="ru-RU" sz="800" dirty="0" err="1"/>
              <a:t>Teyssier</a:t>
            </a:r>
            <a:r>
              <a:rPr lang="en-US" altLang="ru-RU" sz="800" dirty="0"/>
              <a:t> V</a:t>
            </a:r>
            <a:r>
              <a:rPr lang="ru-RU" altLang="ru-RU" sz="800" dirty="0"/>
              <a:t>, </a:t>
            </a:r>
            <a:r>
              <a:rPr lang="en-US" altLang="ru-RU" sz="800" dirty="0"/>
              <a:t>Pierre F</a:t>
            </a:r>
            <a:r>
              <a:rPr lang="ru-RU" altLang="ru-RU" sz="800" dirty="0"/>
              <a:t>, </a:t>
            </a:r>
            <a:r>
              <a:rPr lang="en-US" altLang="ru-RU" sz="800" dirty="0"/>
              <a:t>Dreyfus M</a:t>
            </a:r>
            <a:r>
              <a:rPr lang="ru-RU" altLang="ru-RU" sz="800" dirty="0"/>
              <a:t>, </a:t>
            </a:r>
            <a:r>
              <a:rPr lang="en-US" altLang="ru-RU" sz="800" dirty="0"/>
              <a:t>Mignon A</a:t>
            </a:r>
            <a:r>
              <a:rPr lang="ru-RU" altLang="ru-RU" sz="800" dirty="0"/>
              <a:t>, </a:t>
            </a:r>
            <a:r>
              <a:rPr lang="en-US" altLang="ru-RU" sz="800" dirty="0" err="1"/>
              <a:t>Carbonne</a:t>
            </a:r>
            <a:r>
              <a:rPr lang="en-US" altLang="ru-RU" sz="800" dirty="0"/>
              <a:t> B</a:t>
            </a:r>
            <a:r>
              <a:rPr lang="ru-RU" altLang="ru-RU" sz="800" dirty="0"/>
              <a:t>, </a:t>
            </a:r>
            <a:r>
              <a:rPr lang="en-US" altLang="ru-RU" sz="800" dirty="0"/>
              <a:t>L</a:t>
            </a:r>
            <a:r>
              <a:rPr lang="ru-RU" altLang="ru-RU" sz="800" dirty="0" err="1"/>
              <a:t>é</a:t>
            </a:r>
            <a:r>
              <a:rPr lang="en-US" altLang="ru-RU" sz="800" dirty="0" err="1"/>
              <a:t>vy</a:t>
            </a:r>
            <a:r>
              <a:rPr lang="en-US" altLang="ru-RU" sz="800" dirty="0"/>
              <a:t> G</a:t>
            </a:r>
            <a:r>
              <a:rPr lang="ru-RU" altLang="ru-RU" sz="800" dirty="0"/>
              <a:t>; </a:t>
            </a:r>
            <a:r>
              <a:rPr lang="en-US" altLang="ru-RU" sz="800" dirty="0"/>
              <a:t>Postpartum </a:t>
            </a:r>
            <a:r>
              <a:rPr lang="en-US" altLang="ru-RU" sz="800" dirty="0" err="1"/>
              <a:t>haemorrhage</a:t>
            </a:r>
            <a:r>
              <a:rPr lang="ru-RU" altLang="ru-RU" sz="800" dirty="0"/>
              <a:t>: </a:t>
            </a:r>
            <a:r>
              <a:rPr lang="en-US" altLang="ru-RU" sz="800" dirty="0"/>
              <a:t>recommendations for clinical practice by the CNGOF</a:t>
            </a:r>
            <a:r>
              <a:rPr lang="ru-RU" altLang="ru-RU" sz="800" dirty="0"/>
              <a:t> (</a:t>
            </a:r>
            <a:r>
              <a:rPr lang="en-US" altLang="ru-RU" sz="800" dirty="0"/>
              <a:t>December</a:t>
            </a:r>
            <a:r>
              <a:rPr lang="ru-RU" altLang="ru-RU" sz="800" dirty="0"/>
              <a:t> 2004)]</a:t>
            </a:r>
            <a:r>
              <a:rPr lang="fr-FR" altLang="ru-RU" sz="800" dirty="0"/>
              <a:t>Groupe de Travail des RPC sur l</a:t>
            </a:r>
            <a:r>
              <a:rPr lang="ru-RU" altLang="ru-RU" sz="800" dirty="0"/>
              <a:t>'</a:t>
            </a:r>
            <a:r>
              <a:rPr lang="fr-FR" altLang="ru-RU" sz="800" dirty="0"/>
              <a:t>HPP</a:t>
            </a:r>
            <a:r>
              <a:rPr lang="ru-RU" altLang="ru-RU" sz="800" dirty="0"/>
              <a:t>.</a:t>
            </a:r>
            <a:r>
              <a:rPr lang="en-US" altLang="ru-RU" sz="800" dirty="0" err="1"/>
              <a:t>Gynecol</a:t>
            </a:r>
            <a:r>
              <a:rPr lang="en-US" altLang="ru-RU" sz="800" dirty="0"/>
              <a:t> </a:t>
            </a:r>
            <a:r>
              <a:rPr lang="en-US" altLang="ru-RU" sz="800" dirty="0" err="1"/>
              <a:t>Obstet</a:t>
            </a:r>
            <a:r>
              <a:rPr lang="en-US" altLang="ru-RU" sz="800" dirty="0"/>
              <a:t> </a:t>
            </a:r>
            <a:r>
              <a:rPr lang="en-US" altLang="ru-RU" sz="800" dirty="0" err="1"/>
              <a:t>Fertil</a:t>
            </a:r>
            <a:r>
              <a:rPr lang="ru-RU" altLang="ru-RU" sz="800" dirty="0"/>
              <a:t>. </a:t>
            </a:r>
            <a:r>
              <a:rPr lang="en-US" altLang="ru-RU" sz="800" dirty="0"/>
              <a:t>2005 Apr;33(4):268-74. </a:t>
            </a:r>
            <a:r>
              <a:rPr lang="en-US" altLang="ru-RU" sz="800" dirty="0" err="1"/>
              <a:t>Epub</a:t>
            </a:r>
            <a:r>
              <a:rPr lang="en-US" altLang="ru-RU" sz="800" dirty="0"/>
              <a:t> 2005 Apr 7.</a:t>
            </a:r>
            <a:endParaRPr lang="ru-RU" altLang="ru-RU" sz="800" dirty="0"/>
          </a:p>
          <a:p>
            <a:pPr algn="r" eaLnBrk="1" hangingPunct="1"/>
            <a:r>
              <a:rPr lang="ru-RU" altLang="ru-RU" sz="800" dirty="0"/>
              <a:t>Форум «Мать и дитя», Москва, 2007</a:t>
            </a:r>
            <a:r>
              <a:rPr lang="ru-RU" altLang="ru-RU" sz="900" dirty="0"/>
              <a:t>.</a:t>
            </a:r>
          </a:p>
        </p:txBody>
      </p:sp>
      <p:pic>
        <p:nvPicPr>
          <p:cNvPr id="23567" name="Picture 2" descr="G:\Куз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5225" y="2133600"/>
            <a:ext cx="2284413"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3" cstate="print">
            <a:duotone>
              <a:prstClr val="black"/>
              <a:srgbClr val="5C1F00">
                <a:alpha val="85882"/>
                <a:tint val="45000"/>
                <a:satMod val="400000"/>
              </a:srgbClr>
            </a:duotone>
            <a:extLst>
              <a:ext uri="{28A0092B-C50C-407E-A947-70E740481C1C}">
                <a14:useLocalDpi xmlns:a14="http://schemas.microsoft.com/office/drawing/2010/main" val="0"/>
              </a:ext>
            </a:extLst>
          </a:blip>
          <a:srcRect/>
          <a:stretch>
            <a:fillRect/>
          </a:stretch>
        </p:blipFill>
        <p:spPr bwMode="auto">
          <a:xfrm>
            <a:off x="7812360" y="-17110"/>
            <a:ext cx="1512168" cy="1283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663352"/>
          </a:xfrm>
        </p:spPr>
        <p:txBody>
          <a:bodyPr>
            <a:normAutofit fontScale="90000"/>
          </a:bodyPr>
          <a:lstStyle/>
          <a:p>
            <a:pPr algn="ctr"/>
            <a:r>
              <a:rPr lang="ru-RU" sz="2800" b="1" dirty="0" smtClean="0">
                <a:solidFill>
                  <a:srgbClr val="FF0000"/>
                </a:solidFill>
              </a:rPr>
              <a:t>Алгоритм действия при допустимой кровопотере</a:t>
            </a:r>
            <a:endParaRPr lang="ru-RU" sz="2800" b="1" dirty="0">
              <a:solidFill>
                <a:srgbClr val="FF0000"/>
              </a:solidFill>
            </a:endParaRPr>
          </a:p>
        </p:txBody>
      </p:sp>
      <p:sp>
        <p:nvSpPr>
          <p:cNvPr id="3" name="Объект 2"/>
          <p:cNvSpPr>
            <a:spLocks noGrp="1"/>
          </p:cNvSpPr>
          <p:nvPr>
            <p:ph idx="1"/>
          </p:nvPr>
        </p:nvSpPr>
        <p:spPr/>
        <p:txBody>
          <a:bodyPr/>
          <a:lstStyle/>
          <a:p>
            <a:pPr marL="0" indent="0">
              <a:buNone/>
            </a:pPr>
            <a:endParaRPr lang="ru-RU"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0" y="1762125"/>
            <a:ext cx="47625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67544" y="5445224"/>
            <a:ext cx="8208912" cy="1384995"/>
          </a:xfrm>
          <a:prstGeom prst="rect">
            <a:avLst/>
          </a:prstGeom>
        </p:spPr>
        <p:txBody>
          <a:bodyPr wrap="square">
            <a:spAutoFit/>
          </a:bodyPr>
          <a:lstStyle/>
          <a:p>
            <a:pPr algn="r" eaLnBrk="1" hangingPunct="1"/>
            <a:r>
              <a:rPr lang="ru-RU" sz="800" dirty="0" err="1" smtClean="0"/>
              <a:t>Е.М.Шифман</a:t>
            </a:r>
            <a:r>
              <a:rPr lang="ru-RU" sz="800" dirty="0" smtClean="0"/>
              <a:t>, А.В.Куликов, С.Р. </a:t>
            </a:r>
            <a:r>
              <a:rPr lang="ru-RU" sz="800" dirty="0" err="1" smtClean="0"/>
              <a:t>Беломестнов</a:t>
            </a:r>
            <a:r>
              <a:rPr lang="ru-RU" sz="800" dirty="0" smtClean="0"/>
              <a:t>, И.Б. </a:t>
            </a:r>
            <a:r>
              <a:rPr lang="ru-RU" sz="800" dirty="0" err="1" smtClean="0"/>
              <a:t>Заболотских</a:t>
            </a:r>
            <a:r>
              <a:rPr lang="ru-RU" sz="800" dirty="0" smtClean="0"/>
              <a:t> «Интенсивная терапия и анестезия при кровопотере в акушерстве» </a:t>
            </a:r>
            <a:r>
              <a:rPr lang="en-US" altLang="ru-RU" sz="800" dirty="0" smtClean="0"/>
              <a:t>International survey on variations in practice of the management of the third stage of </a:t>
            </a:r>
            <a:r>
              <a:rPr lang="en-US" altLang="ru-RU" sz="800" dirty="0" err="1" smtClean="0"/>
              <a:t>labour</a:t>
            </a:r>
            <a:r>
              <a:rPr lang="en-US" altLang="ru-RU" sz="800" dirty="0" smtClean="0"/>
              <a:t> Bulletin of the World Health Organization Bull World Health Organ vol.81 no.4 </a:t>
            </a:r>
            <a:r>
              <a:rPr lang="en-US" altLang="ru-RU" sz="800" dirty="0" err="1" smtClean="0"/>
              <a:t>Genebra</a:t>
            </a:r>
            <a:r>
              <a:rPr lang="en-US" altLang="ru-RU" sz="800" dirty="0" smtClean="0"/>
              <a:t> 2003</a:t>
            </a:r>
            <a:endParaRPr lang="ru-RU" altLang="ru-RU" sz="800" dirty="0" smtClean="0"/>
          </a:p>
          <a:p>
            <a:pPr algn="r" eaLnBrk="1" hangingPunct="1"/>
            <a:r>
              <a:rPr lang="en-US" altLang="ru-RU" sz="800" dirty="0" smtClean="0"/>
              <a:t>Saving women’s lives: evidence-based recommendations for the prevention of postpartum </a:t>
            </a:r>
            <a:r>
              <a:rPr lang="en-US" altLang="ru-RU" sz="800" dirty="0" err="1" smtClean="0"/>
              <a:t>haemorrhage</a:t>
            </a:r>
            <a:r>
              <a:rPr lang="en-US" altLang="ru-RU" sz="800" dirty="0" smtClean="0"/>
              <a:t> Bulletin of the World Health Organization Bull  World Health Organ vol.85 no.4 </a:t>
            </a:r>
            <a:r>
              <a:rPr lang="en-US" altLang="ru-RU" sz="800" dirty="0" err="1" smtClean="0"/>
              <a:t>Genebra</a:t>
            </a:r>
            <a:r>
              <a:rPr lang="en-US" altLang="ru-RU" sz="800" dirty="0" smtClean="0"/>
              <a:t> Apr. 2007</a:t>
            </a:r>
            <a:endParaRPr lang="ru-RU" altLang="ru-RU" sz="800" dirty="0" smtClean="0"/>
          </a:p>
          <a:p>
            <a:pPr algn="r" eaLnBrk="1" hangingPunct="1"/>
            <a:r>
              <a:rPr lang="en-US" altLang="ru-RU" sz="800" dirty="0" smtClean="0"/>
              <a:t>Guidelines Network 2000</a:t>
            </a:r>
            <a:endParaRPr lang="ru-RU" altLang="ru-RU" sz="800" dirty="0" smtClean="0"/>
          </a:p>
          <a:p>
            <a:pPr algn="r" eaLnBrk="1" hangingPunct="1"/>
            <a:r>
              <a:rPr lang="en-US" altLang="ru-RU" sz="800" dirty="0" smtClean="0"/>
              <a:t>ACOG Practice Bulletin: Clinical Management Guidelines for Obstetrician-Gynecologists Number 76, October 2006: postpartum hemorrhage.</a:t>
            </a:r>
            <a:endParaRPr lang="ru-RU" altLang="ru-RU" sz="800" dirty="0" smtClean="0"/>
          </a:p>
          <a:p>
            <a:pPr algn="r" eaLnBrk="1" hangingPunct="1"/>
            <a:r>
              <a:rPr lang="en-US" altLang="ru-RU" sz="800" dirty="0" err="1" smtClean="0"/>
              <a:t>Goffinet</a:t>
            </a:r>
            <a:r>
              <a:rPr lang="en-US" altLang="ru-RU" sz="800" dirty="0" smtClean="0"/>
              <a:t> F</a:t>
            </a:r>
            <a:r>
              <a:rPr lang="ru-RU" altLang="ru-RU" sz="800" dirty="0" smtClean="0"/>
              <a:t>, </a:t>
            </a:r>
            <a:r>
              <a:rPr lang="en-US" altLang="ru-RU" sz="800" dirty="0" smtClean="0"/>
              <a:t>Mercier F</a:t>
            </a:r>
            <a:r>
              <a:rPr lang="ru-RU" altLang="ru-RU" sz="800" dirty="0" smtClean="0"/>
              <a:t>, </a:t>
            </a:r>
            <a:r>
              <a:rPr lang="en-US" altLang="ru-RU" sz="800" dirty="0" err="1" smtClean="0"/>
              <a:t>Teyssier</a:t>
            </a:r>
            <a:r>
              <a:rPr lang="en-US" altLang="ru-RU" sz="800" dirty="0" smtClean="0"/>
              <a:t> V</a:t>
            </a:r>
            <a:r>
              <a:rPr lang="ru-RU" altLang="ru-RU" sz="800" dirty="0" smtClean="0"/>
              <a:t>, </a:t>
            </a:r>
            <a:r>
              <a:rPr lang="en-US" altLang="ru-RU" sz="800" dirty="0" smtClean="0"/>
              <a:t>Pierre F</a:t>
            </a:r>
            <a:r>
              <a:rPr lang="ru-RU" altLang="ru-RU" sz="800" dirty="0" smtClean="0"/>
              <a:t>, </a:t>
            </a:r>
            <a:r>
              <a:rPr lang="en-US" altLang="ru-RU" sz="800" dirty="0" smtClean="0"/>
              <a:t>Dreyfus M</a:t>
            </a:r>
            <a:r>
              <a:rPr lang="ru-RU" altLang="ru-RU" sz="800" dirty="0" smtClean="0"/>
              <a:t>, </a:t>
            </a:r>
            <a:r>
              <a:rPr lang="en-US" altLang="ru-RU" sz="800" dirty="0" smtClean="0"/>
              <a:t>Mignon A</a:t>
            </a:r>
            <a:r>
              <a:rPr lang="ru-RU" altLang="ru-RU" sz="800" dirty="0" smtClean="0"/>
              <a:t>, </a:t>
            </a:r>
            <a:r>
              <a:rPr lang="en-US" altLang="ru-RU" sz="800" dirty="0" err="1" smtClean="0"/>
              <a:t>Carbonne</a:t>
            </a:r>
            <a:r>
              <a:rPr lang="en-US" altLang="ru-RU" sz="800" dirty="0" smtClean="0"/>
              <a:t> B</a:t>
            </a:r>
            <a:r>
              <a:rPr lang="ru-RU" altLang="ru-RU" sz="800" dirty="0" smtClean="0"/>
              <a:t>, </a:t>
            </a:r>
            <a:r>
              <a:rPr lang="en-US" altLang="ru-RU" sz="800" dirty="0" smtClean="0"/>
              <a:t>L</a:t>
            </a:r>
            <a:r>
              <a:rPr lang="ru-RU" altLang="ru-RU" sz="800" dirty="0" err="1" smtClean="0"/>
              <a:t>é</a:t>
            </a:r>
            <a:r>
              <a:rPr lang="en-US" altLang="ru-RU" sz="800" dirty="0" err="1" smtClean="0"/>
              <a:t>vy</a:t>
            </a:r>
            <a:r>
              <a:rPr lang="en-US" altLang="ru-RU" sz="800" dirty="0" smtClean="0"/>
              <a:t> G</a:t>
            </a:r>
            <a:r>
              <a:rPr lang="ru-RU" altLang="ru-RU" sz="800" dirty="0" smtClean="0"/>
              <a:t>; </a:t>
            </a:r>
            <a:r>
              <a:rPr lang="en-US" altLang="ru-RU" sz="800" dirty="0" smtClean="0"/>
              <a:t>Postpartum </a:t>
            </a:r>
            <a:r>
              <a:rPr lang="en-US" altLang="ru-RU" sz="800" dirty="0" err="1" smtClean="0"/>
              <a:t>haemorrhage</a:t>
            </a:r>
            <a:r>
              <a:rPr lang="ru-RU" altLang="ru-RU" sz="800" dirty="0" smtClean="0"/>
              <a:t>: </a:t>
            </a:r>
            <a:r>
              <a:rPr lang="en-US" altLang="ru-RU" sz="800" dirty="0" smtClean="0"/>
              <a:t>recommendations for clinical practice by the CNGOF</a:t>
            </a:r>
            <a:r>
              <a:rPr lang="ru-RU" altLang="ru-RU" sz="800" dirty="0" smtClean="0"/>
              <a:t> (</a:t>
            </a:r>
            <a:r>
              <a:rPr lang="en-US" altLang="ru-RU" sz="800" dirty="0" smtClean="0"/>
              <a:t>December</a:t>
            </a:r>
            <a:r>
              <a:rPr lang="ru-RU" altLang="ru-RU" sz="800" dirty="0" smtClean="0"/>
              <a:t> 2004)]</a:t>
            </a:r>
            <a:r>
              <a:rPr lang="fr-FR" altLang="ru-RU" sz="800" dirty="0" smtClean="0"/>
              <a:t>Groupe de Travail des RPC sur l</a:t>
            </a:r>
            <a:r>
              <a:rPr lang="ru-RU" altLang="ru-RU" sz="800" dirty="0" smtClean="0"/>
              <a:t>'</a:t>
            </a:r>
            <a:r>
              <a:rPr lang="fr-FR" altLang="ru-RU" sz="800" dirty="0" smtClean="0"/>
              <a:t>HPP</a:t>
            </a:r>
            <a:r>
              <a:rPr lang="ru-RU" altLang="ru-RU" sz="800" dirty="0" smtClean="0"/>
              <a:t>.</a:t>
            </a:r>
            <a:r>
              <a:rPr lang="en-US" altLang="ru-RU" sz="800" dirty="0" err="1" smtClean="0"/>
              <a:t>Gynecol</a:t>
            </a:r>
            <a:r>
              <a:rPr lang="en-US" altLang="ru-RU" sz="800" dirty="0" smtClean="0"/>
              <a:t> </a:t>
            </a:r>
            <a:r>
              <a:rPr lang="en-US" altLang="ru-RU" sz="800" dirty="0" err="1" smtClean="0"/>
              <a:t>Obstet</a:t>
            </a:r>
            <a:r>
              <a:rPr lang="en-US" altLang="ru-RU" sz="800" dirty="0" smtClean="0"/>
              <a:t> </a:t>
            </a:r>
            <a:r>
              <a:rPr lang="en-US" altLang="ru-RU" sz="800" dirty="0" err="1" smtClean="0"/>
              <a:t>Fertil</a:t>
            </a:r>
            <a:r>
              <a:rPr lang="ru-RU" altLang="ru-RU" sz="800" dirty="0" smtClean="0"/>
              <a:t>. </a:t>
            </a:r>
            <a:r>
              <a:rPr lang="en-US" altLang="ru-RU" sz="800" dirty="0" smtClean="0"/>
              <a:t>2005 Apr;33(4):268-74. </a:t>
            </a:r>
            <a:r>
              <a:rPr lang="en-US" altLang="ru-RU" sz="800" dirty="0" err="1" smtClean="0"/>
              <a:t>Epub</a:t>
            </a:r>
            <a:r>
              <a:rPr lang="en-US" altLang="ru-RU" sz="800" dirty="0" smtClean="0"/>
              <a:t> 2005 Apr 7.</a:t>
            </a:r>
            <a:r>
              <a:rPr lang="ru-RU" altLang="ru-RU" sz="800" dirty="0" smtClean="0"/>
              <a:t>Форум «Мать и дитя», Москва, 2007 </a:t>
            </a:r>
            <a:r>
              <a:rPr lang="ru-RU" sz="800" b="1" dirty="0" smtClean="0"/>
              <a:t/>
            </a:r>
            <a:br>
              <a:rPr lang="ru-RU" sz="800" b="1" dirty="0" smtClean="0"/>
            </a:br>
            <a:r>
              <a:rPr lang="ru-RU" sz="1000" b="1" dirty="0" smtClean="0"/>
              <a:t/>
            </a:r>
            <a:br>
              <a:rPr lang="ru-RU" sz="1000" b="1" dirty="0" smtClean="0"/>
            </a:br>
            <a:endParaRPr lang="ru-RU" sz="1000" dirty="0"/>
          </a:p>
        </p:txBody>
      </p:sp>
    </p:spTree>
    <p:extLst>
      <p:ext uri="{BB962C8B-B14F-4D97-AF65-F5344CB8AC3E}">
        <p14:creationId xmlns:p14="http://schemas.microsoft.com/office/powerpoint/2010/main" val="256695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ld.smed.ru/userfiles/image/Hemostasis/preview-324x250-Hemostasis_artc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0888"/>
            <a:ext cx="3779912" cy="3096344"/>
          </a:xfrm>
          <a:prstGeom prst="rect">
            <a:avLst/>
          </a:prstGeom>
          <a:noFill/>
          <a:extLst>
            <a:ext uri="{909E8E84-426E-40DD-AFC4-6F175D3DCCD1}">
              <a14:hiddenFill xmlns:a14="http://schemas.microsoft.com/office/drawing/2010/main">
                <a:solidFill>
                  <a:srgbClr val="FFFFFF"/>
                </a:solidFill>
              </a14:hiddenFill>
            </a:ext>
          </a:extLst>
        </p:spPr>
      </p:pic>
      <p:sp>
        <p:nvSpPr>
          <p:cNvPr id="840706" name="Rectangle 2"/>
          <p:cNvSpPr>
            <a:spLocks noGrp="1" noChangeArrowheads="1"/>
          </p:cNvSpPr>
          <p:nvPr>
            <p:ph type="title"/>
          </p:nvPr>
        </p:nvSpPr>
        <p:spPr>
          <a:xfrm>
            <a:off x="0" y="0"/>
            <a:ext cx="9144000" cy="2348880"/>
          </a:xfrm>
        </p:spPr>
        <p:txBody>
          <a:bodyPr>
            <a:normAutofit/>
          </a:bodyPr>
          <a:lstStyle/>
          <a:p>
            <a:pPr algn="ctr">
              <a:defRPr/>
            </a:pPr>
            <a:r>
              <a:rPr lang="ru-RU" sz="3600" b="1" dirty="0" smtClean="0">
                <a:latin typeface="Arial" pitchFamily="34" charset="0"/>
                <a:cs typeface="Arial" pitchFamily="34" charset="0"/>
              </a:rPr>
              <a:t/>
            </a:r>
            <a:br>
              <a:rPr lang="ru-RU" sz="3600" b="1" dirty="0" smtClean="0">
                <a:latin typeface="Arial" pitchFamily="34" charset="0"/>
                <a:cs typeface="Arial" pitchFamily="34" charset="0"/>
              </a:rPr>
            </a:br>
            <a:r>
              <a:rPr lang="ru-RU" sz="3600" b="1" dirty="0" err="1" smtClean="0">
                <a:latin typeface="Arial" pitchFamily="34" charset="0"/>
                <a:cs typeface="Arial" pitchFamily="34" charset="0"/>
              </a:rPr>
              <a:t>Транексам</a:t>
            </a:r>
            <a:r>
              <a:rPr lang="ru-RU" sz="3600" b="1" dirty="0" smtClean="0">
                <a:latin typeface="Arial" pitchFamily="34" charset="0"/>
                <a:cs typeface="Arial" pitchFamily="34" charset="0"/>
              </a:rPr>
              <a:t> </a:t>
            </a:r>
            <a:br>
              <a:rPr lang="ru-RU" sz="3600" b="1" dirty="0" smtClean="0">
                <a:latin typeface="Arial" pitchFamily="34" charset="0"/>
                <a:cs typeface="Arial" pitchFamily="34" charset="0"/>
              </a:rPr>
            </a:br>
            <a:r>
              <a:rPr lang="ru-RU" sz="2500" b="1" dirty="0" smtClean="0">
                <a:latin typeface="Arial" pitchFamily="34" charset="0"/>
                <a:cs typeface="Arial" pitchFamily="34" charset="0"/>
              </a:rPr>
              <a:t>(</a:t>
            </a:r>
            <a:r>
              <a:rPr lang="ru-RU" sz="2400" dirty="0">
                <a:latin typeface="Comic Sans MS" pitchFamily="66" charset="0"/>
              </a:rPr>
              <a:t>Препарат синтезирован в Японии </a:t>
            </a:r>
            <a:r>
              <a:rPr lang="ru-RU" sz="2400" b="1" dirty="0">
                <a:solidFill>
                  <a:schemeClr val="tx1"/>
                </a:solidFill>
                <a:effectLst>
                  <a:outerShdw blurRad="38100" dist="38100" dir="2700000" algn="tl">
                    <a:srgbClr val="000000"/>
                  </a:outerShdw>
                </a:effectLst>
                <a:latin typeface="Comic Sans MS" pitchFamily="66" charset="0"/>
              </a:rPr>
              <a:t>в 1962 году</a:t>
            </a:r>
            <a:r>
              <a:rPr lang="ru-RU" sz="2400" dirty="0">
                <a:solidFill>
                  <a:schemeClr val="tx1"/>
                </a:solidFill>
                <a:latin typeface="Comic Sans MS" pitchFamily="66" charset="0"/>
              </a:rPr>
              <a:t> </a:t>
            </a:r>
            <a:r>
              <a:rPr lang="ru-RU" sz="2400" dirty="0">
                <a:latin typeface="Comic Sans MS" pitchFamily="66" charset="0"/>
              </a:rPr>
              <a:t>и применялся как </a:t>
            </a:r>
            <a:r>
              <a:rPr lang="ru-RU" sz="2400" dirty="0" err="1">
                <a:latin typeface="Comic Sans MS" pitchFamily="66" charset="0"/>
              </a:rPr>
              <a:t>гемостатик</a:t>
            </a:r>
            <a:r>
              <a:rPr lang="ru-RU" sz="2400" dirty="0">
                <a:latin typeface="Comic Sans MS" pitchFamily="66" charset="0"/>
              </a:rPr>
              <a:t> (</a:t>
            </a:r>
            <a:r>
              <a:rPr lang="ru-RU" sz="2400" b="1" dirty="0" err="1">
                <a:solidFill>
                  <a:srgbClr val="FF0000"/>
                </a:solidFill>
                <a:effectLst>
                  <a:outerShdw blurRad="38100" dist="38100" dir="2700000" algn="tl">
                    <a:srgbClr val="000000"/>
                  </a:outerShdw>
                </a:effectLst>
                <a:latin typeface="Comic Sans MS" pitchFamily="66" charset="0"/>
              </a:rPr>
              <a:t>антифибринолитик</a:t>
            </a:r>
            <a:r>
              <a:rPr lang="ru-RU" sz="2400" dirty="0">
                <a:latin typeface="Comic Sans MS" pitchFamily="66" charset="0"/>
              </a:rPr>
              <a:t>). </a:t>
            </a:r>
            <a:endParaRPr lang="ru-RU" sz="2400" b="1" dirty="0" smtClean="0">
              <a:latin typeface="Arial" pitchFamily="34" charset="0"/>
              <a:cs typeface="Arial" pitchFamily="34" charset="0"/>
            </a:endParaRPr>
          </a:p>
        </p:txBody>
      </p:sp>
      <p:sp>
        <p:nvSpPr>
          <p:cNvPr id="840707" name="Rectangle 3"/>
          <p:cNvSpPr>
            <a:spLocks noGrp="1" noChangeArrowheads="1"/>
          </p:cNvSpPr>
          <p:nvPr>
            <p:ph type="body" idx="1"/>
          </p:nvPr>
        </p:nvSpPr>
        <p:spPr>
          <a:xfrm>
            <a:off x="0" y="2132856"/>
            <a:ext cx="9144000" cy="4725144"/>
          </a:xfrm>
        </p:spPr>
        <p:txBody>
          <a:bodyPr/>
          <a:lstStyle/>
          <a:p>
            <a:pPr marL="0" indent="0" algn="ctr" eaLnBrk="1" hangingPunct="1">
              <a:lnSpc>
                <a:spcPct val="90000"/>
              </a:lnSpc>
              <a:buClr>
                <a:srgbClr val="CC6600"/>
              </a:buClr>
              <a:buNone/>
              <a:defRPr/>
            </a:pPr>
            <a:endParaRPr lang="ru-RU" sz="2800" b="1" dirty="0">
              <a:latin typeface="Arial" pitchFamily="34" charset="0"/>
              <a:cs typeface="Arial" pitchFamily="34" charset="0"/>
            </a:endParaRPr>
          </a:p>
          <a:p>
            <a:pPr marL="0" indent="0" algn="r" eaLnBrk="1" hangingPunct="1">
              <a:lnSpc>
                <a:spcPct val="90000"/>
              </a:lnSpc>
              <a:buClr>
                <a:srgbClr val="CC6600"/>
              </a:buClr>
              <a:buNone/>
              <a:defRPr/>
            </a:pPr>
            <a:r>
              <a:rPr lang="ru-RU" b="1" dirty="0" smtClean="0">
                <a:latin typeface="Arial" pitchFamily="34" charset="0"/>
                <a:cs typeface="Arial" pitchFamily="34" charset="0"/>
              </a:rPr>
              <a:t>По данным отечественных и </a:t>
            </a:r>
          </a:p>
          <a:p>
            <a:pPr marL="0" indent="0" algn="r" eaLnBrk="1" hangingPunct="1">
              <a:lnSpc>
                <a:spcPct val="90000"/>
              </a:lnSpc>
              <a:buClr>
                <a:srgbClr val="CC6600"/>
              </a:buClr>
              <a:buNone/>
              <a:defRPr/>
            </a:pPr>
            <a:r>
              <a:rPr lang="ru-RU" b="1" dirty="0" smtClean="0">
                <a:latin typeface="Arial" pitchFamily="34" charset="0"/>
                <a:cs typeface="Arial" pitchFamily="34" charset="0"/>
              </a:rPr>
              <a:t>зарубежных авторов  уменьшает </a:t>
            </a:r>
          </a:p>
          <a:p>
            <a:pPr marL="0" indent="0" algn="r" eaLnBrk="1" hangingPunct="1">
              <a:lnSpc>
                <a:spcPct val="90000"/>
              </a:lnSpc>
              <a:buClr>
                <a:srgbClr val="CC6600"/>
              </a:buClr>
              <a:buNone/>
              <a:defRPr/>
            </a:pPr>
            <a:r>
              <a:rPr lang="ru-RU" b="1" dirty="0" err="1" smtClean="0">
                <a:latin typeface="Arial" pitchFamily="34" charset="0"/>
                <a:cs typeface="Arial" pitchFamily="34" charset="0"/>
              </a:rPr>
              <a:t>интраоперационную</a:t>
            </a:r>
            <a:r>
              <a:rPr lang="ru-RU" b="1" dirty="0" smtClean="0">
                <a:latin typeface="Arial" pitchFamily="34" charset="0"/>
                <a:cs typeface="Arial" pitchFamily="34" charset="0"/>
              </a:rPr>
              <a:t> кровопотерю </a:t>
            </a:r>
          </a:p>
          <a:p>
            <a:pPr marL="0" indent="0" algn="ctr" eaLnBrk="1" hangingPunct="1">
              <a:lnSpc>
                <a:spcPct val="90000"/>
              </a:lnSpc>
              <a:buClr>
                <a:srgbClr val="CC6600"/>
              </a:buClr>
              <a:buNone/>
              <a:defRPr/>
            </a:pPr>
            <a:r>
              <a:rPr lang="ru-RU" b="1" dirty="0" smtClean="0">
                <a:latin typeface="Arial" pitchFamily="34" charset="0"/>
                <a:cs typeface="Arial" pitchFamily="34" charset="0"/>
              </a:rPr>
              <a:t>                                                           на 25-40% </a:t>
            </a:r>
          </a:p>
          <a:p>
            <a:pPr marL="0" indent="0" algn="r" eaLnBrk="1" hangingPunct="1">
              <a:lnSpc>
                <a:spcPct val="90000"/>
              </a:lnSpc>
              <a:buClr>
                <a:srgbClr val="CC6600"/>
              </a:buClr>
              <a:buNone/>
              <a:defRPr/>
            </a:pPr>
            <a:r>
              <a:rPr lang="ru-RU" b="1" dirty="0" smtClean="0">
                <a:latin typeface="Arial" pitchFamily="34" charset="0"/>
                <a:cs typeface="Arial" pitchFamily="34" charset="0"/>
              </a:rPr>
              <a:t>во всех разделах хирургии.</a:t>
            </a:r>
          </a:p>
          <a:p>
            <a:pPr algn="ctr" eaLnBrk="1" hangingPunct="1">
              <a:lnSpc>
                <a:spcPct val="90000"/>
              </a:lnSpc>
              <a:buClr>
                <a:srgbClr val="CC6600"/>
              </a:buClr>
              <a:buFont typeface="Wingdings" pitchFamily="2" charset="2"/>
              <a:buNone/>
              <a:defRPr/>
            </a:pPr>
            <a:r>
              <a:rPr lang="ru-RU" i="1" dirty="0" smtClean="0">
                <a:latin typeface="Arial" pitchFamily="34" charset="0"/>
                <a:cs typeface="Arial" pitchFamily="34" charset="0"/>
              </a:rPr>
              <a:t> </a:t>
            </a:r>
          </a:p>
          <a:p>
            <a:pPr marL="0" indent="0" algn="l" eaLnBrk="1" hangingPunct="1">
              <a:lnSpc>
                <a:spcPct val="90000"/>
              </a:lnSpc>
              <a:buClr>
                <a:srgbClr val="CC6600"/>
              </a:buClr>
              <a:buNone/>
              <a:defRPr/>
            </a:pPr>
            <a:endParaRPr lang="ru-RU" sz="2400" b="1" dirty="0" smtClean="0">
              <a:solidFill>
                <a:srgbClr val="FFFF00"/>
              </a:solidFill>
              <a:effectLst>
                <a:outerShdw blurRad="38100" dist="38100" dir="2700000" algn="tl">
                  <a:srgbClr val="000000"/>
                </a:outerShdw>
              </a:effectLst>
              <a:latin typeface="Comic Sans MS" pitchFamily="66" charset="0"/>
            </a:endParaRPr>
          </a:p>
        </p:txBody>
      </p:sp>
      <p:sp>
        <p:nvSpPr>
          <p:cNvPr id="3" name="Прямоугольник 2"/>
          <p:cNvSpPr/>
          <p:nvPr/>
        </p:nvSpPr>
        <p:spPr>
          <a:xfrm rot="10800000" flipV="1">
            <a:off x="179512" y="5733255"/>
            <a:ext cx="8856984" cy="1077218"/>
          </a:xfrm>
          <a:prstGeom prst="rect">
            <a:avLst/>
          </a:prstGeom>
        </p:spPr>
        <p:txBody>
          <a:bodyPr wrap="square">
            <a:spAutoFit/>
          </a:bodyPr>
          <a:lstStyle/>
          <a:p>
            <a:pPr lvl="0" algn="r"/>
            <a:r>
              <a:rPr lang="ru-RU" sz="800" dirty="0" err="1">
                <a:solidFill>
                  <a:srgbClr val="292934"/>
                </a:solidFill>
              </a:rPr>
              <a:t>Е.М.Шифман</a:t>
            </a:r>
            <a:r>
              <a:rPr lang="ru-RU" sz="800" dirty="0">
                <a:solidFill>
                  <a:srgbClr val="292934"/>
                </a:solidFill>
              </a:rPr>
              <a:t>, </a:t>
            </a:r>
            <a:r>
              <a:rPr lang="ru-RU" sz="800" dirty="0" err="1">
                <a:solidFill>
                  <a:srgbClr val="292934"/>
                </a:solidFill>
              </a:rPr>
              <a:t>А.В.Куликов</a:t>
            </a:r>
            <a:r>
              <a:rPr lang="ru-RU" sz="800" dirty="0">
                <a:solidFill>
                  <a:srgbClr val="292934"/>
                </a:solidFill>
              </a:rPr>
              <a:t>, С.Р. Беломестнов, И.Б. </a:t>
            </a:r>
            <a:r>
              <a:rPr lang="ru-RU" sz="800" dirty="0" err="1">
                <a:solidFill>
                  <a:srgbClr val="292934"/>
                </a:solidFill>
              </a:rPr>
              <a:t>Заболотских</a:t>
            </a:r>
            <a:r>
              <a:rPr lang="ru-RU" sz="800" dirty="0">
                <a:solidFill>
                  <a:srgbClr val="292934"/>
                </a:solidFill>
              </a:rPr>
              <a:t> «Интенсивная терапия и анестезия при кровопотере в акушерстве» </a:t>
            </a:r>
            <a:r>
              <a:rPr lang="en-US" altLang="ru-RU" sz="800" dirty="0">
                <a:solidFill>
                  <a:srgbClr val="292934"/>
                </a:solidFill>
              </a:rPr>
              <a:t>International survey on variations in practice of the management of the third stage of </a:t>
            </a:r>
            <a:r>
              <a:rPr lang="en-US" altLang="ru-RU" sz="800" dirty="0" err="1">
                <a:solidFill>
                  <a:srgbClr val="292934"/>
                </a:solidFill>
              </a:rPr>
              <a:t>labour</a:t>
            </a:r>
            <a:r>
              <a:rPr lang="en-US" altLang="ru-RU" sz="800" dirty="0">
                <a:solidFill>
                  <a:srgbClr val="292934"/>
                </a:solidFill>
              </a:rPr>
              <a:t> Bulletin of the World Health Organization Bull World Health Organ vol.81 no.4 </a:t>
            </a:r>
            <a:r>
              <a:rPr lang="en-US" altLang="ru-RU" sz="800" dirty="0" err="1">
                <a:solidFill>
                  <a:srgbClr val="292934"/>
                </a:solidFill>
              </a:rPr>
              <a:t>Genebra</a:t>
            </a:r>
            <a:r>
              <a:rPr lang="en-US" altLang="ru-RU" sz="800" dirty="0">
                <a:solidFill>
                  <a:srgbClr val="292934"/>
                </a:solidFill>
              </a:rPr>
              <a:t> 2003</a:t>
            </a:r>
            <a:endParaRPr lang="ru-RU" altLang="ru-RU" sz="800" dirty="0">
              <a:solidFill>
                <a:srgbClr val="292934"/>
              </a:solidFill>
            </a:endParaRPr>
          </a:p>
          <a:p>
            <a:pPr lvl="0" algn="r"/>
            <a:r>
              <a:rPr lang="en-US" altLang="ru-RU" sz="800" dirty="0">
                <a:solidFill>
                  <a:srgbClr val="292934"/>
                </a:solidFill>
              </a:rPr>
              <a:t>Saving women’s lives: evidence-based recommendations for the prevention of postpartum </a:t>
            </a:r>
            <a:r>
              <a:rPr lang="en-US" altLang="ru-RU" sz="800" dirty="0" err="1">
                <a:solidFill>
                  <a:srgbClr val="292934"/>
                </a:solidFill>
              </a:rPr>
              <a:t>haemorrhage</a:t>
            </a:r>
            <a:r>
              <a:rPr lang="en-US" altLang="ru-RU" sz="800" dirty="0">
                <a:solidFill>
                  <a:srgbClr val="292934"/>
                </a:solidFill>
              </a:rPr>
              <a:t> Bulletin of the World Health Organization Bull  World Health Organ vol.85 no.4 </a:t>
            </a:r>
            <a:r>
              <a:rPr lang="en-US" altLang="ru-RU" sz="800" dirty="0" err="1">
                <a:solidFill>
                  <a:srgbClr val="292934"/>
                </a:solidFill>
              </a:rPr>
              <a:t>Genebra</a:t>
            </a:r>
            <a:r>
              <a:rPr lang="en-US" altLang="ru-RU" sz="800" dirty="0">
                <a:solidFill>
                  <a:srgbClr val="292934"/>
                </a:solidFill>
              </a:rPr>
              <a:t> Apr. 2007</a:t>
            </a:r>
            <a:endParaRPr lang="ru-RU" altLang="ru-RU" sz="800" dirty="0">
              <a:solidFill>
                <a:srgbClr val="292934"/>
              </a:solidFill>
            </a:endParaRPr>
          </a:p>
          <a:p>
            <a:pPr lvl="0" algn="r"/>
            <a:r>
              <a:rPr lang="en-US" altLang="ru-RU" sz="800" dirty="0">
                <a:solidFill>
                  <a:srgbClr val="292934"/>
                </a:solidFill>
              </a:rPr>
              <a:t>Guidelines Network 2000</a:t>
            </a:r>
            <a:endParaRPr lang="ru-RU" altLang="ru-RU" sz="800" dirty="0">
              <a:solidFill>
                <a:srgbClr val="292934"/>
              </a:solidFill>
            </a:endParaRPr>
          </a:p>
          <a:p>
            <a:pPr lvl="0" algn="r"/>
            <a:r>
              <a:rPr lang="en-US" altLang="ru-RU" sz="800" dirty="0">
                <a:solidFill>
                  <a:srgbClr val="292934"/>
                </a:solidFill>
              </a:rPr>
              <a:t>ACOG Practice Bulletin: Clinical Management Guidelines for Obstetrician-Gynecologists Number 76, October 2006: postpartum hemorrhage.</a:t>
            </a:r>
            <a:endParaRPr lang="ru-RU" altLang="ru-RU" sz="800" dirty="0">
              <a:solidFill>
                <a:srgbClr val="292934"/>
              </a:solidFill>
            </a:endParaRPr>
          </a:p>
          <a:p>
            <a:pPr lvl="0" algn="r"/>
            <a:r>
              <a:rPr lang="en-US" altLang="ru-RU" sz="800" dirty="0" err="1">
                <a:solidFill>
                  <a:srgbClr val="292934"/>
                </a:solidFill>
              </a:rPr>
              <a:t>Goffinet</a:t>
            </a:r>
            <a:r>
              <a:rPr lang="en-US" altLang="ru-RU" sz="800" dirty="0">
                <a:solidFill>
                  <a:srgbClr val="292934"/>
                </a:solidFill>
              </a:rPr>
              <a:t> F</a:t>
            </a:r>
            <a:r>
              <a:rPr lang="ru-RU" altLang="ru-RU" sz="800" dirty="0">
                <a:solidFill>
                  <a:srgbClr val="292934"/>
                </a:solidFill>
              </a:rPr>
              <a:t>, </a:t>
            </a:r>
            <a:r>
              <a:rPr lang="en-US" altLang="ru-RU" sz="800" dirty="0">
                <a:solidFill>
                  <a:srgbClr val="292934"/>
                </a:solidFill>
              </a:rPr>
              <a:t>Mercier F</a:t>
            </a:r>
            <a:r>
              <a:rPr lang="ru-RU" altLang="ru-RU" sz="800" dirty="0">
                <a:solidFill>
                  <a:srgbClr val="292934"/>
                </a:solidFill>
              </a:rPr>
              <a:t>, </a:t>
            </a:r>
            <a:r>
              <a:rPr lang="en-US" altLang="ru-RU" sz="800" dirty="0" err="1">
                <a:solidFill>
                  <a:srgbClr val="292934"/>
                </a:solidFill>
              </a:rPr>
              <a:t>Teyssier</a:t>
            </a:r>
            <a:r>
              <a:rPr lang="en-US" altLang="ru-RU" sz="800" dirty="0">
                <a:solidFill>
                  <a:srgbClr val="292934"/>
                </a:solidFill>
              </a:rPr>
              <a:t> V</a:t>
            </a:r>
            <a:r>
              <a:rPr lang="ru-RU" altLang="ru-RU" sz="800" dirty="0">
                <a:solidFill>
                  <a:srgbClr val="292934"/>
                </a:solidFill>
              </a:rPr>
              <a:t>, </a:t>
            </a:r>
            <a:r>
              <a:rPr lang="en-US" altLang="ru-RU" sz="800" dirty="0">
                <a:solidFill>
                  <a:srgbClr val="292934"/>
                </a:solidFill>
              </a:rPr>
              <a:t>Pierre F</a:t>
            </a:r>
            <a:r>
              <a:rPr lang="ru-RU" altLang="ru-RU" sz="800" dirty="0">
                <a:solidFill>
                  <a:srgbClr val="292934"/>
                </a:solidFill>
              </a:rPr>
              <a:t>, </a:t>
            </a:r>
            <a:r>
              <a:rPr lang="en-US" altLang="ru-RU" sz="800" dirty="0">
                <a:solidFill>
                  <a:srgbClr val="292934"/>
                </a:solidFill>
              </a:rPr>
              <a:t>Dreyfus M</a:t>
            </a:r>
            <a:r>
              <a:rPr lang="ru-RU" altLang="ru-RU" sz="800" dirty="0">
                <a:solidFill>
                  <a:srgbClr val="292934"/>
                </a:solidFill>
              </a:rPr>
              <a:t>, </a:t>
            </a:r>
            <a:r>
              <a:rPr lang="en-US" altLang="ru-RU" sz="800" dirty="0">
                <a:solidFill>
                  <a:srgbClr val="292934"/>
                </a:solidFill>
              </a:rPr>
              <a:t>Mignon A</a:t>
            </a:r>
            <a:r>
              <a:rPr lang="ru-RU" altLang="ru-RU" sz="800" dirty="0">
                <a:solidFill>
                  <a:srgbClr val="292934"/>
                </a:solidFill>
              </a:rPr>
              <a:t>, </a:t>
            </a:r>
            <a:r>
              <a:rPr lang="en-US" altLang="ru-RU" sz="800" dirty="0" err="1">
                <a:solidFill>
                  <a:srgbClr val="292934"/>
                </a:solidFill>
              </a:rPr>
              <a:t>Carbonne</a:t>
            </a:r>
            <a:r>
              <a:rPr lang="en-US" altLang="ru-RU" sz="800" dirty="0">
                <a:solidFill>
                  <a:srgbClr val="292934"/>
                </a:solidFill>
              </a:rPr>
              <a:t> B</a:t>
            </a:r>
            <a:r>
              <a:rPr lang="ru-RU" altLang="ru-RU" sz="800" dirty="0">
                <a:solidFill>
                  <a:srgbClr val="292934"/>
                </a:solidFill>
              </a:rPr>
              <a:t>, </a:t>
            </a:r>
            <a:r>
              <a:rPr lang="en-US" altLang="ru-RU" sz="800" dirty="0">
                <a:solidFill>
                  <a:srgbClr val="292934"/>
                </a:solidFill>
              </a:rPr>
              <a:t>L</a:t>
            </a:r>
            <a:r>
              <a:rPr lang="ru-RU" altLang="ru-RU" sz="800" dirty="0">
                <a:solidFill>
                  <a:srgbClr val="292934"/>
                </a:solidFill>
              </a:rPr>
              <a:t>é</a:t>
            </a:r>
            <a:r>
              <a:rPr lang="en-US" altLang="ru-RU" sz="800" dirty="0" err="1">
                <a:solidFill>
                  <a:srgbClr val="292934"/>
                </a:solidFill>
              </a:rPr>
              <a:t>vy</a:t>
            </a:r>
            <a:r>
              <a:rPr lang="en-US" altLang="ru-RU" sz="800" dirty="0">
                <a:solidFill>
                  <a:srgbClr val="292934"/>
                </a:solidFill>
              </a:rPr>
              <a:t> G</a:t>
            </a:r>
            <a:r>
              <a:rPr lang="ru-RU" altLang="ru-RU" sz="800" dirty="0">
                <a:solidFill>
                  <a:srgbClr val="292934"/>
                </a:solidFill>
              </a:rPr>
              <a:t>; </a:t>
            </a:r>
            <a:r>
              <a:rPr lang="en-US" altLang="ru-RU" sz="800" dirty="0">
                <a:solidFill>
                  <a:srgbClr val="292934"/>
                </a:solidFill>
              </a:rPr>
              <a:t>Postpartum </a:t>
            </a:r>
            <a:r>
              <a:rPr lang="en-US" altLang="ru-RU" sz="800" dirty="0" err="1">
                <a:solidFill>
                  <a:srgbClr val="292934"/>
                </a:solidFill>
              </a:rPr>
              <a:t>haemorrhage</a:t>
            </a:r>
            <a:r>
              <a:rPr lang="ru-RU" altLang="ru-RU" sz="800" dirty="0">
                <a:solidFill>
                  <a:srgbClr val="292934"/>
                </a:solidFill>
              </a:rPr>
              <a:t>: </a:t>
            </a:r>
            <a:r>
              <a:rPr lang="en-US" altLang="ru-RU" sz="800" dirty="0">
                <a:solidFill>
                  <a:srgbClr val="292934"/>
                </a:solidFill>
              </a:rPr>
              <a:t>recommendations for clinical practice by the CNGOF</a:t>
            </a:r>
            <a:r>
              <a:rPr lang="ru-RU" altLang="ru-RU" sz="800" dirty="0">
                <a:solidFill>
                  <a:srgbClr val="292934"/>
                </a:solidFill>
              </a:rPr>
              <a:t> (</a:t>
            </a:r>
            <a:r>
              <a:rPr lang="en-US" altLang="ru-RU" sz="800" dirty="0">
                <a:solidFill>
                  <a:srgbClr val="292934"/>
                </a:solidFill>
              </a:rPr>
              <a:t>December</a:t>
            </a:r>
            <a:r>
              <a:rPr lang="ru-RU" altLang="ru-RU" sz="800" dirty="0">
                <a:solidFill>
                  <a:srgbClr val="292934"/>
                </a:solidFill>
              </a:rPr>
              <a:t> 2004)]</a:t>
            </a:r>
            <a:r>
              <a:rPr lang="fr-FR" altLang="ru-RU" sz="800" dirty="0">
                <a:solidFill>
                  <a:srgbClr val="292934"/>
                </a:solidFill>
              </a:rPr>
              <a:t>Groupe de Travail des RPC sur l</a:t>
            </a:r>
            <a:r>
              <a:rPr lang="ru-RU" altLang="ru-RU" sz="800" dirty="0">
                <a:solidFill>
                  <a:srgbClr val="292934"/>
                </a:solidFill>
              </a:rPr>
              <a:t>'</a:t>
            </a:r>
            <a:r>
              <a:rPr lang="fr-FR" altLang="ru-RU" sz="800" dirty="0">
                <a:solidFill>
                  <a:srgbClr val="292934"/>
                </a:solidFill>
              </a:rPr>
              <a:t>HPP</a:t>
            </a:r>
            <a:r>
              <a:rPr lang="ru-RU" altLang="ru-RU" sz="800" dirty="0">
                <a:solidFill>
                  <a:srgbClr val="292934"/>
                </a:solidFill>
              </a:rPr>
              <a:t>.</a:t>
            </a:r>
            <a:r>
              <a:rPr lang="en-US" altLang="ru-RU" sz="800" dirty="0" err="1">
                <a:solidFill>
                  <a:srgbClr val="292934"/>
                </a:solidFill>
              </a:rPr>
              <a:t>Gynecol</a:t>
            </a:r>
            <a:r>
              <a:rPr lang="en-US" altLang="ru-RU" sz="800" dirty="0">
                <a:solidFill>
                  <a:srgbClr val="292934"/>
                </a:solidFill>
              </a:rPr>
              <a:t> </a:t>
            </a:r>
            <a:r>
              <a:rPr lang="en-US" altLang="ru-RU" sz="800" dirty="0" err="1">
                <a:solidFill>
                  <a:srgbClr val="292934"/>
                </a:solidFill>
              </a:rPr>
              <a:t>Obstet</a:t>
            </a:r>
            <a:r>
              <a:rPr lang="en-US" altLang="ru-RU" sz="800" dirty="0">
                <a:solidFill>
                  <a:srgbClr val="292934"/>
                </a:solidFill>
              </a:rPr>
              <a:t> </a:t>
            </a:r>
            <a:r>
              <a:rPr lang="en-US" altLang="ru-RU" sz="800" dirty="0" err="1">
                <a:solidFill>
                  <a:srgbClr val="292934"/>
                </a:solidFill>
              </a:rPr>
              <a:t>Fertil</a:t>
            </a:r>
            <a:r>
              <a:rPr lang="ru-RU" altLang="ru-RU" sz="800" dirty="0">
                <a:solidFill>
                  <a:srgbClr val="292934"/>
                </a:solidFill>
              </a:rPr>
              <a:t>. </a:t>
            </a:r>
            <a:r>
              <a:rPr lang="en-US" altLang="ru-RU" sz="800" dirty="0">
                <a:solidFill>
                  <a:srgbClr val="292934"/>
                </a:solidFill>
              </a:rPr>
              <a:t>2005 Apr;33(4):268-74. </a:t>
            </a:r>
            <a:r>
              <a:rPr lang="en-US" altLang="ru-RU" sz="800" dirty="0" err="1">
                <a:solidFill>
                  <a:srgbClr val="292934"/>
                </a:solidFill>
              </a:rPr>
              <a:t>Epub</a:t>
            </a:r>
            <a:r>
              <a:rPr lang="en-US" altLang="ru-RU" sz="800" dirty="0">
                <a:solidFill>
                  <a:srgbClr val="292934"/>
                </a:solidFill>
              </a:rPr>
              <a:t> 2005 Apr 7.</a:t>
            </a:r>
            <a:r>
              <a:rPr lang="ru-RU" altLang="ru-RU" sz="800" dirty="0">
                <a:solidFill>
                  <a:srgbClr val="292934"/>
                </a:solidFill>
              </a:rPr>
              <a:t>Форум «Мать и дитя», Москва, 2007 </a:t>
            </a:r>
            <a:endParaRPr lang="ru-RU" dirty="0"/>
          </a:p>
        </p:txBody>
      </p:sp>
    </p:spTree>
    <p:extLst>
      <p:ext uri="{BB962C8B-B14F-4D97-AF65-F5344CB8AC3E}">
        <p14:creationId xmlns:p14="http://schemas.microsoft.com/office/powerpoint/2010/main" val="105581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93713" y="260350"/>
            <a:ext cx="8229600" cy="1143000"/>
          </a:xfrm>
        </p:spPr>
        <p:txBody>
          <a:bodyPr>
            <a:normAutofit/>
          </a:bodyPr>
          <a:lstStyle/>
          <a:p>
            <a:r>
              <a:rPr lang="ru-RU" altLang="ru-RU" sz="3600" b="1" dirty="0" smtClean="0">
                <a:solidFill>
                  <a:srgbClr val="FF3300"/>
                </a:solidFill>
              </a:rPr>
              <a:t>Патологическая кровопотеря</a:t>
            </a:r>
            <a:endParaRPr lang="ru-RU" altLang="ru-RU" sz="3600" b="1" dirty="0" smtClean="0">
              <a:solidFill>
                <a:srgbClr val="FF3300"/>
              </a:solidFill>
              <a:latin typeface="Arial" charset="0"/>
              <a:cs typeface="Arial" charset="0"/>
            </a:endParaRPr>
          </a:p>
        </p:txBody>
      </p:sp>
      <p:graphicFrame>
        <p:nvGraphicFramePr>
          <p:cNvPr id="3" name="Объект 2"/>
          <p:cNvGraphicFramePr>
            <a:graphicFrameLocks noGrp="1"/>
          </p:cNvGraphicFramePr>
          <p:nvPr>
            <p:ph idx="1"/>
            <p:extLst>
              <p:ext uri="{D42A27DB-BD31-4B8C-83A1-F6EECF244321}">
                <p14:modId xmlns:p14="http://schemas.microsoft.com/office/powerpoint/2010/main" val="1907971944"/>
              </p:ext>
            </p:extLst>
          </p:nvPr>
        </p:nvGraphicFramePr>
        <p:xfrm>
          <a:off x="479425" y="1341438"/>
          <a:ext cx="8364538" cy="3749675"/>
        </p:xfrm>
        <a:graphic>
          <a:graphicData uri="http://schemas.openxmlformats.org/drawingml/2006/table">
            <a:tbl>
              <a:tblPr firstRow="1" bandRow="1">
                <a:tableStyleId>{5C22544A-7EE6-4342-B048-85BDC9FD1C3A}</a:tableStyleId>
              </a:tblPr>
              <a:tblGrid>
                <a:gridCol w="4182269"/>
                <a:gridCol w="4182269"/>
              </a:tblGrid>
              <a:tr h="365787">
                <a:tc>
                  <a:txBody>
                    <a:bodyPr/>
                    <a:lstStyle/>
                    <a:p>
                      <a:pPr algn="ctr"/>
                      <a:r>
                        <a:rPr lang="ru-RU" sz="1800" dirty="0" smtClean="0"/>
                        <a:t>Критерии</a:t>
                      </a:r>
                      <a:endParaRPr lang="ru-RU" sz="1800" dirty="0"/>
                    </a:p>
                  </a:txBody>
                  <a:tcPr marL="91454" marR="91454" marT="45707" marB="45707"/>
                </a:tc>
                <a:tc>
                  <a:txBody>
                    <a:bodyPr/>
                    <a:lstStyle/>
                    <a:p>
                      <a:pPr algn="ctr"/>
                      <a:r>
                        <a:rPr lang="ru-RU" sz="1800" dirty="0" smtClean="0"/>
                        <a:t> Тактика</a:t>
                      </a:r>
                      <a:endParaRPr lang="ru-RU" sz="1800" dirty="0"/>
                    </a:p>
                  </a:txBody>
                  <a:tcPr marL="91454" marR="91454" marT="45707" marB="45707"/>
                </a:tc>
              </a:tr>
              <a:tr h="3383888">
                <a:tc>
                  <a:txBody>
                    <a:bodyPr/>
                    <a:lstStyle/>
                    <a:p>
                      <a:r>
                        <a:rPr lang="ru-RU" sz="1800" b="1" dirty="0" smtClean="0">
                          <a:solidFill>
                            <a:srgbClr val="FF0000"/>
                          </a:solidFill>
                        </a:rPr>
                        <a:t>При</a:t>
                      </a:r>
                      <a:r>
                        <a:rPr lang="ru-RU" sz="1800" b="1" baseline="0" dirty="0" smtClean="0">
                          <a:solidFill>
                            <a:srgbClr val="FF0000"/>
                          </a:solidFill>
                        </a:rPr>
                        <a:t> родах более 500 мл</a:t>
                      </a:r>
                    </a:p>
                    <a:p>
                      <a:r>
                        <a:rPr lang="ru-RU" sz="1800" b="1" baseline="0" dirty="0" smtClean="0">
                          <a:solidFill>
                            <a:srgbClr val="FF0000"/>
                          </a:solidFill>
                        </a:rPr>
                        <a:t>При операции КС более 1000 мл</a:t>
                      </a:r>
                      <a:endParaRPr lang="ru-RU" sz="1800" b="1" dirty="0">
                        <a:solidFill>
                          <a:srgbClr val="FF0000"/>
                        </a:solidFill>
                      </a:endParaRPr>
                    </a:p>
                  </a:txBody>
                  <a:tcPr marL="91454" marR="91454" marT="45707" marB="45707"/>
                </a:tc>
                <a:tc>
                  <a:txBody>
                    <a:bodyPr/>
                    <a:lstStyle/>
                    <a:p>
                      <a:pPr marL="0" indent="0" algn="l">
                        <a:buFont typeface="Arial" pitchFamily="34" charset="0"/>
                        <a:buNone/>
                      </a:pPr>
                      <a:r>
                        <a:rPr lang="ru-RU" sz="1800" b="1" dirty="0" smtClean="0">
                          <a:effectLst/>
                          <a:latin typeface="Arial" panose="020B0604020202020204" pitchFamily="34" charset="0"/>
                          <a:cs typeface="Arial" panose="020B0604020202020204" pitchFamily="34" charset="0"/>
                        </a:rPr>
                        <a:t>Инфузионная терапия</a:t>
                      </a:r>
                    </a:p>
                    <a:p>
                      <a:pPr marL="0" indent="0" algn="l">
                        <a:buFont typeface="Arial" pitchFamily="34" charset="0"/>
                        <a:buNone/>
                      </a:pPr>
                      <a:r>
                        <a:rPr lang="ru-RU" sz="1800" b="1" dirty="0" smtClean="0">
                          <a:effectLst/>
                          <a:latin typeface="Arial" panose="020B0604020202020204" pitchFamily="34" charset="0"/>
                          <a:cs typeface="Arial" panose="020B0604020202020204" pitchFamily="34" charset="0"/>
                        </a:rPr>
                        <a:t>Компоненты крови по строгим показаниям (при продолжающемся кровотечении)</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800" b="1" dirty="0" err="1" smtClean="0">
                          <a:effectLst/>
                          <a:latin typeface="Arial" panose="020B0604020202020204" pitchFamily="34" charset="0"/>
                          <a:cs typeface="Arial" panose="020B0604020202020204" pitchFamily="34" charset="0"/>
                        </a:rPr>
                        <a:t>Утеротоники</a:t>
                      </a:r>
                      <a:r>
                        <a:rPr lang="ru-RU" sz="1800" b="1" dirty="0" smtClean="0">
                          <a:effectLst/>
                          <a:latin typeface="Arial" panose="020B0604020202020204" pitchFamily="34" charset="0"/>
                          <a:cs typeface="Arial" panose="020B0604020202020204" pitchFamily="34" charset="0"/>
                        </a:rPr>
                        <a:t> (</a:t>
                      </a:r>
                      <a:r>
                        <a:rPr lang="ru-RU" sz="1800" b="1" i="1" dirty="0" smtClean="0">
                          <a:latin typeface="Arial" panose="020B0604020202020204" pitchFamily="34" charset="0"/>
                          <a:cs typeface="Arial" panose="020B0604020202020204" pitchFamily="34" charset="0"/>
                        </a:rPr>
                        <a:t>окситоцин, </a:t>
                      </a:r>
                      <a:r>
                        <a:rPr lang="ru-RU" sz="1800" b="1" i="1" dirty="0" err="1" smtClean="0">
                          <a:latin typeface="Arial" panose="020B0604020202020204" pitchFamily="34" charset="0"/>
                          <a:cs typeface="Arial" panose="020B0604020202020204" pitchFamily="34" charset="0"/>
                        </a:rPr>
                        <a:t>карбетоцин</a:t>
                      </a:r>
                      <a:r>
                        <a:rPr lang="ru-RU" sz="1800" b="1" i="1" dirty="0" smtClean="0">
                          <a:latin typeface="Arial" panose="020B0604020202020204" pitchFamily="34" charset="0"/>
                          <a:cs typeface="Arial" panose="020B0604020202020204" pitchFamily="34" charset="0"/>
                        </a:rPr>
                        <a:t>, применение </a:t>
                      </a:r>
                      <a:r>
                        <a:rPr lang="ru-RU" sz="1800" b="1" i="1" dirty="0" err="1" smtClean="0">
                          <a:latin typeface="Arial" panose="020B0604020202020204" pitchFamily="34" charset="0"/>
                          <a:cs typeface="Arial" panose="020B0604020202020204" pitchFamily="34" charset="0"/>
                        </a:rPr>
                        <a:t>мизопростола</a:t>
                      </a:r>
                      <a:r>
                        <a:rPr lang="ru-RU" sz="1800" b="1" i="1" dirty="0" smtClean="0">
                          <a:latin typeface="Arial" panose="020B0604020202020204" pitchFamily="34" charset="0"/>
                          <a:cs typeface="Arial" panose="020B0604020202020204" pitchFamily="34" charset="0"/>
                        </a:rPr>
                        <a:t>)</a:t>
                      </a:r>
                      <a:endParaRPr lang="ru-RU" sz="1800" b="1" dirty="0" smtClean="0">
                        <a:effectLst/>
                        <a:latin typeface="Arial" panose="020B0604020202020204" pitchFamily="34" charset="0"/>
                        <a:cs typeface="Arial" panose="020B0604020202020204" pitchFamily="34" charset="0"/>
                      </a:endParaRPr>
                    </a:p>
                    <a:p>
                      <a:pPr marL="0" indent="0" algn="l">
                        <a:buFont typeface="Arial" pitchFamily="34" charset="0"/>
                        <a:buNone/>
                      </a:pPr>
                      <a:r>
                        <a:rPr lang="ru-RU" sz="1800" b="1" dirty="0" err="1" smtClean="0">
                          <a:effectLst/>
                          <a:latin typeface="Arial" panose="020B0604020202020204" pitchFamily="34" charset="0"/>
                          <a:cs typeface="Arial" panose="020B0604020202020204" pitchFamily="34" charset="0"/>
                        </a:rPr>
                        <a:t>Антифибринолитики</a:t>
                      </a:r>
                      <a:r>
                        <a:rPr lang="ru-RU" sz="1800" b="1" dirty="0" smtClean="0">
                          <a:effectLst/>
                          <a:latin typeface="Arial" panose="020B0604020202020204" pitchFamily="34" charset="0"/>
                          <a:cs typeface="Arial" panose="020B0604020202020204" pitchFamily="34" charset="0"/>
                        </a:rPr>
                        <a:t> </a:t>
                      </a:r>
                    </a:p>
                    <a:p>
                      <a:pPr marL="0" indent="0" algn="l">
                        <a:buFont typeface="Arial" pitchFamily="34" charset="0"/>
                        <a:buNone/>
                      </a:pPr>
                      <a:r>
                        <a:rPr lang="ru-RU" sz="1800" b="1" dirty="0" smtClean="0">
                          <a:effectLst/>
                          <a:latin typeface="Arial" panose="020B0604020202020204" pitchFamily="34" charset="0"/>
                          <a:cs typeface="Arial" panose="020B0604020202020204" pitchFamily="34" charset="0"/>
                        </a:rPr>
                        <a:t>Концентрат факторов свертывания крови</a:t>
                      </a:r>
                    </a:p>
                    <a:p>
                      <a:pPr marL="0" indent="0" algn="l">
                        <a:buFont typeface="Arial" pitchFamily="34" charset="0"/>
                        <a:buNone/>
                      </a:pPr>
                      <a:endParaRPr lang="ru-RU" sz="1800" b="1" dirty="0">
                        <a:solidFill>
                          <a:schemeClr val="tx1"/>
                        </a:solidFill>
                        <a:latin typeface="Times New Roman" pitchFamily="18" charset="0"/>
                        <a:cs typeface="Times New Roman" pitchFamily="18" charset="0"/>
                      </a:endParaRPr>
                    </a:p>
                  </a:txBody>
                  <a:tcPr marL="91454" marR="91454" marT="45707" marB="45707"/>
                </a:tc>
              </a:tr>
            </a:tbl>
          </a:graphicData>
        </a:graphic>
      </p:graphicFrame>
      <p:sp>
        <p:nvSpPr>
          <p:cNvPr id="24590" name="Text Box 4"/>
          <p:cNvSpPr txBox="1">
            <a:spLocks noChangeArrowheads="1"/>
          </p:cNvSpPr>
          <p:nvPr/>
        </p:nvSpPr>
        <p:spPr bwMode="auto">
          <a:xfrm>
            <a:off x="179388" y="5373688"/>
            <a:ext cx="8785225"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altLang="ru-RU" sz="1000"/>
              <a:t>Dreyfus M, Beucher G, Mignon A, Langer B Initial management of primary postpartum hemorrhage Collège National des Gynécologues et Obstétriciens Français; Agence Nationale d'Accréditation et d'Evaluation en Santé.J Gynecol Obstet Biol Reprod (Paris). </a:t>
            </a:r>
            <a:r>
              <a:rPr lang="en-US" altLang="ru-RU" sz="1000"/>
              <a:t>2004 Dec;33(8 Suppl):4S57-4S64.</a:t>
            </a:r>
          </a:p>
          <a:p>
            <a:pPr algn="r" eaLnBrk="1" hangingPunct="1"/>
            <a:r>
              <a:rPr lang="en-US" altLang="ru-RU" sz="1000"/>
              <a:t>ACOG Practice Bulletin: Clinical Management Guidelines for Obstetrician-Gynecologists Number 76, October 2006: postpartum hemorrhage.</a:t>
            </a:r>
            <a:endParaRPr lang="ru-RU" altLang="ru-RU" sz="1000"/>
          </a:p>
          <a:p>
            <a:pPr algn="r" eaLnBrk="1" hangingPunct="1"/>
            <a:r>
              <a:rPr lang="en-US" altLang="ru-RU" sz="1000"/>
              <a:t>Goffinet F</a:t>
            </a:r>
            <a:r>
              <a:rPr lang="ru-RU" altLang="ru-RU" sz="1000"/>
              <a:t>, </a:t>
            </a:r>
            <a:r>
              <a:rPr lang="en-US" altLang="ru-RU" sz="1000"/>
              <a:t>Mercier F</a:t>
            </a:r>
            <a:r>
              <a:rPr lang="ru-RU" altLang="ru-RU" sz="1000"/>
              <a:t>, </a:t>
            </a:r>
            <a:r>
              <a:rPr lang="en-US" altLang="ru-RU" sz="1000"/>
              <a:t>Teyssier V</a:t>
            </a:r>
            <a:r>
              <a:rPr lang="ru-RU" altLang="ru-RU" sz="1000"/>
              <a:t>, </a:t>
            </a:r>
            <a:r>
              <a:rPr lang="en-US" altLang="ru-RU" sz="1000"/>
              <a:t>Pierre F</a:t>
            </a:r>
            <a:r>
              <a:rPr lang="ru-RU" altLang="ru-RU" sz="1000"/>
              <a:t>, </a:t>
            </a:r>
            <a:r>
              <a:rPr lang="en-US" altLang="ru-RU" sz="1000"/>
              <a:t>Dreyfus M</a:t>
            </a:r>
            <a:r>
              <a:rPr lang="ru-RU" altLang="ru-RU" sz="1000"/>
              <a:t>, </a:t>
            </a:r>
            <a:r>
              <a:rPr lang="en-US" altLang="ru-RU" sz="1000"/>
              <a:t>Mignon A</a:t>
            </a:r>
            <a:r>
              <a:rPr lang="ru-RU" altLang="ru-RU" sz="1000"/>
              <a:t>, </a:t>
            </a:r>
            <a:r>
              <a:rPr lang="en-US" altLang="ru-RU" sz="1000"/>
              <a:t>Carbonne B</a:t>
            </a:r>
            <a:r>
              <a:rPr lang="ru-RU" altLang="ru-RU" sz="1000"/>
              <a:t>, </a:t>
            </a:r>
            <a:r>
              <a:rPr lang="en-US" altLang="ru-RU" sz="1000"/>
              <a:t>L</a:t>
            </a:r>
            <a:r>
              <a:rPr lang="ru-RU" altLang="ru-RU" sz="1000"/>
              <a:t>é</a:t>
            </a:r>
            <a:r>
              <a:rPr lang="en-US" altLang="ru-RU" sz="1000"/>
              <a:t>vy G</a:t>
            </a:r>
            <a:r>
              <a:rPr lang="ru-RU" altLang="ru-RU" sz="1000"/>
              <a:t>; </a:t>
            </a:r>
            <a:r>
              <a:rPr lang="en-US" altLang="ru-RU" sz="1000"/>
              <a:t>Postpartum haemorrhage</a:t>
            </a:r>
            <a:r>
              <a:rPr lang="ru-RU" altLang="ru-RU" sz="1000"/>
              <a:t>: </a:t>
            </a:r>
            <a:r>
              <a:rPr lang="en-US" altLang="ru-RU" sz="1000"/>
              <a:t>recommendations for clinical practice by the CNGOF</a:t>
            </a:r>
            <a:r>
              <a:rPr lang="ru-RU" altLang="ru-RU" sz="1000"/>
              <a:t> (</a:t>
            </a:r>
            <a:r>
              <a:rPr lang="en-US" altLang="ru-RU" sz="1000"/>
              <a:t>December</a:t>
            </a:r>
            <a:r>
              <a:rPr lang="ru-RU" altLang="ru-RU" sz="1000"/>
              <a:t> 2004)]</a:t>
            </a:r>
            <a:r>
              <a:rPr lang="fr-FR" altLang="ru-RU" sz="1000"/>
              <a:t>Groupe de Travail des RPC sur l</a:t>
            </a:r>
            <a:r>
              <a:rPr lang="ru-RU" altLang="ru-RU" sz="1000"/>
              <a:t>'</a:t>
            </a:r>
            <a:r>
              <a:rPr lang="fr-FR" altLang="ru-RU" sz="1000"/>
              <a:t>HPP</a:t>
            </a:r>
            <a:r>
              <a:rPr lang="ru-RU" altLang="ru-RU" sz="1000"/>
              <a:t>.</a:t>
            </a:r>
            <a:r>
              <a:rPr lang="en-US" altLang="ru-RU" sz="1000"/>
              <a:t>Gynecol Obstet Fertil</a:t>
            </a:r>
            <a:r>
              <a:rPr lang="ru-RU" altLang="ru-RU" sz="1000"/>
              <a:t>. </a:t>
            </a:r>
            <a:r>
              <a:rPr lang="en-US" altLang="ru-RU" sz="1000"/>
              <a:t>2005 Apr;33(4):268-74. Epub 2005 Apr 7.</a:t>
            </a:r>
            <a:endParaRPr lang="ru-RU" altLang="ru-RU" sz="1000"/>
          </a:p>
          <a:p>
            <a:pPr algn="r" eaLnBrk="1" hangingPunct="1"/>
            <a:r>
              <a:rPr lang="ru-RU" altLang="ru-RU" sz="1000"/>
              <a:t>Форум «Мать и дитя», Москва, 2007</a:t>
            </a:r>
            <a:r>
              <a:rPr lang="ru-RU" altLang="ru-RU" sz="900"/>
              <a:t>.</a:t>
            </a:r>
          </a:p>
        </p:txBody>
      </p:sp>
      <p:pic>
        <p:nvPicPr>
          <p:cNvPr id="8" name="Picture 2"/>
          <p:cNvPicPr>
            <a:picLocks noChangeAspect="1" noChangeArrowheads="1"/>
          </p:cNvPicPr>
          <p:nvPr/>
        </p:nvPicPr>
        <p:blipFill>
          <a:blip r:embed="rId2" cstate="print">
            <a:duotone>
              <a:prstClr val="black"/>
              <a:srgbClr val="5C1F00">
                <a:alpha val="85882"/>
                <a:tint val="45000"/>
                <a:satMod val="400000"/>
              </a:srgbClr>
            </a:duotone>
            <a:extLst>
              <a:ext uri="{28A0092B-C50C-407E-A947-70E740481C1C}">
                <a14:useLocalDpi xmlns:a14="http://schemas.microsoft.com/office/drawing/2010/main" val="0"/>
              </a:ext>
            </a:extLst>
          </a:blip>
          <a:srcRect/>
          <a:stretch>
            <a:fillRect/>
          </a:stretch>
        </p:blipFill>
        <p:spPr bwMode="auto">
          <a:xfrm>
            <a:off x="7623780" y="-2252"/>
            <a:ext cx="1512168" cy="1283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92"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420938"/>
            <a:ext cx="4248150"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algn="ctr" fontAlgn="auto">
              <a:spcAft>
                <a:spcPts val="0"/>
              </a:spcAft>
              <a:defRPr/>
            </a:pPr>
            <a:r>
              <a:rPr lang="ru-RU" b="1" dirty="0" err="1" smtClean="0">
                <a:solidFill>
                  <a:srgbClr val="3333FF"/>
                </a:solidFill>
              </a:rPr>
              <a:t>Тромбоэластограмма</a:t>
            </a:r>
            <a:endParaRPr lang="ru-RU" b="1" dirty="0" smtClean="0">
              <a:solidFill>
                <a:srgbClr val="3333FF"/>
              </a:solidFill>
            </a:endParaRPr>
          </a:p>
        </p:txBody>
      </p:sp>
      <p:sp>
        <p:nvSpPr>
          <p:cNvPr id="27651" name="Объект 2"/>
          <p:cNvSpPr>
            <a:spLocks noGrp="1"/>
          </p:cNvSpPr>
          <p:nvPr>
            <p:ph idx="1"/>
          </p:nvPr>
        </p:nvSpPr>
        <p:spPr/>
        <p:txBody>
          <a:bodyPr/>
          <a:lstStyle/>
          <a:p>
            <a:pPr marL="0" indent="0" algn="ctr">
              <a:buFont typeface="Arial" pitchFamily="34" charset="0"/>
              <a:buNone/>
            </a:pPr>
            <a:r>
              <a:rPr lang="ru-RU" b="1" dirty="0" smtClean="0"/>
              <a:t>Может заменить всю лабораторию гемостаза на </a:t>
            </a:r>
            <a:r>
              <a:rPr lang="en-US" b="1" dirty="0" smtClean="0"/>
              <a:t>I </a:t>
            </a:r>
            <a:r>
              <a:rPr lang="ru-RU" b="1" dirty="0" smtClean="0"/>
              <a:t>и </a:t>
            </a:r>
            <a:r>
              <a:rPr lang="en-US" b="1" dirty="0" smtClean="0"/>
              <a:t>II </a:t>
            </a:r>
            <a:r>
              <a:rPr lang="ru-RU" b="1" dirty="0" smtClean="0"/>
              <a:t>уровне</a:t>
            </a:r>
            <a:r>
              <a:rPr lang="ru-RU" b="1" dirty="0" smtClean="0"/>
              <a:t>, а так же и на </a:t>
            </a:r>
            <a:r>
              <a:rPr lang="en-US" b="1" dirty="0" smtClean="0"/>
              <a:t>III</a:t>
            </a:r>
            <a:r>
              <a:rPr lang="ru-RU" b="1" dirty="0"/>
              <a:t> </a:t>
            </a:r>
            <a:r>
              <a:rPr lang="en-US" b="1" dirty="0" smtClean="0"/>
              <a:t>?</a:t>
            </a:r>
            <a:endParaRPr lang="ru-RU" b="1" dirty="0" smtClean="0"/>
          </a:p>
        </p:txBody>
      </p:sp>
      <p:sp>
        <p:nvSpPr>
          <p:cNvPr id="27652" name="Прямоугольник 3"/>
          <p:cNvSpPr>
            <a:spLocks noChangeArrowheads="1"/>
          </p:cNvSpPr>
          <p:nvPr/>
        </p:nvSpPr>
        <p:spPr bwMode="auto">
          <a:xfrm>
            <a:off x="827088" y="5661025"/>
            <a:ext cx="8137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t>TEG 5000, Haemoscope Corporation (</a:t>
            </a:r>
            <a:r>
              <a:rPr lang="ru-RU" b="1"/>
              <a:t>США)</a:t>
            </a:r>
          </a:p>
          <a:p>
            <a:pPr algn="ctr"/>
            <a:r>
              <a:rPr lang="ru-RU" b="1">
                <a:solidFill>
                  <a:srgbClr val="FF3300"/>
                </a:solidFill>
              </a:rPr>
              <a:t>(нами выполнено в 2014 г.- 293 анализа ТЭГ)</a:t>
            </a:r>
          </a:p>
        </p:txBody>
      </p:sp>
      <p:pic>
        <p:nvPicPr>
          <p:cNvPr id="5" name="Рисунок 4"/>
          <p:cNvPicPr>
            <a:picLocks noChangeAspect="1"/>
          </p:cNvPicPr>
          <p:nvPr/>
        </p:nvPicPr>
        <p:blipFill>
          <a:blip r:embed="rId2" cstate="print">
            <a:extLst/>
          </a:blip>
          <a:stretch>
            <a:fillRect/>
          </a:stretch>
        </p:blipFill>
        <p:spPr>
          <a:xfrm>
            <a:off x="2843996" y="2708920"/>
            <a:ext cx="3630928" cy="2716848"/>
          </a:xfrm>
          <a:prstGeom prst="rect">
            <a:avLst/>
          </a:prstGeom>
          <a:effectLst>
            <a:softEdge rad="317500"/>
          </a:effectLst>
        </p:spPr>
      </p:pic>
      <p:sp>
        <p:nvSpPr>
          <p:cNvPr id="27654" name="Прямоугольник 1"/>
          <p:cNvSpPr>
            <a:spLocks noChangeArrowheads="1"/>
          </p:cNvSpPr>
          <p:nvPr/>
        </p:nvSpPr>
        <p:spPr bwMode="auto">
          <a:xfrm>
            <a:off x="250825" y="3244850"/>
            <a:ext cx="56086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p>
          <a:p>
            <a:endParaRPr lang="ru-RU"/>
          </a:p>
          <a:p>
            <a:endParaRPr lang="ru-RU"/>
          </a:p>
          <a:p>
            <a:endParaRPr lang="ru-RU"/>
          </a:p>
          <a:p>
            <a:endParaRPr lang="ru-RU"/>
          </a:p>
          <a:p>
            <a:endParaRPr lang="ru-RU"/>
          </a:p>
          <a:p>
            <a:endParaRPr lang="ru-RU"/>
          </a:p>
          <a:p>
            <a:endParaRPr lang="ru-RU"/>
          </a:p>
          <a:p>
            <a:endParaRPr lang="ru-RU"/>
          </a:p>
          <a:p>
            <a:endParaRPr lang="ru-RU"/>
          </a:p>
          <a:p>
            <a:endParaRPr lang="ru-RU"/>
          </a:p>
          <a:p>
            <a:r>
              <a:rPr lang="ru-RU" sz="1000"/>
              <a:t>Матковский А.А., 2015</a:t>
            </a:r>
          </a:p>
        </p:txBody>
      </p:sp>
    </p:spTree>
    <p:extLst>
      <p:ext uri="{BB962C8B-B14F-4D97-AF65-F5344CB8AC3E}">
        <p14:creationId xmlns:p14="http://schemas.microsoft.com/office/powerpoint/2010/main" val="3901779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Users\МатковскийАА\Desktop\фото опц\Фото первые лица\IMGP03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650" y="-747464"/>
            <a:ext cx="3140075" cy="403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12" descr="D:\Users\МатковскийАА\Desktop\фото опц\Областной перинатальный центр фото\DSC006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9063" y="1989138"/>
            <a:ext cx="39560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1" descr="D:\Users\МатковскийАА\Desktop\фото опц\Фото первые лица\IMGP03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9525"/>
            <a:ext cx="3214688"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Users\МатковскийАА\Desktop\фото опц\День мед работника\IMG_00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838" y="5516563"/>
            <a:ext cx="313213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9" descr="D:\Users\МатковскийАА\Desktop\фото опц\Фото первые лица\IMGP03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850" y="4679950"/>
            <a:ext cx="3443288"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D:\Users\МатковскийАА\Desktop\фото опц\Волейбол 2011\2106201128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174875"/>
            <a:ext cx="300037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D:\Users\МатковскийАА\Desktop\фото опц\Волейбол 2011\2106201127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54725" y="4581525"/>
            <a:ext cx="307181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7" descr="D:\Users\МатковскийАА\Desktop\фото опц\Областной перинатальный центр фото\DSC0059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300037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23726" y="2348880"/>
            <a:ext cx="4680521" cy="3384376"/>
          </a:xfrm>
          <a:prstGeom prst="rect">
            <a:avLst/>
          </a:prstGeom>
          <a:effectLst>
            <a:softEdge rad="127000"/>
          </a:effectLst>
        </p:spPr>
      </p:pic>
      <p:sp>
        <p:nvSpPr>
          <p:cNvPr id="6155" name="TextBox 3"/>
          <p:cNvSpPr txBox="1">
            <a:spLocks noChangeArrowheads="1"/>
          </p:cNvSpPr>
          <p:nvPr/>
        </p:nvSpPr>
        <p:spPr bwMode="auto">
          <a:xfrm>
            <a:off x="1331913" y="1844675"/>
            <a:ext cx="6624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2800" b="1">
                <a:solidFill>
                  <a:srgbClr val="3333FF"/>
                </a:solidFill>
              </a:rPr>
              <a:t>Областной перинатальный центр </a:t>
            </a:r>
          </a:p>
          <a:p>
            <a:pPr algn="ctr" eaLnBrk="1" hangingPunct="1"/>
            <a:r>
              <a:rPr lang="ru-RU" altLang="ru-RU" sz="2800" b="1">
                <a:solidFill>
                  <a:srgbClr val="3333FF"/>
                </a:solidFill>
              </a:rPr>
              <a:t>г. Екатеринбург</a:t>
            </a:r>
          </a:p>
        </p:txBody>
      </p:sp>
    </p:spTree>
    <p:extLst>
      <p:ext uri="{BB962C8B-B14F-4D97-AF65-F5344CB8AC3E}">
        <p14:creationId xmlns:p14="http://schemas.microsoft.com/office/powerpoint/2010/main" val="1384056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normAutofit fontScale="90000"/>
          </a:bodyPr>
          <a:lstStyle/>
          <a:p>
            <a:r>
              <a:rPr lang="ru-RU" sz="2800" dirty="0" err="1" smtClean="0">
                <a:solidFill>
                  <a:srgbClr val="3333FF"/>
                </a:solidFill>
              </a:rPr>
              <a:t>Протромплекс</a:t>
            </a:r>
            <a:r>
              <a:rPr lang="ru-RU" sz="2800" dirty="0" smtClean="0">
                <a:solidFill>
                  <a:srgbClr val="3333FF"/>
                </a:solidFill>
              </a:rPr>
              <a:t> 600 </a:t>
            </a:r>
            <a:br>
              <a:rPr lang="ru-RU" sz="2800" dirty="0" smtClean="0">
                <a:solidFill>
                  <a:srgbClr val="3333FF"/>
                </a:solidFill>
              </a:rPr>
            </a:br>
            <a:r>
              <a:rPr lang="ru-RU" sz="2000" b="1" dirty="0" smtClean="0"/>
              <a:t>Факторы свертывания крови II, VII, IX, X в комбинации (</a:t>
            </a:r>
            <a:r>
              <a:rPr lang="ru-RU" sz="2000" b="1" dirty="0" err="1" smtClean="0"/>
              <a:t>Протромбиновый</a:t>
            </a:r>
            <a:r>
              <a:rPr lang="ru-RU" sz="2000" b="1" dirty="0" smtClean="0"/>
              <a:t> комплекс) </a:t>
            </a:r>
            <a:endParaRPr lang="ru-RU" sz="2000" b="1" dirty="0" smtClean="0">
              <a:solidFill>
                <a:srgbClr val="3333FF"/>
              </a:solidFill>
            </a:endParaRPr>
          </a:p>
        </p:txBody>
      </p:sp>
      <p:sp>
        <p:nvSpPr>
          <p:cNvPr id="3" name="Объект 2"/>
          <p:cNvSpPr>
            <a:spLocks noGrp="1"/>
          </p:cNvSpPr>
          <p:nvPr>
            <p:ph idx="1"/>
          </p:nvPr>
        </p:nvSpPr>
        <p:spPr/>
        <p:txBody>
          <a:bodyPr/>
          <a:lstStyle/>
          <a:p>
            <a:pPr>
              <a:buFont typeface="Arial" charset="0"/>
              <a:buChar char="•"/>
              <a:defRPr/>
            </a:pPr>
            <a:r>
              <a:rPr lang="ru-RU" sz="2000" dirty="0" smtClean="0">
                <a:latin typeface="Times New Roman" pitchFamily="18" charset="0"/>
                <a:cs typeface="Times New Roman" pitchFamily="18" charset="0"/>
              </a:rPr>
              <a:t>Острые кровотечения и хирургическая профилактика при врожденном дефиците одного или нескольких факторов </a:t>
            </a:r>
            <a:r>
              <a:rPr lang="ru-RU" sz="2000" dirty="0" smtClean="0">
                <a:solidFill>
                  <a:srgbClr val="FF0000"/>
                </a:solidFill>
                <a:latin typeface="Times New Roman" pitchFamily="18" charset="0"/>
                <a:cs typeface="Times New Roman" pitchFamily="18" charset="0"/>
              </a:rPr>
              <a:t>протромбинового комплекса (II, VII, IX, X) </a:t>
            </a:r>
          </a:p>
          <a:p>
            <a:pPr marL="0" indent="0">
              <a:buFont typeface="Arial" charset="0"/>
              <a:buNone/>
              <a:defRPr/>
            </a:pPr>
            <a:endParaRPr lang="ru-RU" sz="2000" dirty="0">
              <a:latin typeface="Times New Roman" pitchFamily="18" charset="0"/>
              <a:cs typeface="Times New Roman" pitchFamily="18" charset="0"/>
            </a:endParaRPr>
          </a:p>
          <a:p>
            <a:pPr>
              <a:buFont typeface="Arial" charset="0"/>
              <a:buChar char="•"/>
              <a:defRPr/>
            </a:pPr>
            <a:r>
              <a:rPr lang="ru-RU" sz="2000" dirty="0" smtClean="0">
                <a:latin typeface="Times New Roman" pitchFamily="18" charset="0"/>
                <a:cs typeface="Times New Roman" pitchFamily="18" charset="0"/>
              </a:rPr>
              <a:t> Приобретенный дефицит факторов протромбинового комплекса: кровотечения при приеме оральных антикоагулянтов, тяжелой патологии печени, </a:t>
            </a:r>
            <a:r>
              <a:rPr lang="ru-RU" sz="2000" dirty="0" smtClean="0">
                <a:solidFill>
                  <a:srgbClr val="FF0000"/>
                </a:solidFill>
                <a:latin typeface="Times New Roman" pitchFamily="18" charset="0"/>
                <a:cs typeface="Times New Roman" pitchFamily="18" charset="0"/>
              </a:rPr>
              <a:t>дефиците витамина К </a:t>
            </a:r>
          </a:p>
          <a:p>
            <a:pPr marL="0" indent="0">
              <a:buFont typeface="Arial" charset="0"/>
              <a:buNone/>
              <a:defRPr/>
            </a:pP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Доза: при остром кровотечении 50 МЕ/кг</a:t>
            </a:r>
          </a:p>
          <a:p>
            <a:pPr marL="0" indent="0">
              <a:buFont typeface="Arial" charset="0"/>
              <a:buNone/>
              <a:defRPr/>
            </a:pPr>
            <a:endParaRPr lang="ru-RU" sz="1200" b="1" dirty="0" smtClean="0"/>
          </a:p>
          <a:p>
            <a:pPr marL="0" indent="0">
              <a:buFont typeface="Arial" charset="0"/>
              <a:buNone/>
              <a:defRPr/>
            </a:pPr>
            <a:endParaRPr lang="ru-RU" sz="1200" b="1" dirty="0"/>
          </a:p>
          <a:p>
            <a:pPr marL="0" indent="0">
              <a:buFont typeface="Arial" charset="0"/>
              <a:buNone/>
              <a:defRPr/>
            </a:pPr>
            <a:r>
              <a:rPr lang="ru-RU" sz="1000" dirty="0" err="1" smtClean="0"/>
              <a:t>Е.М.Шифман</a:t>
            </a:r>
            <a:r>
              <a:rPr lang="ru-RU" sz="1000" dirty="0" smtClean="0"/>
              <a:t>, </a:t>
            </a:r>
            <a:r>
              <a:rPr lang="ru-RU" sz="1000" dirty="0" err="1" smtClean="0"/>
              <a:t>А.В.Куликов</a:t>
            </a:r>
            <a:r>
              <a:rPr lang="ru-RU" sz="1000" dirty="0" smtClean="0"/>
              <a:t>, С.Р. Беломестнов, И.Б. </a:t>
            </a:r>
            <a:r>
              <a:rPr lang="ru-RU" sz="1000" dirty="0" err="1" smtClean="0"/>
              <a:t>Заболотских</a:t>
            </a:r>
            <a:endParaRPr lang="ru-RU" sz="1000" dirty="0" smtClean="0"/>
          </a:p>
          <a:p>
            <a:pPr marL="0" indent="0">
              <a:buFont typeface="Arial" charset="0"/>
              <a:buNone/>
              <a:defRPr/>
            </a:pPr>
            <a:r>
              <a:rPr lang="ru-RU" sz="1000" dirty="0" smtClean="0"/>
              <a:t>Интенсивная терапия и анестезия при кровопотере в акушерств</a:t>
            </a:r>
          </a:p>
          <a:p>
            <a:pPr marL="0" indent="0">
              <a:buFont typeface="Arial" charset="0"/>
              <a:buNone/>
              <a:defRPr/>
            </a:pPr>
            <a:endParaRPr lang="ru-RU" sz="12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duotone>
              <a:prstClr val="black"/>
              <a:srgbClr val="5C1F00">
                <a:alpha val="85882"/>
                <a:tint val="45000"/>
                <a:satMod val="400000"/>
              </a:srgbClr>
            </a:duotone>
            <a:extLst>
              <a:ext uri="{28A0092B-C50C-407E-A947-70E740481C1C}">
                <a14:useLocalDpi xmlns:a14="http://schemas.microsoft.com/office/drawing/2010/main" val="0"/>
              </a:ext>
            </a:extLst>
          </a:blip>
          <a:srcRect/>
          <a:stretch>
            <a:fillRect/>
          </a:stretch>
        </p:blipFill>
        <p:spPr bwMode="auto">
          <a:xfrm>
            <a:off x="7812360" y="0"/>
            <a:ext cx="1512168" cy="1283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739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778098"/>
          </a:xfrm>
          <a:ex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2400" b="1" dirty="0" smtClean="0">
                <a:ln w="11430"/>
                <a:latin typeface="Arial" panose="020B0604020202020204" pitchFamily="34" charset="0"/>
                <a:cs typeface="Arial" panose="020B0604020202020204" pitchFamily="34" charset="0"/>
              </a:rPr>
              <a:t>Контроль эффективности - </a:t>
            </a:r>
            <a:r>
              <a:rPr lang="ru-RU" sz="2400" b="1" dirty="0" err="1" smtClean="0">
                <a:ln w="11430"/>
                <a:latin typeface="Arial" panose="020B0604020202020204" pitchFamily="34" charset="0"/>
                <a:cs typeface="Arial" panose="020B0604020202020204" pitchFamily="34" charset="0"/>
              </a:rPr>
              <a:t>тромбоэластограмма</a:t>
            </a:r>
            <a:endParaRPr lang="ru-RU" sz="2400" b="1" dirty="0">
              <a:ln w="11430"/>
              <a:latin typeface="Arial" panose="020B0604020202020204" pitchFamily="34" charset="0"/>
              <a:cs typeface="Arial" panose="020B0604020202020204" pitchFamily="34" charset="0"/>
            </a:endParaRPr>
          </a:p>
        </p:txBody>
      </p:sp>
      <p:sp>
        <p:nvSpPr>
          <p:cNvPr id="28678" name="Объект 3"/>
          <p:cNvSpPr>
            <a:spLocks noGrp="1"/>
          </p:cNvSpPr>
          <p:nvPr>
            <p:ph idx="1"/>
          </p:nvPr>
        </p:nvSpPr>
        <p:spPr>
          <a:xfrm>
            <a:off x="841375" y="4868863"/>
            <a:ext cx="3471863" cy="1584325"/>
          </a:xfrm>
        </p:spPr>
        <p:txBody>
          <a:bodyPr/>
          <a:lstStyle/>
          <a:p>
            <a:pPr marL="0" indent="0" algn="ctr">
              <a:buFont typeface="Arial" charset="0"/>
              <a:buNone/>
            </a:pPr>
            <a:r>
              <a:rPr lang="ru-RU" altLang="ru-RU" sz="1600" b="1" smtClean="0"/>
              <a:t>Применение ПРОТРОМПЛЕКСА 600 при кровотечении 50 МЕ/кг, при отсутствии эффекта в течении 20 мин повторное введение в той же дозе</a:t>
            </a:r>
          </a:p>
        </p:txBody>
      </p:sp>
      <p:sp>
        <p:nvSpPr>
          <p:cNvPr id="28675" name="TextBox 6"/>
          <p:cNvSpPr txBox="1">
            <a:spLocks noChangeArrowheads="1"/>
          </p:cNvSpPr>
          <p:nvPr/>
        </p:nvSpPr>
        <p:spPr bwMode="auto">
          <a:xfrm>
            <a:off x="1095375" y="1076325"/>
            <a:ext cx="2720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a:solidFill>
                  <a:srgbClr val="000000"/>
                </a:solidFill>
                <a:latin typeface="Calibri" pitchFamily="34" charset="0"/>
              </a:rPr>
              <a:t>Кровопотеря </a:t>
            </a:r>
          </a:p>
          <a:p>
            <a:pPr algn="ctr" eaLnBrk="1" hangingPunct="1"/>
            <a:r>
              <a:rPr lang="ru-RU" altLang="ru-RU" b="1">
                <a:solidFill>
                  <a:srgbClr val="000000"/>
                </a:solidFill>
                <a:latin typeface="Calibri" pitchFamily="34" charset="0"/>
              </a:rPr>
              <a:t>2500 мл </a:t>
            </a:r>
          </a:p>
        </p:txBody>
      </p:sp>
      <p:sp>
        <p:nvSpPr>
          <p:cNvPr id="28676" name="TextBox 7"/>
          <p:cNvSpPr txBox="1">
            <a:spLocks noChangeArrowheads="1"/>
          </p:cNvSpPr>
          <p:nvPr/>
        </p:nvSpPr>
        <p:spPr bwMode="auto">
          <a:xfrm>
            <a:off x="5076825" y="1030288"/>
            <a:ext cx="2951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a:solidFill>
                  <a:srgbClr val="000000"/>
                </a:solidFill>
                <a:latin typeface="Calibri" pitchFamily="34" charset="0"/>
              </a:rPr>
              <a:t>Протромплекс 600 - 3000 ЕД без СЗП</a:t>
            </a:r>
          </a:p>
        </p:txBody>
      </p:sp>
      <p:pic>
        <p:nvPicPr>
          <p:cNvPr id="28677" name="Picture 2" descr="G:\Полянская\П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063" y="1695450"/>
            <a:ext cx="3656012"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3" descr="G:\Полянская\Пол3.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1676400"/>
            <a:ext cx="40608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4" descr="G:\Полянская\Пол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4292600"/>
            <a:ext cx="40608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Прямоугольник 2"/>
          <p:cNvSpPr>
            <a:spLocks noChangeArrowheads="1"/>
          </p:cNvSpPr>
          <p:nvPr/>
        </p:nvSpPr>
        <p:spPr bwMode="auto">
          <a:xfrm>
            <a:off x="323850" y="3244850"/>
            <a:ext cx="55356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r>
              <a:rPr lang="ru-RU" altLang="ru-RU" sz="1000" dirty="0">
                <a:solidFill>
                  <a:srgbClr val="000000"/>
                </a:solidFill>
              </a:rPr>
              <a:t>Матковский А.А., </a:t>
            </a:r>
            <a:r>
              <a:rPr lang="ru-RU" altLang="ru-RU" sz="1000" dirty="0" smtClean="0">
                <a:solidFill>
                  <a:srgbClr val="000000"/>
                </a:solidFill>
              </a:rPr>
              <a:t>2015</a:t>
            </a:r>
            <a:endParaRPr lang="ru-RU" altLang="ru-RU" sz="1000" dirty="0">
              <a:solidFill>
                <a:srgbClr val="000000"/>
              </a:solidFill>
            </a:endParaRPr>
          </a:p>
        </p:txBody>
      </p:sp>
      <p:sp>
        <p:nvSpPr>
          <p:cNvPr id="4" name="Овал 3"/>
          <p:cNvSpPr/>
          <p:nvPr/>
        </p:nvSpPr>
        <p:spPr>
          <a:xfrm>
            <a:off x="2843213" y="1722438"/>
            <a:ext cx="1470025" cy="163512"/>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a:solidFill>
                <a:prstClr val="black"/>
              </a:solidFill>
            </a:endParaRPr>
          </a:p>
        </p:txBody>
      </p:sp>
      <p:sp>
        <p:nvSpPr>
          <p:cNvPr id="11" name="Овал 10"/>
          <p:cNvSpPr/>
          <p:nvPr/>
        </p:nvSpPr>
        <p:spPr>
          <a:xfrm>
            <a:off x="6673850" y="1782763"/>
            <a:ext cx="2030413" cy="10318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a:solidFill>
                <a:prstClr val="black"/>
              </a:solidFill>
            </a:endParaRPr>
          </a:p>
        </p:txBody>
      </p:sp>
      <p:sp>
        <p:nvSpPr>
          <p:cNvPr id="12" name="Овал 11"/>
          <p:cNvSpPr/>
          <p:nvPr/>
        </p:nvSpPr>
        <p:spPr>
          <a:xfrm>
            <a:off x="7019925" y="4356100"/>
            <a:ext cx="1684338" cy="152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a:solidFill>
                <a:prstClr val="black"/>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778098"/>
          </a:xfrm>
          <a:ex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2400" b="1" dirty="0" smtClean="0">
                <a:ln w="11430"/>
                <a:latin typeface="Arial" panose="020B0604020202020204" pitchFamily="34" charset="0"/>
                <a:cs typeface="Arial" panose="020B0604020202020204" pitchFamily="34" charset="0"/>
              </a:rPr>
              <a:t>Контроль эффективности – </a:t>
            </a:r>
            <a:r>
              <a:rPr lang="ru-RU" sz="2400" b="1" dirty="0" err="1" smtClean="0">
                <a:ln w="11430"/>
                <a:latin typeface="Arial" panose="020B0604020202020204" pitchFamily="34" charset="0"/>
                <a:cs typeface="Arial" panose="020B0604020202020204" pitchFamily="34" charset="0"/>
              </a:rPr>
              <a:t>тромбоэластограмма</a:t>
            </a:r>
            <a:r>
              <a:rPr lang="ru-RU" sz="2400" b="1" dirty="0" smtClean="0">
                <a:ln w="11430"/>
                <a:latin typeface="Arial" panose="020B0604020202020204" pitchFamily="34" charset="0"/>
                <a:cs typeface="Arial" panose="020B0604020202020204" pitchFamily="34" charset="0"/>
              </a:rPr>
              <a:t/>
            </a:r>
            <a:br>
              <a:rPr lang="ru-RU" sz="2400" b="1" dirty="0" smtClean="0">
                <a:ln w="11430"/>
                <a:latin typeface="Arial" panose="020B0604020202020204" pitchFamily="34" charset="0"/>
                <a:cs typeface="Arial" panose="020B0604020202020204" pitchFamily="34" charset="0"/>
              </a:rPr>
            </a:br>
            <a:r>
              <a:rPr lang="en-US" sz="2400" b="1" dirty="0" smtClean="0">
                <a:ln w="11430"/>
                <a:latin typeface="Arial" panose="020B0604020202020204" pitchFamily="34" charset="0"/>
                <a:cs typeface="Arial" panose="020B0604020202020204" pitchFamily="34" charset="0"/>
              </a:rPr>
              <a:t>HELLP - </a:t>
            </a:r>
            <a:r>
              <a:rPr lang="ru-RU" sz="2400" b="1" dirty="0" smtClean="0">
                <a:ln w="11430"/>
                <a:latin typeface="Arial" panose="020B0604020202020204" pitchFamily="34" charset="0"/>
                <a:cs typeface="Arial" panose="020B0604020202020204" pitchFamily="34" charset="0"/>
              </a:rPr>
              <a:t>синдром</a:t>
            </a:r>
            <a:endParaRPr lang="ru-RU" sz="2400" b="1" dirty="0">
              <a:ln w="11430"/>
              <a:latin typeface="Arial" panose="020B0604020202020204" pitchFamily="34" charset="0"/>
              <a:cs typeface="Arial" panose="020B0604020202020204" pitchFamily="34" charset="0"/>
            </a:endParaRPr>
          </a:p>
        </p:txBody>
      </p:sp>
      <p:sp>
        <p:nvSpPr>
          <p:cNvPr id="28678" name="Объект 3"/>
          <p:cNvSpPr>
            <a:spLocks noGrp="1"/>
          </p:cNvSpPr>
          <p:nvPr>
            <p:ph idx="1"/>
          </p:nvPr>
        </p:nvSpPr>
        <p:spPr>
          <a:xfrm>
            <a:off x="467545" y="4868863"/>
            <a:ext cx="3845694" cy="1584325"/>
          </a:xfrm>
        </p:spPr>
        <p:txBody>
          <a:bodyPr/>
          <a:lstStyle/>
          <a:p>
            <a:pPr marL="0" indent="0" algn="ctr">
              <a:buFont typeface="Arial" charset="0"/>
              <a:buNone/>
            </a:pPr>
            <a:endParaRPr lang="ru-RU" altLang="ru-RU" sz="1600" b="1" dirty="0" smtClean="0"/>
          </a:p>
          <a:p>
            <a:pPr marL="0" indent="0" algn="ctr">
              <a:buFont typeface="Arial" charset="0"/>
              <a:buNone/>
            </a:pPr>
            <a:r>
              <a:rPr lang="ru-RU" altLang="ru-RU" sz="1600" b="1" dirty="0" smtClean="0"/>
              <a:t>Применение ПРОТРОМПЛЕКСА 600  50 МЕ/кг, без переливания СЗП</a:t>
            </a:r>
          </a:p>
        </p:txBody>
      </p:sp>
      <p:sp>
        <p:nvSpPr>
          <p:cNvPr id="28675" name="TextBox 6"/>
          <p:cNvSpPr txBox="1">
            <a:spLocks noChangeArrowheads="1"/>
          </p:cNvSpPr>
          <p:nvPr/>
        </p:nvSpPr>
        <p:spPr bwMode="auto">
          <a:xfrm>
            <a:off x="1095375" y="1076325"/>
            <a:ext cx="2720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000000"/>
                </a:solidFill>
                <a:latin typeface="Calibri" pitchFamily="34" charset="0"/>
              </a:rPr>
              <a:t>До операции</a:t>
            </a:r>
            <a:endParaRPr lang="ru-RU" altLang="ru-RU" b="1" dirty="0">
              <a:solidFill>
                <a:srgbClr val="000000"/>
              </a:solidFill>
              <a:latin typeface="Calibri" pitchFamily="34" charset="0"/>
            </a:endParaRPr>
          </a:p>
        </p:txBody>
      </p:sp>
      <p:sp>
        <p:nvSpPr>
          <p:cNvPr id="28676" name="TextBox 7"/>
          <p:cNvSpPr txBox="1">
            <a:spLocks noChangeArrowheads="1"/>
          </p:cNvSpPr>
          <p:nvPr/>
        </p:nvSpPr>
        <p:spPr bwMode="auto">
          <a:xfrm>
            <a:off x="5076825" y="1030288"/>
            <a:ext cx="2951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err="1">
                <a:solidFill>
                  <a:srgbClr val="000000"/>
                </a:solidFill>
                <a:latin typeface="Calibri" pitchFamily="34" charset="0"/>
              </a:rPr>
              <a:t>Протромплекс</a:t>
            </a:r>
            <a:r>
              <a:rPr lang="ru-RU" altLang="ru-RU" b="1" dirty="0">
                <a:solidFill>
                  <a:srgbClr val="000000"/>
                </a:solidFill>
                <a:latin typeface="Calibri" pitchFamily="34" charset="0"/>
              </a:rPr>
              <a:t> 600 - 3000 ЕД </a:t>
            </a:r>
            <a:r>
              <a:rPr lang="ru-RU" altLang="ru-RU" b="1" dirty="0" smtClean="0">
                <a:solidFill>
                  <a:srgbClr val="000000"/>
                </a:solidFill>
                <a:latin typeface="Calibri" pitchFamily="34" charset="0"/>
              </a:rPr>
              <a:t>+ </a:t>
            </a:r>
            <a:r>
              <a:rPr lang="ru-RU" altLang="ru-RU" b="1" dirty="0" err="1" smtClean="0">
                <a:solidFill>
                  <a:srgbClr val="000000"/>
                </a:solidFill>
                <a:latin typeface="Calibri" pitchFamily="34" charset="0"/>
              </a:rPr>
              <a:t>Тромбоконцентрат</a:t>
            </a:r>
            <a:endParaRPr lang="ru-RU" altLang="ru-RU" b="1" dirty="0">
              <a:solidFill>
                <a:srgbClr val="000000"/>
              </a:solidFill>
              <a:latin typeface="Calibri" pitchFamily="34" charset="0"/>
            </a:endParaRPr>
          </a:p>
        </p:txBody>
      </p:sp>
      <p:sp>
        <p:nvSpPr>
          <p:cNvPr id="28681" name="Прямоугольник 2"/>
          <p:cNvSpPr>
            <a:spLocks noChangeArrowheads="1"/>
          </p:cNvSpPr>
          <p:nvPr/>
        </p:nvSpPr>
        <p:spPr bwMode="auto">
          <a:xfrm>
            <a:off x="323850" y="3244850"/>
            <a:ext cx="55356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endParaRPr lang="ru-RU" altLang="ru-RU" dirty="0">
              <a:solidFill>
                <a:srgbClr val="000000"/>
              </a:solidFill>
            </a:endParaRPr>
          </a:p>
          <a:p>
            <a:pPr eaLnBrk="1" hangingPunct="1"/>
            <a:r>
              <a:rPr lang="ru-RU" altLang="ru-RU" sz="1000" dirty="0">
                <a:solidFill>
                  <a:srgbClr val="000000"/>
                </a:solidFill>
              </a:rPr>
              <a:t>Матковский А.А., </a:t>
            </a:r>
            <a:r>
              <a:rPr lang="ru-RU" altLang="ru-RU" sz="1000" dirty="0" smtClean="0">
                <a:solidFill>
                  <a:srgbClr val="000000"/>
                </a:solidFill>
              </a:rPr>
              <a:t>2015</a:t>
            </a:r>
            <a:endParaRPr lang="ru-RU" altLang="ru-RU" sz="1000" dirty="0">
              <a:solidFill>
                <a:srgbClr val="000000"/>
              </a:solidFill>
            </a:endParaRPr>
          </a:p>
        </p:txBody>
      </p:sp>
      <p:sp>
        <p:nvSpPr>
          <p:cNvPr id="4" name="Овал 3"/>
          <p:cNvSpPr/>
          <p:nvPr/>
        </p:nvSpPr>
        <p:spPr>
          <a:xfrm>
            <a:off x="1835696" y="2132856"/>
            <a:ext cx="2304256" cy="216024"/>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a:solidFill>
                <a:prstClr val="black"/>
              </a:solidFill>
            </a:endParaRPr>
          </a:p>
        </p:txBody>
      </p:sp>
      <p:sp>
        <p:nvSpPr>
          <p:cNvPr id="11" name="Овал 10"/>
          <p:cNvSpPr/>
          <p:nvPr/>
        </p:nvSpPr>
        <p:spPr>
          <a:xfrm>
            <a:off x="1763688" y="2132856"/>
            <a:ext cx="2448272" cy="216024"/>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a:solidFill>
                <a:prstClr val="black"/>
              </a:solidFill>
            </a:endParaRPr>
          </a:p>
        </p:txBody>
      </p:sp>
      <p:sp>
        <p:nvSpPr>
          <p:cNvPr id="12" name="Овал 11"/>
          <p:cNvSpPr/>
          <p:nvPr/>
        </p:nvSpPr>
        <p:spPr>
          <a:xfrm>
            <a:off x="5940152" y="2204864"/>
            <a:ext cx="2880320" cy="288032"/>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a:solidFill>
                <a:prstClr val="black"/>
              </a:solidFill>
            </a:endParaRPr>
          </a:p>
        </p:txBody>
      </p:sp>
      <p:pic>
        <p:nvPicPr>
          <p:cNvPr id="43010" name="Picture 2" descr="C:\Users\Администратор\Desktop\фото работа\IMAG1973.jpg"/>
          <p:cNvPicPr>
            <a:picLocks noChangeAspect="1" noChangeArrowheads="1"/>
          </p:cNvPicPr>
          <p:nvPr/>
        </p:nvPicPr>
        <p:blipFill>
          <a:blip r:embed="rId2" cstate="print"/>
          <a:srcRect/>
          <a:stretch>
            <a:fillRect/>
          </a:stretch>
        </p:blipFill>
        <p:spPr bwMode="auto">
          <a:xfrm>
            <a:off x="467544" y="1700808"/>
            <a:ext cx="3704342" cy="2448272"/>
          </a:xfrm>
          <a:prstGeom prst="rect">
            <a:avLst/>
          </a:prstGeom>
          <a:noFill/>
        </p:spPr>
      </p:pic>
      <p:pic>
        <p:nvPicPr>
          <p:cNvPr id="43011" name="Picture 3" descr="C:\Users\Администратор\Desktop\фото работа\IMAG1975.jpg"/>
          <p:cNvPicPr>
            <a:picLocks noChangeAspect="1" noChangeArrowheads="1"/>
          </p:cNvPicPr>
          <p:nvPr/>
        </p:nvPicPr>
        <p:blipFill>
          <a:blip r:embed="rId3" cstate="print"/>
          <a:srcRect/>
          <a:stretch>
            <a:fillRect/>
          </a:stretch>
        </p:blipFill>
        <p:spPr bwMode="auto">
          <a:xfrm>
            <a:off x="4788024" y="1700808"/>
            <a:ext cx="4002130" cy="2304256"/>
          </a:xfrm>
          <a:prstGeom prst="rect">
            <a:avLst/>
          </a:prstGeom>
          <a:noFill/>
        </p:spPr>
      </p:pic>
      <p:pic>
        <p:nvPicPr>
          <p:cNvPr id="43012" name="Picture 4" descr="C:\Users\Администратор\Desktop\фото работа\IMAG1976.jpg"/>
          <p:cNvPicPr>
            <a:picLocks noChangeAspect="1" noChangeArrowheads="1"/>
          </p:cNvPicPr>
          <p:nvPr/>
        </p:nvPicPr>
        <p:blipFill>
          <a:blip r:embed="rId4" cstate="print"/>
          <a:srcRect/>
          <a:stretch>
            <a:fillRect/>
          </a:stretch>
        </p:blipFill>
        <p:spPr bwMode="auto">
          <a:xfrm>
            <a:off x="4788024" y="4585137"/>
            <a:ext cx="4031861" cy="2272863"/>
          </a:xfrm>
          <a:prstGeom prst="rect">
            <a:avLst/>
          </a:prstGeom>
          <a:noFill/>
        </p:spPr>
      </p:pic>
      <p:sp>
        <p:nvSpPr>
          <p:cNvPr id="16" name="Прямоугольник 15"/>
          <p:cNvSpPr/>
          <p:nvPr/>
        </p:nvSpPr>
        <p:spPr>
          <a:xfrm>
            <a:off x="5652120" y="3982998"/>
            <a:ext cx="3024336" cy="646331"/>
          </a:xfrm>
          <a:prstGeom prst="rect">
            <a:avLst/>
          </a:prstGeom>
        </p:spPr>
        <p:txBody>
          <a:bodyPr wrap="square">
            <a:spAutoFit/>
          </a:bodyPr>
          <a:lstStyle/>
          <a:p>
            <a:pPr algn="ctr" eaLnBrk="1" hangingPunct="1"/>
            <a:r>
              <a:rPr lang="ru-RU" altLang="ru-RU" b="1" dirty="0" smtClean="0">
                <a:solidFill>
                  <a:srgbClr val="000000"/>
                </a:solidFill>
                <a:latin typeface="Calibri" pitchFamily="34" charset="0"/>
              </a:rPr>
              <a:t>В конце операции, кровопотеря 800,0</a:t>
            </a:r>
            <a:endParaRPr lang="ru-RU" altLang="ru-RU" b="1" dirty="0">
              <a:solidFill>
                <a:srgbClr val="000000"/>
              </a:solidFill>
              <a:latin typeface="Calibri" pitchFamily="34" charset="0"/>
            </a:endParaRPr>
          </a:p>
        </p:txBody>
      </p:sp>
      <p:sp>
        <p:nvSpPr>
          <p:cNvPr id="17" name="Овал 16"/>
          <p:cNvSpPr/>
          <p:nvPr/>
        </p:nvSpPr>
        <p:spPr>
          <a:xfrm>
            <a:off x="1475656" y="2132856"/>
            <a:ext cx="273630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ru-RU" altLang="ru-RU" b="1" dirty="0">
              <a:solidFill>
                <a:srgbClr val="000000"/>
              </a:solidFill>
              <a:latin typeface="Calibri" pitchFamily="34" charset="0"/>
            </a:endParaRPr>
          </a:p>
        </p:txBody>
      </p:sp>
      <p:sp>
        <p:nvSpPr>
          <p:cNvPr id="19" name="Овал 18"/>
          <p:cNvSpPr/>
          <p:nvPr/>
        </p:nvSpPr>
        <p:spPr>
          <a:xfrm>
            <a:off x="5724128" y="2132856"/>
            <a:ext cx="206652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5724128" y="4581128"/>
            <a:ext cx="249857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ru-RU" altLang="ru-RU" b="1"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pPr algn="ctr">
              <a:buNone/>
            </a:pPr>
            <a:r>
              <a:rPr lang="ru-RU" sz="2800" b="1" dirty="0" err="1" smtClean="0"/>
              <a:t>Фармакоэкономическая</a:t>
            </a:r>
            <a:r>
              <a:rPr lang="ru-RU" sz="2800" b="1" dirty="0" smtClean="0"/>
              <a:t> экспертиза показала абсолютную целесообразность применения факторов свертывания крови </a:t>
            </a:r>
            <a:r>
              <a:rPr lang="en-US" sz="2800" b="1" dirty="0" smtClean="0"/>
              <a:t>II, VII, IX, X </a:t>
            </a:r>
            <a:r>
              <a:rPr lang="ru-RU" sz="2800" b="1" dirty="0" smtClean="0"/>
              <a:t>в комбинации (</a:t>
            </a:r>
            <a:r>
              <a:rPr lang="ru-RU" sz="2800" b="1" dirty="0" err="1" smtClean="0"/>
              <a:t>Протромбиновый</a:t>
            </a:r>
            <a:r>
              <a:rPr lang="ru-RU" sz="2800" b="1" dirty="0" smtClean="0"/>
              <a:t> комплекс) в сравнении с применением свежезамороженной плазмы и </a:t>
            </a:r>
            <a:r>
              <a:rPr lang="ru-RU" sz="2800" b="1" dirty="0" err="1" smtClean="0"/>
              <a:t>рекомбинантного</a:t>
            </a:r>
            <a:r>
              <a:rPr lang="ru-RU" sz="2800" b="1" dirty="0" smtClean="0"/>
              <a:t> активированного фактора </a:t>
            </a:r>
            <a:r>
              <a:rPr lang="en-US" sz="2800" b="1" dirty="0" smtClean="0"/>
              <a:t>VII</a:t>
            </a:r>
            <a:r>
              <a:rPr lang="ru-RU" sz="2800" b="1" dirty="0" smtClean="0"/>
              <a:t> у </a:t>
            </a:r>
            <a:r>
              <a:rPr lang="ru-RU" sz="2800" b="1" i="1" dirty="0" smtClean="0">
                <a:solidFill>
                  <a:srgbClr val="FF0000"/>
                </a:solidFill>
              </a:rPr>
              <a:t>пациентов с кровотечением при приеме антикоагулянтов  в условиях экстренной помощи.</a:t>
            </a:r>
          </a:p>
          <a:p>
            <a:endParaRPr lang="ru-RU" dirty="0" smtClean="0"/>
          </a:p>
          <a:p>
            <a:endParaRPr lang="ru-RU" dirty="0" smtClean="0"/>
          </a:p>
          <a:p>
            <a:pPr algn="r">
              <a:buNone/>
            </a:pPr>
            <a:r>
              <a:rPr lang="ru-RU" sz="1000" dirty="0" smtClean="0"/>
              <a:t> </a:t>
            </a:r>
            <a:r>
              <a:rPr lang="ru-RU" sz="1000" dirty="0" err="1" smtClean="0"/>
              <a:t>Колбин</a:t>
            </a:r>
            <a:r>
              <a:rPr lang="ru-RU" sz="1000" dirty="0" smtClean="0"/>
              <a:t> А.С., Курылев А.А., Проскурин М.А., Балыкина Ю.Е. «</a:t>
            </a:r>
            <a:r>
              <a:rPr lang="ru-RU" sz="1000" dirty="0" err="1" smtClean="0"/>
              <a:t>Фармакоэкономическая</a:t>
            </a:r>
            <a:r>
              <a:rPr lang="ru-RU" sz="1000" dirty="0" smtClean="0"/>
              <a:t> экспертиза показала абсолютную целесообразность применения факторов свертывания крови </a:t>
            </a:r>
            <a:r>
              <a:rPr lang="en-US" sz="1000" dirty="0" smtClean="0"/>
              <a:t>II, VII, IX, X </a:t>
            </a:r>
            <a:r>
              <a:rPr lang="ru-RU" sz="1000" dirty="0" smtClean="0"/>
              <a:t>в комбинации (</a:t>
            </a:r>
            <a:r>
              <a:rPr lang="ru-RU" sz="1000" dirty="0" err="1" smtClean="0"/>
              <a:t>Протромбиновый</a:t>
            </a:r>
            <a:r>
              <a:rPr lang="ru-RU" sz="1000" dirty="0" smtClean="0"/>
              <a:t> комплекс) в сравнении с применением свежезамороженной плазмы и </a:t>
            </a:r>
            <a:r>
              <a:rPr lang="ru-RU" sz="1000" dirty="0" err="1" smtClean="0"/>
              <a:t>рекомбинантного</a:t>
            </a:r>
            <a:r>
              <a:rPr lang="ru-RU" sz="1000" dirty="0" smtClean="0"/>
              <a:t> активированного фактора </a:t>
            </a:r>
            <a:r>
              <a:rPr lang="en-US" sz="1000" dirty="0" smtClean="0"/>
              <a:t>VII</a:t>
            </a:r>
            <a:r>
              <a:rPr lang="ru-RU" sz="1000" dirty="0" smtClean="0"/>
              <a:t> у пациентов с кровотечением при приеме  антикоагулянтов  в условиях экстренной помощи». </a:t>
            </a:r>
            <a:r>
              <a:rPr lang="ru-RU" sz="1000" dirty="0" err="1" smtClean="0"/>
              <a:t>Фармакоэкономика</a:t>
            </a:r>
            <a:r>
              <a:rPr lang="ru-RU" sz="1000" dirty="0" smtClean="0"/>
              <a:t>, 2011, Т.4, стр. 51-59.</a:t>
            </a:r>
          </a:p>
          <a:p>
            <a:pPr algn="r"/>
            <a:endParaRPr lang="ru-RU" sz="1000" dirty="0"/>
          </a:p>
        </p:txBody>
      </p:sp>
      <p:sp>
        <p:nvSpPr>
          <p:cNvPr id="4" name="Прямоугольник 3"/>
          <p:cNvSpPr/>
          <p:nvPr/>
        </p:nvSpPr>
        <p:spPr>
          <a:xfrm>
            <a:off x="251521" y="6198990"/>
            <a:ext cx="2592287" cy="246221"/>
          </a:xfrm>
          <a:prstGeom prst="rect">
            <a:avLst/>
          </a:prstGeom>
        </p:spPr>
        <p:txBody>
          <a:bodyPr wrap="square">
            <a:spAutoFit/>
          </a:bodyPr>
          <a:lstStyle/>
          <a:p>
            <a:r>
              <a:rPr lang="ru-RU" sz="1000" dirty="0" smtClean="0"/>
              <a:t>Матковский А.А., 2015</a:t>
            </a:r>
            <a:endParaRPr lang="ru-RU"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2"/>
          <p:cNvSpPr>
            <a:spLocks noGrp="1"/>
          </p:cNvSpPr>
          <p:nvPr>
            <p:ph type="ctrTitle"/>
          </p:nvPr>
        </p:nvSpPr>
        <p:spPr>
          <a:xfrm>
            <a:off x="3348038" y="685800"/>
            <a:ext cx="3919537" cy="600075"/>
          </a:xfrm>
        </p:spPr>
        <p:txBody>
          <a:bodyPr/>
          <a:lstStyle/>
          <a:p>
            <a:r>
              <a:rPr lang="ru-RU" altLang="ru-RU" sz="2800" dirty="0" smtClean="0">
                <a:solidFill>
                  <a:srgbClr val="3333FF"/>
                </a:solidFill>
                <a:latin typeface="Arial" panose="020B0604020202020204" pitchFamily="34" charset="0"/>
                <a:cs typeface="Arial" panose="020B0604020202020204" pitchFamily="34" charset="0"/>
              </a:rPr>
              <a:t>КОАГИЛ-</a:t>
            </a:r>
            <a:r>
              <a:rPr lang="en-US" altLang="ru-RU" sz="2800" dirty="0" smtClean="0">
                <a:solidFill>
                  <a:srgbClr val="3333FF"/>
                </a:solidFill>
                <a:latin typeface="Arial" panose="020B0604020202020204" pitchFamily="34" charset="0"/>
                <a:cs typeface="Arial" panose="020B0604020202020204" pitchFamily="34" charset="0"/>
              </a:rPr>
              <a:t>VII</a:t>
            </a:r>
            <a:r>
              <a:rPr lang="ru-RU" altLang="ru-RU" sz="2800" dirty="0" smtClean="0">
                <a:solidFill>
                  <a:srgbClr val="3333FF"/>
                </a:solidFill>
                <a:latin typeface="Arial" panose="020B0604020202020204" pitchFamily="34" charset="0"/>
                <a:cs typeface="Arial" panose="020B0604020202020204" pitchFamily="34" charset="0"/>
              </a:rPr>
              <a:t/>
            </a:r>
            <a:br>
              <a:rPr lang="ru-RU" altLang="ru-RU" sz="2800" dirty="0" smtClean="0">
                <a:solidFill>
                  <a:srgbClr val="3333FF"/>
                </a:solidFill>
                <a:latin typeface="Arial" panose="020B0604020202020204" pitchFamily="34" charset="0"/>
                <a:cs typeface="Arial" panose="020B0604020202020204" pitchFamily="34" charset="0"/>
              </a:rPr>
            </a:br>
            <a:endParaRPr lang="ru-RU" altLang="ru-RU" sz="2800" dirty="0" smtClean="0">
              <a:solidFill>
                <a:srgbClr val="3333FF"/>
              </a:solidFill>
              <a:latin typeface="Arial" panose="020B0604020202020204" pitchFamily="34" charset="0"/>
              <a:cs typeface="Arial" panose="020B0604020202020204" pitchFamily="34" charset="0"/>
            </a:endParaRPr>
          </a:p>
        </p:txBody>
      </p:sp>
      <p:sp>
        <p:nvSpPr>
          <p:cNvPr id="13316" name="Содержимое 5"/>
          <p:cNvSpPr>
            <a:spLocks noGrp="1"/>
          </p:cNvSpPr>
          <p:nvPr>
            <p:ph type="body" sz="quarter" idx="10"/>
          </p:nvPr>
        </p:nvSpPr>
        <p:spPr>
          <a:xfrm>
            <a:off x="467544" y="1268760"/>
            <a:ext cx="8226425" cy="4978400"/>
          </a:xfrm>
        </p:spPr>
        <p:txBody>
          <a:bodyPr/>
          <a:lstStyle/>
          <a:p>
            <a:pPr>
              <a:buFont typeface="Arial" pitchFamily="34" charset="0"/>
              <a:buNone/>
              <a:defRPr/>
            </a:pPr>
            <a:r>
              <a:rPr lang="ru-RU" sz="2000" b="1" dirty="0" smtClean="0">
                <a:solidFill>
                  <a:schemeClr val="tx1"/>
                </a:solidFill>
                <a:latin typeface="Arial" panose="020B0604020202020204" pitchFamily="34" charset="0"/>
                <a:cs typeface="Arial" panose="020B0604020202020204" pitchFamily="34" charset="0"/>
              </a:rPr>
              <a:t>Первый отечественный рекомбинантный фактор свертывания крови</a:t>
            </a:r>
          </a:p>
          <a:p>
            <a:pPr>
              <a:buFont typeface="Arial" pitchFamily="34" charset="0"/>
              <a:buNone/>
              <a:defRPr/>
            </a:pPr>
            <a:endParaRPr lang="ru-RU" sz="2000" b="1" dirty="0" smtClean="0">
              <a:latin typeface="Arial" panose="020B0604020202020204" pitchFamily="34" charset="0"/>
              <a:cs typeface="Arial" panose="020B0604020202020204" pitchFamily="34" charset="0"/>
            </a:endParaRPr>
          </a:p>
          <a:p>
            <a:pPr>
              <a:buFont typeface="Arial" pitchFamily="34" charset="0"/>
              <a:buNone/>
              <a:defRPr/>
            </a:pPr>
            <a:r>
              <a:rPr lang="ru-RU" sz="2000" b="1" dirty="0" smtClean="0">
                <a:solidFill>
                  <a:schemeClr val="tx1"/>
                </a:solidFill>
                <a:latin typeface="Arial" panose="020B0604020202020204" pitchFamily="34" charset="0"/>
                <a:cs typeface="Arial" panose="020B0604020202020204" pitchFamily="34" charset="0"/>
              </a:rPr>
              <a:t>МНН: </a:t>
            </a:r>
            <a:r>
              <a:rPr lang="ru-RU" sz="2000" b="1" dirty="0" smtClean="0">
                <a:solidFill>
                  <a:srgbClr val="C00000"/>
                </a:solidFill>
                <a:latin typeface="Arial" panose="020B0604020202020204" pitchFamily="34" charset="0"/>
                <a:cs typeface="Arial" panose="020B0604020202020204" pitchFamily="34" charset="0"/>
              </a:rPr>
              <a:t>Эптаког альфа (активированный)</a:t>
            </a:r>
          </a:p>
          <a:p>
            <a:pPr>
              <a:buFont typeface="Arial" pitchFamily="34" charset="0"/>
              <a:buNone/>
              <a:defRPr/>
            </a:pPr>
            <a:endParaRPr lang="ru-RU" b="1" dirty="0" smtClean="0">
              <a:solidFill>
                <a:schemeClr val="tx1"/>
              </a:solidFill>
              <a:latin typeface="Arial" panose="020B0604020202020204" pitchFamily="34" charset="0"/>
              <a:cs typeface="Arial" panose="020B0604020202020204" pitchFamily="34" charset="0"/>
            </a:endParaRPr>
          </a:p>
          <a:p>
            <a:pPr>
              <a:buFont typeface="Arial" pitchFamily="34" charset="0"/>
              <a:buNone/>
              <a:defRPr/>
            </a:pPr>
            <a:r>
              <a:rPr lang="ru-RU" sz="2000" b="1" dirty="0" smtClean="0">
                <a:solidFill>
                  <a:schemeClr val="tx1"/>
                </a:solidFill>
                <a:latin typeface="Arial" panose="020B0604020202020204" pitchFamily="34" charset="0"/>
                <a:cs typeface="Arial" panose="020B0604020202020204" pitchFamily="34" charset="0"/>
              </a:rPr>
              <a:t>Фармакотерапевтическая группа: </a:t>
            </a:r>
            <a:r>
              <a:rPr lang="ru-RU" sz="2000" b="1" dirty="0" err="1" smtClean="0">
                <a:solidFill>
                  <a:srgbClr val="C00000"/>
                </a:solidFill>
                <a:latin typeface="Arial" panose="020B0604020202020204" pitchFamily="34" charset="0"/>
                <a:cs typeface="Arial" panose="020B0604020202020204" pitchFamily="34" charset="0"/>
              </a:rPr>
              <a:t>гемостатическое</a:t>
            </a:r>
            <a:r>
              <a:rPr lang="ru-RU" sz="2000" b="1" dirty="0" smtClean="0">
                <a:solidFill>
                  <a:srgbClr val="C00000"/>
                </a:solidFill>
                <a:latin typeface="Arial" panose="020B0604020202020204" pitchFamily="34" charset="0"/>
                <a:cs typeface="Arial" panose="020B0604020202020204" pitchFamily="34" charset="0"/>
              </a:rPr>
              <a:t> средство</a:t>
            </a:r>
            <a:endParaRPr lang="ru-RU" sz="2000" b="1" dirty="0" smtClean="0">
              <a:latin typeface="Arial" panose="020B0604020202020204" pitchFamily="34" charset="0"/>
              <a:cs typeface="Arial" panose="020B0604020202020204" pitchFamily="34" charset="0"/>
            </a:endParaRPr>
          </a:p>
          <a:p>
            <a:pPr>
              <a:buFont typeface="Arial" pitchFamily="34" charset="0"/>
              <a:buNone/>
              <a:defRPr/>
            </a:pPr>
            <a:endParaRPr lang="ru-RU" sz="2000" b="1" dirty="0" smtClean="0">
              <a:latin typeface="Arial" panose="020B0604020202020204" pitchFamily="34" charset="0"/>
              <a:cs typeface="Arial" panose="020B0604020202020204" pitchFamily="34" charset="0"/>
            </a:endParaRPr>
          </a:p>
          <a:p>
            <a:pPr>
              <a:buFont typeface="Arial" pitchFamily="34" charset="0"/>
              <a:buNone/>
              <a:defRPr/>
            </a:pPr>
            <a:r>
              <a:rPr lang="ru-RU" sz="2000" b="1" dirty="0" smtClean="0">
                <a:solidFill>
                  <a:schemeClr val="tx1"/>
                </a:solidFill>
                <a:latin typeface="Arial" panose="020B0604020202020204" pitchFamily="34" charset="0"/>
                <a:cs typeface="Arial" panose="020B0604020202020204" pitchFamily="34" charset="0"/>
              </a:rPr>
              <a:t>Лекарственная форма: </a:t>
            </a:r>
            <a:r>
              <a:rPr lang="ru-RU" sz="2000" b="1" dirty="0" err="1" smtClean="0">
                <a:solidFill>
                  <a:srgbClr val="C00000"/>
                </a:solidFill>
                <a:latin typeface="Arial" panose="020B0604020202020204" pitchFamily="34" charset="0"/>
                <a:cs typeface="Arial" panose="020B0604020202020204" pitchFamily="34" charset="0"/>
              </a:rPr>
              <a:t>лиофилизат</a:t>
            </a:r>
            <a:r>
              <a:rPr lang="ru-RU" sz="2000" b="1" dirty="0" smtClean="0">
                <a:solidFill>
                  <a:srgbClr val="C00000"/>
                </a:solidFill>
                <a:latin typeface="Arial" panose="020B0604020202020204" pitchFamily="34" charset="0"/>
                <a:cs typeface="Arial" panose="020B0604020202020204" pitchFamily="34" charset="0"/>
              </a:rPr>
              <a:t> для приготовления раствора для внутривенного введения</a:t>
            </a:r>
            <a:endParaRPr lang="en-US" sz="2000" b="1" dirty="0" smtClean="0">
              <a:latin typeface="Arial" panose="020B0604020202020204" pitchFamily="34" charset="0"/>
              <a:cs typeface="Arial" panose="020B0604020202020204" pitchFamily="34" charset="0"/>
            </a:endParaRPr>
          </a:p>
          <a:p>
            <a:pPr>
              <a:buFont typeface="Arial" pitchFamily="34" charset="0"/>
              <a:buNone/>
              <a:defRPr/>
            </a:pPr>
            <a:endParaRPr lang="ru-RU" sz="2000" b="1" dirty="0" smtClean="0">
              <a:latin typeface="Arial" panose="020B0604020202020204" pitchFamily="34" charset="0"/>
              <a:cs typeface="Arial" panose="020B0604020202020204" pitchFamily="34" charset="0"/>
            </a:endParaRPr>
          </a:p>
          <a:p>
            <a:pPr>
              <a:buFont typeface="Arial" pitchFamily="34" charset="0"/>
              <a:buNone/>
              <a:defRPr/>
            </a:pPr>
            <a:r>
              <a:rPr lang="ru-RU" sz="2000" b="1" dirty="0" err="1" smtClean="0">
                <a:solidFill>
                  <a:schemeClr val="tx1"/>
                </a:solidFill>
                <a:latin typeface="Arial" panose="020B0604020202020204" pitchFamily="34" charset="0"/>
                <a:cs typeface="Arial" panose="020B0604020202020204" pitchFamily="34" charset="0"/>
              </a:rPr>
              <a:t>Биоаналог</a:t>
            </a:r>
            <a:endParaRPr lang="ru-RU" sz="2000" b="1" dirty="0" smtClean="0">
              <a:solidFill>
                <a:schemeClr val="tx1"/>
              </a:solidFill>
              <a:latin typeface="Arial" panose="020B0604020202020204" pitchFamily="34" charset="0"/>
              <a:cs typeface="Arial" panose="020B0604020202020204" pitchFamily="34" charset="0"/>
            </a:endParaRPr>
          </a:p>
          <a:p>
            <a:pPr>
              <a:buFont typeface="Arial" pitchFamily="34" charset="0"/>
              <a:buNone/>
              <a:defRPr/>
            </a:pPr>
            <a:endParaRPr lang="ru-RU" sz="2000" b="1" dirty="0">
              <a:latin typeface="Arial" panose="020B0604020202020204" pitchFamily="34" charset="0"/>
              <a:cs typeface="Arial" panose="020B0604020202020204" pitchFamily="34" charset="0"/>
            </a:endParaRPr>
          </a:p>
          <a:p>
            <a:pPr>
              <a:defRPr/>
            </a:pPr>
            <a:r>
              <a:rPr lang="ru-RU" sz="2000" b="1" dirty="0">
                <a:solidFill>
                  <a:schemeClr val="tx1"/>
                </a:solidFill>
                <a:latin typeface="Arial" panose="020B0604020202020204" pitchFamily="34" charset="0"/>
                <a:cs typeface="Arial" panose="020B0604020202020204" pitchFamily="34" charset="0"/>
              </a:rPr>
              <a:t>Доза: 90-110 мкг/кг каждые 3 часа</a:t>
            </a:r>
            <a:endParaRPr lang="ru-RU" sz="2000" b="1" dirty="0" smtClean="0">
              <a:solidFill>
                <a:schemeClr val="tx1"/>
              </a:solidFill>
              <a:latin typeface="Arial" panose="020B0604020202020204" pitchFamily="34" charset="0"/>
              <a:cs typeface="Arial" panose="020B0604020202020204" pitchFamily="34" charset="0"/>
            </a:endParaRPr>
          </a:p>
          <a:p>
            <a:pPr>
              <a:buFont typeface="Arial" pitchFamily="34" charset="0"/>
              <a:buNone/>
              <a:defRPr/>
            </a:pPr>
            <a:endParaRPr lang="ru-RU" sz="2000" b="1" dirty="0" smtClean="0">
              <a:latin typeface="Times New Roman" panose="02020603050405020304" pitchFamily="18" charset="0"/>
              <a:cs typeface="Times New Roman" panose="02020603050405020304" pitchFamily="18" charset="0"/>
            </a:endParaRPr>
          </a:p>
          <a:p>
            <a:pPr algn="r">
              <a:defRPr/>
            </a:pPr>
            <a:r>
              <a:rPr lang="ru-RU" sz="1000" b="1" dirty="0">
                <a:solidFill>
                  <a:schemeClr val="tx1"/>
                </a:solidFill>
              </a:rPr>
              <a:t>Клинические  рекомендации по интенсивной терапии и анестезии при кровопотере в акушерстве. </a:t>
            </a:r>
          </a:p>
          <a:p>
            <a:pPr algn="r">
              <a:defRPr/>
            </a:pPr>
            <a:r>
              <a:rPr lang="ru-RU" sz="1000" b="1" dirty="0" err="1">
                <a:solidFill>
                  <a:schemeClr val="tx1"/>
                </a:solidFill>
              </a:rPr>
              <a:t>Шифман</a:t>
            </a:r>
            <a:r>
              <a:rPr lang="ru-RU" sz="1000" b="1" dirty="0">
                <a:solidFill>
                  <a:schemeClr val="tx1"/>
                </a:solidFill>
              </a:rPr>
              <a:t> Е.Н., </a:t>
            </a:r>
            <a:r>
              <a:rPr lang="ru-RU" sz="1000" b="1" dirty="0" err="1">
                <a:solidFill>
                  <a:schemeClr val="tx1"/>
                </a:solidFill>
              </a:rPr>
              <a:t>Кулииков</a:t>
            </a:r>
            <a:r>
              <a:rPr lang="ru-RU" sz="1000" b="1" dirty="0">
                <a:solidFill>
                  <a:schemeClr val="tx1"/>
                </a:solidFill>
              </a:rPr>
              <a:t> А.В., Беломестнов С. Р.// </a:t>
            </a:r>
            <a:r>
              <a:rPr lang="ru-RU" sz="1000" b="1" dirty="0" err="1">
                <a:solidFill>
                  <a:schemeClr val="tx1"/>
                </a:solidFill>
              </a:rPr>
              <a:t>Status</a:t>
            </a:r>
            <a:r>
              <a:rPr lang="ru-RU" sz="1000" b="1" dirty="0">
                <a:solidFill>
                  <a:schemeClr val="tx1"/>
                </a:solidFill>
              </a:rPr>
              <a:t> </a:t>
            </a:r>
            <a:r>
              <a:rPr lang="ru-RU" sz="1000" b="1" dirty="0" err="1">
                <a:solidFill>
                  <a:schemeClr val="tx1"/>
                </a:solidFill>
              </a:rPr>
              <a:t>Praesens</a:t>
            </a:r>
            <a:r>
              <a:rPr lang="ru-RU" sz="1000" b="1" dirty="0">
                <a:solidFill>
                  <a:schemeClr val="tx1"/>
                </a:solidFill>
              </a:rPr>
              <a:t>, 2014-№1(18)-С.107-115</a:t>
            </a:r>
          </a:p>
          <a:p>
            <a:pPr algn="r">
              <a:defRPr/>
            </a:pPr>
            <a:r>
              <a:rPr lang="en-US" sz="1000" b="1" dirty="0">
                <a:solidFill>
                  <a:schemeClr val="tx1"/>
                </a:solidFill>
              </a:rPr>
              <a:t>The Society of Obstetricians and </a:t>
            </a:r>
            <a:r>
              <a:rPr lang="en-US" sz="1000" b="1" dirty="0" err="1">
                <a:solidFill>
                  <a:schemeClr val="tx1"/>
                </a:solidFill>
              </a:rPr>
              <a:t>Genecologists</a:t>
            </a:r>
            <a:r>
              <a:rPr lang="en-US" sz="1000" b="1" dirty="0">
                <a:solidFill>
                  <a:schemeClr val="tx1"/>
                </a:solidFill>
              </a:rPr>
              <a:t> of Canada, 2000</a:t>
            </a:r>
          </a:p>
          <a:p>
            <a:pPr algn="r">
              <a:defRPr/>
            </a:pPr>
            <a:r>
              <a:rPr lang="en-US" sz="1000" b="1" dirty="0">
                <a:solidFill>
                  <a:schemeClr val="tx1"/>
                </a:solidFill>
              </a:rPr>
              <a:t>The Royal College of Obstetricians and </a:t>
            </a:r>
            <a:r>
              <a:rPr lang="en-US" sz="1000" b="1" dirty="0" err="1">
                <a:solidFill>
                  <a:schemeClr val="tx1"/>
                </a:solidFill>
              </a:rPr>
              <a:t>Genecologists</a:t>
            </a:r>
            <a:r>
              <a:rPr lang="en-US" sz="1000" b="1" dirty="0">
                <a:solidFill>
                  <a:schemeClr val="tx1"/>
                </a:solidFill>
              </a:rPr>
              <a:t> , 2009</a:t>
            </a:r>
            <a:endParaRPr lang="ru-RU" sz="1000" b="1" dirty="0">
              <a:solidFill>
                <a:schemeClr val="tx1"/>
              </a:solidFill>
            </a:endParaRPr>
          </a:p>
          <a:p>
            <a:pPr eaLnBrk="1" hangingPunct="1">
              <a:buFont typeface="Arial" pitchFamily="34" charset="0"/>
              <a:buNone/>
              <a:defRPr/>
            </a:pPr>
            <a:endParaRPr lang="ru-RU" sz="1000" b="1" dirty="0" smtClean="0">
              <a:solidFill>
                <a:schemeClr val="tx1"/>
              </a:solidFill>
            </a:endParaRPr>
          </a:p>
        </p:txBody>
      </p:sp>
      <p:pic>
        <p:nvPicPr>
          <p:cNvPr id="4" name="Picture 2"/>
          <p:cNvPicPr>
            <a:picLocks noChangeAspect="1" noChangeArrowheads="1"/>
          </p:cNvPicPr>
          <p:nvPr/>
        </p:nvPicPr>
        <p:blipFill>
          <a:blip r:embed="rId2" cstate="print">
            <a:duotone>
              <a:prstClr val="black"/>
              <a:srgbClr val="5C1F00">
                <a:alpha val="85882"/>
                <a:tint val="45000"/>
                <a:satMod val="400000"/>
              </a:srgbClr>
            </a:duotone>
            <a:extLst>
              <a:ext uri="{28A0092B-C50C-407E-A947-70E740481C1C}">
                <a14:useLocalDpi xmlns:a14="http://schemas.microsoft.com/office/drawing/2010/main" val="0"/>
              </a:ext>
            </a:extLst>
          </a:blip>
          <a:srcRect/>
          <a:stretch>
            <a:fillRect/>
          </a:stretch>
        </p:blipFill>
        <p:spPr bwMode="auto">
          <a:xfrm>
            <a:off x="7728349" y="116632"/>
            <a:ext cx="1512168" cy="1283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95537" y="5829656"/>
            <a:ext cx="2520279" cy="246221"/>
          </a:xfrm>
          <a:prstGeom prst="rect">
            <a:avLst/>
          </a:prstGeom>
        </p:spPr>
        <p:txBody>
          <a:bodyPr wrap="square">
            <a:spAutoFit/>
          </a:bodyPr>
          <a:lstStyle/>
          <a:p>
            <a:r>
              <a:rPr lang="ru-RU" sz="1000" dirty="0" smtClean="0"/>
              <a:t>Матковский А.А., 2015</a:t>
            </a:r>
            <a:endParaRPr lang="ru-RU"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468313" y="415925"/>
            <a:ext cx="8229600" cy="1235075"/>
          </a:xfrm>
        </p:spPr>
        <p:txBody>
          <a:bodyPr>
            <a:normAutofit fontScale="90000"/>
          </a:bodyPr>
          <a:lstStyle/>
          <a:p>
            <a:r>
              <a:rPr lang="ru-RU" altLang="ru-RU" sz="3100" b="1" dirty="0" smtClean="0"/>
              <a:t>Применение рекомбинантного активированного фактора </a:t>
            </a:r>
            <a:r>
              <a:rPr lang="en-US" altLang="ru-RU" sz="3100" b="1" dirty="0" smtClean="0"/>
              <a:t>VII</a:t>
            </a:r>
            <a:r>
              <a:rPr lang="ru-RU" altLang="ru-RU" sz="3200" b="1" dirty="0" smtClean="0"/>
              <a:t/>
            </a:r>
            <a:br>
              <a:rPr lang="ru-RU" altLang="ru-RU" sz="3200" b="1" dirty="0" smtClean="0"/>
            </a:br>
            <a:endParaRPr lang="ru-RU" altLang="ru-RU" sz="3200" dirty="0" smtClean="0"/>
          </a:p>
        </p:txBody>
      </p:sp>
      <p:sp>
        <p:nvSpPr>
          <p:cNvPr id="30723" name="Объект 2"/>
          <p:cNvSpPr>
            <a:spLocks noGrp="1"/>
          </p:cNvSpPr>
          <p:nvPr>
            <p:ph idx="1"/>
          </p:nvPr>
        </p:nvSpPr>
        <p:spPr>
          <a:xfrm>
            <a:off x="457200" y="5373688"/>
            <a:ext cx="8229600" cy="752475"/>
          </a:xfrm>
        </p:spPr>
        <p:txBody>
          <a:bodyPr>
            <a:normAutofit fontScale="92500" lnSpcReduction="10000"/>
          </a:bodyPr>
          <a:lstStyle/>
          <a:p>
            <a:pPr marL="0" indent="0">
              <a:buFont typeface="Arial" charset="0"/>
              <a:buNone/>
            </a:pPr>
            <a:r>
              <a:rPr lang="ru-RU" altLang="ru-RU" sz="1000" smtClean="0"/>
              <a:t>European Society of Anaesthesiology (ESA), the European Society of Intensive Care Medicine (ESICM), the European Society for Emergency Medicine (EuSEM), the European Resuscitation Council (ERC), the European Haematology Association (EHA) and the European Association of Trauma and Emergency Surgery (EATES). 2006</a:t>
            </a:r>
            <a:br>
              <a:rPr lang="ru-RU" altLang="ru-RU" sz="1000" smtClean="0"/>
            </a:br>
            <a:r>
              <a:rPr lang="ru-RU" altLang="ru-RU" sz="1000" smtClean="0"/>
              <a:t/>
            </a:r>
            <a:br>
              <a:rPr lang="ru-RU" altLang="ru-RU" sz="1000" smtClean="0"/>
            </a:br>
            <a:endParaRPr lang="ru-RU" altLang="ru-RU" sz="1000" smtClean="0"/>
          </a:p>
        </p:txBody>
      </p:sp>
      <p:sp>
        <p:nvSpPr>
          <p:cNvPr id="30724" name="Прямоугольник 6"/>
          <p:cNvSpPr>
            <a:spLocks noChangeArrowheads="1"/>
          </p:cNvSpPr>
          <p:nvPr/>
        </p:nvSpPr>
        <p:spPr bwMode="auto">
          <a:xfrm>
            <a:off x="5219700" y="1033463"/>
            <a:ext cx="36734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a:t>Исследование ТЭГ-после введения </a:t>
            </a:r>
            <a:r>
              <a:rPr lang="en-US" altLang="ru-RU" b="1"/>
              <a:t>VII </a:t>
            </a:r>
            <a:r>
              <a:rPr lang="ru-RU" altLang="ru-RU" b="1"/>
              <a:t>фактора 2,4 мг-3 дозы </a:t>
            </a:r>
          </a:p>
        </p:txBody>
      </p:sp>
      <p:sp>
        <p:nvSpPr>
          <p:cNvPr id="30725" name="TextBox 7"/>
          <p:cNvSpPr txBox="1">
            <a:spLocks noChangeArrowheads="1"/>
          </p:cNvSpPr>
          <p:nvPr/>
        </p:nvSpPr>
        <p:spPr bwMode="auto">
          <a:xfrm>
            <a:off x="378991" y="1488055"/>
            <a:ext cx="4248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t>До введения </a:t>
            </a:r>
            <a:r>
              <a:rPr lang="en-US" altLang="ru-RU" b="1" dirty="0"/>
              <a:t>VII </a:t>
            </a:r>
            <a:r>
              <a:rPr lang="ru-RU" altLang="ru-RU" b="1" dirty="0"/>
              <a:t>фактора </a:t>
            </a:r>
          </a:p>
        </p:txBody>
      </p:sp>
      <p:pic>
        <p:nvPicPr>
          <p:cNvPr id="30726" name="Рисунок 8" descr="G:\Хандажевская.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75" y="1989138"/>
            <a:ext cx="4141788"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Рисунок 9" descr="G:\1 ханд.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5338" y="1989138"/>
            <a:ext cx="446405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Овал 1"/>
          <p:cNvSpPr/>
          <p:nvPr/>
        </p:nvSpPr>
        <p:spPr>
          <a:xfrm flipV="1">
            <a:off x="1258888" y="1989138"/>
            <a:ext cx="2714625" cy="1079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p>
        </p:txBody>
      </p:sp>
      <p:sp>
        <p:nvSpPr>
          <p:cNvPr id="3" name="Овал 2"/>
          <p:cNvSpPr/>
          <p:nvPr/>
        </p:nvSpPr>
        <p:spPr>
          <a:xfrm>
            <a:off x="5867400" y="1989138"/>
            <a:ext cx="2017713" cy="1079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p>
        </p:txBody>
      </p:sp>
      <p:sp>
        <p:nvSpPr>
          <p:cNvPr id="10" name="Прямоугольник 9"/>
          <p:cNvSpPr/>
          <p:nvPr/>
        </p:nvSpPr>
        <p:spPr>
          <a:xfrm>
            <a:off x="323529" y="6198990"/>
            <a:ext cx="2664295" cy="246221"/>
          </a:xfrm>
          <a:prstGeom prst="rect">
            <a:avLst/>
          </a:prstGeom>
        </p:spPr>
        <p:txBody>
          <a:bodyPr wrap="square">
            <a:spAutoFit/>
          </a:bodyPr>
          <a:lstStyle/>
          <a:p>
            <a:r>
              <a:rPr lang="ru-RU" sz="1000" dirty="0" smtClean="0"/>
              <a:t>Матковский А.А., 2015</a:t>
            </a:r>
            <a:endParaRPr lang="ru-RU" sz="1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39552" y="692696"/>
            <a:ext cx="8064896" cy="540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3"/>
          <p:cNvSpPr>
            <a:spLocks noGrp="1"/>
          </p:cNvSpPr>
          <p:nvPr>
            <p:ph type="ctrTitle"/>
          </p:nvPr>
        </p:nvSpPr>
        <p:spPr/>
        <p:txBody>
          <a:bodyPr/>
          <a:lstStyle/>
          <a:p>
            <a:r>
              <a:rPr lang="ru-RU" altLang="ru-RU" dirty="0" smtClean="0"/>
              <a:t>Стандарты медицинской помощи</a:t>
            </a:r>
          </a:p>
        </p:txBody>
      </p:sp>
      <p:sp>
        <p:nvSpPr>
          <p:cNvPr id="5" name="Текст 4"/>
          <p:cNvSpPr>
            <a:spLocks noGrp="1"/>
          </p:cNvSpPr>
          <p:nvPr>
            <p:ph type="body" sz="quarter" idx="10"/>
          </p:nvPr>
        </p:nvSpPr>
        <p:spPr>
          <a:xfrm>
            <a:off x="336550" y="1052513"/>
            <a:ext cx="8196263" cy="5033962"/>
          </a:xfrm>
        </p:spPr>
        <p:txBody>
          <a:bodyPr/>
          <a:lstStyle/>
          <a:p>
            <a:pPr marL="342900" indent="-342900">
              <a:buFont typeface="+mj-lt"/>
              <a:buAutoNum type="arabicPeriod"/>
              <a:defRPr/>
            </a:pPr>
            <a:r>
              <a:rPr lang="ru-RU" sz="1600" b="1" dirty="0">
                <a:solidFill>
                  <a:schemeClr val="tx1"/>
                </a:solidFill>
              </a:rPr>
              <a:t>Стандарт специализированной медицинской помощи при кровотечении в последовом и послеродовом </a:t>
            </a:r>
            <a:r>
              <a:rPr lang="ru-RU" sz="1600" b="1" dirty="0" smtClean="0">
                <a:solidFill>
                  <a:schemeClr val="tx1"/>
                </a:solidFill>
              </a:rPr>
              <a:t>периоде</a:t>
            </a:r>
          </a:p>
          <a:p>
            <a:pPr marL="342900" indent="-342900">
              <a:buFont typeface="+mj-lt"/>
              <a:buAutoNum type="arabicPeriod"/>
              <a:defRPr/>
            </a:pPr>
            <a:r>
              <a:rPr lang="ru-RU" sz="1600" b="1" dirty="0" smtClean="0">
                <a:solidFill>
                  <a:schemeClr val="tx1"/>
                </a:solidFill>
              </a:rPr>
              <a:t>Стандарт </a:t>
            </a:r>
            <a:r>
              <a:rPr lang="ru-RU" sz="1600" b="1" dirty="0">
                <a:solidFill>
                  <a:schemeClr val="tx1"/>
                </a:solidFill>
              </a:rPr>
              <a:t>специализированной медицинской помощи при кровотечении в связи с предлежанием плаценты, требующим медицинской помощи </a:t>
            </a:r>
            <a:r>
              <a:rPr lang="ru-RU" sz="1600" b="1" dirty="0" smtClean="0">
                <a:solidFill>
                  <a:schemeClr val="tx1"/>
                </a:solidFill>
              </a:rPr>
              <a:t>матери</a:t>
            </a:r>
          </a:p>
          <a:p>
            <a:pPr marL="342900" indent="-342900">
              <a:buFont typeface="+mj-lt"/>
              <a:buAutoNum type="arabicPeriod"/>
              <a:defRPr/>
            </a:pPr>
            <a:r>
              <a:rPr lang="ru-RU" sz="1600" b="1" dirty="0" smtClean="0">
                <a:solidFill>
                  <a:schemeClr val="tx1"/>
                </a:solidFill>
              </a:rPr>
              <a:t>Стандарт </a:t>
            </a:r>
            <a:r>
              <a:rPr lang="ru-RU" sz="1600" b="1" dirty="0">
                <a:solidFill>
                  <a:schemeClr val="tx1"/>
                </a:solidFill>
              </a:rPr>
              <a:t>специализированной медицинской помощи при преждевременной отслойке нормально расположенной плаценты</a:t>
            </a:r>
            <a:endParaRPr lang="ru-RU" sz="1600" dirty="0">
              <a:solidFill>
                <a:schemeClr val="tx1"/>
              </a:solidFill>
            </a:endParaRPr>
          </a:p>
          <a:p>
            <a:pPr marL="342900" indent="-342900">
              <a:buFont typeface="+mj-lt"/>
              <a:buAutoNum type="arabicPeriod"/>
              <a:defRPr/>
            </a:pPr>
            <a:endParaRPr lang="ru-RU" b="1" dirty="0"/>
          </a:p>
          <a:p>
            <a:pPr>
              <a:buFont typeface="Arial" pitchFamily="34" charset="0"/>
              <a:buNone/>
              <a:defRPr/>
            </a:pPr>
            <a:endParaRPr lang="ru-RU" b="1" dirty="0" smtClean="0"/>
          </a:p>
          <a:p>
            <a:pPr>
              <a:buFont typeface="Arial" pitchFamily="34" charset="0"/>
              <a:buNone/>
              <a:defRPr/>
            </a:pPr>
            <a:endParaRPr lang="ru-RU" b="1" dirty="0"/>
          </a:p>
          <a:p>
            <a:pPr>
              <a:buFont typeface="Arial" pitchFamily="34" charset="0"/>
              <a:buNone/>
              <a:defRPr/>
            </a:pPr>
            <a:endParaRPr lang="ru-RU" b="1" dirty="0" smtClean="0"/>
          </a:p>
          <a:p>
            <a:pPr>
              <a:buFont typeface="Arial" pitchFamily="34" charset="0"/>
              <a:buNone/>
              <a:defRPr/>
            </a:pPr>
            <a:endParaRPr lang="ru-RU" b="1" dirty="0"/>
          </a:p>
          <a:p>
            <a:pPr>
              <a:buFont typeface="Arial" pitchFamily="34" charset="0"/>
              <a:buNone/>
              <a:defRPr/>
            </a:pPr>
            <a:endParaRPr lang="ru-RU" b="1" dirty="0" smtClean="0"/>
          </a:p>
          <a:p>
            <a:pPr>
              <a:buFont typeface="Arial" pitchFamily="34" charset="0"/>
              <a:buNone/>
              <a:defRPr/>
            </a:pPr>
            <a:endParaRPr lang="ru-RU" b="1" dirty="0"/>
          </a:p>
          <a:p>
            <a:pPr>
              <a:buFont typeface="Arial" pitchFamily="34" charset="0"/>
              <a:buNone/>
              <a:defRPr/>
            </a:pPr>
            <a:endParaRPr lang="ru-RU" b="1" dirty="0" smtClean="0"/>
          </a:p>
          <a:p>
            <a:pPr>
              <a:buFont typeface="Arial" pitchFamily="34" charset="0"/>
              <a:buNone/>
              <a:defRPr/>
            </a:pPr>
            <a:r>
              <a:rPr lang="ru-RU" b="1" dirty="0" smtClean="0"/>
              <a:t>4</a:t>
            </a:r>
            <a:r>
              <a:rPr lang="ru-RU" sz="1600" b="1" dirty="0" smtClean="0"/>
              <a:t>.   </a:t>
            </a:r>
            <a:r>
              <a:rPr lang="ru-RU" sz="1600" b="1" dirty="0" smtClean="0">
                <a:solidFill>
                  <a:schemeClr val="tx1"/>
                </a:solidFill>
              </a:rPr>
              <a:t>Стандарт </a:t>
            </a:r>
            <a:r>
              <a:rPr lang="ru-RU" sz="1600" b="1" dirty="0">
                <a:solidFill>
                  <a:schemeClr val="tx1"/>
                </a:solidFill>
              </a:rPr>
              <a:t>специализированной медицинской помощи женщинам при аномальных </a:t>
            </a:r>
            <a:r>
              <a:rPr lang="ru-RU" sz="1600" b="1" dirty="0" smtClean="0">
                <a:solidFill>
                  <a:schemeClr val="tx1"/>
                </a:solidFill>
              </a:rPr>
              <a:t>кровотечениях (</a:t>
            </a:r>
            <a:r>
              <a:rPr lang="ru-RU" sz="1600" b="1" dirty="0">
                <a:solidFill>
                  <a:schemeClr val="tx1"/>
                </a:solidFill>
              </a:rPr>
              <a:t>маточных и влагалищных) различного </a:t>
            </a:r>
            <a:r>
              <a:rPr lang="ru-RU" sz="1600" b="1" dirty="0" smtClean="0">
                <a:solidFill>
                  <a:schemeClr val="tx1"/>
                </a:solidFill>
              </a:rPr>
              <a:t>генеза</a:t>
            </a:r>
          </a:p>
          <a:p>
            <a:pPr marL="342900" indent="-342900">
              <a:buFont typeface="+mj-lt"/>
              <a:buAutoNum type="arabicPeriod"/>
              <a:defRPr/>
            </a:pPr>
            <a:endParaRPr lang="ru-RU" dirty="0"/>
          </a:p>
          <a:p>
            <a:pPr>
              <a:buFont typeface="Arial" pitchFamily="34" charset="0"/>
              <a:buNone/>
              <a:defRPr/>
            </a:pPr>
            <a:endParaRPr lang="ru-RU" dirty="0"/>
          </a:p>
          <a:p>
            <a:pPr>
              <a:buFont typeface="Arial" pitchFamily="34" charset="0"/>
              <a:buNone/>
              <a:defRPr/>
            </a:pPr>
            <a:endParaRPr lang="ru-RU" dirty="0"/>
          </a:p>
          <a:p>
            <a:pPr>
              <a:buFont typeface="Arial" pitchFamily="34" charset="0"/>
              <a:buNone/>
              <a:defRPr/>
            </a:pP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4068426488"/>
              </p:ext>
            </p:extLst>
          </p:nvPr>
        </p:nvGraphicFramePr>
        <p:xfrm>
          <a:off x="179388" y="2781300"/>
          <a:ext cx="8713787" cy="1766888"/>
        </p:xfrm>
        <a:graphic>
          <a:graphicData uri="http://schemas.openxmlformats.org/drawingml/2006/table">
            <a:tbl>
              <a:tblPr/>
              <a:tblGrid>
                <a:gridCol w="793750"/>
                <a:gridCol w="1571625"/>
                <a:gridCol w="2549525"/>
                <a:gridCol w="1314450"/>
                <a:gridCol w="904875"/>
                <a:gridCol w="741362"/>
                <a:gridCol w="838200"/>
              </a:tblGrid>
              <a:tr h="7362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B02BD</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Ф</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акторы свертывания крови</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0,06</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r>
              <a:tr h="49081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Эптаког</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альфа {активированный}</a:t>
                      </a: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мг</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7,2</a:t>
                      </a: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7,2</a:t>
                      </a: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r>
              <a:tr h="53984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Факторы свертывания крови II, IX и X в комбинации</a:t>
                      </a: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МЕ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2400</a:t>
                      </a: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7200</a:t>
                      </a:r>
                    </a:p>
                  </a:txBody>
                  <a:tcPr marL="67901" marR="67901"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265106720"/>
              </p:ext>
            </p:extLst>
          </p:nvPr>
        </p:nvGraphicFramePr>
        <p:xfrm>
          <a:off x="179388" y="5300663"/>
          <a:ext cx="8785225" cy="1227137"/>
        </p:xfrm>
        <a:graphic>
          <a:graphicData uri="http://schemas.openxmlformats.org/drawingml/2006/table">
            <a:tbl>
              <a:tblPr/>
              <a:tblGrid>
                <a:gridCol w="808037"/>
                <a:gridCol w="1604963"/>
                <a:gridCol w="2682875"/>
                <a:gridCol w="1341437"/>
                <a:gridCol w="649288"/>
                <a:gridCol w="776287"/>
                <a:gridCol w="922338"/>
              </a:tblGrid>
              <a:tr h="49085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B02BD</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Факторы свертывания крови</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0,02</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r>
              <a:tr h="24542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Эптаког</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альфа [активированный]</a:t>
                      </a: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мг</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7,2</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7,2</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r>
              <a:tr h="49085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Факторы свертывания крови II, IX и X в комбинации</a:t>
                      </a: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МЕ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4200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4200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r>
            </a:tbl>
          </a:graphicData>
        </a:graphic>
      </p:graphicFrame>
      <p:pic>
        <p:nvPicPr>
          <p:cNvPr id="6" name="Picture 2"/>
          <p:cNvPicPr>
            <a:picLocks noChangeAspect="1" noChangeArrowheads="1"/>
          </p:cNvPicPr>
          <p:nvPr/>
        </p:nvPicPr>
        <p:blipFill>
          <a:blip r:embed="rId2" cstate="print">
            <a:duotone>
              <a:prstClr val="black"/>
              <a:srgbClr val="5C1F00">
                <a:alpha val="85882"/>
                <a:tint val="45000"/>
                <a:satMod val="400000"/>
              </a:srgbClr>
            </a:duotone>
            <a:extLst>
              <a:ext uri="{28A0092B-C50C-407E-A947-70E740481C1C}">
                <a14:useLocalDpi xmlns:a14="http://schemas.microsoft.com/office/drawing/2010/main" val="0"/>
              </a:ext>
            </a:extLst>
          </a:blip>
          <a:srcRect/>
          <a:stretch>
            <a:fillRect/>
          </a:stretch>
        </p:blipFill>
        <p:spPr bwMode="auto">
          <a:xfrm>
            <a:off x="7728349" y="-6340"/>
            <a:ext cx="1512168" cy="1283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Текст 2"/>
          <p:cNvSpPr>
            <a:spLocks noGrp="1"/>
          </p:cNvSpPr>
          <p:nvPr>
            <p:ph type="body" sz="quarter" idx="10"/>
          </p:nvPr>
        </p:nvSpPr>
        <p:spPr>
          <a:xfrm>
            <a:off x="337074" y="1800337"/>
            <a:ext cx="8339382" cy="4285954"/>
          </a:xfrm>
        </p:spPr>
        <p:txBody>
          <a:bodyPr>
            <a:normAutofit/>
          </a:bodyPr>
          <a:lstStyle/>
          <a:p>
            <a:pPr algn="ctr"/>
            <a:r>
              <a:rPr lang="ru-RU" sz="3200" b="1" dirty="0" smtClean="0">
                <a:solidFill>
                  <a:schemeClr val="tx1"/>
                </a:solidFill>
              </a:rPr>
              <a:t>В соответствии с использованными в работе критериями эффективности  оптимальный гемостатический эффект </a:t>
            </a:r>
            <a:r>
              <a:rPr lang="en-US" sz="3200" b="1" dirty="0" err="1" smtClean="0">
                <a:solidFill>
                  <a:schemeClr val="tx1"/>
                </a:solidFill>
              </a:rPr>
              <a:t>rFVIIa</a:t>
            </a:r>
            <a:r>
              <a:rPr lang="en-US" sz="3200" b="1" dirty="0" smtClean="0">
                <a:solidFill>
                  <a:schemeClr val="tx1"/>
                </a:solidFill>
              </a:rPr>
              <a:t> </a:t>
            </a:r>
            <a:r>
              <a:rPr lang="ru-RU" sz="3200" b="1" dirty="0" smtClean="0">
                <a:solidFill>
                  <a:schemeClr val="tx1"/>
                </a:solidFill>
              </a:rPr>
              <a:t>был получен у женщин с массивными маточными кровотечением, у которых применение данного препарата </a:t>
            </a:r>
            <a:r>
              <a:rPr lang="ru-RU" sz="3200" b="1" dirty="0" smtClean="0">
                <a:solidFill>
                  <a:srgbClr val="FF0000"/>
                </a:solidFill>
              </a:rPr>
              <a:t>позволило избежать </a:t>
            </a:r>
            <a:r>
              <a:rPr lang="ru-RU" sz="3200" b="1" dirty="0" err="1" smtClean="0">
                <a:solidFill>
                  <a:srgbClr val="FF0000"/>
                </a:solidFill>
              </a:rPr>
              <a:t>гистерээктомии</a:t>
            </a:r>
            <a:r>
              <a:rPr lang="ru-RU" sz="3200" b="1" dirty="0" smtClean="0">
                <a:solidFill>
                  <a:srgbClr val="FF0000"/>
                </a:solidFill>
              </a:rPr>
              <a:t> в 80,8% случаев</a:t>
            </a:r>
            <a:r>
              <a:rPr lang="ru-RU" sz="2400" b="1" dirty="0" smtClean="0">
                <a:solidFill>
                  <a:srgbClr val="FF0000"/>
                </a:solidFill>
              </a:rPr>
              <a:t>.</a:t>
            </a:r>
            <a:endParaRPr lang="ru-RU" sz="2400" b="1" dirty="0">
              <a:solidFill>
                <a:srgbClr val="FF0000"/>
              </a:solidFill>
            </a:endParaRPr>
          </a:p>
        </p:txBody>
      </p:sp>
      <p:sp>
        <p:nvSpPr>
          <p:cNvPr id="4" name="Прямоугольник 3"/>
          <p:cNvSpPr/>
          <p:nvPr/>
        </p:nvSpPr>
        <p:spPr>
          <a:xfrm>
            <a:off x="323528" y="5783490"/>
            <a:ext cx="8280920" cy="400110"/>
          </a:xfrm>
          <a:prstGeom prst="rect">
            <a:avLst/>
          </a:prstGeom>
        </p:spPr>
        <p:txBody>
          <a:bodyPr wrap="square">
            <a:spAutoFit/>
          </a:bodyPr>
          <a:lstStyle/>
          <a:p>
            <a:pPr algn="r">
              <a:defRPr/>
            </a:pPr>
            <a:r>
              <a:rPr lang="ru-RU" sz="1000" b="1" dirty="0" err="1" smtClean="0"/>
              <a:t>Момот</a:t>
            </a:r>
            <a:r>
              <a:rPr lang="ru-RU" sz="1000" b="1" dirty="0" smtClean="0"/>
              <a:t> </a:t>
            </a:r>
            <a:r>
              <a:rPr lang="ru-RU" sz="1000" b="1" dirty="0" err="1" smtClean="0"/>
              <a:t>А.П.,Молчанова</a:t>
            </a:r>
            <a:r>
              <a:rPr lang="ru-RU" sz="1000" b="1" dirty="0" smtClean="0"/>
              <a:t> </a:t>
            </a:r>
            <a:r>
              <a:rPr lang="ru-RU" sz="1000" b="1" dirty="0" err="1" smtClean="0"/>
              <a:t>И.В.,Цхай</a:t>
            </a:r>
            <a:r>
              <a:rPr lang="ru-RU" sz="1000" b="1" dirty="0" smtClean="0"/>
              <a:t> В.Б. «Массивные акушерские кровотечения: от гистерэктомии к фармакотерапии». Клиническая фармакология и фармакотерапия. 2012. Т.11, №2.</a:t>
            </a:r>
          </a:p>
        </p:txBody>
      </p:sp>
      <p:sp>
        <p:nvSpPr>
          <p:cNvPr id="5" name="Прямоугольник 4"/>
          <p:cNvSpPr/>
          <p:nvPr/>
        </p:nvSpPr>
        <p:spPr>
          <a:xfrm>
            <a:off x="323529" y="6202472"/>
            <a:ext cx="2592287" cy="246221"/>
          </a:xfrm>
          <a:prstGeom prst="rect">
            <a:avLst/>
          </a:prstGeom>
        </p:spPr>
        <p:txBody>
          <a:bodyPr wrap="square">
            <a:spAutoFit/>
          </a:bodyPr>
          <a:lstStyle/>
          <a:p>
            <a:r>
              <a:rPr lang="ru-RU" sz="1000" dirty="0" smtClean="0"/>
              <a:t>Матковский А.А., 2015</a:t>
            </a:r>
            <a:endParaRPr lang="ru-RU"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467544" y="764704"/>
            <a:ext cx="8229600" cy="990600"/>
          </a:xfrm>
        </p:spPr>
        <p:txBody>
          <a:bodyPr>
            <a:normAutofit fontScale="90000"/>
          </a:bodyPr>
          <a:lstStyle/>
          <a:p>
            <a:r>
              <a:rPr lang="ru-RU" altLang="ru-RU" sz="3600" b="1" dirty="0" smtClean="0">
                <a:solidFill>
                  <a:srgbClr val="3333FF"/>
                </a:solidFill>
              </a:rPr>
              <a:t>Применение факторов и концентратов факторов свертывания</a:t>
            </a:r>
          </a:p>
        </p:txBody>
      </p:sp>
      <p:sp>
        <p:nvSpPr>
          <p:cNvPr id="23555" name="Объект 2"/>
          <p:cNvSpPr>
            <a:spLocks noGrp="1"/>
          </p:cNvSpPr>
          <p:nvPr>
            <p:ph idx="1"/>
          </p:nvPr>
        </p:nvSpPr>
        <p:spPr>
          <a:xfrm>
            <a:off x="251520" y="2060848"/>
            <a:ext cx="8651875" cy="4525963"/>
          </a:xfrm>
        </p:spPr>
        <p:txBody>
          <a:bodyPr>
            <a:normAutofit fontScale="92500" lnSpcReduction="20000"/>
          </a:bodyPr>
          <a:lstStyle/>
          <a:p>
            <a:pPr>
              <a:spcBef>
                <a:spcPts val="1200"/>
              </a:spcBef>
              <a:buFont typeface="Arial" pitchFamily="34" charset="0"/>
              <a:buChar char="•"/>
              <a:defRPr/>
            </a:pPr>
            <a:r>
              <a:rPr lang="ru-RU" sz="2800" b="1" dirty="0" smtClean="0">
                <a:solidFill>
                  <a:srgbClr val="FF0000"/>
                </a:solidFill>
              </a:rPr>
              <a:t>Возможность немедленного введения </a:t>
            </a:r>
            <a:r>
              <a:rPr lang="ru-RU" sz="2400" b="1" dirty="0" smtClean="0">
                <a:solidFill>
                  <a:srgbClr val="FF0000"/>
                </a:solidFill>
              </a:rPr>
              <a:t>(опережение примерно на 1 час!)</a:t>
            </a:r>
          </a:p>
          <a:p>
            <a:pPr>
              <a:spcBef>
                <a:spcPts val="1200"/>
              </a:spcBef>
              <a:buFont typeface="Arial" pitchFamily="34" charset="0"/>
              <a:buChar char="•"/>
              <a:defRPr/>
            </a:pPr>
            <a:r>
              <a:rPr lang="ru-RU" sz="2800" b="1" dirty="0" smtClean="0">
                <a:solidFill>
                  <a:srgbClr val="FF0000"/>
                </a:solidFill>
              </a:rPr>
              <a:t>Иммунологическая и инфекционная безопасность</a:t>
            </a:r>
          </a:p>
          <a:p>
            <a:pPr>
              <a:spcBef>
                <a:spcPts val="1200"/>
              </a:spcBef>
              <a:buFont typeface="Arial" pitchFamily="34" charset="0"/>
              <a:buChar char="•"/>
              <a:defRPr/>
            </a:pPr>
            <a:r>
              <a:rPr lang="ru-RU" sz="2800" b="1" dirty="0" smtClean="0">
                <a:solidFill>
                  <a:srgbClr val="FF0000"/>
                </a:solidFill>
                <a:ea typeface="HGMinchoL"/>
                <a:cs typeface="Times New Roman" pitchFamily="18" charset="0"/>
              </a:rPr>
              <a:t>Уменьшается количество препаратов крови </a:t>
            </a:r>
            <a:r>
              <a:rPr lang="ru-RU" sz="2400" b="1" dirty="0" smtClean="0">
                <a:solidFill>
                  <a:srgbClr val="FF0000"/>
                </a:solidFill>
                <a:ea typeface="HGMinchoL"/>
                <a:cs typeface="Times New Roman" pitchFamily="18" charset="0"/>
              </a:rPr>
              <a:t>(СЗП, </a:t>
            </a:r>
            <a:r>
              <a:rPr lang="ru-RU" sz="2400" b="1" dirty="0" err="1" smtClean="0">
                <a:solidFill>
                  <a:srgbClr val="FF0000"/>
                </a:solidFill>
                <a:ea typeface="HGMinchoL"/>
                <a:cs typeface="Times New Roman" pitchFamily="18" charset="0"/>
              </a:rPr>
              <a:t>криопреципитат</a:t>
            </a:r>
            <a:r>
              <a:rPr lang="ru-RU" sz="2400" b="1" dirty="0" smtClean="0">
                <a:solidFill>
                  <a:srgbClr val="FF0000"/>
                </a:solidFill>
                <a:ea typeface="HGMinchoL"/>
                <a:cs typeface="Times New Roman" pitchFamily="18" charset="0"/>
              </a:rPr>
              <a:t>, </a:t>
            </a:r>
            <a:r>
              <a:rPr lang="ru-RU" sz="2400" b="1" dirty="0" err="1" smtClean="0">
                <a:solidFill>
                  <a:srgbClr val="FF0000"/>
                </a:solidFill>
                <a:ea typeface="HGMinchoL"/>
                <a:cs typeface="Times New Roman" pitchFamily="18" charset="0"/>
              </a:rPr>
              <a:t>тромбоцитарная</a:t>
            </a:r>
            <a:r>
              <a:rPr lang="ru-RU" sz="2400" b="1" dirty="0" smtClean="0">
                <a:solidFill>
                  <a:srgbClr val="FF0000"/>
                </a:solidFill>
                <a:ea typeface="HGMinchoL"/>
                <a:cs typeface="Times New Roman" pitchFamily="18" charset="0"/>
              </a:rPr>
              <a:t> масса, эритроциты).</a:t>
            </a:r>
            <a:endParaRPr lang="ru-RU" b="1" dirty="0" smtClean="0">
              <a:solidFill>
                <a:srgbClr val="FF0000"/>
              </a:solidFill>
              <a:cs typeface="Times New Roman" pitchFamily="18" charset="0"/>
            </a:endParaRPr>
          </a:p>
          <a:p>
            <a:pPr>
              <a:spcBef>
                <a:spcPts val="1200"/>
              </a:spcBef>
              <a:buFont typeface="Arial" pitchFamily="34" charset="0"/>
              <a:buChar char="•"/>
              <a:defRPr/>
            </a:pPr>
            <a:r>
              <a:rPr lang="ru-RU" sz="2800" b="1" dirty="0" smtClean="0">
                <a:ea typeface="HGMinchoL"/>
                <a:cs typeface="HGMinchoL"/>
              </a:rPr>
              <a:t>Снижение частоты посттрансфузионного повреждения легких (</a:t>
            </a:r>
            <a:r>
              <a:rPr lang="en-US" sz="2800" b="1" dirty="0" smtClean="0">
                <a:ea typeface="HGMinchoL"/>
                <a:cs typeface="HGMinchoL"/>
              </a:rPr>
              <a:t>TRALI</a:t>
            </a:r>
            <a:r>
              <a:rPr lang="ru-RU" sz="2800" b="1" dirty="0" smtClean="0">
                <a:ea typeface="HGMinchoL"/>
                <a:cs typeface="HGMinchoL"/>
              </a:rPr>
              <a:t>)</a:t>
            </a:r>
          </a:p>
          <a:p>
            <a:pPr>
              <a:spcBef>
                <a:spcPts val="1200"/>
              </a:spcBef>
              <a:buFont typeface="Arial" pitchFamily="34" charset="0"/>
              <a:buChar char="•"/>
              <a:defRPr/>
            </a:pPr>
            <a:r>
              <a:rPr lang="ru-RU" sz="2800" b="1" dirty="0" smtClean="0">
                <a:ea typeface="HGMinchoL"/>
                <a:cs typeface="HGMinchoL"/>
              </a:rPr>
              <a:t>Вводятся физиологические антикоагулянты </a:t>
            </a:r>
            <a:r>
              <a:rPr lang="ru-RU" sz="2400" b="1" dirty="0" smtClean="0">
                <a:ea typeface="HGMinchoL"/>
                <a:cs typeface="HGMinchoL"/>
              </a:rPr>
              <a:t>(Протромплекс-600)</a:t>
            </a:r>
            <a:endParaRPr lang="ru-RU" b="1" dirty="0" smtClean="0"/>
          </a:p>
          <a:p>
            <a:pPr>
              <a:buFont typeface="Arial" pitchFamily="34" charset="0"/>
              <a:buChar char="•"/>
              <a:defRPr/>
            </a:pPr>
            <a:endParaRPr lang="ru-RU" sz="1000" dirty="0" smtClean="0"/>
          </a:p>
          <a:p>
            <a:pPr>
              <a:buFont typeface="Arial" pitchFamily="34" charset="0"/>
              <a:buChar char="•"/>
              <a:defRPr/>
            </a:pPr>
            <a:endParaRPr lang="ru-RU" sz="1000" dirty="0"/>
          </a:p>
          <a:p>
            <a:pPr>
              <a:buFont typeface="Arial" pitchFamily="34" charset="0"/>
              <a:buChar char="•"/>
              <a:defRPr/>
            </a:pPr>
            <a:endParaRPr lang="ru-RU" sz="1000" dirty="0" smtClean="0"/>
          </a:p>
          <a:p>
            <a:pPr marL="0" indent="0">
              <a:buFont typeface="Arial" pitchFamily="34" charset="0"/>
              <a:buNone/>
              <a:defRPr/>
            </a:pPr>
            <a:r>
              <a:rPr lang="ru-RU" sz="1000" dirty="0" smtClean="0"/>
              <a:t>Матковский А.А., 2015</a:t>
            </a:r>
          </a:p>
          <a:p>
            <a:pPr>
              <a:buFont typeface="Arial" pitchFamily="34" charset="0"/>
              <a:buChar char="•"/>
              <a:defRPr/>
            </a:pPr>
            <a:endParaRPr lang="ru-RU" alt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1628775"/>
            <a:ext cx="8713788" cy="2303463"/>
          </a:xfrm>
        </p:spPr>
        <p:txBody>
          <a:bodyPr/>
          <a:lstStyle/>
          <a:p>
            <a:pPr marL="533400" indent="-533400" algn="just" eaLnBrk="1" hangingPunct="1">
              <a:lnSpc>
                <a:spcPct val="80000"/>
              </a:lnSpc>
              <a:buFontTx/>
              <a:buNone/>
            </a:pPr>
            <a:r>
              <a:rPr lang="ru-RU" altLang="ru-RU" sz="4400" b="1" smtClean="0">
                <a:solidFill>
                  <a:srgbClr val="3333FF"/>
                </a:solidFill>
              </a:rPr>
              <a:t>   </a:t>
            </a:r>
            <a:endParaRPr lang="ru-RU" altLang="ru-RU" sz="3600" b="1" smtClean="0"/>
          </a:p>
        </p:txBody>
      </p:sp>
      <p:sp>
        <p:nvSpPr>
          <p:cNvPr id="7171" name="Text Box 3"/>
          <p:cNvSpPr txBox="1">
            <a:spLocks noChangeArrowheads="1"/>
          </p:cNvSpPr>
          <p:nvPr/>
        </p:nvSpPr>
        <p:spPr bwMode="auto">
          <a:xfrm>
            <a:off x="250825" y="260350"/>
            <a:ext cx="8642350" cy="634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50000"/>
              </a:spcBef>
            </a:pPr>
            <a:endParaRPr lang="ru-RU" altLang="ru-RU" sz="2800" b="1" dirty="0">
              <a:solidFill>
                <a:srgbClr val="FF5050"/>
              </a:solidFill>
            </a:endParaRPr>
          </a:p>
          <a:p>
            <a:pPr algn="ctr" eaLnBrk="1" hangingPunct="1">
              <a:lnSpc>
                <a:spcPct val="90000"/>
              </a:lnSpc>
              <a:spcBef>
                <a:spcPct val="50000"/>
              </a:spcBef>
            </a:pPr>
            <a:r>
              <a:rPr lang="ru-RU" altLang="ru-RU" sz="2800" b="1" dirty="0">
                <a:solidFill>
                  <a:srgbClr val="FF5050"/>
                </a:solidFill>
              </a:rPr>
              <a:t>Ведущей причиной материнской смертности в мире</a:t>
            </a:r>
            <a:r>
              <a:rPr lang="en-US" altLang="ru-RU" sz="2800" b="1" dirty="0">
                <a:solidFill>
                  <a:srgbClr val="FF5050"/>
                </a:solidFill>
              </a:rPr>
              <a:t> </a:t>
            </a:r>
            <a:r>
              <a:rPr lang="ru-RU" altLang="ru-RU" sz="2800" b="1" dirty="0">
                <a:solidFill>
                  <a:srgbClr val="FF5050"/>
                </a:solidFill>
              </a:rPr>
              <a:t>является  – кровотечение - 27%!</a:t>
            </a:r>
          </a:p>
          <a:p>
            <a:pPr algn="ctr" eaLnBrk="1" hangingPunct="1">
              <a:lnSpc>
                <a:spcPct val="90000"/>
              </a:lnSpc>
              <a:spcBef>
                <a:spcPct val="50000"/>
              </a:spcBef>
            </a:pPr>
            <a:endParaRPr lang="ru-RU" altLang="ru-RU" sz="1000" b="1" dirty="0">
              <a:solidFill>
                <a:srgbClr val="FF5050"/>
              </a:solidFill>
            </a:endParaRPr>
          </a:p>
          <a:p>
            <a:pPr algn="r" eaLnBrk="1" hangingPunct="1">
              <a:lnSpc>
                <a:spcPct val="90000"/>
              </a:lnSpc>
              <a:spcBef>
                <a:spcPct val="50000"/>
              </a:spcBef>
            </a:pPr>
            <a:r>
              <a:rPr lang="en-US" altLang="ru-RU" sz="1000" dirty="0"/>
              <a:t>Global, regional, and national levels and causes of  maternal mortality during 1990-2013</a:t>
            </a:r>
            <a:r>
              <a:rPr lang="ru-RU" altLang="ru-RU" sz="1000" dirty="0"/>
              <a:t>:</a:t>
            </a:r>
            <a:endParaRPr lang="en-US" altLang="ru-RU" sz="1000" dirty="0"/>
          </a:p>
          <a:p>
            <a:pPr algn="r" eaLnBrk="1" hangingPunct="1">
              <a:lnSpc>
                <a:spcPct val="90000"/>
              </a:lnSpc>
              <a:spcBef>
                <a:spcPct val="50000"/>
              </a:spcBef>
            </a:pPr>
            <a:r>
              <a:rPr lang="en-US" altLang="ru-RU" sz="1000" dirty="0"/>
              <a:t> a </a:t>
            </a:r>
            <a:r>
              <a:rPr lang="en-US" altLang="ru-RU" sz="1000" dirty="0" err="1"/>
              <a:t>sistematic</a:t>
            </a:r>
            <a:r>
              <a:rPr lang="en-US" altLang="ru-RU" sz="1000" dirty="0"/>
              <a:t> </a:t>
            </a:r>
            <a:r>
              <a:rPr lang="en-US" altLang="ru-RU" sz="1000" dirty="0" err="1"/>
              <a:t>analilysis</a:t>
            </a:r>
            <a:r>
              <a:rPr lang="en-US" altLang="ru-RU" sz="1000" dirty="0"/>
              <a:t> for the Global Burden of Disease Study 2013//</a:t>
            </a:r>
          </a:p>
          <a:p>
            <a:pPr algn="r" eaLnBrk="1" hangingPunct="1">
              <a:lnSpc>
                <a:spcPct val="90000"/>
              </a:lnSpc>
              <a:spcBef>
                <a:spcPct val="50000"/>
              </a:spcBef>
            </a:pPr>
            <a:r>
              <a:rPr lang="en-US" altLang="ru-RU" sz="1000" dirty="0"/>
              <a:t>The Lancet, Early </a:t>
            </a:r>
            <a:r>
              <a:rPr lang="en-US" altLang="ru-RU" sz="1000" dirty="0" err="1"/>
              <a:t>Onliane</a:t>
            </a:r>
            <a:r>
              <a:rPr lang="en-US" altLang="ru-RU" sz="1000" dirty="0"/>
              <a:t> Publication. 2014. 2 May. </a:t>
            </a:r>
            <a:endParaRPr lang="ru-RU" altLang="ru-RU" sz="1000" dirty="0"/>
          </a:p>
          <a:p>
            <a:pPr algn="ctr" eaLnBrk="1" hangingPunct="1">
              <a:lnSpc>
                <a:spcPct val="90000"/>
              </a:lnSpc>
              <a:spcBef>
                <a:spcPct val="50000"/>
              </a:spcBef>
            </a:pPr>
            <a:endParaRPr lang="ru-RU" altLang="ru-RU" sz="2800" b="1" dirty="0">
              <a:solidFill>
                <a:srgbClr val="FF5050"/>
              </a:solidFill>
            </a:endParaRPr>
          </a:p>
          <a:p>
            <a:pPr algn="ctr" eaLnBrk="1" hangingPunct="1">
              <a:lnSpc>
                <a:spcPct val="90000"/>
              </a:lnSpc>
              <a:spcBef>
                <a:spcPct val="50000"/>
              </a:spcBef>
            </a:pPr>
            <a:endParaRPr lang="ru-RU" altLang="ru-RU" sz="2800" b="1" dirty="0">
              <a:solidFill>
                <a:srgbClr val="FF5050"/>
              </a:solidFill>
            </a:endParaRPr>
          </a:p>
          <a:p>
            <a:pPr algn="ctr" eaLnBrk="1" hangingPunct="1">
              <a:lnSpc>
                <a:spcPct val="90000"/>
              </a:lnSpc>
              <a:spcBef>
                <a:spcPct val="50000"/>
              </a:spcBef>
            </a:pPr>
            <a:r>
              <a:rPr lang="ru-RU" altLang="ru-RU" sz="2800" b="1" dirty="0">
                <a:solidFill>
                  <a:srgbClr val="FF5050"/>
                </a:solidFill>
              </a:rPr>
              <a:t>Ежедневно от осложнений связанных с беременностью или родами умирает         около 800 женщин в мире!</a:t>
            </a:r>
          </a:p>
          <a:p>
            <a:pPr algn="r" eaLnBrk="1" hangingPunct="1">
              <a:lnSpc>
                <a:spcPct val="90000"/>
              </a:lnSpc>
              <a:spcBef>
                <a:spcPct val="50000"/>
              </a:spcBef>
            </a:pPr>
            <a:r>
              <a:rPr lang="ru-RU" altLang="ru-RU" sz="1000" dirty="0"/>
              <a:t>Информационная бюллетень ВОЗ. 2014. Май . № 348</a:t>
            </a:r>
          </a:p>
          <a:p>
            <a:pPr algn="r" eaLnBrk="1" hangingPunct="1">
              <a:lnSpc>
                <a:spcPct val="90000"/>
              </a:lnSpc>
              <a:spcBef>
                <a:spcPct val="50000"/>
              </a:spcBef>
            </a:pPr>
            <a:endParaRPr lang="ru-RU" altLang="ru-RU" sz="2800" dirty="0">
              <a:solidFill>
                <a:srgbClr val="FF5050"/>
              </a:solidFill>
            </a:endParaRPr>
          </a:p>
          <a:p>
            <a:pPr algn="ctr" eaLnBrk="1" hangingPunct="1">
              <a:lnSpc>
                <a:spcPct val="90000"/>
              </a:lnSpc>
              <a:spcBef>
                <a:spcPct val="50000"/>
              </a:spcBef>
            </a:pPr>
            <a:endParaRPr lang="ru-RU" altLang="ru-RU" sz="2800" b="1" dirty="0">
              <a:solidFill>
                <a:srgbClr val="FF505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91264" cy="807368"/>
          </a:xfrm>
        </p:spPr>
        <p:txBody>
          <a:bodyPr>
            <a:normAutofit/>
          </a:bodyPr>
          <a:lstStyle/>
          <a:p>
            <a:pPr algn="ctr"/>
            <a:r>
              <a:rPr lang="ru-RU" sz="2400" b="1" dirty="0" smtClean="0">
                <a:solidFill>
                  <a:srgbClr val="FF0000"/>
                </a:solidFill>
              </a:rPr>
              <a:t>Алгоритм действия при патологической кровопотере</a:t>
            </a:r>
            <a:endParaRPr lang="ru-RU" sz="2400" dirty="0"/>
          </a:p>
        </p:txBody>
      </p:sp>
      <p:sp>
        <p:nvSpPr>
          <p:cNvPr id="3" name="Объект 2"/>
          <p:cNvSpPr>
            <a:spLocks noGrp="1"/>
          </p:cNvSpPr>
          <p:nvPr>
            <p:ph idx="1"/>
          </p:nvPr>
        </p:nvSpPr>
        <p:spPr>
          <a:xfrm>
            <a:off x="467544" y="1268760"/>
            <a:ext cx="8229600" cy="4876800"/>
          </a:xfrm>
        </p:spPr>
        <p:txBody>
          <a:bodyPr/>
          <a:lstStyle/>
          <a:p>
            <a:endParaRPr lang="ru-RU"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96752"/>
            <a:ext cx="684076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0" y="6309321"/>
            <a:ext cx="9144000" cy="830997"/>
          </a:xfrm>
          <a:prstGeom prst="rect">
            <a:avLst/>
          </a:prstGeom>
        </p:spPr>
        <p:txBody>
          <a:bodyPr wrap="square">
            <a:spAutoFit/>
          </a:bodyPr>
          <a:lstStyle/>
          <a:p>
            <a:pPr algn="r" eaLnBrk="1" hangingPunct="1"/>
            <a:r>
              <a:rPr lang="ru-RU" sz="800" dirty="0" err="1" smtClean="0"/>
              <a:t>Е.М.Шифман</a:t>
            </a:r>
            <a:r>
              <a:rPr lang="ru-RU" sz="800" dirty="0" smtClean="0"/>
              <a:t>, А.В.Куликов, С.Р. </a:t>
            </a:r>
            <a:r>
              <a:rPr lang="ru-RU" sz="800" dirty="0" err="1" smtClean="0"/>
              <a:t>Беломестнов</a:t>
            </a:r>
            <a:r>
              <a:rPr lang="ru-RU" sz="800" dirty="0" smtClean="0"/>
              <a:t>, И.Б. </a:t>
            </a:r>
            <a:r>
              <a:rPr lang="ru-RU" sz="800" dirty="0" err="1" smtClean="0"/>
              <a:t>Заболотских</a:t>
            </a:r>
            <a:r>
              <a:rPr lang="ru-RU" sz="800" dirty="0" smtClean="0"/>
              <a:t> «Интенсивная терапия и анестезия при кровопотере в акушерстве» </a:t>
            </a:r>
            <a:r>
              <a:rPr lang="en-US" altLang="ru-RU" sz="800" dirty="0" smtClean="0"/>
              <a:t>International survey on variations in practice of the management of the third stage of </a:t>
            </a:r>
            <a:r>
              <a:rPr lang="en-US" altLang="ru-RU" sz="800" dirty="0" err="1" smtClean="0"/>
              <a:t>labour</a:t>
            </a:r>
            <a:r>
              <a:rPr lang="en-US" altLang="ru-RU" sz="800" dirty="0" smtClean="0"/>
              <a:t> Bulletin of the World Health Organization Bull World Health Organ vol.81 no.4 </a:t>
            </a:r>
            <a:r>
              <a:rPr lang="en-US" altLang="ru-RU" sz="800" dirty="0" err="1" smtClean="0"/>
              <a:t>Genebra</a:t>
            </a:r>
            <a:r>
              <a:rPr lang="en-US" altLang="ru-RU" sz="800" dirty="0" smtClean="0"/>
              <a:t> 2003</a:t>
            </a:r>
            <a:endParaRPr lang="ru-RU" altLang="ru-RU" sz="800" dirty="0" smtClean="0"/>
          </a:p>
          <a:p>
            <a:pPr algn="r" eaLnBrk="1" hangingPunct="1"/>
            <a:r>
              <a:rPr lang="en-US" altLang="ru-RU" sz="800" dirty="0" smtClean="0"/>
              <a:t>Saving women’s lives: evidence-based recommendations for the prevention of postpartum </a:t>
            </a:r>
            <a:r>
              <a:rPr lang="en-US" altLang="ru-RU" sz="800" dirty="0" err="1" smtClean="0"/>
              <a:t>haemorrhage</a:t>
            </a:r>
            <a:r>
              <a:rPr lang="en-US" altLang="ru-RU" sz="800" dirty="0" smtClean="0"/>
              <a:t> Bulletin of the World Health Organization Bull  World Health Organ vol.85 no.4 </a:t>
            </a:r>
            <a:r>
              <a:rPr lang="fr-FR" altLang="ru-RU" sz="800" dirty="0" smtClean="0"/>
              <a:t>Travail des RPC sur l</a:t>
            </a:r>
            <a:r>
              <a:rPr lang="ru-RU" altLang="ru-RU" sz="800" dirty="0" smtClean="0"/>
              <a:t>'</a:t>
            </a:r>
            <a:r>
              <a:rPr lang="fr-FR" altLang="ru-RU" sz="800" dirty="0" smtClean="0"/>
              <a:t>HPP</a:t>
            </a:r>
            <a:r>
              <a:rPr lang="ru-RU" altLang="ru-RU" sz="800" dirty="0" smtClean="0"/>
              <a:t>.</a:t>
            </a:r>
            <a:r>
              <a:rPr lang="en-US" altLang="ru-RU" sz="800" dirty="0" err="1" smtClean="0"/>
              <a:t>Gynecol</a:t>
            </a:r>
            <a:r>
              <a:rPr lang="en-US" altLang="ru-RU" sz="800" dirty="0" smtClean="0"/>
              <a:t> </a:t>
            </a:r>
            <a:r>
              <a:rPr lang="en-US" altLang="ru-RU" sz="800" dirty="0" err="1" smtClean="0"/>
              <a:t>Obstet</a:t>
            </a:r>
            <a:r>
              <a:rPr lang="en-US" altLang="ru-RU" sz="800" dirty="0" smtClean="0"/>
              <a:t> </a:t>
            </a:r>
            <a:r>
              <a:rPr lang="en-US" altLang="ru-RU" sz="800" dirty="0" err="1" smtClean="0"/>
              <a:t>Fertil</a:t>
            </a:r>
            <a:r>
              <a:rPr lang="ru-RU" altLang="ru-RU" sz="800" dirty="0" smtClean="0"/>
              <a:t>. </a:t>
            </a:r>
            <a:r>
              <a:rPr lang="en-US" altLang="ru-RU" sz="800" dirty="0" smtClean="0"/>
              <a:t>2005 Apr;33(4):268-74. </a:t>
            </a:r>
            <a:r>
              <a:rPr lang="en-US" altLang="ru-RU" sz="800" dirty="0" err="1" smtClean="0"/>
              <a:t>Epub</a:t>
            </a:r>
            <a:r>
              <a:rPr lang="en-US" altLang="ru-RU" sz="800" dirty="0" smtClean="0"/>
              <a:t> 2005 Apr 7.</a:t>
            </a:r>
            <a:r>
              <a:rPr lang="ru-RU" altLang="ru-RU" sz="800" dirty="0" smtClean="0"/>
              <a:t>Форум «Мать и дитя», Москва, 2007 </a:t>
            </a:r>
            <a:r>
              <a:rPr lang="ru-RU" sz="800" b="1" dirty="0" smtClean="0"/>
              <a:t/>
            </a:r>
            <a:br>
              <a:rPr lang="ru-RU" sz="800" b="1" dirty="0" smtClean="0"/>
            </a:br>
            <a:r>
              <a:rPr lang="ru-RU" sz="800" b="1" dirty="0" smtClean="0"/>
              <a:t/>
            </a:r>
            <a:br>
              <a:rPr lang="ru-RU" sz="800" b="1" dirty="0" smtClean="0"/>
            </a:br>
            <a:endParaRPr lang="ru-RU" sz="800" dirty="0"/>
          </a:p>
        </p:txBody>
      </p:sp>
    </p:spTree>
    <p:extLst>
      <p:ext uri="{BB962C8B-B14F-4D97-AF65-F5344CB8AC3E}">
        <p14:creationId xmlns:p14="http://schemas.microsoft.com/office/powerpoint/2010/main" val="2518969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normAutofit fontScale="90000"/>
          </a:bodyPr>
          <a:lstStyle/>
          <a:p>
            <a:r>
              <a:rPr lang="ru-RU" altLang="ru-RU" b="1" dirty="0" smtClean="0">
                <a:solidFill>
                  <a:srgbClr val="FF0000"/>
                </a:solidFill>
              </a:rPr>
              <a:t>Критическая кровопотеря</a:t>
            </a:r>
            <a:br>
              <a:rPr lang="ru-RU" altLang="ru-RU" b="1" dirty="0" smtClean="0">
                <a:solidFill>
                  <a:srgbClr val="FF0000"/>
                </a:solidFill>
              </a:rPr>
            </a:br>
            <a:r>
              <a:rPr lang="ru-RU" altLang="ru-RU" sz="3200" b="1" dirty="0" smtClean="0">
                <a:solidFill>
                  <a:srgbClr val="FF0000"/>
                </a:solidFill>
              </a:rPr>
              <a:t>(массивная )</a:t>
            </a:r>
            <a:endParaRPr lang="ru-RU" altLang="ru-RU" sz="3200" b="1" dirty="0" smtClean="0">
              <a:solidFill>
                <a:srgbClr val="FF0000"/>
              </a:solidFill>
              <a:latin typeface="Arial" charset="0"/>
              <a:cs typeface="Arial" charset="0"/>
            </a:endParaRPr>
          </a:p>
        </p:txBody>
      </p:sp>
      <p:graphicFrame>
        <p:nvGraphicFramePr>
          <p:cNvPr id="3" name="Объект 2"/>
          <p:cNvGraphicFramePr>
            <a:graphicFrameLocks noGrp="1"/>
          </p:cNvGraphicFramePr>
          <p:nvPr>
            <p:ph idx="1"/>
            <p:extLst>
              <p:ext uri="{D42A27DB-BD31-4B8C-83A1-F6EECF244321}">
                <p14:modId xmlns:p14="http://schemas.microsoft.com/office/powerpoint/2010/main" val="3324862943"/>
              </p:ext>
            </p:extLst>
          </p:nvPr>
        </p:nvGraphicFramePr>
        <p:xfrm>
          <a:off x="425450" y="1844824"/>
          <a:ext cx="8364538" cy="3014662"/>
        </p:xfrm>
        <a:graphic>
          <a:graphicData uri="http://schemas.openxmlformats.org/drawingml/2006/table">
            <a:tbl>
              <a:tblPr firstRow="1" bandRow="1">
                <a:tableStyleId>{5C22544A-7EE6-4342-B048-85BDC9FD1C3A}</a:tableStyleId>
              </a:tblPr>
              <a:tblGrid>
                <a:gridCol w="4182269"/>
                <a:gridCol w="4182269"/>
              </a:tblGrid>
              <a:tr h="365716">
                <a:tc>
                  <a:txBody>
                    <a:bodyPr/>
                    <a:lstStyle/>
                    <a:p>
                      <a:pPr algn="ctr"/>
                      <a:r>
                        <a:rPr lang="ru-RU" sz="1800" dirty="0" smtClean="0"/>
                        <a:t>Критерии</a:t>
                      </a:r>
                      <a:endParaRPr lang="ru-RU" sz="1800" dirty="0"/>
                    </a:p>
                  </a:txBody>
                  <a:tcPr marL="91454" marR="91454" marT="45698" marB="45698"/>
                </a:tc>
                <a:tc>
                  <a:txBody>
                    <a:bodyPr/>
                    <a:lstStyle/>
                    <a:p>
                      <a:pPr algn="ctr"/>
                      <a:r>
                        <a:rPr lang="ru-RU" sz="1800" dirty="0" smtClean="0"/>
                        <a:t> Тактика</a:t>
                      </a:r>
                      <a:endParaRPr lang="ru-RU" sz="1800" dirty="0"/>
                    </a:p>
                  </a:txBody>
                  <a:tcPr marL="91454" marR="91454" marT="45698" marB="45698"/>
                </a:tc>
              </a:tr>
              <a:tr h="2648946">
                <a:tc>
                  <a:txBody>
                    <a:bodyPr/>
                    <a:lstStyle/>
                    <a:p>
                      <a:r>
                        <a:rPr lang="ru-RU" sz="1800" b="1" baseline="0" dirty="0" err="1" smtClean="0">
                          <a:solidFill>
                            <a:srgbClr val="FF0000"/>
                          </a:solidFill>
                        </a:rPr>
                        <a:t>Болеее</a:t>
                      </a:r>
                      <a:r>
                        <a:rPr lang="ru-RU" sz="1800" b="1" baseline="0" dirty="0" smtClean="0">
                          <a:solidFill>
                            <a:srgbClr val="FF0000"/>
                          </a:solidFill>
                        </a:rPr>
                        <a:t> 30% ОЦК</a:t>
                      </a:r>
                    </a:p>
                    <a:p>
                      <a:r>
                        <a:rPr lang="ru-RU" sz="1800" b="1" dirty="0" smtClean="0">
                          <a:solidFill>
                            <a:srgbClr val="FF0000"/>
                          </a:solidFill>
                        </a:rPr>
                        <a:t>Более 150 мл/мин</a:t>
                      </a:r>
                    </a:p>
                    <a:p>
                      <a:r>
                        <a:rPr lang="ru-RU" sz="1800" b="1" dirty="0" smtClean="0">
                          <a:solidFill>
                            <a:srgbClr val="FF0000"/>
                          </a:solidFill>
                        </a:rPr>
                        <a:t>Потеря</a:t>
                      </a:r>
                      <a:r>
                        <a:rPr lang="ru-RU" sz="1800" b="1" baseline="0" dirty="0" smtClean="0">
                          <a:solidFill>
                            <a:srgbClr val="FF0000"/>
                          </a:solidFill>
                        </a:rPr>
                        <a:t> более 50% ОЦК за 3 часа</a:t>
                      </a:r>
                    </a:p>
                    <a:p>
                      <a:r>
                        <a:rPr lang="ru-RU" sz="1800" b="1" baseline="0" dirty="0" smtClean="0">
                          <a:solidFill>
                            <a:srgbClr val="FF0000"/>
                          </a:solidFill>
                        </a:rPr>
                        <a:t>Более 1500-2000 мл</a:t>
                      </a:r>
                      <a:endParaRPr lang="ru-RU" sz="1800" b="1" dirty="0">
                        <a:solidFill>
                          <a:srgbClr val="FF0000"/>
                        </a:solidFill>
                      </a:endParaRPr>
                    </a:p>
                  </a:txBody>
                  <a:tcPr marL="91454" marR="91454" marT="45698" marB="45698"/>
                </a:tc>
                <a:tc>
                  <a:txBody>
                    <a:bodyPr/>
                    <a:lstStyle/>
                    <a:p>
                      <a:pPr marL="0" indent="0" algn="ctr">
                        <a:buFont typeface="Arial" pitchFamily="34" charset="0"/>
                        <a:buNone/>
                      </a:pPr>
                      <a:r>
                        <a:rPr lang="ru-RU" sz="1800" b="1" dirty="0" smtClean="0">
                          <a:effectLst/>
                        </a:rPr>
                        <a:t>Оперативное лечение</a:t>
                      </a:r>
                    </a:p>
                    <a:p>
                      <a:pPr marL="0" indent="0" algn="ctr">
                        <a:buFont typeface="Arial" pitchFamily="34" charset="0"/>
                        <a:buNone/>
                      </a:pPr>
                      <a:r>
                        <a:rPr lang="ru-RU" sz="1800" b="1" dirty="0" smtClean="0">
                          <a:effectLst/>
                        </a:rPr>
                        <a:t>Инфузионная терапия</a:t>
                      </a:r>
                    </a:p>
                    <a:p>
                      <a:pPr marL="0" indent="0" algn="ctr">
                        <a:buFont typeface="Arial" pitchFamily="34" charset="0"/>
                        <a:buNone/>
                      </a:pPr>
                      <a:r>
                        <a:rPr lang="ru-RU" sz="1800" b="1" dirty="0" smtClean="0">
                          <a:effectLst/>
                        </a:rPr>
                        <a:t>Компоненты крови </a:t>
                      </a:r>
                    </a:p>
                    <a:p>
                      <a:pPr marL="0" indent="0" algn="ctr">
                        <a:buFont typeface="Arial" pitchFamily="34" charset="0"/>
                        <a:buNone/>
                      </a:pPr>
                      <a:r>
                        <a:rPr lang="ru-RU" sz="1800" b="1" dirty="0" smtClean="0">
                          <a:effectLst/>
                        </a:rPr>
                        <a:t>Факторы</a:t>
                      </a:r>
                      <a:r>
                        <a:rPr lang="ru-RU" sz="1800" b="1" baseline="0" dirty="0" smtClean="0">
                          <a:effectLst/>
                        </a:rPr>
                        <a:t> свертывания и их концентраты</a:t>
                      </a:r>
                    </a:p>
                    <a:p>
                      <a:pPr marL="0" indent="0" algn="ctr">
                        <a:buFont typeface="Arial" pitchFamily="34" charset="0"/>
                        <a:buNone/>
                      </a:pPr>
                      <a:r>
                        <a:rPr lang="ru-RU" sz="1800" b="1" baseline="0" dirty="0" smtClean="0">
                          <a:effectLst/>
                        </a:rPr>
                        <a:t>Аппаратная </a:t>
                      </a:r>
                      <a:r>
                        <a:rPr lang="ru-RU" sz="1800" b="1" baseline="0" dirty="0" err="1" smtClean="0">
                          <a:effectLst/>
                        </a:rPr>
                        <a:t>реинфузия</a:t>
                      </a:r>
                      <a:r>
                        <a:rPr lang="ru-RU" sz="1800" b="1" baseline="0" dirty="0" smtClean="0">
                          <a:effectLst/>
                        </a:rPr>
                        <a:t> крови</a:t>
                      </a:r>
                      <a:endParaRPr lang="ru-RU" sz="1800" b="1" dirty="0" smtClean="0">
                        <a:effectLst/>
                      </a:endParaRPr>
                    </a:p>
                    <a:p>
                      <a:pPr marL="0" indent="0" algn="ctr">
                        <a:buFont typeface="Arial" pitchFamily="34" charset="0"/>
                        <a:buNone/>
                      </a:pPr>
                      <a:r>
                        <a:rPr lang="ru-RU" sz="1800" b="1" dirty="0" err="1" smtClean="0">
                          <a:effectLst/>
                        </a:rPr>
                        <a:t>Утеротоники</a:t>
                      </a:r>
                      <a:endParaRPr lang="ru-RU" sz="1800" b="1" dirty="0" smtClean="0">
                        <a:effectLst/>
                      </a:endParaRPr>
                    </a:p>
                    <a:p>
                      <a:pPr marL="0" indent="0" algn="ctr">
                        <a:buFont typeface="Arial" pitchFamily="34" charset="0"/>
                        <a:buNone/>
                      </a:pPr>
                      <a:r>
                        <a:rPr lang="ru-RU" sz="1800" b="1" dirty="0" err="1" smtClean="0">
                          <a:effectLst/>
                        </a:rPr>
                        <a:t>Антифибринолитики</a:t>
                      </a:r>
                      <a:r>
                        <a:rPr lang="ru-RU" sz="1800" b="1" dirty="0" smtClean="0">
                          <a:effectLst/>
                        </a:rPr>
                        <a:t> </a:t>
                      </a:r>
                    </a:p>
                    <a:p>
                      <a:pPr marL="0" indent="0" algn="ctr">
                        <a:buFont typeface="Arial" pitchFamily="34" charset="0"/>
                        <a:buNone/>
                      </a:pPr>
                      <a:r>
                        <a:rPr lang="ru-RU" sz="1800" b="1" dirty="0" smtClean="0">
                          <a:effectLst/>
                        </a:rPr>
                        <a:t>ИВЛ</a:t>
                      </a:r>
                      <a:endParaRPr lang="ru-RU" sz="1800" b="1" dirty="0"/>
                    </a:p>
                  </a:txBody>
                  <a:tcPr marL="91454" marR="91454" marT="45698" marB="45698"/>
                </a:tc>
              </a:tr>
            </a:tbl>
          </a:graphicData>
        </a:graphic>
      </p:graphicFrame>
      <p:sp>
        <p:nvSpPr>
          <p:cNvPr id="36878" name="Text Box 4"/>
          <p:cNvSpPr txBox="1">
            <a:spLocks noChangeArrowheads="1"/>
          </p:cNvSpPr>
          <p:nvPr/>
        </p:nvSpPr>
        <p:spPr bwMode="auto">
          <a:xfrm>
            <a:off x="179388" y="5505450"/>
            <a:ext cx="885666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altLang="ru-RU" sz="1000" dirty="0"/>
              <a:t>Dreyfus M, Beucher G, Mignon A, Langer B Initial management of primary postpartum hemorrhage Collège National des Gynécologues et Obstétriciens Français; Agence Nationale d'Accréditation et d'Evaluation en Santé.J Gynecol Obstet Biol Reprod (Paris). </a:t>
            </a:r>
            <a:r>
              <a:rPr lang="en-US" altLang="ru-RU" sz="1000" dirty="0"/>
              <a:t>2004 Dec;33(8 </a:t>
            </a:r>
            <a:r>
              <a:rPr lang="en-US" altLang="ru-RU" sz="1000" dirty="0" err="1"/>
              <a:t>Suppl</a:t>
            </a:r>
            <a:r>
              <a:rPr lang="en-US" altLang="ru-RU" sz="1000" dirty="0"/>
              <a:t>):4S57-4S64.</a:t>
            </a:r>
          </a:p>
          <a:p>
            <a:pPr algn="r" eaLnBrk="1" hangingPunct="1"/>
            <a:r>
              <a:rPr lang="en-US" altLang="ru-RU" sz="1000" dirty="0"/>
              <a:t>ACOG Practice Bulletin: Clinical Management Guidelines for Obstetrician-Gynecologists Number 76, October 2006: postpartum hemorrhage.</a:t>
            </a:r>
            <a:endParaRPr lang="ru-RU" altLang="ru-RU" sz="1000" dirty="0"/>
          </a:p>
          <a:p>
            <a:pPr algn="r" eaLnBrk="1" hangingPunct="1"/>
            <a:r>
              <a:rPr lang="en-US" altLang="ru-RU" sz="1000" dirty="0" err="1"/>
              <a:t>Goffinet</a:t>
            </a:r>
            <a:r>
              <a:rPr lang="en-US" altLang="ru-RU" sz="1000" dirty="0"/>
              <a:t> F</a:t>
            </a:r>
            <a:r>
              <a:rPr lang="ru-RU" altLang="ru-RU" sz="1000" dirty="0"/>
              <a:t>, </a:t>
            </a:r>
            <a:r>
              <a:rPr lang="en-US" altLang="ru-RU" sz="1000" dirty="0"/>
              <a:t>Mercier F</a:t>
            </a:r>
            <a:r>
              <a:rPr lang="ru-RU" altLang="ru-RU" sz="1000" dirty="0"/>
              <a:t>, </a:t>
            </a:r>
            <a:r>
              <a:rPr lang="en-US" altLang="ru-RU" sz="1000" dirty="0" err="1"/>
              <a:t>Teyssier</a:t>
            </a:r>
            <a:r>
              <a:rPr lang="en-US" altLang="ru-RU" sz="1000" dirty="0"/>
              <a:t> V</a:t>
            </a:r>
            <a:r>
              <a:rPr lang="ru-RU" altLang="ru-RU" sz="1000" dirty="0"/>
              <a:t>, </a:t>
            </a:r>
            <a:r>
              <a:rPr lang="en-US" altLang="ru-RU" sz="1000" dirty="0"/>
              <a:t>Pierre F</a:t>
            </a:r>
            <a:r>
              <a:rPr lang="ru-RU" altLang="ru-RU" sz="1000" dirty="0"/>
              <a:t>, </a:t>
            </a:r>
            <a:r>
              <a:rPr lang="en-US" altLang="ru-RU" sz="1000" dirty="0"/>
              <a:t>Dreyfus M</a:t>
            </a:r>
            <a:r>
              <a:rPr lang="ru-RU" altLang="ru-RU" sz="1000" dirty="0"/>
              <a:t>, </a:t>
            </a:r>
            <a:r>
              <a:rPr lang="en-US" altLang="ru-RU" sz="1000" dirty="0"/>
              <a:t>Mignon A</a:t>
            </a:r>
            <a:r>
              <a:rPr lang="ru-RU" altLang="ru-RU" sz="1000" dirty="0"/>
              <a:t>, </a:t>
            </a:r>
            <a:r>
              <a:rPr lang="en-US" altLang="ru-RU" sz="1000" dirty="0" err="1"/>
              <a:t>Carbonne</a:t>
            </a:r>
            <a:r>
              <a:rPr lang="en-US" altLang="ru-RU" sz="1000" dirty="0"/>
              <a:t> B</a:t>
            </a:r>
            <a:r>
              <a:rPr lang="ru-RU" altLang="ru-RU" sz="1000" dirty="0"/>
              <a:t>, </a:t>
            </a:r>
            <a:r>
              <a:rPr lang="en-US" altLang="ru-RU" sz="1000" dirty="0"/>
              <a:t>L</a:t>
            </a:r>
            <a:r>
              <a:rPr lang="ru-RU" altLang="ru-RU" sz="1000" dirty="0"/>
              <a:t>é</a:t>
            </a:r>
            <a:r>
              <a:rPr lang="en-US" altLang="ru-RU" sz="1000" dirty="0" err="1"/>
              <a:t>vy</a:t>
            </a:r>
            <a:r>
              <a:rPr lang="en-US" altLang="ru-RU" sz="1000" dirty="0"/>
              <a:t> G</a:t>
            </a:r>
            <a:r>
              <a:rPr lang="ru-RU" altLang="ru-RU" sz="1000" dirty="0"/>
              <a:t>; </a:t>
            </a:r>
            <a:r>
              <a:rPr lang="en-US" altLang="ru-RU" sz="1000" dirty="0"/>
              <a:t>Postpartum </a:t>
            </a:r>
            <a:r>
              <a:rPr lang="en-US" altLang="ru-RU" sz="1000" dirty="0" err="1"/>
              <a:t>haemorrhage</a:t>
            </a:r>
            <a:r>
              <a:rPr lang="ru-RU" altLang="ru-RU" sz="1000" dirty="0"/>
              <a:t>: </a:t>
            </a:r>
            <a:r>
              <a:rPr lang="en-US" altLang="ru-RU" sz="1000" dirty="0"/>
              <a:t>recommendations for clinical practice by the CNGOF</a:t>
            </a:r>
            <a:r>
              <a:rPr lang="ru-RU" altLang="ru-RU" sz="1000" dirty="0"/>
              <a:t> (</a:t>
            </a:r>
            <a:r>
              <a:rPr lang="en-US" altLang="ru-RU" sz="1000" dirty="0"/>
              <a:t>December</a:t>
            </a:r>
            <a:r>
              <a:rPr lang="ru-RU" altLang="ru-RU" sz="1000" dirty="0"/>
              <a:t> 2004)]</a:t>
            </a:r>
            <a:r>
              <a:rPr lang="fr-FR" altLang="ru-RU" sz="1000" dirty="0"/>
              <a:t>Groupe de Travail des RPC sur l</a:t>
            </a:r>
            <a:r>
              <a:rPr lang="ru-RU" altLang="ru-RU" sz="1000" dirty="0"/>
              <a:t>'</a:t>
            </a:r>
            <a:r>
              <a:rPr lang="fr-FR" altLang="ru-RU" sz="1000" dirty="0"/>
              <a:t>HPP</a:t>
            </a:r>
            <a:r>
              <a:rPr lang="ru-RU" altLang="ru-RU" sz="1000" dirty="0"/>
              <a:t>.</a:t>
            </a:r>
            <a:r>
              <a:rPr lang="en-US" altLang="ru-RU" sz="1000" dirty="0" err="1"/>
              <a:t>Gynecol</a:t>
            </a:r>
            <a:r>
              <a:rPr lang="en-US" altLang="ru-RU" sz="1000" dirty="0"/>
              <a:t> </a:t>
            </a:r>
            <a:r>
              <a:rPr lang="en-US" altLang="ru-RU" sz="1000" dirty="0" err="1"/>
              <a:t>Obstet</a:t>
            </a:r>
            <a:r>
              <a:rPr lang="en-US" altLang="ru-RU" sz="1000" dirty="0"/>
              <a:t> </a:t>
            </a:r>
            <a:r>
              <a:rPr lang="en-US" altLang="ru-RU" sz="1000" dirty="0" err="1"/>
              <a:t>Fertil</a:t>
            </a:r>
            <a:r>
              <a:rPr lang="ru-RU" altLang="ru-RU" sz="1000" dirty="0"/>
              <a:t>. </a:t>
            </a:r>
            <a:r>
              <a:rPr lang="en-US" altLang="ru-RU" sz="1000" dirty="0"/>
              <a:t>2005 Apr;33(4):268-74. </a:t>
            </a:r>
            <a:r>
              <a:rPr lang="en-US" altLang="ru-RU" sz="1000" dirty="0" err="1"/>
              <a:t>Epub</a:t>
            </a:r>
            <a:r>
              <a:rPr lang="en-US" altLang="ru-RU" sz="1000" dirty="0"/>
              <a:t> 2005 Apr 7.</a:t>
            </a:r>
            <a:endParaRPr lang="ru-RU" altLang="ru-RU" sz="1000" dirty="0"/>
          </a:p>
          <a:p>
            <a:pPr algn="r" eaLnBrk="1" hangingPunct="1"/>
            <a:r>
              <a:rPr lang="ru-RU" altLang="ru-RU" sz="1000" dirty="0"/>
              <a:t>Форум «Мать и дитя», Москва, 2007</a:t>
            </a:r>
            <a:r>
              <a:rPr lang="ru-RU" altLang="ru-RU" sz="900" dirty="0"/>
              <a:t>.</a:t>
            </a:r>
          </a:p>
        </p:txBody>
      </p:sp>
      <p:pic>
        <p:nvPicPr>
          <p:cNvPr id="8" name="Picture 2"/>
          <p:cNvPicPr>
            <a:picLocks noChangeAspect="1" noChangeArrowheads="1"/>
          </p:cNvPicPr>
          <p:nvPr/>
        </p:nvPicPr>
        <p:blipFill>
          <a:blip r:embed="rId2" cstate="print">
            <a:duotone>
              <a:prstClr val="black"/>
              <a:srgbClr val="5C1F00">
                <a:alpha val="85882"/>
                <a:tint val="45000"/>
                <a:satMod val="400000"/>
              </a:srgbClr>
            </a:duotone>
            <a:extLst>
              <a:ext uri="{28A0092B-C50C-407E-A947-70E740481C1C}">
                <a14:useLocalDpi xmlns:a14="http://schemas.microsoft.com/office/drawing/2010/main" val="0"/>
              </a:ext>
            </a:extLst>
          </a:blip>
          <a:srcRect/>
          <a:stretch>
            <a:fillRect/>
          </a:stretch>
        </p:blipFill>
        <p:spPr bwMode="auto">
          <a:xfrm>
            <a:off x="7623780" y="-2252"/>
            <a:ext cx="1512168" cy="1283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356991"/>
            <a:ext cx="2808312" cy="15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9750" y="1052513"/>
            <a:ext cx="7308850" cy="503237"/>
          </a:xfrm>
        </p:spPr>
        <p:txBody>
          <a:bodyPr>
            <a:noAutofit/>
          </a:bodyPr>
          <a:lstStyle/>
          <a:p>
            <a:pPr eaLnBrk="1" hangingPunct="1"/>
            <a:r>
              <a:rPr lang="ru-RU" altLang="ru-RU" sz="3200" b="1" dirty="0" smtClean="0"/>
              <a:t>Критерии для гемотрансфузии при острой кровопотере -эритроциты</a:t>
            </a:r>
            <a:r>
              <a:rPr lang="ru-RU" altLang="ru-RU" sz="4400" b="1" dirty="0" smtClean="0"/>
              <a:t/>
            </a:r>
            <a:br>
              <a:rPr lang="ru-RU" altLang="ru-RU" sz="4400" b="1" dirty="0" smtClean="0"/>
            </a:br>
            <a:endParaRPr lang="ru-RU" altLang="ru-RU" sz="2800" b="1" dirty="0" smtClean="0"/>
          </a:p>
        </p:txBody>
      </p:sp>
      <p:sp>
        <p:nvSpPr>
          <p:cNvPr id="39939" name="AutoShape 3"/>
          <p:cNvSpPr>
            <a:spLocks noChangeArrowheads="1"/>
          </p:cNvSpPr>
          <p:nvPr/>
        </p:nvSpPr>
        <p:spPr bwMode="auto">
          <a:xfrm>
            <a:off x="323850" y="3357563"/>
            <a:ext cx="8516938" cy="1439862"/>
          </a:xfrm>
          <a:prstGeom prst="roundRect">
            <a:avLst>
              <a:gd name="adj" fmla="val 3356"/>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10000"/>
              </a:lnSpc>
              <a:buFontTx/>
              <a:buBlip>
                <a:blip r:embed="rId2"/>
              </a:buBlip>
            </a:pPr>
            <a:r>
              <a:rPr lang="ru-RU" altLang="ru-RU" sz="2600" b="1"/>
              <a:t> Кровопотеря </a:t>
            </a:r>
            <a:r>
              <a:rPr lang="en-US" altLang="ru-RU" sz="2600" b="1"/>
              <a:t>&gt;</a:t>
            </a:r>
            <a:r>
              <a:rPr lang="ru-RU" altLang="ru-RU" sz="2600" b="1"/>
              <a:t> 30% ОЦК (более 1500 мл)  </a:t>
            </a:r>
          </a:p>
          <a:p>
            <a:pPr algn="just" eaLnBrk="1" hangingPunct="1">
              <a:lnSpc>
                <a:spcPct val="110000"/>
              </a:lnSpc>
              <a:buFontTx/>
              <a:buBlip>
                <a:blip r:embed="rId2"/>
              </a:buBlip>
            </a:pPr>
            <a:r>
              <a:rPr lang="ru-RU" altLang="ru-RU" sz="2600" b="1"/>
              <a:t> Уровень </a:t>
            </a:r>
            <a:r>
              <a:rPr lang="en-US" altLang="ru-RU" sz="2600" b="1"/>
              <a:t>Hb</a:t>
            </a:r>
            <a:r>
              <a:rPr lang="ru-RU" altLang="ru-RU" sz="2600" b="1"/>
              <a:t> </a:t>
            </a:r>
            <a:r>
              <a:rPr lang="en-US" altLang="ru-RU" sz="2600" b="1"/>
              <a:t>&lt;</a:t>
            </a:r>
            <a:r>
              <a:rPr lang="ru-RU" altLang="ru-RU" sz="2600" b="1"/>
              <a:t> </a:t>
            </a:r>
            <a:r>
              <a:rPr lang="en-US" altLang="ru-RU" sz="2600" b="1"/>
              <a:t>7</a:t>
            </a:r>
            <a:r>
              <a:rPr lang="ru-RU" altLang="ru-RU" sz="2600" b="1"/>
              <a:t>0 г/л</a:t>
            </a:r>
            <a:r>
              <a:rPr lang="en-US" altLang="ru-RU" sz="2600" b="1"/>
              <a:t> </a:t>
            </a:r>
            <a:endParaRPr lang="ru-RU" altLang="ru-RU" sz="2600" b="1"/>
          </a:p>
          <a:p>
            <a:pPr algn="just" eaLnBrk="1" hangingPunct="1">
              <a:lnSpc>
                <a:spcPct val="110000"/>
              </a:lnSpc>
              <a:buFontTx/>
              <a:buBlip>
                <a:blip r:embed="rId2"/>
              </a:buBlip>
            </a:pPr>
            <a:r>
              <a:rPr lang="ru-RU" altLang="ru-RU" sz="2600" b="1"/>
              <a:t> </a:t>
            </a:r>
            <a:r>
              <a:rPr lang="ru-RU" altLang="ru-RU" sz="2500" b="1"/>
              <a:t>Сатурация смешанной венозной крови менее 65%</a:t>
            </a:r>
          </a:p>
        </p:txBody>
      </p:sp>
      <p:sp>
        <p:nvSpPr>
          <p:cNvPr id="39940" name="Text Box 5"/>
          <p:cNvSpPr txBox="1">
            <a:spLocks noChangeArrowheads="1"/>
          </p:cNvSpPr>
          <p:nvPr/>
        </p:nvSpPr>
        <p:spPr bwMode="auto">
          <a:xfrm>
            <a:off x="0" y="1989138"/>
            <a:ext cx="8893175"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3000" b="1" dirty="0">
                <a:solidFill>
                  <a:srgbClr val="FF0000"/>
                </a:solidFill>
              </a:rPr>
              <a:t>Показания всегда есть при </a:t>
            </a:r>
            <a:r>
              <a:rPr lang="en-US" altLang="ru-RU" sz="3000" b="1" dirty="0">
                <a:solidFill>
                  <a:srgbClr val="FF0000"/>
                </a:solidFill>
              </a:rPr>
              <a:t>Hg</a:t>
            </a:r>
            <a:r>
              <a:rPr lang="ru-RU" altLang="ru-RU" sz="3000" b="1" dirty="0">
                <a:solidFill>
                  <a:srgbClr val="FF0000"/>
                </a:solidFill>
              </a:rPr>
              <a:t> менее </a:t>
            </a:r>
            <a:r>
              <a:rPr lang="ru-RU" altLang="ru-RU" sz="3000" b="1" dirty="0" smtClean="0">
                <a:solidFill>
                  <a:srgbClr val="FF0000"/>
                </a:solidFill>
              </a:rPr>
              <a:t>70 </a:t>
            </a:r>
            <a:r>
              <a:rPr lang="ru-RU" altLang="ru-RU" sz="3000" b="1" dirty="0">
                <a:solidFill>
                  <a:srgbClr val="FF0000"/>
                </a:solidFill>
              </a:rPr>
              <a:t>г/л</a:t>
            </a:r>
          </a:p>
          <a:p>
            <a:pPr algn="ctr" eaLnBrk="1" hangingPunct="1">
              <a:spcBef>
                <a:spcPct val="50000"/>
              </a:spcBef>
            </a:pPr>
            <a:r>
              <a:rPr lang="ru-RU" altLang="ru-RU" sz="3000" b="1" dirty="0">
                <a:solidFill>
                  <a:srgbClr val="FF0000"/>
                </a:solidFill>
              </a:rPr>
              <a:t>Показаний никогда нет при </a:t>
            </a:r>
            <a:r>
              <a:rPr lang="en-US" altLang="ru-RU" sz="3000" b="1" dirty="0">
                <a:solidFill>
                  <a:srgbClr val="FF0000"/>
                </a:solidFill>
              </a:rPr>
              <a:t>Hg</a:t>
            </a:r>
            <a:r>
              <a:rPr lang="ru-RU" altLang="ru-RU" sz="3000" b="1" dirty="0">
                <a:solidFill>
                  <a:srgbClr val="FF0000"/>
                </a:solidFill>
              </a:rPr>
              <a:t> более 100 г/л</a:t>
            </a:r>
          </a:p>
        </p:txBody>
      </p:sp>
      <p:sp>
        <p:nvSpPr>
          <p:cNvPr id="39941" name="Text Box 6"/>
          <p:cNvSpPr txBox="1">
            <a:spLocks noChangeArrowheads="1"/>
          </p:cNvSpPr>
          <p:nvPr/>
        </p:nvSpPr>
        <p:spPr bwMode="auto">
          <a:xfrm>
            <a:off x="1835150" y="5445125"/>
            <a:ext cx="71294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spcBef>
                <a:spcPct val="50000"/>
              </a:spcBef>
            </a:pPr>
            <a:r>
              <a:rPr lang="en-US" altLang="ru-RU" sz="1000" dirty="0"/>
              <a:t>Guidelines for red blood cell and plasma transfusion for adults and children Expert Working Group //Can. med. assoc. J.- 1997; 156 (11 </a:t>
            </a:r>
            <a:r>
              <a:rPr lang="en-US" altLang="ru-RU" sz="1000" dirty="0" err="1"/>
              <a:t>suppl</a:t>
            </a:r>
            <a:r>
              <a:rPr lang="en-US" altLang="ru-RU" sz="1000" dirty="0"/>
              <a:t>)</a:t>
            </a:r>
            <a:r>
              <a:rPr lang="ru-RU" altLang="ru-RU" sz="1000" dirty="0"/>
              <a:t>                                                                                                                                                       </a:t>
            </a:r>
            <a:r>
              <a:rPr lang="en-US" altLang="ru-RU" sz="1000" dirty="0"/>
              <a:t>Guidelines for the clinical use of red cell transfusions//British J. of </a:t>
            </a:r>
            <a:r>
              <a:rPr lang="en-US" altLang="ru-RU" sz="1000" dirty="0" err="1"/>
              <a:t>Haematology</a:t>
            </a:r>
            <a:r>
              <a:rPr lang="en-US" altLang="ru-RU" sz="1000" dirty="0"/>
              <a:t> – 2001 – 113 –</a:t>
            </a:r>
            <a:r>
              <a:rPr lang="ru-RU" altLang="ru-RU" sz="1000" dirty="0"/>
              <a:t>Р</a:t>
            </a:r>
            <a:r>
              <a:rPr lang="en-US" altLang="ru-RU" sz="1000" dirty="0"/>
              <a:t>. 24-31</a:t>
            </a:r>
            <a:r>
              <a:rPr lang="ru-RU" altLang="ru-RU" sz="1000" dirty="0"/>
              <a:t>                     </a:t>
            </a:r>
            <a:r>
              <a:rPr lang="ru-RU" altLang="ru-RU" sz="1000" dirty="0" err="1"/>
              <a:t>Practice</a:t>
            </a:r>
            <a:r>
              <a:rPr lang="ru-RU" altLang="ru-RU" sz="1000" dirty="0"/>
              <a:t> </a:t>
            </a:r>
            <a:r>
              <a:rPr lang="ru-RU" altLang="ru-RU" sz="1000" dirty="0" err="1"/>
              <a:t>guidelines</a:t>
            </a:r>
            <a:r>
              <a:rPr lang="ru-RU" altLang="ru-RU" sz="1000" dirty="0"/>
              <a:t> </a:t>
            </a:r>
            <a:r>
              <a:rPr lang="ru-RU" altLang="ru-RU" sz="1000" dirty="0" err="1"/>
              <a:t>for</a:t>
            </a:r>
            <a:r>
              <a:rPr lang="ru-RU" altLang="ru-RU" sz="1000" dirty="0"/>
              <a:t> </a:t>
            </a:r>
            <a:r>
              <a:rPr lang="ru-RU" altLang="ru-RU" sz="1000" dirty="0" err="1"/>
              <a:t>perioperative</a:t>
            </a:r>
            <a:r>
              <a:rPr lang="ru-RU" altLang="ru-RU" sz="1000" dirty="0"/>
              <a:t> </a:t>
            </a:r>
            <a:r>
              <a:rPr lang="ru-RU" altLang="ru-RU" sz="1000" dirty="0" err="1"/>
              <a:t>blood</a:t>
            </a:r>
            <a:r>
              <a:rPr lang="ru-RU" altLang="ru-RU" sz="1000" dirty="0"/>
              <a:t> </a:t>
            </a:r>
            <a:r>
              <a:rPr lang="ru-RU" altLang="ru-RU" sz="1000" dirty="0" err="1"/>
              <a:t>transfusion</a:t>
            </a:r>
            <a:r>
              <a:rPr lang="ru-RU" altLang="ru-RU" sz="1000" dirty="0"/>
              <a:t> </a:t>
            </a:r>
            <a:r>
              <a:rPr lang="ru-RU" altLang="ru-RU" sz="1000" dirty="0" err="1"/>
              <a:t>and</a:t>
            </a:r>
            <a:r>
              <a:rPr lang="ru-RU" altLang="ru-RU" sz="1000" dirty="0"/>
              <a:t> </a:t>
            </a:r>
            <a:r>
              <a:rPr lang="ru-RU" altLang="ru-RU" sz="1000" dirty="0" err="1"/>
              <a:t>adjuvant</a:t>
            </a:r>
            <a:r>
              <a:rPr lang="ru-RU" altLang="ru-RU" sz="1000" dirty="0"/>
              <a:t> </a:t>
            </a:r>
            <a:r>
              <a:rPr lang="ru-RU" altLang="ru-RU" sz="1000" dirty="0" err="1"/>
              <a:t>therapies</a:t>
            </a:r>
            <a:r>
              <a:rPr lang="ru-RU" altLang="ru-RU" sz="1000" dirty="0"/>
              <a:t>: </a:t>
            </a:r>
            <a:r>
              <a:rPr lang="ru-RU" altLang="ru-RU" sz="1000" dirty="0" err="1"/>
              <a:t>an</a:t>
            </a:r>
            <a:r>
              <a:rPr lang="ru-RU" altLang="ru-RU" sz="1000" dirty="0"/>
              <a:t> </a:t>
            </a:r>
            <a:r>
              <a:rPr lang="ru-RU" altLang="ru-RU" sz="1000" dirty="0" err="1"/>
              <a:t>updated</a:t>
            </a:r>
            <a:r>
              <a:rPr lang="ru-RU" altLang="ru-RU" sz="1000" dirty="0"/>
              <a:t> </a:t>
            </a:r>
            <a:r>
              <a:rPr lang="ru-RU" altLang="ru-RU" sz="1000" dirty="0" err="1"/>
              <a:t>report</a:t>
            </a:r>
            <a:r>
              <a:rPr lang="ru-RU" altLang="ru-RU" sz="1000" dirty="0"/>
              <a:t> </a:t>
            </a:r>
            <a:r>
              <a:rPr lang="ru-RU" altLang="ru-RU" sz="1000" dirty="0" err="1"/>
              <a:t>by</a:t>
            </a:r>
            <a:r>
              <a:rPr lang="ru-RU" altLang="ru-RU" sz="1000" dirty="0"/>
              <a:t> </a:t>
            </a:r>
            <a:r>
              <a:rPr lang="ru-RU" altLang="ru-RU" sz="1000" dirty="0" err="1"/>
              <a:t>the</a:t>
            </a:r>
            <a:r>
              <a:rPr lang="ru-RU" altLang="ru-RU" sz="1000" dirty="0"/>
              <a:t> </a:t>
            </a:r>
            <a:r>
              <a:rPr lang="ru-RU" altLang="ru-RU" sz="1000" dirty="0" err="1"/>
              <a:t>American</a:t>
            </a:r>
            <a:r>
              <a:rPr lang="ru-RU" altLang="ru-RU" sz="1000" dirty="0"/>
              <a:t> </a:t>
            </a:r>
            <a:r>
              <a:rPr lang="ru-RU" altLang="ru-RU" sz="1000" dirty="0" err="1"/>
              <a:t>Society</a:t>
            </a:r>
            <a:r>
              <a:rPr lang="ru-RU" altLang="ru-RU" sz="1000" dirty="0"/>
              <a:t> </a:t>
            </a:r>
            <a:r>
              <a:rPr lang="ru-RU" altLang="ru-RU" sz="1000" dirty="0" err="1"/>
              <a:t>of</a:t>
            </a:r>
            <a:r>
              <a:rPr lang="ru-RU" altLang="ru-RU" sz="1000" dirty="0"/>
              <a:t> </a:t>
            </a:r>
            <a:r>
              <a:rPr lang="ru-RU" altLang="ru-RU" sz="1000" dirty="0" err="1"/>
              <a:t>Anesthesiologists</a:t>
            </a:r>
            <a:r>
              <a:rPr lang="ru-RU" altLang="ru-RU" sz="1000" dirty="0"/>
              <a:t> </a:t>
            </a:r>
            <a:r>
              <a:rPr lang="ru-RU" altLang="ru-RU" sz="1000" dirty="0" err="1"/>
              <a:t>Task</a:t>
            </a:r>
            <a:r>
              <a:rPr lang="ru-RU" altLang="ru-RU" sz="1000" dirty="0"/>
              <a:t> </a:t>
            </a:r>
            <a:r>
              <a:rPr lang="ru-RU" altLang="ru-RU" sz="1000" dirty="0" err="1"/>
              <a:t>Force</a:t>
            </a:r>
            <a:r>
              <a:rPr lang="ru-RU" altLang="ru-RU" sz="1000" dirty="0"/>
              <a:t> </a:t>
            </a:r>
            <a:r>
              <a:rPr lang="ru-RU" altLang="ru-RU" sz="1000" dirty="0" err="1"/>
              <a:t>on</a:t>
            </a:r>
            <a:r>
              <a:rPr lang="ru-RU" altLang="ru-RU" sz="1000" dirty="0"/>
              <a:t> </a:t>
            </a:r>
            <a:r>
              <a:rPr lang="ru-RU" altLang="ru-RU" sz="1000" dirty="0" err="1"/>
              <a:t>Perioperative</a:t>
            </a:r>
            <a:r>
              <a:rPr lang="ru-RU" altLang="ru-RU" sz="1000" dirty="0"/>
              <a:t> </a:t>
            </a:r>
            <a:r>
              <a:rPr lang="ru-RU" altLang="ru-RU" sz="1000" dirty="0" err="1"/>
              <a:t>Blood</a:t>
            </a:r>
            <a:r>
              <a:rPr lang="ru-RU" altLang="ru-RU" sz="1000" dirty="0"/>
              <a:t> </a:t>
            </a:r>
            <a:r>
              <a:rPr lang="ru-RU" altLang="ru-RU" sz="1000" dirty="0" err="1"/>
              <a:t>Transfusion</a:t>
            </a:r>
            <a:r>
              <a:rPr lang="ru-RU" altLang="ru-RU" sz="1000" dirty="0"/>
              <a:t> </a:t>
            </a:r>
            <a:r>
              <a:rPr lang="ru-RU" altLang="ru-RU" sz="1000" dirty="0" err="1"/>
              <a:t>and</a:t>
            </a:r>
            <a:r>
              <a:rPr lang="ru-RU" altLang="ru-RU" sz="1000" dirty="0"/>
              <a:t> </a:t>
            </a:r>
            <a:r>
              <a:rPr lang="ru-RU" altLang="ru-RU" sz="1000" dirty="0" err="1"/>
              <a:t>Adjuvant</a:t>
            </a:r>
            <a:r>
              <a:rPr lang="ru-RU" altLang="ru-RU" sz="1000" dirty="0"/>
              <a:t> </a:t>
            </a:r>
            <a:r>
              <a:rPr lang="ru-RU" altLang="ru-RU" sz="1000" dirty="0" err="1"/>
              <a:t>Therapies</a:t>
            </a:r>
            <a:r>
              <a:rPr lang="en-US" altLang="ru-RU" sz="1000" dirty="0"/>
              <a:t> //</a:t>
            </a:r>
            <a:r>
              <a:rPr lang="ru-RU" altLang="ru-RU" sz="1000" dirty="0" err="1"/>
              <a:t>Anesthesiology</a:t>
            </a:r>
            <a:r>
              <a:rPr lang="ru-RU" altLang="ru-RU" sz="1000" dirty="0"/>
              <a:t> </a:t>
            </a:r>
            <a:r>
              <a:rPr lang="en-US" altLang="ru-RU" sz="1000" dirty="0"/>
              <a:t>–</a:t>
            </a:r>
            <a:r>
              <a:rPr lang="ru-RU" altLang="ru-RU" sz="1000" dirty="0"/>
              <a:t> 2006</a:t>
            </a:r>
            <a:r>
              <a:rPr lang="en-US" altLang="ru-RU" sz="1000" dirty="0"/>
              <a:t> -</a:t>
            </a:r>
            <a:r>
              <a:rPr lang="ru-RU" altLang="ru-RU" sz="1000" dirty="0"/>
              <a:t> Jul;105(1)</a:t>
            </a:r>
            <a:r>
              <a:rPr lang="en-US" altLang="ru-RU" sz="1000" dirty="0"/>
              <a:t> –</a:t>
            </a:r>
            <a:r>
              <a:rPr lang="ru-RU" altLang="ru-RU" sz="1000" dirty="0"/>
              <a:t>Р</a:t>
            </a:r>
            <a:r>
              <a:rPr lang="en-US" altLang="ru-RU" sz="1000" dirty="0"/>
              <a:t>.</a:t>
            </a:r>
            <a:r>
              <a:rPr lang="ru-RU" altLang="ru-RU" sz="1000" dirty="0"/>
              <a:t>198-208                                                       </a:t>
            </a:r>
          </a:p>
          <a:p>
            <a:pPr algn="r" eaLnBrk="1" hangingPunct="1">
              <a:lnSpc>
                <a:spcPct val="90000"/>
              </a:lnSpc>
              <a:spcBef>
                <a:spcPct val="50000"/>
              </a:spcBef>
            </a:pPr>
            <a:r>
              <a:rPr lang="ru-RU" altLang="ru-RU" sz="1000" dirty="0"/>
              <a:t>    </a:t>
            </a:r>
            <a:r>
              <a:rPr lang="en-US" altLang="ru-RU" sz="1000" dirty="0" err="1"/>
              <a:t>Santoso</a:t>
            </a:r>
            <a:r>
              <a:rPr lang="en-US" altLang="ru-RU" sz="1000" dirty="0"/>
              <a:t> JT, Saunders BA, </a:t>
            </a:r>
            <a:r>
              <a:rPr lang="en-US" altLang="ru-RU" sz="1000" dirty="0" err="1"/>
              <a:t>Grosshart</a:t>
            </a:r>
            <a:r>
              <a:rPr lang="en-US" altLang="ru-RU" sz="1000" dirty="0"/>
              <a:t> K.  Massive blood loss and transfusion in obstetrics and</a:t>
            </a:r>
            <a:r>
              <a:rPr lang="ru-RU" altLang="ru-RU" sz="1000" dirty="0"/>
              <a:t>        </a:t>
            </a:r>
            <a:r>
              <a:rPr lang="en-US" altLang="ru-RU" sz="1000" dirty="0"/>
              <a:t>gynecology //Obstet. Gynecol. </a:t>
            </a:r>
            <a:r>
              <a:rPr lang="en-US" altLang="ru-RU" sz="1000" dirty="0" err="1"/>
              <a:t>Surv</a:t>
            </a:r>
            <a:r>
              <a:rPr lang="en-US" altLang="ru-RU" sz="1000" dirty="0"/>
              <a:t>. – 2005 - Dec;60(12) – </a:t>
            </a:r>
            <a:r>
              <a:rPr lang="ru-RU" altLang="ru-RU" sz="1000" dirty="0"/>
              <a:t>Р</a:t>
            </a:r>
            <a:r>
              <a:rPr lang="en-US" altLang="ru-RU" sz="1000" dirty="0"/>
              <a:t>.827-37</a:t>
            </a:r>
            <a:r>
              <a:rPr lang="ru-RU" altLang="ru-RU" dirty="0"/>
              <a:t> </a:t>
            </a:r>
            <a:r>
              <a:rPr lang="ru-RU" altLang="ru-RU" sz="1200" dirty="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7630" y="692696"/>
            <a:ext cx="5462481" cy="561975"/>
          </a:xfrm>
        </p:spPr>
        <p:txBody>
          <a:bodyPr>
            <a:normAutofit fontScale="90000"/>
          </a:bodyPr>
          <a:lstStyle/>
          <a:p>
            <a:r>
              <a:rPr lang="ru-RU" altLang="ru-RU" sz="2800" b="1" dirty="0">
                <a:solidFill>
                  <a:srgbClr val="3333FF"/>
                </a:solidFill>
              </a:rPr>
              <a:t>Свежезамороженная </a:t>
            </a:r>
            <a:r>
              <a:rPr lang="ru-RU" altLang="ru-RU" sz="2800" b="1" dirty="0" smtClean="0">
                <a:solidFill>
                  <a:srgbClr val="3333FF"/>
                </a:solidFill>
              </a:rPr>
              <a:t>плазма                </a:t>
            </a:r>
            <a:r>
              <a:rPr lang="ru-RU" altLang="ru-RU" sz="2400" b="1" dirty="0">
                <a:solidFill>
                  <a:schemeClr val="tx1"/>
                </a:solidFill>
              </a:rPr>
              <a:t>(</a:t>
            </a:r>
            <a:r>
              <a:rPr lang="ru-RU" altLang="ru-RU" sz="2400" b="1" dirty="0" err="1">
                <a:solidFill>
                  <a:schemeClr val="tx1"/>
                </a:solidFill>
              </a:rPr>
              <a:t>Fresh</a:t>
            </a:r>
            <a:r>
              <a:rPr lang="ru-RU" altLang="ru-RU" sz="2400" b="1" dirty="0">
                <a:solidFill>
                  <a:schemeClr val="tx1"/>
                </a:solidFill>
              </a:rPr>
              <a:t> </a:t>
            </a:r>
            <a:r>
              <a:rPr lang="ru-RU" altLang="ru-RU" sz="2400" b="1" dirty="0" err="1">
                <a:solidFill>
                  <a:schemeClr val="tx1"/>
                </a:solidFill>
              </a:rPr>
              <a:t>frozen</a:t>
            </a:r>
            <a:r>
              <a:rPr lang="ru-RU" altLang="ru-RU" sz="2400" b="1" dirty="0">
                <a:solidFill>
                  <a:schemeClr val="tx1"/>
                </a:solidFill>
              </a:rPr>
              <a:t> </a:t>
            </a:r>
            <a:r>
              <a:rPr lang="ru-RU" altLang="ru-RU" sz="2400" b="1" dirty="0" err="1">
                <a:solidFill>
                  <a:schemeClr val="tx1"/>
                </a:solidFill>
              </a:rPr>
              <a:t>plasma</a:t>
            </a:r>
            <a:r>
              <a:rPr lang="ru-RU" altLang="ru-RU" sz="2400" b="1" dirty="0">
                <a:solidFill>
                  <a:schemeClr val="tx1"/>
                </a:solidFill>
              </a:rPr>
              <a:t>)</a:t>
            </a:r>
          </a:p>
        </p:txBody>
      </p:sp>
      <p:sp>
        <p:nvSpPr>
          <p:cNvPr id="34821" name="Rectangle 5"/>
          <p:cNvSpPr>
            <a:spLocks noChangeArrowheads="1"/>
          </p:cNvSpPr>
          <p:nvPr/>
        </p:nvSpPr>
        <p:spPr bwMode="auto">
          <a:xfrm>
            <a:off x="4318000" y="5940049"/>
            <a:ext cx="4826000" cy="865187"/>
          </a:xfrm>
          <a:prstGeom prst="rect">
            <a:avLst/>
          </a:prstGeom>
          <a:gradFill rotWithShape="1">
            <a:gsLst>
              <a:gs pos="0">
                <a:srgbClr val="66FFFF">
                  <a:gamma/>
                  <a:shade val="71373"/>
                  <a:invGamma/>
                  <a:alpha val="96001"/>
                </a:srgbClr>
              </a:gs>
              <a:gs pos="100000">
                <a:srgbClr val="66FFFF"/>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ru-RU" altLang="ru-RU" sz="2400" b="1" dirty="0"/>
          </a:p>
          <a:p>
            <a:pPr algn="ctr"/>
            <a:r>
              <a:rPr lang="ru-RU" altLang="ru-RU" sz="2400" b="1" dirty="0"/>
              <a:t>Р</a:t>
            </a:r>
            <a:r>
              <a:rPr lang="en-US" altLang="ru-RU" sz="2400" b="1" dirty="0" err="1"/>
              <a:t>азовая</a:t>
            </a:r>
            <a:r>
              <a:rPr lang="en-US" altLang="ru-RU" sz="2400" b="1" dirty="0"/>
              <a:t> </a:t>
            </a:r>
            <a:r>
              <a:rPr lang="en-US" altLang="ru-RU" sz="2400" b="1" dirty="0" err="1"/>
              <a:t>доза</a:t>
            </a:r>
            <a:r>
              <a:rPr lang="en-US" altLang="ru-RU" sz="2400" b="1" dirty="0"/>
              <a:t> –</a:t>
            </a:r>
            <a:r>
              <a:rPr lang="ru-RU" altLang="ru-RU" sz="2400" b="1" dirty="0"/>
              <a:t> </a:t>
            </a:r>
            <a:r>
              <a:rPr lang="en-US" altLang="ru-RU" sz="2400" b="1" dirty="0"/>
              <a:t>10-20 </a:t>
            </a:r>
            <a:r>
              <a:rPr lang="en-US" altLang="ru-RU" sz="2400" b="1" dirty="0" err="1"/>
              <a:t>мл</a:t>
            </a:r>
            <a:r>
              <a:rPr lang="en-US" altLang="ru-RU" sz="2400" b="1" dirty="0"/>
              <a:t>/</a:t>
            </a:r>
            <a:r>
              <a:rPr lang="en-US" altLang="ru-RU" sz="2400" b="1" dirty="0" err="1"/>
              <a:t>кг</a:t>
            </a:r>
            <a:r>
              <a:rPr lang="en-US" altLang="ru-RU" sz="2400" b="1" dirty="0"/>
              <a:t> м</a:t>
            </a:r>
            <a:r>
              <a:rPr lang="ru-RU" altLang="ru-RU" sz="2400" b="1" dirty="0"/>
              <a:t>.т.</a:t>
            </a:r>
          </a:p>
          <a:p>
            <a:pPr algn="ctr"/>
            <a:endParaRPr lang="ru-RU" altLang="ru-RU" sz="2800" b="1"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8593"/>
            <a:ext cx="3376026" cy="129986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01723" y="1484784"/>
            <a:ext cx="8712968" cy="4539704"/>
          </a:xfrm>
          <a:prstGeom prst="rect">
            <a:avLst/>
          </a:prstGeom>
        </p:spPr>
        <p:txBody>
          <a:bodyPr wrap="square">
            <a:spAutoFit/>
          </a:bodyPr>
          <a:lstStyle/>
          <a:p>
            <a:pPr>
              <a:spcBef>
                <a:spcPts val="600"/>
              </a:spcBef>
            </a:pPr>
            <a:r>
              <a:rPr lang="ru-RU" sz="1600" b="1" dirty="0"/>
              <a:t>а) острый ДВС-синдром, осложняющий течение шоков различного генеза (септического</a:t>
            </a:r>
            <a:r>
              <a:rPr lang="ru-RU" sz="1600" b="1" dirty="0" smtClean="0"/>
              <a:t>, геморрагического</a:t>
            </a:r>
            <a:r>
              <a:rPr lang="ru-RU" sz="1600" b="1" dirty="0"/>
              <a:t>, гемолитического) или вызванный другими причинами (эмболия </a:t>
            </a:r>
            <a:r>
              <a:rPr lang="ru-RU" sz="1600" b="1" dirty="0" smtClean="0"/>
              <a:t>околоплодными водами</a:t>
            </a:r>
            <a:r>
              <a:rPr lang="ru-RU" sz="1600" b="1" dirty="0"/>
              <a:t>, краш-синдром, тяжелая травма с размозжением тканей, обширные хирургические операции</a:t>
            </a:r>
            <a:r>
              <a:rPr lang="ru-RU" sz="1600" b="1" dirty="0" smtClean="0"/>
              <a:t>, особенно </a:t>
            </a:r>
            <a:r>
              <a:rPr lang="ru-RU" sz="1600" b="1" dirty="0"/>
              <a:t>на легких, сосудах, головном мозге, простате), синдром массивных трансфузий;</a:t>
            </a:r>
          </a:p>
          <a:p>
            <a:pPr>
              <a:spcBef>
                <a:spcPts val="600"/>
              </a:spcBef>
            </a:pPr>
            <a:r>
              <a:rPr lang="ru-RU" sz="1600" b="1" dirty="0"/>
              <a:t>б) острая массивная кровопотеря (более 30% объема циркулирующей крови) с </a:t>
            </a:r>
            <a:r>
              <a:rPr lang="ru-RU" sz="1600" b="1" dirty="0" smtClean="0"/>
              <a:t>развитием геморрагического </a:t>
            </a:r>
            <a:r>
              <a:rPr lang="ru-RU" sz="1600" b="1" dirty="0"/>
              <a:t>шока и ДВС-синдрома;</a:t>
            </a:r>
          </a:p>
          <a:p>
            <a:pPr>
              <a:spcBef>
                <a:spcPts val="600"/>
              </a:spcBef>
            </a:pPr>
            <a:r>
              <a:rPr lang="ru-RU" sz="1600" b="1" dirty="0"/>
              <a:t>в) болезни печени, сопровождающиеся снижением продукции плазменных факторов </a:t>
            </a:r>
            <a:r>
              <a:rPr lang="ru-RU" sz="1600" b="1" dirty="0" smtClean="0"/>
              <a:t>свертывания и</a:t>
            </a:r>
            <a:r>
              <a:rPr lang="ru-RU" sz="1600" b="1" dirty="0"/>
              <a:t>, соответственно, их дефицитом в циркуляции (острый </a:t>
            </a:r>
            <a:r>
              <a:rPr lang="ru-RU" sz="1600" b="1" dirty="0" err="1"/>
              <a:t>фульминантный</a:t>
            </a:r>
            <a:r>
              <a:rPr lang="ru-RU" sz="1600" b="1" dirty="0"/>
              <a:t> гепатит, цирроз печени);</a:t>
            </a:r>
          </a:p>
          <a:p>
            <a:pPr>
              <a:spcBef>
                <a:spcPts val="600"/>
              </a:spcBef>
            </a:pPr>
            <a:r>
              <a:rPr lang="ru-RU" sz="1600" b="1" dirty="0"/>
              <a:t>г) передозировка антикоагулянтов непрямого действия (</a:t>
            </a:r>
            <a:r>
              <a:rPr lang="ru-RU" sz="1600" b="1" dirty="0" err="1"/>
              <a:t>дикумарин</a:t>
            </a:r>
            <a:r>
              <a:rPr lang="ru-RU" sz="1600" b="1" dirty="0"/>
              <a:t> и другие);</a:t>
            </a:r>
          </a:p>
          <a:p>
            <a:pPr>
              <a:spcBef>
                <a:spcPts val="600"/>
              </a:spcBef>
            </a:pPr>
            <a:r>
              <a:rPr lang="ru-RU" sz="1600" b="1" dirty="0"/>
              <a:t>д) терапевтический </a:t>
            </a:r>
            <a:r>
              <a:rPr lang="ru-RU" sz="1600" b="1" dirty="0" err="1"/>
              <a:t>плазмаферез</a:t>
            </a:r>
            <a:r>
              <a:rPr lang="ru-RU" sz="1600" b="1" dirty="0"/>
              <a:t> у пациентов с тромботической тромбоцитопенической </a:t>
            </a:r>
            <a:r>
              <a:rPr lang="ru-RU" sz="1600" b="1" dirty="0" smtClean="0"/>
              <a:t>пурпурой (</a:t>
            </a:r>
            <a:r>
              <a:rPr lang="ru-RU" sz="1600" b="1" dirty="0"/>
              <a:t>болезнь </a:t>
            </a:r>
            <a:r>
              <a:rPr lang="ru-RU" sz="1600" b="1" dirty="0" err="1"/>
              <a:t>Мошковиц</a:t>
            </a:r>
            <a:r>
              <a:rPr lang="ru-RU" sz="1600" b="1" dirty="0"/>
              <a:t>), тяжелых отравлениях, сепсисе, остром ДВС-синдроме;</a:t>
            </a:r>
          </a:p>
          <a:p>
            <a:pPr>
              <a:spcBef>
                <a:spcPts val="600"/>
              </a:spcBef>
            </a:pPr>
            <a:r>
              <a:rPr lang="ru-RU" sz="1600" b="1" dirty="0"/>
              <a:t>е) коагулопатия, обусловленная дефицитом плазменных </a:t>
            </a:r>
            <a:r>
              <a:rPr lang="ru-RU" sz="1600" b="1" dirty="0" smtClean="0"/>
              <a:t>физиологических антикоагулянтов</a:t>
            </a:r>
            <a:r>
              <a:rPr lang="ru-RU" sz="2400" b="1" dirty="0"/>
              <a:t>.</a:t>
            </a:r>
            <a:endParaRPr lang="ru-RU" altLang="ru-RU" sz="2800" b="1" dirty="0"/>
          </a:p>
        </p:txBody>
      </p:sp>
    </p:spTree>
    <p:extLst>
      <p:ext uri="{BB962C8B-B14F-4D97-AF65-F5344CB8AC3E}">
        <p14:creationId xmlns:p14="http://schemas.microsoft.com/office/powerpoint/2010/main" val="2979705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50825" y="620713"/>
            <a:ext cx="8447088" cy="417512"/>
          </a:xfrm>
        </p:spPr>
        <p:txBody>
          <a:bodyPr>
            <a:normAutofit fontScale="90000"/>
          </a:bodyPr>
          <a:lstStyle/>
          <a:p>
            <a:pPr eaLnBrk="1" hangingPunct="1"/>
            <a:r>
              <a:rPr lang="ru-RU" altLang="ru-RU" sz="2800" b="1" smtClean="0">
                <a:solidFill>
                  <a:srgbClr val="0033CC"/>
                </a:solidFill>
              </a:rPr>
              <a:t>Трансфузия компонентов заместительной терапии</a:t>
            </a:r>
          </a:p>
        </p:txBody>
      </p:sp>
      <p:sp>
        <p:nvSpPr>
          <p:cNvPr id="41986" name="AutoShape 2"/>
          <p:cNvSpPr>
            <a:spLocks noGrp="1" noChangeArrowheads="1"/>
          </p:cNvSpPr>
          <p:nvPr>
            <p:ph idx="1"/>
          </p:nvPr>
        </p:nvSpPr>
        <p:spPr>
          <a:xfrm>
            <a:off x="250825" y="1557338"/>
            <a:ext cx="8642350" cy="4248150"/>
          </a:xfrm>
          <a:prstGeom prst="roundRect">
            <a:avLst>
              <a:gd name="adj" fmla="val 5829"/>
            </a:avLst>
          </a:prstGeom>
          <a:noFill/>
          <a:extLst>
            <a:ext uri="{909E8E84-426E-40DD-AFC4-6F175D3DCCD1}">
              <a14:hiddenFill xmlns:a14="http://schemas.microsoft.com/office/drawing/2010/main">
                <a:solidFill>
                  <a:srgbClr val="EEFDA1"/>
                </a:solidFill>
              </a14:hiddenFill>
            </a:ext>
            <a:ext uri="{91240B29-F687-4F45-9708-019B960494DF}">
              <a14:hiddenLine xmlns:a14="http://schemas.microsoft.com/office/drawing/2010/main" w="9525">
                <a:solidFill>
                  <a:schemeClr val="tx1"/>
                </a:solidFill>
                <a:round/>
                <a:headEnd type="none" w="med" len="med"/>
                <a:tailEnd type="none" w="med" len="med"/>
              </a14:hiddenLine>
            </a:ext>
          </a:extLst>
        </p:spPr>
        <p:txBody>
          <a:bodyPr/>
          <a:lstStyle/>
          <a:p>
            <a:pPr algn="just" eaLnBrk="1" hangingPunct="1">
              <a:lnSpc>
                <a:spcPct val="90000"/>
              </a:lnSpc>
              <a:buFontTx/>
              <a:buNone/>
            </a:pPr>
            <a:r>
              <a:rPr lang="ru-RU" altLang="ru-RU" b="1" dirty="0" err="1" smtClean="0">
                <a:solidFill>
                  <a:srgbClr val="0033CC"/>
                </a:solidFill>
              </a:rPr>
              <a:t>Криопреципитат</a:t>
            </a:r>
            <a:r>
              <a:rPr lang="ru-RU" altLang="ru-RU" sz="2800" b="1" dirty="0" smtClean="0"/>
              <a:t> – при снижении </a:t>
            </a:r>
            <a:r>
              <a:rPr lang="ru-RU" altLang="ru-RU" b="1" dirty="0" smtClean="0"/>
              <a:t> фибриногена менее 1,0 г/л: 1 доза на 10 кг </a:t>
            </a:r>
            <a:r>
              <a:rPr lang="ru-RU" altLang="ru-RU" b="1" dirty="0" err="1" smtClean="0"/>
              <a:t>м.т</a:t>
            </a:r>
            <a:r>
              <a:rPr lang="ru-RU" altLang="ru-RU" b="1" dirty="0" smtClean="0"/>
              <a:t>.</a:t>
            </a:r>
          </a:p>
          <a:p>
            <a:pPr algn="just" eaLnBrk="1" hangingPunct="1">
              <a:lnSpc>
                <a:spcPct val="90000"/>
              </a:lnSpc>
              <a:buFontTx/>
              <a:buNone/>
            </a:pPr>
            <a:endParaRPr lang="ru-RU" altLang="ru-RU" b="1" dirty="0" smtClean="0"/>
          </a:p>
          <a:p>
            <a:pPr algn="just" eaLnBrk="1" hangingPunct="1">
              <a:lnSpc>
                <a:spcPct val="90000"/>
              </a:lnSpc>
              <a:buFontTx/>
              <a:buNone/>
            </a:pPr>
            <a:r>
              <a:rPr lang="ru-RU" altLang="ru-RU" b="1" dirty="0" smtClean="0">
                <a:solidFill>
                  <a:srgbClr val="0033CC"/>
                </a:solidFill>
              </a:rPr>
              <a:t>Трансфузия тромбоцитов</a:t>
            </a:r>
            <a:r>
              <a:rPr lang="ru-RU" altLang="ru-RU" sz="2800" b="1" dirty="0" smtClean="0">
                <a:solidFill>
                  <a:srgbClr val="0033CC"/>
                </a:solidFill>
              </a:rPr>
              <a:t> </a:t>
            </a:r>
            <a:r>
              <a:rPr lang="ru-RU" altLang="ru-RU" sz="2800" b="1" dirty="0" smtClean="0"/>
              <a:t>при снижении менее </a:t>
            </a:r>
            <a:r>
              <a:rPr lang="ru-RU" altLang="ru-RU" sz="3600" b="1" dirty="0" smtClean="0">
                <a:solidFill>
                  <a:srgbClr val="0033CC"/>
                </a:solidFill>
              </a:rPr>
              <a:t>50000</a:t>
            </a:r>
            <a:r>
              <a:rPr lang="ru-RU" altLang="ru-RU" sz="2800" b="1" dirty="0" smtClean="0"/>
              <a:t> в </a:t>
            </a:r>
            <a:r>
              <a:rPr lang="ru-RU" altLang="ru-RU" sz="2800" b="1" dirty="0" err="1" smtClean="0"/>
              <a:t>мкл</a:t>
            </a:r>
            <a:r>
              <a:rPr lang="ru-RU" altLang="ru-RU" sz="2800" b="1" dirty="0" smtClean="0"/>
              <a:t> при родах или операции : 1 доза на 10 кг </a:t>
            </a:r>
            <a:r>
              <a:rPr lang="ru-RU" altLang="ru-RU" sz="2800" b="1" dirty="0" err="1" smtClean="0"/>
              <a:t>м.т</a:t>
            </a:r>
            <a:r>
              <a:rPr lang="ru-RU" altLang="ru-RU" sz="2800" b="1" dirty="0" smtClean="0"/>
              <a:t>.</a:t>
            </a:r>
          </a:p>
          <a:p>
            <a:pPr algn="just" eaLnBrk="1" hangingPunct="1">
              <a:lnSpc>
                <a:spcPct val="90000"/>
              </a:lnSpc>
              <a:buFontTx/>
              <a:buNone/>
            </a:pPr>
            <a:endParaRPr lang="ru-RU" altLang="ru-RU" sz="4400" b="1" dirty="0" smtClean="0"/>
          </a:p>
          <a:p>
            <a:pPr lvl="1" eaLnBrk="1" hangingPunct="1">
              <a:lnSpc>
                <a:spcPct val="90000"/>
              </a:lnSpc>
              <a:buFontTx/>
              <a:buNone/>
            </a:pPr>
            <a:endParaRPr lang="ru-RU" altLang="ru-RU" sz="4400" dirty="0" smtClean="0"/>
          </a:p>
          <a:p>
            <a:pPr algn="just" eaLnBrk="1" hangingPunct="1">
              <a:lnSpc>
                <a:spcPct val="80000"/>
              </a:lnSpc>
              <a:buFont typeface="Symbol" pitchFamily="18" charset="2"/>
              <a:buChar char=""/>
            </a:pPr>
            <a:endParaRPr lang="ru-RU" altLang="ru-RU" b="1" dirty="0" smtClean="0">
              <a:solidFill>
                <a:srgbClr val="0000FF"/>
              </a:solidFill>
            </a:endParaRPr>
          </a:p>
          <a:p>
            <a:pPr eaLnBrk="1" hangingPunct="1">
              <a:lnSpc>
                <a:spcPct val="30000"/>
              </a:lnSpc>
              <a:buFontTx/>
              <a:buNone/>
            </a:pPr>
            <a:endParaRPr lang="ru-RU" altLang="ru-RU" sz="2400" b="1" dirty="0" smtClean="0">
              <a:solidFill>
                <a:srgbClr val="0000FF"/>
              </a:solidFill>
            </a:endParaRPr>
          </a:p>
        </p:txBody>
      </p:sp>
      <p:sp>
        <p:nvSpPr>
          <p:cNvPr id="41988" name="Rectangle 4"/>
          <p:cNvSpPr>
            <a:spLocks noChangeArrowheads="1"/>
          </p:cNvSpPr>
          <p:nvPr/>
        </p:nvSpPr>
        <p:spPr bwMode="auto">
          <a:xfrm>
            <a:off x="395536" y="5734050"/>
            <a:ext cx="849605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000" dirty="0" smtClean="0"/>
              <a:t>Приказ Минздрава России от 02.04.2013 № 183 н « Об утверждении правил клинического использования донорской крови и (или) ее компонентов</a:t>
            </a:r>
          </a:p>
          <a:p>
            <a:pPr eaLnBrk="1" hangingPunct="1"/>
            <a:r>
              <a:rPr lang="ru-RU" altLang="ru-RU" sz="1000" dirty="0" err="1" smtClean="0"/>
              <a:t>Spahn</a:t>
            </a:r>
            <a:r>
              <a:rPr lang="ru-RU" altLang="ru-RU" sz="1000" dirty="0" smtClean="0"/>
              <a:t> </a:t>
            </a:r>
            <a:r>
              <a:rPr lang="ru-RU" altLang="ru-RU" sz="1000" dirty="0"/>
              <a:t>DR, </a:t>
            </a:r>
            <a:r>
              <a:rPr lang="ru-RU" altLang="ru-RU" sz="1000" dirty="0" err="1"/>
              <a:t>Rossaint</a:t>
            </a:r>
            <a:r>
              <a:rPr lang="ru-RU" altLang="ru-RU" sz="1000" dirty="0"/>
              <a:t> R.  </a:t>
            </a:r>
            <a:r>
              <a:rPr lang="ru-RU" altLang="ru-RU" sz="1000" dirty="0" err="1"/>
              <a:t>Coagulopathy</a:t>
            </a:r>
            <a:r>
              <a:rPr lang="ru-RU" altLang="ru-RU" sz="1000" dirty="0"/>
              <a:t> </a:t>
            </a:r>
            <a:r>
              <a:rPr lang="ru-RU" altLang="ru-RU" sz="1000" dirty="0" err="1"/>
              <a:t>and</a:t>
            </a:r>
            <a:r>
              <a:rPr lang="ru-RU" altLang="ru-RU" sz="1000" dirty="0"/>
              <a:t> </a:t>
            </a:r>
            <a:r>
              <a:rPr lang="ru-RU" altLang="ru-RU" sz="1000" dirty="0" err="1"/>
              <a:t>blood</a:t>
            </a:r>
            <a:r>
              <a:rPr lang="ru-RU" altLang="ru-RU" sz="1000" dirty="0"/>
              <a:t> </a:t>
            </a:r>
            <a:r>
              <a:rPr lang="ru-RU" altLang="ru-RU" sz="1000" dirty="0" err="1"/>
              <a:t>component</a:t>
            </a:r>
            <a:r>
              <a:rPr lang="ru-RU" altLang="ru-RU" sz="1000" dirty="0"/>
              <a:t> </a:t>
            </a:r>
            <a:r>
              <a:rPr lang="ru-RU" altLang="ru-RU" sz="1000" dirty="0" err="1"/>
              <a:t>transfusion</a:t>
            </a:r>
            <a:r>
              <a:rPr lang="ru-RU" altLang="ru-RU" sz="1000" dirty="0"/>
              <a:t> </a:t>
            </a:r>
            <a:r>
              <a:rPr lang="ru-RU" altLang="ru-RU" sz="1000" dirty="0" err="1"/>
              <a:t>in</a:t>
            </a:r>
            <a:r>
              <a:rPr lang="ru-RU" altLang="ru-RU" sz="1000" dirty="0"/>
              <a:t> </a:t>
            </a:r>
            <a:r>
              <a:rPr lang="ru-RU" altLang="ru-RU" sz="1000" dirty="0" err="1"/>
              <a:t>trauma.Br</a:t>
            </a:r>
            <a:r>
              <a:rPr lang="ru-RU" altLang="ru-RU" sz="1000" dirty="0"/>
              <a:t> J </a:t>
            </a:r>
            <a:r>
              <a:rPr lang="ru-RU" altLang="ru-RU" sz="1000" dirty="0" err="1"/>
              <a:t>Anaesth</a:t>
            </a:r>
            <a:r>
              <a:rPr lang="ru-RU" altLang="ru-RU" sz="1000" dirty="0"/>
              <a:t>. </a:t>
            </a:r>
            <a:r>
              <a:rPr lang="ru-RU" altLang="ru-RU" sz="1000" dirty="0" smtClean="0"/>
              <a:t>2005 Aug;95(2</a:t>
            </a:r>
            <a:r>
              <a:rPr lang="ru-RU" altLang="ru-RU" sz="1000" dirty="0"/>
              <a:t>):130-9.</a:t>
            </a:r>
          </a:p>
          <a:p>
            <a:pPr eaLnBrk="1" hangingPunct="1"/>
            <a:r>
              <a:rPr lang="en-US" altLang="ru-RU" sz="1000" dirty="0" err="1"/>
              <a:t>Bombeli</a:t>
            </a:r>
            <a:r>
              <a:rPr lang="en-US" altLang="ru-RU" sz="1000" dirty="0"/>
              <a:t> </a:t>
            </a:r>
            <a:r>
              <a:rPr lang="en-US" altLang="ru-RU" sz="1000" dirty="0" err="1"/>
              <a:t>T.and</a:t>
            </a:r>
            <a:r>
              <a:rPr lang="en-US" altLang="ru-RU" sz="1000" dirty="0"/>
              <a:t> </a:t>
            </a:r>
            <a:r>
              <a:rPr lang="en-US" altLang="ru-RU" sz="1000" dirty="0" err="1"/>
              <a:t>Spahn</a:t>
            </a:r>
            <a:r>
              <a:rPr lang="en-US" altLang="ru-RU" sz="1000" dirty="0"/>
              <a:t> D. </a:t>
            </a:r>
            <a:r>
              <a:rPr lang="en-US" altLang="ru-RU" sz="1000" dirty="0" err="1"/>
              <a:t>R.Updates</a:t>
            </a:r>
            <a:r>
              <a:rPr lang="en-US" altLang="ru-RU" sz="1000" dirty="0"/>
              <a:t> in perioperative coagulation: physiology and management of thromboembolism and </a:t>
            </a:r>
            <a:r>
              <a:rPr lang="en-US" altLang="ru-RU" sz="1000" dirty="0" err="1"/>
              <a:t>haemorrhage</a:t>
            </a:r>
            <a:r>
              <a:rPr lang="en-US" altLang="ru-RU" sz="1000" dirty="0"/>
              <a:t> //British Journal of </a:t>
            </a:r>
            <a:r>
              <a:rPr lang="en-US" altLang="ru-RU" sz="1000" dirty="0" err="1"/>
              <a:t>Anaesthesia</a:t>
            </a:r>
            <a:r>
              <a:rPr lang="en-US" altLang="ru-RU" sz="1000" dirty="0"/>
              <a:t> 2004 93(2):275-287</a:t>
            </a:r>
            <a:endParaRPr lang="ru-RU" altLang="ru-RU" sz="1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50825" y="260350"/>
            <a:ext cx="8642350" cy="1440458"/>
          </a:xfrm>
        </p:spPr>
        <p:txBody>
          <a:bodyPr>
            <a:normAutofit/>
          </a:bodyPr>
          <a:lstStyle/>
          <a:p>
            <a:pPr eaLnBrk="1" hangingPunct="1"/>
            <a:r>
              <a:rPr lang="ru-RU" altLang="ru-RU" sz="2800" b="1" dirty="0" smtClean="0"/>
              <a:t>Концентраты факторов свертывания крови </a:t>
            </a:r>
            <a:r>
              <a:rPr lang="en-US" altLang="ru-RU" sz="2800" b="1" dirty="0" smtClean="0"/>
              <a:t>II,VII,IX</a:t>
            </a:r>
            <a:r>
              <a:rPr lang="ru-RU" altLang="ru-RU" sz="2800" b="1" dirty="0" smtClean="0"/>
              <a:t>,</a:t>
            </a:r>
            <a:r>
              <a:rPr lang="en-US" altLang="ru-RU" sz="2800" b="1" dirty="0" smtClean="0"/>
              <a:t>X</a:t>
            </a:r>
            <a:r>
              <a:rPr lang="ru-RU" altLang="ru-RU" sz="2800" b="1" dirty="0" smtClean="0"/>
              <a:t> и  протеин С</a:t>
            </a:r>
            <a:r>
              <a:rPr lang="en-US" altLang="ru-RU" sz="2800" b="1" dirty="0" smtClean="0"/>
              <a:t> </a:t>
            </a:r>
            <a:r>
              <a:rPr lang="ru-RU" altLang="ru-RU" sz="2800" b="1" dirty="0" smtClean="0"/>
              <a:t>в </a:t>
            </a:r>
            <a:r>
              <a:rPr lang="ru-RU" altLang="ru-RU" sz="2800" b="1" dirty="0" err="1" smtClean="0"/>
              <a:t>комбиинации</a:t>
            </a:r>
            <a:r>
              <a:rPr lang="ru-RU" altLang="ru-RU" sz="2800" b="1" dirty="0" smtClean="0"/>
              <a:t/>
            </a:r>
            <a:br>
              <a:rPr lang="ru-RU" altLang="ru-RU" sz="2800" b="1" dirty="0" smtClean="0"/>
            </a:br>
            <a:r>
              <a:rPr lang="ru-RU" altLang="ru-RU" sz="2800" b="1" dirty="0" smtClean="0"/>
              <a:t> (ПРОТРОМПЛЕКС 600).</a:t>
            </a:r>
            <a:endParaRPr lang="ru-RU" altLang="ru-RU" sz="2400" b="1" dirty="0" smtClean="0"/>
          </a:p>
        </p:txBody>
      </p:sp>
      <p:sp>
        <p:nvSpPr>
          <p:cNvPr id="26627" name="Oval 3"/>
          <p:cNvSpPr>
            <a:spLocks noChangeArrowheads="1"/>
          </p:cNvSpPr>
          <p:nvPr/>
        </p:nvSpPr>
        <p:spPr bwMode="auto">
          <a:xfrm>
            <a:off x="323850" y="1700213"/>
            <a:ext cx="7920038" cy="3313112"/>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ru-RU" sz="2800" b="1" dirty="0"/>
          </a:p>
          <a:p>
            <a:pPr algn="ctr">
              <a:defRPr/>
            </a:pPr>
            <a:r>
              <a:rPr lang="ru-RU" b="1" dirty="0"/>
              <a:t>Острые кровотечения и хирургическая профилактика при </a:t>
            </a:r>
          </a:p>
          <a:p>
            <a:pPr algn="ctr">
              <a:defRPr/>
            </a:pPr>
            <a:r>
              <a:rPr lang="ru-RU" b="1" dirty="0"/>
              <a:t>врожденном дефиците одного или нескольких факторов</a:t>
            </a:r>
          </a:p>
          <a:p>
            <a:pPr algn="ctr">
              <a:defRPr/>
            </a:pPr>
            <a:r>
              <a:rPr lang="ru-RU" b="1" dirty="0"/>
              <a:t>протромбинового комплекса (</a:t>
            </a:r>
            <a:r>
              <a:rPr lang="en-US" b="1" dirty="0"/>
              <a:t>II,VII,IX,X</a:t>
            </a:r>
            <a:r>
              <a:rPr lang="ru-RU" b="1" dirty="0"/>
              <a:t>).</a:t>
            </a:r>
          </a:p>
          <a:p>
            <a:pPr algn="ctr">
              <a:defRPr/>
            </a:pPr>
            <a:r>
              <a:rPr lang="ru-RU" b="1" dirty="0"/>
              <a:t>Приобретенный дефицит факторов протромбинового комплекса</a:t>
            </a:r>
          </a:p>
          <a:p>
            <a:pPr algn="ctr">
              <a:defRPr/>
            </a:pPr>
            <a:r>
              <a:rPr lang="ru-RU" b="1" dirty="0"/>
              <a:t>(дефицит витамина К)</a:t>
            </a:r>
          </a:p>
          <a:p>
            <a:pPr algn="ctr">
              <a:defRPr/>
            </a:pPr>
            <a:endParaRPr lang="ru-RU" sz="2400" b="1" dirty="0"/>
          </a:p>
        </p:txBody>
      </p:sp>
      <p:sp>
        <p:nvSpPr>
          <p:cNvPr id="43012" name="Rectangle 5"/>
          <p:cNvSpPr>
            <a:spLocks noChangeArrowheads="1"/>
          </p:cNvSpPr>
          <p:nvPr/>
        </p:nvSpPr>
        <p:spPr bwMode="auto">
          <a:xfrm>
            <a:off x="3635375" y="5013325"/>
            <a:ext cx="5186363" cy="1441450"/>
          </a:xfrm>
          <a:prstGeom prst="rect">
            <a:avLst/>
          </a:prstGeom>
          <a:solidFill>
            <a:srgbClr val="0FF5F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sz="2400" b="1" dirty="0"/>
          </a:p>
          <a:p>
            <a:pPr algn="ctr" eaLnBrk="1" hangingPunct="1"/>
            <a:r>
              <a:rPr lang="ru-RU" altLang="ru-RU" sz="2400" b="1" dirty="0"/>
              <a:t>Р</a:t>
            </a:r>
            <a:r>
              <a:rPr lang="en-US" altLang="ru-RU" sz="2400" b="1" dirty="0" err="1"/>
              <a:t>азовая</a:t>
            </a:r>
            <a:r>
              <a:rPr lang="en-US" altLang="ru-RU" sz="2400" b="1" dirty="0"/>
              <a:t> </a:t>
            </a:r>
            <a:r>
              <a:rPr lang="en-US" altLang="ru-RU" sz="2400" b="1" dirty="0" err="1"/>
              <a:t>доза</a:t>
            </a:r>
            <a:r>
              <a:rPr lang="en-US" altLang="ru-RU" sz="2400" b="1" dirty="0"/>
              <a:t> –</a:t>
            </a:r>
            <a:r>
              <a:rPr lang="ru-RU" altLang="ru-RU" sz="2400" b="1" dirty="0"/>
              <a:t> 50 МЕ/кг, </a:t>
            </a:r>
          </a:p>
          <a:p>
            <a:pPr algn="ctr" eaLnBrk="1" hangingPunct="1"/>
            <a:r>
              <a:rPr lang="ru-RU" altLang="ru-RU" b="1" dirty="0"/>
              <a:t>при отсутствии эффекта в течении 20 мин</a:t>
            </a:r>
            <a:r>
              <a:rPr lang="en-US" altLang="ru-RU" sz="2400" b="1" dirty="0"/>
              <a:t> </a:t>
            </a:r>
            <a:endParaRPr lang="ru-RU" altLang="ru-RU" sz="2400" b="1" dirty="0"/>
          </a:p>
          <a:p>
            <a:pPr algn="ctr" eaLnBrk="1" hangingPunct="1"/>
            <a:r>
              <a:rPr lang="ru-RU" altLang="ru-RU" b="1" dirty="0"/>
              <a:t>ввести повторно в той же дозе</a:t>
            </a:r>
          </a:p>
          <a:p>
            <a:pPr algn="ctr" eaLnBrk="1" hangingPunct="1"/>
            <a:endParaRPr lang="ru-RU" altLang="ru-RU"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5877271"/>
            <a:ext cx="3168352" cy="57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43438" y="1989138"/>
            <a:ext cx="4500562" cy="4851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2" descr="O:\Администрация\ЖИЛИН А.В\от Анкудинова Н.О\Овчинникова Среднеуральск, HELLP -синдром\20.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89138"/>
            <a:ext cx="4849813"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79388" y="333375"/>
            <a:ext cx="8208962" cy="1138773"/>
          </a:xfrm>
          <a:prstGeom prst="rect">
            <a:avLst/>
          </a:prstGeom>
        </p:spPr>
        <p:txBody>
          <a:bodyPr>
            <a:spAutoFit/>
          </a:bodyPr>
          <a:lstStyle/>
          <a:p>
            <a:pPr algn="ctr">
              <a:defRPr/>
            </a:pPr>
            <a:r>
              <a:rPr lang="ru-RU" sz="3200" b="1" dirty="0">
                <a:latin typeface="+mj-lt"/>
              </a:rPr>
              <a:t>Применение </a:t>
            </a:r>
            <a:r>
              <a:rPr lang="ru-RU" sz="3200" b="1" dirty="0" err="1" smtClean="0">
                <a:latin typeface="+mj-lt"/>
              </a:rPr>
              <a:t>Протромплекс</a:t>
            </a:r>
            <a:r>
              <a:rPr lang="ru-RU" sz="3200" b="1" dirty="0" smtClean="0">
                <a:latin typeface="+mj-lt"/>
              </a:rPr>
              <a:t> 600 </a:t>
            </a:r>
            <a:endParaRPr lang="ru-RU" b="1" dirty="0">
              <a:latin typeface="+mj-lt"/>
            </a:endParaRPr>
          </a:p>
          <a:p>
            <a:pPr algn="ctr">
              <a:defRPr/>
            </a:pPr>
            <a:r>
              <a:rPr lang="ru-RU" b="1" dirty="0"/>
              <a:t>Исследование ТЭГ-после введения </a:t>
            </a:r>
            <a:r>
              <a:rPr lang="ru-RU" b="1" dirty="0" smtClean="0"/>
              <a:t>– 3000 МЕ, без переливания СЗП </a:t>
            </a:r>
            <a:endParaRPr lang="ru-RU" b="1" dirty="0"/>
          </a:p>
          <a:p>
            <a:pPr algn="ctr">
              <a:defRPr/>
            </a:pPr>
            <a:r>
              <a:rPr lang="ru-RU" b="1" dirty="0">
                <a:latin typeface="+mj-lt"/>
              </a:rPr>
              <a:t>Кровопотеря 2800,0</a:t>
            </a:r>
          </a:p>
        </p:txBody>
      </p:sp>
      <p:sp>
        <p:nvSpPr>
          <p:cNvPr id="6" name="Овал 5"/>
          <p:cNvSpPr/>
          <p:nvPr/>
        </p:nvSpPr>
        <p:spPr>
          <a:xfrm flipV="1">
            <a:off x="250825" y="2420938"/>
            <a:ext cx="1944688" cy="134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Овал 7"/>
          <p:cNvSpPr/>
          <p:nvPr/>
        </p:nvSpPr>
        <p:spPr>
          <a:xfrm>
            <a:off x="5364163" y="2349500"/>
            <a:ext cx="1800225" cy="13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Прямоугольник 6"/>
          <p:cNvSpPr/>
          <p:nvPr/>
        </p:nvSpPr>
        <p:spPr>
          <a:xfrm>
            <a:off x="179513" y="6237311"/>
            <a:ext cx="2520279" cy="246221"/>
          </a:xfrm>
          <a:prstGeom prst="rect">
            <a:avLst/>
          </a:prstGeom>
        </p:spPr>
        <p:txBody>
          <a:bodyPr wrap="square">
            <a:spAutoFit/>
          </a:bodyPr>
          <a:lstStyle/>
          <a:p>
            <a:r>
              <a:rPr lang="ru-RU" sz="1000" dirty="0" smtClean="0"/>
              <a:t>Матковский А.А., 2015</a:t>
            </a:r>
            <a:endParaRPr lang="ru-RU" sz="1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260350"/>
            <a:ext cx="8642350" cy="1152525"/>
          </a:xfrm>
        </p:spPr>
        <p:txBody>
          <a:bodyPr/>
          <a:lstStyle/>
          <a:p>
            <a:pPr eaLnBrk="1" hangingPunct="1"/>
            <a:r>
              <a:rPr lang="ru-RU" altLang="ru-RU" sz="2800" b="1" smtClean="0"/>
              <a:t>Фактор </a:t>
            </a:r>
            <a:r>
              <a:rPr lang="en-US" altLang="ru-RU" sz="2800" b="1" smtClean="0"/>
              <a:t>VII </a:t>
            </a:r>
            <a:r>
              <a:rPr lang="ru-RU" altLang="ru-RU" sz="2800" b="1" smtClean="0"/>
              <a:t/>
            </a:r>
            <a:br>
              <a:rPr lang="ru-RU" altLang="ru-RU" sz="2800" b="1" smtClean="0"/>
            </a:br>
            <a:r>
              <a:rPr lang="ru-RU" altLang="ru-RU" sz="2800" b="1" smtClean="0"/>
              <a:t>(рекомбинантный активированный фактор </a:t>
            </a:r>
            <a:r>
              <a:rPr lang="en-US" altLang="ru-RU" sz="2800" b="1" smtClean="0"/>
              <a:t>VII</a:t>
            </a:r>
            <a:r>
              <a:rPr lang="ru-RU" altLang="ru-RU" sz="2800" b="1" smtClean="0"/>
              <a:t>) </a:t>
            </a:r>
            <a:endParaRPr lang="ru-RU" altLang="ru-RU" sz="2400" b="1" smtClean="0"/>
          </a:p>
        </p:txBody>
      </p:sp>
      <p:sp>
        <p:nvSpPr>
          <p:cNvPr id="26627" name="Oval 3"/>
          <p:cNvSpPr>
            <a:spLocks noChangeArrowheads="1"/>
          </p:cNvSpPr>
          <p:nvPr/>
        </p:nvSpPr>
        <p:spPr bwMode="auto">
          <a:xfrm>
            <a:off x="323850" y="1700213"/>
            <a:ext cx="7920038" cy="3313112"/>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ru-RU" sz="2800" b="1" dirty="0"/>
          </a:p>
          <a:p>
            <a:pPr algn="ctr">
              <a:defRPr/>
            </a:pPr>
            <a:r>
              <a:rPr lang="ru-RU" b="1" dirty="0"/>
              <a:t>Кровотечения в акушерстве</a:t>
            </a:r>
          </a:p>
          <a:p>
            <a:pPr algn="ctr">
              <a:defRPr/>
            </a:pPr>
            <a:r>
              <a:rPr lang="ru-RU" b="1" dirty="0"/>
              <a:t>Профилактика хирургического кровотечения у больных</a:t>
            </a:r>
          </a:p>
          <a:p>
            <a:pPr algn="ctr">
              <a:defRPr/>
            </a:pPr>
            <a:r>
              <a:rPr lang="ru-RU" b="1" dirty="0"/>
              <a:t>со сниженной активностью или дефицитом свертывания крови</a:t>
            </a:r>
          </a:p>
          <a:p>
            <a:pPr algn="ctr">
              <a:defRPr/>
            </a:pPr>
            <a:endParaRPr lang="ru-RU" sz="2400" b="1" dirty="0"/>
          </a:p>
        </p:txBody>
      </p:sp>
      <p:sp>
        <p:nvSpPr>
          <p:cNvPr id="45060" name="Rectangle 5"/>
          <p:cNvSpPr>
            <a:spLocks noChangeArrowheads="1"/>
          </p:cNvSpPr>
          <p:nvPr/>
        </p:nvSpPr>
        <p:spPr bwMode="auto">
          <a:xfrm>
            <a:off x="3059113" y="5013325"/>
            <a:ext cx="5762625" cy="1441450"/>
          </a:xfrm>
          <a:prstGeom prst="rect">
            <a:avLst/>
          </a:prstGeom>
          <a:solidFill>
            <a:srgbClr val="0FF5F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sz="2400" b="1" dirty="0"/>
          </a:p>
          <a:p>
            <a:pPr algn="ctr" eaLnBrk="1" hangingPunct="1"/>
            <a:r>
              <a:rPr lang="ru-RU" altLang="ru-RU" sz="2400" b="1" dirty="0"/>
              <a:t>Р</a:t>
            </a:r>
            <a:r>
              <a:rPr lang="en-US" altLang="ru-RU" sz="2400" b="1" dirty="0" err="1"/>
              <a:t>азовая</a:t>
            </a:r>
            <a:r>
              <a:rPr lang="en-US" altLang="ru-RU" sz="2400" b="1" dirty="0"/>
              <a:t> </a:t>
            </a:r>
            <a:r>
              <a:rPr lang="en-US" altLang="ru-RU" sz="2400" b="1" dirty="0" err="1"/>
              <a:t>доза</a:t>
            </a:r>
            <a:r>
              <a:rPr lang="en-US" altLang="ru-RU" sz="2400" b="1" dirty="0"/>
              <a:t> –</a:t>
            </a:r>
            <a:r>
              <a:rPr lang="ru-RU" altLang="ru-RU" sz="2400" b="1" dirty="0"/>
              <a:t> 90 мкг/кг, </a:t>
            </a:r>
          </a:p>
          <a:p>
            <a:pPr algn="ctr" eaLnBrk="1" hangingPunct="1"/>
            <a:r>
              <a:rPr lang="ru-RU" altLang="ru-RU" b="1" dirty="0"/>
              <a:t>при отсутствии эффекта повторить через 120 мин</a:t>
            </a:r>
            <a:r>
              <a:rPr lang="en-US" altLang="ru-RU" sz="2400" b="1" dirty="0"/>
              <a:t> </a:t>
            </a:r>
            <a:endParaRPr lang="ru-RU" altLang="ru-RU" sz="2400" b="1" dirty="0"/>
          </a:p>
          <a:p>
            <a:pPr algn="ctr" eaLnBrk="1" hangingPunct="1"/>
            <a:r>
              <a:rPr lang="ru-RU" altLang="ru-RU" b="1" dirty="0"/>
              <a:t>ввести повторно в той же дозе</a:t>
            </a:r>
          </a:p>
          <a:p>
            <a:pPr algn="ctr" eaLnBrk="1" hangingPunct="1"/>
            <a:endParaRPr lang="ru-RU" altLang="ru-RU"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734050"/>
            <a:ext cx="2880320" cy="791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778098"/>
          </a:xfrm>
          <a:ex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2800" b="1" dirty="0" smtClean="0">
                <a:ln w="11430"/>
                <a:latin typeface="Arial" panose="020B0604020202020204" pitchFamily="34" charset="0"/>
                <a:cs typeface="Arial" panose="020B0604020202020204" pitchFamily="34" charset="0"/>
              </a:rPr>
              <a:t>Контроль эффективности - </a:t>
            </a:r>
            <a:r>
              <a:rPr lang="ru-RU" sz="2800" b="1" dirty="0" err="1" smtClean="0">
                <a:ln w="11430"/>
                <a:latin typeface="Arial" panose="020B0604020202020204" pitchFamily="34" charset="0"/>
                <a:cs typeface="Arial" panose="020B0604020202020204" pitchFamily="34" charset="0"/>
              </a:rPr>
              <a:t>тромбоэластограмма</a:t>
            </a:r>
            <a:endParaRPr lang="ru-RU" sz="2800" b="1" dirty="0">
              <a:ln w="11430"/>
              <a:latin typeface="Arial" panose="020B0604020202020204" pitchFamily="34" charset="0"/>
              <a:cs typeface="Arial" panose="020B0604020202020204" pitchFamily="34" charset="0"/>
            </a:endParaRPr>
          </a:p>
        </p:txBody>
      </p:sp>
      <p:sp>
        <p:nvSpPr>
          <p:cNvPr id="44038" name="Объект 3"/>
          <p:cNvSpPr>
            <a:spLocks noGrp="1"/>
          </p:cNvSpPr>
          <p:nvPr>
            <p:ph idx="1"/>
          </p:nvPr>
        </p:nvSpPr>
        <p:spPr>
          <a:xfrm>
            <a:off x="841375" y="4868863"/>
            <a:ext cx="7762875" cy="1584325"/>
          </a:xfrm>
        </p:spPr>
        <p:txBody>
          <a:bodyPr/>
          <a:lstStyle/>
          <a:p>
            <a:pPr marL="0" indent="0" algn="r">
              <a:buFont typeface="Arial" charset="0"/>
              <a:buNone/>
            </a:pPr>
            <a:r>
              <a:rPr lang="ru-RU" altLang="ru-RU" sz="1000" dirty="0" smtClean="0">
                <a:latin typeface="Arial" charset="0"/>
                <a:cs typeface="Arial" charset="0"/>
              </a:rPr>
              <a:t>ПРИКАЗ от 7 ноября 2012 г. N 598н ОБ УТВЕРЖДЕНИИ СТАНДАРТАСПЕЦИАЛИЗИРОВАННОЙ МЕДИЦИНСКОЙ ПОМОЩИ ПРИ КРОВОТЕЧЕНИИ В ПОСЛЕДОВОМ И ПОСЛЕРОДОВОМ ПЕРИОДЕ. Министр В.И.СКВОРЦОВА</a:t>
            </a:r>
          </a:p>
          <a:p>
            <a:pPr marL="0" indent="0" algn="r">
              <a:buFont typeface="Arial" charset="0"/>
              <a:buNone/>
            </a:pPr>
            <a:r>
              <a:rPr lang="ru-RU" altLang="ru-RU" sz="1000" dirty="0" smtClean="0">
                <a:latin typeface="Arial" charset="0"/>
                <a:cs typeface="Arial" charset="0"/>
              </a:rPr>
              <a:t> Клинические  рекомендации по интенсивной терапии и анестезии при кровопотере в акушерстве. </a:t>
            </a:r>
          </a:p>
          <a:p>
            <a:pPr marL="0" indent="0" algn="r">
              <a:buFont typeface="Arial" charset="0"/>
              <a:buNone/>
            </a:pPr>
            <a:r>
              <a:rPr lang="ru-RU" altLang="ru-RU" sz="1000" dirty="0" err="1" smtClean="0">
                <a:latin typeface="Arial" charset="0"/>
                <a:cs typeface="Arial" charset="0"/>
              </a:rPr>
              <a:t>Шифман</a:t>
            </a:r>
            <a:r>
              <a:rPr lang="ru-RU" altLang="ru-RU" sz="1000" dirty="0" smtClean="0">
                <a:latin typeface="Arial" charset="0"/>
                <a:cs typeface="Arial" charset="0"/>
              </a:rPr>
              <a:t> Е.Н., </a:t>
            </a:r>
            <a:r>
              <a:rPr lang="ru-RU" altLang="ru-RU" sz="1000" dirty="0" err="1" smtClean="0">
                <a:latin typeface="Arial" charset="0"/>
                <a:cs typeface="Arial" charset="0"/>
              </a:rPr>
              <a:t>Кулииков</a:t>
            </a:r>
            <a:r>
              <a:rPr lang="ru-RU" altLang="ru-RU" sz="1000" dirty="0" smtClean="0">
                <a:latin typeface="Arial" charset="0"/>
                <a:cs typeface="Arial" charset="0"/>
              </a:rPr>
              <a:t> А.В., Беломестнов С. Р.// </a:t>
            </a:r>
            <a:r>
              <a:rPr lang="en-US" altLang="ru-RU" sz="1000" dirty="0" smtClean="0">
                <a:latin typeface="Arial" charset="0"/>
                <a:cs typeface="Arial" charset="0"/>
              </a:rPr>
              <a:t>Status </a:t>
            </a:r>
            <a:r>
              <a:rPr lang="en-US" altLang="ru-RU" sz="1000" dirty="0" err="1" smtClean="0">
                <a:latin typeface="Arial" charset="0"/>
                <a:cs typeface="Arial" charset="0"/>
              </a:rPr>
              <a:t>Praesens</a:t>
            </a:r>
            <a:r>
              <a:rPr lang="en-US" altLang="ru-RU" sz="1000" dirty="0" smtClean="0">
                <a:latin typeface="Arial" charset="0"/>
                <a:cs typeface="Arial" charset="0"/>
              </a:rPr>
              <a:t>, 2014-№1(18)-</a:t>
            </a:r>
            <a:r>
              <a:rPr lang="ru-RU" altLang="ru-RU" sz="1000" dirty="0" smtClean="0">
                <a:latin typeface="Arial" charset="0"/>
                <a:cs typeface="Arial" charset="0"/>
              </a:rPr>
              <a:t>С.107-115</a:t>
            </a:r>
          </a:p>
          <a:p>
            <a:pPr marL="0" indent="0" algn="r">
              <a:buFont typeface="Arial" charset="0"/>
              <a:buNone/>
            </a:pPr>
            <a:r>
              <a:rPr lang="en-US" altLang="ru-RU" sz="1000" dirty="0" smtClean="0">
                <a:latin typeface="Arial" charset="0"/>
                <a:cs typeface="Arial" charset="0"/>
              </a:rPr>
              <a:t>The Society of Obstetricians and </a:t>
            </a:r>
            <a:r>
              <a:rPr lang="en-US" altLang="ru-RU" sz="1000" dirty="0" err="1" smtClean="0">
                <a:latin typeface="Arial" charset="0"/>
                <a:cs typeface="Arial" charset="0"/>
              </a:rPr>
              <a:t>Genecologists</a:t>
            </a:r>
            <a:r>
              <a:rPr lang="en-US" altLang="ru-RU" sz="1000" dirty="0" smtClean="0">
                <a:latin typeface="Arial" charset="0"/>
                <a:cs typeface="Arial" charset="0"/>
              </a:rPr>
              <a:t> of Canada, 2000</a:t>
            </a:r>
          </a:p>
          <a:p>
            <a:pPr marL="0" indent="0" algn="r">
              <a:buFont typeface="Arial" charset="0"/>
              <a:buNone/>
            </a:pPr>
            <a:r>
              <a:rPr lang="en-US" altLang="ru-RU" sz="1000" dirty="0" smtClean="0">
                <a:latin typeface="Arial" charset="0"/>
                <a:cs typeface="Arial" charset="0"/>
              </a:rPr>
              <a:t>The Royal College of Obstetricians and </a:t>
            </a:r>
            <a:r>
              <a:rPr lang="en-US" altLang="ru-RU" sz="1000" dirty="0" err="1" smtClean="0">
                <a:latin typeface="Arial" charset="0"/>
                <a:cs typeface="Arial" charset="0"/>
              </a:rPr>
              <a:t>Genecologists</a:t>
            </a:r>
            <a:r>
              <a:rPr lang="en-US" altLang="ru-RU" sz="1000" dirty="0" smtClean="0">
                <a:latin typeface="Arial" charset="0"/>
                <a:cs typeface="Arial" charset="0"/>
              </a:rPr>
              <a:t> , 2009</a:t>
            </a:r>
          </a:p>
          <a:p>
            <a:pPr marL="0" indent="0">
              <a:buFont typeface="Arial" charset="0"/>
              <a:buNone/>
            </a:pPr>
            <a:endParaRPr lang="ru-RU" altLang="ru-RU" sz="1000" dirty="0" smtClean="0">
              <a:latin typeface="Arial" charset="0"/>
              <a:cs typeface="Arial" charset="0"/>
            </a:endParaRPr>
          </a:p>
          <a:p>
            <a:pPr marL="0" indent="0" algn="ctr">
              <a:buFont typeface="Arial" charset="0"/>
              <a:buNone/>
            </a:pPr>
            <a:endParaRPr lang="ru-RU" altLang="ru-RU" sz="1000" b="1" dirty="0" smtClean="0">
              <a:latin typeface="Arial" charset="0"/>
              <a:cs typeface="Arial" charset="0"/>
            </a:endParaRPr>
          </a:p>
          <a:p>
            <a:pPr marL="0" indent="0" algn="ctr">
              <a:buFont typeface="Arial" charset="0"/>
              <a:buNone/>
            </a:pPr>
            <a:endParaRPr lang="ru-RU" altLang="ru-RU" sz="1600" b="1" dirty="0" smtClean="0">
              <a:latin typeface="Arial" charset="0"/>
              <a:cs typeface="Arial" charset="0"/>
            </a:endParaRPr>
          </a:p>
        </p:txBody>
      </p:sp>
      <p:sp>
        <p:nvSpPr>
          <p:cNvPr id="7" name="TextBox 6"/>
          <p:cNvSpPr txBox="1"/>
          <p:nvPr/>
        </p:nvSpPr>
        <p:spPr>
          <a:xfrm>
            <a:off x="611560" y="1076325"/>
            <a:ext cx="4032447" cy="923330"/>
          </a:xfrm>
          <a:prstGeom prst="rect">
            <a:avLst/>
          </a:prstGeom>
          <a:noFill/>
        </p:spPr>
        <p:txBody>
          <a:bodyPr wrap="square">
            <a:spAutoFit/>
          </a:bodyPr>
          <a:lstStyle/>
          <a:p>
            <a:pPr algn="ctr">
              <a:defRPr/>
            </a:pPr>
            <a:r>
              <a:rPr lang="ru-RU" b="1" dirty="0" smtClean="0">
                <a:latin typeface="+mj-lt"/>
              </a:rPr>
              <a:t>Продолжающееся кровотечение,</a:t>
            </a:r>
            <a:r>
              <a:rPr lang="ru-RU" b="1" dirty="0" smtClean="0"/>
              <a:t> </a:t>
            </a:r>
            <a:r>
              <a:rPr lang="ru-RU" b="1" dirty="0" err="1" smtClean="0"/>
              <a:t>Коагил</a:t>
            </a:r>
            <a:r>
              <a:rPr lang="ru-RU" b="1" dirty="0" smtClean="0"/>
              <a:t>-</a:t>
            </a:r>
            <a:r>
              <a:rPr lang="en-US" b="1" dirty="0" smtClean="0"/>
              <a:t>VII -2</a:t>
            </a:r>
            <a:r>
              <a:rPr lang="ru-RU" b="1" dirty="0" smtClean="0"/>
              <a:t>,4 мг </a:t>
            </a:r>
          </a:p>
          <a:p>
            <a:pPr algn="ctr">
              <a:defRPr/>
            </a:pPr>
            <a:endParaRPr lang="ru-RU" b="1" dirty="0">
              <a:latin typeface="+mj-lt"/>
            </a:endParaRPr>
          </a:p>
        </p:txBody>
      </p:sp>
      <p:pic>
        <p:nvPicPr>
          <p:cNvPr id="44037" name="Picture 2" descr="G:\Полянская\П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5" y="1676400"/>
            <a:ext cx="3656013"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4" descr="G:\Полянская\Пол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1712913"/>
            <a:ext cx="40608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5220072" y="1124744"/>
            <a:ext cx="3024336" cy="646331"/>
          </a:xfrm>
          <a:prstGeom prst="rect">
            <a:avLst/>
          </a:prstGeom>
        </p:spPr>
        <p:txBody>
          <a:bodyPr wrap="square">
            <a:spAutoFit/>
          </a:bodyPr>
          <a:lstStyle/>
          <a:p>
            <a:pPr algn="ctr">
              <a:defRPr/>
            </a:pPr>
            <a:r>
              <a:rPr lang="ru-RU" b="1" dirty="0" smtClean="0"/>
              <a:t>Контроль ТЭГ через     20 мин </a:t>
            </a:r>
            <a:endParaRPr lang="ru-RU" b="1" dirty="0"/>
          </a:p>
        </p:txBody>
      </p:sp>
      <p:sp>
        <p:nvSpPr>
          <p:cNvPr id="10" name="Прямоугольник 9"/>
          <p:cNvSpPr/>
          <p:nvPr/>
        </p:nvSpPr>
        <p:spPr>
          <a:xfrm>
            <a:off x="467545" y="6198990"/>
            <a:ext cx="2592287" cy="246221"/>
          </a:xfrm>
          <a:prstGeom prst="rect">
            <a:avLst/>
          </a:prstGeom>
        </p:spPr>
        <p:txBody>
          <a:bodyPr wrap="square">
            <a:spAutoFit/>
          </a:bodyPr>
          <a:lstStyle/>
          <a:p>
            <a:r>
              <a:rPr lang="ru-RU" sz="1000" dirty="0" smtClean="0"/>
              <a:t>Матковский А.А., 2015</a:t>
            </a:r>
            <a:endParaRPr lang="ru-RU" sz="1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normAutofit fontScale="90000"/>
          </a:bodyPr>
          <a:lstStyle/>
          <a:p>
            <a:r>
              <a:rPr lang="ru-RU" altLang="ru-RU" b="1" smtClean="0"/>
              <a:t/>
            </a:r>
            <a:br>
              <a:rPr lang="ru-RU" altLang="ru-RU" b="1" smtClean="0"/>
            </a:br>
            <a:r>
              <a:rPr lang="ru-RU" altLang="ru-RU" b="1" smtClean="0"/>
              <a:t>Антифибринолитики</a:t>
            </a:r>
            <a:br>
              <a:rPr lang="ru-RU" altLang="ru-RU" b="1" smtClean="0"/>
            </a:br>
            <a:endParaRPr lang="ru-RU" altLang="ru-RU" smtClean="0"/>
          </a:p>
        </p:txBody>
      </p:sp>
      <p:sp>
        <p:nvSpPr>
          <p:cNvPr id="4" name="Oval 4"/>
          <p:cNvSpPr>
            <a:spLocks noGrp="1" noChangeArrowheads="1"/>
          </p:cNvSpPr>
          <p:nvPr>
            <p:ph idx="1"/>
          </p:nvPr>
        </p:nvSpPr>
        <p:spPr>
          <a:xfrm>
            <a:off x="30155" y="1628800"/>
            <a:ext cx="9144000" cy="3240361"/>
          </a:xfrm>
          <a:prstGeom prst="ellipse">
            <a:avLst/>
          </a:prstGeom>
          <a:gradFill rotWithShape="1">
            <a:gsLst>
              <a:gs pos="0">
                <a:srgbClr val="FFCC99">
                  <a:gamma/>
                  <a:shade val="66275"/>
                  <a:invGamma/>
                  <a:alpha val="55000"/>
                </a:srgbClr>
              </a:gs>
              <a:gs pos="50000">
                <a:srgbClr val="FFCC99"/>
              </a:gs>
              <a:gs pos="100000">
                <a:srgbClr val="FFCC99">
                  <a:gamma/>
                  <a:shade val="66275"/>
                  <a:invGamma/>
                  <a:alpha val="55000"/>
                </a:srgbClr>
              </a:gs>
            </a:gsLst>
            <a:lin ang="5400000" scaled="1"/>
          </a:gradFill>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indent="0" algn="ctr">
              <a:buFont typeface="Arial" charset="0"/>
              <a:buNone/>
              <a:defRPr/>
            </a:pPr>
            <a:endParaRPr lang="ru-RU" sz="2800" b="1" dirty="0"/>
          </a:p>
          <a:p>
            <a:pPr marL="0" indent="0" algn="ctr">
              <a:buFont typeface="Arial" charset="0"/>
              <a:buNone/>
              <a:defRPr/>
            </a:pPr>
            <a:r>
              <a:rPr lang="ru-RU" sz="2800" b="1" dirty="0" err="1" smtClean="0"/>
              <a:t>Транексам</a:t>
            </a:r>
            <a:r>
              <a:rPr lang="ru-RU" sz="2800" b="1" dirty="0" smtClean="0"/>
              <a:t> 10 </a:t>
            </a:r>
            <a:r>
              <a:rPr lang="ru-RU" sz="2800" b="1" dirty="0"/>
              <a:t>- 15 мг/кг и</a:t>
            </a:r>
          </a:p>
          <a:p>
            <a:pPr marL="0" indent="0" algn="ctr">
              <a:buFont typeface="Arial" charset="0"/>
              <a:buNone/>
              <a:defRPr/>
            </a:pPr>
            <a:r>
              <a:rPr lang="ru-RU" sz="2800" b="1" dirty="0" err="1"/>
              <a:t>инфузия</a:t>
            </a:r>
            <a:r>
              <a:rPr lang="ru-RU" sz="2800" b="1" dirty="0"/>
              <a:t> 1-5 мг/кг в </a:t>
            </a:r>
            <a:r>
              <a:rPr lang="ru-RU" sz="2800" b="1" dirty="0" smtClean="0"/>
              <a:t>час в течении суток</a:t>
            </a:r>
            <a:endParaRPr lang="ru-RU" sz="2800" b="1" dirty="0"/>
          </a:p>
          <a:p>
            <a:pPr algn="ctr">
              <a:defRPr/>
            </a:pPr>
            <a:endParaRPr lang="ru-RU" sz="2800" b="1" dirty="0"/>
          </a:p>
        </p:txBody>
      </p:sp>
      <p:sp>
        <p:nvSpPr>
          <p:cNvPr id="2" name="Прямоугольник 1"/>
          <p:cNvSpPr/>
          <p:nvPr/>
        </p:nvSpPr>
        <p:spPr>
          <a:xfrm rot="10800000" flipV="1">
            <a:off x="2195736" y="5624359"/>
            <a:ext cx="6696744" cy="553998"/>
          </a:xfrm>
          <a:prstGeom prst="rect">
            <a:avLst/>
          </a:prstGeom>
        </p:spPr>
        <p:txBody>
          <a:bodyPr wrap="square">
            <a:spAutoFit/>
          </a:bodyPr>
          <a:lstStyle/>
          <a:p>
            <a:pPr algn="r">
              <a:defRPr/>
            </a:pPr>
            <a:r>
              <a:rPr lang="ru-RU" sz="1000" dirty="0"/>
              <a:t>Клинические  рекомендации по интенсивной терапии и анестезии при кровопотере в акушерстве. </a:t>
            </a:r>
          </a:p>
          <a:p>
            <a:pPr algn="r">
              <a:defRPr/>
            </a:pPr>
            <a:r>
              <a:rPr lang="ru-RU" sz="1000" dirty="0" err="1"/>
              <a:t>Шифман</a:t>
            </a:r>
            <a:r>
              <a:rPr lang="ru-RU" sz="1000" dirty="0"/>
              <a:t> Е.Н., </a:t>
            </a:r>
            <a:r>
              <a:rPr lang="ru-RU" sz="1000" dirty="0" err="1"/>
              <a:t>Кулииков</a:t>
            </a:r>
            <a:r>
              <a:rPr lang="ru-RU" sz="1000" dirty="0"/>
              <a:t> А.В., Беломестнов С. Р.// </a:t>
            </a:r>
            <a:r>
              <a:rPr lang="ru-RU" sz="1000" dirty="0" err="1"/>
              <a:t>Status</a:t>
            </a:r>
            <a:r>
              <a:rPr lang="ru-RU" sz="1000" dirty="0"/>
              <a:t> </a:t>
            </a:r>
            <a:r>
              <a:rPr lang="ru-RU" sz="1000" dirty="0" err="1"/>
              <a:t>Praesens</a:t>
            </a:r>
            <a:r>
              <a:rPr lang="ru-RU" sz="1000" dirty="0"/>
              <a:t>, 2014-№1(18)-</a:t>
            </a:r>
            <a:r>
              <a:rPr lang="ru-RU" sz="1000" dirty="0" smtClean="0"/>
              <a:t>С.107-115</a:t>
            </a:r>
          </a:p>
          <a:p>
            <a:pPr algn="r">
              <a:defRPr/>
            </a:pPr>
            <a:r>
              <a:rPr lang="ru-RU" sz="1000" dirty="0" smtClean="0"/>
              <a:t>Инструкция к применению препарата </a:t>
            </a:r>
            <a:r>
              <a:rPr lang="ru-RU" sz="1000" dirty="0" err="1" smtClean="0"/>
              <a:t>транексам</a:t>
            </a:r>
            <a:r>
              <a:rPr lang="ru-RU" sz="1000" dirty="0" smtClean="0"/>
              <a:t>.</a:t>
            </a:r>
            <a:endParaRPr lang="ru-RU"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539552" y="404664"/>
            <a:ext cx="8229600" cy="1570037"/>
          </a:xfrm>
        </p:spPr>
        <p:txBody>
          <a:bodyPr>
            <a:normAutofit fontScale="90000"/>
          </a:bodyPr>
          <a:lstStyle/>
          <a:p>
            <a:r>
              <a:rPr lang="ru-RU" altLang="ru-RU" sz="2800" b="1" dirty="0" smtClean="0">
                <a:solidFill>
                  <a:srgbClr val="FF0000"/>
                </a:solidFill>
              </a:rPr>
              <a:t>В России за последние 10 лет наблюдается снижение частоты кровотечений в последовом и послеродовом периоде</a:t>
            </a:r>
            <a:br>
              <a:rPr lang="ru-RU" altLang="ru-RU" sz="2800" b="1" dirty="0" smtClean="0">
                <a:solidFill>
                  <a:srgbClr val="FF0000"/>
                </a:solidFill>
              </a:rPr>
            </a:br>
            <a:endParaRPr lang="ru-RU" altLang="ru-RU" sz="2800" b="1" dirty="0" smtClean="0">
              <a:solidFill>
                <a:srgbClr val="FF0000"/>
              </a:solidFill>
            </a:endParaRPr>
          </a:p>
        </p:txBody>
      </p:sp>
      <p:sp>
        <p:nvSpPr>
          <p:cNvPr id="3" name="Объект 2"/>
          <p:cNvSpPr>
            <a:spLocks noGrp="1"/>
          </p:cNvSpPr>
          <p:nvPr>
            <p:ph idx="1"/>
          </p:nvPr>
        </p:nvSpPr>
        <p:spPr>
          <a:xfrm>
            <a:off x="395288" y="1844824"/>
            <a:ext cx="8353176" cy="4679801"/>
          </a:xfrm>
        </p:spPr>
        <p:txBody>
          <a:bodyPr/>
          <a:lstStyle/>
          <a:p>
            <a:pPr>
              <a:defRPr/>
            </a:pPr>
            <a:r>
              <a:rPr lang="ru-RU" sz="2800" dirty="0" smtClean="0"/>
              <a:t>2006 год                                         15,9%</a:t>
            </a:r>
          </a:p>
          <a:p>
            <a:pPr>
              <a:defRPr/>
            </a:pPr>
            <a:endParaRPr lang="ru-RU" sz="2800" dirty="0" smtClean="0"/>
          </a:p>
          <a:p>
            <a:pPr>
              <a:defRPr/>
            </a:pPr>
            <a:r>
              <a:rPr lang="ru-RU" sz="2800" dirty="0" smtClean="0"/>
              <a:t>2011 год                                  12,3% </a:t>
            </a:r>
          </a:p>
          <a:p>
            <a:pPr>
              <a:defRPr/>
            </a:pPr>
            <a:endParaRPr lang="ru-RU" sz="2800" dirty="0" smtClean="0"/>
          </a:p>
          <a:p>
            <a:pPr>
              <a:defRPr/>
            </a:pPr>
            <a:r>
              <a:rPr lang="ru-RU" sz="2800" dirty="0" smtClean="0"/>
              <a:t>2012 год                            10,9%</a:t>
            </a:r>
          </a:p>
          <a:p>
            <a:pPr marL="0" indent="0">
              <a:buFont typeface="Arial" charset="0"/>
              <a:buNone/>
              <a:defRPr/>
            </a:pPr>
            <a:endParaRPr lang="ru-RU" sz="2800" dirty="0" smtClean="0"/>
          </a:p>
          <a:p>
            <a:pPr marL="0" indent="0">
              <a:buFont typeface="Arial" charset="0"/>
              <a:buNone/>
              <a:defRPr/>
            </a:pPr>
            <a:r>
              <a:rPr lang="ru-RU" sz="2800" b="1" dirty="0" smtClean="0">
                <a:solidFill>
                  <a:srgbClr val="FF0000"/>
                </a:solidFill>
              </a:rPr>
              <a:t>…однако сохраняется ВТОРОЕ место в структуре материнской смертности</a:t>
            </a:r>
          </a:p>
          <a:p>
            <a:pPr marL="0" indent="0" algn="r">
              <a:buFont typeface="Arial" charset="0"/>
              <a:buNone/>
              <a:defRPr/>
            </a:pPr>
            <a:r>
              <a:rPr lang="ru-RU" sz="1000" dirty="0" smtClean="0"/>
              <a:t>Информационная бюллетень ВОЗ. 2014. Май . № 348</a:t>
            </a:r>
          </a:p>
          <a:p>
            <a:pPr marL="0" indent="0" algn="r">
              <a:buFont typeface="Arial" charset="0"/>
              <a:buNone/>
              <a:defRPr/>
            </a:pPr>
            <a:endParaRPr lang="ru-RU" sz="1000" dirty="0" smtClean="0">
              <a:solidFill>
                <a:srgbClr val="FF0000"/>
              </a:solidFill>
            </a:endParaRPr>
          </a:p>
          <a:p>
            <a:pPr marL="0" indent="0" algn="r">
              <a:buFont typeface="Arial" charset="0"/>
              <a:buNone/>
              <a:defRPr/>
            </a:pPr>
            <a:r>
              <a:rPr lang="ru-RU" sz="1000" dirty="0" smtClean="0">
                <a:solidFill>
                  <a:srgbClr val="FF0000"/>
                </a:solidFill>
              </a:rPr>
              <a:t> </a:t>
            </a:r>
            <a:endParaRPr lang="ru-RU" sz="1000" dirty="0">
              <a:solidFill>
                <a:srgbClr val="FF0000"/>
              </a:solidFill>
            </a:endParaRPr>
          </a:p>
        </p:txBody>
      </p:sp>
      <p:sp>
        <p:nvSpPr>
          <p:cNvPr id="4" name="Стрелка вправо 3"/>
          <p:cNvSpPr/>
          <p:nvPr/>
        </p:nvSpPr>
        <p:spPr>
          <a:xfrm>
            <a:off x="2492375" y="2133600"/>
            <a:ext cx="2943225"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Стрелка вправо 4"/>
          <p:cNvSpPr/>
          <p:nvPr/>
        </p:nvSpPr>
        <p:spPr>
          <a:xfrm>
            <a:off x="2492375" y="3127375"/>
            <a:ext cx="2295525"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Стрелка вправо 5"/>
          <p:cNvSpPr/>
          <p:nvPr/>
        </p:nvSpPr>
        <p:spPr>
          <a:xfrm>
            <a:off x="2509838" y="4149725"/>
            <a:ext cx="19177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Стрелка вправо с вырезом 6"/>
          <p:cNvSpPr/>
          <p:nvPr/>
        </p:nvSpPr>
        <p:spPr>
          <a:xfrm rot="5400000">
            <a:off x="6544469" y="3139282"/>
            <a:ext cx="2505075" cy="484187"/>
          </a:xfrm>
          <a:prstGeom prst="notched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ъект 2"/>
          <p:cNvSpPr>
            <a:spLocks noGrp="1"/>
          </p:cNvSpPr>
          <p:nvPr>
            <p:ph idx="4294967295"/>
          </p:nvPr>
        </p:nvSpPr>
        <p:spPr>
          <a:xfrm>
            <a:off x="428625" y="2571750"/>
            <a:ext cx="8516938" cy="3571875"/>
          </a:xfrm>
        </p:spPr>
        <p:txBody>
          <a:bodyPr/>
          <a:lstStyle/>
          <a:p>
            <a:pPr marL="0" indent="0" algn="ctr">
              <a:buFont typeface="Arial" charset="0"/>
              <a:buNone/>
            </a:pPr>
            <a:r>
              <a:rPr lang="ru-RU" sz="2800" b="1" dirty="0" smtClean="0">
                <a:solidFill>
                  <a:srgbClr val="FFFF00"/>
                </a:solidFill>
                <a:latin typeface="Comic Sans MS" pitchFamily="66" charset="0"/>
              </a:rPr>
              <a:t>  </a:t>
            </a:r>
            <a:r>
              <a:rPr lang="ru-RU" sz="2800" b="1" dirty="0" smtClean="0">
                <a:latin typeface="Arial" pitchFamily="34" charset="0"/>
                <a:cs typeface="Arial" pitchFamily="34" charset="0"/>
              </a:rPr>
              <a:t>Если бы всем пациентам с острой травмой в первый час после повреждения вводили </a:t>
            </a:r>
            <a:r>
              <a:rPr lang="ru-RU" sz="2800" b="1" dirty="0" err="1" smtClean="0">
                <a:latin typeface="Arial" pitchFamily="34" charset="0"/>
                <a:cs typeface="Arial" pitchFamily="34" charset="0"/>
              </a:rPr>
              <a:t>транексамовую</a:t>
            </a:r>
            <a:r>
              <a:rPr lang="ru-RU" sz="2800" b="1" dirty="0" smtClean="0">
                <a:latin typeface="Arial" pitchFamily="34" charset="0"/>
                <a:cs typeface="Arial" pitchFamily="34" charset="0"/>
              </a:rPr>
              <a:t> кислоту, это позволило бы избежать 128 000 летальных исходов</a:t>
            </a:r>
          </a:p>
        </p:txBody>
      </p:sp>
      <p:sp>
        <p:nvSpPr>
          <p:cNvPr id="92163" name="Прямоугольник 4"/>
          <p:cNvSpPr>
            <a:spLocks noChangeArrowheads="1"/>
          </p:cNvSpPr>
          <p:nvPr/>
        </p:nvSpPr>
        <p:spPr bwMode="auto">
          <a:xfrm>
            <a:off x="666750" y="5357813"/>
            <a:ext cx="8477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dirty="0" err="1">
                <a:latin typeface="Arial" pitchFamily="34" charset="0"/>
                <a:cs typeface="Arial" pitchFamily="34" charset="0"/>
              </a:rPr>
              <a:t>Callum</a:t>
            </a:r>
            <a:r>
              <a:rPr lang="en-US" sz="1000" dirty="0">
                <a:latin typeface="Arial" pitchFamily="34" charset="0"/>
                <a:cs typeface="Arial" pitchFamily="34" charset="0"/>
              </a:rPr>
              <a:t> JL, </a:t>
            </a:r>
            <a:r>
              <a:rPr lang="en-US" sz="1000" dirty="0" err="1">
                <a:latin typeface="Arial" pitchFamily="34" charset="0"/>
                <a:cs typeface="Arial" pitchFamily="34" charset="0"/>
              </a:rPr>
              <a:t>Rizoli</a:t>
            </a:r>
            <a:r>
              <a:rPr lang="en-US" sz="1000" dirty="0">
                <a:latin typeface="Arial" pitchFamily="34" charset="0"/>
                <a:cs typeface="Arial" pitchFamily="34" charset="0"/>
              </a:rPr>
              <a:t> S. Assessment and management of massive bleeding:</a:t>
            </a:r>
            <a:r>
              <a:rPr lang="ru-RU" sz="1000" dirty="0">
                <a:latin typeface="Arial" pitchFamily="34" charset="0"/>
                <a:cs typeface="Arial" pitchFamily="34" charset="0"/>
              </a:rPr>
              <a:t> </a:t>
            </a:r>
            <a:r>
              <a:rPr lang="en-US" sz="1000" dirty="0">
                <a:latin typeface="Arial" pitchFamily="34" charset="0"/>
                <a:cs typeface="Arial" pitchFamily="34" charset="0"/>
              </a:rPr>
              <a:t>coagulation assessment, pharmacologic strategies, and transfusion management.</a:t>
            </a:r>
            <a:r>
              <a:rPr lang="ru-RU" sz="1000" dirty="0">
                <a:latin typeface="Arial" pitchFamily="34" charset="0"/>
                <a:cs typeface="Arial" pitchFamily="34" charset="0"/>
              </a:rPr>
              <a:t> </a:t>
            </a:r>
            <a:r>
              <a:rPr lang="en-US" sz="1000" dirty="0">
                <a:latin typeface="Arial" pitchFamily="34" charset="0"/>
                <a:cs typeface="Arial" pitchFamily="34" charset="0"/>
              </a:rPr>
              <a:t>Hematology Am </a:t>
            </a:r>
            <a:r>
              <a:rPr lang="en-US" sz="1000" dirty="0" err="1">
                <a:latin typeface="Arial" pitchFamily="34" charset="0"/>
                <a:cs typeface="Arial" pitchFamily="34" charset="0"/>
              </a:rPr>
              <a:t>Soc</a:t>
            </a:r>
            <a:r>
              <a:rPr lang="en-US" sz="1000" dirty="0">
                <a:latin typeface="Arial" pitchFamily="34" charset="0"/>
                <a:cs typeface="Arial" pitchFamily="34" charset="0"/>
              </a:rPr>
              <a:t> </a:t>
            </a:r>
            <a:r>
              <a:rPr lang="en-US" sz="1000" dirty="0" err="1">
                <a:latin typeface="Arial" pitchFamily="34" charset="0"/>
                <a:cs typeface="Arial" pitchFamily="34" charset="0"/>
              </a:rPr>
              <a:t>Hematol</a:t>
            </a:r>
            <a:r>
              <a:rPr lang="en-US" sz="1000" dirty="0">
                <a:latin typeface="Arial" pitchFamily="34" charset="0"/>
                <a:cs typeface="Arial" pitchFamily="34" charset="0"/>
              </a:rPr>
              <a:t> </a:t>
            </a:r>
            <a:r>
              <a:rPr lang="en-US" sz="1000" dirty="0" err="1">
                <a:latin typeface="Arial" pitchFamily="34" charset="0"/>
                <a:cs typeface="Arial" pitchFamily="34" charset="0"/>
              </a:rPr>
              <a:t>Educ</a:t>
            </a:r>
            <a:r>
              <a:rPr lang="en-US" sz="1000" dirty="0">
                <a:latin typeface="Arial" pitchFamily="34" charset="0"/>
                <a:cs typeface="Arial" pitchFamily="34" charset="0"/>
              </a:rPr>
              <a:t> Program. 2012;2012:522-8.</a:t>
            </a:r>
            <a:endParaRPr lang="ru-RU" sz="1000" dirty="0">
              <a:latin typeface="Arial" pitchFamily="34" charset="0"/>
              <a:cs typeface="Arial" pitchFamily="34" charset="0"/>
            </a:endParaRPr>
          </a:p>
        </p:txBody>
      </p:sp>
      <p:pic>
        <p:nvPicPr>
          <p:cNvPr id="921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51641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0082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100" b="1" dirty="0" smtClean="0"/>
              <a:t/>
            </a:r>
            <a:br>
              <a:rPr lang="ru-RU" sz="3100" b="1" dirty="0" smtClean="0"/>
            </a:br>
            <a:r>
              <a:rPr lang="ru-RU" sz="3100" b="1" dirty="0" smtClean="0"/>
              <a:t>Согревание пациента и переливание ему  теплых растворов</a:t>
            </a:r>
            <a:r>
              <a:rPr lang="ru-RU" b="1" dirty="0" smtClean="0"/>
              <a:t/>
            </a:r>
            <a:br>
              <a:rPr lang="ru-RU" b="1" dirty="0" smtClean="0"/>
            </a:br>
            <a:endParaRPr lang="ru-RU" b="1" dirty="0"/>
          </a:p>
        </p:txBody>
      </p:sp>
      <p:pic>
        <p:nvPicPr>
          <p:cNvPr id="44034" name="Picture 2" descr="C:\Users\Администратор\Desktop\фото работа\IMAG1873.jpg"/>
          <p:cNvPicPr>
            <a:picLocks noGrp="1" noChangeAspect="1" noChangeArrowheads="1"/>
          </p:cNvPicPr>
          <p:nvPr>
            <p:ph idx="1"/>
          </p:nvPr>
        </p:nvPicPr>
        <p:blipFill>
          <a:blip r:embed="rId2" cstate="print"/>
          <a:srcRect/>
          <a:stretch>
            <a:fillRect/>
          </a:stretch>
        </p:blipFill>
        <p:spPr bwMode="auto">
          <a:xfrm>
            <a:off x="467544" y="1700808"/>
            <a:ext cx="4055311" cy="2286082"/>
          </a:xfrm>
          <a:prstGeom prst="rect">
            <a:avLst/>
          </a:prstGeom>
          <a:noFill/>
        </p:spPr>
      </p:pic>
      <p:pic>
        <p:nvPicPr>
          <p:cNvPr id="44035" name="Picture 3" descr="C:\Users\Администратор\Desktop\фото работа\IMAG1872.jpg"/>
          <p:cNvPicPr>
            <a:picLocks noChangeAspect="1" noChangeArrowheads="1"/>
          </p:cNvPicPr>
          <p:nvPr/>
        </p:nvPicPr>
        <p:blipFill>
          <a:blip r:embed="rId3" cstate="print"/>
          <a:srcRect/>
          <a:stretch>
            <a:fillRect/>
          </a:stretch>
        </p:blipFill>
        <p:spPr bwMode="auto">
          <a:xfrm>
            <a:off x="4572000" y="1772816"/>
            <a:ext cx="4343022" cy="2232248"/>
          </a:xfrm>
          <a:prstGeom prst="rect">
            <a:avLst/>
          </a:prstGeom>
          <a:noFill/>
        </p:spPr>
      </p:pic>
      <p:pic>
        <p:nvPicPr>
          <p:cNvPr id="44036" name="Picture 4" descr="C:\Users\Администратор\Desktop\фото работа\IMAG1869.jpg"/>
          <p:cNvPicPr>
            <a:picLocks noChangeAspect="1" noChangeArrowheads="1"/>
          </p:cNvPicPr>
          <p:nvPr/>
        </p:nvPicPr>
        <p:blipFill>
          <a:blip r:embed="rId4" cstate="print"/>
          <a:srcRect/>
          <a:stretch>
            <a:fillRect/>
          </a:stretch>
        </p:blipFill>
        <p:spPr bwMode="auto">
          <a:xfrm>
            <a:off x="1979712" y="4293096"/>
            <a:ext cx="5040560" cy="2564904"/>
          </a:xfrm>
          <a:prstGeom prst="rect">
            <a:avLst/>
          </a:prstGeom>
          <a:noFill/>
        </p:spPr>
      </p:pic>
      <p:sp>
        <p:nvSpPr>
          <p:cNvPr id="7" name="Овал 6"/>
          <p:cNvSpPr/>
          <p:nvPr/>
        </p:nvSpPr>
        <p:spPr>
          <a:xfrm>
            <a:off x="2339752" y="5085184"/>
            <a:ext cx="504056" cy="360040"/>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1547664" y="1988840"/>
            <a:ext cx="360040" cy="216024"/>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67545" y="6322097"/>
            <a:ext cx="2520279" cy="246221"/>
          </a:xfrm>
          <a:prstGeom prst="rect">
            <a:avLst/>
          </a:prstGeom>
        </p:spPr>
        <p:txBody>
          <a:bodyPr wrap="square">
            <a:spAutoFit/>
          </a:bodyPr>
          <a:lstStyle/>
          <a:p>
            <a:r>
              <a:rPr lang="ru-RU" sz="1000" dirty="0" smtClean="0"/>
              <a:t>Матковский А.А., 2015</a:t>
            </a:r>
            <a:endParaRPr lang="ru-RU" sz="1000" dirty="0"/>
          </a:p>
        </p:txBody>
      </p:sp>
    </p:spTree>
    <p:extLst>
      <p:ext uri="{BB962C8B-B14F-4D97-AF65-F5344CB8AC3E}">
        <p14:creationId xmlns:p14="http://schemas.microsoft.com/office/powerpoint/2010/main" val="6563529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Какие растворы переливать?</a:t>
            </a:r>
            <a:endParaRPr lang="ru-RU" b="1" dirty="0"/>
          </a:p>
        </p:txBody>
      </p:sp>
      <p:sp>
        <p:nvSpPr>
          <p:cNvPr id="3" name="Содержимое 2"/>
          <p:cNvSpPr>
            <a:spLocks noGrp="1"/>
          </p:cNvSpPr>
          <p:nvPr>
            <p:ph idx="1"/>
          </p:nvPr>
        </p:nvSpPr>
        <p:spPr/>
        <p:txBody>
          <a:bodyPr/>
          <a:lstStyle/>
          <a:p>
            <a:pPr>
              <a:buNone/>
            </a:pPr>
            <a:r>
              <a:rPr lang="ru-RU" b="1" dirty="0" smtClean="0"/>
              <a:t>Уровень доказательности 1 </a:t>
            </a:r>
            <a:r>
              <a:rPr lang="en-US" b="1" dirty="0" smtClean="0"/>
              <a:t>b</a:t>
            </a:r>
          </a:p>
          <a:p>
            <a:pPr>
              <a:buNone/>
            </a:pPr>
            <a:endParaRPr lang="ru-RU" dirty="0" smtClean="0"/>
          </a:p>
          <a:p>
            <a:pPr algn="ctr">
              <a:buNone/>
            </a:pPr>
            <a:r>
              <a:rPr lang="ru-RU" dirty="0" smtClean="0"/>
              <a:t>Учитывая риск развития </a:t>
            </a:r>
            <a:r>
              <a:rPr lang="ru-RU" dirty="0" err="1" smtClean="0"/>
              <a:t>гиперхлоремического</a:t>
            </a:r>
            <a:r>
              <a:rPr lang="ru-RU" dirty="0" smtClean="0"/>
              <a:t> ацидоза в обычной практике, в случае, когда показано использование для </a:t>
            </a:r>
            <a:r>
              <a:rPr lang="ru-RU" dirty="0" err="1" smtClean="0"/>
              <a:t>обьемного</a:t>
            </a:r>
            <a:r>
              <a:rPr lang="ru-RU" dirty="0" smtClean="0"/>
              <a:t> или жидкостного замещения </a:t>
            </a:r>
            <a:r>
              <a:rPr lang="ru-RU" dirty="0" err="1" smtClean="0"/>
              <a:t>кристалоидов</a:t>
            </a:r>
            <a:r>
              <a:rPr lang="ru-RU" dirty="0" smtClean="0"/>
              <a:t>, вместо 0,9% раствора </a:t>
            </a:r>
            <a:r>
              <a:rPr lang="en-US" dirty="0" err="1" smtClean="0"/>
              <a:t>NaCl</a:t>
            </a:r>
            <a:r>
              <a:rPr lang="en-US" dirty="0" smtClean="0"/>
              <a:t> </a:t>
            </a:r>
            <a:r>
              <a:rPr lang="ru-RU" dirty="0" smtClean="0"/>
              <a:t>следует использовать сбалансированные растворы…..( </a:t>
            </a:r>
            <a:r>
              <a:rPr lang="ru-RU" dirty="0" err="1" smtClean="0"/>
              <a:t>р-р</a:t>
            </a:r>
            <a:r>
              <a:rPr lang="ru-RU" dirty="0" smtClean="0"/>
              <a:t> </a:t>
            </a:r>
            <a:r>
              <a:rPr lang="ru-RU" dirty="0" err="1" smtClean="0"/>
              <a:t>Рингера</a:t>
            </a:r>
            <a:r>
              <a:rPr lang="ru-RU" dirty="0" smtClean="0"/>
              <a:t>, </a:t>
            </a:r>
            <a:r>
              <a:rPr lang="ru-RU" dirty="0" err="1" smtClean="0"/>
              <a:t>Стерофундин</a:t>
            </a:r>
            <a:r>
              <a:rPr lang="ru-RU" dirty="0" smtClean="0"/>
              <a:t>…)</a:t>
            </a:r>
          </a:p>
          <a:p>
            <a:pPr algn="ctr">
              <a:buNone/>
            </a:pPr>
            <a:endParaRPr lang="ru-RU" dirty="0" smtClean="0"/>
          </a:p>
          <a:p>
            <a:pPr algn="r">
              <a:buNone/>
            </a:pPr>
            <a:r>
              <a:rPr lang="en-US" sz="1000" dirty="0" smtClean="0"/>
              <a:t>British Consensus Guidelines on Intravenous Fluid Therapy for </a:t>
            </a:r>
            <a:r>
              <a:rPr lang="en-US" sz="1000" dirty="0" err="1" smtClean="0"/>
              <a:t>Aduit</a:t>
            </a:r>
            <a:r>
              <a:rPr lang="en-US" sz="1000" dirty="0" smtClean="0"/>
              <a:t> Surgical Patients, 2014</a:t>
            </a:r>
            <a:endParaRPr lang="ru-RU" sz="1000" dirty="0"/>
          </a:p>
        </p:txBody>
      </p:sp>
      <p:sp>
        <p:nvSpPr>
          <p:cNvPr id="4" name="Прямоугольник 3"/>
          <p:cNvSpPr/>
          <p:nvPr/>
        </p:nvSpPr>
        <p:spPr>
          <a:xfrm>
            <a:off x="251521" y="6198990"/>
            <a:ext cx="2664295" cy="246221"/>
          </a:xfrm>
          <a:prstGeom prst="rect">
            <a:avLst/>
          </a:prstGeom>
        </p:spPr>
        <p:txBody>
          <a:bodyPr wrap="square">
            <a:spAutoFit/>
          </a:bodyPr>
          <a:lstStyle/>
          <a:p>
            <a:r>
              <a:rPr lang="ru-RU" sz="1000" dirty="0" smtClean="0"/>
              <a:t>Матковский А.А., 2015</a:t>
            </a:r>
            <a:endParaRPr lang="ru-RU" sz="1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t>Является ли «физиологический раствор» - физиологическим</a:t>
            </a:r>
            <a:endParaRPr lang="ru-RU" sz="28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354324620"/>
              </p:ext>
            </p:extLst>
          </p:nvPr>
        </p:nvGraphicFramePr>
        <p:xfrm>
          <a:off x="467544" y="1556792"/>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04930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rgbClr val="FF0000"/>
                </a:solidFill>
              </a:rPr>
              <a:t>Алгоритм действия при критической  кровопотере</a:t>
            </a:r>
            <a:endParaRPr lang="ru-RU" sz="2400" dirty="0"/>
          </a:p>
        </p:txBody>
      </p:sp>
      <p:sp>
        <p:nvSpPr>
          <p:cNvPr id="3" name="Объект 2"/>
          <p:cNvSpPr>
            <a:spLocks noGrp="1"/>
          </p:cNvSpPr>
          <p:nvPr>
            <p:ph idx="1"/>
          </p:nvPr>
        </p:nvSpPr>
        <p:spPr/>
        <p:txBody>
          <a:bodyPr/>
          <a:lstStyle/>
          <a:p>
            <a:endParaRPr lang="ru-RU"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268760"/>
            <a:ext cx="6912768" cy="472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rot="10800000" flipV="1">
            <a:off x="0" y="6216877"/>
            <a:ext cx="9144000" cy="707886"/>
          </a:xfrm>
          <a:prstGeom prst="rect">
            <a:avLst/>
          </a:prstGeom>
        </p:spPr>
        <p:txBody>
          <a:bodyPr wrap="square">
            <a:spAutoFit/>
          </a:bodyPr>
          <a:lstStyle/>
          <a:p>
            <a:pPr algn="r" eaLnBrk="1" hangingPunct="1"/>
            <a:r>
              <a:rPr lang="ru-RU" sz="800" dirty="0" err="1" smtClean="0"/>
              <a:t>Е.М.Шифман</a:t>
            </a:r>
            <a:r>
              <a:rPr lang="ru-RU" sz="800" dirty="0" smtClean="0"/>
              <a:t>, А.В.Куликов, С.Р. </a:t>
            </a:r>
            <a:r>
              <a:rPr lang="ru-RU" sz="800" dirty="0" err="1" smtClean="0"/>
              <a:t>Беломестнов</a:t>
            </a:r>
            <a:r>
              <a:rPr lang="ru-RU" sz="800" dirty="0" smtClean="0"/>
              <a:t>, И.Б. </a:t>
            </a:r>
            <a:r>
              <a:rPr lang="ru-RU" sz="800" dirty="0" err="1" smtClean="0"/>
              <a:t>Заболотских</a:t>
            </a:r>
            <a:r>
              <a:rPr lang="ru-RU" sz="800" dirty="0" smtClean="0"/>
              <a:t> «Интенсивная терапия и анестезия при кровопотере в акушерстве» </a:t>
            </a:r>
            <a:r>
              <a:rPr lang="en-US" altLang="ru-RU" sz="800" dirty="0" smtClean="0"/>
              <a:t>International survey on variations in practice of the management of the third stage of </a:t>
            </a:r>
            <a:r>
              <a:rPr lang="en-US" altLang="ru-RU" sz="800" dirty="0" err="1" smtClean="0"/>
              <a:t>labour</a:t>
            </a:r>
            <a:r>
              <a:rPr lang="en-US" altLang="ru-RU" sz="800" dirty="0" smtClean="0"/>
              <a:t> Bulletin of the World Health Organization Bull World Health Organ vol.81 no.4 </a:t>
            </a:r>
            <a:r>
              <a:rPr lang="en-US" altLang="ru-RU" sz="800" dirty="0" err="1" smtClean="0"/>
              <a:t>Genebra</a:t>
            </a:r>
            <a:r>
              <a:rPr lang="en-US" altLang="ru-RU" sz="800" dirty="0" smtClean="0"/>
              <a:t> 2003</a:t>
            </a:r>
            <a:endParaRPr lang="ru-RU" altLang="ru-RU" sz="800" dirty="0" smtClean="0"/>
          </a:p>
          <a:p>
            <a:pPr algn="r" eaLnBrk="1" hangingPunct="1"/>
            <a:r>
              <a:rPr lang="en-US" altLang="ru-RU" sz="800" dirty="0" smtClean="0"/>
              <a:t>Saving women’s lives: evidence-based recommendations for the prevention of postpartum </a:t>
            </a:r>
            <a:r>
              <a:rPr lang="en-US" altLang="ru-RU" sz="800" dirty="0" err="1" smtClean="0"/>
              <a:t>haemorrhage</a:t>
            </a:r>
            <a:r>
              <a:rPr lang="en-US" altLang="ru-RU" sz="800" dirty="0" smtClean="0"/>
              <a:t> Bulletin of the World Health Organization Bull  World Health Organ vol.85 no.4 </a:t>
            </a:r>
            <a:r>
              <a:rPr lang="fr-FR" altLang="ru-RU" sz="800" dirty="0" smtClean="0"/>
              <a:t>Travail des RPC sur l</a:t>
            </a:r>
            <a:r>
              <a:rPr lang="ru-RU" altLang="ru-RU" sz="800" dirty="0" smtClean="0"/>
              <a:t>'</a:t>
            </a:r>
            <a:r>
              <a:rPr lang="fr-FR" altLang="ru-RU" sz="800" dirty="0" smtClean="0"/>
              <a:t>HPP</a:t>
            </a:r>
            <a:r>
              <a:rPr lang="ru-RU" altLang="ru-RU" sz="800" dirty="0" smtClean="0"/>
              <a:t>.</a:t>
            </a:r>
            <a:r>
              <a:rPr lang="en-US" altLang="ru-RU" sz="800" dirty="0" err="1" smtClean="0"/>
              <a:t>Gynecol</a:t>
            </a:r>
            <a:r>
              <a:rPr lang="en-US" altLang="ru-RU" sz="800" dirty="0" smtClean="0"/>
              <a:t> </a:t>
            </a:r>
            <a:r>
              <a:rPr lang="en-US" altLang="ru-RU" sz="800" dirty="0" err="1" smtClean="0"/>
              <a:t>Obstet</a:t>
            </a:r>
            <a:r>
              <a:rPr lang="en-US" altLang="ru-RU" sz="800" dirty="0" smtClean="0"/>
              <a:t> </a:t>
            </a:r>
            <a:r>
              <a:rPr lang="en-US" altLang="ru-RU" sz="800" dirty="0" err="1" smtClean="0"/>
              <a:t>Fertil</a:t>
            </a:r>
            <a:r>
              <a:rPr lang="ru-RU" altLang="ru-RU" sz="800" dirty="0" smtClean="0"/>
              <a:t>. </a:t>
            </a:r>
            <a:r>
              <a:rPr lang="en-US" altLang="ru-RU" sz="800" dirty="0" smtClean="0"/>
              <a:t>2005 Apr;33(4):268-74. </a:t>
            </a:r>
            <a:r>
              <a:rPr lang="en-US" altLang="ru-RU" sz="800" dirty="0" err="1" smtClean="0"/>
              <a:t>Epub</a:t>
            </a:r>
            <a:r>
              <a:rPr lang="en-US" altLang="ru-RU" sz="800" dirty="0" smtClean="0"/>
              <a:t> 2005 Apr 7.</a:t>
            </a:r>
            <a:r>
              <a:rPr lang="ru-RU" altLang="ru-RU" sz="800" dirty="0" smtClean="0"/>
              <a:t>Форум «Мать и дитя», Москва, 2007 </a:t>
            </a:r>
            <a:r>
              <a:rPr lang="ru-RU" sz="800" b="1" dirty="0" smtClean="0"/>
              <a:t/>
            </a:r>
            <a:br>
              <a:rPr lang="ru-RU" sz="800" b="1" dirty="0" smtClean="0"/>
            </a:br>
            <a:endParaRPr lang="ru-RU" sz="800" dirty="0"/>
          </a:p>
        </p:txBody>
      </p:sp>
    </p:spTree>
    <p:extLst>
      <p:ext uri="{BB962C8B-B14F-4D97-AF65-F5344CB8AC3E}">
        <p14:creationId xmlns:p14="http://schemas.microsoft.com/office/powerpoint/2010/main" val="31955422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buNone/>
            </a:pPr>
            <a:endParaRPr lang="ru-RU" sz="3200" b="1" dirty="0" smtClean="0">
              <a:solidFill>
                <a:srgbClr val="FF0000"/>
              </a:solidFill>
            </a:endParaRPr>
          </a:p>
          <a:p>
            <a:pPr algn="ctr">
              <a:buNone/>
            </a:pPr>
            <a:endParaRPr lang="ru-RU" sz="3200" b="1" dirty="0" smtClean="0">
              <a:solidFill>
                <a:srgbClr val="FF0000"/>
              </a:solidFill>
            </a:endParaRPr>
          </a:p>
          <a:p>
            <a:pPr algn="ctr">
              <a:buNone/>
            </a:pPr>
            <a:r>
              <a:rPr lang="ru-RU" sz="3200" b="1" smtClean="0">
                <a:solidFill>
                  <a:srgbClr val="FF0000"/>
                </a:solidFill>
              </a:rPr>
              <a:t> </a:t>
            </a:r>
            <a:r>
              <a:rPr lang="ru-RU" sz="3200" b="1" smtClean="0">
                <a:solidFill>
                  <a:srgbClr val="FF0000"/>
                </a:solidFill>
              </a:rPr>
              <a:t>в 99% </a:t>
            </a:r>
            <a:r>
              <a:rPr lang="ru-RU" sz="3200" b="1" dirty="0" smtClean="0">
                <a:solidFill>
                  <a:srgbClr val="FF0000"/>
                </a:solidFill>
              </a:rPr>
              <a:t>случаях послеродовое кровотечение</a:t>
            </a:r>
            <a:r>
              <a:rPr lang="ru-RU" sz="3200" b="1" dirty="0">
                <a:solidFill>
                  <a:srgbClr val="FF0000"/>
                </a:solidFill>
              </a:rPr>
              <a:t> </a:t>
            </a:r>
            <a:r>
              <a:rPr lang="ru-RU" sz="3200" b="1" dirty="0" smtClean="0">
                <a:solidFill>
                  <a:srgbClr val="FF0000"/>
                </a:solidFill>
              </a:rPr>
              <a:t>–</a:t>
            </a:r>
            <a:r>
              <a:rPr lang="ru-RU" sz="3200" b="1" dirty="0">
                <a:solidFill>
                  <a:srgbClr val="FF0000"/>
                </a:solidFill>
              </a:rPr>
              <a:t> </a:t>
            </a:r>
            <a:r>
              <a:rPr lang="ru-RU" sz="3200" b="1" dirty="0" smtClean="0">
                <a:solidFill>
                  <a:srgbClr val="FF0000"/>
                </a:solidFill>
              </a:rPr>
              <a:t>это</a:t>
            </a:r>
            <a:r>
              <a:rPr lang="ru-RU" sz="3200" b="1" dirty="0">
                <a:solidFill>
                  <a:srgbClr val="FF0000"/>
                </a:solidFill>
              </a:rPr>
              <a:t> </a:t>
            </a:r>
            <a:r>
              <a:rPr lang="ru-RU" sz="3200" b="1" dirty="0" smtClean="0">
                <a:solidFill>
                  <a:srgbClr val="FF0000"/>
                </a:solidFill>
              </a:rPr>
              <a:t>атоническое </a:t>
            </a:r>
            <a:r>
              <a:rPr lang="ru-RU" sz="3200" b="1" dirty="0">
                <a:solidFill>
                  <a:srgbClr val="FF0000"/>
                </a:solidFill>
              </a:rPr>
              <a:t>маточное кровотечение</a:t>
            </a:r>
            <a:r>
              <a:rPr lang="ru-RU" sz="3200" b="1" dirty="0" smtClean="0">
                <a:solidFill>
                  <a:srgbClr val="FF0000"/>
                </a:solidFill>
              </a:rPr>
              <a:t>!!!</a:t>
            </a:r>
          </a:p>
          <a:p>
            <a:pPr algn="ctr">
              <a:buNone/>
            </a:pPr>
            <a:endParaRPr lang="ru-RU" sz="3200" b="1" dirty="0">
              <a:solidFill>
                <a:srgbClr val="FF0000"/>
              </a:solidFill>
            </a:endParaRPr>
          </a:p>
          <a:p>
            <a:pPr algn="ctr">
              <a:buNone/>
            </a:pPr>
            <a:endParaRPr lang="ru-RU" sz="3200" b="1" dirty="0" smtClean="0">
              <a:solidFill>
                <a:srgbClr val="FF0000"/>
              </a:solidFill>
            </a:endParaRPr>
          </a:p>
          <a:p>
            <a:pPr algn="ctr">
              <a:buNone/>
            </a:pPr>
            <a:endParaRPr lang="ru-RU" sz="3200" b="1" dirty="0">
              <a:solidFill>
                <a:srgbClr val="FF0000"/>
              </a:solidFill>
            </a:endParaRPr>
          </a:p>
          <a:p>
            <a:pPr>
              <a:buNone/>
            </a:pPr>
            <a:endParaRPr lang="ru-RU" sz="800" dirty="0" smtClean="0"/>
          </a:p>
          <a:p>
            <a:pPr algn="r">
              <a:buNone/>
            </a:pPr>
            <a:r>
              <a:rPr lang="ru-RU" sz="1000" dirty="0" smtClean="0"/>
              <a:t>Статистика  ГБУЗ ОДКБ №1, ОАР и ИТ,ОПЦ 2012-2014 г.г.</a:t>
            </a:r>
            <a:endParaRPr lang="ru-RU" sz="1000" dirty="0"/>
          </a:p>
        </p:txBody>
      </p:sp>
      <p:sp>
        <p:nvSpPr>
          <p:cNvPr id="5" name="Прямоугольник 4"/>
          <p:cNvSpPr/>
          <p:nvPr/>
        </p:nvSpPr>
        <p:spPr>
          <a:xfrm>
            <a:off x="323529" y="6211764"/>
            <a:ext cx="2664295" cy="246221"/>
          </a:xfrm>
          <a:prstGeom prst="rect">
            <a:avLst/>
          </a:prstGeom>
        </p:spPr>
        <p:txBody>
          <a:bodyPr wrap="square">
            <a:spAutoFit/>
          </a:bodyPr>
          <a:lstStyle/>
          <a:p>
            <a:r>
              <a:rPr lang="ru-RU" sz="1000" dirty="0" smtClean="0"/>
              <a:t>Матковский А.А., 2015</a:t>
            </a:r>
            <a:endParaRPr lang="ru-RU" sz="1000" dirty="0"/>
          </a:p>
        </p:txBody>
      </p:sp>
    </p:spTree>
    <p:extLst>
      <p:ext uri="{BB962C8B-B14F-4D97-AF65-F5344CB8AC3E}">
        <p14:creationId xmlns:p14="http://schemas.microsoft.com/office/powerpoint/2010/main" val="40739637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t>Главные причины неудач при кровопотере</a:t>
            </a:r>
            <a:endParaRPr lang="ru-RU" sz="2800" b="1" dirty="0"/>
          </a:p>
        </p:txBody>
      </p:sp>
      <p:sp>
        <p:nvSpPr>
          <p:cNvPr id="3" name="Содержимое 2"/>
          <p:cNvSpPr>
            <a:spLocks noGrp="1"/>
          </p:cNvSpPr>
          <p:nvPr>
            <p:ph idx="1"/>
          </p:nvPr>
        </p:nvSpPr>
        <p:spPr/>
        <p:txBody>
          <a:bodyPr/>
          <a:lstStyle/>
          <a:p>
            <a:pPr algn="just"/>
            <a:r>
              <a:rPr lang="ru-RU" b="1" dirty="0" smtClean="0"/>
              <a:t>Отсутствие готовности  к оказанию помощи при высоких факторах риска</a:t>
            </a:r>
          </a:p>
          <a:p>
            <a:pPr algn="just"/>
            <a:r>
              <a:rPr lang="ru-RU" b="1" dirty="0" smtClean="0"/>
              <a:t>Промедление с хирургическим гемостазом</a:t>
            </a:r>
          </a:p>
          <a:p>
            <a:pPr algn="just"/>
            <a:r>
              <a:rPr lang="ru-RU" b="1" dirty="0" smtClean="0"/>
              <a:t>Использование неадекватного консервативного гемостаза</a:t>
            </a:r>
          </a:p>
          <a:p>
            <a:pPr algn="just"/>
            <a:r>
              <a:rPr lang="ru-RU" b="1" dirty="0" smtClean="0"/>
              <a:t>Неполный  </a:t>
            </a:r>
            <a:r>
              <a:rPr lang="ru-RU" b="1" dirty="0" err="1" smtClean="0"/>
              <a:t>обьем</a:t>
            </a:r>
            <a:r>
              <a:rPr lang="ru-RU" b="1" dirty="0" smtClean="0"/>
              <a:t> хирургического гемостаза</a:t>
            </a:r>
          </a:p>
          <a:p>
            <a:pPr algn="just"/>
            <a:r>
              <a:rPr lang="ru-RU" b="1" dirty="0" smtClean="0"/>
              <a:t>Промедление с повторными операциями по поводу остановки кровотечения</a:t>
            </a:r>
          </a:p>
          <a:p>
            <a:pPr algn="just"/>
            <a:r>
              <a:rPr lang="ru-RU" b="1" dirty="0" smtClean="0"/>
              <a:t>Медленный темп восполнения ОЦК</a:t>
            </a:r>
            <a:endParaRPr lang="ru-RU"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D:\Users\МатковскийАА\Desktop\фото опц\Областной перинатальный центр фото1\DSC00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3861048"/>
            <a:ext cx="3316113" cy="25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Объект 2"/>
          <p:cNvSpPr>
            <a:spLocks noGrp="1"/>
          </p:cNvSpPr>
          <p:nvPr>
            <p:ph sz="half" idx="1"/>
          </p:nvPr>
        </p:nvSpPr>
        <p:spPr>
          <a:xfrm>
            <a:off x="250825" y="1125538"/>
            <a:ext cx="8424863" cy="4824412"/>
          </a:xfrm>
        </p:spPr>
        <p:txBody>
          <a:bodyPr/>
          <a:lstStyle/>
          <a:p>
            <a:pPr marL="44450" indent="0" algn="ctr">
              <a:buFont typeface="Georgia" pitchFamily="18" charset="0"/>
              <a:buNone/>
              <a:defRPr/>
            </a:pPr>
            <a:endParaRPr lang="ru-RU" sz="1800" dirty="0" smtClean="0">
              <a:latin typeface="Arial" charset="0"/>
              <a:cs typeface="Arial" charset="0"/>
            </a:endParaRPr>
          </a:p>
          <a:p>
            <a:pPr eaLnBrk="1" fontAlgn="t" hangingPunct="1">
              <a:defRPr/>
            </a:pPr>
            <a:endParaRPr lang="ru-RU" sz="1800" dirty="0"/>
          </a:p>
          <a:p>
            <a:pPr marL="44450" indent="0">
              <a:buFont typeface="Georgia" pitchFamily="18" charset="0"/>
              <a:buNone/>
              <a:defRPr/>
            </a:pPr>
            <a:endParaRPr lang="ru-RU" sz="1800" dirty="0" smtClean="0">
              <a:latin typeface="Arial" charset="0"/>
              <a:cs typeface="Arial" charset="0"/>
            </a:endParaRPr>
          </a:p>
          <a:p>
            <a:pPr marL="44450" indent="0">
              <a:buFont typeface="Georgia" pitchFamily="18" charset="0"/>
              <a:buNone/>
              <a:defRPr/>
            </a:pPr>
            <a:endParaRPr lang="ru-RU" sz="1800" dirty="0" smtClean="0">
              <a:latin typeface="Arial" charset="0"/>
              <a:cs typeface="Arial" charset="0"/>
            </a:endParaRPr>
          </a:p>
          <a:p>
            <a:pPr marL="44450" indent="0">
              <a:buFont typeface="Georgia" pitchFamily="18" charset="0"/>
              <a:buNone/>
              <a:defRPr/>
            </a:pPr>
            <a:endParaRPr lang="ru-RU" sz="1800" dirty="0" smtClean="0">
              <a:latin typeface="Arial" charset="0"/>
              <a:cs typeface="Arial" charset="0"/>
            </a:endParaRPr>
          </a:p>
          <a:p>
            <a:pPr marL="44450" indent="0">
              <a:buFont typeface="Georgia" pitchFamily="18" charset="0"/>
              <a:buNone/>
              <a:defRPr/>
            </a:pPr>
            <a:endParaRPr lang="ru-RU" sz="1800" dirty="0" smtClean="0">
              <a:latin typeface="Arial" charset="0"/>
              <a:cs typeface="Arial" charset="0"/>
            </a:endParaRPr>
          </a:p>
        </p:txBody>
      </p:sp>
      <p:sp>
        <p:nvSpPr>
          <p:cNvPr id="48132" name="TextBox 7"/>
          <p:cNvSpPr txBox="1">
            <a:spLocks noChangeArrowheads="1"/>
          </p:cNvSpPr>
          <p:nvPr/>
        </p:nvSpPr>
        <p:spPr bwMode="auto">
          <a:xfrm>
            <a:off x="714375" y="500063"/>
            <a:ext cx="8429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400" b="1" dirty="0">
                <a:solidFill>
                  <a:srgbClr val="000000"/>
                </a:solidFill>
              </a:rPr>
              <a:t>Аппаратная </a:t>
            </a:r>
            <a:r>
              <a:rPr lang="ru-RU" altLang="ru-RU" sz="2400" b="1" dirty="0" err="1">
                <a:solidFill>
                  <a:srgbClr val="000000"/>
                </a:solidFill>
              </a:rPr>
              <a:t>реинфузия</a:t>
            </a:r>
            <a:r>
              <a:rPr lang="ru-RU" altLang="ru-RU" sz="2400" b="1" dirty="0">
                <a:solidFill>
                  <a:srgbClr val="000000"/>
                </a:solidFill>
              </a:rPr>
              <a:t> отмытых </a:t>
            </a:r>
            <a:r>
              <a:rPr lang="ru-RU" altLang="ru-RU" sz="2400" b="1" dirty="0" err="1">
                <a:solidFill>
                  <a:srgbClr val="000000"/>
                </a:solidFill>
              </a:rPr>
              <a:t>аутоэритроцитов</a:t>
            </a:r>
            <a:endParaRPr lang="ru-RU" altLang="ru-RU" sz="2400" b="1" dirty="0">
              <a:solidFill>
                <a:srgbClr val="000000"/>
              </a:solidFill>
            </a:endParaRPr>
          </a:p>
        </p:txBody>
      </p:sp>
      <p:graphicFrame>
        <p:nvGraphicFramePr>
          <p:cNvPr id="9" name="Таблица 8"/>
          <p:cNvGraphicFramePr>
            <a:graphicFrameLocks noGrp="1"/>
          </p:cNvGraphicFramePr>
          <p:nvPr/>
        </p:nvGraphicFramePr>
        <p:xfrm>
          <a:off x="539550" y="1397000"/>
          <a:ext cx="7992890" cy="2248024"/>
        </p:xfrm>
        <a:graphic>
          <a:graphicData uri="http://schemas.openxmlformats.org/drawingml/2006/table">
            <a:tbl>
              <a:tblPr firstRow="1" bandRow="1">
                <a:tableStyleId>{5C22544A-7EE6-4342-B048-85BDC9FD1C3A}</a:tableStyleId>
              </a:tblPr>
              <a:tblGrid>
                <a:gridCol w="2160242"/>
                <a:gridCol w="1512168"/>
                <a:gridCol w="1512168"/>
                <a:gridCol w="1209734"/>
                <a:gridCol w="1598578"/>
              </a:tblGrid>
              <a:tr h="562006">
                <a:tc>
                  <a:txBody>
                    <a:bodyPr/>
                    <a:lstStyle/>
                    <a:p>
                      <a:endParaRPr lang="ru-RU" dirty="0"/>
                    </a:p>
                  </a:txBody>
                  <a:tcPr>
                    <a:solidFill>
                      <a:srgbClr val="FF3300"/>
                    </a:solidFill>
                  </a:tcPr>
                </a:tc>
                <a:tc>
                  <a:txBody>
                    <a:bodyPr/>
                    <a:lstStyle/>
                    <a:p>
                      <a:pPr algn="ctr"/>
                      <a:r>
                        <a:rPr lang="ru-RU" dirty="0" smtClean="0"/>
                        <a:t>    2011</a:t>
                      </a:r>
                      <a:endParaRPr lang="ru-RU" dirty="0"/>
                    </a:p>
                  </a:txBody>
                  <a:tcPr>
                    <a:solidFill>
                      <a:srgbClr val="FF3300"/>
                    </a:solidFill>
                  </a:tcPr>
                </a:tc>
                <a:tc>
                  <a:txBody>
                    <a:bodyPr/>
                    <a:lstStyle/>
                    <a:p>
                      <a:pPr algn="ctr"/>
                      <a:r>
                        <a:rPr lang="ru-RU" dirty="0" smtClean="0"/>
                        <a:t>2012</a:t>
                      </a:r>
                      <a:endParaRPr lang="ru-RU" dirty="0"/>
                    </a:p>
                  </a:txBody>
                  <a:tcPr>
                    <a:solidFill>
                      <a:srgbClr val="FF3300"/>
                    </a:solidFill>
                  </a:tcPr>
                </a:tc>
                <a:tc>
                  <a:txBody>
                    <a:bodyPr/>
                    <a:lstStyle/>
                    <a:p>
                      <a:pPr algn="ctr"/>
                      <a:r>
                        <a:rPr lang="ru-RU" dirty="0" smtClean="0"/>
                        <a:t>2013</a:t>
                      </a:r>
                      <a:endParaRPr lang="ru-RU" dirty="0"/>
                    </a:p>
                  </a:txBody>
                  <a:tcPr>
                    <a:solidFill>
                      <a:srgbClr val="FF3300"/>
                    </a:solidFill>
                  </a:tcPr>
                </a:tc>
                <a:tc>
                  <a:txBody>
                    <a:bodyPr/>
                    <a:lstStyle/>
                    <a:p>
                      <a:pPr algn="ctr"/>
                      <a:r>
                        <a:rPr lang="ru-RU" dirty="0" smtClean="0"/>
                        <a:t>2014</a:t>
                      </a:r>
                      <a:endParaRPr lang="ru-RU" dirty="0"/>
                    </a:p>
                  </a:txBody>
                  <a:tcPr>
                    <a:solidFill>
                      <a:srgbClr val="FF3300"/>
                    </a:solidFill>
                  </a:tcPr>
                </a:tc>
              </a:tr>
              <a:tr h="562006">
                <a:tc>
                  <a:txBody>
                    <a:bodyPr/>
                    <a:lstStyle/>
                    <a:p>
                      <a:r>
                        <a:rPr lang="ru-RU" sz="1400" b="1" dirty="0" smtClean="0"/>
                        <a:t>Количество процедур</a:t>
                      </a:r>
                      <a:endParaRPr lang="ru-RU" sz="1400" b="1" dirty="0"/>
                    </a:p>
                  </a:txBody>
                  <a:tcPr/>
                </a:tc>
                <a:tc>
                  <a:txBody>
                    <a:bodyPr/>
                    <a:lstStyle/>
                    <a:p>
                      <a:pPr algn="ctr"/>
                      <a:r>
                        <a:rPr lang="ru-RU" b="1" dirty="0" smtClean="0"/>
                        <a:t>75</a:t>
                      </a:r>
                      <a:endParaRPr lang="ru-RU" b="1" dirty="0"/>
                    </a:p>
                  </a:txBody>
                  <a:tcPr/>
                </a:tc>
                <a:tc>
                  <a:txBody>
                    <a:bodyPr/>
                    <a:lstStyle/>
                    <a:p>
                      <a:pPr algn="ctr"/>
                      <a:r>
                        <a:rPr lang="ru-RU" b="1" dirty="0" smtClean="0"/>
                        <a:t>207</a:t>
                      </a:r>
                      <a:endParaRPr lang="ru-RU" b="1" dirty="0"/>
                    </a:p>
                  </a:txBody>
                  <a:tcPr/>
                </a:tc>
                <a:tc>
                  <a:txBody>
                    <a:bodyPr/>
                    <a:lstStyle/>
                    <a:p>
                      <a:pPr algn="ctr"/>
                      <a:r>
                        <a:rPr lang="ru-RU" b="1" dirty="0" smtClean="0"/>
                        <a:t>289</a:t>
                      </a:r>
                      <a:endParaRPr lang="ru-RU" b="1" dirty="0"/>
                    </a:p>
                  </a:txBody>
                  <a:tcPr/>
                </a:tc>
                <a:tc>
                  <a:txBody>
                    <a:bodyPr/>
                    <a:lstStyle/>
                    <a:p>
                      <a:pPr algn="ctr"/>
                      <a:r>
                        <a:rPr lang="ru-RU" b="1" dirty="0" smtClean="0"/>
                        <a:t>293</a:t>
                      </a:r>
                      <a:endParaRPr lang="ru-RU" b="1" dirty="0"/>
                    </a:p>
                  </a:txBody>
                  <a:tcPr/>
                </a:tc>
              </a:tr>
              <a:tr h="562006">
                <a:tc>
                  <a:txBody>
                    <a:bodyPr/>
                    <a:lstStyle/>
                    <a:p>
                      <a:r>
                        <a:rPr lang="ru-RU" sz="1400" b="1" dirty="0" smtClean="0"/>
                        <a:t>% от числа операций</a:t>
                      </a:r>
                      <a:endParaRPr lang="ru-RU" sz="1400" b="1" dirty="0"/>
                    </a:p>
                  </a:txBody>
                  <a:tcPr/>
                </a:tc>
                <a:tc>
                  <a:txBody>
                    <a:bodyPr/>
                    <a:lstStyle/>
                    <a:p>
                      <a:pPr algn="ctr"/>
                      <a:r>
                        <a:rPr lang="ru-RU" b="1" dirty="0" smtClean="0"/>
                        <a:t>5,6</a:t>
                      </a:r>
                      <a:endParaRPr lang="ru-RU" b="1" dirty="0"/>
                    </a:p>
                  </a:txBody>
                  <a:tcPr/>
                </a:tc>
                <a:tc>
                  <a:txBody>
                    <a:bodyPr/>
                    <a:lstStyle/>
                    <a:p>
                      <a:pPr algn="ctr"/>
                      <a:r>
                        <a:rPr lang="ru-RU" b="1" dirty="0" smtClean="0"/>
                        <a:t>8,6</a:t>
                      </a:r>
                      <a:endParaRPr lang="ru-RU" b="1" dirty="0"/>
                    </a:p>
                  </a:txBody>
                  <a:tcPr/>
                </a:tc>
                <a:tc>
                  <a:txBody>
                    <a:bodyPr/>
                    <a:lstStyle/>
                    <a:p>
                      <a:pPr algn="ctr"/>
                      <a:r>
                        <a:rPr lang="ru-RU" b="1" dirty="0" smtClean="0"/>
                        <a:t>12,2</a:t>
                      </a:r>
                      <a:endParaRPr lang="ru-RU" b="1" dirty="0"/>
                    </a:p>
                  </a:txBody>
                  <a:tcPr/>
                </a:tc>
                <a:tc>
                  <a:txBody>
                    <a:bodyPr/>
                    <a:lstStyle/>
                    <a:p>
                      <a:pPr algn="ctr"/>
                      <a:r>
                        <a:rPr lang="ru-RU" b="1" dirty="0" smtClean="0"/>
                        <a:t>13,5</a:t>
                      </a:r>
                      <a:endParaRPr lang="ru-RU" b="1" dirty="0"/>
                    </a:p>
                  </a:txBody>
                  <a:tcPr/>
                </a:tc>
              </a:tr>
              <a:tr h="562006">
                <a:tc>
                  <a:txBody>
                    <a:bodyPr/>
                    <a:lstStyle/>
                    <a:p>
                      <a:r>
                        <a:rPr lang="ru-RU" sz="1400" b="1" dirty="0" err="1" smtClean="0"/>
                        <a:t>Реинфузия</a:t>
                      </a:r>
                      <a:r>
                        <a:rPr lang="ru-RU" sz="1400" b="1" dirty="0" smtClean="0"/>
                        <a:t>, л</a:t>
                      </a:r>
                      <a:endParaRPr lang="ru-RU" sz="1400" b="1" dirty="0"/>
                    </a:p>
                  </a:txBody>
                  <a:tcPr/>
                </a:tc>
                <a:tc>
                  <a:txBody>
                    <a:bodyPr/>
                    <a:lstStyle/>
                    <a:p>
                      <a:pPr algn="ctr"/>
                      <a:r>
                        <a:rPr lang="ru-RU" b="1" dirty="0" smtClean="0"/>
                        <a:t>23,5</a:t>
                      </a:r>
                      <a:endParaRPr lang="ru-RU" b="1" dirty="0"/>
                    </a:p>
                  </a:txBody>
                  <a:tcPr/>
                </a:tc>
                <a:tc>
                  <a:txBody>
                    <a:bodyPr/>
                    <a:lstStyle/>
                    <a:p>
                      <a:pPr algn="ctr"/>
                      <a:r>
                        <a:rPr lang="ru-RU" b="1" dirty="0" smtClean="0"/>
                        <a:t>56,1</a:t>
                      </a:r>
                      <a:endParaRPr lang="ru-RU" b="1" dirty="0"/>
                    </a:p>
                  </a:txBody>
                  <a:tcPr/>
                </a:tc>
                <a:tc>
                  <a:txBody>
                    <a:bodyPr/>
                    <a:lstStyle/>
                    <a:p>
                      <a:pPr algn="ctr"/>
                      <a:r>
                        <a:rPr lang="ru-RU" b="1" dirty="0" smtClean="0"/>
                        <a:t>70,5</a:t>
                      </a:r>
                      <a:endParaRPr lang="ru-RU" b="1" dirty="0"/>
                    </a:p>
                  </a:txBody>
                  <a:tcPr/>
                </a:tc>
                <a:tc>
                  <a:txBody>
                    <a:bodyPr/>
                    <a:lstStyle/>
                    <a:p>
                      <a:pPr algn="ctr"/>
                      <a:r>
                        <a:rPr lang="ru-RU" b="1" dirty="0" smtClean="0"/>
                        <a:t>83,2</a:t>
                      </a:r>
                      <a:endParaRPr lang="ru-RU" b="1" dirty="0"/>
                    </a:p>
                  </a:txBody>
                  <a:tcPr/>
                </a:tc>
              </a:tr>
            </a:tbl>
          </a:graphicData>
        </a:graphic>
      </p:graphicFrame>
      <p:sp>
        <p:nvSpPr>
          <p:cNvPr id="8" name="Стрелка вверх 7"/>
          <p:cNvSpPr/>
          <p:nvPr/>
        </p:nvSpPr>
        <p:spPr>
          <a:xfrm>
            <a:off x="8244408" y="1844824"/>
            <a:ext cx="423043" cy="1800200"/>
          </a:xfrm>
          <a:prstGeom prst="upArrow">
            <a:avLst/>
          </a:prstGeom>
          <a:solidFill>
            <a:srgbClr val="FF00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Прямоугольник 9"/>
          <p:cNvSpPr/>
          <p:nvPr/>
        </p:nvSpPr>
        <p:spPr>
          <a:xfrm>
            <a:off x="611561" y="6202472"/>
            <a:ext cx="2664295" cy="246221"/>
          </a:xfrm>
          <a:prstGeom prst="rect">
            <a:avLst/>
          </a:prstGeom>
        </p:spPr>
        <p:txBody>
          <a:bodyPr wrap="square">
            <a:spAutoFit/>
          </a:bodyPr>
          <a:lstStyle/>
          <a:p>
            <a:r>
              <a:rPr lang="ru-RU" sz="1000" dirty="0" smtClean="0"/>
              <a:t>Матковский А.А., 2015</a:t>
            </a:r>
            <a:endParaRPr lang="ru-RU" sz="1000" dirty="0"/>
          </a:p>
        </p:txBody>
      </p:sp>
      <p:sp>
        <p:nvSpPr>
          <p:cNvPr id="11" name="Прямоугольник 10"/>
          <p:cNvSpPr/>
          <p:nvPr/>
        </p:nvSpPr>
        <p:spPr>
          <a:xfrm>
            <a:off x="6372200" y="3982999"/>
            <a:ext cx="2592288" cy="246221"/>
          </a:xfrm>
          <a:prstGeom prst="rect">
            <a:avLst/>
          </a:prstGeom>
        </p:spPr>
        <p:txBody>
          <a:bodyPr wrap="square">
            <a:spAutoFit/>
          </a:bodyPr>
          <a:lstStyle/>
          <a:p>
            <a:r>
              <a:rPr lang="ru-RU" sz="1000" dirty="0" smtClean="0"/>
              <a:t>Статистика ГБУ ОДКБ №1, 2011-2015 </a:t>
            </a:r>
            <a:r>
              <a:rPr lang="ru-RU" sz="1000" dirty="0" err="1" smtClean="0"/>
              <a:t>гг</a:t>
            </a:r>
            <a:endParaRPr lang="ru-RU" sz="1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Объект 4"/>
          <p:cNvSpPr>
            <a:spLocks noGrp="1"/>
          </p:cNvSpPr>
          <p:nvPr>
            <p:ph idx="1"/>
          </p:nvPr>
        </p:nvSpPr>
        <p:spPr>
          <a:xfrm>
            <a:off x="0" y="1785938"/>
            <a:ext cx="6872288" cy="4214812"/>
          </a:xfrm>
        </p:spPr>
        <p:txBody>
          <a:bodyPr/>
          <a:lstStyle/>
          <a:p>
            <a:pPr marL="365125" lvl="1" indent="0" algn="ctr">
              <a:buFont typeface="Georgia" pitchFamily="18" charset="0"/>
              <a:buNone/>
            </a:pPr>
            <a:r>
              <a:rPr lang="ru-RU" altLang="ru-RU" b="1" dirty="0" err="1" smtClean="0">
                <a:latin typeface="Arial" charset="0"/>
                <a:cs typeface="Arial" charset="0"/>
              </a:rPr>
              <a:t>Интраоперационная</a:t>
            </a:r>
            <a:r>
              <a:rPr lang="ru-RU" altLang="ru-RU" b="1" dirty="0" smtClean="0">
                <a:latin typeface="Arial" charset="0"/>
                <a:cs typeface="Arial" charset="0"/>
              </a:rPr>
              <a:t> </a:t>
            </a:r>
            <a:r>
              <a:rPr lang="ru-RU" altLang="ru-RU" b="1" dirty="0" err="1" smtClean="0">
                <a:latin typeface="Arial" charset="0"/>
                <a:cs typeface="Arial" charset="0"/>
              </a:rPr>
              <a:t>гемодилюция</a:t>
            </a:r>
            <a:endParaRPr lang="ru-RU" altLang="ru-RU" b="1" dirty="0" smtClean="0">
              <a:latin typeface="Arial" charset="0"/>
              <a:cs typeface="Arial" charset="0"/>
            </a:endParaRPr>
          </a:p>
          <a:p>
            <a:pPr marL="365125" lvl="1" indent="0" algn="ctr">
              <a:buFont typeface="Georgia" pitchFamily="18" charset="0"/>
              <a:buNone/>
            </a:pPr>
            <a:endParaRPr lang="ru-RU" altLang="ru-RU" b="1" dirty="0" smtClean="0">
              <a:solidFill>
                <a:srgbClr val="FF0000"/>
              </a:solidFill>
              <a:latin typeface="Arial" charset="0"/>
              <a:cs typeface="Arial" charset="0"/>
            </a:endParaRPr>
          </a:p>
        </p:txBody>
      </p:sp>
      <p:sp>
        <p:nvSpPr>
          <p:cNvPr id="49183" name="TextBox 7"/>
          <p:cNvSpPr txBox="1">
            <a:spLocks noChangeArrowheads="1"/>
          </p:cNvSpPr>
          <p:nvPr/>
        </p:nvSpPr>
        <p:spPr bwMode="auto">
          <a:xfrm>
            <a:off x="785813" y="285750"/>
            <a:ext cx="5143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3200" b="1"/>
              <a:t>Использование аутокрови</a:t>
            </a:r>
          </a:p>
        </p:txBody>
      </p:sp>
      <p:pic>
        <p:nvPicPr>
          <p:cNvPr id="49184" name="Рисунок 4" descr="images (9).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6625" y="142875"/>
            <a:ext cx="139382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6" name="Прямоугольник 1"/>
          <p:cNvSpPr>
            <a:spLocks noChangeArrowheads="1"/>
          </p:cNvSpPr>
          <p:nvPr/>
        </p:nvSpPr>
        <p:spPr bwMode="auto">
          <a:xfrm>
            <a:off x="323850" y="3244850"/>
            <a:ext cx="55356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r>
              <a:rPr lang="ru-RU" altLang="ru-RU" sz="1000" dirty="0"/>
              <a:t>Матковский А.А., </a:t>
            </a:r>
            <a:r>
              <a:rPr lang="ru-RU" altLang="ru-RU" sz="1000" dirty="0" smtClean="0"/>
              <a:t>2015</a:t>
            </a:r>
            <a:endParaRPr lang="ru-RU" altLang="ru-RU" sz="1000" dirty="0"/>
          </a:p>
        </p:txBody>
      </p:sp>
      <p:graphicFrame>
        <p:nvGraphicFramePr>
          <p:cNvPr id="8" name="Таблица 7"/>
          <p:cNvGraphicFramePr>
            <a:graphicFrameLocks noGrp="1"/>
          </p:cNvGraphicFramePr>
          <p:nvPr/>
        </p:nvGraphicFramePr>
        <p:xfrm>
          <a:off x="899590" y="2204864"/>
          <a:ext cx="7344820" cy="3312368"/>
        </p:xfrm>
        <a:graphic>
          <a:graphicData uri="http://schemas.openxmlformats.org/drawingml/2006/table">
            <a:tbl>
              <a:tblPr firstRow="1" bandRow="1">
                <a:tableStyleId>{5C22544A-7EE6-4342-B048-85BDC9FD1C3A}</a:tableStyleId>
              </a:tblPr>
              <a:tblGrid>
                <a:gridCol w="2016226"/>
                <a:gridCol w="1368152"/>
                <a:gridCol w="1022514"/>
                <a:gridCol w="1468964"/>
                <a:gridCol w="1468964"/>
              </a:tblGrid>
              <a:tr h="828092">
                <a:tc>
                  <a:txBody>
                    <a:bodyPr/>
                    <a:lstStyle/>
                    <a:p>
                      <a:endParaRPr lang="ru-RU" dirty="0"/>
                    </a:p>
                  </a:txBody>
                  <a:tcPr>
                    <a:solidFill>
                      <a:srgbClr val="FF0000"/>
                    </a:solidFill>
                  </a:tcPr>
                </a:tc>
                <a:tc>
                  <a:txBody>
                    <a:bodyPr/>
                    <a:lstStyle/>
                    <a:p>
                      <a:pPr algn="ctr"/>
                      <a:r>
                        <a:rPr lang="ru-RU" dirty="0" smtClean="0"/>
                        <a:t>2011</a:t>
                      </a:r>
                      <a:endParaRPr lang="ru-RU" dirty="0"/>
                    </a:p>
                  </a:txBody>
                  <a:tcPr>
                    <a:solidFill>
                      <a:srgbClr val="FF0000"/>
                    </a:solidFill>
                  </a:tcPr>
                </a:tc>
                <a:tc>
                  <a:txBody>
                    <a:bodyPr/>
                    <a:lstStyle/>
                    <a:p>
                      <a:pPr algn="ctr"/>
                      <a:r>
                        <a:rPr lang="ru-RU" dirty="0" smtClean="0"/>
                        <a:t>2012</a:t>
                      </a:r>
                      <a:endParaRPr lang="ru-RU" dirty="0"/>
                    </a:p>
                  </a:txBody>
                  <a:tcPr>
                    <a:solidFill>
                      <a:srgbClr val="FF0000"/>
                    </a:solidFill>
                  </a:tcPr>
                </a:tc>
                <a:tc>
                  <a:txBody>
                    <a:bodyPr/>
                    <a:lstStyle/>
                    <a:p>
                      <a:pPr algn="ctr"/>
                      <a:r>
                        <a:rPr lang="ru-RU" dirty="0" smtClean="0"/>
                        <a:t>2013</a:t>
                      </a:r>
                      <a:endParaRPr lang="ru-RU" dirty="0"/>
                    </a:p>
                  </a:txBody>
                  <a:tcPr>
                    <a:solidFill>
                      <a:srgbClr val="FF0000"/>
                    </a:solidFill>
                  </a:tcPr>
                </a:tc>
                <a:tc>
                  <a:txBody>
                    <a:bodyPr/>
                    <a:lstStyle/>
                    <a:p>
                      <a:pPr algn="ctr"/>
                      <a:r>
                        <a:rPr lang="ru-RU" dirty="0" smtClean="0"/>
                        <a:t>2014</a:t>
                      </a:r>
                      <a:endParaRPr lang="ru-RU" dirty="0"/>
                    </a:p>
                  </a:txBody>
                  <a:tcPr>
                    <a:solidFill>
                      <a:srgbClr val="FF0000"/>
                    </a:solidFill>
                  </a:tcPr>
                </a:tc>
              </a:tr>
              <a:tr h="828092">
                <a:tc>
                  <a:txBody>
                    <a:bodyPr/>
                    <a:lstStyle/>
                    <a:p>
                      <a:r>
                        <a:rPr lang="ru-RU" sz="1400" b="1" dirty="0" smtClean="0"/>
                        <a:t>Количество процедур</a:t>
                      </a:r>
                      <a:endParaRPr lang="ru-RU" sz="1400" b="1" dirty="0"/>
                    </a:p>
                  </a:txBody>
                  <a:tcPr/>
                </a:tc>
                <a:tc>
                  <a:txBody>
                    <a:bodyPr/>
                    <a:lstStyle/>
                    <a:p>
                      <a:pPr algn="ctr"/>
                      <a:r>
                        <a:rPr lang="ru-RU" b="1" dirty="0" smtClean="0"/>
                        <a:t>11</a:t>
                      </a:r>
                      <a:endParaRPr lang="ru-RU" b="1" dirty="0"/>
                    </a:p>
                  </a:txBody>
                  <a:tcPr/>
                </a:tc>
                <a:tc>
                  <a:txBody>
                    <a:bodyPr/>
                    <a:lstStyle/>
                    <a:p>
                      <a:pPr algn="ctr"/>
                      <a:r>
                        <a:rPr lang="ru-RU" b="1" dirty="0" smtClean="0"/>
                        <a:t>59</a:t>
                      </a:r>
                      <a:endParaRPr lang="ru-RU" b="1" dirty="0"/>
                    </a:p>
                  </a:txBody>
                  <a:tcPr/>
                </a:tc>
                <a:tc>
                  <a:txBody>
                    <a:bodyPr/>
                    <a:lstStyle/>
                    <a:p>
                      <a:pPr algn="ctr"/>
                      <a:r>
                        <a:rPr lang="ru-RU" b="1" dirty="0" smtClean="0"/>
                        <a:t>79</a:t>
                      </a:r>
                      <a:endParaRPr lang="ru-RU" b="1" dirty="0"/>
                    </a:p>
                  </a:txBody>
                  <a:tcPr/>
                </a:tc>
                <a:tc>
                  <a:txBody>
                    <a:bodyPr/>
                    <a:lstStyle/>
                    <a:p>
                      <a:pPr algn="ctr"/>
                      <a:r>
                        <a:rPr lang="ru-RU" b="1" dirty="0" smtClean="0"/>
                        <a:t>77</a:t>
                      </a:r>
                      <a:endParaRPr lang="ru-RU" b="1" dirty="0"/>
                    </a:p>
                  </a:txBody>
                  <a:tcPr/>
                </a:tc>
              </a:tr>
              <a:tr h="828092">
                <a:tc>
                  <a:txBody>
                    <a:bodyPr/>
                    <a:lstStyle/>
                    <a:p>
                      <a:r>
                        <a:rPr lang="ru-RU" sz="1400" b="1" dirty="0" smtClean="0"/>
                        <a:t>% от числа операций</a:t>
                      </a:r>
                      <a:endParaRPr lang="ru-RU" sz="1400" b="1" dirty="0"/>
                    </a:p>
                  </a:txBody>
                  <a:tcPr/>
                </a:tc>
                <a:tc>
                  <a:txBody>
                    <a:bodyPr/>
                    <a:lstStyle/>
                    <a:p>
                      <a:pPr algn="ctr"/>
                      <a:r>
                        <a:rPr lang="ru-RU" b="1" dirty="0" smtClean="0"/>
                        <a:t>0,8</a:t>
                      </a:r>
                      <a:endParaRPr lang="ru-RU" b="1" dirty="0"/>
                    </a:p>
                  </a:txBody>
                  <a:tcPr/>
                </a:tc>
                <a:tc>
                  <a:txBody>
                    <a:bodyPr/>
                    <a:lstStyle/>
                    <a:p>
                      <a:pPr algn="ctr"/>
                      <a:r>
                        <a:rPr lang="ru-RU" b="1" dirty="0" smtClean="0"/>
                        <a:t>2,6</a:t>
                      </a:r>
                      <a:endParaRPr lang="ru-RU" b="1" dirty="0"/>
                    </a:p>
                  </a:txBody>
                  <a:tcPr/>
                </a:tc>
                <a:tc>
                  <a:txBody>
                    <a:bodyPr/>
                    <a:lstStyle/>
                    <a:p>
                      <a:pPr algn="ctr"/>
                      <a:r>
                        <a:rPr lang="ru-RU" b="1" dirty="0" smtClean="0"/>
                        <a:t>3,4</a:t>
                      </a:r>
                      <a:endParaRPr lang="ru-RU" b="1" dirty="0"/>
                    </a:p>
                  </a:txBody>
                  <a:tcPr/>
                </a:tc>
                <a:tc>
                  <a:txBody>
                    <a:bodyPr/>
                    <a:lstStyle/>
                    <a:p>
                      <a:pPr algn="ctr"/>
                      <a:r>
                        <a:rPr lang="ru-RU" b="1" dirty="0" smtClean="0"/>
                        <a:t>3,5</a:t>
                      </a:r>
                      <a:endParaRPr lang="ru-RU" b="1" dirty="0"/>
                    </a:p>
                  </a:txBody>
                  <a:tcPr/>
                </a:tc>
              </a:tr>
              <a:tr h="828092">
                <a:tc>
                  <a:txBody>
                    <a:bodyPr/>
                    <a:lstStyle/>
                    <a:p>
                      <a:r>
                        <a:rPr lang="ru-RU" sz="1400" b="1" dirty="0" smtClean="0"/>
                        <a:t>Возврат </a:t>
                      </a:r>
                      <a:r>
                        <a:rPr lang="ru-RU" sz="1400" b="1" dirty="0" err="1" smtClean="0"/>
                        <a:t>аутокрови</a:t>
                      </a:r>
                      <a:r>
                        <a:rPr lang="ru-RU" sz="1400" b="1" baseline="0" dirty="0" smtClean="0"/>
                        <a:t> (л)</a:t>
                      </a:r>
                      <a:endParaRPr lang="ru-RU" sz="1400" b="1" dirty="0"/>
                    </a:p>
                  </a:txBody>
                  <a:tcPr/>
                </a:tc>
                <a:tc>
                  <a:txBody>
                    <a:bodyPr/>
                    <a:lstStyle/>
                    <a:p>
                      <a:pPr algn="ctr"/>
                      <a:r>
                        <a:rPr lang="ru-RU" b="1" dirty="0" smtClean="0"/>
                        <a:t>3,3</a:t>
                      </a:r>
                      <a:endParaRPr lang="ru-RU" b="1" dirty="0"/>
                    </a:p>
                  </a:txBody>
                  <a:tcPr/>
                </a:tc>
                <a:tc>
                  <a:txBody>
                    <a:bodyPr/>
                    <a:lstStyle/>
                    <a:p>
                      <a:pPr algn="ctr"/>
                      <a:r>
                        <a:rPr lang="ru-RU" b="1" dirty="0" smtClean="0"/>
                        <a:t>24,8</a:t>
                      </a:r>
                      <a:endParaRPr lang="ru-RU" b="1" dirty="0"/>
                    </a:p>
                  </a:txBody>
                  <a:tcPr/>
                </a:tc>
                <a:tc>
                  <a:txBody>
                    <a:bodyPr/>
                    <a:lstStyle/>
                    <a:p>
                      <a:pPr algn="ctr"/>
                      <a:r>
                        <a:rPr lang="ru-RU" b="1" dirty="0" smtClean="0"/>
                        <a:t>35,6</a:t>
                      </a:r>
                      <a:endParaRPr lang="ru-RU" b="1" dirty="0"/>
                    </a:p>
                  </a:txBody>
                  <a:tcPr/>
                </a:tc>
                <a:tc>
                  <a:txBody>
                    <a:bodyPr/>
                    <a:lstStyle/>
                    <a:p>
                      <a:pPr algn="ctr"/>
                      <a:r>
                        <a:rPr lang="ru-RU" b="1" dirty="0" smtClean="0"/>
                        <a:t>32,9</a:t>
                      </a:r>
                      <a:endParaRPr lang="ru-RU" b="1" dirty="0"/>
                    </a:p>
                  </a:txBody>
                  <a:tcPr/>
                </a:tc>
              </a:tr>
            </a:tbl>
          </a:graphicData>
        </a:graphic>
      </p:graphicFrame>
      <p:sp>
        <p:nvSpPr>
          <p:cNvPr id="9" name="Прямоугольник 8"/>
          <p:cNvSpPr/>
          <p:nvPr/>
        </p:nvSpPr>
        <p:spPr>
          <a:xfrm>
            <a:off x="4932040" y="5877272"/>
            <a:ext cx="3744416" cy="261610"/>
          </a:xfrm>
          <a:prstGeom prst="rect">
            <a:avLst/>
          </a:prstGeom>
        </p:spPr>
        <p:txBody>
          <a:bodyPr wrap="square">
            <a:spAutoFit/>
          </a:bodyPr>
          <a:lstStyle/>
          <a:p>
            <a:r>
              <a:rPr lang="ru-RU" sz="1100" dirty="0" smtClean="0"/>
              <a:t>Статистика ГБУ ОДКБ №1, 2011-2015 </a:t>
            </a:r>
            <a:r>
              <a:rPr lang="ru-RU" sz="1100" dirty="0" err="1" smtClean="0"/>
              <a:t>гг</a:t>
            </a:r>
            <a:endParaRPr lang="ru-RU" sz="11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Users\МатковскийАА\Desktop\фото опц\Областной перинатальный центр фото\DSC005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6391" y="3664198"/>
            <a:ext cx="3995936" cy="299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1" name="TextBox 3"/>
          <p:cNvSpPr txBox="1">
            <a:spLocks noChangeArrowheads="1"/>
          </p:cNvSpPr>
          <p:nvPr/>
        </p:nvSpPr>
        <p:spPr bwMode="auto">
          <a:xfrm>
            <a:off x="857250" y="214313"/>
            <a:ext cx="71711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800" b="1" dirty="0"/>
              <a:t>Соотношение донорской и </a:t>
            </a:r>
            <a:r>
              <a:rPr lang="ru-RU" altLang="ru-RU" sz="2800" b="1" dirty="0" err="1"/>
              <a:t>аутокрови</a:t>
            </a:r>
            <a:endParaRPr lang="ru-RU" altLang="ru-RU" sz="2800" b="1" dirty="0"/>
          </a:p>
        </p:txBody>
      </p:sp>
      <p:sp>
        <p:nvSpPr>
          <p:cNvPr id="50203" name="Прямоугольник 1"/>
          <p:cNvSpPr>
            <a:spLocks noChangeArrowheads="1"/>
          </p:cNvSpPr>
          <p:nvPr/>
        </p:nvSpPr>
        <p:spPr bwMode="auto">
          <a:xfrm>
            <a:off x="395288" y="3244850"/>
            <a:ext cx="54641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r>
              <a:rPr lang="ru-RU" altLang="ru-RU" sz="1000" dirty="0"/>
              <a:t>Матковский А.А., </a:t>
            </a:r>
            <a:r>
              <a:rPr lang="ru-RU" altLang="ru-RU" sz="1000" dirty="0" smtClean="0"/>
              <a:t>2015</a:t>
            </a:r>
            <a:endParaRPr lang="ru-RU" altLang="ru-RU" sz="1000" dirty="0"/>
          </a:p>
        </p:txBody>
      </p:sp>
      <p:graphicFrame>
        <p:nvGraphicFramePr>
          <p:cNvPr id="7" name="Таблица 6"/>
          <p:cNvGraphicFramePr>
            <a:graphicFrameLocks noGrp="1"/>
          </p:cNvGraphicFramePr>
          <p:nvPr>
            <p:extLst>
              <p:ext uri="{D42A27DB-BD31-4B8C-83A1-F6EECF244321}">
                <p14:modId xmlns:p14="http://schemas.microsoft.com/office/powerpoint/2010/main" val="3892275939"/>
              </p:ext>
            </p:extLst>
          </p:nvPr>
        </p:nvGraphicFramePr>
        <p:xfrm>
          <a:off x="683570" y="1397000"/>
          <a:ext cx="7632846" cy="2031999"/>
        </p:xfrm>
        <a:graphic>
          <a:graphicData uri="http://schemas.openxmlformats.org/drawingml/2006/table">
            <a:tbl>
              <a:tblPr firstRow="1" bandRow="1">
                <a:tableStyleId>{5C22544A-7EE6-4342-B048-85BDC9FD1C3A}</a:tableStyleId>
              </a:tblPr>
              <a:tblGrid>
                <a:gridCol w="2358374"/>
                <a:gridCol w="1600327"/>
                <a:gridCol w="1369889"/>
                <a:gridCol w="1224136"/>
                <a:gridCol w="1080120"/>
              </a:tblGrid>
              <a:tr h="677333">
                <a:tc>
                  <a:txBody>
                    <a:bodyPr/>
                    <a:lstStyle/>
                    <a:p>
                      <a:endParaRPr lang="ru-RU" dirty="0"/>
                    </a:p>
                  </a:txBody>
                  <a:tcPr>
                    <a:solidFill>
                      <a:srgbClr val="FF0000"/>
                    </a:solidFill>
                  </a:tcPr>
                </a:tc>
                <a:tc>
                  <a:txBody>
                    <a:bodyPr/>
                    <a:lstStyle/>
                    <a:p>
                      <a:pPr algn="ctr"/>
                      <a:r>
                        <a:rPr lang="ru-RU" dirty="0" smtClean="0"/>
                        <a:t>2011</a:t>
                      </a:r>
                      <a:endParaRPr lang="ru-RU" dirty="0"/>
                    </a:p>
                  </a:txBody>
                  <a:tcPr>
                    <a:solidFill>
                      <a:srgbClr val="FF0000"/>
                    </a:solidFill>
                  </a:tcPr>
                </a:tc>
                <a:tc>
                  <a:txBody>
                    <a:bodyPr/>
                    <a:lstStyle/>
                    <a:p>
                      <a:pPr algn="ctr"/>
                      <a:r>
                        <a:rPr lang="ru-RU" dirty="0" smtClean="0"/>
                        <a:t>2012</a:t>
                      </a:r>
                      <a:endParaRPr lang="ru-RU" dirty="0"/>
                    </a:p>
                  </a:txBody>
                  <a:tcPr>
                    <a:solidFill>
                      <a:srgbClr val="FF0000"/>
                    </a:solidFill>
                  </a:tcPr>
                </a:tc>
                <a:tc>
                  <a:txBody>
                    <a:bodyPr/>
                    <a:lstStyle/>
                    <a:p>
                      <a:pPr algn="ctr"/>
                      <a:r>
                        <a:rPr lang="ru-RU" dirty="0" smtClean="0"/>
                        <a:t>2013</a:t>
                      </a:r>
                      <a:endParaRPr lang="ru-RU" dirty="0"/>
                    </a:p>
                  </a:txBody>
                  <a:tcPr>
                    <a:solidFill>
                      <a:srgbClr val="FF0000"/>
                    </a:solidFill>
                  </a:tcPr>
                </a:tc>
                <a:tc>
                  <a:txBody>
                    <a:bodyPr/>
                    <a:lstStyle/>
                    <a:p>
                      <a:pPr algn="ctr"/>
                      <a:r>
                        <a:rPr lang="ru-RU" dirty="0" smtClean="0"/>
                        <a:t>2014</a:t>
                      </a:r>
                      <a:endParaRPr lang="ru-RU" dirty="0"/>
                    </a:p>
                  </a:txBody>
                  <a:tcPr>
                    <a:solidFill>
                      <a:srgbClr val="FF0000"/>
                    </a:solidFill>
                  </a:tcPr>
                </a:tc>
              </a:tr>
              <a:tr h="677333">
                <a:tc>
                  <a:txBody>
                    <a:bodyPr/>
                    <a:lstStyle/>
                    <a:p>
                      <a:r>
                        <a:rPr lang="ru-RU" sz="1400" dirty="0" smtClean="0"/>
                        <a:t>Донорские эритроциты (л)</a:t>
                      </a:r>
                      <a:endParaRPr lang="ru-RU" sz="1400" dirty="0"/>
                    </a:p>
                  </a:txBody>
                  <a:tcPr/>
                </a:tc>
                <a:tc>
                  <a:txBody>
                    <a:bodyPr/>
                    <a:lstStyle/>
                    <a:p>
                      <a:pPr algn="ctr"/>
                      <a:r>
                        <a:rPr lang="ru-RU" dirty="0" smtClean="0"/>
                        <a:t>81,5</a:t>
                      </a:r>
                      <a:endParaRPr lang="ru-RU" dirty="0"/>
                    </a:p>
                  </a:txBody>
                  <a:tcPr/>
                </a:tc>
                <a:tc>
                  <a:txBody>
                    <a:bodyPr/>
                    <a:lstStyle/>
                    <a:p>
                      <a:pPr algn="ctr"/>
                      <a:r>
                        <a:rPr lang="ru-RU" dirty="0" smtClean="0"/>
                        <a:t>80,2</a:t>
                      </a:r>
                      <a:endParaRPr lang="ru-RU" dirty="0"/>
                    </a:p>
                  </a:txBody>
                  <a:tcPr/>
                </a:tc>
                <a:tc>
                  <a:txBody>
                    <a:bodyPr/>
                    <a:lstStyle/>
                    <a:p>
                      <a:pPr algn="ctr"/>
                      <a:r>
                        <a:rPr lang="ru-RU" dirty="0" smtClean="0"/>
                        <a:t>80,47</a:t>
                      </a:r>
                      <a:endParaRPr lang="ru-RU" dirty="0"/>
                    </a:p>
                  </a:txBody>
                  <a:tcPr/>
                </a:tc>
                <a:tc>
                  <a:txBody>
                    <a:bodyPr/>
                    <a:lstStyle/>
                    <a:p>
                      <a:pPr algn="ctr"/>
                      <a:r>
                        <a:rPr lang="ru-RU" dirty="0" smtClean="0"/>
                        <a:t>109,9</a:t>
                      </a:r>
                      <a:endParaRPr lang="ru-RU" dirty="0"/>
                    </a:p>
                  </a:txBody>
                  <a:tcPr/>
                </a:tc>
              </a:tr>
              <a:tr h="677333">
                <a:tc>
                  <a:txBody>
                    <a:bodyPr/>
                    <a:lstStyle/>
                    <a:p>
                      <a:r>
                        <a:rPr lang="ru-RU" sz="1400" dirty="0" err="1" smtClean="0"/>
                        <a:t>Аутокровь</a:t>
                      </a:r>
                      <a:r>
                        <a:rPr lang="ru-RU" sz="1400" dirty="0" smtClean="0"/>
                        <a:t>, </a:t>
                      </a:r>
                      <a:r>
                        <a:rPr lang="ru-RU" sz="1400" dirty="0" err="1" smtClean="0"/>
                        <a:t>аутоэритроциты</a:t>
                      </a:r>
                      <a:r>
                        <a:rPr lang="ru-RU" sz="1400" baseline="0" dirty="0" smtClean="0"/>
                        <a:t> (л)</a:t>
                      </a:r>
                      <a:endParaRPr lang="ru-RU" sz="1400" dirty="0"/>
                    </a:p>
                  </a:txBody>
                  <a:tcPr/>
                </a:tc>
                <a:tc>
                  <a:txBody>
                    <a:bodyPr/>
                    <a:lstStyle/>
                    <a:p>
                      <a:pPr algn="ctr"/>
                      <a:r>
                        <a:rPr lang="ru-RU" dirty="0" smtClean="0"/>
                        <a:t>26,8</a:t>
                      </a:r>
                      <a:endParaRPr lang="ru-RU" dirty="0"/>
                    </a:p>
                  </a:txBody>
                  <a:tcPr/>
                </a:tc>
                <a:tc>
                  <a:txBody>
                    <a:bodyPr/>
                    <a:lstStyle/>
                    <a:p>
                      <a:pPr algn="ctr"/>
                      <a:r>
                        <a:rPr lang="ru-RU" dirty="0" smtClean="0"/>
                        <a:t>80,9</a:t>
                      </a:r>
                      <a:endParaRPr lang="ru-RU" dirty="0"/>
                    </a:p>
                  </a:txBody>
                  <a:tcPr/>
                </a:tc>
                <a:tc>
                  <a:txBody>
                    <a:bodyPr/>
                    <a:lstStyle/>
                    <a:p>
                      <a:pPr algn="ctr"/>
                      <a:r>
                        <a:rPr lang="ru-RU" dirty="0" smtClean="0"/>
                        <a:t>106,1</a:t>
                      </a:r>
                      <a:endParaRPr lang="ru-RU" dirty="0"/>
                    </a:p>
                  </a:txBody>
                  <a:tcPr/>
                </a:tc>
                <a:tc>
                  <a:txBody>
                    <a:bodyPr/>
                    <a:lstStyle/>
                    <a:p>
                      <a:pPr algn="ctr"/>
                      <a:r>
                        <a:rPr lang="ru-RU" dirty="0" smtClean="0"/>
                        <a:t>116,1</a:t>
                      </a:r>
                      <a:endParaRPr lang="ru-RU" dirty="0"/>
                    </a:p>
                  </a:txBody>
                  <a:tcPr/>
                </a:tc>
              </a:tr>
            </a:tbl>
          </a:graphicData>
        </a:graphic>
      </p:graphicFrame>
      <p:sp>
        <p:nvSpPr>
          <p:cNvPr id="6" name="Стрелка вверх 5"/>
          <p:cNvSpPr/>
          <p:nvPr/>
        </p:nvSpPr>
        <p:spPr>
          <a:xfrm>
            <a:off x="8100392" y="1412776"/>
            <a:ext cx="500063" cy="2016224"/>
          </a:xfrm>
          <a:prstGeom prst="upArrow">
            <a:avLst/>
          </a:prstGeom>
          <a:solidFill>
            <a:srgbClr val="FF00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Прямоугольник 8"/>
          <p:cNvSpPr/>
          <p:nvPr/>
        </p:nvSpPr>
        <p:spPr>
          <a:xfrm>
            <a:off x="6372200" y="3717032"/>
            <a:ext cx="2771800" cy="246221"/>
          </a:xfrm>
          <a:prstGeom prst="rect">
            <a:avLst/>
          </a:prstGeom>
        </p:spPr>
        <p:txBody>
          <a:bodyPr wrap="square">
            <a:spAutoFit/>
          </a:bodyPr>
          <a:lstStyle/>
          <a:p>
            <a:r>
              <a:rPr lang="ru-RU" sz="1000" dirty="0" smtClean="0"/>
              <a:t>Статистика ГБУ ОДКБ №1, 2011-2015 </a:t>
            </a:r>
            <a:r>
              <a:rPr lang="ru-RU" sz="1000" dirty="0" err="1" smtClean="0"/>
              <a:t>гг</a:t>
            </a:r>
            <a:endParaRPr lang="ru-RU"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r>
              <a:rPr lang="ru-RU" altLang="ru-RU" sz="2800" b="1" dirty="0" smtClean="0"/>
              <a:t>Прогнозирование кровотечения</a:t>
            </a:r>
          </a:p>
        </p:txBody>
      </p:sp>
      <p:sp>
        <p:nvSpPr>
          <p:cNvPr id="9219" name="Объект 2"/>
          <p:cNvSpPr>
            <a:spLocks noGrp="1"/>
          </p:cNvSpPr>
          <p:nvPr>
            <p:ph idx="1"/>
          </p:nvPr>
        </p:nvSpPr>
        <p:spPr>
          <a:xfrm>
            <a:off x="457200" y="1484313"/>
            <a:ext cx="8229600" cy="4641850"/>
          </a:xfrm>
        </p:spPr>
        <p:txBody>
          <a:bodyPr/>
          <a:lstStyle/>
          <a:p>
            <a:pPr marL="0" indent="0" algn="ctr">
              <a:buFont typeface="Arial" charset="0"/>
              <a:buNone/>
            </a:pPr>
            <a:r>
              <a:rPr lang="ru-RU" altLang="ru-RU" sz="2800" b="1" dirty="0" smtClean="0"/>
              <a:t>В  течении всей беременности обязательно следует выявлять факторы риска массивного кровотечения, как на амбулаторном, так и на стационарном уровне оказания помощи.</a:t>
            </a:r>
          </a:p>
          <a:p>
            <a:pPr marL="0" indent="0" algn="ctr">
              <a:buFont typeface="Arial" charset="0"/>
              <a:buNone/>
            </a:pPr>
            <a:endParaRPr lang="ru-RU" altLang="ru-RU" sz="1000" b="1" dirty="0" smtClean="0"/>
          </a:p>
          <a:p>
            <a:pPr marL="0" indent="0" algn="ctr">
              <a:buFont typeface="Arial" charset="0"/>
              <a:buNone/>
            </a:pPr>
            <a:endParaRPr lang="ru-RU" altLang="ru-RU" sz="1000" b="1" dirty="0" smtClean="0"/>
          </a:p>
          <a:p>
            <a:pPr marL="0" indent="0" algn="r">
              <a:buFont typeface="Arial" charset="0"/>
              <a:buNone/>
            </a:pPr>
            <a:r>
              <a:rPr lang="ru-RU" altLang="ru-RU" sz="1000" dirty="0" smtClean="0"/>
              <a:t>Клинические  рекомендации по интенсивной терапии и анестезии при кровопотере в акушерстве. </a:t>
            </a:r>
          </a:p>
          <a:p>
            <a:pPr marL="0" indent="0" algn="r">
              <a:buFont typeface="Arial" charset="0"/>
              <a:buNone/>
            </a:pPr>
            <a:r>
              <a:rPr lang="ru-RU" altLang="ru-RU" sz="1000" dirty="0" smtClean="0"/>
              <a:t>Шифман Е.Н., </a:t>
            </a:r>
            <a:r>
              <a:rPr lang="ru-RU" altLang="ru-RU" sz="1000" dirty="0" err="1" smtClean="0"/>
              <a:t>Кулииков</a:t>
            </a:r>
            <a:r>
              <a:rPr lang="ru-RU" altLang="ru-RU" sz="1000" dirty="0" smtClean="0"/>
              <a:t> А.В., Беломестнов С. Р.// </a:t>
            </a:r>
            <a:r>
              <a:rPr lang="ru-RU" altLang="ru-RU" sz="1000" dirty="0" err="1" smtClean="0"/>
              <a:t>Status</a:t>
            </a:r>
            <a:r>
              <a:rPr lang="ru-RU" altLang="ru-RU" sz="1000" dirty="0" smtClean="0"/>
              <a:t> </a:t>
            </a:r>
            <a:r>
              <a:rPr lang="ru-RU" altLang="ru-RU" sz="1000" dirty="0" err="1" smtClean="0"/>
              <a:t>Praesens</a:t>
            </a:r>
            <a:r>
              <a:rPr lang="ru-RU" altLang="ru-RU" sz="1000" dirty="0" smtClean="0"/>
              <a:t>, 2014-№1(18)-С.107-115</a:t>
            </a:r>
          </a:p>
          <a:p>
            <a:pPr marL="0" indent="0" algn="r">
              <a:buFont typeface="Arial" charset="0"/>
              <a:buNone/>
            </a:pPr>
            <a:r>
              <a:rPr lang="en-US" altLang="ru-RU" sz="1000" dirty="0" smtClean="0"/>
              <a:t>The Society of Obstetricians and </a:t>
            </a:r>
            <a:r>
              <a:rPr lang="en-US" altLang="ru-RU" sz="1000" dirty="0" err="1" smtClean="0"/>
              <a:t>Genecologists</a:t>
            </a:r>
            <a:r>
              <a:rPr lang="en-US" altLang="ru-RU" sz="1000" dirty="0" smtClean="0"/>
              <a:t> of Canada, 2000</a:t>
            </a:r>
          </a:p>
          <a:p>
            <a:pPr marL="0" indent="0" algn="r">
              <a:buFont typeface="Arial" charset="0"/>
              <a:buNone/>
            </a:pPr>
            <a:r>
              <a:rPr lang="en-US" altLang="ru-RU" sz="1000" dirty="0" smtClean="0"/>
              <a:t>The Royal College of Obstetricians and </a:t>
            </a:r>
            <a:r>
              <a:rPr lang="en-US" altLang="ru-RU" sz="1000" dirty="0" err="1" smtClean="0"/>
              <a:t>Genecologists</a:t>
            </a:r>
            <a:r>
              <a:rPr lang="en-US" altLang="ru-RU" sz="1000" dirty="0" smtClean="0"/>
              <a:t> , 2009</a:t>
            </a:r>
            <a:endParaRPr lang="ru-RU" altLang="ru-RU" sz="1000" dirty="0" smtClean="0"/>
          </a:p>
        </p:txBody>
      </p:sp>
      <p:sp>
        <p:nvSpPr>
          <p:cNvPr id="4" name="Прямоугольник 3"/>
          <p:cNvSpPr/>
          <p:nvPr/>
        </p:nvSpPr>
        <p:spPr>
          <a:xfrm>
            <a:off x="467545" y="5829656"/>
            <a:ext cx="2088231" cy="246221"/>
          </a:xfrm>
          <a:prstGeom prst="rect">
            <a:avLst/>
          </a:prstGeom>
        </p:spPr>
        <p:txBody>
          <a:bodyPr wrap="square">
            <a:spAutoFit/>
          </a:bodyPr>
          <a:lstStyle/>
          <a:p>
            <a:r>
              <a:rPr lang="ru-RU" sz="1000" dirty="0" smtClean="0"/>
              <a:t>Матковский А.А., 2015</a:t>
            </a:r>
            <a:endParaRPr lang="ru-RU" sz="1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D:\Users\МатковскийАА\Desktop\фото опц\Областной перинатальный центр фото\DSC005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88640"/>
            <a:ext cx="2914324"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Заголовок 1"/>
          <p:cNvSpPr>
            <a:spLocks noGrp="1"/>
          </p:cNvSpPr>
          <p:nvPr>
            <p:ph type="title"/>
          </p:nvPr>
        </p:nvSpPr>
        <p:spPr>
          <a:xfrm>
            <a:off x="395536" y="260648"/>
            <a:ext cx="3682752" cy="706437"/>
          </a:xfrm>
        </p:spPr>
        <p:txBody>
          <a:bodyPr/>
          <a:lstStyle/>
          <a:p>
            <a:r>
              <a:rPr lang="ru-RU" altLang="ru-RU" b="1" dirty="0" smtClean="0">
                <a:solidFill>
                  <a:srgbClr val="3333FF"/>
                </a:solidFill>
              </a:rPr>
              <a:t>Заключение</a:t>
            </a:r>
          </a:p>
        </p:txBody>
      </p:sp>
      <p:sp>
        <p:nvSpPr>
          <p:cNvPr id="32771" name="Объект 2"/>
          <p:cNvSpPr>
            <a:spLocks noGrp="1"/>
          </p:cNvSpPr>
          <p:nvPr>
            <p:ph idx="1"/>
          </p:nvPr>
        </p:nvSpPr>
        <p:spPr>
          <a:xfrm>
            <a:off x="251520" y="1700808"/>
            <a:ext cx="8642350" cy="4525962"/>
          </a:xfrm>
        </p:spPr>
        <p:txBody>
          <a:bodyPr>
            <a:normAutofit fontScale="92500" lnSpcReduction="10000"/>
          </a:bodyPr>
          <a:lstStyle/>
          <a:p>
            <a:pPr marL="0" indent="0">
              <a:spcBef>
                <a:spcPts val="1200"/>
              </a:spcBef>
              <a:spcAft>
                <a:spcPts val="1200"/>
              </a:spcAft>
              <a:buFont typeface="Arial" charset="0"/>
              <a:buNone/>
              <a:defRPr/>
            </a:pPr>
            <a:r>
              <a:rPr lang="ru-RU" sz="2800" b="1" u="sng" dirty="0" smtClean="0"/>
              <a:t>Соблюдать основные этапы:</a:t>
            </a:r>
          </a:p>
          <a:p>
            <a:pPr lvl="1">
              <a:spcBef>
                <a:spcPts val="1200"/>
              </a:spcBef>
              <a:spcAft>
                <a:spcPts val="1200"/>
              </a:spcAft>
              <a:defRPr/>
            </a:pPr>
            <a:r>
              <a:rPr lang="ru-RU" sz="2400" b="1" dirty="0" smtClean="0">
                <a:solidFill>
                  <a:srgbClr val="FF0000"/>
                </a:solidFill>
              </a:rPr>
              <a:t>Организация:</a:t>
            </a:r>
            <a:r>
              <a:rPr lang="ru-RU" sz="2400" b="1" dirty="0" smtClean="0"/>
              <a:t> выявление и </a:t>
            </a:r>
            <a:r>
              <a:rPr lang="ru-RU" sz="2400" b="1" dirty="0" err="1" smtClean="0"/>
              <a:t>перегоспитализация</a:t>
            </a:r>
            <a:r>
              <a:rPr lang="ru-RU" sz="2400" b="1" dirty="0" smtClean="0"/>
              <a:t> пациенток группы высокого риска (работа по клиническим рекомендациям)</a:t>
            </a:r>
          </a:p>
          <a:p>
            <a:pPr lvl="1">
              <a:spcBef>
                <a:spcPts val="1200"/>
              </a:spcBef>
              <a:spcAft>
                <a:spcPts val="1200"/>
              </a:spcAft>
              <a:defRPr/>
            </a:pPr>
            <a:r>
              <a:rPr lang="ru-RU" sz="2400" b="1" dirty="0" smtClean="0">
                <a:solidFill>
                  <a:srgbClr val="FF0000"/>
                </a:solidFill>
              </a:rPr>
              <a:t>Подготовка:</a:t>
            </a:r>
            <a:r>
              <a:rPr lang="ru-RU" sz="2400" b="1" dirty="0" smtClean="0"/>
              <a:t> препараты железа и </a:t>
            </a:r>
            <a:r>
              <a:rPr lang="ru-RU" sz="2400" b="1" dirty="0" err="1" smtClean="0"/>
              <a:t>эритропоэтин</a:t>
            </a:r>
            <a:r>
              <a:rPr lang="ru-RU" sz="2400" b="1" dirty="0" smtClean="0"/>
              <a:t> </a:t>
            </a:r>
          </a:p>
          <a:p>
            <a:pPr lvl="1">
              <a:spcBef>
                <a:spcPts val="1200"/>
              </a:spcBef>
              <a:spcAft>
                <a:spcPts val="1200"/>
              </a:spcAft>
              <a:defRPr/>
            </a:pPr>
            <a:r>
              <a:rPr lang="ru-RU" sz="2400" b="1" dirty="0" smtClean="0">
                <a:solidFill>
                  <a:srgbClr val="FF0000"/>
                </a:solidFill>
              </a:rPr>
              <a:t>Контроль</a:t>
            </a:r>
            <a:r>
              <a:rPr lang="ru-RU" sz="2400" b="1" dirty="0" smtClean="0"/>
              <a:t> – </a:t>
            </a:r>
            <a:r>
              <a:rPr lang="ru-RU" sz="2400" b="1" dirty="0" err="1" smtClean="0"/>
              <a:t>тромбоэластограмма</a:t>
            </a:r>
            <a:endParaRPr lang="ru-RU" sz="2400" b="1" dirty="0" smtClean="0"/>
          </a:p>
          <a:p>
            <a:pPr lvl="1">
              <a:spcBef>
                <a:spcPts val="1200"/>
              </a:spcBef>
              <a:spcAft>
                <a:spcPts val="1200"/>
              </a:spcAft>
              <a:defRPr/>
            </a:pPr>
            <a:r>
              <a:rPr lang="ru-RU" sz="2400" b="1" dirty="0" smtClean="0">
                <a:solidFill>
                  <a:srgbClr val="FF0000"/>
                </a:solidFill>
              </a:rPr>
              <a:t>Запас факторов </a:t>
            </a:r>
            <a:r>
              <a:rPr lang="ru-RU" sz="2400" b="1" dirty="0" smtClean="0"/>
              <a:t>(</a:t>
            </a:r>
            <a:r>
              <a:rPr lang="ru-RU" sz="2400" b="1" dirty="0" err="1" smtClean="0"/>
              <a:t>Коагил</a:t>
            </a:r>
            <a:r>
              <a:rPr lang="ru-RU" sz="2400" b="1" dirty="0" smtClean="0"/>
              <a:t> 7) и концентратов (КПК) факторов свертывания крови, наличие </a:t>
            </a:r>
            <a:r>
              <a:rPr lang="ru-RU" sz="2400" b="1" dirty="0" err="1" smtClean="0"/>
              <a:t>криопреципитата</a:t>
            </a:r>
            <a:endParaRPr lang="ru-RU" sz="2400" b="1" dirty="0" smtClean="0"/>
          </a:p>
          <a:p>
            <a:pPr>
              <a:defRPr/>
            </a:pPr>
            <a:endParaRPr lang="ru-RU" sz="2800" b="1" dirty="0" smtClean="0"/>
          </a:p>
          <a:p>
            <a:pPr marL="0" indent="0">
              <a:buFont typeface="Arial" charset="0"/>
              <a:buNone/>
              <a:defRPr/>
            </a:pPr>
            <a:r>
              <a:rPr lang="ru-RU" sz="1000" dirty="0" smtClean="0"/>
              <a:t>Матковский А.А., 2015</a:t>
            </a:r>
          </a:p>
          <a:p>
            <a:pPr>
              <a:defRPr/>
            </a:pPr>
            <a:endParaRPr lang="ru-RU" sz="2800" b="1"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endParaRPr lang="ru-RU" altLang="ru-RU" smtClean="0"/>
          </a:p>
        </p:txBody>
      </p:sp>
      <p:sp>
        <p:nvSpPr>
          <p:cNvPr id="52227" name="Объект 2"/>
          <p:cNvSpPr>
            <a:spLocks noGrp="1"/>
          </p:cNvSpPr>
          <p:nvPr>
            <p:ph idx="1"/>
          </p:nvPr>
        </p:nvSpPr>
        <p:spPr/>
        <p:txBody>
          <a:bodyPr/>
          <a:lstStyle/>
          <a:p>
            <a:endParaRPr lang="ru-RU" altLang="ru-RU" smtClean="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8357" y="3271642"/>
            <a:ext cx="2851818" cy="2138864"/>
          </a:xfrm>
          <a:prstGeom prst="rect">
            <a:avLst/>
          </a:prstGeom>
          <a:effectLst>
            <a:softEdge rad="127000"/>
          </a:effectLst>
        </p:spPr>
      </p:pic>
      <p:sp>
        <p:nvSpPr>
          <p:cNvPr id="6" name="Прямоугольник 5"/>
          <p:cNvSpPr/>
          <p:nvPr/>
        </p:nvSpPr>
        <p:spPr>
          <a:xfrm>
            <a:off x="318521" y="404664"/>
            <a:ext cx="7464697" cy="830262"/>
          </a:xfrm>
          <a:prstGeom prst="rect">
            <a:avLst/>
          </a:prstGeom>
        </p:spPr>
        <p:txBody>
          <a:bodyPr wrap="square">
            <a:spAutoFit/>
          </a:bodyPr>
          <a:lstStyle/>
          <a:p>
            <a:pPr algn="ctr">
              <a:defRPr/>
            </a:pPr>
            <a:r>
              <a:rPr lang="ru-RU" sz="2400" b="1" dirty="0">
                <a:ln w="6350">
                  <a:noFill/>
                </a:ln>
                <a:latin typeface="Arial"/>
                <a:ea typeface="+mj-ea"/>
                <a:cs typeface="+mj-cs"/>
              </a:rPr>
              <a:t>Показания для госпитализации в Областной перинатальный центр г. Екатеринбурга</a:t>
            </a:r>
          </a:p>
        </p:txBody>
      </p:sp>
      <p:sp>
        <p:nvSpPr>
          <p:cNvPr id="7" name="Скругленный прямоугольник 6"/>
          <p:cNvSpPr/>
          <p:nvPr/>
        </p:nvSpPr>
        <p:spPr>
          <a:xfrm>
            <a:off x="0" y="1458913"/>
            <a:ext cx="8916988" cy="1682750"/>
          </a:xfrm>
          <a:prstGeom prst="roundRect">
            <a:avLst/>
          </a:prstGeom>
          <a:solidFill>
            <a:srgbClr val="FFC000">
              <a:alpha val="34000"/>
            </a:srgbClr>
          </a:solidFill>
        </p:spPr>
        <p:txBody>
          <a:bodyPr>
            <a:spAutoFit/>
          </a:bodyPr>
          <a:lstStyle/>
          <a:p>
            <a:pPr marL="406908" indent="-342900">
              <a:spcBef>
                <a:spcPct val="20000"/>
              </a:spcBef>
              <a:buSzPct val="80000"/>
              <a:buFont typeface="Arial" pitchFamily="34" charset="0"/>
              <a:buChar char="•"/>
              <a:defRPr/>
            </a:pPr>
            <a:r>
              <a:rPr lang="ru-RU" sz="1600" b="1" dirty="0">
                <a:latin typeface="+mj-lt"/>
              </a:rPr>
              <a:t>Предлежание плаценты, врастание плаценты</a:t>
            </a:r>
          </a:p>
          <a:p>
            <a:pPr marL="406908" indent="-342900">
              <a:spcBef>
                <a:spcPct val="20000"/>
              </a:spcBef>
              <a:buSzPct val="80000"/>
              <a:buFont typeface="Arial" pitchFamily="34" charset="0"/>
              <a:buChar char="•"/>
              <a:defRPr/>
            </a:pPr>
            <a:r>
              <a:rPr lang="ru-RU" sz="1600" b="1" dirty="0">
                <a:latin typeface="+mj-lt"/>
              </a:rPr>
              <a:t>Преэклампсия, эклампсия в сроке беременности после 34 недель</a:t>
            </a:r>
          </a:p>
          <a:p>
            <a:pPr marL="406908" indent="-342900">
              <a:spcBef>
                <a:spcPct val="20000"/>
              </a:spcBef>
              <a:buSzPct val="80000"/>
              <a:buFont typeface="Arial" pitchFamily="34" charset="0"/>
              <a:buChar char="•"/>
              <a:defRPr/>
            </a:pPr>
            <a:r>
              <a:rPr lang="ru-RU" sz="1600" b="1" dirty="0">
                <a:latin typeface="+mj-lt"/>
              </a:rPr>
              <a:t>Многоплодная беременность</a:t>
            </a:r>
          </a:p>
          <a:p>
            <a:pPr marL="406908" indent="-342900">
              <a:spcBef>
                <a:spcPct val="20000"/>
              </a:spcBef>
              <a:buSzPct val="80000"/>
              <a:buFont typeface="Arial" pitchFamily="34" charset="0"/>
              <a:buChar char="•"/>
              <a:defRPr/>
            </a:pPr>
            <a:r>
              <a:rPr lang="ru-RU" sz="1600" b="1" dirty="0">
                <a:latin typeface="+mj-lt"/>
              </a:rPr>
              <a:t>Заболевания крови, клинически подтвержденные дефекты гемостаза</a:t>
            </a:r>
          </a:p>
          <a:p>
            <a:pPr marL="406908" indent="-342900">
              <a:spcBef>
                <a:spcPct val="20000"/>
              </a:spcBef>
              <a:buSzPct val="80000"/>
              <a:buFont typeface="Arial" pitchFamily="34" charset="0"/>
              <a:buChar char="•"/>
              <a:defRPr/>
            </a:pPr>
            <a:r>
              <a:rPr lang="ru-RU" sz="1600" b="1" dirty="0">
                <a:latin typeface="+mj-lt"/>
              </a:rPr>
              <a:t>Онкологические заболевания любой локализации</a:t>
            </a:r>
          </a:p>
        </p:txBody>
      </p:sp>
      <p:sp>
        <p:nvSpPr>
          <p:cNvPr id="9" name="Прямоугольник 8"/>
          <p:cNvSpPr/>
          <p:nvPr/>
        </p:nvSpPr>
        <p:spPr>
          <a:xfrm>
            <a:off x="4211638" y="5722938"/>
            <a:ext cx="4932362" cy="1016000"/>
          </a:xfrm>
          <a:prstGeom prst="rect">
            <a:avLst/>
          </a:prstGeom>
        </p:spPr>
        <p:txBody>
          <a:bodyPr>
            <a:spAutoFit/>
          </a:bodyPr>
          <a:lstStyle/>
          <a:p>
            <a:pPr algn="r">
              <a:spcBef>
                <a:spcPts val="600"/>
              </a:spcBef>
              <a:defRPr/>
            </a:pPr>
            <a:r>
              <a:rPr lang="ru-RU" sz="1100" b="1" dirty="0">
                <a:latin typeface="+mj-lt"/>
              </a:rPr>
              <a:t>Приказ МЗ и СР РФ от 1.11.2012г. № 572-н «Об утверждении Порядка оказания медицинской помощи по профилю «акушерство и гинекология»</a:t>
            </a:r>
          </a:p>
          <a:p>
            <a:pPr algn="r">
              <a:spcBef>
                <a:spcPts val="600"/>
              </a:spcBef>
              <a:defRPr/>
            </a:pPr>
            <a:r>
              <a:rPr lang="ru-RU" sz="1100" b="1" dirty="0">
                <a:latin typeface="+mj-lt"/>
              </a:rPr>
              <a:t>Приказ МЗ СО от 22.08.2014г. №1004-п «О совершенствовании маршрутизации беременных, рожениц и родильниц на территории Свердловской области»</a:t>
            </a:r>
            <a:endParaRPr lang="ru-RU" sz="1100" dirty="0">
              <a:latin typeface="+mj-lt"/>
            </a:endParaRPr>
          </a:p>
        </p:txBody>
      </p:sp>
      <p:pic>
        <p:nvPicPr>
          <p:cNvPr id="10" name="Picture 2"/>
          <p:cNvPicPr>
            <a:picLocks noChangeAspect="1" noChangeArrowheads="1"/>
          </p:cNvPicPr>
          <p:nvPr/>
        </p:nvPicPr>
        <p:blipFill>
          <a:blip r:embed="rId3" cstate="print">
            <a:duotone>
              <a:prstClr val="black"/>
              <a:srgbClr val="5C1F00">
                <a:alpha val="85882"/>
                <a:tint val="45000"/>
                <a:satMod val="400000"/>
              </a:srgbClr>
            </a:duotone>
            <a:extLst>
              <a:ext uri="{28A0092B-C50C-407E-A947-70E740481C1C}">
                <a14:useLocalDpi xmlns:a14="http://schemas.microsoft.com/office/drawing/2010/main" val="0"/>
              </a:ext>
            </a:extLst>
          </a:blip>
          <a:srcRect/>
          <a:stretch>
            <a:fillRect/>
          </a:stretch>
        </p:blipFill>
        <p:spPr bwMode="auto">
          <a:xfrm>
            <a:off x="7721251" y="6017"/>
            <a:ext cx="1284432" cy="14067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Стрелка вправо 1"/>
          <p:cNvSpPr/>
          <p:nvPr/>
        </p:nvSpPr>
        <p:spPr>
          <a:xfrm>
            <a:off x="3203849" y="4341813"/>
            <a:ext cx="2835002" cy="6715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55" y="3271642"/>
            <a:ext cx="2706228" cy="314915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57200" y="274638"/>
            <a:ext cx="8218488" cy="538162"/>
          </a:xfrm>
        </p:spPr>
        <p:txBody>
          <a:bodyPr/>
          <a:lstStyle/>
          <a:p>
            <a:r>
              <a:rPr lang="ru-RU" altLang="ru-RU" sz="2400" b="1" dirty="0" err="1" smtClean="0"/>
              <a:t>Кровосберегающие</a:t>
            </a:r>
            <a:r>
              <a:rPr lang="ru-RU" altLang="ru-RU" sz="2400" b="1" dirty="0" smtClean="0"/>
              <a:t> технологии в ОПЦ</a:t>
            </a:r>
          </a:p>
        </p:txBody>
      </p:sp>
      <p:graphicFrame>
        <p:nvGraphicFramePr>
          <p:cNvPr id="4" name="Объект 3"/>
          <p:cNvGraphicFramePr>
            <a:graphicFrameLocks noGrp="1"/>
          </p:cNvGraphicFramePr>
          <p:nvPr>
            <p:ph idx="1"/>
          </p:nvPr>
        </p:nvGraphicFramePr>
        <p:xfrm>
          <a:off x="179512" y="908720"/>
          <a:ext cx="871296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cstate="print">
            <a:duotone>
              <a:prstClr val="black"/>
              <a:srgbClr val="5C1F00">
                <a:alpha val="85882"/>
                <a:tint val="45000"/>
                <a:satMod val="400000"/>
              </a:srgbClr>
            </a:duotone>
            <a:extLst>
              <a:ext uri="{28A0092B-C50C-407E-A947-70E740481C1C}">
                <a14:useLocalDpi xmlns:a14="http://schemas.microsoft.com/office/drawing/2010/main" val="0"/>
              </a:ext>
            </a:extLst>
          </a:blip>
          <a:srcRect/>
          <a:stretch>
            <a:fillRect/>
          </a:stretch>
        </p:blipFill>
        <p:spPr bwMode="auto">
          <a:xfrm>
            <a:off x="7740352" y="44624"/>
            <a:ext cx="1512168" cy="1283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395288" y="1412875"/>
            <a:ext cx="8569325" cy="4608513"/>
          </a:xfrm>
        </p:spPr>
        <p:txBody>
          <a:bodyPr rtlCol="0">
            <a:normAutofit/>
          </a:bodyPr>
          <a:lstStyle/>
          <a:p>
            <a:pPr marL="45720" indent="0" fontAlgn="auto">
              <a:buClr>
                <a:schemeClr val="accent6">
                  <a:lumMod val="75000"/>
                </a:schemeClr>
              </a:buClr>
              <a:buFont typeface="Georgia" pitchFamily="18" charset="0"/>
              <a:buNone/>
              <a:defRPr/>
            </a:pPr>
            <a:r>
              <a:rPr lang="ru-RU" sz="2400" b="1" dirty="0" smtClean="0">
                <a:latin typeface="Arial" pitchFamily="34" charset="0"/>
                <a:cs typeface="Arial" pitchFamily="34" charset="0"/>
              </a:rPr>
              <a:t>Предоперационный этап</a:t>
            </a:r>
          </a:p>
          <a:p>
            <a:pPr marL="892175" indent="0" fontAlgn="auto">
              <a:buClr>
                <a:schemeClr val="accent6">
                  <a:lumMod val="75000"/>
                </a:schemeClr>
              </a:buClr>
              <a:buFont typeface="Georgia" pitchFamily="18" charset="0"/>
              <a:buNone/>
              <a:defRPr/>
            </a:pPr>
            <a:r>
              <a:rPr lang="ru-RU" sz="2400" dirty="0" smtClean="0">
                <a:latin typeface="Arial" pitchFamily="34" charset="0"/>
                <a:cs typeface="Arial" pitchFamily="34" charset="0"/>
              </a:rPr>
              <a:t>	Коррекция железодефицитной анемии средней и тяжелой степени (</a:t>
            </a:r>
            <a:r>
              <a:rPr lang="ru-RU" sz="2400" dirty="0" err="1" smtClean="0">
                <a:latin typeface="Arial" pitchFamily="34" charset="0"/>
                <a:cs typeface="Arial" pitchFamily="34" charset="0"/>
              </a:rPr>
              <a:t>парэнтеральное</a:t>
            </a:r>
            <a:r>
              <a:rPr lang="ru-RU" sz="2400" dirty="0" smtClean="0">
                <a:latin typeface="Arial" pitchFamily="34" charset="0"/>
                <a:cs typeface="Arial" pitchFamily="34" charset="0"/>
              </a:rPr>
              <a:t> введение </a:t>
            </a:r>
            <a:r>
              <a:rPr lang="ru-RU" sz="2400" dirty="0" err="1" smtClean="0">
                <a:latin typeface="Arial" pitchFamily="34" charset="0"/>
                <a:cs typeface="Arial" pitchFamily="34" charset="0"/>
              </a:rPr>
              <a:t>Венофера</a:t>
            </a:r>
            <a:r>
              <a:rPr lang="ru-RU" sz="2400" dirty="0" smtClean="0">
                <a:latin typeface="Arial" pitchFamily="34" charset="0"/>
                <a:cs typeface="Arial" pitchFamily="34" charset="0"/>
              </a:rPr>
              <a:t> и </a:t>
            </a:r>
            <a:r>
              <a:rPr lang="ru-RU" sz="2400" dirty="0" err="1" smtClean="0">
                <a:latin typeface="Arial" pitchFamily="34" charset="0"/>
                <a:cs typeface="Arial" pitchFamily="34" charset="0"/>
              </a:rPr>
              <a:t>эритропоэтина</a:t>
            </a:r>
            <a:r>
              <a:rPr lang="ru-RU" sz="2400" dirty="0" smtClean="0">
                <a:latin typeface="Arial" pitchFamily="34" charset="0"/>
                <a:cs typeface="Arial" pitchFamily="34" charset="0"/>
              </a:rPr>
              <a:t>)</a:t>
            </a:r>
          </a:p>
          <a:p>
            <a:pPr marL="45720" indent="0" fontAlgn="auto">
              <a:buClr>
                <a:schemeClr val="accent6">
                  <a:lumMod val="75000"/>
                </a:schemeClr>
              </a:buClr>
              <a:buFont typeface="Georgia" pitchFamily="18" charset="0"/>
              <a:buNone/>
              <a:defRPr/>
            </a:pPr>
            <a:r>
              <a:rPr lang="ru-RU" sz="2400" b="1" dirty="0" smtClean="0">
                <a:latin typeface="Arial" pitchFamily="34" charset="0"/>
                <a:cs typeface="Arial" pitchFamily="34" charset="0"/>
              </a:rPr>
              <a:t>Операционный этап</a:t>
            </a:r>
          </a:p>
          <a:p>
            <a:pPr marL="45720" indent="0" fontAlgn="auto">
              <a:buClr>
                <a:schemeClr val="accent6">
                  <a:lumMod val="75000"/>
                </a:schemeClr>
              </a:buClr>
              <a:buFont typeface="Georgia" pitchFamily="18" charset="0"/>
              <a:buNone/>
              <a:defRPr/>
            </a:pPr>
            <a:r>
              <a:rPr lang="ru-RU" sz="2400" dirty="0" smtClean="0">
                <a:latin typeface="Arial" pitchFamily="34" charset="0"/>
                <a:cs typeface="Arial" pitchFamily="34" charset="0"/>
              </a:rPr>
              <a:t>	Применение технологий сбережения </a:t>
            </a:r>
            <a:r>
              <a:rPr lang="ru-RU" sz="2400" dirty="0" err="1" smtClean="0">
                <a:latin typeface="Arial" pitchFamily="34" charset="0"/>
                <a:cs typeface="Arial" pitchFamily="34" charset="0"/>
              </a:rPr>
              <a:t>аутокрови</a:t>
            </a:r>
            <a:r>
              <a:rPr lang="ru-RU" sz="2400" dirty="0" smtClean="0">
                <a:latin typeface="Arial" pitchFamily="34" charset="0"/>
                <a:cs typeface="Arial" pitchFamily="34" charset="0"/>
              </a:rPr>
              <a:t>.</a:t>
            </a:r>
          </a:p>
          <a:p>
            <a:pPr marL="45720" indent="0" fontAlgn="auto">
              <a:buClr>
                <a:schemeClr val="accent6">
                  <a:lumMod val="75000"/>
                </a:schemeClr>
              </a:buClr>
              <a:buFont typeface="Georgia" pitchFamily="18" charset="0"/>
              <a:buNone/>
              <a:defRPr/>
            </a:pPr>
            <a:r>
              <a:rPr lang="ru-RU" sz="2400" b="1" dirty="0" smtClean="0">
                <a:latin typeface="Arial" pitchFamily="34" charset="0"/>
                <a:cs typeface="Arial" pitchFamily="34" charset="0"/>
              </a:rPr>
              <a:t>Послеродовый период</a:t>
            </a:r>
          </a:p>
          <a:p>
            <a:pPr marL="45720" indent="0" fontAlgn="auto">
              <a:buClr>
                <a:schemeClr val="accent6">
                  <a:lumMod val="75000"/>
                </a:schemeClr>
              </a:buClr>
              <a:buFont typeface="Georgia" pitchFamily="18" charset="0"/>
              <a:buNone/>
              <a:defRPr/>
            </a:pPr>
            <a:r>
              <a:rPr lang="ru-RU" sz="2400" dirty="0" smtClean="0">
                <a:latin typeface="Arial" pitchFamily="34" charset="0"/>
                <a:cs typeface="Arial" pitchFamily="34" charset="0"/>
              </a:rPr>
              <a:t>	Продолжение антианемической терапии.</a:t>
            </a:r>
          </a:p>
          <a:p>
            <a:pPr marL="45720" indent="0" fontAlgn="auto">
              <a:buClr>
                <a:schemeClr val="accent6">
                  <a:lumMod val="75000"/>
                </a:schemeClr>
              </a:buClr>
              <a:buFont typeface="Georgia" pitchFamily="18" charset="0"/>
              <a:buNone/>
              <a:defRPr/>
            </a:pPr>
            <a:r>
              <a:rPr lang="ru-RU" sz="2400" dirty="0" smtClean="0">
                <a:latin typeface="Arial" pitchFamily="34" charset="0"/>
                <a:cs typeface="Arial" pitchFamily="34" charset="0"/>
              </a:rPr>
              <a:t>Применение </a:t>
            </a:r>
            <a:r>
              <a:rPr lang="ru-RU" sz="2400" b="1" dirty="0" err="1" smtClean="0">
                <a:latin typeface="Arial" pitchFamily="34" charset="0"/>
                <a:cs typeface="Arial" pitchFamily="34" charset="0"/>
              </a:rPr>
              <a:t>ФЕРИНЖЕКТа</a:t>
            </a:r>
            <a:r>
              <a:rPr lang="ru-RU" sz="2400" dirty="0" smtClean="0">
                <a:latin typeface="Arial" pitchFamily="34" charset="0"/>
                <a:cs typeface="Arial" pitchFamily="34" charset="0"/>
              </a:rPr>
              <a:t> раннем послеоперационном периоде.</a:t>
            </a:r>
          </a:p>
          <a:p>
            <a:pPr marL="45720" indent="0" fontAlgn="auto">
              <a:buClr>
                <a:schemeClr val="accent6">
                  <a:lumMod val="75000"/>
                </a:schemeClr>
              </a:buClr>
              <a:buFont typeface="Georgia" pitchFamily="18" charset="0"/>
              <a:buNone/>
              <a:defRPr/>
            </a:pPr>
            <a:endParaRPr lang="ru-RU" sz="1800" dirty="0" smtClean="0">
              <a:latin typeface="Arial" pitchFamily="34" charset="0"/>
              <a:cs typeface="Arial" pitchFamily="34" charset="0"/>
            </a:endParaRPr>
          </a:p>
        </p:txBody>
      </p:sp>
      <p:sp>
        <p:nvSpPr>
          <p:cNvPr id="17411" name="TextBox 3"/>
          <p:cNvSpPr txBox="1">
            <a:spLocks noChangeArrowheads="1"/>
          </p:cNvSpPr>
          <p:nvPr/>
        </p:nvSpPr>
        <p:spPr bwMode="auto">
          <a:xfrm>
            <a:off x="611188" y="428625"/>
            <a:ext cx="4433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3200" b="1">
                <a:solidFill>
                  <a:srgbClr val="FF0000"/>
                </a:solidFill>
              </a:rPr>
              <a:t>   Коррекция анемии</a:t>
            </a:r>
          </a:p>
        </p:txBody>
      </p:sp>
      <p:pic>
        <p:nvPicPr>
          <p:cNvPr id="6" name="Picture 2"/>
          <p:cNvPicPr>
            <a:picLocks noChangeAspect="1" noChangeArrowheads="1"/>
          </p:cNvPicPr>
          <p:nvPr/>
        </p:nvPicPr>
        <p:blipFill>
          <a:blip r:embed="rId2" cstate="print">
            <a:duotone>
              <a:prstClr val="black"/>
              <a:srgbClr val="5C1F00">
                <a:alpha val="85882"/>
                <a:tint val="45000"/>
                <a:satMod val="400000"/>
              </a:srgbClr>
            </a:duotone>
            <a:extLst>
              <a:ext uri="{28A0092B-C50C-407E-A947-70E740481C1C}">
                <a14:useLocalDpi xmlns:a14="http://schemas.microsoft.com/office/drawing/2010/main" val="0"/>
              </a:ext>
            </a:extLst>
          </a:blip>
          <a:srcRect/>
          <a:stretch>
            <a:fillRect/>
          </a:stretch>
        </p:blipFill>
        <p:spPr bwMode="auto">
          <a:xfrm>
            <a:off x="7631832" y="170920"/>
            <a:ext cx="1512168" cy="1283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3" name="Прямоугольник 1"/>
          <p:cNvSpPr>
            <a:spLocks noChangeArrowheads="1"/>
          </p:cNvSpPr>
          <p:nvPr/>
        </p:nvSpPr>
        <p:spPr bwMode="auto">
          <a:xfrm>
            <a:off x="323850" y="3244850"/>
            <a:ext cx="55356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sz="1000" dirty="0"/>
              <a:t>Матковский А.А., </a:t>
            </a:r>
            <a:r>
              <a:rPr lang="ru-RU" sz="1000" dirty="0" smtClean="0"/>
              <a:t>2015</a:t>
            </a:r>
            <a:endParaRPr lang="ru-RU" sz="1000" dirty="0"/>
          </a:p>
        </p:txBody>
      </p:sp>
    </p:spTree>
    <p:extLst>
      <p:ext uri="{BB962C8B-B14F-4D97-AF65-F5344CB8AC3E}">
        <p14:creationId xmlns:p14="http://schemas.microsoft.com/office/powerpoint/2010/main" val="4071066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A05CBC1-A0C6-4BB2-A55B-0985B23C0E51}" type="slidenum">
              <a:rPr lang="ru-RU" smtClean="0"/>
              <a:pPr>
                <a:defRPr/>
              </a:pPr>
              <a:t>9</a:t>
            </a:fld>
            <a:endParaRPr lang="ru-RU"/>
          </a:p>
        </p:txBody>
      </p:sp>
      <p:pic>
        <p:nvPicPr>
          <p:cNvPr id="3" name="Picture 21" descr="grafiken_ferinject_in_hub_patients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373188"/>
            <a:ext cx="8502650"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2"/>
          <p:cNvSpPr txBox="1">
            <a:spLocks noChangeArrowheads="1"/>
          </p:cNvSpPr>
          <p:nvPr/>
        </p:nvSpPr>
        <p:spPr bwMode="auto">
          <a:xfrm>
            <a:off x="358775" y="5218113"/>
            <a:ext cx="8451850" cy="873125"/>
          </a:xfrm>
          <a:prstGeom prst="rect">
            <a:avLst/>
          </a:prstGeom>
          <a:solidFill>
            <a:schemeClr val="accent1">
              <a:lumMod val="20000"/>
              <a:lumOff val="80000"/>
            </a:schemeClr>
          </a:solidFill>
          <a:ln w="9525">
            <a:noFill/>
            <a:miter lim="800000"/>
            <a:headEnd/>
            <a:tailEnd/>
          </a:ln>
          <a:effectLst>
            <a:outerShdw dist="35921" dir="2700000" algn="ctr" rotWithShape="0">
              <a:schemeClr val="bg2"/>
            </a:outerShdw>
          </a:effectLst>
        </p:spPr>
        <p:txBody>
          <a:bodyPr/>
          <a:lstStyle/>
          <a:p>
            <a:pPr algn="ctr">
              <a:spcBef>
                <a:spcPct val="50000"/>
              </a:spcBef>
              <a:defRPr/>
            </a:pPr>
            <a:r>
              <a:rPr lang="en-GB" dirty="0" err="1"/>
              <a:t>Ферин</a:t>
            </a:r>
            <a:r>
              <a:rPr lang="ru-RU" dirty="0"/>
              <a:t>ж</a:t>
            </a:r>
            <a:r>
              <a:rPr lang="en-GB" dirty="0" err="1"/>
              <a:t>ект</a:t>
            </a:r>
            <a:r>
              <a:rPr lang="en-GB" dirty="0"/>
              <a:t> </a:t>
            </a:r>
            <a:r>
              <a:rPr lang="ru-RU" b="1" dirty="0">
                <a:solidFill>
                  <a:schemeClr val="accent1"/>
                </a:solidFill>
              </a:rPr>
              <a:t>достоверно более эффективен</a:t>
            </a:r>
            <a:r>
              <a:rPr lang="ru-RU" dirty="0"/>
              <a:t>, чем </a:t>
            </a:r>
            <a:r>
              <a:rPr lang="ru-RU" dirty="0" err="1"/>
              <a:t>пероральный</a:t>
            </a:r>
            <a:r>
              <a:rPr lang="ru-RU" dirty="0"/>
              <a:t> препарат железа, в коррекции анемии и восполнении запасов железа </a:t>
            </a:r>
            <a:br>
              <a:rPr lang="ru-RU" dirty="0"/>
            </a:br>
            <a:r>
              <a:rPr lang="ru-RU" b="1" dirty="0">
                <a:solidFill>
                  <a:schemeClr val="accent1"/>
                </a:solidFill>
              </a:rPr>
              <a:t>и позволяет достичь стойкого успеха</a:t>
            </a:r>
            <a:endParaRPr lang="en-GB" dirty="0">
              <a:solidFill>
                <a:schemeClr val="accent1"/>
              </a:solidFill>
            </a:endParaRPr>
          </a:p>
        </p:txBody>
      </p:sp>
      <p:sp>
        <p:nvSpPr>
          <p:cNvPr id="18437" name="Rectangle 23"/>
          <p:cNvSpPr>
            <a:spLocks noChangeArrowheads="1"/>
          </p:cNvSpPr>
          <p:nvPr/>
        </p:nvSpPr>
        <p:spPr bwMode="auto">
          <a:xfrm>
            <a:off x="233363" y="0"/>
            <a:ext cx="69945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Bef>
                <a:spcPct val="50000"/>
              </a:spcBef>
            </a:pPr>
            <a:r>
              <a:rPr lang="de-CH" altLang="ru-RU" sz="2600" b="1">
                <a:solidFill>
                  <a:schemeClr val="tx2"/>
                </a:solidFill>
              </a:rPr>
              <a:t>Ферин</a:t>
            </a:r>
            <a:r>
              <a:rPr lang="ru-RU" altLang="ru-RU" sz="2600" b="1">
                <a:solidFill>
                  <a:schemeClr val="tx2"/>
                </a:solidFill>
              </a:rPr>
              <a:t>ж</a:t>
            </a:r>
            <a:r>
              <a:rPr lang="de-CH" altLang="ru-RU" sz="2600" b="1">
                <a:solidFill>
                  <a:schemeClr val="tx2"/>
                </a:solidFill>
              </a:rPr>
              <a:t>ект </a:t>
            </a:r>
            <a:r>
              <a:rPr lang="ru-RU" altLang="ru-RU" sz="2600" b="1">
                <a:solidFill>
                  <a:schemeClr val="tx2"/>
                </a:solidFill>
              </a:rPr>
              <a:t>у пациенток с ТМК</a:t>
            </a:r>
            <a:r>
              <a:rPr lang="en-US" altLang="ru-RU" sz="2600" b="1">
                <a:solidFill>
                  <a:schemeClr val="tx2"/>
                </a:solidFill>
              </a:rPr>
              <a:t> </a:t>
            </a:r>
            <a:br>
              <a:rPr lang="en-US" altLang="ru-RU" sz="2600" b="1">
                <a:solidFill>
                  <a:schemeClr val="tx2"/>
                </a:solidFill>
              </a:rPr>
            </a:br>
            <a:r>
              <a:rPr lang="en-US" altLang="ru-RU" b="1" i="1">
                <a:solidFill>
                  <a:schemeClr val="tx2"/>
                </a:solidFill>
              </a:rPr>
              <a:t>(</a:t>
            </a:r>
            <a:r>
              <a:rPr lang="ru-RU" altLang="ru-RU" b="1" i="1">
                <a:solidFill>
                  <a:schemeClr val="tx2"/>
                </a:solidFill>
              </a:rPr>
              <a:t>Исследование</a:t>
            </a:r>
            <a:r>
              <a:rPr lang="en-US" altLang="ru-RU" b="1" i="1">
                <a:solidFill>
                  <a:schemeClr val="tx2"/>
                </a:solidFill>
              </a:rPr>
              <a:t>: 1VIT04002/1VIT04003)</a:t>
            </a:r>
            <a:endParaRPr lang="de-CH" altLang="ru-RU" b="1" i="1">
              <a:solidFill>
                <a:schemeClr val="tx2"/>
              </a:solidFill>
            </a:endParaRPr>
          </a:p>
        </p:txBody>
      </p:sp>
      <p:sp>
        <p:nvSpPr>
          <p:cNvPr id="18438" name="TextBox 6"/>
          <p:cNvSpPr txBox="1">
            <a:spLocks noChangeArrowheads="1"/>
          </p:cNvSpPr>
          <p:nvPr/>
        </p:nvSpPr>
        <p:spPr bwMode="auto">
          <a:xfrm>
            <a:off x="0" y="642937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altLang="ru-RU" sz="1200"/>
              <a:t>Lyseng-Williamson KA, Keating GM. Ferric carboxymaltose: a review of its use in iron-deficiency anaemia. Drugs. 2009;69(6):739-56.</a:t>
            </a:r>
            <a:endParaRPr lang="ru-RU" altLang="ru-RU" sz="1200"/>
          </a:p>
          <a:p>
            <a:pPr algn="r" eaLnBrk="1" hangingPunct="1"/>
            <a:r>
              <a:rPr lang="en-GB" altLang="ru-RU" sz="1200"/>
              <a:t>Gordon SS, Obstet Gynecol 2006,108S </a:t>
            </a:r>
            <a:endParaRPr lang="de-CH" altLang="ru-RU" sz="1200"/>
          </a:p>
          <a:p>
            <a:pPr algn="r" eaLnBrk="1" hangingPunct="1"/>
            <a:endParaRPr lang="ru-RU" altLang="ru-RU" sz="1200"/>
          </a:p>
        </p:txBody>
      </p:sp>
      <p:pic>
        <p:nvPicPr>
          <p:cNvPr id="7" name="Picture 2"/>
          <p:cNvPicPr>
            <a:picLocks noChangeAspect="1" noChangeArrowheads="1"/>
          </p:cNvPicPr>
          <p:nvPr/>
        </p:nvPicPr>
        <p:blipFill>
          <a:blip r:embed="rId3" cstate="print">
            <a:duotone>
              <a:prstClr val="black"/>
              <a:srgbClr val="5C1F00">
                <a:alpha val="85882"/>
                <a:tint val="45000"/>
                <a:satMod val="400000"/>
              </a:srgbClr>
            </a:duotone>
            <a:extLst>
              <a:ext uri="{28A0092B-C50C-407E-A947-70E740481C1C}">
                <a14:useLocalDpi xmlns:a14="http://schemas.microsoft.com/office/drawing/2010/main" val="0"/>
              </a:ext>
            </a:extLst>
          </a:blip>
          <a:srcRect/>
          <a:stretch>
            <a:fillRect/>
          </a:stretch>
        </p:blipFill>
        <p:spPr bwMode="auto">
          <a:xfrm>
            <a:off x="7812360" y="0"/>
            <a:ext cx="1512168" cy="1283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0" name="Прямоугольник 4"/>
          <p:cNvSpPr>
            <a:spLocks noChangeArrowheads="1"/>
          </p:cNvSpPr>
          <p:nvPr/>
        </p:nvSpPr>
        <p:spPr bwMode="auto">
          <a:xfrm>
            <a:off x="107950" y="3244850"/>
            <a:ext cx="575151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r>
              <a:rPr lang="ru-RU" sz="1000" dirty="0"/>
              <a:t>Матковский А.А., </a:t>
            </a:r>
            <a:r>
              <a:rPr lang="ru-RU" sz="1000" dirty="0" smtClean="0"/>
              <a:t>2015</a:t>
            </a:r>
            <a:endParaRPr lang="ru-RU" sz="1000" dirty="0"/>
          </a:p>
        </p:txBody>
      </p:sp>
    </p:spTree>
    <p:extLst>
      <p:ext uri="{BB962C8B-B14F-4D97-AF65-F5344CB8AC3E}">
        <p14:creationId xmlns:p14="http://schemas.microsoft.com/office/powerpoint/2010/main" val="3281190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6881</TotalTime>
  <Words>2910</Words>
  <Application>Microsoft Office PowerPoint</Application>
  <PresentationFormat>Экран (4:3)</PresentationFormat>
  <Paragraphs>618</Paragraphs>
  <Slides>51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Ясность</vt:lpstr>
      <vt:lpstr>Министерство здравоохранения Свердловской области Государственное учреждение Областная детская клиническая больница № 1 Областной перинатальный центр Кафедра анестезиологии, реаниматологии и трансфузиологии ФПК и ПП</vt:lpstr>
      <vt:lpstr>Презентация PowerPoint</vt:lpstr>
      <vt:lpstr>Презентация PowerPoint</vt:lpstr>
      <vt:lpstr>В России за последние 10 лет наблюдается снижение частоты кровотечений в последовом и послеродовом периоде </vt:lpstr>
      <vt:lpstr>Прогнозирование кровотечения</vt:lpstr>
      <vt:lpstr>Презентация PowerPoint</vt:lpstr>
      <vt:lpstr>Кровосберегающие технологии в ОПЦ</vt:lpstr>
      <vt:lpstr>Презентация PowerPoint</vt:lpstr>
      <vt:lpstr>Презентация PowerPoint</vt:lpstr>
      <vt:lpstr>Феринжект внутривенная инфузия</vt:lpstr>
      <vt:lpstr>Презентация PowerPoint</vt:lpstr>
      <vt:lpstr>Презентация PowerPoint</vt:lpstr>
      <vt:lpstr>Этиология кровотечений</vt:lpstr>
      <vt:lpstr>Методы поэтапного консервативного гемостаза</vt:lpstr>
      <vt:lpstr>Допустимая кровопотеря</vt:lpstr>
      <vt:lpstr>Алгоритм действия при допустимой кровопотере</vt:lpstr>
      <vt:lpstr> Транексам  (Препарат синтезирован в Японии в 1962 году и применялся как гемостатик (антифибринолитик). </vt:lpstr>
      <vt:lpstr>Патологическая кровопотеря</vt:lpstr>
      <vt:lpstr>Тромбоэластограмма</vt:lpstr>
      <vt:lpstr>Протромплекс 600  Факторы свертывания крови II, VII, IX, X в комбинации (Протромбиновый комплекс) </vt:lpstr>
      <vt:lpstr>Контроль эффективности - тромбоэластограмма</vt:lpstr>
      <vt:lpstr>Контроль эффективности – тромбоэластограмма HELLP - синдром</vt:lpstr>
      <vt:lpstr>Презентация PowerPoint</vt:lpstr>
      <vt:lpstr>КОАГИЛ-VII </vt:lpstr>
      <vt:lpstr>Применение рекомбинантного активированного фактора VII </vt:lpstr>
      <vt:lpstr>Презентация PowerPoint</vt:lpstr>
      <vt:lpstr>Стандарты медицинской помощи</vt:lpstr>
      <vt:lpstr>Презентация PowerPoint</vt:lpstr>
      <vt:lpstr>Применение факторов и концентратов факторов свертывания</vt:lpstr>
      <vt:lpstr>Алгоритм действия при патологической кровопотере</vt:lpstr>
      <vt:lpstr>Критическая кровопотеря (массивная )</vt:lpstr>
      <vt:lpstr>Критерии для гемотрансфузии при острой кровопотере -эритроциты </vt:lpstr>
      <vt:lpstr>Свежезамороженная плазма                (Fresh frozen plasma)</vt:lpstr>
      <vt:lpstr>Трансфузия компонентов заместительной терапии</vt:lpstr>
      <vt:lpstr>Концентраты факторов свертывания крови II,VII,IX,X и  протеин С в комбиинации  (ПРОТРОМПЛЕКС 600).</vt:lpstr>
      <vt:lpstr>Презентация PowerPoint</vt:lpstr>
      <vt:lpstr>Фактор VII  (рекомбинантный активированный фактор VII) </vt:lpstr>
      <vt:lpstr>Контроль эффективности - тромбоэластограмма</vt:lpstr>
      <vt:lpstr> Антифибринолитики </vt:lpstr>
      <vt:lpstr>Презентация PowerPoint</vt:lpstr>
      <vt:lpstr> Согревание пациента и переливание ему  теплых растворов </vt:lpstr>
      <vt:lpstr>Какие растворы переливать?</vt:lpstr>
      <vt:lpstr>Является ли «физиологический раствор» - физиологическим</vt:lpstr>
      <vt:lpstr>Алгоритм действия при критической  кровопотере</vt:lpstr>
      <vt:lpstr>Презентация PowerPoint</vt:lpstr>
      <vt:lpstr>Главные причины неудач при кровопотере</vt:lpstr>
      <vt:lpstr>Презентация PowerPoint</vt:lpstr>
      <vt:lpstr>Презентация PowerPoint</vt:lpstr>
      <vt:lpstr>Презентация PowerPoint</vt:lpstr>
      <vt:lpstr>Заключение</vt:lpstr>
      <vt:lpstr>Презентация PowerPoint</vt:lpstr>
    </vt:vector>
  </TitlesOfParts>
  <Company>RePack by SPecialiST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Толя</dc:creator>
  <cp:lastModifiedBy>Андрей</cp:lastModifiedBy>
  <cp:revision>309</cp:revision>
  <cp:lastPrinted>2015-01-24T05:21:15Z</cp:lastPrinted>
  <dcterms:created xsi:type="dcterms:W3CDTF">2012-03-24T11:01:41Z</dcterms:created>
  <dcterms:modified xsi:type="dcterms:W3CDTF">2015-03-04T16:23:40Z</dcterms:modified>
</cp:coreProperties>
</file>