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7" r:id="rId34"/>
    <p:sldId id="289" r:id="rId35"/>
    <p:sldId id="290"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9A57FED-1D2E-4D40-BDCD-7401510D85B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D8FF5FD-7843-4A45-825D-DA8375367FBE}" type="datetimeFigureOut">
              <a:rPr lang="ru-RU" smtClean="0"/>
              <a:pPr/>
              <a:t>24.02.2015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9A57FED-1D2E-4D40-BDCD-7401510D85B6}"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D8FF5FD-7843-4A45-825D-DA8375367FBE}" type="datetimeFigureOut">
              <a:rPr lang="ru-RU" smtClean="0"/>
              <a:pPr/>
              <a:t>24.02.2015</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9A57FED-1D2E-4D40-BDCD-7401510D85B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71481"/>
            <a:ext cx="7772400" cy="2928958"/>
          </a:xfrm>
        </p:spPr>
        <p:txBody>
          <a:bodyPr>
            <a:noAutofit/>
          </a:bodyPr>
          <a:lstStyle/>
          <a:p>
            <a:r>
              <a:rPr lang="ru-RU" sz="4000" dirty="0" smtClean="0"/>
              <a:t>Ятрогении в </a:t>
            </a:r>
            <a:r>
              <a:rPr lang="ru-RU" sz="4000" dirty="0" err="1" smtClean="0"/>
              <a:t>акушерскойпрактике</a:t>
            </a:r>
            <a:r>
              <a:rPr lang="ru-RU" sz="4000" dirty="0" smtClean="0"/>
              <a:t> (классификация, патоморфологическая диагностика)</a:t>
            </a:r>
            <a:endParaRPr lang="ru-RU" sz="4000" dirty="0"/>
          </a:p>
        </p:txBody>
      </p:sp>
      <p:sp>
        <p:nvSpPr>
          <p:cNvPr id="3" name="Подзаголовок 2"/>
          <p:cNvSpPr>
            <a:spLocks noGrp="1"/>
          </p:cNvSpPr>
          <p:nvPr>
            <p:ph type="subTitle" idx="1"/>
          </p:nvPr>
        </p:nvSpPr>
        <p:spPr/>
        <p:txBody>
          <a:bodyPr>
            <a:noAutofit/>
          </a:bodyPr>
          <a:lstStyle/>
          <a:p>
            <a:r>
              <a:rPr lang="ru-RU" sz="2800" dirty="0" err="1" smtClean="0"/>
              <a:t>АП.Милованов</a:t>
            </a:r>
            <a:r>
              <a:rPr lang="ru-RU" sz="2800" dirty="0" smtClean="0"/>
              <a:t>, руководитель лаборатории патологии женской репродуктивной системы ФГБНУ НИИ морфологии человека</a:t>
            </a:r>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5500726"/>
          </a:xfrm>
        </p:spPr>
        <p:txBody>
          <a:bodyPr>
            <a:noAutofit/>
          </a:bodyPr>
          <a:lstStyle/>
          <a:p>
            <a:pPr algn="l"/>
            <a:r>
              <a:rPr lang="ru-RU" sz="1800" b="1" i="1" dirty="0"/>
              <a:t>Препараты для индукции анестезии</a:t>
            </a:r>
            <a:r>
              <a:rPr lang="ru-RU" sz="1800" b="1" i="1" dirty="0" smtClean="0"/>
              <a:t>.</a:t>
            </a:r>
            <a:br>
              <a:rPr lang="ru-RU" sz="1800" b="1" i="1" dirty="0" smtClean="0"/>
            </a:br>
            <a:r>
              <a:rPr lang="ru-RU" sz="1800" b="1" i="1" dirty="0" smtClean="0"/>
              <a:t> </a:t>
            </a:r>
            <a:r>
              <a:rPr lang="ru-RU" sz="1800" b="1" i="1" dirty="0">
                <a:solidFill>
                  <a:schemeClr val="tx1"/>
                </a:solidFill>
              </a:rPr>
              <a:t>К редко встречающимся случаям</a:t>
            </a:r>
            <a:br>
              <a:rPr lang="ru-RU" sz="1800" b="1" i="1" dirty="0">
                <a:solidFill>
                  <a:schemeClr val="tx1"/>
                </a:solidFill>
              </a:rPr>
            </a:br>
            <a:r>
              <a:rPr lang="ru-RU" sz="1800" dirty="0" smtClean="0">
                <a:solidFill>
                  <a:schemeClr val="tx1"/>
                </a:solidFill>
              </a:rPr>
              <a:t>анафилаксии могут </a:t>
            </a:r>
            <a:r>
              <a:rPr lang="ru-RU" sz="1800" dirty="0">
                <a:solidFill>
                  <a:schemeClr val="tx1"/>
                </a:solidFill>
              </a:rPr>
              <a:t>привести </a:t>
            </a:r>
            <a:r>
              <a:rPr lang="ru-RU" sz="1800" dirty="0" err="1">
                <a:solidFill>
                  <a:schemeClr val="tx1"/>
                </a:solidFill>
              </a:rPr>
              <a:t>тиопентал</a:t>
            </a:r>
            <a:r>
              <a:rPr lang="ru-RU" sz="1800" dirty="0">
                <a:solidFill>
                  <a:schemeClr val="tx1"/>
                </a:solidFill>
              </a:rPr>
              <a:t>, </a:t>
            </a:r>
            <a:r>
              <a:rPr lang="ru-RU" sz="1800" dirty="0" err="1">
                <a:solidFill>
                  <a:schemeClr val="tx1"/>
                </a:solidFill>
              </a:rPr>
              <a:t>этомидат</a:t>
            </a:r>
            <a:r>
              <a:rPr lang="ru-RU" sz="1800" dirty="0">
                <a:solidFill>
                  <a:schemeClr val="tx1"/>
                </a:solidFill>
              </a:rPr>
              <a:t> и </a:t>
            </a:r>
            <a:r>
              <a:rPr lang="ru-RU" sz="1800" dirty="0" err="1">
                <a:solidFill>
                  <a:schemeClr val="tx1"/>
                </a:solidFill>
              </a:rPr>
              <a:t>кетамин</a:t>
            </a:r>
            <a:r>
              <a:rPr lang="ru-RU" sz="1800" dirty="0">
                <a:solidFill>
                  <a:schemeClr val="tx1"/>
                </a:solidFill>
              </a:rPr>
              <a:t>, либо входящие в </a:t>
            </a:r>
            <a:r>
              <a:rPr lang="ru-RU" sz="1800" dirty="0" smtClean="0">
                <a:solidFill>
                  <a:schemeClr val="tx1"/>
                </a:solidFill>
              </a:rPr>
              <a:t>их состав </a:t>
            </a:r>
            <a:r>
              <a:rPr lang="ru-RU" sz="1800" dirty="0">
                <a:solidFill>
                  <a:schemeClr val="tx1"/>
                </a:solidFill>
              </a:rPr>
              <a:t>растворители (</a:t>
            </a:r>
            <a:r>
              <a:rPr lang="ru-RU" sz="1800" dirty="0" err="1">
                <a:solidFill>
                  <a:schemeClr val="tx1"/>
                </a:solidFill>
              </a:rPr>
              <a:t>кремафор</a:t>
            </a:r>
            <a:r>
              <a:rPr lang="ru-RU" sz="1800" dirty="0">
                <a:solidFill>
                  <a:schemeClr val="tx1"/>
                </a:solidFill>
              </a:rPr>
              <a:t>, </a:t>
            </a:r>
            <a:r>
              <a:rPr lang="ru-RU" sz="1800" dirty="0" err="1">
                <a:solidFill>
                  <a:schemeClr val="tx1"/>
                </a:solidFill>
              </a:rPr>
              <a:t>фосфатид</a:t>
            </a:r>
            <a:r>
              <a:rPr lang="ru-RU" sz="1800" dirty="0">
                <a:solidFill>
                  <a:schemeClr val="tx1"/>
                </a:solidFill>
              </a:rPr>
              <a:t> и др.).</a:t>
            </a:r>
            <a:r>
              <a:rPr lang="ru-RU" sz="1800" dirty="0"/>
              <a:t/>
            </a:r>
            <a:br>
              <a:rPr lang="ru-RU" sz="1800" dirty="0"/>
            </a:br>
            <a:r>
              <a:rPr lang="ru-RU" sz="1800" b="1" i="1" dirty="0" err="1"/>
              <a:t>Опиоиды</a:t>
            </a:r>
            <a:r>
              <a:rPr lang="ru-RU" sz="1800" b="1" i="1" dirty="0"/>
              <a:t>. </a:t>
            </a:r>
            <a:r>
              <a:rPr lang="ru-RU" sz="1800" b="1" i="1" dirty="0">
                <a:solidFill>
                  <a:schemeClr val="tx1"/>
                </a:solidFill>
              </a:rPr>
              <a:t>Они подразделяются на две группы: 1) морфин, кодеин, </a:t>
            </a:r>
            <a:r>
              <a:rPr lang="ru-RU" sz="1800" b="1" i="1" dirty="0" err="1" smtClean="0">
                <a:solidFill>
                  <a:schemeClr val="tx1"/>
                </a:solidFill>
              </a:rPr>
              <a:t>гидромор</a:t>
            </a:r>
            <a:r>
              <a:rPr lang="ru-RU" sz="1800" dirty="0" err="1" smtClean="0">
                <a:solidFill>
                  <a:schemeClr val="tx1"/>
                </a:solidFill>
              </a:rPr>
              <a:t>фин</a:t>
            </a:r>
            <a:r>
              <a:rPr lang="ru-RU" sz="1800" dirty="0">
                <a:solidFill>
                  <a:schemeClr val="tx1"/>
                </a:solidFill>
              </a:rPr>
              <a:t>, </a:t>
            </a:r>
            <a:r>
              <a:rPr lang="ru-RU" sz="1800" dirty="0" err="1">
                <a:solidFill>
                  <a:schemeClr val="tx1"/>
                </a:solidFill>
              </a:rPr>
              <a:t>оксикодон</a:t>
            </a:r>
            <a:r>
              <a:rPr lang="ru-RU" sz="1800" dirty="0">
                <a:solidFill>
                  <a:schemeClr val="tx1"/>
                </a:solidFill>
              </a:rPr>
              <a:t>; 2) </a:t>
            </a:r>
            <a:r>
              <a:rPr lang="ru-RU" sz="1800" dirty="0" err="1">
                <a:solidFill>
                  <a:schemeClr val="tx1"/>
                </a:solidFill>
              </a:rPr>
              <a:t>фентанил</a:t>
            </a:r>
            <a:r>
              <a:rPr lang="ru-RU" sz="1800" dirty="0">
                <a:solidFill>
                  <a:schemeClr val="tx1"/>
                </a:solidFill>
              </a:rPr>
              <a:t>, </a:t>
            </a:r>
            <a:r>
              <a:rPr lang="ru-RU" sz="1800" dirty="0" err="1">
                <a:solidFill>
                  <a:schemeClr val="tx1"/>
                </a:solidFill>
              </a:rPr>
              <a:t>суфентанил</a:t>
            </a:r>
            <a:r>
              <a:rPr lang="ru-RU" sz="1800" dirty="0">
                <a:solidFill>
                  <a:schemeClr val="tx1"/>
                </a:solidFill>
              </a:rPr>
              <a:t>, </a:t>
            </a:r>
            <a:r>
              <a:rPr lang="ru-RU" sz="1800" dirty="0" err="1">
                <a:solidFill>
                  <a:schemeClr val="tx1"/>
                </a:solidFill>
              </a:rPr>
              <a:t>альфетанил</a:t>
            </a:r>
            <a:r>
              <a:rPr lang="ru-RU" sz="1800" dirty="0">
                <a:solidFill>
                  <a:schemeClr val="tx1"/>
                </a:solidFill>
              </a:rPr>
              <a:t>, </a:t>
            </a:r>
            <a:r>
              <a:rPr lang="ru-RU" sz="1800" dirty="0" err="1">
                <a:solidFill>
                  <a:schemeClr val="tx1"/>
                </a:solidFill>
              </a:rPr>
              <a:t>метгеридин</a:t>
            </a:r>
            <a:r>
              <a:rPr lang="ru-RU" sz="1800" dirty="0">
                <a:solidFill>
                  <a:schemeClr val="tx1"/>
                </a:solidFill>
              </a:rPr>
              <a:t>. </a:t>
            </a:r>
            <a:r>
              <a:rPr lang="ru-RU" sz="1800" dirty="0" smtClean="0">
                <a:solidFill>
                  <a:schemeClr val="tx1"/>
                </a:solidFill>
              </a:rPr>
              <a:t>Возможна перекрестная </a:t>
            </a:r>
            <a:r>
              <a:rPr lang="ru-RU" sz="1800" dirty="0">
                <a:solidFill>
                  <a:schemeClr val="tx1"/>
                </a:solidFill>
              </a:rPr>
              <a:t>анафилаксия внутри этих групп или более мягкая картина на </a:t>
            </a:r>
            <a:r>
              <a:rPr lang="ru-RU" sz="1800" dirty="0" smtClean="0">
                <a:solidFill>
                  <a:schemeClr val="tx1"/>
                </a:solidFill>
              </a:rPr>
              <a:t>фоне высвобождения медиаторов тучными </a:t>
            </a:r>
            <a:r>
              <a:rPr lang="ru-RU" sz="1800" dirty="0">
                <a:solidFill>
                  <a:schemeClr val="tx1"/>
                </a:solidFill>
              </a:rPr>
              <a:t>клетками. Особое внимание к </a:t>
            </a:r>
            <a:r>
              <a:rPr lang="ru-RU" sz="1800" dirty="0" err="1" smtClean="0">
                <a:solidFill>
                  <a:schemeClr val="tx1"/>
                </a:solidFill>
              </a:rPr>
              <a:t>опиоидам</a:t>
            </a:r>
            <a:r>
              <a:rPr lang="ru-RU" sz="1800" dirty="0">
                <a:solidFill>
                  <a:schemeClr val="tx1"/>
                </a:solidFill>
              </a:rPr>
              <a:t> </a:t>
            </a:r>
            <a:r>
              <a:rPr lang="ru-RU" sz="1800" dirty="0" smtClean="0">
                <a:solidFill>
                  <a:schemeClr val="tx1"/>
                </a:solidFill>
              </a:rPr>
              <a:t>должно </a:t>
            </a:r>
            <a:r>
              <a:rPr lang="ru-RU" sz="1800" dirty="0">
                <a:solidFill>
                  <a:schemeClr val="tx1"/>
                </a:solidFill>
              </a:rPr>
              <a:t>быть у беременных женщин–наркоманок, которые предварительно </a:t>
            </a:r>
            <a:r>
              <a:rPr lang="ru-RU" sz="1800" dirty="0" smtClean="0">
                <a:solidFill>
                  <a:schemeClr val="tx1"/>
                </a:solidFill>
              </a:rPr>
              <a:t>сенсибилизированы </a:t>
            </a:r>
            <a:r>
              <a:rPr lang="ru-RU" sz="1800" dirty="0">
                <a:solidFill>
                  <a:schemeClr val="tx1"/>
                </a:solidFill>
              </a:rPr>
              <a:t>к ним.</a:t>
            </a:r>
            <a:r>
              <a:rPr lang="ru-RU" sz="1800" dirty="0"/>
              <a:t/>
            </a:r>
            <a:br>
              <a:rPr lang="ru-RU" sz="1800" dirty="0"/>
            </a:br>
            <a:r>
              <a:rPr lang="ru-RU" sz="1800" b="1" i="1" dirty="0"/>
              <a:t>Окситоцин. </a:t>
            </a:r>
            <a:r>
              <a:rPr lang="ru-RU" sz="1800" b="1" i="1" dirty="0">
                <a:solidFill>
                  <a:schemeClr val="tx1"/>
                </a:solidFill>
              </a:rPr>
              <a:t>Изредка у беременных женщин с бронхиальной астмой </a:t>
            </a:r>
            <a:r>
              <a:rPr lang="ru-RU" sz="1800" b="1" i="1" dirty="0" err="1">
                <a:solidFill>
                  <a:schemeClr val="tx1"/>
                </a:solidFill>
              </a:rPr>
              <a:t>возника</a:t>
            </a:r>
            <a:r>
              <a:rPr lang="ru-RU" sz="1800" b="1" i="1" dirty="0">
                <a:solidFill>
                  <a:schemeClr val="tx1"/>
                </a:solidFill>
              </a:rPr>
              <a:t>-</a:t>
            </a:r>
            <a:br>
              <a:rPr lang="ru-RU" sz="1800" b="1" i="1" dirty="0">
                <a:solidFill>
                  <a:schemeClr val="tx1"/>
                </a:solidFill>
              </a:rPr>
            </a:br>
            <a:r>
              <a:rPr lang="ru-RU" sz="1800" dirty="0" err="1">
                <a:solidFill>
                  <a:schemeClr val="tx1"/>
                </a:solidFill>
              </a:rPr>
              <a:t>ет</a:t>
            </a:r>
            <a:r>
              <a:rPr lang="ru-RU" sz="1800" dirty="0">
                <a:solidFill>
                  <a:schemeClr val="tx1"/>
                </a:solidFill>
              </a:rPr>
              <a:t> </a:t>
            </a:r>
            <a:r>
              <a:rPr lang="ru-RU" sz="1800" dirty="0" smtClean="0">
                <a:solidFill>
                  <a:schemeClr val="tx1"/>
                </a:solidFill>
              </a:rPr>
              <a:t>анафилактоидная</a:t>
            </a:r>
            <a:r>
              <a:rPr lang="en-US" sz="1800" dirty="0" smtClean="0">
                <a:solidFill>
                  <a:schemeClr val="tx1"/>
                </a:solidFill>
              </a:rPr>
              <a:t> </a:t>
            </a:r>
            <a:r>
              <a:rPr lang="ru-RU" sz="1800" dirty="0" smtClean="0">
                <a:solidFill>
                  <a:schemeClr val="tx1"/>
                </a:solidFill>
              </a:rPr>
              <a:t>реакция </a:t>
            </a:r>
            <a:r>
              <a:rPr lang="ru-RU" sz="1800" dirty="0">
                <a:solidFill>
                  <a:schemeClr val="tx1"/>
                </a:solidFill>
              </a:rPr>
              <a:t>на обычную дозу окситоцина в виде </a:t>
            </a:r>
            <a:r>
              <a:rPr lang="ru-RU" sz="1800" dirty="0" smtClean="0">
                <a:solidFill>
                  <a:schemeClr val="tx1"/>
                </a:solidFill>
              </a:rPr>
              <a:t>артериальной гипотонии</a:t>
            </a:r>
            <a:r>
              <a:rPr lang="ru-RU" sz="1800" dirty="0">
                <a:solidFill>
                  <a:schemeClr val="tx1"/>
                </a:solidFill>
              </a:rPr>
              <a:t>, крапивницы и сильного зуда; это объясняется чувствительностью </a:t>
            </a:r>
            <a:r>
              <a:rPr lang="ru-RU" sz="1800" dirty="0" smtClean="0">
                <a:solidFill>
                  <a:schemeClr val="tx1"/>
                </a:solidFill>
              </a:rPr>
              <a:t>к этому </a:t>
            </a:r>
            <a:r>
              <a:rPr lang="ru-RU" sz="1800" dirty="0">
                <a:solidFill>
                  <a:schemeClr val="tx1"/>
                </a:solidFill>
              </a:rPr>
              <a:t>гормону не только миометрия, но и гладкомышечного компонента </a:t>
            </a:r>
            <a:r>
              <a:rPr lang="ru-RU" sz="1800" dirty="0" smtClean="0">
                <a:solidFill>
                  <a:schemeClr val="tx1"/>
                </a:solidFill>
              </a:rPr>
              <a:t>стенок артерий </a:t>
            </a:r>
            <a:r>
              <a:rPr lang="ru-RU" sz="1800" dirty="0">
                <a:solidFill>
                  <a:schemeClr val="tx1"/>
                </a:solidFill>
              </a:rPr>
              <a:t>и </a:t>
            </a:r>
            <a:r>
              <a:rPr lang="ru-RU" sz="1800" dirty="0" err="1">
                <a:solidFill>
                  <a:schemeClr val="tx1"/>
                </a:solidFill>
              </a:rPr>
              <a:t>артериол</a:t>
            </a:r>
            <a:endParaRPr lang="ru-RU" sz="18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42910" y="571480"/>
            <a:ext cx="8043890" cy="428628"/>
          </a:xfrm>
        </p:spPr>
        <p:txBody>
          <a:bodyPr>
            <a:normAutofit fontScale="90000"/>
          </a:bodyPr>
          <a:lstStyle/>
          <a:p>
            <a:r>
              <a:rPr lang="ru-RU" b="1" dirty="0" smtClean="0"/>
              <a:t>Пример </a:t>
            </a:r>
            <a:endParaRPr lang="ru-RU" dirty="0"/>
          </a:p>
        </p:txBody>
      </p:sp>
      <p:sp>
        <p:nvSpPr>
          <p:cNvPr id="4" name="Содержимое 3"/>
          <p:cNvSpPr>
            <a:spLocks noGrp="1"/>
          </p:cNvSpPr>
          <p:nvPr>
            <p:ph idx="1"/>
          </p:nvPr>
        </p:nvSpPr>
        <p:spPr>
          <a:xfrm>
            <a:off x="502920" y="1357298"/>
            <a:ext cx="8183880" cy="4572032"/>
          </a:xfrm>
        </p:spPr>
        <p:txBody>
          <a:bodyPr>
            <a:normAutofit fontScale="40000" lnSpcReduction="20000"/>
          </a:bodyPr>
          <a:lstStyle/>
          <a:p>
            <a:pPr>
              <a:buNone/>
            </a:pPr>
            <a:endParaRPr lang="ru-RU" b="1" dirty="0"/>
          </a:p>
          <a:p>
            <a:pPr>
              <a:buNone/>
            </a:pPr>
            <a:r>
              <a:rPr lang="ru-RU" sz="3500" b="1" dirty="0"/>
              <a:t>Клинико-патологоанатомический эпикриз:</a:t>
            </a:r>
          </a:p>
          <a:p>
            <a:pPr>
              <a:buNone/>
            </a:pPr>
            <a:r>
              <a:rPr lang="ru-RU" sz="3500" i="1" dirty="0"/>
              <a:t>Женщина 36 лет поступила в плановом порядке в родильное отделение при</a:t>
            </a:r>
          </a:p>
          <a:p>
            <a:pPr>
              <a:buNone/>
            </a:pPr>
            <a:r>
              <a:rPr lang="ru-RU" sz="3500" i="1" dirty="0"/>
              <a:t>инфекционной больнице с диагнозом: беременность 40-41 неделя, головное пред-</a:t>
            </a:r>
          </a:p>
          <a:p>
            <a:pPr>
              <a:buNone/>
            </a:pPr>
            <a:r>
              <a:rPr lang="ru-RU" sz="3500" i="1" dirty="0"/>
              <a:t>лежание плода, анемия, латентный сифилис с трехкратными отрицательными</a:t>
            </a:r>
          </a:p>
          <a:p>
            <a:pPr>
              <a:buNone/>
            </a:pPr>
            <a:r>
              <a:rPr lang="ru-RU" sz="3500" i="1" dirty="0"/>
              <a:t>результатами на RW. 21.08 началась родовая деятельность, через час в 13-15 </a:t>
            </a:r>
            <a:r>
              <a:rPr lang="ru-RU" sz="3500" i="1" dirty="0" err="1"/>
              <a:t>ро</a:t>
            </a:r>
            <a:r>
              <a:rPr lang="ru-RU" sz="3500" i="1" dirty="0"/>
              <a:t>-</a:t>
            </a:r>
          </a:p>
          <a:p>
            <a:pPr>
              <a:buNone/>
            </a:pPr>
            <a:r>
              <a:rPr lang="ru-RU" sz="3500" i="1" dirty="0" err="1"/>
              <a:t>дилась</a:t>
            </a:r>
            <a:r>
              <a:rPr lang="ru-RU" sz="3500" i="1" dirty="0"/>
              <a:t> живая доношенная девочка с пороком развития. В связи с подозрением на</a:t>
            </a:r>
          </a:p>
          <a:p>
            <a:pPr>
              <a:buNone/>
            </a:pPr>
            <a:r>
              <a:rPr lang="ru-RU" sz="3500" i="1" dirty="0"/>
              <a:t>дефект плаценты проведено ручное обследование полости послеродовой матки,</a:t>
            </a:r>
          </a:p>
          <a:p>
            <a:pPr>
              <a:buNone/>
            </a:pPr>
            <a:r>
              <a:rPr lang="ru-RU" sz="3500" i="1" dirty="0"/>
              <a:t>фрагментов плацентарной ткани не обнаружено. Для профилактики </a:t>
            </a:r>
            <a:r>
              <a:rPr lang="ru-RU" sz="3500" i="1" dirty="0" err="1"/>
              <a:t>послеро</a:t>
            </a:r>
            <a:r>
              <a:rPr lang="ru-RU" sz="3500" i="1" dirty="0"/>
              <a:t>-</a:t>
            </a:r>
          </a:p>
          <a:p>
            <a:pPr>
              <a:buNone/>
            </a:pPr>
            <a:r>
              <a:rPr lang="ru-RU" sz="3500" i="1" dirty="0" err="1"/>
              <a:t>довой</a:t>
            </a:r>
            <a:r>
              <a:rPr lang="ru-RU" sz="3500" i="1" dirty="0"/>
              <a:t> инфекции внутрь матки введено 1,2 г. </a:t>
            </a:r>
            <a:r>
              <a:rPr lang="ru-RU" sz="3500" i="1" dirty="0" err="1"/>
              <a:t>амоксиклава</a:t>
            </a:r>
            <a:r>
              <a:rPr lang="ru-RU" sz="3500" i="1" dirty="0"/>
              <a:t> (</a:t>
            </a:r>
            <a:r>
              <a:rPr lang="ru-RU" sz="3500" i="1" dirty="0" err="1"/>
              <a:t>амоксициллин</a:t>
            </a:r>
            <a:r>
              <a:rPr lang="ru-RU" sz="3500" i="1" dirty="0"/>
              <a:t> </a:t>
            </a:r>
            <a:r>
              <a:rPr lang="ru-RU" sz="3500" i="1" dirty="0" err="1"/>
              <a:t>триги</a:t>
            </a:r>
            <a:r>
              <a:rPr lang="ru-RU" sz="3500" i="1" dirty="0"/>
              <a:t>-</a:t>
            </a:r>
          </a:p>
          <a:p>
            <a:pPr>
              <a:buNone/>
            </a:pPr>
            <a:r>
              <a:rPr lang="ru-RU" sz="3500" i="1" dirty="0" err="1"/>
              <a:t>драт</a:t>
            </a:r>
            <a:r>
              <a:rPr lang="ru-RU" sz="3500" i="1" dirty="0"/>
              <a:t> + </a:t>
            </a:r>
            <a:r>
              <a:rPr lang="ru-RU" sz="3500" i="1" dirty="0" err="1"/>
              <a:t>клавулановая</a:t>
            </a:r>
            <a:r>
              <a:rPr lang="ru-RU" sz="3500" i="1" dirty="0"/>
              <a:t> кислота в форме калиевой соли) на 400 мл физиологического</a:t>
            </a:r>
          </a:p>
          <a:p>
            <a:pPr>
              <a:buNone/>
            </a:pPr>
            <a:r>
              <a:rPr lang="ru-RU" sz="3500" i="1" dirty="0"/>
              <a:t>раствора (введен в 14-30). Через 60 минут у женщины при удовлетворительном</a:t>
            </a:r>
          </a:p>
          <a:p>
            <a:pPr>
              <a:buNone/>
            </a:pPr>
            <a:r>
              <a:rPr lang="ru-RU" sz="3500" i="1" dirty="0"/>
              <a:t>состоянии внезапно развилось шоковое состояние с потерей сознания, одышкой,</a:t>
            </a:r>
          </a:p>
          <a:p>
            <a:pPr>
              <a:buNone/>
            </a:pPr>
            <a:r>
              <a:rPr lang="ru-RU" sz="3500" i="1" dirty="0"/>
              <a:t>отсутствием пульса и артериального давления. Срочно переведена на ИВЛ, про-</a:t>
            </a:r>
          </a:p>
          <a:p>
            <a:pPr>
              <a:buNone/>
            </a:pPr>
            <a:r>
              <a:rPr lang="ru-RU" sz="3500" i="1" dirty="0"/>
              <a:t>водилась </a:t>
            </a:r>
            <a:r>
              <a:rPr lang="ru-RU" sz="3500" i="1" dirty="0" err="1" smtClean="0"/>
              <a:t>инфузионная</a:t>
            </a:r>
            <a:r>
              <a:rPr lang="ru-RU" sz="3500" i="1" dirty="0" smtClean="0"/>
              <a:t> </a:t>
            </a:r>
            <a:r>
              <a:rPr lang="ru-RU" sz="3500" i="1" dirty="0"/>
              <a:t>терапия, АД удалось стабилизировать на уровне 60/40 мм</a:t>
            </a:r>
          </a:p>
          <a:p>
            <a:pPr>
              <a:buNone/>
            </a:pPr>
            <a:r>
              <a:rPr lang="ru-RU" sz="3500" i="1" dirty="0" err="1"/>
              <a:t>рт</a:t>
            </a:r>
            <a:r>
              <a:rPr lang="ru-RU" sz="3500" i="1" dirty="0"/>
              <a:t> ст. В последующем, стремительно развился Синдром ДВС с маточным </a:t>
            </a:r>
            <a:r>
              <a:rPr lang="ru-RU" sz="3500" i="1" dirty="0" err="1"/>
              <a:t>кро</a:t>
            </a:r>
            <a:r>
              <a:rPr lang="ru-RU" sz="3500" i="1" dirty="0"/>
              <a:t>-</a:t>
            </a:r>
          </a:p>
          <a:p>
            <a:pPr>
              <a:buNone/>
            </a:pPr>
            <a:r>
              <a:rPr lang="ru-RU" sz="3500" i="1" dirty="0" err="1"/>
              <a:t>вотечением</a:t>
            </a:r>
            <a:r>
              <a:rPr lang="ru-RU" sz="3500" i="1" dirty="0"/>
              <a:t>. Экстренно выполнена экстирпация матки с придатками и </a:t>
            </a:r>
            <a:r>
              <a:rPr lang="ru-RU" sz="3500" i="1" dirty="0" err="1"/>
              <a:t>перевяз</a:t>
            </a:r>
            <a:r>
              <a:rPr lang="ru-RU" sz="3500" i="1" dirty="0"/>
              <a:t>-</a:t>
            </a:r>
          </a:p>
          <a:p>
            <a:pPr>
              <a:buNone/>
            </a:pPr>
            <a:r>
              <a:rPr lang="ru-RU" sz="3500" i="1" dirty="0"/>
              <a:t>кой подчревных артерий (21.08 с 16-20 по 18-20). Общая кровопотеря составила</a:t>
            </a:r>
          </a:p>
          <a:p>
            <a:pPr>
              <a:buNone/>
            </a:pPr>
            <a:r>
              <a:rPr lang="ru-RU" sz="3500" i="1" dirty="0"/>
              <a:t>2500 мл. После операции состояние прогрессивно ухудшалось и 22.08 в 0-30мин,</a:t>
            </a:r>
          </a:p>
          <a:p>
            <a:pPr>
              <a:buNone/>
            </a:pPr>
            <a:r>
              <a:rPr lang="ru-RU" sz="3500" i="1" dirty="0"/>
              <a:t>то есть через 11 часов после самостоятельных родов наступила смерть.</a:t>
            </a:r>
            <a:endParaRPr lang="ru-RU" sz="3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5929354"/>
          </a:xfrm>
        </p:spPr>
        <p:txBody>
          <a:bodyPr>
            <a:normAutofit fontScale="90000"/>
          </a:bodyPr>
          <a:lstStyle/>
          <a:p>
            <a:pPr algn="l"/>
            <a:r>
              <a:rPr lang="ru-RU" sz="1600" b="1" dirty="0">
                <a:solidFill>
                  <a:srgbClr val="FFC000"/>
                </a:solidFill>
              </a:rPr>
              <a:t>Заключительный клинический диагноз:</a:t>
            </a:r>
            <a:r>
              <a:rPr lang="ru-RU" sz="1600" b="1" dirty="0">
                <a:solidFill>
                  <a:schemeClr val="tx1"/>
                </a:solidFill>
              </a:rPr>
              <a:t/>
            </a:r>
            <a:br>
              <a:rPr lang="ru-RU" sz="1600" b="1" dirty="0">
                <a:solidFill>
                  <a:schemeClr val="tx1"/>
                </a:solidFill>
              </a:rPr>
            </a:br>
            <a:r>
              <a:rPr lang="ru-RU" sz="1600" dirty="0" err="1">
                <a:solidFill>
                  <a:srgbClr val="FFFF00"/>
                </a:solidFill>
              </a:rPr>
              <a:t>Осн</a:t>
            </a:r>
            <a:r>
              <a:rPr lang="ru-RU" sz="1600" dirty="0">
                <a:solidFill>
                  <a:srgbClr val="FFFF00"/>
                </a:solidFill>
              </a:rPr>
              <a:t>: 11-е своевременные роды. Дефект последа. Контрольное </a:t>
            </a:r>
            <a:r>
              <a:rPr lang="ru-RU" sz="1600" dirty="0" smtClean="0">
                <a:solidFill>
                  <a:srgbClr val="FFFF00"/>
                </a:solidFill>
              </a:rPr>
              <a:t>ручное обследование </a:t>
            </a:r>
            <a:r>
              <a:rPr lang="ru-RU" sz="1600" dirty="0">
                <a:solidFill>
                  <a:srgbClr val="FFFF00"/>
                </a:solidFill>
              </a:rPr>
              <a:t>послеродовой матки. Синдром ДВС. </a:t>
            </a:r>
            <a:r>
              <a:rPr lang="ru-RU" sz="1600" dirty="0" smtClean="0">
                <a:solidFill>
                  <a:srgbClr val="FFFF00"/>
                </a:solidFill>
              </a:rPr>
              <a:t>Маточное кровотечение</a:t>
            </a:r>
            <a:r>
              <a:rPr lang="ru-RU" sz="1600" dirty="0">
                <a:solidFill>
                  <a:srgbClr val="FFFF00"/>
                </a:solidFill>
              </a:rPr>
              <a:t>. </a:t>
            </a:r>
            <a:r>
              <a:rPr lang="ru-RU" sz="1600" dirty="0" smtClean="0">
                <a:solidFill>
                  <a:srgbClr val="FFFF00"/>
                </a:solidFill>
              </a:rPr>
              <a:t>Экстирпация матки </a:t>
            </a:r>
            <a:r>
              <a:rPr lang="ru-RU" sz="1600" dirty="0">
                <a:solidFill>
                  <a:srgbClr val="FFFF00"/>
                </a:solidFill>
              </a:rPr>
              <a:t>с придатками. Перевязка </a:t>
            </a:r>
            <a:r>
              <a:rPr lang="ru-RU" sz="1600" dirty="0" smtClean="0">
                <a:solidFill>
                  <a:srgbClr val="FFFF00"/>
                </a:solidFill>
              </a:rPr>
              <a:t>подчревных артерий</a:t>
            </a:r>
            <a:r>
              <a:rPr lang="ru-RU" sz="1600" dirty="0">
                <a:solidFill>
                  <a:srgbClr val="FFFF00"/>
                </a:solidFill>
              </a:rPr>
              <a:t>. Дренирование брюшной </a:t>
            </a:r>
            <a:r>
              <a:rPr lang="ru-RU" sz="1600" dirty="0" smtClean="0">
                <a:solidFill>
                  <a:srgbClr val="FFFF00"/>
                </a:solidFill>
              </a:rPr>
              <a:t>полости</a:t>
            </a:r>
            <a:r>
              <a:rPr lang="ru-RU" sz="1600" dirty="0">
                <a:solidFill>
                  <a:srgbClr val="FFFF00"/>
                </a:solidFill>
              </a:rPr>
              <a:t>. Острая почечная </a:t>
            </a:r>
            <a:r>
              <a:rPr lang="ru-RU" sz="1600" dirty="0" smtClean="0">
                <a:solidFill>
                  <a:srgbClr val="FFFF00"/>
                </a:solidFill>
              </a:rPr>
              <a:t>и дыхательная </a:t>
            </a:r>
            <a:r>
              <a:rPr lang="ru-RU" sz="1600" dirty="0">
                <a:solidFill>
                  <a:srgbClr val="FFFF00"/>
                </a:solidFill>
              </a:rPr>
              <a:t>недостаточность. Отек мозга. </a:t>
            </a:r>
            <a:r>
              <a:rPr lang="ru-RU" sz="1600" dirty="0" smtClean="0">
                <a:solidFill>
                  <a:srgbClr val="FFFF00"/>
                </a:solidFill>
              </a:rPr>
              <a:t>Латентный сифилис.</a:t>
            </a:r>
            <a:br>
              <a:rPr lang="ru-RU" sz="1600" dirty="0" smtClean="0">
                <a:solidFill>
                  <a:srgbClr val="FFFF00"/>
                </a:solidFill>
              </a:rPr>
            </a:br>
            <a:r>
              <a:rPr lang="ru-RU" sz="1600" dirty="0">
                <a:solidFill>
                  <a:schemeClr val="tx1"/>
                </a:solidFill>
              </a:rPr>
              <a:t/>
            </a:r>
            <a:br>
              <a:rPr lang="ru-RU" sz="1600" dirty="0">
                <a:solidFill>
                  <a:schemeClr val="tx1"/>
                </a:solidFill>
              </a:rPr>
            </a:br>
            <a:r>
              <a:rPr lang="ru-RU" sz="1600" b="1" dirty="0">
                <a:solidFill>
                  <a:schemeClr val="tx1"/>
                </a:solidFill>
              </a:rPr>
              <a:t>Патологоанатомический диагноз:</a:t>
            </a:r>
            <a:br>
              <a:rPr lang="ru-RU" sz="1600" b="1" dirty="0">
                <a:solidFill>
                  <a:schemeClr val="tx1"/>
                </a:solidFill>
              </a:rPr>
            </a:br>
            <a:r>
              <a:rPr lang="ru-RU" sz="1600" dirty="0" err="1">
                <a:solidFill>
                  <a:schemeClr val="tx1"/>
                </a:solidFill>
              </a:rPr>
              <a:t>Осн</a:t>
            </a:r>
            <a:r>
              <a:rPr lang="ru-RU" sz="1600" dirty="0">
                <a:solidFill>
                  <a:schemeClr val="tx1"/>
                </a:solidFill>
              </a:rPr>
              <a:t>: </a:t>
            </a:r>
            <a:r>
              <a:rPr lang="ru-RU" sz="1600" b="1" dirty="0">
                <a:solidFill>
                  <a:schemeClr val="tx1"/>
                </a:solidFill>
              </a:rPr>
              <a:t>анафилактическая реакция на внутриматочное введение </a:t>
            </a:r>
            <a:r>
              <a:rPr lang="ru-RU" sz="1600" b="1" dirty="0" smtClean="0">
                <a:solidFill>
                  <a:schemeClr val="tx1"/>
                </a:solidFill>
              </a:rPr>
              <a:t>антибиотика </a:t>
            </a:r>
            <a:r>
              <a:rPr lang="ru-RU" sz="1600" b="1" dirty="0">
                <a:solidFill>
                  <a:schemeClr val="tx1"/>
                </a:solidFill>
              </a:rPr>
              <a:t>– </a:t>
            </a:r>
            <a:r>
              <a:rPr lang="ru-RU" sz="1600" b="1" dirty="0" err="1">
                <a:solidFill>
                  <a:schemeClr val="tx1"/>
                </a:solidFill>
              </a:rPr>
              <a:t>амоксиклава</a:t>
            </a:r>
            <a:r>
              <a:rPr lang="ru-RU" sz="1600" b="1" dirty="0">
                <a:solidFill>
                  <a:schemeClr val="tx1"/>
                </a:solidFill>
              </a:rPr>
              <a:t> (1,2 г. на 400 мл физиологического раствора): </a:t>
            </a:r>
            <a:r>
              <a:rPr lang="ru-RU" sz="1600" b="1" dirty="0" smtClean="0">
                <a:solidFill>
                  <a:schemeClr val="tx1"/>
                </a:solidFill>
              </a:rPr>
              <a:t>жидкая кровь в полостях сердца и магистральных артериях, шоковые почки и </a:t>
            </a:r>
            <a:r>
              <a:rPr lang="ru-RU" sz="1600" b="1" dirty="0">
                <a:solidFill>
                  <a:schemeClr val="tx1"/>
                </a:solidFill>
              </a:rPr>
              <a:t>легкие.</a:t>
            </a:r>
            <a:br>
              <a:rPr lang="ru-RU" sz="1600" b="1" dirty="0">
                <a:solidFill>
                  <a:schemeClr val="tx1"/>
                </a:solidFill>
              </a:rPr>
            </a:br>
            <a:r>
              <a:rPr lang="ru-RU" sz="1600" dirty="0">
                <a:solidFill>
                  <a:schemeClr val="tx1"/>
                </a:solidFill>
              </a:rPr>
              <a:t>Операция 1: ручное обследование полости матки ( с 13-25 до 13-45)</a:t>
            </a:r>
            <a:br>
              <a:rPr lang="ru-RU" sz="1600" dirty="0">
                <a:solidFill>
                  <a:schemeClr val="tx1"/>
                </a:solidFill>
              </a:rPr>
            </a:br>
            <a:r>
              <a:rPr lang="ru-RU" sz="1600" dirty="0" err="1">
                <a:solidFill>
                  <a:schemeClr val="tx1"/>
                </a:solidFill>
              </a:rPr>
              <a:t>Осл</a:t>
            </a:r>
            <a:r>
              <a:rPr lang="ru-RU" sz="1600" dirty="0">
                <a:solidFill>
                  <a:schemeClr val="tx1"/>
                </a:solidFill>
              </a:rPr>
              <a:t>: острый Синдром ДВС в фазе </a:t>
            </a:r>
            <a:r>
              <a:rPr lang="ru-RU" sz="1600" dirty="0" err="1">
                <a:solidFill>
                  <a:schemeClr val="tx1"/>
                </a:solidFill>
              </a:rPr>
              <a:t>гипокоагуляции</a:t>
            </a:r>
            <a:r>
              <a:rPr lang="ru-RU" sz="1600" dirty="0">
                <a:solidFill>
                  <a:schemeClr val="tx1"/>
                </a:solidFill>
              </a:rPr>
              <a:t>: геморрагическое </a:t>
            </a:r>
            <a:r>
              <a:rPr lang="ru-RU" sz="1600" dirty="0" smtClean="0">
                <a:solidFill>
                  <a:schemeClr val="tx1"/>
                </a:solidFill>
              </a:rPr>
              <a:t>пропитывание  мягких </a:t>
            </a:r>
            <a:r>
              <a:rPr lang="ru-RU" sz="1600" dirty="0">
                <a:solidFill>
                  <a:schemeClr val="tx1"/>
                </a:solidFill>
              </a:rPr>
              <a:t>тканей в области операционной раны и культи, </a:t>
            </a:r>
            <a:r>
              <a:rPr lang="ru-RU" sz="1600" dirty="0" smtClean="0">
                <a:solidFill>
                  <a:schemeClr val="tx1"/>
                </a:solidFill>
              </a:rPr>
              <a:t>мелкоочаговые кровоизлияния </a:t>
            </a:r>
            <a:r>
              <a:rPr lang="ru-RU" sz="1600" dirty="0">
                <a:solidFill>
                  <a:schemeClr val="tx1"/>
                </a:solidFill>
              </a:rPr>
              <a:t>под эпикардом желудочков. Выраженная жировая дистрофия </a:t>
            </a:r>
            <a:r>
              <a:rPr lang="ru-RU" sz="1600" dirty="0" smtClean="0">
                <a:solidFill>
                  <a:schemeClr val="tx1"/>
                </a:solidFill>
              </a:rPr>
              <a:t>печени </a:t>
            </a:r>
            <a:r>
              <a:rPr lang="ru-RU" sz="1600" dirty="0">
                <a:solidFill>
                  <a:schemeClr val="tx1"/>
                </a:solidFill>
              </a:rPr>
              <a:t>и миокарда. </a:t>
            </a:r>
            <a:r>
              <a:rPr lang="ru-RU" sz="1600" dirty="0" err="1">
                <a:solidFill>
                  <a:schemeClr val="tx1"/>
                </a:solidFill>
              </a:rPr>
              <a:t>Микроаденомы</a:t>
            </a:r>
            <a:r>
              <a:rPr lang="ru-RU" sz="1600" dirty="0">
                <a:solidFill>
                  <a:schemeClr val="tx1"/>
                </a:solidFill>
              </a:rPr>
              <a:t> коры надпочечников.</a:t>
            </a:r>
            <a:br>
              <a:rPr lang="ru-RU" sz="1600" dirty="0">
                <a:solidFill>
                  <a:schemeClr val="tx1"/>
                </a:solidFill>
              </a:rPr>
            </a:br>
            <a:r>
              <a:rPr lang="ru-RU" sz="1600" dirty="0">
                <a:solidFill>
                  <a:schemeClr val="tx1"/>
                </a:solidFill>
              </a:rPr>
              <a:t>Операция 2: экстирпация матки с придатками, перевязка подчревных артерий,</a:t>
            </a:r>
            <a:br>
              <a:rPr lang="ru-RU" sz="1600" dirty="0">
                <a:solidFill>
                  <a:schemeClr val="tx1"/>
                </a:solidFill>
              </a:rPr>
            </a:br>
            <a:r>
              <a:rPr lang="ru-RU" sz="1600" dirty="0">
                <a:solidFill>
                  <a:schemeClr val="tx1"/>
                </a:solidFill>
              </a:rPr>
              <a:t>дренирование брюшной полости (21.08 с 16-20 до 18-20).</a:t>
            </a:r>
            <a:br>
              <a:rPr lang="ru-RU" sz="1600" dirty="0">
                <a:solidFill>
                  <a:schemeClr val="tx1"/>
                </a:solidFill>
              </a:rPr>
            </a:br>
            <a:r>
              <a:rPr lang="ru-RU" sz="1600" dirty="0" err="1">
                <a:solidFill>
                  <a:schemeClr val="tx1"/>
                </a:solidFill>
              </a:rPr>
              <a:t>Соп</a:t>
            </a:r>
            <a:r>
              <a:rPr lang="ru-RU" sz="1600" dirty="0">
                <a:solidFill>
                  <a:schemeClr val="tx1"/>
                </a:solidFill>
              </a:rPr>
              <a:t>: латентный сифилис.</a:t>
            </a:r>
            <a:br>
              <a:rPr lang="ru-RU" sz="1600" dirty="0">
                <a:solidFill>
                  <a:schemeClr val="tx1"/>
                </a:solidFill>
              </a:rPr>
            </a:br>
            <a:r>
              <a:rPr lang="ru-RU" sz="1600" b="1" dirty="0">
                <a:solidFill>
                  <a:schemeClr val="tx1"/>
                </a:solidFill>
              </a:rPr>
              <a:t>Реанимационные мероприятия: ИВЛ, массивные трансфузии, непрямой</a:t>
            </a:r>
            <a:br>
              <a:rPr lang="ru-RU" sz="1600" b="1" dirty="0">
                <a:solidFill>
                  <a:schemeClr val="tx1"/>
                </a:solidFill>
              </a:rPr>
            </a:br>
            <a:r>
              <a:rPr lang="ru-RU" sz="1600" dirty="0">
                <a:solidFill>
                  <a:schemeClr val="tx1"/>
                </a:solidFill>
              </a:rPr>
              <a:t>массаж сердца.</a:t>
            </a:r>
            <a:br>
              <a:rPr lang="ru-RU" sz="1600" dirty="0">
                <a:solidFill>
                  <a:schemeClr val="tx1"/>
                </a:solidFill>
              </a:rPr>
            </a:br>
            <a:r>
              <a:rPr lang="ru-RU" sz="1600" b="1" dirty="0">
                <a:solidFill>
                  <a:schemeClr val="tx1"/>
                </a:solidFill>
              </a:rPr>
              <a:t>Патология плода и последа: живая, доношенная девочка, масса – 3300 г, </a:t>
            </a:r>
            <a:r>
              <a:rPr lang="ru-RU" sz="1600" b="1" dirty="0" smtClean="0">
                <a:solidFill>
                  <a:schemeClr val="tx1"/>
                </a:solidFill>
              </a:rPr>
              <a:t>по</a:t>
            </a:r>
            <a:r>
              <a:rPr lang="ru-RU" sz="1600" dirty="0" smtClean="0">
                <a:solidFill>
                  <a:schemeClr val="tx1"/>
                </a:solidFill>
              </a:rPr>
              <a:t>рок </a:t>
            </a:r>
            <a:r>
              <a:rPr lang="ru-RU" sz="1600" dirty="0">
                <a:solidFill>
                  <a:schemeClr val="tx1"/>
                </a:solidFill>
              </a:rPr>
              <a:t>развития – спинномозговая грыжа поясничного отдела, ХПН 2-ой степени.</a:t>
            </a:r>
            <a:r>
              <a:rPr lang="ru-RU" sz="2000" dirty="0"/>
              <a:t/>
            </a:r>
            <a:br>
              <a:rPr lang="ru-RU" sz="2000" dirty="0"/>
            </a:br>
            <a:endParaRPr lang="ru-RU"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5286412"/>
          </a:xfrm>
        </p:spPr>
        <p:txBody>
          <a:bodyPr>
            <a:normAutofit/>
          </a:bodyPr>
          <a:lstStyle/>
          <a:p>
            <a:pPr algn="l"/>
            <a:r>
              <a:rPr lang="ru-RU" sz="2000" dirty="0">
                <a:solidFill>
                  <a:schemeClr val="tx1"/>
                </a:solidFill>
              </a:rPr>
              <a:t>На аутопсии были исключены воздушная эмболия и эмболия </a:t>
            </a:r>
            <a:r>
              <a:rPr lang="ru-RU" sz="2000" dirty="0" smtClean="0">
                <a:solidFill>
                  <a:schemeClr val="tx1"/>
                </a:solidFill>
              </a:rPr>
              <a:t>околоплодными водами</a:t>
            </a:r>
            <a:r>
              <a:rPr lang="ru-RU" sz="2000" dirty="0">
                <a:solidFill>
                  <a:schemeClr val="tx1"/>
                </a:solidFill>
              </a:rPr>
              <a:t>, тромбоэмболия легочной артерии. Учитывая последовательность </a:t>
            </a:r>
            <a:r>
              <a:rPr lang="ru-RU" sz="2000" dirty="0" smtClean="0">
                <a:solidFill>
                  <a:schemeClr val="tx1"/>
                </a:solidFill>
              </a:rPr>
              <a:t>событий</a:t>
            </a:r>
            <a:r>
              <a:rPr lang="ru-RU" sz="2000" dirty="0">
                <a:solidFill>
                  <a:schemeClr val="tx1"/>
                </a:solidFill>
              </a:rPr>
              <a:t>, в частности, возникновение шока через 60 мин после внутриматочного </a:t>
            </a:r>
            <a:r>
              <a:rPr lang="ru-RU" sz="2000" dirty="0" smtClean="0">
                <a:solidFill>
                  <a:schemeClr val="tx1"/>
                </a:solidFill>
              </a:rPr>
              <a:t>введения </a:t>
            </a:r>
            <a:r>
              <a:rPr lang="ru-RU" sz="2000" dirty="0">
                <a:solidFill>
                  <a:schemeClr val="tx1"/>
                </a:solidFill>
              </a:rPr>
              <a:t>антибиотика в обычной дозе, решено, что пусковым моментом шока </a:t>
            </a:r>
            <a:r>
              <a:rPr lang="ru-RU" sz="2000" dirty="0" smtClean="0">
                <a:solidFill>
                  <a:schemeClr val="tx1"/>
                </a:solidFill>
              </a:rPr>
              <a:t>стала анафилактическая </a:t>
            </a:r>
            <a:r>
              <a:rPr lang="ru-RU" sz="2000" dirty="0">
                <a:solidFill>
                  <a:schemeClr val="tx1"/>
                </a:solidFill>
              </a:rPr>
              <a:t>реакция на введение антибиотика, поскольку данная </a:t>
            </a:r>
            <a:r>
              <a:rPr lang="ru-RU" sz="2000" dirty="0" smtClean="0">
                <a:solidFill>
                  <a:schemeClr val="tx1"/>
                </a:solidFill>
              </a:rPr>
              <a:t>женщина для </a:t>
            </a:r>
            <a:r>
              <a:rPr lang="ru-RU" sz="2000" dirty="0">
                <a:solidFill>
                  <a:schemeClr val="tx1"/>
                </a:solidFill>
              </a:rPr>
              <a:t>лечения сифилиса </a:t>
            </a:r>
            <a:r>
              <a:rPr lang="ru-RU" sz="2000" dirty="0" smtClean="0">
                <a:solidFill>
                  <a:schemeClr val="tx1"/>
                </a:solidFill>
              </a:rPr>
              <a:t>использовала антибиотики. Данное </a:t>
            </a:r>
            <a:r>
              <a:rPr lang="ru-RU" sz="2000" dirty="0">
                <a:solidFill>
                  <a:schemeClr val="tx1"/>
                </a:solidFill>
              </a:rPr>
              <a:t>наблюдение интересно тем, что возникновение анафилактической </a:t>
            </a:r>
            <a:r>
              <a:rPr lang="ru-RU" sz="2000" dirty="0" smtClean="0">
                <a:solidFill>
                  <a:schemeClr val="tx1"/>
                </a:solidFill>
              </a:rPr>
              <a:t>реакции </a:t>
            </a:r>
            <a:r>
              <a:rPr lang="ru-RU" sz="2000" dirty="0">
                <a:solidFill>
                  <a:schemeClr val="tx1"/>
                </a:solidFill>
              </a:rPr>
              <a:t>на антибиотики может быть не только после их </a:t>
            </a:r>
            <a:r>
              <a:rPr lang="ru-RU" sz="2000" dirty="0" err="1">
                <a:solidFill>
                  <a:schemeClr val="tx1"/>
                </a:solidFill>
              </a:rPr>
              <a:t>парэнтерального</a:t>
            </a:r>
            <a:r>
              <a:rPr lang="ru-RU" sz="2000" dirty="0">
                <a:solidFill>
                  <a:schemeClr val="tx1"/>
                </a:solidFill>
              </a:rPr>
              <a:t> введения</a:t>
            </a:r>
            <a:r>
              <a:rPr lang="ru-RU" sz="2000" dirty="0" smtClean="0">
                <a:solidFill>
                  <a:schemeClr val="tx1"/>
                </a:solidFill>
              </a:rPr>
              <a:t>, но </a:t>
            </a:r>
            <a:r>
              <a:rPr lang="ru-RU" sz="2000" dirty="0">
                <a:solidFill>
                  <a:schemeClr val="tx1"/>
                </a:solidFill>
              </a:rPr>
              <a:t>и при внутриматочном их действии, так как послеродовая </a:t>
            </a:r>
            <a:r>
              <a:rPr lang="ru-RU" sz="2000" dirty="0" smtClean="0">
                <a:solidFill>
                  <a:schemeClr val="tx1"/>
                </a:solidFill>
              </a:rPr>
              <a:t>матка представляет собой </a:t>
            </a:r>
            <a:r>
              <a:rPr lang="ru-RU" sz="2000" dirty="0">
                <a:solidFill>
                  <a:schemeClr val="tx1"/>
                </a:solidFill>
              </a:rPr>
              <a:t>огромную раневую поверхность.</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5786478"/>
          </a:xfrm>
        </p:spPr>
        <p:txBody>
          <a:bodyPr>
            <a:normAutofit fontScale="90000"/>
          </a:bodyPr>
          <a:lstStyle/>
          <a:p>
            <a:pPr algn="l"/>
            <a:r>
              <a:rPr lang="ru-RU" sz="2000" b="1" i="1" dirty="0"/>
              <a:t>Латекс. </a:t>
            </a:r>
            <a:r>
              <a:rPr lang="ru-RU" sz="2000" i="1" dirty="0">
                <a:solidFill>
                  <a:schemeClr val="tx1"/>
                </a:solidFill>
                <a:cs typeface="Times New Roman" pitchFamily="18" charset="0"/>
              </a:rPr>
              <a:t>В последние два десятилетия возросла аллергизация населения и, </a:t>
            </a:r>
            <a:r>
              <a:rPr lang="ru-RU" sz="2000" i="1" dirty="0" smtClean="0">
                <a:solidFill>
                  <a:schemeClr val="tx1"/>
                </a:solidFill>
                <a:cs typeface="Times New Roman" pitchFamily="18" charset="0"/>
              </a:rPr>
              <a:t>осо</a:t>
            </a:r>
            <a:r>
              <a:rPr lang="ru-RU" sz="2000" dirty="0" smtClean="0">
                <a:solidFill>
                  <a:schemeClr val="tx1"/>
                </a:solidFill>
                <a:cs typeface="Times New Roman" pitchFamily="18" charset="0"/>
              </a:rPr>
              <a:t>бенно</a:t>
            </a:r>
            <a:r>
              <a:rPr lang="ru-RU" sz="2000" dirty="0">
                <a:solidFill>
                  <a:schemeClr val="tx1"/>
                </a:solidFill>
              </a:rPr>
              <a:t>, работников здравоохранения, парикмахеров, пациенток с дерматитами </a:t>
            </a:r>
            <a:r>
              <a:rPr lang="ru-RU" sz="2000" dirty="0" smtClean="0">
                <a:solidFill>
                  <a:schemeClr val="tx1"/>
                </a:solidFill>
              </a:rPr>
              <a:t>рук на </a:t>
            </a:r>
            <a:r>
              <a:rPr lang="ru-RU" sz="2000" dirty="0">
                <a:solidFill>
                  <a:schemeClr val="tx1"/>
                </a:solidFill>
              </a:rPr>
              <a:t>латекс – натуральное или искусственное вещество, входящее в состав </a:t>
            </a:r>
            <a:r>
              <a:rPr lang="ru-RU" sz="2000" dirty="0" smtClean="0">
                <a:solidFill>
                  <a:schemeClr val="tx1"/>
                </a:solidFill>
              </a:rPr>
              <a:t>резиновых </a:t>
            </a:r>
            <a:r>
              <a:rPr lang="ru-RU" sz="2000" dirty="0">
                <a:solidFill>
                  <a:schemeClr val="tx1"/>
                </a:solidFill>
              </a:rPr>
              <a:t>перчаток, </a:t>
            </a:r>
            <a:r>
              <a:rPr lang="ru-RU" sz="2000" dirty="0" smtClean="0">
                <a:solidFill>
                  <a:schemeClr val="tx1"/>
                </a:solidFill>
              </a:rPr>
              <a:t>анестезиологи </a:t>
            </a:r>
            <a:r>
              <a:rPr lang="ru-RU" sz="2000" dirty="0" err="1" smtClean="0">
                <a:solidFill>
                  <a:schemeClr val="tx1"/>
                </a:solidFill>
              </a:rPr>
              <a:t>ческих</a:t>
            </a:r>
            <a:r>
              <a:rPr lang="ru-RU" sz="2000" dirty="0" smtClean="0">
                <a:solidFill>
                  <a:schemeClr val="tx1"/>
                </a:solidFill>
              </a:rPr>
              <a:t> масок</a:t>
            </a:r>
            <a:r>
              <a:rPr lang="ru-RU" sz="2000" dirty="0">
                <a:solidFill>
                  <a:schemeClr val="tx1"/>
                </a:solidFill>
              </a:rPr>
              <a:t>, пробок и т.д. Частота </a:t>
            </a:r>
            <a:r>
              <a:rPr lang="ru-RU" sz="2000" dirty="0" smtClean="0">
                <a:solidFill>
                  <a:schemeClr val="tx1"/>
                </a:solidFill>
              </a:rPr>
              <a:t>сенсибилизации </a:t>
            </a:r>
            <a:r>
              <a:rPr lang="ru-RU" sz="2000" dirty="0">
                <a:solidFill>
                  <a:schemeClr val="tx1"/>
                </a:solidFill>
              </a:rPr>
              <a:t>к латексу среди </a:t>
            </a:r>
            <a:r>
              <a:rPr lang="ru-RU" sz="2000" dirty="0" smtClean="0">
                <a:solidFill>
                  <a:schemeClr val="tx1"/>
                </a:solidFill>
              </a:rPr>
              <a:t>анестезиологов, хирургов </a:t>
            </a:r>
            <a:r>
              <a:rPr lang="ru-RU" sz="2000" dirty="0">
                <a:solidFill>
                  <a:schemeClr val="tx1"/>
                </a:solidFill>
              </a:rPr>
              <a:t>и медицинских сестер </a:t>
            </a:r>
            <a:r>
              <a:rPr lang="ru-RU" sz="2000" dirty="0" smtClean="0">
                <a:solidFill>
                  <a:schemeClr val="tx1"/>
                </a:solidFill>
              </a:rPr>
              <a:t>колеблется от </a:t>
            </a:r>
            <a:r>
              <a:rPr lang="ru-RU" sz="2000" dirty="0">
                <a:solidFill>
                  <a:schemeClr val="tx1"/>
                </a:solidFill>
              </a:rPr>
              <a:t>12,5 до 15,8%, возрастая каждый год на 1% (Серов В.Н. Маркин С.А. 2003</a:t>
            </a:r>
            <a:r>
              <a:rPr lang="ru-RU" sz="2000" dirty="0" smtClean="0">
                <a:solidFill>
                  <a:schemeClr val="tx1"/>
                </a:solidFill>
              </a:rPr>
              <a:t>). Клинические </a:t>
            </a:r>
            <a:r>
              <a:rPr lang="ru-RU" sz="2000" dirty="0" err="1" smtClean="0">
                <a:solidFill>
                  <a:schemeClr val="tx1"/>
                </a:solidFill>
              </a:rPr>
              <a:t>прояв</a:t>
            </a:r>
            <a:r>
              <a:rPr lang="ru-RU" sz="2000" dirty="0" smtClean="0">
                <a:solidFill>
                  <a:schemeClr val="tx1"/>
                </a:solidFill>
              </a:rPr>
              <a:t> </a:t>
            </a:r>
            <a:r>
              <a:rPr lang="ru-RU" sz="2000" dirty="0" err="1" smtClean="0">
                <a:solidFill>
                  <a:schemeClr val="tx1"/>
                </a:solidFill>
              </a:rPr>
              <a:t>ления</a:t>
            </a:r>
            <a:r>
              <a:rPr lang="ru-RU" sz="2000" dirty="0" smtClean="0">
                <a:solidFill>
                  <a:schemeClr val="tx1"/>
                </a:solidFill>
              </a:rPr>
              <a:t> </a:t>
            </a:r>
            <a:r>
              <a:rPr lang="ru-RU" sz="2000" dirty="0">
                <a:solidFill>
                  <a:schemeClr val="tx1"/>
                </a:solidFill>
              </a:rPr>
              <a:t>варьируют от </a:t>
            </a:r>
            <a:r>
              <a:rPr lang="ru-RU" sz="2000" dirty="0" smtClean="0">
                <a:solidFill>
                  <a:schemeClr val="tx1"/>
                </a:solidFill>
              </a:rPr>
              <a:t>анафилактического </a:t>
            </a:r>
            <a:r>
              <a:rPr lang="ru-RU" sz="2000" dirty="0">
                <a:solidFill>
                  <a:schemeClr val="tx1"/>
                </a:solidFill>
              </a:rPr>
              <a:t>шока, </a:t>
            </a:r>
            <a:r>
              <a:rPr lang="ru-RU" sz="2000" dirty="0" err="1" smtClean="0">
                <a:solidFill>
                  <a:schemeClr val="tx1"/>
                </a:solidFill>
              </a:rPr>
              <a:t>опосредо</a:t>
            </a:r>
            <a:r>
              <a:rPr lang="ru-RU" sz="2000" dirty="0" smtClean="0">
                <a:solidFill>
                  <a:schemeClr val="tx1"/>
                </a:solidFill>
              </a:rPr>
              <a:t> ванного </a:t>
            </a:r>
            <a:r>
              <a:rPr lang="ru-RU" sz="2000" dirty="0">
                <a:solidFill>
                  <a:schemeClr val="tx1"/>
                </a:solidFill>
              </a:rPr>
              <a:t>через </a:t>
            </a:r>
            <a:r>
              <a:rPr lang="ru-RU" sz="2000" dirty="0" err="1">
                <a:solidFill>
                  <a:schemeClr val="tx1"/>
                </a:solidFill>
              </a:rPr>
              <a:t>IgE</a:t>
            </a:r>
            <a:r>
              <a:rPr lang="ru-RU" sz="2000" dirty="0">
                <a:solidFill>
                  <a:schemeClr val="tx1"/>
                </a:solidFill>
              </a:rPr>
              <a:t>, и случаев с кожной </a:t>
            </a:r>
            <a:r>
              <a:rPr lang="ru-RU" sz="2000" dirty="0" smtClean="0">
                <a:solidFill>
                  <a:schemeClr val="tx1"/>
                </a:solidFill>
              </a:rPr>
              <a:t>симптоматикой. При </a:t>
            </a:r>
            <a:r>
              <a:rPr lang="ru-RU" sz="2000" dirty="0">
                <a:solidFill>
                  <a:schemeClr val="tx1"/>
                </a:solidFill>
              </a:rPr>
              <a:t>беременности аллергия </a:t>
            </a:r>
            <a:r>
              <a:rPr lang="ru-RU" sz="2000" dirty="0" smtClean="0">
                <a:solidFill>
                  <a:schemeClr val="tx1"/>
                </a:solidFill>
              </a:rPr>
              <a:t>на латекс </a:t>
            </a:r>
            <a:r>
              <a:rPr lang="ru-RU" sz="2000" dirty="0">
                <a:solidFill>
                  <a:schemeClr val="tx1"/>
                </a:solidFill>
              </a:rPr>
              <a:t>чаще всего возникает у медработников во время </a:t>
            </a:r>
            <a:r>
              <a:rPr lang="ru-RU" sz="2000" dirty="0" smtClean="0">
                <a:solidFill>
                  <a:schemeClr val="tx1"/>
                </a:solidFill>
              </a:rPr>
              <a:t>осуществления им  кесарева </a:t>
            </a:r>
            <a:r>
              <a:rPr lang="ru-RU" sz="2000" dirty="0">
                <a:solidFill>
                  <a:schemeClr val="tx1"/>
                </a:solidFill>
              </a:rPr>
              <a:t>сечения, когда латексные частицы </a:t>
            </a:r>
            <a:r>
              <a:rPr lang="ru-RU" sz="2000" dirty="0" smtClean="0">
                <a:solidFill>
                  <a:schemeClr val="tx1"/>
                </a:solidFill>
              </a:rPr>
              <a:t>с хирургических перча ток </a:t>
            </a:r>
            <a:r>
              <a:rPr lang="ru-RU" sz="2000" dirty="0">
                <a:solidFill>
                  <a:schemeClr val="tx1"/>
                </a:solidFill>
              </a:rPr>
              <a:t>акушера </a:t>
            </a:r>
            <a:r>
              <a:rPr lang="ru-RU" sz="2000" dirty="0" smtClean="0">
                <a:solidFill>
                  <a:schemeClr val="tx1"/>
                </a:solidFill>
              </a:rPr>
              <a:t>смешиваются </a:t>
            </a:r>
            <a:r>
              <a:rPr lang="ru-RU" sz="2000" dirty="0">
                <a:solidFill>
                  <a:schemeClr val="tx1"/>
                </a:solidFill>
              </a:rPr>
              <a:t>с кровью матери в </a:t>
            </a:r>
            <a:r>
              <a:rPr lang="ru-RU" sz="2000" dirty="0" smtClean="0">
                <a:solidFill>
                  <a:schemeClr val="tx1"/>
                </a:solidFill>
              </a:rPr>
              <a:t>момент отделения </a:t>
            </a:r>
            <a:r>
              <a:rPr lang="ru-RU" sz="2000" dirty="0">
                <a:solidFill>
                  <a:schemeClr val="tx1"/>
                </a:solidFill>
              </a:rPr>
              <a:t>плаценты, а также при зашивании </a:t>
            </a:r>
            <a:r>
              <a:rPr lang="ru-RU" sz="2000" dirty="0" smtClean="0">
                <a:solidFill>
                  <a:schemeClr val="tx1"/>
                </a:solidFill>
              </a:rPr>
              <a:t>разрывов </a:t>
            </a:r>
            <a:r>
              <a:rPr lang="ru-RU" sz="2000" dirty="0">
                <a:solidFill>
                  <a:schemeClr val="tx1"/>
                </a:solidFill>
              </a:rPr>
              <a:t>шейки и </a:t>
            </a:r>
            <a:r>
              <a:rPr lang="ru-RU" sz="2000" dirty="0" smtClean="0">
                <a:solidFill>
                  <a:schemeClr val="tx1"/>
                </a:solidFill>
              </a:rPr>
              <a:t>промежности. Замечена </a:t>
            </a:r>
            <a:r>
              <a:rPr lang="ru-RU" sz="2000" dirty="0">
                <a:solidFill>
                  <a:schemeClr val="tx1"/>
                </a:solidFill>
              </a:rPr>
              <a:t>связь с внутривенным введением </a:t>
            </a:r>
            <a:r>
              <a:rPr lang="ru-RU" sz="2000" dirty="0" smtClean="0">
                <a:solidFill>
                  <a:schemeClr val="tx1"/>
                </a:solidFill>
              </a:rPr>
              <a:t>окситоцина </a:t>
            </a:r>
            <a:r>
              <a:rPr lang="ru-RU" sz="2000" dirty="0">
                <a:solidFill>
                  <a:schemeClr val="tx1"/>
                </a:solidFill>
              </a:rPr>
              <a:t>для </a:t>
            </a:r>
            <a:r>
              <a:rPr lang="ru-RU" sz="2000" dirty="0" smtClean="0">
                <a:solidFill>
                  <a:schemeClr val="tx1"/>
                </a:solidFill>
              </a:rPr>
              <a:t>стимуляции послеродового </a:t>
            </a:r>
            <a:r>
              <a:rPr lang="ru-RU" sz="2000" dirty="0">
                <a:solidFill>
                  <a:schemeClr val="tx1"/>
                </a:solidFill>
              </a:rPr>
              <a:t>сокращения матки, так как сразу после </a:t>
            </a:r>
            <a:r>
              <a:rPr lang="ru-RU" sz="2000" dirty="0" smtClean="0">
                <a:solidFill>
                  <a:schemeClr val="tx1"/>
                </a:solidFill>
              </a:rPr>
              <a:t>этого возникает </a:t>
            </a:r>
            <a:r>
              <a:rPr lang="ru-RU" sz="2000" dirty="0">
                <a:solidFill>
                  <a:schemeClr val="tx1"/>
                </a:solidFill>
              </a:rPr>
              <a:t>аллергическая реакция.</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54692"/>
          </a:xfrm>
        </p:spPr>
        <p:txBody>
          <a:bodyPr>
            <a:normAutofit fontScale="90000"/>
          </a:bodyPr>
          <a:lstStyle/>
          <a:p>
            <a:pPr algn="l"/>
            <a:r>
              <a:rPr lang="ru-RU" sz="2400" dirty="0">
                <a:solidFill>
                  <a:schemeClr val="tx1"/>
                </a:solidFill>
              </a:rPr>
              <a:t>Чаще всего ее истолковывают как реакцию на</a:t>
            </a:r>
            <a:br>
              <a:rPr lang="ru-RU" sz="2400" dirty="0">
                <a:solidFill>
                  <a:schemeClr val="tx1"/>
                </a:solidFill>
              </a:rPr>
            </a:br>
            <a:r>
              <a:rPr lang="ru-RU" sz="2400" dirty="0">
                <a:solidFill>
                  <a:schemeClr val="tx1"/>
                </a:solidFill>
              </a:rPr>
              <a:t>анестетики или окситоцин, но необходимо в этих случаях исключать и </a:t>
            </a:r>
            <a:r>
              <a:rPr lang="ru-RU" sz="2400" dirty="0" smtClean="0">
                <a:solidFill>
                  <a:schemeClr val="tx1"/>
                </a:solidFill>
              </a:rPr>
              <a:t>непереносимость </a:t>
            </a:r>
            <a:r>
              <a:rPr lang="ru-RU" sz="2400" dirty="0">
                <a:solidFill>
                  <a:schemeClr val="tx1"/>
                </a:solidFill>
              </a:rPr>
              <a:t>латекса. Описаны документированные случаи анафилактического </a:t>
            </a:r>
            <a:r>
              <a:rPr lang="ru-RU" sz="2400" dirty="0" smtClean="0">
                <a:solidFill>
                  <a:schemeClr val="tx1"/>
                </a:solidFill>
              </a:rPr>
              <a:t>шока при </a:t>
            </a:r>
            <a:r>
              <a:rPr lang="ru-RU" sz="2400" dirty="0">
                <a:solidFill>
                  <a:schemeClr val="tx1"/>
                </a:solidFill>
              </a:rPr>
              <a:t>нераспознанной первой реакции на латекс у беременных </a:t>
            </a:r>
            <a:r>
              <a:rPr lang="ru-RU" sz="2400" dirty="0" smtClean="0">
                <a:solidFill>
                  <a:schemeClr val="tx1"/>
                </a:solidFill>
              </a:rPr>
              <a:t>жен </a:t>
            </a:r>
            <a:r>
              <a:rPr lang="ru-RU" sz="2400" dirty="0" err="1" smtClean="0">
                <a:solidFill>
                  <a:schemeClr val="tx1"/>
                </a:solidFill>
              </a:rPr>
              <a:t>щин</a:t>
            </a:r>
            <a:r>
              <a:rPr lang="ru-RU" sz="2400" dirty="0">
                <a:solidFill>
                  <a:schemeClr val="tx1"/>
                </a:solidFill>
              </a:rPr>
              <a:t>, </a:t>
            </a:r>
            <a:r>
              <a:rPr lang="ru-RU" sz="2400" dirty="0" smtClean="0">
                <a:solidFill>
                  <a:schemeClr val="tx1"/>
                </a:solidFill>
              </a:rPr>
              <a:t>развившиеся </a:t>
            </a:r>
            <a:r>
              <a:rPr lang="ru-RU" sz="2400" dirty="0">
                <a:solidFill>
                  <a:schemeClr val="tx1"/>
                </a:solidFill>
              </a:rPr>
              <a:t>во время кесарева сечения. По данным </a:t>
            </a:r>
            <a:r>
              <a:rPr lang="ru-RU" sz="2400" dirty="0" err="1">
                <a:solidFill>
                  <a:schemeClr val="tx1"/>
                </a:solidFill>
              </a:rPr>
              <a:t>Turillazzi</a:t>
            </a:r>
            <a:r>
              <a:rPr lang="ru-RU" sz="2400" dirty="0">
                <a:solidFill>
                  <a:schemeClr val="tx1"/>
                </a:solidFill>
              </a:rPr>
              <a:t> E. </a:t>
            </a:r>
            <a:r>
              <a:rPr lang="ru-RU" sz="2400" dirty="0" err="1">
                <a:solidFill>
                  <a:schemeClr val="tx1"/>
                </a:solidFill>
              </a:rPr>
              <a:t>Greco</a:t>
            </a:r>
            <a:r>
              <a:rPr lang="ru-RU" sz="2400" dirty="0">
                <a:solidFill>
                  <a:schemeClr val="tx1"/>
                </a:solidFill>
              </a:rPr>
              <a:t> P. </a:t>
            </a:r>
            <a:r>
              <a:rPr lang="ru-RU" sz="2400" dirty="0" err="1">
                <a:solidFill>
                  <a:schemeClr val="tx1"/>
                </a:solidFill>
              </a:rPr>
              <a:t>Etal</a:t>
            </a:r>
            <a:r>
              <a:rPr lang="ru-RU" sz="2400" dirty="0">
                <a:solidFill>
                  <a:schemeClr val="tx1"/>
                </a:solidFill>
              </a:rPr>
              <a:t>. (2008) </a:t>
            </a:r>
            <a:r>
              <a:rPr lang="ru-RU" sz="2400" dirty="0" smtClean="0">
                <a:solidFill>
                  <a:schemeClr val="tx1"/>
                </a:solidFill>
              </a:rPr>
              <a:t>подтверждением </a:t>
            </a:r>
            <a:r>
              <a:rPr lang="ru-RU" sz="2400" dirty="0">
                <a:solidFill>
                  <a:schemeClr val="tx1"/>
                </a:solidFill>
              </a:rPr>
              <a:t>диагноза ятрогении стало выявление тучных клеток в стенках </a:t>
            </a:r>
            <a:r>
              <a:rPr lang="ru-RU" sz="2400" dirty="0" smtClean="0">
                <a:solidFill>
                  <a:schemeClr val="tx1"/>
                </a:solidFill>
              </a:rPr>
              <a:t>бронхов </a:t>
            </a:r>
            <a:r>
              <a:rPr lang="ru-RU" sz="2400" dirty="0">
                <a:solidFill>
                  <a:schemeClr val="tx1"/>
                </a:solidFill>
              </a:rPr>
              <a:t>и </a:t>
            </a:r>
            <a:r>
              <a:rPr lang="ru-RU" sz="2400" dirty="0" err="1">
                <a:solidFill>
                  <a:schemeClr val="tx1"/>
                </a:solidFill>
              </a:rPr>
              <a:t>межальвеолярных</a:t>
            </a:r>
            <a:r>
              <a:rPr lang="ru-RU" sz="2400" dirty="0">
                <a:solidFill>
                  <a:schemeClr val="tx1"/>
                </a:solidFill>
              </a:rPr>
              <a:t> септах. Посмертный </a:t>
            </a:r>
            <a:r>
              <a:rPr lang="ru-RU" sz="2400" dirty="0" err="1" smtClean="0">
                <a:solidFill>
                  <a:schemeClr val="tx1"/>
                </a:solidFill>
              </a:rPr>
              <a:t>специ</a:t>
            </a:r>
            <a:r>
              <a:rPr lang="ru-RU" sz="2400" dirty="0" smtClean="0">
                <a:solidFill>
                  <a:schemeClr val="tx1"/>
                </a:solidFill>
              </a:rPr>
              <a:t> </a:t>
            </a:r>
            <a:r>
              <a:rPr lang="ru-RU" sz="2400" dirty="0" err="1" smtClean="0">
                <a:solidFill>
                  <a:schemeClr val="tx1"/>
                </a:solidFill>
              </a:rPr>
              <a:t>фический</a:t>
            </a:r>
            <a:r>
              <a:rPr lang="ru-RU" sz="2400" dirty="0" smtClean="0">
                <a:solidFill>
                  <a:schemeClr val="tx1"/>
                </a:solidFill>
              </a:rPr>
              <a:t> </a:t>
            </a:r>
            <a:r>
              <a:rPr lang="ru-RU" sz="2400" dirty="0">
                <a:solidFill>
                  <a:schemeClr val="tx1"/>
                </a:solidFill>
              </a:rPr>
              <a:t>латексный </a:t>
            </a:r>
            <a:r>
              <a:rPr lang="ru-RU" sz="2400" dirty="0" err="1">
                <a:solidFill>
                  <a:schemeClr val="tx1"/>
                </a:solidFill>
              </a:rPr>
              <a:t>IgE</a:t>
            </a:r>
            <a:r>
              <a:rPr lang="ru-RU" sz="2400" dirty="0">
                <a:solidFill>
                  <a:schemeClr val="tx1"/>
                </a:solidFill>
              </a:rPr>
              <a:t>- </a:t>
            </a:r>
            <a:r>
              <a:rPr lang="ru-RU" sz="2400" dirty="0" smtClean="0">
                <a:solidFill>
                  <a:schemeClr val="tx1"/>
                </a:solidFill>
              </a:rPr>
              <a:t>тест в </a:t>
            </a:r>
            <a:r>
              <a:rPr lang="ru-RU" sz="2400" dirty="0">
                <a:solidFill>
                  <a:schemeClr val="tx1"/>
                </a:solidFill>
              </a:rPr>
              <a:t>крови оказался в высоком титре. Кроме того, диагнозу «</a:t>
            </a:r>
            <a:r>
              <a:rPr lang="ru-RU" sz="2400" dirty="0" err="1" smtClean="0">
                <a:solidFill>
                  <a:schemeClr val="tx1"/>
                </a:solidFill>
              </a:rPr>
              <a:t>анафи</a:t>
            </a:r>
            <a:r>
              <a:rPr lang="ru-RU" sz="2400" dirty="0" smtClean="0">
                <a:solidFill>
                  <a:schemeClr val="tx1"/>
                </a:solidFill>
              </a:rPr>
              <a:t> </a:t>
            </a:r>
            <a:r>
              <a:rPr lang="ru-RU" sz="2400" dirty="0" err="1" smtClean="0">
                <a:solidFill>
                  <a:schemeClr val="tx1"/>
                </a:solidFill>
              </a:rPr>
              <a:t>лактический</a:t>
            </a:r>
            <a:r>
              <a:rPr lang="ru-RU" sz="2400" dirty="0" smtClean="0">
                <a:solidFill>
                  <a:schemeClr val="tx1"/>
                </a:solidFill>
              </a:rPr>
              <a:t> шок» соответствовали циркуля торный </a:t>
            </a:r>
            <a:r>
              <a:rPr lang="ru-RU" sz="2400" dirty="0">
                <a:solidFill>
                  <a:schemeClr val="tx1"/>
                </a:solidFill>
              </a:rPr>
              <a:t>коллапс </a:t>
            </a:r>
            <a:r>
              <a:rPr lang="ru-RU" sz="2400" dirty="0" smtClean="0">
                <a:solidFill>
                  <a:schemeClr val="tx1"/>
                </a:solidFill>
              </a:rPr>
              <a:t>и выраженные </a:t>
            </a:r>
            <a:r>
              <a:rPr lang="ru-RU" sz="2400" dirty="0">
                <a:solidFill>
                  <a:schemeClr val="tx1"/>
                </a:solidFill>
              </a:rPr>
              <a:t>нарушения дыхания</a:t>
            </a:r>
            <a:r>
              <a:rPr lang="ru-RU" sz="2000" dirty="0">
                <a:solidFill>
                  <a:schemeClr val="tx1"/>
                </a:solidFill>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02920" y="428604"/>
            <a:ext cx="8183880" cy="928694"/>
          </a:xfrm>
        </p:spPr>
        <p:txBody>
          <a:bodyPr>
            <a:normAutofit/>
          </a:bodyPr>
          <a:lstStyle/>
          <a:p>
            <a:r>
              <a:rPr lang="ru-RU" sz="2000" dirty="0" smtClean="0"/>
              <a:t>Цитотоксические реакции </a:t>
            </a:r>
            <a:r>
              <a:rPr lang="en-US" sz="2000" dirty="0" smtClean="0"/>
              <a:t>II </a:t>
            </a:r>
            <a:r>
              <a:rPr lang="ru-RU" sz="2000" dirty="0" smtClean="0"/>
              <a:t>типа. Гемолитические осложнения.</a:t>
            </a:r>
            <a:endParaRPr lang="ru-RU" sz="2000" dirty="0"/>
          </a:p>
        </p:txBody>
      </p:sp>
      <p:sp>
        <p:nvSpPr>
          <p:cNvPr id="4" name="Содержимое 3"/>
          <p:cNvSpPr>
            <a:spLocks noGrp="1"/>
          </p:cNvSpPr>
          <p:nvPr>
            <p:ph idx="1"/>
          </p:nvPr>
        </p:nvSpPr>
        <p:spPr>
          <a:xfrm>
            <a:off x="502920" y="1357298"/>
            <a:ext cx="8183880" cy="4643470"/>
          </a:xfrm>
        </p:spPr>
        <p:txBody>
          <a:bodyPr>
            <a:noAutofit/>
          </a:bodyPr>
          <a:lstStyle/>
          <a:p>
            <a:pPr>
              <a:buNone/>
            </a:pPr>
            <a:r>
              <a:rPr lang="ru-RU" sz="2000" dirty="0" smtClean="0"/>
              <a:t>      </a:t>
            </a:r>
            <a:r>
              <a:rPr lang="ru-RU" sz="1800" dirty="0" smtClean="0"/>
              <a:t>Взаимодействие циркулирующих </a:t>
            </a:r>
            <a:r>
              <a:rPr lang="ru-RU" sz="1800" dirty="0" err="1" smtClean="0"/>
              <a:t>IgM</a:t>
            </a:r>
            <a:r>
              <a:rPr lang="ru-RU" sz="1800" dirty="0" smtClean="0"/>
              <a:t> и </a:t>
            </a:r>
            <a:r>
              <a:rPr lang="ru-RU" sz="1800" dirty="0" err="1" smtClean="0"/>
              <a:t>IgG</a:t>
            </a:r>
            <a:r>
              <a:rPr lang="ru-RU" sz="1800" dirty="0" smtClean="0"/>
              <a:t> антител с антигеном на поверхности плазмалеммы клеток инициирует цитотоксический иммунный ответ. Если антитела направлены против эритроцитов матери, то возникает угрожающий жизни женщины массивный гемолиз, например, в случае переливания несовместимой по системе АВО крови. Высвобождаются активированные ферменты свертывания фибринолизин и </a:t>
            </a:r>
            <a:r>
              <a:rPr lang="ru-RU" sz="1800" dirty="0" err="1" smtClean="0"/>
              <a:t>кинины</a:t>
            </a:r>
            <a:r>
              <a:rPr lang="ru-RU" sz="1800" dirty="0" smtClean="0"/>
              <a:t>. Это приводит к серьезным нарушениям гемодинамики, функции почек и затем – к синдрому ДВС. К сожалению, в России не уменьшается число матерей, умерших при переливании крови – </a:t>
            </a:r>
            <a:r>
              <a:rPr lang="ru-RU" sz="1800" dirty="0" err="1" smtClean="0"/>
              <a:t>гемолизиро</a:t>
            </a:r>
            <a:r>
              <a:rPr lang="ru-RU" sz="1800" dirty="0" smtClean="0"/>
              <a:t> ванной, </a:t>
            </a:r>
            <a:r>
              <a:rPr lang="ru-RU" sz="1800" dirty="0" err="1" smtClean="0"/>
              <a:t>бактериально</a:t>
            </a:r>
            <a:r>
              <a:rPr lang="ru-RU" sz="1800" dirty="0" smtClean="0"/>
              <a:t> загрязненной и даже </a:t>
            </a:r>
            <a:r>
              <a:rPr lang="ru-RU" sz="1800" dirty="0" err="1" smtClean="0"/>
              <a:t>иногруппной</a:t>
            </a:r>
            <a:r>
              <a:rPr lang="ru-RU" sz="1800" dirty="0" smtClean="0"/>
              <a:t> крови (2- 3 женщины в год). В настоящее время в акушерстве доминирует весьма осторожное отношение к переливанию цельной консервированной или даже свежей крови.</a:t>
            </a:r>
            <a:endParaRPr lang="ru-RU"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428604"/>
            <a:ext cx="8229600" cy="5500726"/>
          </a:xfrm>
        </p:spPr>
        <p:txBody>
          <a:bodyPr>
            <a:normAutofit/>
          </a:bodyPr>
          <a:lstStyle/>
          <a:p>
            <a:r>
              <a:rPr lang="ru-RU" sz="3200" dirty="0" smtClean="0">
                <a:solidFill>
                  <a:schemeClr val="tx1"/>
                </a:solidFill>
              </a:rPr>
              <a:t>По мнению известного отечественного гематолога А.И. Воробьева и др. (2001)</a:t>
            </a:r>
            <a:br>
              <a:rPr lang="ru-RU" sz="3200" dirty="0" smtClean="0">
                <a:solidFill>
                  <a:schemeClr val="tx1"/>
                </a:solidFill>
              </a:rPr>
            </a:br>
            <a:r>
              <a:rPr lang="ru-RU" sz="3200" b="1" dirty="0" smtClean="0">
                <a:solidFill>
                  <a:srgbClr val="FF0000"/>
                </a:solidFill>
              </a:rPr>
              <a:t>«лечение не должно быть </a:t>
            </a:r>
            <a:r>
              <a:rPr lang="ru-RU" sz="3200" b="1" dirty="0" err="1" smtClean="0">
                <a:solidFill>
                  <a:srgbClr val="FF0000"/>
                </a:solidFill>
              </a:rPr>
              <a:t>опас</a:t>
            </a:r>
            <a:r>
              <a:rPr lang="ru-RU" sz="3200" b="1" dirty="0" smtClean="0">
                <a:solidFill>
                  <a:srgbClr val="FF0000"/>
                </a:solidFill>
              </a:rPr>
              <a:t> нее болезни, и если врач идет на переливание </a:t>
            </a:r>
            <a:r>
              <a:rPr lang="ru-RU" sz="3200" b="1" dirty="0" err="1" smtClean="0">
                <a:solidFill>
                  <a:srgbClr val="FF0000"/>
                </a:solidFill>
              </a:rPr>
              <a:t>вируснебезопасной</a:t>
            </a:r>
            <a:r>
              <a:rPr lang="ru-RU" sz="3200" b="1" dirty="0" smtClean="0">
                <a:solidFill>
                  <a:srgbClr val="FF0000"/>
                </a:solidFill>
              </a:rPr>
              <a:t> </a:t>
            </a:r>
            <a:r>
              <a:rPr lang="ru-RU" sz="3200" b="1" dirty="0" err="1" smtClean="0">
                <a:solidFill>
                  <a:srgbClr val="FF0000"/>
                </a:solidFill>
              </a:rPr>
              <a:t>трансфузионной</a:t>
            </a:r>
            <a:r>
              <a:rPr lang="ru-RU" sz="3200" b="1" dirty="0" smtClean="0">
                <a:solidFill>
                  <a:srgbClr val="FF0000"/>
                </a:solidFill>
              </a:rPr>
              <a:t> среды (плазма, эритроциты, тромбоциты), он обязан обосновать это только витальными показаниями».</a:t>
            </a:r>
            <a:endParaRPr lang="ru-RU" sz="32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186766" cy="5357850"/>
          </a:xfrm>
        </p:spPr>
        <p:txBody>
          <a:bodyPr>
            <a:noAutofit/>
          </a:bodyPr>
          <a:lstStyle/>
          <a:p>
            <a:pPr>
              <a:lnSpc>
                <a:spcPct val="150000"/>
              </a:lnSpc>
            </a:pPr>
            <a:r>
              <a:rPr lang="ru-RU" sz="2000" dirty="0" smtClean="0">
                <a:solidFill>
                  <a:schemeClr val="tx1"/>
                </a:solidFill>
              </a:rPr>
              <a:t>Патологоанатомическая диагностика при перелива </a:t>
            </a:r>
            <a:r>
              <a:rPr lang="ru-RU" sz="2000" dirty="0" err="1" smtClean="0">
                <a:solidFill>
                  <a:schemeClr val="tx1"/>
                </a:solidFill>
              </a:rPr>
              <a:t>нии</a:t>
            </a:r>
            <a:r>
              <a:rPr lang="ru-RU" sz="2000" dirty="0" smtClean="0">
                <a:solidFill>
                  <a:schemeClr val="tx1"/>
                </a:solidFill>
              </a:rPr>
              <a:t> загрязненной или </a:t>
            </a:r>
            <a:r>
              <a:rPr lang="ru-RU" sz="2000" dirty="0" err="1" smtClean="0">
                <a:solidFill>
                  <a:schemeClr val="tx1"/>
                </a:solidFill>
              </a:rPr>
              <a:t>гемолизированной</a:t>
            </a:r>
            <a:r>
              <a:rPr lang="ru-RU" sz="2000" dirty="0" smtClean="0">
                <a:solidFill>
                  <a:schemeClr val="tx1"/>
                </a:solidFill>
              </a:rPr>
              <a:t> крови не отличается от таковой при </a:t>
            </a:r>
            <a:r>
              <a:rPr lang="ru-RU" sz="2000" dirty="0" err="1" smtClean="0">
                <a:solidFill>
                  <a:schemeClr val="tx1"/>
                </a:solidFill>
              </a:rPr>
              <a:t>резус-конфликте</a:t>
            </a:r>
            <a:r>
              <a:rPr lang="ru-RU" sz="2000" dirty="0" smtClean="0">
                <a:solidFill>
                  <a:schemeClr val="tx1"/>
                </a:solidFill>
              </a:rPr>
              <a:t>. Для установления диагноза крайне важным элементом является исследование остатков перелитой крови, которые по инструкции МЗ РФ должны храниться не менее 6 часов после трансфузии. На аутопсии </a:t>
            </a:r>
            <a:r>
              <a:rPr lang="ru-RU" sz="2000" dirty="0" err="1" smtClean="0">
                <a:solidFill>
                  <a:schemeClr val="tx1"/>
                </a:solidFill>
              </a:rPr>
              <a:t>прева</a:t>
            </a:r>
            <a:r>
              <a:rPr lang="ru-RU" sz="2000" dirty="0" smtClean="0">
                <a:solidFill>
                  <a:schemeClr val="tx1"/>
                </a:solidFill>
              </a:rPr>
              <a:t> </a:t>
            </a:r>
            <a:r>
              <a:rPr lang="ru-RU" sz="2000" dirty="0" err="1" smtClean="0">
                <a:solidFill>
                  <a:schemeClr val="tx1"/>
                </a:solidFill>
              </a:rPr>
              <a:t>лирует</a:t>
            </a:r>
            <a:r>
              <a:rPr lang="ru-RU" sz="2000" dirty="0" smtClean="0">
                <a:solidFill>
                  <a:schemeClr val="tx1"/>
                </a:solidFill>
              </a:rPr>
              <a:t> картина анафилаксического шока: жидкое состояние крови в крупных сосудах и сердце, внутрисосудистый гемолиз, в некоторых случаях – желтое </a:t>
            </a:r>
            <a:r>
              <a:rPr lang="ru-RU" sz="2000" dirty="0" err="1" smtClean="0">
                <a:solidFill>
                  <a:schemeClr val="tx1"/>
                </a:solidFill>
              </a:rPr>
              <a:t>прокрашивание</a:t>
            </a:r>
            <a:r>
              <a:rPr lang="ru-RU" sz="2000" dirty="0" smtClean="0">
                <a:solidFill>
                  <a:schemeClr val="tx1"/>
                </a:solidFill>
              </a:rPr>
              <a:t> интимы аорты</a:t>
            </a:r>
            <a:endParaRPr lang="ru-RU" sz="2000"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8183880" cy="642942"/>
          </a:xfrm>
        </p:spPr>
        <p:txBody>
          <a:bodyPr/>
          <a:lstStyle/>
          <a:p>
            <a:r>
              <a:rPr lang="ru-RU" dirty="0" smtClean="0"/>
              <a:t>Пример</a:t>
            </a:r>
            <a:endParaRPr lang="ru-RU" dirty="0"/>
          </a:p>
        </p:txBody>
      </p:sp>
      <p:sp>
        <p:nvSpPr>
          <p:cNvPr id="3" name="Содержимое 2"/>
          <p:cNvSpPr>
            <a:spLocks noGrp="1"/>
          </p:cNvSpPr>
          <p:nvPr>
            <p:ph idx="1"/>
          </p:nvPr>
        </p:nvSpPr>
        <p:spPr>
          <a:xfrm>
            <a:off x="502920" y="1214422"/>
            <a:ext cx="8183880" cy="4572032"/>
          </a:xfrm>
        </p:spPr>
        <p:txBody>
          <a:bodyPr>
            <a:normAutofit/>
          </a:bodyPr>
          <a:lstStyle/>
          <a:p>
            <a:pPr>
              <a:buNone/>
            </a:pPr>
            <a:r>
              <a:rPr lang="ru-RU" sz="1600" b="1" dirty="0" smtClean="0"/>
              <a:t>Патологоанатомический диагноз:</a:t>
            </a:r>
          </a:p>
          <a:p>
            <a:pPr>
              <a:buNone/>
            </a:pPr>
            <a:r>
              <a:rPr lang="ru-RU" sz="1600" b="1" dirty="0" err="1" smtClean="0"/>
              <a:t>Осн</a:t>
            </a:r>
            <a:r>
              <a:rPr lang="ru-RU" sz="1600" b="1" dirty="0" smtClean="0"/>
              <a:t>: несовместимость перелитой </a:t>
            </a:r>
            <a:r>
              <a:rPr lang="ru-RU" sz="1600" b="1" dirty="0" err="1" smtClean="0"/>
              <a:t>иногруппной</a:t>
            </a:r>
            <a:r>
              <a:rPr lang="ru-RU" sz="1600" b="1" dirty="0" smtClean="0"/>
              <a:t> </a:t>
            </a:r>
            <a:r>
              <a:rPr lang="ru-RU" sz="1600" b="1" dirty="0" err="1" smtClean="0"/>
              <a:t>грови</a:t>
            </a:r>
            <a:r>
              <a:rPr lang="ru-RU" sz="1600" b="1" dirty="0" smtClean="0"/>
              <a:t> на 2-е сутки </a:t>
            </a:r>
            <a:r>
              <a:rPr lang="ru-RU" sz="1600" b="1" dirty="0" err="1" smtClean="0"/>
              <a:t>послесамопроизвольных</a:t>
            </a:r>
            <a:r>
              <a:rPr lang="ru-RU" sz="1600" b="1" dirty="0" smtClean="0"/>
              <a:t> родов на 39-й неделе беременности.</a:t>
            </a:r>
          </a:p>
          <a:p>
            <a:pPr>
              <a:buNone/>
            </a:pPr>
            <a:r>
              <a:rPr lang="ru-RU" sz="1600" b="1" dirty="0" smtClean="0"/>
              <a:t>Фоновое: анемия беременных ІI степени.</a:t>
            </a:r>
          </a:p>
          <a:p>
            <a:pPr>
              <a:buNone/>
            </a:pPr>
            <a:r>
              <a:rPr lang="ru-RU" sz="1600" b="1" dirty="0" err="1" smtClean="0"/>
              <a:t>Осл</a:t>
            </a:r>
            <a:r>
              <a:rPr lang="ru-RU" sz="1600" b="1" dirty="0" smtClean="0"/>
              <a:t>: анафилактический шок. Острая почечная недостаточность. </a:t>
            </a:r>
            <a:r>
              <a:rPr lang="ru-RU" sz="1600" b="1" dirty="0" err="1" smtClean="0"/>
              <a:t>Анурия.Жидкое</a:t>
            </a:r>
            <a:r>
              <a:rPr lang="ru-RU" sz="1600" b="1" dirty="0" smtClean="0"/>
              <a:t> состояние крови в сердце и крупных сосудах. Дистрофия печени.</a:t>
            </a:r>
          </a:p>
          <a:p>
            <a:pPr>
              <a:buNone/>
            </a:pPr>
            <a:r>
              <a:rPr lang="ru-RU" sz="1600" b="1" dirty="0" smtClean="0"/>
              <a:t>Медицинское свидетельство о смерти:</a:t>
            </a:r>
          </a:p>
          <a:p>
            <a:pPr>
              <a:buNone/>
            </a:pPr>
            <a:r>
              <a:rPr lang="ru-RU" sz="1600" dirty="0" smtClean="0"/>
              <a:t>I: а) острая почечная недостаточность;</a:t>
            </a:r>
          </a:p>
          <a:p>
            <a:pPr>
              <a:buNone/>
            </a:pPr>
            <a:r>
              <a:rPr lang="ru-RU" sz="1600" dirty="0" smtClean="0"/>
              <a:t>б) анафилактический шок;</a:t>
            </a:r>
          </a:p>
          <a:p>
            <a:pPr>
              <a:buNone/>
            </a:pPr>
            <a:r>
              <a:rPr lang="ru-RU" sz="1600" dirty="0" smtClean="0"/>
              <a:t>в) несовместимость перелитой </a:t>
            </a:r>
            <a:r>
              <a:rPr lang="ru-RU" sz="1600" dirty="0" err="1" smtClean="0"/>
              <a:t>иногруппной</a:t>
            </a:r>
            <a:r>
              <a:rPr lang="ru-RU" sz="1600" dirty="0" smtClean="0"/>
              <a:t> крови (О75.4).</a:t>
            </a:r>
          </a:p>
          <a:p>
            <a:pPr>
              <a:buNone/>
            </a:pPr>
            <a:r>
              <a:rPr lang="ru-RU" sz="1600" dirty="0" smtClean="0"/>
              <a:t>II: Анемия беременных IІ степени. Самопроизвольные своевременные роды.</a:t>
            </a:r>
          </a:p>
          <a:p>
            <a:pPr>
              <a:buNone/>
            </a:pPr>
            <a:r>
              <a:rPr lang="ru-RU" sz="1600" dirty="0" smtClean="0"/>
              <a:t>Послеродовый период – 36 часов</a:t>
            </a:r>
            <a:endParaRPr lang="ru-RU"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02920" y="500042"/>
            <a:ext cx="8183880" cy="571504"/>
          </a:xfrm>
        </p:spPr>
        <p:txBody>
          <a:bodyPr>
            <a:normAutofit fontScale="90000"/>
          </a:bodyPr>
          <a:lstStyle/>
          <a:p>
            <a:r>
              <a:rPr lang="ru-RU" dirty="0" smtClean="0"/>
              <a:t>Определение</a:t>
            </a:r>
            <a:endParaRPr lang="ru-RU" dirty="0"/>
          </a:p>
        </p:txBody>
      </p:sp>
      <p:sp>
        <p:nvSpPr>
          <p:cNvPr id="3" name="Содержимое 2"/>
          <p:cNvSpPr>
            <a:spLocks noGrp="1"/>
          </p:cNvSpPr>
          <p:nvPr>
            <p:ph idx="4294967295"/>
          </p:nvPr>
        </p:nvSpPr>
        <p:spPr>
          <a:xfrm>
            <a:off x="642910" y="1214421"/>
            <a:ext cx="7858180" cy="4357719"/>
          </a:xfrm>
        </p:spPr>
        <p:txBody>
          <a:bodyPr>
            <a:normAutofit fontScale="85000" lnSpcReduction="20000"/>
          </a:bodyPr>
          <a:lstStyle/>
          <a:p>
            <a:pPr algn="ctr">
              <a:buNone/>
            </a:pPr>
            <a:r>
              <a:rPr lang="ru-RU" b="1" i="1" dirty="0" smtClean="0"/>
              <a:t>Ятрогения – это осложнение основного заболевания или сама первоначальная причина смерти, вызванная ошибочными или неадекватными действиями врача, либо заболевания, патологические процессы, необычные реакции, обусловленные медицинским</a:t>
            </a:r>
          </a:p>
          <a:p>
            <a:pPr algn="ctr">
              <a:buNone/>
            </a:pPr>
            <a:r>
              <a:rPr lang="ru-RU" b="1" i="1" dirty="0" smtClean="0"/>
              <a:t>воздействием в ходе обследования больных,</a:t>
            </a:r>
          </a:p>
          <a:p>
            <a:pPr algn="ctr">
              <a:buNone/>
            </a:pPr>
            <a:r>
              <a:rPr lang="ru-RU" b="1" i="1" dirty="0" smtClean="0"/>
              <a:t>выполнения диагностических или профилактических процедур (</a:t>
            </a:r>
            <a:r>
              <a:rPr lang="ru-RU" b="1" i="1" dirty="0" err="1" smtClean="0"/>
              <a:t>Некачалов</a:t>
            </a:r>
            <a:endParaRPr lang="ru-RU" b="1" i="1" dirty="0" smtClean="0"/>
          </a:p>
          <a:p>
            <a:pPr algn="ctr">
              <a:buNone/>
            </a:pPr>
            <a:r>
              <a:rPr lang="ru-RU" b="1" i="1" dirty="0" smtClean="0"/>
              <a:t>В.В. 1998).</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02920" y="500042"/>
            <a:ext cx="8183880" cy="5286412"/>
          </a:xfrm>
        </p:spPr>
        <p:txBody>
          <a:bodyPr>
            <a:normAutofit/>
          </a:bodyPr>
          <a:lstStyle/>
          <a:p>
            <a:pPr>
              <a:lnSpc>
                <a:spcPct val="150000"/>
              </a:lnSpc>
            </a:pPr>
            <a:r>
              <a:rPr lang="ru-RU" sz="1600" dirty="0" smtClean="0">
                <a:solidFill>
                  <a:schemeClr val="tx1"/>
                </a:solidFill>
              </a:rPr>
              <a:t>Среди смертельных осложнений переливания крови изредка встречается синдром ДВС после </a:t>
            </a:r>
            <a:r>
              <a:rPr lang="ru-RU" sz="1600" dirty="0" err="1" smtClean="0">
                <a:solidFill>
                  <a:schemeClr val="tx1"/>
                </a:solidFill>
              </a:rPr>
              <a:t>интраоперационной</a:t>
            </a:r>
            <a:r>
              <a:rPr lang="ru-RU" sz="1600" dirty="0" smtClean="0">
                <a:solidFill>
                  <a:schemeClr val="tx1"/>
                </a:solidFill>
              </a:rPr>
              <a:t> </a:t>
            </a:r>
            <a:r>
              <a:rPr lang="ru-RU" sz="1600" dirty="0" err="1" smtClean="0">
                <a:solidFill>
                  <a:schemeClr val="tx1"/>
                </a:solidFill>
              </a:rPr>
              <a:t>реинфузии</a:t>
            </a:r>
            <a:r>
              <a:rPr lang="ru-RU" sz="1600" dirty="0" smtClean="0">
                <a:solidFill>
                  <a:schemeClr val="tx1"/>
                </a:solidFill>
              </a:rPr>
              <a:t> собственной крови, взятой из брюшной полости, обычно после внематочной беременности. </a:t>
            </a:r>
            <a:r>
              <a:rPr lang="ru-RU" sz="1600" dirty="0" err="1" smtClean="0">
                <a:solidFill>
                  <a:schemeClr val="tx1"/>
                </a:solidFill>
              </a:rPr>
              <a:t>Аспирированная</a:t>
            </a:r>
            <a:r>
              <a:rPr lang="ru-RU" sz="1600" dirty="0" smtClean="0">
                <a:solidFill>
                  <a:schemeClr val="tx1"/>
                </a:solidFill>
              </a:rPr>
              <a:t> кровь, сохранная внешне, может содержать </a:t>
            </a:r>
            <a:r>
              <a:rPr lang="ru-RU" sz="1600" dirty="0" err="1" smtClean="0">
                <a:solidFill>
                  <a:schemeClr val="tx1"/>
                </a:solidFill>
              </a:rPr>
              <a:t>фибриновые</a:t>
            </a:r>
            <a:r>
              <a:rPr lang="ru-RU" sz="1600" dirty="0" smtClean="0">
                <a:solidFill>
                  <a:schemeClr val="tx1"/>
                </a:solidFill>
              </a:rPr>
              <a:t> тромбы, микрочастицы ворсин плаценты, компоненты брюшного секрета, которые являются мощными тромбопластическими субстанциями. По своим агрессивным свойствам кровь из брюшной полости следует сопоставить с амниотической жидкостью и при ее внутривенном возвращении возникает реакция, близкая ЭОВ. Надежная очистка </a:t>
            </a:r>
            <a:r>
              <a:rPr lang="ru-RU" sz="1600" dirty="0" err="1" smtClean="0">
                <a:solidFill>
                  <a:schemeClr val="tx1"/>
                </a:solidFill>
              </a:rPr>
              <a:t>аутоэритроцитов</a:t>
            </a:r>
            <a:r>
              <a:rPr lang="ru-RU" sz="1600" dirty="0" smtClean="0">
                <a:solidFill>
                  <a:schemeClr val="tx1"/>
                </a:solidFill>
              </a:rPr>
              <a:t> достигается только с помощью специальных, дорогостоящих аппаратов. При простой фильтрации </a:t>
            </a:r>
            <a:r>
              <a:rPr lang="ru-RU" sz="1600" dirty="0" err="1" smtClean="0">
                <a:solidFill>
                  <a:schemeClr val="tx1"/>
                </a:solidFill>
              </a:rPr>
              <a:t>аутокрови</a:t>
            </a:r>
            <a:r>
              <a:rPr lang="ru-RU" sz="1600" dirty="0" smtClean="0">
                <a:solidFill>
                  <a:schemeClr val="tx1"/>
                </a:solidFill>
              </a:rPr>
              <a:t> через марлю сохраняются все ее тромбопластические свойства.</a:t>
            </a:r>
            <a:endParaRPr lang="ru-RU" sz="1600"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02920" y="500042"/>
            <a:ext cx="8183880" cy="1000132"/>
          </a:xfrm>
        </p:spPr>
        <p:txBody>
          <a:bodyPr>
            <a:normAutofit/>
          </a:bodyPr>
          <a:lstStyle/>
          <a:p>
            <a:r>
              <a:rPr lang="ru-RU" sz="2800" dirty="0" smtClean="0"/>
              <a:t>Токсическое действие препаратов. Идиосинкразия.Полипрагмазия</a:t>
            </a:r>
            <a:endParaRPr lang="ru-RU" sz="2800" dirty="0"/>
          </a:p>
        </p:txBody>
      </p:sp>
      <p:sp>
        <p:nvSpPr>
          <p:cNvPr id="4" name="Содержимое 3"/>
          <p:cNvSpPr>
            <a:spLocks noGrp="1"/>
          </p:cNvSpPr>
          <p:nvPr>
            <p:ph idx="1"/>
          </p:nvPr>
        </p:nvSpPr>
        <p:spPr>
          <a:xfrm>
            <a:off x="502920" y="1643050"/>
            <a:ext cx="8183880" cy="3929090"/>
          </a:xfrm>
        </p:spPr>
        <p:txBody>
          <a:bodyPr>
            <a:noAutofit/>
          </a:bodyPr>
          <a:lstStyle/>
          <a:p>
            <a:pPr>
              <a:buNone/>
            </a:pPr>
            <a:r>
              <a:rPr lang="ru-RU" sz="2000" dirty="0" smtClean="0"/>
              <a:t>   В отдельных случаях ятрогения обусловлена другим, </a:t>
            </a:r>
            <a:r>
              <a:rPr lang="ru-RU" sz="2000" dirty="0" err="1" smtClean="0"/>
              <a:t>неиммунным</a:t>
            </a:r>
            <a:r>
              <a:rPr lang="ru-RU" sz="2000" dirty="0" smtClean="0"/>
              <a:t> механизмом – непосредственным токсическим эффектом препарата, чаще всего при его передозировке, как правило, без необходимого расчета на массу тела женщины. Характер и степень токсического повреждения определяется первоначально избыточной дозой или кумулятивным действием, то есть накоплением препарата – токсина при длительном его применении. В обычных дозах эти лекарства не сопровождаются токсическим эффектом, но при больших объемах введения становятся потенциальными или реализованными ятрогениями.</a:t>
            </a:r>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183880" cy="5286412"/>
          </a:xfrm>
        </p:spPr>
        <p:txBody>
          <a:bodyPr>
            <a:normAutofit/>
          </a:bodyPr>
          <a:lstStyle/>
          <a:p>
            <a:r>
              <a:rPr lang="ru-RU" sz="2400" dirty="0" smtClean="0">
                <a:solidFill>
                  <a:schemeClr val="tx1"/>
                </a:solidFill>
              </a:rPr>
              <a:t>Типичным примером является цитратный шок, который наблюдается при быстром, струйном внутривенном введении больших объемов консервированной крови, </a:t>
            </a:r>
            <a:r>
              <a:rPr lang="ru-RU" sz="2400" dirty="0" err="1" smtClean="0">
                <a:solidFill>
                  <a:schemeClr val="tx1"/>
                </a:solidFill>
              </a:rPr>
              <a:t>эритро</a:t>
            </a:r>
            <a:r>
              <a:rPr lang="ru-RU" sz="2400" dirty="0" smtClean="0">
                <a:solidFill>
                  <a:schemeClr val="tx1"/>
                </a:solidFill>
              </a:rPr>
              <a:t> </a:t>
            </a:r>
            <a:r>
              <a:rPr lang="ru-RU" sz="2400" dirty="0" err="1" smtClean="0">
                <a:solidFill>
                  <a:schemeClr val="tx1"/>
                </a:solidFill>
              </a:rPr>
              <a:t>цитарной</a:t>
            </a:r>
            <a:r>
              <a:rPr lang="ru-RU" sz="2400" dirty="0" smtClean="0">
                <a:solidFill>
                  <a:schemeClr val="tx1"/>
                </a:solidFill>
              </a:rPr>
              <a:t> массы или плазмы и объясняется прямым токсическим действием цитрата натрия -</a:t>
            </a:r>
            <a:r>
              <a:rPr lang="ru-RU" sz="2400" dirty="0" err="1" smtClean="0">
                <a:solidFill>
                  <a:schemeClr val="tx1"/>
                </a:solidFill>
              </a:rPr>
              <a:t>гемоконсерванта</a:t>
            </a:r>
            <a:r>
              <a:rPr lang="ru-RU" sz="2400" dirty="0" smtClean="0">
                <a:solidFill>
                  <a:schemeClr val="tx1"/>
                </a:solidFill>
              </a:rPr>
              <a:t>. Достаточно ввести 100– 150 мл крови в течение мин </a:t>
            </a:r>
            <a:r>
              <a:rPr lang="ru-RU" sz="2400" dirty="0" err="1" smtClean="0">
                <a:solidFill>
                  <a:schemeClr val="tx1"/>
                </a:solidFill>
              </a:rPr>
              <a:t>уты</a:t>
            </a:r>
            <a:r>
              <a:rPr lang="ru-RU" sz="2400" dirty="0" smtClean="0">
                <a:solidFill>
                  <a:schemeClr val="tx1"/>
                </a:solidFill>
              </a:rPr>
              <a:t>, чтобы возникла опасность цитратной интоксикации и резких изменений</a:t>
            </a:r>
            <a:br>
              <a:rPr lang="ru-RU" sz="2400" dirty="0" smtClean="0">
                <a:solidFill>
                  <a:schemeClr val="tx1"/>
                </a:solidFill>
              </a:rPr>
            </a:br>
            <a:r>
              <a:rPr lang="ru-RU" sz="2400" dirty="0" smtClean="0">
                <a:solidFill>
                  <a:schemeClr val="tx1"/>
                </a:solidFill>
              </a:rPr>
              <a:t>соотношения кальция и натрия в крови реципиента.</a:t>
            </a:r>
            <a:endParaRPr lang="ru-RU" sz="2400"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714356"/>
            <a:ext cx="8183880" cy="4929222"/>
          </a:xfrm>
        </p:spPr>
        <p:txBody>
          <a:bodyPr>
            <a:normAutofit/>
          </a:bodyPr>
          <a:lstStyle/>
          <a:p>
            <a:pPr>
              <a:lnSpc>
                <a:spcPct val="150000"/>
              </a:lnSpc>
            </a:pPr>
            <a:r>
              <a:rPr lang="ru-RU" sz="1800" dirty="0" smtClean="0">
                <a:solidFill>
                  <a:srgbClr val="C00000"/>
                </a:solidFill>
              </a:rPr>
              <a:t>Идиосинкразия </a:t>
            </a:r>
            <a:r>
              <a:rPr lang="ru-RU" sz="1600" dirty="0" smtClean="0">
                <a:solidFill>
                  <a:schemeClr val="tx1"/>
                </a:solidFill>
              </a:rPr>
              <a:t>– это индивидуальная непереносимость </a:t>
            </a:r>
            <a:r>
              <a:rPr lang="ru-RU" sz="1600" dirty="0" err="1" smtClean="0">
                <a:solidFill>
                  <a:schemeClr val="tx1"/>
                </a:solidFill>
              </a:rPr>
              <a:t>отдель</a:t>
            </a:r>
            <a:r>
              <a:rPr lang="ru-RU" sz="1600" dirty="0" smtClean="0">
                <a:solidFill>
                  <a:schemeClr val="tx1"/>
                </a:solidFill>
              </a:rPr>
              <a:t> </a:t>
            </a:r>
            <a:r>
              <a:rPr lang="ru-RU" sz="1600" dirty="0" err="1" smtClean="0">
                <a:solidFill>
                  <a:schemeClr val="tx1"/>
                </a:solidFill>
              </a:rPr>
              <a:t>ных</a:t>
            </a:r>
            <a:r>
              <a:rPr lang="ru-RU" sz="1600" dirty="0" smtClean="0">
                <a:solidFill>
                  <a:schemeClr val="tx1"/>
                </a:solidFill>
              </a:rPr>
              <a:t> лекарств,  которая не связана с иммунным повреждением и определяется главным образом врожденной неполноценностью важнейших ферментативных систем организма, например, </a:t>
            </a:r>
            <a:r>
              <a:rPr lang="ru-RU" sz="1600" dirty="0" err="1" smtClean="0">
                <a:solidFill>
                  <a:schemeClr val="tx1"/>
                </a:solidFill>
              </a:rPr>
              <a:t>глю</a:t>
            </a:r>
            <a:r>
              <a:rPr lang="ru-RU" sz="1600" dirty="0" smtClean="0">
                <a:solidFill>
                  <a:schemeClr val="tx1"/>
                </a:solidFill>
              </a:rPr>
              <a:t> </a:t>
            </a:r>
            <a:r>
              <a:rPr lang="ru-RU" sz="1600" dirty="0" err="1" smtClean="0">
                <a:solidFill>
                  <a:schemeClr val="tx1"/>
                </a:solidFill>
              </a:rPr>
              <a:t>козо</a:t>
            </a:r>
            <a:r>
              <a:rPr lang="ru-RU" sz="1600" dirty="0" smtClean="0">
                <a:solidFill>
                  <a:schemeClr val="tx1"/>
                </a:solidFill>
              </a:rPr>
              <a:t>–6–</a:t>
            </a:r>
            <a:r>
              <a:rPr lang="ru-RU" sz="1600" dirty="0" err="1" smtClean="0">
                <a:solidFill>
                  <a:schemeClr val="tx1"/>
                </a:solidFill>
              </a:rPr>
              <a:t>фосфатдегидрогеназы</a:t>
            </a:r>
            <a:r>
              <a:rPr lang="ru-RU" sz="1600" dirty="0" smtClean="0">
                <a:solidFill>
                  <a:schemeClr val="tx1"/>
                </a:solidFill>
              </a:rPr>
              <a:t>, при дефиците которой введение обычных анальгетиков вызывает гемолитические кризы. Дефицит </a:t>
            </a:r>
            <a:r>
              <a:rPr lang="ru-RU" sz="1600" dirty="0" err="1" smtClean="0">
                <a:solidFill>
                  <a:schemeClr val="tx1"/>
                </a:solidFill>
              </a:rPr>
              <a:t>глюкозо</a:t>
            </a:r>
            <a:r>
              <a:rPr lang="ru-RU" sz="1600" dirty="0" smtClean="0">
                <a:solidFill>
                  <a:schemeClr val="tx1"/>
                </a:solidFill>
              </a:rPr>
              <a:t>–6– фосфатазы, участвующей в метаболизме инсулина, объясняет тяжелые гипогликемические комы при его введении, а недостаточность </a:t>
            </a:r>
            <a:r>
              <a:rPr lang="ru-RU" sz="1600" dirty="0" err="1" smtClean="0">
                <a:solidFill>
                  <a:schemeClr val="tx1"/>
                </a:solidFill>
              </a:rPr>
              <a:t>митохондриальной</a:t>
            </a:r>
            <a:r>
              <a:rPr lang="ru-RU" sz="1600" dirty="0" smtClean="0">
                <a:solidFill>
                  <a:schemeClr val="tx1"/>
                </a:solidFill>
              </a:rPr>
              <a:t> </a:t>
            </a:r>
            <a:r>
              <a:rPr lang="ru-RU" sz="1600" dirty="0" err="1" smtClean="0">
                <a:solidFill>
                  <a:schemeClr val="tx1"/>
                </a:solidFill>
              </a:rPr>
              <a:t>феррокаталазы</a:t>
            </a:r>
            <a:r>
              <a:rPr lang="ru-RU" sz="1600" dirty="0" smtClean="0">
                <a:solidFill>
                  <a:schemeClr val="tx1"/>
                </a:solidFill>
              </a:rPr>
              <a:t>, принимаю щей участие в синтезе гемоглобина, приводит к тому, что прием обычных доз барбитуратов, сульфаниламидных препаратов и даже алкоголя сопровождаются тяжелыми </a:t>
            </a:r>
            <a:r>
              <a:rPr lang="ru-RU" sz="1600" dirty="0" err="1" smtClean="0">
                <a:solidFill>
                  <a:schemeClr val="tx1"/>
                </a:solidFill>
              </a:rPr>
              <a:t>порфириновыми</a:t>
            </a:r>
            <a:r>
              <a:rPr lang="ru-RU" sz="1600" dirty="0" smtClean="0">
                <a:solidFill>
                  <a:schemeClr val="tx1"/>
                </a:solidFill>
              </a:rPr>
              <a:t> кризами.</a:t>
            </a:r>
            <a:endParaRPr lang="ru-RU" sz="1600"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00042"/>
            <a:ext cx="8112442" cy="5214974"/>
          </a:xfrm>
        </p:spPr>
        <p:txBody>
          <a:bodyPr>
            <a:normAutofit fontScale="90000"/>
          </a:bodyPr>
          <a:lstStyle/>
          <a:p>
            <a:r>
              <a:rPr lang="ru-RU" sz="1800" dirty="0" smtClean="0">
                <a:solidFill>
                  <a:schemeClr val="tx1"/>
                </a:solidFill>
              </a:rPr>
              <a:t>По мнению И.Б. Манухина и др. (1999), в акушерстве часто регистрируется особая разновидность ятрогении – </a:t>
            </a:r>
            <a:r>
              <a:rPr lang="ru-RU" sz="1800" dirty="0" err="1" smtClean="0">
                <a:solidFill>
                  <a:srgbClr val="FF0000"/>
                </a:solidFill>
              </a:rPr>
              <a:t>полипрагмазия</a:t>
            </a:r>
            <a:r>
              <a:rPr lang="ru-RU" sz="1800" dirty="0" smtClean="0">
                <a:solidFill>
                  <a:schemeClr val="tx1"/>
                </a:solidFill>
              </a:rPr>
              <a:t>, то есть назначение пациентке большого количества лекарственных препаратов. Существует горькая закономерность: чем больше специалистов смотрят женщину, тем больше ей назначается лекарств, особенно, при лечении тяжелых сочетанных форм </a:t>
            </a:r>
            <a:r>
              <a:rPr lang="ru-RU" sz="1800" dirty="0" err="1" smtClean="0">
                <a:solidFill>
                  <a:schemeClr val="tx1"/>
                </a:solidFill>
              </a:rPr>
              <a:t>гестозов</a:t>
            </a:r>
            <a:r>
              <a:rPr lang="ru-RU" sz="1800" dirty="0" smtClean="0">
                <a:solidFill>
                  <a:schemeClr val="tx1"/>
                </a:solidFill>
              </a:rPr>
              <a:t>, гемотрансфузионных осложнениях и других критических состояний. Как правило, они используются без учета их совместимости, </a:t>
            </a:r>
            <a:r>
              <a:rPr lang="ru-RU" sz="1800" dirty="0" err="1" smtClean="0">
                <a:solidFill>
                  <a:schemeClr val="tx1"/>
                </a:solidFill>
              </a:rPr>
              <a:t>взаимоусиливающего</a:t>
            </a:r>
            <a:r>
              <a:rPr lang="ru-RU" sz="1800" dirty="0" smtClean="0">
                <a:solidFill>
                  <a:schemeClr val="tx1"/>
                </a:solidFill>
              </a:rPr>
              <a:t> или </a:t>
            </a:r>
            <a:r>
              <a:rPr lang="ru-RU" sz="1800" dirty="0" err="1" smtClean="0">
                <a:solidFill>
                  <a:schemeClr val="tx1"/>
                </a:solidFill>
              </a:rPr>
              <a:t>нейтра</a:t>
            </a:r>
            <a:r>
              <a:rPr lang="ru-RU" sz="1800" dirty="0" smtClean="0">
                <a:solidFill>
                  <a:schemeClr val="tx1"/>
                </a:solidFill>
              </a:rPr>
              <a:t> </a:t>
            </a:r>
            <a:r>
              <a:rPr lang="ru-RU" sz="1800" dirty="0" err="1" smtClean="0">
                <a:solidFill>
                  <a:schemeClr val="tx1"/>
                </a:solidFill>
              </a:rPr>
              <a:t>лизующего</a:t>
            </a:r>
            <a:r>
              <a:rPr lang="ru-RU" sz="1800" dirty="0" smtClean="0">
                <a:solidFill>
                  <a:schemeClr val="tx1"/>
                </a:solidFill>
              </a:rPr>
              <a:t> друг друга эффектов. По мнению Ивченко В.Н.: в каждом третьем случае гибели от эклампсии женщины получали более 30-ти лекарств, нередко несовместимых друг с другом. Часто замечаешь, когда на клинико-анатомических разборах лечащему врачу вменяется в вину отсутствие назначения какого– либо популярного или «модного» лекарства и не обращается внимание на те сомнительные комплексы, вводимые внутривенно тяжелой больной.</a:t>
            </a:r>
            <a:endParaRPr lang="ru-RU" sz="1800"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00042"/>
            <a:ext cx="8183880" cy="785818"/>
          </a:xfrm>
        </p:spPr>
        <p:txBody>
          <a:bodyPr>
            <a:normAutofit/>
          </a:bodyPr>
          <a:lstStyle/>
          <a:p>
            <a:r>
              <a:rPr lang="ru-RU" sz="3200" dirty="0" smtClean="0"/>
              <a:t>Дефекты </a:t>
            </a:r>
            <a:r>
              <a:rPr lang="ru-RU" sz="3200" dirty="0" err="1" smtClean="0"/>
              <a:t>инфузионной</a:t>
            </a:r>
            <a:r>
              <a:rPr lang="ru-RU" sz="3200" dirty="0" smtClean="0"/>
              <a:t> </a:t>
            </a:r>
            <a:r>
              <a:rPr lang="ru-RU" sz="3200" dirty="0" err="1" smtClean="0"/>
              <a:t>терапиии</a:t>
            </a:r>
            <a:endParaRPr lang="ru-RU" sz="3200" dirty="0"/>
          </a:p>
        </p:txBody>
      </p:sp>
      <p:sp>
        <p:nvSpPr>
          <p:cNvPr id="3" name="Содержимое 2"/>
          <p:cNvSpPr>
            <a:spLocks noGrp="1"/>
          </p:cNvSpPr>
          <p:nvPr>
            <p:ph idx="1"/>
          </p:nvPr>
        </p:nvSpPr>
        <p:spPr>
          <a:xfrm>
            <a:off x="502920" y="1357298"/>
            <a:ext cx="8183880" cy="4429156"/>
          </a:xfrm>
        </p:spPr>
        <p:txBody>
          <a:bodyPr>
            <a:noAutofit/>
          </a:bodyPr>
          <a:lstStyle/>
          <a:p>
            <a:pPr>
              <a:buNone/>
            </a:pPr>
            <a:r>
              <a:rPr lang="ru-RU" sz="1800" dirty="0" smtClean="0"/>
              <a:t>    Адекватную </a:t>
            </a:r>
            <a:r>
              <a:rPr lang="ru-RU" sz="1800" dirty="0" err="1" smtClean="0"/>
              <a:t>инфузионную</a:t>
            </a:r>
            <a:r>
              <a:rPr lang="ru-RU" sz="1800" dirty="0" smtClean="0"/>
              <a:t> терапию при массивном акушер </a:t>
            </a:r>
            <a:r>
              <a:rPr lang="ru-RU" sz="1800" dirty="0" err="1" smtClean="0"/>
              <a:t>ском</a:t>
            </a:r>
            <a:r>
              <a:rPr lang="ru-RU" sz="1800" dirty="0" smtClean="0"/>
              <a:t> кровотечении можно условно сравнить с исполнением сложного музыкального произведения симфоническим оркестром; если какой-то один инструмент «сфальшивит», то это сразу отражается на общей игре. Так, по мнению В.Н. Серова, А.Н. Стрижакова, С.А. Маркина (1997), </a:t>
            </a:r>
            <a:r>
              <a:rPr lang="ru-RU" sz="1800" dirty="0" err="1" smtClean="0"/>
              <a:t>постгемор</a:t>
            </a:r>
            <a:r>
              <a:rPr lang="ru-RU" sz="1800" dirty="0" smtClean="0"/>
              <a:t> </a:t>
            </a:r>
            <a:r>
              <a:rPr lang="ru-RU" sz="1800" dirty="0" err="1" smtClean="0"/>
              <a:t>рагический</a:t>
            </a:r>
            <a:r>
              <a:rPr lang="ru-RU" sz="1800" dirty="0" smtClean="0"/>
              <a:t> шок часто является следствием </a:t>
            </a:r>
            <a:r>
              <a:rPr lang="ru-RU" sz="1800" dirty="0" err="1" smtClean="0"/>
              <a:t>ятрогенных</a:t>
            </a:r>
            <a:r>
              <a:rPr lang="ru-RU" sz="1800" dirty="0" smtClean="0"/>
              <a:t> предрасполагающих факторов, то есть ошибок в проведении </a:t>
            </a:r>
            <a:r>
              <a:rPr lang="ru-RU" sz="1800" dirty="0" err="1" smtClean="0"/>
              <a:t>трансфузионной</a:t>
            </a:r>
            <a:r>
              <a:rPr lang="ru-RU" sz="1800" dirty="0" smtClean="0"/>
              <a:t> терапии: это несвоевременное начало трансфузий, недостаточный темп и объем или, напротив, </a:t>
            </a:r>
            <a:r>
              <a:rPr lang="ru-RU" sz="1800" dirty="0" err="1" smtClean="0"/>
              <a:t>гипердозировка</a:t>
            </a:r>
            <a:r>
              <a:rPr lang="ru-RU" sz="1800" dirty="0" smtClean="0"/>
              <a:t> вводимых растворов, ошибки коррекции гемостаза, в частности, избыточное назначение </a:t>
            </a:r>
            <a:r>
              <a:rPr lang="ru-RU" sz="1800" dirty="0" err="1" smtClean="0"/>
              <a:t>гипо</a:t>
            </a:r>
            <a:r>
              <a:rPr lang="ru-RU" sz="1800" dirty="0" smtClean="0"/>
              <a:t>- или </a:t>
            </a:r>
            <a:r>
              <a:rPr lang="ru-RU" sz="1800" dirty="0" err="1" smtClean="0"/>
              <a:t>гиперкоагулянтов</a:t>
            </a:r>
            <a:r>
              <a:rPr lang="ru-RU" sz="1800" dirty="0" smtClean="0"/>
              <a:t>. В данной аудитории я не буду углубляться в побочные действия коллоидов, кристаллоидов, </a:t>
            </a:r>
            <a:r>
              <a:rPr lang="ru-RU" sz="1800" dirty="0" err="1" smtClean="0"/>
              <a:t>перфтор</a:t>
            </a:r>
            <a:r>
              <a:rPr lang="ru-RU" sz="1800" dirty="0" smtClean="0"/>
              <a:t> углеродных соединений и производных гемоглобина, поскольку эти вопросы вы знаете лучше меня..</a:t>
            </a:r>
            <a:endParaRPr lang="ru-RU"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42918"/>
            <a:ext cx="8183880" cy="642942"/>
          </a:xfrm>
        </p:spPr>
        <p:txBody>
          <a:bodyPr>
            <a:noAutofit/>
          </a:bodyPr>
          <a:lstStyle/>
          <a:p>
            <a:pPr algn="ctr"/>
            <a:r>
              <a:rPr lang="ru-RU" sz="2000" dirty="0" smtClean="0"/>
              <a:t>Случайные повреждения артерий, мочеточников и соседних с маткой органов</a:t>
            </a:r>
            <a:endParaRPr lang="ru-RU" sz="2000" dirty="0"/>
          </a:p>
        </p:txBody>
      </p:sp>
      <p:sp>
        <p:nvSpPr>
          <p:cNvPr id="3" name="Содержимое 2"/>
          <p:cNvSpPr>
            <a:spLocks noGrp="1"/>
          </p:cNvSpPr>
          <p:nvPr>
            <p:ph idx="1"/>
          </p:nvPr>
        </p:nvSpPr>
        <p:spPr>
          <a:xfrm>
            <a:off x="502920" y="1500174"/>
            <a:ext cx="8183880" cy="4286280"/>
          </a:xfrm>
        </p:spPr>
        <p:txBody>
          <a:bodyPr>
            <a:noAutofit/>
          </a:bodyPr>
          <a:lstStyle/>
          <a:p>
            <a:pPr>
              <a:buNone/>
            </a:pPr>
            <a:r>
              <a:rPr lang="ru-RU" sz="2000" dirty="0" smtClean="0"/>
              <a:t>    Экстренные ситуации, возникающие часто при кесаревом сечении и ампутациях маток, способствуют, но не объясняют случайные повреждения мочеточников, мочевого пузыря, соседних кровеносных сосудов и т.д. По степени тяжести хирургические ятрогении бывают двух типов: </a:t>
            </a:r>
            <a:r>
              <a:rPr lang="ru-RU" sz="2000" dirty="0" smtClean="0">
                <a:solidFill>
                  <a:srgbClr val="FF0000"/>
                </a:solidFill>
              </a:rPr>
              <a:t>с немедленным </a:t>
            </a:r>
            <a:r>
              <a:rPr lang="ru-RU" sz="2000" dirty="0" smtClean="0"/>
              <a:t>или отсроченным эффектом</a:t>
            </a:r>
            <a:r>
              <a:rPr lang="ru-RU" sz="2000" dirty="0" smtClean="0">
                <a:solidFill>
                  <a:srgbClr val="FF0000"/>
                </a:solidFill>
              </a:rPr>
              <a:t>. </a:t>
            </a:r>
            <a:r>
              <a:rPr lang="ru-RU" sz="2000" dirty="0" smtClean="0"/>
              <a:t>К первым из них относятся повреждения вен или арте </a:t>
            </a:r>
            <a:r>
              <a:rPr lang="ru-RU" sz="2000" dirty="0" err="1" smtClean="0"/>
              <a:t>рий</a:t>
            </a:r>
            <a:r>
              <a:rPr lang="ru-RU" sz="2000" dirty="0" smtClean="0"/>
              <a:t>, например, при катетеризации подключичных вен и рядом идущей артерии с ранением плевры и развитием </a:t>
            </a:r>
            <a:r>
              <a:rPr lang="ru-RU" sz="2000" dirty="0" err="1" smtClean="0"/>
              <a:t>пневмо</a:t>
            </a:r>
            <a:r>
              <a:rPr lang="ru-RU" sz="2000" dirty="0" smtClean="0"/>
              <a:t>- и гемоторакса, а также случайные перевязки </a:t>
            </a:r>
            <a:r>
              <a:rPr lang="ru-RU" sz="2000" dirty="0" err="1" smtClean="0"/>
              <a:t>наружних</a:t>
            </a:r>
            <a:r>
              <a:rPr lang="ru-RU" sz="2000" dirty="0" smtClean="0"/>
              <a:t> подвздошных артерий или мочеточников, ранения мочевого пузыря и других органов малого таза. Большинство из них становятся основным </a:t>
            </a:r>
            <a:r>
              <a:rPr lang="ru-RU" sz="2000" dirty="0" err="1" smtClean="0"/>
              <a:t>патолого</a:t>
            </a:r>
            <a:r>
              <a:rPr lang="ru-RU" sz="2000" dirty="0" smtClean="0"/>
              <a:t> анатомическим диагнозом.</a:t>
            </a:r>
            <a:endParaRPr lang="ru-RU"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02920" y="428604"/>
            <a:ext cx="8183880" cy="5643602"/>
          </a:xfrm>
        </p:spPr>
        <p:txBody>
          <a:bodyPr>
            <a:noAutofit/>
          </a:bodyPr>
          <a:lstStyle/>
          <a:p>
            <a:r>
              <a:rPr lang="ru-RU" sz="2400" dirty="0" smtClean="0">
                <a:solidFill>
                  <a:schemeClr val="tx1"/>
                </a:solidFill>
              </a:rPr>
              <a:t>Ко второму типу хирургических ятрогений относятся расширение объема</a:t>
            </a:r>
            <a:br>
              <a:rPr lang="ru-RU" sz="2400" dirty="0" smtClean="0">
                <a:solidFill>
                  <a:schemeClr val="tx1"/>
                </a:solidFill>
              </a:rPr>
            </a:br>
            <a:r>
              <a:rPr lang="ru-RU" sz="2400" dirty="0" smtClean="0">
                <a:solidFill>
                  <a:schemeClr val="tx1"/>
                </a:solidFill>
              </a:rPr>
              <a:t>оперативного вмешательства или </a:t>
            </a:r>
            <a:r>
              <a:rPr lang="ru-RU" sz="2400" dirty="0" err="1" smtClean="0">
                <a:solidFill>
                  <a:schemeClr val="tx1"/>
                </a:solidFill>
              </a:rPr>
              <a:t>повреж</a:t>
            </a:r>
            <a:r>
              <a:rPr lang="ru-RU" sz="2400" dirty="0" smtClean="0">
                <a:solidFill>
                  <a:schemeClr val="tx1"/>
                </a:solidFill>
              </a:rPr>
              <a:t> </a:t>
            </a:r>
            <a:r>
              <a:rPr lang="ru-RU" sz="2400" dirty="0" err="1" smtClean="0">
                <a:solidFill>
                  <a:schemeClr val="tx1"/>
                </a:solidFill>
              </a:rPr>
              <a:t>дения</a:t>
            </a:r>
            <a:r>
              <a:rPr lang="ru-RU" sz="2400" dirty="0" smtClean="0">
                <a:solidFill>
                  <a:schemeClr val="tx1"/>
                </a:solidFill>
              </a:rPr>
              <a:t> органов, после которых </a:t>
            </a:r>
            <a:r>
              <a:rPr lang="ru-RU" sz="2400" dirty="0" err="1" smtClean="0">
                <a:solidFill>
                  <a:schemeClr val="tx1"/>
                </a:solidFill>
              </a:rPr>
              <a:t>возника</a:t>
            </a:r>
            <a:r>
              <a:rPr lang="ru-RU" sz="2400" dirty="0" smtClean="0">
                <a:solidFill>
                  <a:schemeClr val="tx1"/>
                </a:solidFill>
              </a:rPr>
              <a:t>-</a:t>
            </a:r>
            <a:br>
              <a:rPr lang="ru-RU" sz="2400" dirty="0" smtClean="0">
                <a:solidFill>
                  <a:schemeClr val="tx1"/>
                </a:solidFill>
              </a:rPr>
            </a:br>
            <a:r>
              <a:rPr lang="ru-RU" sz="2400" dirty="0" smtClean="0">
                <a:solidFill>
                  <a:schemeClr val="tx1"/>
                </a:solidFill>
              </a:rPr>
              <a:t>ли </a:t>
            </a:r>
            <a:r>
              <a:rPr lang="ru-RU" sz="2400" dirty="0" smtClean="0">
                <a:solidFill>
                  <a:srgbClr val="FF0000"/>
                </a:solidFill>
              </a:rPr>
              <a:t>отсроченные по времени «вторые болезни», </a:t>
            </a:r>
            <a:r>
              <a:rPr lang="ru-RU" sz="2400" dirty="0" smtClean="0">
                <a:solidFill>
                  <a:schemeClr val="tx1"/>
                </a:solidFill>
              </a:rPr>
              <a:t>такие как неоправданное </a:t>
            </a:r>
            <a:r>
              <a:rPr lang="ru-RU" sz="2400" dirty="0" err="1" smtClean="0">
                <a:solidFill>
                  <a:schemeClr val="tx1"/>
                </a:solidFill>
              </a:rPr>
              <a:t>удале</a:t>
            </a:r>
            <a:r>
              <a:rPr lang="ru-RU" sz="2400" dirty="0" smtClean="0">
                <a:solidFill>
                  <a:schemeClr val="tx1"/>
                </a:solidFill>
              </a:rPr>
              <a:t>-</a:t>
            </a:r>
            <a:br>
              <a:rPr lang="ru-RU" sz="2400" dirty="0" smtClean="0">
                <a:solidFill>
                  <a:schemeClr val="tx1"/>
                </a:solidFill>
              </a:rPr>
            </a:br>
            <a:r>
              <a:rPr lang="ru-RU" sz="2400" dirty="0" err="1" smtClean="0">
                <a:solidFill>
                  <a:schemeClr val="tx1"/>
                </a:solidFill>
              </a:rPr>
              <a:t>ние</a:t>
            </a:r>
            <a:r>
              <a:rPr lang="ru-RU" sz="2400" dirty="0" smtClean="0">
                <a:solidFill>
                  <a:schemeClr val="tx1"/>
                </a:solidFill>
              </a:rPr>
              <a:t> вместе с маткой труб и яичников (возни </a:t>
            </a:r>
            <a:r>
              <a:rPr lang="ru-RU" sz="2400" dirty="0" err="1" smtClean="0">
                <a:solidFill>
                  <a:schemeClr val="tx1"/>
                </a:solidFill>
              </a:rPr>
              <a:t>кновение</a:t>
            </a:r>
            <a:r>
              <a:rPr lang="ru-RU" sz="2400" dirty="0" smtClean="0">
                <a:solidFill>
                  <a:schemeClr val="tx1"/>
                </a:solidFill>
              </a:rPr>
              <a:t> послеоперационных эндокринопатий), гистерэктомии при небольших миоматозных узлах и т.д. В этом же ряду находятся диагностические процедуры, осуществляемые во время беременности (</a:t>
            </a:r>
            <a:r>
              <a:rPr lang="ru-RU" sz="2400" dirty="0" err="1" smtClean="0">
                <a:solidFill>
                  <a:schemeClr val="tx1"/>
                </a:solidFill>
              </a:rPr>
              <a:t>амниоцентез</a:t>
            </a:r>
            <a:r>
              <a:rPr lang="ru-RU" sz="2400" dirty="0" smtClean="0">
                <a:solidFill>
                  <a:schemeClr val="tx1"/>
                </a:solidFill>
              </a:rPr>
              <a:t> и др.).</a:t>
            </a:r>
            <a:endParaRPr lang="ru-RU" sz="2400"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8183880" cy="857256"/>
          </a:xfrm>
        </p:spPr>
        <p:txBody>
          <a:bodyPr>
            <a:normAutofit/>
          </a:bodyPr>
          <a:lstStyle/>
          <a:p>
            <a:pPr algn="ctr"/>
            <a:r>
              <a:rPr lang="ru-RU" sz="2400" i="1" dirty="0" smtClean="0"/>
              <a:t>Патологоанатомическая диагностика ятрогений</a:t>
            </a:r>
            <a:endParaRPr lang="ru-RU" sz="2400" dirty="0"/>
          </a:p>
        </p:txBody>
      </p:sp>
      <p:sp>
        <p:nvSpPr>
          <p:cNvPr id="3" name="Содержимое 2"/>
          <p:cNvSpPr>
            <a:spLocks noGrp="1"/>
          </p:cNvSpPr>
          <p:nvPr>
            <p:ph idx="1"/>
          </p:nvPr>
        </p:nvSpPr>
        <p:spPr>
          <a:xfrm>
            <a:off x="500034" y="1357298"/>
            <a:ext cx="8183880" cy="4143404"/>
          </a:xfrm>
        </p:spPr>
        <p:txBody>
          <a:bodyPr>
            <a:normAutofit lnSpcReduction="10000"/>
          </a:bodyPr>
          <a:lstStyle/>
          <a:p>
            <a:pPr>
              <a:buNone/>
            </a:pPr>
            <a:r>
              <a:rPr lang="ru-RU" sz="1800" dirty="0" smtClean="0"/>
              <a:t>    Анализ </a:t>
            </a:r>
            <a:r>
              <a:rPr lang="ru-RU" sz="1800" dirty="0" err="1" smtClean="0"/>
              <a:t>ятрогенной</a:t>
            </a:r>
            <a:r>
              <a:rPr lang="ru-RU" sz="1800" dirty="0" smtClean="0"/>
              <a:t> патологии – самый трудный раздел работы патологоанатома и </a:t>
            </a:r>
            <a:r>
              <a:rPr lang="ru-RU" sz="1800" dirty="0" err="1" smtClean="0"/>
              <a:t>судебномедицинского</a:t>
            </a:r>
            <a:r>
              <a:rPr lang="ru-RU" sz="1800" dirty="0" smtClean="0"/>
              <a:t> эксперта, поскольку нам приходится балансировать на «тонкой грани», с одной стороны которой излишне жесткий подход к действиям лечащего врача или врачей, с другой – мнимая коллеги </a:t>
            </a:r>
            <a:r>
              <a:rPr lang="ru-RU" sz="1800" dirty="0" err="1" smtClean="0"/>
              <a:t>альность</a:t>
            </a:r>
            <a:r>
              <a:rPr lang="ru-RU" sz="1800" dirty="0" smtClean="0"/>
              <a:t> и административная зависимость от главного врача, руководителей местного здравоохранения. Наш опыт позволил сформулировать несколько рациональных подходов для оценки значимости ятрогений, в частности, </a:t>
            </a:r>
            <a:r>
              <a:rPr lang="ru-RU" sz="1800" dirty="0" smtClean="0">
                <a:solidFill>
                  <a:srgbClr val="7030A0"/>
                </a:solidFill>
              </a:rPr>
              <a:t>учёт </a:t>
            </a:r>
            <a:r>
              <a:rPr lang="ru-RU" sz="1800" dirty="0" err="1" smtClean="0">
                <a:solidFill>
                  <a:srgbClr val="7030A0"/>
                </a:solidFill>
              </a:rPr>
              <a:t>предсуще</a:t>
            </a:r>
            <a:r>
              <a:rPr lang="ru-RU" sz="1800" dirty="0" smtClean="0">
                <a:solidFill>
                  <a:srgbClr val="7030A0"/>
                </a:solidFill>
              </a:rPr>
              <a:t> </a:t>
            </a:r>
            <a:r>
              <a:rPr lang="ru-RU" sz="1800" dirty="0" err="1" smtClean="0">
                <a:solidFill>
                  <a:srgbClr val="7030A0"/>
                </a:solidFill>
              </a:rPr>
              <a:t>ствующего</a:t>
            </a:r>
            <a:r>
              <a:rPr lang="ru-RU" sz="1800" dirty="0" smtClean="0">
                <a:solidFill>
                  <a:srgbClr val="7030A0"/>
                </a:solidFill>
              </a:rPr>
              <a:t> уровня здоровья женщины</a:t>
            </a:r>
            <a:r>
              <a:rPr lang="ru-RU" sz="1800" dirty="0" smtClean="0"/>
              <a:t>, </a:t>
            </a:r>
            <a:r>
              <a:rPr lang="ru-RU" sz="1800" dirty="0" smtClean="0">
                <a:solidFill>
                  <a:srgbClr val="7030A0"/>
                </a:solidFill>
              </a:rPr>
              <a:t>регистрация момента наступления резкого ухудшения состояния пациентки,</a:t>
            </a:r>
            <a:r>
              <a:rPr lang="ru-RU" sz="1800" dirty="0" smtClean="0"/>
              <a:t> а также тщательный макро- и микроскопический анализ мест </a:t>
            </a:r>
            <a:r>
              <a:rPr lang="ru-RU" sz="1800" dirty="0" err="1" smtClean="0"/>
              <a:t>венопункций</a:t>
            </a:r>
            <a:r>
              <a:rPr lang="ru-RU" sz="1800" dirty="0" smtClean="0"/>
              <a:t>, регионарной анестезии, трахеи, разрывов матки с обязательным их </a:t>
            </a:r>
            <a:r>
              <a:rPr lang="ru-RU" sz="1800" dirty="0" err="1" smtClean="0"/>
              <a:t>фотодокументированием</a:t>
            </a:r>
            <a:r>
              <a:rPr lang="ru-RU" sz="1800" dirty="0" smtClean="0"/>
              <a:t> в присутствие лечащих врачей. Проиллюстрируем это несколькими примерами.</a:t>
            </a:r>
            <a:endParaRPr lang="ru-RU"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02920" y="571480"/>
            <a:ext cx="8183880" cy="5286412"/>
          </a:xfrm>
        </p:spPr>
        <p:txBody>
          <a:bodyPr>
            <a:normAutofit fontScale="90000"/>
          </a:bodyPr>
          <a:lstStyle/>
          <a:p>
            <a:r>
              <a:rPr lang="ru-RU" sz="1800" dirty="0" smtClean="0">
                <a:solidFill>
                  <a:srgbClr val="FFC000"/>
                </a:solidFill>
              </a:rPr>
              <a:t>Пример.</a:t>
            </a:r>
            <a:r>
              <a:rPr lang="ru-RU" sz="1400" dirty="0" smtClean="0">
                <a:solidFill>
                  <a:schemeClr val="tx1"/>
                </a:solidFill>
              </a:rPr>
              <a:t/>
            </a:r>
            <a:br>
              <a:rPr lang="ru-RU" sz="1400" dirty="0" smtClean="0">
                <a:solidFill>
                  <a:schemeClr val="tx1"/>
                </a:solidFill>
              </a:rPr>
            </a:br>
            <a:r>
              <a:rPr lang="ru-RU" sz="1400" dirty="0" smtClean="0">
                <a:solidFill>
                  <a:srgbClr val="FFC000"/>
                </a:solidFill>
              </a:rPr>
              <a:t>Клинико-патологоанатомический эпикриз:</a:t>
            </a:r>
            <a:r>
              <a:rPr lang="ru-RU" sz="1400" dirty="0" smtClean="0">
                <a:solidFill>
                  <a:schemeClr val="tx1"/>
                </a:solidFill>
              </a:rPr>
              <a:t/>
            </a:r>
            <a:br>
              <a:rPr lang="ru-RU" sz="1400" dirty="0" smtClean="0">
                <a:solidFill>
                  <a:schemeClr val="tx1"/>
                </a:solidFill>
              </a:rPr>
            </a:br>
            <a:r>
              <a:rPr lang="ru-RU" sz="1400" i="1" dirty="0" smtClean="0">
                <a:solidFill>
                  <a:schemeClr val="tx1"/>
                </a:solidFill>
              </a:rPr>
              <a:t>Женщина 29 лет регулярно наблюдалась в консультации, 12.04 в плановом порядке поступила в родильное отделение с диагнозом: беременность 35 недель, прелиминарный период, признаки </a:t>
            </a:r>
            <a:r>
              <a:rPr lang="ru-RU" sz="1400" i="1" dirty="0" err="1" smtClean="0">
                <a:solidFill>
                  <a:schemeClr val="tx1"/>
                </a:solidFill>
              </a:rPr>
              <a:t>гестоза</a:t>
            </a:r>
            <a:r>
              <a:rPr lang="ru-RU" sz="1400" i="1" dirty="0" smtClean="0">
                <a:solidFill>
                  <a:schemeClr val="tx1"/>
                </a:solidFill>
              </a:rPr>
              <a:t> в 1 и 2-ом триместрах, перед госпитализацией появились отеки нижних конечностей, протеинурия. В течение 5 дней проводилась терапия </a:t>
            </a:r>
            <a:r>
              <a:rPr lang="ru-RU" sz="1400" i="1" dirty="0" err="1" smtClean="0">
                <a:solidFill>
                  <a:schemeClr val="tx1"/>
                </a:solidFill>
              </a:rPr>
              <a:t>гестоза</a:t>
            </a:r>
            <a:r>
              <a:rPr lang="ru-RU" sz="1400" i="1" dirty="0" smtClean="0">
                <a:solidFill>
                  <a:schemeClr val="tx1"/>
                </a:solidFill>
              </a:rPr>
              <a:t> и анемии. Несмотря на лечение, признаки преэклампсии нарастали: протеинурия до 3,3 г/л, гипертензия – 140/90 мм </a:t>
            </a:r>
            <a:r>
              <a:rPr lang="ru-RU" sz="1400" i="1" dirty="0" err="1" smtClean="0">
                <a:solidFill>
                  <a:schemeClr val="tx1"/>
                </a:solidFill>
              </a:rPr>
              <a:t>рт</a:t>
            </a:r>
            <a:r>
              <a:rPr lang="ru-RU" sz="1400" i="1" dirty="0" smtClean="0">
                <a:solidFill>
                  <a:schemeClr val="tx1"/>
                </a:solidFill>
              </a:rPr>
              <a:t> ст. Решено провести экстренное кесарево сечение.17.04 в 17-35 извлечен живой недоношенный мальчик,</a:t>
            </a:r>
            <a:r>
              <a:rPr lang="ru-RU" sz="1400" i="1" dirty="0" smtClean="0"/>
              <a:t> </a:t>
            </a:r>
            <a:r>
              <a:rPr lang="ru-RU" sz="1400" i="1" dirty="0" smtClean="0">
                <a:solidFill>
                  <a:schemeClr val="tx1"/>
                </a:solidFill>
              </a:rPr>
              <a:t>массой 2520 г. Кровопотеря нормальная – 500 мл. В послеоперационном периоде состояние женщины удовлетворительное, пришла в сознание после общего наркоза, проводилась сокращающая, антибактериальная и </a:t>
            </a:r>
            <a:r>
              <a:rPr lang="ru-RU" sz="1400" i="1" dirty="0" err="1" smtClean="0">
                <a:solidFill>
                  <a:schemeClr val="tx1"/>
                </a:solidFill>
              </a:rPr>
              <a:t>инфузионная</a:t>
            </a:r>
            <a:r>
              <a:rPr lang="ru-RU" sz="1400" i="1" dirty="0" smtClean="0">
                <a:solidFill>
                  <a:schemeClr val="tx1"/>
                </a:solidFill>
              </a:rPr>
              <a:t> терапия. 18.04 в 9-00 получены анализы крови: </a:t>
            </a:r>
            <a:r>
              <a:rPr lang="ru-RU" sz="1400" i="1" dirty="0" err="1" smtClean="0">
                <a:solidFill>
                  <a:schemeClr val="tx1"/>
                </a:solidFill>
              </a:rPr>
              <a:t>Нв</a:t>
            </a:r>
            <a:r>
              <a:rPr lang="ru-RU" sz="1400" i="1" dirty="0" smtClean="0">
                <a:solidFill>
                  <a:schemeClr val="tx1"/>
                </a:solidFill>
              </a:rPr>
              <a:t> – 65 г/л, эритроциты 2,1 млн. Запланировано переливание </a:t>
            </a:r>
            <a:r>
              <a:rPr lang="ru-RU" sz="1400" i="1" dirty="0" err="1" smtClean="0">
                <a:solidFill>
                  <a:schemeClr val="tx1"/>
                </a:solidFill>
              </a:rPr>
              <a:t>эритроцитарной</a:t>
            </a:r>
            <a:r>
              <a:rPr lang="ru-RU" sz="1400" i="1" dirty="0" smtClean="0">
                <a:solidFill>
                  <a:schemeClr val="tx1"/>
                </a:solidFill>
              </a:rPr>
              <a:t> массы. 18.04 при попытке катетеризации правой подключичной вены произошло ранение правой подключичной артерии ( в 10-30). Проведена пункция и катетеризация левой подключичной вены. В обе вены проводилась </a:t>
            </a:r>
            <a:r>
              <a:rPr lang="ru-RU" sz="1400" i="1" dirty="0" err="1" smtClean="0">
                <a:solidFill>
                  <a:schemeClr val="tx1"/>
                </a:solidFill>
              </a:rPr>
              <a:t>инфузионная</a:t>
            </a:r>
            <a:r>
              <a:rPr lang="ru-RU" sz="1400" i="1" dirty="0" smtClean="0">
                <a:solidFill>
                  <a:schemeClr val="tx1"/>
                </a:solidFill>
              </a:rPr>
              <a:t> терапия, в частности, </a:t>
            </a:r>
            <a:r>
              <a:rPr lang="ru-RU" sz="1400" i="1" dirty="0" err="1" smtClean="0">
                <a:solidFill>
                  <a:schemeClr val="tx1"/>
                </a:solidFill>
              </a:rPr>
              <a:t>эритроцитарная</a:t>
            </a:r>
            <a:r>
              <a:rPr lang="ru-RU" sz="1400" i="1" dirty="0" smtClean="0">
                <a:solidFill>
                  <a:schemeClr val="tx1"/>
                </a:solidFill>
              </a:rPr>
              <a:t> масса. 18.04 в 11-10 (через 40 мин. после ранения правой подключичной артерии) состояние родильницы резко ухудшилось: АД упало до 80/30 мм </a:t>
            </a:r>
            <a:r>
              <a:rPr lang="ru-RU" sz="1400" i="1" dirty="0" err="1" smtClean="0">
                <a:solidFill>
                  <a:schemeClr val="tx1"/>
                </a:solidFill>
              </a:rPr>
              <a:t>рт</a:t>
            </a:r>
            <a:r>
              <a:rPr lang="ru-RU" sz="1400" i="1" dirty="0" smtClean="0">
                <a:solidFill>
                  <a:schemeClr val="tx1"/>
                </a:solidFill>
              </a:rPr>
              <a:t> ст., частота сердечных сокращение – 120–130 в мин. При массаже матки появились кровянистые выделения объемом 250мл. Заподозрено внутрибрюшное кровотечение. 18.04 в 11-40 – </a:t>
            </a:r>
            <a:r>
              <a:rPr lang="ru-RU" sz="1400" i="1" dirty="0" err="1" smtClean="0">
                <a:solidFill>
                  <a:schemeClr val="tx1"/>
                </a:solidFill>
              </a:rPr>
              <a:t>релапаротомия</a:t>
            </a:r>
            <a:r>
              <a:rPr lang="ru-RU" sz="1400" i="1" dirty="0" smtClean="0">
                <a:solidFill>
                  <a:schemeClr val="tx1"/>
                </a:solidFill>
              </a:rPr>
              <a:t>, а затем – экстирпация матки без придатков. Во время операции в 12-05 произошла остановка сердца, проводимые в течение 40 мин реанимационные мероприятия – без эффекта и в 12-50 констатирована смерть.</a:t>
            </a:r>
            <a:endParaRPr lang="ru-RU" sz="14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5715040"/>
          </a:xfrm>
        </p:spPr>
        <p:txBody>
          <a:bodyPr>
            <a:noAutofit/>
          </a:bodyPr>
          <a:lstStyle/>
          <a:p>
            <a:pPr algn="l"/>
            <a:r>
              <a:rPr lang="ru-RU" sz="1600" dirty="0" smtClean="0">
                <a:solidFill>
                  <a:schemeClr val="tx1"/>
                </a:solidFill>
              </a:rPr>
              <a:t>   </a:t>
            </a:r>
            <a:r>
              <a:rPr lang="ru-RU" sz="1600" b="1" dirty="0" smtClean="0">
                <a:solidFill>
                  <a:schemeClr val="tx1"/>
                </a:solidFill>
              </a:rPr>
              <a:t> </a:t>
            </a:r>
            <a:r>
              <a:rPr lang="ru-RU" sz="1600" b="1" dirty="0">
                <a:solidFill>
                  <a:schemeClr val="tx1"/>
                </a:solidFill>
              </a:rPr>
              <a:t>Материнская смерть определяется как обусловленная</a:t>
            </a:r>
            <a:br>
              <a:rPr lang="ru-RU" sz="1600" b="1" dirty="0">
                <a:solidFill>
                  <a:schemeClr val="tx1"/>
                </a:solidFill>
              </a:rPr>
            </a:br>
            <a:r>
              <a:rPr lang="ru-RU" sz="1600" dirty="0">
                <a:solidFill>
                  <a:schemeClr val="tx1"/>
                </a:solidFill>
              </a:rPr>
              <a:t>беременностью (независимо от ее продолжительности и локализации) </a:t>
            </a:r>
            <a:r>
              <a:rPr lang="ru-RU" sz="1600" dirty="0" smtClean="0">
                <a:solidFill>
                  <a:schemeClr val="tx1"/>
                </a:solidFill>
              </a:rPr>
              <a:t>смерть женщины</a:t>
            </a:r>
            <a:r>
              <a:rPr lang="ru-RU" sz="1600" dirty="0">
                <a:solidFill>
                  <a:schemeClr val="tx1"/>
                </a:solidFill>
              </a:rPr>
              <a:t>, наступившая в период беременности или в течение 42 дней после </a:t>
            </a:r>
            <a:r>
              <a:rPr lang="ru-RU" sz="1600" dirty="0" smtClean="0">
                <a:solidFill>
                  <a:schemeClr val="tx1"/>
                </a:solidFill>
              </a:rPr>
              <a:t>ее окончания </a:t>
            </a:r>
            <a:r>
              <a:rPr lang="ru-RU" sz="1600" dirty="0">
                <a:solidFill>
                  <a:schemeClr val="tx1"/>
                </a:solidFill>
              </a:rPr>
              <a:t>от какой-либо причины, связанной с беременностью, отягощенной </a:t>
            </a:r>
            <a:r>
              <a:rPr lang="ru-RU" sz="1600" dirty="0" smtClean="0">
                <a:solidFill>
                  <a:schemeClr val="tx1"/>
                </a:solidFill>
              </a:rPr>
              <a:t>ею или </a:t>
            </a:r>
            <a:r>
              <a:rPr lang="ru-RU" sz="1600" dirty="0">
                <a:solidFill>
                  <a:schemeClr val="tx1"/>
                </a:solidFill>
              </a:rPr>
              <a:t>ее ведением, но не от несчастного случая или случайно возникшей </a:t>
            </a:r>
            <a:r>
              <a:rPr lang="ru-RU" sz="1600" dirty="0" smtClean="0">
                <a:solidFill>
                  <a:schemeClr val="tx1"/>
                </a:solidFill>
              </a:rPr>
              <a:t>причины. Случаи </a:t>
            </a:r>
            <a:r>
              <a:rPr lang="ru-RU" sz="1600" dirty="0">
                <a:solidFill>
                  <a:schemeClr val="tx1"/>
                </a:solidFill>
              </a:rPr>
              <a:t>материнской смерти следует подразделять на две </a:t>
            </a:r>
            <a:r>
              <a:rPr lang="ru-RU" sz="1600" dirty="0" smtClean="0">
                <a:solidFill>
                  <a:schemeClr val="tx1"/>
                </a:solidFill>
              </a:rPr>
              <a:t>группы:</a:t>
            </a:r>
            <a:br>
              <a:rPr lang="ru-RU" sz="1600" dirty="0" smtClean="0">
                <a:solidFill>
                  <a:schemeClr val="tx1"/>
                </a:solidFill>
              </a:rPr>
            </a:br>
            <a:r>
              <a:rPr lang="ru-RU" sz="1600" b="1" dirty="0" smtClean="0">
                <a:solidFill>
                  <a:schemeClr val="accent1">
                    <a:lumMod val="75000"/>
                  </a:schemeClr>
                </a:solidFill>
              </a:rPr>
              <a:t>Смерть</a:t>
            </a:r>
            <a:r>
              <a:rPr lang="ru-RU" sz="1600" b="1" dirty="0">
                <a:solidFill>
                  <a:schemeClr val="accent1">
                    <a:lumMod val="75000"/>
                  </a:schemeClr>
                </a:solidFill>
              </a:rPr>
              <a:t>, непосредственно связанная с акушерскими причинами: </a:t>
            </a:r>
            <a:r>
              <a:rPr lang="ru-RU" sz="1600" b="1" dirty="0" smtClean="0">
                <a:solidFill>
                  <a:schemeClr val="accent1">
                    <a:lumMod val="75000"/>
                  </a:schemeClr>
                </a:solidFill>
              </a:rPr>
              <a:t>смерть </a:t>
            </a:r>
            <a:r>
              <a:rPr lang="ru-RU" sz="1600" dirty="0" smtClean="0">
                <a:solidFill>
                  <a:schemeClr val="accent1">
                    <a:lumMod val="75000"/>
                  </a:schemeClr>
                </a:solidFill>
              </a:rPr>
              <a:t>в </a:t>
            </a:r>
            <a:r>
              <a:rPr lang="ru-RU" sz="1600" dirty="0">
                <a:solidFill>
                  <a:schemeClr val="accent1">
                    <a:lumMod val="75000"/>
                  </a:schemeClr>
                </a:solidFill>
              </a:rPr>
              <a:t>результате акушерских осложнений состояния беременности (то есть </a:t>
            </a:r>
            <a:r>
              <a:rPr lang="ru-RU" sz="1600" dirty="0" smtClean="0">
                <a:solidFill>
                  <a:schemeClr val="accent1">
                    <a:lumMod val="75000"/>
                  </a:schemeClr>
                </a:solidFill>
              </a:rPr>
              <a:t>беременности,</a:t>
            </a:r>
            <a:r>
              <a:rPr lang="en-US" sz="1600" dirty="0" smtClean="0">
                <a:solidFill>
                  <a:schemeClr val="accent1">
                    <a:lumMod val="75000"/>
                  </a:schemeClr>
                </a:solidFill>
              </a:rPr>
              <a:t> </a:t>
            </a:r>
            <a:r>
              <a:rPr lang="ru-RU" sz="1600" dirty="0" smtClean="0">
                <a:solidFill>
                  <a:schemeClr val="accent1">
                    <a:lumMod val="75000"/>
                  </a:schemeClr>
                </a:solidFill>
              </a:rPr>
              <a:t>родов </a:t>
            </a:r>
            <a:r>
              <a:rPr lang="ru-RU" sz="1600" dirty="0">
                <a:solidFill>
                  <a:schemeClr val="accent1">
                    <a:lumMod val="75000"/>
                  </a:schemeClr>
                </a:solidFill>
              </a:rPr>
              <a:t>и послеродового периода), а также </a:t>
            </a:r>
            <a:r>
              <a:rPr lang="ru-RU" sz="1600" dirty="0">
                <a:solidFill>
                  <a:srgbClr val="FF0000"/>
                </a:solidFill>
              </a:rPr>
              <a:t>в результате вмешательств, </a:t>
            </a:r>
            <a:r>
              <a:rPr lang="ru-RU" sz="1600" dirty="0" smtClean="0">
                <a:solidFill>
                  <a:srgbClr val="FF0000"/>
                </a:solidFill>
              </a:rPr>
              <a:t>упущений, неправильного </a:t>
            </a:r>
            <a:r>
              <a:rPr lang="ru-RU" sz="1600" dirty="0">
                <a:solidFill>
                  <a:srgbClr val="FF0000"/>
                </a:solidFill>
              </a:rPr>
              <a:t>лечения </a:t>
            </a:r>
            <a:r>
              <a:rPr lang="ru-RU" sz="1600" dirty="0">
                <a:solidFill>
                  <a:schemeClr val="accent1">
                    <a:lumMod val="75000"/>
                  </a:schemeClr>
                </a:solidFill>
              </a:rPr>
              <a:t>или цепи событий, последовавших за любой </a:t>
            </a:r>
            <a:r>
              <a:rPr lang="ru-RU" sz="1600" dirty="0" smtClean="0">
                <a:solidFill>
                  <a:schemeClr val="accent1">
                    <a:lumMod val="75000"/>
                  </a:schemeClr>
                </a:solidFill>
              </a:rPr>
              <a:t>из перечисленных </a:t>
            </a:r>
            <a:r>
              <a:rPr lang="ru-RU" sz="1600" dirty="0">
                <a:solidFill>
                  <a:schemeClr val="accent1">
                    <a:lumMod val="75000"/>
                  </a:schemeClr>
                </a:solidFill>
              </a:rPr>
              <a:t>причин.</a:t>
            </a:r>
            <a:r>
              <a:rPr lang="ru-RU" sz="1600" dirty="0">
                <a:solidFill>
                  <a:schemeClr val="tx1"/>
                </a:solidFill>
              </a:rPr>
              <a:t/>
            </a:r>
            <a:br>
              <a:rPr lang="ru-RU" sz="1600" dirty="0">
                <a:solidFill>
                  <a:schemeClr val="tx1"/>
                </a:solidFill>
              </a:rPr>
            </a:br>
            <a:r>
              <a:rPr lang="ru-RU" sz="1600" b="1" dirty="0">
                <a:solidFill>
                  <a:srgbClr val="92D050"/>
                </a:solidFill>
              </a:rPr>
              <a:t>Смерть, косвенно связанная с акушерскими причинами: смерть в </a:t>
            </a:r>
            <a:r>
              <a:rPr lang="ru-RU" sz="1600" b="1" dirty="0" smtClean="0">
                <a:solidFill>
                  <a:srgbClr val="92D050"/>
                </a:solidFill>
              </a:rPr>
              <a:t>результате </a:t>
            </a:r>
            <a:r>
              <a:rPr lang="ru-RU" sz="1600" dirty="0" smtClean="0">
                <a:solidFill>
                  <a:srgbClr val="92D050"/>
                </a:solidFill>
              </a:rPr>
              <a:t>существовавшей </a:t>
            </a:r>
            <a:r>
              <a:rPr lang="ru-RU" sz="1600" dirty="0">
                <a:solidFill>
                  <a:srgbClr val="92D050"/>
                </a:solidFill>
              </a:rPr>
              <a:t>прежде болезни или болезни, развившейся в </a:t>
            </a:r>
            <a:r>
              <a:rPr lang="ru-RU" sz="1600" dirty="0" smtClean="0">
                <a:solidFill>
                  <a:srgbClr val="92D050"/>
                </a:solidFill>
              </a:rPr>
              <a:t>период болезни,</a:t>
            </a:r>
            <a:r>
              <a:rPr lang="en-US" sz="1600" dirty="0" smtClean="0">
                <a:solidFill>
                  <a:srgbClr val="92D050"/>
                </a:solidFill>
              </a:rPr>
              <a:t> </a:t>
            </a:r>
            <a:r>
              <a:rPr lang="ru-RU" sz="1600" dirty="0" smtClean="0">
                <a:solidFill>
                  <a:srgbClr val="92D050"/>
                </a:solidFill>
              </a:rPr>
              <a:t>вне </a:t>
            </a:r>
            <a:r>
              <a:rPr lang="ru-RU" sz="1600" dirty="0">
                <a:solidFill>
                  <a:srgbClr val="92D050"/>
                </a:solidFill>
              </a:rPr>
              <a:t>связи с непосредственной </a:t>
            </a:r>
            <a:r>
              <a:rPr lang="ru-RU" sz="1600" dirty="0" smtClean="0">
                <a:solidFill>
                  <a:srgbClr val="92D050"/>
                </a:solidFill>
              </a:rPr>
              <a:t>акушерской причиной</a:t>
            </a:r>
            <a:r>
              <a:rPr lang="ru-RU" sz="1600" dirty="0">
                <a:solidFill>
                  <a:srgbClr val="92D050"/>
                </a:solidFill>
              </a:rPr>
              <a:t>, но </a:t>
            </a:r>
            <a:r>
              <a:rPr lang="ru-RU" sz="1600" dirty="0" smtClean="0">
                <a:solidFill>
                  <a:srgbClr val="92D050"/>
                </a:solidFill>
              </a:rPr>
              <a:t>отягощенной физиологическим воздействием </a:t>
            </a:r>
            <a:r>
              <a:rPr lang="ru-RU" sz="1600" dirty="0">
                <a:solidFill>
                  <a:srgbClr val="92D050"/>
                </a:solidFill>
              </a:rPr>
              <a:t>беременности.</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785794"/>
            <a:ext cx="8183880" cy="5143536"/>
          </a:xfrm>
        </p:spPr>
        <p:txBody>
          <a:bodyPr>
            <a:noAutofit/>
          </a:bodyPr>
          <a:lstStyle/>
          <a:p>
            <a:r>
              <a:rPr lang="ru-RU" sz="2400" dirty="0" smtClean="0"/>
              <a:t>Заключительный клинический диагноз:</a:t>
            </a:r>
            <a:br>
              <a:rPr lang="ru-RU" sz="2400" dirty="0" smtClean="0"/>
            </a:br>
            <a:r>
              <a:rPr lang="ru-RU" sz="2400" dirty="0" smtClean="0">
                <a:solidFill>
                  <a:schemeClr val="tx1"/>
                </a:solidFill>
              </a:rPr>
              <a:t>Состояние после 1-х преждевременных оперативных родов на 35–36 неделях беременности. </a:t>
            </a:r>
            <a:r>
              <a:rPr lang="ru-RU" sz="2400" dirty="0" err="1" smtClean="0">
                <a:solidFill>
                  <a:schemeClr val="tx1"/>
                </a:solidFill>
              </a:rPr>
              <a:t>Гестоз</a:t>
            </a:r>
            <a:r>
              <a:rPr lang="ru-RU" sz="2400" dirty="0" smtClean="0">
                <a:solidFill>
                  <a:schemeClr val="tx1"/>
                </a:solidFill>
              </a:rPr>
              <a:t> первой половины беременности. </a:t>
            </a:r>
            <a:r>
              <a:rPr lang="ru-RU" sz="2400" dirty="0" err="1" smtClean="0">
                <a:solidFill>
                  <a:schemeClr val="tx1"/>
                </a:solidFill>
              </a:rPr>
              <a:t>Гестационный</a:t>
            </a:r>
            <a:r>
              <a:rPr lang="ru-RU" sz="2400" dirty="0" smtClean="0">
                <a:solidFill>
                  <a:schemeClr val="tx1"/>
                </a:solidFill>
              </a:rPr>
              <a:t> </a:t>
            </a:r>
            <a:r>
              <a:rPr lang="ru-RU" sz="2400" dirty="0" err="1" smtClean="0">
                <a:solidFill>
                  <a:schemeClr val="tx1"/>
                </a:solidFill>
              </a:rPr>
              <a:t>пиелонефрит</a:t>
            </a:r>
            <a:r>
              <a:rPr lang="ru-RU" sz="2400" dirty="0" smtClean="0">
                <a:solidFill>
                  <a:schemeClr val="tx1"/>
                </a:solidFill>
              </a:rPr>
              <a:t>.</a:t>
            </a:r>
            <a:br>
              <a:rPr lang="ru-RU" sz="2400" dirty="0" smtClean="0">
                <a:solidFill>
                  <a:schemeClr val="tx1"/>
                </a:solidFill>
              </a:rPr>
            </a:br>
            <a:r>
              <a:rPr lang="ru-RU" sz="2400" dirty="0" smtClean="0">
                <a:solidFill>
                  <a:schemeClr val="tx1"/>
                </a:solidFill>
              </a:rPr>
              <a:t>Анемия. Кесарево сечение. Гипотоническое кровотечение в раннем послеродовом периоде. </a:t>
            </a:r>
            <a:r>
              <a:rPr lang="ru-RU" sz="2400" dirty="0" err="1" smtClean="0">
                <a:solidFill>
                  <a:schemeClr val="tx1"/>
                </a:solidFill>
              </a:rPr>
              <a:t>Релапаротомия</a:t>
            </a:r>
            <a:r>
              <a:rPr lang="ru-RU" sz="2400" dirty="0" smtClean="0">
                <a:solidFill>
                  <a:schemeClr val="tx1"/>
                </a:solidFill>
              </a:rPr>
              <a:t>. Экстирпация матки без придатков. Гемотрансфузии.</a:t>
            </a:r>
            <a:br>
              <a:rPr lang="ru-RU" sz="2400" dirty="0" smtClean="0">
                <a:solidFill>
                  <a:schemeClr val="tx1"/>
                </a:solidFill>
              </a:rPr>
            </a:br>
            <a:r>
              <a:rPr lang="ru-RU" sz="2400" dirty="0" smtClean="0">
                <a:solidFill>
                  <a:schemeClr val="tx1"/>
                </a:solidFill>
              </a:rPr>
              <a:t>Состояние после пункции правой </a:t>
            </a:r>
            <a:r>
              <a:rPr lang="ru-RU" sz="2400" dirty="0" err="1" smtClean="0">
                <a:solidFill>
                  <a:schemeClr val="tx1"/>
                </a:solidFill>
              </a:rPr>
              <a:t>подклю</a:t>
            </a:r>
            <a:r>
              <a:rPr lang="ru-RU" sz="2400" dirty="0" smtClean="0">
                <a:solidFill>
                  <a:schemeClr val="tx1"/>
                </a:solidFill>
              </a:rPr>
              <a:t> </a:t>
            </a:r>
            <a:r>
              <a:rPr lang="ru-RU" sz="2400" dirty="0" err="1" smtClean="0">
                <a:solidFill>
                  <a:schemeClr val="tx1"/>
                </a:solidFill>
              </a:rPr>
              <a:t>чичной</a:t>
            </a:r>
            <a:r>
              <a:rPr lang="ru-RU" sz="2400" dirty="0" smtClean="0">
                <a:solidFill>
                  <a:schemeClr val="tx1"/>
                </a:solidFill>
              </a:rPr>
              <a:t> вены и катетеризации левой</a:t>
            </a:r>
            <a:br>
              <a:rPr lang="ru-RU" sz="2400" dirty="0" smtClean="0">
                <a:solidFill>
                  <a:schemeClr val="tx1"/>
                </a:solidFill>
              </a:rPr>
            </a:br>
            <a:r>
              <a:rPr lang="ru-RU" sz="2400" dirty="0" smtClean="0">
                <a:solidFill>
                  <a:schemeClr val="tx1"/>
                </a:solidFill>
              </a:rPr>
              <a:t>подключичной вены. Подозрение на </a:t>
            </a:r>
            <a:r>
              <a:rPr lang="ru-RU" sz="2400" dirty="0" err="1" smtClean="0">
                <a:solidFill>
                  <a:schemeClr val="tx1"/>
                </a:solidFill>
              </a:rPr>
              <a:t>гематоракс</a:t>
            </a:r>
            <a:r>
              <a:rPr lang="ru-RU" sz="2400" dirty="0" smtClean="0">
                <a:solidFill>
                  <a:schemeClr val="tx1"/>
                </a:solidFill>
              </a:rPr>
              <a:t> справа.</a:t>
            </a:r>
            <a:endParaRPr lang="ru-RU" sz="2400"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357166"/>
            <a:ext cx="8183880" cy="5643602"/>
          </a:xfrm>
        </p:spPr>
        <p:txBody>
          <a:bodyPr>
            <a:noAutofit/>
          </a:bodyPr>
          <a:lstStyle/>
          <a:p>
            <a:r>
              <a:rPr lang="ru-RU" sz="1800" dirty="0" err="1" smtClean="0"/>
              <a:t>Патолого-анатомический</a:t>
            </a:r>
            <a:r>
              <a:rPr lang="ru-RU" sz="1800" dirty="0" smtClean="0"/>
              <a:t> диагноз:</a:t>
            </a:r>
            <a:br>
              <a:rPr lang="ru-RU" sz="1800" dirty="0" smtClean="0"/>
            </a:br>
            <a:r>
              <a:rPr lang="ru-RU" sz="1800" dirty="0" err="1" smtClean="0">
                <a:solidFill>
                  <a:schemeClr val="tx1"/>
                </a:solidFill>
              </a:rPr>
              <a:t>Осн</a:t>
            </a:r>
            <a:r>
              <a:rPr lang="ru-RU" sz="1800" dirty="0" smtClean="0">
                <a:solidFill>
                  <a:schemeClr val="accent1">
                    <a:lumMod val="75000"/>
                  </a:schemeClr>
                </a:solidFill>
              </a:rPr>
              <a:t>: Ранение правой подключичной артерии во время попытки катетеризации правой подключичной вены после оперативного </a:t>
            </a:r>
            <a:r>
              <a:rPr lang="ru-RU" sz="1800" dirty="0" err="1" smtClean="0">
                <a:solidFill>
                  <a:schemeClr val="accent1">
                    <a:lumMod val="75000"/>
                  </a:schemeClr>
                </a:solidFill>
              </a:rPr>
              <a:t>родоразрешения</a:t>
            </a:r>
            <a:r>
              <a:rPr lang="ru-RU" sz="1800" dirty="0" smtClean="0">
                <a:solidFill>
                  <a:schemeClr val="accent1">
                    <a:lumMod val="75000"/>
                  </a:schemeClr>
                </a:solidFill>
              </a:rPr>
              <a:t> на 36 неделе беремен </a:t>
            </a:r>
            <a:r>
              <a:rPr lang="ru-RU" sz="1800" dirty="0" err="1" smtClean="0">
                <a:solidFill>
                  <a:schemeClr val="accent1">
                    <a:lumMod val="75000"/>
                  </a:schemeClr>
                </a:solidFill>
              </a:rPr>
              <a:t>ности</a:t>
            </a:r>
            <a:r>
              <a:rPr lang="ru-RU" sz="1800" dirty="0" smtClean="0">
                <a:solidFill>
                  <a:schemeClr val="accent1">
                    <a:lumMod val="75000"/>
                  </a:schemeClr>
                </a:solidFill>
              </a:rPr>
              <a:t>: местная гематома, правосторонний гемоторакс (1650 г жидкой крови со свертками).</a:t>
            </a:r>
            <a:r>
              <a:rPr lang="ru-RU" sz="1800" dirty="0" smtClean="0">
                <a:solidFill>
                  <a:schemeClr val="tx1"/>
                </a:solidFill>
              </a:rPr>
              <a:t/>
            </a:r>
            <a:br>
              <a:rPr lang="ru-RU" sz="1800" dirty="0" smtClean="0">
                <a:solidFill>
                  <a:schemeClr val="tx1"/>
                </a:solidFill>
              </a:rPr>
            </a:br>
            <a:r>
              <a:rPr lang="ru-RU" sz="1800" dirty="0" smtClean="0">
                <a:solidFill>
                  <a:schemeClr val="tx1"/>
                </a:solidFill>
              </a:rPr>
              <a:t>Операция 1: кесарево сечение (17.04)</a:t>
            </a:r>
            <a:br>
              <a:rPr lang="ru-RU" sz="1800" dirty="0" smtClean="0">
                <a:solidFill>
                  <a:schemeClr val="tx1"/>
                </a:solidFill>
              </a:rPr>
            </a:br>
            <a:r>
              <a:rPr lang="ru-RU" sz="1800" dirty="0" smtClean="0">
                <a:solidFill>
                  <a:schemeClr val="tx1"/>
                </a:solidFill>
              </a:rPr>
              <a:t>Фон: преэклампсия средней тяжести: неполная </a:t>
            </a:r>
            <a:r>
              <a:rPr lang="ru-RU" sz="1800" dirty="0" err="1" smtClean="0">
                <a:solidFill>
                  <a:schemeClr val="tx1"/>
                </a:solidFill>
              </a:rPr>
              <a:t>гестационная</a:t>
            </a:r>
            <a:r>
              <a:rPr lang="ru-RU" sz="1800" dirty="0" smtClean="0">
                <a:solidFill>
                  <a:schemeClr val="tx1"/>
                </a:solidFill>
              </a:rPr>
              <a:t> перестройка эндо–и </a:t>
            </a:r>
            <a:r>
              <a:rPr lang="ru-RU" sz="1800" dirty="0" err="1" smtClean="0">
                <a:solidFill>
                  <a:schemeClr val="tx1"/>
                </a:solidFill>
              </a:rPr>
              <a:t>миометриальных</a:t>
            </a:r>
            <a:r>
              <a:rPr lang="ru-RU" sz="1800" dirty="0" smtClean="0">
                <a:solidFill>
                  <a:schemeClr val="tx1"/>
                </a:solidFill>
              </a:rPr>
              <a:t> сегментов </a:t>
            </a:r>
            <a:r>
              <a:rPr lang="ru-RU" sz="1800" dirty="0" err="1" smtClean="0">
                <a:solidFill>
                  <a:schemeClr val="tx1"/>
                </a:solidFill>
              </a:rPr>
              <a:t>маточноплацентарных</a:t>
            </a:r>
            <a:r>
              <a:rPr lang="ru-RU" sz="1800" dirty="0" smtClean="0">
                <a:solidFill>
                  <a:schemeClr val="tx1"/>
                </a:solidFill>
              </a:rPr>
              <a:t> артерий.</a:t>
            </a:r>
            <a:br>
              <a:rPr lang="ru-RU" sz="1800" dirty="0" smtClean="0">
                <a:solidFill>
                  <a:schemeClr val="tx1"/>
                </a:solidFill>
              </a:rPr>
            </a:br>
            <a:r>
              <a:rPr lang="ru-RU" sz="1800" dirty="0" err="1" smtClean="0">
                <a:solidFill>
                  <a:schemeClr val="tx1"/>
                </a:solidFill>
              </a:rPr>
              <a:t>Осл</a:t>
            </a:r>
            <a:r>
              <a:rPr lang="ru-RU" sz="1800" dirty="0" smtClean="0">
                <a:solidFill>
                  <a:schemeClr val="tx1"/>
                </a:solidFill>
              </a:rPr>
              <a:t>: геморрагический шок: шоковые почки и легкие. Острая дыхательная недостаточность, Синдром ДВС: маточное кровотечение (матка </a:t>
            </a:r>
            <a:r>
              <a:rPr lang="ru-RU" sz="1800" dirty="0" err="1" smtClean="0">
                <a:solidFill>
                  <a:schemeClr val="tx1"/>
                </a:solidFill>
              </a:rPr>
              <a:t>Кувелера</a:t>
            </a:r>
            <a:r>
              <a:rPr lang="ru-RU" sz="1800" dirty="0" smtClean="0">
                <a:solidFill>
                  <a:schemeClr val="tx1"/>
                </a:solidFill>
              </a:rPr>
              <a:t>).</a:t>
            </a:r>
            <a:br>
              <a:rPr lang="ru-RU" sz="1800" dirty="0" smtClean="0">
                <a:solidFill>
                  <a:schemeClr val="tx1"/>
                </a:solidFill>
              </a:rPr>
            </a:br>
            <a:r>
              <a:rPr lang="ru-RU" sz="1800" dirty="0" smtClean="0">
                <a:solidFill>
                  <a:schemeClr val="tx1"/>
                </a:solidFill>
              </a:rPr>
              <a:t>Умеренно выраженная паренхиматозная дистрофия печени, миокарда, почек. Отек головного мозга</a:t>
            </a:r>
            <a:br>
              <a:rPr lang="ru-RU" sz="1800" dirty="0" smtClean="0">
                <a:solidFill>
                  <a:schemeClr val="tx1"/>
                </a:solidFill>
              </a:rPr>
            </a:br>
            <a:r>
              <a:rPr lang="ru-RU" sz="1800" dirty="0" smtClean="0">
                <a:solidFill>
                  <a:schemeClr val="tx1"/>
                </a:solidFill>
              </a:rPr>
              <a:t>Операция 2: </a:t>
            </a:r>
            <a:r>
              <a:rPr lang="ru-RU" sz="1800" dirty="0" err="1" smtClean="0">
                <a:solidFill>
                  <a:schemeClr val="tx1"/>
                </a:solidFill>
              </a:rPr>
              <a:t>релапаротомия</a:t>
            </a:r>
            <a:r>
              <a:rPr lang="ru-RU" sz="1800" dirty="0" smtClean="0">
                <a:solidFill>
                  <a:schemeClr val="tx1"/>
                </a:solidFill>
              </a:rPr>
              <a:t>, экстирпация матки без придатков (18.04).</a:t>
            </a:r>
            <a:r>
              <a:rPr lang="ru-RU" sz="1800" dirty="0" smtClean="0"/>
              <a:t> </a:t>
            </a:r>
            <a:r>
              <a:rPr lang="ru-RU" sz="1800" dirty="0" smtClean="0">
                <a:solidFill>
                  <a:schemeClr val="tx1"/>
                </a:solidFill>
              </a:rPr>
              <a:t>Реанимационные мероприятия: ИВЛ, непрямой массаж сердца.</a:t>
            </a:r>
            <a:br>
              <a:rPr lang="ru-RU" sz="1800" dirty="0" smtClean="0">
                <a:solidFill>
                  <a:schemeClr val="tx1"/>
                </a:solidFill>
              </a:rPr>
            </a:br>
            <a:r>
              <a:rPr lang="ru-RU" sz="1800" dirty="0" smtClean="0">
                <a:solidFill>
                  <a:schemeClr val="tx1"/>
                </a:solidFill>
              </a:rPr>
              <a:t>Патология плода: живой недоношенный мальчик, масса 2520 г.</a:t>
            </a:r>
            <a:endParaRPr lang="ru-RU" sz="1800"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8183880" cy="4214842"/>
          </a:xfrm>
        </p:spPr>
        <p:txBody>
          <a:bodyPr>
            <a:normAutofit/>
          </a:bodyPr>
          <a:lstStyle/>
          <a:p>
            <a:r>
              <a:rPr lang="ru-RU" sz="2000" dirty="0" smtClean="0">
                <a:solidFill>
                  <a:schemeClr val="tx1"/>
                </a:solidFill>
              </a:rPr>
              <a:t>Данное наблюдение характерно тем, что после экстренного оперативного </a:t>
            </a:r>
            <a:r>
              <a:rPr lang="ru-RU" sz="2000" dirty="0" err="1" smtClean="0">
                <a:solidFill>
                  <a:schemeClr val="tx1"/>
                </a:solidFill>
              </a:rPr>
              <a:t>родоразрешения</a:t>
            </a:r>
            <a:r>
              <a:rPr lang="ru-RU" sz="2000" dirty="0" smtClean="0">
                <a:solidFill>
                  <a:schemeClr val="tx1"/>
                </a:solidFill>
              </a:rPr>
              <a:t> </a:t>
            </a:r>
            <a:r>
              <a:rPr lang="ru-RU" sz="2000" dirty="0" err="1" smtClean="0">
                <a:solidFill>
                  <a:schemeClr val="tx1"/>
                </a:solidFill>
              </a:rPr>
              <a:t>родиль</a:t>
            </a:r>
            <a:r>
              <a:rPr lang="ru-RU" sz="2000" dirty="0" smtClean="0">
                <a:solidFill>
                  <a:schemeClr val="tx1"/>
                </a:solidFill>
              </a:rPr>
              <a:t> </a:t>
            </a:r>
            <a:r>
              <a:rPr lang="ru-RU" sz="2000" dirty="0" err="1" smtClean="0">
                <a:solidFill>
                  <a:schemeClr val="tx1"/>
                </a:solidFill>
              </a:rPr>
              <a:t>ница</a:t>
            </a:r>
            <a:r>
              <a:rPr lang="ru-RU" sz="2000" dirty="0" smtClean="0">
                <a:solidFill>
                  <a:schemeClr val="tx1"/>
                </a:solidFill>
              </a:rPr>
              <a:t> находилась в удовлетворительном состоянии, пришла в сознание после наркоза; катастрофическое ухудшение ее состояния было причинно связано с ранением правой подключичной артерии, что привело к </a:t>
            </a:r>
            <a:r>
              <a:rPr lang="ru-RU" sz="2000" dirty="0" err="1" smtClean="0">
                <a:solidFill>
                  <a:schemeClr val="tx1"/>
                </a:solidFill>
              </a:rPr>
              <a:t>гематораксу</a:t>
            </a:r>
            <a:r>
              <a:rPr lang="ru-RU" sz="2000" dirty="0" smtClean="0">
                <a:solidFill>
                  <a:schemeClr val="tx1"/>
                </a:solidFill>
              </a:rPr>
              <a:t> в объеме 1650 мл крови со сгустками. </a:t>
            </a:r>
            <a:r>
              <a:rPr lang="ru-RU" sz="2000" dirty="0" err="1" smtClean="0">
                <a:solidFill>
                  <a:schemeClr val="tx1"/>
                </a:solidFill>
              </a:rPr>
              <a:t>Гематоракс</a:t>
            </a:r>
            <a:r>
              <a:rPr lang="ru-RU" sz="2000" dirty="0" smtClean="0">
                <a:solidFill>
                  <a:schemeClr val="tx1"/>
                </a:solidFill>
              </a:rPr>
              <a:t> своевременно не </a:t>
            </a:r>
            <a:r>
              <a:rPr lang="ru-RU" sz="2000" dirty="0" err="1" smtClean="0">
                <a:solidFill>
                  <a:schemeClr val="tx1"/>
                </a:solidFill>
              </a:rPr>
              <a:t>диагно</a:t>
            </a:r>
            <a:r>
              <a:rPr lang="ru-RU" sz="2000" dirty="0" smtClean="0">
                <a:solidFill>
                  <a:schemeClr val="tx1"/>
                </a:solidFill>
              </a:rPr>
              <a:t> </a:t>
            </a:r>
            <a:r>
              <a:rPr lang="ru-RU" sz="2000" dirty="0" err="1" smtClean="0">
                <a:solidFill>
                  <a:schemeClr val="tx1"/>
                </a:solidFill>
              </a:rPr>
              <a:t>стирован</a:t>
            </a:r>
            <a:r>
              <a:rPr lang="ru-RU" sz="2000" dirty="0" smtClean="0">
                <a:solidFill>
                  <a:schemeClr val="tx1"/>
                </a:solidFill>
              </a:rPr>
              <a:t>. Дальнейшая тактика акушеров была направлена на борьбу с проявлениями синдрома ДВС. Нарастающая дыхательная недостаточность привела к остановке сердца во время второй операции – экстирпации матки.</a:t>
            </a:r>
            <a:endParaRPr lang="ru-RU" sz="2000"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8183880" cy="5357850"/>
          </a:xfrm>
        </p:spPr>
        <p:txBody>
          <a:bodyPr>
            <a:normAutofit/>
          </a:bodyPr>
          <a:lstStyle/>
          <a:p>
            <a:r>
              <a:rPr lang="ru-RU" sz="2000" dirty="0" smtClean="0">
                <a:solidFill>
                  <a:schemeClr val="tx1"/>
                </a:solidFill>
              </a:rPr>
              <a:t>    Чтобы избежать «прокурорского» подхода, </a:t>
            </a:r>
            <a:r>
              <a:rPr lang="ru-RU" sz="2000" dirty="0" err="1" smtClean="0">
                <a:solidFill>
                  <a:schemeClr val="tx1"/>
                </a:solidFill>
              </a:rPr>
              <a:t>пато</a:t>
            </a:r>
            <a:r>
              <a:rPr lang="ru-RU" sz="2000" dirty="0" smtClean="0">
                <a:solidFill>
                  <a:schemeClr val="tx1"/>
                </a:solidFill>
              </a:rPr>
              <a:t> </a:t>
            </a:r>
            <a:r>
              <a:rPr lang="ru-RU" sz="2000" dirty="0" err="1" smtClean="0">
                <a:solidFill>
                  <a:schemeClr val="tx1"/>
                </a:solidFill>
              </a:rPr>
              <a:t>логоанатом</a:t>
            </a:r>
            <a:r>
              <a:rPr lang="ru-RU" sz="2000" dirty="0" smtClean="0">
                <a:solidFill>
                  <a:schemeClr val="tx1"/>
                </a:solidFill>
              </a:rPr>
              <a:t> или </a:t>
            </a:r>
            <a:r>
              <a:rPr lang="ru-RU" sz="2000" dirty="0" err="1" smtClean="0">
                <a:solidFill>
                  <a:schemeClr val="tx1"/>
                </a:solidFill>
              </a:rPr>
              <a:t>судебномедицинский</a:t>
            </a:r>
            <a:r>
              <a:rPr lang="ru-RU" sz="2000" dirty="0" smtClean="0">
                <a:solidFill>
                  <a:schemeClr val="tx1"/>
                </a:solidFill>
              </a:rPr>
              <a:t> эксперт дол </a:t>
            </a:r>
            <a:r>
              <a:rPr lang="ru-RU" sz="2000" dirty="0" err="1" smtClean="0">
                <a:solidFill>
                  <a:schemeClr val="tx1"/>
                </a:solidFill>
              </a:rPr>
              <a:t>жны</a:t>
            </a:r>
            <a:r>
              <a:rPr lang="ru-RU" sz="2000" dirty="0" smtClean="0">
                <a:solidFill>
                  <a:schemeClr val="tx1"/>
                </a:solidFill>
              </a:rPr>
              <a:t> понимать, что некоторые ятрогении даже со смертельным исходом, но возникшие на фоне тяжелого или катастрофического состояния </a:t>
            </a:r>
            <a:r>
              <a:rPr lang="ru-RU" sz="2000" dirty="0" err="1" smtClean="0">
                <a:solidFill>
                  <a:schemeClr val="tx1"/>
                </a:solidFill>
              </a:rPr>
              <a:t>паци</a:t>
            </a:r>
            <a:r>
              <a:rPr lang="ru-RU" sz="2000" dirty="0" smtClean="0">
                <a:solidFill>
                  <a:schemeClr val="tx1"/>
                </a:solidFill>
              </a:rPr>
              <a:t> </a:t>
            </a:r>
            <a:r>
              <a:rPr lang="ru-RU" sz="2000" dirty="0" err="1" smtClean="0">
                <a:solidFill>
                  <a:schemeClr val="tx1"/>
                </a:solidFill>
              </a:rPr>
              <a:t>ентки</a:t>
            </a:r>
            <a:r>
              <a:rPr lang="ru-RU" sz="2000" dirty="0" smtClean="0">
                <a:solidFill>
                  <a:schemeClr val="tx1"/>
                </a:solidFill>
              </a:rPr>
              <a:t>, при рациональной оперативной тактики или правильно оказанной лекарственной помощи, должны учитываться как одно из осложнений основного диагноза. Тяжесть течения данной ятрогении объясняется ослаблением организма женщины, например, тяжелым акушерским кровотечением. Иными словами, оценка </a:t>
            </a:r>
            <a:r>
              <a:rPr lang="ru-RU" sz="2000" dirty="0" err="1" smtClean="0">
                <a:solidFill>
                  <a:schemeClr val="tx1"/>
                </a:solidFill>
              </a:rPr>
              <a:t>предсуще</a:t>
            </a:r>
            <a:r>
              <a:rPr lang="ru-RU" sz="2000" dirty="0" smtClean="0">
                <a:solidFill>
                  <a:schemeClr val="tx1"/>
                </a:solidFill>
              </a:rPr>
              <a:t> </a:t>
            </a:r>
            <a:r>
              <a:rPr lang="ru-RU" sz="2000" dirty="0" err="1" smtClean="0">
                <a:solidFill>
                  <a:schemeClr val="tx1"/>
                </a:solidFill>
              </a:rPr>
              <a:t>ствующего</a:t>
            </a:r>
            <a:r>
              <a:rPr lang="ru-RU" sz="2000" dirty="0" smtClean="0">
                <a:solidFill>
                  <a:schemeClr val="tx1"/>
                </a:solidFill>
              </a:rPr>
              <a:t> уровня здоровья и адекватного его состояния по ходу оперативного вмешательства помогает определить место конкретной ятрогении в структуре </a:t>
            </a:r>
            <a:r>
              <a:rPr lang="ru-RU" sz="2000" dirty="0" err="1" smtClean="0">
                <a:solidFill>
                  <a:schemeClr val="tx1"/>
                </a:solidFill>
              </a:rPr>
              <a:t>патолого-анатомического</a:t>
            </a:r>
            <a:r>
              <a:rPr lang="ru-RU" sz="2000" dirty="0" smtClean="0">
                <a:solidFill>
                  <a:schemeClr val="tx1"/>
                </a:solidFill>
              </a:rPr>
              <a:t> диагноза.</a:t>
            </a:r>
            <a:endParaRPr lang="ru-RU" sz="2000"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42918"/>
            <a:ext cx="8183880" cy="4857784"/>
          </a:xfrm>
        </p:spPr>
        <p:txBody>
          <a:bodyPr>
            <a:normAutofit/>
          </a:bodyPr>
          <a:lstStyle/>
          <a:p>
            <a:pPr algn="just"/>
            <a:r>
              <a:rPr lang="ru-RU" sz="2000" dirty="0" smtClean="0">
                <a:solidFill>
                  <a:schemeClr val="tx1"/>
                </a:solidFill>
              </a:rPr>
              <a:t>Другой важный диагностический критерий – это «эффект на кончике иглы», когда лавинообразное течение шока регистрируется сразу или через несколько минут после подкожного, внутримышечного, внутривенного или </a:t>
            </a:r>
            <a:r>
              <a:rPr lang="ru-RU" sz="2000" dirty="0" err="1" smtClean="0">
                <a:solidFill>
                  <a:schemeClr val="tx1"/>
                </a:solidFill>
              </a:rPr>
              <a:t>внутриспинального</a:t>
            </a:r>
            <a:r>
              <a:rPr lang="ru-RU" sz="2000" dirty="0" smtClean="0">
                <a:solidFill>
                  <a:schemeClr val="tx1"/>
                </a:solidFill>
              </a:rPr>
              <a:t> введения препарата. Такие </a:t>
            </a:r>
            <a:r>
              <a:rPr lang="ru-RU" sz="2000" dirty="0" err="1" smtClean="0">
                <a:solidFill>
                  <a:schemeClr val="tx1"/>
                </a:solidFill>
              </a:rPr>
              <a:t>ситуациии</a:t>
            </a:r>
            <a:r>
              <a:rPr lang="ru-RU" sz="2000" dirty="0" smtClean="0">
                <a:solidFill>
                  <a:schemeClr val="tx1"/>
                </a:solidFill>
              </a:rPr>
              <a:t> опубликованы в ответ на введение </a:t>
            </a:r>
            <a:r>
              <a:rPr lang="ru-RU" sz="2000" dirty="0" err="1" smtClean="0">
                <a:solidFill>
                  <a:schemeClr val="tx1"/>
                </a:solidFill>
              </a:rPr>
              <a:t>полиглюкина</a:t>
            </a:r>
            <a:r>
              <a:rPr lang="ru-RU" sz="2000" dirty="0" smtClean="0">
                <a:solidFill>
                  <a:schemeClr val="tx1"/>
                </a:solidFill>
              </a:rPr>
              <a:t>, </a:t>
            </a:r>
            <a:r>
              <a:rPr lang="ru-RU" sz="2000" dirty="0" err="1" smtClean="0">
                <a:solidFill>
                  <a:schemeClr val="tx1"/>
                </a:solidFill>
              </a:rPr>
              <a:t>реланиума</a:t>
            </a:r>
            <a:r>
              <a:rPr lang="ru-RU" sz="2000" dirty="0" smtClean="0">
                <a:solidFill>
                  <a:schemeClr val="tx1"/>
                </a:solidFill>
              </a:rPr>
              <a:t>, пенициллина и но-шпы при первоначальном удовлетворительном состоянии женщин. Однако часто момент катастрофы уловить не удается, либо он не зафиксирован в медицинской документации. В этом случае необходимо заранее </a:t>
            </a:r>
            <a:r>
              <a:rPr lang="ru-RU" sz="2000" dirty="0" err="1" smtClean="0">
                <a:solidFill>
                  <a:schemeClr val="tx1"/>
                </a:solidFill>
              </a:rPr>
              <a:t>подготовитьсоответствующие</a:t>
            </a:r>
            <a:r>
              <a:rPr lang="ru-RU" sz="2000" dirty="0" smtClean="0">
                <a:solidFill>
                  <a:schemeClr val="tx1"/>
                </a:solidFill>
              </a:rPr>
              <a:t> вопросы анестезиологу или оперирующему акушеру.  </a:t>
            </a:r>
            <a:endParaRPr lang="ru-RU" sz="2000" dirty="0">
              <a:solidFill>
                <a:schemeClr val="tx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357166"/>
            <a:ext cx="8183880" cy="5214974"/>
          </a:xfrm>
        </p:spPr>
        <p:txBody>
          <a:bodyPr>
            <a:normAutofit/>
          </a:bodyPr>
          <a:lstStyle/>
          <a:p>
            <a:r>
              <a:rPr lang="ru-RU" sz="2000" dirty="0" smtClean="0">
                <a:solidFill>
                  <a:schemeClr val="tx1"/>
                </a:solidFill>
              </a:rPr>
              <a:t>Ятрогении как основной диагноз или осложнение его регистирируются патологоанатомом предварительно, поскольку окончательное решение определяется в процессе всестороннего обсуждения на клинико-анатомической конференции. Патологоанатом или </a:t>
            </a:r>
            <a:r>
              <a:rPr lang="ru-RU" sz="2000" dirty="0" err="1" smtClean="0">
                <a:solidFill>
                  <a:schemeClr val="tx1"/>
                </a:solidFill>
              </a:rPr>
              <a:t>судебномедицинский</a:t>
            </a:r>
            <a:r>
              <a:rPr lang="ru-RU" sz="2000" dirty="0" smtClean="0">
                <a:solidFill>
                  <a:schemeClr val="tx1"/>
                </a:solidFill>
              </a:rPr>
              <a:t> эксперт должны тщательно аргументировать свою точку зрения. Не допускается утверждение решения конференции путем </a:t>
            </a:r>
            <a:r>
              <a:rPr lang="ru-RU" sz="2000" dirty="0" err="1" smtClean="0">
                <a:solidFill>
                  <a:schemeClr val="tx1"/>
                </a:solidFill>
              </a:rPr>
              <a:t>голосо</a:t>
            </a:r>
            <a:r>
              <a:rPr lang="ru-RU" sz="2000" dirty="0" smtClean="0">
                <a:solidFill>
                  <a:schemeClr val="tx1"/>
                </a:solidFill>
              </a:rPr>
              <a:t> </a:t>
            </a:r>
            <a:r>
              <a:rPr lang="ru-RU" sz="2000" dirty="0" err="1" smtClean="0">
                <a:solidFill>
                  <a:schemeClr val="tx1"/>
                </a:solidFill>
              </a:rPr>
              <a:t>вания</a:t>
            </a:r>
            <a:r>
              <a:rPr lang="ru-RU" sz="2000" dirty="0" smtClean="0">
                <a:solidFill>
                  <a:schemeClr val="tx1"/>
                </a:solidFill>
              </a:rPr>
              <a:t> или авторитарным мнением председателя. В тех случаях, когда патологоанатом не согласен с решением конференции, он предупреждает </a:t>
            </a:r>
            <a:r>
              <a:rPr lang="ru-RU" sz="2000" dirty="0" err="1" smtClean="0">
                <a:solidFill>
                  <a:schemeClr val="tx1"/>
                </a:solidFill>
              </a:rPr>
              <a:t>участ</a:t>
            </a:r>
            <a:r>
              <a:rPr lang="ru-RU" sz="2000" dirty="0" smtClean="0">
                <a:solidFill>
                  <a:schemeClr val="tx1"/>
                </a:solidFill>
              </a:rPr>
              <a:t> </a:t>
            </a:r>
            <a:r>
              <a:rPr lang="ru-RU" sz="2000" dirty="0" err="1" smtClean="0">
                <a:solidFill>
                  <a:schemeClr val="tx1"/>
                </a:solidFill>
              </a:rPr>
              <a:t>ников</a:t>
            </a:r>
            <a:r>
              <a:rPr lang="ru-RU" sz="2000" dirty="0" smtClean="0">
                <a:solidFill>
                  <a:schemeClr val="tx1"/>
                </a:solidFill>
              </a:rPr>
              <a:t> об этом и записывает свое особое мнение в протоколе аутопсии и конференции.</a:t>
            </a:r>
            <a:endParaRPr lang="ru-RU" sz="20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186766" cy="5357850"/>
          </a:xfrm>
        </p:spPr>
        <p:txBody>
          <a:bodyPr>
            <a:normAutofit fontScale="90000"/>
          </a:bodyPr>
          <a:lstStyle/>
          <a:p>
            <a:pPr>
              <a:lnSpc>
                <a:spcPct val="150000"/>
              </a:lnSpc>
            </a:pPr>
            <a:r>
              <a:rPr lang="ru-RU" sz="2000" dirty="0">
                <a:solidFill>
                  <a:schemeClr val="tx1"/>
                </a:solidFill>
              </a:rPr>
              <a:t>В 15 классе МКБ-10 </a:t>
            </a:r>
            <a:r>
              <a:rPr lang="ru-RU" sz="2000" dirty="0" err="1">
                <a:solidFill>
                  <a:schemeClr val="tx1"/>
                </a:solidFill>
              </a:rPr>
              <a:t>ятрогенная</a:t>
            </a:r>
            <a:r>
              <a:rPr lang="ru-RU" sz="2000" dirty="0">
                <a:solidFill>
                  <a:schemeClr val="tx1"/>
                </a:solidFill>
              </a:rPr>
              <a:t> патология представлена не общей </a:t>
            </a:r>
            <a:r>
              <a:rPr lang="ru-RU" sz="2000" dirty="0" smtClean="0">
                <a:solidFill>
                  <a:schemeClr val="tx1"/>
                </a:solidFill>
              </a:rPr>
              <a:t>рубрикой, а </a:t>
            </a:r>
            <a:r>
              <a:rPr lang="ru-RU" sz="2000" dirty="0">
                <a:solidFill>
                  <a:schemeClr val="tx1"/>
                </a:solidFill>
              </a:rPr>
              <a:t>разбросана в различных разделах, например, в акушерской травме и </a:t>
            </a:r>
            <a:r>
              <a:rPr lang="ru-RU" sz="2000" dirty="0" smtClean="0">
                <a:solidFill>
                  <a:schemeClr val="tx1"/>
                </a:solidFill>
              </a:rPr>
              <a:t>анестезиологических </a:t>
            </a:r>
            <a:r>
              <a:rPr lang="ru-RU" sz="2000" dirty="0">
                <a:solidFill>
                  <a:schemeClr val="tx1"/>
                </a:solidFill>
              </a:rPr>
              <a:t>осложнениях. Все остальные формы ятрогений включаются в </a:t>
            </a:r>
            <a:r>
              <a:rPr lang="ru-RU" sz="2000" dirty="0" smtClean="0">
                <a:solidFill>
                  <a:schemeClr val="tx1"/>
                </a:solidFill>
              </a:rPr>
              <a:t>рубрику </a:t>
            </a:r>
            <a:r>
              <a:rPr lang="ru-RU" sz="2000" dirty="0">
                <a:solidFill>
                  <a:schemeClr val="tx1"/>
                </a:solidFill>
              </a:rPr>
              <a:t>О75.4 </a:t>
            </a:r>
            <a:r>
              <a:rPr lang="ru-RU" sz="2000" dirty="0">
                <a:solidFill>
                  <a:srgbClr val="FF0000"/>
                </a:solidFill>
              </a:rPr>
              <a:t>«</a:t>
            </a:r>
            <a:r>
              <a:rPr lang="ru-RU" sz="2000" dirty="0" smtClean="0">
                <a:solidFill>
                  <a:srgbClr val="FF0000"/>
                </a:solidFill>
              </a:rPr>
              <a:t>Осложнения, вызванные </a:t>
            </a:r>
            <a:r>
              <a:rPr lang="ru-RU" sz="2000" dirty="0">
                <a:solidFill>
                  <a:srgbClr val="FF0000"/>
                </a:solidFill>
              </a:rPr>
              <a:t>акушерским оперативным </a:t>
            </a:r>
            <a:r>
              <a:rPr lang="ru-RU" sz="2000" dirty="0" smtClean="0">
                <a:solidFill>
                  <a:srgbClr val="FF0000"/>
                </a:solidFill>
              </a:rPr>
              <a:t>вмешательством и </a:t>
            </a:r>
            <a:r>
              <a:rPr lang="ru-RU" sz="2000" dirty="0">
                <a:solidFill>
                  <a:srgbClr val="FF0000"/>
                </a:solidFill>
              </a:rPr>
              <a:t>другими процедурами», </a:t>
            </a:r>
            <a:r>
              <a:rPr lang="ru-RU" sz="2000" dirty="0">
                <a:solidFill>
                  <a:schemeClr val="tx1"/>
                </a:solidFill>
              </a:rPr>
              <a:t>кроме осложнений анестезии, хирургической </a:t>
            </a:r>
            <a:r>
              <a:rPr lang="ru-RU" sz="2000" dirty="0" smtClean="0">
                <a:solidFill>
                  <a:schemeClr val="tx1"/>
                </a:solidFill>
              </a:rPr>
              <a:t>раны, расхождения </a:t>
            </a:r>
            <a:r>
              <a:rPr lang="ru-RU" sz="2000" dirty="0">
                <a:solidFill>
                  <a:schemeClr val="tx1"/>
                </a:solidFill>
              </a:rPr>
              <a:t>швов, гематомы и </a:t>
            </a:r>
            <a:r>
              <a:rPr lang="ru-RU" sz="2000" dirty="0" smtClean="0">
                <a:solidFill>
                  <a:schemeClr val="tx1"/>
                </a:solidFill>
              </a:rPr>
              <a:t>инфекции. Понятие </a:t>
            </a:r>
            <a:r>
              <a:rPr lang="ru-RU" sz="2000" dirty="0">
                <a:solidFill>
                  <a:schemeClr val="tx1"/>
                </a:solidFill>
              </a:rPr>
              <a:t>«процедуры» </a:t>
            </a:r>
            <a:r>
              <a:rPr lang="ru-RU" sz="2000" dirty="0" smtClean="0">
                <a:solidFill>
                  <a:schemeClr val="tx1"/>
                </a:solidFill>
              </a:rPr>
              <a:t>соответствуют </a:t>
            </a:r>
            <a:r>
              <a:rPr lang="ru-RU" sz="2000" dirty="0">
                <a:solidFill>
                  <a:schemeClr val="tx1"/>
                </a:solidFill>
              </a:rPr>
              <a:t>той части определения акушерских причин МС, где говорится об </a:t>
            </a:r>
            <a:r>
              <a:rPr lang="ru-RU" sz="2000" dirty="0" smtClean="0">
                <a:solidFill>
                  <a:schemeClr val="tx1"/>
                </a:solidFill>
              </a:rPr>
              <a:t>упущениях и </a:t>
            </a:r>
            <a:r>
              <a:rPr lang="ru-RU" sz="2000" dirty="0">
                <a:solidFill>
                  <a:schemeClr val="tx1"/>
                </a:solidFill>
              </a:rPr>
              <a:t>неправильном </a:t>
            </a:r>
            <a:r>
              <a:rPr lang="ru-RU" sz="2000" dirty="0" smtClean="0">
                <a:solidFill>
                  <a:schemeClr val="tx1"/>
                </a:solidFill>
              </a:rPr>
              <a:t>лечении.</a:t>
            </a:r>
            <a:endParaRPr lang="ru-RU" sz="20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fontScale="90000"/>
          </a:bodyPr>
          <a:lstStyle/>
          <a:p>
            <a:pPr algn="l">
              <a:lnSpc>
                <a:spcPct val="150000"/>
              </a:lnSpc>
            </a:pPr>
            <a:r>
              <a:rPr lang="ru-RU" sz="2000" dirty="0">
                <a:solidFill>
                  <a:schemeClr val="tx1"/>
                </a:solidFill>
              </a:rPr>
              <a:t>Нами предлагается следующая рабочая классификация </a:t>
            </a:r>
            <a:r>
              <a:rPr lang="ru-RU" sz="2000" dirty="0" err="1">
                <a:solidFill>
                  <a:schemeClr val="tx1"/>
                </a:solidFill>
              </a:rPr>
              <a:t>ятрогенной</a:t>
            </a:r>
            <a:r>
              <a:rPr lang="ru-RU" sz="2000" dirty="0">
                <a:solidFill>
                  <a:schemeClr val="tx1"/>
                </a:solidFill>
              </a:rPr>
              <a:t> </a:t>
            </a:r>
            <a:r>
              <a:rPr lang="ru-RU" sz="2000" dirty="0" smtClean="0">
                <a:solidFill>
                  <a:schemeClr val="tx1"/>
                </a:solidFill>
              </a:rPr>
              <a:t>патологии </a:t>
            </a:r>
            <a:r>
              <a:rPr lang="ru-RU" sz="2000" dirty="0">
                <a:solidFill>
                  <a:schemeClr val="tx1"/>
                </a:solidFill>
              </a:rPr>
              <a:t>в акушерстве:</a:t>
            </a:r>
            <a:br>
              <a:rPr lang="ru-RU" sz="2000" dirty="0">
                <a:solidFill>
                  <a:schemeClr val="tx1"/>
                </a:solidFill>
              </a:rPr>
            </a:br>
            <a:r>
              <a:rPr lang="ru-RU" sz="2000" b="1" dirty="0">
                <a:solidFill>
                  <a:srgbClr val="FF0000"/>
                </a:solidFill>
              </a:rPr>
              <a:t>1. Иммунное повреждение I типа </a:t>
            </a:r>
            <a:r>
              <a:rPr lang="ru-RU" sz="2000" b="1" dirty="0">
                <a:solidFill>
                  <a:schemeClr val="tx1"/>
                </a:solidFill>
              </a:rPr>
              <a:t>– </a:t>
            </a:r>
            <a:r>
              <a:rPr lang="ru-RU" sz="2000" b="1" dirty="0" smtClean="0">
                <a:solidFill>
                  <a:schemeClr val="tx1"/>
                </a:solidFill>
              </a:rPr>
              <a:t>немедленная гиперчувствительность: </a:t>
            </a:r>
            <a:r>
              <a:rPr lang="ru-RU" sz="2000" dirty="0" smtClean="0">
                <a:solidFill>
                  <a:schemeClr val="tx1"/>
                </a:solidFill>
              </a:rPr>
              <a:t>анафилактический шок </a:t>
            </a:r>
            <a:r>
              <a:rPr lang="ru-RU" sz="2000" dirty="0">
                <a:solidFill>
                  <a:schemeClr val="tx1"/>
                </a:solidFill>
              </a:rPr>
              <a:t>на препараты для анестезии, для ее индукции, </a:t>
            </a:r>
            <a:r>
              <a:rPr lang="ru-RU" sz="2000" dirty="0" smtClean="0">
                <a:solidFill>
                  <a:schemeClr val="tx1"/>
                </a:solidFill>
              </a:rPr>
              <a:t>миорелаксанты, антибиотики</a:t>
            </a:r>
            <a:r>
              <a:rPr lang="ru-RU" sz="2000" dirty="0">
                <a:solidFill>
                  <a:schemeClr val="tx1"/>
                </a:solidFill>
              </a:rPr>
              <a:t>, другие лекарства и вещества.</a:t>
            </a:r>
            <a:br>
              <a:rPr lang="ru-RU" sz="2000" dirty="0">
                <a:solidFill>
                  <a:schemeClr val="tx1"/>
                </a:solidFill>
              </a:rPr>
            </a:br>
            <a:r>
              <a:rPr lang="ru-RU" sz="2000" b="1" dirty="0">
                <a:solidFill>
                  <a:srgbClr val="FF0000"/>
                </a:solidFill>
              </a:rPr>
              <a:t>2. Цитотоксические реакции IІ типа</a:t>
            </a:r>
            <a:r>
              <a:rPr lang="ru-RU" sz="2000" b="1" dirty="0">
                <a:solidFill>
                  <a:schemeClr val="tx1"/>
                </a:solidFill>
              </a:rPr>
              <a:t>: </a:t>
            </a:r>
            <a:r>
              <a:rPr lang="ru-RU" sz="2000" dirty="0">
                <a:solidFill>
                  <a:schemeClr val="tx1"/>
                </a:solidFill>
              </a:rPr>
              <a:t>гемолитические </a:t>
            </a:r>
            <a:r>
              <a:rPr lang="ru-RU" sz="2000" dirty="0" err="1" smtClean="0">
                <a:solidFill>
                  <a:schemeClr val="tx1"/>
                </a:solidFill>
              </a:rPr>
              <a:t>трансфузионные</a:t>
            </a:r>
            <a:r>
              <a:rPr lang="ru-RU" sz="2000" dirty="0">
                <a:solidFill>
                  <a:schemeClr val="tx1"/>
                </a:solidFill>
              </a:rPr>
              <a:t> </a:t>
            </a:r>
            <a:r>
              <a:rPr lang="ru-RU" sz="2000" dirty="0" smtClean="0">
                <a:solidFill>
                  <a:schemeClr val="tx1"/>
                </a:solidFill>
              </a:rPr>
              <a:t>и аутоиммунные реакции</a:t>
            </a:r>
            <a:r>
              <a:rPr lang="ru-RU" sz="2000" dirty="0">
                <a:solidFill>
                  <a:schemeClr val="tx1"/>
                </a:solidFill>
              </a:rPr>
              <a:t>.</a:t>
            </a:r>
            <a:br>
              <a:rPr lang="ru-RU" sz="2000" dirty="0">
                <a:solidFill>
                  <a:schemeClr val="tx1"/>
                </a:solidFill>
              </a:rPr>
            </a:br>
            <a:r>
              <a:rPr lang="ru-RU" sz="2000" b="1" dirty="0">
                <a:solidFill>
                  <a:srgbClr val="FF0000"/>
                </a:solidFill>
              </a:rPr>
              <a:t>3. Токсическое действие препаратов</a:t>
            </a:r>
            <a:r>
              <a:rPr lang="ru-RU" sz="2000" b="1" dirty="0">
                <a:solidFill>
                  <a:schemeClr val="tx1"/>
                </a:solidFill>
              </a:rPr>
              <a:t>: </a:t>
            </a:r>
            <a:r>
              <a:rPr lang="ru-RU" sz="2000" dirty="0">
                <a:solidFill>
                  <a:schemeClr val="tx1"/>
                </a:solidFill>
              </a:rPr>
              <a:t>идиосинкразия, </a:t>
            </a:r>
            <a:r>
              <a:rPr lang="ru-RU" sz="2000" dirty="0" err="1">
                <a:solidFill>
                  <a:schemeClr val="tx1"/>
                </a:solidFill>
              </a:rPr>
              <a:t>полипрагмазия</a:t>
            </a:r>
            <a:r>
              <a:rPr lang="ru-RU" sz="2000" dirty="0">
                <a:solidFill>
                  <a:schemeClr val="tx1"/>
                </a:solidFill>
              </a:rPr>
              <a:t>.</a:t>
            </a:r>
            <a:br>
              <a:rPr lang="ru-RU" sz="2000" dirty="0">
                <a:solidFill>
                  <a:schemeClr val="tx1"/>
                </a:solidFill>
              </a:rPr>
            </a:br>
            <a:r>
              <a:rPr lang="ru-RU" sz="2000" b="1" dirty="0">
                <a:solidFill>
                  <a:srgbClr val="FF0000"/>
                </a:solidFill>
              </a:rPr>
              <a:t>4. Дефекты </a:t>
            </a:r>
            <a:r>
              <a:rPr lang="ru-RU" sz="2000" b="1" dirty="0" err="1">
                <a:solidFill>
                  <a:srgbClr val="FF0000"/>
                </a:solidFill>
              </a:rPr>
              <a:t>инфузионной</a:t>
            </a:r>
            <a:r>
              <a:rPr lang="ru-RU" sz="2000" b="1" dirty="0">
                <a:solidFill>
                  <a:srgbClr val="FF0000"/>
                </a:solidFill>
              </a:rPr>
              <a:t> терапии и реанимации</a:t>
            </a:r>
            <a:r>
              <a:rPr lang="ru-RU" sz="2000" b="1" dirty="0">
                <a:solidFill>
                  <a:schemeClr val="tx1"/>
                </a:solidFill>
              </a:rPr>
              <a:t>.</a:t>
            </a:r>
            <a:br>
              <a:rPr lang="ru-RU" sz="2000" b="1" dirty="0">
                <a:solidFill>
                  <a:schemeClr val="tx1"/>
                </a:solidFill>
              </a:rPr>
            </a:br>
            <a:r>
              <a:rPr lang="ru-RU" sz="2000" b="1" dirty="0">
                <a:solidFill>
                  <a:srgbClr val="FF0000"/>
                </a:solidFill>
              </a:rPr>
              <a:t>5. Хирургические и диагностические ятрогении</a:t>
            </a:r>
            <a:r>
              <a:rPr lang="ru-RU" sz="2000" b="1" dirty="0">
                <a:solidFill>
                  <a:schemeClr val="tx1"/>
                </a:solidFill>
              </a:rPr>
              <a:t>: </a:t>
            </a:r>
            <a:r>
              <a:rPr lang="ru-RU" sz="2000" dirty="0">
                <a:solidFill>
                  <a:schemeClr val="tx1"/>
                </a:solidFill>
              </a:rPr>
              <a:t>случайные </a:t>
            </a:r>
            <a:r>
              <a:rPr lang="ru-RU" sz="2000" dirty="0" smtClean="0">
                <a:solidFill>
                  <a:schemeClr val="tx1"/>
                </a:solidFill>
              </a:rPr>
              <a:t>повреждения кровеносных сосудов </a:t>
            </a:r>
            <a:r>
              <a:rPr lang="ru-RU" sz="2000" dirty="0">
                <a:solidFill>
                  <a:schemeClr val="tx1"/>
                </a:solidFill>
              </a:rPr>
              <a:t>и органов малого таза.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42910" y="500042"/>
            <a:ext cx="8043890" cy="500066"/>
          </a:xfrm>
        </p:spPr>
        <p:txBody>
          <a:bodyPr>
            <a:normAutofit fontScale="90000"/>
          </a:bodyPr>
          <a:lstStyle/>
          <a:p>
            <a:r>
              <a:rPr lang="ru-RU" dirty="0" smtClean="0"/>
              <a:t>Иммунные повреждения </a:t>
            </a:r>
            <a:r>
              <a:rPr lang="en-US" dirty="0" smtClean="0"/>
              <a:t>I </a:t>
            </a:r>
            <a:r>
              <a:rPr lang="ru-RU" dirty="0" smtClean="0"/>
              <a:t>типа</a:t>
            </a:r>
            <a:endParaRPr lang="ru-RU" dirty="0"/>
          </a:p>
        </p:txBody>
      </p:sp>
      <p:sp>
        <p:nvSpPr>
          <p:cNvPr id="4" name="Содержимое 3"/>
          <p:cNvSpPr>
            <a:spLocks noGrp="1"/>
          </p:cNvSpPr>
          <p:nvPr>
            <p:ph idx="1"/>
          </p:nvPr>
        </p:nvSpPr>
        <p:spPr>
          <a:xfrm>
            <a:off x="928662" y="1000108"/>
            <a:ext cx="7500990" cy="4714908"/>
          </a:xfrm>
        </p:spPr>
        <p:txBody>
          <a:bodyPr>
            <a:noAutofit/>
          </a:bodyPr>
          <a:lstStyle/>
          <a:p>
            <a:pPr algn="just">
              <a:buNone/>
            </a:pPr>
            <a:r>
              <a:rPr lang="ru-RU" sz="1800" dirty="0" smtClean="0"/>
              <a:t>      При </a:t>
            </a:r>
            <a:r>
              <a:rPr lang="ru-RU" sz="1800" dirty="0"/>
              <a:t>первом контакте с чужеродным антигеном лимфоциты </a:t>
            </a:r>
            <a:r>
              <a:rPr lang="ru-RU" sz="1800" dirty="0" smtClean="0"/>
              <a:t>распознают его </a:t>
            </a:r>
            <a:r>
              <a:rPr lang="ru-RU" sz="1800" dirty="0"/>
              <a:t>с </a:t>
            </a:r>
            <a:r>
              <a:rPr lang="ru-RU" sz="1800" dirty="0" smtClean="0"/>
              <a:t>помощью </a:t>
            </a:r>
            <a:r>
              <a:rPr lang="ru-RU" sz="1800" dirty="0" err="1" smtClean="0"/>
              <a:t>IgE</a:t>
            </a:r>
            <a:r>
              <a:rPr lang="ru-RU" sz="1800" dirty="0" smtClean="0"/>
              <a:t> </a:t>
            </a:r>
            <a:r>
              <a:rPr lang="ru-RU" sz="1800" dirty="0"/>
              <a:t>и </a:t>
            </a:r>
            <a:r>
              <a:rPr lang="ru-RU" sz="1800" dirty="0" smtClean="0"/>
              <a:t>становятся сенсибилизированными </a:t>
            </a:r>
            <a:r>
              <a:rPr lang="ru-RU" sz="1800" dirty="0"/>
              <a:t>к этому или </a:t>
            </a:r>
            <a:r>
              <a:rPr lang="ru-RU" sz="1800" dirty="0" smtClean="0"/>
              <a:t>близким антигенам. Плазматические </a:t>
            </a:r>
            <a:r>
              <a:rPr lang="ru-RU" sz="1800" dirty="0"/>
              <a:t>клетки синтезируют специфический </a:t>
            </a:r>
            <a:r>
              <a:rPr lang="ru-RU" sz="1800" dirty="0" err="1"/>
              <a:t>IgE</a:t>
            </a:r>
            <a:r>
              <a:rPr lang="ru-RU" sz="1800" dirty="0"/>
              <a:t>, </a:t>
            </a:r>
            <a:r>
              <a:rPr lang="ru-RU" sz="1800" dirty="0" smtClean="0"/>
              <a:t>который прикрепляется к </a:t>
            </a:r>
            <a:r>
              <a:rPr lang="ru-RU" sz="1800" dirty="0"/>
              <a:t>тучным клеткам в тканях и </a:t>
            </a:r>
            <a:r>
              <a:rPr lang="ru-RU" sz="1800" dirty="0" smtClean="0"/>
              <a:t>базофила </a:t>
            </a:r>
            <a:r>
              <a:rPr lang="ru-RU" sz="1800" dirty="0"/>
              <a:t>в циркулирующей </a:t>
            </a:r>
            <a:r>
              <a:rPr lang="ru-RU" sz="1800" dirty="0" smtClean="0"/>
              <a:t>крови</a:t>
            </a:r>
            <a:r>
              <a:rPr lang="ru-RU" sz="1800" dirty="0"/>
              <a:t>. Тем </a:t>
            </a:r>
            <a:r>
              <a:rPr lang="ru-RU" sz="1800" dirty="0" smtClean="0"/>
              <a:t>самым иммунная система </a:t>
            </a:r>
            <a:r>
              <a:rPr lang="ru-RU" sz="1800" dirty="0"/>
              <a:t>становится готовой к </a:t>
            </a:r>
            <a:r>
              <a:rPr lang="ru-RU" sz="1800" dirty="0" smtClean="0"/>
              <a:t>гиперчувствительности при повторной встрече </a:t>
            </a:r>
            <a:r>
              <a:rPr lang="ru-RU" sz="1800" dirty="0"/>
              <a:t>с этим же чужеродным антигеном. При его </a:t>
            </a:r>
            <a:r>
              <a:rPr lang="ru-RU" sz="1800" dirty="0" smtClean="0"/>
              <a:t>распознавании </a:t>
            </a:r>
            <a:r>
              <a:rPr lang="en-US" sz="1800" dirty="0" err="1"/>
              <a:t>IgE</a:t>
            </a:r>
            <a:r>
              <a:rPr lang="en-US" sz="1800" dirty="0"/>
              <a:t> </a:t>
            </a:r>
            <a:r>
              <a:rPr lang="ru-RU" sz="1800" dirty="0" smtClean="0"/>
              <a:t>воздействует на </a:t>
            </a:r>
            <a:r>
              <a:rPr lang="ru-RU" sz="1800" dirty="0"/>
              <a:t>клеточные </a:t>
            </a:r>
            <a:r>
              <a:rPr lang="ru-RU" sz="1800" dirty="0" smtClean="0"/>
              <a:t>мембраны тучных </a:t>
            </a:r>
            <a:r>
              <a:rPr lang="ru-RU" sz="1800" dirty="0"/>
              <a:t>клеток и </a:t>
            </a:r>
            <a:r>
              <a:rPr lang="ru-RU" sz="1800" dirty="0" smtClean="0"/>
              <a:t>базофилов, высвобождая многочисленные медиаторы</a:t>
            </a:r>
            <a:r>
              <a:rPr lang="ru-RU" sz="1800" dirty="0"/>
              <a:t>, такие как гистамин, </a:t>
            </a:r>
            <a:r>
              <a:rPr lang="ru-RU" sz="1800" dirty="0" err="1" smtClean="0"/>
              <a:t>серотонин</a:t>
            </a:r>
            <a:r>
              <a:rPr lang="ru-RU" sz="1800" dirty="0" smtClean="0"/>
              <a:t>, фактор активации тромбоцитов </a:t>
            </a:r>
            <a:r>
              <a:rPr lang="ru-RU" sz="1800" dirty="0"/>
              <a:t>(ФАТ) и </a:t>
            </a:r>
            <a:r>
              <a:rPr lang="ru-RU" sz="1800" dirty="0" err="1" smtClean="0"/>
              <a:t>триптаза</a:t>
            </a:r>
            <a:r>
              <a:rPr lang="ru-RU" sz="1800" dirty="0" smtClean="0"/>
              <a:t>. Их </a:t>
            </a:r>
            <a:r>
              <a:rPr lang="ru-RU" sz="1800" dirty="0"/>
              <a:t>кооперативный эффект вызывает </a:t>
            </a:r>
            <a:r>
              <a:rPr lang="ru-RU" sz="1800" dirty="0" err="1" smtClean="0"/>
              <a:t>вазодилатацию</a:t>
            </a:r>
            <a:r>
              <a:rPr lang="ru-RU" sz="1800" dirty="0" smtClean="0"/>
              <a:t> и </a:t>
            </a:r>
            <a:r>
              <a:rPr lang="ru-RU" sz="1800" dirty="0"/>
              <a:t>повышенную </a:t>
            </a:r>
            <a:r>
              <a:rPr lang="ru-RU" sz="1800" dirty="0" smtClean="0"/>
              <a:t>проницаемость емкостных </a:t>
            </a:r>
            <a:r>
              <a:rPr lang="ru-RU" sz="1800" dirty="0" err="1"/>
              <a:t>микрососудов</a:t>
            </a:r>
            <a:r>
              <a:rPr lang="ru-RU" sz="1800" dirty="0"/>
              <a:t>. Быстро </a:t>
            </a:r>
            <a:r>
              <a:rPr lang="ru-RU" sz="1800" dirty="0" smtClean="0"/>
              <a:t>снижается артериальное </a:t>
            </a:r>
            <a:r>
              <a:rPr lang="ru-RU" sz="1800" dirty="0"/>
              <a:t>давление, развивается отек мягких тканей и подкожной </a:t>
            </a:r>
            <a:r>
              <a:rPr lang="ru-RU" sz="1800" dirty="0" smtClean="0"/>
              <a:t>клетчатки</a:t>
            </a:r>
            <a:r>
              <a:rPr lang="ru-RU" sz="1800"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428604"/>
            <a:ext cx="8186766" cy="5500726"/>
          </a:xfrm>
        </p:spPr>
        <p:txBody>
          <a:bodyPr>
            <a:noAutofit/>
          </a:bodyPr>
          <a:lstStyle/>
          <a:p>
            <a:pPr algn="l"/>
            <a:r>
              <a:rPr lang="ru-RU" sz="2400" dirty="0">
                <a:solidFill>
                  <a:schemeClr val="tx1"/>
                </a:solidFill>
              </a:rPr>
              <a:t>В целом, возникает </a:t>
            </a:r>
            <a:r>
              <a:rPr lang="ru-RU" sz="2400" dirty="0" smtClean="0">
                <a:solidFill>
                  <a:schemeClr val="tx1"/>
                </a:solidFill>
              </a:rPr>
              <a:t>типичная картина </a:t>
            </a:r>
            <a:r>
              <a:rPr lang="ru-RU" sz="2400" dirty="0">
                <a:solidFill>
                  <a:schemeClr val="tx1"/>
                </a:solidFill>
              </a:rPr>
              <a:t>анафилаксического шока. Кроме </a:t>
            </a:r>
            <a:r>
              <a:rPr lang="ru-RU" sz="2400" dirty="0" smtClean="0">
                <a:solidFill>
                  <a:schemeClr val="tx1"/>
                </a:solidFill>
              </a:rPr>
              <a:t>того, многие </a:t>
            </a:r>
            <a:r>
              <a:rPr lang="ru-RU" sz="2400" dirty="0">
                <a:solidFill>
                  <a:schemeClr val="tx1"/>
                </a:solidFill>
              </a:rPr>
              <a:t>медицинские </a:t>
            </a:r>
            <a:r>
              <a:rPr lang="ru-RU" sz="2400" dirty="0" smtClean="0">
                <a:solidFill>
                  <a:schemeClr val="tx1"/>
                </a:solidFill>
              </a:rPr>
              <a:t>препараты, например</a:t>
            </a:r>
            <a:r>
              <a:rPr lang="ru-RU" sz="2400" dirty="0">
                <a:solidFill>
                  <a:schemeClr val="tx1"/>
                </a:solidFill>
              </a:rPr>
              <a:t>, миорелаксанты и опиоиды </a:t>
            </a:r>
            <a:r>
              <a:rPr lang="ru-RU" sz="2400" dirty="0" smtClean="0">
                <a:solidFill>
                  <a:schemeClr val="tx1"/>
                </a:solidFill>
              </a:rPr>
              <a:t>обладают </a:t>
            </a:r>
            <a:r>
              <a:rPr lang="ru-RU" sz="2400" dirty="0">
                <a:solidFill>
                  <a:schemeClr val="tx1"/>
                </a:solidFill>
              </a:rPr>
              <a:t>способностью напрямую высвобождать гистамин из тучных клеток и </a:t>
            </a:r>
            <a:r>
              <a:rPr lang="ru-RU" sz="2400" dirty="0" smtClean="0">
                <a:solidFill>
                  <a:schemeClr val="tx1"/>
                </a:solidFill>
              </a:rPr>
              <a:t>поэтому </a:t>
            </a:r>
            <a:r>
              <a:rPr lang="ru-RU" sz="2400" dirty="0">
                <a:solidFill>
                  <a:schemeClr val="tx1"/>
                </a:solidFill>
              </a:rPr>
              <a:t>не относятся к иммунным повреждениям; их более правильно </a:t>
            </a:r>
            <a:r>
              <a:rPr lang="ru-RU" sz="2400" dirty="0" smtClean="0">
                <a:solidFill>
                  <a:schemeClr val="tx1"/>
                </a:solidFill>
              </a:rPr>
              <a:t>называть </a:t>
            </a:r>
            <a:r>
              <a:rPr lang="ru-RU" sz="2400" dirty="0" err="1" smtClean="0">
                <a:solidFill>
                  <a:schemeClr val="tx1"/>
                </a:solidFill>
              </a:rPr>
              <a:t>анафилактоид</a:t>
            </a:r>
            <a:r>
              <a:rPr lang="ru-RU" sz="2400" dirty="0" smtClean="0">
                <a:solidFill>
                  <a:schemeClr val="tx1"/>
                </a:solidFill>
              </a:rPr>
              <a:t> </a:t>
            </a:r>
            <a:r>
              <a:rPr lang="ru-RU" sz="2400" dirty="0" err="1" smtClean="0">
                <a:solidFill>
                  <a:schemeClr val="tx1"/>
                </a:solidFill>
              </a:rPr>
              <a:t>ными</a:t>
            </a:r>
            <a:r>
              <a:rPr lang="ru-RU" sz="2400" dirty="0">
                <a:solidFill>
                  <a:schemeClr val="tx1"/>
                </a:solidFill>
              </a:rPr>
              <a:t> </a:t>
            </a:r>
            <a:r>
              <a:rPr lang="ru-RU" sz="2400" dirty="0" smtClean="0">
                <a:solidFill>
                  <a:schemeClr val="tx1"/>
                </a:solidFill>
              </a:rPr>
              <a:t>реакциями</a:t>
            </a:r>
            <a:r>
              <a:rPr lang="ru-RU" sz="2400" dirty="0">
                <a:solidFill>
                  <a:schemeClr val="tx1"/>
                </a:solidFill>
              </a:rPr>
              <a:t>, </a:t>
            </a:r>
            <a:r>
              <a:rPr lang="ru-RU" sz="2400" dirty="0" smtClean="0">
                <a:solidFill>
                  <a:schemeClr val="tx1"/>
                </a:solidFill>
              </a:rPr>
              <a:t>которые протекают </a:t>
            </a:r>
            <a:r>
              <a:rPr lang="ru-RU" sz="2400" dirty="0">
                <a:solidFill>
                  <a:schemeClr val="tx1"/>
                </a:solidFill>
              </a:rPr>
              <a:t>намного мягче, без </a:t>
            </a:r>
            <a:r>
              <a:rPr lang="ru-RU" sz="2400" dirty="0" smtClean="0">
                <a:solidFill>
                  <a:schemeClr val="tx1"/>
                </a:solidFill>
              </a:rPr>
              <a:t>сосудистого </a:t>
            </a:r>
            <a:r>
              <a:rPr lang="ru-RU" sz="2400" dirty="0">
                <a:solidFill>
                  <a:schemeClr val="tx1"/>
                </a:solidFill>
              </a:rPr>
              <a:t>коллапса. Типичную </a:t>
            </a:r>
            <a:r>
              <a:rPr lang="ru-RU" sz="2400" dirty="0" smtClean="0">
                <a:solidFill>
                  <a:schemeClr val="tx1"/>
                </a:solidFill>
              </a:rPr>
              <a:t>анафилаксию или </a:t>
            </a:r>
            <a:r>
              <a:rPr lang="ru-RU" sz="2400" dirty="0">
                <a:solidFill>
                  <a:schemeClr val="tx1"/>
                </a:solidFill>
              </a:rPr>
              <a:t>анафилактоидные реакции у </a:t>
            </a:r>
            <a:r>
              <a:rPr lang="ru-RU" sz="2400" dirty="0" smtClean="0">
                <a:solidFill>
                  <a:schemeClr val="tx1"/>
                </a:solidFill>
              </a:rPr>
              <a:t>беременных </a:t>
            </a:r>
            <a:r>
              <a:rPr lang="ru-RU" sz="2400" dirty="0">
                <a:solidFill>
                  <a:schemeClr val="tx1"/>
                </a:solidFill>
              </a:rPr>
              <a:t>женщин могут вызвать многие медицинские препараты; их </a:t>
            </a:r>
            <a:r>
              <a:rPr lang="ru-RU" sz="2400" dirty="0" smtClean="0">
                <a:solidFill>
                  <a:schemeClr val="tx1"/>
                </a:solidFill>
              </a:rPr>
              <a:t>процентное соотношение указано на рис.</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57224" y="4714884"/>
            <a:ext cx="8183880" cy="1051560"/>
          </a:xfrm>
        </p:spPr>
        <p:txBody>
          <a:bodyPr>
            <a:normAutofit/>
          </a:bodyPr>
          <a:lstStyle/>
          <a:p>
            <a:r>
              <a:rPr lang="ru-RU" sz="2000" dirty="0" smtClean="0"/>
              <a:t>Чужеродные антигены, способные вызвать иммунное повреждение </a:t>
            </a:r>
            <a:r>
              <a:rPr lang="en-US" sz="2000" dirty="0" smtClean="0"/>
              <a:t>I </a:t>
            </a:r>
            <a:r>
              <a:rPr lang="ru-RU" sz="2000" dirty="0" smtClean="0"/>
              <a:t>типа (Серов В.Н., Маркин С.А. 2003)</a:t>
            </a:r>
            <a:endParaRPr lang="ru-RU" sz="2000" dirty="0"/>
          </a:p>
        </p:txBody>
      </p:sp>
      <p:pic>
        <p:nvPicPr>
          <p:cNvPr id="8" name="Содержимое 7"/>
          <p:cNvPicPr>
            <a:picLocks noGrp="1"/>
          </p:cNvPicPr>
          <p:nvPr>
            <p:ph idx="1"/>
          </p:nvPr>
        </p:nvPicPr>
        <p:blipFill>
          <a:blip r:embed="rId2"/>
          <a:srcRect l="30120" t="45499" r="32977" b="32193"/>
          <a:stretch>
            <a:fillRect/>
          </a:stretch>
        </p:blipFill>
        <p:spPr bwMode="auto">
          <a:xfrm>
            <a:off x="1714480" y="571480"/>
            <a:ext cx="5357849" cy="378621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5429288"/>
          </a:xfrm>
        </p:spPr>
        <p:txBody>
          <a:bodyPr>
            <a:noAutofit/>
          </a:bodyPr>
          <a:lstStyle/>
          <a:p>
            <a:pPr algn="l"/>
            <a:r>
              <a:rPr lang="ru-RU" sz="1600" b="1" i="1" dirty="0" err="1">
                <a:solidFill>
                  <a:srgbClr val="FFC000"/>
                </a:solidFill>
              </a:rPr>
              <a:t>Миорелаксанты</a:t>
            </a:r>
            <a:r>
              <a:rPr lang="ru-RU" sz="1600" b="1" i="1" dirty="0">
                <a:solidFill>
                  <a:srgbClr val="FFC000"/>
                </a:solidFill>
              </a:rPr>
              <a:t>.</a:t>
            </a:r>
            <a:r>
              <a:rPr lang="ru-RU" sz="1600" b="1" i="1" dirty="0">
                <a:solidFill>
                  <a:schemeClr val="tx1"/>
                </a:solidFill>
              </a:rPr>
              <a:t> </a:t>
            </a:r>
            <a:r>
              <a:rPr lang="ru-RU" sz="1600" b="1" i="1" dirty="0" smtClean="0">
                <a:solidFill>
                  <a:schemeClr val="tx1"/>
                </a:solidFill>
              </a:rPr>
              <a:t/>
            </a:r>
            <a:br>
              <a:rPr lang="ru-RU" sz="1600" b="1" i="1" dirty="0" smtClean="0">
                <a:solidFill>
                  <a:schemeClr val="tx1"/>
                </a:solidFill>
              </a:rPr>
            </a:br>
            <a:r>
              <a:rPr lang="ru-RU" sz="1600" dirty="0" smtClean="0">
                <a:solidFill>
                  <a:schemeClr val="tx1"/>
                </a:solidFill>
              </a:rPr>
              <a:t>У </a:t>
            </a:r>
            <a:r>
              <a:rPr lang="ru-RU" sz="1600" dirty="0">
                <a:solidFill>
                  <a:schemeClr val="tx1"/>
                </a:solidFill>
              </a:rPr>
              <a:t>большинства пациенток анафилактоидная реакция </a:t>
            </a:r>
            <a:r>
              <a:rPr lang="ru-RU" sz="1600" dirty="0" smtClean="0">
                <a:solidFill>
                  <a:schemeClr val="tx1"/>
                </a:solidFill>
              </a:rPr>
              <a:t>появляется </a:t>
            </a:r>
            <a:r>
              <a:rPr lang="ru-RU" sz="1600" dirty="0">
                <a:solidFill>
                  <a:schemeClr val="tx1"/>
                </a:solidFill>
              </a:rPr>
              <a:t>как бы при первом введении препарата, но фактически это не так, </a:t>
            </a:r>
            <a:r>
              <a:rPr lang="ru-RU" sz="1600" dirty="0" smtClean="0">
                <a:solidFill>
                  <a:schemeClr val="tx1"/>
                </a:solidFill>
              </a:rPr>
              <a:t>поскольку </a:t>
            </a:r>
            <a:r>
              <a:rPr lang="ru-RU" sz="1600" dirty="0">
                <a:solidFill>
                  <a:schemeClr val="tx1"/>
                </a:solidFill>
              </a:rPr>
              <a:t>первичная аллергизация происходит раньше, под влиянием ионов </a:t>
            </a:r>
            <a:r>
              <a:rPr lang="ru-RU" sz="1600" dirty="0" smtClean="0">
                <a:solidFill>
                  <a:schemeClr val="tx1"/>
                </a:solidFill>
              </a:rPr>
              <a:t>аммония, входящих </a:t>
            </a:r>
            <a:r>
              <a:rPr lang="ru-RU" sz="1600" dirty="0">
                <a:solidFill>
                  <a:schemeClr val="tx1"/>
                </a:solidFill>
              </a:rPr>
              <a:t>в состав косметических и </a:t>
            </a:r>
            <a:r>
              <a:rPr lang="ru-RU" sz="1600" dirty="0" smtClean="0">
                <a:solidFill>
                  <a:schemeClr val="tx1"/>
                </a:solidFill>
              </a:rPr>
              <a:t>дезинфицирующих средств</a:t>
            </a:r>
            <a:r>
              <a:rPr lang="ru-RU" sz="1600" dirty="0">
                <a:solidFill>
                  <a:schemeClr val="tx1"/>
                </a:solidFill>
              </a:rPr>
              <a:t>, широко </a:t>
            </a:r>
            <a:r>
              <a:rPr lang="ru-RU" sz="1600" dirty="0" smtClean="0">
                <a:solidFill>
                  <a:schemeClr val="tx1"/>
                </a:solidFill>
              </a:rPr>
              <a:t>используемых </a:t>
            </a:r>
            <a:r>
              <a:rPr lang="ru-RU" sz="1600" dirty="0">
                <a:solidFill>
                  <a:schemeClr val="tx1"/>
                </a:solidFill>
              </a:rPr>
              <a:t>женщинами. </a:t>
            </a:r>
            <a:r>
              <a:rPr lang="ru-RU" sz="1600" dirty="0" smtClean="0">
                <a:solidFill>
                  <a:schemeClr val="tx1"/>
                </a:solidFill>
              </a:rPr>
              <a:t>У сенсибилизированных женщин </a:t>
            </a:r>
            <a:r>
              <a:rPr lang="ru-RU" sz="1600" dirty="0">
                <a:solidFill>
                  <a:schemeClr val="tx1"/>
                </a:solidFill>
              </a:rPr>
              <a:t>возможна </a:t>
            </a:r>
            <a:r>
              <a:rPr lang="ru-RU" sz="1600" dirty="0" smtClean="0">
                <a:solidFill>
                  <a:schemeClr val="tx1"/>
                </a:solidFill>
              </a:rPr>
              <a:t>перекрестная реакция </a:t>
            </a:r>
            <a:r>
              <a:rPr lang="ru-RU" sz="1600" dirty="0">
                <a:solidFill>
                  <a:schemeClr val="tx1"/>
                </a:solidFill>
              </a:rPr>
              <a:t>между разными </a:t>
            </a:r>
            <a:r>
              <a:rPr lang="ru-RU" sz="1600" dirty="0" err="1" smtClean="0">
                <a:solidFill>
                  <a:schemeClr val="tx1"/>
                </a:solidFill>
              </a:rPr>
              <a:t>миорелаксантами</a:t>
            </a:r>
            <a:r>
              <a:rPr lang="ru-RU" sz="1600" dirty="0" smtClean="0">
                <a:solidFill>
                  <a:schemeClr val="tx1"/>
                </a:solidFill>
              </a:rPr>
              <a:t>, так </a:t>
            </a:r>
            <a:r>
              <a:rPr lang="ru-RU" sz="1600" dirty="0">
                <a:solidFill>
                  <a:schemeClr val="tx1"/>
                </a:solidFill>
              </a:rPr>
              <a:t>как все они вызывают прямое </a:t>
            </a:r>
            <a:r>
              <a:rPr lang="ru-RU" sz="1600" dirty="0" smtClean="0">
                <a:solidFill>
                  <a:schemeClr val="tx1"/>
                </a:solidFill>
              </a:rPr>
              <a:t>высвобождение </a:t>
            </a:r>
            <a:r>
              <a:rPr lang="ru-RU" sz="1600" dirty="0">
                <a:solidFill>
                  <a:schemeClr val="tx1"/>
                </a:solidFill>
              </a:rPr>
              <a:t>гистамина.</a:t>
            </a:r>
            <a:br>
              <a:rPr lang="ru-RU" sz="1600" dirty="0">
                <a:solidFill>
                  <a:schemeClr val="tx1"/>
                </a:solidFill>
              </a:rPr>
            </a:br>
            <a:r>
              <a:rPr lang="ru-RU" sz="1600" b="1" i="1" dirty="0">
                <a:solidFill>
                  <a:srgbClr val="FFC000"/>
                </a:solidFill>
              </a:rPr>
              <a:t>Местные анестетики. </a:t>
            </a:r>
            <a:r>
              <a:rPr lang="ru-RU" sz="1600" b="1" i="1" dirty="0" smtClean="0">
                <a:solidFill>
                  <a:schemeClr val="tx1"/>
                </a:solidFill>
              </a:rPr>
              <a:t/>
            </a:r>
            <a:br>
              <a:rPr lang="ru-RU" sz="1600" b="1" i="1" dirty="0" smtClean="0">
                <a:solidFill>
                  <a:schemeClr val="tx1"/>
                </a:solidFill>
              </a:rPr>
            </a:br>
            <a:r>
              <a:rPr lang="ru-RU" sz="1600" dirty="0" smtClean="0">
                <a:solidFill>
                  <a:schemeClr val="tx1"/>
                </a:solidFill>
              </a:rPr>
              <a:t>По </a:t>
            </a:r>
            <a:r>
              <a:rPr lang="ru-RU" sz="1600" dirty="0">
                <a:solidFill>
                  <a:schemeClr val="tx1"/>
                </a:solidFill>
              </a:rPr>
              <a:t>химической структуре они подразделяются на </a:t>
            </a:r>
            <a:r>
              <a:rPr lang="ru-RU" sz="1600" dirty="0" smtClean="0">
                <a:solidFill>
                  <a:schemeClr val="tx1"/>
                </a:solidFill>
              </a:rPr>
              <a:t>две</a:t>
            </a:r>
            <a:r>
              <a:rPr lang="ru-RU" sz="1600" b="1" i="1" dirty="0" smtClean="0">
                <a:solidFill>
                  <a:schemeClr val="tx1"/>
                </a:solidFill>
              </a:rPr>
              <a:t> </a:t>
            </a:r>
            <a:r>
              <a:rPr lang="ru-RU" sz="1600" dirty="0" smtClean="0">
                <a:solidFill>
                  <a:schemeClr val="tx1"/>
                </a:solidFill>
              </a:rPr>
              <a:t>группы</a:t>
            </a:r>
            <a:r>
              <a:rPr lang="ru-RU" sz="1600" dirty="0">
                <a:solidFill>
                  <a:schemeClr val="tx1"/>
                </a:solidFill>
              </a:rPr>
              <a:t>: первая, в основе которой </a:t>
            </a:r>
            <a:r>
              <a:rPr lang="ru-RU" sz="1600" dirty="0" err="1">
                <a:solidFill>
                  <a:schemeClr val="tx1"/>
                </a:solidFill>
              </a:rPr>
              <a:t>бензоевая</a:t>
            </a:r>
            <a:r>
              <a:rPr lang="ru-RU" sz="1600" dirty="0">
                <a:solidFill>
                  <a:schemeClr val="tx1"/>
                </a:solidFill>
              </a:rPr>
              <a:t> кислота (</a:t>
            </a:r>
            <a:r>
              <a:rPr lang="ru-RU" sz="1600" dirty="0" err="1">
                <a:solidFill>
                  <a:schemeClr val="tx1"/>
                </a:solidFill>
              </a:rPr>
              <a:t>бензокаин</a:t>
            </a:r>
            <a:r>
              <a:rPr lang="ru-RU" sz="1600" dirty="0">
                <a:solidFill>
                  <a:schemeClr val="tx1"/>
                </a:solidFill>
              </a:rPr>
              <a:t>, </a:t>
            </a:r>
            <a:r>
              <a:rPr lang="ru-RU" sz="1600" dirty="0" err="1" smtClean="0">
                <a:solidFill>
                  <a:schemeClr val="tx1"/>
                </a:solidFill>
              </a:rPr>
              <a:t>хлоропрокаин</a:t>
            </a:r>
            <a:r>
              <a:rPr lang="ru-RU" sz="1600" dirty="0" smtClean="0">
                <a:solidFill>
                  <a:schemeClr val="tx1"/>
                </a:solidFill>
              </a:rPr>
              <a:t>, </a:t>
            </a:r>
            <a:r>
              <a:rPr lang="ru-RU" sz="1600" dirty="0" err="1" smtClean="0">
                <a:solidFill>
                  <a:schemeClr val="tx1"/>
                </a:solidFill>
              </a:rPr>
              <a:t>прокаин</a:t>
            </a:r>
            <a:r>
              <a:rPr lang="ru-RU" sz="1600" dirty="0">
                <a:solidFill>
                  <a:schemeClr val="tx1"/>
                </a:solidFill>
              </a:rPr>
              <a:t>, </a:t>
            </a:r>
            <a:r>
              <a:rPr lang="ru-RU" sz="1600" dirty="0" err="1">
                <a:solidFill>
                  <a:schemeClr val="tx1"/>
                </a:solidFill>
              </a:rPr>
              <a:t>тетракаин</a:t>
            </a:r>
            <a:r>
              <a:rPr lang="ru-RU" sz="1600" dirty="0">
                <a:solidFill>
                  <a:schemeClr val="tx1"/>
                </a:solidFill>
              </a:rPr>
              <a:t>) и вторая – амидная группа (</a:t>
            </a:r>
            <a:r>
              <a:rPr lang="ru-RU" sz="1600" dirty="0" err="1">
                <a:solidFill>
                  <a:schemeClr val="tx1"/>
                </a:solidFill>
              </a:rPr>
              <a:t>бупикаин</a:t>
            </a:r>
            <a:r>
              <a:rPr lang="ru-RU" sz="1600" dirty="0">
                <a:solidFill>
                  <a:schemeClr val="tx1"/>
                </a:solidFill>
              </a:rPr>
              <a:t>, </a:t>
            </a:r>
            <a:r>
              <a:rPr lang="ru-RU" sz="1600" dirty="0" err="1">
                <a:solidFill>
                  <a:schemeClr val="tx1"/>
                </a:solidFill>
              </a:rPr>
              <a:t>этидокаин</a:t>
            </a:r>
            <a:r>
              <a:rPr lang="ru-RU" sz="1600" dirty="0">
                <a:solidFill>
                  <a:schemeClr val="tx1"/>
                </a:solidFill>
              </a:rPr>
              <a:t>, </a:t>
            </a:r>
            <a:r>
              <a:rPr lang="ru-RU" sz="1600" dirty="0" err="1" smtClean="0">
                <a:solidFill>
                  <a:schemeClr val="tx1"/>
                </a:solidFill>
              </a:rPr>
              <a:t>лидокаин</a:t>
            </a:r>
            <a:r>
              <a:rPr lang="ru-RU" sz="1600" dirty="0" smtClean="0">
                <a:solidFill>
                  <a:schemeClr val="tx1"/>
                </a:solidFill>
              </a:rPr>
              <a:t>, </a:t>
            </a:r>
            <a:r>
              <a:rPr lang="ru-RU" sz="1600" dirty="0" err="1" smtClean="0">
                <a:solidFill>
                  <a:schemeClr val="tx1"/>
                </a:solidFill>
              </a:rPr>
              <a:t>мепивакаин</a:t>
            </a:r>
            <a:r>
              <a:rPr lang="ru-RU" sz="1600" dirty="0" smtClean="0">
                <a:solidFill>
                  <a:schemeClr val="tx1"/>
                </a:solidFill>
              </a:rPr>
              <a:t>, </a:t>
            </a:r>
            <a:r>
              <a:rPr lang="ru-RU" sz="1600" dirty="0" err="1" smtClean="0">
                <a:solidFill>
                  <a:schemeClr val="tx1"/>
                </a:solidFill>
              </a:rPr>
              <a:t>пролокаин</a:t>
            </a:r>
            <a:r>
              <a:rPr lang="ru-RU" sz="1600" dirty="0">
                <a:solidFill>
                  <a:schemeClr val="tx1"/>
                </a:solidFill>
              </a:rPr>
              <a:t>, </a:t>
            </a:r>
            <a:r>
              <a:rPr lang="ru-RU" sz="1600" dirty="0" err="1">
                <a:solidFill>
                  <a:schemeClr val="tx1"/>
                </a:solidFill>
              </a:rPr>
              <a:t>ропикаин</a:t>
            </a:r>
            <a:r>
              <a:rPr lang="ru-RU" sz="1600" dirty="0">
                <a:solidFill>
                  <a:schemeClr val="tx1"/>
                </a:solidFill>
              </a:rPr>
              <a:t>). Возможно перекрестное реагирование </a:t>
            </a:r>
            <a:r>
              <a:rPr lang="ru-RU" sz="1600" dirty="0" smtClean="0">
                <a:solidFill>
                  <a:schemeClr val="tx1"/>
                </a:solidFill>
              </a:rPr>
              <a:t>между препаратами </a:t>
            </a:r>
            <a:r>
              <a:rPr lang="ru-RU" sz="1600" dirty="0">
                <a:solidFill>
                  <a:schemeClr val="tx1"/>
                </a:solidFill>
              </a:rPr>
              <a:t>внутри групп, но не между группами. Уловить в анамнезе </a:t>
            </a:r>
            <a:r>
              <a:rPr lang="ru-RU" sz="1600" dirty="0" smtClean="0">
                <a:solidFill>
                  <a:schemeClr val="tx1"/>
                </a:solidFill>
              </a:rPr>
              <a:t>первичную </a:t>
            </a:r>
            <a:r>
              <a:rPr lang="ru-RU" sz="1600" dirty="0" err="1" smtClean="0">
                <a:solidFill>
                  <a:schemeClr val="tx1"/>
                </a:solidFill>
              </a:rPr>
              <a:t>аллергизацию</a:t>
            </a:r>
            <a:r>
              <a:rPr lang="ru-RU" sz="1600" dirty="0" smtClean="0">
                <a:solidFill>
                  <a:schemeClr val="tx1"/>
                </a:solidFill>
              </a:rPr>
              <a:t> на </a:t>
            </a:r>
            <a:r>
              <a:rPr lang="ru-RU" sz="1600" dirty="0">
                <a:solidFill>
                  <a:schemeClr val="tx1"/>
                </a:solidFill>
              </a:rPr>
              <a:t>препарат той или иной группы практически </a:t>
            </a:r>
            <a:r>
              <a:rPr lang="ru-RU" sz="1600" dirty="0" smtClean="0">
                <a:solidFill>
                  <a:schemeClr val="tx1"/>
                </a:solidFill>
              </a:rPr>
              <a:t>невозможно. При </a:t>
            </a:r>
            <a:r>
              <a:rPr lang="ru-RU" sz="1600" dirty="0">
                <a:solidFill>
                  <a:schemeClr val="tx1"/>
                </a:solidFill>
              </a:rPr>
              <a:t>четком упоминании о любой острой реакции гиперчувствительности </a:t>
            </a:r>
            <a:r>
              <a:rPr lang="ru-RU" sz="1600" dirty="0" smtClean="0">
                <a:solidFill>
                  <a:schemeClr val="tx1"/>
                </a:solidFill>
              </a:rPr>
              <a:t>необходимы внутрикожные тесты</a:t>
            </a:r>
            <a:r>
              <a:rPr lang="ru-RU" sz="1600" dirty="0">
                <a:solidFill>
                  <a:schemeClr val="tx1"/>
                </a:solidFill>
              </a:rPr>
              <a:t>, чтобы исключить любой риск перед </a:t>
            </a:r>
            <a:r>
              <a:rPr lang="ru-RU" sz="1600" dirty="0" smtClean="0">
                <a:solidFill>
                  <a:schemeClr val="tx1"/>
                </a:solidFill>
              </a:rPr>
              <a:t>проведением наркоза </a:t>
            </a:r>
            <a:r>
              <a:rPr lang="ru-RU" sz="1600" dirty="0">
                <a:solidFill>
                  <a:schemeClr val="tx1"/>
                </a:solidFill>
              </a:rPr>
              <a:t>у конкретной женщины. Лучше всего использовать анестетик из </a:t>
            </a:r>
            <a:r>
              <a:rPr lang="ru-RU" sz="1600" dirty="0" smtClean="0">
                <a:solidFill>
                  <a:schemeClr val="tx1"/>
                </a:solidFill>
              </a:rPr>
              <a:t>другой химической </a:t>
            </a:r>
            <a:r>
              <a:rPr lang="ru-RU" sz="1600" dirty="0">
                <a:solidFill>
                  <a:schemeClr val="tx1"/>
                </a:solidFill>
              </a:rPr>
              <a:t>группы.</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401</TotalTime>
  <Words>2342</Words>
  <Application>Microsoft Office PowerPoint</Application>
  <PresentationFormat>Экран (4:3)</PresentationFormat>
  <Paragraphs>76</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Аспект</vt:lpstr>
      <vt:lpstr>Ятрогении в акушерскойпрактике (классификация, патоморфологическая диагностика)</vt:lpstr>
      <vt:lpstr>Определение</vt:lpstr>
      <vt:lpstr>    Материнская смерть определяется как обусловленная беременностью (независимо от ее продолжительности и локализации) смерть женщины, наступившая в период беременности или в течение 42 дней после ее окончания от какой-либо причины, связанной с беременностью, отягощенной ею или ее ведением, но не от несчастного случая или случайно возникшей причины. Случаи материнской смерти следует подразделять на две группы: Смерть, непосредственно связанная с акушерскими причинами: смерть в результате акушерских осложнений состояния беременности (то есть беременности, родов и послеродового периода), а также в результате вмешательств, упущений, неправильного лечения или цепи событий, последовавших за любой из перечисленных причин. Смерть, косвенно связанная с акушерскими причинами: смерть в результате существовавшей прежде болезни или болезни, развившейся в период болезни, вне связи с непосредственной акушерской причиной, но отягощенной физиологическим воздействием беременности.</vt:lpstr>
      <vt:lpstr>В 15 классе МКБ-10 ятрогенная патология представлена не общей рубрикой, а разбросана в различных разделах, например, в акушерской травме и анестезиологических осложнениях. Все остальные формы ятрогений включаются в рубрику О75.4 «Осложнения, вызванные акушерским оперативным вмешательством и другими процедурами», кроме осложнений анестезии, хирургической раны, расхождения швов, гематомы и инфекции. Понятие «процедуры» соответствуют той части определения акушерских причин МС, где говорится об упущениях и неправильном лечении.</vt:lpstr>
      <vt:lpstr>Нами предлагается следующая рабочая классификация ятрогенной патологии в акушерстве: 1. Иммунное повреждение I типа – немедленная гиперчувствительность: анафилактический шок на препараты для анестезии, для ее индукции, миорелаксанты, антибиотики, другие лекарства и вещества. 2. Цитотоксические реакции IІ типа: гемолитические трансфузионные и аутоиммунные реакции. 3. Токсическое действие препаратов: идиосинкразия, полипрагмазия. 4. Дефекты инфузионной терапии и реанимации. 5. Хирургические и диагностические ятрогении: случайные повреждения кровеносных сосудов и органов малого таза.</vt:lpstr>
      <vt:lpstr>Иммунные повреждения I типа</vt:lpstr>
      <vt:lpstr>В целом, возникает типичная картина анафилаксического шока. Кроме того, многие медицинские препараты, например, миорелаксанты и опиоиды обладают способностью напрямую высвобождать гистамин из тучных клеток и поэтому не относятся к иммунным повреждениям; их более правильно называть анафилактоид ными реакциями, которые протекают намного мягче, без сосудистого коллапса. Типичную анафилаксию или анафилактоидные реакции у беременных женщин могут вызвать многие медицинские препараты; их процентное соотношение указано на рис.</vt:lpstr>
      <vt:lpstr>Чужеродные антигены, способные вызвать иммунное повреждение I типа (Серов В.Н., Маркин С.А. 2003)</vt:lpstr>
      <vt:lpstr>Миорелаксанты.  У большинства пациенток анафилактоидная реакция появляется как бы при первом введении препарата, но фактически это не так, поскольку первичная аллергизация происходит раньше, под влиянием ионов аммония, входящих в состав косметических и дезинфицирующих средств, широко используемых женщинами. У сенсибилизированных женщин возможна перекрестная реакция между разными миорелаксантами, так как все они вызывают прямое высвобождение гистамина. Местные анестетики.  По химической структуре они подразделяются на две группы: первая, в основе которой бензоевая кислота (бензокаин, хлоропрокаин, прокаин, тетракаин) и вторая – амидная группа (бупикаин, этидокаин, лидокаин, мепивакаин, пролокаин, ропикаин). Возможно перекрестное реагирование между препаратами внутри групп, но не между группами. Уловить в анамнезе первичную аллергизацию на препарат той или иной группы практически невозможно. При четком упоминании о любой острой реакции гиперчувствительности необходимы внутрикожные тесты, чтобы исключить любой риск перед проведением наркоза у конкретной женщины. Лучше всего использовать анестетик из другой химической группы.</vt:lpstr>
      <vt:lpstr>Препараты для индукции анестезии.  К редко встречающимся случаям анафилаксии могут привести тиопентал, этомидат и кетамин, либо входящие в их состав растворители (кремафор, фосфатид и др.). Опиоиды. Они подразделяются на две группы: 1) морфин, кодеин, гидроморфин, оксикодон; 2) фентанил, суфентанил, альфетанил, метгеридин. Возможна перекрестная анафилаксия внутри этих групп или более мягкая картина на фоне высвобождения медиаторов тучными клетками. Особое внимание к опиоидам должно быть у беременных женщин–наркоманок, которые предварительно сенсибилизированы к ним. Окситоцин. Изредка у беременных женщин с бронхиальной астмой возника- ет анафилактоидная реакция на обычную дозу окситоцина в виде артериальной гипотонии, крапивницы и сильного зуда; это объясняется чувствительностью к этому гормону не только миометрия, но и гладкомышечного компонента стенок артерий и артериол</vt:lpstr>
      <vt:lpstr>Пример </vt:lpstr>
      <vt:lpstr>Заключительный клинический диагноз: Осн: 11-е своевременные роды. Дефект последа. Контрольное ручное обследование послеродовой матки. Синдром ДВС. Маточное кровотечение. Экстирпация матки с придатками. Перевязка подчревных артерий. Дренирование брюшной полости. Острая почечная и дыхательная недостаточность. Отек мозга. Латентный сифилис.  Патологоанатомический диагноз: Осн: анафилактическая реакция на внутриматочное введение антибиотика – амоксиклава (1,2 г. на 400 мл физиологического раствора): жидкая кровь в полостях сердца и магистральных артериях, шоковые почки и легкие. Операция 1: ручное обследование полости матки ( с 13-25 до 13-45) Осл: острый Синдром ДВС в фазе гипокоагуляции: геморрагическое пропитывание  мягких тканей в области операционной раны и культи, мелкоочаговые кровоизлияния под эпикардом желудочков. Выраженная жировая дистрофия печени и миокарда. Микроаденомы коры надпочечников. Операция 2: экстирпация матки с придатками, перевязка подчревных артерий, дренирование брюшной полости (21.08 с 16-20 до 18-20). Соп: латентный сифилис. Реанимационные мероприятия: ИВЛ, массивные трансфузии, непрямой массаж сердца. Патология плода и последа: живая, доношенная девочка, масса – 3300 г, порок развития – спинномозговая грыжа поясничного отдела, ХПН 2-ой степени. </vt:lpstr>
      <vt:lpstr>На аутопсии были исключены воздушная эмболия и эмболия околоплодными водами, тромбоэмболия легочной артерии. Учитывая последовательность событий, в частности, возникновение шока через 60 мин после внутриматочного введения антибиотика в обычной дозе, решено, что пусковым моментом шока стала анафилактическая реакция на введение антибиотика, поскольку данная женщина для лечения сифилиса использовала антибиотики. Данное наблюдение интересно тем, что возникновение анафилактической реакции на антибиотики может быть не только после их парэнтерального введения, но и при внутриматочном их действии, так как послеродовая матка представляет собой огромную раневую поверхность.</vt:lpstr>
      <vt:lpstr>Латекс. В последние два десятилетия возросла аллергизация населения и, особенно, работников здравоохранения, парикмахеров, пациенток с дерматитами рук на латекс – натуральное или искусственное вещество, входящее в состав резиновых перчаток, анестезиологи ческих масок, пробок и т.д. Частота сенсибилизации к латексу среди анестезиологов, хирургов и медицинских сестер колеблется от 12,5 до 15,8%, возрастая каждый год на 1% (Серов В.Н. Маркин С.А. 2003). Клинические прояв ления варьируют от анафилактического шока, опосредо ванного через IgE, и случаев с кожной симптоматикой. При беременности аллергия на латекс чаще всего возникает у медработников во время осуществления им  кесарева сечения, когда латексные частицы с хирургических перча ток акушера смешиваются с кровью матери в момент отделения плаценты, а также при зашивании разрывов шейки и промежности. Замечена связь с внутривенным введением окситоцина для стимуляции послеродового сокращения матки, так как сразу после этого возникает аллергическая реакция.</vt:lpstr>
      <vt:lpstr>Чаще всего ее истолковывают как реакцию на анестетики или окситоцин, но необходимо в этих случаях исключать и непереносимость латекса. Описаны документированные случаи анафилактического шока при нераспознанной первой реакции на латекс у беременных жен щин, развившиеся во время кесарева сечения. По данным Turillazzi E. Greco P. Etal. (2008) подтверждением диагноза ятрогении стало выявление тучных клеток в стенках бронхов и межальвеолярных септах. Посмертный специ фический латексный IgE- тест в крови оказался в высоком титре. Кроме того, диагнозу «анафи лактический шок» соответствовали циркуля торный коллапс и выраженные нарушения дыхания.</vt:lpstr>
      <vt:lpstr>Цитотоксические реакции II типа. Гемолитические осложнения.</vt:lpstr>
      <vt:lpstr>По мнению известного отечественного гематолога А.И. Воробьева и др. (2001) «лечение не должно быть опас нее болезни, и если врач идет на переливание вируснебезопасной трансфузионной среды (плазма, эритроциты, тромбоциты), он обязан обосновать это только витальными показаниями».</vt:lpstr>
      <vt:lpstr>Патологоанатомическая диагностика при перелива нии загрязненной или гемолизированной крови не отличается от таковой при резус-конфликте. Для установления диагноза крайне важным элементом является исследование остатков перелитой крови, которые по инструкции МЗ РФ должны храниться не менее 6 часов после трансфузии. На аутопсии прева лирует картина анафилаксического шока: жидкое состояние крови в крупных сосудах и сердце, внутрисосудистый гемолиз, в некоторых случаях – желтое прокрашивание интимы аорты</vt:lpstr>
      <vt:lpstr>Пример</vt:lpstr>
      <vt:lpstr>Среди смертельных осложнений переливания крови изредка встречается синдром ДВС после интраоперационной реинфузии собственной крови, взятой из брюшной полости, обычно после внематочной беременности. Аспирированная кровь, сохранная внешне, может содержать фибриновые тромбы, микрочастицы ворсин плаценты, компоненты брюшного секрета, которые являются мощными тромбопластическими субстанциями. По своим агрессивным свойствам кровь из брюшной полости следует сопоставить с амниотической жидкостью и при ее внутривенном возвращении возникает реакция, близкая ЭОВ. Надежная очистка аутоэритроцитов достигается только с помощью специальных, дорогостоящих аппаратов. При простой фильтрации аутокрови через марлю сохраняются все ее тромбопластические свойства.</vt:lpstr>
      <vt:lpstr>Токсическое действие препаратов. Идиосинкразия.Полипрагмазия</vt:lpstr>
      <vt:lpstr>Типичным примером является цитратный шок, который наблюдается при быстром, струйном внутривенном введении больших объемов консервированной крови, эритро цитарной массы или плазмы и объясняется прямым токсическим действием цитрата натрия -гемоконсерванта. Достаточно ввести 100– 150 мл крови в течение мин уты, чтобы возникла опасность цитратной интоксикации и резких изменений соотношения кальция и натрия в крови реципиента.</vt:lpstr>
      <vt:lpstr>Идиосинкразия – это индивидуальная непереносимость отдель ных лекарств,  которая не связана с иммунным повреждением и определяется главным образом врожденной неполноценностью важнейших ферментативных систем организма, например, глю козо–6–фосфатдегидрогеназы, при дефиците которой введение обычных анальгетиков вызывает гемолитические кризы. Дефицит глюкозо–6– фосфатазы, участвующей в метаболизме инсулина, объясняет тяжелые гипогликемические комы при его введении, а недостаточность митохондриальной феррокаталазы, принимаю щей участие в синтезе гемоглобина, приводит к тому, что прием обычных доз барбитуратов, сульфаниламидных препаратов и даже алкоголя сопровождаются тяжелыми порфириновыми кризами.</vt:lpstr>
      <vt:lpstr>По мнению И.Б. Манухина и др. (1999), в акушерстве часто регистрируется особая разновидность ятрогении – полипрагмазия, то есть назначение пациентке большого количества лекарственных препаратов. Существует горькая закономерность: чем больше специалистов смотрят женщину, тем больше ей назначается лекарств, особенно, при лечении тяжелых сочетанных форм гестозов, гемотрансфузионных осложнениях и других критических состояний. Как правило, они используются без учета их совместимости, взаимоусиливающего или нейтра лизующего друг друга эффектов. По мнению Ивченко В.Н.: в каждом третьем случае гибели от эклампсии женщины получали более 30-ти лекарств, нередко несовместимых друг с другом. Часто замечаешь, когда на клинико-анатомических разборах лечащему врачу вменяется в вину отсутствие назначения какого– либо популярного или «модного» лекарства и не обращается внимание на те сомнительные комплексы, вводимые внутривенно тяжелой больной.</vt:lpstr>
      <vt:lpstr>Дефекты инфузионной терапиии</vt:lpstr>
      <vt:lpstr>Случайные повреждения артерий, мочеточников и соседних с маткой органов</vt:lpstr>
      <vt:lpstr>Ко второму типу хирургических ятрогений относятся расширение объема оперативного вмешательства или повреж дения органов, после которых возника- ли отсроченные по времени «вторые болезни», такие как неоправданное удале- ние вместе с маткой труб и яичников (возни кновение послеоперационных эндокринопатий), гистерэктомии при небольших миоматозных узлах и т.д. В этом же ряду находятся диагностические процедуры, осуществляемые во время беременности (амниоцентез и др.).</vt:lpstr>
      <vt:lpstr>Патологоанатомическая диагностика ятрогений</vt:lpstr>
      <vt:lpstr>Пример. Клинико-патологоанатомический эпикриз: Женщина 29 лет регулярно наблюдалась в консультации, 12.04 в плановом порядке поступила в родильное отделение с диагнозом: беременность 35 недель, прелиминарный период, признаки гестоза в 1 и 2-ом триместрах, перед госпитализацией появились отеки нижних конечностей, протеинурия. В течение 5 дней проводилась терапия гестоза и анемии. Несмотря на лечение, признаки преэклампсии нарастали: протеинурия до 3,3 г/л, гипертензия – 140/90 мм рт ст. Решено провести экстренное кесарево сечение.17.04 в 17-35 извлечен живой недоношенный мальчик, массой 2520 г. Кровопотеря нормальная – 500 мл. В послеоперационном периоде состояние женщины удовлетворительное, пришла в сознание после общего наркоза, проводилась сокращающая, антибактериальная и инфузионная терапия. 18.04 в 9-00 получены анализы крови: Нв – 65 г/л, эритроциты 2,1 млн. Запланировано переливание эритроцитарной массы. 18.04 при попытке катетеризации правой подключичной вены произошло ранение правой подключичной артерии ( в 10-30). Проведена пункция и катетеризация левой подключичной вены. В обе вены проводилась инфузионная терапия, в частности, эритроцитарная масса. 18.04 в 11-10 (через 40 мин. после ранения правой подключичной артерии) состояние родильницы резко ухудшилось: АД упало до 80/30 мм рт ст., частота сердечных сокращение – 120–130 в мин. При массаже матки появились кровянистые выделения объемом 250мл. Заподозрено внутрибрюшное кровотечение. 18.04 в 11-40 – релапаротомия, а затем – экстирпация матки без придатков. Во время операции в 12-05 произошла остановка сердца, проводимые в течение 40 мин реанимационные мероприятия – без эффекта и в 12-50 констатирована смерть.</vt:lpstr>
      <vt:lpstr>Заключительный клинический диагноз: Состояние после 1-х преждевременных оперативных родов на 35–36 неделях беременности. Гестоз первой половины беременности. Гестационный пиелонефрит. Анемия. Кесарево сечение. Гипотоническое кровотечение в раннем послеродовом периоде. Релапаротомия. Экстирпация матки без придатков. Гемотрансфузии. Состояние после пункции правой подклю чичной вены и катетеризации левой подключичной вены. Подозрение на гематоракс справа.</vt:lpstr>
      <vt:lpstr>Патолого-анатомический диагноз: Осн: Ранение правой подключичной артерии во время попытки катетеризации правой подключичной вены после оперативного родоразрешения на 36 неделе беремен ности: местная гематома, правосторонний гемоторакс (1650 г жидкой крови со свертками). Операция 1: кесарево сечение (17.04) Фон: преэклампсия средней тяжести: неполная гестационная перестройка эндо–и миометриальных сегментов маточноплацентарных артерий. Осл: геморрагический шок: шоковые почки и легкие. Острая дыхательная недостаточность, Синдром ДВС: маточное кровотечение (матка Кувелера). Умеренно выраженная паренхиматозная дистрофия печени, миокарда, почек. Отек головного мозга Операция 2: релапаротомия, экстирпация матки без придатков (18.04). Реанимационные мероприятия: ИВЛ, непрямой массаж сердца. Патология плода: живой недоношенный мальчик, масса 2520 г.</vt:lpstr>
      <vt:lpstr>Данное наблюдение характерно тем, что после экстренного оперативного родоразрешения родиль ница находилась в удовлетворительном состоянии, пришла в сознание после наркоза; катастрофическое ухудшение ее состояния было причинно связано с ранением правой подключичной артерии, что привело к гематораксу в объеме 1650 мл крови со сгустками. Гематоракс своевременно не диагно стирован. Дальнейшая тактика акушеров была направлена на борьбу с проявлениями синдрома ДВС. Нарастающая дыхательная недостаточность привела к остановке сердца во время второй операции – экстирпации матки.</vt:lpstr>
      <vt:lpstr>    Чтобы избежать «прокурорского» подхода, пато логоанатом или судебномедицинский эксперт дол жны понимать, что некоторые ятрогении даже со смертельным исходом, но возникшие на фоне тяжелого или катастрофического состояния паци ентки, при рациональной оперативной тактики или правильно оказанной лекарственной помощи, должны учитываться как одно из осложнений основного диагноза. Тяжесть течения данной ятрогении объясняется ослаблением организма женщины, например, тяжелым акушерским кровотечением. Иными словами, оценка предсуще ствующего уровня здоровья и адекватного его состояния по ходу оперативного вмешательства помогает определить место конкретной ятрогении в структуре патолого-анатомического диагноза.</vt:lpstr>
      <vt:lpstr>Другой важный диагностический критерий – это «эффект на кончике иглы», когда лавинообразное течение шока регистрируется сразу или через несколько минут после подкожного, внутримышечного, внутривенного или внутриспинального введения препарата. Такие ситуациии опубликованы в ответ на введение полиглюкина, реланиума, пенициллина и но-шпы при первоначальном удовлетворительном состоянии женщин. Однако часто момент катастрофы уловить не удается, либо он не зафиксирован в медицинской документации. В этом случае необходимо заранее подготовитьсоответствующие вопросы анестезиологу или оперирующему акушеру.  </vt:lpstr>
      <vt:lpstr>Ятрогении как основной диагноз или осложнение его регистирируются патологоанатомом предварительно, поскольку окончательное решение определяется в процессе всестороннего обсуждения на клинико-анатомической конференции. Патологоанатом или судебномедицинский эксперт должны тщательно аргументировать свою точку зрения. Не допускается утверждение решения конференции путем голосо вания или авторитарным мнением председателя. В тех случаях, когда патологоанатом не согласен с решением конференции, он предупреждает участ ников об этом и записывает свое особое мнение в протоколе аутопсии и конференции.</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Ятрогении в акушерской практике (классификация, патоморфологическая диагностика)</dc:title>
  <dc:creator>Admin</dc:creator>
  <cp:lastModifiedBy>Admin</cp:lastModifiedBy>
  <cp:revision>70</cp:revision>
  <dcterms:created xsi:type="dcterms:W3CDTF">2015-02-13T11:28:55Z</dcterms:created>
  <dcterms:modified xsi:type="dcterms:W3CDTF">2015-02-24T11:59:21Z</dcterms:modified>
</cp:coreProperties>
</file>