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98" r:id="rId4"/>
    <p:sldId id="299" r:id="rId5"/>
    <p:sldId id="288" r:id="rId6"/>
    <p:sldId id="300" r:id="rId7"/>
    <p:sldId id="301" r:id="rId8"/>
    <p:sldId id="302" r:id="rId9"/>
    <p:sldId id="286" r:id="rId10"/>
    <p:sldId id="285" r:id="rId11"/>
    <p:sldId id="289" r:id="rId12"/>
    <p:sldId id="303" r:id="rId13"/>
    <p:sldId id="304" r:id="rId14"/>
    <p:sldId id="281" r:id="rId15"/>
    <p:sldId id="293" r:id="rId16"/>
    <p:sldId id="305" r:id="rId17"/>
    <p:sldId id="306" r:id="rId18"/>
    <p:sldId id="291" r:id="rId19"/>
    <p:sldId id="294" r:id="rId20"/>
    <p:sldId id="295" r:id="rId21"/>
    <p:sldId id="292" r:id="rId22"/>
    <p:sldId id="336" r:id="rId23"/>
    <p:sldId id="337" r:id="rId24"/>
    <p:sldId id="307" r:id="rId25"/>
    <p:sldId id="308" r:id="rId26"/>
    <p:sldId id="338" r:id="rId27"/>
    <p:sldId id="339" r:id="rId28"/>
    <p:sldId id="309" r:id="rId29"/>
    <p:sldId id="340" r:id="rId30"/>
    <p:sldId id="341" r:id="rId31"/>
    <p:sldId id="310" r:id="rId32"/>
    <p:sldId id="343" r:id="rId33"/>
    <p:sldId id="344" r:id="rId34"/>
    <p:sldId id="345" r:id="rId35"/>
    <p:sldId id="346" r:id="rId36"/>
    <p:sldId id="356" r:id="rId37"/>
    <p:sldId id="357" r:id="rId38"/>
    <p:sldId id="349" r:id="rId39"/>
    <p:sldId id="350" r:id="rId40"/>
    <p:sldId id="358" r:id="rId41"/>
    <p:sldId id="351" r:id="rId42"/>
    <p:sldId id="359" r:id="rId43"/>
    <p:sldId id="360" r:id="rId44"/>
    <p:sldId id="363" r:id="rId45"/>
    <p:sldId id="28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064A2"/>
    <a:srgbClr val="9049D7"/>
    <a:srgbClr val="A76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03" d="100"/>
          <a:sy n="103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C62CE-75CD-4169-893A-DBBA9C090EA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10EA77A9-5C75-4342-AD65-A78AC9D4C7E1}">
      <dgm:prSet custT="1"/>
      <dgm:spPr/>
      <dgm:t>
        <a:bodyPr/>
        <a:lstStyle/>
        <a:p>
          <a:pPr rtl="0"/>
          <a:r>
            <a:rPr lang="ru-RU" sz="1800" b="1" dirty="0" smtClean="0"/>
            <a:t>Консультативно - диагностический центр</a:t>
          </a:r>
          <a:endParaRPr lang="ru-RU" sz="1800" b="1" dirty="0"/>
        </a:p>
      </dgm:t>
    </dgm:pt>
    <dgm:pt modelId="{4B287499-014B-4A4F-A7F2-DDA943BEA2CF}" type="parTrans" cxnId="{84DBBDE9-41C3-41F4-8C0F-F413812D044F}">
      <dgm:prSet/>
      <dgm:spPr/>
      <dgm:t>
        <a:bodyPr/>
        <a:lstStyle/>
        <a:p>
          <a:endParaRPr lang="ru-RU" sz="1800" b="1"/>
        </a:p>
      </dgm:t>
    </dgm:pt>
    <dgm:pt modelId="{31ADB7DA-9744-4AD0-ADDA-FF3010F43B69}" type="sibTrans" cxnId="{84DBBDE9-41C3-41F4-8C0F-F413812D044F}">
      <dgm:prSet/>
      <dgm:spPr/>
      <dgm:t>
        <a:bodyPr/>
        <a:lstStyle/>
        <a:p>
          <a:endParaRPr lang="ru-RU" sz="1800" b="1"/>
        </a:p>
      </dgm:t>
    </dgm:pt>
    <dgm:pt modelId="{04D93E4F-58B7-462A-880F-1344D7595BEE}">
      <dgm:prSet custT="1"/>
      <dgm:spPr/>
      <dgm:t>
        <a:bodyPr/>
        <a:lstStyle/>
        <a:p>
          <a:pPr rtl="0"/>
          <a:r>
            <a:rPr lang="ru-RU" sz="1800" b="1" dirty="0" smtClean="0"/>
            <a:t>Многопрофильный стационар</a:t>
          </a:r>
          <a:endParaRPr lang="ru-RU" sz="1800" b="1" dirty="0"/>
        </a:p>
      </dgm:t>
    </dgm:pt>
    <dgm:pt modelId="{0757B164-F09E-4219-8367-96ABF7317371}" type="parTrans" cxnId="{F1C4802C-1EA5-4C22-BC84-DCA6DF6ED011}">
      <dgm:prSet/>
      <dgm:spPr/>
      <dgm:t>
        <a:bodyPr/>
        <a:lstStyle/>
        <a:p>
          <a:endParaRPr lang="ru-RU" sz="1800" b="1"/>
        </a:p>
      </dgm:t>
    </dgm:pt>
    <dgm:pt modelId="{F4BB0E0E-3D67-4534-BED1-E3B300F81002}" type="sibTrans" cxnId="{F1C4802C-1EA5-4C22-BC84-DCA6DF6ED011}">
      <dgm:prSet/>
      <dgm:spPr/>
      <dgm:t>
        <a:bodyPr/>
        <a:lstStyle/>
        <a:p>
          <a:endParaRPr lang="ru-RU" sz="1800" b="1"/>
        </a:p>
      </dgm:t>
    </dgm:pt>
    <dgm:pt modelId="{90B346C7-F74E-42E3-8D1E-B6DDDBD98FF1}">
      <dgm:prSet custT="1"/>
      <dgm:spPr/>
      <dgm:t>
        <a:bodyPr/>
        <a:lstStyle/>
        <a:p>
          <a:pPr rtl="0"/>
          <a:r>
            <a:rPr lang="ru-RU" sz="1800" b="1" dirty="0" smtClean="0"/>
            <a:t>Поликлиника СКАЛ</a:t>
          </a:r>
          <a:endParaRPr lang="ru-RU" sz="1800" b="1" dirty="0"/>
        </a:p>
      </dgm:t>
    </dgm:pt>
    <dgm:pt modelId="{9694E049-463C-4D5F-A82D-649F57984645}" type="parTrans" cxnId="{D3DD1CE1-9481-4861-8BCF-A0773FFE6AD5}">
      <dgm:prSet/>
      <dgm:spPr/>
      <dgm:t>
        <a:bodyPr/>
        <a:lstStyle/>
        <a:p>
          <a:endParaRPr lang="ru-RU" sz="1800" b="1"/>
        </a:p>
      </dgm:t>
    </dgm:pt>
    <dgm:pt modelId="{A49675C2-D147-4E68-83B4-AA180B077BE5}" type="sibTrans" cxnId="{D3DD1CE1-9481-4861-8BCF-A0773FFE6AD5}">
      <dgm:prSet/>
      <dgm:spPr/>
      <dgm:t>
        <a:bodyPr/>
        <a:lstStyle/>
        <a:p>
          <a:endParaRPr lang="ru-RU" sz="1800" b="1"/>
        </a:p>
      </dgm:t>
    </dgm:pt>
    <dgm:pt modelId="{3DE8CB84-65C7-4E02-9AB0-B35CFCCE9D29}">
      <dgm:prSet custT="1"/>
      <dgm:spPr/>
      <dgm:t>
        <a:bodyPr/>
        <a:lstStyle/>
        <a:p>
          <a:pPr rtl="0"/>
          <a:r>
            <a:rPr lang="ru-RU" sz="1800" b="1" dirty="0" smtClean="0"/>
            <a:t>Перинатальный центр</a:t>
          </a:r>
          <a:endParaRPr lang="ru-RU" sz="1800" b="1" dirty="0"/>
        </a:p>
      </dgm:t>
    </dgm:pt>
    <dgm:pt modelId="{A1E2BF90-0834-490A-B861-17573C7C51DE}" type="parTrans" cxnId="{1F6088CA-F151-45F7-B07F-491B6C20166E}">
      <dgm:prSet/>
      <dgm:spPr/>
      <dgm:t>
        <a:bodyPr/>
        <a:lstStyle/>
        <a:p>
          <a:endParaRPr lang="ru-RU" sz="1800" b="1"/>
        </a:p>
      </dgm:t>
    </dgm:pt>
    <dgm:pt modelId="{A31B756B-2016-4DE1-BCFC-7A6D90556730}" type="sibTrans" cxnId="{1F6088CA-F151-45F7-B07F-491B6C20166E}">
      <dgm:prSet/>
      <dgm:spPr/>
      <dgm:t>
        <a:bodyPr/>
        <a:lstStyle/>
        <a:p>
          <a:endParaRPr lang="ru-RU" sz="1800" b="1"/>
        </a:p>
      </dgm:t>
    </dgm:pt>
    <dgm:pt modelId="{79C01474-7BD7-4EED-A9D7-8F7F27C4D121}">
      <dgm:prSet custT="1"/>
      <dgm:spPr/>
      <dgm:t>
        <a:bodyPr/>
        <a:lstStyle/>
        <a:p>
          <a:pPr rtl="0"/>
          <a:r>
            <a:rPr lang="ru-RU" sz="1800" b="1" dirty="0" smtClean="0"/>
            <a:t>Первичное сосудистое отделение</a:t>
          </a:r>
          <a:endParaRPr lang="ru-RU" sz="1800" b="1" dirty="0"/>
        </a:p>
      </dgm:t>
    </dgm:pt>
    <dgm:pt modelId="{78107499-E415-4DDA-806D-DCE4EA3E25B2}" type="parTrans" cxnId="{BD4BE138-4619-4E12-B7FE-9AE7CCDFCEF1}">
      <dgm:prSet/>
      <dgm:spPr/>
      <dgm:t>
        <a:bodyPr/>
        <a:lstStyle/>
        <a:p>
          <a:endParaRPr lang="ru-RU" sz="1800" b="1"/>
        </a:p>
      </dgm:t>
    </dgm:pt>
    <dgm:pt modelId="{94912598-446B-42E7-9380-631F1A3D0CE8}" type="sibTrans" cxnId="{BD4BE138-4619-4E12-B7FE-9AE7CCDFCEF1}">
      <dgm:prSet/>
      <dgm:spPr/>
      <dgm:t>
        <a:bodyPr/>
        <a:lstStyle/>
        <a:p>
          <a:endParaRPr lang="ru-RU" sz="1800" b="1"/>
        </a:p>
      </dgm:t>
    </dgm:pt>
    <dgm:pt modelId="{2A06D412-68CF-4FBF-BBD7-49591711742C}">
      <dgm:prSet custT="1"/>
      <dgm:spPr/>
      <dgm:t>
        <a:bodyPr/>
        <a:lstStyle/>
        <a:p>
          <a:pPr rtl="0"/>
          <a:r>
            <a:rPr lang="ru-RU" sz="1800" b="1" dirty="0" smtClean="0"/>
            <a:t>Центры медицинской помощи</a:t>
          </a:r>
          <a:endParaRPr lang="ru-RU" sz="1800" b="1" dirty="0"/>
        </a:p>
      </dgm:t>
    </dgm:pt>
    <dgm:pt modelId="{FCED94B4-E59E-45CA-9292-8ED4227527BF}" type="parTrans" cxnId="{DF7C136B-FF88-477B-B540-B2279D8B32B9}">
      <dgm:prSet/>
      <dgm:spPr/>
      <dgm:t>
        <a:bodyPr/>
        <a:lstStyle/>
        <a:p>
          <a:endParaRPr lang="ru-RU" sz="1800" b="1"/>
        </a:p>
      </dgm:t>
    </dgm:pt>
    <dgm:pt modelId="{5C6366FF-60CA-4537-A4D1-78E1D7AEE9D7}" type="sibTrans" cxnId="{DF7C136B-FF88-477B-B540-B2279D8B32B9}">
      <dgm:prSet/>
      <dgm:spPr/>
      <dgm:t>
        <a:bodyPr/>
        <a:lstStyle/>
        <a:p>
          <a:endParaRPr lang="ru-RU" sz="1800" b="1"/>
        </a:p>
      </dgm:t>
    </dgm:pt>
    <dgm:pt modelId="{2B0C3970-C124-41D2-A107-BA9A48159F76}" type="pres">
      <dgm:prSet presAssocID="{9F5C62CE-75CD-4169-893A-DBBA9C090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72A1D-A60F-4384-BFCB-29541861E747}" type="pres">
      <dgm:prSet presAssocID="{10EA77A9-5C75-4342-AD65-A78AC9D4C7E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5360E-2B8F-4F18-B06A-C323D6F1C955}" type="pres">
      <dgm:prSet presAssocID="{31ADB7DA-9744-4AD0-ADDA-FF3010F43B69}" presName="spacer" presStyleCnt="0"/>
      <dgm:spPr/>
    </dgm:pt>
    <dgm:pt modelId="{83ED4558-C80F-4CC9-B875-D9560948EC4E}" type="pres">
      <dgm:prSet presAssocID="{04D93E4F-58B7-462A-880F-1344D7595B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7A25A-95B0-48D1-B280-43E3E418037E}" type="pres">
      <dgm:prSet presAssocID="{F4BB0E0E-3D67-4534-BED1-E3B300F81002}" presName="spacer" presStyleCnt="0"/>
      <dgm:spPr/>
    </dgm:pt>
    <dgm:pt modelId="{21251920-498B-45A1-B16B-B925264B9150}" type="pres">
      <dgm:prSet presAssocID="{90B346C7-F74E-42E3-8D1E-B6DDDBD98F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9582-F796-48BF-A019-50D179CF8876}" type="pres">
      <dgm:prSet presAssocID="{A49675C2-D147-4E68-83B4-AA180B077BE5}" presName="spacer" presStyleCnt="0"/>
      <dgm:spPr/>
    </dgm:pt>
    <dgm:pt modelId="{3567CD07-8758-4180-8488-D7BF06B788EF}" type="pres">
      <dgm:prSet presAssocID="{3DE8CB84-65C7-4E02-9AB0-B35CFCCE9D2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49EFC-1166-40F6-BB34-301781499C7F}" type="pres">
      <dgm:prSet presAssocID="{A31B756B-2016-4DE1-BCFC-7A6D90556730}" presName="spacer" presStyleCnt="0"/>
      <dgm:spPr/>
    </dgm:pt>
    <dgm:pt modelId="{EE3ECA98-83EA-44C4-8B1B-BA266DD4E9D2}" type="pres">
      <dgm:prSet presAssocID="{79C01474-7BD7-4EED-A9D7-8F7F27C4D12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216CF-CE33-4186-B9B1-B611DDDEFC07}" type="pres">
      <dgm:prSet presAssocID="{94912598-446B-42E7-9380-631F1A3D0CE8}" presName="spacer" presStyleCnt="0"/>
      <dgm:spPr/>
    </dgm:pt>
    <dgm:pt modelId="{4A34D921-B014-42B7-ADC9-FA65384D7F57}" type="pres">
      <dgm:prSet presAssocID="{2A06D412-68CF-4FBF-BBD7-4959171174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59BDC-DE5D-43DA-9EC6-0B4072B08E6A}" type="presOf" srcId="{10EA77A9-5C75-4342-AD65-A78AC9D4C7E1}" destId="{53D72A1D-A60F-4384-BFCB-29541861E747}" srcOrd="0" destOrd="0" presId="urn:microsoft.com/office/officeart/2005/8/layout/vList2"/>
    <dgm:cxn modelId="{823BDA25-1653-4D9B-B23A-BB4FFBE15DEA}" type="presOf" srcId="{2A06D412-68CF-4FBF-BBD7-49591711742C}" destId="{4A34D921-B014-42B7-ADC9-FA65384D7F57}" srcOrd="0" destOrd="0" presId="urn:microsoft.com/office/officeart/2005/8/layout/vList2"/>
    <dgm:cxn modelId="{85352979-0222-40B3-8858-28A8550B2237}" type="presOf" srcId="{79C01474-7BD7-4EED-A9D7-8F7F27C4D121}" destId="{EE3ECA98-83EA-44C4-8B1B-BA266DD4E9D2}" srcOrd="0" destOrd="0" presId="urn:microsoft.com/office/officeart/2005/8/layout/vList2"/>
    <dgm:cxn modelId="{D3DD1CE1-9481-4861-8BCF-A0773FFE6AD5}" srcId="{9F5C62CE-75CD-4169-893A-DBBA9C090EA7}" destId="{90B346C7-F74E-42E3-8D1E-B6DDDBD98FF1}" srcOrd="2" destOrd="0" parTransId="{9694E049-463C-4D5F-A82D-649F57984645}" sibTransId="{A49675C2-D147-4E68-83B4-AA180B077BE5}"/>
    <dgm:cxn modelId="{F4603D47-60DB-45BD-A6C2-B19775C9E8FB}" type="presOf" srcId="{9F5C62CE-75CD-4169-893A-DBBA9C090EA7}" destId="{2B0C3970-C124-41D2-A107-BA9A48159F76}" srcOrd="0" destOrd="0" presId="urn:microsoft.com/office/officeart/2005/8/layout/vList2"/>
    <dgm:cxn modelId="{2E9F4030-FC28-49C4-9E0F-8E2F4262A60C}" type="presOf" srcId="{90B346C7-F74E-42E3-8D1E-B6DDDBD98FF1}" destId="{21251920-498B-45A1-B16B-B925264B9150}" srcOrd="0" destOrd="0" presId="urn:microsoft.com/office/officeart/2005/8/layout/vList2"/>
    <dgm:cxn modelId="{84DBBDE9-41C3-41F4-8C0F-F413812D044F}" srcId="{9F5C62CE-75CD-4169-893A-DBBA9C090EA7}" destId="{10EA77A9-5C75-4342-AD65-A78AC9D4C7E1}" srcOrd="0" destOrd="0" parTransId="{4B287499-014B-4A4F-A7F2-DDA943BEA2CF}" sibTransId="{31ADB7DA-9744-4AD0-ADDA-FF3010F43B69}"/>
    <dgm:cxn modelId="{F1C4802C-1EA5-4C22-BC84-DCA6DF6ED011}" srcId="{9F5C62CE-75CD-4169-893A-DBBA9C090EA7}" destId="{04D93E4F-58B7-462A-880F-1344D7595BEE}" srcOrd="1" destOrd="0" parTransId="{0757B164-F09E-4219-8367-96ABF7317371}" sibTransId="{F4BB0E0E-3D67-4534-BED1-E3B300F81002}"/>
    <dgm:cxn modelId="{1F6088CA-F151-45F7-B07F-491B6C20166E}" srcId="{9F5C62CE-75CD-4169-893A-DBBA9C090EA7}" destId="{3DE8CB84-65C7-4E02-9AB0-B35CFCCE9D29}" srcOrd="3" destOrd="0" parTransId="{A1E2BF90-0834-490A-B861-17573C7C51DE}" sibTransId="{A31B756B-2016-4DE1-BCFC-7A6D90556730}"/>
    <dgm:cxn modelId="{DF7C136B-FF88-477B-B540-B2279D8B32B9}" srcId="{9F5C62CE-75CD-4169-893A-DBBA9C090EA7}" destId="{2A06D412-68CF-4FBF-BBD7-49591711742C}" srcOrd="5" destOrd="0" parTransId="{FCED94B4-E59E-45CA-9292-8ED4227527BF}" sibTransId="{5C6366FF-60CA-4537-A4D1-78E1D7AEE9D7}"/>
    <dgm:cxn modelId="{BD4BE138-4619-4E12-B7FE-9AE7CCDFCEF1}" srcId="{9F5C62CE-75CD-4169-893A-DBBA9C090EA7}" destId="{79C01474-7BD7-4EED-A9D7-8F7F27C4D121}" srcOrd="4" destOrd="0" parTransId="{78107499-E415-4DDA-806D-DCE4EA3E25B2}" sibTransId="{94912598-446B-42E7-9380-631F1A3D0CE8}"/>
    <dgm:cxn modelId="{16906EC6-EA39-48AD-9802-DF121875A967}" type="presOf" srcId="{3DE8CB84-65C7-4E02-9AB0-B35CFCCE9D29}" destId="{3567CD07-8758-4180-8488-D7BF06B788EF}" srcOrd="0" destOrd="0" presId="urn:microsoft.com/office/officeart/2005/8/layout/vList2"/>
    <dgm:cxn modelId="{625D2E1A-106B-4B65-8D2F-B2AA030898E2}" type="presOf" srcId="{04D93E4F-58B7-462A-880F-1344D7595BEE}" destId="{83ED4558-C80F-4CC9-B875-D9560948EC4E}" srcOrd="0" destOrd="0" presId="urn:microsoft.com/office/officeart/2005/8/layout/vList2"/>
    <dgm:cxn modelId="{6BCC4EFF-74DA-4B7E-8A75-9FA053B58F33}" type="presParOf" srcId="{2B0C3970-C124-41D2-A107-BA9A48159F76}" destId="{53D72A1D-A60F-4384-BFCB-29541861E747}" srcOrd="0" destOrd="0" presId="urn:microsoft.com/office/officeart/2005/8/layout/vList2"/>
    <dgm:cxn modelId="{509F3FA9-7720-42C9-8988-3D2AE6E5AC3F}" type="presParOf" srcId="{2B0C3970-C124-41D2-A107-BA9A48159F76}" destId="{1225360E-2B8F-4F18-B06A-C323D6F1C955}" srcOrd="1" destOrd="0" presId="urn:microsoft.com/office/officeart/2005/8/layout/vList2"/>
    <dgm:cxn modelId="{FE2DB74E-A90E-4CC6-9526-761304C053C3}" type="presParOf" srcId="{2B0C3970-C124-41D2-A107-BA9A48159F76}" destId="{83ED4558-C80F-4CC9-B875-D9560948EC4E}" srcOrd="2" destOrd="0" presId="urn:microsoft.com/office/officeart/2005/8/layout/vList2"/>
    <dgm:cxn modelId="{4EC4C704-5E9E-4FF6-9C2F-DFE1ECB6DFCE}" type="presParOf" srcId="{2B0C3970-C124-41D2-A107-BA9A48159F76}" destId="{91B7A25A-95B0-48D1-B280-43E3E418037E}" srcOrd="3" destOrd="0" presId="urn:microsoft.com/office/officeart/2005/8/layout/vList2"/>
    <dgm:cxn modelId="{1B07FA9E-5E81-402F-A000-76E1A7CA357C}" type="presParOf" srcId="{2B0C3970-C124-41D2-A107-BA9A48159F76}" destId="{21251920-498B-45A1-B16B-B925264B9150}" srcOrd="4" destOrd="0" presId="urn:microsoft.com/office/officeart/2005/8/layout/vList2"/>
    <dgm:cxn modelId="{31E72139-87E0-4C15-B779-0D93F18F3E1B}" type="presParOf" srcId="{2B0C3970-C124-41D2-A107-BA9A48159F76}" destId="{54559582-F796-48BF-A019-50D179CF8876}" srcOrd="5" destOrd="0" presId="urn:microsoft.com/office/officeart/2005/8/layout/vList2"/>
    <dgm:cxn modelId="{A3B2021C-3ACA-4F8E-9F7E-C41F717745AA}" type="presParOf" srcId="{2B0C3970-C124-41D2-A107-BA9A48159F76}" destId="{3567CD07-8758-4180-8488-D7BF06B788EF}" srcOrd="6" destOrd="0" presId="urn:microsoft.com/office/officeart/2005/8/layout/vList2"/>
    <dgm:cxn modelId="{CC9E99C8-5444-4CF1-B852-8F085600D3E1}" type="presParOf" srcId="{2B0C3970-C124-41D2-A107-BA9A48159F76}" destId="{9FC49EFC-1166-40F6-BB34-301781499C7F}" srcOrd="7" destOrd="0" presId="urn:microsoft.com/office/officeart/2005/8/layout/vList2"/>
    <dgm:cxn modelId="{DA74F82C-1276-4127-8FC3-DFC99DE26D7B}" type="presParOf" srcId="{2B0C3970-C124-41D2-A107-BA9A48159F76}" destId="{EE3ECA98-83EA-44C4-8B1B-BA266DD4E9D2}" srcOrd="8" destOrd="0" presId="urn:microsoft.com/office/officeart/2005/8/layout/vList2"/>
    <dgm:cxn modelId="{38D14F47-B0D6-44C5-A5D7-1F163B598FC4}" type="presParOf" srcId="{2B0C3970-C124-41D2-A107-BA9A48159F76}" destId="{929216CF-CE33-4186-B9B1-B611DDDEFC07}" srcOrd="9" destOrd="0" presId="urn:microsoft.com/office/officeart/2005/8/layout/vList2"/>
    <dgm:cxn modelId="{D84590E0-552C-48D7-B6C6-94E341502087}" type="presParOf" srcId="{2B0C3970-C124-41D2-A107-BA9A48159F76}" destId="{4A34D921-B014-42B7-ADC9-FA65384D7F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84F67-75A5-40EF-8E43-581F07526E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413C8-2400-415D-AD02-29D0BEDCC625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 г. – 617 женщин с ОНМК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00AC4-2383-4FDF-ADDE-B460B5B39814}" type="parTrans" cxnId="{75A8FA9A-6413-4FC6-8C8B-606852559475}">
      <dgm:prSet/>
      <dgm:spPr/>
      <dgm:t>
        <a:bodyPr/>
        <a:lstStyle/>
        <a:p>
          <a:endParaRPr lang="ru-RU"/>
        </a:p>
      </dgm:t>
    </dgm:pt>
    <dgm:pt modelId="{DC50EFE2-B7BA-4279-8F44-44F20EC5FE1A}" type="sibTrans" cxnId="{75A8FA9A-6413-4FC6-8C8B-606852559475}">
      <dgm:prSet/>
      <dgm:spPr/>
      <dgm:t>
        <a:bodyPr/>
        <a:lstStyle/>
        <a:p>
          <a:endParaRPr lang="ru-RU"/>
        </a:p>
      </dgm:t>
    </dgm:pt>
    <dgm:pt modelId="{0C1F8B38-B92D-4293-A818-4529E7946ADF}">
      <dgm:prSet/>
      <dgm:spPr/>
      <dgm:t>
        <a:bodyPr/>
        <a:lstStyle/>
        <a:p>
          <a:pPr rtl="0"/>
          <a:r>
            <a:rPr lang="ru-RU" dirty="0" smtClean="0"/>
            <a:t>До 45 лет – 33</a:t>
          </a:r>
          <a:endParaRPr lang="ru-RU" dirty="0"/>
        </a:p>
      </dgm:t>
    </dgm:pt>
    <dgm:pt modelId="{09933546-27BA-4DFF-AFA5-D0212E5248A2}" type="parTrans" cxnId="{AB43AE55-E8BB-4B8A-BD07-224E7E625A0C}">
      <dgm:prSet/>
      <dgm:spPr/>
      <dgm:t>
        <a:bodyPr/>
        <a:lstStyle/>
        <a:p>
          <a:endParaRPr lang="ru-RU"/>
        </a:p>
      </dgm:t>
    </dgm:pt>
    <dgm:pt modelId="{FB524D73-3FBE-4F12-9E1B-2AAAC35F87F1}" type="sibTrans" cxnId="{AB43AE55-E8BB-4B8A-BD07-224E7E625A0C}">
      <dgm:prSet/>
      <dgm:spPr/>
      <dgm:t>
        <a:bodyPr/>
        <a:lstStyle/>
        <a:p>
          <a:endParaRPr lang="ru-RU"/>
        </a:p>
      </dgm:t>
    </dgm:pt>
    <dgm:pt modelId="{56E21F33-0E73-4906-8C59-E82237108986}">
      <dgm:prSet/>
      <dgm:spPr/>
      <dgm:t>
        <a:bodyPr/>
        <a:lstStyle/>
        <a:p>
          <a:pPr rtl="0"/>
          <a:r>
            <a:rPr lang="ru-RU" dirty="0" smtClean="0"/>
            <a:t>До 25 лет – 8</a:t>
          </a:r>
          <a:endParaRPr lang="ru-RU" dirty="0"/>
        </a:p>
      </dgm:t>
    </dgm:pt>
    <dgm:pt modelId="{02C6725D-0EA7-44A2-AAD7-A37B1DC1F311}" type="parTrans" cxnId="{138DCCD4-625F-4184-BAFC-791048056E71}">
      <dgm:prSet/>
      <dgm:spPr/>
      <dgm:t>
        <a:bodyPr/>
        <a:lstStyle/>
        <a:p>
          <a:endParaRPr lang="ru-RU"/>
        </a:p>
      </dgm:t>
    </dgm:pt>
    <dgm:pt modelId="{804BFE91-2D3D-430B-98C8-2103B251D69C}" type="sibTrans" cxnId="{138DCCD4-625F-4184-BAFC-791048056E71}">
      <dgm:prSet/>
      <dgm:spPr/>
      <dgm:t>
        <a:bodyPr/>
        <a:lstStyle/>
        <a:p>
          <a:endParaRPr lang="ru-RU"/>
        </a:p>
      </dgm:t>
    </dgm:pt>
    <dgm:pt modelId="{FE6B17DE-CF9C-46DC-A852-B1308E6B1FD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EE7A9-62BA-4E4A-961C-FBF192E5D5C3}" type="parTrans" cxnId="{B948ECDB-6FBE-4FC5-806D-156728DF66BC}">
      <dgm:prSet/>
      <dgm:spPr/>
      <dgm:t>
        <a:bodyPr/>
        <a:lstStyle/>
        <a:p>
          <a:endParaRPr lang="ru-RU"/>
        </a:p>
      </dgm:t>
    </dgm:pt>
    <dgm:pt modelId="{965D35B9-92F8-45A3-8EDA-70C87E00A59B}" type="sibTrans" cxnId="{B948ECDB-6FBE-4FC5-806D-156728DF66BC}">
      <dgm:prSet/>
      <dgm:spPr/>
      <dgm:t>
        <a:bodyPr/>
        <a:lstStyle/>
        <a:p>
          <a:endParaRPr lang="ru-RU"/>
        </a:p>
      </dgm:t>
    </dgm:pt>
    <dgm:pt modelId="{17193BD7-6467-4154-8BF7-33B9CCB6AED3}">
      <dgm:prSet/>
      <dgm:spPr/>
      <dgm:t>
        <a:bodyPr/>
        <a:lstStyle/>
        <a:p>
          <a:pPr rtl="0"/>
          <a:r>
            <a:rPr lang="ru-RU" dirty="0" smtClean="0"/>
            <a:t>До 45 лет – 18 </a:t>
          </a:r>
          <a:endParaRPr lang="ru-RU" dirty="0"/>
        </a:p>
      </dgm:t>
    </dgm:pt>
    <dgm:pt modelId="{85C26CA8-C70D-4E1D-BF64-A6F55E370713}" type="parTrans" cxnId="{E482992E-AD98-4982-9A9A-B9AD4BD17C4B}">
      <dgm:prSet/>
      <dgm:spPr/>
      <dgm:t>
        <a:bodyPr/>
        <a:lstStyle/>
        <a:p>
          <a:endParaRPr lang="ru-RU"/>
        </a:p>
      </dgm:t>
    </dgm:pt>
    <dgm:pt modelId="{3366E041-12DA-46DA-9942-9C7F2A374E81}" type="sibTrans" cxnId="{E482992E-AD98-4982-9A9A-B9AD4BD17C4B}">
      <dgm:prSet/>
      <dgm:spPr/>
      <dgm:t>
        <a:bodyPr/>
        <a:lstStyle/>
        <a:p>
          <a:endParaRPr lang="ru-RU"/>
        </a:p>
      </dgm:t>
    </dgm:pt>
    <dgm:pt modelId="{9704E4B7-3C13-4879-8EA3-66C8B0149B7B}">
      <dgm:prSet/>
      <dgm:spPr/>
      <dgm:t>
        <a:bodyPr/>
        <a:lstStyle/>
        <a:p>
          <a:pPr rtl="0"/>
          <a:r>
            <a:rPr lang="ru-RU" dirty="0" smtClean="0"/>
            <a:t>До 25 лет 4 </a:t>
          </a:r>
          <a:endParaRPr lang="ru-RU" dirty="0"/>
        </a:p>
      </dgm:t>
    </dgm:pt>
    <dgm:pt modelId="{52E1BD2F-26F2-465B-8F5D-18B7C25E31A4}" type="parTrans" cxnId="{FEDB5CB2-6369-4000-9766-4E49DE0D9647}">
      <dgm:prSet/>
      <dgm:spPr/>
      <dgm:t>
        <a:bodyPr/>
        <a:lstStyle/>
        <a:p>
          <a:endParaRPr lang="ru-RU"/>
        </a:p>
      </dgm:t>
    </dgm:pt>
    <dgm:pt modelId="{50714168-F05C-4501-B177-04C0A6C58E15}" type="sibTrans" cxnId="{FEDB5CB2-6369-4000-9766-4E49DE0D9647}">
      <dgm:prSet/>
      <dgm:spPr/>
      <dgm:t>
        <a:bodyPr/>
        <a:lstStyle/>
        <a:p>
          <a:endParaRPr lang="ru-RU"/>
        </a:p>
      </dgm:t>
    </dgm:pt>
    <dgm:pt modelId="{659BC621-A59C-4BBC-A87C-AFF774C0F6E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С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ru-RU" b="1" dirty="0" smtClean="0"/>
            <a:t> г. по 2014 г. </a:t>
          </a:r>
          <a:endParaRPr lang="ru-RU" dirty="0"/>
        </a:p>
      </dgm:t>
    </dgm:pt>
    <dgm:pt modelId="{3003A18C-184D-428D-9A29-9462F1C75447}" type="parTrans" cxnId="{1F78ED2B-F50E-4AC2-BDDD-466666DE45F5}">
      <dgm:prSet/>
      <dgm:spPr/>
      <dgm:t>
        <a:bodyPr/>
        <a:lstStyle/>
        <a:p>
          <a:endParaRPr lang="ru-RU"/>
        </a:p>
      </dgm:t>
    </dgm:pt>
    <dgm:pt modelId="{0202D76B-BD8F-4096-A1C2-C5B3D41234CC}" type="sibTrans" cxnId="{1F78ED2B-F50E-4AC2-BDDD-466666DE45F5}">
      <dgm:prSet/>
      <dgm:spPr/>
      <dgm:t>
        <a:bodyPr/>
        <a:lstStyle/>
        <a:p>
          <a:endParaRPr lang="ru-RU"/>
        </a:p>
      </dgm:t>
    </dgm:pt>
    <dgm:pt modelId="{6F8E934C-8FDE-463C-84FE-87CDB848E1B7}">
      <dgm:prSet/>
      <dgm:spPr/>
      <dgm:t>
        <a:bodyPr/>
        <a:lstStyle/>
        <a:p>
          <a:pPr rtl="0"/>
          <a:r>
            <a:rPr lang="ru-RU" b="1" dirty="0" smtClean="0"/>
            <a:t>Беременных – 26</a:t>
          </a:r>
          <a:endParaRPr lang="ru-RU" dirty="0"/>
        </a:p>
      </dgm:t>
    </dgm:pt>
    <dgm:pt modelId="{9852603C-4AD0-48E9-8C0A-CD6965AC867D}" type="parTrans" cxnId="{B022E212-5A93-493B-B83D-E7D312338548}">
      <dgm:prSet/>
      <dgm:spPr/>
      <dgm:t>
        <a:bodyPr/>
        <a:lstStyle/>
        <a:p>
          <a:endParaRPr lang="ru-RU"/>
        </a:p>
      </dgm:t>
    </dgm:pt>
    <dgm:pt modelId="{ECDC5FB4-B9F0-476F-9166-4E3904243CF7}" type="sibTrans" cxnId="{B022E212-5A93-493B-B83D-E7D312338548}">
      <dgm:prSet/>
      <dgm:spPr/>
      <dgm:t>
        <a:bodyPr/>
        <a:lstStyle/>
        <a:p>
          <a:endParaRPr lang="ru-RU"/>
        </a:p>
      </dgm:t>
    </dgm:pt>
    <dgm:pt modelId="{94A08FC3-E915-49A4-B765-D0B7EE564FC9}">
      <dgm:prSet/>
      <dgm:spPr/>
      <dgm:t>
        <a:bodyPr/>
        <a:lstStyle/>
        <a:p>
          <a:pPr rtl="0"/>
          <a:r>
            <a:rPr lang="ru-RU" b="1" dirty="0" smtClean="0"/>
            <a:t>Послеродовый период - 30</a:t>
          </a:r>
          <a:endParaRPr lang="ru-RU" dirty="0"/>
        </a:p>
      </dgm:t>
    </dgm:pt>
    <dgm:pt modelId="{59D2FF51-3EA7-4D72-AF3B-B5DBA56A6B7E}" type="parTrans" cxnId="{8E0DE2C1-3E44-468D-BA67-F8701DD1ED01}">
      <dgm:prSet/>
      <dgm:spPr/>
      <dgm:t>
        <a:bodyPr/>
        <a:lstStyle/>
        <a:p>
          <a:endParaRPr lang="ru-RU"/>
        </a:p>
      </dgm:t>
    </dgm:pt>
    <dgm:pt modelId="{572E0963-77E9-4836-8A3C-F3E076CE6B29}" type="sibTrans" cxnId="{8E0DE2C1-3E44-468D-BA67-F8701DD1ED01}">
      <dgm:prSet/>
      <dgm:spPr/>
      <dgm:t>
        <a:bodyPr/>
        <a:lstStyle/>
        <a:p>
          <a:endParaRPr lang="ru-RU"/>
        </a:p>
      </dgm:t>
    </dgm:pt>
    <dgm:pt modelId="{6FBC7864-7177-46A5-A83F-232438BCB1C4}" type="pres">
      <dgm:prSet presAssocID="{61284F67-75A5-40EF-8E43-581F07526E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4FECF-9BCA-4C4E-95BB-177836DF19AF}" type="pres">
      <dgm:prSet presAssocID="{007413C8-2400-415D-AD02-29D0BEDCC6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BD38-4153-41D1-9C9D-66B8D3ED644D}" type="pres">
      <dgm:prSet presAssocID="{007413C8-2400-415D-AD02-29D0BEDCC62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9D079-A09A-48E6-B74E-C737CB96A5EB}" type="pres">
      <dgm:prSet presAssocID="{FE6B17DE-CF9C-46DC-A852-B1308E6B1F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43FF0-142A-4999-8B36-A7F8D5218096}" type="pres">
      <dgm:prSet presAssocID="{FE6B17DE-CF9C-46DC-A852-B1308E6B1FD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73778-18C0-4613-8EEE-7D2C95F0739C}" type="pres">
      <dgm:prSet presAssocID="{659BC621-A59C-4BBC-A87C-AFF774C0F6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BF12F-7D16-4012-86A2-E4FD1715F76E}" type="pres">
      <dgm:prSet presAssocID="{659BC621-A59C-4BBC-A87C-AFF774C0F6E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30B79-4001-4C92-94AF-504E07217BA4}" type="presOf" srcId="{56E21F33-0E73-4906-8C59-E82237108986}" destId="{0D94BD38-4153-41D1-9C9D-66B8D3ED644D}" srcOrd="0" destOrd="1" presId="urn:microsoft.com/office/officeart/2005/8/layout/vList2"/>
    <dgm:cxn modelId="{138DCCD4-625F-4184-BAFC-791048056E71}" srcId="{007413C8-2400-415D-AD02-29D0BEDCC625}" destId="{56E21F33-0E73-4906-8C59-E82237108986}" srcOrd="1" destOrd="0" parTransId="{02C6725D-0EA7-44A2-AAD7-A37B1DC1F311}" sibTransId="{804BFE91-2D3D-430B-98C8-2103B251D69C}"/>
    <dgm:cxn modelId="{705583DC-829B-425E-AD22-776ECE5FB010}" type="presOf" srcId="{659BC621-A59C-4BBC-A87C-AFF774C0F6EA}" destId="{B4B73778-18C0-4613-8EEE-7D2C95F0739C}" srcOrd="0" destOrd="0" presId="urn:microsoft.com/office/officeart/2005/8/layout/vList2"/>
    <dgm:cxn modelId="{9BD16BEE-FF4A-477E-8730-01890326FA09}" type="presOf" srcId="{61284F67-75A5-40EF-8E43-581F07526ED3}" destId="{6FBC7864-7177-46A5-A83F-232438BCB1C4}" srcOrd="0" destOrd="0" presId="urn:microsoft.com/office/officeart/2005/8/layout/vList2"/>
    <dgm:cxn modelId="{D631EFC5-8768-4A1F-878C-13DF806A1868}" type="presOf" srcId="{6F8E934C-8FDE-463C-84FE-87CDB848E1B7}" destId="{4D7BF12F-7D16-4012-86A2-E4FD1715F76E}" srcOrd="0" destOrd="0" presId="urn:microsoft.com/office/officeart/2005/8/layout/vList2"/>
    <dgm:cxn modelId="{75B9BF9D-CC63-4991-BFBB-DFF2842BE391}" type="presOf" srcId="{17193BD7-6467-4154-8BF7-33B9CCB6AED3}" destId="{39D43FF0-142A-4999-8B36-A7F8D5218096}" srcOrd="0" destOrd="0" presId="urn:microsoft.com/office/officeart/2005/8/layout/vList2"/>
    <dgm:cxn modelId="{AB43AE55-E8BB-4B8A-BD07-224E7E625A0C}" srcId="{007413C8-2400-415D-AD02-29D0BEDCC625}" destId="{0C1F8B38-B92D-4293-A818-4529E7946ADF}" srcOrd="0" destOrd="0" parTransId="{09933546-27BA-4DFF-AFA5-D0212E5248A2}" sibTransId="{FB524D73-3FBE-4F12-9E1B-2AAAC35F87F1}"/>
    <dgm:cxn modelId="{B022E212-5A93-493B-B83D-E7D312338548}" srcId="{659BC621-A59C-4BBC-A87C-AFF774C0F6EA}" destId="{6F8E934C-8FDE-463C-84FE-87CDB848E1B7}" srcOrd="0" destOrd="0" parTransId="{9852603C-4AD0-48E9-8C0A-CD6965AC867D}" sibTransId="{ECDC5FB4-B9F0-476F-9166-4E3904243CF7}"/>
    <dgm:cxn modelId="{7F29BBA5-7627-42CF-970D-2C816CF377A6}" type="presOf" srcId="{9704E4B7-3C13-4879-8EA3-66C8B0149B7B}" destId="{39D43FF0-142A-4999-8B36-A7F8D5218096}" srcOrd="0" destOrd="1" presId="urn:microsoft.com/office/officeart/2005/8/layout/vList2"/>
    <dgm:cxn modelId="{1F78ED2B-F50E-4AC2-BDDD-466666DE45F5}" srcId="{61284F67-75A5-40EF-8E43-581F07526ED3}" destId="{659BC621-A59C-4BBC-A87C-AFF774C0F6EA}" srcOrd="2" destOrd="0" parTransId="{3003A18C-184D-428D-9A29-9462F1C75447}" sibTransId="{0202D76B-BD8F-4096-A1C2-C5B3D41234CC}"/>
    <dgm:cxn modelId="{B948ECDB-6FBE-4FC5-806D-156728DF66BC}" srcId="{61284F67-75A5-40EF-8E43-581F07526ED3}" destId="{FE6B17DE-CF9C-46DC-A852-B1308E6B1FD6}" srcOrd="1" destOrd="0" parTransId="{7CEEE7A9-62BA-4E4A-961C-FBF192E5D5C3}" sibTransId="{965D35B9-92F8-45A3-8EDA-70C87E00A59B}"/>
    <dgm:cxn modelId="{106EEC8A-E986-4944-BDEE-8D7D656B64B3}" type="presOf" srcId="{0C1F8B38-B92D-4293-A818-4529E7946ADF}" destId="{0D94BD38-4153-41D1-9C9D-66B8D3ED644D}" srcOrd="0" destOrd="0" presId="urn:microsoft.com/office/officeart/2005/8/layout/vList2"/>
    <dgm:cxn modelId="{B8F66BFD-63D8-46B3-A563-058DDFA3E670}" type="presOf" srcId="{007413C8-2400-415D-AD02-29D0BEDCC625}" destId="{0D94FECF-9BCA-4C4E-95BB-177836DF19AF}" srcOrd="0" destOrd="0" presId="urn:microsoft.com/office/officeart/2005/8/layout/vList2"/>
    <dgm:cxn modelId="{E482992E-AD98-4982-9A9A-B9AD4BD17C4B}" srcId="{FE6B17DE-CF9C-46DC-A852-B1308E6B1FD6}" destId="{17193BD7-6467-4154-8BF7-33B9CCB6AED3}" srcOrd="0" destOrd="0" parTransId="{85C26CA8-C70D-4E1D-BF64-A6F55E370713}" sibTransId="{3366E041-12DA-46DA-9942-9C7F2A374E81}"/>
    <dgm:cxn modelId="{5547AF01-1B1C-432B-9FFA-12E3DBF1F391}" type="presOf" srcId="{94A08FC3-E915-49A4-B765-D0B7EE564FC9}" destId="{4D7BF12F-7D16-4012-86A2-E4FD1715F76E}" srcOrd="0" destOrd="1" presId="urn:microsoft.com/office/officeart/2005/8/layout/vList2"/>
    <dgm:cxn modelId="{D492F57F-A112-4803-85A5-B42859832397}" type="presOf" srcId="{FE6B17DE-CF9C-46DC-A852-B1308E6B1FD6}" destId="{75A9D079-A09A-48E6-B74E-C737CB96A5EB}" srcOrd="0" destOrd="0" presId="urn:microsoft.com/office/officeart/2005/8/layout/vList2"/>
    <dgm:cxn modelId="{8E0DE2C1-3E44-468D-BA67-F8701DD1ED01}" srcId="{659BC621-A59C-4BBC-A87C-AFF774C0F6EA}" destId="{94A08FC3-E915-49A4-B765-D0B7EE564FC9}" srcOrd="1" destOrd="0" parTransId="{59D2FF51-3EA7-4D72-AF3B-B5DBA56A6B7E}" sibTransId="{572E0963-77E9-4836-8A3C-F3E076CE6B29}"/>
    <dgm:cxn modelId="{75A8FA9A-6413-4FC6-8C8B-606852559475}" srcId="{61284F67-75A5-40EF-8E43-581F07526ED3}" destId="{007413C8-2400-415D-AD02-29D0BEDCC625}" srcOrd="0" destOrd="0" parTransId="{CE800AC4-2383-4FDF-ADDE-B460B5B39814}" sibTransId="{DC50EFE2-B7BA-4279-8F44-44F20EC5FE1A}"/>
    <dgm:cxn modelId="{FEDB5CB2-6369-4000-9766-4E49DE0D9647}" srcId="{FE6B17DE-CF9C-46DC-A852-B1308E6B1FD6}" destId="{9704E4B7-3C13-4879-8EA3-66C8B0149B7B}" srcOrd="1" destOrd="0" parTransId="{52E1BD2F-26F2-465B-8F5D-18B7C25E31A4}" sibTransId="{50714168-F05C-4501-B177-04C0A6C58E15}"/>
    <dgm:cxn modelId="{9E1A56CB-6188-46EB-9016-E89E44FB9ACE}" type="presParOf" srcId="{6FBC7864-7177-46A5-A83F-232438BCB1C4}" destId="{0D94FECF-9BCA-4C4E-95BB-177836DF19AF}" srcOrd="0" destOrd="0" presId="urn:microsoft.com/office/officeart/2005/8/layout/vList2"/>
    <dgm:cxn modelId="{B5F0CE05-9DB0-4C5A-AC0E-6C0EB733E5E2}" type="presParOf" srcId="{6FBC7864-7177-46A5-A83F-232438BCB1C4}" destId="{0D94BD38-4153-41D1-9C9D-66B8D3ED644D}" srcOrd="1" destOrd="0" presId="urn:microsoft.com/office/officeart/2005/8/layout/vList2"/>
    <dgm:cxn modelId="{8CF1BDC7-DA22-4527-BD00-69E1964021A9}" type="presParOf" srcId="{6FBC7864-7177-46A5-A83F-232438BCB1C4}" destId="{75A9D079-A09A-48E6-B74E-C737CB96A5EB}" srcOrd="2" destOrd="0" presId="urn:microsoft.com/office/officeart/2005/8/layout/vList2"/>
    <dgm:cxn modelId="{774C7751-F9BD-4E10-BE55-23D8D84ED890}" type="presParOf" srcId="{6FBC7864-7177-46A5-A83F-232438BCB1C4}" destId="{39D43FF0-142A-4999-8B36-A7F8D5218096}" srcOrd="3" destOrd="0" presId="urn:microsoft.com/office/officeart/2005/8/layout/vList2"/>
    <dgm:cxn modelId="{5D1757D9-F9BA-4A06-A2B5-6E8B967F1EE9}" type="presParOf" srcId="{6FBC7864-7177-46A5-A83F-232438BCB1C4}" destId="{B4B73778-18C0-4613-8EEE-7D2C95F0739C}" srcOrd="4" destOrd="0" presId="urn:microsoft.com/office/officeart/2005/8/layout/vList2"/>
    <dgm:cxn modelId="{7126D6F0-74C7-42DD-A031-256E8C3D04A2}" type="presParOf" srcId="{6FBC7864-7177-46A5-A83F-232438BCB1C4}" destId="{4D7BF12F-7D16-4012-86A2-E4FD1715F7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72A1D-A60F-4384-BFCB-29541861E747}">
      <dsp:nvSpPr>
        <dsp:cNvPr id="0" name=""/>
        <dsp:cNvSpPr/>
      </dsp:nvSpPr>
      <dsp:spPr>
        <a:xfrm>
          <a:off x="0" y="23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Консультативно - диагностический центр</a:t>
          </a:r>
          <a:endParaRPr lang="ru-RU" sz="1800" b="1" kern="1200" dirty="0"/>
        </a:p>
      </dsp:txBody>
      <dsp:txXfrm>
        <a:off x="27415" y="51405"/>
        <a:ext cx="4269578" cy="506770"/>
      </dsp:txXfrm>
    </dsp:sp>
    <dsp:sp modelId="{83ED4558-C80F-4CC9-B875-D9560948EC4E}">
      <dsp:nvSpPr>
        <dsp:cNvPr id="0" name=""/>
        <dsp:cNvSpPr/>
      </dsp:nvSpPr>
      <dsp:spPr>
        <a:xfrm>
          <a:off x="0" y="671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Многопрофильный стационар</a:t>
          </a:r>
          <a:endParaRPr lang="ru-RU" sz="1800" b="1" kern="1200" dirty="0"/>
        </a:p>
      </dsp:txBody>
      <dsp:txXfrm>
        <a:off x="27415" y="699405"/>
        <a:ext cx="4269578" cy="506770"/>
      </dsp:txXfrm>
    </dsp:sp>
    <dsp:sp modelId="{21251920-498B-45A1-B16B-B925264B9150}">
      <dsp:nvSpPr>
        <dsp:cNvPr id="0" name=""/>
        <dsp:cNvSpPr/>
      </dsp:nvSpPr>
      <dsp:spPr>
        <a:xfrm>
          <a:off x="0" y="1319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Поликлиника СКАЛ</a:t>
          </a:r>
          <a:endParaRPr lang="ru-RU" sz="1800" b="1" kern="1200" dirty="0"/>
        </a:p>
      </dsp:txBody>
      <dsp:txXfrm>
        <a:off x="27415" y="1347405"/>
        <a:ext cx="4269578" cy="506770"/>
      </dsp:txXfrm>
    </dsp:sp>
    <dsp:sp modelId="{3567CD07-8758-4180-8488-D7BF06B788EF}">
      <dsp:nvSpPr>
        <dsp:cNvPr id="0" name=""/>
        <dsp:cNvSpPr/>
      </dsp:nvSpPr>
      <dsp:spPr>
        <a:xfrm>
          <a:off x="0" y="1967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Перинатальный центр</a:t>
          </a:r>
          <a:endParaRPr lang="ru-RU" sz="1800" b="1" kern="1200" dirty="0"/>
        </a:p>
      </dsp:txBody>
      <dsp:txXfrm>
        <a:off x="27415" y="1995405"/>
        <a:ext cx="4269578" cy="506770"/>
      </dsp:txXfrm>
    </dsp:sp>
    <dsp:sp modelId="{EE3ECA98-83EA-44C4-8B1B-BA266DD4E9D2}">
      <dsp:nvSpPr>
        <dsp:cNvPr id="0" name=""/>
        <dsp:cNvSpPr/>
      </dsp:nvSpPr>
      <dsp:spPr>
        <a:xfrm>
          <a:off x="0" y="2615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Первичное сосудистое отделение</a:t>
          </a:r>
          <a:endParaRPr lang="ru-RU" sz="1800" b="1" kern="1200" dirty="0"/>
        </a:p>
      </dsp:txBody>
      <dsp:txXfrm>
        <a:off x="27415" y="2643405"/>
        <a:ext cx="4269578" cy="506770"/>
      </dsp:txXfrm>
    </dsp:sp>
    <dsp:sp modelId="{4A34D921-B014-42B7-ADC9-FA65384D7F57}">
      <dsp:nvSpPr>
        <dsp:cNvPr id="0" name=""/>
        <dsp:cNvSpPr/>
      </dsp:nvSpPr>
      <dsp:spPr>
        <a:xfrm>
          <a:off x="0" y="3263990"/>
          <a:ext cx="4324408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Центры медицинской помощи</a:t>
          </a:r>
          <a:endParaRPr lang="ru-RU" sz="1800" b="1" kern="1200" dirty="0"/>
        </a:p>
      </dsp:txBody>
      <dsp:txXfrm>
        <a:off x="27415" y="3291405"/>
        <a:ext cx="4269578" cy="506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FECF-9BCA-4C4E-95BB-177836DF19AF}">
      <dsp:nvSpPr>
        <dsp:cNvPr id="0" name=""/>
        <dsp:cNvSpPr/>
      </dsp:nvSpPr>
      <dsp:spPr>
        <a:xfrm>
          <a:off x="0" y="125391"/>
          <a:ext cx="4953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 г. – 617 женщин с ОНМК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84" y="158175"/>
        <a:ext cx="4887432" cy="606012"/>
      </dsp:txXfrm>
    </dsp:sp>
    <dsp:sp modelId="{0D94BD38-4153-41D1-9C9D-66B8D3ED644D}">
      <dsp:nvSpPr>
        <dsp:cNvPr id="0" name=""/>
        <dsp:cNvSpPr/>
      </dsp:nvSpPr>
      <dsp:spPr>
        <a:xfrm>
          <a:off x="0" y="796971"/>
          <a:ext cx="4953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До 45 лет – 33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До 25 лет – 8</a:t>
          </a:r>
          <a:endParaRPr lang="ru-RU" sz="2200" kern="1200" dirty="0"/>
        </a:p>
      </dsp:txBody>
      <dsp:txXfrm>
        <a:off x="0" y="796971"/>
        <a:ext cx="4953000" cy="753480"/>
      </dsp:txXfrm>
    </dsp:sp>
    <dsp:sp modelId="{75A9D079-A09A-48E6-B74E-C737CB96A5EB}">
      <dsp:nvSpPr>
        <dsp:cNvPr id="0" name=""/>
        <dsp:cNvSpPr/>
      </dsp:nvSpPr>
      <dsp:spPr>
        <a:xfrm>
          <a:off x="0" y="1550451"/>
          <a:ext cx="4953000" cy="6715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84" y="1583235"/>
        <a:ext cx="4887432" cy="606012"/>
      </dsp:txXfrm>
    </dsp:sp>
    <dsp:sp modelId="{39D43FF0-142A-4999-8B36-A7F8D5218096}">
      <dsp:nvSpPr>
        <dsp:cNvPr id="0" name=""/>
        <dsp:cNvSpPr/>
      </dsp:nvSpPr>
      <dsp:spPr>
        <a:xfrm>
          <a:off x="0" y="2222031"/>
          <a:ext cx="4953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До 45 лет – 18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До 25 лет 4 </a:t>
          </a:r>
          <a:endParaRPr lang="ru-RU" sz="2200" kern="1200" dirty="0"/>
        </a:p>
      </dsp:txBody>
      <dsp:txXfrm>
        <a:off x="0" y="2222031"/>
        <a:ext cx="4953000" cy="753480"/>
      </dsp:txXfrm>
    </dsp:sp>
    <dsp:sp modelId="{B4B73778-18C0-4613-8EEE-7D2C95F0739C}">
      <dsp:nvSpPr>
        <dsp:cNvPr id="0" name=""/>
        <dsp:cNvSpPr/>
      </dsp:nvSpPr>
      <dsp:spPr>
        <a:xfrm>
          <a:off x="0" y="2975511"/>
          <a:ext cx="4953000" cy="6715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ru-RU" sz="2800" b="1" kern="1200" dirty="0" smtClean="0"/>
            <a:t> г. по 2014 г. </a:t>
          </a:r>
          <a:endParaRPr lang="ru-RU" sz="2800" kern="1200" dirty="0"/>
        </a:p>
      </dsp:txBody>
      <dsp:txXfrm>
        <a:off x="32784" y="3008295"/>
        <a:ext cx="4887432" cy="606012"/>
      </dsp:txXfrm>
    </dsp:sp>
    <dsp:sp modelId="{4D7BF12F-7D16-4012-86A2-E4FD1715F76E}">
      <dsp:nvSpPr>
        <dsp:cNvPr id="0" name=""/>
        <dsp:cNvSpPr/>
      </dsp:nvSpPr>
      <dsp:spPr>
        <a:xfrm>
          <a:off x="0" y="3647091"/>
          <a:ext cx="4953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Беременных – 26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Послеродовый период - 30</a:t>
          </a:r>
          <a:endParaRPr lang="ru-RU" sz="2200" kern="1200" dirty="0"/>
        </a:p>
      </dsp:txBody>
      <dsp:txXfrm>
        <a:off x="0" y="3647091"/>
        <a:ext cx="4953000" cy="75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7240-2B16-4E59-B694-361B90C2A26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C515-FD3F-4CB1-965E-9CF1FC33E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54C2-EFAF-4C1F-89D3-1153B146020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FF6E-64BA-433D-A7F0-7011324C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8AB7-D887-40C4-A021-7E300BF26E3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BCE4-B2DC-459E-BF4F-13ED712A1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F84C-7F55-43F9-BB7F-7C38FA024E8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77BC-904B-457F-AC41-3191AACF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A2C3-BF99-4985-A048-CEE1723AC91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E350-11D5-41DB-9DE5-EEA30F7F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BB3A-494D-460A-A332-220D890FDF3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370B-9E44-426D-A592-AFBFE508A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6561-F13E-4E93-BAB2-B3E3037546C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B695-99AD-4A15-8C5D-CF9674B6E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6206-CE9B-4002-BCF7-CEE19B50D09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58B-8711-4DBD-89B1-5BEE5BEBA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101D-894E-44A1-9E4F-84F1695632D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C5ED-C4EA-43D9-A263-CF1181A37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6A16-E6ED-4397-8544-34988EFB37F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91A5-6110-4CCA-AC7B-849F6556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9AE7-D3BA-4D0E-BFDC-D5445A9A4C3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6C8A-3044-4159-BD70-7B0E2CC0D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B3886-45EC-486C-8520-EF454843272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5CA15-0B9D-4BB8-955D-35F60796E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javascript:showrefcontent(%22refimage_zoomlayer%22)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dicine.medscape.com/article/1163331-overview#showa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20.01.15\Volik_G.P._(S5_I1_F1-34)A.avi" TargetMode="External"/><Relationship Id="rId1" Type="http://schemas.microsoft.com/office/2007/relationships/media" Target="file:///G:\20.01.15\Volik_G.P._(S5_I1_F1-34)A.avi" TargetMode="Externa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20.01.15\Volik_G.P._(S7_I1_F1-20)A.avi" TargetMode="External"/><Relationship Id="rId1" Type="http://schemas.microsoft.com/office/2007/relationships/media" Target="file:///G:\20.01.15\Volik_G.P._(S7_I1_F1-20)A.avi" TargetMode="Externa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20.01.15\Volik_G.P._(S11_I1_F1-14)A.avi" TargetMode="External"/><Relationship Id="rId1" Type="http://schemas.microsoft.com/office/2007/relationships/media" Target="file:///G:\20.01.15\Volik_G.P._(S11_I1_F1-14)A.avi" TargetMode="Externa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817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43181"/>
            <a:ext cx="8786874" cy="2000265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Инсульт и беременность.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Клинический опыт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0364" y="4929198"/>
            <a:ext cx="5943584" cy="1714512"/>
          </a:xfrm>
          <a:prstGeom prst="rect">
            <a:avLst/>
          </a:prstGeom>
          <a:ln>
            <a:noFill/>
            <a:headEnd/>
            <a:tailEnd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Пенжоян Григорий Артемович</a:t>
            </a:r>
          </a:p>
          <a:p>
            <a:pPr algn="ctr"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Доктор медицинских наук, профессор,</a:t>
            </a:r>
          </a:p>
          <a:p>
            <a:pPr algn="ctr"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Зав. кафедрой акушерства, гинекологии и перинатологии ФПК и ППС  ГБОУ ВПО </a:t>
            </a:r>
            <a:r>
              <a:rPr lang="ru-RU" sz="1600" b="1" dirty="0" err="1" smtClean="0">
                <a:latin typeface="+mj-lt"/>
                <a:ea typeface="+mj-ea"/>
                <a:cs typeface="+mj-cs"/>
              </a:rPr>
              <a:t>КубГМУ</a:t>
            </a:r>
            <a:r>
              <a:rPr lang="ru-RU" sz="1600" b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Главный врач ГБУЗ «Краевая клиническая больница №2»</a:t>
            </a:r>
          </a:p>
        </p:txBody>
      </p:sp>
      <p:pic>
        <p:nvPicPr>
          <p:cNvPr id="5" name="Picture 11" descr="Новый рисунок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0"/>
            <a:ext cx="7289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00298" y="1000108"/>
            <a:ext cx="6572264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/>
          <a:p>
            <a:pPr algn="ctr">
              <a:lnSpc>
                <a:spcPts val="1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1100" b="1" cap="all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Кубанский государственный медицинский университет </a:t>
            </a:r>
          </a:p>
          <a:p>
            <a:pPr algn="ctr" eaLnBrk="0" hangingPunct="0">
              <a:lnSpc>
                <a:spcPts val="1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1100" b="1" cap="all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агентства по здравоохранению и социальному развитию</a:t>
            </a:r>
          </a:p>
          <a:p>
            <a:pPr algn="ctr" eaLnBrk="0" hangingPunct="0">
              <a:lnSpc>
                <a:spcPts val="1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ru-RU" sz="1100" b="1" cap="all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ts val="1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1100" b="1" cap="all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акушерства, гинекологии и перинатологии ФПК и ППС</a:t>
            </a:r>
          </a:p>
          <a:p>
            <a:pPr algn="ctr">
              <a:lnSpc>
                <a:spcPts val="1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1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11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</a:t>
            </a:r>
          </a:p>
          <a:p>
            <a:pPr algn="ctr">
              <a:lnSpc>
                <a:spcPts val="1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1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«КРАЕВАЯ КЛИНИЧЕСКАЯ БОЛЬНИЦА № 2»</a:t>
            </a:r>
          </a:p>
          <a:p>
            <a:pPr algn="ctr">
              <a:lnSpc>
                <a:spcPts val="1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11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</a:t>
            </a:r>
            <a:r>
              <a:rPr lang="ru-RU" sz="11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11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femininesite.ru/wp-content/uploads/2013/09/Insul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8" y="4929198"/>
            <a:ext cx="280455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Этиологические факторы ОНМК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17" y="928670"/>
            <a:ext cx="5257801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997379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/>
              <a:t>Акушерские аспекты острых цереброваскулярных нарушений во время беременности, родов и послеродового периода (обзор литературы) / Р. Р. </a:t>
            </a:r>
            <a:r>
              <a:rPr lang="ru-RU" sz="1200" b="1" dirty="0" err="1" smtClean="0"/>
              <a:t>Арустамян</a:t>
            </a:r>
            <a:r>
              <a:rPr lang="ru-RU" sz="1200" b="1" dirty="0" smtClean="0"/>
              <a:t>, Е. М. </a:t>
            </a:r>
            <a:r>
              <a:rPr lang="ru-RU" sz="1200" b="1" dirty="0" err="1" smtClean="0"/>
              <a:t>Шифман</a:t>
            </a:r>
            <a:r>
              <a:rPr lang="ru-RU" sz="1200" b="1" dirty="0" smtClean="0"/>
              <a:t>, Е. С. </a:t>
            </a:r>
            <a:r>
              <a:rPr lang="ru-RU" sz="1200" b="1" dirty="0" err="1" smtClean="0"/>
              <a:t>Ляшко</a:t>
            </a:r>
            <a:r>
              <a:rPr lang="ru-RU" sz="1200" b="1" dirty="0" smtClean="0"/>
              <a:t> и др. // Проблемы репродукции. – 2013. - № 2. – С. 79-87.</a:t>
            </a:r>
            <a:endParaRPr lang="ru-RU" sz="12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000108"/>
            <a:ext cx="3500462" cy="49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Руководство по профилактике инсульта у женщин (2014)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80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53200" y="2138362"/>
            <a:ext cx="2590800" cy="1219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5" y="90510"/>
            <a:ext cx="4195763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09685" y="1462110"/>
            <a:ext cx="914400" cy="205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00562" y="71414"/>
          <a:ext cx="4419600" cy="667699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248280"/>
                <a:gridCol w="953431"/>
                <a:gridCol w="1182005"/>
                <a:gridCol w="1035884"/>
              </a:tblGrid>
              <a:tr h="105914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Фактор риска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Факторы риска, специфичные для пола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Факторы риска, которые более выражены или превалируют у женщин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Факторы риска, которые одинаковы для женщин и мужчин женщин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Беременность 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 Narrow" pitchFamily="34" charset="0"/>
                        </a:rPr>
                        <a:t>Преэклампсия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10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 Narrow" pitchFamily="34" charset="0"/>
                        </a:rPr>
                        <a:t>Гестационный</a:t>
                      </a:r>
                      <a:r>
                        <a:rPr lang="ru-RU" sz="1050" b="1" dirty="0">
                          <a:latin typeface="Arial Narrow" pitchFamily="34" charset="0"/>
                        </a:rPr>
                        <a:t> сахарный диабет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Приём оральных </a:t>
                      </a:r>
                      <a:r>
                        <a:rPr lang="ru-RU" sz="1050" b="1" dirty="0" err="1">
                          <a:latin typeface="Arial Narrow" pitchFamily="34" charset="0"/>
                        </a:rPr>
                        <a:t>контрацептивов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Приём гормонов в </a:t>
                      </a:r>
                      <a:r>
                        <a:rPr lang="ru-RU" sz="1050" b="1" dirty="0" err="1">
                          <a:latin typeface="Arial Narrow" pitchFamily="34" charset="0"/>
                        </a:rPr>
                        <a:t>постменопаузе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5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Изменение гормонального статуса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Мигрень с аурой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Фибрилляция предсердий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09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Сахарный диабет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Артериальная гипертензия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Иммобилизация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Narrow" pitchFamily="34" charset="0"/>
                        </a:rPr>
                        <a:t>Возраст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Кардиоваскулярные заболевания 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 Narrow" pitchFamily="34" charset="0"/>
                        </a:rPr>
                        <a:t>Ожирение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Диета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Курение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8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Метаболический синдром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 Narrow" pitchFamily="34" charset="0"/>
                        </a:rPr>
                        <a:t>Х</a:t>
                      </a: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7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 Narrow" pitchFamily="34" charset="0"/>
                        </a:rPr>
                        <a:t>Депрессия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10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 Narrow" pitchFamily="34" charset="0"/>
                        </a:rPr>
                        <a:t>Психо-социальный</a:t>
                      </a:r>
                      <a:r>
                        <a:rPr lang="ru-RU" sz="1050" b="1" dirty="0">
                          <a:latin typeface="Arial Narrow" pitchFamily="34" charset="0"/>
                        </a:rPr>
                        <a:t> стресс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Narrow" pitchFamily="34" charset="0"/>
                        </a:rPr>
                        <a:t>Х</a:t>
                      </a: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2520" marR="42520" marT="0" marB="0" anchor="ctr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29302" y="1071546"/>
            <a:ext cx="914400" cy="205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0" y="2133600"/>
            <a:ext cx="2286000" cy="685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0400" y="1752600"/>
            <a:ext cx="1295400" cy="434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Генетические и воспалительные механизмы инсульта</a:t>
            </a:r>
          </a:p>
        </p:txBody>
      </p:sp>
      <p:pic>
        <p:nvPicPr>
          <p:cNvPr id="6" name="Picture 5" descr="1134815-1163331-11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633412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715016"/>
            <a:ext cx="8358214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1200" b="1" kern="0" dirty="0" smtClean="0">
                <a:solidFill>
                  <a:srgbClr val="000000"/>
                </a:solidFill>
                <a:latin typeface="Lucida Sans Unicode"/>
                <a:cs typeface="+mn-cs"/>
              </a:rPr>
              <a:t>Genetic and Inflammatory Mechanisms in Stroke </a:t>
            </a:r>
            <a:endParaRPr lang="ru-RU" sz="1200" b="1" kern="0" dirty="0" smtClean="0">
              <a:solidFill>
                <a:srgbClr val="000000"/>
              </a:solidFill>
              <a:latin typeface="Lucida Sans Unicode"/>
              <a:cs typeface="+mn-cs"/>
            </a:endParaRPr>
          </a:p>
          <a:p>
            <a:pPr marL="273050" lvl="0" indent="-27305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1200" b="1" kern="0" dirty="0" smtClean="0">
                <a:solidFill>
                  <a:srgbClr val="000000"/>
                </a:solidFill>
                <a:latin typeface="Lucida Sans Unicode"/>
                <a:cs typeface="+mn-cs"/>
              </a:rPr>
              <a:t> Author: Mitchell SV </a:t>
            </a:r>
            <a:r>
              <a:rPr lang="en-US" sz="1200" b="1" kern="0" dirty="0" err="1" smtClean="0">
                <a:solidFill>
                  <a:srgbClr val="000000"/>
                </a:solidFill>
                <a:latin typeface="Lucida Sans Unicode"/>
                <a:cs typeface="+mn-cs"/>
              </a:rPr>
              <a:t>Elkind</a:t>
            </a:r>
            <a:r>
              <a:rPr lang="en-US" sz="1200" b="1" kern="0" dirty="0" smtClean="0">
                <a:solidFill>
                  <a:srgbClr val="000000"/>
                </a:solidFill>
                <a:latin typeface="Lucida Sans Unicode"/>
                <a:cs typeface="+mn-cs"/>
              </a:rPr>
              <a:t>, MD, MS, FAAN; Chief Editor: </a:t>
            </a:r>
            <a:r>
              <a:rPr lang="en-US" sz="1200" b="1" kern="0" dirty="0" err="1" smtClean="0">
                <a:solidFill>
                  <a:srgbClr val="000000"/>
                </a:solidFill>
                <a:latin typeface="Lucida Sans Unicode"/>
                <a:cs typeface="+mn-cs"/>
              </a:rPr>
              <a:t>Helmi</a:t>
            </a:r>
            <a:r>
              <a:rPr lang="en-US" sz="1200" b="1" kern="0" dirty="0" smtClean="0">
                <a:solidFill>
                  <a:srgbClr val="000000"/>
                </a:solidFill>
                <a:latin typeface="Lucida Sans Unicode"/>
                <a:cs typeface="+mn-cs"/>
              </a:rPr>
              <a:t> L </a:t>
            </a:r>
            <a:r>
              <a:rPr lang="en-US" sz="1200" b="1" kern="0" dirty="0" err="1" smtClean="0">
                <a:solidFill>
                  <a:srgbClr val="000000"/>
                </a:solidFill>
                <a:latin typeface="Lucida Sans Unicode"/>
                <a:cs typeface="+mn-cs"/>
              </a:rPr>
              <a:t>Lutsep</a:t>
            </a:r>
            <a:r>
              <a:rPr lang="en-US" sz="1200" b="1" kern="0" dirty="0" smtClean="0">
                <a:solidFill>
                  <a:srgbClr val="000000"/>
                </a:solidFill>
                <a:latin typeface="Lucida Sans Unicode"/>
                <a:cs typeface="+mn-cs"/>
              </a:rPr>
              <a:t>, MD</a:t>
            </a:r>
            <a:endParaRPr lang="ru-RU" sz="1200" b="1" kern="0" dirty="0" smtClean="0">
              <a:solidFill>
                <a:srgbClr val="000000"/>
              </a:solidFill>
              <a:cs typeface="+mn-cs"/>
            </a:endParaRPr>
          </a:p>
          <a:p>
            <a:pPr marL="273050" lvl="0" indent="-27305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Mitchell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SV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Elkind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MD, MS, FAAN 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Associate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Professor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of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Neurology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Columbia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University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College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of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Physicians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and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Surgeons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;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Associate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Attending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Neurologist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Department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of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Neurology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New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York-Presbyterian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Hospital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ru-RU" sz="1400" b="1" kern="0" dirty="0" err="1" smtClean="0">
                <a:solidFill>
                  <a:srgbClr val="000000"/>
                </a:solidFill>
                <a:cs typeface="+mn-cs"/>
              </a:rPr>
              <a:t>Columbia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Presbyterian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Medical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Center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Neurological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kern="0" dirty="0" err="1" smtClean="0">
                <a:solidFill>
                  <a:srgbClr val="000000"/>
                </a:solidFill>
                <a:cs typeface="+mn-cs"/>
              </a:rPr>
              <a:t>Institute</a:t>
            </a:r>
            <a:endParaRPr lang="ru-RU" sz="1200" b="1" kern="0" dirty="0" smtClean="0">
              <a:solidFill>
                <a:srgbClr val="000000"/>
              </a:solidFill>
              <a:cs typeface="+mn-cs"/>
            </a:endParaRPr>
          </a:p>
          <a:p>
            <a:pPr marL="273050" lvl="0" indent="-273050" algn="r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200" b="1" kern="0" dirty="0" smtClean="0">
                <a:solidFill>
                  <a:srgbClr val="000000"/>
                </a:solidFill>
                <a:latin typeface="Lucida Sans Unicode"/>
                <a:cs typeface="+mn-cs"/>
                <a:hlinkClick r:id="rId4"/>
              </a:rPr>
              <a:t>http://emedicine.medscape.com/article/1163331-overview#showall</a:t>
            </a:r>
            <a:endParaRPr lang="ru-RU" sz="1200" kern="0" dirty="0" smtClea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ГОСУДАРСТВЕННОЕ БЮДЖЕТНОЕ УЧРЕЖДЕНИЕ ЗДРАВООХРАНЕНИЯ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«КРАЕВАЯ КЛИНИЧЕСКАЯ БОЛЬНИЦА № 2»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МИНИСТЕРСТВА ЗДРАВООХРАНЕНИЯ КРАСНОДАРСКОГО КРАЯ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28" y="2146426"/>
            <a:ext cx="3876676" cy="38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85720" y="2143116"/>
          <a:ext cx="4324408" cy="384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08140"/>
            <a:ext cx="4105131" cy="53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42844" y="1357298"/>
            <a:ext cx="4714908" cy="5429264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Коечный фонд многопрофильного стационара – 785 коек, 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6 отделений терапевтического профиля, </a:t>
            </a:r>
          </a:p>
          <a:p>
            <a:pPr marL="342900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5  </a:t>
            </a: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отделений хирургического профиля</a:t>
            </a: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, 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Отделение эндокринной хирургии, 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5 отделений анестезиологии и реанимации,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Отделение переливания крови,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В учреждении ежегодно проходят стационарное лечение около 30 тыс. пациентов, 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Производится свыше 3 млн. обследований.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ГОСУДАРСТВЕННОЕ БЮДЖЕТНОЕ УЧРЕЖДЕНИЕ ЗДРАВООХРАНЕНИЯ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«КРАЕВАЯ КЛИНИЧЕСКАЯ БОЛЬНИЦА № 2»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МИНИСТЕРСТВА ЗДРАВООХРАНЕНИЯ 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3286116" y="4000504"/>
            <a:ext cx="6143668" cy="2285992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16 подразделений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Доля беременных Краснодарского края - 54%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2013 год –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8 447 родов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2014 год (01-09) –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8 573 родов</a:t>
            </a:r>
          </a:p>
          <a:p>
            <a:pPr marL="342900" marR="0" lvl="0" indent="-352425" defTabSz="91440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Частота </a:t>
            </a:r>
            <a:r>
              <a:rPr lang="ru-RU" sz="2000" b="1" dirty="0" err="1" smtClean="0">
                <a:effectLst/>
                <a:latin typeface="+mj-lt"/>
                <a:cs typeface="Times New Roman" pitchFamily="18" charset="0"/>
              </a:rPr>
              <a:t>экстрагенитальной</a:t>
            </a:r>
            <a:r>
              <a:rPr lang="ru-RU" sz="2000" b="1" dirty="0" smtClean="0">
                <a:effectLst/>
                <a:latin typeface="+mj-lt"/>
                <a:cs typeface="Times New Roman" pitchFamily="18" charset="0"/>
              </a:rPr>
              <a:t> патологии                   47,5 - 48,5%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Перинатальный центр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342928" y="990600"/>
            <a:ext cx="8229600" cy="1295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marR="0" lvl="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lang="ru-RU" sz="2000" b="1" dirty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Родильный дом №5 построен согласно постановления ЦК КПСС и Совета Министров СССР «О дальнейшем развитии г. Краснодара</a:t>
            </a: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». </a:t>
            </a:r>
          </a:p>
          <a:p>
            <a:pPr marL="177800" marR="0" lvl="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endParaRPr lang="ru-RU" sz="1000" b="1" dirty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pPr marL="177800" marR="0" lvl="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Роддом </a:t>
            </a:r>
            <a:r>
              <a:rPr lang="ru-RU" sz="2000" b="1" dirty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на 250 коек был сдан в эксплуатацию 17.06.1983 г. и открыт приказом </a:t>
            </a:r>
            <a:r>
              <a:rPr lang="ru-RU" sz="2000" b="1" dirty="0" err="1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Крайздравотдела</a:t>
            </a:r>
            <a:r>
              <a:rPr lang="ru-RU" sz="2000" b="1" dirty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 от 19.04.1983 г. № 252</a:t>
            </a:r>
            <a:r>
              <a:rPr lang="ru-RU" sz="2000" b="1" dirty="0" smtClean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marL="365125" marR="0" lvl="0" indent="-255588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endParaRPr lang="ru-RU" sz="1000" b="1" dirty="0">
              <a:solidFill>
                <a:schemeClr val="dk1"/>
              </a:solidFill>
              <a:effectLst/>
              <a:latin typeface="+mj-lt"/>
              <a:cs typeface="Times New Roman" pitchFamily="18" charset="0"/>
            </a:endParaRPr>
          </a:p>
          <a:p>
            <a:pPr marL="177800" marR="0" lvl="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lang="ru-RU" sz="2000" b="1" dirty="0">
                <a:solidFill>
                  <a:schemeClr val="dk1"/>
                </a:solidFill>
                <a:effectLst/>
                <a:latin typeface="+mj-lt"/>
                <a:cs typeface="Times New Roman" pitchFamily="18" charset="0"/>
              </a:rPr>
              <a:t>С 06.06.1983 г. начала функционировать женская консультация № 5 на 300 посещений в смену, с 20.07.1983 г. стационарное отделение на 125 коек, а с 1984 г. на 310 акушерско-гинекологических коек.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2085"/>
            <a:ext cx="3024336" cy="225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ДЦ"/>
          <p:cNvPicPr>
            <a:picLocks noChangeAspect="1" noChangeArrowheads="1"/>
          </p:cNvPicPr>
          <p:nvPr/>
        </p:nvPicPr>
        <p:blipFill>
          <a:blip r:embed="rId2" cstate="print">
            <a:lum bright="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82" y="850528"/>
            <a:ext cx="25209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СК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26955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СК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27" y="836712"/>
            <a:ext cx="26955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СК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27" y="836712"/>
            <a:ext cx="26955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СК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27" y="836712"/>
            <a:ext cx="26955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 descr="П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836712"/>
            <a:ext cx="25558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П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836712"/>
            <a:ext cx="25558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П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836712"/>
            <a:ext cx="25558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1" descr="Стац"/>
          <p:cNvPicPr>
            <a:picLocks noChangeAspect="1" noChangeArrowheads="1"/>
          </p:cNvPicPr>
          <p:nvPr/>
        </p:nvPicPr>
        <p:blipFill>
          <a:blip r:embed="rId5" cstate="print">
            <a:lum bright="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555875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ПЦ"/>
          <p:cNvPicPr>
            <a:picLocks noChangeAspect="1" noChangeArrowheads="1"/>
          </p:cNvPicPr>
          <p:nvPr/>
        </p:nvPicPr>
        <p:blipFill>
          <a:blip r:embed="rId4" cstate="print">
            <a:lum bright="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836712"/>
            <a:ext cx="25558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показатели ПЦ 2012-2014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4203"/>
              </p:ext>
            </p:extLst>
          </p:nvPr>
        </p:nvGraphicFramePr>
        <p:xfrm>
          <a:off x="1" y="4729185"/>
          <a:ext cx="9144000" cy="1645913"/>
        </p:xfrm>
        <a:graphic>
          <a:graphicData uri="http://schemas.openxmlformats.org/drawingml/2006/table">
            <a:tbl>
              <a:tblPr/>
              <a:tblGrid>
                <a:gridCol w="1071537"/>
                <a:gridCol w="1214446"/>
                <a:gridCol w="1357322"/>
                <a:gridCol w="1428760"/>
                <a:gridCol w="1459616"/>
                <a:gridCol w="1612218"/>
                <a:gridCol w="1000101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Годы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Количество родов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Нормальные роды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Осложненные  роды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Преждевременные роды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Тяжелая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преэклампсия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ЭМ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55104"/>
              </p:ext>
            </p:extLst>
          </p:nvPr>
        </p:nvGraphicFramePr>
        <p:xfrm>
          <a:off x="-3" y="2725114"/>
          <a:ext cx="91440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581839"/>
                <a:gridCol w="1030733"/>
                <a:gridCol w="1306286"/>
                <a:gridCol w="1306286"/>
              </a:tblGrid>
              <a:tr h="3276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Годы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Количество</a:t>
                      </a:r>
                      <a:r>
                        <a:rPr lang="ru-RU" sz="1600" b="1" baseline="0" dirty="0" smtClean="0"/>
                        <a:t> родов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Краснодар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Краснодарский край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Адыгея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Россия</a:t>
                      </a:r>
                      <a:endParaRPr lang="ru-RU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Иностранцы</a:t>
                      </a:r>
                      <a:endParaRPr lang="ru-RU" sz="1600" b="1" dirty="0"/>
                    </a:p>
                  </a:txBody>
                  <a:tcPr anchor="ctr" anchorCtr="1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8 623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3 954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3 848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339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96</a:t>
                      </a:r>
                      <a:endParaRPr lang="ru-RU" sz="1800" b="1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8 446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3 751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3 791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103</a:t>
                      </a:r>
                      <a:endParaRPr lang="ru-RU" sz="18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8 573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3 784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3 834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458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167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Отделение рентгеновской  и магнитно-резонансной компьютерной томографии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C:\Users\Meijin\Desktop\Заведование  last\НА САЙТ\фотографии 1\Фото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405182" cy="248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Рисунок 19" descr="C:\Users\Meijin\Desktop\Заведование  last\НА САЙТ\фотографии 1\IMG_6718 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74016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1472" y="4000504"/>
            <a:ext cx="3714775" cy="2549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 descr="C:\Users\Meijin\Desktop\Заведование  last\НА САЙТ\фотографии 1\IMG_5065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6314" y="3857628"/>
            <a:ext cx="4154476" cy="2745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Актуальность проблемы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428736"/>
            <a:ext cx="8715436" cy="521497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lvl="1" indent="-17145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развитых странах частота инсульта, осложняющего беременность и послеродовый период составляет 1-2 случая на 10 тыс. родов. </a:t>
            </a: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66700" lvl="1" indent="-17145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ОНМК резко утяжеляет течение любой акушерско-гинекологической патологии и во многом определяет исход беременности и родов.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66700" lvl="1" indent="-17145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Одни и те же этиологические факторы могут быть причиной как ишемических, так и геморрагических инсультов, а также их сочетанных форм. </a:t>
            </a: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66700" lvl="1" indent="-17145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До настоящего времени достоверной систематизированной оценки потенциального риска острого нарушения мозгового кровообращения (ОНМК), ассоциированного с беременностью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–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нет!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Ишемический инсульт с геморрагической трансформацией (КТ)</a:t>
            </a:r>
            <a:endParaRPr lang="ru-RU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58007"/>
            <a:ext cx="2819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30" y="1350069"/>
            <a:ext cx="282857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61048"/>
            <a:ext cx="31765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7596" y="3861048"/>
            <a:ext cx="31003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59594"/>
            <a:ext cx="28194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Геморрагический инсульт (МРТ)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0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00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03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Первичное сосудистое отделение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428736"/>
            <a:ext cx="8701118" cy="521497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С 3 декабря 2012 г. открыто первичное сосудистое отделение (ПСО)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Рассчитано на 45 коек (36 в отделении и 9 в АРО).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ПСО создано с целью повышения качества лечебно- реабилитационной помощи больным с инсультами.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отделение экстренно круглосуточно госпитализируются пациенты с ОНМК (из зон обслуживания поликлиник №1, 12, 14, 25, 22, 26, 9, 5, 23) (226 тыс. населения).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отделении имеется все необходимое оборудование для быстрого обследования больных, организовано лечение пациентов с ОНМК в остром периоде и последующая их полноценная реабилитация.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Число женщин с ОНМК (ПСО)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481138"/>
          <a:ext cx="4953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70648" y="1897849"/>
            <a:ext cx="2747954" cy="16335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25 лет – 12</a:t>
            </a:r>
          </a:p>
          <a:p>
            <a:pPr algn="ctr">
              <a:defRPr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45 лет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90" y="4357694"/>
            <a:ext cx="28575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66" y="71414"/>
            <a:ext cx="6484928" cy="126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357298"/>
            <a:ext cx="8701118" cy="542926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Женщины с признаками ОНМК при поступлении в ПСО, минуя приёмный покой, в экстренном порядке</a:t>
            </a:r>
          </a:p>
          <a:p>
            <a:pPr marL="361950" lvl="1" indent="-3619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Осматриваются дежурным врачом, который:</a:t>
            </a:r>
          </a:p>
          <a:p>
            <a:pPr marL="10826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оценивает жизненно важные функции (при наличии медицинских показаний осуществляет их коррекцию),</a:t>
            </a:r>
          </a:p>
          <a:p>
            <a:pPr marL="10826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общее состояние больного и </a:t>
            </a:r>
          </a:p>
          <a:p>
            <a:pPr marL="10826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неврологический статус в специально выделенном помещении;</a:t>
            </a:r>
          </a:p>
          <a:p>
            <a:pPr marL="10826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организует выполнение ЭКГ, </a:t>
            </a:r>
          </a:p>
          <a:p>
            <a:pPr marL="10826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забор крови для определения: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	</a:t>
            </a:r>
          </a:p>
          <a:p>
            <a:pPr marL="1438275" lvl="5" indent="-352425" eaLnBrk="0" hangingPunct="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количества тромбоцитов, </a:t>
            </a:r>
          </a:p>
          <a:p>
            <a:pPr marL="1438275" lvl="5" indent="-352425" eaLnBrk="0" hangingPunct="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содержания глюкозы в периферической крови, </a:t>
            </a:r>
          </a:p>
          <a:p>
            <a:pPr marL="1438275" lvl="5" indent="-352425" eaLnBrk="0" hangingPunct="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b="1" dirty="0" err="1" smtClean="0">
                <a:latin typeface="+mj-lt"/>
                <a:cs typeface="Times New Roman" pitchFamily="18" charset="0"/>
              </a:rPr>
              <a:t>международногонормализованного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отношения (далее ‐ МНО), </a:t>
            </a:r>
          </a:p>
          <a:p>
            <a:pPr marL="1438275" lvl="5" indent="-352425" eaLnBrk="0" hangingPunct="0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активированного частичного </a:t>
            </a:r>
            <a:r>
              <a:rPr lang="ru-RU" sz="2000" b="1" dirty="0" err="1" smtClean="0">
                <a:latin typeface="+mj-lt"/>
                <a:cs typeface="Times New Roman" pitchFamily="18" charset="0"/>
              </a:rPr>
              <a:t>тромбопластинового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времени (далее ‐ АЧТВ).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214290"/>
            <a:ext cx="8678198" cy="642942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Определение содержания тромбоцитов, глюкозы в периферической крови, МНО, АЧТВ производится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течение 20 минут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от момента забора крови.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После осмотра женщины направляются в кабинет компьютерной томографии, где осуществляется проведение КТ или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высокопольной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МРТ </a:t>
            </a:r>
            <a:r>
              <a:rPr lang="ru-RU" sz="2400" b="1" smtClean="0">
                <a:latin typeface="+mj-lt"/>
                <a:cs typeface="Times New Roman" pitchFamily="18" charset="0"/>
              </a:rPr>
              <a:t>головного мозга.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Время от момента поступления больного с признаками ОНМК в ПСО до получения результатов КТ или МРТ головного мозга и исследования крови составляет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 более 40 минут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При подтверждении диагноза ОНМК больные госпитализируются в блок интенсивной терапии и реанимации.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7172" name="Picture 4" descr="http://mama66.ru/files/image/analiz_bere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eremenna.com.ua/wp-content/uploads/2012/03/mrt-300x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94" y="5085183"/>
            <a:ext cx="1986426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okd1.ru/images/pages/516aa1e13c6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90" y="5085183"/>
            <a:ext cx="202508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214290"/>
            <a:ext cx="8534182" cy="642942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Время от момента поступления больного в «ККБ №2» до перевода в профильное отделение составляет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 более 60 минут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Женщинам, у которых по данным КТ установлены признаки геморрагического инсульта, проводится консультация нейрохирурга в срок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 позднее 60 минут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с момента получения результатов КТ, после чего принимается решение о тактике лечения.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Определение наследственной         предрасположенности к ТФ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Лабораторная диагностика АФС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PC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PS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err="1" smtClean="0">
                <a:latin typeface="+mj-lt"/>
                <a:cs typeface="Times New Roman" pitchFamily="18" charset="0"/>
              </a:rPr>
              <a:t>Гомоцистеин</a:t>
            </a: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8196" name="Picture 4" descr="https://encrypted-tbn0.gstatic.com/images?q=tbn:ANd9GcRlvgW4gjhOSlhmmfv_DS5DRZE9naeLwqcAC5Gc8ipBIcbl6c-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6" y="5301208"/>
            <a:ext cx="2054292" cy="12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edweb.ru/upload/enarticles/photo_24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6" y="3639268"/>
            <a:ext cx="2054293" cy="15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Отделение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Рентгенхирургических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методов диагностики и лечения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857652" cy="527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29241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rot="10800000">
            <a:off x="7696200" y="4286256"/>
            <a:ext cx="1233518" cy="514360"/>
          </a:xfrm>
          <a:prstGeom prst="homePlate">
            <a:avLst>
              <a:gd name="adj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1050" b="1" dirty="0"/>
              <a:t>Установлен </a:t>
            </a:r>
            <a:endParaRPr lang="ru-RU" sz="1050" b="1" dirty="0" smtClean="0"/>
          </a:p>
          <a:p>
            <a:pPr algn="ctr"/>
            <a:r>
              <a:rPr lang="ru-RU" sz="1050" b="1" dirty="0" err="1" smtClean="0"/>
              <a:t>стент</a:t>
            </a:r>
            <a:endParaRPr lang="ru-RU" sz="1050" b="1" dirty="0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4591080" y="6096000"/>
            <a:ext cx="40528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b="1" dirty="0">
                <a:latin typeface="Lucida Sans Unicode" pitchFamily="34" charset="0"/>
              </a:rPr>
              <a:t>Селективный </a:t>
            </a:r>
            <a:r>
              <a:rPr lang="ru-RU" b="1" dirty="0" err="1">
                <a:latin typeface="Lucida Sans Unicode" pitchFamily="34" charset="0"/>
              </a:rPr>
              <a:t>тромболизис</a:t>
            </a:r>
            <a:r>
              <a:rPr lang="ru-RU" b="1" dirty="0">
                <a:latin typeface="Lucida Sans Unicode" pitchFamily="34" charset="0"/>
              </a:rPr>
              <a:t/>
            </a:r>
            <a:br>
              <a:rPr lang="ru-RU" b="1" dirty="0">
                <a:latin typeface="Lucida Sans Unicode" pitchFamily="34" charset="0"/>
              </a:rPr>
            </a:br>
            <a:r>
              <a:rPr lang="ru-RU" b="1" dirty="0" err="1">
                <a:latin typeface="Lucida Sans Unicode" pitchFamily="34" charset="0"/>
              </a:rPr>
              <a:t>Тромбоэкстракция</a:t>
            </a:r>
            <a:endParaRPr lang="ru-RU" b="1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ОНМК в бассейне СМА( 5 часов с начала клиники заболевания) </a:t>
            </a:r>
          </a:p>
        </p:txBody>
      </p:sp>
      <p:pic>
        <p:nvPicPr>
          <p:cNvPr id="5" name="Volik_G.P._(S5_I1_F1-34)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00256" y="1357298"/>
            <a:ext cx="535782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После введения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Актилизе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восстановление кровотока с остаточным тромбозом</a:t>
            </a:r>
          </a:p>
        </p:txBody>
      </p:sp>
      <p:pic>
        <p:nvPicPr>
          <p:cNvPr id="5" name="Volik_G.P._(S7_I1_F1-20)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00232" y="1357298"/>
            <a:ext cx="5305428" cy="530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Актуальность проблемы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428736"/>
            <a:ext cx="8701118" cy="521497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Тромбоз внутричерепных венозных синусов может обусловливать возникновение билатеральных инфарктов мозгового вещества и субарахноидальных кровоизлияний.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err="1" smtClean="0">
                <a:latin typeface="+mj-lt"/>
                <a:cs typeface="Times New Roman" pitchFamily="18" charset="0"/>
              </a:rPr>
              <a:t>Патогномоничным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симптомом является геморрагическая трансформация очага ишемии.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Церебральный синус-тромбоз (ЦСТ) чаще всего развивается: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в первые 3 мес. беременности;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послеродовом периоде.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Возможно его развитие при спонтанных или искусственных абортах.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 descr="http://medicalcollege.ru/wp-content/uploads/1365579618_g222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691407" cy="12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Установка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стента-ретривера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defRPr/>
            </a:pP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Soliter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3.0х20 мм </a:t>
            </a:r>
          </a:p>
        </p:txBody>
      </p:sp>
      <p:pic>
        <p:nvPicPr>
          <p:cNvPr id="5" name="Volik_G.P._(S11_I1_F1-14)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28794" y="1285860"/>
            <a:ext cx="542928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4349" y="214290"/>
            <a:ext cx="6574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ru-RU" sz="2800" b="1" dirty="0" smtClean="0">
                <a:solidFill>
                  <a:schemeClr val="accent2"/>
                </a:solidFill>
                <a:latin typeface="Lucida Sans Unicode" pitchFamily="34" charset="0"/>
              </a:rPr>
              <a:t>Терапевтическое «окно» 4-6 часов!</a:t>
            </a:r>
            <a:endParaRPr lang="ru-RU" sz="2800" b="1" dirty="0">
              <a:solidFill>
                <a:schemeClr val="accent2"/>
              </a:solidFill>
              <a:latin typeface="Lucida Sans Unicode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10600" cy="48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Lucida Sans Unicode" pitchFamily="34" charset="0"/>
                <a:ea typeface="+mn-ea"/>
                <a:cs typeface="Arial" charset="0"/>
              </a:rPr>
              <a:t>Клинический опыт (ПЦ)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01118" cy="550072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2012 - 2014 г.г.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12 случаев инсульта у женщин во время беременности.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Средний возраст женщин 30,67 ± 5,27 лет (24-38).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анамнезе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Родов 1,33±1,51 (0-4),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Беременностей 2,33±2,42 (0-6).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Беременность желанная, наступила спонтанно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Первая явка в ЖК до 8 недель беременности (в сроке беременности 16 недель – в 1 случае).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b="1" dirty="0" smtClean="0">
                <a:solidFill>
                  <a:srgbClr val="C00000"/>
                </a:solidFill>
              </a:rPr>
              <a:t>Факторы риска?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786934"/>
            <a:ext cx="8701118" cy="588242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+mj-lt"/>
                <a:cs typeface="Times New Roman" pitchFamily="18" charset="0"/>
              </a:rPr>
              <a:t>ИМТ составлял 22,17 ± 2,64 (20-27).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+mj-lt"/>
                <a:cs typeface="Times New Roman" pitchFamily="18" charset="0"/>
              </a:rPr>
              <a:t>Наследственный и собственный анамнез не был отягощен по кардиоваскулярным и цереброваскулярным нарушениям  0/12).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+mj-lt"/>
                <a:cs typeface="Times New Roman" pitchFamily="18" charset="0"/>
              </a:rPr>
              <a:t>Наследственная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тромбофилия</a:t>
            </a:r>
            <a:r>
              <a:rPr lang="ru-RU" b="1" dirty="0" smtClean="0">
                <a:latin typeface="+mj-lt"/>
                <a:cs typeface="Times New Roman" pitchFamily="18" charset="0"/>
              </a:rPr>
              <a:t> (5/12):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Патологическая (мутантная)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гомозигота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Метилентетрагидрофолатредуктазы</a:t>
            </a:r>
            <a:r>
              <a:rPr lang="ru-RU" b="1" dirty="0" smtClean="0">
                <a:latin typeface="+mj-lt"/>
                <a:cs typeface="Times New Roman" pitchFamily="18" charset="0"/>
              </a:rPr>
              <a:t> (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термолабильный</a:t>
            </a:r>
            <a:r>
              <a:rPr lang="ru-RU" b="1" dirty="0" smtClean="0">
                <a:latin typeface="+mj-lt"/>
                <a:cs typeface="Times New Roman" pitchFamily="18" charset="0"/>
              </a:rPr>
              <a:t> вариант А2222V (С6777Т), 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Мутация ингибитора активатора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плазминогена</a:t>
            </a:r>
            <a:r>
              <a:rPr lang="ru-RU" b="1" dirty="0" smtClean="0">
                <a:latin typeface="+mj-lt"/>
                <a:cs typeface="Times New Roman" pitchFamily="18" charset="0"/>
              </a:rPr>
              <a:t> (675 4G/5G)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, 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Полиморфизм (G10976А)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коагуляционного</a:t>
            </a:r>
            <a:r>
              <a:rPr lang="ru-RU" b="1" dirty="0" smtClean="0">
                <a:latin typeface="+mj-lt"/>
                <a:cs typeface="Times New Roman" pitchFamily="18" charset="0"/>
              </a:rPr>
              <a:t> фактора VII (А7)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,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Мутация (MTRD919D)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метионинсинтетазы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endParaRPr lang="ru-RU" b="1" dirty="0" smtClean="0">
              <a:latin typeface="+mj-lt"/>
              <a:cs typeface="Times New Roman" pitchFamily="18" charset="0"/>
            </a:endParaRP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Патологическая (мутантная)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гомозигота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Метилентетрагидрофолатредуктазы</a:t>
            </a:r>
            <a:r>
              <a:rPr lang="ru-RU" b="1" dirty="0" smtClean="0">
                <a:latin typeface="+mj-lt"/>
                <a:cs typeface="Times New Roman" pitchFamily="18" charset="0"/>
              </a:rPr>
              <a:t> (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термолабильный</a:t>
            </a:r>
            <a:r>
              <a:rPr lang="ru-RU" b="1" dirty="0" smtClean="0">
                <a:latin typeface="+mj-lt"/>
                <a:cs typeface="Times New Roman" pitchFamily="18" charset="0"/>
              </a:rPr>
              <a:t> вариант А2222V (С6777Т)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Мутация ингибитора активатора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плазминогена</a:t>
            </a:r>
            <a:r>
              <a:rPr lang="ru-RU" b="1" dirty="0" smtClean="0">
                <a:latin typeface="+mj-lt"/>
                <a:cs typeface="Times New Roman" pitchFamily="18" charset="0"/>
              </a:rPr>
              <a:t> (675 4G/5G)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endParaRPr lang="ru-RU" b="1" dirty="0" smtClean="0">
              <a:latin typeface="+mj-lt"/>
              <a:cs typeface="Times New Roman" pitchFamily="18" charset="0"/>
            </a:endParaRP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Полиморфизм (G10976А)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коагуляционного</a:t>
            </a:r>
            <a:r>
              <a:rPr lang="ru-RU" b="1" dirty="0" smtClean="0">
                <a:latin typeface="+mj-lt"/>
                <a:cs typeface="Times New Roman" pitchFamily="18" charset="0"/>
              </a:rPr>
              <a:t> фактора VII (А7)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, </a:t>
            </a:r>
          </a:p>
          <a:p>
            <a:pPr marL="1171575" lvl="2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+mj-lt"/>
                <a:cs typeface="Times New Roman" pitchFamily="18" charset="0"/>
              </a:rPr>
              <a:t>Мутация (MTRD919D)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метионинсинтетазы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гетерозигота</a:t>
            </a:r>
            <a:r>
              <a:rPr lang="ru-RU" b="1" dirty="0" smtClean="0">
                <a:latin typeface="+mj-lt"/>
                <a:cs typeface="Times New Roman" pitchFamily="18" charset="0"/>
              </a:rPr>
              <a:t>)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+mj-lt"/>
                <a:cs typeface="Times New Roman" pitchFamily="18" charset="0"/>
              </a:rPr>
              <a:t>Склонность к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табакокурению</a:t>
            </a:r>
            <a:r>
              <a:rPr lang="ru-RU" b="1" dirty="0" smtClean="0">
                <a:latin typeface="+mj-lt"/>
                <a:cs typeface="Times New Roman" pitchFamily="18" charset="0"/>
              </a:rPr>
              <a:t> (курила до 20 сигарет в день) (2/12).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Осложнения беременности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500174"/>
            <a:ext cx="8701118" cy="478634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Настоящая беременность у 1 женщины с 26 недель беременности осложнилась легкой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преэклампсией</a:t>
            </a: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У 11 женщин значимых нарушений течения беременности не было.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Инсульт произошел в сроке беременности 35 ± 3,48 (30-39) недель.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7969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Тип инсульта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8701118" cy="550072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Ишемический инсульт (n=11 случаев)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в бассейнах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правой задней мозговой артерии,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правой средней мозговой артерии,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правой общей сонной артерии или 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корковых ветвей левой средней мозговой артерии.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Тромбоз поперечных и правого сигмовидного синуса с очагами вторичной ишемии левой височно-затылочной и правой затылочной областей (n=1).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357166"/>
            <a:ext cx="8701118" cy="628654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10 случаях инсульт наступил на фоне полного благополучия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в 2 случаях на фоне непродолжительной головной боли.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Все женщины в остром периоде были доставлены в перинатальный центр в состоянии от относительно удовлетворительного до средней степени тяжести. </a:t>
            </a:r>
          </a:p>
          <a:p>
            <a:pPr marL="361950" lvl="1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</a:pPr>
            <a:endParaRPr lang="ru-RU" sz="3200" b="1" dirty="0" smtClean="0"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err="1" smtClean="0">
                <a:latin typeface="+mj-lt"/>
                <a:cs typeface="Times New Roman" pitchFamily="18" charset="0"/>
              </a:rPr>
              <a:t>АДсист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 129±21,9 (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120-140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)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мм.рт.ст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,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err="1" smtClean="0">
                <a:latin typeface="+mj-lt"/>
                <a:cs typeface="Times New Roman" pitchFamily="18" charset="0"/>
              </a:rPr>
              <a:t>АДдиаст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. 80±15,81 (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70-90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)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мм.рт.ст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357166"/>
            <a:ext cx="8701118" cy="628654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 УЗИ у 2-х женщин выявлены признаки: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малого диаметра позвоночной артерии (2,8 мм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vs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3,1мм правой ПА) или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аномалия вхождения левой позвоночной артерии в позвоночный канал (на уровне СIV) по данным УЗДГ БЦС.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Родоразрешение произведено путем кесарева сечения в 37,83 (35-39) недель беременности живыми плодами.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Кровопотеря физиологическая.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Послеродовый период без акушерских осложнений.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8572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Роль осведомленности женщины о рисках…</a:t>
            </a:r>
          </a:p>
        </p:txBody>
      </p:sp>
      <p:pic>
        <p:nvPicPr>
          <p:cNvPr id="41986" name="Picture 2" descr="http://us.cdn1.123rf.com/168nwm/nastia/nastia1303/nastia130300024/18300071-%D0%9C%D1%8B%D1%88%D0%BB%D0%B5%D0%BD%D0%B8%D0%B5-%D0%BA%D1%80%D0%B0%D1%81%D0%B8%D0%B2%D0%B0%D1%8F-%D0%B6%D0%B5%D0%BD%D1%89%D0%B8%D0%BD%D0%B0-%D1%81-%D0%B7%D0%BD%D0%B0%D0%BA%D0%BE%D0%BC-%D0%B2%D0%BE%D0%BF%D1%80%D0%BE%D1%81%D0%B0-%D0%BF%D0%BE%D0%B4-%D0%B3%D0%BE%D0%BB%D0%BE%D0%B2%D1%83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57377"/>
            <a:ext cx="2071702" cy="2400317"/>
          </a:xfrm>
          <a:prstGeom prst="rect">
            <a:avLst/>
          </a:prstGeom>
          <a:noFill/>
        </p:spPr>
      </p:pic>
      <p:pic>
        <p:nvPicPr>
          <p:cNvPr id="41988" name="Picture 4" descr="http://img.lady.ru/data/aphoto/7/7/6/61406/main/566dfa87910b4a09a853b4097fb7fb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2714644" cy="2714644"/>
          </a:xfrm>
          <a:prstGeom prst="rect">
            <a:avLst/>
          </a:prstGeom>
          <a:noFill/>
        </p:spPr>
      </p:pic>
      <p:pic>
        <p:nvPicPr>
          <p:cNvPr id="41990" name="Picture 6" descr="http://img.lady.ru/data/aphoto/7/7/c/57283/main/47e6babe539f381ffaa41e5a9dfec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00438"/>
            <a:ext cx="2381250" cy="3057526"/>
          </a:xfrm>
          <a:prstGeom prst="rect">
            <a:avLst/>
          </a:prstGeom>
          <a:noFill/>
        </p:spPr>
      </p:pic>
      <p:pic>
        <p:nvPicPr>
          <p:cNvPr id="10" name="Picture 10" descr="http://wiki.iteach.ru/images/thumb/8/8a/%D0%A7%D0%B5%D0%BB%D0%BE%D0%B2%D0%B5%D0%BA_%D0%B2%D0%BE%D0%BF%D1%80%D0%BE%D1%81_%D0%91%D0%B0%D0%B9%D0%B3%D0%B0%D0%BD%D0%BE%D0%B2%D0%B0.jpg/145px-%D0%A7%D0%B5%D0%BB%D0%BE%D0%B2%D0%B5%D0%BA_%D0%B2%D0%BE%D0%BF%D1%80%D0%BE%D1%81_%D0%91%D0%B0%D0%B9%D0%B3%D0%B0%D0%BD%D0%BE%D0%B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1" y="-1"/>
            <a:ext cx="1714480" cy="244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46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Клинический случай 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928670"/>
            <a:ext cx="8701118" cy="571504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Беременная Т., 28 лет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Артериовенозная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мальформация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правой гемисферы мозжечка. Состояние после перенесенного в 2009 г. геморрагического инсульта с образованием внутримозговой гематомы левой гемисферы мозжечка, червя мозжечка и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субдуральной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гематомы ЗЧЯ слева (17.03.2009), состояние после оперативного лечения (КПТЧ в ЗЧЯ с удалением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субдуральной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гематомы слева). Последствия НМК по ишемическому типу в стволе мозга и левом полушарии мозжечка, легкий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тетрапарез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, мозжечковая атаксия, дизартрия, легкое астеническое расстройство.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Актуальность проблемы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428736"/>
            <a:ext cx="8701118" cy="521497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В связи с широким применением антибиотиков преобладают неинфекционные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синус-тромбозы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, этиологию которых не всегда удается установить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33400" lvl="1" indent="-354013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Факторами риска ЦСТ являются сопутствующие гематологические заболевания: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полицитемия,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лейкемия,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серповидно-клеточная анемия,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повышение вязкости крови,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err="1" smtClean="0">
                <a:latin typeface="+mj-lt"/>
                <a:cs typeface="Times New Roman" pitchFamily="18" charset="0"/>
              </a:rPr>
              <a:t>антифосфолипидный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синдром,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err="1" smtClean="0">
                <a:latin typeface="+mj-lt"/>
                <a:cs typeface="Times New Roman" pitchFamily="18" charset="0"/>
              </a:rPr>
              <a:t>васкулиты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,</a:t>
            </a:r>
          </a:p>
          <a:p>
            <a:pPr marL="1168400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злокачественные новообразования.</a:t>
            </a:r>
          </a:p>
        </p:txBody>
      </p:sp>
      <p:pic>
        <p:nvPicPr>
          <p:cNvPr id="2050" name="Picture 2" descr="https://encrypted-tbn1.gstatic.com/images?q=tbn:ANd9GcRC8Akthu-ylLeRKLD6-d074jfaWLlfVhV3HrXPmtuLSry2d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00808"/>
            <a:ext cx="936104" cy="10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rt-v-msk.ru/files/new-images/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14205"/>
            <a:ext cx="936104" cy="8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36.com/files/uploads/images/Symptoms/Symptoms/Violation_of_venous_drainage_of_the_br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05192"/>
            <a:ext cx="936104" cy="8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16831.vk.me/v616831373/b985/_f8l32wq1c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0159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357166"/>
            <a:ext cx="8701118" cy="614366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2010 г. - беременность без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прегравидальной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подготовки,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Протекала без осложнений (по медицинской документации),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39 недель – плановое КС, живой плод, 3240 гр.,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До наступления настоящей беременности принимала 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Дипиридамол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75 мг/</a:t>
            </a:r>
            <a:r>
              <a:rPr lang="ru-RU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сут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.,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Данная беременность не запланированная,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13-14 недель – головокружение, упала (на ступенях лестничного проема), перелом костей левой кисти.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Явка в ЖК на учет – в 16 недель беременности.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285752"/>
            <a:ext cx="8701118" cy="642939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Госпитализирована в АПБ-1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Беременность 30-31 неделя. Гестоз легкой степени. Рубец на матке после кесарева сечения. Наследственная предрасположенность к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тромбофилическим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осложнениям (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гомозигота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фибриногена,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гомозигота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РА1-1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гетерозигота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метионинсинтетазы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Самостоятельно покинула отделение</a:t>
            </a:r>
          </a:p>
          <a:p>
            <a:pPr marL="361950" lvl="1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</a:pPr>
            <a:r>
              <a:rPr lang="ru-RU" sz="20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Проводилось: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Наблюдение врача женской консультации, невролога , нейрохирурга.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Даны рекомендации по режиму труда и отдыха, соблюдению диеты, питьевому режиму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УЗИ плода в динамике в 32-34 недели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КТГ, ДМ контроль в динамике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Контроль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коагулограммы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Эластическая компрессия нижних конечностей : класс компрессии №1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Дипиридамол</a:t>
            </a:r>
            <a:endParaRPr lang="ru-RU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Фолиевая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кислота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НМГ до родов , 6 недель в послеродовом периоде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Дородовая госпитализация на оперативное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родоразрешение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в 38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нед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в ПЦ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071546"/>
            <a:ext cx="8701118" cy="550072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Беременная В., 33 лет, роды вторые от второй беременности.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Наследственность, </a:t>
            </a:r>
            <a:r>
              <a:rPr lang="ru-RU" sz="2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экстрагенитальный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акушерский и гинекологический анамнезы без особенностей.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Регулярно наблюдалась в настоящую беременность акушером гинекологом.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30 недель беременности появились умеренные распирающие головные боли, интенсивность которых нарастала, появилась дезориентация, заторможенность, нарушение речи.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Немедленно доставлена в Перинатальный центр, где выявлен тромбоз поперечных и правого сигмовидного синуса с очагами вторичной ишемии левой височно-затылочной и правой затылочной областей с синдромом внутричерепной гипертензии, лёгкими </a:t>
            </a:r>
            <a:r>
              <a:rPr lang="ru-RU" sz="2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мнестико-апраксическими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расстройствами, эмоционально-волевой неустойчивостью.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346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A50021"/>
                </a:solidFill>
              </a:rPr>
              <a:t>Клинический случай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857232"/>
            <a:ext cx="8701118" cy="53578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Диагностированы признаки прогрессивно нарастающей гипоксии плода.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интересах плода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родоразрешена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путем операции К/С, извлечен живой плод с признаками недоношенности с удовлетворительной оценкой по шкале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Апгар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момент операции впервые обнаружено солидное включение в тканях одного из яичников. 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Cito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! гистологическое исследование которого диагностировало как метастаз рака молочной железы.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дальнейшем был установлен диагноз рака молочной железы с метастазами в печень, легкие, головной мозг, лимфатические узлы средостения, в почки, надпочечники, лимфатические узлы брюшной полости, яичники, T2N1M1.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346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A50021"/>
                </a:solidFill>
              </a:rPr>
              <a:t>Клинический случай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714356"/>
            <a:ext cx="8701118" cy="600079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Клинически физиологически протекающая беременность при отсутствии значимых факторов риска может осложниться инсультом.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Каждый клинический случай по своему уникален.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До настоящего времени рутинные методики обследования беременных женщин не позволяют прогнозировать развитие инсульта и проводить соответствующие профилактические или лечебные мероприятия.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Необходимы многоцентровые исследования по оценке у женщин цереброваскулярных нарушений при беременности и в послеродовом периоде, для того чтобы предотвратить инсульт, способный значительно ухудшить здоровье женщины, привести к её </a:t>
            </a:r>
            <a:r>
              <a:rPr lang="ru-RU" sz="2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инвалидизации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смертности.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Инсульт может явиться результатом различных патологических процессов (нарушение регуляции тонуса сосудов, </a:t>
            </a:r>
            <a:r>
              <a:rPr lang="ru-RU" sz="2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гемостазиологические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нарушения, </a:t>
            </a:r>
            <a:r>
              <a:rPr lang="ru-RU" sz="2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эндотелтальная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дисфункция и т.д.).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346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A50021"/>
                </a:solidFill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292895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БЛАГОДАРЮ 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G:\-=111=-\-=на 25 дек=-\карт\панор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3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98"/>
            <a:ext cx="9144000" cy="21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 время гестационного и послеродового периода ишемический инсульт чаще всего обусловлен: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282" y="1928802"/>
            <a:ext cx="8572560" cy="3143272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Парадоксальной эмболией из вен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таза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ног </a:t>
            </a: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правого 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предсердия </a:t>
            </a:r>
            <a:endParaRPr lang="ru-RU" sz="2400" b="1" dirty="0" smtClean="0">
              <a:effectLst/>
              <a:latin typeface="+mj-lt"/>
              <a:cs typeface="Times New Roman" pitchFamily="18" charset="0"/>
            </a:endParaRPr>
          </a:p>
          <a:p>
            <a:pPr marL="1628775" lvl="3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>
              <a:effectLst/>
              <a:latin typeface="+mj-lt"/>
              <a:cs typeface="Times New Roman" pitchFamily="18" charset="0"/>
            </a:endParaRP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При этом развивается острая окклюзия средней мозговой или другой крупной церебральной артерии с соответствующей неврологической 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симптоматикой </a:t>
            </a:r>
            <a:endParaRPr lang="ru-RU" sz="2400" b="1" dirty="0" smtClean="0"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 descr="http://ayzdorov.ru/images/Lechenie/1139gemorogicheskiy-insult657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214950"/>
            <a:ext cx="2143140" cy="1428760"/>
          </a:xfrm>
          <a:prstGeom prst="rect">
            <a:avLst/>
          </a:prstGeom>
          <a:noFill/>
        </p:spPr>
      </p:pic>
      <p:pic>
        <p:nvPicPr>
          <p:cNvPr id="7172" name="Picture 4" descr="http://www.mif-ua.com/media/uploads/article_images/insmol.jpg.300x3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214950"/>
            <a:ext cx="1643074" cy="1408350"/>
          </a:xfrm>
          <a:prstGeom prst="rect">
            <a:avLst/>
          </a:prstGeom>
          <a:noFill/>
        </p:spPr>
      </p:pic>
      <p:pic>
        <p:nvPicPr>
          <p:cNvPr id="7174" name="Picture 6" descr="http://vitaportal.ru/sites/default/files/imagecache/slideshow_img_2/story_files/mol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214950"/>
            <a:ext cx="2286016" cy="140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Перемещение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эмболов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из правой половины сердца в левую может быть вызвано: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282" y="1785926"/>
            <a:ext cx="8572560" cy="1571636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err="1" smtClean="0">
                <a:effectLst/>
                <a:latin typeface="+mj-lt"/>
                <a:cs typeface="Times New Roman" pitchFamily="18" charset="0"/>
              </a:rPr>
              <a:t>Незаращением</a:t>
            </a:r>
            <a:r>
              <a:rPr lang="ru-RU" sz="2800" b="1" dirty="0" smtClean="0">
                <a:effectLst/>
                <a:latin typeface="+mj-lt"/>
                <a:cs typeface="Times New Roman" pitchFamily="18" charset="0"/>
              </a:rPr>
              <a:t> овального отверстия,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effectLst/>
                <a:latin typeface="+mj-lt"/>
                <a:cs typeface="Times New Roman" pitchFamily="18" charset="0"/>
              </a:rPr>
              <a:t>Проведением </a:t>
            </a:r>
            <a:r>
              <a:rPr lang="ru-RU" sz="2800" b="1" dirty="0" err="1" smtClean="0">
                <a:effectLst/>
                <a:latin typeface="+mj-lt"/>
                <a:cs typeface="Times New Roman" pitchFamily="18" charset="0"/>
              </a:rPr>
              <a:t>трансэзофагеальной</a:t>
            </a:r>
            <a:r>
              <a:rPr lang="ru-RU" sz="2800" b="1" dirty="0" smtClean="0"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/>
                <a:latin typeface="+mj-lt"/>
                <a:cs typeface="Times New Roman" pitchFamily="18" charset="0"/>
              </a:rPr>
              <a:t>эхокардиографии</a:t>
            </a:r>
            <a:r>
              <a:rPr lang="ru-RU" sz="2800" b="1" dirty="0" smtClean="0">
                <a:effectLst/>
                <a:latin typeface="+mj-lt"/>
                <a:cs typeface="Times New Roman" pitchFamily="18" charset="0"/>
              </a:rPr>
              <a:t>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b="1" dirty="0" smtClean="0">
                <a:effectLst/>
                <a:latin typeface="+mj-lt"/>
                <a:cs typeface="Times New Roman" pitchFamily="18" charset="0"/>
              </a:rPr>
              <a:t>Дефектом межжелудочковой перегородки.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789040"/>
            <a:ext cx="9144000" cy="13727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связи со сложностью диагностики верификация парадоксальной эмболии церебральных артерий базируется в основном на данных вскрытия в случае летального исхода </a:t>
            </a:r>
          </a:p>
        </p:txBody>
      </p:sp>
      <p:pic>
        <p:nvPicPr>
          <p:cNvPr id="1026" name="Picture 2" descr="Дефект межпредсердной перегородки: симптомы, признаки, диагностика и лечение - NeBole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5210662"/>
            <a:ext cx="1810172" cy="13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щита от инсульта и инфаркта в ваших руках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34882"/>
            <a:ext cx="1935584" cy="13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rebral embolism Health D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35304"/>
            <a:ext cx="2232248" cy="13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Вторым по частоте проводником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эмболов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мозг через венозную систему служат артериовенозные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мальформации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(АВМ) легких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7554" y="2500306"/>
            <a:ext cx="5572132" cy="2714644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самостоятельное заболевание или в </a:t>
            </a:r>
            <a:r>
              <a:rPr lang="ru-RU" sz="2400" b="1" dirty="0" err="1" smtClean="0">
                <a:effectLst/>
                <a:latin typeface="+mj-lt"/>
                <a:cs typeface="Times New Roman" pitchFamily="18" charset="0"/>
              </a:rPr>
              <a:t>симптомокомплексе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 разнообразных </a:t>
            </a:r>
            <a:r>
              <a:rPr lang="ru-RU" sz="2400" b="1" dirty="0" err="1" smtClean="0">
                <a:effectLst/>
                <a:latin typeface="+mj-lt"/>
                <a:cs typeface="Times New Roman" pitchFamily="18" charset="0"/>
              </a:rPr>
              <a:t>ангиодисплазий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, </a:t>
            </a:r>
          </a:p>
          <a:p>
            <a:pPr marL="714375" lvl="1" indent="-352425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объединенных врожденной неполноценностью </a:t>
            </a:r>
            <a:r>
              <a:rPr lang="ru-RU" sz="2400" b="1" dirty="0" err="1" smtClean="0">
                <a:effectLst/>
                <a:latin typeface="+mj-lt"/>
                <a:cs typeface="Times New Roman" pitchFamily="18" charset="0"/>
              </a:rPr>
              <a:t>мезенхимальной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 основы </a:t>
            </a:r>
            <a:r>
              <a:rPr lang="ru-RU" sz="2400" b="1" dirty="0" err="1" smtClean="0">
                <a:effectLst/>
                <a:latin typeface="+mj-lt"/>
                <a:cs typeface="Times New Roman" pitchFamily="18" charset="0"/>
              </a:rPr>
              <a:t>микрососудов</a:t>
            </a:r>
            <a:r>
              <a:rPr lang="ru-RU" sz="2400" b="1" dirty="0" smtClean="0">
                <a:effectLst/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52" y="2571744"/>
            <a:ext cx="3428992" cy="23574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АВМ - сравнительно редкая патология наблюдается как </a:t>
            </a:r>
          </a:p>
        </p:txBody>
      </p:sp>
      <p:pic>
        <p:nvPicPr>
          <p:cNvPr id="89090" name="Picture 2" descr="http://xn----9sbmfglzip.xn--p1ai/img/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286388"/>
            <a:ext cx="1479767" cy="1381116"/>
          </a:xfrm>
          <a:prstGeom prst="rect">
            <a:avLst/>
          </a:prstGeom>
          <a:noFill/>
        </p:spPr>
      </p:pic>
      <p:pic>
        <p:nvPicPr>
          <p:cNvPr id="2050" name="Picture 2" descr="Геморрагический инсульт: последствия, симптомы, прич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01639"/>
            <a:ext cx="1681014" cy="12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СУДИСТЫЕ МАЛЬФОРМАЦИИ ГОЛОВНОГО МОЗГА - лечение в ГЕРМ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01639"/>
            <a:ext cx="1261369" cy="11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1785918" y="71414"/>
            <a:ext cx="7215238" cy="1785950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27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Неврологическими проявлениями диссеминированного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внутрисосудистого свертывания крови (ДВС) наряду с </a:t>
            </a:r>
          </a:p>
          <a:p>
            <a:pPr algn="ctr" eaLnBrk="0" hangingPunct="0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инсультоподобными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эпизодами служит острая или </a:t>
            </a:r>
          </a:p>
          <a:p>
            <a:pPr algn="ctr" eaLnBrk="0" hangingPunct="0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подострая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генерализованная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энцефалопатия,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осложненная развитием геморрагических инфарктов и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внутримозговых  кровоизлияний (ВМК).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1785918" y="2000240"/>
            <a:ext cx="7215238" cy="1357322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27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Возможно развитие ОНМК во время гинекологических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операций, проводимых при отслойке плаценты,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неразвивающейся беременности,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септическом аборте и других состояниях.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785918" y="3429000"/>
            <a:ext cx="7215238" cy="17859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lvl="0" algn="ctr" eaLnBrk="0" hangingPunct="0"/>
            <a:endParaRPr lang="ru-RU" b="1" dirty="0" smtClean="0">
              <a:solidFill>
                <a:schemeClr val="bg1"/>
              </a:solidFill>
            </a:endParaRPr>
          </a:p>
          <a:p>
            <a:pPr lvl="0" algn="ctr" eaLnBrk="0" hangingPunct="0"/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en-US" b="1" dirty="0" smtClean="0">
                <a:solidFill>
                  <a:schemeClr val="bg1"/>
                </a:solidFill>
              </a:rPr>
              <a:t>III </a:t>
            </a:r>
            <a:r>
              <a:rPr lang="ru-RU" b="1" dirty="0" smtClean="0">
                <a:solidFill>
                  <a:schemeClr val="bg1"/>
                </a:solidFill>
              </a:rPr>
              <a:t>семестре беременности </a:t>
            </a:r>
            <a:r>
              <a:rPr lang="ru-RU" b="1" dirty="0" smtClean="0">
                <a:solidFill>
                  <a:srgbClr val="FFFF00"/>
                </a:solidFill>
              </a:rPr>
              <a:t>уровень фибрина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lvl="0" algn="ctr" eaLnBrk="0" hangingPunct="0"/>
            <a:r>
              <a:rPr lang="ru-RU" b="1" dirty="0" smtClean="0">
                <a:solidFill>
                  <a:schemeClr val="bg1"/>
                </a:solidFill>
              </a:rPr>
              <a:t>увеличивается на 20-30%, </a:t>
            </a:r>
          </a:p>
          <a:p>
            <a:pPr lvl="0" algn="ctr" eaLnBrk="0" hangingPunct="0"/>
            <a:r>
              <a:rPr lang="ru-RU" b="1" dirty="0" err="1" smtClean="0">
                <a:solidFill>
                  <a:srgbClr val="FFFF00"/>
                </a:solidFill>
              </a:rPr>
              <a:t>протромбиновый</a:t>
            </a:r>
            <a:r>
              <a:rPr lang="ru-RU" b="1" dirty="0" smtClean="0">
                <a:solidFill>
                  <a:srgbClr val="FFFF00"/>
                </a:solidFill>
              </a:rPr>
              <a:t> индекс </a:t>
            </a:r>
            <a:r>
              <a:rPr lang="ru-RU" b="1" dirty="0" smtClean="0">
                <a:solidFill>
                  <a:schemeClr val="bg1"/>
                </a:solidFill>
              </a:rPr>
              <a:t>составляет 100-110%, </a:t>
            </a:r>
          </a:p>
          <a:p>
            <a:pPr lvl="0" algn="ctr" eaLnBrk="0" hangingPunct="0"/>
            <a:r>
              <a:rPr lang="ru-RU" b="1" dirty="0" smtClean="0">
                <a:solidFill>
                  <a:schemeClr val="bg1"/>
                </a:solidFill>
              </a:rPr>
              <a:t>при нормальном количестве </a:t>
            </a:r>
            <a:r>
              <a:rPr lang="ru-RU" b="1" dirty="0" smtClean="0">
                <a:solidFill>
                  <a:srgbClr val="FFFF00"/>
                </a:solidFill>
              </a:rPr>
              <a:t>тромбоцитов</a:t>
            </a:r>
            <a:r>
              <a:rPr lang="ru-RU" b="1" dirty="0" smtClean="0">
                <a:solidFill>
                  <a:schemeClr val="bg1"/>
                </a:solidFill>
              </a:rPr>
              <a:t> их </a:t>
            </a:r>
          </a:p>
          <a:p>
            <a:pPr lvl="0" algn="ctr" eaLnBrk="0" hangingPunct="0"/>
            <a:r>
              <a:rPr lang="ru-RU" b="1" dirty="0" smtClean="0">
                <a:solidFill>
                  <a:srgbClr val="FFFF00"/>
                </a:solidFill>
              </a:rPr>
              <a:t>агрегационная способность </a:t>
            </a:r>
          </a:p>
          <a:p>
            <a:pPr lvl="0" algn="ctr" eaLnBrk="0" hangingPunct="0"/>
            <a:r>
              <a:rPr lang="ru-RU" b="1" dirty="0" smtClean="0">
                <a:solidFill>
                  <a:schemeClr val="bg1"/>
                </a:solidFill>
              </a:rPr>
              <a:t>повышается на 20 – 30%. </a:t>
            </a:r>
          </a:p>
          <a:p>
            <a:pPr lvl="0" algn="ctr" eaLnBrk="0" hangingPunct="0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blackWhite">
          <a:xfrm>
            <a:off x="1785918" y="5286388"/>
            <a:ext cx="7215238" cy="1571612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Выработка медиаторов воспаления – </a:t>
            </a:r>
            <a:r>
              <a:rPr lang="ru-RU" b="1" dirty="0" err="1" smtClean="0">
                <a:solidFill>
                  <a:schemeClr val="bg1"/>
                </a:solidFill>
              </a:rPr>
              <a:t>цитокинов</a:t>
            </a:r>
            <a:r>
              <a:rPr lang="ru-RU" b="1" dirty="0" smtClean="0">
                <a:solidFill>
                  <a:schemeClr val="bg1"/>
                </a:solidFill>
              </a:rPr>
              <a:t> при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позднем </a:t>
            </a:r>
            <a:r>
              <a:rPr lang="ru-RU" b="1" dirty="0" err="1" smtClean="0">
                <a:solidFill>
                  <a:schemeClr val="bg1"/>
                </a:solidFill>
              </a:rPr>
              <a:t>гестозе</a:t>
            </a:r>
            <a:r>
              <a:rPr lang="ru-RU" b="1" dirty="0" smtClean="0">
                <a:solidFill>
                  <a:schemeClr val="bg1"/>
                </a:solidFill>
              </a:rPr>
              <a:t>, обуславливает выраженную дисфункцию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эндотелия сосудов, которая сопровождается нарушением </a:t>
            </a:r>
          </a:p>
          <a:p>
            <a:pPr algn="ctr" eaLnBrk="0" hangingPunct="0"/>
            <a:r>
              <a:rPr lang="ru-RU" b="1" dirty="0" err="1" smtClean="0">
                <a:solidFill>
                  <a:schemeClr val="bg1"/>
                </a:solidFill>
              </a:rPr>
              <a:t>микроциркуляции</a:t>
            </a:r>
            <a:r>
              <a:rPr lang="ru-RU" b="1" dirty="0" smtClean="0">
                <a:solidFill>
                  <a:schemeClr val="bg1"/>
                </a:solidFill>
              </a:rPr>
              <a:t>, повышением агрегации тромбоцитов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и эритроцитов. </a:t>
            </a:r>
          </a:p>
        </p:txBody>
      </p:sp>
      <p:pic>
        <p:nvPicPr>
          <p:cNvPr id="15" name="Picture 4" descr="http://www.blogoduma.ru/images/content/457_45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1361460" cy="1214422"/>
          </a:xfrm>
          <a:prstGeom prst="rect">
            <a:avLst/>
          </a:prstGeom>
          <a:noFill/>
        </p:spPr>
      </p:pic>
      <p:pic>
        <p:nvPicPr>
          <p:cNvPr id="88066" name="Picture 2" descr="http://medkrugozor.ru/wp-content/uploads/2013/01/Boli-vnizu-zhivota-pri-beremen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1428760" cy="2571768"/>
          </a:xfrm>
          <a:prstGeom prst="rect">
            <a:avLst/>
          </a:prstGeom>
          <a:noFill/>
        </p:spPr>
      </p:pic>
      <p:pic>
        <p:nvPicPr>
          <p:cNvPr id="3074" name="Picture 2" descr="Территория развлече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" y="442783"/>
            <a:ext cx="1548660" cy="10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44408" cy="331236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Повышение уровня фибриногена повышает в несколько раз риск развития инфарктов мозга и сердца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2130" y="4511649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Международные исследования </a:t>
            </a:r>
            <a:r>
              <a:rPr lang="en-US" b="1" dirty="0" smtClean="0"/>
              <a:t>PROCAM</a:t>
            </a:r>
            <a:r>
              <a:rPr lang="en-US" dirty="0" smtClean="0"/>
              <a:t> (the Prospective Cardiovascular Munster), </a:t>
            </a:r>
            <a:r>
              <a:rPr lang="en-US" b="1" dirty="0" smtClean="0"/>
              <a:t>PRIME</a:t>
            </a:r>
            <a:r>
              <a:rPr lang="en-US" dirty="0" smtClean="0"/>
              <a:t> (the Prospective Epidemiological Study of Myocardial Infarction), Framingham study, Northwick Park Heart. </a:t>
            </a:r>
            <a:endParaRPr lang="en-US" dirty="0"/>
          </a:p>
        </p:txBody>
      </p:sp>
      <p:pic>
        <p:nvPicPr>
          <p:cNvPr id="6149" name="Picture 5" descr="http://cardio-life.ru/wp-content/uploads/2014/01/infarkt-golovnogo-moz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84615"/>
            <a:ext cx="1785950" cy="1428761"/>
          </a:xfrm>
          <a:prstGeom prst="rect">
            <a:avLst/>
          </a:prstGeom>
          <a:noFill/>
        </p:spPr>
      </p:pic>
      <p:pic>
        <p:nvPicPr>
          <p:cNvPr id="4098" name="Picture 2" descr="Материалы пользователя melifaro - Форум.Астрахань.Ру - Стра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" y="3669469"/>
            <a:ext cx="1251798" cy="15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2415</Words>
  <Application>Microsoft Office PowerPoint</Application>
  <PresentationFormat>Экран (4:3)</PresentationFormat>
  <Paragraphs>362</Paragraphs>
  <Slides>45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Arial Narrow</vt:lpstr>
      <vt:lpstr>Calibri</vt:lpstr>
      <vt:lpstr>Lucida Sans Unicode</vt:lpstr>
      <vt:lpstr>Times New Roman</vt:lpstr>
      <vt:lpstr>Wingdings</vt:lpstr>
      <vt:lpstr>Wingdings 3</vt:lpstr>
      <vt:lpstr>Тема Office</vt:lpstr>
      <vt:lpstr>Инсульт и беременность.  Клинический опыт </vt:lpstr>
      <vt:lpstr>Актуальность проблемы</vt:lpstr>
      <vt:lpstr>Актуальность проблемы</vt:lpstr>
      <vt:lpstr>Актуальность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уровня фибриногена повышает в несколько раз риск развития инфарктов мозга и сердца </vt:lpstr>
      <vt:lpstr>Этиологические факторы ОНМК</vt:lpstr>
      <vt:lpstr>Руководство по профилактике инсульта у женщин (2014)</vt:lpstr>
      <vt:lpstr>Презентация PowerPoint</vt:lpstr>
      <vt:lpstr>Презентация PowerPoint</vt:lpstr>
      <vt:lpstr>Генетические и воспалительные механизмы инсульта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Первичное сосудистое отделение</vt:lpstr>
      <vt:lpstr>Число женщин с ОНМК (ПСО)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Клинический опыт (ПЦ)</vt:lpstr>
      <vt:lpstr>Факторы риска?</vt:lpstr>
      <vt:lpstr>Осложнения беременности</vt:lpstr>
      <vt:lpstr>Тип инсульта</vt:lpstr>
      <vt:lpstr>Презентация PowerPoint</vt:lpstr>
      <vt:lpstr>Презентация PowerPoint</vt:lpstr>
      <vt:lpstr>Роль осведомленности женщины о рисках…</vt:lpstr>
      <vt:lpstr>Клинический случай 1</vt:lpstr>
      <vt:lpstr>Презентация PowerPoint</vt:lpstr>
      <vt:lpstr>Презентация PowerPoint</vt:lpstr>
      <vt:lpstr>Клинический случай 2</vt:lpstr>
      <vt:lpstr>Клинический случай 2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127</cp:revision>
  <dcterms:created xsi:type="dcterms:W3CDTF">2014-12-15T06:38:40Z</dcterms:created>
  <dcterms:modified xsi:type="dcterms:W3CDTF">2015-02-24T05:02:58Z</dcterms:modified>
</cp:coreProperties>
</file>