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67" r:id="rId2"/>
    <p:sldId id="269" r:id="rId3"/>
    <p:sldId id="270" r:id="rId4"/>
    <p:sldId id="272" r:id="rId5"/>
    <p:sldId id="271" r:id="rId6"/>
    <p:sldId id="284" r:id="rId7"/>
    <p:sldId id="285" r:id="rId8"/>
    <p:sldId id="286" r:id="rId9"/>
    <p:sldId id="283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7" r:id="rId18"/>
    <p:sldId id="288" r:id="rId19"/>
    <p:sldId id="289" r:id="rId20"/>
    <p:sldId id="290" r:id="rId21"/>
    <p:sldId id="291" r:id="rId22"/>
    <p:sldId id="280" r:id="rId23"/>
    <p:sldId id="281" r:id="rId24"/>
    <p:sldId id="282" r:id="rId25"/>
    <p:sldId id="309" r:id="rId26"/>
    <p:sldId id="292" r:id="rId27"/>
    <p:sldId id="293" r:id="rId28"/>
    <p:sldId id="294" r:id="rId29"/>
    <p:sldId id="295" r:id="rId30"/>
    <p:sldId id="296" r:id="rId31"/>
    <p:sldId id="298" r:id="rId32"/>
    <p:sldId id="297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268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800000"/>
    <a:srgbClr val="990033"/>
    <a:srgbClr val="000000"/>
    <a:srgbClr val="66CCFF"/>
    <a:srgbClr val="FFE2C5"/>
    <a:srgbClr val="F7C481"/>
    <a:srgbClr val="FFE8D1"/>
    <a:srgbClr val="813911"/>
    <a:srgbClr val="FFD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howGuides="1">
      <p:cViewPr>
        <p:scale>
          <a:sx n="125" d="100"/>
          <a:sy n="125" d="100"/>
        </p:scale>
        <p:origin x="-1224" y="-24"/>
      </p:cViewPr>
      <p:guideLst>
        <p:guide orient="horz" pos="691"/>
        <p:guide orient="horz" pos="4083"/>
        <p:guide orient="horz" pos="2160"/>
        <p:guide pos="2880"/>
        <p:guide pos="5511"/>
        <p:guide pos="1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35421-D5FC-4BC8-9E5A-0D913FCA554A}" type="datetimeFigureOut">
              <a:rPr lang="ru-RU" smtClean="0"/>
              <a:t>01.03.2015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D8786-2008-42E2-9CC6-C94965134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09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ru-RU" smtClean="0"/>
              <a:t>Here the indications of STRESAM meaning: treatment of anxiety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763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FR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29EC99-4329-40CF-B4DD-E9F9389CD2B4}" type="slidenum">
              <a:rPr lang="ru-RU" smtClean="0"/>
              <a:pPr>
                <a:defRPr/>
              </a:pPr>
              <a:t>21</a:t>
            </a:fld>
            <a:endParaRPr lang="ru-RU" smtClean="0"/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7" rIns="91436" bIns="45717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9DA444C-4007-48EE-B17C-29C34D154C5B}" type="slidenum">
              <a:rPr lang="ru-RU" altLang="ru-RU" b="1">
                <a:solidFill>
                  <a:srgbClr val="777777"/>
                </a:solidFill>
                <a:latin typeface="Times New Roman" pitchFamily="18" charset="0"/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ru-RU" altLang="ru-RU" b="1">
              <a:solidFill>
                <a:srgbClr val="777777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7013" indent="-227013" eaLnBrk="1" hangingPunct="1"/>
            <a:r>
              <a:rPr lang="ru-RU" altLang="ru-RU" smtClean="0"/>
              <a:t>Механизм ноцицепции включает 4 основных физиологических процесса (1), отражённых на схеме:</a:t>
            </a:r>
          </a:p>
          <a:p>
            <a:pPr marL="227013" indent="-227013" eaLnBrk="1" hangingPunct="1"/>
            <a:r>
              <a:rPr lang="ru-RU" altLang="ru-RU" smtClean="0"/>
              <a:t>Трансдукция-инициация электрической активности в нервных окончаниях вследствие их стимуляции прямым повреждающим агентом и активными тканевыми метаболитами ( простеноидами )</a:t>
            </a:r>
          </a:p>
          <a:p>
            <a:pPr marL="227013" indent="-227013" eaLnBrk="1" hangingPunct="1"/>
            <a:r>
              <a:rPr lang="ru-RU" altLang="ru-RU" smtClean="0"/>
              <a:t>Трансмиссия-проведение импульсов по чувствительным нервам в таламо-кортикальную зону через спинной мозг</a:t>
            </a:r>
          </a:p>
          <a:p>
            <a:pPr marL="227013" indent="-227013" eaLnBrk="1" hangingPunct="1"/>
            <a:r>
              <a:rPr lang="ru-RU" altLang="ru-RU" smtClean="0"/>
              <a:t>Модуляция-анализ ноцицептивных импульсов в структурах спинного мозга</a:t>
            </a:r>
          </a:p>
          <a:p>
            <a:pPr marL="227013" indent="-227013" eaLnBrk="1" hangingPunct="1"/>
            <a:r>
              <a:rPr lang="ru-RU" altLang="ru-RU" smtClean="0"/>
              <a:t>Перцепция-процесс восприятия ноцицептивных импульсов с формированием ощущения боли конкретной личностью.</a:t>
            </a:r>
          </a:p>
          <a:p>
            <a:pPr marL="227013" indent="-227013" eaLnBrk="1" hangingPunct="1"/>
            <a:r>
              <a:rPr lang="ru-RU" altLang="ru-RU" smtClean="0"/>
              <a:t>Анальгезия может быть предпринята на любом этапе распространения и восприятия ноцицептивного импульса, однако, предпочтительно выполнить это на этапах трансдукции (зарождение) и трансмиссии (проведение) импульсов (1).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8425C0A1-C696-49BD-97FE-75EC14F4E2D9}" type="slidenum">
              <a:rPr lang="ru-RU" sz="1200" smtClean="0"/>
              <a:pPr eaLnBrk="1" hangingPunct="1">
                <a:defRPr/>
              </a:pPr>
              <a:t>30</a:t>
            </a:fld>
            <a:endParaRPr lang="ru-RU" sz="120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Слайд </a:t>
            </a:r>
            <a:r>
              <a:rPr lang="en-US" altLang="ru-RU" smtClean="0"/>
              <a:t>N6</a:t>
            </a:r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384E72AA-905E-4CED-ADF8-CB171ADDA21A}" type="slidenum">
              <a:rPr lang="ru-RU" sz="1200" smtClean="0"/>
              <a:pPr eaLnBrk="1" hangingPunct="1">
                <a:defRPr/>
              </a:pPr>
              <a:t>32</a:t>
            </a:fld>
            <a:endParaRPr lang="ru-RU" sz="12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mtClean="0"/>
              <a:t>Слайд </a:t>
            </a:r>
            <a:r>
              <a:rPr lang="en-US" altLang="ru-RU" smtClean="0"/>
              <a:t>N6</a:t>
            </a:r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Здесь пара слов о развитии метода в 1982 г. </a:t>
            </a:r>
            <a:r>
              <a:rPr lang="en-US" altLang="ru-RU" smtClean="0"/>
              <a:t>Rosen </a:t>
            </a:r>
            <a:r>
              <a:rPr lang="ru-RU" altLang="ru-RU" smtClean="0"/>
              <a:t>и его опытах на животных</a:t>
            </a:r>
          </a:p>
        </p:txBody>
      </p:sp>
      <p:sp>
        <p:nvSpPr>
          <p:cNvPr id="6656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4EDAFD-16CB-4CCB-8C02-02EFD40EDBE8}" type="slidenum">
              <a:rPr lang="ru-RU" altLang="ru-RU"/>
              <a:pPr algn="r" eaLnBrk="1" hangingPunct="1">
                <a:spcBef>
                  <a:spcPct val="0"/>
                </a:spcBef>
              </a:pPr>
              <a:t>38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Осн параметры – баз линия и двухфазные, единичные роли не играют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4654FC-7B02-4EBB-B311-0E1D50264345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Осн параметры – баз линия и двухфазные, единичные роли не играют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7DAE15-4226-4750-9AE0-D71591DB0DAF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8597DF-F8CD-4FDE-B5AB-98A8D413A1E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6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0124B-9E32-4843-82EB-9582BCA986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14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F4DC3-80A2-4E63-A3B1-BE27A7FB58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05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C26C0-8392-4B46-9DC4-7E178D8773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77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9471E-B547-49B3-9C1B-B115684283E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04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5975B-C149-4A3F-AED0-BF0C3DE769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27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47CBF-0E3C-49CB-9B29-FDA0655B0A3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3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4338603" y="6516052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AF20E17-3E68-4194-9FD7-9D517FDB48D7}" type="slidenum">
              <a:rPr lang="ru-RU" smtClean="0">
                <a:latin typeface="+mj-lt"/>
              </a:rPr>
              <a:pPr/>
              <a:t>‹#›</a:t>
            </a:fld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5191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8757844" y="7120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fld id="{8AF20E17-3E68-4194-9FD7-9D517FDB48D7}" type="slidenum">
              <a:rPr lang="ru-RU" sz="1200" smtClean="0">
                <a:solidFill>
                  <a:schemeClr val="accent1"/>
                </a:solidFill>
                <a:latin typeface="+mj-lt"/>
              </a:rPr>
              <a:pPr/>
              <a:t>‹#›</a:t>
            </a:fld>
            <a:endParaRPr lang="ru-RU" sz="12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562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FCA19-6633-4C66-A537-67D2026AA6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2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1173E-B224-466D-B989-B96EC37DBF3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49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199" y="1600200"/>
            <a:ext cx="82915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32F1B72-5F99-4CF6-8BBA-BECE4E5F4F0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1_3_Sid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00" y="1024748"/>
            <a:ext cx="3843660" cy="583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569967" y="3429000"/>
            <a:ext cx="4178745" cy="231251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5591" tIns="47796" rIns="95591" bIns="47796">
            <a:spAutoFit/>
          </a:bodyPr>
          <a:lstStyle>
            <a:lvl1pPr defTabSz="955675">
              <a:defRPr>
                <a:solidFill>
                  <a:schemeClr val="tx1"/>
                </a:solidFill>
                <a:latin typeface="Arial" charset="0"/>
              </a:defRPr>
            </a:lvl1pPr>
            <a:lvl2pPr defTabSz="955675">
              <a:defRPr>
                <a:solidFill>
                  <a:schemeClr val="tx1"/>
                </a:solidFill>
                <a:latin typeface="Arial" charset="0"/>
              </a:defRPr>
            </a:lvl2pPr>
            <a:lvl3pPr defTabSz="955675">
              <a:defRPr>
                <a:solidFill>
                  <a:schemeClr val="tx1"/>
                </a:solidFill>
                <a:latin typeface="Arial" charset="0"/>
              </a:defRPr>
            </a:lvl3pPr>
            <a:lvl4pPr defTabSz="955675">
              <a:defRPr>
                <a:solidFill>
                  <a:schemeClr val="tx1"/>
                </a:solidFill>
                <a:latin typeface="Arial" charset="0"/>
              </a:defRPr>
            </a:lvl4pPr>
            <a:lvl5pPr defTabSz="955675">
              <a:defRPr>
                <a:solidFill>
                  <a:schemeClr val="tx1"/>
                </a:solidFill>
                <a:latin typeface="Arial" charset="0"/>
              </a:defRPr>
            </a:lvl5pPr>
            <a:lvl6pPr marL="4572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96938" eaLnBrk="0" hangingPunct="0">
              <a:tabLst>
                <a:tab pos="717550" algn="l"/>
              </a:tabLst>
            </a:pP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Эпидуральная </a:t>
            </a: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анальгезия</a:t>
            </a:r>
            <a:endParaRPr lang="en-US" sz="3600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 defTabSz="896938" eaLnBrk="0" hangingPunct="0">
              <a:tabLst>
                <a:tab pos="1524000" algn="l"/>
              </a:tabLst>
            </a:pPr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родах: что нового?</a:t>
            </a:r>
            <a:endParaRPr lang="ru-RU" sz="36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596370" y="1096963"/>
            <a:ext cx="22879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buClr>
                <a:srgbClr val="CC3300"/>
              </a:buClr>
            </a:pPr>
            <a:r>
              <a:rPr lang="ru-RU" sz="2000" dirty="0">
                <a:solidFill>
                  <a:srgbClr val="A50021"/>
                </a:solidFill>
                <a:latin typeface="Times New Roman" pitchFamily="18" charset="0"/>
              </a:rPr>
              <a:t>  </a:t>
            </a:r>
            <a:r>
              <a:rPr lang="ru-RU" sz="1600" b="1" dirty="0">
                <a:solidFill>
                  <a:srgbClr val="A50021"/>
                </a:solidFill>
                <a:latin typeface="Times New Roman" pitchFamily="18" charset="0"/>
              </a:rPr>
              <a:t>проф.</a:t>
            </a:r>
            <a:r>
              <a:rPr lang="ru-RU" sz="2000" dirty="0">
                <a:solidFill>
                  <a:srgbClr val="A50021"/>
                </a:solidFill>
                <a:latin typeface="Times New Roman" pitchFamily="18" charset="0"/>
              </a:rPr>
              <a:t> </a:t>
            </a:r>
            <a:r>
              <a:rPr lang="ru-RU" sz="1600" b="1" dirty="0" err="1">
                <a:solidFill>
                  <a:srgbClr val="A50021"/>
                </a:solidFill>
                <a:latin typeface="Times New Roman" pitchFamily="18" charset="0"/>
              </a:rPr>
              <a:t>Шифман</a:t>
            </a:r>
            <a:r>
              <a:rPr lang="ru-RU" sz="1600" b="1" dirty="0">
                <a:solidFill>
                  <a:srgbClr val="A50021"/>
                </a:solidFill>
                <a:latin typeface="Times New Roman" pitchFamily="18" charset="0"/>
              </a:rPr>
              <a:t> Е. </a:t>
            </a:r>
            <a:r>
              <a:rPr lang="ru-RU" sz="1600" b="1" dirty="0" smtClean="0">
                <a:solidFill>
                  <a:srgbClr val="A50021"/>
                </a:solidFill>
                <a:latin typeface="Times New Roman" pitchFamily="18" charset="0"/>
              </a:rPr>
              <a:t>М</a:t>
            </a:r>
            <a:r>
              <a:rPr lang="en-US" sz="1600" b="1" dirty="0" smtClean="0">
                <a:solidFill>
                  <a:srgbClr val="A50021"/>
                </a:solidFill>
                <a:latin typeface="Times New Roman" pitchFamily="18" charset="0"/>
              </a:rPr>
              <a:t>.</a:t>
            </a:r>
            <a:endParaRPr lang="ru-RU" sz="1600" b="1" dirty="0">
              <a:solidFill>
                <a:srgbClr val="A5002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9388" y="620688"/>
            <a:ext cx="8569325" cy="465857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lIns="95591" tIns="47796" rIns="95591" bIns="47796">
            <a:spAutoFit/>
          </a:bodyPr>
          <a:lstStyle>
            <a:lvl1pPr defTabSz="955675">
              <a:defRPr>
                <a:solidFill>
                  <a:schemeClr val="tx1"/>
                </a:solidFill>
                <a:latin typeface="Arial" charset="0"/>
              </a:defRPr>
            </a:lvl1pPr>
            <a:lvl2pPr defTabSz="955675">
              <a:defRPr>
                <a:solidFill>
                  <a:schemeClr val="tx1"/>
                </a:solidFill>
                <a:latin typeface="Arial" charset="0"/>
              </a:defRPr>
            </a:lvl2pPr>
            <a:lvl3pPr defTabSz="955675">
              <a:defRPr>
                <a:solidFill>
                  <a:schemeClr val="tx1"/>
                </a:solidFill>
                <a:latin typeface="Arial" charset="0"/>
              </a:defRPr>
            </a:lvl3pPr>
            <a:lvl4pPr defTabSz="955675">
              <a:defRPr>
                <a:solidFill>
                  <a:schemeClr val="tx1"/>
                </a:solidFill>
                <a:latin typeface="Arial" charset="0"/>
              </a:defRPr>
            </a:lvl4pPr>
            <a:lvl5pPr defTabSz="955675">
              <a:defRPr>
                <a:solidFill>
                  <a:schemeClr val="tx1"/>
                </a:solidFill>
                <a:latin typeface="Arial" charset="0"/>
              </a:defRPr>
            </a:lvl5pPr>
            <a:lvl6pPr marL="4572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положения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7" y="1268668"/>
            <a:ext cx="856932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>
              <a:buClr>
                <a:srgbClr val="CC3300"/>
              </a:buClr>
            </a:pP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Положение 4.</a:t>
            </a:r>
          </a:p>
          <a:p>
            <a:pPr marL="0" lvl="1">
              <a:buClr>
                <a:srgbClr val="CC3300"/>
              </a:buClr>
            </a:pPr>
            <a:r>
              <a:rPr lang="ru-RU" sz="2000" dirty="0" smtClean="0">
                <a:latin typeface="Times New Roman" pitchFamily="18" charset="0"/>
              </a:rPr>
              <a:t>     </a:t>
            </a:r>
          </a:p>
          <a:p>
            <a:pPr marL="0" lvl="1" algn="ctr">
              <a:buClr>
                <a:srgbClr val="CC3300"/>
              </a:buClr>
            </a:pPr>
            <a:r>
              <a:rPr lang="ru-RU" sz="2000" b="1" dirty="0" err="1" smtClean="0">
                <a:latin typeface="Times New Roman" pitchFamily="18" charset="0"/>
              </a:rPr>
              <a:t>Нейроаксиальная</a:t>
            </a:r>
            <a:r>
              <a:rPr lang="ru-RU" sz="2000" b="1" dirty="0" smtClean="0">
                <a:latin typeface="Times New Roman" pitchFamily="18" charset="0"/>
              </a:rPr>
              <a:t>  </a:t>
            </a:r>
            <a:r>
              <a:rPr lang="ru-RU" sz="2000" b="1" dirty="0">
                <a:latin typeface="Times New Roman" pitchFamily="18" charset="0"/>
              </a:rPr>
              <a:t>анестезия эффективнее всех других методов обезболивания родов и должна быть всегда доступна учреждениях родовспоможения любой группы (Уровень 1А).</a:t>
            </a:r>
          </a:p>
          <a:p>
            <a:pPr marL="0" lvl="1">
              <a:buClr>
                <a:srgbClr val="CC3300"/>
              </a:buClr>
            </a:pPr>
            <a:r>
              <a:rPr lang="ru-RU" sz="2000" dirty="0" smtClean="0">
                <a:latin typeface="Times New Roman" pitchFamily="18" charset="0"/>
              </a:rPr>
              <a:t>      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Из различных фармакологических методов, используемых для облегчения боли во время родов </a:t>
            </a:r>
            <a:r>
              <a:rPr lang="ru-RU" sz="2000" dirty="0" err="1" smtClean="0">
                <a:latin typeface="Times New Roman" pitchFamily="18" charset="0"/>
              </a:rPr>
              <a:t>нейроаксиальные</a:t>
            </a:r>
            <a:r>
              <a:rPr lang="ru-RU" sz="2000" dirty="0" smtClean="0">
                <a:latin typeface="Times New Roman" pitchFamily="18" charset="0"/>
              </a:rPr>
              <a:t> методы (</a:t>
            </a:r>
            <a:r>
              <a:rPr lang="ru-RU" sz="2000" dirty="0" err="1" smtClean="0">
                <a:latin typeface="Times New Roman" pitchFamily="18" charset="0"/>
              </a:rPr>
              <a:t>эпидуральная</a:t>
            </a:r>
            <a:r>
              <a:rPr lang="ru-RU" sz="2000" dirty="0" smtClean="0">
                <a:latin typeface="Times New Roman" pitchFamily="18" charset="0"/>
              </a:rPr>
              <a:t>, спинальная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и комбинированная спинально-</a:t>
            </a:r>
            <a:r>
              <a:rPr lang="ru-RU" sz="2000" dirty="0" err="1" smtClean="0">
                <a:latin typeface="Times New Roman" pitchFamily="18" charset="0"/>
              </a:rPr>
              <a:t>эпидуральная</a:t>
            </a:r>
            <a:r>
              <a:rPr lang="ru-RU" sz="2000" dirty="0" smtClean="0">
                <a:latin typeface="Times New Roman" pitchFamily="18" charset="0"/>
              </a:rPr>
              <a:t>) являются самыми гибкими, эффективными, и наименее угнетающими центральную нервную систему плода и новорожденного (Американское Общество Анестезиологов (ASA)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и американский Колледж Акушеров и Гинекологов (ACOG)).</a:t>
            </a:r>
          </a:p>
        </p:txBody>
      </p:sp>
      <p:pic>
        <p:nvPicPr>
          <p:cNvPr id="11267" name="Picture 3" descr="C:\Users\USER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148263"/>
            <a:ext cx="1333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https://encrypted-tbn2.gstatic.com/images?q=tbn:ANd9GcSUK6ZQj02VQEnjQflKcRDUMwjOjfI0_4DwI41z2ivRCSfaZ1w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694" y="5148263"/>
            <a:ext cx="131064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08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9388" y="620688"/>
            <a:ext cx="8569325" cy="465857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lIns="95591" tIns="47796" rIns="95591" bIns="47796">
            <a:spAutoFit/>
          </a:bodyPr>
          <a:lstStyle>
            <a:lvl1pPr defTabSz="955675">
              <a:defRPr>
                <a:solidFill>
                  <a:schemeClr val="tx1"/>
                </a:solidFill>
                <a:latin typeface="Arial" charset="0"/>
              </a:defRPr>
            </a:lvl1pPr>
            <a:lvl2pPr defTabSz="955675">
              <a:defRPr>
                <a:solidFill>
                  <a:schemeClr val="tx1"/>
                </a:solidFill>
                <a:latin typeface="Arial" charset="0"/>
              </a:defRPr>
            </a:lvl2pPr>
            <a:lvl3pPr defTabSz="955675">
              <a:defRPr>
                <a:solidFill>
                  <a:schemeClr val="tx1"/>
                </a:solidFill>
                <a:latin typeface="Arial" charset="0"/>
              </a:defRPr>
            </a:lvl3pPr>
            <a:lvl4pPr defTabSz="955675">
              <a:defRPr>
                <a:solidFill>
                  <a:schemeClr val="tx1"/>
                </a:solidFill>
                <a:latin typeface="Arial" charset="0"/>
              </a:defRPr>
            </a:lvl4pPr>
            <a:lvl5pPr defTabSz="955675">
              <a:defRPr>
                <a:solidFill>
                  <a:schemeClr val="tx1"/>
                </a:solidFill>
                <a:latin typeface="Arial" charset="0"/>
              </a:defRPr>
            </a:lvl5pPr>
            <a:lvl6pPr marL="4572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положения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7" y="1268760"/>
            <a:ext cx="856932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>
              <a:buClr>
                <a:srgbClr val="CC3300"/>
              </a:buClr>
            </a:pP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Положение 5.</a:t>
            </a:r>
          </a:p>
          <a:p>
            <a:pPr marL="0" lvl="1">
              <a:buClr>
                <a:srgbClr val="CC3300"/>
              </a:buClr>
            </a:pPr>
            <a:r>
              <a:rPr lang="ru-RU" sz="2000" dirty="0" smtClean="0">
                <a:latin typeface="Times New Roman" pitchFamily="18" charset="0"/>
              </a:rPr>
              <a:t>     </a:t>
            </a:r>
          </a:p>
          <a:p>
            <a:pPr marL="0" lvl="1" algn="ctr">
              <a:buClr>
                <a:srgbClr val="CC3300"/>
              </a:buClr>
            </a:pPr>
            <a:r>
              <a:rPr lang="ru-RU" sz="2000" b="1" dirty="0" smtClean="0">
                <a:latin typeface="Times New Roman" pitchFamily="18" charset="0"/>
              </a:rPr>
              <a:t>Необходимость обезболивания является достаточным показанием 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для применения </a:t>
            </a:r>
            <a:r>
              <a:rPr lang="ru-RU" sz="2000" b="1" dirty="0" err="1" smtClean="0">
                <a:latin typeface="Times New Roman" pitchFamily="18" charset="0"/>
              </a:rPr>
              <a:t>эпидуральной</a:t>
            </a:r>
            <a:r>
              <a:rPr lang="ru-RU" sz="2000" b="1" dirty="0" smtClean="0">
                <a:latin typeface="Times New Roman" pitchFamily="18" charset="0"/>
              </a:rPr>
              <a:t> аналгезии. Однако необходимо ориентироваться и на общепринятые показания и противопоказания для регионарных методов обезболивания родов.</a:t>
            </a:r>
          </a:p>
          <a:p>
            <a:pPr marL="0" lvl="1" algn="ctr">
              <a:buClr>
                <a:srgbClr val="CC3300"/>
              </a:buClr>
            </a:pPr>
            <a:r>
              <a:rPr lang="ru-RU" sz="2000" b="1" dirty="0" smtClean="0">
                <a:latin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Показания к </a:t>
            </a:r>
            <a:r>
              <a:rPr lang="ru-RU" sz="2000" b="1" dirty="0" err="1" smtClean="0">
                <a:latin typeface="Times New Roman" pitchFamily="18" charset="0"/>
              </a:rPr>
              <a:t>эпидуральной</a:t>
            </a:r>
            <a:r>
              <a:rPr lang="ru-RU" sz="2000" b="1" dirty="0" smtClean="0">
                <a:latin typeface="Times New Roman" pitchFamily="18" charset="0"/>
              </a:rPr>
              <a:t> анестезии в акушерстве</a:t>
            </a:r>
          </a:p>
          <a:p>
            <a:pPr marL="0" lvl="1" algn="ctr">
              <a:buClr>
                <a:srgbClr val="CC3300"/>
              </a:buClr>
            </a:pPr>
            <a:r>
              <a:rPr lang="ru-RU" sz="2000" b="1" dirty="0" smtClean="0">
                <a:latin typeface="Times New Roman" pitchFamily="18" charset="0"/>
              </a:rPr>
              <a:t>    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Показания для проведения </a:t>
            </a:r>
            <a:r>
              <a:rPr lang="ru-RU" sz="2000" b="1" dirty="0" err="1" smtClean="0">
                <a:latin typeface="Times New Roman" pitchFamily="18" charset="0"/>
              </a:rPr>
              <a:t>эпидуральной</a:t>
            </a:r>
            <a:r>
              <a:rPr lang="ru-RU" sz="2000" b="1" dirty="0" smtClean="0">
                <a:latin typeface="Times New Roman" pitchFamily="18" charset="0"/>
              </a:rPr>
              <a:t> аналгезии в родах (клинические ситуации, при которых отсутствие ЭА может ухудшить результат родоразрешения):</a:t>
            </a:r>
          </a:p>
        </p:txBody>
      </p:sp>
    </p:spTree>
    <p:extLst>
      <p:ext uri="{BB962C8B-B14F-4D97-AF65-F5344CB8AC3E}">
        <p14:creationId xmlns:p14="http://schemas.microsoft.com/office/powerpoint/2010/main" val="226287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9388" y="620688"/>
            <a:ext cx="8569325" cy="465857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lIns="95591" tIns="47796" rIns="95591" bIns="47796">
            <a:spAutoFit/>
          </a:bodyPr>
          <a:lstStyle>
            <a:lvl1pPr defTabSz="955675">
              <a:defRPr>
                <a:solidFill>
                  <a:schemeClr val="tx1"/>
                </a:solidFill>
                <a:latin typeface="Arial" charset="0"/>
              </a:defRPr>
            </a:lvl1pPr>
            <a:lvl2pPr defTabSz="955675">
              <a:defRPr>
                <a:solidFill>
                  <a:schemeClr val="tx1"/>
                </a:solidFill>
                <a:latin typeface="Arial" charset="0"/>
              </a:defRPr>
            </a:lvl2pPr>
            <a:lvl3pPr defTabSz="955675">
              <a:defRPr>
                <a:solidFill>
                  <a:schemeClr val="tx1"/>
                </a:solidFill>
                <a:latin typeface="Arial" charset="0"/>
              </a:defRPr>
            </a:lvl3pPr>
            <a:lvl4pPr defTabSz="955675">
              <a:defRPr>
                <a:solidFill>
                  <a:schemeClr val="tx1"/>
                </a:solidFill>
                <a:latin typeface="Arial" charset="0"/>
              </a:defRPr>
            </a:lvl4pPr>
            <a:lvl5pPr defTabSz="955675">
              <a:defRPr>
                <a:solidFill>
                  <a:schemeClr val="tx1"/>
                </a:solidFill>
                <a:latin typeface="Arial" charset="0"/>
              </a:defRPr>
            </a:lvl5pPr>
            <a:lvl6pPr marL="4572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положения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7" y="1268760"/>
            <a:ext cx="8569325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>
              <a:buClr>
                <a:srgbClr val="CC3300"/>
              </a:buClr>
            </a:pP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Положение 5.</a:t>
            </a:r>
            <a:b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</a:br>
            <a:endParaRPr lang="ru-RU" sz="2000" b="1" dirty="0" smtClean="0">
              <a:solidFill>
                <a:srgbClr val="813911"/>
              </a:solidFill>
              <a:latin typeface="Times New Roman" pitchFamily="18" charset="0"/>
            </a:endParaRPr>
          </a:p>
          <a:p>
            <a:pPr marL="342900" lvl="1" indent="-342900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Артериальная  гипертензия любой этиологии (</a:t>
            </a:r>
            <a:r>
              <a:rPr lang="ru-RU" sz="2000" dirty="0" err="1" smtClean="0">
                <a:latin typeface="Times New Roman" pitchFamily="18" charset="0"/>
              </a:rPr>
              <a:t>преэклампсия</a:t>
            </a:r>
            <a:r>
              <a:rPr lang="ru-RU" sz="2000" dirty="0" smtClean="0">
                <a:latin typeface="Times New Roman" pitchFamily="18" charset="0"/>
              </a:rPr>
              <a:t>, гипертоническая болезнь, симптоматические артериальные гипертензии) </a:t>
            </a:r>
            <a:r>
              <a:rPr lang="ru-RU" sz="2000" b="1" i="1" dirty="0" smtClean="0">
                <a:solidFill>
                  <a:srgbClr val="813911"/>
                </a:solidFill>
                <a:latin typeface="Times New Roman" pitchFamily="18" charset="0"/>
              </a:rPr>
              <a:t>(Уровень 1А)</a:t>
            </a:r>
            <a:r>
              <a:rPr lang="ru-RU" sz="2000" b="1" dirty="0" smtClean="0">
                <a:latin typeface="Times New Roman" pitchFamily="18" charset="0"/>
              </a:rPr>
              <a:t> </a:t>
            </a:r>
          </a:p>
          <a:p>
            <a:pPr marL="342900" lvl="1" indent="-342900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Роды у женщин с </a:t>
            </a:r>
            <a:r>
              <a:rPr lang="ru-RU" sz="2000" dirty="0" err="1" smtClean="0">
                <a:latin typeface="Times New Roman" pitchFamily="18" charset="0"/>
              </a:rPr>
              <a:t>экстрагенитальной</a:t>
            </a:r>
            <a:r>
              <a:rPr lang="ru-RU" sz="2000" dirty="0" smtClean="0">
                <a:latin typeface="Times New Roman" pitchFamily="18" charset="0"/>
              </a:rPr>
              <a:t> патологией (гипертоническая болезнь, пороки сердца (не все), заболевания органов дыхания – астма, почек – </a:t>
            </a:r>
            <a:r>
              <a:rPr lang="ru-RU" sz="2000" dirty="0" err="1" smtClean="0">
                <a:latin typeface="Times New Roman" pitchFamily="18" charset="0"/>
              </a:rPr>
              <a:t>гломерулонефрит</a:t>
            </a:r>
            <a:r>
              <a:rPr lang="ru-RU" sz="2000" dirty="0" smtClean="0">
                <a:latin typeface="Times New Roman" pitchFamily="18" charset="0"/>
              </a:rPr>
              <a:t>,  высокая степень миопии,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повышение внутричерепного давления) </a:t>
            </a:r>
            <a:r>
              <a:rPr lang="ru-RU" sz="2000" b="1" i="1" dirty="0" smtClean="0">
                <a:solidFill>
                  <a:srgbClr val="813911"/>
                </a:solidFill>
                <a:latin typeface="Times New Roman" pitchFamily="18" charset="0"/>
              </a:rPr>
              <a:t>(Уровень 1В)</a:t>
            </a:r>
            <a:r>
              <a:rPr lang="ru-RU" sz="2000" b="1" dirty="0" smtClean="0">
                <a:latin typeface="Times New Roman" pitchFamily="18" charset="0"/>
              </a:rPr>
              <a:t> </a:t>
            </a:r>
          </a:p>
          <a:p>
            <a:pPr marL="342900" lvl="1" indent="-342900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Роды у женщин с антенатальной гибелью плода (в данном случае главным аспектом является психологическое состояние женщины) </a:t>
            </a:r>
            <a:r>
              <a:rPr lang="ru-RU" sz="2000" b="1" i="1" dirty="0" smtClean="0">
                <a:solidFill>
                  <a:srgbClr val="813911"/>
                </a:solidFill>
                <a:latin typeface="Times New Roman" pitchFamily="18" charset="0"/>
              </a:rPr>
              <a:t>(Уровень 2С)</a:t>
            </a:r>
            <a:endParaRPr lang="ru-RU" sz="2000" b="1" dirty="0" smtClean="0">
              <a:latin typeface="Times New Roman" pitchFamily="18" charset="0"/>
            </a:endParaRPr>
          </a:p>
          <a:p>
            <a:pPr marL="342900" lvl="1" indent="-342900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Роды у женщин с текущим или перенесенным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венозным или артериальным тромбозом </a:t>
            </a:r>
            <a:r>
              <a:rPr lang="ru-RU" sz="2000" b="1" i="1" dirty="0" smtClean="0">
                <a:solidFill>
                  <a:srgbClr val="813911"/>
                </a:solidFill>
                <a:latin typeface="Times New Roman" pitchFamily="18" charset="0"/>
              </a:rPr>
              <a:t>(Уровень 2А)</a:t>
            </a:r>
            <a:endParaRPr lang="ru-RU" sz="2000" b="1" dirty="0" smtClean="0">
              <a:latin typeface="Times New Roman" pitchFamily="18" charset="0"/>
            </a:endParaRPr>
          </a:p>
          <a:p>
            <a:pPr marL="342900" lvl="1" indent="-342900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Юные роженицы (моложе 18 лет) </a:t>
            </a:r>
            <a:r>
              <a:rPr lang="ru-RU" sz="2000" b="1" i="1" dirty="0" smtClean="0">
                <a:solidFill>
                  <a:srgbClr val="813911"/>
                </a:solidFill>
                <a:latin typeface="Times New Roman" pitchFamily="18" charset="0"/>
              </a:rPr>
              <a:t>(Уровень 2С)</a:t>
            </a:r>
            <a:endParaRPr lang="ru-RU" sz="2000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09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9388" y="620688"/>
            <a:ext cx="8569325" cy="465857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lIns="95591" tIns="47796" rIns="95591" bIns="47796">
            <a:spAutoFit/>
          </a:bodyPr>
          <a:lstStyle>
            <a:lvl1pPr defTabSz="955675">
              <a:defRPr>
                <a:solidFill>
                  <a:schemeClr val="tx1"/>
                </a:solidFill>
                <a:latin typeface="Arial" charset="0"/>
              </a:defRPr>
            </a:lvl1pPr>
            <a:lvl2pPr defTabSz="955675">
              <a:defRPr>
                <a:solidFill>
                  <a:schemeClr val="tx1"/>
                </a:solidFill>
                <a:latin typeface="Arial" charset="0"/>
              </a:defRPr>
            </a:lvl2pPr>
            <a:lvl3pPr defTabSz="955675">
              <a:defRPr>
                <a:solidFill>
                  <a:schemeClr val="tx1"/>
                </a:solidFill>
                <a:latin typeface="Arial" charset="0"/>
              </a:defRPr>
            </a:lvl3pPr>
            <a:lvl4pPr defTabSz="955675">
              <a:defRPr>
                <a:solidFill>
                  <a:schemeClr val="tx1"/>
                </a:solidFill>
                <a:latin typeface="Arial" charset="0"/>
              </a:defRPr>
            </a:lvl4pPr>
            <a:lvl5pPr defTabSz="955675">
              <a:defRPr>
                <a:solidFill>
                  <a:schemeClr val="tx1"/>
                </a:solidFill>
                <a:latin typeface="Arial" charset="0"/>
              </a:defRPr>
            </a:lvl5pPr>
            <a:lvl6pPr marL="4572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положения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7" y="1269187"/>
            <a:ext cx="8569325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>
              <a:buClr>
                <a:srgbClr val="CC3300"/>
              </a:buClr>
            </a:pP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Положение 5.</a:t>
            </a:r>
          </a:p>
          <a:p>
            <a:pPr marL="0" lvl="1">
              <a:buClr>
                <a:srgbClr val="CC3300"/>
              </a:buClr>
            </a:pPr>
            <a:endParaRPr lang="ru-RU" sz="800" dirty="0" smtClean="0">
              <a:latin typeface="Times New Roman" pitchFamily="18" charset="0"/>
            </a:endParaRPr>
          </a:p>
          <a:p>
            <a:pPr marL="0" lvl="1">
              <a:buClr>
                <a:srgbClr val="CC3300"/>
              </a:buClr>
            </a:pPr>
            <a:r>
              <a:rPr lang="ru-RU" sz="2000" b="1" dirty="0" smtClean="0">
                <a:latin typeface="Times New Roman" pitchFamily="18" charset="0"/>
              </a:rPr>
              <a:t>Относительные показания к проведению 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</a:rPr>
              <a:t>эпидуральной</a:t>
            </a:r>
            <a:r>
              <a:rPr lang="ru-RU" sz="2000" b="1" dirty="0" smtClean="0">
                <a:latin typeface="Times New Roman" pitchFamily="18" charset="0"/>
              </a:rPr>
              <a:t> анальгезии в родах:</a:t>
            </a:r>
          </a:p>
          <a:p>
            <a:pPr marL="342900" lvl="1" indent="-342900">
              <a:buClr>
                <a:srgbClr val="CC3300"/>
              </a:buClr>
              <a:buFont typeface="Wingdings" pitchFamily="2" charset="2"/>
              <a:buChar char="§"/>
            </a:pPr>
            <a:endParaRPr lang="ru-RU" sz="2000" dirty="0">
              <a:latin typeface="Times New Roman" pitchFamily="18" charset="0"/>
            </a:endParaRPr>
          </a:p>
          <a:p>
            <a:pPr marL="342900" lvl="1" indent="-342900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Непереносимые болезненные ощущения роженицы во время схваток. </a:t>
            </a:r>
          </a:p>
          <a:p>
            <a:pPr marL="342900" lvl="1" indent="-342900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Аномалии родовой деятельности (акушер должен учитывать эффекты </a:t>
            </a:r>
            <a:r>
              <a:rPr lang="ru-RU" sz="2000" dirty="0" err="1" smtClean="0">
                <a:latin typeface="Times New Roman" pitchFamily="18" charset="0"/>
              </a:rPr>
              <a:t>эпидуральной</a:t>
            </a:r>
            <a:r>
              <a:rPr lang="ru-RU" sz="2000" dirty="0" smtClean="0">
                <a:latin typeface="Times New Roman" pitchFamily="18" charset="0"/>
              </a:rPr>
              <a:t> аналгезии на второй период родов).</a:t>
            </a:r>
          </a:p>
          <a:p>
            <a:pPr marL="342900" lvl="1" indent="-342900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err="1" smtClean="0">
                <a:latin typeface="Times New Roman" pitchFamily="18" charset="0"/>
              </a:rPr>
              <a:t>Родоразрешение</a:t>
            </a:r>
            <a:r>
              <a:rPr lang="ru-RU" sz="2000" dirty="0" smtClean="0">
                <a:latin typeface="Times New Roman" pitchFamily="18" charset="0"/>
              </a:rPr>
              <a:t> при помощи акушерских щипцов.</a:t>
            </a:r>
          </a:p>
          <a:p>
            <a:pPr marL="342900" lvl="1" indent="-342900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Преждевременные роды.</a:t>
            </a:r>
          </a:p>
          <a:p>
            <a:pPr marL="342900" lvl="1" indent="-342900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Плацентарная недостаточность.</a:t>
            </a:r>
          </a:p>
          <a:p>
            <a:pPr marL="342900" lvl="1" indent="-342900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Крупный плод.</a:t>
            </a:r>
          </a:p>
          <a:p>
            <a:pPr marL="342900" lvl="1" indent="-342900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Операция кесарева сечения.</a:t>
            </a:r>
          </a:p>
          <a:p>
            <a:pPr marL="342900" lvl="1" indent="-342900">
              <a:buClr>
                <a:srgbClr val="CC3300"/>
              </a:buClr>
              <a:buFont typeface="Wingdings" pitchFamily="2" charset="2"/>
              <a:buChar char="§"/>
            </a:pP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11" y="4159180"/>
            <a:ext cx="3714750" cy="231457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93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9388" y="620688"/>
            <a:ext cx="8569325" cy="465857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lIns="95591" tIns="47796" rIns="95591" bIns="47796">
            <a:spAutoFit/>
          </a:bodyPr>
          <a:lstStyle>
            <a:lvl1pPr defTabSz="955675">
              <a:defRPr>
                <a:solidFill>
                  <a:schemeClr val="tx1"/>
                </a:solidFill>
                <a:latin typeface="Arial" charset="0"/>
              </a:defRPr>
            </a:lvl1pPr>
            <a:lvl2pPr defTabSz="955675">
              <a:defRPr>
                <a:solidFill>
                  <a:schemeClr val="tx1"/>
                </a:solidFill>
                <a:latin typeface="Arial" charset="0"/>
              </a:defRPr>
            </a:lvl2pPr>
            <a:lvl3pPr defTabSz="955675">
              <a:defRPr>
                <a:solidFill>
                  <a:schemeClr val="tx1"/>
                </a:solidFill>
                <a:latin typeface="Arial" charset="0"/>
              </a:defRPr>
            </a:lvl3pPr>
            <a:lvl4pPr defTabSz="955675">
              <a:defRPr>
                <a:solidFill>
                  <a:schemeClr val="tx1"/>
                </a:solidFill>
                <a:latin typeface="Arial" charset="0"/>
              </a:defRPr>
            </a:lvl4pPr>
            <a:lvl5pPr defTabSz="955675">
              <a:defRPr>
                <a:solidFill>
                  <a:schemeClr val="tx1"/>
                </a:solidFill>
                <a:latin typeface="Arial" charset="0"/>
              </a:defRPr>
            </a:lvl5pPr>
            <a:lvl6pPr marL="4572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положения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7" y="1268760"/>
            <a:ext cx="8569325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>
              <a:buClr>
                <a:srgbClr val="CC3300"/>
              </a:buClr>
            </a:pP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Положение 5.</a:t>
            </a:r>
          </a:p>
          <a:p>
            <a:pPr marL="0" lvl="1">
              <a:buClr>
                <a:srgbClr val="CC3300"/>
              </a:buClr>
            </a:pPr>
            <a:endParaRPr lang="ru-RU" sz="800" dirty="0" smtClean="0">
              <a:latin typeface="Times New Roman" pitchFamily="18" charset="0"/>
            </a:endParaRPr>
          </a:p>
          <a:p>
            <a:pPr marL="0" lvl="1">
              <a:buClr>
                <a:srgbClr val="CC3300"/>
              </a:buClr>
            </a:pPr>
            <a:r>
              <a:rPr lang="ru-RU" sz="2000" b="1" dirty="0" smtClean="0">
                <a:latin typeface="Times New Roman" pitchFamily="18" charset="0"/>
              </a:rPr>
              <a:t>Противопоказания к </a:t>
            </a:r>
            <a:r>
              <a:rPr lang="ru-RU" sz="2000" b="1" dirty="0" err="1" smtClean="0">
                <a:latin typeface="Times New Roman" pitchFamily="18" charset="0"/>
              </a:rPr>
              <a:t>нейроаксиальной</a:t>
            </a:r>
            <a:r>
              <a:rPr lang="ru-RU" sz="2000" b="1" dirty="0" smtClean="0">
                <a:latin typeface="Times New Roman" pitchFamily="18" charset="0"/>
              </a:rPr>
              <a:t> аналгезии/анестезии 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в акушерстве</a:t>
            </a:r>
            <a:br>
              <a:rPr lang="ru-RU" sz="2000" b="1" dirty="0" smtClean="0">
                <a:latin typeface="Times New Roman" pitchFamily="18" charset="0"/>
              </a:rPr>
            </a:br>
            <a:endParaRPr lang="ru-RU" sz="2000" dirty="0">
              <a:latin typeface="Times New Roman" pitchFamily="18" charset="0"/>
            </a:endParaRPr>
          </a:p>
          <a:p>
            <a:pPr marL="342900" lvl="1" indent="-342900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Нежелание пациентки;</a:t>
            </a:r>
          </a:p>
          <a:p>
            <a:pPr marL="342900" lvl="1" indent="-342900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Недостаточная компетентность врача в технике обезболивания,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его проведения и лечения возможных осложнений;</a:t>
            </a:r>
          </a:p>
          <a:p>
            <a:pPr marL="342900" lvl="1" indent="-342900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Выраженная </a:t>
            </a:r>
            <a:r>
              <a:rPr lang="ru-RU" sz="2000" dirty="0" err="1" smtClean="0">
                <a:latin typeface="Times New Roman" pitchFamily="18" charset="0"/>
              </a:rPr>
              <a:t>гиповолемия</a:t>
            </a:r>
            <a:r>
              <a:rPr lang="ru-RU" sz="2000" dirty="0" smtClean="0">
                <a:latin typeface="Times New Roman" pitchFamily="18" charset="0"/>
              </a:rPr>
              <a:t> (геморрагический шок, дегидратация);</a:t>
            </a:r>
          </a:p>
          <a:p>
            <a:pPr marL="342900" lvl="1" indent="-342900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Нарушение свертывания крови в сторону </a:t>
            </a:r>
            <a:r>
              <a:rPr lang="ru-RU" sz="2000" dirty="0" err="1" smtClean="0">
                <a:latin typeface="Times New Roman" pitchFamily="18" charset="0"/>
              </a:rPr>
              <a:t>гипокоагуляции</a:t>
            </a:r>
            <a:r>
              <a:rPr lang="ru-RU" sz="2000" dirty="0" smtClean="0">
                <a:latin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(АПТВ более чем в </a:t>
            </a: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1,5</a:t>
            </a:r>
            <a:r>
              <a:rPr lang="ru-RU" sz="2000" dirty="0" smtClean="0">
                <a:latin typeface="Times New Roman" pitchFamily="18" charset="0"/>
              </a:rPr>
              <a:t> раза, МНО более </a:t>
            </a: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1,5</a:t>
            </a:r>
            <a:r>
              <a:rPr lang="ru-RU" sz="2000" dirty="0" smtClean="0">
                <a:latin typeface="Times New Roman" pitchFamily="18" charset="0"/>
              </a:rPr>
              <a:t>)  и тромбоцитопении – менее, приобретенные или врождённые </a:t>
            </a:r>
            <a:r>
              <a:rPr lang="ru-RU" sz="2000" dirty="0" err="1" smtClean="0">
                <a:latin typeface="Times New Roman" pitchFamily="18" charset="0"/>
              </a:rPr>
              <a:t>коагулопатии</a:t>
            </a:r>
            <a:r>
              <a:rPr lang="ru-RU" sz="2000" dirty="0" smtClean="0">
                <a:latin typeface="Times New Roman" pitchFamily="18" charset="0"/>
              </a:rPr>
              <a:t>;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При тромбоцитопении от </a:t>
            </a: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70</a:t>
            </a:r>
            <a:r>
              <a:rPr lang="ru-RU" sz="2000" dirty="0" smtClean="0">
                <a:latin typeface="Times New Roman" pitchFamily="18" charset="0"/>
              </a:rPr>
              <a:t>  до </a:t>
            </a: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100*10</a:t>
            </a:r>
            <a:r>
              <a:rPr lang="ru-RU" sz="2000" b="1" baseline="30000" dirty="0" smtClean="0">
                <a:solidFill>
                  <a:srgbClr val="813911"/>
                </a:solidFill>
                <a:latin typeface="Times New Roman" pitchFamily="18" charset="0"/>
              </a:rPr>
              <a:t>9</a:t>
            </a:r>
            <a:r>
              <a:rPr lang="ru-RU" sz="2000" dirty="0" smtClean="0">
                <a:latin typeface="Times New Roman" pitchFamily="18" charset="0"/>
              </a:rPr>
              <a:t> и при отсутствии </a:t>
            </a:r>
            <a:r>
              <a:rPr lang="ru-RU" sz="2000" dirty="0" err="1" smtClean="0">
                <a:latin typeface="Times New Roman" pitchFamily="18" charset="0"/>
              </a:rPr>
              <a:t>гипокоагуляции</a:t>
            </a:r>
            <a:r>
              <a:rPr lang="ru-RU" sz="2000" dirty="0" smtClean="0">
                <a:latin typeface="Times New Roman" pitchFamily="18" charset="0"/>
              </a:rPr>
              <a:t> возможно применение только спинальной анестезии (обязательно использование игл малого размера – 27–29 G). </a:t>
            </a:r>
          </a:p>
          <a:p>
            <a:pPr marL="342900" lvl="1" indent="-342900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Гнойное поражение места пункции.</a:t>
            </a:r>
          </a:p>
        </p:txBody>
      </p:sp>
    </p:spTree>
    <p:extLst>
      <p:ext uri="{BB962C8B-B14F-4D97-AF65-F5344CB8AC3E}">
        <p14:creationId xmlns:p14="http://schemas.microsoft.com/office/powerpoint/2010/main" val="382061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756" y="5598384"/>
            <a:ext cx="1989179" cy="1265288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9388" y="620688"/>
            <a:ext cx="8569325" cy="465857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lIns="95591" tIns="47796" rIns="95591" bIns="47796">
            <a:spAutoFit/>
          </a:bodyPr>
          <a:lstStyle>
            <a:lvl1pPr defTabSz="955675">
              <a:defRPr>
                <a:solidFill>
                  <a:schemeClr val="tx1"/>
                </a:solidFill>
                <a:latin typeface="Arial" charset="0"/>
              </a:defRPr>
            </a:lvl1pPr>
            <a:lvl2pPr defTabSz="955675">
              <a:defRPr>
                <a:solidFill>
                  <a:schemeClr val="tx1"/>
                </a:solidFill>
                <a:latin typeface="Arial" charset="0"/>
              </a:defRPr>
            </a:lvl2pPr>
            <a:lvl3pPr defTabSz="955675">
              <a:defRPr>
                <a:solidFill>
                  <a:schemeClr val="tx1"/>
                </a:solidFill>
                <a:latin typeface="Arial" charset="0"/>
              </a:defRPr>
            </a:lvl3pPr>
            <a:lvl4pPr defTabSz="955675">
              <a:defRPr>
                <a:solidFill>
                  <a:schemeClr val="tx1"/>
                </a:solidFill>
                <a:latin typeface="Arial" charset="0"/>
              </a:defRPr>
            </a:lvl4pPr>
            <a:lvl5pPr defTabSz="955675">
              <a:defRPr>
                <a:solidFill>
                  <a:schemeClr val="tx1"/>
                </a:solidFill>
                <a:latin typeface="Arial" charset="0"/>
              </a:defRPr>
            </a:lvl5pPr>
            <a:lvl6pPr marL="4572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положения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1271361"/>
            <a:ext cx="8569326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>
              <a:buClr>
                <a:srgbClr val="CC3300"/>
              </a:buClr>
            </a:pP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Положение 5.</a:t>
            </a:r>
          </a:p>
          <a:p>
            <a:pPr marL="0" lvl="1">
              <a:buClr>
                <a:srgbClr val="CC3300"/>
              </a:buClr>
            </a:pPr>
            <a:endParaRPr lang="ru-RU" sz="800" dirty="0" smtClean="0">
              <a:latin typeface="Times New Roman" pitchFamily="18" charset="0"/>
            </a:endParaRPr>
          </a:p>
          <a:p>
            <a:pPr marL="0" lvl="1">
              <a:buClr>
                <a:srgbClr val="CC3300"/>
              </a:buClr>
            </a:pPr>
            <a:r>
              <a:rPr lang="ru-RU" sz="2000" b="1" dirty="0" smtClean="0">
                <a:latin typeface="Times New Roman" pitchFamily="18" charset="0"/>
              </a:rPr>
              <a:t>Противопоказания к </a:t>
            </a:r>
            <a:r>
              <a:rPr lang="ru-RU" sz="2000" b="1" dirty="0" err="1" smtClean="0">
                <a:latin typeface="Times New Roman" pitchFamily="18" charset="0"/>
              </a:rPr>
              <a:t>нейроаксиальной</a:t>
            </a:r>
            <a:r>
              <a:rPr lang="ru-RU" sz="2000" b="1" dirty="0" smtClean="0">
                <a:latin typeface="Times New Roman" pitchFamily="18" charset="0"/>
              </a:rPr>
              <a:t> аналгезии/анестезии 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в акушерстве</a:t>
            </a:r>
            <a:endParaRPr lang="ru-RU" sz="2000" dirty="0">
              <a:latin typeface="Times New Roman" pitchFamily="18" charset="0"/>
            </a:endParaRPr>
          </a:p>
          <a:p>
            <a:pPr marL="342900" lvl="1" indent="-342900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Непереносимость местных анестетиков (непереносимость,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как и анафилаксия для  местных анестетиков амидной группы встречается крайне редко).</a:t>
            </a:r>
          </a:p>
          <a:p>
            <a:pPr marL="342900" lvl="1" indent="-342900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У пациентки фиксированным сердечным выбросом (искусственный водитель ритма сердца, стеноз аортального клапана, </a:t>
            </a:r>
            <a:r>
              <a:rPr lang="ru-RU" sz="2000" dirty="0" err="1" smtClean="0">
                <a:latin typeface="Times New Roman" pitchFamily="18" charset="0"/>
              </a:rPr>
              <a:t>коарктация</a:t>
            </a:r>
            <a:r>
              <a:rPr lang="ru-RU" sz="2000" dirty="0" smtClean="0">
                <a:latin typeface="Times New Roman" pitchFamily="18" charset="0"/>
              </a:rPr>
              <a:t> аорты, выраженный стеноз митрального клапана) В данной ситуации возможность проведения регионарной анестезии согласуется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с </a:t>
            </a:r>
            <a:r>
              <a:rPr lang="ru-RU" sz="2000" dirty="0" err="1" smtClean="0">
                <a:latin typeface="Times New Roman" pitchFamily="18" charset="0"/>
              </a:rPr>
              <a:t>кардиохирругом</a:t>
            </a:r>
            <a:r>
              <a:rPr lang="ru-RU" sz="2000" dirty="0" smtClean="0">
                <a:latin typeface="Times New Roman" pitchFamily="18" charset="0"/>
              </a:rPr>
              <a:t>, поскольку большое значение имеет степень компенсации нарушений гемодинамики, вызванных пороком.</a:t>
            </a:r>
          </a:p>
          <a:p>
            <a:pPr marL="342900" lvl="1" indent="-342900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Тяжелая печеночная недостаточность (нарушения коагуляции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и метаболизма местных анестетиков).</a:t>
            </a:r>
          </a:p>
          <a:p>
            <a:pPr marL="342900" lvl="1" indent="-342900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err="1" smtClean="0">
                <a:latin typeface="Times New Roman" pitchFamily="18" charset="0"/>
              </a:rPr>
              <a:t>Демиелинизирующие</a:t>
            </a:r>
            <a:r>
              <a:rPr lang="ru-RU" sz="2000" dirty="0" smtClean="0">
                <a:latin typeface="Times New Roman" pitchFamily="18" charset="0"/>
              </a:rPr>
              <a:t> заболевания нервной системы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и периферическая </a:t>
            </a:r>
            <a:r>
              <a:rPr lang="ru-RU" sz="2000" dirty="0" err="1" smtClean="0">
                <a:latin typeface="Times New Roman" pitchFamily="18" charset="0"/>
              </a:rPr>
              <a:t>нейропатия</a:t>
            </a:r>
            <a:r>
              <a:rPr lang="ru-RU" sz="2000" dirty="0" smtClean="0">
                <a:latin typeface="Times New Roman" pitchFamily="18" charset="0"/>
              </a:rPr>
              <a:t> (рассматриваются индивидуально).</a:t>
            </a:r>
          </a:p>
          <a:p>
            <a:pPr marL="342900" lvl="1" indent="-342900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Татуировка в месте пункции</a:t>
            </a:r>
          </a:p>
        </p:txBody>
      </p:sp>
    </p:spTree>
    <p:extLst>
      <p:ext uri="{BB962C8B-B14F-4D97-AF65-F5344CB8AC3E}">
        <p14:creationId xmlns:p14="http://schemas.microsoft.com/office/powerpoint/2010/main" val="374993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9388" y="620688"/>
            <a:ext cx="8569325" cy="465857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lIns="95591" tIns="47796" rIns="95591" bIns="47796">
            <a:spAutoFit/>
          </a:bodyPr>
          <a:lstStyle>
            <a:lvl1pPr defTabSz="955675">
              <a:defRPr>
                <a:solidFill>
                  <a:schemeClr val="tx1"/>
                </a:solidFill>
                <a:latin typeface="Arial" charset="0"/>
              </a:defRPr>
            </a:lvl1pPr>
            <a:lvl2pPr defTabSz="955675">
              <a:defRPr>
                <a:solidFill>
                  <a:schemeClr val="tx1"/>
                </a:solidFill>
                <a:latin typeface="Arial" charset="0"/>
              </a:defRPr>
            </a:lvl2pPr>
            <a:lvl3pPr defTabSz="955675">
              <a:defRPr>
                <a:solidFill>
                  <a:schemeClr val="tx1"/>
                </a:solidFill>
                <a:latin typeface="Arial" charset="0"/>
              </a:defRPr>
            </a:lvl3pPr>
            <a:lvl4pPr defTabSz="955675">
              <a:defRPr>
                <a:solidFill>
                  <a:schemeClr val="tx1"/>
                </a:solidFill>
                <a:latin typeface="Arial" charset="0"/>
              </a:defRPr>
            </a:lvl4pPr>
            <a:lvl5pPr defTabSz="955675">
              <a:defRPr>
                <a:solidFill>
                  <a:schemeClr val="tx1"/>
                </a:solidFill>
                <a:latin typeface="Arial" charset="0"/>
              </a:defRPr>
            </a:lvl5pPr>
            <a:lvl6pPr marL="4572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положения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1271361"/>
            <a:ext cx="856932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>
              <a:buClr>
                <a:srgbClr val="CC3300"/>
              </a:buClr>
            </a:pP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Положение </a:t>
            </a:r>
            <a:r>
              <a:rPr lang="en-US" sz="2000" b="1" dirty="0" smtClean="0">
                <a:solidFill>
                  <a:srgbClr val="813911"/>
                </a:solidFill>
                <a:latin typeface="Times New Roman" pitchFamily="18" charset="0"/>
              </a:rPr>
              <a:t>6</a:t>
            </a: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.</a:t>
            </a:r>
          </a:p>
          <a:p>
            <a:pPr marL="0" lvl="1">
              <a:buClr>
                <a:srgbClr val="CC3300"/>
              </a:buClr>
            </a:pPr>
            <a:endParaRPr lang="ru-RU" sz="800" dirty="0" smtClean="0">
              <a:latin typeface="Times New Roman" pitchFamily="18" charset="0"/>
            </a:endParaRPr>
          </a:p>
          <a:p>
            <a:pPr marL="0" lvl="1">
              <a:buClr>
                <a:srgbClr val="CC3300"/>
              </a:buClr>
            </a:pPr>
            <a:r>
              <a:rPr lang="ru-RU" sz="2000" b="1" dirty="0" smtClean="0">
                <a:latin typeface="Times New Roman" pitchFamily="18" charset="0"/>
              </a:rPr>
              <a:t>Решение о возможности обезболивания родов методами </a:t>
            </a:r>
            <a:r>
              <a:rPr lang="ru-RU" sz="2000" b="1" dirty="0" err="1" smtClean="0">
                <a:latin typeface="Times New Roman" pitchFamily="18" charset="0"/>
              </a:rPr>
              <a:t>нейроаксиальной</a:t>
            </a:r>
            <a:r>
              <a:rPr lang="ru-RU" sz="2000" b="1" dirty="0" smtClean="0">
                <a:latin typeface="Times New Roman" pitchFamily="18" charset="0"/>
              </a:rPr>
              <a:t> аналгезии, а в дальнейшем и тактика проведения </a:t>
            </a:r>
            <a:r>
              <a:rPr lang="en-US" sz="2000" b="1" dirty="0" smtClean="0">
                <a:latin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на всех этапах родов определяется только совместно </a:t>
            </a:r>
            <a:r>
              <a:rPr lang="en-US" sz="2000" b="1" dirty="0" smtClean="0">
                <a:latin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акушером-гинекологом и анестезиологом-реаниматологом с учетом </a:t>
            </a:r>
            <a:r>
              <a:rPr lang="en-US" sz="2000" b="1" dirty="0" smtClean="0">
                <a:latin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всех факторов риска, особенностей течения родов и состояния плода.</a:t>
            </a:r>
            <a:r>
              <a:rPr lang="en-US" sz="2000" b="1" dirty="0" smtClean="0">
                <a:latin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15569"/>
            <a:ext cx="2747969" cy="2066194"/>
          </a:xfrm>
          <a:prstGeom prst="rect">
            <a:avLst/>
          </a:prstGeom>
          <a:noFill/>
          <a:ln w="9525">
            <a:solidFill>
              <a:srgbClr val="81391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88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8915400" y="381000"/>
            <a:ext cx="76200" cy="76200"/>
          </a:xfrm>
          <a:prstGeom prst="rect">
            <a:avLst/>
          </a:prstGeom>
          <a:solidFill>
            <a:srgbClr val="6633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4466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 flipH="1">
            <a:off x="8893175" y="6381750"/>
            <a:ext cx="98425" cy="457200"/>
          </a:xfrm>
          <a:prstGeom prst="rect">
            <a:avLst/>
          </a:prstGeom>
          <a:gradFill rotWithShape="1">
            <a:gsLst>
              <a:gs pos="0">
                <a:srgbClr val="DACDC1">
                  <a:alpha val="0"/>
                </a:srgbClr>
              </a:gs>
              <a:gs pos="100000">
                <a:srgbClr val="663300">
                  <a:alpha val="5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66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33400" y="549275"/>
            <a:ext cx="7783513" cy="719138"/>
          </a:xfrm>
          <a:prstGeom prst="rect">
            <a:avLst/>
          </a:prstGeom>
          <a:solidFill>
            <a:srgbClr val="663300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61950" indent="-361950" eaLnBrk="0" hangingPunct="0">
              <a:spcBef>
                <a:spcPct val="20000"/>
              </a:spcBef>
              <a:buFont typeface="Times New Roman" pitchFamily="18" charset="0"/>
              <a:buChar char="•"/>
              <a:tabLst>
                <a:tab pos="1343025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895350" indent="-354013" eaLnBrk="0" hangingPunct="0">
              <a:spcBef>
                <a:spcPct val="20000"/>
              </a:spcBef>
              <a:buFont typeface="Times New Roman" pitchFamily="18" charset="0"/>
              <a:buChar char="–"/>
              <a:tabLst>
                <a:tab pos="1343025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343025" indent="361950" eaLnBrk="0" hangingPunct="0">
              <a:spcBef>
                <a:spcPct val="20000"/>
              </a:spcBef>
              <a:buFont typeface="Times New Roman" pitchFamily="18" charset="0"/>
              <a:buChar char="•"/>
              <a:tabLst>
                <a:tab pos="134302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tabLst>
                <a:tab pos="13430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ru-RU" altLang="ru-RU" sz="2400" b="1">
                <a:solidFill>
                  <a:srgbClr val="FF9900"/>
                </a:solidFill>
              </a:rPr>
              <a:t>Наркотические анальгетики для обезболивания родов</a:t>
            </a: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 cmpd="dbl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66" name="Rectangle 11"/>
          <p:cNvSpPr>
            <a:spLocks noChangeArrowheads="1"/>
          </p:cNvSpPr>
          <p:nvPr/>
        </p:nvSpPr>
        <p:spPr bwMode="auto">
          <a:xfrm>
            <a:off x="533400" y="1835150"/>
            <a:ext cx="3822700" cy="1766888"/>
          </a:xfrm>
          <a:prstGeom prst="rect">
            <a:avLst/>
          </a:prstGeom>
          <a:solidFill>
            <a:srgbClr val="663300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ru-RU" altLang="ru-RU" sz="2200" b="1">
                <a:solidFill>
                  <a:schemeClr val="bg1"/>
                </a:solidFill>
              </a:rPr>
              <a:t>Нет существенного отрицательного воздействия </a:t>
            </a:r>
            <a:br>
              <a:rPr lang="ru-RU" altLang="ru-RU" sz="2200" b="1">
                <a:solidFill>
                  <a:schemeClr val="bg1"/>
                </a:solidFill>
              </a:rPr>
            </a:br>
            <a:r>
              <a:rPr lang="ru-RU" altLang="ru-RU" sz="2200" b="1">
                <a:solidFill>
                  <a:schemeClr val="bg1"/>
                </a:solidFill>
              </a:rPr>
              <a:t>на гемодинамику </a:t>
            </a:r>
            <a:r>
              <a:rPr lang="en-US" altLang="ru-RU" sz="2200" b="1">
                <a:solidFill>
                  <a:schemeClr val="bg1"/>
                </a:solidFill>
              </a:rPr>
              <a:t/>
            </a:r>
            <a:br>
              <a:rPr lang="en-US" altLang="ru-RU" sz="2200" b="1">
                <a:solidFill>
                  <a:schemeClr val="bg1"/>
                </a:solidFill>
              </a:rPr>
            </a:br>
            <a:r>
              <a:rPr lang="ru-RU" altLang="ru-RU" sz="2200" b="1">
                <a:solidFill>
                  <a:schemeClr val="bg1"/>
                </a:solidFill>
              </a:rPr>
              <a:t>у матери</a:t>
            </a: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533400" y="1422400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Преимущества:</a:t>
            </a:r>
            <a:r>
              <a:rPr lang="ru-RU" altLang="ru-RU" sz="1800"/>
              <a:t> </a:t>
            </a:r>
          </a:p>
        </p:txBody>
      </p:sp>
      <p:sp>
        <p:nvSpPr>
          <p:cNvPr id="15368" name="Rectangle 13"/>
          <p:cNvSpPr>
            <a:spLocks noChangeArrowheads="1"/>
          </p:cNvSpPr>
          <p:nvPr/>
        </p:nvSpPr>
        <p:spPr bwMode="auto">
          <a:xfrm>
            <a:off x="4572000" y="1816100"/>
            <a:ext cx="3744913" cy="4781550"/>
          </a:xfrm>
          <a:prstGeom prst="rect">
            <a:avLst/>
          </a:prstGeom>
          <a:solidFill>
            <a:srgbClr val="663300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ru-RU" altLang="ru-RU" sz="2200" b="1">
                <a:solidFill>
                  <a:schemeClr val="bg1"/>
                </a:solidFill>
              </a:rPr>
              <a:t>Субоптимальное обезболивание</a:t>
            </a:r>
          </a:p>
          <a:p>
            <a:pPr eaLnBrk="1" hangingPunct="1">
              <a:spcBef>
                <a:spcPct val="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ru-RU" altLang="ru-RU" sz="2200" b="1">
                <a:solidFill>
                  <a:schemeClr val="bg1"/>
                </a:solidFill>
              </a:rPr>
              <a:t>Седация и угнетение дыхания у матери</a:t>
            </a:r>
          </a:p>
          <a:p>
            <a:pPr eaLnBrk="1" hangingPunct="1">
              <a:spcBef>
                <a:spcPct val="0"/>
              </a:spcBef>
              <a:buClr>
                <a:srgbClr val="FF9900"/>
              </a:buClr>
              <a:buFont typeface="Wingdings" pitchFamily="2" charset="2"/>
              <a:buChar char="§"/>
            </a:pPr>
            <a:r>
              <a:rPr lang="ru-RU" altLang="ru-RU" sz="2200" b="1">
                <a:solidFill>
                  <a:schemeClr val="bg1"/>
                </a:solidFill>
              </a:rPr>
              <a:t>При использовании Фентанила для внутривенной анальгезии, контролируемой пациенткой, </a:t>
            </a:r>
            <a:r>
              <a:rPr lang="en-US" altLang="ru-RU" sz="2200" b="1">
                <a:solidFill>
                  <a:schemeClr val="bg1"/>
                </a:solidFill>
              </a:rPr>
              <a:t/>
            </a:r>
            <a:br>
              <a:rPr lang="en-US" altLang="ru-RU" sz="2200" b="1">
                <a:solidFill>
                  <a:schemeClr val="bg1"/>
                </a:solidFill>
              </a:rPr>
            </a:br>
            <a:r>
              <a:rPr lang="ru-RU" altLang="ru-RU" sz="2200" b="1">
                <a:solidFill>
                  <a:schemeClr val="bg1"/>
                </a:solidFill>
              </a:rPr>
              <a:t>необходим интенсивный мониторинг </a:t>
            </a:r>
            <a:r>
              <a:rPr lang="en-US" altLang="ru-RU" sz="2200" b="1">
                <a:solidFill>
                  <a:schemeClr val="bg1"/>
                </a:solidFill>
              </a:rPr>
              <a:t/>
            </a:r>
            <a:br>
              <a:rPr lang="en-US" altLang="ru-RU" sz="2200" b="1">
                <a:solidFill>
                  <a:schemeClr val="bg1"/>
                </a:solidFill>
              </a:rPr>
            </a:br>
            <a:r>
              <a:rPr lang="ru-RU" altLang="ru-RU" sz="2200" b="1">
                <a:solidFill>
                  <a:schemeClr val="bg1"/>
                </a:solidFill>
              </a:rPr>
              <a:t>и специально обученный персонал</a:t>
            </a:r>
          </a:p>
        </p:txBody>
      </p:sp>
      <p:sp>
        <p:nvSpPr>
          <p:cNvPr id="15369" name="Rectangle 14"/>
          <p:cNvSpPr>
            <a:spLocks noChangeArrowheads="1"/>
          </p:cNvSpPr>
          <p:nvPr/>
        </p:nvSpPr>
        <p:spPr bwMode="auto">
          <a:xfrm>
            <a:off x="4572000" y="1412875"/>
            <a:ext cx="1550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/>
              <a:t>Проблемы:</a:t>
            </a:r>
            <a:r>
              <a:rPr lang="ru-RU" altLang="ru-RU" sz="1800"/>
              <a:t> </a:t>
            </a:r>
          </a:p>
        </p:txBody>
      </p:sp>
      <p:pic>
        <p:nvPicPr>
          <p:cNvPr id="15370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73463"/>
            <a:ext cx="3822700" cy="2243137"/>
          </a:xfrm>
          <a:prstGeom prst="rect">
            <a:avLst/>
          </a:prstGeom>
          <a:noFill/>
          <a:ln w="127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317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468313" y="188913"/>
            <a:ext cx="834231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663300"/>
                </a:solidFill>
                <a:latin typeface="Calibri" pitchFamily="34" charset="0"/>
              </a:rPr>
              <a:t>Эффективность применения опиоидов </a:t>
            </a:r>
            <a:br>
              <a:rPr lang="ru-RU" altLang="ru-RU" b="1">
                <a:solidFill>
                  <a:srgbClr val="663300"/>
                </a:solidFill>
                <a:latin typeface="Calibri" pitchFamily="34" charset="0"/>
              </a:rPr>
            </a:br>
            <a:r>
              <a:rPr lang="ru-RU" altLang="ru-RU" b="1">
                <a:solidFill>
                  <a:srgbClr val="663300"/>
                </a:solidFill>
                <a:latin typeface="Calibri" pitchFamily="34" charset="0"/>
              </a:rPr>
              <a:t>в родах 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468313" y="1268413"/>
            <a:ext cx="788193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ru-RU" sz="2000" b="1">
                <a:latin typeface="Calibri" pitchFamily="34" charset="0"/>
              </a:rPr>
              <a:t>   </a:t>
            </a:r>
            <a:r>
              <a:rPr lang="ru-RU" altLang="ru-RU" sz="2000" b="1">
                <a:latin typeface="Calibri" pitchFamily="34" charset="0"/>
              </a:rPr>
              <a:t>  Применение адекватных доз опиоидов обеспечивает</a:t>
            </a:r>
            <a:r>
              <a:rPr lang="en-US" altLang="ru-RU" sz="2000" b="1">
                <a:latin typeface="Calibri" pitchFamily="34" charset="0"/>
              </a:rPr>
              <a:t/>
            </a:r>
            <a:br>
              <a:rPr lang="en-US" altLang="ru-RU" sz="2000" b="1">
                <a:latin typeface="Calibri" pitchFamily="34" charset="0"/>
              </a:rPr>
            </a:br>
            <a:r>
              <a:rPr lang="en-US" altLang="ru-RU" sz="2000" b="1">
                <a:latin typeface="Calibri" pitchFamily="34" charset="0"/>
              </a:rPr>
              <a:t>   </a:t>
            </a:r>
            <a:r>
              <a:rPr lang="ru-RU" altLang="ru-RU" sz="2000" b="1">
                <a:latin typeface="Calibri" pitchFamily="34" charset="0"/>
              </a:rPr>
              <a:t>  эффективную анальгезию:</a:t>
            </a:r>
            <a:r>
              <a:rPr lang="en-US" altLang="ru-RU" sz="2000" b="1">
                <a:latin typeface="Calibri" pitchFamily="34" charset="0"/>
              </a:rPr>
              <a:t/>
            </a:r>
            <a:br>
              <a:rPr lang="en-US" altLang="ru-RU" sz="2000" b="1">
                <a:latin typeface="Calibri" pitchFamily="34" charset="0"/>
              </a:rPr>
            </a:br>
            <a:r>
              <a:rPr lang="ru-RU" altLang="ru-RU" sz="2000" b="1">
                <a:latin typeface="Calibri" pitchFamily="34" charset="0"/>
              </a:rPr>
              <a:t> </a:t>
            </a:r>
            <a:endParaRPr lang="en-US" altLang="ru-RU" sz="2000" b="1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ru-RU" sz="2000" b="1">
                <a:latin typeface="Calibri" pitchFamily="34" charset="0"/>
              </a:rPr>
              <a:t> </a:t>
            </a:r>
            <a:r>
              <a:rPr lang="ru-RU" altLang="ru-RU" sz="2000" b="1">
                <a:latin typeface="Calibri" pitchFamily="34" charset="0"/>
              </a:rPr>
              <a:t> при умеренной боли – только у </a:t>
            </a:r>
            <a:r>
              <a:rPr lang="ru-RU" altLang="ru-RU" sz="2000" b="1">
                <a:solidFill>
                  <a:srgbClr val="FF0000"/>
                </a:solidFill>
              </a:rPr>
              <a:t>70</a:t>
            </a:r>
            <a:r>
              <a:rPr lang="en-US" altLang="ru-RU" sz="2000" b="1">
                <a:solidFill>
                  <a:srgbClr val="FF0000"/>
                </a:solidFill>
              </a:rPr>
              <a:t>–</a:t>
            </a:r>
            <a:r>
              <a:rPr lang="ru-RU" altLang="ru-RU" sz="2000" b="1">
                <a:solidFill>
                  <a:srgbClr val="FF0000"/>
                </a:solidFill>
              </a:rPr>
              <a:t>80%</a:t>
            </a:r>
            <a:r>
              <a:rPr lang="ru-RU" altLang="ru-RU" sz="2000" b="1">
                <a:latin typeface="Calibri" pitchFamily="34" charset="0"/>
              </a:rPr>
              <a:t> пациенток</a:t>
            </a:r>
            <a:br>
              <a:rPr lang="ru-RU" altLang="ru-RU" sz="2000" b="1">
                <a:latin typeface="Calibri" pitchFamily="34" charset="0"/>
              </a:rPr>
            </a:br>
            <a:endParaRPr lang="ru-RU" altLang="ru-RU" sz="2000" b="1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n-US" altLang="ru-RU" sz="2000" b="1">
                <a:latin typeface="Calibri" pitchFamily="34" charset="0"/>
              </a:rPr>
              <a:t> </a:t>
            </a:r>
            <a:r>
              <a:rPr lang="ru-RU" altLang="ru-RU" sz="2000" b="1">
                <a:latin typeface="Calibri" pitchFamily="34" charset="0"/>
              </a:rPr>
              <a:t> при сильной боли – всего у </a:t>
            </a:r>
            <a:r>
              <a:rPr lang="ru-RU" altLang="ru-RU" sz="2000" b="1">
                <a:solidFill>
                  <a:srgbClr val="FF0000"/>
                </a:solidFill>
              </a:rPr>
              <a:t>35</a:t>
            </a:r>
            <a:r>
              <a:rPr lang="en-US" altLang="ru-RU" sz="2000" b="1">
                <a:solidFill>
                  <a:srgbClr val="FF0000"/>
                </a:solidFill>
              </a:rPr>
              <a:t>–</a:t>
            </a:r>
            <a:r>
              <a:rPr lang="ru-RU" altLang="ru-RU" sz="2000" b="1">
                <a:solidFill>
                  <a:srgbClr val="FF0000"/>
                </a:solidFill>
              </a:rPr>
              <a:t>60%</a:t>
            </a:r>
            <a:r>
              <a:rPr lang="ru-RU" altLang="ru-RU" sz="2000" b="1">
                <a:latin typeface="Calibri" pitchFamily="34" charset="0"/>
              </a:rPr>
              <a:t> пациенток 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468313" y="6340475"/>
            <a:ext cx="62071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663300"/>
                </a:solidFill>
              </a:rPr>
              <a:t>Bonica J. J. Obstetric analgesia and anaesthesia. 2nd Ed Amsterdam. </a:t>
            </a:r>
            <a:r>
              <a:rPr lang="en-US" altLang="ru-RU" sz="1400" b="1" i="1">
                <a:solidFill>
                  <a:srgbClr val="663300"/>
                </a:solidFill>
              </a:rPr>
              <a:t/>
            </a:r>
            <a:br>
              <a:rPr lang="en-US" altLang="ru-RU" sz="1400" b="1" i="1">
                <a:solidFill>
                  <a:srgbClr val="663300"/>
                </a:solidFill>
              </a:rPr>
            </a:br>
            <a:r>
              <a:rPr lang="ru-RU" altLang="ru-RU" sz="1400" b="1" i="1">
                <a:solidFill>
                  <a:srgbClr val="663300"/>
                </a:solidFill>
              </a:rPr>
              <a:t>World Federation of Societes of Anaesthesiologist. 1980. </a:t>
            </a:r>
          </a:p>
        </p:txBody>
      </p:sp>
      <p:pic>
        <p:nvPicPr>
          <p:cNvPr id="16389" name="Picture 7" descr="д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429000"/>
            <a:ext cx="3744912" cy="294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9" descr="дама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263"/>
            <a:ext cx="3486150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9" descr="book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669088"/>
            <a:ext cx="4667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8056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412875"/>
          </a:xfrm>
        </p:spPr>
        <p:txBody>
          <a:bodyPr/>
          <a:lstStyle/>
          <a:p>
            <a:r>
              <a:rPr lang="ru-RU" altLang="ru-RU" sz="3600" smtClean="0"/>
              <a:t>  </a:t>
            </a:r>
            <a:r>
              <a:rPr lang="en-US" altLang="ru-RU" sz="3600" smtClean="0"/>
              <a:t>Acupan</a:t>
            </a:r>
            <a:r>
              <a:rPr lang="en-US" altLang="ru-RU" sz="3600" baseline="30000" smtClean="0"/>
              <a:t>®</a:t>
            </a:r>
            <a:r>
              <a:rPr lang="en-US" altLang="ru-RU" sz="3600" smtClean="0"/>
              <a:t> </a:t>
            </a:r>
            <a:r>
              <a:rPr lang="ru-RU" altLang="ru-RU" sz="3600" smtClean="0"/>
              <a:t>показания</a:t>
            </a:r>
            <a:endParaRPr lang="en-US" altLang="ru-RU" sz="3600" smtClean="0"/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6842125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3573463"/>
            <a:ext cx="8926512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484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oxyxo.ru/uploads/posts/2013-08/1377160233_4827122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97" y="0"/>
            <a:ext cx="57000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612297" y="1268760"/>
            <a:ext cx="5700040" cy="835189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wrap="square" lIns="95591" tIns="47796" rIns="95591" bIns="47796">
            <a:spAutoFit/>
          </a:bodyPr>
          <a:lstStyle>
            <a:lvl1pPr defTabSz="955675">
              <a:defRPr>
                <a:solidFill>
                  <a:schemeClr val="tx1"/>
                </a:solidFill>
                <a:latin typeface="Arial" charset="0"/>
              </a:defRPr>
            </a:lvl1pPr>
            <a:lvl2pPr defTabSz="955675">
              <a:defRPr>
                <a:solidFill>
                  <a:schemeClr val="tx1"/>
                </a:solidFill>
                <a:latin typeface="Arial" charset="0"/>
              </a:defRPr>
            </a:lvl2pPr>
            <a:lvl3pPr defTabSz="955675">
              <a:defRPr>
                <a:solidFill>
                  <a:schemeClr val="tx1"/>
                </a:solidFill>
                <a:latin typeface="Arial" charset="0"/>
              </a:defRPr>
            </a:lvl3pPr>
            <a:lvl4pPr defTabSz="955675">
              <a:defRPr>
                <a:solidFill>
                  <a:schemeClr val="tx1"/>
                </a:solidFill>
                <a:latin typeface="Arial" charset="0"/>
              </a:defRPr>
            </a:lvl4pPr>
            <a:lvl5pPr defTabSz="955675">
              <a:defRPr>
                <a:solidFill>
                  <a:schemeClr val="tx1"/>
                </a:solidFill>
                <a:latin typeface="Arial" charset="0"/>
              </a:defRPr>
            </a:lvl5pPr>
            <a:lvl6pPr marL="4572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Нейроаксиальные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методы </a:t>
            </a:r>
            <a:b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обезболивания родов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79712" y="6492754"/>
            <a:ext cx="595035" cy="30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>
                <a:srgbClr val="CC3300"/>
              </a:buClr>
            </a:pP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</a:rPr>
              <a:t>2014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612297" y="116632"/>
            <a:ext cx="570004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rgbClr val="CC3300"/>
              </a:buClr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Общероссийская общественная организация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br>
              <a:rPr lang="en-US" sz="14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«Федерация анестезиологов и реаниматологов»</a:t>
            </a:r>
          </a:p>
          <a:p>
            <a:pPr algn="ctr">
              <a:buClr>
                <a:srgbClr val="CC3300"/>
              </a:buClr>
            </a:pP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Российская общественная организация 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en-US" sz="14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</a:rPr>
              <a:t>"Ассоциация акушерских анестезиологов и реаниматологов"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9459" name="Picture 3" descr="C:\Users\USER\Desktop\0a72062e337c14b99188191af8b3f60f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056"/>
            <a:ext cx="1238250" cy="20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86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2"/>
          <p:cNvSpPr txBox="1">
            <a:spLocks noChangeArrowheads="1"/>
          </p:cNvSpPr>
          <p:nvPr/>
        </p:nvSpPr>
        <p:spPr bwMode="auto">
          <a:xfrm>
            <a:off x="1643063" y="0"/>
            <a:ext cx="6899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Пример практического протокола для внутривенного введения</a:t>
            </a:r>
            <a:endParaRPr lang="fr-FR" altLang="ru-RU" sz="2400" b="1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21507" name="Group 34"/>
          <p:cNvGrpSpPr>
            <a:grpSpLocks/>
          </p:cNvGrpSpPr>
          <p:nvPr/>
        </p:nvGrpSpPr>
        <p:grpSpPr bwMode="auto">
          <a:xfrm>
            <a:off x="1187450" y="1166813"/>
            <a:ext cx="7080250" cy="5691187"/>
            <a:chOff x="1066" y="662"/>
            <a:chExt cx="4460" cy="3585"/>
          </a:xfrm>
        </p:grpSpPr>
        <p:pic>
          <p:nvPicPr>
            <p:cNvPr id="21509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6" t="16328" r="3053" b="17097"/>
            <a:stretch>
              <a:fillRect/>
            </a:stretch>
          </p:blipFill>
          <p:spPr bwMode="auto">
            <a:xfrm>
              <a:off x="1066" y="671"/>
              <a:ext cx="4263" cy="3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0" name="Text Box 17"/>
            <p:cNvSpPr txBox="1">
              <a:spLocks noChangeArrowheads="1"/>
            </p:cNvSpPr>
            <p:nvPr/>
          </p:nvSpPr>
          <p:spPr bwMode="auto">
            <a:xfrm>
              <a:off x="1156" y="662"/>
              <a:ext cx="1342" cy="215"/>
            </a:xfrm>
            <a:prstGeom prst="rect">
              <a:avLst/>
            </a:prstGeom>
            <a:solidFill>
              <a:srgbClr val="EF11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Times New Roman" pitchFamily="18" charset="0"/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imes New Roman" pitchFamily="18" charset="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Times New Roman" pitchFamily="18" charset="0"/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Интраоперационно</a:t>
              </a:r>
              <a:endParaRPr lang="en-US" altLang="ru-RU" sz="2000" b="1">
                <a:solidFill>
                  <a:schemeClr val="bg1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1511" name="Text Box 18"/>
            <p:cNvSpPr txBox="1">
              <a:spLocks noChangeArrowheads="1"/>
            </p:cNvSpPr>
            <p:nvPr/>
          </p:nvSpPr>
          <p:spPr bwMode="auto">
            <a:xfrm>
              <a:off x="2866" y="662"/>
              <a:ext cx="1342" cy="214"/>
            </a:xfrm>
            <a:prstGeom prst="rect">
              <a:avLst/>
            </a:prstGeom>
            <a:solidFill>
              <a:srgbClr val="4684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Times New Roman" pitchFamily="18" charset="0"/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imes New Roman" pitchFamily="18" charset="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Times New Roman" pitchFamily="18" charset="0"/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solidFill>
                    <a:schemeClr val="bg1"/>
                  </a:solidFill>
                  <a:latin typeface="Calibri" pitchFamily="34" charset="0"/>
                  <a:cs typeface="Arial" pitchFamily="34" charset="0"/>
                </a:rPr>
                <a:t>После операции</a:t>
              </a:r>
              <a:endParaRPr lang="en-US" altLang="ru-RU" sz="2000" b="1">
                <a:solidFill>
                  <a:schemeClr val="bg1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1512" name="Text Box 19"/>
            <p:cNvSpPr txBox="1">
              <a:spLocks noChangeArrowheads="1"/>
            </p:cNvSpPr>
            <p:nvPr/>
          </p:nvSpPr>
          <p:spPr bwMode="auto">
            <a:xfrm>
              <a:off x="1066" y="1112"/>
              <a:ext cx="1845" cy="388"/>
            </a:xfrm>
            <a:prstGeom prst="rect">
              <a:avLst/>
            </a:prstGeom>
            <a:solidFill>
              <a:srgbClr val="FED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Times New Roman" pitchFamily="18" charset="0"/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imes New Roman" pitchFamily="18" charset="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Times New Roman" pitchFamily="18" charset="0"/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Медленная инфузия</a:t>
              </a:r>
              <a:r>
                <a:rPr lang="en-US" altLang="ru-RU" sz="2000" b="1" baseline="3000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4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</a:t>
              </a:r>
              <a:r>
                <a:rPr lang="ru-RU" altLang="ru-RU" sz="14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ампула в теч. 30 мин</a:t>
              </a:r>
              <a:endParaRPr lang="en-US" altLang="ru-RU" sz="1400" b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3" name="Text Box 20"/>
            <p:cNvSpPr txBox="1">
              <a:spLocks noChangeArrowheads="1"/>
            </p:cNvSpPr>
            <p:nvPr/>
          </p:nvSpPr>
          <p:spPr bwMode="auto">
            <a:xfrm>
              <a:off x="2866" y="1112"/>
              <a:ext cx="2077" cy="388"/>
            </a:xfrm>
            <a:prstGeom prst="rect">
              <a:avLst/>
            </a:prstGeom>
            <a:solidFill>
              <a:srgbClr val="DFE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Times New Roman" pitchFamily="18" charset="0"/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imes New Roman" pitchFamily="18" charset="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Times New Roman" pitchFamily="18" charset="0"/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Непрерывная инфузия</a:t>
              </a:r>
              <a:r>
                <a:rPr lang="en-US" altLang="ru-RU" sz="2000" b="1" baseline="3000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4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r>
                <a:rPr lang="ru-RU" altLang="ru-RU" sz="14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-6 ампул в теч. 24 ч</a:t>
              </a:r>
              <a:endParaRPr lang="en-US" altLang="ru-RU" sz="1400" b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4" name="Text Box 21"/>
            <p:cNvSpPr txBox="1">
              <a:spLocks noChangeArrowheads="1"/>
            </p:cNvSpPr>
            <p:nvPr/>
          </p:nvSpPr>
          <p:spPr bwMode="auto">
            <a:xfrm>
              <a:off x="2821" y="2432"/>
              <a:ext cx="2430" cy="717"/>
            </a:xfrm>
            <a:prstGeom prst="rect">
              <a:avLst/>
            </a:prstGeom>
            <a:solidFill>
              <a:srgbClr val="DFE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Times New Roman" pitchFamily="18" charset="0"/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imes New Roman" pitchFamily="18" charset="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Times New Roman" pitchFamily="18" charset="0"/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 b="1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Медленные инфузии с перерывами</a:t>
              </a:r>
              <a:r>
                <a:rPr lang="en-US" altLang="ru-RU" sz="2000" b="1" baseline="3000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4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</a:t>
              </a:r>
              <a:r>
                <a:rPr lang="ru-RU" altLang="ru-RU" sz="14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ампула в теч. 30-60 мин</a:t>
              </a:r>
              <a:endParaRPr lang="en-US" altLang="ru-RU" sz="1400" b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Повторять каждые 4 часа</a:t>
              </a:r>
              <a:endParaRPr lang="en-US" altLang="ru-RU" sz="1400" b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5" name="Text Box 22"/>
            <p:cNvSpPr txBox="1">
              <a:spLocks noChangeArrowheads="1"/>
            </p:cNvSpPr>
            <p:nvPr/>
          </p:nvSpPr>
          <p:spPr bwMode="auto">
            <a:xfrm>
              <a:off x="2828" y="2240"/>
              <a:ext cx="443" cy="194"/>
            </a:xfrm>
            <a:prstGeom prst="rect">
              <a:avLst/>
            </a:prstGeom>
            <a:solidFill>
              <a:srgbClr val="E5EE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Times New Roman" pitchFamily="18" charset="0"/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Times New Roman" pitchFamily="18" charset="0"/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Times New Roman" pitchFamily="18" charset="0"/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4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или</a:t>
              </a:r>
              <a:endParaRPr lang="en-US" altLang="ru-RU" sz="1400" b="1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516" name="Group 26"/>
            <p:cNvGrpSpPr>
              <a:grpSpLocks/>
            </p:cNvGrpSpPr>
            <p:nvPr/>
          </p:nvGrpSpPr>
          <p:grpSpPr bwMode="auto">
            <a:xfrm>
              <a:off x="3316" y="3902"/>
              <a:ext cx="695" cy="227"/>
              <a:chOff x="3267" y="3902"/>
              <a:chExt cx="680" cy="227"/>
            </a:xfrm>
          </p:grpSpPr>
          <p:sp>
            <p:nvSpPr>
              <p:cNvPr id="21523" name="AutoShape 24"/>
              <p:cNvSpPr>
                <a:spLocks noChangeArrowheads="1"/>
              </p:cNvSpPr>
              <p:nvPr/>
            </p:nvSpPr>
            <p:spPr bwMode="auto">
              <a:xfrm>
                <a:off x="3267" y="3902"/>
                <a:ext cx="680" cy="227"/>
              </a:xfrm>
              <a:prstGeom prst="rightArrow">
                <a:avLst>
                  <a:gd name="adj1" fmla="val 50000"/>
                  <a:gd name="adj2" fmla="val 74890"/>
                </a:avLst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Times New Roman" pitchFamily="18" charset="0"/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imes New Roman" pitchFamily="18" charset="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Times New Roman" pitchFamily="18" charset="0"/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ru-RU" sz="2000" b="1">
                  <a:solidFill>
                    <a:srgbClr val="777777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24" name="Text Box 25"/>
              <p:cNvSpPr txBox="1">
                <a:spLocks noChangeArrowheads="1"/>
              </p:cNvSpPr>
              <p:nvPr/>
            </p:nvSpPr>
            <p:spPr bwMode="auto">
              <a:xfrm>
                <a:off x="3267" y="3947"/>
                <a:ext cx="54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Times New Roman" pitchFamily="18" charset="0"/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imes New Roman" pitchFamily="18" charset="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Times New Roman" pitchFamily="18" charset="0"/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ru-RU" sz="12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4 </a:t>
                </a:r>
                <a:r>
                  <a:rPr lang="ru-RU" altLang="ru-RU" sz="12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часа</a:t>
                </a:r>
                <a:endParaRPr lang="en-US" altLang="ru-RU" sz="1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1517" name="Group 27"/>
            <p:cNvGrpSpPr>
              <a:grpSpLocks/>
            </p:cNvGrpSpPr>
            <p:nvPr/>
          </p:nvGrpSpPr>
          <p:grpSpPr bwMode="auto">
            <a:xfrm>
              <a:off x="4081" y="3902"/>
              <a:ext cx="695" cy="227"/>
              <a:chOff x="3246" y="3902"/>
              <a:chExt cx="680" cy="227"/>
            </a:xfrm>
          </p:grpSpPr>
          <p:sp>
            <p:nvSpPr>
              <p:cNvPr id="21521" name="AutoShape 28"/>
              <p:cNvSpPr>
                <a:spLocks noChangeArrowheads="1"/>
              </p:cNvSpPr>
              <p:nvPr/>
            </p:nvSpPr>
            <p:spPr bwMode="auto">
              <a:xfrm>
                <a:off x="3246" y="3902"/>
                <a:ext cx="680" cy="227"/>
              </a:xfrm>
              <a:prstGeom prst="rightArrow">
                <a:avLst>
                  <a:gd name="adj1" fmla="val 50000"/>
                  <a:gd name="adj2" fmla="val 74890"/>
                </a:avLst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Times New Roman" pitchFamily="18" charset="0"/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imes New Roman" pitchFamily="18" charset="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Times New Roman" pitchFamily="18" charset="0"/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ru-RU" sz="2000" b="1">
                  <a:solidFill>
                    <a:srgbClr val="777777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22" name="Text Box 29"/>
              <p:cNvSpPr txBox="1">
                <a:spLocks noChangeArrowheads="1"/>
              </p:cNvSpPr>
              <p:nvPr/>
            </p:nvSpPr>
            <p:spPr bwMode="auto">
              <a:xfrm>
                <a:off x="3246" y="3947"/>
                <a:ext cx="54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Times New Roman" pitchFamily="18" charset="0"/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imes New Roman" pitchFamily="18" charset="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Times New Roman" pitchFamily="18" charset="0"/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12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4 часа</a:t>
                </a:r>
                <a:endParaRPr lang="en-US" altLang="ru-RU" sz="1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1518" name="Group 30"/>
            <p:cNvGrpSpPr>
              <a:grpSpLocks/>
            </p:cNvGrpSpPr>
            <p:nvPr/>
          </p:nvGrpSpPr>
          <p:grpSpPr bwMode="auto">
            <a:xfrm>
              <a:off x="4846" y="3902"/>
              <a:ext cx="680" cy="227"/>
              <a:chOff x="3304" y="3902"/>
              <a:chExt cx="680" cy="227"/>
            </a:xfrm>
          </p:grpSpPr>
          <p:sp>
            <p:nvSpPr>
              <p:cNvPr id="21519" name="AutoShape 31"/>
              <p:cNvSpPr>
                <a:spLocks noChangeArrowheads="1"/>
              </p:cNvSpPr>
              <p:nvPr/>
            </p:nvSpPr>
            <p:spPr bwMode="auto">
              <a:xfrm>
                <a:off x="3304" y="3902"/>
                <a:ext cx="680" cy="227"/>
              </a:xfrm>
              <a:prstGeom prst="rightArrow">
                <a:avLst>
                  <a:gd name="adj1" fmla="val 50000"/>
                  <a:gd name="adj2" fmla="val 74890"/>
                </a:avLst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Times New Roman" pitchFamily="18" charset="0"/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imes New Roman" pitchFamily="18" charset="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Times New Roman" pitchFamily="18" charset="0"/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ru-RU" sz="2000" b="1">
                  <a:solidFill>
                    <a:srgbClr val="777777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520" name="Text Box 32"/>
              <p:cNvSpPr txBox="1">
                <a:spLocks noChangeArrowheads="1"/>
              </p:cNvSpPr>
              <p:nvPr/>
            </p:nvSpPr>
            <p:spPr bwMode="auto">
              <a:xfrm>
                <a:off x="3304" y="3947"/>
                <a:ext cx="54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Times New Roman" pitchFamily="18" charset="0"/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Times New Roman" pitchFamily="18" charset="0"/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Times New Roman" pitchFamily="18" charset="0"/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ru-RU" sz="12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4 </a:t>
                </a:r>
                <a:r>
                  <a:rPr lang="ru-RU" altLang="ru-RU" sz="1200" b="1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часа</a:t>
                </a:r>
                <a:endParaRPr lang="en-US" altLang="ru-RU" sz="12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65175"/>
            <a:ext cx="71421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1834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1625" y="44450"/>
            <a:ext cx="8447088" cy="908050"/>
          </a:xfrm>
          <a:solidFill>
            <a:srgbClr val="000099"/>
          </a:solidFill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chemeClr val="bg1"/>
                </a:solidFill>
                <a:latin typeface="Arial Narrow" pitchFamily="34" charset="0"/>
              </a:rPr>
              <a:t>Принцип мультимодальной анальгезии</a:t>
            </a:r>
          </a:p>
        </p:txBody>
      </p:sp>
      <p:pic>
        <p:nvPicPr>
          <p:cNvPr id="22531" name="Picture 3" descr="Nocicept_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08063"/>
            <a:ext cx="9144000" cy="5805487"/>
          </a:xfrm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859338" y="908050"/>
            <a:ext cx="25923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бензодиазепины, опиоидные анальгетики</a:t>
            </a:r>
          </a:p>
        </p:txBody>
      </p:sp>
      <p:sp>
        <p:nvSpPr>
          <p:cNvPr id="606213" name="AutoShape 5"/>
          <p:cNvSpPr>
            <a:spLocks noChangeArrowheads="1"/>
          </p:cNvSpPr>
          <p:nvPr/>
        </p:nvSpPr>
        <p:spPr bwMode="auto">
          <a:xfrm>
            <a:off x="4211638" y="1196975"/>
            <a:ext cx="576262" cy="215900"/>
          </a:xfrm>
          <a:prstGeom prst="leftArrow">
            <a:avLst>
              <a:gd name="adj1" fmla="val 50000"/>
              <a:gd name="adj2" fmla="val 66728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6214" name="AutoShape 6"/>
          <p:cNvSpPr>
            <a:spLocks noChangeArrowheads="1"/>
          </p:cNvSpPr>
          <p:nvPr/>
        </p:nvSpPr>
        <p:spPr bwMode="auto">
          <a:xfrm>
            <a:off x="5364163" y="2997200"/>
            <a:ext cx="576262" cy="215900"/>
          </a:xfrm>
          <a:prstGeom prst="leftArrow">
            <a:avLst>
              <a:gd name="adj1" fmla="val 50000"/>
              <a:gd name="adj2" fmla="val 66728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056188" y="1073150"/>
            <a:ext cx="1820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77777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064250" y="2636838"/>
            <a:ext cx="29003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опиоидные анальгетики, парацетамол, нефопам, кетамин, габапентин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7667625" y="4076700"/>
            <a:ext cx="1476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местные анестетики</a:t>
            </a:r>
          </a:p>
        </p:txBody>
      </p:sp>
      <p:sp>
        <p:nvSpPr>
          <p:cNvPr id="606218" name="AutoShape 10"/>
          <p:cNvSpPr>
            <a:spLocks noChangeArrowheads="1"/>
          </p:cNvSpPr>
          <p:nvPr/>
        </p:nvSpPr>
        <p:spPr bwMode="auto">
          <a:xfrm>
            <a:off x="7019925" y="3789363"/>
            <a:ext cx="576263" cy="215900"/>
          </a:xfrm>
          <a:prstGeom prst="leftArrow">
            <a:avLst>
              <a:gd name="adj1" fmla="val 50000"/>
              <a:gd name="adj2" fmla="val 66728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7596188" y="5235575"/>
            <a:ext cx="1152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777777"/>
                </a:solidFill>
                <a:latin typeface="Arial" pitchFamily="34" charset="0"/>
                <a:cs typeface="Arial" pitchFamily="34" charset="0"/>
              </a:rPr>
              <a:t>НПВС</a:t>
            </a:r>
          </a:p>
        </p:txBody>
      </p:sp>
      <p:sp>
        <p:nvSpPr>
          <p:cNvPr id="606220" name="AutoShape 12"/>
          <p:cNvSpPr>
            <a:spLocks noChangeArrowheads="1"/>
          </p:cNvSpPr>
          <p:nvPr/>
        </p:nvSpPr>
        <p:spPr bwMode="auto">
          <a:xfrm>
            <a:off x="7019925" y="5300663"/>
            <a:ext cx="576263" cy="215900"/>
          </a:xfrm>
          <a:prstGeom prst="leftArrow">
            <a:avLst>
              <a:gd name="adj1" fmla="val 50000"/>
              <a:gd name="adj2" fmla="val 66728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680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160" y="3717032"/>
            <a:ext cx="4292320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9388" y="620688"/>
            <a:ext cx="8569325" cy="465857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lIns="95591" tIns="47796" rIns="95591" bIns="47796">
            <a:spAutoFit/>
          </a:bodyPr>
          <a:lstStyle>
            <a:lvl1pPr defTabSz="955675">
              <a:defRPr>
                <a:solidFill>
                  <a:schemeClr val="tx1"/>
                </a:solidFill>
                <a:latin typeface="Arial" charset="0"/>
              </a:defRPr>
            </a:lvl1pPr>
            <a:lvl2pPr defTabSz="955675">
              <a:defRPr>
                <a:solidFill>
                  <a:schemeClr val="tx1"/>
                </a:solidFill>
                <a:latin typeface="Arial" charset="0"/>
              </a:defRPr>
            </a:lvl2pPr>
            <a:lvl3pPr defTabSz="955675">
              <a:defRPr>
                <a:solidFill>
                  <a:schemeClr val="tx1"/>
                </a:solidFill>
                <a:latin typeface="Arial" charset="0"/>
              </a:defRPr>
            </a:lvl3pPr>
            <a:lvl4pPr defTabSz="955675">
              <a:defRPr>
                <a:solidFill>
                  <a:schemeClr val="tx1"/>
                </a:solidFill>
                <a:latin typeface="Arial" charset="0"/>
              </a:defRPr>
            </a:lvl4pPr>
            <a:lvl5pPr defTabSz="955675">
              <a:defRPr>
                <a:solidFill>
                  <a:schemeClr val="tx1"/>
                </a:solidFill>
                <a:latin typeface="Arial" charset="0"/>
              </a:defRPr>
            </a:lvl5pPr>
            <a:lvl6pPr marL="4572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положения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1271361"/>
            <a:ext cx="856932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>
              <a:buClr>
                <a:srgbClr val="CC3300"/>
              </a:buClr>
            </a:pP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Положение </a:t>
            </a:r>
            <a:r>
              <a:rPr lang="en-US" sz="2000" b="1" dirty="0" smtClean="0">
                <a:solidFill>
                  <a:srgbClr val="813911"/>
                </a:solidFill>
                <a:latin typeface="Times New Roman" pitchFamily="18" charset="0"/>
              </a:rPr>
              <a:t>7</a:t>
            </a: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.</a:t>
            </a:r>
          </a:p>
          <a:p>
            <a:pPr marL="0" lvl="1">
              <a:buClr>
                <a:srgbClr val="CC3300"/>
              </a:buClr>
            </a:pPr>
            <a:endParaRPr lang="ru-RU" sz="800" dirty="0" smtClean="0">
              <a:latin typeface="Times New Roman" pitchFamily="18" charset="0"/>
            </a:endParaRPr>
          </a:p>
          <a:p>
            <a:pPr marL="0" lvl="1">
              <a:buClr>
                <a:srgbClr val="CC3300"/>
              </a:buClr>
            </a:pPr>
            <a:r>
              <a:rPr lang="ru-RU" sz="2000" b="1" dirty="0" smtClean="0">
                <a:latin typeface="Times New Roman" pitchFamily="18" charset="0"/>
              </a:rPr>
              <a:t>Для безопасного применения </a:t>
            </a:r>
            <a:r>
              <a:rPr lang="ru-RU" sz="2000" b="1" dirty="0" err="1" smtClean="0">
                <a:latin typeface="Times New Roman" pitchFamily="18" charset="0"/>
              </a:rPr>
              <a:t>эпидуральной</a:t>
            </a:r>
            <a:r>
              <a:rPr lang="ru-RU" sz="2000" b="1" dirty="0" smtClean="0">
                <a:latin typeface="Times New Roman" pitchFamily="18" charset="0"/>
              </a:rPr>
              <a:t> аналгезии, а также других методов </a:t>
            </a:r>
            <a:r>
              <a:rPr lang="ru-RU" sz="2000" b="1" dirty="0" err="1" smtClean="0">
                <a:latin typeface="Times New Roman" pitchFamily="18" charset="0"/>
              </a:rPr>
              <a:t>нейроаксиальной</a:t>
            </a:r>
            <a:r>
              <a:rPr lang="ru-RU" sz="2000" b="1" dirty="0" smtClean="0">
                <a:latin typeface="Times New Roman" pitchFamily="18" charset="0"/>
              </a:rPr>
              <a:t> аналгезии необходимо руководствоваться </a:t>
            </a:r>
            <a:r>
              <a:rPr lang="en-US" sz="2000" b="1" dirty="0" smtClean="0">
                <a:latin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10 принципами безопасности, рекомендованными Американской Ассоциацией Анестезиологов </a:t>
            </a:r>
            <a:r>
              <a:rPr lang="en-US" sz="2000" b="1" dirty="0" smtClean="0">
                <a:latin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(ASA, (</a:t>
            </a:r>
            <a:r>
              <a:rPr lang="ru-RU" sz="2000" b="1" dirty="0" err="1" smtClean="0">
                <a:solidFill>
                  <a:srgbClr val="813911"/>
                </a:solidFill>
                <a:latin typeface="Times New Roman" pitchFamily="18" charset="0"/>
              </a:rPr>
              <a:t>Approved</a:t>
            </a: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813911"/>
                </a:solidFill>
                <a:latin typeface="Times New Roman" pitchFamily="18" charset="0"/>
              </a:rPr>
              <a:t>by</a:t>
            </a: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813911"/>
                </a:solidFill>
                <a:latin typeface="Times New Roman" pitchFamily="18" charset="0"/>
              </a:rPr>
              <a:t>the</a:t>
            </a: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 ASA </a:t>
            </a:r>
            <a:r>
              <a:rPr lang="ru-RU" sz="2000" b="1" dirty="0" err="1" smtClean="0">
                <a:solidFill>
                  <a:srgbClr val="813911"/>
                </a:solidFill>
                <a:latin typeface="Times New Roman" pitchFamily="18" charset="0"/>
              </a:rPr>
              <a:t>House</a:t>
            </a: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813911"/>
                </a:solidFill>
                <a:latin typeface="Times New Roman" pitchFamily="18" charset="0"/>
              </a:rPr>
              <a:t>of</a:t>
            </a: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813911"/>
                </a:solidFill>
                <a:latin typeface="Times New Roman" pitchFamily="18" charset="0"/>
              </a:rPr>
              <a:t>Delegates</a:t>
            </a: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813911"/>
                </a:solidFill>
                <a:latin typeface="Times New Roman" pitchFamily="18" charset="0"/>
              </a:rPr>
              <a:t>on</a:t>
            </a: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813911"/>
                </a:solidFill>
                <a:latin typeface="Times New Roman" pitchFamily="18" charset="0"/>
              </a:rPr>
              <a:t>October</a:t>
            </a: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 12, 1988, </a:t>
            </a:r>
            <a:r>
              <a:rPr lang="en-US" sz="2000" b="1" dirty="0" smtClean="0">
                <a:solidFill>
                  <a:srgbClr val="813911"/>
                </a:solidFill>
                <a:latin typeface="Times New Roman" pitchFamily="18" charset="0"/>
              </a:rPr>
              <a:t/>
            </a:r>
            <a:br>
              <a:rPr lang="en-US" sz="2000" b="1" dirty="0" smtClean="0">
                <a:solidFill>
                  <a:srgbClr val="813911"/>
                </a:solidFill>
                <a:latin typeface="Times New Roman" pitchFamily="18" charset="0"/>
              </a:rPr>
            </a:br>
            <a:r>
              <a:rPr lang="ru-RU" sz="2000" b="1" dirty="0" err="1" smtClean="0">
                <a:solidFill>
                  <a:srgbClr val="813911"/>
                </a:solidFill>
                <a:latin typeface="Times New Roman" pitchFamily="18" charset="0"/>
              </a:rPr>
              <a:t>and</a:t>
            </a: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813911"/>
                </a:solidFill>
                <a:latin typeface="Times New Roman" pitchFamily="18" charset="0"/>
              </a:rPr>
              <a:t>last</a:t>
            </a: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813911"/>
                </a:solidFill>
                <a:latin typeface="Times New Roman" pitchFamily="18" charset="0"/>
              </a:rPr>
              <a:t>amended</a:t>
            </a: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813911"/>
                </a:solidFill>
                <a:latin typeface="Times New Roman" pitchFamily="18" charset="0"/>
              </a:rPr>
              <a:t>on</a:t>
            </a: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813911"/>
                </a:solidFill>
                <a:latin typeface="Times New Roman" pitchFamily="18" charset="0"/>
              </a:rPr>
              <a:t>October</a:t>
            </a: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 16, 2013):</a:t>
            </a:r>
            <a:endParaRPr lang="ru-RU" sz="2000" dirty="0" smtClean="0">
              <a:solidFill>
                <a:srgbClr val="81391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85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9388" y="620688"/>
            <a:ext cx="8569325" cy="465857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lIns="95591" tIns="47796" rIns="95591" bIns="47796">
            <a:spAutoFit/>
          </a:bodyPr>
          <a:lstStyle>
            <a:lvl1pPr defTabSz="955675">
              <a:defRPr>
                <a:solidFill>
                  <a:schemeClr val="tx1"/>
                </a:solidFill>
                <a:latin typeface="Arial" charset="0"/>
              </a:defRPr>
            </a:lvl1pPr>
            <a:lvl2pPr defTabSz="955675">
              <a:defRPr>
                <a:solidFill>
                  <a:schemeClr val="tx1"/>
                </a:solidFill>
                <a:latin typeface="Arial" charset="0"/>
              </a:defRPr>
            </a:lvl2pPr>
            <a:lvl3pPr defTabSz="955675">
              <a:defRPr>
                <a:solidFill>
                  <a:schemeClr val="tx1"/>
                </a:solidFill>
                <a:latin typeface="Arial" charset="0"/>
              </a:defRPr>
            </a:lvl3pPr>
            <a:lvl4pPr defTabSz="955675">
              <a:defRPr>
                <a:solidFill>
                  <a:schemeClr val="tx1"/>
                </a:solidFill>
                <a:latin typeface="Arial" charset="0"/>
              </a:defRPr>
            </a:lvl4pPr>
            <a:lvl5pPr defTabSz="955675">
              <a:defRPr>
                <a:solidFill>
                  <a:schemeClr val="tx1"/>
                </a:solidFill>
                <a:latin typeface="Arial" charset="0"/>
              </a:defRPr>
            </a:lvl5pPr>
            <a:lvl6pPr marL="4572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положения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1271361"/>
            <a:ext cx="8569325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>
              <a:buClr>
                <a:srgbClr val="CC3300"/>
              </a:buClr>
            </a:pP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Положение </a:t>
            </a:r>
            <a:r>
              <a:rPr lang="en-US" sz="2000" b="1" dirty="0" smtClean="0">
                <a:solidFill>
                  <a:srgbClr val="813911"/>
                </a:solidFill>
                <a:latin typeface="Times New Roman" pitchFamily="18" charset="0"/>
              </a:rPr>
              <a:t>7</a:t>
            </a: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.</a:t>
            </a:r>
          </a:p>
          <a:p>
            <a:pPr marL="0" lvl="1">
              <a:buClr>
                <a:srgbClr val="CC3300"/>
              </a:buClr>
            </a:pPr>
            <a:endParaRPr lang="ru-RU" sz="800" dirty="0" smtClean="0">
              <a:latin typeface="Times New Roman" pitchFamily="18" charset="0"/>
            </a:endParaRPr>
          </a:p>
          <a:p>
            <a:pPr lvl="1" indent="-457200">
              <a:buClr>
                <a:srgbClr val="CC3300"/>
              </a:buClr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</a:rPr>
              <a:t>Нейроаксиальная</a:t>
            </a:r>
            <a:r>
              <a:rPr lang="ru-RU" dirty="0" smtClean="0">
                <a:latin typeface="Times New Roman" pitchFamily="18" charset="0"/>
              </a:rPr>
              <a:t> анестезия должная проводиться в местах, приспособленных </a:t>
            </a:r>
            <a:r>
              <a:rPr lang="en-US" dirty="0" smtClean="0">
                <a:latin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для проведения реанимации и интенсивной терапии.</a:t>
            </a:r>
          </a:p>
          <a:p>
            <a:pPr lvl="1" indent="-457200">
              <a:buClr>
                <a:srgbClr val="CC3300"/>
              </a:buClr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</a:rPr>
              <a:t>Нейроаксиальную</a:t>
            </a:r>
            <a:r>
              <a:rPr lang="ru-RU" dirty="0" smtClean="0">
                <a:latin typeface="Times New Roman" pitchFamily="18" charset="0"/>
              </a:rPr>
              <a:t> анестезию должен проводить врач, </a:t>
            </a:r>
            <a:br>
              <a:rPr lang="ru-RU" dirty="0" smtClean="0">
                <a:latin typeface="Times New Roman" pitchFamily="18" charset="0"/>
              </a:rPr>
            </a:br>
            <a:r>
              <a:rPr lang="ru-RU" dirty="0" smtClean="0">
                <a:latin typeface="Times New Roman" pitchFamily="18" charset="0"/>
              </a:rPr>
              <a:t>имеющий соответствующую подготовку.</a:t>
            </a:r>
          </a:p>
          <a:p>
            <a:pPr lvl="1" indent="-457200">
              <a:buClr>
                <a:srgbClr val="CC3300"/>
              </a:buClr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</a:rPr>
              <a:t>Пациентка должна быть осмотрена до процедуры, проведена оценка состояния женщины и плода совместно с акушером.</a:t>
            </a:r>
          </a:p>
          <a:p>
            <a:pPr lvl="1" indent="-457200">
              <a:buClr>
                <a:srgbClr val="CC3300"/>
              </a:buClr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</a:rPr>
              <a:t>Проведение </a:t>
            </a:r>
            <a:r>
              <a:rPr lang="ru-RU" dirty="0" err="1" smtClean="0">
                <a:latin typeface="Times New Roman" pitchFamily="18" charset="0"/>
              </a:rPr>
              <a:t>инфузионной</a:t>
            </a:r>
            <a:r>
              <a:rPr lang="ru-RU" dirty="0" smtClean="0">
                <a:latin typeface="Times New Roman" pitchFamily="18" charset="0"/>
              </a:rPr>
              <a:t> поддержки до начала и во время процедуры.</a:t>
            </a:r>
          </a:p>
          <a:p>
            <a:pPr lvl="1" indent="-457200">
              <a:buClr>
                <a:srgbClr val="CC3300"/>
              </a:buClr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</a:rPr>
              <a:t>Должен обеспечиваться мониторинг состояния матери и плода.</a:t>
            </a:r>
          </a:p>
          <a:p>
            <a:pPr lvl="1" indent="-457200">
              <a:buClr>
                <a:srgbClr val="CC3300"/>
              </a:buClr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</a:rPr>
              <a:t>При использовании </a:t>
            </a:r>
            <a:r>
              <a:rPr lang="ru-RU" dirty="0" err="1" smtClean="0">
                <a:latin typeface="Times New Roman" pitchFamily="18" charset="0"/>
              </a:rPr>
              <a:t>нейроаксиальной</a:t>
            </a:r>
            <a:r>
              <a:rPr lang="ru-RU" dirty="0" smtClean="0">
                <a:latin typeface="Times New Roman" pitchFamily="18" charset="0"/>
              </a:rPr>
              <a:t> анестезии для операции кесарева сечения должны быть готовы средства для общей анестезии и должен присутствовать анестезиолог.</a:t>
            </a:r>
          </a:p>
          <a:p>
            <a:pPr lvl="1" indent="-457200">
              <a:buClr>
                <a:srgbClr val="CC3300"/>
              </a:buClr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</a:rPr>
              <a:t>Персонал должен быть готов к проведению реанимации новорожденных.</a:t>
            </a:r>
          </a:p>
          <a:p>
            <a:pPr lvl="1" indent="-457200">
              <a:buClr>
                <a:srgbClr val="CC3300"/>
              </a:buClr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</a:rPr>
              <a:t>Анестезиолог должен наблюдать за женщиной в течение всего периода </a:t>
            </a:r>
            <a:r>
              <a:rPr lang="ru-RU" dirty="0" err="1" smtClean="0">
                <a:latin typeface="Times New Roman" pitchFamily="18" charset="0"/>
              </a:rPr>
              <a:t>нейроаксиальной</a:t>
            </a:r>
            <a:r>
              <a:rPr lang="ru-RU" dirty="0" smtClean="0">
                <a:latin typeface="Times New Roman" pitchFamily="18" charset="0"/>
              </a:rPr>
              <a:t> анестезии и в послеродовом периоде.</a:t>
            </a:r>
          </a:p>
          <a:p>
            <a:pPr lvl="1" indent="-457200">
              <a:buClr>
                <a:srgbClr val="CC3300"/>
              </a:buClr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</a:rPr>
              <a:t>Все женщины после операции в условиях регионарной анестезии должны наблюдаться в послеоперационном периоде.</a:t>
            </a:r>
          </a:p>
          <a:p>
            <a:pPr lvl="1" indent="-457200">
              <a:buClr>
                <a:srgbClr val="CC3300"/>
              </a:buClr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</a:rPr>
              <a:t>Необходимо иметь все необходимое для лечения осложнений после проведения </a:t>
            </a:r>
            <a:r>
              <a:rPr lang="ru-RU" dirty="0" err="1" smtClean="0">
                <a:latin typeface="Times New Roman" pitchFamily="18" charset="0"/>
              </a:rPr>
              <a:t>нейроаксиальной</a:t>
            </a:r>
            <a:r>
              <a:rPr lang="ru-RU" dirty="0" smtClean="0">
                <a:latin typeface="Times New Roman" pitchFamily="18" charset="0"/>
              </a:rPr>
              <a:t> анестезии.</a:t>
            </a:r>
          </a:p>
        </p:txBody>
      </p:sp>
    </p:spTree>
    <p:extLst>
      <p:ext uri="{BB962C8B-B14F-4D97-AF65-F5344CB8AC3E}">
        <p14:creationId xmlns:p14="http://schemas.microsoft.com/office/powerpoint/2010/main" val="37032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9388" y="620688"/>
            <a:ext cx="8569325" cy="465857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lIns="95591" tIns="47796" rIns="95591" bIns="47796">
            <a:spAutoFit/>
          </a:bodyPr>
          <a:lstStyle>
            <a:lvl1pPr defTabSz="955675">
              <a:defRPr>
                <a:solidFill>
                  <a:schemeClr val="tx1"/>
                </a:solidFill>
                <a:latin typeface="Arial" charset="0"/>
              </a:defRPr>
            </a:lvl1pPr>
            <a:lvl2pPr defTabSz="955675">
              <a:defRPr>
                <a:solidFill>
                  <a:schemeClr val="tx1"/>
                </a:solidFill>
                <a:latin typeface="Arial" charset="0"/>
              </a:defRPr>
            </a:lvl2pPr>
            <a:lvl3pPr defTabSz="955675">
              <a:defRPr>
                <a:solidFill>
                  <a:schemeClr val="tx1"/>
                </a:solidFill>
                <a:latin typeface="Arial" charset="0"/>
              </a:defRPr>
            </a:lvl3pPr>
            <a:lvl4pPr defTabSz="955675">
              <a:defRPr>
                <a:solidFill>
                  <a:schemeClr val="tx1"/>
                </a:solidFill>
                <a:latin typeface="Arial" charset="0"/>
              </a:defRPr>
            </a:lvl4pPr>
            <a:lvl5pPr defTabSz="955675">
              <a:defRPr>
                <a:solidFill>
                  <a:schemeClr val="tx1"/>
                </a:solidFill>
                <a:latin typeface="Arial" charset="0"/>
              </a:defRPr>
            </a:lvl5pPr>
            <a:lvl6pPr marL="4572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положения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8" y="1271361"/>
            <a:ext cx="8569326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>
              <a:buClr>
                <a:srgbClr val="CC3300"/>
              </a:buClr>
            </a:pP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Положение </a:t>
            </a:r>
            <a:r>
              <a:rPr lang="en-US" sz="2000" b="1" dirty="0" smtClean="0">
                <a:solidFill>
                  <a:srgbClr val="813911"/>
                </a:solidFill>
                <a:latin typeface="Times New Roman" pitchFamily="18" charset="0"/>
              </a:rPr>
              <a:t>7</a:t>
            </a: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.</a:t>
            </a:r>
          </a:p>
          <a:p>
            <a:pPr marL="0" lvl="1">
              <a:buClr>
                <a:srgbClr val="CC3300"/>
              </a:buClr>
            </a:pPr>
            <a:endParaRPr lang="ru-RU" sz="800" dirty="0" smtClean="0">
              <a:latin typeface="Times New Roman" pitchFamily="18" charset="0"/>
            </a:endParaRPr>
          </a:p>
          <a:p>
            <a:pPr marL="0" lvl="1">
              <a:buClr>
                <a:srgbClr val="CC3300"/>
              </a:buClr>
            </a:pPr>
            <a:r>
              <a:rPr lang="ru-RU" sz="2000" b="1" dirty="0" smtClean="0">
                <a:latin typeface="Times New Roman" pitchFamily="18" charset="0"/>
              </a:rPr>
              <a:t>Безопасность </a:t>
            </a:r>
            <a:r>
              <a:rPr lang="ru-RU" sz="2000" dirty="0" err="1" smtClean="0">
                <a:latin typeface="Times New Roman" pitchFamily="18" charset="0"/>
              </a:rPr>
              <a:t>нейроаксиальной</a:t>
            </a:r>
            <a:r>
              <a:rPr lang="ru-RU" sz="2000" dirty="0" smtClean="0">
                <a:latin typeface="Times New Roman" pitchFamily="18" charset="0"/>
              </a:rPr>
              <a:t> аналгезии в родах для женщины и плода складывается из следующих факторов:</a:t>
            </a:r>
            <a:r>
              <a:rPr lang="en-US" sz="2000" dirty="0" smtClean="0">
                <a:latin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</a:rPr>
            </a:br>
            <a:endParaRPr lang="en-US" sz="2000" dirty="0" smtClean="0">
              <a:latin typeface="Times New Roman" pitchFamily="18" charset="0"/>
            </a:endParaRPr>
          </a:p>
          <a:p>
            <a:pPr marL="342900" lvl="1" indent="-342900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Компетентность анестезиолога-реаниматолога в особенностях проведения </a:t>
            </a:r>
            <a:r>
              <a:rPr lang="ru-RU" sz="2000" dirty="0" err="1" smtClean="0">
                <a:latin typeface="Times New Roman" pitchFamily="18" charset="0"/>
              </a:rPr>
              <a:t>нейроаксиальной</a:t>
            </a:r>
            <a:r>
              <a:rPr lang="ru-RU" sz="2000" dirty="0" smtClean="0">
                <a:latin typeface="Times New Roman" pitchFamily="18" charset="0"/>
              </a:rPr>
              <a:t> аналгезии в родах</a:t>
            </a:r>
          </a:p>
          <a:p>
            <a:pPr marL="342900" lvl="1" indent="-342900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Компетентность акушера-гинеколога в особенностях течения родов </a:t>
            </a:r>
            <a:r>
              <a:rPr lang="en-US" sz="2000" dirty="0" smtClean="0">
                <a:latin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в условиях </a:t>
            </a:r>
            <a:r>
              <a:rPr lang="ru-RU" sz="2000" dirty="0" err="1" smtClean="0">
                <a:latin typeface="Times New Roman" pitchFamily="18" charset="0"/>
              </a:rPr>
              <a:t>эпидуральной</a:t>
            </a:r>
            <a:r>
              <a:rPr lang="ru-RU" sz="2000" dirty="0" smtClean="0">
                <a:latin typeface="Times New Roman" pitchFamily="18" charset="0"/>
              </a:rPr>
              <a:t> аналгезии</a:t>
            </a:r>
          </a:p>
          <a:p>
            <a:pPr marL="342900" lvl="1" indent="-342900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Современное техническое оснащение </a:t>
            </a:r>
            <a:r>
              <a:rPr lang="en-US" sz="2000" dirty="0" smtClean="0">
                <a:latin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(иглы, катетеры, дозаторы, мониторы)</a:t>
            </a:r>
          </a:p>
          <a:p>
            <a:pPr marL="342900" lvl="1" indent="-342900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Современные местные анестетики (</a:t>
            </a:r>
            <a:r>
              <a:rPr lang="ru-RU" sz="2000" dirty="0" err="1" smtClean="0">
                <a:latin typeface="Times New Roman" pitchFamily="18" charset="0"/>
              </a:rPr>
              <a:t>бупивакаин</a:t>
            </a:r>
            <a:r>
              <a:rPr lang="ru-RU" sz="2000" dirty="0" smtClean="0">
                <a:latin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</a:rPr>
              <a:t>ропивакаин</a:t>
            </a:r>
            <a:r>
              <a:rPr lang="ru-RU" sz="2000" dirty="0" smtClean="0">
                <a:latin typeface="Times New Roman" pitchFamily="18" charset="0"/>
              </a:rPr>
              <a:t>)</a:t>
            </a:r>
          </a:p>
          <a:p>
            <a:pPr marL="342900" lvl="1" indent="-342900"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Мониторинг состояния женщины и плода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872" y="4942461"/>
            <a:ext cx="2751981" cy="1916674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32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79388" y="1447800"/>
            <a:ext cx="8382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663300"/>
              </a:solidFill>
              <a:latin typeface="Calibri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68313" y="188913"/>
            <a:ext cx="84582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663300"/>
                </a:solidFill>
              </a:rPr>
              <a:t>Какой местный анестетик лучше применять для обезболивания родов?</a:t>
            </a:r>
          </a:p>
        </p:txBody>
      </p:sp>
      <p:pic>
        <p:nvPicPr>
          <p:cNvPr id="26628" name="Picture 5" descr="r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2057400"/>
            <a:ext cx="669766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1403350" y="4797425"/>
            <a:ext cx="2519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zh-CN" sz="1800">
                <a:solidFill>
                  <a:srgbClr val="FF0000"/>
                </a:solidFill>
              </a:rPr>
              <a:t>РОПИВАКАИН </a:t>
            </a:r>
            <a:endParaRPr lang="ru-RU" altLang="ru-RU" sz="1800">
              <a:solidFill>
                <a:srgbClr val="FF0000"/>
              </a:solidFill>
              <a:ea typeface="宋体" pitchFamily="2" charset="-122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851275" y="4797425"/>
            <a:ext cx="2592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zh-CN" sz="1800">
                <a:solidFill>
                  <a:srgbClr val="003399"/>
                </a:solidFill>
              </a:rPr>
              <a:t>БУПИВАКАИН  </a:t>
            </a:r>
            <a:endParaRPr lang="ru-RU" altLang="ru-RU" sz="1800">
              <a:solidFill>
                <a:srgbClr val="003399"/>
              </a:solidFill>
              <a:ea typeface="宋体" pitchFamily="2" charset="-122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6372225" y="4784725"/>
            <a:ext cx="2160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zh-CN" sz="1800">
                <a:solidFill>
                  <a:srgbClr val="FF6600"/>
                </a:solidFill>
              </a:rPr>
              <a:t>ЛИДОКАИН</a:t>
            </a:r>
            <a:r>
              <a:rPr lang="ru-RU" altLang="zh-CN" sz="1800"/>
              <a:t> </a:t>
            </a:r>
            <a:endParaRPr lang="ru-RU" altLang="ru-RU" sz="180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22647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l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268413"/>
            <a:ext cx="27876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2997200"/>
            <a:ext cx="232886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141788" y="2676525"/>
            <a:ext cx="187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</a:rPr>
              <a:t>Эпидуральное</a:t>
            </a:r>
            <a:br>
              <a:rPr lang="ru-RU" altLang="ru-RU" sz="1800" b="1">
                <a:solidFill>
                  <a:srgbClr val="000000"/>
                </a:solidFill>
              </a:rPr>
            </a:br>
            <a:r>
              <a:rPr lang="ru-RU" altLang="ru-RU" sz="1800" b="1">
                <a:solidFill>
                  <a:srgbClr val="000000"/>
                </a:solidFill>
              </a:rPr>
              <a:t>пространство</a:t>
            </a: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H="1">
            <a:off x="4213225" y="3502025"/>
            <a:ext cx="50323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6227763" y="3141663"/>
            <a:ext cx="20891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tabLst>
                <a:tab pos="320675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tabLst>
                <a:tab pos="320675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tabLst>
                <a:tab pos="3206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tabLst>
                <a:tab pos="3206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tabLst>
                <a:tab pos="3206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tabLst>
                <a:tab pos="3206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tabLst>
                <a:tab pos="3206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tabLst>
                <a:tab pos="3206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tabLst>
                <a:tab pos="3206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«</a:t>
            </a:r>
            <a:r>
              <a:rPr lang="ru-RU" altLang="ru-RU" sz="1800" b="1">
                <a:solidFill>
                  <a:srgbClr val="000000"/>
                </a:solidFill>
              </a:rPr>
              <a:t>Распределение раствора анальгетика зависит </a:t>
            </a:r>
            <a:r>
              <a:rPr lang="en-US" altLang="ru-RU" sz="1800" b="1">
                <a:solidFill>
                  <a:srgbClr val="000000"/>
                </a:solidFill>
              </a:rPr>
              <a:t/>
            </a:r>
            <a:br>
              <a:rPr lang="en-US" altLang="ru-RU" sz="1800" b="1">
                <a:solidFill>
                  <a:srgbClr val="000000"/>
                </a:solidFill>
              </a:rPr>
            </a:br>
            <a:r>
              <a:rPr lang="ru-RU" altLang="ru-RU" sz="1800" b="1">
                <a:solidFill>
                  <a:srgbClr val="000000"/>
                </a:solidFill>
              </a:rPr>
              <a:t>от приложенного давления</a:t>
            </a:r>
            <a:r>
              <a:rPr lang="ru-RU" altLang="ru-RU" sz="180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909043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68668">
            <a:off x="601663" y="1512888"/>
            <a:ext cx="25463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 rot="-468270">
            <a:off x="609600" y="1512888"/>
            <a:ext cx="237807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tabLst>
                <a:tab pos="320675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tabLst>
                <a:tab pos="320675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tabLst>
                <a:tab pos="3206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tabLst>
                <a:tab pos="3206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tabLst>
                <a:tab pos="3206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tabLst>
                <a:tab pos="3206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tabLst>
                <a:tab pos="3206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tabLst>
                <a:tab pos="3206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tabLst>
                <a:tab pos="3206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</a:rPr>
              <a:t>«Больше давление – лучше диффузия – прерывистые болюсы, вводимые вручную болюсные дозы, болюсное введение </a:t>
            </a:r>
            <a:br>
              <a:rPr lang="ru-RU" altLang="ru-RU" sz="1800" b="1">
                <a:solidFill>
                  <a:srgbClr val="000000"/>
                </a:solidFill>
              </a:rPr>
            </a:br>
            <a:r>
              <a:rPr lang="ru-RU" altLang="ru-RU" sz="1800" b="1">
                <a:solidFill>
                  <a:srgbClr val="000000"/>
                </a:solidFill>
              </a:rPr>
              <a:t>с фиксированными интервалами»</a:t>
            </a:r>
          </a:p>
        </p:txBody>
      </p:sp>
      <p:pic>
        <p:nvPicPr>
          <p:cNvPr id="30724" name="Picture 4" descr="Sl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1700213"/>
            <a:ext cx="2747963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Line 6"/>
          <p:cNvSpPr>
            <a:spLocks noChangeShapeType="1"/>
          </p:cNvSpPr>
          <p:nvPr/>
        </p:nvSpPr>
        <p:spPr bwMode="auto">
          <a:xfrm flipH="1">
            <a:off x="5651500" y="3933825"/>
            <a:ext cx="503238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26" name="Rectangle 4"/>
          <p:cNvSpPr>
            <a:spLocks noChangeArrowheads="1"/>
          </p:cNvSpPr>
          <p:nvPr/>
        </p:nvSpPr>
        <p:spPr bwMode="auto">
          <a:xfrm>
            <a:off x="6156325" y="3429000"/>
            <a:ext cx="187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</a:rPr>
              <a:t>Эпидуральное</a:t>
            </a:r>
            <a:br>
              <a:rPr lang="ru-RU" altLang="ru-RU" sz="1800" b="1">
                <a:solidFill>
                  <a:srgbClr val="000000"/>
                </a:solidFill>
              </a:rPr>
            </a:br>
            <a:r>
              <a:rPr lang="ru-RU" altLang="ru-RU" sz="1800" b="1">
                <a:solidFill>
                  <a:srgbClr val="000000"/>
                </a:solidFill>
              </a:rPr>
              <a:t>пространство</a:t>
            </a:r>
          </a:p>
        </p:txBody>
      </p:sp>
    </p:spTree>
    <p:extLst>
      <p:ext uri="{BB962C8B-B14F-4D97-AF65-F5344CB8AC3E}">
        <p14:creationId xmlns:p14="http://schemas.microsoft.com/office/powerpoint/2010/main" val="13708882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1700213"/>
            <a:ext cx="2746375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Line 4"/>
          <p:cNvSpPr>
            <a:spLocks noChangeShapeType="1"/>
          </p:cNvSpPr>
          <p:nvPr/>
        </p:nvSpPr>
        <p:spPr bwMode="auto">
          <a:xfrm flipH="1">
            <a:off x="5400675" y="3827463"/>
            <a:ext cx="503238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1748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33432">
            <a:off x="827088" y="979488"/>
            <a:ext cx="2166937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6"/>
          <p:cNvSpPr>
            <a:spLocks noChangeArrowheads="1"/>
          </p:cNvSpPr>
          <p:nvPr/>
        </p:nvSpPr>
        <p:spPr bwMode="auto">
          <a:xfrm rot="-1135467">
            <a:off x="971550" y="1131888"/>
            <a:ext cx="1871663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tabLst>
                <a:tab pos="320675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tabLst>
                <a:tab pos="320675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tabLst>
                <a:tab pos="320675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tabLst>
                <a:tab pos="3206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tabLst>
                <a:tab pos="3206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tabLst>
                <a:tab pos="3206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tabLst>
                <a:tab pos="3206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tabLst>
                <a:tab pos="3206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tabLst>
                <a:tab pos="320675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Calibri" pitchFamily="34" charset="0"/>
              </a:rPr>
              <a:t>«Ниже давление – неоднородное распределение раствора – длительная инфузия»</a:t>
            </a:r>
            <a:r>
              <a:rPr lang="ru-RU" altLang="ru-RU" sz="1800">
                <a:latin typeface="Calibri" pitchFamily="34" charset="0"/>
              </a:rPr>
              <a:t> </a:t>
            </a:r>
          </a:p>
        </p:txBody>
      </p:sp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5867400" y="3508375"/>
            <a:ext cx="1870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</a:rPr>
              <a:t>Эпидуральное</a:t>
            </a:r>
            <a:br>
              <a:rPr lang="ru-RU" altLang="ru-RU" sz="1800" b="1">
                <a:solidFill>
                  <a:srgbClr val="000000"/>
                </a:solidFill>
              </a:rPr>
            </a:br>
            <a:r>
              <a:rPr lang="ru-RU" altLang="ru-RU" sz="1800" b="1">
                <a:solidFill>
                  <a:srgbClr val="000000"/>
                </a:solidFill>
              </a:rPr>
              <a:t>пространство</a:t>
            </a:r>
          </a:p>
        </p:txBody>
      </p:sp>
    </p:spTree>
    <p:extLst>
      <p:ext uri="{BB962C8B-B14F-4D97-AF65-F5344CB8AC3E}">
        <p14:creationId xmlns:p14="http://schemas.microsoft.com/office/powerpoint/2010/main" val="2921621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468313" y="188913"/>
            <a:ext cx="84582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663300"/>
                </a:solidFill>
              </a:rPr>
              <a:t>Ранняя против поздней </a:t>
            </a:r>
            <a:br>
              <a:rPr lang="ru-RU" altLang="ru-RU" b="1">
                <a:solidFill>
                  <a:srgbClr val="663300"/>
                </a:solidFill>
              </a:rPr>
            </a:br>
            <a:r>
              <a:rPr lang="ru-RU" altLang="ru-RU" b="1">
                <a:solidFill>
                  <a:srgbClr val="663300"/>
                </a:solidFill>
              </a:rPr>
              <a:t>эпидуральной анальгезии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68313" y="1268413"/>
            <a:ext cx="633571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2000" b="1"/>
              <a:t>  В многочисленных исследованиях было показано, </a:t>
            </a:r>
            <a:br>
              <a:rPr lang="ru-RU" altLang="ru-RU" sz="2000" b="1"/>
            </a:br>
            <a:r>
              <a:rPr lang="ru-RU" altLang="ru-RU" sz="2000" b="1"/>
              <a:t>    что ранняя ЭА не связана с различиями </a:t>
            </a:r>
            <a:br>
              <a:rPr lang="ru-RU" altLang="ru-RU" sz="2000" b="1"/>
            </a:br>
            <a:r>
              <a:rPr lang="ru-RU" altLang="ru-RU" sz="2000" b="1"/>
              <a:t>    в прогрессировании родов, </a:t>
            </a:r>
            <a:br>
              <a:rPr lang="ru-RU" altLang="ru-RU" sz="2000" b="1"/>
            </a:br>
            <a:r>
              <a:rPr lang="ru-RU" altLang="ru-RU" sz="2000" b="1"/>
              <a:t>    неправильных положениях, </a:t>
            </a:r>
            <a:br>
              <a:rPr lang="ru-RU" altLang="ru-RU" sz="2000" b="1"/>
            </a:br>
            <a:r>
              <a:rPr lang="ru-RU" altLang="ru-RU" sz="2000" b="1"/>
              <a:t>    методе родоразрешения</a:t>
            </a:r>
            <a:br>
              <a:rPr lang="ru-RU" altLang="ru-RU" sz="2000" b="1"/>
            </a:br>
            <a:r>
              <a:rPr lang="ru-RU" altLang="ru-RU" sz="2000" b="1"/>
              <a:t> 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2000" b="1"/>
              <a:t>  Исследования при спонтанных или</a:t>
            </a:r>
            <a:br>
              <a:rPr lang="ru-RU" altLang="ru-RU" sz="2000" b="1"/>
            </a:br>
            <a:r>
              <a:rPr lang="ru-RU" altLang="ru-RU" sz="2000" b="1"/>
              <a:t>    индуцированных/стимулированных родах</a:t>
            </a:r>
            <a:br>
              <a:rPr lang="ru-RU" altLang="ru-RU" sz="2000" b="1"/>
            </a:br>
            <a:r>
              <a:rPr lang="ru-RU" altLang="ru-RU" sz="2000" b="1"/>
              <a:t> 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2000" b="1"/>
              <a:t>  Ранняя ЭА не оказывает </a:t>
            </a:r>
            <a:br>
              <a:rPr lang="ru-RU" altLang="ru-RU" sz="2000" b="1"/>
            </a:br>
            <a:r>
              <a:rPr lang="ru-RU" altLang="ru-RU" sz="2000" b="1"/>
              <a:t>    побочных эффектов на плод  </a:t>
            </a:r>
          </a:p>
        </p:txBody>
      </p:sp>
      <p:pic>
        <p:nvPicPr>
          <p:cNvPr id="34820" name="Picture 4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3429000"/>
            <a:ext cx="275431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522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203325" y="21907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sz="2800">
              <a:latin typeface="Times New Roman" pitchFamily="18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79389" y="1268413"/>
            <a:ext cx="864108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>
                <a:latin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</a:rPr>
              <a:t>Порядок оказания медицинской помощи взрослому населению </a:t>
            </a:r>
          </a:p>
          <a:p>
            <a:pPr>
              <a:buClr>
                <a:srgbClr val="CC3300"/>
              </a:buClr>
            </a:pPr>
            <a:r>
              <a:rPr lang="ru-RU" sz="2000" dirty="0" smtClean="0">
                <a:latin typeface="Times New Roman" pitchFamily="18" charset="0"/>
              </a:rPr>
              <a:t>    по профилю </a:t>
            </a:r>
            <a:r>
              <a:rPr lang="ru-RU" sz="2000" b="1" dirty="0" smtClean="0">
                <a:latin typeface="Times New Roman" pitchFamily="18" charset="0"/>
              </a:rPr>
              <a:t>"анестезиология и реаниматология"</a:t>
            </a:r>
            <a:r>
              <a:rPr lang="ru-RU" sz="2000" dirty="0" smtClean="0">
                <a:latin typeface="Times New Roman" pitchFamily="18" charset="0"/>
              </a:rPr>
              <a:t>,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    утвержденному приказом МЗ РФ от 15 ноября 2012 г. № 919н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 </a:t>
            </a:r>
          </a:p>
          <a:p>
            <a:pPr>
              <a:buClr>
                <a:srgbClr val="CC3300"/>
              </a:buClr>
              <a:buFont typeface="Wingdings" pitchFamily="2" charset="2"/>
              <a:buChar char="§"/>
            </a:pPr>
            <a:r>
              <a:rPr lang="ru-RU" sz="2000" dirty="0" smtClean="0">
                <a:latin typeface="Times New Roman" pitchFamily="18" charset="0"/>
              </a:rPr>
              <a:t>  Порядок оказания медицинской помощи по профилю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    </a:t>
            </a:r>
            <a:r>
              <a:rPr lang="ru-RU" sz="2000" b="1" dirty="0" smtClean="0">
                <a:latin typeface="Times New Roman" pitchFamily="18" charset="0"/>
              </a:rPr>
              <a:t>«акушерство и гинекология (за исключением использования </a:t>
            </a:r>
            <a:br>
              <a:rPr lang="ru-RU" sz="2000" b="1" dirty="0" smtClean="0">
                <a:latin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</a:rPr>
              <a:t>    вспомогательных репродуктивных технологий)»</a:t>
            </a:r>
            <a:r>
              <a:rPr lang="ru-RU" sz="2000" dirty="0" smtClean="0">
                <a:latin typeface="Times New Roman" pitchFamily="18" charset="0"/>
              </a:rPr>
              <a:t>,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    утвержденному приказом 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</a:rPr>
              <a:t>МЗ РФ от «01» ноября 2012 г. № 572н</a:t>
            </a:r>
            <a:endParaRPr lang="ru-RU" sz="2000" dirty="0">
              <a:latin typeface="Times New Roman" pitchFamily="18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79388" y="620713"/>
            <a:ext cx="8569325" cy="465857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lIns="95591" tIns="47796" rIns="95591" bIns="47796">
            <a:spAutoFit/>
          </a:bodyPr>
          <a:lstStyle>
            <a:lvl1pPr defTabSz="955675">
              <a:defRPr>
                <a:solidFill>
                  <a:schemeClr val="tx1"/>
                </a:solidFill>
                <a:latin typeface="Arial" charset="0"/>
              </a:defRPr>
            </a:lvl1pPr>
            <a:lvl2pPr defTabSz="955675">
              <a:defRPr>
                <a:solidFill>
                  <a:schemeClr val="tx1"/>
                </a:solidFill>
                <a:latin typeface="Arial" charset="0"/>
              </a:defRPr>
            </a:lvl2pPr>
            <a:lvl3pPr defTabSz="955675">
              <a:defRPr>
                <a:solidFill>
                  <a:schemeClr val="tx1"/>
                </a:solidFill>
                <a:latin typeface="Arial" charset="0"/>
              </a:defRPr>
            </a:lvl3pPr>
            <a:lvl4pPr defTabSz="955675">
              <a:defRPr>
                <a:solidFill>
                  <a:schemeClr val="tx1"/>
                </a:solidFill>
                <a:latin typeface="Arial" charset="0"/>
              </a:defRPr>
            </a:lvl4pPr>
            <a:lvl5pPr defTabSz="955675">
              <a:defRPr>
                <a:solidFill>
                  <a:schemeClr val="tx1"/>
                </a:solidFill>
                <a:latin typeface="Arial" charset="0"/>
              </a:defRPr>
            </a:lvl5pPr>
            <a:lvl6pPr marL="4572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База для разработки клинических рекомендаций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607" y="4083163"/>
            <a:ext cx="4176713" cy="2398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16" y="4083163"/>
            <a:ext cx="4198084" cy="240888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77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57338"/>
            <a:ext cx="68516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1429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68313" y="188913"/>
            <a:ext cx="84582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663300"/>
                </a:solidFill>
              </a:rPr>
              <a:t>Допустимые интервалы II периода родов</a:t>
            </a:r>
          </a:p>
        </p:txBody>
      </p:sp>
      <p:graphicFrame>
        <p:nvGraphicFramePr>
          <p:cNvPr id="72751" name="Group 47"/>
          <p:cNvGraphicFramePr>
            <a:graphicFrameLocks noGrp="1"/>
          </p:cNvGraphicFramePr>
          <p:nvPr/>
        </p:nvGraphicFramePr>
        <p:xfrm>
          <a:off x="468313" y="1268413"/>
          <a:ext cx="7848600" cy="2016126"/>
        </p:xfrm>
        <a:graphic>
          <a:graphicData uri="http://schemas.openxmlformats.org/drawingml/2006/table">
            <a:tbl>
              <a:tblPr/>
              <a:tblGrid>
                <a:gridCol w="2673350"/>
                <a:gridCol w="5175250"/>
              </a:tblGrid>
              <a:tr h="5080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Первородящие </a:t>
                      </a:r>
                    </a:p>
                  </a:txBody>
                  <a:tcPr horzOverflow="overflow">
                    <a:lnL cap="flat">
                      <a:noFill/>
                    </a:lnL>
                    <a:lnR w="952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 ч без регионарной анальгезии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3 ч с регионарной анальгезией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863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Повторнородящие </a:t>
                      </a:r>
                    </a:p>
                  </a:txBody>
                  <a:tcPr horzOverflow="overflow">
                    <a:lnL cap="flat">
                      <a:noFill/>
                    </a:lnL>
                    <a:lnR w="952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1 ч без регионарной анальгезии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2 ч с регионарной анальгезией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952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6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28" name="Rectangle 55"/>
          <p:cNvSpPr>
            <a:spLocks noChangeArrowheads="1"/>
          </p:cNvSpPr>
          <p:nvPr/>
        </p:nvSpPr>
        <p:spPr bwMode="auto">
          <a:xfrm>
            <a:off x="468313" y="6343650"/>
            <a:ext cx="50768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663300"/>
                </a:solidFill>
                <a:latin typeface="Calibri" pitchFamily="34" charset="0"/>
              </a:rPr>
              <a:t>Американская Коллегия акушеров-гинекологов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663300"/>
                </a:solidFill>
                <a:latin typeface="Calibri" pitchFamily="34" charset="0"/>
              </a:rPr>
              <a:t>и Американское сообщество анестезиологов</a:t>
            </a:r>
            <a:r>
              <a:rPr lang="ru-RU" altLang="ru-RU" sz="1400" b="1" i="1">
                <a:solidFill>
                  <a:srgbClr val="663300"/>
                </a:solidFill>
              </a:rPr>
              <a:t>, Park Ridge, 1992</a:t>
            </a:r>
            <a:endParaRPr lang="da-DK" altLang="ru-RU" sz="1400" b="1" i="1">
              <a:solidFill>
                <a:srgbClr val="663300"/>
              </a:solidFill>
            </a:endParaRPr>
          </a:p>
        </p:txBody>
      </p:sp>
      <p:pic>
        <p:nvPicPr>
          <p:cNvPr id="38929" name="Picture 56" descr="amerik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644900"/>
            <a:ext cx="14668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152789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522413"/>
            <a:ext cx="6838950" cy="435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085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68313" y="188913"/>
            <a:ext cx="845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663300"/>
                </a:solidFill>
              </a:rPr>
              <a:t>Влияние ЭА на II период родов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68413"/>
            <a:ext cx="5715000" cy="403860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powerpoint-tim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4227513"/>
            <a:ext cx="144145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8546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68313" y="188913"/>
            <a:ext cx="84582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663300"/>
                </a:solidFill>
              </a:rPr>
              <a:t>Кардиотокография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68313" y="1268413"/>
            <a:ext cx="4103687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ru-RU" sz="2000" b="1"/>
              <a:t> </a:t>
            </a:r>
            <a:r>
              <a:rPr lang="ru-RU" altLang="ru-RU" sz="2000" b="1"/>
              <a:t>Высокая чувствительность </a:t>
            </a:r>
            <a:r>
              <a:rPr lang="en-US" altLang="ru-RU" sz="2000" b="1"/>
              <a:t/>
            </a:r>
            <a:br>
              <a:rPr lang="en-US" altLang="ru-RU" sz="2000" b="1"/>
            </a:br>
            <a:r>
              <a:rPr lang="en-US" altLang="ru-RU" sz="2000" b="1"/>
              <a:t>   </a:t>
            </a:r>
            <a:r>
              <a:rPr lang="ru-RU" altLang="ru-RU" sz="2000" b="1"/>
              <a:t>при гипоксии плода</a:t>
            </a:r>
            <a:r>
              <a:rPr lang="en-US" altLang="ru-RU" sz="2000" b="1"/>
              <a:t/>
            </a:r>
            <a:br>
              <a:rPr lang="en-US" altLang="ru-RU" sz="2000" b="1"/>
            </a:br>
            <a:r>
              <a:rPr lang="ru-RU" altLang="ru-RU" sz="2000" b="1"/>
              <a:t> 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ru-RU" sz="2000" b="1"/>
              <a:t> </a:t>
            </a:r>
            <a:r>
              <a:rPr lang="ru-RU" altLang="ru-RU" sz="2000" b="1"/>
              <a:t>Низкая специфичность</a:t>
            </a:r>
            <a:r>
              <a:rPr lang="en-US" altLang="ru-RU" sz="2000" b="1"/>
              <a:t/>
            </a:r>
            <a:br>
              <a:rPr lang="en-US" altLang="ru-RU" sz="2000" b="1"/>
            </a:br>
            <a:r>
              <a:rPr lang="ru-RU" altLang="ru-RU" sz="2000" b="1"/>
              <a:t> </a:t>
            </a:r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en-US" altLang="ru-RU" sz="2000" b="1"/>
              <a:t> </a:t>
            </a:r>
            <a:r>
              <a:rPr lang="ru-RU" altLang="ru-RU" sz="2000" b="1"/>
              <a:t>Специфические образцы, </a:t>
            </a:r>
            <a:r>
              <a:rPr lang="en-US" altLang="ru-RU" sz="2000" b="1"/>
              <a:t/>
            </a:r>
            <a:br>
              <a:rPr lang="en-US" altLang="ru-RU" sz="2000" b="1"/>
            </a:br>
            <a:r>
              <a:rPr lang="en-US" altLang="ru-RU" sz="2000" b="1"/>
              <a:t>   </a:t>
            </a:r>
            <a:r>
              <a:rPr lang="ru-RU" altLang="ru-RU" sz="2000" b="1"/>
              <a:t>продолжительность </a:t>
            </a:r>
            <a:r>
              <a:rPr lang="en-US" altLang="ru-RU" sz="2000" b="1"/>
              <a:t/>
            </a:r>
            <a:br>
              <a:rPr lang="en-US" altLang="ru-RU" sz="2000" b="1"/>
            </a:br>
            <a:r>
              <a:rPr lang="en-US" altLang="ru-RU" sz="2000" b="1"/>
              <a:t>   </a:t>
            </a:r>
            <a:r>
              <a:rPr lang="ru-RU" altLang="ru-RU" sz="2000" b="1"/>
              <a:t>патологических</a:t>
            </a:r>
            <a:r>
              <a:rPr lang="en-US" altLang="ru-RU" sz="2000" b="1"/>
              <a:t/>
            </a:r>
            <a:br>
              <a:rPr lang="en-US" altLang="ru-RU" sz="2000" b="1"/>
            </a:br>
            <a:r>
              <a:rPr lang="en-US" altLang="ru-RU" sz="2000" b="1"/>
              <a:t>  </a:t>
            </a:r>
            <a:r>
              <a:rPr lang="ru-RU" altLang="ru-RU" sz="2000" b="1"/>
              <a:t> нарушений </a:t>
            </a:r>
            <a:r>
              <a:rPr lang="en-US" altLang="ru-RU" sz="2000" b="1"/>
              <a:t/>
            </a:r>
            <a:br>
              <a:rPr lang="en-US" altLang="ru-RU" sz="2000" b="1"/>
            </a:br>
            <a:r>
              <a:rPr lang="en-US" altLang="ru-RU" sz="2000" b="1"/>
              <a:t>   </a:t>
            </a:r>
            <a:r>
              <a:rPr lang="ru-RU" altLang="ru-RU" sz="2000" b="1"/>
              <a:t>и прогрессирование </a:t>
            </a:r>
            <a:r>
              <a:rPr lang="en-US" altLang="ru-RU" sz="2000" b="1"/>
              <a:t/>
            </a:r>
            <a:br>
              <a:rPr lang="en-US" altLang="ru-RU" sz="2000" b="1"/>
            </a:br>
            <a:r>
              <a:rPr lang="en-US" altLang="ru-RU" sz="2000" b="1"/>
              <a:t>   </a:t>
            </a:r>
            <a:r>
              <a:rPr lang="ru-RU" altLang="ru-RU" sz="2000" b="1"/>
              <a:t>патологических </a:t>
            </a:r>
            <a:r>
              <a:rPr lang="en-US" altLang="ru-RU" sz="2000" b="1"/>
              <a:t/>
            </a:r>
            <a:br>
              <a:rPr lang="en-US" altLang="ru-RU" sz="2000" b="1"/>
            </a:br>
            <a:r>
              <a:rPr lang="en-US" altLang="ru-RU" sz="2000" b="1"/>
              <a:t>   </a:t>
            </a:r>
            <a:r>
              <a:rPr lang="ru-RU" altLang="ru-RU" sz="2000" b="1"/>
              <a:t>нарушений  </a:t>
            </a:r>
          </a:p>
        </p:txBody>
      </p:sp>
      <p:graphicFrame>
        <p:nvGraphicFramePr>
          <p:cNvPr id="41988" name="Object 2"/>
          <p:cNvGraphicFramePr>
            <a:graphicFrameLocks noChangeAspect="1"/>
          </p:cNvGraphicFramePr>
          <p:nvPr/>
        </p:nvGraphicFramePr>
        <p:xfrm>
          <a:off x="4572000" y="1412875"/>
          <a:ext cx="4432300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mage" r:id="rId3" imgW="5079365" imgH="4431746" progId="">
                  <p:embed/>
                </p:oleObj>
              </mc:Choice>
              <mc:Fallback>
                <p:oleObj name="Image" r:id="rId3" imgW="5079365" imgH="443174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12875"/>
                        <a:ext cx="4432300" cy="3867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91666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obezbolivan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796607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 rot="3409193">
            <a:off x="1534319" y="4974431"/>
            <a:ext cx="2800350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sz="1800" i="1">
                <a:solidFill>
                  <a:srgbClr val="663300"/>
                </a:solidFill>
              </a:rPr>
              <a:t>Вытащите меня отсюда! 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4140200" y="1090613"/>
            <a:ext cx="39385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663300"/>
                </a:solidFill>
              </a:rPr>
              <a:t>Вы приняли разумное решение! </a:t>
            </a:r>
            <a:r>
              <a:rPr lang="en-US" altLang="ru-RU" sz="2000" b="1">
                <a:solidFill>
                  <a:srgbClr val="663300"/>
                </a:solidFill>
              </a:rPr>
              <a:t/>
            </a:r>
            <a:br>
              <a:rPr lang="en-US" altLang="ru-RU" sz="2000" b="1">
                <a:solidFill>
                  <a:srgbClr val="663300"/>
                </a:solidFill>
              </a:rPr>
            </a:br>
            <a:r>
              <a:rPr lang="ru-RU" altLang="ru-RU" sz="2000" b="1">
                <a:solidFill>
                  <a:srgbClr val="663300"/>
                </a:solidFill>
              </a:rPr>
              <a:t>Темпераментно,</a:t>
            </a:r>
            <a:r>
              <a:rPr lang="en-US" altLang="ru-RU" sz="2000" b="1">
                <a:solidFill>
                  <a:srgbClr val="663300"/>
                </a:solidFill>
              </a:rPr>
              <a:t> </a:t>
            </a:r>
            <a:r>
              <a:rPr lang="ru-RU" altLang="ru-RU" sz="2000" b="1">
                <a:solidFill>
                  <a:srgbClr val="663300"/>
                </a:solidFill>
              </a:rPr>
              <a:t>но разумно! </a:t>
            </a:r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3995738" y="908050"/>
            <a:ext cx="4267200" cy="941388"/>
          </a:xfrm>
          <a:prstGeom prst="wedgeRoundRectCallout">
            <a:avLst>
              <a:gd name="adj1" fmla="val -43750"/>
              <a:gd name="adj2" fmla="val 82208"/>
              <a:gd name="adj3" fmla="val 16667"/>
            </a:avLst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</p:spTree>
    <p:extLst>
      <p:ext uri="{BB962C8B-B14F-4D97-AF65-F5344CB8AC3E}">
        <p14:creationId xmlns:p14="http://schemas.microsoft.com/office/powerpoint/2010/main" val="378718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977900"/>
            <a:ext cx="44958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7"/>
          <p:cNvSpPr>
            <a:spLocks noChangeArrowheads="1"/>
          </p:cNvSpPr>
          <p:nvPr/>
        </p:nvSpPr>
        <p:spPr bwMode="auto">
          <a:xfrm>
            <a:off x="449263" y="3429000"/>
            <a:ext cx="8243887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2000" b="1"/>
              <a:t>  Классификации: </a:t>
            </a:r>
            <a:r>
              <a:rPr lang="en-US" altLang="ru-RU" sz="2000" b="1"/>
              <a:t>ACOG, RCOG, FIGO, </a:t>
            </a:r>
            <a:r>
              <a:rPr lang="ru-RU" altLang="ru-RU" sz="2000" b="1"/>
              <a:t>НЦАГиП, </a:t>
            </a:r>
            <a:br>
              <a:rPr lang="ru-RU" altLang="ru-RU" sz="2000" b="1"/>
            </a:br>
            <a:r>
              <a:rPr lang="ru-RU" altLang="ru-RU" sz="2000" b="1"/>
              <a:t>    балльная оценка, </a:t>
            </a:r>
            <a:r>
              <a:rPr lang="ru-RU" altLang="ru-RU" sz="2000" b="1">
                <a:solidFill>
                  <a:srgbClr val="FF0000"/>
                </a:solidFill>
              </a:rPr>
              <a:t>3</a:t>
            </a:r>
            <a:r>
              <a:rPr lang="ru-RU" altLang="ru-RU" sz="2000" b="1"/>
              <a:t> категории и т. д.</a:t>
            </a:r>
            <a:br>
              <a:rPr lang="ru-RU" altLang="ru-RU" sz="2000" b="1"/>
            </a:br>
            <a:endParaRPr lang="ru-RU" altLang="ru-RU" sz="800" b="1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2000" b="1"/>
              <a:t>  КТГ субъективно: расхождения </a:t>
            </a:r>
            <a:r>
              <a:rPr lang="ru-RU" altLang="ru-RU" sz="2000" b="1">
                <a:solidFill>
                  <a:srgbClr val="FF0000"/>
                </a:solidFill>
              </a:rPr>
              <a:t>37–75%</a:t>
            </a:r>
            <a:r>
              <a:rPr lang="ru-RU" altLang="ru-RU" sz="2000" b="1"/>
              <a:t> (J. Reinhard )</a:t>
            </a:r>
            <a:br>
              <a:rPr lang="ru-RU" altLang="ru-RU" sz="2000" b="1"/>
            </a:br>
            <a:endParaRPr lang="en-US" altLang="ru-RU" sz="800" b="1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2000" b="1"/>
              <a:t>  Постоянное мониторирование  в родах? (СЗРП, ФПН)</a:t>
            </a:r>
            <a:br>
              <a:rPr lang="ru-RU" altLang="ru-RU" sz="2000" b="1"/>
            </a:br>
            <a:endParaRPr lang="ru-RU" altLang="ru-RU" sz="800" b="1"/>
          </a:p>
          <a:p>
            <a:pPr eaLnBrk="1" hangingPunct="1">
              <a:spcBef>
                <a:spcPct val="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2000" b="1"/>
              <a:t>  При постоянном КТГ повышается частота кесаревых сечений?</a:t>
            </a:r>
          </a:p>
        </p:txBody>
      </p:sp>
      <p:sp>
        <p:nvSpPr>
          <p:cNvPr id="44036" name="Rectangle 2"/>
          <p:cNvSpPr>
            <a:spLocks noChangeArrowheads="1"/>
          </p:cNvSpPr>
          <p:nvPr/>
        </p:nvSpPr>
        <p:spPr bwMode="auto">
          <a:xfrm>
            <a:off x="468313" y="6343650"/>
            <a:ext cx="79914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b="1" i="1">
                <a:solidFill>
                  <a:srgbClr val="663300"/>
                </a:solidFill>
              </a:rPr>
              <a:t>Reinhard J Comparison of non-invasive fetal ECG to Doppler CTG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b="1" i="1">
                <a:solidFill>
                  <a:srgbClr val="663300"/>
                </a:solidFill>
              </a:rPr>
              <a:t>during the 1st stage of labor. // J Perinat Med. 2010;38(2):179</a:t>
            </a:r>
            <a:r>
              <a:rPr lang="ru-RU" altLang="ru-RU" sz="1400" b="1" i="1">
                <a:solidFill>
                  <a:srgbClr val="663300"/>
                </a:solidFill>
              </a:rPr>
              <a:t>–1</a:t>
            </a:r>
            <a:r>
              <a:rPr lang="en-US" altLang="ru-RU" sz="1400" b="1" i="1">
                <a:solidFill>
                  <a:srgbClr val="663300"/>
                </a:solidFill>
              </a:rPr>
              <a:t>85</a:t>
            </a:r>
            <a:endParaRPr lang="ru-RU" altLang="ru-RU" sz="1400" b="1" i="1">
              <a:solidFill>
                <a:srgbClr val="663300"/>
              </a:solidFill>
            </a:endParaRP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762000" y="188913"/>
            <a:ext cx="7620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663300"/>
                </a:solidFill>
              </a:rPr>
              <a:t>Кардиотокография</a:t>
            </a:r>
          </a:p>
        </p:txBody>
      </p:sp>
      <p:pic>
        <p:nvPicPr>
          <p:cNvPr id="44038" name="Picture 9" descr="boo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669088"/>
            <a:ext cx="4667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321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26"/>
          <p:cNvSpPr>
            <a:spLocks noChangeArrowheads="1"/>
          </p:cNvSpPr>
          <p:nvPr/>
        </p:nvSpPr>
        <p:spPr bwMode="auto">
          <a:xfrm>
            <a:off x="468313" y="188913"/>
            <a:ext cx="820737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663300"/>
                </a:solidFill>
              </a:rPr>
              <a:t>Совершенно здоровый активный ребенок! </a:t>
            </a:r>
            <a:br>
              <a:rPr lang="ru-RU" altLang="ru-RU" b="1">
                <a:solidFill>
                  <a:srgbClr val="663300"/>
                </a:solidFill>
              </a:rPr>
            </a:br>
            <a:r>
              <a:rPr lang="ru-RU" altLang="ru-RU" b="1">
                <a:solidFill>
                  <a:srgbClr val="663300"/>
                </a:solidFill>
              </a:rPr>
              <a:t>	Мне так жаль! Вернуть его обратно? </a:t>
            </a:r>
          </a:p>
        </p:txBody>
      </p:sp>
      <p:graphicFrame>
        <p:nvGraphicFramePr>
          <p:cNvPr id="45059" name="Object 4"/>
          <p:cNvGraphicFramePr>
            <a:graphicFrameLocks noChangeAspect="1"/>
          </p:cNvGraphicFramePr>
          <p:nvPr/>
        </p:nvGraphicFramePr>
        <p:xfrm>
          <a:off x="1150938" y="1557338"/>
          <a:ext cx="6840537" cy="486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Image" r:id="rId3" imgW="5015873" imgH="3568254" progId="Photoshop.Image.13">
                  <p:embed/>
                </p:oleObj>
              </mc:Choice>
              <mc:Fallback>
                <p:oleObj name="Image" r:id="rId3" imgW="5015873" imgH="3568254" progId="Photoshop.Image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0938" y="1557338"/>
                        <a:ext cx="6840537" cy="4865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69083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5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5175"/>
            <a:ext cx="8316912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0" y="990600"/>
            <a:ext cx="87122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eaLnBrk="1" hangingPunct="1">
              <a:lnSpc>
                <a:spcPct val="150000"/>
              </a:lnSpc>
              <a:buFontTx/>
              <a:buNone/>
            </a:pPr>
            <a:endParaRPr lang="ru-RU" altLang="ru-RU" sz="1600" b="1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468313" y="188913"/>
            <a:ext cx="7620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>
                <a:solidFill>
                  <a:srgbClr val="663300"/>
                </a:solidFill>
              </a:rPr>
              <a:t>ST-</a:t>
            </a:r>
            <a:r>
              <a:rPr lang="ru-RU" altLang="ru-RU" b="1">
                <a:solidFill>
                  <a:srgbClr val="663300"/>
                </a:solidFill>
              </a:rPr>
              <a:t>анализатор</a:t>
            </a:r>
          </a:p>
        </p:txBody>
      </p:sp>
      <p:sp>
        <p:nvSpPr>
          <p:cNvPr id="47109" name="Rectangle 7"/>
          <p:cNvSpPr>
            <a:spLocks noChangeArrowheads="1"/>
          </p:cNvSpPr>
          <p:nvPr/>
        </p:nvSpPr>
        <p:spPr bwMode="auto">
          <a:xfrm>
            <a:off x="228600" y="990600"/>
            <a:ext cx="87122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•"/>
            </a:pPr>
            <a:endParaRPr lang="ru-RU" altLang="ru-RU" sz="2200" b="1" u="sng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47110" name="Text Box 18"/>
          <p:cNvSpPr txBox="1">
            <a:spLocks noChangeArrowheads="1"/>
          </p:cNvSpPr>
          <p:nvPr/>
        </p:nvSpPr>
        <p:spPr bwMode="auto">
          <a:xfrm>
            <a:off x="3132138" y="3016250"/>
            <a:ext cx="11525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800" b="1">
                <a:solidFill>
                  <a:srgbClr val="0033CC"/>
                </a:solidFill>
                <a:latin typeface="Calibri" pitchFamily="34" charset="0"/>
              </a:rPr>
              <a:t>=</a:t>
            </a:r>
          </a:p>
        </p:txBody>
      </p:sp>
      <p:sp>
        <p:nvSpPr>
          <p:cNvPr id="47111" name="Text Box 18"/>
          <p:cNvSpPr txBox="1">
            <a:spLocks noChangeArrowheads="1"/>
          </p:cNvSpPr>
          <p:nvPr/>
        </p:nvSpPr>
        <p:spPr bwMode="auto">
          <a:xfrm>
            <a:off x="5076825" y="3016250"/>
            <a:ext cx="57626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800" b="1">
                <a:solidFill>
                  <a:srgbClr val="0033CC"/>
                </a:solidFill>
                <a:latin typeface="Calibri" pitchFamily="34" charset="0"/>
              </a:rPr>
              <a:t>+</a:t>
            </a:r>
          </a:p>
        </p:txBody>
      </p:sp>
      <p:sp>
        <p:nvSpPr>
          <p:cNvPr id="25619" name="Text Box 6"/>
          <p:cNvSpPr txBox="1">
            <a:spLocks noChangeArrowheads="1"/>
          </p:cNvSpPr>
          <p:nvPr/>
        </p:nvSpPr>
        <p:spPr bwMode="auto">
          <a:xfrm>
            <a:off x="762000" y="6234113"/>
            <a:ext cx="7620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663300"/>
                </a:solidFill>
              </a:rPr>
              <a:t>Соотношение </a:t>
            </a:r>
            <a:r>
              <a:rPr lang="en-US" altLang="ru-RU" b="1">
                <a:solidFill>
                  <a:srgbClr val="663300"/>
                </a:solidFill>
              </a:rPr>
              <a:t>T/QRS</a:t>
            </a:r>
            <a:endParaRPr lang="ru-RU" altLang="ru-RU" b="1">
              <a:solidFill>
                <a:srgbClr val="663300"/>
              </a:solidFill>
            </a:endParaRPr>
          </a:p>
        </p:txBody>
      </p:sp>
      <p:pic>
        <p:nvPicPr>
          <p:cNvPr id="47113" name="Picture 16" descr="Untitled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565400"/>
            <a:ext cx="14954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Picture 17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13" y="2505075"/>
            <a:ext cx="10953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18" descr="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492375"/>
            <a:ext cx="3024188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221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>
          <a:xfrm>
            <a:off x="71438" y="-369888"/>
            <a:ext cx="9144000" cy="1143001"/>
          </a:xfrm>
        </p:spPr>
        <p:txBody>
          <a:bodyPr/>
          <a:lstStyle/>
          <a:p>
            <a:r>
              <a:rPr lang="ru-RU" altLang="ru-RU" sz="2800" smtClean="0">
                <a:solidFill>
                  <a:srgbClr val="FFFF00"/>
                </a:solidFill>
              </a:rPr>
              <a:t>Сравнительный анализ КТГ и ЭКГ+КТГ в течение родов</a:t>
            </a:r>
          </a:p>
        </p:txBody>
      </p: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427038" y="3500438"/>
            <a:ext cx="8434387" cy="3127375"/>
            <a:chOff x="437358" y="1453620"/>
            <a:chExt cx="8191700" cy="2805061"/>
          </a:xfrm>
        </p:grpSpPr>
        <p:pic>
          <p:nvPicPr>
            <p:cNvPr id="48153" name="Рисунок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358" y="1453620"/>
              <a:ext cx="3701524" cy="2805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54" name="Рисунок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9583" y="1453620"/>
              <a:ext cx="3889475" cy="2805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Скругленный прямоугольник 9"/>
            <p:cNvSpPr/>
            <p:nvPr/>
          </p:nvSpPr>
          <p:spPr>
            <a:xfrm>
              <a:off x="1826539" y="3249143"/>
              <a:ext cx="1742259" cy="36024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AUC </a:t>
              </a:r>
              <a:r>
                <a:rPr lang="ru-RU" sz="1400" dirty="0">
                  <a:solidFill>
                    <a:schemeClr val="tx1"/>
                  </a:solidFill>
                </a:rPr>
                <a:t>0,620		</a:t>
              </a: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6228442" y="3249143"/>
              <a:ext cx="1742259" cy="360244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AUC 0,987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27038" y="476250"/>
          <a:ext cx="8434387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614"/>
                <a:gridCol w="3077119"/>
                <a:gridCol w="3139654"/>
              </a:tblGrid>
              <a:tr h="638577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Чувствительность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endParaRPr lang="ru-RU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специфичность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</a:rPr>
                        <a:t> КТГ, %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Чувствительность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endParaRPr lang="ru-RU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специфичность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</a:rPr>
                        <a:t> ЭКГ+КТГ, %</a:t>
                      </a:r>
                      <a:endParaRPr lang="ru-RU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6" marR="91446"/>
                </a:tc>
              </a:tr>
              <a:tr h="45232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Нормальная КТГ (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FIGO1)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6" marR="91446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100/100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78,6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/98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/>
                </a:tc>
              </a:tr>
              <a:tr h="45232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ru-RU" sz="1600" b="1" dirty="0" err="1" smtClean="0">
                          <a:solidFill>
                            <a:schemeClr val="bg1"/>
                          </a:solidFill>
                        </a:rPr>
                        <a:t>омнительная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КТГ (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FIGO2)</a:t>
                      </a:r>
                    </a:p>
                  </a:txBody>
                  <a:tcPr marL="91446" marR="91446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62,5/61,5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97,5/100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/>
                </a:tc>
              </a:tr>
            </a:tbl>
          </a:graphicData>
        </a:graphic>
      </p:graphicFrame>
      <p:sp>
        <p:nvSpPr>
          <p:cNvPr id="14" name="Овал 13"/>
          <p:cNvSpPr/>
          <p:nvPr/>
        </p:nvSpPr>
        <p:spPr>
          <a:xfrm>
            <a:off x="2570163" y="1836738"/>
            <a:ext cx="1081087" cy="465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47813" y="2924175"/>
            <a:ext cx="1885950" cy="360363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КТГ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95963" y="2924175"/>
            <a:ext cx="1885950" cy="360363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ЭКГ+КТГ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903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9388" y="620688"/>
            <a:ext cx="8569325" cy="465857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lIns="95591" tIns="47796" rIns="95591" bIns="47796">
            <a:spAutoFit/>
          </a:bodyPr>
          <a:lstStyle>
            <a:lvl1pPr defTabSz="955675">
              <a:defRPr>
                <a:solidFill>
                  <a:schemeClr val="tx1"/>
                </a:solidFill>
                <a:latin typeface="Arial" charset="0"/>
              </a:defRPr>
            </a:lvl1pPr>
            <a:lvl2pPr defTabSz="955675">
              <a:defRPr>
                <a:solidFill>
                  <a:schemeClr val="tx1"/>
                </a:solidFill>
                <a:latin typeface="Arial" charset="0"/>
              </a:defRPr>
            </a:lvl2pPr>
            <a:lvl3pPr defTabSz="955675">
              <a:defRPr>
                <a:solidFill>
                  <a:schemeClr val="tx1"/>
                </a:solidFill>
                <a:latin typeface="Arial" charset="0"/>
              </a:defRPr>
            </a:lvl3pPr>
            <a:lvl4pPr defTabSz="955675">
              <a:defRPr>
                <a:solidFill>
                  <a:schemeClr val="tx1"/>
                </a:solidFill>
                <a:latin typeface="Arial" charset="0"/>
              </a:defRPr>
            </a:lvl4pPr>
            <a:lvl5pPr defTabSz="955675">
              <a:defRPr>
                <a:solidFill>
                  <a:schemeClr val="tx1"/>
                </a:solidFill>
                <a:latin typeface="Arial" charset="0"/>
              </a:defRPr>
            </a:lvl5pPr>
            <a:lvl6pPr marL="4572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положения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6" y="1268760"/>
            <a:ext cx="8713094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>
              <a:buClr>
                <a:srgbClr val="CC3300"/>
              </a:buClr>
            </a:pP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Положение 2.</a:t>
            </a:r>
          </a:p>
          <a:p>
            <a:pPr marL="0" lvl="1">
              <a:buClr>
                <a:srgbClr val="CC3300"/>
              </a:buClr>
            </a:pPr>
            <a:r>
              <a:rPr lang="ru-RU" sz="2000" dirty="0" smtClean="0">
                <a:latin typeface="Times New Roman" pitchFamily="18" charset="0"/>
              </a:rPr>
              <a:t>     </a:t>
            </a:r>
          </a:p>
          <a:p>
            <a:pPr marL="0" lvl="1">
              <a:buClr>
                <a:srgbClr val="CC3300"/>
              </a:buClr>
            </a:pPr>
            <a:r>
              <a:rPr lang="ru-RU" sz="2000" dirty="0" smtClean="0">
                <a:latin typeface="Times New Roman" pitchFamily="18" charset="0"/>
              </a:rPr>
              <a:t>При решении вопроса о необходимости обезболивания родов в целом необходимо руководствоваться ФЗ РФ от 21 ноября 2011 г. № 323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ФЗ "Об основах охраны здоровья граждан в Российской Федерации": </a:t>
            </a:r>
          </a:p>
          <a:p>
            <a:pPr marL="0" lvl="1">
              <a:buClr>
                <a:srgbClr val="CC3300"/>
              </a:buClr>
            </a:pPr>
            <a:r>
              <a:rPr lang="ru-RU" sz="2000" dirty="0" smtClean="0">
                <a:latin typeface="Times New Roman" pitchFamily="18" charset="0"/>
              </a:rPr>
              <a:t>     </a:t>
            </a: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«</a:t>
            </a:r>
            <a:r>
              <a:rPr lang="ru-RU" sz="2000" b="1" i="1" dirty="0" smtClean="0">
                <a:solidFill>
                  <a:srgbClr val="813911"/>
                </a:solidFill>
                <a:latin typeface="Times New Roman" pitchFamily="18" charset="0"/>
              </a:rPr>
              <a:t>Статья 19. Право на медицинскую помощь:</a:t>
            </a:r>
            <a:r>
              <a:rPr lang="ru-RU" sz="2000" i="1" dirty="0" smtClean="0">
                <a:solidFill>
                  <a:srgbClr val="813911"/>
                </a:solidFill>
                <a:latin typeface="Times New Roman" pitchFamily="18" charset="0"/>
              </a:rPr>
              <a:t> </a:t>
            </a:r>
          </a:p>
          <a:p>
            <a:pPr marL="0" lvl="1">
              <a:buClr>
                <a:srgbClr val="CC3300"/>
              </a:buClr>
            </a:pPr>
            <a:r>
              <a:rPr lang="ru-RU" sz="2000" dirty="0" smtClean="0">
                <a:latin typeface="Times New Roman" pitchFamily="18" charset="0"/>
              </a:rPr>
              <a:t>        </a:t>
            </a:r>
            <a:r>
              <a:rPr lang="ru-RU" sz="2000" dirty="0" smtClean="0">
                <a:solidFill>
                  <a:srgbClr val="813911"/>
                </a:solidFill>
                <a:latin typeface="Times New Roman" pitchFamily="18" charset="0"/>
              </a:rPr>
              <a:t>5. Пациент имеет право на: … </a:t>
            </a:r>
          </a:p>
          <a:p>
            <a:pPr marL="0" lvl="1">
              <a:buClr>
                <a:srgbClr val="CC3300"/>
              </a:buClr>
            </a:pPr>
            <a:r>
              <a:rPr lang="ru-RU" sz="2000" dirty="0" smtClean="0">
                <a:solidFill>
                  <a:srgbClr val="813911"/>
                </a:solidFill>
                <a:latin typeface="Times New Roman" pitchFamily="18" charset="0"/>
              </a:rPr>
              <a:t>               </a:t>
            </a:r>
            <a:r>
              <a:rPr lang="ru-RU" sz="2000" i="1" dirty="0" smtClean="0">
                <a:solidFill>
                  <a:srgbClr val="813911"/>
                </a:solidFill>
                <a:latin typeface="Times New Roman" pitchFamily="18" charset="0"/>
              </a:rPr>
              <a:t>4) облегчение боли, связанной с заболеванием и (или) медицинским вмешательством, доступными методами и лекарственными препаратами».</a:t>
            </a:r>
          </a:p>
          <a:p>
            <a:pPr marL="0" lvl="1">
              <a:buClr>
                <a:srgbClr val="CC3300"/>
              </a:buClr>
            </a:pPr>
            <a:r>
              <a:rPr lang="ru-RU" sz="2000" dirty="0" smtClean="0">
                <a:latin typeface="Times New Roman" pitchFamily="18" charset="0"/>
              </a:rPr>
              <a:t>       Американское Общество Анестезиологов (ASA) и американское общество Акушеров и Гинекологов (ACOG) в совместном заявлении считают, нет таких обстоятельств, когда  женщина должна испытывать серьезную боль,  поддающуюся безопасному лечению, в то время когда она находится под наблюдением врача. При отсутствии медицинских противопоказаний материнский запрос – достаточное медицинское показание для облегчения боли во время родов. </a:t>
            </a:r>
          </a:p>
        </p:txBody>
      </p:sp>
    </p:spTree>
    <p:extLst>
      <p:ext uri="{BB962C8B-B14F-4D97-AF65-F5344CB8AC3E}">
        <p14:creationId xmlns:p14="http://schemas.microsoft.com/office/powerpoint/2010/main" val="52690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71438" y="-369888"/>
            <a:ext cx="9144000" cy="1143001"/>
          </a:xfrm>
        </p:spPr>
        <p:txBody>
          <a:bodyPr/>
          <a:lstStyle/>
          <a:p>
            <a:r>
              <a:rPr lang="ru-RU" altLang="ru-RU" sz="2800" smtClean="0">
                <a:solidFill>
                  <a:srgbClr val="FFFF00"/>
                </a:solidFill>
              </a:rPr>
              <a:t>Сравнительный анализ КТГ и ЭКГ+КТГ в течение родов</a:t>
            </a:r>
          </a:p>
        </p:txBody>
      </p:sp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425450" y="3284538"/>
            <a:ext cx="8435975" cy="3127375"/>
            <a:chOff x="355268" y="4793238"/>
            <a:chExt cx="8436219" cy="3127508"/>
          </a:xfrm>
        </p:grpSpPr>
        <p:pic>
          <p:nvPicPr>
            <p:cNvPr id="49172" name="Рисунок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7029" y="4793238"/>
              <a:ext cx="4004458" cy="3127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Скругленный прямоугольник 15"/>
            <p:cNvSpPr/>
            <p:nvPr/>
          </p:nvSpPr>
          <p:spPr>
            <a:xfrm>
              <a:off x="6353016" y="6677680"/>
              <a:ext cx="1886005" cy="36037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AUC 0,887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  <p:pic>
          <p:nvPicPr>
            <p:cNvPr id="49174" name="Рисунок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68" y="4793238"/>
              <a:ext cx="3954804" cy="3127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Скругленный прямоугольник 17"/>
            <p:cNvSpPr/>
            <p:nvPr/>
          </p:nvSpPr>
          <p:spPr>
            <a:xfrm>
              <a:off x="1820573" y="6639579"/>
              <a:ext cx="1886005" cy="36037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AUC 0,720</a:t>
              </a:r>
              <a:endParaRPr lang="ru-RU" sz="1400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6575" y="981075"/>
          <a:ext cx="8434387" cy="140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614"/>
                <a:gridCol w="3077119"/>
                <a:gridCol w="3139654"/>
              </a:tblGrid>
              <a:tr h="822774">
                <a:tc>
                  <a:txBody>
                    <a:bodyPr/>
                    <a:lstStyle/>
                    <a:p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6" marR="91446" marT="45710" marB="4571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Чувствительность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endParaRPr lang="ru-RU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специфичность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</a:rPr>
                        <a:t> КТГ, %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6" marR="91446" marT="45710" marB="457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Чувствительность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endParaRPr lang="ru-RU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специфичность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</a:rPr>
                        <a:t> ЭКГ+КТГ, %</a:t>
                      </a:r>
                      <a:endParaRPr lang="ru-RU" sz="16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46" marR="91446" marT="45710" marB="45710"/>
                </a:tc>
              </a:tr>
              <a:tr h="57898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Патологическая КТГ (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FIGO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446" marR="91446" marT="45710" marB="4571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76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/68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10" marB="4571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88,8/88,4</a:t>
                      </a:r>
                      <a:endParaRPr lang="ru-RU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6" marR="91446" marT="45710" marB="45710"/>
                </a:tc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1547813" y="2703513"/>
            <a:ext cx="1885950" cy="360362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КТГ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95963" y="2703513"/>
            <a:ext cx="1885950" cy="360362"/>
          </a:xfrm>
          <a:prstGeom prst="roundRect">
            <a:avLst>
              <a:gd name="adj" fmla="val 10000"/>
            </a:avLst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ЭКГ+КТГ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82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altLang="ru-RU" sz="3600" smtClean="0">
                <a:solidFill>
                  <a:srgbClr val="FFFF00"/>
                </a:solidFill>
              </a:rPr>
              <a:t>Биохимическая верификация гипоксии плода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68313" y="981075"/>
            <a:ext cx="7991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/>
                </a:solidFill>
                <a:latin typeface="+mn-lt"/>
              </a:rPr>
              <a:t>Субъективность оценки по </a:t>
            </a:r>
            <a:r>
              <a:rPr lang="ru-RU" b="1" dirty="0" err="1">
                <a:solidFill>
                  <a:schemeClr val="bg1"/>
                </a:solidFill>
                <a:latin typeface="+mn-lt"/>
              </a:rPr>
              <a:t>Апгар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, время на определение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pH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, методика забора крови, различные нормативы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pH 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по данным 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RCOG, ACOG, FIGO </a:t>
            </a:r>
            <a:r>
              <a:rPr lang="ru-RU" b="1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pic>
        <p:nvPicPr>
          <p:cNvPr id="50180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51000"/>
            <a:ext cx="57912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http://www.8a.ru/kat/big/250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1636713"/>
            <a:ext cx="25463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464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468313" y="1268413"/>
            <a:ext cx="563086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288925"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40000"/>
              </a:spcBef>
              <a:buClr>
                <a:srgbClr val="FF3300"/>
              </a:buClr>
              <a:buFont typeface="Wingdings" pitchFamily="2" charset="2"/>
              <a:buChar char="§"/>
            </a:pPr>
            <a:r>
              <a:rPr lang="ru-RU" altLang="ru-RU" sz="2000" b="1">
                <a:solidFill>
                  <a:srgbClr val="FF9900"/>
                </a:solidFill>
              </a:rPr>
              <a:t> </a:t>
            </a:r>
            <a:r>
              <a:rPr lang="ru-RU" altLang="ru-RU" sz="2000" b="1"/>
              <a:t>Отсутствие информации </a:t>
            </a:r>
            <a:br>
              <a:rPr lang="ru-RU" altLang="ru-RU" sz="2000" b="1"/>
            </a:br>
            <a:r>
              <a:rPr lang="ru-RU" altLang="ru-RU" sz="2000" b="1"/>
              <a:t>      и согласия женщины</a:t>
            </a:r>
          </a:p>
          <a:p>
            <a:pPr>
              <a:spcBef>
                <a:spcPct val="40000"/>
              </a:spcBef>
              <a:buClr>
                <a:srgbClr val="FF3300"/>
              </a:buClr>
              <a:buFont typeface="Wingdings" pitchFamily="2" charset="2"/>
              <a:buChar char="§"/>
            </a:pPr>
            <a:r>
              <a:rPr lang="ru-RU" altLang="ru-RU" sz="2000" b="1"/>
              <a:t> «Ну, если бы я знала, что все так будет,</a:t>
            </a:r>
            <a:r>
              <a:rPr lang="en-US" altLang="ru-RU" sz="2000" b="1"/>
              <a:t/>
            </a:r>
            <a:br>
              <a:rPr lang="en-US" altLang="ru-RU" sz="2000" b="1"/>
            </a:br>
            <a:r>
              <a:rPr lang="en-US" altLang="ru-RU" sz="2000" b="1"/>
              <a:t>  </a:t>
            </a:r>
            <a:r>
              <a:rPr lang="ru-RU" altLang="ru-RU" sz="2000" b="1"/>
              <a:t> </a:t>
            </a:r>
            <a:r>
              <a:rPr lang="en-US" altLang="ru-RU" sz="2000" b="1"/>
              <a:t>  </a:t>
            </a:r>
            <a:r>
              <a:rPr lang="ru-RU" altLang="ru-RU" sz="2000" b="1"/>
              <a:t> я бы ни за что не согласилась»</a:t>
            </a:r>
          </a:p>
          <a:p>
            <a:pPr>
              <a:spcBef>
                <a:spcPct val="40000"/>
              </a:spcBef>
              <a:buClr>
                <a:srgbClr val="FF3300"/>
              </a:buClr>
              <a:buFont typeface="Wingdings" pitchFamily="2" charset="2"/>
              <a:buChar char="§"/>
            </a:pPr>
            <a:r>
              <a:rPr lang="ru-RU" altLang="ru-RU" sz="2000" b="1"/>
              <a:t> Слишком долго идет анестезиолог</a:t>
            </a:r>
          </a:p>
          <a:p>
            <a:pPr>
              <a:spcBef>
                <a:spcPct val="40000"/>
              </a:spcBef>
              <a:buClr>
                <a:srgbClr val="FF3300"/>
              </a:buClr>
              <a:buFont typeface="Wingdings" pitchFamily="2" charset="2"/>
              <a:buChar char="§"/>
            </a:pPr>
            <a:r>
              <a:rPr lang="ru-RU" altLang="ru-RU" sz="2000" b="1"/>
              <a:t> Потеря доверия к анестезиологу</a:t>
            </a:r>
          </a:p>
          <a:p>
            <a:pPr>
              <a:spcBef>
                <a:spcPct val="40000"/>
              </a:spcBef>
              <a:buClr>
                <a:srgbClr val="FF3300"/>
              </a:buClr>
              <a:buFont typeface="Wingdings" pitchFamily="2" charset="2"/>
              <a:buChar char="§"/>
            </a:pPr>
            <a:r>
              <a:rPr lang="ru-RU" altLang="ru-RU" sz="2000" b="1"/>
              <a:t> Боль в месте спинномозговой </a:t>
            </a:r>
            <a:br>
              <a:rPr lang="ru-RU" altLang="ru-RU" sz="2000" b="1"/>
            </a:br>
            <a:r>
              <a:rPr lang="ru-RU" altLang="ru-RU" sz="2000" b="1"/>
              <a:t>      или эпидуральной пункции</a:t>
            </a:r>
          </a:p>
          <a:p>
            <a:pPr>
              <a:spcBef>
                <a:spcPct val="40000"/>
              </a:spcBef>
              <a:buClr>
                <a:srgbClr val="FF3300"/>
              </a:buClr>
              <a:buFont typeface="Wingdings" pitchFamily="2" charset="2"/>
              <a:buChar char="§"/>
            </a:pPr>
            <a:r>
              <a:rPr lang="ru-RU" altLang="ru-RU" sz="2000" b="1"/>
              <a:t> Неудовлетворительное качество анестезии</a:t>
            </a:r>
          </a:p>
          <a:p>
            <a:pPr>
              <a:spcBef>
                <a:spcPct val="40000"/>
              </a:spcBef>
              <a:buClr>
                <a:srgbClr val="FF3300"/>
              </a:buClr>
              <a:buFont typeface="Wingdings" pitchFamily="2" charset="2"/>
              <a:buChar char="§"/>
            </a:pPr>
            <a:r>
              <a:rPr lang="ru-RU" altLang="ru-RU" sz="2000" b="1"/>
              <a:t> Анестезиолог не навестил женщину </a:t>
            </a:r>
            <a:br>
              <a:rPr lang="ru-RU" altLang="ru-RU" sz="2000" b="1"/>
            </a:br>
            <a:r>
              <a:rPr lang="ru-RU" altLang="ru-RU" sz="2000" b="1"/>
              <a:t>     после родов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468313" y="188913"/>
            <a:ext cx="8485187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663300"/>
                </a:solidFill>
              </a:rPr>
              <a:t>Основные причины недовольства матерей </a:t>
            </a:r>
          </a:p>
        </p:txBody>
      </p:sp>
      <p:pic>
        <p:nvPicPr>
          <p:cNvPr id="54276" name="Picture 4" descr="420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412875"/>
            <a:ext cx="2708275" cy="4103688"/>
          </a:xfrm>
          <a:prstGeom prst="rect">
            <a:avLst/>
          </a:prstGeom>
          <a:noFill/>
          <a:ln w="38100" cmpd="dbl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424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59732" y="5373216"/>
            <a:ext cx="4824535" cy="65052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5591" tIns="47796" rIns="95591" bIns="47796">
            <a:spAutoFit/>
          </a:bodyPr>
          <a:lstStyle>
            <a:lvl1pPr defTabSz="955675">
              <a:defRPr>
                <a:solidFill>
                  <a:schemeClr val="tx1"/>
                </a:solidFill>
                <a:latin typeface="Arial" charset="0"/>
              </a:defRPr>
            </a:lvl1pPr>
            <a:lvl2pPr defTabSz="955675">
              <a:defRPr>
                <a:solidFill>
                  <a:schemeClr val="tx1"/>
                </a:solidFill>
                <a:latin typeface="Arial" charset="0"/>
              </a:defRPr>
            </a:lvl2pPr>
            <a:lvl3pPr defTabSz="955675">
              <a:defRPr>
                <a:solidFill>
                  <a:schemeClr val="tx1"/>
                </a:solidFill>
                <a:latin typeface="Arial" charset="0"/>
              </a:defRPr>
            </a:lvl3pPr>
            <a:lvl4pPr defTabSz="955675">
              <a:defRPr>
                <a:solidFill>
                  <a:schemeClr val="tx1"/>
                </a:solidFill>
                <a:latin typeface="Arial" charset="0"/>
              </a:defRPr>
            </a:lvl4pPr>
            <a:lvl5pPr defTabSz="955675">
              <a:defRPr>
                <a:solidFill>
                  <a:schemeClr val="tx1"/>
                </a:solidFill>
                <a:latin typeface="Arial" charset="0"/>
              </a:defRPr>
            </a:lvl5pPr>
            <a:lvl6pPr marL="4572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896938" eaLnBrk="0" hangingPunct="0">
              <a:tabLst>
                <a:tab pos="717550" algn="l"/>
              </a:tabLst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pic>
        <p:nvPicPr>
          <p:cNvPr id="2" name="Picture 1" descr="Screen Shot 2015-02-18 at 11.02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099666"/>
            <a:ext cx="67818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4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9388" y="620688"/>
            <a:ext cx="8569325" cy="465857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FF3300"/>
                  </a:outerShdw>
                </a:effectLst>
              </a14:hiddenEffects>
            </a:ext>
          </a:extLst>
        </p:spPr>
        <p:txBody>
          <a:bodyPr lIns="95591" tIns="47796" rIns="95591" bIns="47796">
            <a:spAutoFit/>
          </a:bodyPr>
          <a:lstStyle>
            <a:lvl1pPr defTabSz="955675">
              <a:defRPr>
                <a:solidFill>
                  <a:schemeClr val="tx1"/>
                </a:solidFill>
                <a:latin typeface="Arial" charset="0"/>
              </a:defRPr>
            </a:lvl1pPr>
            <a:lvl2pPr defTabSz="955675">
              <a:defRPr>
                <a:solidFill>
                  <a:schemeClr val="tx1"/>
                </a:solidFill>
                <a:latin typeface="Arial" charset="0"/>
              </a:defRPr>
            </a:lvl2pPr>
            <a:lvl3pPr defTabSz="955675">
              <a:defRPr>
                <a:solidFill>
                  <a:schemeClr val="tx1"/>
                </a:solidFill>
                <a:latin typeface="Arial" charset="0"/>
              </a:defRPr>
            </a:lvl3pPr>
            <a:lvl4pPr defTabSz="955675">
              <a:defRPr>
                <a:solidFill>
                  <a:schemeClr val="tx1"/>
                </a:solidFill>
                <a:latin typeface="Arial" charset="0"/>
              </a:defRPr>
            </a:lvl4pPr>
            <a:lvl5pPr defTabSz="955675">
              <a:defRPr>
                <a:solidFill>
                  <a:schemeClr val="tx1"/>
                </a:solidFill>
                <a:latin typeface="Arial" charset="0"/>
              </a:defRPr>
            </a:lvl5pPr>
            <a:lvl6pPr marL="4572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defTabSz="955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положения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387" y="1267432"/>
            <a:ext cx="856932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>
              <a:buClr>
                <a:srgbClr val="CC3300"/>
              </a:buClr>
            </a:pP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Положение 1.</a:t>
            </a:r>
          </a:p>
          <a:p>
            <a:pPr marL="0" lvl="1">
              <a:buClr>
                <a:srgbClr val="CC3300"/>
              </a:buClr>
            </a:pPr>
            <a:r>
              <a:rPr lang="ru-RU" sz="2000" dirty="0" smtClean="0">
                <a:latin typeface="Times New Roman" pitchFamily="18" charset="0"/>
              </a:rPr>
              <a:t>     </a:t>
            </a:r>
          </a:p>
          <a:p>
            <a:pPr marL="0" lvl="1">
              <a:buClr>
                <a:srgbClr val="CC3300"/>
              </a:buClr>
            </a:pPr>
            <a:r>
              <a:rPr lang="ru-RU" sz="2000" dirty="0" smtClean="0">
                <a:latin typeface="Times New Roman" pitchFamily="18" charset="0"/>
              </a:rPr>
              <a:t>До </a:t>
            </a:r>
            <a:r>
              <a:rPr lang="ru-RU" sz="2000" b="1" dirty="0" smtClean="0">
                <a:solidFill>
                  <a:srgbClr val="813911"/>
                </a:solidFill>
                <a:latin typeface="Times New Roman" pitchFamily="18" charset="0"/>
              </a:rPr>
              <a:t>25–30%</a:t>
            </a:r>
            <a:r>
              <a:rPr lang="ru-RU" sz="2000" dirty="0" smtClean="0">
                <a:latin typeface="Times New Roman" pitchFamily="18" charset="0"/>
              </a:rPr>
              <a:t> женщин характеризуют родовую боль как сильную, чрезмерную, и соответственно боль может нанести  вред, как организму матери, </a:t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так и плода и новорождённого.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748" y="2996952"/>
            <a:ext cx="2304504" cy="3653773"/>
          </a:xfrm>
          <a:prstGeom prst="rect">
            <a:avLst/>
          </a:prstGeom>
          <a:noFill/>
          <a:ln w="1270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8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3"/>
          <p:cNvSpPr>
            <a:spLocks noChangeArrowheads="1"/>
          </p:cNvSpPr>
          <p:nvPr/>
        </p:nvSpPr>
        <p:spPr bwMode="auto">
          <a:xfrm>
            <a:off x="468313" y="1268413"/>
            <a:ext cx="4103687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265113"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2000" b="1"/>
              <a:t>Повышенное потребление </a:t>
            </a:r>
            <a:r>
              <a:rPr lang="en-US" altLang="ru-RU" sz="2000" b="1"/>
              <a:t/>
            </a:r>
            <a:br>
              <a:rPr lang="en-US" altLang="ru-RU" sz="2000" b="1"/>
            </a:br>
            <a:r>
              <a:rPr lang="en-US" altLang="ru-RU" sz="2000" b="1"/>
              <a:t>     </a:t>
            </a:r>
            <a:r>
              <a:rPr lang="ru-RU" altLang="ru-RU" sz="2000" b="1"/>
              <a:t>кислорода</a:t>
            </a:r>
            <a:r>
              <a:rPr lang="en-US" altLang="ru-RU" sz="2000" b="1"/>
              <a:t/>
            </a:r>
            <a:br>
              <a:rPr lang="en-US" altLang="ru-RU" sz="2000" b="1"/>
            </a:br>
            <a:endParaRPr lang="ru-RU" altLang="ru-RU" sz="2000" b="1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2000" b="1"/>
              <a:t>Повышенный метаболизм </a:t>
            </a:r>
            <a:r>
              <a:rPr lang="en-US" altLang="ru-RU" sz="2000" b="1"/>
              <a:t/>
            </a:r>
            <a:br>
              <a:rPr lang="en-US" altLang="ru-RU" sz="2000" b="1"/>
            </a:br>
            <a:r>
              <a:rPr lang="en-US" altLang="ru-RU" sz="2000" b="1"/>
              <a:t>     </a:t>
            </a:r>
            <a:r>
              <a:rPr lang="ru-RU" altLang="ru-RU" sz="2000" b="1"/>
              <a:t>углеводов</a:t>
            </a:r>
            <a:r>
              <a:rPr lang="en-US" altLang="ru-RU" sz="2000" b="1"/>
              <a:t/>
            </a:r>
            <a:br>
              <a:rPr lang="en-US" altLang="ru-RU" sz="2000" b="1"/>
            </a:br>
            <a:endParaRPr lang="ru-RU" altLang="ru-RU" sz="2000" b="1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2000" b="1"/>
              <a:t>Метаболический ацидоз</a:t>
            </a:r>
            <a:r>
              <a:rPr lang="en-US" altLang="ru-RU" sz="2000" b="1"/>
              <a:t/>
            </a:r>
            <a:br>
              <a:rPr lang="en-US" altLang="ru-RU" sz="2000" b="1"/>
            </a:br>
            <a:endParaRPr lang="ru-RU" altLang="ru-RU" sz="2000" b="1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2000" b="1"/>
              <a:t> Избыточное высвобождение </a:t>
            </a:r>
            <a:r>
              <a:rPr lang="en-US" altLang="ru-RU" sz="2000" b="1"/>
              <a:t/>
            </a:r>
            <a:br>
              <a:rPr lang="en-US" altLang="ru-RU" sz="2000" b="1"/>
            </a:br>
            <a:r>
              <a:rPr lang="en-US" altLang="ru-RU" sz="2000" b="1"/>
              <a:t>     </a:t>
            </a:r>
            <a:r>
              <a:rPr lang="ru-RU" altLang="ru-RU" sz="2000" b="1"/>
              <a:t>стрессовых гормонов </a:t>
            </a:r>
            <a:br>
              <a:rPr lang="ru-RU" altLang="ru-RU" sz="2000" b="1"/>
            </a:br>
            <a:r>
              <a:rPr lang="ru-RU" altLang="ru-RU" sz="2000" b="1"/>
              <a:t>     (адреналин, норадреналин, </a:t>
            </a:r>
            <a:r>
              <a:rPr lang="en-US" altLang="ru-RU" sz="2000" b="1"/>
              <a:t/>
            </a:r>
            <a:br>
              <a:rPr lang="en-US" altLang="ru-RU" sz="2000" b="1"/>
            </a:br>
            <a:r>
              <a:rPr lang="en-US" altLang="ru-RU" sz="2000" b="1"/>
              <a:t>     </a:t>
            </a:r>
            <a:r>
              <a:rPr lang="ru-RU" altLang="ru-RU" sz="2000" b="1"/>
              <a:t>кортизон и кортизол)</a:t>
            </a:r>
            <a:r>
              <a:rPr lang="en-US" altLang="ru-RU" sz="2000" b="1"/>
              <a:t/>
            </a:r>
            <a:br>
              <a:rPr lang="en-US" altLang="ru-RU" sz="2000" b="1"/>
            </a:br>
            <a:endParaRPr lang="ru-RU" altLang="ru-RU" sz="2000" b="1"/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2000" b="1"/>
              <a:t>Гипервентиляция</a:t>
            </a:r>
          </a:p>
        </p:txBody>
      </p:sp>
      <p:sp>
        <p:nvSpPr>
          <p:cNvPr id="11267" name="Rectangle 14"/>
          <p:cNvSpPr>
            <a:spLocks noChangeArrowheads="1"/>
          </p:cNvSpPr>
          <p:nvPr/>
        </p:nvSpPr>
        <p:spPr bwMode="auto">
          <a:xfrm>
            <a:off x="468313" y="201613"/>
            <a:ext cx="84582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663300"/>
                </a:solidFill>
                <a:latin typeface="Calibri" pitchFamily="34" charset="0"/>
              </a:rPr>
              <a:t>Результаты воздействия стресса </a:t>
            </a:r>
            <a:br>
              <a:rPr lang="ru-RU" altLang="ru-RU" b="1">
                <a:solidFill>
                  <a:srgbClr val="663300"/>
                </a:solidFill>
                <a:latin typeface="Calibri" pitchFamily="34" charset="0"/>
              </a:rPr>
            </a:br>
            <a:r>
              <a:rPr lang="ru-RU" altLang="ru-RU" b="1">
                <a:solidFill>
                  <a:srgbClr val="663300"/>
                </a:solidFill>
                <a:latin typeface="Calibri" pitchFamily="34" charset="0"/>
              </a:rPr>
              <a:t>и родовой боли</a:t>
            </a:r>
          </a:p>
        </p:txBody>
      </p:sp>
      <p:pic>
        <p:nvPicPr>
          <p:cNvPr id="11268" name="Picture 19" descr="thumb_b_WSART133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412875"/>
            <a:ext cx="404653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863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468313" y="1268413"/>
            <a:ext cx="8294687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/>
              <a:t>Стимуляция </a:t>
            </a:r>
            <a:r>
              <a:rPr lang="ru-RU" altLang="ru-RU" sz="2000" b="1">
                <a:solidFill>
                  <a:srgbClr val="FF0000"/>
                </a:solidFill>
              </a:rPr>
              <a:t>α</a:t>
            </a:r>
            <a:r>
              <a:rPr lang="ru-RU" altLang="ru-RU" sz="2000" b="1"/>
              <a:t>-адренорецепторов </a:t>
            </a:r>
            <a:r>
              <a:rPr lang="ru-RU" altLang="ru-RU" sz="2000" b="1">
                <a:solidFill>
                  <a:srgbClr val="FF0000"/>
                </a:solidFill>
              </a:rPr>
              <a:t>=&gt;</a:t>
            </a:r>
            <a:r>
              <a:rPr lang="ru-RU" altLang="ru-RU" sz="2000" b="1"/>
              <a:t> вазоконстрикция </a:t>
            </a:r>
            <a:r>
              <a:rPr lang="ru-RU" altLang="ru-RU" sz="2000" b="1">
                <a:solidFill>
                  <a:srgbClr val="FF0000"/>
                </a:solidFill>
              </a:rPr>
              <a:t>=&gt;</a:t>
            </a:r>
            <a:r>
              <a:rPr lang="ru-RU" altLang="ru-RU" sz="2000" b="1"/>
              <a:t> снижение плацентарной перфузии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/>
              <a:t> 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/>
              <a:t>Стимуляция </a:t>
            </a:r>
            <a:r>
              <a:rPr lang="ru-RU" altLang="ru-RU" sz="2000" b="1">
                <a:solidFill>
                  <a:srgbClr val="FF0000"/>
                </a:solidFill>
              </a:rPr>
              <a:t>β</a:t>
            </a:r>
            <a:r>
              <a:rPr lang="ru-RU" altLang="ru-RU" sz="2000" b="1"/>
              <a:t>-адренорецепторов </a:t>
            </a:r>
            <a:r>
              <a:rPr lang="ru-RU" altLang="ru-RU" sz="2000" b="1">
                <a:solidFill>
                  <a:srgbClr val="FF0000"/>
                </a:solidFill>
              </a:rPr>
              <a:t>=&gt;</a:t>
            </a:r>
            <a:r>
              <a:rPr lang="ru-RU" altLang="ru-RU" sz="2000" b="1"/>
              <a:t> пролонгирование родов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/>
              <a:t> 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/>
              <a:t>Повышенный уровень адреналина </a:t>
            </a:r>
            <a:r>
              <a:rPr lang="ru-RU" altLang="ru-RU" sz="2000" b="1">
                <a:solidFill>
                  <a:srgbClr val="FF0000"/>
                </a:solidFill>
              </a:rPr>
              <a:t>=&gt;</a:t>
            </a:r>
            <a:r>
              <a:rPr lang="ru-RU" altLang="ru-RU" sz="2000" b="1"/>
              <a:t> дискоординация родовой деятельности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/>
              <a:t> 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/>
              <a:t>Повышенный уровень норадреналина </a:t>
            </a:r>
            <a:r>
              <a:rPr lang="ru-RU" altLang="ru-RU" sz="2000" b="1">
                <a:solidFill>
                  <a:srgbClr val="FF0000"/>
                </a:solidFill>
              </a:rPr>
              <a:t>=&gt;</a:t>
            </a:r>
            <a:r>
              <a:rPr lang="ru-RU" altLang="ru-RU" sz="2000" b="1"/>
              <a:t> маточно-плацентарная вазоконстрикция </a:t>
            </a:r>
            <a:r>
              <a:rPr lang="ru-RU" altLang="ru-RU" sz="2000" b="1">
                <a:solidFill>
                  <a:srgbClr val="FF0000"/>
                </a:solidFill>
              </a:rPr>
              <a:t>=&gt;</a:t>
            </a:r>
            <a:r>
              <a:rPr lang="ru-RU" altLang="ru-RU" sz="2000" b="1"/>
              <a:t> гипоксия плода</a:t>
            </a:r>
            <a:r>
              <a:rPr lang="ru-RU" altLang="ru-RU" sz="2000" b="1">
                <a:solidFill>
                  <a:srgbClr val="0000FF"/>
                </a:solidFill>
              </a:rPr>
              <a:t>   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468313" y="188913"/>
            <a:ext cx="84582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663300"/>
                </a:solidFill>
                <a:latin typeface="Calibri" pitchFamily="34" charset="0"/>
              </a:rPr>
              <a:t>Влияние катехоламинов на процесс родов</a:t>
            </a:r>
          </a:p>
        </p:txBody>
      </p:sp>
    </p:spTree>
    <p:extLst>
      <p:ext uri="{BB962C8B-B14F-4D97-AF65-F5344CB8AC3E}">
        <p14:creationId xmlns:p14="http://schemas.microsoft.com/office/powerpoint/2010/main" val="353966182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468313" y="188913"/>
            <a:ext cx="84582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663300"/>
                </a:solidFill>
              </a:rPr>
              <a:t>Последствия гипервентиляции у роженицы 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468313" y="1268413"/>
            <a:ext cx="73437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265113"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2000" b="1">
                <a:latin typeface="Calibri" pitchFamily="34" charset="0"/>
              </a:rPr>
              <a:t>Развитие кислородного дефицита у матери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ru-RU" altLang="ru-RU" sz="2000" b="1"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2000" b="1">
                <a:latin typeface="Calibri" pitchFamily="34" charset="0"/>
              </a:rPr>
              <a:t>Гипокапния </a:t>
            </a:r>
            <a:r>
              <a:rPr lang="ru-RU" altLang="ru-RU" sz="2000" b="1">
                <a:solidFill>
                  <a:srgbClr val="FF0000"/>
                </a:solidFill>
                <a:latin typeface="Calibri" pitchFamily="34" charset="0"/>
              </a:rPr>
              <a:t>=&gt;</a:t>
            </a:r>
            <a:r>
              <a:rPr lang="ru-RU" altLang="ru-RU" sz="2000" b="1">
                <a:latin typeface="Calibri" pitchFamily="34" charset="0"/>
              </a:rPr>
              <a:t> вазоконстрикция </a:t>
            </a:r>
            <a:r>
              <a:rPr lang="ru-RU" altLang="ru-RU" sz="2000" b="1">
                <a:solidFill>
                  <a:srgbClr val="FF0000"/>
                </a:solidFill>
                <a:latin typeface="Calibri" pitchFamily="34" charset="0"/>
              </a:rPr>
              <a:t>=&gt;</a:t>
            </a:r>
            <a:r>
              <a:rPr lang="ru-RU" altLang="ru-RU" sz="2000" b="1">
                <a:latin typeface="Calibri" pitchFamily="34" charset="0"/>
              </a:rPr>
              <a:t> снижение мозгового, </a:t>
            </a:r>
            <a:r>
              <a:rPr lang="en-US" altLang="ru-RU" sz="2000" b="1">
                <a:latin typeface="Calibri" pitchFamily="34" charset="0"/>
              </a:rPr>
              <a:t/>
            </a:r>
            <a:br>
              <a:rPr lang="en-US" altLang="ru-RU" sz="2000" b="1">
                <a:latin typeface="Calibri" pitchFamily="34" charset="0"/>
              </a:rPr>
            </a:br>
            <a:r>
              <a:rPr lang="en-US" altLang="ru-RU" sz="2000" b="1">
                <a:latin typeface="Calibri" pitchFamily="34" charset="0"/>
              </a:rPr>
              <a:t>     </a:t>
            </a:r>
            <a:r>
              <a:rPr lang="ru-RU" altLang="ru-RU" sz="2000" b="1">
                <a:latin typeface="Calibri" pitchFamily="34" charset="0"/>
              </a:rPr>
              <a:t>пуповинного и маточно-плацентарного кровотока </a:t>
            </a: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endParaRPr lang="ru-RU" altLang="ru-RU" sz="2000" b="1"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§"/>
            </a:pPr>
            <a:r>
              <a:rPr lang="ru-RU" altLang="ru-RU" sz="2000" b="1">
                <a:latin typeface="Calibri" pitchFamily="34" charset="0"/>
              </a:rPr>
              <a:t>Дыхательный алкалоз </a:t>
            </a:r>
            <a:r>
              <a:rPr lang="ru-RU" altLang="ru-RU" sz="2000" b="1">
                <a:solidFill>
                  <a:srgbClr val="FF0000"/>
                </a:solidFill>
                <a:latin typeface="Calibri" pitchFamily="34" charset="0"/>
              </a:rPr>
              <a:t>=&gt;</a:t>
            </a:r>
            <a:r>
              <a:rPr lang="ru-RU" altLang="ru-RU" sz="2000" b="1">
                <a:latin typeface="Calibri" pitchFamily="34" charset="0"/>
              </a:rPr>
              <a:t> сдвиг влево кривой диссоциации </a:t>
            </a:r>
            <a:r>
              <a:rPr lang="en-US" altLang="ru-RU" sz="2000" b="1">
                <a:latin typeface="Calibri" pitchFamily="34" charset="0"/>
              </a:rPr>
              <a:t/>
            </a:r>
            <a:br>
              <a:rPr lang="en-US" altLang="ru-RU" sz="2000" b="1">
                <a:latin typeface="Calibri" pitchFamily="34" charset="0"/>
              </a:rPr>
            </a:br>
            <a:r>
              <a:rPr lang="en-US" altLang="ru-RU" sz="2000" b="1">
                <a:latin typeface="Calibri" pitchFamily="34" charset="0"/>
              </a:rPr>
              <a:t>     </a:t>
            </a:r>
            <a:r>
              <a:rPr lang="ru-RU" altLang="ru-RU" sz="2000" b="1">
                <a:latin typeface="Calibri" pitchFamily="34" charset="0"/>
              </a:rPr>
              <a:t>гемоглобина </a:t>
            </a:r>
            <a:r>
              <a:rPr lang="ru-RU" altLang="ru-RU" sz="2000" b="1">
                <a:solidFill>
                  <a:srgbClr val="FF0000"/>
                </a:solidFill>
                <a:latin typeface="Calibri" pitchFamily="34" charset="0"/>
              </a:rPr>
              <a:t>=&gt;</a:t>
            </a:r>
            <a:r>
              <a:rPr lang="ru-RU" altLang="ru-RU" sz="2000" b="1">
                <a:latin typeface="Calibri" pitchFamily="34" charset="0"/>
              </a:rPr>
              <a:t> ухудшение отдачи кислорода в тканях</a:t>
            </a:r>
            <a:r>
              <a:rPr lang="en-US" altLang="ru-RU" sz="2000" b="1">
                <a:latin typeface="Calibri" pitchFamily="34" charset="0"/>
              </a:rPr>
              <a:t/>
            </a:r>
            <a:br>
              <a:rPr lang="en-US" altLang="ru-RU" sz="2000" b="1">
                <a:latin typeface="Calibri" pitchFamily="34" charset="0"/>
              </a:rPr>
            </a:br>
            <a:r>
              <a:rPr lang="en-US" altLang="ru-RU" sz="2000" b="1">
                <a:latin typeface="Calibri" pitchFamily="34" charset="0"/>
              </a:rPr>
              <a:t>  </a:t>
            </a:r>
            <a:r>
              <a:rPr lang="ru-RU" altLang="ru-RU" sz="2000" b="1">
                <a:latin typeface="Calibri" pitchFamily="34" charset="0"/>
              </a:rPr>
              <a:t> </a:t>
            </a:r>
            <a:r>
              <a:rPr lang="en-US" altLang="ru-RU" sz="2000" b="1">
                <a:latin typeface="Calibri" pitchFamily="34" charset="0"/>
              </a:rPr>
              <a:t>  </a:t>
            </a:r>
            <a:r>
              <a:rPr lang="ru-RU" altLang="ru-RU" sz="2000" b="1">
                <a:latin typeface="Calibri" pitchFamily="34" charset="0"/>
              </a:rPr>
              <a:t>матери и крови плода 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1485900" y="4508500"/>
            <a:ext cx="6172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663300"/>
                </a:solidFill>
                <a:latin typeface="Calibri" pitchFamily="34" charset="0"/>
              </a:rPr>
              <a:t>Все эти стрессовые реакции могут быть ослаблены </a:t>
            </a:r>
            <a:r>
              <a:rPr lang="en-US" altLang="ru-RU" sz="2000" b="1">
                <a:solidFill>
                  <a:srgbClr val="663300"/>
                </a:solidFill>
                <a:latin typeface="Calibri" pitchFamily="34" charset="0"/>
              </a:rPr>
              <a:t/>
            </a:r>
            <a:br>
              <a:rPr lang="en-US" altLang="ru-RU" sz="2000" b="1">
                <a:solidFill>
                  <a:srgbClr val="663300"/>
                </a:solidFill>
                <a:latin typeface="Calibri" pitchFamily="34" charset="0"/>
              </a:rPr>
            </a:br>
            <a:r>
              <a:rPr lang="ru-RU" altLang="ru-RU" sz="2000" b="1">
                <a:solidFill>
                  <a:srgbClr val="663300"/>
                </a:solidFill>
                <a:latin typeface="Calibri" pitchFamily="34" charset="0"/>
              </a:rPr>
              <a:t>или даже полностью сняты адекватным обезболиванием</a:t>
            </a:r>
          </a:p>
        </p:txBody>
      </p:sp>
      <p:pic>
        <p:nvPicPr>
          <p:cNvPr id="13317" name="Picture 9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4876800"/>
            <a:ext cx="15367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9962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70088"/>
            <a:ext cx="8467725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3171" name="Group 3"/>
          <p:cNvGraphicFramePr>
            <a:graphicFrameLocks noGrp="1"/>
          </p:cNvGraphicFramePr>
          <p:nvPr/>
        </p:nvGraphicFramePr>
        <p:xfrm>
          <a:off x="468313" y="1268413"/>
          <a:ext cx="8458200" cy="2714624"/>
        </p:xfrm>
        <a:graphic>
          <a:graphicData uri="http://schemas.openxmlformats.org/drawingml/2006/table">
            <a:tbl>
              <a:tblPr/>
              <a:tblGrid>
                <a:gridCol w="1530350"/>
                <a:gridCol w="2876550"/>
                <a:gridCol w="4051300"/>
              </a:tblGrid>
              <a:tr h="7018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 родов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Характеристики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  <a:tr h="100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Первый 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Висцеральная боль: диффузная, без точной локализации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Корешки спинномозговых нервов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(T10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L1)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6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Второй 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Соматическая боль: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острая и хорошо локализованная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Срамной нерв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(S2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S4 крестцовые корешки)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1544638" y="188913"/>
            <a:ext cx="6053137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Times New Roman" pitchFamily="18" charset="0"/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 New Roman" pitchFamily="18" charset="0"/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663300"/>
                </a:solidFill>
              </a:rPr>
              <a:t>Восприятие боли в родах </a:t>
            </a:r>
          </a:p>
        </p:txBody>
      </p:sp>
    </p:spTree>
    <p:extLst>
      <p:ext uri="{BB962C8B-B14F-4D97-AF65-F5344CB8AC3E}">
        <p14:creationId xmlns:p14="http://schemas.microsoft.com/office/powerpoint/2010/main" val="5802863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878</Words>
  <Application>Microsoft Office PowerPoint</Application>
  <PresentationFormat>Экран (4:3)</PresentationFormat>
  <Paragraphs>265</Paragraphs>
  <Slides>43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5" baseType="lpstr">
      <vt:lpstr>Оформление по умолчанию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Acupan® показания</vt:lpstr>
      <vt:lpstr>Презентация PowerPoint</vt:lpstr>
      <vt:lpstr>Принцип мультимодальной анальгезии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Сравнительный анализ КТГ и ЭКГ+КТГ в течение родов</vt:lpstr>
      <vt:lpstr>Сравнительный анализ КТГ и ЭКГ+КТГ в течение родов</vt:lpstr>
      <vt:lpstr>Биохимическая верификация гипоксии плода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Shifman</dc:creator>
  <cp:lastModifiedBy>Efim</cp:lastModifiedBy>
  <cp:revision>84</cp:revision>
  <dcterms:created xsi:type="dcterms:W3CDTF">2006-05-21T12:10:34Z</dcterms:created>
  <dcterms:modified xsi:type="dcterms:W3CDTF">2015-03-01T09:50:27Z</dcterms:modified>
</cp:coreProperties>
</file>