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rts/chart3.xml" ContentType="application/vnd.openxmlformats-officedocument.drawingml.chart+xml"/>
  <Override PartName="/ppt/drawings/drawing1.xml" ContentType="application/vnd.openxmlformats-officedocument.drawingml.chartshapes+xml"/>
  <Override PartName="/ppt/charts/chart4.xml" ContentType="application/vnd.openxmlformats-officedocument.drawingml.chart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7"/>
  </p:notesMasterIdLst>
  <p:sldIdLst>
    <p:sldId id="257" r:id="rId2"/>
    <p:sldId id="265" r:id="rId3"/>
    <p:sldId id="267" r:id="rId4"/>
    <p:sldId id="266" r:id="rId5"/>
    <p:sldId id="268" r:id="rId6"/>
    <p:sldId id="269" r:id="rId7"/>
    <p:sldId id="270" r:id="rId8"/>
    <p:sldId id="271" r:id="rId9"/>
    <p:sldId id="272" r:id="rId10"/>
    <p:sldId id="273" r:id="rId11"/>
    <p:sldId id="274" r:id="rId12"/>
    <p:sldId id="275" r:id="rId13"/>
    <p:sldId id="276" r:id="rId14"/>
    <p:sldId id="277" r:id="rId15"/>
    <p:sldId id="278" r:id="rId16"/>
    <p:sldId id="279" r:id="rId17"/>
    <p:sldId id="280" r:id="rId18"/>
    <p:sldId id="281" r:id="rId19"/>
    <p:sldId id="283" r:id="rId20"/>
    <p:sldId id="284" r:id="rId21"/>
    <p:sldId id="285" r:id="rId22"/>
    <p:sldId id="286" r:id="rId23"/>
    <p:sldId id="287" r:id="rId24"/>
    <p:sldId id="288" r:id="rId25"/>
    <p:sldId id="289" r:id="rId26"/>
    <p:sldId id="290" r:id="rId27"/>
    <p:sldId id="291" r:id="rId28"/>
    <p:sldId id="292" r:id="rId29"/>
    <p:sldId id="293" r:id="rId30"/>
    <p:sldId id="294" r:id="rId31"/>
    <p:sldId id="296" r:id="rId32"/>
    <p:sldId id="298" r:id="rId33"/>
    <p:sldId id="299" r:id="rId34"/>
    <p:sldId id="300" r:id="rId35"/>
    <p:sldId id="301" r:id="rId36"/>
    <p:sldId id="302" r:id="rId37"/>
    <p:sldId id="303" r:id="rId38"/>
    <p:sldId id="304" r:id="rId39"/>
    <p:sldId id="305" r:id="rId40"/>
    <p:sldId id="306" r:id="rId41"/>
    <p:sldId id="307" r:id="rId42"/>
    <p:sldId id="308" r:id="rId43"/>
    <p:sldId id="310" r:id="rId44"/>
    <p:sldId id="309" r:id="rId45"/>
    <p:sldId id="311" r:id="rId4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>
        <p:scale>
          <a:sx n="133" d="100"/>
          <a:sy n="133" d="100"/>
        </p:scale>
        <p:origin x="-114" y="-4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445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Book1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BiryN7462\Desktop\Book1.xlsx" TargetMode="Externa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1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Sheet1!$D$6</c:f>
              <c:strCache>
                <c:ptCount val="1"/>
                <c:pt idx="0">
                  <c:v>Гемоглобин, г/л</c:v>
                </c:pt>
              </c:strCache>
            </c:strRef>
          </c:tx>
          <c:spPr>
            <a:ln w="28575">
              <a:solidFill>
                <a:srgbClr val="00B0F0"/>
              </a:solidFill>
            </a:ln>
          </c:spPr>
          <c:marker>
            <c:spPr>
              <a:ln w="28575">
                <a:solidFill>
                  <a:srgbClr val="00B0F0"/>
                </a:solidFill>
              </a:ln>
            </c:spPr>
          </c:marker>
          <c:dLbls>
            <c:dLbl>
              <c:idx val="0"/>
              <c:layout>
                <c:manualLayout>
                  <c:x val="-3.5466901218638699E-2"/>
                  <c:y val="-2.826462569879439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9B2F-4F49-A6B1-2D839C5435E1}"/>
                </c:ext>
              </c:extLst>
            </c:dLbl>
            <c:dLbl>
              <c:idx val="3"/>
              <c:layout>
                <c:manualLayout>
                  <c:x val="-2.3409107013521537E-2"/>
                  <c:y val="-2.826462569879450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9B2F-4F49-A6B1-2D839C5435E1}"/>
                </c:ext>
              </c:extLst>
            </c:dLbl>
            <c:dLbl>
              <c:idx val="4"/>
              <c:layout>
                <c:manualLayout>
                  <c:x val="-2.0583626384249112E-2"/>
                  <c:y val="-3.045611000491963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9B2F-4F49-A6B1-2D839C5435E1}"/>
                </c:ext>
              </c:extLst>
            </c:dLbl>
            <c:dLbl>
              <c:idx val="8"/>
              <c:layout>
                <c:manualLayout>
                  <c:x val="-2.557771901618542E-2"/>
                  <c:y val="-2.826462569879450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9B2F-4F49-A6B1-2D839C5435E1}"/>
                </c:ext>
              </c:extLst>
            </c:dLbl>
            <c:spPr>
              <a:solidFill>
                <a:schemeClr val="accent1">
                  <a:lumMod val="75000"/>
                </a:schemeClr>
              </a:solidFill>
            </c:spPr>
            <c:txPr>
              <a:bodyPr/>
              <a:lstStyle/>
              <a:p>
                <a:pPr>
                  <a:defRPr>
                    <a:solidFill>
                      <a:srgbClr val="FBE5D6"/>
                    </a:solidFill>
                  </a:defRPr>
                </a:pPr>
                <a:endParaRPr lang="ru-RU"/>
              </a:p>
            </c:tx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Sheet1!$E$5:$R$5</c:f>
              <c:numCache>
                <c:formatCode>[$-419]d\ mmm;@</c:formatCode>
                <c:ptCount val="14"/>
                <c:pt idx="0">
                  <c:v>42395</c:v>
                </c:pt>
                <c:pt idx="1">
                  <c:v>42396</c:v>
                </c:pt>
                <c:pt idx="2">
                  <c:v>42397</c:v>
                </c:pt>
                <c:pt idx="3">
                  <c:v>42398</c:v>
                </c:pt>
                <c:pt idx="4">
                  <c:v>42399</c:v>
                </c:pt>
                <c:pt idx="5">
                  <c:v>42400</c:v>
                </c:pt>
                <c:pt idx="6">
                  <c:v>42401</c:v>
                </c:pt>
                <c:pt idx="7">
                  <c:v>42402</c:v>
                </c:pt>
                <c:pt idx="8">
                  <c:v>42403</c:v>
                </c:pt>
                <c:pt idx="9">
                  <c:v>42404</c:v>
                </c:pt>
                <c:pt idx="10">
                  <c:v>42405</c:v>
                </c:pt>
                <c:pt idx="11">
                  <c:v>42406</c:v>
                </c:pt>
                <c:pt idx="12">
                  <c:v>42407</c:v>
                </c:pt>
                <c:pt idx="13">
                  <c:v>42408</c:v>
                </c:pt>
              </c:numCache>
            </c:numRef>
          </c:cat>
          <c:val>
            <c:numRef>
              <c:f>Sheet1!$E$6:$R$6</c:f>
              <c:numCache>
                <c:formatCode>General</c:formatCode>
                <c:ptCount val="14"/>
                <c:pt idx="0">
                  <c:v>110</c:v>
                </c:pt>
                <c:pt idx="1">
                  <c:v>57</c:v>
                </c:pt>
                <c:pt idx="2">
                  <c:v>53</c:v>
                </c:pt>
                <c:pt idx="3">
                  <c:v>74</c:v>
                </c:pt>
                <c:pt idx="4">
                  <c:v>87</c:v>
                </c:pt>
                <c:pt idx="5">
                  <c:v>86</c:v>
                </c:pt>
                <c:pt idx="6">
                  <c:v>77</c:v>
                </c:pt>
                <c:pt idx="7">
                  <c:v>87</c:v>
                </c:pt>
                <c:pt idx="8">
                  <c:v>100</c:v>
                </c:pt>
                <c:pt idx="9">
                  <c:v>92</c:v>
                </c:pt>
                <c:pt idx="10">
                  <c:v>82</c:v>
                </c:pt>
                <c:pt idx="11">
                  <c:v>93</c:v>
                </c:pt>
                <c:pt idx="12">
                  <c:v>94</c:v>
                </c:pt>
                <c:pt idx="13">
                  <c:v>96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4-9B2F-4F49-A6B1-2D839C5435E1}"/>
            </c:ext>
          </c:extLst>
        </c:ser>
        <c:ser>
          <c:idx val="1"/>
          <c:order val="1"/>
          <c:tx>
            <c:strRef>
              <c:f>Sheet1!$D$7</c:f>
              <c:strCache>
                <c:ptCount val="1"/>
                <c:pt idx="0">
                  <c:v>Тромбоциты, 109/ л</c:v>
                </c:pt>
              </c:strCache>
            </c:strRef>
          </c:tx>
          <c:spPr>
            <a:ln w="28575">
              <a:solidFill>
                <a:srgbClr val="FF0000"/>
              </a:solidFill>
            </a:ln>
          </c:spPr>
          <c:marker>
            <c:spPr>
              <a:solidFill>
                <a:srgbClr val="FF0000"/>
              </a:solidFill>
              <a:ln w="28575">
                <a:solidFill>
                  <a:srgbClr val="FF0000"/>
                </a:solidFill>
              </a:ln>
            </c:spPr>
          </c:marker>
          <c:dLbls>
            <c:dLbl>
              <c:idx val="3"/>
              <c:layout>
                <c:manualLayout>
                  <c:x val="-2.3409107013521537E-2"/>
                  <c:y val="2.826462569879450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9B2F-4F49-A6B1-2D839C5435E1}"/>
                </c:ext>
              </c:extLst>
            </c:dLbl>
            <c:dLbl>
              <c:idx val="4"/>
              <c:layout>
                <c:manualLayout>
                  <c:x val="-2.0583626384249112E-2"/>
                  <c:y val="2.169017278041904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9B2F-4F49-A6B1-2D839C5435E1}"/>
                </c:ext>
              </c:extLst>
            </c:dLbl>
            <c:dLbl>
              <c:idx val="8"/>
              <c:layout>
                <c:manualLayout>
                  <c:x val="-2.0583626384249112E-2"/>
                  <c:y val="3.922204722942034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9B2F-4F49-A6B1-2D839C5435E1}"/>
                </c:ext>
              </c:extLst>
            </c:dLbl>
            <c:spPr>
              <a:solidFill>
                <a:srgbClr val="FF0000"/>
              </a:solidFill>
            </c:spPr>
            <c:txPr>
              <a:bodyPr/>
              <a:lstStyle/>
              <a:p>
                <a:pPr>
                  <a:defRPr>
                    <a:solidFill>
                      <a:srgbClr val="FBE5D6"/>
                    </a:solidFill>
                  </a:defRPr>
                </a:pPr>
                <a:endParaRPr lang="ru-RU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Sheet1!$E$5:$R$5</c:f>
              <c:numCache>
                <c:formatCode>[$-419]d\ mmm;@</c:formatCode>
                <c:ptCount val="14"/>
                <c:pt idx="0">
                  <c:v>42395</c:v>
                </c:pt>
                <c:pt idx="1">
                  <c:v>42396</c:v>
                </c:pt>
                <c:pt idx="2">
                  <c:v>42397</c:v>
                </c:pt>
                <c:pt idx="3">
                  <c:v>42398</c:v>
                </c:pt>
                <c:pt idx="4">
                  <c:v>42399</c:v>
                </c:pt>
                <c:pt idx="5">
                  <c:v>42400</c:v>
                </c:pt>
                <c:pt idx="6">
                  <c:v>42401</c:v>
                </c:pt>
                <c:pt idx="7">
                  <c:v>42402</c:v>
                </c:pt>
                <c:pt idx="8">
                  <c:v>42403</c:v>
                </c:pt>
                <c:pt idx="9">
                  <c:v>42404</c:v>
                </c:pt>
                <c:pt idx="10">
                  <c:v>42405</c:v>
                </c:pt>
                <c:pt idx="11">
                  <c:v>42406</c:v>
                </c:pt>
                <c:pt idx="12">
                  <c:v>42407</c:v>
                </c:pt>
                <c:pt idx="13">
                  <c:v>42408</c:v>
                </c:pt>
              </c:numCache>
            </c:numRef>
          </c:cat>
          <c:val>
            <c:numRef>
              <c:f>Sheet1!$E$7:$R$7</c:f>
              <c:numCache>
                <c:formatCode>General</c:formatCode>
                <c:ptCount val="14"/>
                <c:pt idx="0">
                  <c:v>220</c:v>
                </c:pt>
                <c:pt idx="1">
                  <c:v>66</c:v>
                </c:pt>
                <c:pt idx="2">
                  <c:v>56</c:v>
                </c:pt>
                <c:pt idx="3">
                  <c:v>63</c:v>
                </c:pt>
                <c:pt idx="4">
                  <c:v>71</c:v>
                </c:pt>
                <c:pt idx="5">
                  <c:v>98</c:v>
                </c:pt>
                <c:pt idx="6">
                  <c:v>108</c:v>
                </c:pt>
                <c:pt idx="7">
                  <c:v>95</c:v>
                </c:pt>
                <c:pt idx="8">
                  <c:v>84</c:v>
                </c:pt>
                <c:pt idx="9">
                  <c:v>96</c:v>
                </c:pt>
                <c:pt idx="10">
                  <c:v>113</c:v>
                </c:pt>
                <c:pt idx="11">
                  <c:v>145</c:v>
                </c:pt>
                <c:pt idx="12">
                  <c:v>199</c:v>
                </c:pt>
                <c:pt idx="13">
                  <c:v>218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8-9B2F-4F49-A6B1-2D839C5435E1}"/>
            </c:ext>
          </c:extLst>
        </c:ser>
        <c:ser>
          <c:idx val="2"/>
          <c:order val="2"/>
          <c:tx>
            <c:strRef>
              <c:f>Sheet1!$D$8</c:f>
              <c:strCache>
                <c:ptCount val="1"/>
                <c:pt idx="0">
                  <c:v>Креатинин, мкм/л</c:v>
                </c:pt>
              </c:strCache>
            </c:strRef>
          </c:tx>
          <c:spPr>
            <a:ln w="28575">
              <a:solidFill>
                <a:srgbClr val="00B050"/>
              </a:solidFill>
            </a:ln>
          </c:spPr>
          <c:marker>
            <c:spPr>
              <a:solidFill>
                <a:srgbClr val="00B050"/>
              </a:solidFill>
              <a:ln w="28575">
                <a:solidFill>
                  <a:srgbClr val="00B050"/>
                </a:solidFill>
              </a:ln>
            </c:spPr>
          </c:marker>
          <c:dLbls>
            <c:dLbl>
              <c:idx val="0"/>
              <c:layout>
                <c:manualLayout>
                  <c:x val="-3.5516291509953529E-2"/>
                  <c:y val="2.1914843061251617E-3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9B2F-4F49-A6B1-2D839C5435E1}"/>
                </c:ext>
              </c:extLst>
            </c:dLbl>
            <c:dLbl>
              <c:idx val="1"/>
              <c:layout>
                <c:manualLayout>
                  <c:x val="-2.9667546607359843E-4"/>
                  <c:y val="0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9B2F-4F49-A6B1-2D839C5435E1}"/>
                </c:ext>
              </c:extLst>
            </c:dLbl>
            <c:dLbl>
              <c:idx val="3"/>
              <c:layout>
                <c:manualLayout>
                  <c:x val="-1.7094157807097817E-3"/>
                  <c:y val="1.314890583675090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9B2F-4F49-A6B1-2D839C5435E1}"/>
                </c:ext>
              </c:extLst>
            </c:dLbl>
            <c:dLbl>
              <c:idx val="5"/>
              <c:layout>
                <c:manualLayout>
                  <c:x val="-4.6917105849067414E-2"/>
                  <c:y val="1.753187444900132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9B2F-4F49-A6B1-2D839C5435E1}"/>
                </c:ext>
              </c:extLst>
            </c:dLbl>
            <c:dLbl>
              <c:idx val="12"/>
              <c:layout>
                <c:manualLayout>
                  <c:x val="-3.5615183331978099E-2"/>
                  <c:y val="-2.191484306125161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9B2F-4F49-A6B1-2D839C5435E1}"/>
                </c:ext>
              </c:extLst>
            </c:dLbl>
            <c:spPr>
              <a:solidFill>
                <a:schemeClr val="accent6">
                  <a:lumMod val="75000"/>
                </a:schemeClr>
              </a:solidFill>
            </c:spPr>
            <c:txPr>
              <a:bodyPr/>
              <a:lstStyle/>
              <a:p>
                <a:pPr>
                  <a:defRPr>
                    <a:solidFill>
                      <a:srgbClr val="FBE5D6"/>
                    </a:solidFill>
                  </a:defRPr>
                </a:pPr>
                <a:endParaRPr lang="ru-RU"/>
              </a:p>
            </c:txPr>
            <c:dLblPos val="l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Sheet1!$E$5:$R$5</c:f>
              <c:numCache>
                <c:formatCode>[$-419]d\ mmm;@</c:formatCode>
                <c:ptCount val="14"/>
                <c:pt idx="0">
                  <c:v>42395</c:v>
                </c:pt>
                <c:pt idx="1">
                  <c:v>42396</c:v>
                </c:pt>
                <c:pt idx="2">
                  <c:v>42397</c:v>
                </c:pt>
                <c:pt idx="3">
                  <c:v>42398</c:v>
                </c:pt>
                <c:pt idx="4">
                  <c:v>42399</c:v>
                </c:pt>
                <c:pt idx="5">
                  <c:v>42400</c:v>
                </c:pt>
                <c:pt idx="6">
                  <c:v>42401</c:v>
                </c:pt>
                <c:pt idx="7">
                  <c:v>42402</c:v>
                </c:pt>
                <c:pt idx="8">
                  <c:v>42403</c:v>
                </c:pt>
                <c:pt idx="9">
                  <c:v>42404</c:v>
                </c:pt>
                <c:pt idx="10">
                  <c:v>42405</c:v>
                </c:pt>
                <c:pt idx="11">
                  <c:v>42406</c:v>
                </c:pt>
                <c:pt idx="12">
                  <c:v>42407</c:v>
                </c:pt>
                <c:pt idx="13">
                  <c:v>42408</c:v>
                </c:pt>
              </c:numCache>
            </c:numRef>
          </c:cat>
          <c:val>
            <c:numRef>
              <c:f>Sheet1!$E$8:$R$8</c:f>
              <c:numCache>
                <c:formatCode>General</c:formatCode>
                <c:ptCount val="14"/>
                <c:pt idx="0">
                  <c:v>86</c:v>
                </c:pt>
                <c:pt idx="1">
                  <c:v>120</c:v>
                </c:pt>
                <c:pt idx="2">
                  <c:v>399</c:v>
                </c:pt>
                <c:pt idx="3">
                  <c:v>475</c:v>
                </c:pt>
                <c:pt idx="4">
                  <c:v>544</c:v>
                </c:pt>
                <c:pt idx="5">
                  <c:v>523</c:v>
                </c:pt>
                <c:pt idx="6">
                  <c:v>570</c:v>
                </c:pt>
                <c:pt idx="7">
                  <c:v>474</c:v>
                </c:pt>
                <c:pt idx="8">
                  <c:v>514</c:v>
                </c:pt>
                <c:pt idx="9">
                  <c:v>626</c:v>
                </c:pt>
                <c:pt idx="10">
                  <c:v>514</c:v>
                </c:pt>
                <c:pt idx="11">
                  <c:v>451</c:v>
                </c:pt>
                <c:pt idx="12">
                  <c:v>467</c:v>
                </c:pt>
                <c:pt idx="13">
                  <c:v>380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E-9B2F-4F49-A6B1-2D839C5435E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35613952"/>
        <c:axId val="47888000"/>
      </c:lineChart>
      <c:dateAx>
        <c:axId val="135613952"/>
        <c:scaling>
          <c:orientation val="minMax"/>
        </c:scaling>
        <c:delete val="0"/>
        <c:axPos val="b"/>
        <c:numFmt formatCode="[$-419]d\ mmm;@" sourceLinked="1"/>
        <c:majorTickMark val="out"/>
        <c:minorTickMark val="none"/>
        <c:tickLblPos val="nextTo"/>
        <c:spPr>
          <a:noFill/>
          <a:effectLst>
            <a:outerShdw blurRad="50800" dist="38100" dir="2700000" algn="tl" rotWithShape="0">
              <a:srgbClr val="000000">
                <a:alpha val="16000"/>
              </a:srgbClr>
            </a:outerShdw>
          </a:effectLst>
        </c:spPr>
        <c:txPr>
          <a:bodyPr/>
          <a:lstStyle/>
          <a:p>
            <a:pPr>
              <a:defRPr b="1">
                <a:solidFill>
                  <a:srgbClr val="FBE5D6"/>
                </a:solidFill>
                <a:latin typeface="+mj-lt"/>
              </a:defRPr>
            </a:pPr>
            <a:endParaRPr lang="ru-RU"/>
          </a:p>
        </c:txPr>
        <c:crossAx val="47888000"/>
        <c:crosses val="autoZero"/>
        <c:auto val="1"/>
        <c:lblOffset val="100"/>
        <c:baseTimeUnit val="days"/>
      </c:dateAx>
      <c:valAx>
        <c:axId val="47888000"/>
        <c:scaling>
          <c:orientation val="minMax"/>
          <c:max val="700"/>
        </c:scaling>
        <c:delete val="0"/>
        <c:axPos val="l"/>
        <c:majorGridlines>
          <c:spPr>
            <a:ln>
              <a:solidFill>
                <a:schemeClr val="accent2">
                  <a:lumMod val="20000"/>
                  <a:lumOff val="80000"/>
                </a:schemeClr>
              </a:solidFill>
            </a:ln>
          </c:spPr>
        </c:majorGridlines>
        <c:numFmt formatCode="General" sourceLinked="1"/>
        <c:majorTickMark val="out"/>
        <c:minorTickMark val="none"/>
        <c:tickLblPos val="nextTo"/>
        <c:spPr>
          <a:ln>
            <a:solidFill>
              <a:schemeClr val="accent2">
                <a:lumMod val="20000"/>
                <a:lumOff val="80000"/>
              </a:schemeClr>
            </a:solidFill>
          </a:ln>
        </c:spPr>
        <c:txPr>
          <a:bodyPr/>
          <a:lstStyle/>
          <a:p>
            <a:pPr>
              <a:defRPr>
                <a:solidFill>
                  <a:srgbClr val="FBE5D6"/>
                </a:solidFill>
              </a:defRPr>
            </a:pPr>
            <a:endParaRPr lang="ru-RU"/>
          </a:p>
        </c:txPr>
        <c:crossAx val="135613952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0.23715119357986711"/>
          <c:y val="0.9356538833340684"/>
          <c:w val="0.53982446966428244"/>
          <c:h val="4.4017344407291541E-2"/>
        </c:manualLayout>
      </c:layout>
      <c:overlay val="0"/>
      <c:spPr>
        <a:solidFill>
          <a:schemeClr val="accent2"/>
        </a:solidFill>
        <a:effectLst>
          <a:outerShdw blurRad="50800" dist="38100" dir="2700000" algn="tl" rotWithShape="0">
            <a:srgbClr val="000000">
              <a:alpha val="16000"/>
            </a:srgbClr>
          </a:outerShdw>
        </a:effectLst>
      </c:spPr>
      <c:txPr>
        <a:bodyPr/>
        <a:lstStyle/>
        <a:p>
          <a:pPr>
            <a:defRPr i="1">
              <a:solidFill>
                <a:srgbClr val="FBE5D6"/>
              </a:solidFill>
            </a:defRPr>
          </a:pPr>
          <a:endParaRPr lang="ru-RU"/>
        </a:p>
      </c:txPr>
    </c:legend>
    <c:plotVisOnly val="1"/>
    <c:dispBlanksAs val="gap"/>
    <c:showDLblsOverMax val="0"/>
  </c:chart>
  <c:spPr>
    <a:solidFill>
      <a:srgbClr val="ED7D31">
        <a:alpha val="64000"/>
      </a:srgbClr>
    </a:solidFill>
  </c:sp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3.2325341354802556E-2"/>
          <c:y val="2.7137223293261271E-2"/>
          <c:w val="0.95142682791271649"/>
          <c:h val="0.78267414873566343"/>
        </c:manualLayout>
      </c:layout>
      <c:lineChart>
        <c:grouping val="standard"/>
        <c:varyColors val="0"/>
        <c:ser>
          <c:idx val="0"/>
          <c:order val="0"/>
          <c:tx>
            <c:strRef>
              <c:f>Sheet1!$D$7</c:f>
              <c:strCache>
                <c:ptCount val="1"/>
                <c:pt idx="0">
                  <c:v>гемоглобин, г/л</c:v>
                </c:pt>
              </c:strCache>
            </c:strRef>
          </c:tx>
          <c:dLbls>
            <c:dLbl>
              <c:idx val="0"/>
              <c:layout>
                <c:manualLayout>
                  <c:x val="-3.6381446269086751E-2"/>
                  <c:y val="2.5058272030060714E-4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F45F-49CA-80D0-72AF5E27DE53}"/>
                </c:ext>
              </c:extLst>
            </c:dLbl>
            <c:dLbl>
              <c:idx val="1"/>
              <c:layout>
                <c:manualLayout>
                  <c:x val="4.9553442811869821E-4"/>
                  <c:y val="1.736026308491193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F45F-49CA-80D0-72AF5E27DE53}"/>
                </c:ext>
              </c:extLst>
            </c:dLbl>
            <c:dLbl>
              <c:idx val="2"/>
              <c:layout>
                <c:manualLayout>
                  <c:x val="-2.9616825122443118E-3"/>
                  <c:y val="2.224874318908661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F45F-49CA-80D0-72AF5E27DE53}"/>
                </c:ext>
              </c:extLst>
            </c:dLbl>
            <c:dLbl>
              <c:idx val="3"/>
              <c:layout>
                <c:manualLayout>
                  <c:x val="-1.6790550273696341E-2"/>
                  <c:y val="-3.396877800892196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F45F-49CA-80D0-72AF5E27DE53}"/>
                </c:ext>
              </c:extLst>
            </c:dLbl>
            <c:dLbl>
              <c:idx val="6"/>
              <c:layout>
                <c:manualLayout>
                  <c:x val="-1.9711943958604136E-2"/>
                  <c:y val="-3.396877800892205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F45F-49CA-80D0-72AF5E27DE53}"/>
                </c:ext>
              </c:extLst>
            </c:dLbl>
            <c:dLbl>
              <c:idx val="7"/>
              <c:layout>
                <c:manualLayout>
                  <c:x val="-1.3333333333333341E-2"/>
                  <c:y val="-5.596693847770817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F45F-49CA-80D0-72AF5E27DE53}"/>
                </c:ext>
              </c:extLst>
            </c:dLbl>
            <c:dLbl>
              <c:idx val="8"/>
              <c:layout>
                <c:manualLayout>
                  <c:x val="-1.9711943958604136E-2"/>
                  <c:y val="-3.152453795683472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F45F-49CA-80D0-72AF5E27DE53}"/>
                </c:ext>
              </c:extLst>
            </c:dLbl>
            <c:dLbl>
              <c:idx val="9"/>
              <c:layout>
                <c:manualLayout>
                  <c:x val="-1.2675917671051695E-2"/>
                  <c:y val="-3.152453795683472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F45F-49CA-80D0-72AF5E27DE53}"/>
                </c:ext>
              </c:extLst>
            </c:dLbl>
            <c:spPr>
              <a:solidFill>
                <a:schemeClr val="accent1">
                  <a:lumMod val="60000"/>
                  <a:lumOff val="40000"/>
                </a:schemeClr>
              </a:solidFill>
            </c:sp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Sheet1!$E$6:$N$6</c:f>
              <c:numCache>
                <c:formatCode>dd/mm/yyyy</c:formatCode>
                <c:ptCount val="10"/>
                <c:pt idx="0">
                  <c:v>42534</c:v>
                </c:pt>
                <c:pt idx="1">
                  <c:v>42534</c:v>
                </c:pt>
                <c:pt idx="2">
                  <c:v>42535</c:v>
                </c:pt>
                <c:pt idx="3">
                  <c:v>42540</c:v>
                </c:pt>
                <c:pt idx="4">
                  <c:v>42550</c:v>
                </c:pt>
                <c:pt idx="5">
                  <c:v>42552</c:v>
                </c:pt>
                <c:pt idx="6">
                  <c:v>42563</c:v>
                </c:pt>
                <c:pt idx="7">
                  <c:v>42572</c:v>
                </c:pt>
                <c:pt idx="8">
                  <c:v>42583</c:v>
                </c:pt>
                <c:pt idx="9">
                  <c:v>42588</c:v>
                </c:pt>
              </c:numCache>
            </c:numRef>
          </c:cat>
          <c:val>
            <c:numRef>
              <c:f>Sheet1!$E$7:$N$7</c:f>
              <c:numCache>
                <c:formatCode>General</c:formatCode>
                <c:ptCount val="10"/>
                <c:pt idx="0">
                  <c:v>68</c:v>
                </c:pt>
                <c:pt idx="1">
                  <c:v>43</c:v>
                </c:pt>
                <c:pt idx="2">
                  <c:v>75</c:v>
                </c:pt>
                <c:pt idx="3">
                  <c:v>88</c:v>
                </c:pt>
                <c:pt idx="4">
                  <c:v>95</c:v>
                </c:pt>
                <c:pt idx="5">
                  <c:v>101</c:v>
                </c:pt>
                <c:pt idx="6">
                  <c:v>113</c:v>
                </c:pt>
                <c:pt idx="7">
                  <c:v>90</c:v>
                </c:pt>
                <c:pt idx="8">
                  <c:v>103</c:v>
                </c:pt>
                <c:pt idx="9">
                  <c:v>109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8-F45F-49CA-80D0-72AF5E27DE53}"/>
            </c:ext>
          </c:extLst>
        </c:ser>
        <c:ser>
          <c:idx val="1"/>
          <c:order val="1"/>
          <c:tx>
            <c:strRef>
              <c:f>Sheet1!$D$8</c:f>
              <c:strCache>
                <c:ptCount val="1"/>
                <c:pt idx="0">
                  <c:v>тромбоциты, *10^9/л</c:v>
                </c:pt>
              </c:strCache>
            </c:strRef>
          </c:tx>
          <c:dLbls>
            <c:dLbl>
              <c:idx val="0"/>
              <c:layout>
                <c:manualLayout>
                  <c:x val="-1.6790550273696341E-2"/>
                  <c:y val="-2.469298324117384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F45F-49CA-80D0-72AF5E27DE53}"/>
                </c:ext>
              </c:extLst>
            </c:dLbl>
            <c:dLbl>
              <c:idx val="1"/>
              <c:layout>
                <c:manualLayout>
                  <c:x val="-1.6790550273696341E-2"/>
                  <c:y val="1.685909764431064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F45F-49CA-80D0-72AF5E27DE53}"/>
                </c:ext>
              </c:extLst>
            </c:dLbl>
            <c:dLbl>
              <c:idx val="2"/>
              <c:layout>
                <c:manualLayout>
                  <c:x val="-6.679802904911678E-3"/>
                  <c:y val="-1.980450313699928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F45F-49CA-80D0-72AF5E27DE53}"/>
                </c:ext>
              </c:extLst>
            </c:dLbl>
            <c:dLbl>
              <c:idx val="3"/>
              <c:layout>
                <c:manualLayout>
                  <c:x val="-1.6790550273696341E-2"/>
                  <c:y val="2.663605785265999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F45F-49CA-80D0-72AF5E27DE53}"/>
                </c:ext>
              </c:extLst>
            </c:dLbl>
            <c:spPr>
              <a:solidFill>
                <a:schemeClr val="accent2">
                  <a:lumMod val="60000"/>
                  <a:lumOff val="40000"/>
                </a:schemeClr>
              </a:solidFill>
            </c:sp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Sheet1!$E$6:$N$6</c:f>
              <c:numCache>
                <c:formatCode>dd/mm/yyyy</c:formatCode>
                <c:ptCount val="10"/>
                <c:pt idx="0">
                  <c:v>42534</c:v>
                </c:pt>
                <c:pt idx="1">
                  <c:v>42534</c:v>
                </c:pt>
                <c:pt idx="2">
                  <c:v>42535</c:v>
                </c:pt>
                <c:pt idx="3">
                  <c:v>42540</c:v>
                </c:pt>
                <c:pt idx="4">
                  <c:v>42550</c:v>
                </c:pt>
                <c:pt idx="5">
                  <c:v>42552</c:v>
                </c:pt>
                <c:pt idx="6">
                  <c:v>42563</c:v>
                </c:pt>
                <c:pt idx="7">
                  <c:v>42572</c:v>
                </c:pt>
                <c:pt idx="8">
                  <c:v>42583</c:v>
                </c:pt>
                <c:pt idx="9">
                  <c:v>42588</c:v>
                </c:pt>
              </c:numCache>
            </c:numRef>
          </c:cat>
          <c:val>
            <c:numRef>
              <c:f>Sheet1!$E$8:$N$8</c:f>
              <c:numCache>
                <c:formatCode>General</c:formatCode>
                <c:ptCount val="10"/>
                <c:pt idx="0">
                  <c:v>16</c:v>
                </c:pt>
                <c:pt idx="1">
                  <c:v>13</c:v>
                </c:pt>
                <c:pt idx="2">
                  <c:v>131</c:v>
                </c:pt>
                <c:pt idx="3">
                  <c:v>50</c:v>
                </c:pt>
                <c:pt idx="4">
                  <c:v>441</c:v>
                </c:pt>
                <c:pt idx="5">
                  <c:v>355</c:v>
                </c:pt>
                <c:pt idx="6">
                  <c:v>286</c:v>
                </c:pt>
                <c:pt idx="7">
                  <c:v>228</c:v>
                </c:pt>
                <c:pt idx="8">
                  <c:v>202</c:v>
                </c:pt>
                <c:pt idx="9">
                  <c:v>245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D-F45F-49CA-80D0-72AF5E27DE53}"/>
            </c:ext>
          </c:extLst>
        </c:ser>
        <c:ser>
          <c:idx val="2"/>
          <c:order val="2"/>
          <c:tx>
            <c:strRef>
              <c:f>Sheet1!$D$9</c:f>
              <c:strCache>
                <c:ptCount val="1"/>
                <c:pt idx="0">
                  <c:v>креатинин, мкмоль/л</c:v>
                </c:pt>
              </c:strCache>
            </c:strRef>
          </c:tx>
          <c:dLbls>
            <c:dLbl>
              <c:idx val="2"/>
              <c:layout>
                <c:manualLayout>
                  <c:x val="1.0313576835739107E-3"/>
                  <c:y val="-2.5058272030060714E-4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F45F-49CA-80D0-72AF5E27DE53}"/>
                </c:ext>
              </c:extLst>
            </c:dLbl>
            <c:dLbl>
              <c:idx val="6"/>
              <c:layout>
                <c:manualLayout>
                  <c:x val="-1.6790550273696341E-2"/>
                  <c:y val="3.152453795683472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F45F-49CA-80D0-72AF5E27DE53}"/>
                </c:ext>
              </c:extLst>
            </c:dLbl>
            <c:dLbl>
              <c:idx val="7"/>
              <c:layout>
                <c:manualLayout>
                  <c:x val="-1.6790550273696341E-2"/>
                  <c:y val="3.152453795683480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F45F-49CA-80D0-72AF5E27DE53}"/>
                </c:ext>
              </c:extLst>
            </c:dLbl>
            <c:dLbl>
              <c:idx val="8"/>
              <c:layout>
                <c:manualLayout>
                  <c:x val="-1.563814462690867E-2"/>
                  <c:y val="3.152453795683463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F45F-49CA-80D0-72AF5E27DE53}"/>
                </c:ext>
              </c:extLst>
            </c:dLbl>
            <c:spPr>
              <a:solidFill>
                <a:srgbClr val="92D050"/>
              </a:solidFill>
            </c:sp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Sheet1!$E$6:$N$6</c:f>
              <c:numCache>
                <c:formatCode>dd/mm/yyyy</c:formatCode>
                <c:ptCount val="10"/>
                <c:pt idx="0">
                  <c:v>42534</c:v>
                </c:pt>
                <c:pt idx="1">
                  <c:v>42534</c:v>
                </c:pt>
                <c:pt idx="2">
                  <c:v>42535</c:v>
                </c:pt>
                <c:pt idx="3">
                  <c:v>42540</c:v>
                </c:pt>
                <c:pt idx="4">
                  <c:v>42550</c:v>
                </c:pt>
                <c:pt idx="5">
                  <c:v>42552</c:v>
                </c:pt>
                <c:pt idx="6">
                  <c:v>42563</c:v>
                </c:pt>
                <c:pt idx="7">
                  <c:v>42572</c:v>
                </c:pt>
                <c:pt idx="8">
                  <c:v>42583</c:v>
                </c:pt>
                <c:pt idx="9">
                  <c:v>42588</c:v>
                </c:pt>
              </c:numCache>
            </c:numRef>
          </c:cat>
          <c:val>
            <c:numRef>
              <c:f>Sheet1!$E$9:$N$9</c:f>
              <c:numCache>
                <c:formatCode>General</c:formatCode>
                <c:ptCount val="10"/>
                <c:pt idx="0">
                  <c:v>89</c:v>
                </c:pt>
                <c:pt idx="1">
                  <c:v>143</c:v>
                </c:pt>
                <c:pt idx="2">
                  <c:v>261</c:v>
                </c:pt>
                <c:pt idx="3">
                  <c:v>611</c:v>
                </c:pt>
                <c:pt idx="4">
                  <c:v>264</c:v>
                </c:pt>
                <c:pt idx="5">
                  <c:v>152</c:v>
                </c:pt>
                <c:pt idx="6">
                  <c:v>90</c:v>
                </c:pt>
                <c:pt idx="7">
                  <c:v>61</c:v>
                </c:pt>
                <c:pt idx="8">
                  <c:v>66</c:v>
                </c:pt>
                <c:pt idx="9">
                  <c:v>37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12-F45F-49CA-80D0-72AF5E27DE5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35992832"/>
        <c:axId val="47900928"/>
      </c:lineChart>
      <c:dateAx>
        <c:axId val="135992832"/>
        <c:scaling>
          <c:orientation val="minMax"/>
        </c:scaling>
        <c:delete val="0"/>
        <c:axPos val="b"/>
        <c:numFmt formatCode="dd/mm/yyyy" sourceLinked="1"/>
        <c:majorTickMark val="out"/>
        <c:minorTickMark val="none"/>
        <c:tickLblPos val="nextTo"/>
        <c:crossAx val="47900928"/>
        <c:crosses val="autoZero"/>
        <c:auto val="1"/>
        <c:lblOffset val="100"/>
        <c:baseTimeUnit val="days"/>
        <c:majorUnit val="5"/>
        <c:majorTimeUnit val="days"/>
      </c:dateAx>
      <c:valAx>
        <c:axId val="47900928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35992832"/>
        <c:crosses val="autoZero"/>
        <c:crossBetween val="between"/>
      </c:valAx>
    </c:plotArea>
    <c:legend>
      <c:legendPos val="b"/>
      <c:layout/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Hb, г/л</c:v>
                </c:pt>
              </c:strCache>
            </c:strRef>
          </c:tx>
          <c:cat>
            <c:numRef>
              <c:f>Sheet1!$A$2:$A$9</c:f>
              <c:numCache>
                <c:formatCode>dd/mmm</c:formatCode>
                <c:ptCount val="8"/>
                <c:pt idx="0">
                  <c:v>43030</c:v>
                </c:pt>
                <c:pt idx="1">
                  <c:v>43032</c:v>
                </c:pt>
                <c:pt idx="2">
                  <c:v>43033</c:v>
                </c:pt>
                <c:pt idx="3">
                  <c:v>43034</c:v>
                </c:pt>
                <c:pt idx="4">
                  <c:v>43036</c:v>
                </c:pt>
                <c:pt idx="5">
                  <c:v>43038</c:v>
                </c:pt>
                <c:pt idx="6">
                  <c:v>43041</c:v>
                </c:pt>
                <c:pt idx="7">
                  <c:v>43047</c:v>
                </c:pt>
              </c:numCache>
            </c:numRef>
          </c:cat>
          <c:val>
            <c:numRef>
              <c:f>Sheet1!$B$2:$B$9</c:f>
              <c:numCache>
                <c:formatCode>General</c:formatCode>
                <c:ptCount val="8"/>
                <c:pt idx="0">
                  <c:v>87</c:v>
                </c:pt>
                <c:pt idx="1">
                  <c:v>76</c:v>
                </c:pt>
                <c:pt idx="2">
                  <c:v>61</c:v>
                </c:pt>
                <c:pt idx="3">
                  <c:v>95</c:v>
                </c:pt>
                <c:pt idx="4">
                  <c:v>68</c:v>
                </c:pt>
                <c:pt idx="5">
                  <c:v>89</c:v>
                </c:pt>
                <c:pt idx="6">
                  <c:v>74</c:v>
                </c:pt>
                <c:pt idx="7">
                  <c:v>76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Tr, *10X9/л</c:v>
                </c:pt>
              </c:strCache>
            </c:strRef>
          </c:tx>
          <c:cat>
            <c:numRef>
              <c:f>Sheet1!$A$2:$A$9</c:f>
              <c:numCache>
                <c:formatCode>dd/mmm</c:formatCode>
                <c:ptCount val="8"/>
                <c:pt idx="0">
                  <c:v>43030</c:v>
                </c:pt>
                <c:pt idx="1">
                  <c:v>43032</c:v>
                </c:pt>
                <c:pt idx="2">
                  <c:v>43033</c:v>
                </c:pt>
                <c:pt idx="3">
                  <c:v>43034</c:v>
                </c:pt>
                <c:pt idx="4">
                  <c:v>43036</c:v>
                </c:pt>
                <c:pt idx="5">
                  <c:v>43038</c:v>
                </c:pt>
                <c:pt idx="6">
                  <c:v>43041</c:v>
                </c:pt>
                <c:pt idx="7">
                  <c:v>43047</c:v>
                </c:pt>
              </c:numCache>
            </c:numRef>
          </c:cat>
          <c:val>
            <c:numRef>
              <c:f>Sheet1!$C$2:$C$9</c:f>
              <c:numCache>
                <c:formatCode>General</c:formatCode>
                <c:ptCount val="8"/>
                <c:pt idx="0">
                  <c:v>66</c:v>
                </c:pt>
                <c:pt idx="1">
                  <c:v>55</c:v>
                </c:pt>
                <c:pt idx="2">
                  <c:v>40</c:v>
                </c:pt>
                <c:pt idx="3">
                  <c:v>58</c:v>
                </c:pt>
                <c:pt idx="4">
                  <c:v>75</c:v>
                </c:pt>
                <c:pt idx="5">
                  <c:v>92</c:v>
                </c:pt>
                <c:pt idx="6">
                  <c:v>131</c:v>
                </c:pt>
                <c:pt idx="7">
                  <c:v>194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Шизоциты, %</c:v>
                </c:pt>
              </c:strCache>
            </c:strRef>
          </c:tx>
          <c:cat>
            <c:numRef>
              <c:f>Sheet1!$A$2:$A$9</c:f>
              <c:numCache>
                <c:formatCode>dd/mmm</c:formatCode>
                <c:ptCount val="8"/>
                <c:pt idx="0">
                  <c:v>43030</c:v>
                </c:pt>
                <c:pt idx="1">
                  <c:v>43032</c:v>
                </c:pt>
                <c:pt idx="2">
                  <c:v>43033</c:v>
                </c:pt>
                <c:pt idx="3">
                  <c:v>43034</c:v>
                </c:pt>
                <c:pt idx="4">
                  <c:v>43036</c:v>
                </c:pt>
                <c:pt idx="5">
                  <c:v>43038</c:v>
                </c:pt>
                <c:pt idx="6">
                  <c:v>43041</c:v>
                </c:pt>
                <c:pt idx="7">
                  <c:v>43047</c:v>
                </c:pt>
              </c:numCache>
            </c:numRef>
          </c:cat>
          <c:val>
            <c:numRef>
              <c:f>Sheet1!$D$2:$D$9</c:f>
              <c:numCache>
                <c:formatCode>General</c:formatCode>
                <c:ptCount val="8"/>
                <c:pt idx="0">
                  <c:v>2</c:v>
                </c:pt>
                <c:pt idx="1">
                  <c:v>4</c:v>
                </c:pt>
                <c:pt idx="2">
                  <c:v>7</c:v>
                </c:pt>
                <c:pt idx="3">
                  <c:v>5</c:v>
                </c:pt>
                <c:pt idx="4">
                  <c:v>2</c:v>
                </c:pt>
                <c:pt idx="5">
                  <c:v>0.5</c:v>
                </c:pt>
                <c:pt idx="6">
                  <c:v>0.5</c:v>
                </c:pt>
                <c:pt idx="7">
                  <c:v>0.30000000000000021</c:v>
                </c:pt>
              </c:numCache>
            </c:numRef>
          </c:val>
          <c:smooth val="0"/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Мочевина, мкмоль/л</c:v>
                </c:pt>
              </c:strCache>
            </c:strRef>
          </c:tx>
          <c:cat>
            <c:numRef>
              <c:f>Sheet1!$A$2:$A$9</c:f>
              <c:numCache>
                <c:formatCode>dd/mmm</c:formatCode>
                <c:ptCount val="8"/>
                <c:pt idx="0">
                  <c:v>43030</c:v>
                </c:pt>
                <c:pt idx="1">
                  <c:v>43032</c:v>
                </c:pt>
                <c:pt idx="2">
                  <c:v>43033</c:v>
                </c:pt>
                <c:pt idx="3">
                  <c:v>43034</c:v>
                </c:pt>
                <c:pt idx="4">
                  <c:v>43036</c:v>
                </c:pt>
                <c:pt idx="5">
                  <c:v>43038</c:v>
                </c:pt>
                <c:pt idx="6">
                  <c:v>43041</c:v>
                </c:pt>
                <c:pt idx="7">
                  <c:v>43047</c:v>
                </c:pt>
              </c:numCache>
            </c:numRef>
          </c:cat>
          <c:val>
            <c:numRef>
              <c:f>Sheet1!$E$2:$E$9</c:f>
              <c:numCache>
                <c:formatCode>General</c:formatCode>
                <c:ptCount val="8"/>
                <c:pt idx="0">
                  <c:v>28.8</c:v>
                </c:pt>
                <c:pt idx="1">
                  <c:v>16.3</c:v>
                </c:pt>
                <c:pt idx="2">
                  <c:v>30</c:v>
                </c:pt>
                <c:pt idx="3">
                  <c:v>27.5</c:v>
                </c:pt>
                <c:pt idx="4">
                  <c:v>24.9</c:v>
                </c:pt>
                <c:pt idx="5">
                  <c:v>20.9</c:v>
                </c:pt>
                <c:pt idx="6">
                  <c:v>15.4</c:v>
                </c:pt>
                <c:pt idx="7">
                  <c:v>14.4</c:v>
                </c:pt>
              </c:numCache>
            </c:numRef>
          </c:val>
          <c:smooth val="0"/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SCr, мкмоль/л</c:v>
                </c:pt>
              </c:strCache>
            </c:strRef>
          </c:tx>
          <c:cat>
            <c:numRef>
              <c:f>Sheet1!$A$2:$A$9</c:f>
              <c:numCache>
                <c:formatCode>dd/mmm</c:formatCode>
                <c:ptCount val="8"/>
                <c:pt idx="0">
                  <c:v>43030</c:v>
                </c:pt>
                <c:pt idx="1">
                  <c:v>43032</c:v>
                </c:pt>
                <c:pt idx="2">
                  <c:v>43033</c:v>
                </c:pt>
                <c:pt idx="3">
                  <c:v>43034</c:v>
                </c:pt>
                <c:pt idx="4">
                  <c:v>43036</c:v>
                </c:pt>
                <c:pt idx="5">
                  <c:v>43038</c:v>
                </c:pt>
                <c:pt idx="6">
                  <c:v>43041</c:v>
                </c:pt>
                <c:pt idx="7">
                  <c:v>43047</c:v>
                </c:pt>
              </c:numCache>
            </c:numRef>
          </c:cat>
          <c:val>
            <c:numRef>
              <c:f>Sheet1!$F$2:$F$9</c:f>
              <c:numCache>
                <c:formatCode>General</c:formatCode>
                <c:ptCount val="8"/>
                <c:pt idx="0">
                  <c:v>160</c:v>
                </c:pt>
                <c:pt idx="1">
                  <c:v>151</c:v>
                </c:pt>
                <c:pt idx="2">
                  <c:v>210</c:v>
                </c:pt>
                <c:pt idx="3">
                  <c:v>186</c:v>
                </c:pt>
                <c:pt idx="4">
                  <c:v>159</c:v>
                </c:pt>
                <c:pt idx="5">
                  <c:v>134</c:v>
                </c:pt>
                <c:pt idx="6">
                  <c:v>131</c:v>
                </c:pt>
                <c:pt idx="7">
                  <c:v>117</c:v>
                </c:pt>
              </c:numCache>
            </c:numRef>
          </c:val>
          <c:smooth val="0"/>
        </c:ser>
        <c:ser>
          <c:idx val="5"/>
          <c:order val="5"/>
          <c:tx>
            <c:strRef>
              <c:f>Sheet1!$G$1</c:f>
              <c:strCache>
                <c:ptCount val="1"/>
                <c:pt idx="0">
                  <c:v>Амилаза, Ед/л</c:v>
                </c:pt>
              </c:strCache>
            </c:strRef>
          </c:tx>
          <c:cat>
            <c:numRef>
              <c:f>Sheet1!$A$2:$A$9</c:f>
              <c:numCache>
                <c:formatCode>dd/mmm</c:formatCode>
                <c:ptCount val="8"/>
                <c:pt idx="0">
                  <c:v>43030</c:v>
                </c:pt>
                <c:pt idx="1">
                  <c:v>43032</c:v>
                </c:pt>
                <c:pt idx="2">
                  <c:v>43033</c:v>
                </c:pt>
                <c:pt idx="3">
                  <c:v>43034</c:v>
                </c:pt>
                <c:pt idx="4">
                  <c:v>43036</c:v>
                </c:pt>
                <c:pt idx="5">
                  <c:v>43038</c:v>
                </c:pt>
                <c:pt idx="6">
                  <c:v>43041</c:v>
                </c:pt>
                <c:pt idx="7">
                  <c:v>43047</c:v>
                </c:pt>
              </c:numCache>
            </c:numRef>
          </c:cat>
          <c:val>
            <c:numRef>
              <c:f>Sheet1!$G$2:$G$9</c:f>
              <c:numCache>
                <c:formatCode>General</c:formatCode>
                <c:ptCount val="8"/>
                <c:pt idx="0">
                  <c:v>202</c:v>
                </c:pt>
                <c:pt idx="1">
                  <c:v>246</c:v>
                </c:pt>
                <c:pt idx="2">
                  <c:v>361</c:v>
                </c:pt>
                <c:pt idx="3">
                  <c:v>455</c:v>
                </c:pt>
                <c:pt idx="4">
                  <c:v>564</c:v>
                </c:pt>
                <c:pt idx="5">
                  <c:v>376</c:v>
                </c:pt>
                <c:pt idx="6">
                  <c:v>244</c:v>
                </c:pt>
                <c:pt idx="7">
                  <c:v>337</c:v>
                </c:pt>
              </c:numCache>
            </c:numRef>
          </c:val>
          <c:smooth val="0"/>
        </c:ser>
        <c:ser>
          <c:idx val="6"/>
          <c:order val="6"/>
          <c:tx>
            <c:strRef>
              <c:f>Sheet1!$H$1</c:f>
              <c:strCache>
                <c:ptCount val="1"/>
                <c:pt idx="0">
                  <c:v>Индекс Горовица</c:v>
                </c:pt>
              </c:strCache>
            </c:strRef>
          </c:tx>
          <c:cat>
            <c:numRef>
              <c:f>Sheet1!$A$2:$A$9</c:f>
              <c:numCache>
                <c:formatCode>dd/mmm</c:formatCode>
                <c:ptCount val="8"/>
                <c:pt idx="0">
                  <c:v>43030</c:v>
                </c:pt>
                <c:pt idx="1">
                  <c:v>43032</c:v>
                </c:pt>
                <c:pt idx="2">
                  <c:v>43033</c:v>
                </c:pt>
                <c:pt idx="3">
                  <c:v>43034</c:v>
                </c:pt>
                <c:pt idx="4">
                  <c:v>43036</c:v>
                </c:pt>
                <c:pt idx="5">
                  <c:v>43038</c:v>
                </c:pt>
                <c:pt idx="6">
                  <c:v>43041</c:v>
                </c:pt>
                <c:pt idx="7">
                  <c:v>43047</c:v>
                </c:pt>
              </c:numCache>
            </c:numRef>
          </c:cat>
          <c:val>
            <c:numRef>
              <c:f>Sheet1!$H$2:$H$9</c:f>
              <c:numCache>
                <c:formatCode>General</c:formatCode>
                <c:ptCount val="8"/>
                <c:pt idx="0">
                  <c:v>310</c:v>
                </c:pt>
                <c:pt idx="1">
                  <c:v>280</c:v>
                </c:pt>
                <c:pt idx="2">
                  <c:v>200</c:v>
                </c:pt>
                <c:pt idx="3">
                  <c:v>210</c:v>
                </c:pt>
                <c:pt idx="4">
                  <c:v>350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76323072"/>
        <c:axId val="47904384"/>
      </c:lineChart>
      <c:dateAx>
        <c:axId val="176323072"/>
        <c:scaling>
          <c:orientation val="minMax"/>
        </c:scaling>
        <c:delete val="0"/>
        <c:axPos val="b"/>
        <c:numFmt formatCode="dd/mmm" sourceLinked="1"/>
        <c:majorTickMark val="out"/>
        <c:minorTickMark val="none"/>
        <c:tickLblPos val="nextTo"/>
        <c:txPr>
          <a:bodyPr/>
          <a:lstStyle/>
          <a:p>
            <a:pPr>
              <a:defRPr lang="en-US"/>
            </a:pPr>
            <a:endParaRPr lang="ru-RU"/>
          </a:p>
        </c:txPr>
        <c:crossAx val="47904384"/>
        <c:crosses val="autoZero"/>
        <c:auto val="1"/>
        <c:lblOffset val="100"/>
        <c:baseTimeUnit val="days"/>
      </c:dateAx>
      <c:valAx>
        <c:axId val="47904384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lang="en-US"/>
            </a:pPr>
            <a:endParaRPr lang="ru-RU"/>
          </a:p>
        </c:txPr>
        <c:crossAx val="176323072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lang="en-US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 baseline="30000"/>
      </a:pPr>
      <a:endParaRPr lang="ru-RU"/>
    </a:p>
  </c:txPr>
  <c:externalData r:id="rId1">
    <c:autoUpdate val="0"/>
  </c:externalData>
  <c:userShapes r:id="rId2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ЛДГ, Ед/л</c:v>
                </c:pt>
              </c:strCache>
            </c:strRef>
          </c:tx>
          <c:spPr>
            <a:ln>
              <a:solidFill>
                <a:srgbClr val="7030A0"/>
              </a:solidFill>
            </a:ln>
          </c:spPr>
          <c:marker>
            <c:spPr>
              <a:ln>
                <a:solidFill>
                  <a:srgbClr val="7030A0"/>
                </a:solidFill>
              </a:ln>
            </c:spPr>
          </c:marker>
          <c:dLbls>
            <c:dLbl>
              <c:idx val="0"/>
              <c:layout>
                <c:manualLayout>
                  <c:x val="-4.8269490524444687E-2"/>
                  <c:y val="-0.11757952820057037"/>
                </c:manualLayout>
              </c:layout>
              <c:tx>
                <c:rich>
                  <a:bodyPr/>
                  <a:lstStyle/>
                  <a:p>
                    <a:r>
                      <a:rPr lang="en-US" sz="1050" dirty="0"/>
                      <a:t>3170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3.8986896192820662E-2"/>
                  <c:y val="0.10778123418385617"/>
                </c:manualLayout>
              </c:layout>
              <c:tx>
                <c:rich>
                  <a:bodyPr/>
                  <a:lstStyle/>
                  <a:p>
                    <a:r>
                      <a:rPr lang="en-US" sz="1050" dirty="0"/>
                      <a:t>2380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3.8986896192820683E-2"/>
                  <c:y val="-0.1273778222172843"/>
                </c:manualLayout>
              </c:layout>
              <c:tx>
                <c:rich>
                  <a:bodyPr/>
                  <a:lstStyle/>
                  <a:p>
                    <a:r>
                      <a:rPr lang="en-US" sz="1050" dirty="0"/>
                      <a:t>3070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2.970430186119671E-2"/>
                  <c:y val="-0.12737782221728436"/>
                </c:manualLayout>
              </c:layout>
              <c:tx>
                <c:rich>
                  <a:bodyPr/>
                  <a:lstStyle/>
                  <a:p>
                    <a:r>
                      <a:rPr lang="en-US" sz="1050" dirty="0"/>
                      <a:t>3806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2.9704301861196745E-2"/>
                  <c:y val="8.8184646150427842E-2"/>
                </c:manualLayout>
              </c:layout>
              <c:tx>
                <c:rich>
                  <a:bodyPr/>
                  <a:lstStyle/>
                  <a:p>
                    <a:r>
                      <a:rPr lang="en-US" sz="1050" dirty="0"/>
                      <a:t>4750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-3.5273858460171142E-2"/>
                  <c:y val="8.8184646150427842E-2"/>
                </c:manualLayout>
              </c:layout>
              <c:tx>
                <c:rich>
                  <a:bodyPr/>
                  <a:lstStyle/>
                  <a:p>
                    <a:r>
                      <a:rPr lang="en-US" sz="1050" dirty="0"/>
                      <a:t>4725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"/>
              <c:layout>
                <c:manualLayout>
                  <c:x val="-3.1560820727521512E-2"/>
                  <c:y val="-0.10778123418385618"/>
                </c:manualLayout>
              </c:layout>
              <c:tx>
                <c:rich>
                  <a:bodyPr/>
                  <a:lstStyle/>
                  <a:p>
                    <a:r>
                      <a:rPr lang="en-US" sz="1050" dirty="0"/>
                      <a:t>4170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7"/>
              <c:layout>
                <c:manualLayout>
                  <c:x val="-2.7847782994871943E-2"/>
                  <c:y val="-0.12737782221728436"/>
                </c:manualLayout>
              </c:layout>
              <c:tx>
                <c:rich>
                  <a:bodyPr/>
                  <a:lstStyle/>
                  <a:p>
                    <a:r>
                      <a:rPr lang="en-US" sz="1050" dirty="0"/>
                      <a:t>826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lang="en-US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Sheet1!$A$2:$A$9</c:f>
              <c:numCache>
                <c:formatCode>dd/mmm</c:formatCode>
                <c:ptCount val="8"/>
                <c:pt idx="0">
                  <c:v>43030</c:v>
                </c:pt>
                <c:pt idx="1">
                  <c:v>43032</c:v>
                </c:pt>
                <c:pt idx="2">
                  <c:v>43033</c:v>
                </c:pt>
                <c:pt idx="3">
                  <c:v>43034</c:v>
                </c:pt>
                <c:pt idx="4">
                  <c:v>43036</c:v>
                </c:pt>
                <c:pt idx="5">
                  <c:v>43038</c:v>
                </c:pt>
                <c:pt idx="6">
                  <c:v>43041</c:v>
                </c:pt>
                <c:pt idx="7">
                  <c:v>43047</c:v>
                </c:pt>
              </c:numCache>
            </c:numRef>
          </c:cat>
          <c:val>
            <c:numRef>
              <c:f>Sheet1!$B$2:$B$9</c:f>
              <c:numCache>
                <c:formatCode>General</c:formatCode>
                <c:ptCount val="8"/>
                <c:pt idx="0">
                  <c:v>3170</c:v>
                </c:pt>
                <c:pt idx="1">
                  <c:v>2380</c:v>
                </c:pt>
                <c:pt idx="2">
                  <c:v>3070</c:v>
                </c:pt>
                <c:pt idx="3">
                  <c:v>3806</c:v>
                </c:pt>
                <c:pt idx="4">
                  <c:v>4750</c:v>
                </c:pt>
                <c:pt idx="5">
                  <c:v>4725</c:v>
                </c:pt>
                <c:pt idx="6">
                  <c:v>4170</c:v>
                </c:pt>
                <c:pt idx="7">
                  <c:v>826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76323584"/>
        <c:axId val="135788160"/>
      </c:lineChart>
      <c:dateAx>
        <c:axId val="176323584"/>
        <c:scaling>
          <c:orientation val="minMax"/>
        </c:scaling>
        <c:delete val="1"/>
        <c:axPos val="b"/>
        <c:numFmt formatCode="dd/mmm" sourceLinked="1"/>
        <c:majorTickMark val="out"/>
        <c:minorTickMark val="none"/>
        <c:tickLblPos val="nextTo"/>
        <c:crossAx val="135788160"/>
        <c:crosses val="autoZero"/>
        <c:auto val="1"/>
        <c:lblOffset val="100"/>
        <c:baseTimeUnit val="days"/>
      </c:dateAx>
      <c:valAx>
        <c:axId val="135788160"/>
        <c:scaling>
          <c:orientation val="minMax"/>
        </c:scaling>
        <c:delete val="1"/>
        <c:axPos val="l"/>
        <c:majorGridlines/>
        <c:numFmt formatCode="General" sourceLinked="1"/>
        <c:majorTickMark val="out"/>
        <c:minorTickMark val="none"/>
        <c:tickLblPos val="nextTo"/>
        <c:crossAx val="176323584"/>
        <c:crosses val="autoZero"/>
        <c:crossBetween val="between"/>
      </c:valAx>
    </c:plotArea>
    <c:legend>
      <c:legendPos val="r"/>
      <c:legendEntry>
        <c:idx val="0"/>
        <c:txPr>
          <a:bodyPr/>
          <a:lstStyle/>
          <a:p>
            <a:pPr>
              <a:defRPr sz="1100"/>
            </a:pPr>
            <a:endParaRPr lang="ru-RU"/>
          </a:p>
        </c:txPr>
      </c:legendEntry>
      <c:layout>
        <c:manualLayout>
          <c:xMode val="edge"/>
          <c:yMode val="edge"/>
          <c:x val="0.80052801150749364"/>
          <c:y val="0.38361941265785315"/>
          <c:w val="0.18899453966060989"/>
          <c:h val="0.22296210914836634"/>
        </c:manualLayout>
      </c:layout>
      <c:overlay val="0"/>
      <c:txPr>
        <a:bodyPr/>
        <a:lstStyle/>
        <a:p>
          <a:pPr>
            <a:defRPr lang="en-US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4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0.07327</cdr:x>
      <cdr:y>0.35508</cdr:y>
    </cdr:from>
    <cdr:to>
      <cdr:x>0.10026</cdr:x>
      <cdr:y>0.4044</cdr:y>
    </cdr:to>
    <cdr:sp macro="" textlink="">
      <cdr:nvSpPr>
        <cdr:cNvPr id="4" name="Flowchart: Merge 3"/>
        <cdr:cNvSpPr/>
      </cdr:nvSpPr>
      <cdr:spPr>
        <a:xfrm xmlns:a="http://schemas.openxmlformats.org/drawingml/2006/main">
          <a:off x="586408" y="1264515"/>
          <a:ext cx="216024" cy="175645"/>
        </a:xfrm>
        <a:prstGeom xmlns:a="http://schemas.openxmlformats.org/drawingml/2006/main" prst="flowChartMerge">
          <a:avLst/>
        </a:prstGeom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0.13625</cdr:x>
      <cdr:y>0.35552</cdr:y>
    </cdr:from>
    <cdr:to>
      <cdr:x>0.16196</cdr:x>
      <cdr:y>0.4044</cdr:y>
    </cdr:to>
    <cdr:sp macro="" textlink="">
      <cdr:nvSpPr>
        <cdr:cNvPr id="5" name="Flowchart: Merge 4"/>
        <cdr:cNvSpPr/>
      </cdr:nvSpPr>
      <cdr:spPr>
        <a:xfrm xmlns:a="http://schemas.openxmlformats.org/drawingml/2006/main">
          <a:off x="1090464" y="1266099"/>
          <a:ext cx="205739" cy="174061"/>
        </a:xfrm>
        <a:prstGeom xmlns:a="http://schemas.openxmlformats.org/drawingml/2006/main" prst="flowChartMerge">
          <a:avLst/>
        </a:prstGeom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0.49615</cdr:x>
      <cdr:y>0.32352</cdr:y>
    </cdr:from>
    <cdr:to>
      <cdr:x>0.51414</cdr:x>
      <cdr:y>0.4044</cdr:y>
    </cdr:to>
    <cdr:sp macro="" textlink="">
      <cdr:nvSpPr>
        <cdr:cNvPr id="6" name="Flowchart: Sort 5"/>
        <cdr:cNvSpPr/>
      </cdr:nvSpPr>
      <cdr:spPr>
        <a:xfrm xmlns:a="http://schemas.openxmlformats.org/drawingml/2006/main">
          <a:off x="3970784" y="1152128"/>
          <a:ext cx="144019" cy="288032"/>
        </a:xfrm>
        <a:prstGeom xmlns:a="http://schemas.openxmlformats.org/drawingml/2006/main" prst="flowChartSort">
          <a:avLst/>
        </a:prstGeom>
        <a:solidFill xmlns:a="http://schemas.openxmlformats.org/drawingml/2006/main">
          <a:schemeClr val="accent3"/>
        </a:solidFill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0.22982</cdr:x>
      <cdr:y>0.45818</cdr:y>
    </cdr:from>
    <cdr:to>
      <cdr:x>0.25479</cdr:x>
      <cdr:y>0.50119</cdr:y>
    </cdr:to>
    <cdr:sp macro="" textlink="">
      <cdr:nvSpPr>
        <cdr:cNvPr id="7" name="Flowchart: Summing Junction 6"/>
        <cdr:cNvSpPr/>
      </cdr:nvSpPr>
      <cdr:spPr>
        <a:xfrm xmlns:a="http://schemas.openxmlformats.org/drawingml/2006/main">
          <a:off x="1839292" y="1631690"/>
          <a:ext cx="199852" cy="153177"/>
        </a:xfrm>
        <a:prstGeom xmlns:a="http://schemas.openxmlformats.org/drawingml/2006/main" prst="flowChartSummingJunction">
          <a:avLst/>
        </a:prstGeom>
        <a:solidFill xmlns:a="http://schemas.openxmlformats.org/drawingml/2006/main">
          <a:schemeClr val="accent2"/>
        </a:solidFill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0.29777</cdr:x>
      <cdr:y>0.45818</cdr:y>
    </cdr:from>
    <cdr:to>
      <cdr:x>0.3252</cdr:x>
      <cdr:y>0.50119</cdr:y>
    </cdr:to>
    <cdr:sp macro="" textlink="">
      <cdr:nvSpPr>
        <cdr:cNvPr id="8" name="Flowchart: Summing Junction 7"/>
        <cdr:cNvSpPr/>
      </cdr:nvSpPr>
      <cdr:spPr>
        <a:xfrm xmlns:a="http://schemas.openxmlformats.org/drawingml/2006/main">
          <a:off x="2383159" y="1631690"/>
          <a:ext cx="219473" cy="153162"/>
        </a:xfrm>
        <a:prstGeom xmlns:a="http://schemas.openxmlformats.org/drawingml/2006/main" prst="flowChartSummingJunction">
          <a:avLst/>
        </a:prstGeom>
        <a:solidFill xmlns:a="http://schemas.openxmlformats.org/drawingml/2006/main">
          <a:schemeClr val="accent2"/>
        </a:solidFill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en-US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192A1D-2FC6-44AE-A419-39B33B8362D4}" type="datetimeFigureOut">
              <a:rPr lang="en-US" smtClean="0"/>
              <a:t>3/2/2017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8FFB8B-F7BE-4E60-8561-7EC3B62560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96415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F904B3-E4B1-46BA-9920-0E0B41D4CF57}" type="slidenum">
              <a:rPr lang="ru-RU" smtClean="0">
                <a:solidFill>
                  <a:prstClr val="black"/>
                </a:solidFill>
              </a:rPr>
              <a:pPr/>
              <a:t>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50623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4EF35A-35F8-4A04-96E0-9C994AF9A483}" type="slidenum">
              <a:rPr lang="ru-RU" smtClean="0"/>
              <a:pPr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074513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4EF35A-35F8-4A04-96E0-9C994AF9A483}" type="slidenum">
              <a:rPr lang="ru-RU" smtClean="0"/>
              <a:pPr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177101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9"/>
          <p:cNvSpPr>
            <a:spLocks noGrp="1" noChangeArrowheads="1"/>
          </p:cNvSpPr>
          <p:nvPr>
            <p:ph type="body" idx="1"/>
          </p:nvPr>
        </p:nvSpPr>
        <p:spPr>
          <a:xfrm>
            <a:off x="686269" y="4344230"/>
            <a:ext cx="5485463" cy="41143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/>
          <a:lstStyle/>
          <a:p>
            <a:pPr marL="171441" indent="-171441" algn="just"/>
            <a:r>
              <a:rPr lang="ru-RU" altLang="en-US" dirty="0"/>
              <a:t>Таким образом в</a:t>
            </a:r>
            <a:r>
              <a:rPr lang="ru-RU" altLang="en-US" baseline="0" dirty="0"/>
              <a:t> целом пациенты с </a:t>
            </a:r>
            <a:r>
              <a:rPr lang="ru-RU" altLang="en-US" baseline="0" dirty="0" err="1"/>
              <a:t>аГУС</a:t>
            </a:r>
            <a:r>
              <a:rPr lang="ru-RU" altLang="en-US" baseline="0" dirty="0"/>
              <a:t>, получающие </a:t>
            </a:r>
            <a:r>
              <a:rPr lang="ru-RU" altLang="en-US" baseline="0" dirty="0" err="1"/>
              <a:t>плазмотерпию</a:t>
            </a:r>
            <a:r>
              <a:rPr lang="ru-RU" altLang="en-US" baseline="0" dirty="0"/>
              <a:t> не получают достаточно эффективного и безопасного лечения. Более 70% из них нуждаются в диализе, страдают от ХПН и подвергаются риску умереть. По </a:t>
            </a:r>
            <a:r>
              <a:rPr lang="ru-RU" altLang="en-US" baseline="0" dirty="0" err="1"/>
              <a:t>плазмотерапии</a:t>
            </a:r>
            <a:r>
              <a:rPr lang="ru-RU" altLang="en-US" baseline="0" dirty="0"/>
              <a:t> не было проведено ни одного контролированного клинического исследования при </a:t>
            </a:r>
            <a:r>
              <a:rPr lang="ru-RU" altLang="en-US" baseline="0" dirty="0" err="1"/>
              <a:t>аГУС</a:t>
            </a:r>
            <a:r>
              <a:rPr lang="ru-RU" altLang="en-US" baseline="0" dirty="0"/>
              <a:t>. </a:t>
            </a:r>
            <a:endParaRPr lang="ru-RU" altLang="en-US" dirty="0"/>
          </a:p>
          <a:p>
            <a:pPr marL="171441" indent="-171441" algn="just"/>
            <a:endParaRPr lang="en-US" altLang="en-US" dirty="0"/>
          </a:p>
        </p:txBody>
      </p:sp>
      <p:sp>
        <p:nvSpPr>
          <p:cNvPr id="32770" name="Slide Image Placeholder 4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52475" y="138113"/>
            <a:ext cx="5357813" cy="4019550"/>
          </a:xfrm>
          <a:ln/>
        </p:spPr>
      </p:sp>
    </p:spTree>
    <p:extLst>
      <p:ext uri="{BB962C8B-B14F-4D97-AF65-F5344CB8AC3E}">
        <p14:creationId xmlns:p14="http://schemas.microsoft.com/office/powerpoint/2010/main" val="60630042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553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ru-RU" altLang="en-US" dirty="0"/>
              <a:t>Как</a:t>
            </a:r>
            <a:r>
              <a:rPr lang="ru-RU" altLang="en-US" baseline="0" dirty="0"/>
              <a:t> показывают исследования – </a:t>
            </a:r>
            <a:r>
              <a:rPr lang="ru-RU" altLang="en-US" baseline="0" dirty="0" err="1"/>
              <a:t>плазмотерапия</a:t>
            </a:r>
            <a:r>
              <a:rPr lang="ru-RU" altLang="en-US" baseline="0" dirty="0"/>
              <a:t> у многих пациентов при </a:t>
            </a:r>
            <a:r>
              <a:rPr lang="ru-RU" altLang="en-US" baseline="0" dirty="0" err="1"/>
              <a:t>аГУС</a:t>
            </a:r>
            <a:r>
              <a:rPr lang="ru-RU" altLang="en-US" baseline="0" dirty="0"/>
              <a:t> не влияет на функцию почек в сравнении с пациентами, которым </a:t>
            </a:r>
            <a:r>
              <a:rPr lang="ru-RU" altLang="en-US" baseline="0" dirty="0" err="1"/>
              <a:t>плазмотерапия</a:t>
            </a:r>
            <a:r>
              <a:rPr lang="ru-RU" altLang="en-US" baseline="0" dirty="0"/>
              <a:t> не проводилась. </a:t>
            </a:r>
            <a:endParaRPr lang="ru-RU" altLang="en-US" dirty="0"/>
          </a:p>
        </p:txBody>
      </p:sp>
      <p:sp>
        <p:nvSpPr>
          <p:cNvPr id="655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29017" indent="-28039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21564" indent="-224312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70189" indent="-224312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18816" indent="-224312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467441" indent="-22431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16065" indent="-22431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364692" indent="-22431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13317" indent="-22431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2FDB012F-E4C3-4209-9880-00DC9454F958}" type="slidenum">
              <a:rPr lang="en-US" altLang="en-US" smtClean="0">
                <a:solidFill>
                  <a:prstClr val="black"/>
                </a:solidFill>
              </a:rPr>
              <a:pPr eaLnBrk="1" hangingPunct="1">
                <a:spcBef>
                  <a:spcPct val="0"/>
                </a:spcBef>
              </a:pPr>
              <a:t>39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182426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728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algn="just" eaLnBrk="1" hangingPunct="1">
              <a:spcBef>
                <a:spcPct val="0"/>
              </a:spcBef>
            </a:pPr>
            <a:r>
              <a:rPr lang="ru-RU" altLang="en-US" dirty="0"/>
              <a:t>В</a:t>
            </a:r>
            <a:r>
              <a:rPr lang="ru-RU" altLang="en-US" baseline="0" dirty="0"/>
              <a:t> комплексный подход к терапии пациентов с аГУС входит основная и патогенетическая терапия. Основным видом традиционной терапии аГУС является </a:t>
            </a:r>
            <a:r>
              <a:rPr lang="ru-RU" altLang="en-US" baseline="0" dirty="0" err="1"/>
              <a:t>плазмотерапия</a:t>
            </a:r>
            <a:r>
              <a:rPr lang="ru-RU" altLang="en-US" baseline="0" dirty="0"/>
              <a:t>, которая позволяет очистить плазму от нежелательных агентов (</a:t>
            </a:r>
            <a:r>
              <a:rPr lang="ru-RU" altLang="en-US" baseline="0" dirty="0" err="1"/>
              <a:t>плазмаферез</a:t>
            </a:r>
            <a:r>
              <a:rPr lang="ru-RU" altLang="en-US" baseline="0" dirty="0"/>
              <a:t>) или внести в организм пациента недостающие факторы с плазмой донора (инфузии плазмы). Плазмотерапия была и остается терапией первой линии и доказала свою, достаточную для стабилизации состояния, эффективность. Следует отметить, что по механизму действия </a:t>
            </a:r>
            <a:r>
              <a:rPr lang="ru-RU" altLang="en-US" baseline="0" dirty="0" err="1"/>
              <a:t>плазмотерапия</a:t>
            </a:r>
            <a:r>
              <a:rPr lang="ru-RU" altLang="en-US" baseline="0" dirty="0"/>
              <a:t> является скорее поддерживающей терапией, а ввиду наличия большого числа осложнений, включая системные инфекции, тромбозы и смерть, является рискованным способом лечения. </a:t>
            </a:r>
          </a:p>
          <a:p>
            <a:pPr algn="just" eaLnBrk="1" hangingPunct="1">
              <a:spcBef>
                <a:spcPct val="0"/>
              </a:spcBef>
            </a:pPr>
            <a:r>
              <a:rPr lang="ru-RU" altLang="en-US" baseline="0" dirty="0"/>
              <a:t>Диализ и трансплантация почек широко используются у пациентов с аГУС ввиду частого прогрессирования почечной недостаточности до терминальной стадии. </a:t>
            </a:r>
          </a:p>
          <a:p>
            <a:pPr algn="just" eaLnBrk="1" hangingPunct="1">
              <a:spcBef>
                <a:spcPct val="0"/>
              </a:spcBef>
            </a:pPr>
            <a:r>
              <a:rPr lang="ru-RU" altLang="en-US" baseline="0" dirty="0"/>
              <a:t>Отдельного упоминания заслуживает метод одновременной трансплантации печени и почек. С патогенетической точки зрения он позволяет убрать источник производства мутантных факторов (печень) и пораженные почки, однако ввиду тяжести операции, постоперационного ведения, осложнений и риска смерти является в настоящее время мало применимым.</a:t>
            </a:r>
          </a:p>
          <a:p>
            <a:pPr algn="just" eaLnBrk="1" hangingPunct="1">
              <a:spcBef>
                <a:spcPct val="0"/>
              </a:spcBef>
            </a:pPr>
            <a:r>
              <a:rPr lang="ru-RU" altLang="en-US" baseline="0" dirty="0"/>
              <a:t>Переливание </a:t>
            </a:r>
            <a:r>
              <a:rPr lang="ru-RU" altLang="en-US" baseline="0" dirty="0" err="1"/>
              <a:t>тромбоконцентратов</a:t>
            </a:r>
            <a:r>
              <a:rPr lang="ru-RU" altLang="en-US" baseline="0" dirty="0"/>
              <a:t> категорически противопоказано в связи с тем, что это стимулирует </a:t>
            </a:r>
            <a:r>
              <a:rPr lang="ru-RU" altLang="en-US" baseline="0" dirty="0" err="1"/>
              <a:t>тромбообразование</a:t>
            </a:r>
            <a:r>
              <a:rPr lang="ru-RU" altLang="en-US" baseline="0" dirty="0"/>
              <a:t> и усугубляет тяжесть ТМА.</a:t>
            </a:r>
            <a:endParaRPr lang="ru-RU" altLang="en-US" dirty="0"/>
          </a:p>
        </p:txBody>
      </p:sp>
      <p:sp>
        <p:nvSpPr>
          <p:cNvPr id="9728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29017" indent="-28039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21564" indent="-224312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70189" indent="-224312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18816" indent="-224312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467441" indent="-22431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16065" indent="-22431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364692" indent="-22431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13317" indent="-22431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68008E54-42A0-4DAA-B29E-4487B79141BC}" type="slidenum">
              <a:rPr lang="en-US" altLang="en-US" smtClean="0">
                <a:solidFill>
                  <a:prstClr val="black"/>
                </a:solidFill>
              </a:rPr>
              <a:pPr eaLnBrk="1" hangingPunct="1">
                <a:spcBef>
                  <a:spcPct val="0"/>
                </a:spcBef>
              </a:pPr>
              <a:t>41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995081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728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algn="just" eaLnBrk="1" hangingPunct="1">
              <a:spcBef>
                <a:spcPct val="0"/>
              </a:spcBef>
            </a:pPr>
            <a:r>
              <a:rPr lang="ru-RU" altLang="en-US" dirty="0"/>
              <a:t>В</a:t>
            </a:r>
            <a:r>
              <a:rPr lang="ru-RU" altLang="en-US" baseline="0" dirty="0"/>
              <a:t> комплексный подход к терапии пациентов с аГУС входит основная и патогенетическая терапия. Основным видом традиционной терапии аГУС является </a:t>
            </a:r>
            <a:r>
              <a:rPr lang="ru-RU" altLang="en-US" baseline="0" dirty="0" err="1"/>
              <a:t>плазмотерапия</a:t>
            </a:r>
            <a:r>
              <a:rPr lang="ru-RU" altLang="en-US" baseline="0" dirty="0"/>
              <a:t>, которая позволяет очистить плазму от нежелательных агентов (</a:t>
            </a:r>
            <a:r>
              <a:rPr lang="ru-RU" altLang="en-US" baseline="0" dirty="0" err="1"/>
              <a:t>плазмаферез</a:t>
            </a:r>
            <a:r>
              <a:rPr lang="ru-RU" altLang="en-US" baseline="0" dirty="0"/>
              <a:t>) или внести в организм пациента недостающие факторы с плазмой донора (инфузии плазмы). Плазмотерапия была и остается терапией первой линии и доказала свою, достаточную для стабилизации состояния, эффективность. Следует отметить, что по механизму действия </a:t>
            </a:r>
            <a:r>
              <a:rPr lang="ru-RU" altLang="en-US" baseline="0" dirty="0" err="1"/>
              <a:t>плазмотерапия</a:t>
            </a:r>
            <a:r>
              <a:rPr lang="ru-RU" altLang="en-US" baseline="0" dirty="0"/>
              <a:t> является скорее поддерживающей терапией, а ввиду наличия большого числа осложнений, включая системные инфекции, тромбозы и смерть, является рискованным способом лечения. </a:t>
            </a:r>
          </a:p>
          <a:p>
            <a:pPr algn="just" eaLnBrk="1" hangingPunct="1">
              <a:spcBef>
                <a:spcPct val="0"/>
              </a:spcBef>
            </a:pPr>
            <a:r>
              <a:rPr lang="ru-RU" altLang="en-US" baseline="0" dirty="0"/>
              <a:t>Диализ и трансплантация почек широко используются у пациентов с аГУС ввиду частого прогрессирования почечной недостаточности до терминальной стадии. </a:t>
            </a:r>
          </a:p>
          <a:p>
            <a:pPr algn="just" eaLnBrk="1" hangingPunct="1">
              <a:spcBef>
                <a:spcPct val="0"/>
              </a:spcBef>
            </a:pPr>
            <a:r>
              <a:rPr lang="ru-RU" altLang="en-US" baseline="0" dirty="0"/>
              <a:t>Отдельного упоминания заслуживает метод одновременной трансплантации печени и почек. С патогенетической точки зрения он позволяет убрать источник производства мутантных факторов (печень) и пораженные почки, однако ввиду тяжести операции, постоперационного ведения, осложнений и риска смерти является в настоящее время мало применимым.</a:t>
            </a:r>
          </a:p>
          <a:p>
            <a:pPr algn="just" eaLnBrk="1" hangingPunct="1">
              <a:spcBef>
                <a:spcPct val="0"/>
              </a:spcBef>
            </a:pPr>
            <a:r>
              <a:rPr lang="ru-RU" altLang="en-US" baseline="0" dirty="0"/>
              <a:t>Переливание </a:t>
            </a:r>
            <a:r>
              <a:rPr lang="ru-RU" altLang="en-US" baseline="0" dirty="0" err="1"/>
              <a:t>тромбоконцентратов</a:t>
            </a:r>
            <a:r>
              <a:rPr lang="ru-RU" altLang="en-US" baseline="0" dirty="0"/>
              <a:t> категорически противопоказано в связи с тем, что это стимулирует </a:t>
            </a:r>
            <a:r>
              <a:rPr lang="ru-RU" altLang="en-US" baseline="0" dirty="0" err="1"/>
              <a:t>тромбообразование</a:t>
            </a:r>
            <a:r>
              <a:rPr lang="ru-RU" altLang="en-US" baseline="0" dirty="0"/>
              <a:t> и усугубляет тяжесть ТМА.</a:t>
            </a:r>
            <a:endParaRPr lang="ru-RU" altLang="en-US" dirty="0"/>
          </a:p>
        </p:txBody>
      </p:sp>
      <p:sp>
        <p:nvSpPr>
          <p:cNvPr id="9728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29017" indent="-28039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21564" indent="-224312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70189" indent="-224312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18816" indent="-224312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467441" indent="-22431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16065" indent="-22431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364692" indent="-22431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13317" indent="-22431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68008E54-42A0-4DAA-B29E-4487B79141BC}" type="slidenum">
              <a:rPr lang="en-US" altLang="en-US" smtClean="0">
                <a:solidFill>
                  <a:prstClr val="black"/>
                </a:solidFill>
              </a:rPr>
              <a:pPr eaLnBrk="1" hangingPunct="1">
                <a:spcBef>
                  <a:spcPct val="0"/>
                </a:spcBef>
              </a:pPr>
              <a:t>42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90817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47FC9B-0AC0-486B-BD95-D1720E3C2DE9}" type="slidenum">
              <a:rPr lang="ru-RU" smtClean="0">
                <a:solidFill>
                  <a:prstClr val="black"/>
                </a:solidFill>
              </a:rPr>
              <a:pPr/>
              <a:t>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30767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24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ru-RU" sz="1200" b="0" i="1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Атипичный гемолитико-уремический синдром (аГУС)</a:t>
            </a:r>
            <a:r>
              <a:rPr lang="ru-RU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– хроническое системное заболевание генетической природы.  </a:t>
            </a:r>
          </a:p>
          <a:p>
            <a:r>
              <a:rPr lang="ru-RU" altLang="en-US" baseline="0" dirty="0"/>
              <a:t>аГУС возникает из-за генетического дефекта (мутации или полиморфизма генов) регуляторов системы </a:t>
            </a:r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альтернативного пути комплемента</a:t>
            </a:r>
            <a:r>
              <a:rPr lang="ru-RU" altLang="en-US" baseline="0" dirty="0"/>
              <a:t>. Обычно пусковым механизмом для манифестации аГУС является какое-либо заболевание или состояние, приводящее к сбою в процессе нормальной регуляции комплемента и возникновению ТМА.  </a:t>
            </a:r>
            <a:r>
              <a:rPr lang="ru-RU" altLang="en-US" dirty="0"/>
              <a:t>аГУС – это комплемент-опосредованная генетическая</a:t>
            </a:r>
            <a:r>
              <a:rPr lang="ru-RU" altLang="en-US" baseline="0" dirty="0"/>
              <a:t> ТМА, встречающаяся как у взрослых так и у детей в соотношении приблизительно 50/50. </a:t>
            </a:r>
            <a:endParaRPr lang="ru-RU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ru-RU" altLang="en-US" b="0" i="1" baseline="0" dirty="0"/>
              <a:t>Для аГУС характерны признаки и симптомы как и для других ТМА: </a:t>
            </a:r>
            <a:r>
              <a:rPr lang="ru-RU" sz="1200" b="0" i="1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</a:p>
          <a:p>
            <a:pPr marL="228600" indent="-228600">
              <a:buFont typeface="+mj-lt"/>
              <a:buAutoNum type="arabicPeriod"/>
            </a:pPr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тромбоцитопения, которая развивается вследствие потребления тромбоцитов в процессах распространенного </a:t>
            </a:r>
            <a:r>
              <a:rPr lang="ru-R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тромбообразования</a:t>
            </a:r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</a:p>
          <a:p>
            <a:pPr marL="228600" indent="-228600">
              <a:buFont typeface="+mj-lt"/>
              <a:buAutoNum type="arabicPeriod"/>
            </a:pPr>
            <a:r>
              <a:rPr lang="ru-R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микроангиопатическая</a:t>
            </a:r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гемолитическая Кумбс -негативная анемия (механический гемолиз!), </a:t>
            </a:r>
          </a:p>
          <a:p>
            <a:pPr marL="228600" indent="-228600">
              <a:buFont typeface="+mj-lt"/>
              <a:buAutoNum type="arabicPeriod"/>
            </a:pPr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поражение различных органов, главным образом, почек и ЦНС.</a:t>
            </a:r>
            <a:endParaRPr lang="en-US" altLang="en-US" baseline="0" dirty="0"/>
          </a:p>
          <a:p>
            <a:pPr marL="0" marR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altLang="en-US" baseline="0" dirty="0"/>
              <a:t>Ряд заболеваний состояний – усиливающих активацию комплемента  выполняют роль пускового фактора в  развитии а ГУС.</a:t>
            </a:r>
          </a:p>
          <a:p>
            <a:pPr marL="0" marR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altLang="en-US" b="1" baseline="0" dirty="0"/>
              <a:t>На детальном рассмотрении перечисленных признаков  аГУС, а также основах регуляции системы комплемента остановимся подробнее.  </a:t>
            </a:r>
          </a:p>
        </p:txBody>
      </p:sp>
      <p:sp>
        <p:nvSpPr>
          <p:cNvPr id="624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29017" indent="-28039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21564" indent="-224312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70189" indent="-224312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18816" indent="-224312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467441" indent="-22431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16065" indent="-22431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364692" indent="-22431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13317" indent="-22431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A57E61AC-FDB7-4E07-AE21-6A79289D59EF}" type="slidenum">
              <a:rPr lang="en-US" altLang="en-US" smtClean="0">
                <a:solidFill>
                  <a:prstClr val="black"/>
                </a:solidFill>
              </a:rPr>
              <a:pPr eaLnBrk="1" hangingPunct="1">
                <a:spcBef>
                  <a:spcPct val="0"/>
                </a:spcBef>
              </a:pPr>
              <a:t>8</a:t>
            </a:fld>
            <a:endParaRPr lang="en-US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67238" cy="34274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 algn="just"/>
            <a:r>
              <a:rPr lang="ru-RU" dirty="0"/>
              <a:t>В результате запуска патологических процессов у пациента возникает активация и повреждение эндотелия, начинают формироваться тромбы в микроциркуляторном русле. Процесс образования тромба включает в себя активацию и адгезию тромбоцитов в результате чего большое количество тромбоцитов «потребляется» в процессе </a:t>
            </a:r>
            <a:r>
              <a:rPr lang="ru-RU" dirty="0" err="1"/>
              <a:t>тромбообразования</a:t>
            </a:r>
            <a:r>
              <a:rPr lang="ru-RU" dirty="0"/>
              <a:t>. С  клинической точки зрения</a:t>
            </a:r>
            <a:r>
              <a:rPr lang="en-US" dirty="0"/>
              <a:t>, </a:t>
            </a:r>
            <a:r>
              <a:rPr lang="ru-RU" dirty="0"/>
              <a:t>у пациента с </a:t>
            </a:r>
            <a:r>
              <a:rPr lang="en-US" dirty="0"/>
              <a:t>TMA</a:t>
            </a:r>
            <a:r>
              <a:rPr lang="ru-RU" dirty="0"/>
              <a:t> </a:t>
            </a:r>
            <a:r>
              <a:rPr lang="en-US" dirty="0"/>
              <a:t> </a:t>
            </a:r>
            <a:r>
              <a:rPr lang="ru-RU" dirty="0"/>
              <a:t>наблюдается значительное снижение (менее 150 000 или более чем на 25% от исходного) тромбоцитов</a:t>
            </a:r>
            <a:r>
              <a:rPr lang="en-US" dirty="0"/>
              <a:t>. </a:t>
            </a:r>
            <a:r>
              <a:rPr lang="ru-RU" dirty="0"/>
              <a:t>У пациентов может наблюдаться непрерывное снижение числа тромбоцитов</a:t>
            </a:r>
            <a:r>
              <a:rPr lang="en-US" dirty="0"/>
              <a:t>.</a:t>
            </a:r>
            <a:r>
              <a:rPr lang="ru-RU" dirty="0"/>
              <a:t> При этом в мазке периферической крови могут также наблюдаться гигантские формы тромбоцитов</a:t>
            </a:r>
            <a:r>
              <a:rPr lang="en-US" dirty="0"/>
              <a:t>.</a:t>
            </a:r>
            <a:endParaRPr lang="ru-RU" dirty="0"/>
          </a:p>
          <a:p>
            <a:pPr lvl="1" algn="just"/>
            <a:r>
              <a:rPr lang="en-US" dirty="0"/>
              <a:t> </a:t>
            </a:r>
            <a:r>
              <a:rPr lang="ru-RU" dirty="0" err="1"/>
              <a:t>Микроангиопатический</a:t>
            </a:r>
            <a:r>
              <a:rPr lang="ru-RU" dirty="0"/>
              <a:t> гемолиз или </a:t>
            </a:r>
            <a:r>
              <a:rPr lang="ru-RU" dirty="0" err="1"/>
              <a:t>микроангиопатическая</a:t>
            </a:r>
            <a:r>
              <a:rPr lang="ru-RU" dirty="0"/>
              <a:t> гемолитическая анемия (МАГА) развивается у пациента в результате механического повреждения эритроцитов при прохождении их через тромбы в сосудах микроциркуляторного русла. Характерным признаком </a:t>
            </a:r>
            <a:r>
              <a:rPr lang="ru-RU" dirty="0" err="1"/>
              <a:t>микроангиопатического</a:t>
            </a:r>
            <a:r>
              <a:rPr lang="ru-RU" dirty="0"/>
              <a:t> гемолиза является наличие поврежденных форм эритроцитов - шлемовидных эритроцитов (</a:t>
            </a:r>
            <a:r>
              <a:rPr lang="ru-RU" dirty="0" err="1"/>
              <a:t>шизоцитов</a:t>
            </a:r>
            <a:r>
              <a:rPr lang="ru-RU" dirty="0"/>
              <a:t>) в мазке периферической крови (для их определения необходимо, чтобы лаборант посмотрел мазок собственными глазами, так как при автоматическом анализе они могут быть ошибочно приняты анализатором за тромбоциты). </a:t>
            </a:r>
          </a:p>
          <a:p>
            <a:pPr lvl="1" algn="just"/>
            <a:r>
              <a:rPr lang="ru-RU" dirty="0"/>
              <a:t>Результатом </a:t>
            </a:r>
            <a:r>
              <a:rPr lang="ru-RU" dirty="0" err="1"/>
              <a:t>тромбообразования</a:t>
            </a:r>
            <a:r>
              <a:rPr lang="ru-RU" dirty="0"/>
              <a:t> в микроциркуляторном русле является развитие ишемии в тканях и органах.</a:t>
            </a:r>
          </a:p>
          <a:p>
            <a:pPr lvl="1" algn="just"/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2283AE-828A-4524-9E28-6ED69C1DE639}" type="slidenum">
              <a:rPr lang="en-US" smtClean="0">
                <a:solidFill>
                  <a:prstClr val="black"/>
                </a:solidFill>
              </a:rPr>
              <a:pPr/>
              <a:t>12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41295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728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algn="just" eaLnBrk="1" hangingPunct="1">
              <a:spcBef>
                <a:spcPct val="0"/>
              </a:spcBef>
            </a:pPr>
            <a:r>
              <a:rPr lang="ru-RU" altLang="en-US" dirty="0" smtClean="0"/>
              <a:t>В</a:t>
            </a:r>
            <a:r>
              <a:rPr lang="ru-RU" altLang="en-US" baseline="0" dirty="0" smtClean="0"/>
              <a:t> комплексный подход к терапии пациентов с аГУС входит основная и патогенетическая терапия. Основным видом традиционной терапии аГУС является </a:t>
            </a:r>
            <a:r>
              <a:rPr lang="ru-RU" altLang="en-US" baseline="0" dirty="0" err="1" smtClean="0"/>
              <a:t>плазмотерапия</a:t>
            </a:r>
            <a:r>
              <a:rPr lang="ru-RU" altLang="en-US" baseline="0" dirty="0" smtClean="0"/>
              <a:t>, которая позволяет очистить плазму от нежелательных агентов (</a:t>
            </a:r>
            <a:r>
              <a:rPr lang="ru-RU" altLang="en-US" baseline="0" dirty="0" err="1" smtClean="0"/>
              <a:t>плазмаферез</a:t>
            </a:r>
            <a:r>
              <a:rPr lang="ru-RU" altLang="en-US" baseline="0" dirty="0" smtClean="0"/>
              <a:t>) или внести в организм пациента недостающие факторы с плазмой донора (инфузии плазмы). Плазмотерапия была и остается терапией первой линии и доказала свою, достаточную для стабилизации состояния, эффективность. Следует отметить, что по механизму действия </a:t>
            </a:r>
            <a:r>
              <a:rPr lang="ru-RU" altLang="en-US" baseline="0" dirty="0" err="1" smtClean="0"/>
              <a:t>плазмотерапия</a:t>
            </a:r>
            <a:r>
              <a:rPr lang="ru-RU" altLang="en-US" baseline="0" dirty="0" smtClean="0"/>
              <a:t> является скорее поддерживающей терапией, а ввиду наличия большого числа осложнений, включая системные инфекции, тромбозы и смерть, является рискованным способом лечения. </a:t>
            </a:r>
          </a:p>
          <a:p>
            <a:pPr algn="just" eaLnBrk="1" hangingPunct="1">
              <a:spcBef>
                <a:spcPct val="0"/>
              </a:spcBef>
            </a:pPr>
            <a:r>
              <a:rPr lang="ru-RU" altLang="en-US" baseline="0" dirty="0" smtClean="0"/>
              <a:t>Диализ и трансплантация почек широко используются у пациентов с аГУС ввиду частого прогрессирования почечной недостаточности до терминальной стадии. </a:t>
            </a:r>
          </a:p>
          <a:p>
            <a:pPr algn="just" eaLnBrk="1" hangingPunct="1">
              <a:spcBef>
                <a:spcPct val="0"/>
              </a:spcBef>
            </a:pPr>
            <a:r>
              <a:rPr lang="ru-RU" altLang="en-US" baseline="0" dirty="0" smtClean="0"/>
              <a:t>Отдельного упоминания заслуживает метод одновременной трансплантации печени и почек. С патогенетической точки зрения он позволяет убрать источник производства мутантных факторов (печень) и пораженные почки, однако ввиду тяжести операции, постоперационного ведения, осложнений и риска смерти является в настоящее время мало применимым.</a:t>
            </a:r>
          </a:p>
          <a:p>
            <a:pPr algn="just" eaLnBrk="1" hangingPunct="1">
              <a:spcBef>
                <a:spcPct val="0"/>
              </a:spcBef>
            </a:pPr>
            <a:r>
              <a:rPr lang="ru-RU" altLang="en-US" baseline="0" dirty="0" smtClean="0"/>
              <a:t>Переливание </a:t>
            </a:r>
            <a:r>
              <a:rPr lang="ru-RU" altLang="en-US" baseline="0" dirty="0" err="1" smtClean="0"/>
              <a:t>тромбоконцентратов</a:t>
            </a:r>
            <a:r>
              <a:rPr lang="ru-RU" altLang="en-US" baseline="0" dirty="0" smtClean="0"/>
              <a:t> категорически противопоказано в связи с тем, что это стимулирует </a:t>
            </a:r>
            <a:r>
              <a:rPr lang="ru-RU" altLang="en-US" baseline="0" dirty="0" err="1" smtClean="0"/>
              <a:t>тромбообразование</a:t>
            </a:r>
            <a:r>
              <a:rPr lang="ru-RU" altLang="en-US" baseline="0" dirty="0" smtClean="0"/>
              <a:t> и усугубляет тяжесть ТМА.</a:t>
            </a:r>
            <a:endParaRPr lang="ru-RU" altLang="en-US" dirty="0" smtClean="0"/>
          </a:p>
        </p:txBody>
      </p:sp>
      <p:sp>
        <p:nvSpPr>
          <p:cNvPr id="9728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29017" indent="-28039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21564" indent="-224312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70189" indent="-224312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18816" indent="-224312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467441" indent="-22431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16065" indent="-22431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364692" indent="-22431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13317" indent="-22431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68008E54-42A0-4DAA-B29E-4487B79141BC}" type="slidenum">
              <a:rPr lang="en-US" altLang="en-US" smtClean="0">
                <a:solidFill>
                  <a:prstClr val="black"/>
                </a:solidFill>
              </a:rPr>
              <a:pPr eaLnBrk="1" hangingPunct="1">
                <a:spcBef>
                  <a:spcPct val="0"/>
                </a:spcBef>
              </a:pPr>
              <a:t>13</a:t>
            </a:fld>
            <a:endParaRPr lang="en-US" altLang="en-US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74835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6725D4B-F5B1-42D6-B2E5-98BDF91264D1}" type="slidenum">
              <a:rPr lang="ru-RU" smtClean="0"/>
              <a:pPr>
                <a:defRPr/>
              </a:pPr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14473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A9C07B-BC37-4E2F-AA1D-B546B8F873F1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20961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A9C07B-BC37-4E2F-AA1D-B546B8F873F1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20961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A9C07B-BC37-4E2F-AA1D-B546B8F873F1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20961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A665D5-C2A0-4474-84B8-A8273E746087}" type="datetimeFigureOut">
              <a:rPr lang="en-US" smtClean="0"/>
              <a:t>3/2/2017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7CD3E-9E65-478F-83A7-5FB4EF8E0F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13745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A665D5-C2A0-4474-84B8-A8273E746087}" type="datetimeFigureOut">
              <a:rPr lang="en-US" smtClean="0"/>
              <a:t>3/2/2017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7CD3E-9E65-478F-83A7-5FB4EF8E0F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51025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A665D5-C2A0-4474-84B8-A8273E746087}" type="datetimeFigureOut">
              <a:rPr lang="en-US" smtClean="0"/>
              <a:t>3/2/2017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7CD3E-9E65-478F-83A7-5FB4EF8E0F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1133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D7E00A-486F-4252-8B1D-E32645521F49}" type="datetime1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3/2/2017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4403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A665D5-C2A0-4474-84B8-A8273E746087}" type="datetimeFigureOut">
              <a:rPr lang="en-US" smtClean="0"/>
              <a:t>3/2/2017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7CD3E-9E65-478F-83A7-5FB4EF8E0F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97572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A665D5-C2A0-4474-84B8-A8273E746087}" type="datetimeFigureOut">
              <a:rPr lang="en-US" smtClean="0"/>
              <a:t>3/2/2017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7CD3E-9E65-478F-83A7-5FB4EF8E0F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29040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A665D5-C2A0-4474-84B8-A8273E746087}" type="datetimeFigureOut">
              <a:rPr lang="en-US" smtClean="0"/>
              <a:t>3/2/2017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7CD3E-9E65-478F-83A7-5FB4EF8E0F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22017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A665D5-C2A0-4474-84B8-A8273E746087}" type="datetimeFigureOut">
              <a:rPr lang="en-US" smtClean="0"/>
              <a:t>3/2/2017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7CD3E-9E65-478F-83A7-5FB4EF8E0F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45012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A665D5-C2A0-4474-84B8-A8273E746087}" type="datetimeFigureOut">
              <a:rPr lang="en-US" smtClean="0"/>
              <a:t>3/2/2017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7CD3E-9E65-478F-83A7-5FB4EF8E0F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72525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A665D5-C2A0-4474-84B8-A8273E746087}" type="datetimeFigureOut">
              <a:rPr lang="en-US" smtClean="0"/>
              <a:t>3/2/2017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7CD3E-9E65-478F-83A7-5FB4EF8E0F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51758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A665D5-C2A0-4474-84B8-A8273E746087}" type="datetimeFigureOut">
              <a:rPr lang="en-US" smtClean="0"/>
              <a:t>3/2/2017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7CD3E-9E65-478F-83A7-5FB4EF8E0F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3784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A665D5-C2A0-4474-84B8-A8273E746087}" type="datetimeFigureOut">
              <a:rPr lang="en-US" smtClean="0"/>
              <a:t>3/2/2017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7CD3E-9E65-478F-83A7-5FB4EF8E0F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36715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A665D5-C2A0-4474-84B8-A8273E746087}" type="datetimeFigureOut">
              <a:rPr lang="en-US" smtClean="0"/>
              <a:t>3/2/2017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67CD3E-9E65-478F-83A7-5FB4EF8E0F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59250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4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7" Type="http://schemas.openxmlformats.org/officeDocument/2006/relationships/image" Target="../media/image4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54.emf"/><Relationship Id="rId4" Type="http://schemas.openxmlformats.org/officeDocument/2006/relationships/oleObject" Target="../embeddings/oleObject1.bin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 txBox="1">
            <a:spLocks noGrp="1"/>
          </p:cNvSpPr>
          <p:nvPr>
            <p:ph type="ctrTitle"/>
          </p:nvPr>
        </p:nvSpPr>
        <p:spPr>
          <a:xfrm>
            <a:off x="826566" y="2007072"/>
            <a:ext cx="7405144" cy="14219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3200" b="1" dirty="0">
                <a:solidFill>
                  <a:schemeClr val="accent1">
                    <a:lumMod val="75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Тромботическая микроангиопатия в акушерской практике. </a:t>
            </a:r>
            <a:br>
              <a:rPr lang="ru-RU" sz="3200" b="1" dirty="0">
                <a:solidFill>
                  <a:schemeClr val="accent1">
                    <a:lumMod val="75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ru-RU" sz="3200" b="1" dirty="0">
                <a:solidFill>
                  <a:schemeClr val="accent1">
                    <a:lumMod val="75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Взгляд реаниматолога</a:t>
            </a:r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1098654" y="4725249"/>
            <a:ext cx="7177140" cy="505337"/>
          </a:xfrm>
        </p:spPr>
        <p:txBody>
          <a:bodyPr>
            <a:normAutofit/>
          </a:bodyPr>
          <a:lstStyle/>
          <a:p>
            <a:pPr algn="r"/>
            <a:r>
              <a:rPr lang="ru-RU" sz="2000" i="1" dirty="0">
                <a:solidFill>
                  <a:schemeClr val="tx1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Профессор, д.м.н. Е. М. Шифман</a:t>
            </a:r>
            <a:endParaRPr lang="en-US" sz="2000" i="1" dirty="0">
              <a:solidFill>
                <a:schemeClr val="tx1"/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3" name="Picture 2" descr="Screen Shot 2016-04-06 at 11.05.16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088" y="3789672"/>
            <a:ext cx="1449373" cy="1238523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21352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3"/>
          <p:cNvSpPr>
            <a:spLocks noChangeArrowheads="1"/>
          </p:cNvSpPr>
          <p:nvPr/>
        </p:nvSpPr>
        <p:spPr bwMode="auto">
          <a:xfrm>
            <a:off x="249238" y="1376363"/>
            <a:ext cx="8658194" cy="830997"/>
          </a:xfrm>
          <a:prstGeom prst="rect">
            <a:avLst/>
          </a:prstGeom>
          <a:solidFill>
            <a:srgbClr val="C55A11">
              <a:alpha val="66000"/>
            </a:srgbClr>
          </a:solidFill>
          <a:ln>
            <a:noFill/>
          </a:ln>
          <a:extLst/>
        </p:spPr>
        <p:txBody>
          <a:bodyPr wrap="square">
            <a:spAutoFit/>
          </a:bodyPr>
          <a:lstStyle>
            <a:lvl1pPr defTabSz="361950" eaLnBrk="0" hangingPunct="0">
              <a:defRPr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361950" eaLnBrk="0" hangingPunct="0">
              <a:defRPr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361950" eaLnBrk="0" hangingPunct="0">
              <a:defRPr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361950" eaLnBrk="0" hangingPunct="0">
              <a:defRPr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361950" eaLnBrk="0" hangingPunct="0">
              <a:defRPr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36195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36195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36195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36195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342900" indent="-342900" defTabSz="360363" eaLnBrk="1" hangingPunct="1">
              <a:spcBef>
                <a:spcPct val="30000"/>
              </a:spcBef>
              <a:buClr>
                <a:schemeClr val="accent2">
                  <a:lumMod val="60000"/>
                  <a:lumOff val="40000"/>
                </a:schemeClr>
              </a:buClr>
              <a:buFont typeface="Wingdings" charset="2"/>
              <a:buChar char="ü"/>
            </a:pPr>
            <a:r>
              <a:rPr lang="ru-RU" altLang="ru-RU" sz="1600" b="0" dirty="0">
                <a:solidFill>
                  <a:srgbClr val="FBE5D6"/>
                </a:solidFill>
                <a:latin typeface="+mn-lt"/>
              </a:rPr>
              <a:t>Эти наблюдения позволяют предположить что процессы, связанные с активацией комплемента на ранних сроках беременности, могут участвовать </a:t>
            </a:r>
            <a:br>
              <a:rPr lang="ru-RU" altLang="ru-RU" sz="1600" b="0" dirty="0">
                <a:solidFill>
                  <a:srgbClr val="FBE5D6"/>
                </a:solidFill>
                <a:latin typeface="+mn-lt"/>
              </a:rPr>
            </a:br>
            <a:r>
              <a:rPr lang="ru-RU" altLang="ru-RU" sz="1600" b="0" dirty="0">
                <a:solidFill>
                  <a:srgbClr val="FBE5D6"/>
                </a:solidFill>
                <a:latin typeface="+mn-lt"/>
              </a:rPr>
              <a:t>в патогенезе преэклампсии</a:t>
            </a:r>
            <a:endParaRPr lang="ru-RU" altLang="ru-RU" sz="1600" b="0" i="1" dirty="0">
              <a:solidFill>
                <a:srgbClr val="FBE5D6"/>
              </a:solidFill>
              <a:latin typeface="+mj-lt"/>
            </a:endParaRPr>
          </a:p>
        </p:txBody>
      </p:sp>
      <p:pic>
        <p:nvPicPr>
          <p:cNvPr id="8196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1206" y="273314"/>
            <a:ext cx="2193363" cy="713817"/>
          </a:xfrm>
          <a:prstGeom prst="rect">
            <a:avLst/>
          </a:prstGeom>
          <a:noFill/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Placeholder 6"/>
          <p:cNvSpPr txBox="1">
            <a:spLocks/>
          </p:cNvSpPr>
          <p:nvPr/>
        </p:nvSpPr>
        <p:spPr>
          <a:xfrm>
            <a:off x="255588" y="6311900"/>
            <a:ext cx="8706345" cy="546100"/>
          </a:xfrm>
          <a:prstGeom prst="rect">
            <a:avLst/>
          </a:prstGeom>
          <a:solidFill>
            <a:srgbClr val="C55A11">
              <a:alpha val="48000"/>
            </a:srgbClr>
          </a:solidFill>
        </p:spPr>
        <p:txBody>
          <a:bodyPr/>
          <a:lstStyle>
            <a:lvl1pPr marL="171450" indent="-171450" algn="l" rtl="0" eaLnBrk="0" fontAlgn="base" hangingPunct="0">
              <a:spcBef>
                <a:spcPts val="1800"/>
              </a:spcBef>
              <a:spcAft>
                <a:spcPct val="0"/>
              </a:spcAft>
              <a:buClr>
                <a:schemeClr val="accent2"/>
              </a:buClr>
              <a:buFont typeface="Arial" pitchFamily="34" charset="0"/>
              <a:buChar char="•"/>
              <a:defRPr sz="2000" kern="1200">
                <a:solidFill>
                  <a:srgbClr val="0D0D0D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2"/>
              </a:buClr>
              <a:buFont typeface="Arial" pitchFamily="34" charset="0"/>
              <a:buChar char="–"/>
              <a:defRPr kern="1200">
                <a:solidFill>
                  <a:srgbClr val="0D0D0D"/>
                </a:solidFill>
                <a:latin typeface="+mn-lt"/>
                <a:ea typeface="+mn-ea"/>
                <a:cs typeface="+mn-cs"/>
              </a:defRPr>
            </a:lvl2pPr>
            <a:lvl3pPr marL="1085850" indent="-171450" algn="l" rtl="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Arial" pitchFamily="34" charset="0"/>
              <a:buChar char="•"/>
              <a:defRPr sz="1600" kern="1200">
                <a:solidFill>
                  <a:srgbClr val="0D0D0D"/>
                </a:solidFill>
                <a:latin typeface="+mn-lt"/>
                <a:ea typeface="+mn-ea"/>
                <a:cs typeface="+mn-cs"/>
              </a:defRPr>
            </a:lvl3pPr>
            <a:lvl4pPr marL="1543050" indent="-171450" algn="l" rtl="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Arial" pitchFamily="34" charset="0"/>
              <a:buChar char="–"/>
              <a:defRPr sz="1400" kern="1200">
                <a:solidFill>
                  <a:srgbClr val="0D0D0D"/>
                </a:solidFill>
                <a:latin typeface="+mn-lt"/>
                <a:ea typeface="+mn-ea"/>
                <a:cs typeface="+mn-cs"/>
              </a:defRPr>
            </a:lvl4pPr>
            <a:lvl5pPr marL="2000250" indent="-171450" algn="l" rtl="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Arial" pitchFamily="34" charset="0"/>
              <a:buChar char="»"/>
              <a:defRPr sz="1400" kern="1200">
                <a:solidFill>
                  <a:srgbClr val="0D0D0D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altLang="ru-RU" sz="1100" i="1" dirty="0">
                <a:solidFill>
                  <a:srgbClr val="FBE5D6"/>
                </a:solidFill>
              </a:rPr>
              <a:t>Lynch A.M., Murphy J.R., Byers T., Gibbs R.S., Neville M., Giclas P.C., Salmon J. E., Molers M. Alternative complement pathway activation</a:t>
            </a:r>
            <a:br>
              <a:rPr lang="ru-RU" altLang="ru-RU" sz="1100" i="1" dirty="0">
                <a:solidFill>
                  <a:srgbClr val="FBE5D6"/>
                </a:solidFill>
              </a:rPr>
            </a:br>
            <a:r>
              <a:rPr lang="ru-RU" altLang="ru-RU" sz="1100" i="1" dirty="0">
                <a:solidFill>
                  <a:srgbClr val="FBE5D6"/>
                </a:solidFill>
              </a:rPr>
              <a:t>fragment Bb in early pregnancy as a predictor of preeclampsia. Am. J. Obstet.&amp;Gyn. 2008; April: 385–386</a:t>
            </a:r>
          </a:p>
        </p:txBody>
      </p:sp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1100" y="2690428"/>
            <a:ext cx="4267776" cy="2570256"/>
          </a:xfrm>
          <a:prstGeom prst="rect">
            <a:avLst/>
          </a:prstGeom>
          <a:noFill/>
          <a:ln w="9525">
            <a:solidFill>
              <a:srgbClr val="ED7D31"/>
            </a:solidFill>
            <a:miter lim="800000"/>
            <a:headEnd/>
            <a:tailEnd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3535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0" name="AutoShape 3"/>
          <p:cNvSpPr>
            <a:spLocks noGrp="1" noChangeArrowheads="1"/>
          </p:cNvSpPr>
          <p:nvPr>
            <p:ph type="body" idx="4294967295"/>
          </p:nvPr>
        </p:nvSpPr>
        <p:spPr>
          <a:xfrm>
            <a:off x="179512" y="97875"/>
            <a:ext cx="8642350" cy="3887788"/>
          </a:xfrm>
          <a:prstGeom prst="roundRect">
            <a:avLst>
              <a:gd name="adj" fmla="val 8028"/>
            </a:avLst>
          </a:prstGeom>
        </p:spPr>
        <p:txBody>
          <a:bodyPr/>
          <a:lstStyle/>
          <a:p>
            <a:pPr marL="0" indent="0" algn="just" eaLnBrk="1" hangingPunct="1">
              <a:spcBef>
                <a:spcPts val="600"/>
              </a:spcBef>
              <a:buNone/>
            </a:pPr>
            <a:r>
              <a:rPr lang="ru-RU" sz="2400" b="1" dirty="0">
                <a:solidFill>
                  <a:schemeClr val="bg1"/>
                </a:solidFill>
                <a:latin typeface="Arial" charset="0"/>
              </a:rPr>
              <a:t>Гемолиз:</a:t>
            </a:r>
            <a:r>
              <a:rPr lang="ru-RU" sz="2400" b="1" dirty="0">
                <a:solidFill>
                  <a:srgbClr val="FF6600"/>
                </a:solidFill>
                <a:latin typeface="Arial" charset="0"/>
              </a:rPr>
              <a:t> </a:t>
            </a:r>
            <a:r>
              <a:rPr lang="ru-RU" sz="2400" b="1" dirty="0" err="1">
                <a:solidFill>
                  <a:srgbClr val="000000"/>
                </a:solidFill>
                <a:highlight>
                  <a:srgbClr val="C0C0C0"/>
                </a:highlight>
                <a:latin typeface="Arial" charset="0"/>
              </a:rPr>
              <a:t>макроскопически</a:t>
            </a:r>
            <a:r>
              <a:rPr lang="ru-RU" sz="2400" b="1" dirty="0">
                <a:solidFill>
                  <a:srgbClr val="000000"/>
                </a:solidFill>
                <a:highlight>
                  <a:srgbClr val="C0C0C0"/>
                </a:highlight>
                <a:latin typeface="Arial" charset="0"/>
              </a:rPr>
              <a:t> виден только у 10%</a:t>
            </a:r>
            <a:endParaRPr lang="ru-RU" sz="2400" dirty="0">
              <a:highlight>
                <a:srgbClr val="C0C0C0"/>
              </a:highlight>
            </a:endParaRPr>
          </a:p>
          <a:p>
            <a:pPr algn="just" eaLnBrk="1" hangingPunct="1">
              <a:spcBef>
                <a:spcPts val="600"/>
              </a:spcBef>
            </a:pPr>
            <a:endParaRPr lang="ru-RU" sz="2400" b="1" dirty="0">
              <a:solidFill>
                <a:srgbClr val="FF6600"/>
              </a:solidFill>
              <a:latin typeface="Arial" charset="0"/>
            </a:endParaRPr>
          </a:p>
        </p:txBody>
      </p:sp>
      <p:pic>
        <p:nvPicPr>
          <p:cNvPr id="7" name="Рисунок 6" descr="гемолиз2.bmp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4581128"/>
            <a:ext cx="3291165" cy="2194916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Рисунок 11" descr="06f1ьб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4613219"/>
            <a:ext cx="3414712" cy="2218710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0" name="Рисунок 7" descr="Hemolysis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5382" y="2037209"/>
            <a:ext cx="3294360" cy="2468635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2606" y="764704"/>
            <a:ext cx="3779912" cy="1146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63653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94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706437" y="266698"/>
            <a:ext cx="8437563" cy="723901"/>
          </a:xfrm>
        </p:spPr>
        <p:txBody>
          <a:bodyPr/>
          <a:lstStyle/>
          <a:p>
            <a:r>
              <a:rPr lang="ru-RU" sz="2600" b="0" dirty="0"/>
              <a:t>Тромбоцитопения и </a:t>
            </a:r>
            <a:r>
              <a:rPr lang="ru-RU" sz="2600" b="0" dirty="0" err="1"/>
              <a:t>микроангиопатический</a:t>
            </a:r>
            <a:r>
              <a:rPr lang="ru-RU" sz="2600" b="0" dirty="0"/>
              <a:t> гемолиз</a:t>
            </a:r>
            <a:endParaRPr lang="en-US" sz="2600" b="0" dirty="0"/>
          </a:p>
        </p:txBody>
      </p:sp>
      <p:sp>
        <p:nvSpPr>
          <p:cNvPr id="20" name="Content Placeholder 10"/>
          <p:cNvSpPr>
            <a:spLocks noGrp="1"/>
          </p:cNvSpPr>
          <p:nvPr>
            <p:ph idx="1"/>
          </p:nvPr>
        </p:nvSpPr>
        <p:spPr>
          <a:xfrm>
            <a:off x="228600" y="1008796"/>
            <a:ext cx="5821362" cy="4761746"/>
          </a:xfrm>
        </p:spPr>
        <p:txBody>
          <a:bodyPr/>
          <a:lstStyle/>
          <a:p>
            <a:r>
              <a:rPr lang="ru-RU" sz="1800" dirty="0">
                <a:solidFill>
                  <a:schemeClr val="tx1"/>
                </a:solidFill>
              </a:rPr>
              <a:t>При образовании тромбов активно «потребляются» тромбоциты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</a:p>
          <a:p>
            <a:r>
              <a:rPr lang="ru-RU" sz="1800" dirty="0">
                <a:solidFill>
                  <a:schemeClr val="tx1"/>
                </a:solidFill>
              </a:rPr>
              <a:t>Результат - тромбоцитопения</a:t>
            </a:r>
            <a:endParaRPr lang="en-US" sz="1800" dirty="0">
              <a:solidFill>
                <a:schemeClr val="tx1"/>
              </a:solidFill>
            </a:endParaRPr>
          </a:p>
          <a:p>
            <a:pPr lvl="1"/>
            <a:r>
              <a:rPr lang="ru-RU" sz="1500" dirty="0">
                <a:solidFill>
                  <a:schemeClr val="tx1"/>
                </a:solidFill>
              </a:rPr>
              <a:t>содержание тромбоцитов меньше </a:t>
            </a:r>
            <a:r>
              <a:rPr lang="en-US" sz="1500" dirty="0">
                <a:solidFill>
                  <a:schemeClr val="tx1"/>
                </a:solidFill>
              </a:rPr>
              <a:t>&lt;150000 </a:t>
            </a:r>
            <a:r>
              <a:rPr lang="ru-RU" sz="1500" dirty="0">
                <a:solidFill>
                  <a:schemeClr val="tx1"/>
                </a:solidFill>
              </a:rPr>
              <a:t>на</a:t>
            </a:r>
            <a:r>
              <a:rPr lang="en-US" sz="1500" dirty="0">
                <a:solidFill>
                  <a:schemeClr val="tx1"/>
                </a:solidFill>
              </a:rPr>
              <a:t> </a:t>
            </a:r>
            <a:r>
              <a:rPr lang="ru-RU" sz="1500" dirty="0">
                <a:solidFill>
                  <a:schemeClr val="tx1"/>
                </a:solidFill>
              </a:rPr>
              <a:t>мм</a:t>
            </a:r>
            <a:r>
              <a:rPr lang="en-US" sz="1500" baseline="30000" dirty="0">
                <a:solidFill>
                  <a:schemeClr val="tx1"/>
                </a:solidFill>
              </a:rPr>
              <a:t>3</a:t>
            </a:r>
            <a:r>
              <a:rPr lang="en-US" sz="1500" dirty="0">
                <a:solidFill>
                  <a:schemeClr val="tx1"/>
                </a:solidFill>
              </a:rPr>
              <a:t> </a:t>
            </a:r>
            <a:endParaRPr lang="ru-RU" sz="1500" dirty="0">
              <a:solidFill>
                <a:schemeClr val="tx1"/>
              </a:solidFill>
            </a:endParaRPr>
          </a:p>
          <a:p>
            <a:pPr lvl="1"/>
            <a:r>
              <a:rPr lang="ru-RU" altLang="en-US" sz="1500" b="1" dirty="0">
                <a:solidFill>
                  <a:srgbClr val="262626"/>
                </a:solidFill>
              </a:rPr>
              <a:t>или &gt;25% снижение от исходного  количества</a:t>
            </a:r>
            <a:endParaRPr lang="en-US" sz="1500" b="1" dirty="0">
              <a:solidFill>
                <a:schemeClr val="tx1"/>
              </a:solidFill>
            </a:endParaRPr>
          </a:p>
          <a:p>
            <a:r>
              <a:rPr lang="ru-RU" sz="1700" dirty="0" err="1">
                <a:solidFill>
                  <a:schemeClr val="tx1"/>
                </a:solidFill>
              </a:rPr>
              <a:t>Микроангиопатическая</a:t>
            </a:r>
            <a:r>
              <a:rPr lang="ru-RU" sz="1700" dirty="0">
                <a:solidFill>
                  <a:schemeClr val="tx1"/>
                </a:solidFill>
              </a:rPr>
              <a:t> гемолитическая анемия (МГА) развивается в результате механического повреждения эритроцитов при контакте с тромбами </a:t>
            </a:r>
            <a:r>
              <a:rPr lang="en-US" sz="1700" dirty="0">
                <a:solidFill>
                  <a:schemeClr val="tx1"/>
                </a:solidFill>
              </a:rPr>
              <a:t> </a:t>
            </a:r>
            <a:r>
              <a:rPr lang="ru-RU" sz="1700" dirty="0">
                <a:solidFill>
                  <a:schemeClr val="tx1"/>
                </a:solidFill>
              </a:rPr>
              <a:t>в сосудах микроциркуляторного русла</a:t>
            </a:r>
          </a:p>
          <a:p>
            <a:r>
              <a:rPr lang="ru-RU" sz="1700" dirty="0">
                <a:solidFill>
                  <a:schemeClr val="tx1"/>
                </a:solidFill>
              </a:rPr>
              <a:t>В мазке периферической крови выявляются  </a:t>
            </a:r>
            <a:r>
              <a:rPr lang="ru-RU" sz="1700" b="1" u="sng" dirty="0" err="1">
                <a:solidFill>
                  <a:schemeClr val="tx1"/>
                </a:solidFill>
              </a:rPr>
              <a:t>шизоциты</a:t>
            </a:r>
            <a:r>
              <a:rPr lang="ru-RU" sz="1700" dirty="0">
                <a:solidFill>
                  <a:schemeClr val="tx1"/>
                </a:solidFill>
              </a:rPr>
              <a:t> – обломки эритроцитов</a:t>
            </a:r>
          </a:p>
          <a:p>
            <a:r>
              <a:rPr lang="ru-RU" sz="1700" dirty="0"/>
              <a:t>Множественные микротромбы приводят к</a:t>
            </a:r>
            <a:r>
              <a:rPr lang="en-US" sz="1700" dirty="0"/>
              <a:t> </a:t>
            </a:r>
            <a:r>
              <a:rPr lang="ru-RU" sz="1700" dirty="0"/>
              <a:t>ишемии и нарушению функций органов</a:t>
            </a:r>
            <a:endParaRPr lang="en-US" sz="1700" dirty="0"/>
          </a:p>
        </p:txBody>
      </p:sp>
      <p:sp>
        <p:nvSpPr>
          <p:cNvPr id="17" name="TextBox 16"/>
          <p:cNvSpPr txBox="1"/>
          <p:nvPr/>
        </p:nvSpPr>
        <p:spPr>
          <a:xfrm>
            <a:off x="431800" y="6124873"/>
            <a:ext cx="8578326" cy="461665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marL="171450" indent="-171450">
              <a:buFontTx/>
              <a:buAutoNum type="arabicPeriod"/>
            </a:pPr>
            <a:r>
              <a:rPr lang="en-US" sz="1000" dirty="0">
                <a:solidFill>
                  <a:prstClr val="black"/>
                </a:solidFill>
              </a:rPr>
              <a:t>Noris M, et al. In: </a:t>
            </a:r>
            <a:r>
              <a:rPr lang="en-US" sz="1000" dirty="0" err="1">
                <a:solidFill>
                  <a:prstClr val="black"/>
                </a:solidFill>
              </a:rPr>
              <a:t>GeneReviews</a:t>
            </a:r>
            <a:r>
              <a:rPr lang="en-US" sz="1000" dirty="0">
                <a:solidFill>
                  <a:prstClr val="black"/>
                </a:solidFill>
              </a:rPr>
              <a:t>. The NCBI handbook [internet]. Bethesda (MD): National Library of Medicine (US), NCBI; November 2008. </a:t>
            </a:r>
            <a:br>
              <a:rPr lang="en-US" sz="1000" dirty="0">
                <a:solidFill>
                  <a:prstClr val="black"/>
                </a:solidFill>
              </a:rPr>
            </a:br>
            <a:r>
              <a:rPr lang="en-US" sz="1000" dirty="0">
                <a:solidFill>
                  <a:prstClr val="black"/>
                </a:solidFill>
              </a:rPr>
              <a:t>[cited 14 Oct 2010]. </a:t>
            </a:r>
            <a:r>
              <a:rPr lang="ru-RU" sz="1000" dirty="0">
                <a:solidFill>
                  <a:prstClr val="black"/>
                </a:solidFill>
              </a:rPr>
              <a:t>См по ссылке </a:t>
            </a:r>
            <a:r>
              <a:rPr lang="en-US" sz="1000" dirty="0">
                <a:solidFill>
                  <a:prstClr val="black"/>
                </a:solidFill>
              </a:rPr>
              <a:t>www.ncbi.nlm.nih.gov/bookshelf/br.fcgi?book=gene&amp;part=husa.</a:t>
            </a:r>
          </a:p>
          <a:p>
            <a:pPr marL="171450" indent="-171450">
              <a:buFontTx/>
              <a:buAutoNum type="arabicPeriod"/>
            </a:pPr>
            <a:r>
              <a:rPr lang="en-US" sz="1000" dirty="0">
                <a:solidFill>
                  <a:prstClr val="black"/>
                </a:solidFill>
              </a:rPr>
              <a:t>Noris M, et al. </a:t>
            </a:r>
            <a:r>
              <a:rPr lang="en-US" sz="1000" i="1" dirty="0" err="1">
                <a:solidFill>
                  <a:prstClr val="black"/>
                </a:solidFill>
              </a:rPr>
              <a:t>Clin</a:t>
            </a:r>
            <a:r>
              <a:rPr lang="en-US" sz="1000" i="1" dirty="0">
                <a:solidFill>
                  <a:prstClr val="black"/>
                </a:solidFill>
              </a:rPr>
              <a:t> J Am </a:t>
            </a:r>
            <a:r>
              <a:rPr lang="en-US" sz="1000" i="1" dirty="0" err="1">
                <a:solidFill>
                  <a:prstClr val="black"/>
                </a:solidFill>
              </a:rPr>
              <a:t>Soc</a:t>
            </a:r>
            <a:r>
              <a:rPr lang="en-US" sz="1000" i="1" dirty="0">
                <a:solidFill>
                  <a:prstClr val="black"/>
                </a:solidFill>
              </a:rPr>
              <a:t> </a:t>
            </a:r>
            <a:r>
              <a:rPr lang="en-US" sz="1000" i="1" dirty="0" err="1">
                <a:solidFill>
                  <a:prstClr val="black"/>
                </a:solidFill>
              </a:rPr>
              <a:t>Nephrol</a:t>
            </a:r>
            <a:r>
              <a:rPr lang="en-US" sz="1000" i="1" dirty="0">
                <a:solidFill>
                  <a:prstClr val="black"/>
                </a:solidFill>
              </a:rPr>
              <a:t>. </a:t>
            </a:r>
            <a:r>
              <a:rPr lang="en-US" sz="1000" dirty="0">
                <a:solidFill>
                  <a:prstClr val="black"/>
                </a:solidFill>
              </a:rPr>
              <a:t>2010;5:1844–1859.</a:t>
            </a:r>
          </a:p>
        </p:txBody>
      </p:sp>
      <p:pic>
        <p:nvPicPr>
          <p:cNvPr id="19" name="Picture 38" descr="7D209EB7-2DD5-4A06-89D1-FEB712A3106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5353" y="3772798"/>
            <a:ext cx="2537777" cy="1997744"/>
          </a:xfrm>
          <a:prstGeom prst="rect">
            <a:avLst/>
          </a:prstGeom>
          <a:solidFill>
            <a:schemeClr val="tx1"/>
          </a:solidFill>
          <a:ln w="25400" cap="flat" cmpd="sng" algn="ctr">
            <a:solidFill>
              <a:schemeClr val="bg1">
                <a:lumMod val="20000"/>
                <a:lumOff val="8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</p:pic>
      <p:pic>
        <p:nvPicPr>
          <p:cNvPr id="7" name="Picture 6" descr="Figure 1B TMA HE 400X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0800000" flipH="1">
            <a:off x="5840684" y="990600"/>
            <a:ext cx="3227116" cy="2514600"/>
          </a:xfrm>
          <a:prstGeom prst="rect">
            <a:avLst/>
          </a:prstGeom>
          <a:solidFill>
            <a:schemeClr val="tx1"/>
          </a:solidFill>
          <a:ln w="25400" cap="flat" cmpd="sng" algn="ctr">
            <a:solidFill>
              <a:schemeClr val="bg1">
                <a:lumMod val="20000"/>
                <a:lumOff val="8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</p:pic>
      <p:cxnSp>
        <p:nvCxnSpPr>
          <p:cNvPr id="8" name="Straight Arrow Connector 7"/>
          <p:cNvCxnSpPr/>
          <p:nvPr/>
        </p:nvCxnSpPr>
        <p:spPr bwMode="auto">
          <a:xfrm flipH="1">
            <a:off x="7912863" y="888916"/>
            <a:ext cx="380933" cy="1032529"/>
          </a:xfrm>
          <a:prstGeom prst="straightConnector1">
            <a:avLst/>
          </a:prstGeom>
          <a:ln w="31750">
            <a:solidFill>
              <a:schemeClr val="accent1"/>
            </a:solidFill>
            <a:headEnd type="none" w="med" len="med"/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9" name="Oval 8"/>
          <p:cNvSpPr/>
          <p:nvPr/>
        </p:nvSpPr>
        <p:spPr bwMode="auto">
          <a:xfrm>
            <a:off x="7095998" y="1795147"/>
            <a:ext cx="1048512" cy="1499616"/>
          </a:xfrm>
          <a:prstGeom prst="ellipse">
            <a:avLst/>
          </a:prstGeom>
          <a:noFill/>
          <a:ln w="317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08145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7-01-23 at 15.18.49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238" y="4222323"/>
            <a:ext cx="8719640" cy="1950777"/>
          </a:xfrm>
          <a:prstGeom prst="rect">
            <a:avLst/>
          </a:prstGeom>
        </p:spPr>
      </p:pic>
      <p:sp>
        <p:nvSpPr>
          <p:cNvPr id="6" name="Content Placeholder 10"/>
          <p:cNvSpPr txBox="1">
            <a:spLocks/>
          </p:cNvSpPr>
          <p:nvPr/>
        </p:nvSpPr>
        <p:spPr>
          <a:xfrm>
            <a:off x="260350" y="476672"/>
            <a:ext cx="8701684" cy="3745649"/>
          </a:xfrm>
          <a:prstGeom prst="rect">
            <a:avLst/>
          </a:prstGeom>
          <a:solidFill>
            <a:srgbClr val="ED7D31">
              <a:alpha val="48000"/>
            </a:srgbClr>
          </a:solidFill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 2" pitchFamily="18" charset="2"/>
              <a:buChar char="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itchFamily="18" charset="2"/>
              <a:buChar char="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itchFamily="18" charset="2"/>
              <a:buChar char="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itchFamily="18" charset="2"/>
              <a:buChar char="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itchFamily="18" charset="2"/>
              <a:buChar char="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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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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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500"/>
              </a:spcBef>
              <a:buClr>
                <a:schemeClr val="accent2">
                  <a:lumMod val="60000"/>
                  <a:lumOff val="40000"/>
                </a:schemeClr>
              </a:buClr>
              <a:buNone/>
            </a:pPr>
            <a:endParaRPr lang="ru-RU" altLang="en-US" sz="2000" baseline="30000" dirty="0" smtClean="0">
              <a:solidFill>
                <a:srgbClr val="FBE5D6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49238" y="6173788"/>
            <a:ext cx="8706804" cy="684212"/>
          </a:xfrm>
          <a:prstGeom prst="rect">
            <a:avLst/>
          </a:prstGeom>
          <a:solidFill>
            <a:srgbClr val="ED7D31">
              <a:alpha val="54000"/>
            </a:srgbClr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FFD049"/>
              </a:buClr>
              <a:buSzPct val="100000"/>
              <a:defRPr/>
            </a:pPr>
            <a:endParaRPr lang="ru-RU" altLang="en-US" sz="1000" dirty="0" smtClean="0">
              <a:solidFill>
                <a:srgbClr val="FBE5D6"/>
              </a:solidFill>
            </a:endParaRPr>
          </a:p>
        </p:txBody>
      </p:sp>
      <p:sp>
        <p:nvSpPr>
          <p:cNvPr id="52227" name="Title 5"/>
          <p:cNvSpPr>
            <a:spLocks noGrp="1"/>
          </p:cNvSpPr>
          <p:nvPr>
            <p:ph type="title" idx="4294967295"/>
          </p:nvPr>
        </p:nvSpPr>
        <p:spPr>
          <a:xfrm>
            <a:off x="261220" y="1393281"/>
            <a:ext cx="8701111" cy="2351125"/>
          </a:xfr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>
            <a:normAutofit fontScale="90000"/>
          </a:bodyPr>
          <a:lstStyle/>
          <a:p>
            <a:r>
              <a:rPr lang="en-US" altLang="en-US" sz="2400" b="1" dirty="0" smtClean="0">
                <a:solidFill>
                  <a:srgbClr val="FBE5D6"/>
                </a:solidFill>
                <a:latin typeface="+mn-lt"/>
              </a:rPr>
              <a:t/>
            </a:r>
            <a:br>
              <a:rPr lang="en-US" altLang="en-US" sz="2400" b="1" dirty="0" smtClean="0">
                <a:solidFill>
                  <a:srgbClr val="FBE5D6"/>
                </a:solidFill>
                <a:latin typeface="+mn-lt"/>
              </a:rPr>
            </a:br>
            <a:r>
              <a:rPr lang="ru-RU" altLang="en-US" sz="2400" b="1" dirty="0" smtClean="0">
                <a:solidFill>
                  <a:srgbClr val="FBE5D6"/>
                </a:solidFill>
                <a:latin typeface="+mn-lt"/>
              </a:rPr>
              <a:t>Наличие </a:t>
            </a:r>
            <a:r>
              <a:rPr lang="ru-RU" altLang="en-US" sz="2400" b="1" dirty="0">
                <a:solidFill>
                  <a:srgbClr val="FBE5D6"/>
                </a:solidFill>
                <a:latin typeface="+mn-lt"/>
              </a:rPr>
              <a:t>фрагментов эритроцитов (шизоцитов) </a:t>
            </a:r>
            <a:br>
              <a:rPr lang="ru-RU" altLang="en-US" sz="2400" b="1" dirty="0">
                <a:solidFill>
                  <a:srgbClr val="FBE5D6"/>
                </a:solidFill>
                <a:latin typeface="+mn-lt"/>
              </a:rPr>
            </a:br>
            <a:r>
              <a:rPr lang="ru-RU" altLang="en-US" sz="2400" b="1" dirty="0">
                <a:solidFill>
                  <a:srgbClr val="FBE5D6"/>
                </a:solidFill>
                <a:latin typeface="+mn-lt"/>
              </a:rPr>
              <a:t>свидетельствует не просто о развитии гемолиза, </a:t>
            </a:r>
            <a:br>
              <a:rPr lang="ru-RU" altLang="en-US" sz="2400" b="1" dirty="0">
                <a:solidFill>
                  <a:srgbClr val="FBE5D6"/>
                </a:solidFill>
                <a:latin typeface="+mn-lt"/>
              </a:rPr>
            </a:br>
            <a:r>
              <a:rPr lang="ru-RU" altLang="en-US" sz="2400" b="1" dirty="0">
                <a:solidFill>
                  <a:srgbClr val="FBE5D6"/>
                </a:solidFill>
                <a:latin typeface="+mn-lt"/>
              </a:rPr>
              <a:t>а именно о развитии микроангиопатического </a:t>
            </a:r>
            <a:r>
              <a:rPr lang="ru-RU" altLang="en-US" sz="2400" b="1" dirty="0" smtClean="0">
                <a:solidFill>
                  <a:srgbClr val="FBE5D6"/>
                </a:solidFill>
                <a:latin typeface="+mn-lt"/>
              </a:rPr>
              <a:t/>
            </a:r>
            <a:br>
              <a:rPr lang="ru-RU" altLang="en-US" sz="2400" b="1" dirty="0" smtClean="0">
                <a:solidFill>
                  <a:srgbClr val="FBE5D6"/>
                </a:solidFill>
                <a:latin typeface="+mn-lt"/>
              </a:rPr>
            </a:br>
            <a:r>
              <a:rPr lang="ru-RU" altLang="en-US" sz="2400" b="1" dirty="0" smtClean="0">
                <a:solidFill>
                  <a:srgbClr val="FBE5D6"/>
                </a:solidFill>
                <a:latin typeface="+mn-lt"/>
              </a:rPr>
              <a:t>гемолиза</a:t>
            </a:r>
            <a:r>
              <a:rPr lang="ru-RU" altLang="en-US" sz="2400" b="1" dirty="0">
                <a:solidFill>
                  <a:srgbClr val="FBE5D6"/>
                </a:solidFill>
                <a:latin typeface="+mn-lt"/>
              </a:rPr>
              <a:t>. </a:t>
            </a:r>
            <a:br>
              <a:rPr lang="ru-RU" altLang="en-US" sz="2400" b="1" dirty="0">
                <a:solidFill>
                  <a:srgbClr val="FBE5D6"/>
                </a:solidFill>
                <a:latin typeface="+mn-lt"/>
              </a:rPr>
            </a:br>
            <a:r>
              <a:rPr lang="ru-RU" altLang="en-US" sz="2400" b="1" dirty="0">
                <a:solidFill>
                  <a:srgbClr val="FBE5D6"/>
                </a:solidFill>
                <a:latin typeface="+mn-lt"/>
              </a:rPr>
              <a:t/>
            </a:r>
            <a:br>
              <a:rPr lang="ru-RU" altLang="en-US" sz="2400" b="1" dirty="0">
                <a:solidFill>
                  <a:srgbClr val="FBE5D6"/>
                </a:solidFill>
                <a:latin typeface="+mn-lt"/>
              </a:rPr>
            </a:br>
            <a:r>
              <a:rPr lang="ru-RU" altLang="en-US" sz="2400" b="1" dirty="0">
                <a:solidFill>
                  <a:srgbClr val="FBE5D6"/>
                </a:solidFill>
                <a:latin typeface="+mn-lt"/>
              </a:rPr>
              <a:t>Это подтверждает принадлежность преэклампсии </a:t>
            </a:r>
            <a:br>
              <a:rPr lang="ru-RU" altLang="en-US" sz="2400" b="1" dirty="0">
                <a:solidFill>
                  <a:srgbClr val="FBE5D6"/>
                </a:solidFill>
                <a:latin typeface="+mn-lt"/>
              </a:rPr>
            </a:br>
            <a:r>
              <a:rPr lang="ru-RU" altLang="en-US" sz="2400" b="1" dirty="0">
                <a:solidFill>
                  <a:srgbClr val="FBE5D6"/>
                </a:solidFill>
                <a:latin typeface="+mn-lt"/>
              </a:rPr>
              <a:t>к группе ТМА.</a:t>
            </a:r>
            <a:br>
              <a:rPr lang="ru-RU" altLang="en-US" sz="2400" b="1" dirty="0">
                <a:solidFill>
                  <a:srgbClr val="FBE5D6"/>
                </a:solidFill>
                <a:latin typeface="+mn-lt"/>
              </a:rPr>
            </a:br>
            <a:r>
              <a:rPr lang="ru-RU" altLang="en-US" sz="2400" b="1" dirty="0">
                <a:solidFill>
                  <a:srgbClr val="FBE5D6"/>
                </a:solidFill>
                <a:latin typeface="+mn-lt"/>
              </a:rPr>
              <a:t/>
            </a:r>
            <a:br>
              <a:rPr lang="ru-RU" altLang="en-US" sz="2400" b="1" dirty="0">
                <a:solidFill>
                  <a:srgbClr val="FBE5D6"/>
                </a:solidFill>
                <a:latin typeface="+mn-lt"/>
              </a:rPr>
            </a:br>
            <a:r>
              <a:rPr lang="ru-RU" altLang="en-US" sz="2400" b="1" dirty="0">
                <a:solidFill>
                  <a:srgbClr val="FBE5D6"/>
                </a:solidFill>
                <a:latin typeface="+mn-lt"/>
              </a:rPr>
              <a:t>При иммунном гемолизе шизоцитов нет!  </a:t>
            </a:r>
          </a:p>
        </p:txBody>
      </p:sp>
      <p:pic>
        <p:nvPicPr>
          <p:cNvPr id="2" name="Picture 1" descr="38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6076" y="1564551"/>
            <a:ext cx="2433264" cy="2442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1822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99392"/>
            <a:ext cx="9144000" cy="1143000"/>
          </a:xfrm>
        </p:spPr>
        <p:txBody>
          <a:bodyPr>
            <a:normAutofit/>
          </a:bodyPr>
          <a:lstStyle/>
          <a:p>
            <a:r>
              <a:rPr lang="ru-RU" sz="3600" dirty="0"/>
              <a:t>Почечное повреждение при </a:t>
            </a:r>
            <a:r>
              <a:rPr lang="en-US" sz="3600" dirty="0"/>
              <a:t>HELLP-</a:t>
            </a:r>
            <a:r>
              <a:rPr lang="ru-RU" sz="3600" dirty="0"/>
              <a:t>синдроме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504" y="980728"/>
            <a:ext cx="8856984" cy="4525963"/>
          </a:xfrm>
        </p:spPr>
        <p:txBody>
          <a:bodyPr>
            <a:normAutofit fontScale="55000" lnSpcReduction="20000"/>
          </a:bodyPr>
          <a:lstStyle/>
          <a:p>
            <a:pPr algn="just">
              <a:lnSpc>
                <a:spcPct val="134000"/>
              </a:lnSpc>
              <a:spcBef>
                <a:spcPts val="0"/>
              </a:spcBef>
            </a:pPr>
            <a:r>
              <a:rPr lang="ru-RU" dirty="0"/>
              <a:t>Чаще всего почечное повреждение у пациенток с </a:t>
            </a:r>
            <a:r>
              <a:rPr lang="en-US" dirty="0"/>
              <a:t>HELLP</a:t>
            </a:r>
            <a:r>
              <a:rPr lang="ru-RU" dirty="0"/>
              <a:t>-синдром не требует длительного диализа, а функция почек восстанавливается полностью.</a:t>
            </a:r>
          </a:p>
          <a:p>
            <a:pPr algn="just">
              <a:lnSpc>
                <a:spcPct val="134000"/>
              </a:lnSpc>
              <a:spcBef>
                <a:spcPts val="0"/>
              </a:spcBef>
            </a:pPr>
            <a:endParaRPr lang="ru-RU" dirty="0"/>
          </a:p>
          <a:p>
            <a:pPr algn="just">
              <a:lnSpc>
                <a:spcPct val="134000"/>
              </a:lnSpc>
              <a:spcBef>
                <a:spcPts val="0"/>
              </a:spcBef>
            </a:pPr>
            <a:r>
              <a:rPr lang="ru-RU" dirty="0"/>
              <a:t>При этом, по данным разных авторов, частота встречаемости острого почечного повреждения у пациенток с </a:t>
            </a:r>
            <a:r>
              <a:rPr lang="en-US" dirty="0"/>
              <a:t>HELLP</a:t>
            </a:r>
            <a:r>
              <a:rPr lang="ru-RU" dirty="0"/>
              <a:t>-синдромом колеблется от 8 до 54%. </a:t>
            </a:r>
          </a:p>
          <a:p>
            <a:pPr algn="just">
              <a:lnSpc>
                <a:spcPct val="134000"/>
              </a:lnSpc>
              <a:spcBef>
                <a:spcPts val="0"/>
              </a:spcBef>
            </a:pPr>
            <a:endParaRPr lang="ru-RU" dirty="0"/>
          </a:p>
          <a:p>
            <a:pPr algn="just">
              <a:lnSpc>
                <a:spcPct val="134000"/>
              </a:lnSpc>
              <a:spcBef>
                <a:spcPts val="0"/>
              </a:spcBef>
            </a:pPr>
            <a:r>
              <a:rPr lang="ru-RU" dirty="0"/>
              <a:t>При длительном наблюдении (в течение 4-6 лет) по данным разных исследований ухудшения почечной функции у пациенток, перенесших острое почечное повреждение на фоне </a:t>
            </a:r>
            <a:r>
              <a:rPr lang="en-US" dirty="0"/>
              <a:t>HELLP-</a:t>
            </a:r>
            <a:r>
              <a:rPr lang="ru-RU" dirty="0"/>
              <a:t>синдрома, не наблюдалось.</a:t>
            </a:r>
          </a:p>
          <a:p>
            <a:pPr marL="0" indent="0" algn="just">
              <a:lnSpc>
                <a:spcPct val="134000"/>
              </a:lnSpc>
              <a:spcBef>
                <a:spcPts val="0"/>
              </a:spcBef>
              <a:buNone/>
            </a:pPr>
            <a:endParaRPr lang="ru-RU" dirty="0"/>
          </a:p>
          <a:p>
            <a:pPr algn="just">
              <a:lnSpc>
                <a:spcPct val="134000"/>
              </a:lnSpc>
              <a:spcBef>
                <a:spcPts val="0"/>
              </a:spcBef>
            </a:pPr>
            <a:r>
              <a:rPr lang="ru-RU" dirty="0"/>
              <a:t>Но в некоторых случаях у этих пациенток обнаруживают дефект регуляции системы комплемента.</a:t>
            </a:r>
          </a:p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2194" y="6536985"/>
            <a:ext cx="9023179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n-NO" sz="1100" dirty="0"/>
              <a:t>C</a:t>
            </a:r>
            <a:r>
              <a:rPr lang="ru-RU" sz="1100" dirty="0"/>
              <a:t>.</a:t>
            </a:r>
            <a:r>
              <a:rPr lang="nn-NO" sz="1100" dirty="0"/>
              <a:t> J. Fang, A</a:t>
            </a:r>
            <a:r>
              <a:rPr lang="ru-RU" sz="1100" dirty="0"/>
              <a:t>.</a:t>
            </a:r>
            <a:r>
              <a:rPr lang="nn-NO" sz="1100" dirty="0"/>
              <a:t> Richards</a:t>
            </a:r>
            <a:r>
              <a:rPr lang="ru-RU" sz="1100" dirty="0"/>
              <a:t> </a:t>
            </a:r>
            <a:r>
              <a:rPr lang="en-US" sz="1100" dirty="0"/>
              <a:t>et al. Advances in understanding of pathogenesis of </a:t>
            </a:r>
            <a:r>
              <a:rPr lang="en-US" sz="1100" dirty="0" err="1"/>
              <a:t>aHUS</a:t>
            </a:r>
            <a:r>
              <a:rPr lang="en-US" sz="1100" dirty="0"/>
              <a:t> and HELLP // British Journal of </a:t>
            </a:r>
            <a:r>
              <a:rPr lang="en-US" sz="1100" dirty="0" err="1"/>
              <a:t>Haematology</a:t>
            </a:r>
            <a:r>
              <a:rPr lang="en-US" sz="1100" dirty="0"/>
              <a:t>, 2008, 143, 336–348.</a:t>
            </a:r>
          </a:p>
        </p:txBody>
      </p:sp>
    </p:spTree>
    <p:extLst>
      <p:ext uri="{BB962C8B-B14F-4D97-AF65-F5344CB8AC3E}">
        <p14:creationId xmlns:p14="http://schemas.microsoft.com/office/powerpoint/2010/main" val="1037258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3430244"/>
              </p:ext>
            </p:extLst>
          </p:nvPr>
        </p:nvGraphicFramePr>
        <p:xfrm>
          <a:off x="255588" y="1807347"/>
          <a:ext cx="7159523" cy="3688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396776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762747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335280">
                <a:tc gridSpan="2">
                  <a:txBody>
                    <a:bodyPr/>
                    <a:lstStyle/>
                    <a:p>
                      <a:pPr indent="-288000" algn="ctr"/>
                      <a:r>
                        <a:rPr lang="ru-RU" sz="1600" b="0" i="1" dirty="0">
                          <a:solidFill>
                            <a:schemeClr val="tx1"/>
                          </a:solidFill>
                          <a:highlight>
                            <a:srgbClr val="C0C0C0"/>
                          </a:highlight>
                          <a:latin typeface="+mn-lt"/>
                          <a:cs typeface="Times New Roman" panose="02020603050405020304" pitchFamily="18" charset="0"/>
                        </a:rPr>
                        <a:t>Лабораторные</a:t>
                      </a:r>
                      <a:r>
                        <a:rPr lang="ru-RU" sz="1600" b="0" i="1" baseline="0" dirty="0">
                          <a:solidFill>
                            <a:schemeClr val="tx1"/>
                          </a:solidFill>
                          <a:highlight>
                            <a:srgbClr val="C0C0C0"/>
                          </a:highlight>
                          <a:latin typeface="+mn-lt"/>
                          <a:cs typeface="Times New Roman" panose="02020603050405020304" pitchFamily="18" charset="0"/>
                        </a:rPr>
                        <a:t> показатели</a:t>
                      </a:r>
                      <a:endParaRPr lang="ru-RU" sz="1600" b="0" i="1" dirty="0">
                        <a:solidFill>
                          <a:schemeClr val="tx1"/>
                        </a:solidFill>
                        <a:highlight>
                          <a:srgbClr val="C0C0C0"/>
                        </a:highlight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>
                    <a:lnL w="9525" cap="flat" cmpd="sng" algn="ctr">
                      <a:solidFill>
                        <a:srgbClr val="FBE5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BE5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BE5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BE5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5A1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35280">
                <a:tc>
                  <a:txBody>
                    <a:bodyPr/>
                    <a:lstStyle/>
                    <a:p>
                      <a:pPr indent="-288000" algn="l"/>
                      <a:r>
                        <a:rPr lang="ru-RU" sz="1600" b="1" kern="1200" dirty="0">
                          <a:solidFill>
                            <a:schemeClr val="tx1"/>
                          </a:solidFill>
                          <a:highlight>
                            <a:srgbClr val="C0C0C0"/>
                          </a:highlight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Нв, г/л</a:t>
                      </a:r>
                    </a:p>
                  </a:txBody>
                  <a:tcPr>
                    <a:lnL w="9525" cap="flat" cmpd="sng" algn="ctr">
                      <a:solidFill>
                        <a:srgbClr val="FBE5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BE5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BE5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BE5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5A11"/>
                    </a:solidFill>
                  </a:tcPr>
                </a:tc>
                <a:tc>
                  <a:txBody>
                    <a:bodyPr/>
                    <a:lstStyle/>
                    <a:p>
                      <a:pPr indent="-288000" algn="ctr"/>
                      <a:r>
                        <a:rPr lang="ru-RU" sz="1600" b="1" i="1" kern="1200" dirty="0">
                          <a:solidFill>
                            <a:schemeClr val="tx1"/>
                          </a:solidFill>
                          <a:highlight>
                            <a:srgbClr val="C0C0C0"/>
                          </a:highlight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55↓</a:t>
                      </a:r>
                    </a:p>
                  </a:txBody>
                  <a:tcPr>
                    <a:lnL w="9525" cap="flat" cmpd="sng" algn="ctr">
                      <a:solidFill>
                        <a:srgbClr val="FBE5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BE5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BE5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BE5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5A1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35280">
                <a:tc>
                  <a:txBody>
                    <a:bodyPr/>
                    <a:lstStyle/>
                    <a:p>
                      <a:pPr indent="-288000" algn="l"/>
                      <a:r>
                        <a:rPr lang="ru-RU" sz="1600" b="1" kern="1200" dirty="0">
                          <a:solidFill>
                            <a:schemeClr val="tx1"/>
                          </a:solidFill>
                          <a:highlight>
                            <a:srgbClr val="C0C0C0"/>
                          </a:highlight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Тромбоциты, </a:t>
                      </a:r>
                      <a:r>
                        <a:rPr lang="ru-RU" sz="1600" b="1" kern="1200" dirty="0">
                          <a:solidFill>
                            <a:schemeClr val="tx1"/>
                          </a:solidFill>
                          <a:effectLst/>
                          <a:highlight>
                            <a:srgbClr val="C0C0C0"/>
                          </a:highlight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10</a:t>
                      </a:r>
                      <a:r>
                        <a:rPr lang="ru-RU" sz="1600" b="1" kern="1200" baseline="30000" dirty="0">
                          <a:solidFill>
                            <a:schemeClr val="tx1"/>
                          </a:solidFill>
                          <a:effectLst/>
                          <a:highlight>
                            <a:srgbClr val="C0C0C0"/>
                          </a:highlight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9</a:t>
                      </a:r>
                      <a:r>
                        <a:rPr lang="ru-RU" sz="1600" b="1" kern="1200" dirty="0">
                          <a:solidFill>
                            <a:schemeClr val="tx1"/>
                          </a:solidFill>
                          <a:effectLst/>
                          <a:highlight>
                            <a:srgbClr val="C0C0C0"/>
                          </a:highlight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/л</a:t>
                      </a:r>
                      <a:endParaRPr lang="ru-RU" sz="1600" b="1" kern="1200" dirty="0">
                        <a:solidFill>
                          <a:schemeClr val="tx1"/>
                        </a:solidFill>
                        <a:highlight>
                          <a:srgbClr val="C0C0C0"/>
                        </a:highlight>
                        <a:latin typeface="+mj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lnL w="9525" cap="flat" cmpd="sng" algn="ctr">
                      <a:solidFill>
                        <a:srgbClr val="FBE5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BE5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BE5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BE5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5A11"/>
                    </a:solidFill>
                  </a:tcPr>
                </a:tc>
                <a:tc>
                  <a:txBody>
                    <a:bodyPr/>
                    <a:lstStyle/>
                    <a:p>
                      <a:pPr indent="-288000" algn="ctr"/>
                      <a:r>
                        <a:rPr lang="ru-RU" sz="1600" b="1" i="1" kern="1200" dirty="0">
                          <a:solidFill>
                            <a:schemeClr val="tx1"/>
                          </a:solidFill>
                          <a:highlight>
                            <a:srgbClr val="C0C0C0"/>
                          </a:highlight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5,2↓</a:t>
                      </a:r>
                    </a:p>
                  </a:txBody>
                  <a:tcPr>
                    <a:lnL w="9525" cap="flat" cmpd="sng" algn="ctr">
                      <a:solidFill>
                        <a:srgbClr val="FBE5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BE5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BE5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BE5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5A1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35280">
                <a:tc>
                  <a:txBody>
                    <a:bodyPr/>
                    <a:lstStyle/>
                    <a:p>
                      <a:pPr marL="0" marR="0" indent="-2880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kern="1200" dirty="0">
                          <a:solidFill>
                            <a:schemeClr val="tx1"/>
                          </a:solidFill>
                          <a:highlight>
                            <a:srgbClr val="C0C0C0"/>
                          </a:highlight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Лейкоциты</a:t>
                      </a:r>
                      <a:r>
                        <a:rPr lang="en-US" sz="1600" b="1" kern="1200" dirty="0">
                          <a:solidFill>
                            <a:schemeClr val="tx1"/>
                          </a:solidFill>
                          <a:highlight>
                            <a:srgbClr val="C0C0C0"/>
                          </a:highlight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ru-RU" sz="1600" b="1" kern="1200" dirty="0">
                          <a:solidFill>
                            <a:schemeClr val="tx1"/>
                          </a:solidFill>
                          <a:effectLst/>
                          <a:highlight>
                            <a:srgbClr val="C0C0C0"/>
                          </a:highlight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10</a:t>
                      </a:r>
                      <a:r>
                        <a:rPr lang="ru-RU" sz="1600" b="1" kern="1200" baseline="30000" dirty="0">
                          <a:solidFill>
                            <a:schemeClr val="tx1"/>
                          </a:solidFill>
                          <a:effectLst/>
                          <a:highlight>
                            <a:srgbClr val="C0C0C0"/>
                          </a:highlight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9</a:t>
                      </a:r>
                      <a:r>
                        <a:rPr lang="ru-RU" sz="1600" b="1" kern="1200" dirty="0">
                          <a:solidFill>
                            <a:schemeClr val="tx1"/>
                          </a:solidFill>
                          <a:effectLst/>
                          <a:highlight>
                            <a:srgbClr val="C0C0C0"/>
                          </a:highlight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/л</a:t>
                      </a:r>
                      <a:endParaRPr lang="ru-RU" sz="1600" b="1" kern="1200" dirty="0">
                        <a:solidFill>
                          <a:schemeClr val="tx1"/>
                        </a:solidFill>
                        <a:highlight>
                          <a:srgbClr val="C0C0C0"/>
                        </a:highlight>
                        <a:latin typeface="+mj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lnL w="9525" cap="flat" cmpd="sng" algn="ctr">
                      <a:solidFill>
                        <a:srgbClr val="FBE5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BE5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BE5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BE5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5A11"/>
                    </a:solidFill>
                  </a:tcPr>
                </a:tc>
                <a:tc>
                  <a:txBody>
                    <a:bodyPr/>
                    <a:lstStyle/>
                    <a:p>
                      <a:pPr indent="-288000" algn="ctr"/>
                      <a:r>
                        <a:rPr lang="en-US" sz="1600" b="1" i="1" kern="1200" dirty="0">
                          <a:solidFill>
                            <a:schemeClr val="tx1"/>
                          </a:solidFill>
                          <a:highlight>
                            <a:srgbClr val="C0C0C0"/>
                          </a:highlight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32,41 ↑</a:t>
                      </a:r>
                      <a:endParaRPr lang="ru-RU" sz="1600" b="1" i="1" kern="1200" dirty="0">
                        <a:solidFill>
                          <a:schemeClr val="tx1"/>
                        </a:solidFill>
                        <a:highlight>
                          <a:srgbClr val="C0C0C0"/>
                        </a:highlight>
                        <a:latin typeface="+mj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lnL w="9525" cap="flat" cmpd="sng" algn="ctr">
                      <a:solidFill>
                        <a:srgbClr val="FBE5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BE5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BE5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BE5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5A1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35280">
                <a:tc>
                  <a:txBody>
                    <a:bodyPr/>
                    <a:lstStyle/>
                    <a:p>
                      <a:pPr indent="-288000"/>
                      <a:r>
                        <a:rPr lang="ru-RU" sz="1600" b="1" kern="1200" dirty="0">
                          <a:solidFill>
                            <a:schemeClr val="tx1"/>
                          </a:solidFill>
                          <a:highlight>
                            <a:srgbClr val="C0C0C0"/>
                          </a:highlight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ЛДГ  (</a:t>
                      </a:r>
                      <a:r>
                        <a:rPr lang="en-US" sz="1600" b="1" kern="1200" dirty="0">
                          <a:solidFill>
                            <a:schemeClr val="tx1"/>
                          </a:solidFill>
                          <a:highlight>
                            <a:srgbClr val="C0C0C0"/>
                          </a:highlight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N = 135–214 </a:t>
                      </a:r>
                      <a:r>
                        <a:rPr lang="ru-RU" sz="1600" b="1" kern="1200" dirty="0">
                          <a:solidFill>
                            <a:schemeClr val="tx1"/>
                          </a:solidFill>
                          <a:highlight>
                            <a:srgbClr val="C0C0C0"/>
                          </a:highlight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Ед</a:t>
                      </a:r>
                      <a:r>
                        <a:rPr lang="ru-RU" sz="1600" b="1" kern="1200" baseline="0" dirty="0">
                          <a:solidFill>
                            <a:schemeClr val="tx1"/>
                          </a:solidFill>
                          <a:highlight>
                            <a:srgbClr val="C0C0C0"/>
                          </a:highlight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kern="1200" dirty="0">
                          <a:solidFill>
                            <a:schemeClr val="tx1"/>
                          </a:solidFill>
                          <a:highlight>
                            <a:srgbClr val="C0C0C0"/>
                          </a:highlight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ru-RU" sz="1600" b="1" kern="1200" dirty="0">
                          <a:solidFill>
                            <a:schemeClr val="tx1"/>
                          </a:solidFill>
                          <a:highlight>
                            <a:srgbClr val="C0C0C0"/>
                          </a:highlight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л</a:t>
                      </a:r>
                      <a:r>
                        <a:rPr lang="en-US" sz="1600" b="1" kern="1200" dirty="0">
                          <a:solidFill>
                            <a:schemeClr val="tx1"/>
                          </a:solidFill>
                          <a:highlight>
                            <a:srgbClr val="C0C0C0"/>
                          </a:highlight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)</a:t>
                      </a:r>
                      <a:endParaRPr lang="ru-RU" sz="1600" b="1" kern="1200" dirty="0">
                        <a:solidFill>
                          <a:schemeClr val="tx1"/>
                        </a:solidFill>
                        <a:highlight>
                          <a:srgbClr val="C0C0C0"/>
                        </a:highlight>
                        <a:latin typeface="+mj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lnL w="9525" cap="flat" cmpd="sng" algn="ctr">
                      <a:solidFill>
                        <a:srgbClr val="FBE5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BE5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BE5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BE5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5A1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-28800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i="1" kern="1200" dirty="0">
                          <a:solidFill>
                            <a:schemeClr val="tx1"/>
                          </a:solidFill>
                          <a:highlight>
                            <a:srgbClr val="C0C0C0"/>
                          </a:highlight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5286 ↑</a:t>
                      </a:r>
                      <a:endParaRPr lang="ru-RU" sz="1600" b="1" i="1" kern="1200" dirty="0">
                        <a:solidFill>
                          <a:schemeClr val="tx1"/>
                        </a:solidFill>
                        <a:highlight>
                          <a:srgbClr val="C0C0C0"/>
                        </a:highlight>
                        <a:latin typeface="+mj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lnL w="9525" cap="flat" cmpd="sng" algn="ctr">
                      <a:solidFill>
                        <a:srgbClr val="FBE5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BE5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BE5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BE5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5A1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35280">
                <a:tc>
                  <a:txBody>
                    <a:bodyPr/>
                    <a:lstStyle/>
                    <a:p>
                      <a:pPr marL="0" marR="0" indent="-2880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kern="1200" dirty="0">
                          <a:solidFill>
                            <a:schemeClr val="tx1"/>
                          </a:solidFill>
                          <a:highlight>
                            <a:srgbClr val="C0C0C0"/>
                          </a:highlight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АСТ,</a:t>
                      </a:r>
                      <a:r>
                        <a:rPr lang="ru-RU" sz="1600" b="1" kern="1200" baseline="0" dirty="0">
                          <a:solidFill>
                            <a:schemeClr val="tx1"/>
                          </a:solidFill>
                          <a:highlight>
                            <a:srgbClr val="C0C0C0"/>
                          </a:highlight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600" b="1" kern="1200" dirty="0">
                          <a:solidFill>
                            <a:schemeClr val="tx1"/>
                          </a:solidFill>
                          <a:highlight>
                            <a:srgbClr val="C0C0C0"/>
                          </a:highlight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Ед</a:t>
                      </a:r>
                      <a:r>
                        <a:rPr lang="ru-RU" sz="1600" b="1" kern="1200" baseline="0" dirty="0">
                          <a:solidFill>
                            <a:schemeClr val="tx1"/>
                          </a:solidFill>
                          <a:highlight>
                            <a:srgbClr val="C0C0C0"/>
                          </a:highlight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kern="1200" dirty="0">
                          <a:solidFill>
                            <a:schemeClr val="tx1"/>
                          </a:solidFill>
                          <a:highlight>
                            <a:srgbClr val="C0C0C0"/>
                          </a:highlight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ru-RU" sz="1600" b="1" kern="1200" dirty="0">
                          <a:solidFill>
                            <a:schemeClr val="tx1"/>
                          </a:solidFill>
                          <a:highlight>
                            <a:srgbClr val="C0C0C0"/>
                          </a:highlight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л</a:t>
                      </a:r>
                      <a:endParaRPr lang="ru-RU" sz="1600" b="1" kern="1200" dirty="0">
                        <a:solidFill>
                          <a:schemeClr val="tx1"/>
                        </a:solidFill>
                        <a:highlight>
                          <a:srgbClr val="C0C0C0"/>
                        </a:highlight>
                        <a:latin typeface="+mj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lnL w="9525" cap="flat" cmpd="sng" algn="ctr">
                      <a:solidFill>
                        <a:srgbClr val="FBE5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BE5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BE5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BE5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5A1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-28800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i="1" kern="1200" dirty="0">
                          <a:solidFill>
                            <a:schemeClr val="tx1"/>
                          </a:solidFill>
                          <a:highlight>
                            <a:srgbClr val="C0C0C0"/>
                          </a:highlight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149 ↑</a:t>
                      </a:r>
                      <a:endParaRPr lang="ru-RU" sz="1600" b="1" i="1" kern="1200" dirty="0">
                        <a:solidFill>
                          <a:schemeClr val="tx1"/>
                        </a:solidFill>
                        <a:highlight>
                          <a:srgbClr val="C0C0C0"/>
                        </a:highlight>
                        <a:latin typeface="+mj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lnL w="9525" cap="flat" cmpd="sng" algn="ctr">
                      <a:solidFill>
                        <a:srgbClr val="FBE5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BE5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BE5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BE5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5A1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35280">
                <a:tc>
                  <a:txBody>
                    <a:bodyPr/>
                    <a:lstStyle/>
                    <a:p>
                      <a:pPr marL="0" marR="0" indent="-2880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kern="1200" dirty="0">
                          <a:solidFill>
                            <a:schemeClr val="tx1"/>
                          </a:solidFill>
                          <a:highlight>
                            <a:srgbClr val="C0C0C0"/>
                          </a:highlight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Креатинин, мкмоль / л </a:t>
                      </a:r>
                    </a:p>
                  </a:txBody>
                  <a:tcPr>
                    <a:lnL w="9525" cap="flat" cmpd="sng" algn="ctr">
                      <a:solidFill>
                        <a:srgbClr val="FBE5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BE5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BE5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BE5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5A1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-28800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i="1" kern="1200" dirty="0">
                          <a:solidFill>
                            <a:schemeClr val="tx1"/>
                          </a:solidFill>
                          <a:highlight>
                            <a:srgbClr val="C0C0C0"/>
                          </a:highlight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108  ↑</a:t>
                      </a:r>
                    </a:p>
                  </a:txBody>
                  <a:tcPr>
                    <a:lnL w="9525" cap="flat" cmpd="sng" algn="ctr">
                      <a:solidFill>
                        <a:srgbClr val="FBE5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BE5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BE5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BE5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5A1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335280">
                <a:tc>
                  <a:txBody>
                    <a:bodyPr/>
                    <a:lstStyle/>
                    <a:p>
                      <a:pPr marL="0" marR="0" indent="-2880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highlight>
                            <a:srgbClr val="C0C0C0"/>
                          </a:highlight>
                          <a:latin typeface="+mj-lt"/>
                          <a:cs typeface="Times New Roman" panose="02020603050405020304" pitchFamily="18" charset="0"/>
                        </a:rPr>
                        <a:t>Мочевая кислота, </a:t>
                      </a: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highlight>
                            <a:srgbClr val="C0C0C0"/>
                          </a:highlight>
                        </a:rPr>
                        <a:t>мкмоль / л</a:t>
                      </a:r>
                      <a:endParaRPr lang="ru-RU" sz="1600" b="1" dirty="0">
                        <a:solidFill>
                          <a:schemeClr val="tx1"/>
                        </a:solidFill>
                        <a:highlight>
                          <a:srgbClr val="C0C0C0"/>
                        </a:highlight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>
                    <a:lnL w="9525" cap="flat" cmpd="sng" algn="ctr">
                      <a:solidFill>
                        <a:srgbClr val="FBE5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BE5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BE5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BE5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5A1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-28800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i="1" dirty="0">
                          <a:solidFill>
                            <a:schemeClr val="tx1"/>
                          </a:solidFill>
                          <a:effectLst/>
                          <a:highlight>
                            <a:srgbClr val="C0C0C0"/>
                          </a:highlight>
                        </a:rPr>
                        <a:t>466,7 ↑</a:t>
                      </a:r>
                      <a:endParaRPr lang="ru-RU" sz="1600" b="1" i="1" dirty="0">
                        <a:solidFill>
                          <a:schemeClr val="tx1"/>
                        </a:solidFill>
                        <a:highlight>
                          <a:srgbClr val="C0C0C0"/>
                        </a:highlight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>
                    <a:lnL w="9525" cap="flat" cmpd="sng" algn="ctr">
                      <a:solidFill>
                        <a:srgbClr val="FBE5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BE5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BE5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BE5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5A1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335280">
                <a:tc>
                  <a:txBody>
                    <a:bodyPr/>
                    <a:lstStyle/>
                    <a:p>
                      <a:pPr marL="0" marR="0" indent="-2880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highlight>
                            <a:srgbClr val="C0C0C0"/>
                          </a:highlight>
                          <a:latin typeface="+mn-lt"/>
                          <a:cs typeface="+mn-cs"/>
                        </a:rPr>
                        <a:t>КФК, </a:t>
                      </a: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highlight>
                            <a:srgbClr val="C0C0C0"/>
                          </a:highlight>
                        </a:rPr>
                        <a:t>Ед / л</a:t>
                      </a:r>
                      <a:endParaRPr lang="ru-RU" sz="1600" b="1" dirty="0">
                        <a:solidFill>
                          <a:schemeClr val="tx1"/>
                        </a:solidFill>
                        <a:highlight>
                          <a:srgbClr val="C0C0C0"/>
                        </a:highlight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>
                    <a:lnL w="9525" cap="flat" cmpd="sng" algn="ctr">
                      <a:solidFill>
                        <a:srgbClr val="FBE5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BE5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BE5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BE5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5A1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-28800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i="1" dirty="0">
                          <a:solidFill>
                            <a:schemeClr val="tx1"/>
                          </a:solidFill>
                          <a:effectLst/>
                          <a:highlight>
                            <a:srgbClr val="C0C0C0"/>
                          </a:highlight>
                        </a:rPr>
                        <a:t>349 ↑</a:t>
                      </a:r>
                      <a:endParaRPr lang="ru-RU" sz="1600" b="1" i="1" dirty="0">
                        <a:solidFill>
                          <a:schemeClr val="tx1"/>
                        </a:solidFill>
                        <a:highlight>
                          <a:srgbClr val="C0C0C0"/>
                        </a:highlight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>
                    <a:lnL w="9525" cap="flat" cmpd="sng" algn="ctr">
                      <a:solidFill>
                        <a:srgbClr val="FBE5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BE5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BE5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BE5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5A1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335280">
                <a:tc>
                  <a:txBody>
                    <a:bodyPr/>
                    <a:lstStyle/>
                    <a:p>
                      <a:pPr marL="0" marR="0" indent="-2880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highlight>
                            <a:srgbClr val="C0C0C0"/>
                          </a:highlight>
                        </a:rPr>
                        <a:t>АЧТВ, тромбиновое, протромбиновое время </a:t>
                      </a:r>
                      <a:endParaRPr lang="ru-RU" sz="1600" b="1" dirty="0">
                        <a:solidFill>
                          <a:schemeClr val="tx1"/>
                        </a:solidFill>
                        <a:highlight>
                          <a:srgbClr val="C0C0C0"/>
                        </a:highlight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>
                    <a:lnL w="9525" cap="flat" cmpd="sng" algn="ctr">
                      <a:solidFill>
                        <a:srgbClr val="FBE5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BE5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BE5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BE5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5A1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-28800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i="1" dirty="0">
                          <a:solidFill>
                            <a:schemeClr val="tx1"/>
                          </a:solidFill>
                          <a:highlight>
                            <a:srgbClr val="C0C0C0"/>
                          </a:highlight>
                          <a:latin typeface="+mj-lt"/>
                          <a:cs typeface="Times New Roman" panose="02020603050405020304" pitchFamily="18" charset="0"/>
                        </a:rPr>
                        <a:t>N</a:t>
                      </a:r>
                      <a:endParaRPr lang="ru-RU" sz="1600" b="1" i="1" dirty="0">
                        <a:solidFill>
                          <a:schemeClr val="tx1"/>
                        </a:solidFill>
                        <a:highlight>
                          <a:srgbClr val="C0C0C0"/>
                        </a:highlight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>
                    <a:lnL w="9525" cap="flat" cmpd="sng" algn="ctr">
                      <a:solidFill>
                        <a:srgbClr val="FBE5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BE5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BE5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BE5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5A1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335280">
                <a:tc>
                  <a:txBody>
                    <a:bodyPr/>
                    <a:lstStyle/>
                    <a:p>
                      <a:pPr marL="0" marR="0" indent="-2880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highlight>
                            <a:srgbClr val="C0C0C0"/>
                          </a:highlight>
                        </a:rPr>
                        <a:t>фибриноген и антитромбин </a:t>
                      </a:r>
                      <a:endParaRPr lang="ru-RU" sz="1600" b="1" dirty="0">
                        <a:solidFill>
                          <a:schemeClr val="tx1"/>
                        </a:solidFill>
                        <a:highlight>
                          <a:srgbClr val="C0C0C0"/>
                        </a:highlight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>
                    <a:lnL w="9525" cap="flat" cmpd="sng" algn="ctr">
                      <a:solidFill>
                        <a:srgbClr val="FBE5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BE5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BE5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BE5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5A1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-28800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i="1" dirty="0">
                          <a:solidFill>
                            <a:schemeClr val="tx1"/>
                          </a:solidFill>
                          <a:highlight>
                            <a:srgbClr val="C0C0C0"/>
                          </a:highlight>
                          <a:latin typeface="+mj-lt"/>
                          <a:cs typeface="Times New Roman" panose="02020603050405020304" pitchFamily="18" charset="0"/>
                        </a:rPr>
                        <a:t>N</a:t>
                      </a:r>
                      <a:endParaRPr lang="ru-RU" sz="1600" b="1" i="1" dirty="0">
                        <a:solidFill>
                          <a:schemeClr val="tx1"/>
                        </a:solidFill>
                        <a:highlight>
                          <a:srgbClr val="C0C0C0"/>
                        </a:highlight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>
                    <a:lnL w="9525" cap="flat" cmpd="sng" algn="ctr">
                      <a:solidFill>
                        <a:srgbClr val="FBE5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BE5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BE5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BE5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5A1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7" name="Rectangle 6"/>
          <p:cNvSpPr/>
          <p:nvPr/>
        </p:nvSpPr>
        <p:spPr>
          <a:xfrm>
            <a:off x="255587" y="1175971"/>
            <a:ext cx="7159523" cy="584776"/>
          </a:xfrm>
          <a:prstGeom prst="rect">
            <a:avLst/>
          </a:prstGeom>
          <a:solidFill>
            <a:srgbClr val="C55A11">
              <a:alpha val="60000"/>
            </a:srgbClr>
          </a:solidFill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ru-RU" sz="1600" i="1" dirty="0">
                <a:highlight>
                  <a:srgbClr val="C0C0C0"/>
                </a:highlight>
              </a:rPr>
              <a:t>В связи с быстрым ухудшением состояния и неясностью диагноза </a:t>
            </a:r>
            <a:br>
              <a:rPr lang="ru-RU" sz="1600" i="1" dirty="0">
                <a:highlight>
                  <a:srgbClr val="C0C0C0"/>
                </a:highlight>
              </a:rPr>
            </a:br>
            <a:r>
              <a:rPr lang="ru-RU" sz="1600" i="1" dirty="0">
                <a:highlight>
                  <a:srgbClr val="C0C0C0"/>
                </a:highlight>
              </a:rPr>
              <a:t>переведена в областной госпиталь</a:t>
            </a:r>
          </a:p>
        </p:txBody>
      </p:sp>
      <p:sp>
        <p:nvSpPr>
          <p:cNvPr id="3" name="Rectangle 2"/>
          <p:cNvSpPr/>
          <p:nvPr/>
        </p:nvSpPr>
        <p:spPr>
          <a:xfrm>
            <a:off x="255589" y="5536025"/>
            <a:ext cx="7159522" cy="761234"/>
          </a:xfrm>
          <a:prstGeom prst="rect">
            <a:avLst/>
          </a:prstGeom>
          <a:solidFill>
            <a:srgbClr val="C55A11">
              <a:alpha val="50000"/>
            </a:srgbClr>
          </a:solidFill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ru-RU" sz="1600" i="1" dirty="0">
                <a:highlight>
                  <a:srgbClr val="C0C0C0"/>
                </a:highlight>
              </a:rPr>
              <a:t>Дальнейшее ухудшение состояния.  Несмотря на реанимационные </a:t>
            </a:r>
            <a:br>
              <a:rPr lang="ru-RU" sz="1600" i="1" dirty="0">
                <a:highlight>
                  <a:srgbClr val="C0C0C0"/>
                </a:highlight>
              </a:rPr>
            </a:br>
            <a:r>
              <a:rPr lang="ru-RU" sz="1600" i="1" dirty="0">
                <a:highlight>
                  <a:srgbClr val="C0C0C0"/>
                </a:highlight>
              </a:rPr>
              <a:t>мероприятия, смерть через два часа после поступления в госпиталь </a:t>
            </a:r>
            <a:br>
              <a:rPr lang="ru-RU" sz="1600" i="1" dirty="0">
                <a:highlight>
                  <a:srgbClr val="C0C0C0"/>
                </a:highlight>
              </a:rPr>
            </a:br>
            <a:r>
              <a:rPr lang="ru-RU" sz="1600" i="1" dirty="0">
                <a:highlight>
                  <a:srgbClr val="C0C0C0"/>
                </a:highlight>
              </a:rPr>
              <a:t>(через 29 часов от манифестации заболевания)</a:t>
            </a:r>
            <a:endParaRPr lang="en-US" sz="1600" i="1" dirty="0">
              <a:highlight>
                <a:srgbClr val="C0C0C0"/>
              </a:highlight>
            </a:endParaRPr>
          </a:p>
        </p:txBody>
      </p:sp>
      <p:sp>
        <p:nvSpPr>
          <p:cNvPr id="8" name="Text Placeholder 6"/>
          <p:cNvSpPr txBox="1">
            <a:spLocks/>
          </p:cNvSpPr>
          <p:nvPr/>
        </p:nvSpPr>
        <p:spPr>
          <a:xfrm>
            <a:off x="255588" y="6311900"/>
            <a:ext cx="8706345" cy="546100"/>
          </a:xfrm>
          <a:prstGeom prst="rect">
            <a:avLst/>
          </a:prstGeom>
          <a:solidFill>
            <a:srgbClr val="C55A11">
              <a:alpha val="48000"/>
            </a:srgbClr>
          </a:solidFill>
        </p:spPr>
        <p:txBody>
          <a:bodyPr/>
          <a:lstStyle>
            <a:lvl1pPr marL="171450" indent="-171450" algn="l" rtl="0" eaLnBrk="0" fontAlgn="base" hangingPunct="0">
              <a:spcBef>
                <a:spcPts val="1800"/>
              </a:spcBef>
              <a:spcAft>
                <a:spcPct val="0"/>
              </a:spcAft>
              <a:buClr>
                <a:schemeClr val="accent2"/>
              </a:buClr>
              <a:buFont typeface="Arial" pitchFamily="34" charset="0"/>
              <a:buChar char="•"/>
              <a:defRPr sz="2000" kern="1200">
                <a:solidFill>
                  <a:srgbClr val="0D0D0D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2"/>
              </a:buClr>
              <a:buFont typeface="Arial" pitchFamily="34" charset="0"/>
              <a:buChar char="–"/>
              <a:defRPr kern="1200">
                <a:solidFill>
                  <a:srgbClr val="0D0D0D"/>
                </a:solidFill>
                <a:latin typeface="+mn-lt"/>
                <a:ea typeface="+mn-ea"/>
                <a:cs typeface="+mn-cs"/>
              </a:defRPr>
            </a:lvl2pPr>
            <a:lvl3pPr marL="1085850" indent="-171450" algn="l" rtl="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Arial" pitchFamily="34" charset="0"/>
              <a:buChar char="•"/>
              <a:defRPr sz="1600" kern="1200">
                <a:solidFill>
                  <a:srgbClr val="0D0D0D"/>
                </a:solidFill>
                <a:latin typeface="+mn-lt"/>
                <a:ea typeface="+mn-ea"/>
                <a:cs typeface="+mn-cs"/>
              </a:defRPr>
            </a:lvl3pPr>
            <a:lvl4pPr marL="1543050" indent="-171450" algn="l" rtl="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Arial" pitchFamily="34" charset="0"/>
              <a:buChar char="–"/>
              <a:defRPr sz="1400" kern="1200">
                <a:solidFill>
                  <a:srgbClr val="0D0D0D"/>
                </a:solidFill>
                <a:latin typeface="+mn-lt"/>
                <a:ea typeface="+mn-ea"/>
                <a:cs typeface="+mn-cs"/>
              </a:defRPr>
            </a:lvl4pPr>
            <a:lvl5pPr marL="2000250" indent="-171450" algn="l" rtl="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Arial" pitchFamily="34" charset="0"/>
              <a:buChar char="»"/>
              <a:defRPr sz="1400" kern="1200">
                <a:solidFill>
                  <a:srgbClr val="0D0D0D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100" i="1" dirty="0">
                <a:solidFill>
                  <a:schemeClr val="tx1"/>
                </a:solidFill>
                <a:highlight>
                  <a:srgbClr val="C0C0C0"/>
                </a:highlight>
              </a:rPr>
              <a:t>Mu et al. Diagnostic Pathology (2015) 10:89</a:t>
            </a:r>
          </a:p>
        </p:txBody>
      </p:sp>
      <p:pic>
        <p:nvPicPr>
          <p:cNvPr id="10" name="Picture 9" descr="Screen Shot 2016-04-06 at 11.47.30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3543" y="4806009"/>
            <a:ext cx="1409894" cy="2051991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11" name="Title 1"/>
          <p:cNvSpPr txBox="1">
            <a:spLocks/>
          </p:cNvSpPr>
          <p:nvPr/>
        </p:nvSpPr>
        <p:spPr bwMode="auto">
          <a:xfrm>
            <a:off x="255588" y="288824"/>
            <a:ext cx="8708292" cy="4876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indent="-457200" algn="l" defTabSz="4572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2500" b="1" kern="120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ea typeface="+mj-ea"/>
                <a:cs typeface="Arial"/>
              </a:defRPr>
            </a:lvl1pPr>
            <a:lvl2pPr indent="-457200" algn="l" defTabSz="4572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D0D0D"/>
                </a:solidFill>
                <a:latin typeface="Arial" pitchFamily="34" charset="0"/>
                <a:cs typeface="Arial" pitchFamily="34" charset="0"/>
              </a:defRPr>
            </a:lvl2pPr>
            <a:lvl3pPr indent="-457200" algn="l" defTabSz="4572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D0D0D"/>
                </a:solidFill>
                <a:latin typeface="Arial" pitchFamily="34" charset="0"/>
                <a:cs typeface="Arial" pitchFamily="34" charset="0"/>
              </a:defRPr>
            </a:lvl3pPr>
            <a:lvl4pPr indent="-457200" algn="l" defTabSz="4572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D0D0D"/>
                </a:solidFill>
                <a:latin typeface="Arial" pitchFamily="34" charset="0"/>
                <a:cs typeface="Arial" pitchFamily="34" charset="0"/>
              </a:defRPr>
            </a:lvl4pPr>
            <a:lvl5pPr indent="-457200" algn="l" defTabSz="4572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D0D0D"/>
                </a:solidFill>
                <a:latin typeface="Arial" pitchFamily="34" charset="0"/>
                <a:cs typeface="Arial" pitchFamily="34" charset="0"/>
              </a:defRPr>
            </a:lvl5pPr>
            <a:lvl6pPr marL="457200" indent="-457200" algn="l" defTabSz="4572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D0D0D"/>
                </a:solidFill>
                <a:latin typeface="Arial" pitchFamily="34" charset="0"/>
                <a:cs typeface="Arial" pitchFamily="34" charset="0"/>
              </a:defRPr>
            </a:lvl6pPr>
            <a:lvl7pPr marL="914400" indent="-457200" algn="l" defTabSz="4572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D0D0D"/>
                </a:solidFill>
                <a:latin typeface="Arial" pitchFamily="34" charset="0"/>
                <a:cs typeface="Arial" pitchFamily="34" charset="0"/>
              </a:defRPr>
            </a:lvl7pPr>
            <a:lvl8pPr marL="1371600" indent="-457200" algn="l" defTabSz="4572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D0D0D"/>
                </a:solidFill>
                <a:latin typeface="Arial" pitchFamily="34" charset="0"/>
                <a:cs typeface="Arial" pitchFamily="34" charset="0"/>
              </a:defRPr>
            </a:lvl8pPr>
            <a:lvl9pPr marL="1828800" indent="-457200" algn="l" defTabSz="4572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D0D0D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ru-RU" sz="2400" dirty="0">
                <a:solidFill>
                  <a:srgbClr val="FBE5D6"/>
                </a:solidFill>
                <a:latin typeface="+mn-lt"/>
              </a:rPr>
              <a:t>Клинический случай</a:t>
            </a:r>
          </a:p>
        </p:txBody>
      </p:sp>
      <p:pic>
        <p:nvPicPr>
          <p:cNvPr id="12" name="Picture 11" descr="Screen Shot 2016-04-06 at 11.46.37.png"/>
          <p:cNvPicPr>
            <a:picLocks noChangeAspect="1"/>
          </p:cNvPicPr>
          <p:nvPr/>
        </p:nvPicPr>
        <p:blipFill>
          <a:blip r:embed="rId4" cstate="print">
            <a:alphaModFix amt="8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0413" y="397258"/>
            <a:ext cx="4405062" cy="650061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09611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6-04-06 at 13.10.3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88" y="3861887"/>
            <a:ext cx="3009319" cy="2217393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255588" y="1171243"/>
            <a:ext cx="2077093" cy="301957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ru-RU" sz="1400" i="1" dirty="0">
                <a:solidFill>
                  <a:srgbClr val="FBE5D6"/>
                </a:solidFill>
                <a:latin typeface="+mj-lt"/>
              </a:rPr>
              <a:t>По данным аутопсии</a:t>
            </a:r>
            <a:endParaRPr lang="en-US" sz="1400" i="1" dirty="0">
              <a:solidFill>
                <a:srgbClr val="FBE5D6"/>
              </a:solidFill>
              <a:latin typeface="+mj-lt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472824" y="2869629"/>
            <a:ext cx="3876081" cy="830997"/>
          </a:xfrm>
          <a:prstGeom prst="rect">
            <a:avLst/>
          </a:prstGeom>
          <a:solidFill>
            <a:srgbClr val="C55A11">
              <a:alpha val="60000"/>
            </a:srgbClr>
          </a:solidFill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ru-RU" sz="1600" i="1" dirty="0">
                <a:solidFill>
                  <a:srgbClr val="FBE5D6"/>
                </a:solidFill>
              </a:rPr>
              <a:t>А</a:t>
            </a:r>
            <a:r>
              <a:rPr lang="en-US" sz="1600" i="1" dirty="0">
                <a:solidFill>
                  <a:srgbClr val="FBE5D6"/>
                </a:solidFill>
              </a:rPr>
              <a:t> </a:t>
            </a:r>
            <a:r>
              <a:rPr lang="ru-RU" sz="1600" i="1" dirty="0">
                <a:solidFill>
                  <a:srgbClr val="FBE5D6"/>
                </a:solidFill>
              </a:rPr>
              <a:t>–</a:t>
            </a:r>
            <a:r>
              <a:rPr lang="en-US" sz="1600" i="1" dirty="0">
                <a:solidFill>
                  <a:srgbClr val="FBE5D6"/>
                </a:solidFill>
              </a:rPr>
              <a:t> </a:t>
            </a:r>
            <a:r>
              <a:rPr lang="ru-RU" sz="1600" i="1" dirty="0">
                <a:solidFill>
                  <a:srgbClr val="FBE5D6"/>
                </a:solidFill>
              </a:rPr>
              <a:t>множественные кровоизлияния </a:t>
            </a:r>
            <a:br>
              <a:rPr lang="ru-RU" sz="1600" i="1" dirty="0">
                <a:solidFill>
                  <a:srgbClr val="FBE5D6"/>
                </a:solidFill>
              </a:rPr>
            </a:br>
            <a:r>
              <a:rPr lang="ru-RU" sz="1600" i="1" dirty="0">
                <a:solidFill>
                  <a:srgbClr val="FBE5D6"/>
                </a:solidFill>
              </a:rPr>
              <a:t>в области плечевого сустава, </a:t>
            </a:r>
            <a:br>
              <a:rPr lang="ru-RU" sz="1600" i="1" dirty="0">
                <a:solidFill>
                  <a:srgbClr val="FBE5D6"/>
                </a:solidFill>
              </a:rPr>
            </a:br>
            <a:r>
              <a:rPr lang="ru-RU" sz="1600" i="1" dirty="0">
                <a:solidFill>
                  <a:srgbClr val="FBE5D6"/>
                </a:solidFill>
              </a:rPr>
              <a:t>верней конечности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986745" y="4749434"/>
            <a:ext cx="342826" cy="214302"/>
          </a:xfrm>
          <a:prstGeom prst="straightConnector1">
            <a:avLst/>
          </a:prstGeom>
          <a:ln w="28575">
            <a:solidFill>
              <a:schemeClr val="accent2">
                <a:lumMod val="20000"/>
                <a:lumOff val="8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Placeholder 6"/>
          <p:cNvSpPr txBox="1">
            <a:spLocks/>
          </p:cNvSpPr>
          <p:nvPr/>
        </p:nvSpPr>
        <p:spPr>
          <a:xfrm>
            <a:off x="255588" y="6311900"/>
            <a:ext cx="8706345" cy="546100"/>
          </a:xfrm>
          <a:prstGeom prst="rect">
            <a:avLst/>
          </a:prstGeom>
          <a:solidFill>
            <a:srgbClr val="C55A11">
              <a:alpha val="48000"/>
            </a:srgbClr>
          </a:solidFill>
        </p:spPr>
        <p:txBody>
          <a:bodyPr/>
          <a:lstStyle>
            <a:lvl1pPr marL="171450" indent="-171450" algn="l" rtl="0" eaLnBrk="0" fontAlgn="base" hangingPunct="0">
              <a:spcBef>
                <a:spcPts val="1800"/>
              </a:spcBef>
              <a:spcAft>
                <a:spcPct val="0"/>
              </a:spcAft>
              <a:buClr>
                <a:schemeClr val="accent2"/>
              </a:buClr>
              <a:buFont typeface="Arial" pitchFamily="34" charset="0"/>
              <a:buChar char="•"/>
              <a:defRPr sz="2000" kern="1200">
                <a:solidFill>
                  <a:srgbClr val="0D0D0D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2"/>
              </a:buClr>
              <a:buFont typeface="Arial" pitchFamily="34" charset="0"/>
              <a:buChar char="–"/>
              <a:defRPr kern="1200">
                <a:solidFill>
                  <a:srgbClr val="0D0D0D"/>
                </a:solidFill>
                <a:latin typeface="+mn-lt"/>
                <a:ea typeface="+mn-ea"/>
                <a:cs typeface="+mn-cs"/>
              </a:defRPr>
            </a:lvl2pPr>
            <a:lvl3pPr marL="1085850" indent="-171450" algn="l" rtl="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Arial" pitchFamily="34" charset="0"/>
              <a:buChar char="•"/>
              <a:defRPr sz="1600" kern="1200">
                <a:solidFill>
                  <a:srgbClr val="0D0D0D"/>
                </a:solidFill>
                <a:latin typeface="+mn-lt"/>
                <a:ea typeface="+mn-ea"/>
                <a:cs typeface="+mn-cs"/>
              </a:defRPr>
            </a:lvl3pPr>
            <a:lvl4pPr marL="1543050" indent="-171450" algn="l" rtl="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Arial" pitchFamily="34" charset="0"/>
              <a:buChar char="–"/>
              <a:defRPr sz="1400" kern="1200">
                <a:solidFill>
                  <a:srgbClr val="0D0D0D"/>
                </a:solidFill>
                <a:latin typeface="+mn-lt"/>
                <a:ea typeface="+mn-ea"/>
                <a:cs typeface="+mn-cs"/>
              </a:defRPr>
            </a:lvl4pPr>
            <a:lvl5pPr marL="2000250" indent="-171450" algn="l" rtl="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Arial" pitchFamily="34" charset="0"/>
              <a:buChar char="»"/>
              <a:defRPr sz="1400" kern="1200">
                <a:solidFill>
                  <a:srgbClr val="0D0D0D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100" i="1" dirty="0">
                <a:solidFill>
                  <a:srgbClr val="FBE5D6"/>
                </a:solidFill>
              </a:rPr>
              <a:t>Mu et al. Diagnostic Pathology (2015) 10:89</a:t>
            </a:r>
          </a:p>
        </p:txBody>
      </p:sp>
      <p:pic>
        <p:nvPicPr>
          <p:cNvPr id="10" name="Picture 9" descr="Screen Shot 2016-04-06 at 11.47.30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3543" y="4806009"/>
            <a:ext cx="1409894" cy="2051991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12" name="Title 1"/>
          <p:cNvSpPr txBox="1">
            <a:spLocks/>
          </p:cNvSpPr>
          <p:nvPr/>
        </p:nvSpPr>
        <p:spPr bwMode="auto">
          <a:xfrm>
            <a:off x="255588" y="288824"/>
            <a:ext cx="8708292" cy="4876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indent="-457200" algn="l" defTabSz="4572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2500" b="1" kern="120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ea typeface="+mj-ea"/>
                <a:cs typeface="Arial"/>
              </a:defRPr>
            </a:lvl1pPr>
            <a:lvl2pPr indent="-457200" algn="l" defTabSz="4572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D0D0D"/>
                </a:solidFill>
                <a:latin typeface="Arial" pitchFamily="34" charset="0"/>
                <a:cs typeface="Arial" pitchFamily="34" charset="0"/>
              </a:defRPr>
            </a:lvl2pPr>
            <a:lvl3pPr indent="-457200" algn="l" defTabSz="4572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D0D0D"/>
                </a:solidFill>
                <a:latin typeface="Arial" pitchFamily="34" charset="0"/>
                <a:cs typeface="Arial" pitchFamily="34" charset="0"/>
              </a:defRPr>
            </a:lvl3pPr>
            <a:lvl4pPr indent="-457200" algn="l" defTabSz="4572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D0D0D"/>
                </a:solidFill>
                <a:latin typeface="Arial" pitchFamily="34" charset="0"/>
                <a:cs typeface="Arial" pitchFamily="34" charset="0"/>
              </a:defRPr>
            </a:lvl4pPr>
            <a:lvl5pPr indent="-457200" algn="l" defTabSz="4572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D0D0D"/>
                </a:solidFill>
                <a:latin typeface="Arial" pitchFamily="34" charset="0"/>
                <a:cs typeface="Arial" pitchFamily="34" charset="0"/>
              </a:defRPr>
            </a:lvl5pPr>
            <a:lvl6pPr marL="457200" indent="-457200" algn="l" defTabSz="4572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D0D0D"/>
                </a:solidFill>
                <a:latin typeface="Arial" pitchFamily="34" charset="0"/>
                <a:cs typeface="Arial" pitchFamily="34" charset="0"/>
              </a:defRPr>
            </a:lvl6pPr>
            <a:lvl7pPr marL="914400" indent="-457200" algn="l" defTabSz="4572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D0D0D"/>
                </a:solidFill>
                <a:latin typeface="Arial" pitchFamily="34" charset="0"/>
                <a:cs typeface="Arial" pitchFamily="34" charset="0"/>
              </a:defRPr>
            </a:lvl7pPr>
            <a:lvl8pPr marL="1371600" indent="-457200" algn="l" defTabSz="4572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D0D0D"/>
                </a:solidFill>
                <a:latin typeface="Arial" pitchFamily="34" charset="0"/>
                <a:cs typeface="Arial" pitchFamily="34" charset="0"/>
              </a:defRPr>
            </a:lvl8pPr>
            <a:lvl9pPr marL="1828800" indent="-457200" algn="l" defTabSz="4572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D0D0D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ru-RU" sz="2400" dirty="0">
                <a:solidFill>
                  <a:srgbClr val="FBE5D6"/>
                </a:solidFill>
                <a:latin typeface="+mn-lt"/>
              </a:rPr>
              <a:t>Клинический случай</a:t>
            </a:r>
          </a:p>
        </p:txBody>
      </p:sp>
      <p:pic>
        <p:nvPicPr>
          <p:cNvPr id="13" name="Picture 12" descr="Screen Shot 2016-04-06 at 11.46.37.png"/>
          <p:cNvPicPr>
            <a:picLocks noChangeAspect="1"/>
          </p:cNvPicPr>
          <p:nvPr/>
        </p:nvPicPr>
        <p:blipFill>
          <a:blip r:embed="rId5" cstate="print">
            <a:alphaModFix amt="8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0413" y="397258"/>
            <a:ext cx="4405062" cy="650061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15" name="Rectangle 14"/>
          <p:cNvSpPr/>
          <p:nvPr/>
        </p:nvSpPr>
        <p:spPr>
          <a:xfrm>
            <a:off x="3474999" y="5487528"/>
            <a:ext cx="3871244" cy="584776"/>
          </a:xfrm>
          <a:prstGeom prst="rect">
            <a:avLst/>
          </a:prstGeom>
          <a:solidFill>
            <a:srgbClr val="C55A11">
              <a:alpha val="60000"/>
            </a:srgbClr>
          </a:solidFill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1600" i="1" dirty="0">
                <a:solidFill>
                  <a:srgbClr val="FBE5D6"/>
                </a:solidFill>
              </a:rPr>
              <a:t>B – </a:t>
            </a:r>
            <a:r>
              <a:rPr lang="ru-RU" sz="1600" i="1" dirty="0">
                <a:solidFill>
                  <a:srgbClr val="FBE5D6"/>
                </a:solidFill>
              </a:rPr>
              <a:t>кровоизлияние в мягкие ткани</a:t>
            </a:r>
            <a:br>
              <a:rPr lang="ru-RU" sz="1600" i="1" dirty="0">
                <a:solidFill>
                  <a:srgbClr val="FBE5D6"/>
                </a:solidFill>
              </a:rPr>
            </a:br>
            <a:r>
              <a:rPr lang="ru-RU" sz="1600" i="1" dirty="0">
                <a:solidFill>
                  <a:srgbClr val="FBE5D6"/>
                </a:solidFill>
              </a:rPr>
              <a:t>в области корня левого легкого</a:t>
            </a:r>
          </a:p>
        </p:txBody>
      </p:sp>
      <p:pic>
        <p:nvPicPr>
          <p:cNvPr id="2" name="Picture 1" descr="Screen Shot 2016-04-06 at 13.10.18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88" y="1473200"/>
            <a:ext cx="3000403" cy="2222521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90926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Screen Shot 2016-04-06 at 13.10.5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88" y="1479219"/>
            <a:ext cx="3016654" cy="2234559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255588" y="1171243"/>
            <a:ext cx="2077093" cy="301957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ru-RU" sz="1400" i="1" dirty="0">
                <a:solidFill>
                  <a:srgbClr val="FBE5D6"/>
                </a:solidFill>
                <a:latin typeface="+mj-lt"/>
              </a:rPr>
              <a:t>По данным аутопсии</a:t>
            </a:r>
            <a:endParaRPr lang="en-US" sz="1400" i="1" dirty="0">
              <a:solidFill>
                <a:srgbClr val="FBE5D6"/>
              </a:solidFill>
              <a:latin typeface="+mj-lt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472824" y="3134465"/>
            <a:ext cx="3876081" cy="584776"/>
          </a:xfrm>
          <a:prstGeom prst="rect">
            <a:avLst/>
          </a:prstGeom>
          <a:solidFill>
            <a:srgbClr val="C55A11">
              <a:alpha val="60000"/>
            </a:srgbClr>
          </a:solidFill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ru-RU" sz="1600" i="1" dirty="0">
                <a:solidFill>
                  <a:srgbClr val="FBE5D6"/>
                </a:solidFill>
              </a:rPr>
              <a:t>С</a:t>
            </a:r>
            <a:r>
              <a:rPr lang="en-US" sz="1600" i="1" dirty="0">
                <a:solidFill>
                  <a:srgbClr val="FBE5D6"/>
                </a:solidFill>
              </a:rPr>
              <a:t> – </a:t>
            </a:r>
            <a:r>
              <a:rPr lang="ru-RU" sz="1600" i="1" dirty="0">
                <a:solidFill>
                  <a:srgbClr val="FBE5D6"/>
                </a:solidFill>
              </a:rPr>
              <a:t>кровоизлияние в области правой доли печени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1679234" y="2925278"/>
            <a:ext cx="342826" cy="214302"/>
          </a:xfrm>
          <a:prstGeom prst="straightConnector1">
            <a:avLst/>
          </a:prstGeom>
          <a:ln w="28575">
            <a:solidFill>
              <a:schemeClr val="accent2">
                <a:lumMod val="20000"/>
                <a:lumOff val="8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Placeholder 6"/>
          <p:cNvSpPr txBox="1">
            <a:spLocks/>
          </p:cNvSpPr>
          <p:nvPr/>
        </p:nvSpPr>
        <p:spPr>
          <a:xfrm>
            <a:off x="255588" y="6311900"/>
            <a:ext cx="8706345" cy="546100"/>
          </a:xfrm>
          <a:prstGeom prst="rect">
            <a:avLst/>
          </a:prstGeom>
          <a:solidFill>
            <a:srgbClr val="C55A11">
              <a:alpha val="48000"/>
            </a:srgbClr>
          </a:solidFill>
        </p:spPr>
        <p:txBody>
          <a:bodyPr/>
          <a:lstStyle>
            <a:lvl1pPr marL="171450" indent="-171450" algn="l" rtl="0" eaLnBrk="0" fontAlgn="base" hangingPunct="0">
              <a:spcBef>
                <a:spcPts val="1800"/>
              </a:spcBef>
              <a:spcAft>
                <a:spcPct val="0"/>
              </a:spcAft>
              <a:buClr>
                <a:schemeClr val="accent2"/>
              </a:buClr>
              <a:buFont typeface="Arial" pitchFamily="34" charset="0"/>
              <a:buChar char="•"/>
              <a:defRPr sz="2000" kern="1200">
                <a:solidFill>
                  <a:srgbClr val="0D0D0D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2"/>
              </a:buClr>
              <a:buFont typeface="Arial" pitchFamily="34" charset="0"/>
              <a:buChar char="–"/>
              <a:defRPr kern="1200">
                <a:solidFill>
                  <a:srgbClr val="0D0D0D"/>
                </a:solidFill>
                <a:latin typeface="+mn-lt"/>
                <a:ea typeface="+mn-ea"/>
                <a:cs typeface="+mn-cs"/>
              </a:defRPr>
            </a:lvl2pPr>
            <a:lvl3pPr marL="1085850" indent="-171450" algn="l" rtl="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Arial" pitchFamily="34" charset="0"/>
              <a:buChar char="•"/>
              <a:defRPr sz="1600" kern="1200">
                <a:solidFill>
                  <a:srgbClr val="0D0D0D"/>
                </a:solidFill>
                <a:latin typeface="+mn-lt"/>
                <a:ea typeface="+mn-ea"/>
                <a:cs typeface="+mn-cs"/>
              </a:defRPr>
            </a:lvl3pPr>
            <a:lvl4pPr marL="1543050" indent="-171450" algn="l" rtl="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Arial" pitchFamily="34" charset="0"/>
              <a:buChar char="–"/>
              <a:defRPr sz="1400" kern="1200">
                <a:solidFill>
                  <a:srgbClr val="0D0D0D"/>
                </a:solidFill>
                <a:latin typeface="+mn-lt"/>
                <a:ea typeface="+mn-ea"/>
                <a:cs typeface="+mn-cs"/>
              </a:defRPr>
            </a:lvl4pPr>
            <a:lvl5pPr marL="2000250" indent="-171450" algn="l" rtl="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Arial" pitchFamily="34" charset="0"/>
              <a:buChar char="»"/>
              <a:defRPr sz="1400" kern="1200">
                <a:solidFill>
                  <a:srgbClr val="0D0D0D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100" i="1" dirty="0">
                <a:solidFill>
                  <a:srgbClr val="FBE5D6"/>
                </a:solidFill>
              </a:rPr>
              <a:t>Mu et al. Diagnostic Pathology (2015) 10:89</a:t>
            </a:r>
          </a:p>
        </p:txBody>
      </p:sp>
      <p:pic>
        <p:nvPicPr>
          <p:cNvPr id="10" name="Picture 9" descr="Screen Shot 2016-04-06 at 11.47.30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3543" y="4806009"/>
            <a:ext cx="1409894" cy="2051991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12" name="Title 1"/>
          <p:cNvSpPr txBox="1">
            <a:spLocks/>
          </p:cNvSpPr>
          <p:nvPr/>
        </p:nvSpPr>
        <p:spPr bwMode="auto">
          <a:xfrm>
            <a:off x="255588" y="288824"/>
            <a:ext cx="8708292" cy="4876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indent="-457200" algn="l" defTabSz="4572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2500" b="1" kern="120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ea typeface="+mj-ea"/>
                <a:cs typeface="Arial"/>
              </a:defRPr>
            </a:lvl1pPr>
            <a:lvl2pPr indent="-457200" algn="l" defTabSz="4572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D0D0D"/>
                </a:solidFill>
                <a:latin typeface="Arial" pitchFamily="34" charset="0"/>
                <a:cs typeface="Arial" pitchFamily="34" charset="0"/>
              </a:defRPr>
            </a:lvl2pPr>
            <a:lvl3pPr indent="-457200" algn="l" defTabSz="4572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D0D0D"/>
                </a:solidFill>
                <a:latin typeface="Arial" pitchFamily="34" charset="0"/>
                <a:cs typeface="Arial" pitchFamily="34" charset="0"/>
              </a:defRPr>
            </a:lvl3pPr>
            <a:lvl4pPr indent="-457200" algn="l" defTabSz="4572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D0D0D"/>
                </a:solidFill>
                <a:latin typeface="Arial" pitchFamily="34" charset="0"/>
                <a:cs typeface="Arial" pitchFamily="34" charset="0"/>
              </a:defRPr>
            </a:lvl4pPr>
            <a:lvl5pPr indent="-457200" algn="l" defTabSz="4572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D0D0D"/>
                </a:solidFill>
                <a:latin typeface="Arial" pitchFamily="34" charset="0"/>
                <a:cs typeface="Arial" pitchFamily="34" charset="0"/>
              </a:defRPr>
            </a:lvl5pPr>
            <a:lvl6pPr marL="457200" indent="-457200" algn="l" defTabSz="4572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D0D0D"/>
                </a:solidFill>
                <a:latin typeface="Arial" pitchFamily="34" charset="0"/>
                <a:cs typeface="Arial" pitchFamily="34" charset="0"/>
              </a:defRPr>
            </a:lvl6pPr>
            <a:lvl7pPr marL="914400" indent="-457200" algn="l" defTabSz="4572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D0D0D"/>
                </a:solidFill>
                <a:latin typeface="Arial" pitchFamily="34" charset="0"/>
                <a:cs typeface="Arial" pitchFamily="34" charset="0"/>
              </a:defRPr>
            </a:lvl7pPr>
            <a:lvl8pPr marL="1371600" indent="-457200" algn="l" defTabSz="4572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D0D0D"/>
                </a:solidFill>
                <a:latin typeface="Arial" pitchFamily="34" charset="0"/>
                <a:cs typeface="Arial" pitchFamily="34" charset="0"/>
              </a:defRPr>
            </a:lvl8pPr>
            <a:lvl9pPr marL="1828800" indent="-457200" algn="l" defTabSz="4572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D0D0D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ru-RU" sz="2800" dirty="0">
                <a:solidFill>
                  <a:srgbClr val="0070C0"/>
                </a:solidFill>
                <a:latin typeface="+mj-lt"/>
                <a:cs typeface="+mj-cs"/>
              </a:rPr>
              <a:t>Клинический случай</a:t>
            </a:r>
          </a:p>
        </p:txBody>
      </p:sp>
      <p:pic>
        <p:nvPicPr>
          <p:cNvPr id="13" name="Picture 12" descr="Screen Shot 2016-04-06 at 11.46.37.png"/>
          <p:cNvPicPr>
            <a:picLocks noChangeAspect="1"/>
          </p:cNvPicPr>
          <p:nvPr/>
        </p:nvPicPr>
        <p:blipFill>
          <a:blip r:embed="rId5" cstate="print">
            <a:alphaModFix amt="8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0413" y="397258"/>
            <a:ext cx="4405062" cy="650061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15" name="Rectangle 14"/>
          <p:cNvSpPr/>
          <p:nvPr/>
        </p:nvSpPr>
        <p:spPr>
          <a:xfrm>
            <a:off x="3474999" y="5487528"/>
            <a:ext cx="3871244" cy="584776"/>
          </a:xfrm>
          <a:prstGeom prst="rect">
            <a:avLst/>
          </a:prstGeom>
          <a:solidFill>
            <a:srgbClr val="C55A11">
              <a:alpha val="60000"/>
            </a:srgbClr>
          </a:solidFill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1600" i="1" dirty="0">
                <a:solidFill>
                  <a:srgbClr val="FBE5D6"/>
                </a:solidFill>
              </a:rPr>
              <a:t>D – </a:t>
            </a:r>
            <a:r>
              <a:rPr lang="ru-RU" sz="1600" i="1" dirty="0">
                <a:solidFill>
                  <a:srgbClr val="FBE5D6"/>
                </a:solidFill>
              </a:rPr>
              <a:t>Гематометра, обширное кровоизлияние в полость матки</a:t>
            </a:r>
          </a:p>
        </p:txBody>
      </p:sp>
      <p:pic>
        <p:nvPicPr>
          <p:cNvPr id="16" name="Picture 15" descr="Screen Shot 2016-04-06 at 13.11.12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87" y="3876292"/>
            <a:ext cx="3000561" cy="2206504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cxnSp>
        <p:nvCxnSpPr>
          <p:cNvPr id="17" name="Straight Arrow Connector 16"/>
          <p:cNvCxnSpPr/>
          <p:nvPr/>
        </p:nvCxnSpPr>
        <p:spPr>
          <a:xfrm>
            <a:off x="975039" y="4749062"/>
            <a:ext cx="342826" cy="214302"/>
          </a:xfrm>
          <a:prstGeom prst="straightConnector1">
            <a:avLst/>
          </a:prstGeom>
          <a:ln w="28575">
            <a:solidFill>
              <a:schemeClr val="accent2">
                <a:lumMod val="20000"/>
                <a:lumOff val="8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1349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6"/>
          <p:cNvSpPr txBox="1">
            <a:spLocks/>
          </p:cNvSpPr>
          <p:nvPr/>
        </p:nvSpPr>
        <p:spPr>
          <a:xfrm>
            <a:off x="255588" y="6311900"/>
            <a:ext cx="8706345" cy="546100"/>
          </a:xfrm>
          <a:prstGeom prst="rect">
            <a:avLst/>
          </a:prstGeom>
          <a:solidFill>
            <a:srgbClr val="C55A11">
              <a:alpha val="48000"/>
            </a:srgbClr>
          </a:solidFill>
        </p:spPr>
        <p:txBody>
          <a:bodyPr/>
          <a:lstStyle>
            <a:lvl1pPr marL="171450" indent="-171450" algn="l" rtl="0" eaLnBrk="0" fontAlgn="base" hangingPunct="0">
              <a:spcBef>
                <a:spcPts val="1800"/>
              </a:spcBef>
              <a:spcAft>
                <a:spcPct val="0"/>
              </a:spcAft>
              <a:buClr>
                <a:schemeClr val="accent2"/>
              </a:buClr>
              <a:buFont typeface="Arial" pitchFamily="34" charset="0"/>
              <a:buChar char="•"/>
              <a:defRPr sz="2000" kern="1200">
                <a:solidFill>
                  <a:srgbClr val="0D0D0D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2"/>
              </a:buClr>
              <a:buFont typeface="Arial" pitchFamily="34" charset="0"/>
              <a:buChar char="–"/>
              <a:defRPr kern="1200">
                <a:solidFill>
                  <a:srgbClr val="0D0D0D"/>
                </a:solidFill>
                <a:latin typeface="+mn-lt"/>
                <a:ea typeface="+mn-ea"/>
                <a:cs typeface="+mn-cs"/>
              </a:defRPr>
            </a:lvl2pPr>
            <a:lvl3pPr marL="1085850" indent="-171450" algn="l" rtl="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Arial" pitchFamily="34" charset="0"/>
              <a:buChar char="•"/>
              <a:defRPr sz="1600" kern="1200">
                <a:solidFill>
                  <a:srgbClr val="0D0D0D"/>
                </a:solidFill>
                <a:latin typeface="+mn-lt"/>
                <a:ea typeface="+mn-ea"/>
                <a:cs typeface="+mn-cs"/>
              </a:defRPr>
            </a:lvl3pPr>
            <a:lvl4pPr marL="1543050" indent="-171450" algn="l" rtl="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Arial" pitchFamily="34" charset="0"/>
              <a:buChar char="–"/>
              <a:defRPr sz="1400" kern="1200">
                <a:solidFill>
                  <a:srgbClr val="0D0D0D"/>
                </a:solidFill>
                <a:latin typeface="+mn-lt"/>
                <a:ea typeface="+mn-ea"/>
                <a:cs typeface="+mn-cs"/>
              </a:defRPr>
            </a:lvl4pPr>
            <a:lvl5pPr marL="2000250" indent="-171450" algn="l" rtl="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Arial" pitchFamily="34" charset="0"/>
              <a:buChar char="»"/>
              <a:defRPr sz="1400" kern="1200">
                <a:solidFill>
                  <a:srgbClr val="0D0D0D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100" i="1" dirty="0">
                <a:solidFill>
                  <a:srgbClr val="FBE5D6"/>
                </a:solidFill>
              </a:rPr>
              <a:t>Mu et al. Diagnostic Pathology (2015) 10:89</a:t>
            </a:r>
          </a:p>
        </p:txBody>
      </p:sp>
      <p:pic>
        <p:nvPicPr>
          <p:cNvPr id="9" name="Picture 8" descr="Screen Shot 2016-04-06 at 11.47.30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3543" y="4806009"/>
            <a:ext cx="1409894" cy="2051991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10" name="Title 1"/>
          <p:cNvSpPr txBox="1">
            <a:spLocks/>
          </p:cNvSpPr>
          <p:nvPr/>
        </p:nvSpPr>
        <p:spPr bwMode="auto">
          <a:xfrm>
            <a:off x="216266" y="288824"/>
            <a:ext cx="8708292" cy="4876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indent="-457200" algn="l" defTabSz="4572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2500" b="1" kern="120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ea typeface="+mj-ea"/>
                <a:cs typeface="Arial"/>
              </a:defRPr>
            </a:lvl1pPr>
            <a:lvl2pPr indent="-457200" algn="l" defTabSz="4572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D0D0D"/>
                </a:solidFill>
                <a:latin typeface="Arial" pitchFamily="34" charset="0"/>
                <a:cs typeface="Arial" pitchFamily="34" charset="0"/>
              </a:defRPr>
            </a:lvl2pPr>
            <a:lvl3pPr indent="-457200" algn="l" defTabSz="4572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D0D0D"/>
                </a:solidFill>
                <a:latin typeface="Arial" pitchFamily="34" charset="0"/>
                <a:cs typeface="Arial" pitchFamily="34" charset="0"/>
              </a:defRPr>
            </a:lvl3pPr>
            <a:lvl4pPr indent="-457200" algn="l" defTabSz="4572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D0D0D"/>
                </a:solidFill>
                <a:latin typeface="Arial" pitchFamily="34" charset="0"/>
                <a:cs typeface="Arial" pitchFamily="34" charset="0"/>
              </a:defRPr>
            </a:lvl4pPr>
            <a:lvl5pPr indent="-457200" algn="l" defTabSz="4572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D0D0D"/>
                </a:solidFill>
                <a:latin typeface="Arial" pitchFamily="34" charset="0"/>
                <a:cs typeface="Arial" pitchFamily="34" charset="0"/>
              </a:defRPr>
            </a:lvl5pPr>
            <a:lvl6pPr marL="457200" indent="-457200" algn="l" defTabSz="4572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D0D0D"/>
                </a:solidFill>
                <a:latin typeface="Arial" pitchFamily="34" charset="0"/>
                <a:cs typeface="Arial" pitchFamily="34" charset="0"/>
              </a:defRPr>
            </a:lvl6pPr>
            <a:lvl7pPr marL="914400" indent="-457200" algn="l" defTabSz="4572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D0D0D"/>
                </a:solidFill>
                <a:latin typeface="Arial" pitchFamily="34" charset="0"/>
                <a:cs typeface="Arial" pitchFamily="34" charset="0"/>
              </a:defRPr>
            </a:lvl7pPr>
            <a:lvl8pPr marL="1371600" indent="-457200" algn="l" defTabSz="4572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D0D0D"/>
                </a:solidFill>
                <a:latin typeface="Arial" pitchFamily="34" charset="0"/>
                <a:cs typeface="Arial" pitchFamily="34" charset="0"/>
              </a:defRPr>
            </a:lvl8pPr>
            <a:lvl9pPr marL="1828800" indent="-457200" algn="l" defTabSz="4572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D0D0D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ru-RU" sz="2400" dirty="0">
                <a:solidFill>
                  <a:srgbClr val="FBE5D6"/>
                </a:solidFill>
                <a:latin typeface="+mn-lt"/>
              </a:rPr>
              <a:t>Клинический случай</a:t>
            </a:r>
          </a:p>
        </p:txBody>
      </p:sp>
      <p:pic>
        <p:nvPicPr>
          <p:cNvPr id="13" name="Picture 12" descr="Screen Shot 2016-04-06 at 11.46.37.png"/>
          <p:cNvPicPr>
            <a:picLocks noChangeAspect="1"/>
          </p:cNvPicPr>
          <p:nvPr/>
        </p:nvPicPr>
        <p:blipFill>
          <a:blip r:embed="rId4" cstate="print">
            <a:alphaModFix amt="8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0413" y="397258"/>
            <a:ext cx="4405062" cy="650061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14" name="Скругленный прямоугольник 3"/>
          <p:cNvSpPr/>
          <p:nvPr/>
        </p:nvSpPr>
        <p:spPr>
          <a:xfrm>
            <a:off x="3291155" y="5736889"/>
            <a:ext cx="2558515" cy="382400"/>
          </a:xfrm>
          <a:prstGeom prst="roundRect">
            <a:avLst>
              <a:gd name="adj" fmla="val 20458"/>
            </a:avLst>
          </a:prstGeom>
          <a:solidFill>
            <a:srgbClr val="C55A11"/>
          </a:solidFill>
          <a:ln w="38100">
            <a:solidFill>
              <a:schemeClr val="accent2">
                <a:lumMod val="75000"/>
              </a:schemeClr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i="1" dirty="0">
                <a:solidFill>
                  <a:srgbClr val="FBE5D6"/>
                </a:solidFill>
              </a:rPr>
              <a:t>Диагноз: атипичный ГУС</a:t>
            </a:r>
          </a:p>
        </p:txBody>
      </p:sp>
      <p:sp>
        <p:nvSpPr>
          <p:cNvPr id="16" name="Rectangle 15"/>
          <p:cNvSpPr/>
          <p:nvPr/>
        </p:nvSpPr>
        <p:spPr>
          <a:xfrm>
            <a:off x="255587" y="1134646"/>
            <a:ext cx="8706345" cy="338554"/>
          </a:xfrm>
          <a:prstGeom prst="rect">
            <a:avLst/>
          </a:prstGeom>
          <a:solidFill>
            <a:srgbClr val="C55A11">
              <a:alpha val="60000"/>
            </a:srgbClr>
          </a:solidFill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rgbClr val="FBE5D6"/>
                </a:solidFill>
              </a:rPr>
              <a:t>Почки: морфологическая картина,</a:t>
            </a:r>
            <a:r>
              <a:rPr lang="en-US" sz="1600" b="1" dirty="0">
                <a:solidFill>
                  <a:srgbClr val="FBE5D6"/>
                </a:solidFill>
              </a:rPr>
              <a:t> </a:t>
            </a:r>
            <a:r>
              <a:rPr lang="ru-RU" sz="1600" b="1" dirty="0">
                <a:solidFill>
                  <a:srgbClr val="FBE5D6"/>
                </a:solidFill>
              </a:rPr>
              <a:t>характерная для ТМА</a:t>
            </a:r>
          </a:p>
        </p:txBody>
      </p:sp>
      <p:pic>
        <p:nvPicPr>
          <p:cNvPr id="4" name="Picture 3" descr="Screen Shot 2016-04-06 at 13.11.34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88" y="1631616"/>
            <a:ext cx="1760696" cy="1321677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 descr="Screen Shot 2016-04-06 at 13.11.45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5951" y="1631844"/>
            <a:ext cx="1761627" cy="1321220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 descr="Screen Shot 2016-04-06 at 13.11.58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7244" y="1631615"/>
            <a:ext cx="1760696" cy="1321678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 descr="Screen Shot 2016-04-06 at 13.38.13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88" y="4171615"/>
            <a:ext cx="1744427" cy="1293723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18" name="Rectangle 17"/>
          <p:cNvSpPr/>
          <p:nvPr/>
        </p:nvSpPr>
        <p:spPr>
          <a:xfrm>
            <a:off x="2082490" y="4939794"/>
            <a:ext cx="4321469" cy="523220"/>
          </a:xfrm>
          <a:prstGeom prst="rect">
            <a:avLst/>
          </a:prstGeom>
          <a:solidFill>
            <a:srgbClr val="C55A11">
              <a:alpha val="63000"/>
            </a:srgbClr>
          </a:solidFill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rgbClr val="FBE5D6"/>
                </a:solidFill>
              </a:rPr>
              <a:t>D: </a:t>
            </a:r>
            <a:r>
              <a:rPr lang="ru-RU" sz="1400" dirty="0">
                <a:solidFill>
                  <a:srgbClr val="FBE5D6"/>
                </a:solidFill>
              </a:rPr>
              <a:t>коллапс капиллярных петель, ишемия </a:t>
            </a:r>
            <a:r>
              <a:rPr lang="en-US" sz="1400" dirty="0">
                <a:solidFill>
                  <a:srgbClr val="FBE5D6"/>
                </a:solidFill>
              </a:rPr>
              <a:t/>
            </a:r>
            <a:br>
              <a:rPr lang="en-US" sz="1400" dirty="0">
                <a:solidFill>
                  <a:srgbClr val="FBE5D6"/>
                </a:solidFill>
              </a:rPr>
            </a:br>
            <a:r>
              <a:rPr lang="ru-RU" sz="1400" dirty="0">
                <a:solidFill>
                  <a:srgbClr val="FBE5D6"/>
                </a:solidFill>
              </a:rPr>
              <a:t>и сморщивание клубочков </a:t>
            </a:r>
            <a:endParaRPr lang="en-US" sz="1400" dirty="0">
              <a:solidFill>
                <a:srgbClr val="FBE5D6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55587" y="3037762"/>
            <a:ext cx="6142353" cy="954107"/>
          </a:xfrm>
          <a:prstGeom prst="rect">
            <a:avLst/>
          </a:prstGeom>
          <a:solidFill>
            <a:srgbClr val="C55A11">
              <a:alpha val="63000"/>
            </a:srgbClr>
          </a:solidFill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rgbClr val="FBE5D6"/>
                </a:solidFill>
              </a:rPr>
              <a:t>Поражение клубочков и артериол:</a:t>
            </a:r>
            <a:br>
              <a:rPr lang="ru-RU" sz="1400" b="1" dirty="0">
                <a:solidFill>
                  <a:srgbClr val="FBE5D6"/>
                </a:solidFill>
              </a:rPr>
            </a:br>
            <a:r>
              <a:rPr lang="en-US" sz="1400" b="1" dirty="0">
                <a:solidFill>
                  <a:srgbClr val="FBE5D6"/>
                </a:solidFill>
              </a:rPr>
              <a:t>A, B, C: </a:t>
            </a:r>
            <a:r>
              <a:rPr lang="ru-RU" sz="1400" dirty="0">
                <a:solidFill>
                  <a:srgbClr val="FBE5D6"/>
                </a:solidFill>
              </a:rPr>
              <a:t>выявляются множественные фибриновые тромбы капилляров клубочков и приносящих артериол клубочков, а также фокальная сегментарная мезангиальная пролиферация и утолщение стенок капилляров. </a:t>
            </a:r>
            <a:endParaRPr lang="en-US" sz="1400" dirty="0">
              <a:solidFill>
                <a:srgbClr val="FBE5D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5047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504056"/>
          </a:xfrm>
        </p:spPr>
        <p:txBody>
          <a:bodyPr>
            <a:normAutofit fontScale="90000"/>
          </a:bodyPr>
          <a:lstStyle/>
          <a:p>
            <a:r>
              <a:rPr lang="ru-RU" sz="3600" b="1" dirty="0">
                <a:solidFill>
                  <a:srgbClr val="002060"/>
                </a:solidFill>
              </a:rPr>
              <a:t>Головной мозг (масса </a:t>
            </a:r>
            <a:r>
              <a:rPr lang="ru-RU" sz="3600" b="1" dirty="0" smtClean="0">
                <a:solidFill>
                  <a:srgbClr val="002060"/>
                </a:solidFill>
              </a:rPr>
              <a:t>1350г</a:t>
            </a:r>
            <a:r>
              <a:rPr lang="ru-RU" sz="3600" b="1" dirty="0">
                <a:solidFill>
                  <a:srgbClr val="002060"/>
                </a:solidFill>
              </a:rPr>
              <a:t>)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3296" y="849543"/>
            <a:ext cx="3389954" cy="30243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3347863" y="663420"/>
            <a:ext cx="5594643" cy="33932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 descr="G:\Кабошина\гол.мозг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3" y="4149080"/>
            <a:ext cx="4141234" cy="266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G:\Кабошина\гол.мозг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5915" y="4149080"/>
            <a:ext cx="4538052" cy="266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79513" y="6561347"/>
            <a:ext cx="7850420" cy="2520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/>
              <a:t>Отек вещества мозга,  полнокровие сосудов, очаги лимфоцитарной инфильтрации</a:t>
            </a:r>
            <a:endParaRPr lang="ru-RU" sz="1600" dirty="0"/>
          </a:p>
        </p:txBody>
      </p:sp>
      <p:sp>
        <p:nvSpPr>
          <p:cNvPr id="6" name="Овал 5"/>
          <p:cNvSpPr/>
          <p:nvPr/>
        </p:nvSpPr>
        <p:spPr>
          <a:xfrm>
            <a:off x="4536770" y="4494582"/>
            <a:ext cx="1130424" cy="1235445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4377747" y="4156246"/>
            <a:ext cx="3312367" cy="2808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/>
              <a:t>Серозный менингит</a:t>
            </a:r>
            <a:endParaRPr lang="ru-RU" sz="16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179512" y="4156246"/>
            <a:ext cx="2880320" cy="457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/>
              <a:t>Кровоизлияния в оболочках головного мозга</a:t>
            </a:r>
            <a:endParaRPr lang="ru-RU" sz="1600" dirty="0"/>
          </a:p>
        </p:txBody>
      </p:sp>
      <p:cxnSp>
        <p:nvCxnSpPr>
          <p:cNvPr id="10" name="Прямая со стрелкой 9"/>
          <p:cNvCxnSpPr/>
          <p:nvPr/>
        </p:nvCxnSpPr>
        <p:spPr>
          <a:xfrm>
            <a:off x="755576" y="4613446"/>
            <a:ext cx="0" cy="867782"/>
          </a:xfrm>
          <a:prstGeom prst="straightConnector1">
            <a:avLst/>
          </a:prstGeom>
          <a:ln w="190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43668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835696" y="92337"/>
            <a:ext cx="5423464" cy="564356"/>
          </a:xfrm>
          <a:prstGeom prst="roundRect">
            <a:avLst>
              <a:gd name="adj" fmla="val 32331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Определение срока беременности</a:t>
            </a:r>
            <a:endParaRPr lang="ru-RU" sz="24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3058884" y="1036763"/>
            <a:ext cx="2543144" cy="564356"/>
          </a:xfrm>
          <a:prstGeom prst="roundRect">
            <a:avLst>
              <a:gd name="adj" fmla="val 32331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Менее 20 </a:t>
            </a:r>
            <a:r>
              <a:rPr lang="ru-RU" sz="2400" b="1" dirty="0" err="1" smtClean="0"/>
              <a:t>нед</a:t>
            </a:r>
            <a:endParaRPr lang="ru-RU" sz="24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3134124" y="1700808"/>
            <a:ext cx="2467904" cy="564356"/>
          </a:xfrm>
          <a:prstGeom prst="roundRect">
            <a:avLst>
              <a:gd name="adj" fmla="val 32331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Более 20 </a:t>
            </a:r>
            <a:r>
              <a:rPr lang="ru-RU" sz="2400" b="1" dirty="0" err="1" smtClean="0"/>
              <a:t>нед</a:t>
            </a:r>
            <a:endParaRPr lang="ru-RU" sz="24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5940152" y="971008"/>
            <a:ext cx="3024336" cy="451485"/>
          </a:xfrm>
          <a:prstGeom prst="roundRect">
            <a:avLst>
              <a:gd name="adj" fmla="val 32331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Выделение группы риска</a:t>
            </a:r>
            <a:endParaRPr lang="ru-RU" b="1" dirty="0"/>
          </a:p>
        </p:txBody>
      </p:sp>
      <p:sp>
        <p:nvSpPr>
          <p:cNvPr id="8" name="TextBox 7"/>
          <p:cNvSpPr txBox="1"/>
          <p:nvPr/>
        </p:nvSpPr>
        <p:spPr>
          <a:xfrm>
            <a:off x="1619672" y="2555184"/>
            <a:ext cx="5832648" cy="564356"/>
          </a:xfrm>
          <a:prstGeom prst="roundRect">
            <a:avLst>
              <a:gd name="adj" fmla="val 32331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Оценка артериальной </a:t>
            </a:r>
            <a:r>
              <a:rPr lang="ru-RU" sz="2400" b="1" dirty="0" err="1" smtClean="0"/>
              <a:t>гипертензиии</a:t>
            </a:r>
            <a:endParaRPr lang="ru-RU" sz="24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2904382" y="3717032"/>
            <a:ext cx="3454100" cy="564356"/>
          </a:xfrm>
          <a:prstGeom prst="roundRect">
            <a:avLst>
              <a:gd name="adj" fmla="val 32331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Оценка протеинурии</a:t>
            </a:r>
            <a:endParaRPr lang="ru-RU" sz="24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2123728" y="4704552"/>
            <a:ext cx="5040560" cy="564356"/>
          </a:xfrm>
          <a:prstGeom prst="roundRect">
            <a:avLst>
              <a:gd name="adj" fmla="val 32331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Анализ дополнительных данных</a:t>
            </a:r>
            <a:endParaRPr lang="ru-RU" sz="24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3225764" y="5733224"/>
            <a:ext cx="2376264" cy="639604"/>
          </a:xfrm>
          <a:prstGeom prst="roundRect">
            <a:avLst>
              <a:gd name="adj" fmla="val 32331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/>
              <a:t>ДИАГНОЗ</a:t>
            </a:r>
            <a:endParaRPr lang="ru-RU" sz="2800" b="1" dirty="0"/>
          </a:p>
        </p:txBody>
      </p:sp>
      <p:cxnSp>
        <p:nvCxnSpPr>
          <p:cNvPr id="13" name="Прямая со стрелкой 12"/>
          <p:cNvCxnSpPr/>
          <p:nvPr/>
        </p:nvCxnSpPr>
        <p:spPr>
          <a:xfrm>
            <a:off x="4211960" y="656693"/>
            <a:ext cx="0" cy="360038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/>
          <p:nvPr/>
        </p:nvCxnSpPr>
        <p:spPr>
          <a:xfrm>
            <a:off x="4382592" y="3167023"/>
            <a:ext cx="18352" cy="550009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/>
          <p:nvPr/>
        </p:nvCxnSpPr>
        <p:spPr>
          <a:xfrm>
            <a:off x="4330456" y="2276045"/>
            <a:ext cx="0" cy="360038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 flipH="1">
            <a:off x="4398272" y="4281388"/>
            <a:ext cx="2672" cy="515762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/>
          <p:nvPr/>
        </p:nvCxnSpPr>
        <p:spPr>
          <a:xfrm>
            <a:off x="4400944" y="5373218"/>
            <a:ext cx="0" cy="360038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>
            <a:off x="5602028" y="1196750"/>
            <a:ext cx="338124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29211890"/>
      </p:ext>
    </p:extLst>
  </p:cSld>
  <p:clrMapOvr>
    <a:masterClrMapping/>
  </p:clrMapOvr>
  <p:transition spd="med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03218" y="116633"/>
            <a:ext cx="3741354" cy="360040"/>
          </a:xfrm>
        </p:spPr>
        <p:txBody>
          <a:bodyPr>
            <a:noAutofit/>
          </a:bodyPr>
          <a:lstStyle/>
          <a:p>
            <a:endParaRPr lang="ru-RU" sz="3200" b="1" dirty="0">
              <a:solidFill>
                <a:srgbClr val="002060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822660" y="6303973"/>
            <a:ext cx="2181387" cy="3240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/>
              <a:t>Участки дистелектазов</a:t>
            </a:r>
            <a:endParaRPr lang="ru-RU" sz="16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3027092" y="113376"/>
            <a:ext cx="5987498" cy="48259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300253" y="497838"/>
            <a:ext cx="3371766" cy="26430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 descr="C:\Users\ngracheva\Desktop\аутопсии\аутопсии 2016 год\Кабошина Г.Р (материнская смертность)\макрофото\IMG_083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831803" y="4008977"/>
            <a:ext cx="2210456" cy="2134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Прямая со стрелкой 3"/>
          <p:cNvCxnSpPr>
            <a:stCxn id="11" idx="0"/>
          </p:cNvCxnSpPr>
          <p:nvPr/>
        </p:nvCxnSpPr>
        <p:spPr>
          <a:xfrm flipH="1" flipV="1">
            <a:off x="3131842" y="4797153"/>
            <a:ext cx="781512" cy="1506820"/>
          </a:xfrm>
          <a:prstGeom prst="straightConnector1">
            <a:avLst/>
          </a:prstGeom>
          <a:ln w="1905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/>
          <p:nvPr/>
        </p:nvCxnSpPr>
        <p:spPr>
          <a:xfrm flipV="1">
            <a:off x="4045503" y="5410515"/>
            <a:ext cx="144016" cy="893459"/>
          </a:xfrm>
          <a:prstGeom prst="straightConnector1">
            <a:avLst/>
          </a:prstGeom>
          <a:ln w="1905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7" y="3720439"/>
            <a:ext cx="4032449" cy="30225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5203220" y="3720439"/>
            <a:ext cx="3811370" cy="50064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/>
              <a:t>Тромбоэмболия сегментарных ветвей легочной артерии</a:t>
            </a:r>
            <a:endParaRPr lang="ru-RU" sz="16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64105" y="3024387"/>
            <a:ext cx="2643645" cy="5428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/>
              <a:t>Геморрагический трахеобронхит</a:t>
            </a:r>
            <a:endParaRPr lang="ru-RU" sz="1600" dirty="0"/>
          </a:p>
        </p:txBody>
      </p:sp>
      <p:pic>
        <p:nvPicPr>
          <p:cNvPr id="9" name="Picture 4" descr="G:\Кабошина\трахея 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216535" y="3867345"/>
            <a:ext cx="3218468" cy="263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6076654" y="163486"/>
            <a:ext cx="2956595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bg1"/>
                </a:solidFill>
              </a:rPr>
              <a:t>Легкие  масса 1250г</a:t>
            </a:r>
            <a:endParaRPr lang="ru-RU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7684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G:\Кабошина\легкие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3525" y="245491"/>
            <a:ext cx="2626777" cy="2457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G:\Кабошина\легкие 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003520" y="1678244"/>
            <a:ext cx="6537432" cy="3528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G:\Кабошина\легкие 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51" y="224659"/>
            <a:ext cx="2693306" cy="2979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G:\Кабошина\легкие 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52183" y="3284982"/>
            <a:ext cx="5355920" cy="3426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123728" y="2703026"/>
            <a:ext cx="4248472" cy="6654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/>
              <a:t>Признаки тромбоэмболии с </a:t>
            </a:r>
            <a:r>
              <a:rPr lang="ru-RU" sz="1600" dirty="0" err="1" smtClean="0"/>
              <a:t>перифокальными</a:t>
            </a:r>
            <a:r>
              <a:rPr lang="ru-RU" sz="1600" dirty="0" smtClean="0"/>
              <a:t> кровоизлияниями , отек. </a:t>
            </a:r>
            <a:endParaRPr lang="ru-RU" sz="16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514000" y="1245659"/>
            <a:ext cx="1872208" cy="457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/>
              <a:t>геморрагический инфаркт 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1056435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ngracheva\Desktop\аутопсии\аутопсии 2016 год\Кабошина Г.Р (материнская смертность)\макрофото\IMG_086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01" y="473469"/>
            <a:ext cx="3475387" cy="3068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1071" y="4086354"/>
            <a:ext cx="2779270" cy="19401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0520" y="473468"/>
            <a:ext cx="5392144" cy="40356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555776" y="79811"/>
            <a:ext cx="3600399" cy="39365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/>
              <a:t>«Шоковые»  почки </a:t>
            </a:r>
            <a:endParaRPr lang="ru-RU" sz="1600" dirty="0"/>
          </a:p>
        </p:txBody>
      </p:sp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5552" y="4005432"/>
            <a:ext cx="2711710" cy="27087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7781" y="3666782"/>
            <a:ext cx="4238811" cy="30628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414152" y="3617782"/>
            <a:ext cx="4608512" cy="3669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/>
              <a:t>Кортикальные некрозы размером до 2,8х1,6 см</a:t>
            </a:r>
            <a:endParaRPr lang="ru-RU" sz="16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63551" y="6440115"/>
            <a:ext cx="1954055" cy="2895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/>
              <a:t>Надпочечники</a:t>
            </a:r>
            <a:endParaRPr lang="ru-RU" sz="16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6737719" y="6306883"/>
            <a:ext cx="2304256" cy="27799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/>
              <a:t>Мочевой пузырь</a:t>
            </a:r>
            <a:endParaRPr lang="ru-RU" sz="1600" dirty="0"/>
          </a:p>
        </p:txBody>
      </p:sp>
      <p:cxnSp>
        <p:nvCxnSpPr>
          <p:cNvPr id="7" name="Прямая со стрелкой 6"/>
          <p:cNvCxnSpPr/>
          <p:nvPr/>
        </p:nvCxnSpPr>
        <p:spPr>
          <a:xfrm flipV="1">
            <a:off x="7711407" y="3065611"/>
            <a:ext cx="605009" cy="552171"/>
          </a:xfrm>
          <a:prstGeom prst="straightConnector1">
            <a:avLst/>
          </a:prstGeom>
          <a:ln w="1905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 стрелкой 9"/>
          <p:cNvCxnSpPr/>
          <p:nvPr/>
        </p:nvCxnSpPr>
        <p:spPr>
          <a:xfrm flipH="1" flipV="1">
            <a:off x="5825081" y="1916832"/>
            <a:ext cx="331094" cy="1700950"/>
          </a:xfrm>
          <a:prstGeom prst="straightConnector1">
            <a:avLst/>
          </a:prstGeom>
          <a:ln w="1905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/>
          <p:nvPr/>
        </p:nvCxnSpPr>
        <p:spPr>
          <a:xfrm flipH="1" flipV="1">
            <a:off x="5508104" y="3212976"/>
            <a:ext cx="648071" cy="404806"/>
          </a:xfrm>
          <a:prstGeom prst="straightConnector1">
            <a:avLst/>
          </a:prstGeom>
          <a:ln w="1905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Овал 18"/>
          <p:cNvSpPr/>
          <p:nvPr/>
        </p:nvSpPr>
        <p:spPr>
          <a:xfrm>
            <a:off x="5076057" y="836712"/>
            <a:ext cx="648072" cy="576064"/>
          </a:xfrm>
          <a:prstGeom prst="ellipse">
            <a:avLst/>
          </a:prstGeom>
          <a:noFill/>
          <a:ln w="127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611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045234" y="120960"/>
            <a:ext cx="2736304" cy="5702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000" dirty="0" smtClean="0"/>
              <a:t>Признаки  эклампсии:</a:t>
            </a:r>
            <a:endParaRPr lang="ru-RU" sz="2000" dirty="0"/>
          </a:p>
        </p:txBody>
      </p:sp>
      <p:pic>
        <p:nvPicPr>
          <p:cNvPr id="7170" name="Picture 2" descr="G:\Кабошина\почки 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360029" y="2002938"/>
            <a:ext cx="5039521" cy="4069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G:\Кабошина\почки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956259" y="1694686"/>
            <a:ext cx="5828364" cy="4427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G:\Кабошина\почки 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208008" y="1778384"/>
            <a:ext cx="4568592" cy="2894140"/>
          </a:xfrm>
          <a:prstGeom prst="rect">
            <a:avLst/>
          </a:prstGeom>
          <a:noFill/>
          <a:ln w="28575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994310" y="6003224"/>
            <a:ext cx="1440160" cy="5543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/>
              <a:t>Фокусы некрозов</a:t>
            </a:r>
            <a:endParaRPr lang="ru-RU" sz="16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6161822" y="446127"/>
            <a:ext cx="2808312" cy="4901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/>
              <a:t>Расширение </a:t>
            </a:r>
            <a:r>
              <a:rPr lang="ru-RU" sz="1600" dirty="0"/>
              <a:t>капиллярной сети с кровоизлияниями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73224" y="812370"/>
            <a:ext cx="2972010" cy="6464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/>
              <a:t>Утолщение и гиалиноз капсулы, кровоизлияния в клубочках</a:t>
            </a:r>
            <a:endParaRPr lang="ru-RU" sz="1600" dirty="0"/>
          </a:p>
        </p:txBody>
      </p:sp>
      <p:cxnSp>
        <p:nvCxnSpPr>
          <p:cNvPr id="7" name="Прямая со стрелкой 6"/>
          <p:cNvCxnSpPr/>
          <p:nvPr/>
        </p:nvCxnSpPr>
        <p:spPr>
          <a:xfrm flipV="1">
            <a:off x="7303098" y="2898921"/>
            <a:ext cx="758687" cy="3122367"/>
          </a:xfrm>
          <a:prstGeom prst="straightConnector1">
            <a:avLst/>
          </a:prstGeom>
          <a:ln w="190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 стрелкой 9"/>
          <p:cNvCxnSpPr/>
          <p:nvPr/>
        </p:nvCxnSpPr>
        <p:spPr>
          <a:xfrm flipH="1">
            <a:off x="7563155" y="994496"/>
            <a:ext cx="177197" cy="464286"/>
          </a:xfrm>
          <a:prstGeom prst="straightConnector1">
            <a:avLst/>
          </a:prstGeom>
          <a:ln w="190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/>
          <p:nvPr/>
        </p:nvCxnSpPr>
        <p:spPr>
          <a:xfrm>
            <a:off x="7452320" y="6192562"/>
            <a:ext cx="797498" cy="0"/>
          </a:xfrm>
          <a:prstGeom prst="straightConnector1">
            <a:avLst/>
          </a:prstGeom>
          <a:ln w="190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69" name="Прямоугольник 7168"/>
          <p:cNvSpPr/>
          <p:nvPr/>
        </p:nvSpPr>
        <p:spPr>
          <a:xfrm>
            <a:off x="2159732" y="3227034"/>
            <a:ext cx="1296144" cy="63475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/>
              <a:t>Коллапс клубочков</a:t>
            </a:r>
            <a:endParaRPr lang="ru-RU" sz="1600" dirty="0"/>
          </a:p>
        </p:txBody>
      </p:sp>
      <p:cxnSp>
        <p:nvCxnSpPr>
          <p:cNvPr id="7174" name="Прямая со стрелкой 7173"/>
          <p:cNvCxnSpPr/>
          <p:nvPr/>
        </p:nvCxnSpPr>
        <p:spPr>
          <a:xfrm flipV="1">
            <a:off x="3455876" y="3419630"/>
            <a:ext cx="324036" cy="124781"/>
          </a:xfrm>
          <a:prstGeom prst="straightConnector1">
            <a:avLst/>
          </a:prstGeom>
          <a:ln w="190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77" name="Прямая со стрелкой 7176"/>
          <p:cNvCxnSpPr/>
          <p:nvPr/>
        </p:nvCxnSpPr>
        <p:spPr>
          <a:xfrm flipH="1">
            <a:off x="2699792" y="3826706"/>
            <a:ext cx="216024" cy="586062"/>
          </a:xfrm>
          <a:prstGeom prst="straightConnector1">
            <a:avLst/>
          </a:prstGeom>
          <a:ln w="190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83" name="Прямая со стрелкой 7182"/>
          <p:cNvCxnSpPr/>
          <p:nvPr/>
        </p:nvCxnSpPr>
        <p:spPr>
          <a:xfrm flipH="1">
            <a:off x="677719" y="1518062"/>
            <a:ext cx="605644" cy="775488"/>
          </a:xfrm>
          <a:prstGeom prst="straightConnector1">
            <a:avLst/>
          </a:prstGeom>
          <a:ln w="190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90" name="Прямая со стрелкой 7189"/>
          <p:cNvCxnSpPr/>
          <p:nvPr/>
        </p:nvCxnSpPr>
        <p:spPr>
          <a:xfrm flipH="1">
            <a:off x="1331640" y="3873630"/>
            <a:ext cx="1021534" cy="707498"/>
          </a:xfrm>
          <a:prstGeom prst="straightConnector1">
            <a:avLst/>
          </a:prstGeom>
          <a:ln w="190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5891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260350" y="1301053"/>
            <a:ext cx="8883650" cy="5558421"/>
          </a:xfrm>
          <a:solidFill>
            <a:schemeClr val="bg1">
              <a:alpha val="44000"/>
            </a:schemeClr>
          </a:solidFill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1600" b="1" dirty="0">
                <a:solidFill>
                  <a:srgbClr val="FF0000"/>
                </a:solidFill>
              </a:rPr>
              <a:t>Пациентка Ш.</a:t>
            </a:r>
          </a:p>
          <a:p>
            <a:pPr marL="357188" indent="-357188">
              <a:buClr>
                <a:schemeClr val="accent2">
                  <a:lumMod val="40000"/>
                  <a:lumOff val="60000"/>
                </a:schemeClr>
              </a:buClr>
              <a:buFont typeface="Wingdings" charset="2"/>
              <a:buChar char="ü"/>
            </a:pPr>
            <a:r>
              <a:rPr lang="ru-RU" sz="1600" dirty="0"/>
              <a:t>1 беременность 2011 г. – КС в 36–37 нед. по поводу преэклампсии, антенатальная гибель плода.</a:t>
            </a:r>
            <a:endParaRPr lang="en-US" sz="1600" dirty="0"/>
          </a:p>
          <a:p>
            <a:pPr marL="357188" indent="-357188">
              <a:buClr>
                <a:schemeClr val="accent2">
                  <a:lumMod val="40000"/>
                  <a:lumOff val="60000"/>
                </a:schemeClr>
              </a:buClr>
              <a:buFont typeface="Wingdings" charset="2"/>
              <a:buChar char="ü"/>
            </a:pPr>
            <a:r>
              <a:rPr lang="ru-RU" sz="1600" dirty="0"/>
              <a:t>2 беременность 2014 г. – КС в 35–36 нед. по поводу ПОНРП, кровотечения, антенатальная гибель плода. </a:t>
            </a:r>
            <a:endParaRPr lang="en-US" sz="1600" dirty="0"/>
          </a:p>
          <a:p>
            <a:pPr marL="357188" indent="-357188">
              <a:buClr>
                <a:schemeClr val="accent2">
                  <a:lumMod val="40000"/>
                  <a:lumOff val="60000"/>
                </a:schemeClr>
              </a:buClr>
              <a:buFont typeface="Wingdings" charset="2"/>
              <a:buChar char="ü"/>
            </a:pPr>
            <a:r>
              <a:rPr lang="ru-RU" sz="1600" b="1" dirty="0"/>
              <a:t>3 беременность 2016 г. </a:t>
            </a:r>
            <a:r>
              <a:rPr lang="ru-RU" sz="1600" dirty="0"/>
              <a:t>– данная. С 24 недель сопровождается подъемами АД максимально </a:t>
            </a:r>
            <a:br>
              <a:rPr lang="ru-RU" sz="1600" dirty="0"/>
            </a:br>
            <a:r>
              <a:rPr lang="ru-RU" sz="1600" dirty="0"/>
              <a:t>до 160/100 мм рт ст. без субъективной симптоматики. </a:t>
            </a:r>
          </a:p>
          <a:p>
            <a:pPr marL="0" indent="0">
              <a:buNone/>
            </a:pPr>
            <a:r>
              <a:rPr lang="ru-RU" sz="1600" dirty="0"/>
              <a:t>Клинический диагноз. Беременность 34–35нед. ОАА. Рубец на матке после двух КС. </a:t>
            </a:r>
            <a:br>
              <a:rPr lang="ru-RU" sz="1600" dirty="0"/>
            </a:br>
            <a:r>
              <a:rPr lang="ru-RU" sz="1600" dirty="0"/>
              <a:t>Преэклампсия тяжелой степени. </a:t>
            </a:r>
          </a:p>
          <a:p>
            <a:pPr marL="0" indent="0">
              <a:buNone/>
            </a:pPr>
            <a:r>
              <a:rPr lang="ru-RU" sz="1600" dirty="0"/>
              <a:t>26.01.16 г. 23 ч 25 мин. – кровотечение из п/п. </a:t>
            </a:r>
          </a:p>
          <a:p>
            <a:pPr marL="0" indent="0">
              <a:buNone/>
            </a:pPr>
            <a:r>
              <a:rPr lang="ru-RU" sz="1600" dirty="0"/>
              <a:t>Клинический диагноз: Беременность 35 нед. ПОНРП. Антенатальная гибель плода. </a:t>
            </a:r>
            <a:br>
              <a:rPr lang="ru-RU" sz="1600" dirty="0"/>
            </a:br>
            <a:r>
              <a:rPr lang="ru-RU" sz="1600" dirty="0"/>
              <a:t>Преэклампсия. ОАА. Рубец на матке после двух КС. </a:t>
            </a:r>
            <a:r>
              <a:rPr lang="en-US" sz="1600" dirty="0"/>
              <a:t>Rh</a:t>
            </a:r>
            <a:r>
              <a:rPr lang="ru-RU" sz="1600" dirty="0"/>
              <a:t>- отрицательная кровь. </a:t>
            </a:r>
          </a:p>
          <a:p>
            <a:pPr marL="0" indent="0">
              <a:buNone/>
            </a:pPr>
            <a:r>
              <a:rPr lang="ru-RU" sz="1600" dirty="0"/>
              <a:t>Была подвергнута оперативному родоразрешению по показаниям – ПОНРП. </a:t>
            </a:r>
            <a:br>
              <a:rPr lang="ru-RU" sz="1600" dirty="0"/>
            </a:br>
            <a:r>
              <a:rPr lang="ru-RU" sz="1600" dirty="0"/>
              <a:t>Кровотечение. Общая кровопотеря – 2000,0. Перелито – СЗП, криопреципитат, </a:t>
            </a:r>
            <a:br>
              <a:rPr lang="ru-RU" sz="1600" dirty="0"/>
            </a:br>
            <a:r>
              <a:rPr lang="ru-RU" sz="1600" dirty="0"/>
              <a:t>эритроцитарная взвесь, ГЭК, транексамовая кислота. </a:t>
            </a:r>
            <a:endParaRPr lang="en-US" sz="1600" dirty="0"/>
          </a:p>
          <a:p>
            <a:pPr marL="0" indent="0">
              <a:buNone/>
            </a:pPr>
            <a:r>
              <a:rPr lang="ru-RU" sz="1600" dirty="0"/>
              <a:t>В послеоперационном периоде состояние больной тяжелое. Дыхание аппаратное. </a:t>
            </a:r>
            <a:br>
              <a:rPr lang="ru-RU" sz="1600" dirty="0"/>
            </a:br>
            <a:r>
              <a:rPr lang="ru-RU" sz="1600" dirty="0"/>
              <a:t>Гемодинамика стабильная. Олигурия. (10 мл светлой мочи по катетеру). </a:t>
            </a:r>
          </a:p>
          <a:p>
            <a:pPr marL="0" indent="0">
              <a:buNone/>
            </a:pPr>
            <a:r>
              <a:rPr lang="ru-RU" sz="1600" b="1" dirty="0"/>
              <a:t>Учитывая тяжелое состояние в послеоперационном периоде </a:t>
            </a:r>
            <a:br>
              <a:rPr lang="ru-RU" sz="1600" b="1" dirty="0"/>
            </a:br>
            <a:r>
              <a:rPr lang="ru-RU" sz="1600" b="1" dirty="0"/>
              <a:t>проводится диф. диагностика между </a:t>
            </a:r>
            <a:r>
              <a:rPr lang="en-US" sz="1600" b="1" dirty="0"/>
              <a:t>HELLP </a:t>
            </a:r>
            <a:r>
              <a:rPr lang="ru-RU" sz="1600" b="1" dirty="0"/>
              <a:t>и аГУС </a:t>
            </a:r>
            <a:endParaRPr lang="en-US" sz="1600" b="1" dirty="0"/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255588" y="288824"/>
            <a:ext cx="8708292" cy="4369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indent="-457200" algn="l" defTabSz="4572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2500" b="1" kern="120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ea typeface="+mj-ea"/>
                <a:cs typeface="Arial"/>
              </a:defRPr>
            </a:lvl1pPr>
            <a:lvl2pPr indent="-457200" algn="l" defTabSz="4572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D0D0D"/>
                </a:solidFill>
                <a:latin typeface="Arial" pitchFamily="34" charset="0"/>
                <a:cs typeface="Arial" pitchFamily="34" charset="0"/>
              </a:defRPr>
            </a:lvl2pPr>
            <a:lvl3pPr indent="-457200" algn="l" defTabSz="4572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D0D0D"/>
                </a:solidFill>
                <a:latin typeface="Arial" pitchFamily="34" charset="0"/>
                <a:cs typeface="Arial" pitchFamily="34" charset="0"/>
              </a:defRPr>
            </a:lvl3pPr>
            <a:lvl4pPr indent="-457200" algn="l" defTabSz="4572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D0D0D"/>
                </a:solidFill>
                <a:latin typeface="Arial" pitchFamily="34" charset="0"/>
                <a:cs typeface="Arial" pitchFamily="34" charset="0"/>
              </a:defRPr>
            </a:lvl4pPr>
            <a:lvl5pPr indent="-457200" algn="l" defTabSz="4572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D0D0D"/>
                </a:solidFill>
                <a:latin typeface="Arial" pitchFamily="34" charset="0"/>
                <a:cs typeface="Arial" pitchFamily="34" charset="0"/>
              </a:defRPr>
            </a:lvl5pPr>
            <a:lvl6pPr marL="457200" indent="-457200" algn="l" defTabSz="4572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D0D0D"/>
                </a:solidFill>
                <a:latin typeface="Arial" pitchFamily="34" charset="0"/>
                <a:cs typeface="Arial" pitchFamily="34" charset="0"/>
              </a:defRPr>
            </a:lvl6pPr>
            <a:lvl7pPr marL="914400" indent="-457200" algn="l" defTabSz="4572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D0D0D"/>
                </a:solidFill>
                <a:latin typeface="Arial" pitchFamily="34" charset="0"/>
                <a:cs typeface="Arial" pitchFamily="34" charset="0"/>
              </a:defRPr>
            </a:lvl7pPr>
            <a:lvl8pPr marL="1371600" indent="-457200" algn="l" defTabSz="4572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D0D0D"/>
                </a:solidFill>
                <a:latin typeface="Arial" pitchFamily="34" charset="0"/>
                <a:cs typeface="Arial" pitchFamily="34" charset="0"/>
              </a:defRPr>
            </a:lvl8pPr>
            <a:lvl9pPr marL="1828800" indent="-457200" algn="l" defTabSz="4572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D0D0D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ru-RU" sz="2400" dirty="0">
                <a:solidFill>
                  <a:srgbClr val="FF0000"/>
                </a:solidFill>
                <a:latin typeface="+mn-lt"/>
              </a:rPr>
              <a:t>Клинический случай</a:t>
            </a:r>
          </a:p>
        </p:txBody>
      </p:sp>
    </p:spTree>
    <p:extLst>
      <p:ext uri="{BB962C8B-B14F-4D97-AF65-F5344CB8AC3E}">
        <p14:creationId xmlns:p14="http://schemas.microsoft.com/office/powerpoint/2010/main" val="2179563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8846" y="-182219"/>
            <a:ext cx="7886700" cy="1325562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>
                <a:solidFill>
                  <a:srgbClr val="0070C0"/>
                </a:solidFill>
              </a:rPr>
              <a:t>Диагностический алгоритм при выявлении ТМА в акушерской практике</a:t>
            </a:r>
            <a:endParaRPr lang="en-US" sz="2800" b="1" dirty="0">
              <a:solidFill>
                <a:srgbClr val="0070C0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441434" y="2459421"/>
            <a:ext cx="2144111" cy="1087820"/>
          </a:xfrm>
          <a:prstGeom prst="roundRect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err="1">
                <a:solidFill>
                  <a:schemeClr val="tx1"/>
                </a:solidFill>
              </a:rPr>
              <a:t>Преэклампсия</a:t>
            </a:r>
            <a:r>
              <a:rPr lang="en-US" b="1" dirty="0">
                <a:solidFill>
                  <a:schemeClr val="tx1"/>
                </a:solidFill>
              </a:rPr>
              <a:t>/</a:t>
            </a:r>
            <a:endParaRPr lang="ru-RU" b="1" dirty="0">
              <a:solidFill>
                <a:schemeClr val="tx1"/>
              </a:solidFill>
            </a:endParaRPr>
          </a:p>
          <a:p>
            <a:pPr algn="ctr"/>
            <a:r>
              <a:rPr lang="en-US" b="1" dirty="0">
                <a:solidFill>
                  <a:schemeClr val="tx1"/>
                </a:solidFill>
              </a:rPr>
              <a:t>HELLP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2900855" y="4141075"/>
            <a:ext cx="2806262" cy="1087820"/>
          </a:xfrm>
          <a:prstGeom prst="roundRect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tx1"/>
                </a:solidFill>
              </a:rPr>
              <a:t>Тромбоцитопения продолжается/</a:t>
            </a:r>
          </a:p>
          <a:p>
            <a:pPr algn="ctr"/>
            <a:r>
              <a:rPr lang="ru-RU" sz="1400" b="1" dirty="0">
                <a:solidFill>
                  <a:schemeClr val="tx1"/>
                </a:solidFill>
              </a:rPr>
              <a:t>прогрессирует после </a:t>
            </a:r>
            <a:r>
              <a:rPr lang="ru-RU" sz="1400" b="1" dirty="0" err="1">
                <a:solidFill>
                  <a:schemeClr val="tx1"/>
                </a:solidFill>
              </a:rPr>
              <a:t>родоразрешения</a:t>
            </a:r>
            <a:endParaRPr lang="ru-RU" sz="1400" b="1" dirty="0">
              <a:solidFill>
                <a:schemeClr val="tx1"/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2900855" y="2459421"/>
            <a:ext cx="2806262" cy="1087820"/>
          </a:xfrm>
          <a:prstGeom prst="roundRect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</a:rPr>
              <a:t>Тромботическая тромбоцитопеническая пурпура (ТТП)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441434" y="4141075"/>
            <a:ext cx="2144111" cy="1087820"/>
          </a:xfrm>
          <a:prstGeom prst="roundRect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</a:rPr>
              <a:t>Разрешение в течение 2 суток после родов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3224047" y="1098331"/>
            <a:ext cx="2144111" cy="1087820"/>
          </a:xfrm>
          <a:prstGeom prst="roundRect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</a:rPr>
              <a:t>Родильница с МАГА/Тромбоцитопенией 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6027681" y="945930"/>
            <a:ext cx="2501464" cy="1376855"/>
          </a:xfrm>
          <a:prstGeom prst="roundRect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ru-RU" b="1" dirty="0">
                <a:solidFill>
                  <a:schemeClr val="tx1"/>
                </a:solidFill>
              </a:rPr>
              <a:t>Сепсис</a:t>
            </a:r>
          </a:p>
          <a:p>
            <a:pPr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ru-RU" b="1" dirty="0">
                <a:solidFill>
                  <a:schemeClr val="tx1"/>
                </a:solidFill>
              </a:rPr>
              <a:t>ДВС</a:t>
            </a:r>
          </a:p>
          <a:p>
            <a:pPr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ru-RU" b="1" dirty="0">
                <a:solidFill>
                  <a:schemeClr val="tx1"/>
                </a:solidFill>
              </a:rPr>
              <a:t>ОЖДП</a:t>
            </a:r>
          </a:p>
          <a:p>
            <a:pPr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ru-RU" b="1" dirty="0" err="1">
                <a:solidFill>
                  <a:schemeClr val="tx1"/>
                </a:solidFill>
              </a:rPr>
              <a:t>кАФС</a:t>
            </a:r>
            <a:endParaRPr lang="ru-RU" b="1" dirty="0">
              <a:solidFill>
                <a:schemeClr val="tx1"/>
              </a:solidFill>
            </a:endParaRPr>
          </a:p>
        </p:txBody>
      </p:sp>
      <p:cxnSp>
        <p:nvCxnSpPr>
          <p:cNvPr id="16" name="Straight Connector 15"/>
          <p:cNvCxnSpPr>
            <a:stCxn id="13" idx="2"/>
            <a:endCxn id="11" idx="0"/>
          </p:cNvCxnSpPr>
          <p:nvPr/>
        </p:nvCxnSpPr>
        <p:spPr>
          <a:xfrm>
            <a:off x="4296103" y="2186151"/>
            <a:ext cx="7883" cy="27327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>
            <a:off x="2443655" y="2186151"/>
            <a:ext cx="914400" cy="25224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>
            <a:stCxn id="7" idx="2"/>
            <a:endCxn id="12" idx="0"/>
          </p:cNvCxnSpPr>
          <p:nvPr/>
        </p:nvCxnSpPr>
        <p:spPr>
          <a:xfrm>
            <a:off x="1513490" y="3547241"/>
            <a:ext cx="0" cy="59383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>
            <a:stCxn id="11" idx="2"/>
            <a:endCxn id="10" idx="0"/>
          </p:cNvCxnSpPr>
          <p:nvPr/>
        </p:nvCxnSpPr>
        <p:spPr>
          <a:xfrm>
            <a:off x="4303986" y="3547241"/>
            <a:ext cx="0" cy="59383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Прямоугольник 25"/>
          <p:cNvSpPr/>
          <p:nvPr/>
        </p:nvSpPr>
        <p:spPr>
          <a:xfrm>
            <a:off x="236483" y="5949507"/>
            <a:ext cx="847142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303030"/>
                </a:solidFill>
                <a:latin typeface="arial" panose="020B0604020202020204" pitchFamily="34" charset="0"/>
              </a:rPr>
              <a:t>Syndromes of thrombotic </a:t>
            </a:r>
            <a:r>
              <a:rPr lang="en-US" sz="1400" dirty="0" err="1">
                <a:solidFill>
                  <a:srgbClr val="303030"/>
                </a:solidFill>
                <a:latin typeface="arial" panose="020B0604020202020204" pitchFamily="34" charset="0"/>
              </a:rPr>
              <a:t>microangiopathy</a:t>
            </a:r>
            <a:r>
              <a:rPr lang="en-US" sz="1400" dirty="0">
                <a:solidFill>
                  <a:srgbClr val="303030"/>
                </a:solidFill>
                <a:latin typeface="arial" panose="020B0604020202020204" pitchFamily="34" charset="0"/>
              </a:rPr>
              <a:t> associated with pregnancy.</a:t>
            </a:r>
            <a:r>
              <a:rPr lang="ru-RU" sz="1400" dirty="0">
                <a:solidFill>
                  <a:srgbClr val="303030"/>
                </a:solidFill>
                <a:latin typeface="arial" panose="020B0604020202020204" pitchFamily="34" charset="0"/>
              </a:rPr>
              <a:t> </a:t>
            </a:r>
            <a:r>
              <a:rPr lang="en-US" sz="1400" dirty="0">
                <a:solidFill>
                  <a:srgbClr val="303030"/>
                </a:solidFill>
                <a:latin typeface="arial" panose="020B0604020202020204" pitchFamily="34" charset="0"/>
              </a:rPr>
              <a:t>Hematology Am </a:t>
            </a:r>
            <a:r>
              <a:rPr lang="en-US" sz="1400" dirty="0" err="1">
                <a:solidFill>
                  <a:srgbClr val="303030"/>
                </a:solidFill>
                <a:latin typeface="arial" panose="020B0604020202020204" pitchFamily="34" charset="0"/>
              </a:rPr>
              <a:t>Soc</a:t>
            </a:r>
            <a:r>
              <a:rPr lang="en-US" sz="1400" dirty="0">
                <a:solidFill>
                  <a:srgbClr val="303030"/>
                </a:solidFill>
                <a:latin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303030"/>
                </a:solidFill>
                <a:latin typeface="arial" panose="020B0604020202020204" pitchFamily="34" charset="0"/>
              </a:rPr>
              <a:t>Hematol</a:t>
            </a:r>
            <a:r>
              <a:rPr lang="en-US" sz="1400" dirty="0">
                <a:solidFill>
                  <a:srgbClr val="303030"/>
                </a:solidFill>
                <a:latin typeface="arial" panose="020B0604020202020204" pitchFamily="34" charset="0"/>
              </a:rPr>
              <a:t> </a:t>
            </a:r>
            <a:endParaRPr lang="ru-RU" sz="1400" dirty="0">
              <a:solidFill>
                <a:srgbClr val="303030"/>
              </a:solidFill>
              <a:latin typeface="arial" panose="020B0604020202020204" pitchFamily="34" charset="0"/>
            </a:endParaRPr>
          </a:p>
          <a:p>
            <a:r>
              <a:rPr lang="en-US" sz="1400" dirty="0" err="1">
                <a:solidFill>
                  <a:srgbClr val="303030"/>
                </a:solidFill>
                <a:latin typeface="arial" panose="020B0604020202020204" pitchFamily="34" charset="0"/>
              </a:rPr>
              <a:t>Educ</a:t>
            </a:r>
            <a:r>
              <a:rPr lang="en-US" sz="1400" dirty="0">
                <a:solidFill>
                  <a:srgbClr val="303030"/>
                </a:solidFill>
                <a:latin typeface="arial" panose="020B0604020202020204" pitchFamily="34" charset="0"/>
              </a:rPr>
              <a:t> Program. 2015 Dec 5;</a:t>
            </a:r>
            <a:r>
              <a:rPr lang="ru-RU" sz="1400" dirty="0">
                <a:solidFill>
                  <a:srgbClr val="303030"/>
                </a:solidFill>
                <a:latin typeface="arial" panose="020B0604020202020204" pitchFamily="34" charset="0"/>
              </a:rPr>
              <a:t> </a:t>
            </a:r>
            <a:r>
              <a:rPr lang="en-US" sz="1400" dirty="0">
                <a:solidFill>
                  <a:srgbClr val="303030"/>
                </a:solidFill>
                <a:latin typeface="arial" panose="020B0604020202020204" pitchFamily="34" charset="0"/>
              </a:rPr>
              <a:t>2015(1):644-8. </a:t>
            </a:r>
            <a:r>
              <a:rPr lang="en-US" sz="1400" dirty="0" err="1">
                <a:solidFill>
                  <a:srgbClr val="303030"/>
                </a:solidFill>
                <a:latin typeface="arial" panose="020B0604020202020204" pitchFamily="34" charset="0"/>
              </a:rPr>
              <a:t>doi</a:t>
            </a:r>
            <a:r>
              <a:rPr lang="en-US" sz="1400" dirty="0">
                <a:solidFill>
                  <a:srgbClr val="303030"/>
                </a:solidFill>
                <a:latin typeface="arial" panose="020B0604020202020204" pitchFamily="34" charset="0"/>
              </a:rPr>
              <a:t>: 10.1182/asheducation-2015.1.644</a:t>
            </a:r>
            <a:endParaRPr lang="en-US" sz="1400" b="0" i="0" dirty="0">
              <a:solidFill>
                <a:srgbClr val="303030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7375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/>
          <p:cNvSpPr/>
          <p:nvPr/>
        </p:nvSpPr>
        <p:spPr>
          <a:xfrm>
            <a:off x="261473" y="1411288"/>
            <a:ext cx="7905963" cy="920851"/>
          </a:xfrm>
          <a:prstGeom prst="rect">
            <a:avLst/>
          </a:prstGeom>
          <a:solidFill>
            <a:srgbClr val="C55A11">
              <a:alpha val="69000"/>
            </a:srgbClr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>
                <a:solidFill>
                  <a:srgbClr val="FBE5D6"/>
                </a:solidFill>
                <a:cs typeface="Arial" charset="0"/>
              </a:rPr>
              <a:t>Тромбоциты </a:t>
            </a:r>
            <a:r>
              <a:rPr lang="en-US" b="1" dirty="0">
                <a:solidFill>
                  <a:srgbClr val="FBE5D6"/>
                </a:solidFill>
                <a:cs typeface="Arial" charset="0"/>
              </a:rPr>
              <a:t>↓ Гемоглобин ↓ ЛДГ ↑ </a:t>
            </a:r>
            <a:r>
              <a:rPr lang="ru-RU" b="1" dirty="0">
                <a:solidFill>
                  <a:srgbClr val="FBE5D6"/>
                </a:solidFill>
                <a:cs typeface="Arial" charset="0"/>
              </a:rPr>
              <a:t>Острое повреждение почек </a:t>
            </a:r>
            <a:br>
              <a:rPr lang="ru-RU" b="1" dirty="0">
                <a:solidFill>
                  <a:srgbClr val="FBE5D6"/>
                </a:solidFill>
                <a:cs typeface="Arial" charset="0"/>
              </a:rPr>
            </a:br>
            <a:r>
              <a:rPr lang="ru-RU" b="1" dirty="0">
                <a:solidFill>
                  <a:srgbClr val="FBE5D6"/>
                </a:solidFill>
                <a:cs typeface="Arial" charset="0"/>
              </a:rPr>
              <a:t>или неврологические симптомы </a:t>
            </a:r>
            <a:br>
              <a:rPr lang="ru-RU" b="1" dirty="0">
                <a:solidFill>
                  <a:srgbClr val="FBE5D6"/>
                </a:solidFill>
                <a:cs typeface="Arial" charset="0"/>
              </a:rPr>
            </a:br>
            <a:r>
              <a:rPr lang="en-US" i="1" dirty="0">
                <a:solidFill>
                  <a:srgbClr val="FBE5D6"/>
                </a:solidFill>
                <a:cs typeface="Arial" charset="0"/>
              </a:rPr>
              <a:t>(3 </a:t>
            </a:r>
            <a:r>
              <a:rPr lang="ru-RU" i="1" dirty="0">
                <a:solidFill>
                  <a:srgbClr val="FBE5D6"/>
                </a:solidFill>
                <a:cs typeface="Arial" charset="0"/>
              </a:rPr>
              <a:t>из</a:t>
            </a:r>
            <a:r>
              <a:rPr lang="en-US" i="1" dirty="0">
                <a:solidFill>
                  <a:srgbClr val="FBE5D6"/>
                </a:solidFill>
                <a:cs typeface="Arial" charset="0"/>
              </a:rPr>
              <a:t> 5 </a:t>
            </a:r>
            <a:r>
              <a:rPr lang="ru-RU" i="1" dirty="0">
                <a:solidFill>
                  <a:srgbClr val="FBE5D6"/>
                </a:solidFill>
                <a:cs typeface="Arial" charset="0"/>
              </a:rPr>
              <a:t>критериев</a:t>
            </a:r>
            <a:r>
              <a:rPr lang="en-US" i="1" dirty="0">
                <a:solidFill>
                  <a:srgbClr val="FBE5D6"/>
                </a:solidFill>
                <a:cs typeface="Arial" charset="0"/>
              </a:rPr>
              <a:t>)</a:t>
            </a:r>
          </a:p>
        </p:txBody>
      </p:sp>
      <p:sp>
        <p:nvSpPr>
          <p:cNvPr id="9" name="Rechteck 8"/>
          <p:cNvSpPr/>
          <p:nvPr/>
        </p:nvSpPr>
        <p:spPr bwMode="auto">
          <a:xfrm>
            <a:off x="258787" y="4721749"/>
            <a:ext cx="3557087" cy="1242691"/>
          </a:xfrm>
          <a:prstGeom prst="rect">
            <a:avLst/>
          </a:prstGeom>
          <a:solidFill>
            <a:srgbClr val="C55A11">
              <a:alpha val="65000"/>
            </a:srgbClr>
          </a:solidFill>
          <a:ln>
            <a:solidFill>
              <a:srgbClr val="ED7D31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>
                <a:solidFill>
                  <a:srgbClr val="FBE5D6"/>
                </a:solidFill>
                <a:cs typeface="Arial" charset="0"/>
              </a:rPr>
              <a:t>Тромботическая микроангиопатия </a:t>
            </a:r>
          </a:p>
        </p:txBody>
      </p:sp>
      <p:cxnSp>
        <p:nvCxnSpPr>
          <p:cNvPr id="24" name="Gerade Verbindung mit Pfeil 23"/>
          <p:cNvCxnSpPr>
            <a:stCxn id="9" idx="0"/>
          </p:cNvCxnSpPr>
          <p:nvPr/>
        </p:nvCxnSpPr>
        <p:spPr bwMode="auto">
          <a:xfrm flipV="1">
            <a:off x="2037331" y="3611454"/>
            <a:ext cx="0" cy="1110295"/>
          </a:xfrm>
          <a:prstGeom prst="straightConnector1">
            <a:avLst/>
          </a:prstGeom>
          <a:solidFill>
            <a:srgbClr val="C55A11"/>
          </a:solidFill>
          <a:ln w="47625">
            <a:solidFill>
              <a:srgbClr val="ED7D31"/>
            </a:solidFill>
            <a:headEnd type="triangle"/>
            <a:tailEnd type="none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85385" name="Rechteck 5"/>
          <p:cNvSpPr>
            <a:spLocks noChangeArrowheads="1"/>
          </p:cNvSpPr>
          <p:nvPr/>
        </p:nvSpPr>
        <p:spPr bwMode="auto">
          <a:xfrm>
            <a:off x="262018" y="3016721"/>
            <a:ext cx="3543300" cy="585788"/>
          </a:xfrm>
          <a:prstGeom prst="rect">
            <a:avLst/>
          </a:prstGeom>
          <a:solidFill>
            <a:schemeClr val="bg1">
              <a:alpha val="66000"/>
            </a:schemeClr>
          </a:solidFill>
          <a:ln w="9525">
            <a:solidFill>
              <a:schemeClr val="accent2"/>
            </a:solidFill>
            <a:round/>
            <a:headEnd/>
            <a:tailEnd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none" lIns="91430" tIns="45716" rIns="91430" bIns="45716" anchor="ctr"/>
          <a:lstStyle/>
          <a:p>
            <a:pPr algn="ctr"/>
            <a:r>
              <a:rPr lang="en-US" altLang="de-DE" b="1" dirty="0">
                <a:solidFill>
                  <a:srgbClr val="FF0000"/>
                </a:solidFill>
              </a:rPr>
              <a:t>Шизоцит</a:t>
            </a:r>
            <a:r>
              <a:rPr lang="ru-RU" altLang="de-DE" b="1" dirty="0">
                <a:solidFill>
                  <a:srgbClr val="FF0000"/>
                </a:solidFill>
              </a:rPr>
              <a:t>ы (</a:t>
            </a:r>
            <a:r>
              <a:rPr lang="en-US" altLang="de-DE" b="1" dirty="0">
                <a:solidFill>
                  <a:srgbClr val="FF0000"/>
                </a:solidFill>
              </a:rPr>
              <a:t>&gt; 1%)</a:t>
            </a:r>
          </a:p>
        </p:txBody>
      </p:sp>
      <p:cxnSp>
        <p:nvCxnSpPr>
          <p:cNvPr id="29" name="Gerade Verbindung mit Pfeil 28"/>
          <p:cNvCxnSpPr>
            <a:stCxn id="485385" idx="0"/>
            <a:endCxn id="5" idx="2"/>
          </p:cNvCxnSpPr>
          <p:nvPr/>
        </p:nvCxnSpPr>
        <p:spPr bwMode="auto">
          <a:xfrm flipV="1">
            <a:off x="2033668" y="2332139"/>
            <a:ext cx="2180787" cy="684582"/>
          </a:xfrm>
          <a:prstGeom prst="straightConnector1">
            <a:avLst/>
          </a:prstGeom>
          <a:solidFill>
            <a:schemeClr val="accent4">
              <a:lumMod val="20000"/>
              <a:lumOff val="80000"/>
            </a:schemeClr>
          </a:solidFill>
          <a:ln w="47625">
            <a:solidFill>
              <a:schemeClr val="accent2"/>
            </a:solidFill>
            <a:headEnd type="triangle"/>
            <a:tailEnd type="none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85387" name="Rechteck 19"/>
          <p:cNvSpPr>
            <a:spLocks noChangeArrowheads="1"/>
          </p:cNvSpPr>
          <p:nvPr/>
        </p:nvSpPr>
        <p:spPr bwMode="auto">
          <a:xfrm>
            <a:off x="4243560" y="3011636"/>
            <a:ext cx="3916560" cy="584200"/>
          </a:xfrm>
          <a:prstGeom prst="rect">
            <a:avLst/>
          </a:prstGeom>
          <a:solidFill>
            <a:srgbClr val="C55A11">
              <a:alpha val="67000"/>
            </a:srgbClr>
          </a:solidFill>
          <a:ln w="9525">
            <a:solidFill>
              <a:schemeClr val="accent2"/>
            </a:solidFill>
            <a:round/>
            <a:headEnd/>
            <a:tailEnd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none" lIns="91430" tIns="45716" rIns="91430" bIns="45716" anchor="ctr"/>
          <a:lstStyle/>
          <a:p>
            <a:pPr algn="ctr"/>
            <a:r>
              <a:rPr lang="ru-RU" altLang="de-DE" dirty="0">
                <a:solidFill>
                  <a:srgbClr val="FBE5D6"/>
                </a:solidFill>
              </a:rPr>
              <a:t>Нарушения плазматического </a:t>
            </a:r>
          </a:p>
          <a:p>
            <a:pPr algn="ctr"/>
            <a:r>
              <a:rPr lang="ru-RU" altLang="de-DE" dirty="0">
                <a:solidFill>
                  <a:srgbClr val="FBE5D6"/>
                </a:solidFill>
              </a:rPr>
              <a:t>звена коагу</a:t>
            </a:r>
            <a:r>
              <a:rPr lang="de-DE" altLang="de-DE" dirty="0">
                <a:solidFill>
                  <a:srgbClr val="FBE5D6"/>
                </a:solidFill>
              </a:rPr>
              <a:t>л</a:t>
            </a:r>
            <a:r>
              <a:rPr lang="ru-RU" altLang="de-DE" dirty="0" err="1">
                <a:solidFill>
                  <a:srgbClr val="FBE5D6"/>
                </a:solidFill>
              </a:rPr>
              <a:t>яции</a:t>
            </a:r>
            <a:endParaRPr lang="en-US" altLang="de-DE" dirty="0">
              <a:solidFill>
                <a:srgbClr val="FBE5D6"/>
              </a:solidFill>
            </a:endParaRPr>
          </a:p>
        </p:txBody>
      </p:sp>
      <p:cxnSp>
        <p:nvCxnSpPr>
          <p:cNvPr id="28" name="Gerade Verbindung mit Pfeil 27"/>
          <p:cNvCxnSpPr>
            <a:stCxn id="485387" idx="0"/>
            <a:endCxn id="5" idx="2"/>
          </p:cNvCxnSpPr>
          <p:nvPr/>
        </p:nvCxnSpPr>
        <p:spPr bwMode="auto">
          <a:xfrm flipH="1" flipV="1">
            <a:off x="4214455" y="2332139"/>
            <a:ext cx="1987385" cy="679497"/>
          </a:xfrm>
          <a:prstGeom prst="straightConnector1">
            <a:avLst/>
          </a:prstGeom>
          <a:solidFill>
            <a:schemeClr val="accent4">
              <a:lumMod val="20000"/>
              <a:lumOff val="80000"/>
            </a:schemeClr>
          </a:solidFill>
          <a:ln w="47625">
            <a:solidFill>
              <a:schemeClr val="accent2"/>
            </a:solidFill>
            <a:headEnd type="triangle"/>
            <a:tailEnd type="none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Rechteck 7"/>
          <p:cNvSpPr/>
          <p:nvPr/>
        </p:nvSpPr>
        <p:spPr bwMode="auto">
          <a:xfrm>
            <a:off x="4249224" y="4723620"/>
            <a:ext cx="3930250" cy="1240820"/>
          </a:xfrm>
          <a:prstGeom prst="rect">
            <a:avLst/>
          </a:prstGeom>
          <a:solidFill>
            <a:schemeClr val="accent2">
              <a:lumMod val="20000"/>
              <a:lumOff val="80000"/>
              <a:alpha val="69000"/>
            </a:schemeClr>
          </a:solidFill>
          <a:ln>
            <a:solidFill>
              <a:srgbClr val="ED7D31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dirty="0">
                <a:solidFill>
                  <a:schemeClr val="accent2"/>
                </a:solidFill>
                <a:cs typeface="Arial" charset="0"/>
              </a:rPr>
              <a:t>Сепсис</a:t>
            </a:r>
            <a:endParaRPr lang="en-US" sz="2400" dirty="0">
              <a:solidFill>
                <a:schemeClr val="accent2"/>
              </a:solidFill>
              <a:cs typeface="Arial" charset="0"/>
            </a:endParaRPr>
          </a:p>
        </p:txBody>
      </p:sp>
      <p:sp>
        <p:nvSpPr>
          <p:cNvPr id="17" name="Text Placeholder 6"/>
          <p:cNvSpPr txBox="1">
            <a:spLocks/>
          </p:cNvSpPr>
          <p:nvPr/>
        </p:nvSpPr>
        <p:spPr>
          <a:xfrm>
            <a:off x="255589" y="6323012"/>
            <a:ext cx="8658194" cy="534987"/>
          </a:xfrm>
          <a:prstGeom prst="rect">
            <a:avLst/>
          </a:prstGeom>
          <a:solidFill>
            <a:srgbClr val="C55A11">
              <a:alpha val="48000"/>
            </a:srgbClr>
          </a:solidFill>
        </p:spPr>
        <p:txBody>
          <a:bodyPr/>
          <a:lstStyle>
            <a:lvl1pPr marL="171450" indent="-171450" algn="l" rtl="0" eaLnBrk="0" fontAlgn="base" hangingPunct="0">
              <a:spcBef>
                <a:spcPts val="1800"/>
              </a:spcBef>
              <a:spcAft>
                <a:spcPct val="0"/>
              </a:spcAft>
              <a:buClr>
                <a:schemeClr val="accent2"/>
              </a:buClr>
              <a:buFont typeface="Arial" pitchFamily="34" charset="0"/>
              <a:buChar char="•"/>
              <a:defRPr sz="2000" kern="1200">
                <a:solidFill>
                  <a:srgbClr val="0D0D0D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2"/>
              </a:buClr>
              <a:buFont typeface="Arial" pitchFamily="34" charset="0"/>
              <a:buChar char="–"/>
              <a:defRPr kern="1200">
                <a:solidFill>
                  <a:srgbClr val="0D0D0D"/>
                </a:solidFill>
                <a:latin typeface="+mn-lt"/>
                <a:ea typeface="+mn-ea"/>
                <a:cs typeface="+mn-cs"/>
              </a:defRPr>
            </a:lvl2pPr>
            <a:lvl3pPr marL="1085850" indent="-171450" algn="l" rtl="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Arial" pitchFamily="34" charset="0"/>
              <a:buChar char="•"/>
              <a:defRPr sz="1600" kern="1200">
                <a:solidFill>
                  <a:srgbClr val="0D0D0D"/>
                </a:solidFill>
                <a:latin typeface="+mn-lt"/>
                <a:ea typeface="+mn-ea"/>
                <a:cs typeface="+mn-cs"/>
              </a:defRPr>
            </a:lvl3pPr>
            <a:lvl4pPr marL="1543050" indent="-171450" algn="l" rtl="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Arial" pitchFamily="34" charset="0"/>
              <a:buChar char="–"/>
              <a:defRPr sz="1400" kern="1200">
                <a:solidFill>
                  <a:srgbClr val="0D0D0D"/>
                </a:solidFill>
                <a:latin typeface="+mn-lt"/>
                <a:ea typeface="+mn-ea"/>
                <a:cs typeface="+mn-cs"/>
              </a:defRPr>
            </a:lvl4pPr>
            <a:lvl5pPr marL="2000250" indent="-171450" algn="l" rtl="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Arial" pitchFamily="34" charset="0"/>
              <a:buChar char="»"/>
              <a:defRPr sz="1400" kern="1200">
                <a:solidFill>
                  <a:srgbClr val="0D0D0D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de-DE" sz="1100" i="1" dirty="0">
                <a:solidFill>
                  <a:srgbClr val="FBE5D6"/>
                </a:solidFill>
              </a:rPr>
              <a:t>Modified from Beneke et al. Nieren- und Hochdruckkrankheiten 2013</a:t>
            </a:r>
            <a:r>
              <a:rPr lang="en-US" altLang="ru-RU" sz="1100" i="1" dirty="0">
                <a:solidFill>
                  <a:srgbClr val="FBE5D6"/>
                </a:solidFill>
              </a:rPr>
              <a:t>.</a:t>
            </a: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255587" y="210667"/>
            <a:ext cx="8646157" cy="788501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dirty="0">
                <a:solidFill>
                  <a:srgbClr val="FBE5D6"/>
                </a:solidFill>
                <a:latin typeface="+mn-lt"/>
                <a:cs typeface="Arial"/>
              </a:rPr>
              <a:t>Тромботическая микроангиопатия </a:t>
            </a:r>
            <a:endParaRPr lang="en-US" sz="2400" b="1" dirty="0">
              <a:solidFill>
                <a:srgbClr val="FBE5D6"/>
              </a:solidFill>
              <a:latin typeface="+mn-lt"/>
              <a:cs typeface="Arial"/>
            </a:endParaRPr>
          </a:p>
        </p:txBody>
      </p:sp>
      <p:cxnSp>
        <p:nvCxnSpPr>
          <p:cNvPr id="27" name="Gerade Verbindung mit Pfeil 23"/>
          <p:cNvCxnSpPr/>
          <p:nvPr/>
        </p:nvCxnSpPr>
        <p:spPr bwMode="auto">
          <a:xfrm flipV="1">
            <a:off x="6190274" y="3599416"/>
            <a:ext cx="0" cy="1110295"/>
          </a:xfrm>
          <a:prstGeom prst="straightConnector1">
            <a:avLst/>
          </a:prstGeom>
          <a:solidFill>
            <a:srgbClr val="C55A11"/>
          </a:solidFill>
          <a:ln w="47625">
            <a:solidFill>
              <a:srgbClr val="ED7D31"/>
            </a:solidFill>
            <a:headEnd type="triangle"/>
            <a:tailEnd type="none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" name="Rectangle 3"/>
          <p:cNvSpPr/>
          <p:nvPr/>
        </p:nvSpPr>
        <p:spPr>
          <a:xfrm>
            <a:off x="4231168" y="3741108"/>
            <a:ext cx="3936268" cy="738664"/>
          </a:xfrm>
          <a:prstGeom prst="rect">
            <a:avLst/>
          </a:prstGeom>
          <a:solidFill>
            <a:srgbClr val="FBE5D6">
              <a:alpha val="54000"/>
            </a:srgbClr>
          </a:solidFill>
        </p:spPr>
        <p:txBody>
          <a:bodyPr wrap="square">
            <a:spAutoFit/>
          </a:bodyPr>
          <a:lstStyle/>
          <a:p>
            <a:r>
              <a:rPr lang="ru-RU" sz="1400" i="1" dirty="0"/>
              <a:t>Протромбиновое время, фибриноген, частично активированное тромбопластиновое время, фибриноген.    </a:t>
            </a:r>
            <a:endParaRPr lang="en-US" sz="1400" i="1" dirty="0"/>
          </a:p>
        </p:txBody>
      </p:sp>
    </p:spTree>
    <p:extLst>
      <p:ext uri="{BB962C8B-B14F-4D97-AF65-F5344CB8AC3E}">
        <p14:creationId xmlns:p14="http://schemas.microsoft.com/office/powerpoint/2010/main" val="691655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249238" y="462262"/>
            <a:ext cx="8894762" cy="472558"/>
          </a:xfr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ru-RU" sz="2400" b="1" dirty="0">
                <a:solidFill>
                  <a:srgbClr val="FF0000"/>
                </a:solidFill>
                <a:latin typeface="+mn-lt"/>
              </a:rPr>
              <a:t>Диагностические критерии сепсиса 2016</a:t>
            </a:r>
            <a:endParaRPr lang="en-US" sz="24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49238" y="1376363"/>
            <a:ext cx="8894762" cy="738664"/>
          </a:xfrm>
          <a:prstGeom prst="rect">
            <a:avLst/>
          </a:prstGeom>
          <a:solidFill>
            <a:srgbClr val="FF6600">
              <a:alpha val="37000"/>
            </a:srgbClr>
          </a:solidFill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fontAlgn="base"/>
            <a:r>
              <a:rPr lang="ru-RU" sz="1400" i="1" dirty="0">
                <a:solidFill>
                  <a:srgbClr val="FBE5D6"/>
                </a:solidFill>
              </a:rPr>
              <a:t>Для пациентов с подозрением на инфекцию, у которых, вероятно, результат лечения будет плохим (длительное пребывание в отделении интенсивной терапии или смерть в стационаре) были разработаны </a:t>
            </a:r>
            <a:br>
              <a:rPr lang="ru-RU" sz="1400" i="1" dirty="0">
                <a:solidFill>
                  <a:srgbClr val="FBE5D6"/>
                </a:solidFill>
              </a:rPr>
            </a:br>
            <a:r>
              <a:rPr lang="ru-RU" sz="1400" i="1" dirty="0">
                <a:solidFill>
                  <a:srgbClr val="FBE5D6"/>
                </a:solidFill>
              </a:rPr>
              <a:t>и утверждены простые клинические критерии (qSOFA), позволяющие принять решение у постели больного. </a:t>
            </a:r>
          </a:p>
        </p:txBody>
      </p:sp>
      <p:sp>
        <p:nvSpPr>
          <p:cNvPr id="13" name="Text Placeholder 6"/>
          <p:cNvSpPr txBox="1">
            <a:spLocks/>
          </p:cNvSpPr>
          <p:nvPr/>
        </p:nvSpPr>
        <p:spPr>
          <a:xfrm>
            <a:off x="255589" y="6323012"/>
            <a:ext cx="8658194" cy="534987"/>
          </a:xfrm>
          <a:prstGeom prst="rect">
            <a:avLst/>
          </a:prstGeom>
          <a:solidFill>
            <a:srgbClr val="C55A11">
              <a:alpha val="48000"/>
            </a:srgbClr>
          </a:solidFill>
        </p:spPr>
        <p:txBody>
          <a:bodyPr/>
          <a:lstStyle>
            <a:lvl1pPr marL="171450" indent="-171450" algn="l" rtl="0" eaLnBrk="0" fontAlgn="base" hangingPunct="0">
              <a:spcBef>
                <a:spcPts val="1800"/>
              </a:spcBef>
              <a:spcAft>
                <a:spcPct val="0"/>
              </a:spcAft>
              <a:buClr>
                <a:schemeClr val="accent2"/>
              </a:buClr>
              <a:buFont typeface="Arial" pitchFamily="34" charset="0"/>
              <a:buChar char="•"/>
              <a:defRPr sz="2000" kern="1200">
                <a:solidFill>
                  <a:srgbClr val="0D0D0D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2"/>
              </a:buClr>
              <a:buFont typeface="Arial" pitchFamily="34" charset="0"/>
              <a:buChar char="–"/>
              <a:defRPr kern="1200">
                <a:solidFill>
                  <a:srgbClr val="0D0D0D"/>
                </a:solidFill>
                <a:latin typeface="+mn-lt"/>
                <a:ea typeface="+mn-ea"/>
                <a:cs typeface="+mn-cs"/>
              </a:defRPr>
            </a:lvl2pPr>
            <a:lvl3pPr marL="1085850" indent="-171450" algn="l" rtl="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Arial" pitchFamily="34" charset="0"/>
              <a:buChar char="•"/>
              <a:defRPr sz="1600" kern="1200">
                <a:solidFill>
                  <a:srgbClr val="0D0D0D"/>
                </a:solidFill>
                <a:latin typeface="+mn-lt"/>
                <a:ea typeface="+mn-ea"/>
                <a:cs typeface="+mn-cs"/>
              </a:defRPr>
            </a:lvl3pPr>
            <a:lvl4pPr marL="1543050" indent="-171450" algn="l" rtl="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Arial" pitchFamily="34" charset="0"/>
              <a:buChar char="–"/>
              <a:defRPr sz="1400" kern="1200">
                <a:solidFill>
                  <a:srgbClr val="0D0D0D"/>
                </a:solidFill>
                <a:latin typeface="+mn-lt"/>
                <a:ea typeface="+mn-ea"/>
                <a:cs typeface="+mn-cs"/>
              </a:defRPr>
            </a:lvl4pPr>
            <a:lvl5pPr marL="2000250" indent="-171450" algn="l" rtl="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Arial" pitchFamily="34" charset="0"/>
              <a:buChar char="»"/>
              <a:defRPr sz="1400" kern="1200">
                <a:solidFill>
                  <a:srgbClr val="0D0D0D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1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Mervyn Singer et al. The Third International Consensus Definitions for Sepsis and Septic Shock (Sepsis-3)// JAMA. 2016;315(8):801-810.</a:t>
            </a:r>
          </a:p>
        </p:txBody>
      </p:sp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11066942"/>
              </p:ext>
            </p:extLst>
          </p:nvPr>
        </p:nvGraphicFramePr>
        <p:xfrm>
          <a:off x="253558" y="2615463"/>
          <a:ext cx="4316855" cy="148336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2438436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878419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ru-RU" sz="1400" i="1" dirty="0"/>
                        <a:t>Параметр</a:t>
                      </a:r>
                      <a:endParaRPr lang="en-US" sz="1400" i="1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i="1" dirty="0"/>
                        <a:t>Значение</a:t>
                      </a:r>
                      <a:endParaRPr lang="en-US" sz="1400" i="1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400" i="1" dirty="0">
                          <a:solidFill>
                            <a:schemeClr val="accent2">
                              <a:lumMod val="20000"/>
                              <a:lumOff val="80000"/>
                            </a:schemeClr>
                          </a:solidFill>
                        </a:rPr>
                        <a:t>Частота дыхания</a:t>
                      </a:r>
                      <a:endParaRPr lang="en-US" sz="1400" i="1" dirty="0"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i="1" dirty="0">
                          <a:solidFill>
                            <a:schemeClr val="accent2">
                              <a:lumMod val="20000"/>
                              <a:lumOff val="80000"/>
                            </a:schemeClr>
                          </a:solidFill>
                        </a:rPr>
                        <a:t>≥</a:t>
                      </a:r>
                      <a:r>
                        <a:rPr lang="ru-RU" sz="1400" i="1" dirty="0">
                          <a:solidFill>
                            <a:schemeClr val="accent2">
                              <a:lumMod val="20000"/>
                              <a:lumOff val="80000"/>
                            </a:schemeClr>
                          </a:solidFill>
                        </a:rPr>
                        <a:t> </a:t>
                      </a:r>
                      <a:r>
                        <a:rPr lang="en-US" sz="1400" i="1" dirty="0">
                          <a:solidFill>
                            <a:schemeClr val="accent2">
                              <a:lumMod val="20000"/>
                              <a:lumOff val="80000"/>
                            </a:schemeClr>
                          </a:solidFill>
                        </a:rPr>
                        <a:t>22</a:t>
                      </a:r>
                      <a:r>
                        <a:rPr lang="ru-RU" sz="1400" i="1" dirty="0">
                          <a:solidFill>
                            <a:schemeClr val="accent2">
                              <a:lumMod val="20000"/>
                              <a:lumOff val="80000"/>
                            </a:schemeClr>
                          </a:solidFill>
                        </a:rPr>
                        <a:t> вдоха</a:t>
                      </a:r>
                      <a:r>
                        <a:rPr lang="en-US" sz="1400" i="1" dirty="0">
                          <a:solidFill>
                            <a:schemeClr val="accent2">
                              <a:lumMod val="20000"/>
                              <a:lumOff val="80000"/>
                            </a:schemeClr>
                          </a:solidFill>
                        </a:rPr>
                        <a:t>/</a:t>
                      </a:r>
                      <a:r>
                        <a:rPr lang="ru-RU" sz="1400" i="1" dirty="0">
                          <a:solidFill>
                            <a:schemeClr val="accent2">
                              <a:lumMod val="20000"/>
                              <a:lumOff val="80000"/>
                            </a:schemeClr>
                          </a:solidFill>
                        </a:rPr>
                        <a:t>мин</a:t>
                      </a:r>
                      <a:endParaRPr lang="en-US" sz="1400" i="1" dirty="0"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400" i="1" dirty="0">
                          <a:solidFill>
                            <a:schemeClr val="accent2">
                              <a:lumMod val="20000"/>
                              <a:lumOff val="80000"/>
                            </a:schemeClr>
                          </a:solidFill>
                        </a:rPr>
                        <a:t>Систолическое давление</a:t>
                      </a:r>
                      <a:endParaRPr lang="en-US" sz="1400" i="1" dirty="0"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i="1" dirty="0">
                          <a:solidFill>
                            <a:schemeClr val="accent2">
                              <a:lumMod val="20000"/>
                              <a:lumOff val="80000"/>
                            </a:schemeClr>
                          </a:solidFill>
                        </a:rPr>
                        <a:t>≤</a:t>
                      </a:r>
                      <a:r>
                        <a:rPr lang="ru-RU" sz="1400" i="1" dirty="0">
                          <a:solidFill>
                            <a:schemeClr val="accent2">
                              <a:lumMod val="20000"/>
                              <a:lumOff val="80000"/>
                            </a:schemeClr>
                          </a:solidFill>
                        </a:rPr>
                        <a:t> </a:t>
                      </a:r>
                      <a:r>
                        <a:rPr lang="en-US" sz="1400" i="1" dirty="0">
                          <a:solidFill>
                            <a:schemeClr val="accent2">
                              <a:lumMod val="20000"/>
                              <a:lumOff val="80000"/>
                            </a:schemeClr>
                          </a:solidFill>
                        </a:rPr>
                        <a:t>100 </a:t>
                      </a:r>
                      <a:r>
                        <a:rPr lang="ru-RU" sz="1400" i="1" dirty="0">
                          <a:solidFill>
                            <a:schemeClr val="accent2">
                              <a:lumMod val="20000"/>
                              <a:lumOff val="80000"/>
                            </a:schemeClr>
                          </a:solidFill>
                        </a:rPr>
                        <a:t>мм рт. ст.</a:t>
                      </a:r>
                      <a:endParaRPr lang="en-US" sz="1400" i="1" dirty="0"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r>
                        <a:rPr lang="ru-RU" sz="1400" i="1" dirty="0">
                          <a:solidFill>
                            <a:schemeClr val="accent2">
                              <a:lumMod val="20000"/>
                              <a:lumOff val="80000"/>
                            </a:schemeClr>
                          </a:solidFill>
                        </a:rPr>
                        <a:t>Изменение психического состояния</a:t>
                      </a:r>
                      <a:endParaRPr lang="en-US" sz="1400" i="1" dirty="0"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grpSp>
        <p:nvGrpSpPr>
          <p:cNvPr id="8" name="Group 7"/>
          <p:cNvGrpSpPr/>
          <p:nvPr/>
        </p:nvGrpSpPr>
        <p:grpSpPr>
          <a:xfrm>
            <a:off x="4670398" y="2618985"/>
            <a:ext cx="4228991" cy="3426941"/>
            <a:chOff x="4670398" y="2618985"/>
            <a:chExt cx="4228991" cy="3426941"/>
          </a:xfrm>
        </p:grpSpPr>
        <p:pic>
          <p:nvPicPr>
            <p:cNvPr id="7" name="Picture 6" descr="Screen Shot 2016-04-07 at 16.27.56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70398" y="2618985"/>
              <a:ext cx="4228991" cy="3426941"/>
            </a:xfrm>
            <a:prstGeom prst="rect">
              <a:avLst/>
            </a:prstGeom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4" name="Picture 3" descr="Screen Shot 2016-04-07 at 16.24.27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81681" y="2639420"/>
              <a:ext cx="1798950" cy="422604"/>
            </a:xfrm>
            <a:prstGeom prst="rect">
              <a:avLst/>
            </a:prstGeom>
            <a:effectLst/>
          </p:spPr>
        </p:pic>
      </p:grpSp>
    </p:spTree>
    <p:extLst>
      <p:ext uri="{BB962C8B-B14F-4D97-AF65-F5344CB8AC3E}">
        <p14:creationId xmlns:p14="http://schemas.microsoft.com/office/powerpoint/2010/main" val="3759994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9177" y="-107218"/>
            <a:ext cx="8825465" cy="1325562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/>
              <a:t>Диагностический алгоритм при выявлении ТМА в акушерской практике</a:t>
            </a:r>
            <a:endParaRPr lang="en-US" sz="2800" b="1" dirty="0"/>
          </a:p>
        </p:txBody>
      </p:sp>
      <p:sp>
        <p:nvSpPr>
          <p:cNvPr id="7" name="Rounded Rectangle 6"/>
          <p:cNvSpPr/>
          <p:nvPr/>
        </p:nvSpPr>
        <p:spPr>
          <a:xfrm>
            <a:off x="441434" y="2459421"/>
            <a:ext cx="2144111" cy="1087820"/>
          </a:xfrm>
          <a:prstGeom prst="roundRect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err="1">
                <a:solidFill>
                  <a:schemeClr val="tx1"/>
                </a:solidFill>
              </a:rPr>
              <a:t>Преэклампсия</a:t>
            </a:r>
            <a:r>
              <a:rPr lang="en-US" b="1" dirty="0">
                <a:solidFill>
                  <a:schemeClr val="tx1"/>
                </a:solidFill>
              </a:rPr>
              <a:t>/</a:t>
            </a:r>
            <a:endParaRPr lang="ru-RU" b="1" dirty="0">
              <a:solidFill>
                <a:schemeClr val="tx1"/>
              </a:solidFill>
            </a:endParaRPr>
          </a:p>
          <a:p>
            <a:pPr algn="ctr"/>
            <a:r>
              <a:rPr lang="en-US" b="1" dirty="0">
                <a:solidFill>
                  <a:schemeClr val="tx1"/>
                </a:solidFill>
              </a:rPr>
              <a:t>HELLP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6027682" y="4141075"/>
            <a:ext cx="2144111" cy="1087820"/>
          </a:xfrm>
          <a:prstGeom prst="roundRect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</a:rPr>
              <a:t>МАГА, ЛДГ, азотемия  нарастает после </a:t>
            </a:r>
            <a:r>
              <a:rPr lang="ru-RU" b="1" dirty="0" err="1">
                <a:solidFill>
                  <a:schemeClr val="tx1"/>
                </a:solidFill>
              </a:rPr>
              <a:t>родоразрешения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6027682" y="2438395"/>
            <a:ext cx="2144111" cy="1087820"/>
          </a:xfrm>
          <a:prstGeom prst="roundRect">
            <a:avLst/>
          </a:prstGeom>
          <a:solidFill>
            <a:srgbClr val="FFABAB"/>
          </a:solidFill>
          <a:ln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err="1">
                <a:solidFill>
                  <a:schemeClr val="tx1"/>
                </a:solidFill>
              </a:rPr>
              <a:t>аГУС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2900855" y="4141075"/>
            <a:ext cx="2806262" cy="1087820"/>
          </a:xfrm>
          <a:prstGeom prst="roundRect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</a:rPr>
              <a:t>Тромбоцитопения </a:t>
            </a:r>
            <a:r>
              <a:rPr lang="ru-RU" b="1" dirty="0" err="1">
                <a:solidFill>
                  <a:schemeClr val="tx1"/>
                </a:solidFill>
              </a:rPr>
              <a:t>персистирует</a:t>
            </a:r>
            <a:r>
              <a:rPr lang="ru-RU" b="1" dirty="0">
                <a:solidFill>
                  <a:schemeClr val="tx1"/>
                </a:solidFill>
              </a:rPr>
              <a:t>/</a:t>
            </a:r>
          </a:p>
          <a:p>
            <a:pPr algn="ctr"/>
            <a:r>
              <a:rPr lang="ru-RU" b="1" dirty="0">
                <a:solidFill>
                  <a:schemeClr val="tx1"/>
                </a:solidFill>
              </a:rPr>
              <a:t>прогрессирует после </a:t>
            </a:r>
            <a:r>
              <a:rPr lang="ru-RU" b="1" dirty="0" err="1">
                <a:solidFill>
                  <a:schemeClr val="tx1"/>
                </a:solidFill>
              </a:rPr>
              <a:t>родоразрешения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2900855" y="2459421"/>
            <a:ext cx="2806262" cy="1087820"/>
          </a:xfrm>
          <a:prstGeom prst="roundRect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</a:rPr>
              <a:t>Тромботическая тромбоцитопеническая пурпура (ТТП)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441434" y="4141075"/>
            <a:ext cx="2144111" cy="1087820"/>
          </a:xfrm>
          <a:prstGeom prst="roundRect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</a:rPr>
              <a:t>Регресс после </a:t>
            </a:r>
            <a:r>
              <a:rPr lang="ru-RU" b="1" dirty="0" err="1">
                <a:solidFill>
                  <a:schemeClr val="tx1"/>
                </a:solidFill>
              </a:rPr>
              <a:t>родоразрешения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3224047" y="1098331"/>
            <a:ext cx="2144111" cy="1087820"/>
          </a:xfrm>
          <a:prstGeom prst="roundRect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</a:rPr>
              <a:t>Родильница с МГА/Тромбоцитопенией 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6027681" y="945930"/>
            <a:ext cx="2501464" cy="1376855"/>
          </a:xfrm>
          <a:prstGeom prst="roundRect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ru-RU" b="1" dirty="0">
                <a:solidFill>
                  <a:schemeClr val="tx1"/>
                </a:solidFill>
              </a:rPr>
              <a:t>Сепсис</a:t>
            </a:r>
          </a:p>
          <a:p>
            <a:pPr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ru-RU" b="1" dirty="0">
                <a:solidFill>
                  <a:schemeClr val="tx1"/>
                </a:solidFill>
              </a:rPr>
              <a:t>ДВС</a:t>
            </a:r>
          </a:p>
          <a:p>
            <a:pPr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ru-RU" b="1" dirty="0">
                <a:solidFill>
                  <a:schemeClr val="tx1"/>
                </a:solidFill>
              </a:rPr>
              <a:t>ПОНРП</a:t>
            </a:r>
          </a:p>
          <a:p>
            <a:pPr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ru-RU" b="1" dirty="0">
                <a:solidFill>
                  <a:schemeClr val="tx1"/>
                </a:solidFill>
              </a:rPr>
              <a:t>Кровотечение</a:t>
            </a:r>
          </a:p>
          <a:p>
            <a:pPr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ru-RU" b="1" dirty="0">
                <a:solidFill>
                  <a:schemeClr val="tx1"/>
                </a:solidFill>
              </a:rPr>
              <a:t>Гипотония</a:t>
            </a:r>
          </a:p>
        </p:txBody>
      </p:sp>
      <p:cxnSp>
        <p:nvCxnSpPr>
          <p:cNvPr id="16" name="Straight Connector 15"/>
          <p:cNvCxnSpPr>
            <a:stCxn id="13" idx="2"/>
            <a:endCxn id="11" idx="0"/>
          </p:cNvCxnSpPr>
          <p:nvPr/>
        </p:nvCxnSpPr>
        <p:spPr>
          <a:xfrm>
            <a:off x="4296103" y="2186151"/>
            <a:ext cx="7883" cy="27327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>
            <a:off x="2443655" y="2186151"/>
            <a:ext cx="914400" cy="25224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5218386" y="2186151"/>
            <a:ext cx="977462" cy="25224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>
            <a:stCxn id="7" idx="2"/>
            <a:endCxn id="12" idx="0"/>
          </p:cNvCxnSpPr>
          <p:nvPr/>
        </p:nvCxnSpPr>
        <p:spPr>
          <a:xfrm>
            <a:off x="1513490" y="3547241"/>
            <a:ext cx="0" cy="59383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>
            <a:stCxn id="11" idx="2"/>
            <a:endCxn id="10" idx="0"/>
          </p:cNvCxnSpPr>
          <p:nvPr/>
        </p:nvCxnSpPr>
        <p:spPr>
          <a:xfrm>
            <a:off x="4303986" y="3547241"/>
            <a:ext cx="0" cy="59383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>
            <a:stCxn id="9" idx="2"/>
            <a:endCxn id="8" idx="0"/>
          </p:cNvCxnSpPr>
          <p:nvPr/>
        </p:nvCxnSpPr>
        <p:spPr>
          <a:xfrm>
            <a:off x="7099738" y="3526215"/>
            <a:ext cx="0" cy="61486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Прямоугольник 25"/>
          <p:cNvSpPr/>
          <p:nvPr/>
        </p:nvSpPr>
        <p:spPr>
          <a:xfrm>
            <a:off x="236483" y="5949507"/>
            <a:ext cx="847142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303030"/>
                </a:solidFill>
                <a:latin typeface="arial" panose="020B0604020202020204" pitchFamily="34" charset="0"/>
              </a:rPr>
              <a:t>Syndromes of thrombotic </a:t>
            </a:r>
            <a:r>
              <a:rPr lang="en-US" sz="1400" dirty="0" err="1">
                <a:solidFill>
                  <a:srgbClr val="303030"/>
                </a:solidFill>
                <a:latin typeface="arial" panose="020B0604020202020204" pitchFamily="34" charset="0"/>
              </a:rPr>
              <a:t>microangiopathy</a:t>
            </a:r>
            <a:r>
              <a:rPr lang="en-US" sz="1400" dirty="0">
                <a:solidFill>
                  <a:srgbClr val="303030"/>
                </a:solidFill>
                <a:latin typeface="arial" panose="020B0604020202020204" pitchFamily="34" charset="0"/>
              </a:rPr>
              <a:t> associated with </a:t>
            </a:r>
            <a:r>
              <a:rPr lang="en-US" sz="1400" dirty="0" err="1">
                <a:solidFill>
                  <a:srgbClr val="303030"/>
                </a:solidFill>
                <a:latin typeface="arial" panose="020B0604020202020204" pitchFamily="34" charset="0"/>
              </a:rPr>
              <a:t>pregnancy.Hematology</a:t>
            </a:r>
            <a:r>
              <a:rPr lang="en-US" sz="1400" dirty="0">
                <a:solidFill>
                  <a:srgbClr val="303030"/>
                </a:solidFill>
                <a:latin typeface="arial" panose="020B0604020202020204" pitchFamily="34" charset="0"/>
              </a:rPr>
              <a:t> Am </a:t>
            </a:r>
            <a:r>
              <a:rPr lang="en-US" sz="1400" dirty="0" err="1">
                <a:solidFill>
                  <a:srgbClr val="303030"/>
                </a:solidFill>
                <a:latin typeface="arial" panose="020B0604020202020204" pitchFamily="34" charset="0"/>
              </a:rPr>
              <a:t>Soc</a:t>
            </a:r>
            <a:r>
              <a:rPr lang="en-US" sz="1400" dirty="0">
                <a:solidFill>
                  <a:srgbClr val="303030"/>
                </a:solidFill>
                <a:latin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303030"/>
                </a:solidFill>
                <a:latin typeface="arial" panose="020B0604020202020204" pitchFamily="34" charset="0"/>
              </a:rPr>
              <a:t>Hematol</a:t>
            </a:r>
            <a:r>
              <a:rPr lang="en-US" sz="1400" dirty="0">
                <a:solidFill>
                  <a:srgbClr val="303030"/>
                </a:solidFill>
                <a:latin typeface="arial" panose="020B0604020202020204" pitchFamily="34" charset="0"/>
              </a:rPr>
              <a:t> </a:t>
            </a:r>
            <a:endParaRPr lang="ru-RU" sz="1400" dirty="0">
              <a:solidFill>
                <a:srgbClr val="303030"/>
              </a:solidFill>
              <a:latin typeface="arial" panose="020B0604020202020204" pitchFamily="34" charset="0"/>
            </a:endParaRPr>
          </a:p>
          <a:p>
            <a:r>
              <a:rPr lang="en-US" sz="1400" dirty="0" err="1">
                <a:solidFill>
                  <a:srgbClr val="303030"/>
                </a:solidFill>
                <a:latin typeface="arial" panose="020B0604020202020204" pitchFamily="34" charset="0"/>
              </a:rPr>
              <a:t>Educ</a:t>
            </a:r>
            <a:r>
              <a:rPr lang="en-US" sz="1400" dirty="0">
                <a:solidFill>
                  <a:srgbClr val="303030"/>
                </a:solidFill>
                <a:latin typeface="arial" panose="020B0604020202020204" pitchFamily="34" charset="0"/>
              </a:rPr>
              <a:t> Program. 2015 Dec 5;</a:t>
            </a:r>
            <a:r>
              <a:rPr lang="ru-RU" sz="1400" dirty="0">
                <a:solidFill>
                  <a:srgbClr val="303030"/>
                </a:solidFill>
                <a:latin typeface="arial" panose="020B0604020202020204" pitchFamily="34" charset="0"/>
              </a:rPr>
              <a:t> </a:t>
            </a:r>
            <a:r>
              <a:rPr lang="en-US" sz="1400" dirty="0">
                <a:solidFill>
                  <a:srgbClr val="303030"/>
                </a:solidFill>
                <a:latin typeface="arial" panose="020B0604020202020204" pitchFamily="34" charset="0"/>
              </a:rPr>
              <a:t>2015(1):644-8. </a:t>
            </a:r>
            <a:r>
              <a:rPr lang="en-US" sz="1400" dirty="0" err="1">
                <a:solidFill>
                  <a:srgbClr val="303030"/>
                </a:solidFill>
                <a:latin typeface="arial" panose="020B0604020202020204" pitchFamily="34" charset="0"/>
              </a:rPr>
              <a:t>doi</a:t>
            </a:r>
            <a:r>
              <a:rPr lang="en-US" sz="1400" dirty="0">
                <a:solidFill>
                  <a:srgbClr val="303030"/>
                </a:solidFill>
                <a:latin typeface="arial" panose="020B0604020202020204" pitchFamily="34" charset="0"/>
              </a:rPr>
              <a:t>: 10.1182/asheducation-2015.1.644</a:t>
            </a:r>
            <a:endParaRPr lang="en-US" sz="1400" b="0" i="0" dirty="0">
              <a:solidFill>
                <a:srgbClr val="303030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9692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260944" y="431210"/>
            <a:ext cx="7107516" cy="472558"/>
          </a:xfr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ru-RU" sz="2400" b="1" dirty="0">
                <a:solidFill>
                  <a:srgbClr val="FF0000"/>
                </a:solidFill>
                <a:latin typeface="+mn-lt"/>
              </a:rPr>
              <a:t>Сравнительная характеристика ДВС и ТМА</a:t>
            </a:r>
          </a:p>
        </p:txBody>
      </p:sp>
      <p:sp>
        <p:nvSpPr>
          <p:cNvPr id="13" name="Text Placeholder 6"/>
          <p:cNvSpPr txBox="1">
            <a:spLocks/>
          </p:cNvSpPr>
          <p:nvPr/>
        </p:nvSpPr>
        <p:spPr>
          <a:xfrm>
            <a:off x="255589" y="6323012"/>
            <a:ext cx="8658194" cy="534987"/>
          </a:xfrm>
          <a:prstGeom prst="rect">
            <a:avLst/>
          </a:prstGeom>
          <a:solidFill>
            <a:srgbClr val="C55A11">
              <a:alpha val="48000"/>
            </a:srgbClr>
          </a:solidFill>
        </p:spPr>
        <p:txBody>
          <a:bodyPr/>
          <a:lstStyle>
            <a:lvl1pPr marL="171450" indent="-171450" algn="l" rtl="0" eaLnBrk="0" fontAlgn="base" hangingPunct="0">
              <a:spcBef>
                <a:spcPts val="1800"/>
              </a:spcBef>
              <a:spcAft>
                <a:spcPct val="0"/>
              </a:spcAft>
              <a:buClr>
                <a:schemeClr val="accent2"/>
              </a:buClr>
              <a:buFont typeface="Arial" pitchFamily="34" charset="0"/>
              <a:buChar char="•"/>
              <a:defRPr sz="2000" kern="1200">
                <a:solidFill>
                  <a:srgbClr val="0D0D0D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2"/>
              </a:buClr>
              <a:buFont typeface="Arial" pitchFamily="34" charset="0"/>
              <a:buChar char="–"/>
              <a:defRPr kern="1200">
                <a:solidFill>
                  <a:srgbClr val="0D0D0D"/>
                </a:solidFill>
                <a:latin typeface="+mn-lt"/>
                <a:ea typeface="+mn-ea"/>
                <a:cs typeface="+mn-cs"/>
              </a:defRPr>
            </a:lvl2pPr>
            <a:lvl3pPr marL="1085850" indent="-171450" algn="l" rtl="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Arial" pitchFamily="34" charset="0"/>
              <a:buChar char="•"/>
              <a:defRPr sz="1600" kern="1200">
                <a:solidFill>
                  <a:srgbClr val="0D0D0D"/>
                </a:solidFill>
                <a:latin typeface="+mn-lt"/>
                <a:ea typeface="+mn-ea"/>
                <a:cs typeface="+mn-cs"/>
              </a:defRPr>
            </a:lvl3pPr>
            <a:lvl4pPr marL="1543050" indent="-171450" algn="l" rtl="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Arial" pitchFamily="34" charset="0"/>
              <a:buChar char="–"/>
              <a:defRPr sz="1400" kern="1200">
                <a:solidFill>
                  <a:srgbClr val="0D0D0D"/>
                </a:solidFill>
                <a:latin typeface="+mn-lt"/>
                <a:ea typeface="+mn-ea"/>
                <a:cs typeface="+mn-cs"/>
              </a:defRPr>
            </a:lvl4pPr>
            <a:lvl5pPr marL="2000250" indent="-171450" algn="l" rtl="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Arial" pitchFamily="34" charset="0"/>
              <a:buChar char="»"/>
              <a:defRPr sz="1400" kern="1200">
                <a:solidFill>
                  <a:srgbClr val="0D0D0D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1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Campistol J. et al. An update for atypical haemolytic uraemic syndrome: Diagnosis and treatment. A consensus document // Nefrologia, 2015.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57090110"/>
              </p:ext>
            </p:extLst>
          </p:nvPr>
        </p:nvGraphicFramePr>
        <p:xfrm>
          <a:off x="249238" y="1376363"/>
          <a:ext cx="6065320" cy="3431724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18900000" algn="bl" rotWithShape="0">
                    <a:prstClr val="black">
                      <a:alpha val="25000"/>
                    </a:prstClr>
                  </a:outerShdw>
                </a:effectLst>
                <a:tableStyleId>{5C22544A-7EE6-4342-B048-85BDC9FD1C3A}</a:tableStyleId>
              </a:tblPr>
              <a:tblGrid>
                <a:gridCol w="3123646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435395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506279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324213">
                <a:tc>
                  <a:txBody>
                    <a:bodyPr/>
                    <a:lstStyle/>
                    <a:p>
                      <a:r>
                        <a:rPr lang="ru-RU" sz="1600" dirty="0"/>
                        <a:t>Параметр</a:t>
                      </a:r>
                      <a:endParaRPr lang="en-US" sz="1600" dirty="0"/>
                    </a:p>
                  </a:txBody>
                  <a:tcPr>
                    <a:solidFill>
                      <a:srgbClr val="ED7D3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dirty="0"/>
                        <a:t>ДВС</a:t>
                      </a:r>
                      <a:endParaRPr lang="en-US" sz="1600" dirty="0"/>
                    </a:p>
                  </a:txBody>
                  <a:tcPr>
                    <a:solidFill>
                      <a:srgbClr val="ED7D3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dirty="0"/>
                        <a:t>ТМА</a:t>
                      </a:r>
                      <a:endParaRPr lang="en-US" sz="1600" dirty="0"/>
                    </a:p>
                  </a:txBody>
                  <a:tcPr>
                    <a:solidFill>
                      <a:srgbClr val="ED7D3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24213">
                <a:tc>
                  <a:txBody>
                    <a:bodyPr/>
                    <a:lstStyle/>
                    <a:p>
                      <a:r>
                        <a:rPr lang="ru-RU" sz="1600" i="1" dirty="0">
                          <a:solidFill>
                            <a:schemeClr val="accent2">
                              <a:lumMod val="20000"/>
                              <a:lumOff val="80000"/>
                            </a:schemeClr>
                          </a:solidFill>
                        </a:rPr>
                        <a:t>Число тромбоцитов</a:t>
                      </a:r>
                      <a:endParaRPr lang="en-US" sz="1600" i="1" dirty="0"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solidFill>
                      <a:srgbClr val="ED7D3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i="1" dirty="0">
                          <a:solidFill>
                            <a:schemeClr val="accent2">
                              <a:lumMod val="20000"/>
                              <a:lumOff val="80000"/>
                            </a:schemeClr>
                          </a:solidFill>
                        </a:rPr>
                        <a:t>снижено</a:t>
                      </a:r>
                      <a:endParaRPr lang="en-US" sz="1600" i="1" dirty="0"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solidFill>
                      <a:srgbClr val="ED7D3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i="1" dirty="0">
                          <a:solidFill>
                            <a:schemeClr val="accent2">
                              <a:lumMod val="20000"/>
                              <a:lumOff val="80000"/>
                            </a:schemeClr>
                          </a:solidFill>
                        </a:rPr>
                        <a:t>снижено</a:t>
                      </a:r>
                      <a:endParaRPr lang="en-US" sz="1600" i="1" dirty="0"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solidFill>
                      <a:srgbClr val="ED7D3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24213">
                <a:tc>
                  <a:txBody>
                    <a:bodyPr/>
                    <a:lstStyle/>
                    <a:p>
                      <a:r>
                        <a:rPr lang="ru-RU" sz="1800" b="1" i="1" dirty="0">
                          <a:solidFill>
                            <a:srgbClr val="FF0000"/>
                          </a:solidFill>
                        </a:rPr>
                        <a:t>Фибриноген</a:t>
                      </a:r>
                      <a:endParaRPr lang="en-US" sz="1800" b="1" i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rgbClr val="ED7D3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b="1" i="1" dirty="0">
                          <a:solidFill>
                            <a:srgbClr val="FF0000"/>
                          </a:solidFill>
                        </a:rPr>
                        <a:t>снижен</a:t>
                      </a:r>
                      <a:endParaRPr lang="en-US" sz="1800" b="1" i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rgbClr val="ED7D3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b="1" i="1" dirty="0">
                          <a:solidFill>
                            <a:srgbClr val="FF0000"/>
                          </a:solidFill>
                        </a:rPr>
                        <a:t>норма</a:t>
                      </a:r>
                      <a:endParaRPr lang="en-US" sz="1800" b="1" i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rgbClr val="ED7D3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60390">
                <a:tc>
                  <a:txBody>
                    <a:bodyPr/>
                    <a:lstStyle/>
                    <a:p>
                      <a:r>
                        <a:rPr lang="ru-RU" sz="1600" i="1" dirty="0">
                          <a:solidFill>
                            <a:schemeClr val="accent2">
                              <a:lumMod val="20000"/>
                              <a:lumOff val="80000"/>
                            </a:schemeClr>
                          </a:solidFill>
                        </a:rPr>
                        <a:t>Продукты деградации фибрина</a:t>
                      </a:r>
                      <a:endParaRPr lang="en-US" sz="1600" i="1" dirty="0"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solidFill>
                      <a:srgbClr val="ED7D3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i="1" dirty="0">
                          <a:solidFill>
                            <a:schemeClr val="accent2">
                              <a:lumMod val="20000"/>
                              <a:lumOff val="80000"/>
                            </a:schemeClr>
                          </a:solidFill>
                        </a:rPr>
                        <a:t>повышены</a:t>
                      </a:r>
                      <a:endParaRPr lang="en-US" sz="1600" i="1" dirty="0"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solidFill>
                      <a:srgbClr val="ED7D3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i="1" dirty="0">
                          <a:solidFill>
                            <a:schemeClr val="accent2">
                              <a:lumMod val="20000"/>
                              <a:lumOff val="80000"/>
                            </a:schemeClr>
                          </a:solidFill>
                        </a:rPr>
                        <a:t>норма</a:t>
                      </a:r>
                      <a:endParaRPr lang="en-US" sz="1600" i="1" dirty="0"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solidFill>
                      <a:srgbClr val="ED7D3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24213">
                <a:tc>
                  <a:txBody>
                    <a:bodyPr/>
                    <a:lstStyle/>
                    <a:p>
                      <a:r>
                        <a:rPr lang="en-US" sz="1600" i="1" dirty="0">
                          <a:solidFill>
                            <a:schemeClr val="accent2">
                              <a:lumMod val="20000"/>
                              <a:lumOff val="80000"/>
                            </a:schemeClr>
                          </a:solidFill>
                        </a:rPr>
                        <a:t>D</a:t>
                      </a:r>
                      <a:r>
                        <a:rPr lang="ru-RU" sz="1600" i="1" dirty="0">
                          <a:solidFill>
                            <a:schemeClr val="accent2">
                              <a:lumMod val="20000"/>
                              <a:lumOff val="80000"/>
                            </a:schemeClr>
                          </a:solidFill>
                        </a:rPr>
                        <a:t>-димер</a:t>
                      </a:r>
                      <a:endParaRPr lang="en-US" sz="1600" i="1" dirty="0"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solidFill>
                      <a:srgbClr val="ED7D3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i="1" dirty="0">
                          <a:solidFill>
                            <a:schemeClr val="accent2">
                              <a:lumMod val="20000"/>
                              <a:lumOff val="80000"/>
                            </a:schemeClr>
                          </a:solidFill>
                        </a:rPr>
                        <a:t>повышен</a:t>
                      </a:r>
                      <a:endParaRPr lang="en-US" sz="1600" i="1" dirty="0"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solidFill>
                      <a:srgbClr val="ED7D3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i="1" dirty="0">
                          <a:solidFill>
                            <a:schemeClr val="accent2">
                              <a:lumMod val="20000"/>
                              <a:lumOff val="80000"/>
                            </a:schemeClr>
                          </a:solidFill>
                        </a:rPr>
                        <a:t>норма</a:t>
                      </a:r>
                      <a:endParaRPr lang="en-US" sz="1600" i="1" dirty="0"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solidFill>
                      <a:srgbClr val="ED7D3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25062">
                <a:tc>
                  <a:txBody>
                    <a:bodyPr/>
                    <a:lstStyle/>
                    <a:p>
                      <a:r>
                        <a:rPr lang="ru-RU" sz="1600" i="1" dirty="0">
                          <a:solidFill>
                            <a:schemeClr val="accent2">
                              <a:lumMod val="20000"/>
                              <a:lumOff val="80000"/>
                            </a:schemeClr>
                          </a:solidFill>
                        </a:rPr>
                        <a:t>Антитромбин</a:t>
                      </a:r>
                      <a:endParaRPr lang="en-US" sz="1600" i="1" dirty="0"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solidFill>
                      <a:srgbClr val="ED7D3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i="1" dirty="0">
                          <a:solidFill>
                            <a:schemeClr val="accent2">
                              <a:lumMod val="20000"/>
                              <a:lumOff val="80000"/>
                            </a:schemeClr>
                          </a:solidFill>
                        </a:rPr>
                        <a:t>снижен</a:t>
                      </a:r>
                      <a:endParaRPr lang="en-US" sz="1600" i="1" dirty="0"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solidFill>
                      <a:srgbClr val="ED7D3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i="1" dirty="0">
                          <a:solidFill>
                            <a:schemeClr val="accent2">
                              <a:lumMod val="20000"/>
                              <a:lumOff val="80000"/>
                            </a:schemeClr>
                          </a:solidFill>
                        </a:rPr>
                        <a:t>норма</a:t>
                      </a:r>
                      <a:endParaRPr lang="en-US" sz="1600" i="1" dirty="0"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solidFill>
                      <a:srgbClr val="ED7D3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24213">
                <a:tc>
                  <a:txBody>
                    <a:bodyPr/>
                    <a:lstStyle/>
                    <a:p>
                      <a:r>
                        <a:rPr lang="ru-RU" sz="1600" i="1" dirty="0">
                          <a:solidFill>
                            <a:schemeClr val="accent2">
                              <a:lumMod val="20000"/>
                              <a:lumOff val="80000"/>
                            </a:schemeClr>
                          </a:solidFill>
                        </a:rPr>
                        <a:t>Шизоциты</a:t>
                      </a:r>
                      <a:endParaRPr lang="en-US" sz="1600" i="1" dirty="0"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solidFill>
                      <a:srgbClr val="ED7D3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i="1" dirty="0">
                          <a:solidFill>
                            <a:schemeClr val="accent2">
                              <a:lumMod val="20000"/>
                              <a:lumOff val="80000"/>
                            </a:schemeClr>
                          </a:solidFill>
                        </a:rPr>
                        <a:t>есть</a:t>
                      </a:r>
                      <a:endParaRPr lang="en-US" sz="1600" i="1" dirty="0"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solidFill>
                      <a:srgbClr val="ED7D3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i="1" dirty="0">
                          <a:solidFill>
                            <a:schemeClr val="accent2">
                              <a:lumMod val="20000"/>
                              <a:lumOff val="80000"/>
                            </a:schemeClr>
                          </a:solidFill>
                        </a:rPr>
                        <a:t>есть</a:t>
                      </a:r>
                      <a:endParaRPr lang="en-US" sz="1600" i="1" dirty="0"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solidFill>
                      <a:srgbClr val="ED7D3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324213">
                <a:tc>
                  <a:txBody>
                    <a:bodyPr/>
                    <a:lstStyle/>
                    <a:p>
                      <a:r>
                        <a:rPr lang="ru-RU" sz="1600" i="1" dirty="0">
                          <a:solidFill>
                            <a:schemeClr val="accent2">
                              <a:lumMod val="20000"/>
                              <a:lumOff val="80000"/>
                            </a:schemeClr>
                          </a:solidFill>
                        </a:rPr>
                        <a:t>Гаптоглобин</a:t>
                      </a:r>
                      <a:endParaRPr lang="en-US" sz="1600" i="1" dirty="0"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solidFill>
                      <a:srgbClr val="ED7D3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i="1" dirty="0">
                          <a:solidFill>
                            <a:schemeClr val="accent2">
                              <a:lumMod val="20000"/>
                              <a:lumOff val="80000"/>
                            </a:schemeClr>
                          </a:solidFill>
                        </a:rPr>
                        <a:t>норма</a:t>
                      </a:r>
                      <a:endParaRPr lang="en-US" sz="1600" i="1" dirty="0"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solidFill>
                      <a:srgbClr val="ED7D3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i="1" dirty="0">
                          <a:solidFill>
                            <a:schemeClr val="accent2">
                              <a:lumMod val="20000"/>
                              <a:lumOff val="80000"/>
                            </a:schemeClr>
                          </a:solidFill>
                        </a:rPr>
                        <a:t>снижен</a:t>
                      </a:r>
                      <a:endParaRPr lang="en-US" sz="1600" i="1" dirty="0"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solidFill>
                      <a:srgbClr val="ED7D3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324213">
                <a:tc>
                  <a:txBody>
                    <a:bodyPr/>
                    <a:lstStyle/>
                    <a:p>
                      <a:r>
                        <a:rPr lang="ru-RU" sz="1600" i="1" dirty="0">
                          <a:solidFill>
                            <a:schemeClr val="accent2">
                              <a:lumMod val="20000"/>
                              <a:lumOff val="80000"/>
                            </a:schemeClr>
                          </a:solidFill>
                        </a:rPr>
                        <a:t>Время коагуляции</a:t>
                      </a:r>
                      <a:endParaRPr lang="en-US" sz="1600" i="1" dirty="0"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solidFill>
                      <a:srgbClr val="ED7D3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i="1" dirty="0">
                          <a:solidFill>
                            <a:schemeClr val="accent2">
                              <a:lumMod val="20000"/>
                              <a:lumOff val="80000"/>
                            </a:schemeClr>
                          </a:solidFill>
                        </a:rPr>
                        <a:t>удлинено</a:t>
                      </a:r>
                      <a:endParaRPr lang="en-US" sz="1600" i="1" dirty="0"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solidFill>
                      <a:srgbClr val="ED7D3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i="1" dirty="0">
                          <a:solidFill>
                            <a:schemeClr val="accent2">
                              <a:lumMod val="20000"/>
                              <a:lumOff val="80000"/>
                            </a:schemeClr>
                          </a:solidFill>
                        </a:rPr>
                        <a:t>норма</a:t>
                      </a:r>
                      <a:endParaRPr lang="en-US" sz="1600" i="1" dirty="0"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solidFill>
                      <a:srgbClr val="ED7D3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358614">
                <a:tc>
                  <a:txBody>
                    <a:bodyPr/>
                    <a:lstStyle/>
                    <a:p>
                      <a:r>
                        <a:rPr lang="ru-RU" sz="1600" i="1" dirty="0">
                          <a:solidFill>
                            <a:schemeClr val="accent2">
                              <a:lumMod val="20000"/>
                              <a:lumOff val="80000"/>
                            </a:schemeClr>
                          </a:solidFill>
                        </a:rPr>
                        <a:t>Артериальное давление</a:t>
                      </a:r>
                      <a:endParaRPr lang="en-US" sz="1600" i="1" dirty="0"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solidFill>
                      <a:srgbClr val="ED7D3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i="1" dirty="0">
                          <a:solidFill>
                            <a:schemeClr val="accent2">
                              <a:lumMod val="20000"/>
                              <a:lumOff val="80000"/>
                            </a:schemeClr>
                          </a:solidFill>
                        </a:rPr>
                        <a:t>снижено</a:t>
                      </a:r>
                      <a:endParaRPr lang="en-US" sz="1600" i="1" dirty="0"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solidFill>
                      <a:srgbClr val="ED7D3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i="1" dirty="0">
                          <a:solidFill>
                            <a:schemeClr val="accent2">
                              <a:lumMod val="20000"/>
                              <a:lumOff val="80000"/>
                            </a:schemeClr>
                          </a:solidFill>
                        </a:rPr>
                        <a:t>повышено</a:t>
                      </a:r>
                      <a:endParaRPr lang="en-US" sz="1600" i="1" dirty="0"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solidFill>
                      <a:srgbClr val="ED7D3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</a:tbl>
          </a:graphicData>
        </a:graphic>
      </p:graphicFrame>
      <p:pic>
        <p:nvPicPr>
          <p:cNvPr id="4" name="Picture 3" descr="Screen Shot 2016-04-07 at 16.31.43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298" y="6031693"/>
            <a:ext cx="2397354" cy="286557"/>
          </a:xfrm>
          <a:prstGeom prst="rect">
            <a:avLst/>
          </a:prstGeom>
          <a:ln>
            <a:solidFill>
              <a:srgbClr val="FFFFFF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 descr="Screen Shot 2016-04-07 at 16.34.55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6416" y="1376363"/>
            <a:ext cx="2417137" cy="3393656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89757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33780" y="357534"/>
            <a:ext cx="2664296" cy="413861"/>
          </a:xfrm>
          <a:prstGeom prst="roundRect">
            <a:avLst>
              <a:gd name="adj" fmla="val 32331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/>
              <a:t>Нарушение зрения</a:t>
            </a:r>
            <a:endParaRPr lang="ru-RU" sz="1600" b="1" dirty="0"/>
          </a:p>
        </p:txBody>
      </p:sp>
      <p:cxnSp>
        <p:nvCxnSpPr>
          <p:cNvPr id="3" name="Прямая со стрелкой 2"/>
          <p:cNvCxnSpPr>
            <a:endCxn id="4" idx="0"/>
          </p:cNvCxnSpPr>
          <p:nvPr/>
        </p:nvCxnSpPr>
        <p:spPr>
          <a:xfrm flipH="1">
            <a:off x="2065928" y="833935"/>
            <a:ext cx="14888" cy="374691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733780" y="1208626"/>
            <a:ext cx="2664296" cy="714851"/>
          </a:xfrm>
          <a:prstGeom prst="roundRect">
            <a:avLst>
              <a:gd name="adj" fmla="val 32331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/>
              <a:t>Кровоизлияния на глазном дне</a:t>
            </a:r>
            <a:endParaRPr lang="ru-RU" sz="16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706356" y="2257007"/>
            <a:ext cx="2664296" cy="714851"/>
          </a:xfrm>
          <a:prstGeom prst="roundRect">
            <a:avLst>
              <a:gd name="adj" fmla="val 32331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/>
              <a:t>Боли в </a:t>
            </a:r>
            <a:r>
              <a:rPr lang="ru-RU" sz="1600" b="1" dirty="0" err="1" smtClean="0"/>
              <a:t>эпигастрии</a:t>
            </a:r>
            <a:r>
              <a:rPr lang="ru-RU" sz="1600" b="1" dirty="0" smtClean="0"/>
              <a:t> и правом подреберье</a:t>
            </a:r>
            <a:endParaRPr lang="ru-RU" sz="16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716660" y="3315100"/>
            <a:ext cx="2664296" cy="413861"/>
          </a:xfrm>
          <a:prstGeom prst="roundRect">
            <a:avLst>
              <a:gd name="adj" fmla="val 32331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/>
              <a:t>Тошнота и рвота</a:t>
            </a:r>
            <a:endParaRPr lang="ru-RU" sz="16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725764" y="4066485"/>
            <a:ext cx="2664296" cy="413861"/>
          </a:xfrm>
          <a:prstGeom prst="roundRect">
            <a:avLst>
              <a:gd name="adj" fmla="val 32331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/>
              <a:t>Олиго - анурия</a:t>
            </a:r>
            <a:endParaRPr lang="ru-RU" sz="16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733780" y="4941168"/>
            <a:ext cx="2664296" cy="714851"/>
          </a:xfrm>
          <a:prstGeom prst="roundRect">
            <a:avLst>
              <a:gd name="adj" fmla="val 32331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/>
              <a:t>Неврологическая симптоматика</a:t>
            </a:r>
            <a:endParaRPr lang="ru-RU" sz="16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712100" y="6093296"/>
            <a:ext cx="2664296" cy="413861"/>
          </a:xfrm>
          <a:prstGeom prst="roundRect">
            <a:avLst>
              <a:gd name="adj" fmla="val 32331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/>
              <a:t>Отек легких, цианоз</a:t>
            </a:r>
            <a:endParaRPr lang="ru-RU" sz="16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4752576" y="5739502"/>
            <a:ext cx="1644758" cy="714851"/>
          </a:xfrm>
          <a:prstGeom prst="roundRect">
            <a:avLst>
              <a:gd name="adj" fmla="val 32331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/>
              <a:t>Тяжелая преэклампсия</a:t>
            </a:r>
            <a:endParaRPr lang="ru-RU" sz="16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5364088" y="1941376"/>
            <a:ext cx="3580870" cy="451485"/>
          </a:xfrm>
          <a:prstGeom prst="roundRect">
            <a:avLst>
              <a:gd name="adj" fmla="val 32331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Окончательный диагноз</a:t>
            </a:r>
            <a:endParaRPr lang="ru-RU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6397334" y="4409403"/>
            <a:ext cx="1728192" cy="714851"/>
          </a:xfrm>
          <a:prstGeom prst="roundRect">
            <a:avLst>
              <a:gd name="adj" fmla="val 32331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/>
              <a:t>Судорожный синдром</a:t>
            </a:r>
            <a:endParaRPr lang="ru-RU" sz="16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6437318" y="3157781"/>
            <a:ext cx="1728192" cy="413861"/>
          </a:xfrm>
          <a:prstGeom prst="roundRect">
            <a:avLst>
              <a:gd name="adj" fmla="val 32331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/>
              <a:t>ЭКЛАМПСИЯ</a:t>
            </a:r>
            <a:endParaRPr lang="ru-RU" sz="1600" b="1" dirty="0"/>
          </a:p>
        </p:txBody>
      </p:sp>
      <p:cxnSp>
        <p:nvCxnSpPr>
          <p:cNvPr id="15" name="Прямая со стрелкой 14"/>
          <p:cNvCxnSpPr/>
          <p:nvPr/>
        </p:nvCxnSpPr>
        <p:spPr>
          <a:xfrm>
            <a:off x="2019096" y="1962852"/>
            <a:ext cx="19408" cy="48499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/>
          <p:nvPr/>
        </p:nvCxnSpPr>
        <p:spPr>
          <a:xfrm>
            <a:off x="2079232" y="2978685"/>
            <a:ext cx="1584" cy="478905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/>
          <p:nvPr/>
        </p:nvCxnSpPr>
        <p:spPr>
          <a:xfrm>
            <a:off x="2080816" y="3781340"/>
            <a:ext cx="0" cy="36774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>
            <a:endCxn id="8" idx="0"/>
          </p:cNvCxnSpPr>
          <p:nvPr/>
        </p:nvCxnSpPr>
        <p:spPr>
          <a:xfrm>
            <a:off x="2048208" y="4446146"/>
            <a:ext cx="17720" cy="495022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>
            <a:off x="2113376" y="5615781"/>
            <a:ext cx="0" cy="477515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Прямоугольник 20"/>
          <p:cNvSpPr/>
          <p:nvPr/>
        </p:nvSpPr>
        <p:spPr>
          <a:xfrm>
            <a:off x="1786483" y="811328"/>
            <a:ext cx="504042" cy="23102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</a:rPr>
              <a:t>Нет</a:t>
            </a:r>
            <a:endParaRPr lang="ru-RU" sz="1400" b="1" dirty="0">
              <a:solidFill>
                <a:schemeClr val="tx1"/>
              </a:solidFill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1796787" y="1941376"/>
            <a:ext cx="504042" cy="23102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</a:rPr>
              <a:t>Нет</a:t>
            </a:r>
            <a:endParaRPr lang="ru-RU" sz="1400" b="1" dirty="0">
              <a:solidFill>
                <a:schemeClr val="tx1"/>
              </a:solidFill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1796787" y="2941516"/>
            <a:ext cx="504042" cy="23102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</a:rPr>
              <a:t>Нет</a:t>
            </a:r>
            <a:endParaRPr lang="ru-RU" sz="1400" b="1" dirty="0">
              <a:solidFill>
                <a:schemeClr val="tx1"/>
              </a:solidFill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1817411" y="5567116"/>
            <a:ext cx="504042" cy="23102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</a:rPr>
              <a:t>Нет</a:t>
            </a:r>
            <a:endParaRPr lang="ru-RU" sz="1400" b="1" dirty="0">
              <a:solidFill>
                <a:schemeClr val="tx1"/>
              </a:solidFill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1805047" y="4462628"/>
            <a:ext cx="504042" cy="23102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</a:rPr>
              <a:t>Нет</a:t>
            </a:r>
            <a:endParaRPr lang="ru-RU" sz="1400" b="1" dirty="0">
              <a:solidFill>
                <a:schemeClr val="tx1"/>
              </a:solidFill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1805891" y="3691338"/>
            <a:ext cx="504042" cy="23102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</a:rPr>
              <a:t>Нет</a:t>
            </a:r>
            <a:endParaRPr lang="ru-RU" sz="1400" b="1" dirty="0">
              <a:solidFill>
                <a:schemeClr val="tx1"/>
              </a:solidFill>
            </a:endParaRPr>
          </a:p>
        </p:txBody>
      </p:sp>
      <p:cxnSp>
        <p:nvCxnSpPr>
          <p:cNvPr id="40" name="Прямая со стрелкой 39"/>
          <p:cNvCxnSpPr/>
          <p:nvPr/>
        </p:nvCxnSpPr>
        <p:spPr>
          <a:xfrm>
            <a:off x="3449648" y="545653"/>
            <a:ext cx="633184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Прямая со стрелкой 42"/>
          <p:cNvCxnSpPr/>
          <p:nvPr/>
        </p:nvCxnSpPr>
        <p:spPr>
          <a:xfrm>
            <a:off x="3449648" y="1513249"/>
            <a:ext cx="633184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Прямая со стрелкой 43"/>
          <p:cNvCxnSpPr/>
          <p:nvPr/>
        </p:nvCxnSpPr>
        <p:spPr>
          <a:xfrm>
            <a:off x="3380956" y="2576809"/>
            <a:ext cx="633184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Прямая со стрелкой 44"/>
          <p:cNvCxnSpPr/>
          <p:nvPr/>
        </p:nvCxnSpPr>
        <p:spPr>
          <a:xfrm>
            <a:off x="3398076" y="3478987"/>
            <a:ext cx="633184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Прямая со стрелкой 45"/>
          <p:cNvCxnSpPr/>
          <p:nvPr/>
        </p:nvCxnSpPr>
        <p:spPr>
          <a:xfrm>
            <a:off x="3370652" y="4257713"/>
            <a:ext cx="633184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Прямая со стрелкой 46"/>
          <p:cNvCxnSpPr/>
          <p:nvPr/>
        </p:nvCxnSpPr>
        <p:spPr>
          <a:xfrm>
            <a:off x="3449648" y="5260970"/>
            <a:ext cx="633184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Прямая со стрелкой 47"/>
          <p:cNvCxnSpPr/>
          <p:nvPr/>
        </p:nvCxnSpPr>
        <p:spPr>
          <a:xfrm>
            <a:off x="3398076" y="6281415"/>
            <a:ext cx="633184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Прямоугольник 38"/>
          <p:cNvSpPr/>
          <p:nvPr/>
        </p:nvSpPr>
        <p:spPr>
          <a:xfrm>
            <a:off x="3370652" y="416686"/>
            <a:ext cx="432020" cy="25793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</a:rPr>
              <a:t>Да</a:t>
            </a:r>
            <a:endParaRPr lang="ru-RU" sz="1400" b="1" dirty="0">
              <a:solidFill>
                <a:schemeClr val="tx1"/>
              </a:solidFill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3370652" y="1384282"/>
            <a:ext cx="432020" cy="25793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</a:rPr>
              <a:t>Да</a:t>
            </a:r>
            <a:endParaRPr lang="ru-RU" sz="1400" b="1" dirty="0">
              <a:solidFill>
                <a:schemeClr val="tx1"/>
              </a:solidFill>
            </a:endParaRPr>
          </a:p>
        </p:txBody>
      </p:sp>
      <p:sp>
        <p:nvSpPr>
          <p:cNvPr id="49" name="Прямоугольник 48"/>
          <p:cNvSpPr/>
          <p:nvPr/>
        </p:nvSpPr>
        <p:spPr>
          <a:xfrm>
            <a:off x="3390060" y="2447842"/>
            <a:ext cx="432020" cy="25793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</a:rPr>
              <a:t>Да</a:t>
            </a:r>
            <a:endParaRPr lang="ru-RU" sz="1400" b="1" dirty="0">
              <a:solidFill>
                <a:schemeClr val="tx1"/>
              </a:solidFill>
            </a:endParaRPr>
          </a:p>
        </p:txBody>
      </p:sp>
      <p:sp>
        <p:nvSpPr>
          <p:cNvPr id="50" name="Прямоугольник 49"/>
          <p:cNvSpPr/>
          <p:nvPr/>
        </p:nvSpPr>
        <p:spPr>
          <a:xfrm>
            <a:off x="3353372" y="3355105"/>
            <a:ext cx="432020" cy="25793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</a:rPr>
              <a:t>Да</a:t>
            </a:r>
            <a:endParaRPr lang="ru-RU" sz="1400" b="1" dirty="0">
              <a:solidFill>
                <a:schemeClr val="tx1"/>
              </a:solidFill>
            </a:endParaRPr>
          </a:p>
        </p:txBody>
      </p:sp>
      <p:sp>
        <p:nvSpPr>
          <p:cNvPr id="51" name="Прямоугольник 50"/>
          <p:cNvSpPr/>
          <p:nvPr/>
        </p:nvSpPr>
        <p:spPr>
          <a:xfrm>
            <a:off x="3310376" y="4151471"/>
            <a:ext cx="432020" cy="25793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</a:rPr>
              <a:t>Да</a:t>
            </a:r>
            <a:endParaRPr lang="ru-RU" sz="1400" b="1" dirty="0">
              <a:solidFill>
                <a:schemeClr val="tx1"/>
              </a:solidFill>
            </a:endParaRPr>
          </a:p>
        </p:txBody>
      </p:sp>
      <p:sp>
        <p:nvSpPr>
          <p:cNvPr id="52" name="Прямоугольник 51"/>
          <p:cNvSpPr/>
          <p:nvPr/>
        </p:nvSpPr>
        <p:spPr>
          <a:xfrm>
            <a:off x="3310376" y="5132003"/>
            <a:ext cx="432020" cy="25793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</a:rPr>
              <a:t>Да</a:t>
            </a:r>
            <a:endParaRPr lang="ru-RU" sz="1400" b="1" dirty="0">
              <a:solidFill>
                <a:schemeClr val="tx1"/>
              </a:solidFill>
            </a:endParaRPr>
          </a:p>
        </p:txBody>
      </p:sp>
      <p:sp>
        <p:nvSpPr>
          <p:cNvPr id="53" name="Прямоугольник 52"/>
          <p:cNvSpPr/>
          <p:nvPr/>
        </p:nvSpPr>
        <p:spPr>
          <a:xfrm>
            <a:off x="3353260" y="6152448"/>
            <a:ext cx="432020" cy="25793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</a:rPr>
              <a:t>Да</a:t>
            </a:r>
            <a:endParaRPr lang="ru-RU" sz="1400" b="1" dirty="0">
              <a:solidFill>
                <a:schemeClr val="tx1"/>
              </a:solidFill>
            </a:endParaRPr>
          </a:p>
        </p:txBody>
      </p:sp>
      <p:cxnSp>
        <p:nvCxnSpPr>
          <p:cNvPr id="55" name="Прямая со стрелкой 54"/>
          <p:cNvCxnSpPr/>
          <p:nvPr/>
        </p:nvCxnSpPr>
        <p:spPr>
          <a:xfrm>
            <a:off x="4063424" y="568833"/>
            <a:ext cx="0" cy="5712581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Прямая со стрелкой 57"/>
          <p:cNvCxnSpPr/>
          <p:nvPr/>
        </p:nvCxnSpPr>
        <p:spPr>
          <a:xfrm>
            <a:off x="4082832" y="6281414"/>
            <a:ext cx="633184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Соединительная линия уступом 59"/>
          <p:cNvCxnSpPr/>
          <p:nvPr/>
        </p:nvCxnSpPr>
        <p:spPr>
          <a:xfrm>
            <a:off x="2113376" y="6469534"/>
            <a:ext cx="5183502" cy="199826"/>
          </a:xfrm>
          <a:prstGeom prst="bentConnector3">
            <a:avLst>
              <a:gd name="adj1" fmla="val 77"/>
            </a:avLst>
          </a:prstGeom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Прямая со стрелкой 64"/>
          <p:cNvCxnSpPr/>
          <p:nvPr/>
        </p:nvCxnSpPr>
        <p:spPr>
          <a:xfrm flipV="1">
            <a:off x="7296878" y="5260969"/>
            <a:ext cx="0" cy="1408391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Прямая со стрелкой 66"/>
          <p:cNvCxnSpPr/>
          <p:nvPr/>
        </p:nvCxnSpPr>
        <p:spPr>
          <a:xfrm>
            <a:off x="6397334" y="6093296"/>
            <a:ext cx="864096" cy="3631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Прямая со стрелкой 68"/>
          <p:cNvCxnSpPr/>
          <p:nvPr/>
        </p:nvCxnSpPr>
        <p:spPr>
          <a:xfrm flipV="1">
            <a:off x="7301414" y="3579719"/>
            <a:ext cx="0" cy="829685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Прямоугольник 53"/>
          <p:cNvSpPr/>
          <p:nvPr/>
        </p:nvSpPr>
        <p:spPr>
          <a:xfrm>
            <a:off x="7085404" y="4128746"/>
            <a:ext cx="432020" cy="25793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</a:rPr>
              <a:t>Да</a:t>
            </a:r>
            <a:endParaRPr lang="ru-RU" sz="1400" b="1" dirty="0">
              <a:solidFill>
                <a:schemeClr val="tx1"/>
              </a:solidFill>
            </a:endParaRPr>
          </a:p>
        </p:txBody>
      </p:sp>
      <p:sp>
        <p:nvSpPr>
          <p:cNvPr id="71" name="Прямоугольник 70"/>
          <p:cNvSpPr/>
          <p:nvPr/>
        </p:nvSpPr>
        <p:spPr>
          <a:xfrm>
            <a:off x="5893292" y="4687789"/>
            <a:ext cx="504042" cy="23102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</a:rPr>
              <a:t>Нет</a:t>
            </a:r>
            <a:endParaRPr lang="ru-RU" sz="1400" b="1" dirty="0">
              <a:solidFill>
                <a:schemeClr val="tx1"/>
              </a:solidFill>
            </a:endParaRPr>
          </a:p>
        </p:txBody>
      </p:sp>
      <p:cxnSp>
        <p:nvCxnSpPr>
          <p:cNvPr id="72" name="Прямая со стрелкой 71"/>
          <p:cNvCxnSpPr/>
          <p:nvPr/>
        </p:nvCxnSpPr>
        <p:spPr>
          <a:xfrm flipV="1">
            <a:off x="6084168" y="2447842"/>
            <a:ext cx="0" cy="2227539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Прямая со стрелкой 74"/>
          <p:cNvCxnSpPr/>
          <p:nvPr/>
        </p:nvCxnSpPr>
        <p:spPr>
          <a:xfrm flipV="1">
            <a:off x="7261430" y="2447842"/>
            <a:ext cx="0" cy="709939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82882042"/>
      </p:ext>
    </p:extLst>
  </p:cSld>
  <p:clrMapOvr>
    <a:masterClrMapping/>
  </p:clrMapOvr>
  <p:transition spd="med"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Заголовок 5"/>
          <p:cNvSpPr>
            <a:spLocks noGrp="1"/>
          </p:cNvSpPr>
          <p:nvPr>
            <p:ph type="title"/>
          </p:nvPr>
        </p:nvSpPr>
        <p:spPr>
          <a:xfrm>
            <a:off x="179512" y="620688"/>
            <a:ext cx="8712968" cy="635000"/>
          </a:xfrm>
        </p:spPr>
        <p:txBody>
          <a:bodyPr>
            <a:noAutofit/>
          </a:bodyPr>
          <a:lstStyle/>
          <a:p>
            <a:r>
              <a:rPr lang="ru-RU" sz="2800" b="1" dirty="0">
                <a:solidFill>
                  <a:srgbClr val="0000FF"/>
                </a:solidFill>
              </a:rPr>
              <a:t>МКБ 10: D65 Диссеминированное внутрисосудистое свертывание [синдром </a:t>
            </a:r>
            <a:r>
              <a:rPr lang="ru-RU" sz="2800" b="1" dirty="0" err="1">
                <a:solidFill>
                  <a:srgbClr val="0000FF"/>
                </a:solidFill>
              </a:rPr>
              <a:t>дефибринации</a:t>
            </a:r>
            <a:r>
              <a:rPr lang="ru-RU" sz="2800" b="1" dirty="0">
                <a:solidFill>
                  <a:srgbClr val="0000FF"/>
                </a:solidFill>
              </a:rPr>
              <a:t>]</a:t>
            </a:r>
            <a:br>
              <a:rPr lang="ru-RU" sz="2800" b="1" dirty="0">
                <a:solidFill>
                  <a:srgbClr val="0000FF"/>
                </a:solidFill>
              </a:rPr>
            </a:br>
            <a:endParaRPr lang="ru-RU" sz="2800" b="1" dirty="0">
              <a:solidFill>
                <a:srgbClr val="0000FF"/>
              </a:solidFill>
            </a:endParaRPr>
          </a:p>
        </p:txBody>
      </p:sp>
      <p:sp>
        <p:nvSpPr>
          <p:cNvPr id="22530" name="Объект 6"/>
          <p:cNvSpPr>
            <a:spLocks noGrp="1"/>
          </p:cNvSpPr>
          <p:nvPr>
            <p:ph idx="1"/>
          </p:nvPr>
        </p:nvSpPr>
        <p:spPr>
          <a:xfrm>
            <a:off x="373773" y="1340768"/>
            <a:ext cx="8280921" cy="4021906"/>
          </a:xfrm>
        </p:spPr>
        <p:txBody>
          <a:bodyPr>
            <a:normAutofit/>
          </a:bodyPr>
          <a:lstStyle/>
          <a:p>
            <a:pPr algn="just">
              <a:spcBef>
                <a:spcPts val="1200"/>
              </a:spcBef>
            </a:pPr>
            <a:r>
              <a:rPr lang="ru-RU" sz="2800" b="1" dirty="0">
                <a:solidFill>
                  <a:srgbClr val="0033CC"/>
                </a:solidFill>
              </a:rPr>
              <a:t>ДВС-синдром</a:t>
            </a:r>
            <a:r>
              <a:rPr lang="ru-RU" sz="2400" dirty="0"/>
              <a:t> - </a:t>
            </a:r>
            <a:r>
              <a:rPr lang="ru-RU" sz="2400" b="1" dirty="0"/>
              <a:t>приобретённая, вторичная </a:t>
            </a:r>
            <a:r>
              <a:rPr lang="ru-RU" sz="2800" b="1" i="1" dirty="0">
                <a:solidFill>
                  <a:srgbClr val="FF0000"/>
                </a:solidFill>
              </a:rPr>
              <a:t>острая</a:t>
            </a:r>
            <a:r>
              <a:rPr lang="ru-RU" sz="2400" b="1" dirty="0"/>
              <a:t> патология гемостаза.</a:t>
            </a:r>
          </a:p>
          <a:p>
            <a:pPr algn="just">
              <a:spcBef>
                <a:spcPts val="1200"/>
              </a:spcBef>
            </a:pPr>
            <a:r>
              <a:rPr lang="ru-RU" sz="2400" b="1" dirty="0"/>
              <a:t>Сопутствует только </a:t>
            </a:r>
            <a:r>
              <a:rPr lang="ru-RU" sz="2800" b="1" i="1" dirty="0">
                <a:solidFill>
                  <a:srgbClr val="FF0000"/>
                </a:solidFill>
              </a:rPr>
              <a:t>критическому состоянию!!!</a:t>
            </a:r>
          </a:p>
          <a:p>
            <a:pPr algn="just">
              <a:spcBef>
                <a:spcPts val="1200"/>
              </a:spcBef>
            </a:pPr>
            <a:r>
              <a:rPr lang="ru-RU" sz="2800" b="1" i="1" dirty="0">
                <a:solidFill>
                  <a:srgbClr val="FF0000"/>
                </a:solidFill>
              </a:rPr>
              <a:t>С</a:t>
            </a:r>
            <a:r>
              <a:rPr lang="en-US" sz="2800" b="1" i="1" dirty="0" err="1">
                <a:solidFill>
                  <a:srgbClr val="FF0000"/>
                </a:solidFill>
              </a:rPr>
              <a:t>oagulopathy</a:t>
            </a:r>
            <a:r>
              <a:rPr lang="en-US" sz="2800" b="1" i="1" dirty="0">
                <a:solidFill>
                  <a:srgbClr val="FF0000"/>
                </a:solidFill>
              </a:rPr>
              <a:t> consumptive</a:t>
            </a:r>
            <a:r>
              <a:rPr lang="ru-RU" sz="2800" b="1" i="1" dirty="0">
                <a:solidFill>
                  <a:srgbClr val="FF0000"/>
                </a:solidFill>
              </a:rPr>
              <a:t>: </a:t>
            </a:r>
            <a:r>
              <a:rPr lang="ru-RU" sz="2400" b="1" dirty="0"/>
              <a:t>потребляются компоненты свертывающей и </a:t>
            </a:r>
            <a:r>
              <a:rPr lang="ru-RU" sz="2400" b="1" i="1" dirty="0" err="1">
                <a:solidFill>
                  <a:srgbClr val="FF0000"/>
                </a:solidFill>
              </a:rPr>
              <a:t>противосвертывающей</a:t>
            </a:r>
            <a:r>
              <a:rPr lang="ru-RU" sz="2400" b="1" i="1" dirty="0">
                <a:solidFill>
                  <a:srgbClr val="FF0000"/>
                </a:solidFill>
              </a:rPr>
              <a:t> </a:t>
            </a:r>
            <a:r>
              <a:rPr lang="ru-RU" sz="2400" b="1" dirty="0"/>
              <a:t>системы крови</a:t>
            </a:r>
          </a:p>
          <a:p>
            <a:pPr algn="just">
              <a:spcBef>
                <a:spcPts val="1200"/>
              </a:spcBef>
            </a:pPr>
            <a:r>
              <a:rPr lang="ru-RU" sz="2400" b="1" dirty="0"/>
              <a:t>Может сопровождаться как </a:t>
            </a:r>
            <a:r>
              <a:rPr lang="ru-RU" sz="2400" b="1" i="1" dirty="0">
                <a:solidFill>
                  <a:srgbClr val="FF0000"/>
                </a:solidFill>
              </a:rPr>
              <a:t>кровотечением</a:t>
            </a:r>
            <a:r>
              <a:rPr lang="ru-RU" sz="2400" b="1" dirty="0"/>
              <a:t>, так и </a:t>
            </a:r>
            <a:r>
              <a:rPr lang="ru-RU" sz="2800" b="1" i="1" dirty="0" err="1">
                <a:solidFill>
                  <a:srgbClr val="FF0000"/>
                </a:solidFill>
              </a:rPr>
              <a:t>микротромбозами</a:t>
            </a:r>
            <a:endParaRPr lang="ru-RU" sz="2400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946400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Rectangle 6"/>
          <p:cNvSpPr>
            <a:spLocks noGrp="1" noChangeArrowheads="1"/>
          </p:cNvSpPr>
          <p:nvPr>
            <p:ph type="title"/>
          </p:nvPr>
        </p:nvSpPr>
        <p:spPr>
          <a:xfrm>
            <a:off x="3995936" y="2060848"/>
            <a:ext cx="5055755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ru-RU" sz="1400" b="1" dirty="0"/>
              <a:t>Морфология ДВС-синдрома: тромбы в сосудах микроциркуляции легких (показаны стрелкой) при эмболии амниотической жидкостью</a:t>
            </a:r>
            <a:r>
              <a:rPr lang="ru-RU" sz="1600" b="1" dirty="0"/>
              <a:t> </a:t>
            </a:r>
            <a:r>
              <a:rPr lang="ru-RU" sz="1200" dirty="0"/>
              <a:t>(автор </a:t>
            </a:r>
            <a:r>
              <a:rPr lang="ru-RU" sz="1200" dirty="0" err="1"/>
              <a:t>микрофото</a:t>
            </a:r>
            <a:r>
              <a:rPr lang="ru-RU" sz="1200" dirty="0"/>
              <a:t> А.В. Спирин, 2006).</a:t>
            </a:r>
            <a:endParaRPr lang="ru-RU" sz="1600" b="1" dirty="0"/>
          </a:p>
        </p:txBody>
      </p:sp>
      <p:pic>
        <p:nvPicPr>
          <p:cNvPr id="24580" name="Picture 5" descr="41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lum contrast="10000"/>
          </a:blip>
          <a:srcRect/>
          <a:stretch>
            <a:fillRect/>
          </a:stretch>
        </p:blipFill>
        <p:spPr>
          <a:xfrm>
            <a:off x="4086650" y="3322962"/>
            <a:ext cx="4837846" cy="3312368"/>
          </a:xfrm>
          <a:prstGeom prst="roundRect">
            <a:avLst/>
          </a:prstGeom>
          <a:effectLst>
            <a:softEdge rad="112500"/>
          </a:effectLst>
        </p:spPr>
      </p:pic>
      <p:sp>
        <p:nvSpPr>
          <p:cNvPr id="25605" name="Line 8"/>
          <p:cNvSpPr>
            <a:spLocks noChangeShapeType="1"/>
          </p:cNvSpPr>
          <p:nvPr/>
        </p:nvSpPr>
        <p:spPr bwMode="auto">
          <a:xfrm>
            <a:off x="4560218" y="3645024"/>
            <a:ext cx="360363" cy="6477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5606" name="Line 9"/>
          <p:cNvSpPr>
            <a:spLocks noChangeShapeType="1"/>
          </p:cNvSpPr>
          <p:nvPr/>
        </p:nvSpPr>
        <p:spPr bwMode="auto">
          <a:xfrm flipH="1">
            <a:off x="5796136" y="4148509"/>
            <a:ext cx="71438" cy="576263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5607" name="Line 10"/>
          <p:cNvSpPr>
            <a:spLocks noChangeShapeType="1"/>
          </p:cNvSpPr>
          <p:nvPr/>
        </p:nvSpPr>
        <p:spPr bwMode="auto">
          <a:xfrm flipH="1">
            <a:off x="8100392" y="4077072"/>
            <a:ext cx="360362" cy="6477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283536" y="188640"/>
            <a:ext cx="86409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FF0000"/>
                </a:solidFill>
              </a:rPr>
              <a:t>Основа диагностики ДВС-синдрома – выявление </a:t>
            </a:r>
            <a:r>
              <a:rPr lang="ru-RU" sz="2800" b="1" dirty="0" err="1">
                <a:solidFill>
                  <a:srgbClr val="FF0000"/>
                </a:solidFill>
              </a:rPr>
              <a:t>микротромбоза</a:t>
            </a:r>
            <a:r>
              <a:rPr lang="ru-RU" sz="2800" b="1" dirty="0">
                <a:solidFill>
                  <a:srgbClr val="FF0000"/>
                </a:solidFill>
              </a:rPr>
              <a:t>, а не кровотечения!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952" y="1753858"/>
            <a:ext cx="1712565" cy="220246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1556792"/>
            <a:ext cx="1738076" cy="295232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117" y="4581128"/>
            <a:ext cx="2627158" cy="2036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715143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260350" y="1376362"/>
            <a:ext cx="8682466" cy="3920408"/>
          </a:xfrm>
          <a:solidFill>
            <a:schemeClr val="bg1">
              <a:alpha val="39000"/>
            </a:schemeClr>
          </a:solidFill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1600" dirty="0">
                <a:solidFill>
                  <a:srgbClr val="801C02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08.02.16 г.</a:t>
            </a:r>
            <a:r>
              <a:rPr lang="ru-RU" sz="1600" dirty="0">
                <a:solidFill>
                  <a:srgbClr val="801C02"/>
                </a:solidFill>
              </a:rPr>
              <a:t>  </a:t>
            </a:r>
          </a:p>
          <a:p>
            <a:pPr marL="0" indent="0">
              <a:buNone/>
            </a:pPr>
            <a:r>
              <a:rPr lang="ru-RU" sz="1600" b="1" dirty="0"/>
              <a:t>Состояние больной тяжелое. В сознании, реагирует адекватно. Дыхание самостоятельное. Кожные покровы бледные, лицо пастозное, на нижних конечностях отеков нет. </a:t>
            </a:r>
            <a:br>
              <a:rPr lang="ru-RU" sz="1600" b="1" dirty="0"/>
            </a:br>
            <a:r>
              <a:rPr lang="ru-RU" sz="1600" b="1" dirty="0"/>
              <a:t>В легких дыхание проводится по всем полям, везикулярное. Тоны сердца ритмичные, гемодинамика стабильная.</a:t>
            </a:r>
            <a:endParaRPr lang="en-US" sz="1600" b="1" dirty="0"/>
          </a:p>
          <a:p>
            <a:pPr marL="357188" indent="-357188">
              <a:buClr>
                <a:schemeClr val="accent2">
                  <a:lumMod val="60000"/>
                  <a:lumOff val="40000"/>
                </a:schemeClr>
              </a:buClr>
              <a:buFont typeface="Wingdings" charset="2"/>
              <a:buChar char="ü"/>
            </a:pPr>
            <a:r>
              <a:rPr lang="ru-RU" sz="1600" b="1" dirty="0"/>
              <a:t>АД – 120/75 мм рт. ст., </a:t>
            </a:r>
          </a:p>
          <a:p>
            <a:pPr marL="357188" indent="-357188">
              <a:buClr>
                <a:schemeClr val="accent2">
                  <a:lumMod val="60000"/>
                  <a:lumOff val="40000"/>
                </a:schemeClr>
              </a:buClr>
              <a:buFont typeface="Wingdings" charset="2"/>
              <a:buChar char="ü"/>
            </a:pPr>
            <a:r>
              <a:rPr lang="en-US" sz="1600" b="1" dirty="0"/>
              <a:t>Ps</a:t>
            </a:r>
            <a:r>
              <a:rPr lang="ru-RU" sz="1600" b="1" dirty="0"/>
              <a:t> – 90 уд. в мин. </a:t>
            </a:r>
          </a:p>
          <a:p>
            <a:pPr marL="357188" indent="-357188">
              <a:buClr>
                <a:schemeClr val="accent2">
                  <a:lumMod val="60000"/>
                  <a:lumOff val="40000"/>
                </a:schemeClr>
              </a:buClr>
              <a:buFont typeface="Wingdings" charset="2"/>
              <a:buChar char="ü"/>
            </a:pPr>
            <a:r>
              <a:rPr lang="en-US" sz="1600" b="1" dirty="0"/>
              <a:t>T</a:t>
            </a:r>
            <a:r>
              <a:rPr lang="ru-RU" sz="1600" b="1" dirty="0"/>
              <a:t> тела – 36,7 градусов С.</a:t>
            </a:r>
            <a:endParaRPr lang="en-US" sz="1600" b="1" dirty="0"/>
          </a:p>
          <a:p>
            <a:pPr marL="357188" indent="-357188">
              <a:buClr>
                <a:schemeClr val="accent2">
                  <a:lumMod val="60000"/>
                  <a:lumOff val="40000"/>
                </a:schemeClr>
              </a:buClr>
              <a:buFont typeface="Wingdings" charset="2"/>
              <a:buChar char="ü"/>
            </a:pPr>
            <a:r>
              <a:rPr lang="ru-RU" sz="1600" b="1" dirty="0"/>
              <a:t>Живот мягкий, кишечник не вздут, перистальтика есть.</a:t>
            </a:r>
            <a:endParaRPr lang="en-US" sz="1600" b="1" dirty="0"/>
          </a:p>
          <a:p>
            <a:pPr marL="357188" indent="-357188">
              <a:buClr>
                <a:schemeClr val="accent2">
                  <a:lumMod val="60000"/>
                  <a:lumOff val="40000"/>
                </a:schemeClr>
              </a:buClr>
              <a:buFont typeface="Wingdings" charset="2"/>
              <a:buChar char="ü"/>
            </a:pPr>
            <a:r>
              <a:rPr lang="ru-RU" sz="1600" b="1" dirty="0"/>
              <a:t>Матка плотная, сократилась. Выделения из п/п – нет. </a:t>
            </a:r>
          </a:p>
          <a:p>
            <a:pPr marL="357188" indent="-357188">
              <a:buClr>
                <a:schemeClr val="accent2">
                  <a:lumMod val="60000"/>
                  <a:lumOff val="40000"/>
                </a:schemeClr>
              </a:buClr>
              <a:buFont typeface="Wingdings" charset="2"/>
              <a:buChar char="ü"/>
            </a:pPr>
            <a:r>
              <a:rPr lang="ru-RU" sz="1600" b="1" dirty="0"/>
              <a:t>Диурез за сутки (07.02) – 330,0 мл.</a:t>
            </a:r>
            <a:endParaRPr lang="en-US" sz="1600" b="1" dirty="0"/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255588" y="288824"/>
            <a:ext cx="8708292" cy="6441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indent="-457200" algn="l" defTabSz="4572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2500" b="1" kern="120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ea typeface="+mj-ea"/>
                <a:cs typeface="Arial"/>
              </a:defRPr>
            </a:lvl1pPr>
            <a:lvl2pPr indent="-457200" algn="l" defTabSz="4572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D0D0D"/>
                </a:solidFill>
                <a:latin typeface="Arial" pitchFamily="34" charset="0"/>
                <a:cs typeface="Arial" pitchFamily="34" charset="0"/>
              </a:defRPr>
            </a:lvl2pPr>
            <a:lvl3pPr indent="-457200" algn="l" defTabSz="4572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D0D0D"/>
                </a:solidFill>
                <a:latin typeface="Arial" pitchFamily="34" charset="0"/>
                <a:cs typeface="Arial" pitchFamily="34" charset="0"/>
              </a:defRPr>
            </a:lvl3pPr>
            <a:lvl4pPr indent="-457200" algn="l" defTabSz="4572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D0D0D"/>
                </a:solidFill>
                <a:latin typeface="Arial" pitchFamily="34" charset="0"/>
                <a:cs typeface="Arial" pitchFamily="34" charset="0"/>
              </a:defRPr>
            </a:lvl4pPr>
            <a:lvl5pPr indent="-457200" algn="l" defTabSz="4572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D0D0D"/>
                </a:solidFill>
                <a:latin typeface="Arial" pitchFamily="34" charset="0"/>
                <a:cs typeface="Arial" pitchFamily="34" charset="0"/>
              </a:defRPr>
            </a:lvl5pPr>
            <a:lvl6pPr marL="457200" indent="-457200" algn="l" defTabSz="4572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D0D0D"/>
                </a:solidFill>
                <a:latin typeface="Arial" pitchFamily="34" charset="0"/>
                <a:cs typeface="Arial" pitchFamily="34" charset="0"/>
              </a:defRPr>
            </a:lvl6pPr>
            <a:lvl7pPr marL="914400" indent="-457200" algn="l" defTabSz="4572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D0D0D"/>
                </a:solidFill>
                <a:latin typeface="Arial" pitchFamily="34" charset="0"/>
                <a:cs typeface="Arial" pitchFamily="34" charset="0"/>
              </a:defRPr>
            </a:lvl7pPr>
            <a:lvl8pPr marL="1371600" indent="-457200" algn="l" defTabSz="4572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D0D0D"/>
                </a:solidFill>
                <a:latin typeface="Arial" pitchFamily="34" charset="0"/>
                <a:cs typeface="Arial" pitchFamily="34" charset="0"/>
              </a:defRPr>
            </a:lvl8pPr>
            <a:lvl9pPr marL="1828800" indent="-457200" algn="l" defTabSz="4572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D0D0D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ru-RU" sz="2400" dirty="0">
                <a:solidFill>
                  <a:srgbClr val="FF0000"/>
                </a:solidFill>
                <a:latin typeface="+mn-lt"/>
              </a:rPr>
              <a:t>Клинический случай</a:t>
            </a:r>
          </a:p>
        </p:txBody>
      </p:sp>
    </p:spTree>
    <p:extLst>
      <p:ext uri="{BB962C8B-B14F-4D97-AF65-F5344CB8AC3E}">
        <p14:creationId xmlns:p14="http://schemas.microsoft.com/office/powerpoint/2010/main" val="2334857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4176297221"/>
              </p:ext>
            </p:extLst>
          </p:nvPr>
        </p:nvGraphicFramePr>
        <p:xfrm>
          <a:off x="414338" y="1376363"/>
          <a:ext cx="8729662" cy="54213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284163"/>
            <a:ext cx="6991350" cy="360362"/>
          </a:xfr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algn="ctr"/>
            <a:r>
              <a:rPr lang="ru-RU" sz="2400" b="1" dirty="0"/>
              <a:t>Динамика лабораторных признаков ТМА у пациентки</a:t>
            </a:r>
            <a:endParaRPr lang="en-US" sz="2400" b="1" dirty="0"/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1098294" y="1656006"/>
            <a:ext cx="0" cy="4429496"/>
          </a:xfrm>
          <a:prstGeom prst="straightConnector1">
            <a:avLst/>
          </a:prstGeom>
          <a:ln w="38100">
            <a:solidFill>
              <a:srgbClr val="FF6600"/>
            </a:solidFill>
            <a:tailEnd type="arrow"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 rot="5400000" flipV="1">
            <a:off x="-318019" y="3095167"/>
            <a:ext cx="3154646" cy="276999"/>
          </a:xfrm>
          <a:prstGeom prst="rect">
            <a:avLst/>
          </a:prstGeom>
          <a:solidFill>
            <a:srgbClr val="ED7D31">
              <a:alpha val="48000"/>
            </a:srgbClr>
          </a:solidFill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r"/>
            <a:r>
              <a:rPr lang="ru-RU" sz="1200" i="1" dirty="0">
                <a:solidFill>
                  <a:srgbClr val="FBE5D6"/>
                </a:solidFill>
                <a:latin typeface="+mj-lt"/>
              </a:rPr>
              <a:t>оперативное родоразрешение 26.02.16</a:t>
            </a:r>
            <a:endParaRPr lang="en-US" sz="1200" i="1" dirty="0">
              <a:solidFill>
                <a:srgbClr val="FBE5D6"/>
              </a:solidFill>
              <a:latin typeface="+mj-lt"/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2303552" y="1644300"/>
            <a:ext cx="0" cy="4429496"/>
          </a:xfrm>
          <a:prstGeom prst="straightConnector1">
            <a:avLst/>
          </a:prstGeom>
          <a:ln w="38100">
            <a:solidFill>
              <a:srgbClr val="FF6600"/>
            </a:solidFill>
            <a:tailEnd type="arrow"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 rot="16200000">
            <a:off x="893595" y="3092240"/>
            <a:ext cx="3160497" cy="276999"/>
          </a:xfrm>
          <a:prstGeom prst="rect">
            <a:avLst/>
          </a:prstGeom>
          <a:solidFill>
            <a:srgbClr val="ED7D31">
              <a:alpha val="48000"/>
            </a:srgbClr>
          </a:solidFill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r"/>
            <a:r>
              <a:rPr lang="ru-RU" sz="1200" i="1" dirty="0">
                <a:solidFill>
                  <a:srgbClr val="FBE5D6"/>
                </a:solidFill>
                <a:latin typeface="+mj-lt"/>
              </a:rPr>
              <a:t>ЛДГ 6600 Ед</a:t>
            </a:r>
            <a:r>
              <a:rPr lang="en-US" sz="1200" i="1" dirty="0">
                <a:solidFill>
                  <a:srgbClr val="FBE5D6"/>
                </a:solidFill>
                <a:latin typeface="+mj-lt"/>
              </a:rPr>
              <a:t>/</a:t>
            </a:r>
            <a:r>
              <a:rPr lang="ru-RU" sz="1200" i="1" dirty="0">
                <a:solidFill>
                  <a:srgbClr val="FBE5D6"/>
                </a:solidFill>
                <a:latin typeface="+mj-lt"/>
              </a:rPr>
              <a:t>л, определены шизоциты</a:t>
            </a:r>
            <a:endParaRPr lang="en-US" sz="1200" i="1" dirty="0">
              <a:solidFill>
                <a:srgbClr val="FBE5D6"/>
              </a:solidFill>
              <a:latin typeface="+mj-lt"/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8681934" y="1661860"/>
            <a:ext cx="0" cy="4429496"/>
          </a:xfrm>
          <a:prstGeom prst="straightConnector1">
            <a:avLst/>
          </a:prstGeom>
          <a:ln w="38100">
            <a:solidFill>
              <a:srgbClr val="FF6600"/>
            </a:solidFill>
            <a:tailEnd type="arrow"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 rot="16200000">
            <a:off x="7257677" y="3103934"/>
            <a:ext cx="3160518" cy="276999"/>
          </a:xfrm>
          <a:prstGeom prst="rect">
            <a:avLst/>
          </a:prstGeom>
          <a:solidFill>
            <a:srgbClr val="ED7D31">
              <a:alpha val="48000"/>
            </a:srgbClr>
          </a:solidFill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r"/>
            <a:r>
              <a:rPr lang="ru-RU" sz="1200" i="1" dirty="0">
                <a:solidFill>
                  <a:srgbClr val="FBE5D6"/>
                </a:solidFill>
                <a:latin typeface="+mj-lt"/>
              </a:rPr>
              <a:t>инфузия экулизумаба 11.02.16 </a:t>
            </a:r>
            <a:endParaRPr lang="en-US" sz="1200" i="1" dirty="0">
              <a:solidFill>
                <a:srgbClr val="FBE5D6"/>
              </a:solidFill>
              <a:latin typeface="+mj-lt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60350" y="855883"/>
            <a:ext cx="8723434" cy="523220"/>
          </a:xfrm>
          <a:prstGeom prst="rect">
            <a:avLst/>
          </a:prstGeom>
          <a:solidFill>
            <a:srgbClr val="ED7D31">
              <a:alpha val="54000"/>
            </a:srgbClr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rgbClr val="FBE5D6"/>
                </a:solidFill>
              </a:rPr>
              <a:t>Проведено: </a:t>
            </a:r>
            <a:r>
              <a:rPr lang="ru-RU" sz="1400" dirty="0">
                <a:solidFill>
                  <a:srgbClr val="FBE5D6"/>
                </a:solidFill>
              </a:rPr>
              <a:t>гемодиализ, инфузионно-трансфузионная, седативная,  антигипертензивная, антианемическая, метаболическая терапия.</a:t>
            </a:r>
            <a:endParaRPr lang="en-US" sz="1400" dirty="0">
              <a:solidFill>
                <a:srgbClr val="FBE5D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4421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6-04-06 at 18.03.1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6647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0"/>
            <a:ext cx="8229600" cy="1143000"/>
          </a:xfrm>
        </p:spPr>
        <p:txBody>
          <a:bodyPr/>
          <a:lstStyle/>
          <a:p>
            <a:pPr algn="l"/>
            <a:r>
              <a:rPr lang="ru-RU" dirty="0"/>
              <a:t>Пациентка К., 28 лет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1124744"/>
            <a:ext cx="8784976" cy="4824536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2000" dirty="0"/>
              <a:t>Май 2016 (26 неделя) – протеинурия, АГ</a:t>
            </a:r>
          </a:p>
          <a:p>
            <a:pPr marL="0" indent="0" algn="just">
              <a:buNone/>
            </a:pPr>
            <a:r>
              <a:rPr lang="ru-RU" sz="2000" dirty="0"/>
              <a:t>Июнь 2016 (28-29 неделя) – антенатальная гибель плода</a:t>
            </a:r>
          </a:p>
          <a:p>
            <a:pPr marL="0" indent="0" algn="just">
              <a:buNone/>
            </a:pPr>
            <a:r>
              <a:rPr lang="ru-RU" sz="2000" dirty="0"/>
              <a:t>12.06.16 преждевременные роды путем операции кесарева сечения</a:t>
            </a:r>
          </a:p>
          <a:p>
            <a:pPr marL="0" indent="0" algn="just">
              <a:buNone/>
            </a:pPr>
            <a:r>
              <a:rPr lang="en-US" sz="2000" dirty="0"/>
              <a:t>14.06.15 </a:t>
            </a:r>
            <a:r>
              <a:rPr lang="ru-RU" sz="2000" dirty="0"/>
              <a:t>переведена в отделение реанимации, выставлен диагноз </a:t>
            </a:r>
            <a:r>
              <a:rPr lang="en-US" sz="2000" dirty="0"/>
              <a:t>HELLP?, </a:t>
            </a:r>
            <a:r>
              <a:rPr lang="ru-RU" sz="2000" dirty="0" err="1"/>
              <a:t>аГУС</a:t>
            </a:r>
            <a:r>
              <a:rPr lang="ru-RU" sz="2000" dirty="0"/>
              <a:t>?, проводился ГД, </a:t>
            </a:r>
            <a:r>
              <a:rPr lang="ru-RU" sz="2000" dirty="0" err="1"/>
              <a:t>инфузии</a:t>
            </a:r>
            <a:r>
              <a:rPr lang="ru-RU" sz="2000" dirty="0"/>
              <a:t> СЗП, </a:t>
            </a:r>
            <a:r>
              <a:rPr lang="ru-RU" sz="2000" dirty="0" err="1"/>
              <a:t>эритроцитарной</a:t>
            </a:r>
            <a:r>
              <a:rPr lang="ru-RU" sz="2000" dirty="0"/>
              <a:t> массы</a:t>
            </a:r>
          </a:p>
          <a:p>
            <a:pPr marL="0" indent="0" algn="just">
              <a:buNone/>
            </a:pPr>
            <a:endParaRPr lang="ru-RU" sz="2400" dirty="0"/>
          </a:p>
          <a:p>
            <a:pPr marL="0" indent="0" algn="just">
              <a:buNone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135093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0"/>
            <a:ext cx="8229600" cy="1143000"/>
          </a:xfrm>
        </p:spPr>
        <p:txBody>
          <a:bodyPr/>
          <a:lstStyle/>
          <a:p>
            <a:pPr algn="l"/>
            <a:r>
              <a:rPr lang="ru-RU" dirty="0"/>
              <a:t>Пациентка К., 28 лет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1124744"/>
            <a:ext cx="8784976" cy="4824536"/>
          </a:xfrm>
        </p:spPr>
        <p:txBody>
          <a:bodyPr>
            <a:normAutofit fontScale="92500" lnSpcReduction="10000"/>
          </a:bodyPr>
          <a:lstStyle/>
          <a:p>
            <a:pPr marL="0" indent="0" algn="just">
              <a:buNone/>
            </a:pPr>
            <a:r>
              <a:rPr lang="ru-RU" sz="2400" dirty="0"/>
              <a:t>Май 2016 (26 неделя) – протеинурия, АГ</a:t>
            </a:r>
          </a:p>
          <a:p>
            <a:pPr marL="0" indent="0" algn="just">
              <a:buNone/>
            </a:pPr>
            <a:r>
              <a:rPr lang="ru-RU" sz="2400" dirty="0"/>
              <a:t>Июнь 2016 (28-29 неделя) – антенатальная гибель плода</a:t>
            </a:r>
          </a:p>
          <a:p>
            <a:pPr marL="0" indent="0" algn="just">
              <a:buNone/>
            </a:pPr>
            <a:r>
              <a:rPr lang="ru-RU" sz="2400" dirty="0"/>
              <a:t>12.06.16 преждевременные роды путем операции кесарева сечения</a:t>
            </a:r>
          </a:p>
          <a:p>
            <a:pPr marL="0" indent="0" algn="just">
              <a:buNone/>
            </a:pPr>
            <a:r>
              <a:rPr lang="en-US" sz="2400" dirty="0"/>
              <a:t>14.06.15 </a:t>
            </a:r>
            <a:r>
              <a:rPr lang="ru-RU" sz="2400" dirty="0"/>
              <a:t>переведена в отделение реанимации, выставлен диагноз </a:t>
            </a:r>
            <a:r>
              <a:rPr lang="en-US" sz="2400" dirty="0"/>
              <a:t>HELLP?, </a:t>
            </a:r>
            <a:r>
              <a:rPr lang="ru-RU" sz="2400" dirty="0" err="1"/>
              <a:t>аГУС</a:t>
            </a:r>
            <a:r>
              <a:rPr lang="ru-RU" sz="2400" dirty="0"/>
              <a:t>?, проводился ГД, ИВЛ, инфузии СЗП, </a:t>
            </a:r>
            <a:r>
              <a:rPr lang="ru-RU" sz="2400" dirty="0" err="1"/>
              <a:t>эритроцитарной</a:t>
            </a:r>
            <a:r>
              <a:rPr lang="ru-RU" sz="2400" dirty="0"/>
              <a:t> массы</a:t>
            </a:r>
          </a:p>
          <a:p>
            <a:pPr marL="0" indent="0" algn="just">
              <a:buNone/>
            </a:pPr>
            <a:r>
              <a:rPr lang="ru-RU" sz="2400" b="1" dirty="0"/>
              <a:t>23.06.16 начата терапия </a:t>
            </a:r>
            <a:r>
              <a:rPr lang="ru-RU" sz="2400" b="1" dirty="0" err="1"/>
              <a:t>экулизумабом</a:t>
            </a:r>
            <a:endParaRPr lang="ru-RU" sz="2400" b="1" dirty="0"/>
          </a:p>
          <a:p>
            <a:pPr marL="0" indent="0" algn="just">
              <a:buNone/>
            </a:pPr>
            <a:r>
              <a:rPr lang="ru-RU" sz="2400" b="1" dirty="0"/>
              <a:t>С 30.06.16 – увеличение диуреза, </a:t>
            </a:r>
          </a:p>
          <a:p>
            <a:pPr marL="0" indent="0" algn="just">
              <a:buNone/>
            </a:pPr>
            <a:r>
              <a:rPr lang="ru-RU" sz="2400" b="1" dirty="0"/>
              <a:t>к 14.07.16 диурез восстановлен (полиурия до 5 л), </a:t>
            </a:r>
          </a:p>
          <a:p>
            <a:pPr marL="0" indent="0" algn="just">
              <a:buNone/>
            </a:pPr>
            <a:r>
              <a:rPr lang="ru-RU" sz="2400" b="1" dirty="0"/>
              <a:t>к 01.08.16 – нормализация диуреза (2 л), восстановление почечной функции, разрешение азотемии (</a:t>
            </a:r>
            <a:r>
              <a:rPr lang="ru-RU" sz="2400" b="1" dirty="0" err="1"/>
              <a:t>креатинин</a:t>
            </a:r>
            <a:r>
              <a:rPr lang="ru-RU" sz="2400" b="1" dirty="0"/>
              <a:t> крови 66 </a:t>
            </a:r>
            <a:r>
              <a:rPr lang="ru-RU" sz="2400" b="1" dirty="0" err="1"/>
              <a:t>мкмоль</a:t>
            </a:r>
            <a:r>
              <a:rPr lang="en-US" sz="2400" b="1" dirty="0"/>
              <a:t>/</a:t>
            </a:r>
            <a:r>
              <a:rPr lang="ru-RU" sz="2400" b="1" dirty="0"/>
              <a:t>л, мочевина 6,7 мм</a:t>
            </a:r>
            <a:r>
              <a:rPr lang="en-US" sz="2400" b="1" dirty="0"/>
              <a:t>/</a:t>
            </a:r>
            <a:r>
              <a:rPr lang="ru-RU" sz="2400" b="1" dirty="0"/>
              <a:t>л), увеличение числа тромбоцитов до </a:t>
            </a:r>
            <a:r>
              <a:rPr lang="en-US" sz="2400" b="1" dirty="0"/>
              <a:t>N</a:t>
            </a:r>
            <a:r>
              <a:rPr lang="ru-RU" sz="2400" b="1" dirty="0"/>
              <a:t> (</a:t>
            </a:r>
            <a:r>
              <a:rPr lang="en-US" sz="2400" b="1" dirty="0"/>
              <a:t>&gt;200*10^9/</a:t>
            </a:r>
            <a:r>
              <a:rPr lang="ru-RU" sz="2400" b="1" dirty="0"/>
              <a:t>л)</a:t>
            </a:r>
            <a:r>
              <a:rPr lang="en-US" sz="2400" b="1" dirty="0"/>
              <a:t>, </a:t>
            </a:r>
            <a:r>
              <a:rPr lang="ru-RU" sz="2400" b="1" dirty="0"/>
              <a:t>разрешение тяжелой анемии и повышение гемоглобина до НГН (103-109 г</a:t>
            </a:r>
            <a:r>
              <a:rPr lang="en-US" sz="2400" b="1" dirty="0"/>
              <a:t>/</a:t>
            </a:r>
            <a:r>
              <a:rPr lang="ru-RU" sz="2400" b="1" dirty="0"/>
              <a:t>л)</a:t>
            </a:r>
          </a:p>
          <a:p>
            <a:pPr marL="0" indent="0" algn="just">
              <a:buNone/>
            </a:pPr>
            <a:endParaRPr lang="ru-RU" sz="2400" dirty="0"/>
          </a:p>
          <a:p>
            <a:pPr marL="0" indent="0" algn="just">
              <a:buNone/>
            </a:pPr>
            <a:endParaRPr lang="ru-RU" sz="2400" dirty="0"/>
          </a:p>
          <a:p>
            <a:pPr marL="0" indent="0" algn="just">
              <a:buNone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985160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8864" y="-99392"/>
            <a:ext cx="8229600" cy="1143000"/>
          </a:xfrm>
        </p:spPr>
        <p:txBody>
          <a:bodyPr>
            <a:normAutofit/>
          </a:bodyPr>
          <a:lstStyle/>
          <a:p>
            <a:r>
              <a:rPr lang="ru-RU" dirty="0"/>
              <a:t>Динамика ТМА у пациентки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07504" y="5428381"/>
            <a:ext cx="223224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/>
              <a:t>Проводимая терапия: </a:t>
            </a:r>
            <a:r>
              <a:rPr lang="ru-RU" sz="1200" dirty="0" err="1"/>
              <a:t>цефтриаксон</a:t>
            </a:r>
            <a:r>
              <a:rPr lang="ru-RU" sz="1200" dirty="0"/>
              <a:t>, </a:t>
            </a:r>
            <a:r>
              <a:rPr lang="ru-RU" sz="1200" dirty="0" err="1"/>
              <a:t>гептрал</a:t>
            </a:r>
            <a:r>
              <a:rPr lang="ru-RU" sz="1200" dirty="0"/>
              <a:t>, фуросемид, сульфат магния, </a:t>
            </a:r>
            <a:r>
              <a:rPr lang="ru-RU" sz="1200" dirty="0" err="1"/>
              <a:t>транексам</a:t>
            </a:r>
            <a:r>
              <a:rPr lang="ru-RU" sz="1200" dirty="0"/>
              <a:t>, СЗП, </a:t>
            </a:r>
            <a:r>
              <a:rPr lang="ru-RU" sz="1200" dirty="0" err="1"/>
              <a:t>эритроцитарная</a:t>
            </a:r>
            <a:r>
              <a:rPr lang="ru-RU" sz="1200" dirty="0"/>
              <a:t> масса, </a:t>
            </a:r>
            <a:r>
              <a:rPr lang="ru-RU" sz="1200" dirty="0" err="1"/>
              <a:t>метилпреднизолон</a:t>
            </a:r>
            <a:r>
              <a:rPr lang="ru-RU" sz="1200" dirty="0"/>
              <a:t>, </a:t>
            </a:r>
            <a:r>
              <a:rPr lang="ru-RU" sz="1200" dirty="0" err="1"/>
              <a:t>ульказол</a:t>
            </a:r>
            <a:r>
              <a:rPr lang="ru-RU" sz="1200" dirty="0"/>
              <a:t>, ЗПТ (ГД)</a:t>
            </a:r>
            <a:endParaRPr lang="en-US" sz="1200" dirty="0"/>
          </a:p>
        </p:txBody>
      </p:sp>
      <p:graphicFrame>
        <p:nvGraphicFramePr>
          <p:cNvPr id="8" name="Chart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98561549"/>
              </p:ext>
            </p:extLst>
          </p:nvPr>
        </p:nvGraphicFramePr>
        <p:xfrm>
          <a:off x="107504" y="908720"/>
          <a:ext cx="9036496" cy="46861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Right Brace 8"/>
          <p:cNvSpPr/>
          <p:nvPr/>
        </p:nvSpPr>
        <p:spPr>
          <a:xfrm rot="5400000">
            <a:off x="971600" y="4586547"/>
            <a:ext cx="210605" cy="1650765"/>
          </a:xfrm>
          <a:prstGeom prst="rightBrace">
            <a:avLst/>
          </a:prstGeom>
          <a:noFill/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 rot="16200000">
            <a:off x="-41159" y="2560258"/>
            <a:ext cx="396044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</a:rPr>
              <a:t>Начата терапия </a:t>
            </a:r>
            <a:r>
              <a:rPr lang="ru-RU" b="1" dirty="0" err="1">
                <a:solidFill>
                  <a:srgbClr val="002060"/>
                </a:solidFill>
              </a:rPr>
              <a:t>экулизумабом</a:t>
            </a:r>
            <a:endParaRPr lang="en-US" b="1" dirty="0">
              <a:solidFill>
                <a:srgbClr val="002060"/>
              </a:solidFill>
            </a:endParaRPr>
          </a:p>
        </p:txBody>
      </p:sp>
      <p:sp>
        <p:nvSpPr>
          <p:cNvPr id="16" name="Right Arrow 15"/>
          <p:cNvSpPr/>
          <p:nvPr/>
        </p:nvSpPr>
        <p:spPr>
          <a:xfrm>
            <a:off x="2051720" y="1196752"/>
            <a:ext cx="6984776" cy="180020"/>
          </a:xfrm>
          <a:prstGeom prst="rightArrow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729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10"/>
          <p:cNvSpPr>
            <a:spLocks noGrp="1" noChangeArrowheads="1"/>
          </p:cNvSpPr>
          <p:nvPr>
            <p:ph type="title"/>
          </p:nvPr>
        </p:nvSpPr>
        <p:spPr>
          <a:xfrm>
            <a:off x="684212" y="274638"/>
            <a:ext cx="8307388" cy="1143000"/>
          </a:xfrm>
        </p:spPr>
        <p:txBody>
          <a:bodyPr anchorCtr="1">
            <a:normAutofit fontScale="90000"/>
          </a:bodyPr>
          <a:lstStyle/>
          <a:p>
            <a:pPr algn="ctr" eaLnBrk="1" hangingPunct="1"/>
            <a:r>
              <a:rPr lang="ru-RU" altLang="en-US" sz="2400" b="1" dirty="0"/>
              <a:t>Проведение </a:t>
            </a:r>
            <a:r>
              <a:rPr lang="ru-RU" altLang="en-US" sz="2400" b="1" dirty="0" err="1" smtClean="0"/>
              <a:t>плазматерапии</a:t>
            </a:r>
            <a:r>
              <a:rPr lang="ru-RU" altLang="en-US" sz="2400" b="1" dirty="0" smtClean="0"/>
              <a:t> </a:t>
            </a:r>
            <a:r>
              <a:rPr lang="ru-RU" altLang="en-US" sz="2400" b="1" dirty="0"/>
              <a:t>у пациентов с </a:t>
            </a:r>
            <a:r>
              <a:rPr lang="ru-RU" altLang="en-US" sz="2400" b="1" dirty="0" err="1"/>
              <a:t>аГУС</a:t>
            </a:r>
            <a:r>
              <a:rPr lang="ru-RU" altLang="en-US" sz="2400" b="1" dirty="0"/>
              <a:t> в целом не эффективно и связано с риском побочных явлений</a:t>
            </a:r>
            <a:r>
              <a:rPr lang="en-US" altLang="en-US" sz="2400" b="1" dirty="0"/>
              <a:t/>
            </a:r>
            <a:br>
              <a:rPr lang="en-US" altLang="en-US" sz="2400" b="1" dirty="0"/>
            </a:br>
            <a:endParaRPr lang="en-US" altLang="en-US" sz="2400" b="1" dirty="0"/>
          </a:p>
        </p:txBody>
      </p:sp>
      <p:sp>
        <p:nvSpPr>
          <p:cNvPr id="39939" name="Rectangle 11"/>
          <p:cNvSpPr>
            <a:spLocks noGrp="1" noChangeArrowheads="1"/>
          </p:cNvSpPr>
          <p:nvPr>
            <p:ph idx="1"/>
          </p:nvPr>
        </p:nvSpPr>
        <p:spPr>
          <a:xfrm>
            <a:off x="381000" y="1440031"/>
            <a:ext cx="8383588" cy="4637088"/>
          </a:xfrm>
        </p:spPr>
        <p:txBody>
          <a:bodyPr anchorCtr="1">
            <a:normAutofit/>
          </a:bodyPr>
          <a:lstStyle/>
          <a:p>
            <a:pPr marL="363538" indent="-363538" algn="just" eaLnBrk="1" hangingPunct="1">
              <a:buFont typeface="Arial" charset="0"/>
              <a:buChar char="●"/>
              <a:defRPr/>
            </a:pPr>
            <a:r>
              <a:rPr lang="ru-RU" sz="2200" b="1" dirty="0"/>
              <a:t>Более 7</a:t>
            </a:r>
            <a:r>
              <a:rPr lang="en-US" sz="2200" b="1" dirty="0"/>
              <a:t>0% </a:t>
            </a:r>
            <a:r>
              <a:rPr lang="ru-RU" sz="2200" b="1" dirty="0"/>
              <a:t>пациенто</a:t>
            </a:r>
            <a:r>
              <a:rPr lang="ru-RU" sz="2200" dirty="0"/>
              <a:t>в умирают, нуждаются в диализе или страдают от хронического поражения почек </a:t>
            </a:r>
            <a:r>
              <a:rPr lang="ru-RU" sz="2200" b="1" dirty="0"/>
              <a:t>в течение 3х лет после постановки диагноза</a:t>
            </a:r>
            <a:r>
              <a:rPr lang="en-US" sz="2200" baseline="30000" dirty="0"/>
              <a:t>1</a:t>
            </a:r>
          </a:p>
          <a:p>
            <a:pPr marL="363538" indent="-363538" algn="just" eaLnBrk="1" hangingPunct="1">
              <a:buFont typeface="Arial" charset="0"/>
              <a:buChar char="●"/>
              <a:defRPr/>
            </a:pPr>
            <a:r>
              <a:rPr lang="ru-RU" sz="2200" b="1" dirty="0"/>
              <a:t>Не было проведено ни одного контролированного клинического исследования </a:t>
            </a:r>
            <a:r>
              <a:rPr lang="ru-RU" sz="2200" dirty="0"/>
              <a:t>по оценке эффективности и безопасности </a:t>
            </a:r>
            <a:r>
              <a:rPr lang="ru-RU" sz="2200" dirty="0" err="1"/>
              <a:t>плазмотерапии</a:t>
            </a:r>
            <a:r>
              <a:rPr lang="ru-RU" sz="2200" dirty="0"/>
              <a:t> у пациентов с аГУС</a:t>
            </a:r>
            <a:r>
              <a:rPr lang="en-US" sz="2200" baseline="30000" dirty="0"/>
              <a:t>2,8</a:t>
            </a:r>
          </a:p>
          <a:p>
            <a:pPr marL="363538" indent="-363538" algn="just" eaLnBrk="1" hangingPunct="1">
              <a:buFont typeface="Arial" charset="0"/>
              <a:buChar char="●"/>
              <a:defRPr/>
            </a:pPr>
            <a:r>
              <a:rPr lang="ru-RU" sz="2200" dirty="0"/>
              <a:t>Частые и тяжелые осложнения у взрослых и детей</a:t>
            </a:r>
            <a:r>
              <a:rPr lang="en-US" sz="2200" baseline="30000" dirty="0"/>
              <a:t>3,4</a:t>
            </a:r>
          </a:p>
          <a:p>
            <a:pPr marL="363538" indent="-363538" algn="just" eaLnBrk="1" hangingPunct="1">
              <a:buFont typeface="Arial" charset="0"/>
              <a:buChar char="●"/>
              <a:defRPr/>
            </a:pPr>
            <a:r>
              <a:rPr lang="ru-RU" sz="2200" b="1" dirty="0" err="1"/>
              <a:t>Плазмотерапия</a:t>
            </a:r>
            <a:r>
              <a:rPr lang="ru-RU" sz="2200" b="1" dirty="0"/>
              <a:t> не воздействует на причину аГУС: неконтролируемую активацию комплемента</a:t>
            </a:r>
            <a:r>
              <a:rPr lang="en-US" sz="2200" b="1" baseline="30000" dirty="0"/>
              <a:t>5</a:t>
            </a:r>
          </a:p>
          <a:p>
            <a:pPr marL="903288" lvl="1" indent="-285750" algn="just">
              <a:defRPr/>
            </a:pPr>
            <a:r>
              <a:rPr lang="ru-RU" sz="1800" dirty="0"/>
              <a:t>Во время проведения </a:t>
            </a:r>
            <a:r>
              <a:rPr lang="ru-RU" sz="2400" dirty="0" err="1"/>
              <a:t>плазмотерапии</a:t>
            </a:r>
            <a:r>
              <a:rPr lang="ru-RU" sz="1800" dirty="0"/>
              <a:t> сохраняется неконтролируемая активация комплемента и тромбоцитов</a:t>
            </a:r>
            <a:r>
              <a:rPr lang="en-US" sz="1800" baseline="300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6,7</a:t>
            </a:r>
            <a:endParaRPr lang="en-US" sz="1800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28600" y="6077119"/>
            <a:ext cx="8229600" cy="507831"/>
          </a:xfrm>
          <a:prstGeom prst="rect">
            <a:avLst/>
          </a:prstGeom>
          <a:noFill/>
        </p:spPr>
        <p:txBody>
          <a:bodyPr wrap="square" anchor="b">
            <a:spAutoFit/>
          </a:bodyPr>
          <a:lstStyle/>
          <a:p>
            <a:pPr algn="just" defTabSz="949325">
              <a:defRPr/>
            </a:pPr>
            <a:r>
              <a:rPr lang="en-US" sz="900" dirty="0">
                <a:solidFill>
                  <a:prstClr val="black"/>
                </a:solidFill>
              </a:rPr>
              <a:t>1. </a:t>
            </a:r>
            <a:r>
              <a:rPr lang="en-US" sz="900" dirty="0" err="1">
                <a:solidFill>
                  <a:prstClr val="black"/>
                </a:solidFill>
              </a:rPr>
              <a:t>Caprioli</a:t>
            </a:r>
            <a:r>
              <a:rPr lang="en-US" sz="900" dirty="0">
                <a:solidFill>
                  <a:prstClr val="black"/>
                </a:solidFill>
              </a:rPr>
              <a:t> et al. </a:t>
            </a:r>
            <a:r>
              <a:rPr lang="en-US" sz="900" i="1" dirty="0">
                <a:solidFill>
                  <a:prstClr val="black"/>
                </a:solidFill>
              </a:rPr>
              <a:t>Blood</a:t>
            </a:r>
            <a:r>
              <a:rPr lang="en-US" sz="900" dirty="0">
                <a:solidFill>
                  <a:prstClr val="black"/>
                </a:solidFill>
              </a:rPr>
              <a:t>. 2006;108:1267-1272. 2. </a:t>
            </a:r>
            <a:r>
              <a:rPr lang="en-US" sz="900" dirty="0" err="1">
                <a:solidFill>
                  <a:prstClr val="black"/>
                </a:solidFill>
              </a:rPr>
              <a:t>Loirat</a:t>
            </a:r>
            <a:r>
              <a:rPr lang="en-US" sz="900" dirty="0">
                <a:solidFill>
                  <a:prstClr val="black"/>
                </a:solidFill>
              </a:rPr>
              <a:t> C et al. </a:t>
            </a:r>
            <a:r>
              <a:rPr lang="en-US" sz="900" i="1" dirty="0" err="1">
                <a:solidFill>
                  <a:prstClr val="black"/>
                </a:solidFill>
              </a:rPr>
              <a:t>Semin</a:t>
            </a:r>
            <a:r>
              <a:rPr lang="en-US" sz="900" i="1" dirty="0">
                <a:solidFill>
                  <a:prstClr val="black"/>
                </a:solidFill>
              </a:rPr>
              <a:t> </a:t>
            </a:r>
            <a:r>
              <a:rPr lang="en-US" sz="900" i="1" dirty="0" err="1">
                <a:solidFill>
                  <a:prstClr val="black"/>
                </a:solidFill>
              </a:rPr>
              <a:t>Thromb</a:t>
            </a:r>
            <a:r>
              <a:rPr lang="en-US" sz="900" i="1" dirty="0">
                <a:solidFill>
                  <a:prstClr val="black"/>
                </a:solidFill>
              </a:rPr>
              <a:t> </a:t>
            </a:r>
            <a:r>
              <a:rPr lang="en-US" sz="900" i="1" dirty="0" err="1">
                <a:solidFill>
                  <a:prstClr val="black"/>
                </a:solidFill>
              </a:rPr>
              <a:t>Hemost</a:t>
            </a:r>
            <a:r>
              <a:rPr lang="en-US" sz="900" i="1" dirty="0">
                <a:solidFill>
                  <a:prstClr val="black"/>
                </a:solidFill>
              </a:rPr>
              <a:t>. </a:t>
            </a:r>
            <a:r>
              <a:rPr lang="en-US" sz="900" dirty="0">
                <a:solidFill>
                  <a:prstClr val="black"/>
                </a:solidFill>
              </a:rPr>
              <a:t>2010;36:673-681. 3. George et al. </a:t>
            </a:r>
            <a:r>
              <a:rPr lang="en-US" sz="900" i="1" dirty="0">
                <a:solidFill>
                  <a:prstClr val="black"/>
                </a:solidFill>
              </a:rPr>
              <a:t>Blood</a:t>
            </a:r>
            <a:r>
              <a:rPr lang="en-US" sz="900" dirty="0">
                <a:solidFill>
                  <a:prstClr val="black"/>
                </a:solidFill>
              </a:rPr>
              <a:t>. 2010;116:4060-4069. </a:t>
            </a:r>
            <a:br>
              <a:rPr lang="en-US" sz="900" dirty="0">
                <a:solidFill>
                  <a:prstClr val="black"/>
                </a:solidFill>
              </a:rPr>
            </a:br>
            <a:r>
              <a:rPr lang="en-US" sz="900" dirty="0">
                <a:solidFill>
                  <a:prstClr val="black"/>
                </a:solidFill>
              </a:rPr>
              <a:t>4. </a:t>
            </a:r>
            <a:r>
              <a:rPr lang="en-US" sz="900" dirty="0" err="1">
                <a:solidFill>
                  <a:prstClr val="black"/>
                </a:solidFill>
              </a:rPr>
              <a:t>Michon</a:t>
            </a:r>
            <a:r>
              <a:rPr lang="en-US" sz="900" dirty="0">
                <a:solidFill>
                  <a:prstClr val="black"/>
                </a:solidFill>
              </a:rPr>
              <a:t> B et al. </a:t>
            </a:r>
            <a:r>
              <a:rPr lang="en-US" sz="900" i="1" dirty="0">
                <a:solidFill>
                  <a:prstClr val="black"/>
                </a:solidFill>
              </a:rPr>
              <a:t>Transfusion</a:t>
            </a:r>
            <a:r>
              <a:rPr lang="en-US" sz="900" dirty="0">
                <a:solidFill>
                  <a:prstClr val="black"/>
                </a:solidFill>
              </a:rPr>
              <a:t>. 2007 Oct;47:1837-42. </a:t>
            </a:r>
            <a:r>
              <a:rPr lang="da-DK" sz="900" dirty="0">
                <a:solidFill>
                  <a:prstClr val="black"/>
                </a:solidFill>
              </a:rPr>
              <a:t>5. Noris M et al. </a:t>
            </a:r>
            <a:r>
              <a:rPr lang="da-DK" sz="900" i="1" dirty="0">
                <a:solidFill>
                  <a:prstClr val="black"/>
                </a:solidFill>
              </a:rPr>
              <a:t>N Engl J Med. </a:t>
            </a:r>
            <a:r>
              <a:rPr lang="da-DK" sz="900" dirty="0">
                <a:solidFill>
                  <a:prstClr val="black"/>
                </a:solidFill>
              </a:rPr>
              <a:t>2009;361:1676-1687. 6. </a:t>
            </a:r>
            <a:r>
              <a:rPr lang="en-US" sz="900" kern="0" dirty="0">
                <a:solidFill>
                  <a:prstClr val="black"/>
                </a:solidFill>
              </a:rPr>
              <a:t>Stahl A, et al </a:t>
            </a:r>
            <a:r>
              <a:rPr lang="en-US" sz="900" i="1" kern="0" dirty="0">
                <a:solidFill>
                  <a:prstClr val="black"/>
                </a:solidFill>
              </a:rPr>
              <a:t>Blood</a:t>
            </a:r>
            <a:r>
              <a:rPr lang="en-US" sz="900" kern="0" dirty="0">
                <a:solidFill>
                  <a:prstClr val="black"/>
                </a:solidFill>
              </a:rPr>
              <a:t>. 2008;111:5307-5315.  7</a:t>
            </a:r>
            <a:r>
              <a:rPr lang="en-US" sz="900" dirty="0">
                <a:solidFill>
                  <a:prstClr val="black"/>
                </a:solidFill>
              </a:rPr>
              <a:t>. </a:t>
            </a:r>
            <a:r>
              <a:rPr lang="en-US" sz="900" kern="0" dirty="0" err="1">
                <a:solidFill>
                  <a:prstClr val="black"/>
                </a:solidFill>
              </a:rPr>
              <a:t>Licht</a:t>
            </a:r>
            <a:r>
              <a:rPr lang="en-US" sz="900" kern="0" dirty="0">
                <a:solidFill>
                  <a:prstClr val="black"/>
                </a:solidFill>
              </a:rPr>
              <a:t> C et al. </a:t>
            </a:r>
            <a:r>
              <a:rPr lang="en-US" sz="900" i="1" kern="0" dirty="0">
                <a:solidFill>
                  <a:prstClr val="black"/>
                </a:solidFill>
              </a:rPr>
              <a:t>Blood</a:t>
            </a:r>
            <a:r>
              <a:rPr lang="en-US" sz="900" kern="0" dirty="0">
                <a:solidFill>
                  <a:prstClr val="black"/>
                </a:solidFill>
              </a:rPr>
              <a:t>. 2009;114:4538-4545</a:t>
            </a:r>
            <a:r>
              <a:rPr lang="en-US" sz="900" dirty="0">
                <a:solidFill>
                  <a:prstClr val="black"/>
                </a:solidFill>
              </a:rPr>
              <a:t> . 8. </a:t>
            </a:r>
            <a:r>
              <a:rPr lang="en-US" sz="900" dirty="0" err="1">
                <a:solidFill>
                  <a:prstClr val="black"/>
                </a:solidFill>
              </a:rPr>
              <a:t>Pazdur</a:t>
            </a:r>
            <a:r>
              <a:rPr lang="en-US" sz="900" dirty="0">
                <a:solidFill>
                  <a:prstClr val="black"/>
                </a:solidFill>
              </a:rPr>
              <a:t> R. 2011 http://connection.asco.org/forums</a:t>
            </a:r>
            <a:endParaRPr lang="da-DK" sz="9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0769842"/>
      </p:ext>
    </p:extLst>
  </p:cSld>
  <p:clrMapOvr>
    <a:masterClrMapping/>
  </p:clrMapOvr>
  <p:transition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Title 18"/>
          <p:cNvSpPr>
            <a:spLocks noGrp="1"/>
          </p:cNvSpPr>
          <p:nvPr>
            <p:ph type="title"/>
          </p:nvPr>
        </p:nvSpPr>
        <p:spPr>
          <a:xfrm>
            <a:off x="0" y="0"/>
            <a:ext cx="8869363" cy="1143000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ru-RU" altLang="en-US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    </a:t>
            </a:r>
            <a:r>
              <a:rPr lang="ru-RU" altLang="en-US" sz="3600" dirty="0" err="1" smtClean="0">
                <a:latin typeface="Arial" pitchFamily="34" charset="0"/>
                <a:cs typeface="Arial" pitchFamily="34" charset="0"/>
              </a:rPr>
              <a:t>Плазматерапия</a:t>
            </a:r>
            <a:r>
              <a:rPr lang="ru-RU" altLang="en-US" sz="3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altLang="en-US" sz="3600" dirty="0">
                <a:latin typeface="Arial" pitchFamily="34" charset="0"/>
                <a:cs typeface="Arial" pitchFamily="34" charset="0"/>
              </a:rPr>
              <a:t>не снижает частоту осложнений при аГУС</a:t>
            </a:r>
            <a:r>
              <a:rPr lang="ru-RU" altLang="en-US" sz="3600" baseline="30000" dirty="0">
                <a:latin typeface="Arial" pitchFamily="34" charset="0"/>
                <a:cs typeface="Arial" pitchFamily="34" charset="0"/>
              </a:rPr>
              <a:t>1</a:t>
            </a:r>
          </a:p>
        </p:txBody>
      </p:sp>
      <p:sp>
        <p:nvSpPr>
          <p:cNvPr id="20482" name="Content Placeholder 2"/>
          <p:cNvSpPr>
            <a:spLocks noGrp="1"/>
          </p:cNvSpPr>
          <p:nvPr>
            <p:ph idx="1"/>
          </p:nvPr>
        </p:nvSpPr>
        <p:spPr>
          <a:xfrm>
            <a:off x="98425" y="1431925"/>
            <a:ext cx="3365500" cy="3825875"/>
          </a:xfrm>
        </p:spPr>
        <p:txBody>
          <a:bodyPr>
            <a:normAutofit/>
          </a:bodyPr>
          <a:lstStyle/>
          <a:p>
            <a:pPr marL="176213" indent="-176213" eaLnBrk="1" hangingPunct="1">
              <a:spcBef>
                <a:spcPts val="1200"/>
              </a:spcBef>
              <a:buClr>
                <a:schemeClr val="accent1"/>
              </a:buClr>
            </a:pPr>
            <a:r>
              <a:rPr lang="ru-RU" altLang="en-US" sz="1800" dirty="0"/>
              <a:t>Несмотря на </a:t>
            </a:r>
            <a:r>
              <a:rPr lang="ru-RU" altLang="en-US" sz="1800" dirty="0" err="1"/>
              <a:t>плазмотерапию</a:t>
            </a:r>
            <a:r>
              <a:rPr lang="ru-RU" altLang="en-US" sz="1800" dirty="0"/>
              <a:t> у многих пациентов с </a:t>
            </a:r>
            <a:r>
              <a:rPr lang="ru-RU" altLang="en-US" sz="1800" dirty="0" err="1"/>
              <a:t>аГУС</a:t>
            </a:r>
            <a:r>
              <a:rPr lang="ru-RU" altLang="en-US" sz="1800" dirty="0"/>
              <a:t> отмечалось выраженное нарушение функции почек </a:t>
            </a:r>
            <a:r>
              <a:rPr lang="ru-RU" altLang="en-US" sz="1800" baseline="30000" dirty="0"/>
              <a:t>2</a:t>
            </a:r>
            <a:endParaRPr lang="ru-RU" altLang="en-US" sz="1800" dirty="0"/>
          </a:p>
          <a:p>
            <a:pPr marL="176213" indent="-176213" eaLnBrk="1" hangingPunct="1">
              <a:spcBef>
                <a:spcPts val="1200"/>
              </a:spcBef>
              <a:buClr>
                <a:schemeClr val="accent1"/>
              </a:buClr>
            </a:pPr>
            <a:r>
              <a:rPr lang="ru-RU" altLang="en-US" sz="1800" dirty="0"/>
              <a:t>Через год после диагностики </a:t>
            </a:r>
            <a:r>
              <a:rPr lang="ru-RU" altLang="en-US" sz="1800" dirty="0" err="1"/>
              <a:t>аГУС</a:t>
            </a:r>
            <a:r>
              <a:rPr lang="ru-RU" altLang="en-US" sz="1800" dirty="0"/>
              <a:t> одинаковое число пациентов нуждались в диализе вне зависимости от предшествующего проведения плазмотерапии</a:t>
            </a:r>
            <a:r>
              <a:rPr lang="ru-RU" altLang="en-US" sz="1800" baseline="30000" dirty="0"/>
              <a:t>1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5067300" y="1600200"/>
            <a:ext cx="0" cy="30480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7073900" y="1600200"/>
            <a:ext cx="0" cy="366713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H="1">
            <a:off x="6405563" y="1600200"/>
            <a:ext cx="676275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H="1">
            <a:off x="5067300" y="1600200"/>
            <a:ext cx="676275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20488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34976525"/>
              </p:ext>
            </p:extLst>
          </p:nvPr>
        </p:nvGraphicFramePr>
        <p:xfrm>
          <a:off x="3721100" y="1168400"/>
          <a:ext cx="4483100" cy="3879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9" name="Worksheet" r:id="rId4" imgW="4486368" imgH="3876660" progId="">
                  <p:embed/>
                </p:oleObj>
              </mc:Choice>
              <mc:Fallback>
                <p:oleObj name="Worksheet" r:id="rId4" imgW="4486368" imgH="3876660" progId="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21100" y="1168400"/>
                        <a:ext cx="4483100" cy="38798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489" name="TextBox 9"/>
          <p:cNvSpPr txBox="1">
            <a:spLocks noChangeArrowheads="1"/>
          </p:cNvSpPr>
          <p:nvPr/>
        </p:nvSpPr>
        <p:spPr bwMode="auto">
          <a:xfrm>
            <a:off x="4695825" y="4822825"/>
            <a:ext cx="32543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ts val="18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rgbClr val="0D0D0D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>
                <a:solidFill>
                  <a:srgbClr val="0D0D0D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chemeClr val="accent2"/>
              </a:buClr>
              <a:buFont typeface="Arial" pitchFamily="34" charset="0"/>
              <a:buChar char="•"/>
              <a:defRPr sz="1600">
                <a:solidFill>
                  <a:srgbClr val="0D0D0D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chemeClr val="accent2"/>
              </a:buClr>
              <a:buFont typeface="Arial" pitchFamily="34" charset="0"/>
              <a:buChar char="–"/>
              <a:defRPr sz="1400">
                <a:solidFill>
                  <a:srgbClr val="0D0D0D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ts val="300"/>
              </a:spcBef>
              <a:buClr>
                <a:schemeClr val="accent2"/>
              </a:buClr>
              <a:buFont typeface="Arial" pitchFamily="34" charset="0"/>
              <a:buChar char="»"/>
              <a:defRPr sz="1400">
                <a:solidFill>
                  <a:srgbClr val="0D0D0D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Arial" pitchFamily="34" charset="0"/>
              <a:buChar char="»"/>
              <a:defRPr sz="1400">
                <a:solidFill>
                  <a:srgbClr val="0D0D0D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Arial" pitchFamily="34" charset="0"/>
              <a:buChar char="»"/>
              <a:defRPr sz="1400">
                <a:solidFill>
                  <a:srgbClr val="0D0D0D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Arial" pitchFamily="34" charset="0"/>
              <a:buChar char="»"/>
              <a:defRPr sz="1400">
                <a:solidFill>
                  <a:srgbClr val="0D0D0D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Arial" pitchFamily="34" charset="0"/>
              <a:buChar char="»"/>
              <a:defRPr sz="1400">
                <a:solidFill>
                  <a:srgbClr val="0D0D0D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ru-RU" altLang="en-US" sz="1400" b="1">
                <a:solidFill>
                  <a:srgbClr val="262626"/>
                </a:solidFill>
                <a:ea typeface="Lucida Grande"/>
                <a:cs typeface="Lucida Grande"/>
              </a:rPr>
              <a:t>Пациенты, состояние которых требует диализа через 1 год</a:t>
            </a:r>
            <a:r>
              <a:rPr lang="ru-RU" altLang="en-US" sz="1400" baseline="30000">
                <a:solidFill>
                  <a:prstClr val="black"/>
                </a:solidFill>
              </a:rPr>
              <a:t>1</a:t>
            </a:r>
          </a:p>
        </p:txBody>
      </p:sp>
      <p:sp>
        <p:nvSpPr>
          <p:cNvPr id="20490" name="TextBox 10"/>
          <p:cNvSpPr txBox="1">
            <a:spLocks noChangeArrowheads="1"/>
          </p:cNvSpPr>
          <p:nvPr/>
        </p:nvSpPr>
        <p:spPr bwMode="auto">
          <a:xfrm rot="-5400000">
            <a:off x="1913732" y="2945606"/>
            <a:ext cx="340836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18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rgbClr val="0D0D0D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>
                <a:solidFill>
                  <a:srgbClr val="0D0D0D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chemeClr val="accent2"/>
              </a:buClr>
              <a:buFont typeface="Arial" pitchFamily="34" charset="0"/>
              <a:buChar char="•"/>
              <a:defRPr sz="1600">
                <a:solidFill>
                  <a:srgbClr val="0D0D0D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chemeClr val="accent2"/>
              </a:buClr>
              <a:buFont typeface="Arial" pitchFamily="34" charset="0"/>
              <a:buChar char="–"/>
              <a:defRPr sz="1400">
                <a:solidFill>
                  <a:srgbClr val="0D0D0D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ts val="300"/>
              </a:spcBef>
              <a:buClr>
                <a:schemeClr val="accent2"/>
              </a:buClr>
              <a:buFont typeface="Arial" pitchFamily="34" charset="0"/>
              <a:buChar char="»"/>
              <a:defRPr sz="1400">
                <a:solidFill>
                  <a:srgbClr val="0D0D0D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Arial" pitchFamily="34" charset="0"/>
              <a:buChar char="»"/>
              <a:defRPr sz="1400">
                <a:solidFill>
                  <a:srgbClr val="0D0D0D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Arial" pitchFamily="34" charset="0"/>
              <a:buChar char="»"/>
              <a:defRPr sz="1400">
                <a:solidFill>
                  <a:srgbClr val="0D0D0D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Arial" pitchFamily="34" charset="0"/>
              <a:buChar char="»"/>
              <a:defRPr sz="1400">
                <a:solidFill>
                  <a:srgbClr val="0D0D0D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Arial" pitchFamily="34" charset="0"/>
              <a:buChar char="»"/>
              <a:defRPr sz="1400">
                <a:solidFill>
                  <a:srgbClr val="0D0D0D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ru-RU" altLang="en-US" sz="1400" b="1">
                <a:solidFill>
                  <a:srgbClr val="262626"/>
                </a:solidFill>
                <a:ea typeface="Lucida Grande"/>
                <a:cs typeface="Lucida Grande"/>
              </a:rPr>
              <a:t>% пациентов</a:t>
            </a:r>
            <a:endParaRPr lang="ru-RU" altLang="en-US" sz="1400" b="1">
              <a:solidFill>
                <a:srgbClr val="262626"/>
              </a:solidFill>
            </a:endParaRPr>
          </a:p>
        </p:txBody>
      </p:sp>
      <p:sp>
        <p:nvSpPr>
          <p:cNvPr id="20491" name="TextBox 11"/>
          <p:cNvSpPr txBox="1">
            <a:spLocks noChangeArrowheads="1"/>
          </p:cNvSpPr>
          <p:nvPr/>
        </p:nvSpPr>
        <p:spPr bwMode="auto">
          <a:xfrm>
            <a:off x="4660900" y="1966913"/>
            <a:ext cx="884238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18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rgbClr val="0D0D0D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>
                <a:solidFill>
                  <a:srgbClr val="0D0D0D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chemeClr val="accent2"/>
              </a:buClr>
              <a:buFont typeface="Arial" pitchFamily="34" charset="0"/>
              <a:buChar char="•"/>
              <a:defRPr sz="1600">
                <a:solidFill>
                  <a:srgbClr val="0D0D0D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chemeClr val="accent2"/>
              </a:buClr>
              <a:buFont typeface="Arial" pitchFamily="34" charset="0"/>
              <a:buChar char="–"/>
              <a:defRPr sz="1400">
                <a:solidFill>
                  <a:srgbClr val="0D0D0D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ts val="300"/>
              </a:spcBef>
              <a:buClr>
                <a:schemeClr val="accent2"/>
              </a:buClr>
              <a:buFont typeface="Arial" pitchFamily="34" charset="0"/>
              <a:buChar char="»"/>
              <a:defRPr sz="1400">
                <a:solidFill>
                  <a:srgbClr val="0D0D0D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Arial" pitchFamily="34" charset="0"/>
              <a:buChar char="»"/>
              <a:defRPr sz="1400">
                <a:solidFill>
                  <a:srgbClr val="0D0D0D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Arial" pitchFamily="34" charset="0"/>
              <a:buChar char="»"/>
              <a:defRPr sz="1400">
                <a:solidFill>
                  <a:srgbClr val="0D0D0D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Arial" pitchFamily="34" charset="0"/>
              <a:buChar char="»"/>
              <a:defRPr sz="1400">
                <a:solidFill>
                  <a:srgbClr val="0D0D0D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Arial" pitchFamily="34" charset="0"/>
              <a:buChar char="»"/>
              <a:defRPr sz="1400">
                <a:solidFill>
                  <a:srgbClr val="0D0D0D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ru-RU" altLang="en-US" sz="2100" b="1" dirty="0">
                <a:solidFill>
                  <a:schemeClr val="tx1"/>
                </a:solidFill>
                <a:ea typeface="Lucida Grande"/>
                <a:cs typeface="Lucida Grande"/>
              </a:rPr>
              <a:t>34</a:t>
            </a:r>
            <a:r>
              <a:rPr lang="ru-RU" altLang="en-US" sz="2100" b="1" dirty="0">
                <a:solidFill>
                  <a:schemeClr val="tx1"/>
                </a:solidFill>
                <a:latin typeface="Lucida Grande"/>
                <a:ea typeface="Lucida Grande"/>
                <a:cs typeface="Lucida Grande"/>
              </a:rPr>
              <a:t>%</a:t>
            </a:r>
            <a:endParaRPr lang="ru-RU" altLang="en-US" sz="2100" b="1" dirty="0">
              <a:solidFill>
                <a:schemeClr val="tx1"/>
              </a:solidFill>
            </a:endParaRPr>
          </a:p>
        </p:txBody>
      </p:sp>
      <p:sp>
        <p:nvSpPr>
          <p:cNvPr id="20492" name="TextBox 12"/>
          <p:cNvSpPr txBox="1">
            <a:spLocks noChangeArrowheads="1"/>
          </p:cNvSpPr>
          <p:nvPr/>
        </p:nvSpPr>
        <p:spPr bwMode="auto">
          <a:xfrm>
            <a:off x="6653213" y="2098675"/>
            <a:ext cx="762000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18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rgbClr val="0D0D0D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>
                <a:solidFill>
                  <a:srgbClr val="0D0D0D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chemeClr val="accent2"/>
              </a:buClr>
              <a:buFont typeface="Arial" pitchFamily="34" charset="0"/>
              <a:buChar char="•"/>
              <a:defRPr sz="1600">
                <a:solidFill>
                  <a:srgbClr val="0D0D0D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chemeClr val="accent2"/>
              </a:buClr>
              <a:buFont typeface="Arial" pitchFamily="34" charset="0"/>
              <a:buChar char="–"/>
              <a:defRPr sz="1400">
                <a:solidFill>
                  <a:srgbClr val="0D0D0D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ts val="300"/>
              </a:spcBef>
              <a:buClr>
                <a:schemeClr val="accent2"/>
              </a:buClr>
              <a:buFont typeface="Arial" pitchFamily="34" charset="0"/>
              <a:buChar char="»"/>
              <a:defRPr sz="1400">
                <a:solidFill>
                  <a:srgbClr val="0D0D0D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Arial" pitchFamily="34" charset="0"/>
              <a:buChar char="»"/>
              <a:defRPr sz="1400">
                <a:solidFill>
                  <a:srgbClr val="0D0D0D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Arial" pitchFamily="34" charset="0"/>
              <a:buChar char="»"/>
              <a:defRPr sz="1400">
                <a:solidFill>
                  <a:srgbClr val="0D0D0D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Arial" pitchFamily="34" charset="0"/>
              <a:buChar char="»"/>
              <a:defRPr sz="1400">
                <a:solidFill>
                  <a:srgbClr val="0D0D0D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Arial" pitchFamily="34" charset="0"/>
              <a:buChar char="»"/>
              <a:defRPr sz="1400">
                <a:solidFill>
                  <a:srgbClr val="0D0D0D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ru-RU" altLang="en-US" sz="2100" b="1">
                <a:solidFill>
                  <a:prstClr val="white"/>
                </a:solidFill>
                <a:ea typeface="Lucida Grande"/>
                <a:cs typeface="Lucida Grande"/>
              </a:rPr>
              <a:t>33%</a:t>
            </a:r>
            <a:endParaRPr lang="ru-RU" altLang="en-US" sz="2100" b="1">
              <a:solidFill>
                <a:prstClr val="white"/>
              </a:solidFill>
            </a:endParaRPr>
          </a:p>
        </p:txBody>
      </p:sp>
      <p:sp>
        <p:nvSpPr>
          <p:cNvPr id="20493" name="TextBox 13"/>
          <p:cNvSpPr txBox="1">
            <a:spLocks noChangeArrowheads="1"/>
          </p:cNvSpPr>
          <p:nvPr/>
        </p:nvSpPr>
        <p:spPr bwMode="auto">
          <a:xfrm>
            <a:off x="5643563" y="1447800"/>
            <a:ext cx="86201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18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rgbClr val="0D0D0D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>
                <a:solidFill>
                  <a:srgbClr val="0D0D0D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chemeClr val="accent2"/>
              </a:buClr>
              <a:buFont typeface="Arial" pitchFamily="34" charset="0"/>
              <a:buChar char="•"/>
              <a:defRPr sz="1600">
                <a:solidFill>
                  <a:srgbClr val="0D0D0D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chemeClr val="accent2"/>
              </a:buClr>
              <a:buFont typeface="Arial" pitchFamily="34" charset="0"/>
              <a:buChar char="–"/>
              <a:defRPr sz="1400">
                <a:solidFill>
                  <a:srgbClr val="0D0D0D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ts val="300"/>
              </a:spcBef>
              <a:buClr>
                <a:schemeClr val="accent2"/>
              </a:buClr>
              <a:buFont typeface="Arial" pitchFamily="34" charset="0"/>
              <a:buChar char="»"/>
              <a:defRPr sz="1400">
                <a:solidFill>
                  <a:srgbClr val="0D0D0D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Arial" pitchFamily="34" charset="0"/>
              <a:buChar char="»"/>
              <a:defRPr sz="1400">
                <a:solidFill>
                  <a:srgbClr val="0D0D0D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Arial" pitchFamily="34" charset="0"/>
              <a:buChar char="»"/>
              <a:defRPr sz="1400">
                <a:solidFill>
                  <a:srgbClr val="0D0D0D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Arial" pitchFamily="34" charset="0"/>
              <a:buChar char="»"/>
              <a:defRPr sz="1400">
                <a:solidFill>
                  <a:srgbClr val="0D0D0D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Arial" pitchFamily="34" charset="0"/>
              <a:buChar char="»"/>
              <a:defRPr sz="1400">
                <a:solidFill>
                  <a:srgbClr val="0D0D0D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ru-RU" altLang="en-US" sz="1200" i="1">
                <a:solidFill>
                  <a:prstClr val="black"/>
                </a:solidFill>
              </a:rPr>
              <a:t>P</a:t>
            </a:r>
            <a:r>
              <a:rPr lang="ru-RU" altLang="en-US" sz="1200">
                <a:solidFill>
                  <a:prstClr val="black"/>
                </a:solidFill>
              </a:rPr>
              <a:t>=0,98</a:t>
            </a:r>
          </a:p>
        </p:txBody>
      </p:sp>
      <p:sp>
        <p:nvSpPr>
          <p:cNvPr id="18" name="Rectangle 17"/>
          <p:cNvSpPr/>
          <p:nvPr/>
        </p:nvSpPr>
        <p:spPr>
          <a:xfrm>
            <a:off x="228600" y="5973763"/>
            <a:ext cx="8199438" cy="684212"/>
          </a:xfrm>
          <a:prstGeom prst="rect">
            <a:avLst/>
          </a:prstGeom>
          <a:solidFill>
            <a:schemeClr val="bg1">
              <a:lumMod val="75000"/>
              <a:alpha val="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en-US" sz="1000" b="1" dirty="0">
                <a:solidFill>
                  <a:srgbClr val="262626"/>
                </a:solidFill>
                <a:latin typeface="Arial Narrow" pitchFamily="34" charset="0"/>
              </a:rPr>
              <a:t> </a:t>
            </a:r>
            <a:r>
              <a:rPr lang="ru-RU" altLang="en-US" sz="1000" dirty="0">
                <a:solidFill>
                  <a:srgbClr val="262626"/>
                </a:solidFill>
                <a:latin typeface="Arial Narrow" pitchFamily="34" charset="0"/>
              </a:rPr>
              <a:t>*Сорок два (38/89) процента пациентов получали ОППК. 48% (45/93) получали ИПК и 22 пациенты получали и ОППК, и ИПК.  </a:t>
            </a:r>
            <a:endParaRPr lang="ru-RU" altLang="en-US" sz="1000" b="1" dirty="0">
              <a:solidFill>
                <a:srgbClr val="262626"/>
              </a:solidFill>
              <a:latin typeface="Arial Narrow" pitchFamily="34" charset="0"/>
            </a:endParaRPr>
          </a:p>
          <a:p>
            <a:pPr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en-US" sz="1000" b="1" dirty="0">
                <a:solidFill>
                  <a:srgbClr val="262626"/>
                </a:solidFill>
                <a:latin typeface="Arial Narrow" pitchFamily="34" charset="0"/>
              </a:rPr>
              <a:t> 1. </a:t>
            </a:r>
            <a:r>
              <a:rPr lang="ru-RU" altLang="en-US" sz="1000" dirty="0" err="1">
                <a:solidFill>
                  <a:srgbClr val="262626"/>
                </a:solidFill>
                <a:latin typeface="Arial Narrow" pitchFamily="34" charset="0"/>
                <a:ea typeface="MS PGothic" pitchFamily="34" charset="-128"/>
              </a:rPr>
              <a:t>Riedl</a:t>
            </a:r>
            <a:r>
              <a:rPr lang="ru-RU" altLang="en-US" sz="1000" dirty="0">
                <a:solidFill>
                  <a:srgbClr val="262626"/>
                </a:solidFill>
                <a:latin typeface="Arial Narrow" pitchFamily="34" charset="0"/>
                <a:ea typeface="MS PGothic" pitchFamily="34" charset="-128"/>
              </a:rPr>
              <a:t> M, </a:t>
            </a:r>
            <a:r>
              <a:rPr lang="ru-RU" altLang="en-US" sz="1000" dirty="0" err="1">
                <a:solidFill>
                  <a:srgbClr val="262626"/>
                </a:solidFill>
                <a:latin typeface="Arial Narrow" pitchFamily="34" charset="0"/>
                <a:ea typeface="MS PGothic" pitchFamily="34" charset="-128"/>
              </a:rPr>
              <a:t>Hofer</a:t>
            </a:r>
            <a:r>
              <a:rPr lang="ru-RU" altLang="en-US" sz="1000" dirty="0">
                <a:solidFill>
                  <a:srgbClr val="262626"/>
                </a:solidFill>
                <a:latin typeface="Arial Narrow" pitchFamily="34" charset="0"/>
                <a:ea typeface="MS PGothic" pitchFamily="34" charset="-128"/>
              </a:rPr>
              <a:t> J, A </a:t>
            </a:r>
            <a:r>
              <a:rPr lang="ru-RU" altLang="en-US" sz="1000" dirty="0" err="1">
                <a:solidFill>
                  <a:srgbClr val="262626"/>
                </a:solidFill>
                <a:latin typeface="Arial Narrow" pitchFamily="34" charset="0"/>
                <a:ea typeface="MS PGothic" pitchFamily="34" charset="-128"/>
              </a:rPr>
              <a:t>Rosales</a:t>
            </a:r>
            <a:r>
              <a:rPr lang="ru-RU" altLang="en-US" sz="1000" dirty="0">
                <a:solidFill>
                  <a:srgbClr val="262626"/>
                </a:solidFill>
                <a:latin typeface="Arial Narrow" pitchFamily="34" charset="0"/>
                <a:ea typeface="MS PGothic" pitchFamily="34" charset="-128"/>
              </a:rPr>
              <a:t>, </a:t>
            </a:r>
            <a:r>
              <a:rPr lang="ru-RU" altLang="en-US" sz="1000" dirty="0" err="1">
                <a:solidFill>
                  <a:srgbClr val="262626"/>
                </a:solidFill>
                <a:latin typeface="Arial Narrow" pitchFamily="34" charset="0"/>
                <a:ea typeface="MS PGothic" pitchFamily="34" charset="-128"/>
              </a:rPr>
              <a:t>et</a:t>
            </a:r>
            <a:r>
              <a:rPr lang="ru-RU" altLang="en-US" sz="1000" dirty="0">
                <a:solidFill>
                  <a:srgbClr val="262626"/>
                </a:solidFill>
                <a:latin typeface="Arial Narrow" pitchFamily="34" charset="0"/>
                <a:ea typeface="MS PGothic" pitchFamily="34" charset="-128"/>
              </a:rPr>
              <a:t> </a:t>
            </a:r>
            <a:r>
              <a:rPr lang="ru-RU" altLang="en-US" sz="1000" dirty="0" err="1">
                <a:solidFill>
                  <a:srgbClr val="262626"/>
                </a:solidFill>
                <a:latin typeface="Arial Narrow" pitchFamily="34" charset="0"/>
                <a:ea typeface="MS PGothic" pitchFamily="34" charset="-128"/>
              </a:rPr>
              <a:t>al</a:t>
            </a:r>
            <a:r>
              <a:rPr lang="ru-RU" altLang="en-US" sz="1000" dirty="0">
                <a:solidFill>
                  <a:srgbClr val="262626"/>
                </a:solidFill>
                <a:latin typeface="Arial Narrow" pitchFamily="34" charset="0"/>
                <a:ea typeface="MS PGothic" pitchFamily="34" charset="-128"/>
              </a:rPr>
              <a:t>. </a:t>
            </a:r>
            <a:r>
              <a:rPr lang="ru-RU" altLang="en-US" sz="1000" dirty="0" err="1">
                <a:solidFill>
                  <a:srgbClr val="262626"/>
                </a:solidFill>
                <a:latin typeface="Arial Narrow" pitchFamily="34" charset="0"/>
                <a:ea typeface="MS PGothic" pitchFamily="34" charset="-128"/>
              </a:rPr>
              <a:t>Initial</a:t>
            </a:r>
            <a:r>
              <a:rPr lang="ru-RU" altLang="en-US" sz="1000" dirty="0">
                <a:solidFill>
                  <a:srgbClr val="262626"/>
                </a:solidFill>
                <a:latin typeface="Arial Narrow" pitchFamily="34" charset="0"/>
                <a:ea typeface="MS PGothic" pitchFamily="34" charset="-128"/>
              </a:rPr>
              <a:t> </a:t>
            </a:r>
            <a:r>
              <a:rPr lang="ru-RU" altLang="en-US" sz="1000" dirty="0" err="1">
                <a:solidFill>
                  <a:srgbClr val="262626"/>
                </a:solidFill>
                <a:latin typeface="Arial Narrow" pitchFamily="34" charset="0"/>
                <a:ea typeface="MS PGothic" pitchFamily="34" charset="-128"/>
              </a:rPr>
              <a:t>plasma</a:t>
            </a:r>
            <a:r>
              <a:rPr lang="ru-RU" altLang="en-US" sz="1000" dirty="0">
                <a:solidFill>
                  <a:srgbClr val="262626"/>
                </a:solidFill>
                <a:latin typeface="Arial Narrow" pitchFamily="34" charset="0"/>
                <a:ea typeface="MS PGothic" pitchFamily="34" charset="-128"/>
              </a:rPr>
              <a:t> </a:t>
            </a:r>
            <a:r>
              <a:rPr lang="ru-RU" altLang="en-US" sz="1000" dirty="0" err="1">
                <a:solidFill>
                  <a:srgbClr val="262626"/>
                </a:solidFill>
                <a:latin typeface="Arial Narrow" pitchFamily="34" charset="0"/>
                <a:ea typeface="MS PGothic" pitchFamily="34" charset="-128"/>
              </a:rPr>
              <a:t>therapy</a:t>
            </a:r>
            <a:r>
              <a:rPr lang="ru-RU" altLang="en-US" sz="1000" dirty="0">
                <a:solidFill>
                  <a:srgbClr val="262626"/>
                </a:solidFill>
                <a:latin typeface="Arial Narrow" pitchFamily="34" charset="0"/>
                <a:ea typeface="MS PGothic" pitchFamily="34" charset="-128"/>
              </a:rPr>
              <a:t> </a:t>
            </a:r>
            <a:r>
              <a:rPr lang="ru-RU" altLang="en-US" sz="1000" dirty="0" err="1">
                <a:solidFill>
                  <a:srgbClr val="262626"/>
                </a:solidFill>
                <a:latin typeface="Arial Narrow" pitchFamily="34" charset="0"/>
                <a:ea typeface="MS PGothic" pitchFamily="34" charset="-128"/>
              </a:rPr>
              <a:t>in</a:t>
            </a:r>
            <a:r>
              <a:rPr lang="ru-RU" altLang="en-US" sz="1000" dirty="0">
                <a:solidFill>
                  <a:srgbClr val="262626"/>
                </a:solidFill>
                <a:latin typeface="Arial Narrow" pitchFamily="34" charset="0"/>
                <a:ea typeface="MS PGothic" pitchFamily="34" charset="-128"/>
              </a:rPr>
              <a:t> </a:t>
            </a:r>
            <a:r>
              <a:rPr lang="ru-RU" altLang="en-US" sz="1000" dirty="0" err="1">
                <a:solidFill>
                  <a:srgbClr val="262626"/>
                </a:solidFill>
                <a:latin typeface="Arial Narrow" pitchFamily="34" charset="0"/>
                <a:ea typeface="MS PGothic" pitchFamily="34" charset="-128"/>
              </a:rPr>
              <a:t>patients</a:t>
            </a:r>
            <a:r>
              <a:rPr lang="ru-RU" altLang="en-US" sz="1000" dirty="0">
                <a:solidFill>
                  <a:srgbClr val="262626"/>
                </a:solidFill>
                <a:latin typeface="Arial Narrow" pitchFamily="34" charset="0"/>
                <a:ea typeface="MS PGothic" pitchFamily="34" charset="-128"/>
              </a:rPr>
              <a:t> </a:t>
            </a:r>
            <a:r>
              <a:rPr lang="ru-RU" altLang="en-US" sz="1000" dirty="0" err="1">
                <a:solidFill>
                  <a:srgbClr val="262626"/>
                </a:solidFill>
                <a:latin typeface="Arial Narrow" pitchFamily="34" charset="0"/>
                <a:ea typeface="MS PGothic" pitchFamily="34" charset="-128"/>
              </a:rPr>
              <a:t>with</a:t>
            </a:r>
            <a:r>
              <a:rPr lang="ru-RU" altLang="en-US" sz="1000" dirty="0">
                <a:solidFill>
                  <a:srgbClr val="262626"/>
                </a:solidFill>
                <a:latin typeface="Arial Narrow" pitchFamily="34" charset="0"/>
                <a:ea typeface="MS PGothic" pitchFamily="34" charset="-128"/>
              </a:rPr>
              <a:t> </a:t>
            </a:r>
            <a:r>
              <a:rPr lang="ru-RU" altLang="en-US" sz="1000" dirty="0" err="1">
                <a:solidFill>
                  <a:srgbClr val="262626"/>
                </a:solidFill>
                <a:latin typeface="Arial Narrow" pitchFamily="34" charset="0"/>
                <a:ea typeface="MS PGothic" pitchFamily="34" charset="-128"/>
              </a:rPr>
              <a:t>atypical</a:t>
            </a:r>
            <a:r>
              <a:rPr lang="ru-RU" altLang="en-US" sz="1000" dirty="0">
                <a:solidFill>
                  <a:srgbClr val="262626"/>
                </a:solidFill>
                <a:latin typeface="Arial Narrow" pitchFamily="34" charset="0"/>
                <a:ea typeface="MS PGothic" pitchFamily="34" charset="-128"/>
              </a:rPr>
              <a:t> HUS: </a:t>
            </a:r>
            <a:r>
              <a:rPr lang="ru-RU" altLang="en-US" sz="1000" dirty="0" err="1">
                <a:solidFill>
                  <a:srgbClr val="262626"/>
                </a:solidFill>
                <a:latin typeface="Arial Narrow" pitchFamily="34" charset="0"/>
                <a:ea typeface="MS PGothic" pitchFamily="34" charset="-128"/>
              </a:rPr>
              <a:t>No</a:t>
            </a:r>
            <a:r>
              <a:rPr lang="ru-RU" altLang="en-US" sz="1000" dirty="0">
                <a:solidFill>
                  <a:srgbClr val="262626"/>
                </a:solidFill>
                <a:latin typeface="Arial Narrow" pitchFamily="34" charset="0"/>
                <a:ea typeface="MS PGothic" pitchFamily="34" charset="-128"/>
              </a:rPr>
              <a:t> </a:t>
            </a:r>
            <a:r>
              <a:rPr lang="ru-RU" altLang="en-US" sz="1000" dirty="0" err="1">
                <a:solidFill>
                  <a:srgbClr val="262626"/>
                </a:solidFill>
                <a:latin typeface="Arial Narrow" pitchFamily="34" charset="0"/>
                <a:ea typeface="MS PGothic" pitchFamily="34" charset="-128"/>
              </a:rPr>
              <a:t>negative</a:t>
            </a:r>
            <a:r>
              <a:rPr lang="ru-RU" altLang="en-US" sz="1000" dirty="0">
                <a:solidFill>
                  <a:srgbClr val="262626"/>
                </a:solidFill>
                <a:latin typeface="Arial Narrow" pitchFamily="34" charset="0"/>
                <a:ea typeface="MS PGothic" pitchFamily="34" charset="-128"/>
              </a:rPr>
              <a:t> </a:t>
            </a:r>
            <a:r>
              <a:rPr lang="ru-RU" altLang="en-US" sz="1000" dirty="0" err="1">
                <a:solidFill>
                  <a:srgbClr val="262626"/>
                </a:solidFill>
                <a:latin typeface="Arial Narrow" pitchFamily="34" charset="0"/>
                <a:ea typeface="MS PGothic" pitchFamily="34" charset="-128"/>
              </a:rPr>
              <a:t>predictive</a:t>
            </a:r>
            <a:r>
              <a:rPr lang="ru-RU" altLang="en-US" sz="1000" dirty="0">
                <a:solidFill>
                  <a:srgbClr val="262626"/>
                </a:solidFill>
                <a:latin typeface="Arial Narrow" pitchFamily="34" charset="0"/>
                <a:ea typeface="MS PGothic" pitchFamily="34" charset="-128"/>
              </a:rPr>
              <a:t> </a:t>
            </a:r>
            <a:r>
              <a:rPr lang="ru-RU" altLang="en-US" sz="1000" dirty="0" err="1">
                <a:solidFill>
                  <a:srgbClr val="262626"/>
                </a:solidFill>
                <a:latin typeface="Arial Narrow" pitchFamily="34" charset="0"/>
                <a:ea typeface="MS PGothic" pitchFamily="34" charset="-128"/>
              </a:rPr>
              <a:t>value</a:t>
            </a:r>
            <a:r>
              <a:rPr lang="ru-RU" altLang="en-US" sz="1000" dirty="0">
                <a:solidFill>
                  <a:srgbClr val="262626"/>
                </a:solidFill>
                <a:latin typeface="Arial Narrow" pitchFamily="34" charset="0"/>
                <a:ea typeface="MS PGothic" pitchFamily="34" charset="-128"/>
              </a:rPr>
              <a:t> </a:t>
            </a:r>
            <a:r>
              <a:rPr lang="ru-RU" altLang="en-US" sz="1000" dirty="0" err="1">
                <a:solidFill>
                  <a:srgbClr val="262626"/>
                </a:solidFill>
                <a:latin typeface="Arial Narrow" pitchFamily="34" charset="0"/>
                <a:ea typeface="MS PGothic" pitchFamily="34" charset="-128"/>
              </a:rPr>
              <a:t>for</a:t>
            </a:r>
            <a:r>
              <a:rPr lang="ru-RU" altLang="en-US" sz="1000" dirty="0">
                <a:solidFill>
                  <a:srgbClr val="262626"/>
                </a:solidFill>
                <a:latin typeface="Arial Narrow" pitchFamily="34" charset="0"/>
                <a:ea typeface="MS PGothic" pitchFamily="34" charset="-128"/>
              </a:rPr>
              <a:t> </a:t>
            </a:r>
            <a:r>
              <a:rPr lang="ru-RU" altLang="en-US" sz="1000" dirty="0" err="1">
                <a:solidFill>
                  <a:srgbClr val="262626"/>
                </a:solidFill>
                <a:latin typeface="Arial Narrow" pitchFamily="34" charset="0"/>
                <a:ea typeface="MS PGothic" pitchFamily="34" charset="-128"/>
              </a:rPr>
              <a:t>the</a:t>
            </a:r>
            <a:r>
              <a:rPr lang="ru-RU" altLang="en-US" sz="1000" dirty="0">
                <a:solidFill>
                  <a:srgbClr val="262626"/>
                </a:solidFill>
                <a:latin typeface="Arial Narrow" pitchFamily="34" charset="0"/>
                <a:ea typeface="MS PGothic" pitchFamily="34" charset="-128"/>
              </a:rPr>
              <a:t> </a:t>
            </a:r>
            <a:r>
              <a:rPr lang="ru-RU" altLang="en-US" sz="1000" dirty="0" err="1">
                <a:solidFill>
                  <a:srgbClr val="262626"/>
                </a:solidFill>
                <a:latin typeface="Arial Narrow" pitchFamily="34" charset="0"/>
                <a:ea typeface="MS PGothic" pitchFamily="34" charset="-128"/>
              </a:rPr>
              <a:t>outcome</a:t>
            </a:r>
            <a:r>
              <a:rPr lang="ru-RU" altLang="en-US" sz="1000" dirty="0">
                <a:solidFill>
                  <a:srgbClr val="262626"/>
                </a:solidFill>
                <a:latin typeface="Arial Narrow" pitchFamily="34" charset="0"/>
                <a:ea typeface="MS PGothic" pitchFamily="34" charset="-128"/>
              </a:rPr>
              <a:t> </a:t>
            </a:r>
            <a:r>
              <a:rPr lang="ru-RU" altLang="en-US" sz="1000" dirty="0" err="1">
                <a:solidFill>
                  <a:srgbClr val="262626"/>
                </a:solidFill>
                <a:latin typeface="Arial Narrow" pitchFamily="34" charset="0"/>
                <a:ea typeface="MS PGothic" pitchFamily="34" charset="-128"/>
              </a:rPr>
              <a:t>after</a:t>
            </a:r>
            <a:r>
              <a:rPr lang="ru-RU" altLang="en-US" sz="1000" dirty="0">
                <a:solidFill>
                  <a:srgbClr val="262626"/>
                </a:solidFill>
                <a:latin typeface="Arial Narrow" pitchFamily="34" charset="0"/>
                <a:ea typeface="MS PGothic" pitchFamily="34" charset="-128"/>
              </a:rPr>
              <a:t> </a:t>
            </a:r>
            <a:r>
              <a:rPr lang="ru-RU" altLang="en-US" sz="1000" dirty="0" err="1">
                <a:solidFill>
                  <a:srgbClr val="262626"/>
                </a:solidFill>
                <a:latin typeface="Arial Narrow" pitchFamily="34" charset="0"/>
                <a:ea typeface="MS PGothic" pitchFamily="34" charset="-128"/>
              </a:rPr>
              <a:t>one</a:t>
            </a:r>
            <a:r>
              <a:rPr lang="ru-RU" altLang="en-US" sz="1000" dirty="0">
                <a:solidFill>
                  <a:srgbClr val="262626"/>
                </a:solidFill>
                <a:latin typeface="Arial Narrow" pitchFamily="34" charset="0"/>
                <a:ea typeface="MS PGothic" pitchFamily="34" charset="-128"/>
              </a:rPr>
              <a:t> </a:t>
            </a:r>
            <a:r>
              <a:rPr lang="ru-RU" altLang="en-US" sz="1000" dirty="0" err="1">
                <a:solidFill>
                  <a:srgbClr val="262626"/>
                </a:solidFill>
                <a:latin typeface="Arial Narrow" pitchFamily="34" charset="0"/>
                <a:ea typeface="MS PGothic" pitchFamily="34" charset="-128"/>
              </a:rPr>
              <a:t>year</a:t>
            </a:r>
            <a:r>
              <a:rPr lang="ru-RU" altLang="en-US" sz="1000" dirty="0">
                <a:solidFill>
                  <a:srgbClr val="262626"/>
                </a:solidFill>
                <a:latin typeface="Arial Narrow" pitchFamily="34" charset="0"/>
                <a:ea typeface="MS PGothic" pitchFamily="34" charset="-128"/>
              </a:rPr>
              <a:t>. </a:t>
            </a:r>
            <a:r>
              <a:rPr lang="ru-RU" altLang="en-US" sz="1000" i="1" dirty="0" err="1">
                <a:solidFill>
                  <a:srgbClr val="262626"/>
                </a:solidFill>
                <a:latin typeface="Arial Narrow" pitchFamily="34" charset="0"/>
                <a:ea typeface="MS PGothic" pitchFamily="34" charset="-128"/>
              </a:rPr>
              <a:t>Klin</a:t>
            </a:r>
            <a:r>
              <a:rPr lang="ru-RU" altLang="en-US" sz="1000" i="1" dirty="0">
                <a:solidFill>
                  <a:srgbClr val="262626"/>
                </a:solidFill>
                <a:latin typeface="Arial Narrow" pitchFamily="34" charset="0"/>
                <a:ea typeface="MS PGothic" pitchFamily="34" charset="-128"/>
              </a:rPr>
              <a:t> </a:t>
            </a:r>
            <a:r>
              <a:rPr lang="ru-RU" altLang="en-US" sz="1000" i="1" dirty="0" err="1">
                <a:solidFill>
                  <a:srgbClr val="262626"/>
                </a:solidFill>
                <a:latin typeface="Arial Narrow" pitchFamily="34" charset="0"/>
                <a:ea typeface="MS PGothic" pitchFamily="34" charset="-128"/>
              </a:rPr>
              <a:t>Padiatr</a:t>
            </a:r>
            <a:r>
              <a:rPr lang="ru-RU" altLang="en-US" sz="1000" dirty="0">
                <a:solidFill>
                  <a:srgbClr val="262626"/>
                </a:solidFill>
                <a:latin typeface="Arial Narrow" pitchFamily="34" charset="0"/>
                <a:ea typeface="MS PGothic" pitchFamily="34" charset="-128"/>
              </a:rPr>
              <a:t>. 2011;223-P031. </a:t>
            </a:r>
            <a:r>
              <a:rPr lang="ru-RU" altLang="en-US" sz="1000" b="1" dirty="0">
                <a:solidFill>
                  <a:srgbClr val="2D2D2D"/>
                </a:solidFill>
                <a:latin typeface="Arial Narrow" pitchFamily="34" charset="0"/>
              </a:rPr>
              <a:t>2. </a:t>
            </a:r>
            <a:r>
              <a:rPr lang="ru-RU" altLang="en-US" sz="1000" dirty="0" err="1">
                <a:solidFill>
                  <a:srgbClr val="2D2D2D"/>
                </a:solidFill>
                <a:latin typeface="Arial Narrow" pitchFamily="34" charset="0"/>
              </a:rPr>
              <a:t>Fakhouri</a:t>
            </a:r>
            <a:r>
              <a:rPr lang="ru-RU" altLang="en-US" sz="1000" dirty="0">
                <a:solidFill>
                  <a:srgbClr val="2D2D2D"/>
                </a:solidFill>
                <a:latin typeface="Arial Narrow" pitchFamily="34" charset="0"/>
              </a:rPr>
              <a:t> F </a:t>
            </a:r>
            <a:r>
              <a:rPr lang="ru-RU" altLang="en-US" sz="1000" dirty="0" err="1">
                <a:solidFill>
                  <a:srgbClr val="2D2D2D"/>
                </a:solidFill>
                <a:latin typeface="Arial Narrow" pitchFamily="34" charset="0"/>
              </a:rPr>
              <a:t>et</a:t>
            </a:r>
            <a:r>
              <a:rPr lang="ru-RU" altLang="en-US" sz="1000" dirty="0">
                <a:solidFill>
                  <a:srgbClr val="2D2D2D"/>
                </a:solidFill>
                <a:latin typeface="Arial Narrow" pitchFamily="34" charset="0"/>
              </a:rPr>
              <a:t> </a:t>
            </a:r>
            <a:r>
              <a:rPr lang="ru-RU" altLang="en-US" sz="1000" dirty="0" err="1">
                <a:solidFill>
                  <a:srgbClr val="2D2D2D"/>
                </a:solidFill>
                <a:latin typeface="Arial Narrow" pitchFamily="34" charset="0"/>
              </a:rPr>
              <a:t>al</a:t>
            </a:r>
            <a:r>
              <a:rPr lang="ru-RU" altLang="en-US" sz="1000" dirty="0">
                <a:solidFill>
                  <a:srgbClr val="2D2D2D"/>
                </a:solidFill>
                <a:latin typeface="Arial Narrow" pitchFamily="34" charset="0"/>
              </a:rPr>
              <a:t>. </a:t>
            </a:r>
            <a:r>
              <a:rPr lang="ru-RU" altLang="en-US" sz="1000" dirty="0" err="1">
                <a:solidFill>
                  <a:srgbClr val="2D2D2D"/>
                </a:solidFill>
                <a:latin typeface="Arial Narrow" pitchFamily="34" charset="0"/>
              </a:rPr>
              <a:t>Am</a:t>
            </a:r>
            <a:r>
              <a:rPr lang="ru-RU" altLang="en-US" sz="1000" dirty="0">
                <a:solidFill>
                  <a:srgbClr val="2D2D2D"/>
                </a:solidFill>
                <a:latin typeface="Arial Narrow" pitchFamily="34" charset="0"/>
              </a:rPr>
              <a:t> J </a:t>
            </a:r>
            <a:r>
              <a:rPr lang="ru-RU" altLang="en-US" sz="1000" dirty="0" err="1">
                <a:solidFill>
                  <a:srgbClr val="2D2D2D"/>
                </a:solidFill>
                <a:latin typeface="Arial Narrow" pitchFamily="34" charset="0"/>
              </a:rPr>
              <a:t>Kidney</a:t>
            </a:r>
            <a:r>
              <a:rPr lang="ru-RU" altLang="en-US" sz="1000" dirty="0">
                <a:solidFill>
                  <a:srgbClr val="2D2D2D"/>
                </a:solidFill>
                <a:latin typeface="Arial Narrow" pitchFamily="34" charset="0"/>
              </a:rPr>
              <a:t> </a:t>
            </a:r>
            <a:r>
              <a:rPr lang="ru-RU" altLang="en-US" sz="1000" dirty="0" err="1">
                <a:solidFill>
                  <a:srgbClr val="2D2D2D"/>
                </a:solidFill>
                <a:latin typeface="Arial Narrow" pitchFamily="34" charset="0"/>
              </a:rPr>
              <a:t>Dis</a:t>
            </a:r>
            <a:r>
              <a:rPr lang="ru-RU" altLang="en-US" sz="1000" dirty="0">
                <a:solidFill>
                  <a:srgbClr val="2D2D2D"/>
                </a:solidFill>
                <a:latin typeface="Arial Narrow" pitchFamily="34" charset="0"/>
              </a:rPr>
              <a:t>. 2013</a:t>
            </a:r>
            <a:r>
              <a:rPr lang="ru-RU" altLang="en-US" sz="1000" dirty="0">
                <a:solidFill>
                  <a:srgbClr val="262626"/>
                </a:solidFill>
                <a:latin typeface="Arial Narrow" pitchFamily="34" charset="0"/>
                <a:ea typeface="MS PGothic" pitchFamily="34" charset="-128"/>
              </a:rPr>
              <a:t>;1:40-8.</a:t>
            </a:r>
          </a:p>
        </p:txBody>
      </p:sp>
      <p:sp>
        <p:nvSpPr>
          <p:cNvPr id="20495" name="TextBox 15"/>
          <p:cNvSpPr txBox="1">
            <a:spLocks noChangeArrowheads="1"/>
          </p:cNvSpPr>
          <p:nvPr/>
        </p:nvSpPr>
        <p:spPr bwMode="auto">
          <a:xfrm>
            <a:off x="266700" y="5376863"/>
            <a:ext cx="8577263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18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rgbClr val="0D0D0D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>
                <a:solidFill>
                  <a:srgbClr val="0D0D0D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chemeClr val="accent2"/>
              </a:buClr>
              <a:buFont typeface="Arial" pitchFamily="34" charset="0"/>
              <a:buChar char="•"/>
              <a:defRPr sz="1600">
                <a:solidFill>
                  <a:srgbClr val="0D0D0D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chemeClr val="accent2"/>
              </a:buClr>
              <a:buFont typeface="Arial" pitchFamily="34" charset="0"/>
              <a:buChar char="–"/>
              <a:defRPr sz="1400">
                <a:solidFill>
                  <a:srgbClr val="0D0D0D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ts val="300"/>
              </a:spcBef>
              <a:buClr>
                <a:schemeClr val="accent2"/>
              </a:buClr>
              <a:buFont typeface="Arial" pitchFamily="34" charset="0"/>
              <a:buChar char="»"/>
              <a:defRPr sz="1400">
                <a:solidFill>
                  <a:srgbClr val="0D0D0D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Arial" pitchFamily="34" charset="0"/>
              <a:buChar char="»"/>
              <a:defRPr sz="1400">
                <a:solidFill>
                  <a:srgbClr val="0D0D0D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Arial" pitchFamily="34" charset="0"/>
              <a:buChar char="»"/>
              <a:defRPr sz="1400">
                <a:solidFill>
                  <a:srgbClr val="0D0D0D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Arial" pitchFamily="34" charset="0"/>
              <a:buChar char="»"/>
              <a:defRPr sz="1400">
                <a:solidFill>
                  <a:srgbClr val="0D0D0D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Arial" pitchFamily="34" charset="0"/>
              <a:buChar char="»"/>
              <a:defRPr sz="1400">
                <a:solidFill>
                  <a:srgbClr val="0D0D0D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ru-RU" altLang="en-US" sz="1100" b="1" dirty="0">
                <a:solidFill>
                  <a:srgbClr val="262626"/>
                </a:solidFill>
              </a:rPr>
              <a:t>Описание исследования: </a:t>
            </a:r>
            <a:r>
              <a:rPr lang="ru-RU" altLang="en-US" sz="1100" dirty="0">
                <a:solidFill>
                  <a:srgbClr val="262626"/>
                </a:solidFill>
              </a:rPr>
              <a:t>Анализ пациентов из регистра </a:t>
            </a:r>
            <a:r>
              <a:rPr lang="ru-RU" altLang="en-US" sz="1100" dirty="0" err="1">
                <a:solidFill>
                  <a:srgbClr val="262626"/>
                </a:solidFill>
              </a:rPr>
              <a:t>аГУС</a:t>
            </a:r>
            <a:r>
              <a:rPr lang="ru-RU" altLang="en-US" sz="1100" dirty="0">
                <a:solidFill>
                  <a:srgbClr val="262626"/>
                </a:solidFill>
              </a:rPr>
              <a:t>. 141 пациент был включен в регистр на момент проведения этого анализа.  Данные по лечению первичных проявлений были доступны для 99 пациентов.  </a:t>
            </a:r>
          </a:p>
        </p:txBody>
      </p:sp>
      <p:sp>
        <p:nvSpPr>
          <p:cNvPr id="20496" name="TextBox 20"/>
          <p:cNvSpPr txBox="1">
            <a:spLocks noChangeArrowheads="1"/>
          </p:cNvSpPr>
          <p:nvPr/>
        </p:nvSpPr>
        <p:spPr bwMode="auto">
          <a:xfrm>
            <a:off x="7999413" y="2128838"/>
            <a:ext cx="1144587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ts val="18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rgbClr val="0D0D0D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>
                <a:solidFill>
                  <a:srgbClr val="0D0D0D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chemeClr val="accent2"/>
              </a:buClr>
              <a:buFont typeface="Arial" pitchFamily="34" charset="0"/>
              <a:buChar char="•"/>
              <a:defRPr sz="1600">
                <a:solidFill>
                  <a:srgbClr val="0D0D0D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chemeClr val="accent2"/>
              </a:buClr>
              <a:buFont typeface="Arial" pitchFamily="34" charset="0"/>
              <a:buChar char="–"/>
              <a:defRPr sz="1400">
                <a:solidFill>
                  <a:srgbClr val="0D0D0D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ts val="300"/>
              </a:spcBef>
              <a:buClr>
                <a:schemeClr val="accent2"/>
              </a:buClr>
              <a:buFont typeface="Arial" pitchFamily="34" charset="0"/>
              <a:buChar char="»"/>
              <a:defRPr sz="1400">
                <a:solidFill>
                  <a:srgbClr val="0D0D0D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Arial" pitchFamily="34" charset="0"/>
              <a:buChar char="»"/>
              <a:defRPr sz="1400">
                <a:solidFill>
                  <a:srgbClr val="0D0D0D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Arial" pitchFamily="34" charset="0"/>
              <a:buChar char="»"/>
              <a:defRPr sz="1400">
                <a:solidFill>
                  <a:srgbClr val="0D0D0D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Arial" pitchFamily="34" charset="0"/>
              <a:buChar char="»"/>
              <a:defRPr sz="1400">
                <a:solidFill>
                  <a:srgbClr val="0D0D0D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Arial" pitchFamily="34" charset="0"/>
              <a:buChar char="»"/>
              <a:defRPr sz="1400">
                <a:solidFill>
                  <a:srgbClr val="0D0D0D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ru-RU" altLang="en-US" sz="1000" dirty="0">
                <a:solidFill>
                  <a:srgbClr val="262626"/>
                </a:solidFill>
                <a:ea typeface="Lucida Grande"/>
                <a:cs typeface="Lucida Grande"/>
              </a:rPr>
              <a:t>Получали </a:t>
            </a:r>
            <a:r>
              <a:rPr lang="ru-RU" altLang="en-US" sz="1000" dirty="0" err="1">
                <a:solidFill>
                  <a:srgbClr val="262626"/>
                </a:solidFill>
                <a:ea typeface="Lucida Grande"/>
                <a:cs typeface="Lucida Grande"/>
              </a:rPr>
              <a:t>плазмотерапию</a:t>
            </a:r>
            <a:r>
              <a:rPr lang="ru-RU" altLang="en-US" sz="1000" dirty="0">
                <a:solidFill>
                  <a:srgbClr val="262626"/>
                </a:solidFill>
                <a:ea typeface="Lucida Grande"/>
                <a:cs typeface="Lucida Grande"/>
              </a:rPr>
              <a:t>*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ru-RU" altLang="en-US" sz="1000" dirty="0">
                <a:solidFill>
                  <a:srgbClr val="262626"/>
                </a:solidFill>
              </a:rPr>
              <a:t>Не получали </a:t>
            </a:r>
            <a:r>
              <a:rPr lang="ru-RU" altLang="en-US" sz="1000" dirty="0" err="1">
                <a:solidFill>
                  <a:srgbClr val="262626"/>
                </a:solidFill>
              </a:rPr>
              <a:t>плазмотерпию</a:t>
            </a:r>
            <a:endParaRPr lang="ru-RU" altLang="en-US" sz="1000" dirty="0">
              <a:solidFill>
                <a:srgbClr val="262626"/>
              </a:solidFill>
              <a:ea typeface="Lucida Grande"/>
              <a:cs typeface="Lucida Grande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7810500" y="2209800"/>
            <a:ext cx="190500" cy="1905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7810500" y="2616200"/>
            <a:ext cx="190500" cy="1905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8072036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4" name="Соединительная линия уступом 73"/>
          <p:cNvCxnSpPr/>
          <p:nvPr/>
        </p:nvCxnSpPr>
        <p:spPr>
          <a:xfrm rot="16200000" flipH="1">
            <a:off x="7331235" y="4828411"/>
            <a:ext cx="2659226" cy="238962"/>
          </a:xfrm>
          <a:prstGeom prst="bentConnector3">
            <a:avLst>
              <a:gd name="adj1" fmla="val 140"/>
            </a:avLst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" name="Прямая со стрелкой 1"/>
          <p:cNvCxnSpPr/>
          <p:nvPr/>
        </p:nvCxnSpPr>
        <p:spPr>
          <a:xfrm flipV="1">
            <a:off x="4644008" y="555731"/>
            <a:ext cx="1008112" cy="15832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1979712" y="116632"/>
            <a:ext cx="2664296" cy="902970"/>
          </a:xfrm>
          <a:prstGeom prst="roundRect">
            <a:avLst>
              <a:gd name="adj" fmla="val 32331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/>
              <a:t>Увеличение активности печеночных ферментов (АСТ, АЛТ, ЛДГ)</a:t>
            </a:r>
            <a:endParaRPr lang="ru-RU" sz="14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5689824" y="389087"/>
            <a:ext cx="2447160" cy="413861"/>
          </a:xfrm>
          <a:prstGeom prst="roundRect">
            <a:avLst>
              <a:gd name="adj" fmla="val 32331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/>
              <a:t>Тяжелая преэклампсия</a:t>
            </a:r>
            <a:endParaRPr lang="ru-RU" sz="16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2451768" y="1634364"/>
            <a:ext cx="1720184" cy="852964"/>
          </a:xfrm>
          <a:prstGeom prst="roundRect">
            <a:avLst>
              <a:gd name="adj" fmla="val 23753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/>
              <a:t>Определение количества тромбоцитов</a:t>
            </a:r>
            <a:endParaRPr lang="ru-RU" sz="14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2423186" y="2935244"/>
            <a:ext cx="1644758" cy="714851"/>
          </a:xfrm>
          <a:prstGeom prst="roundRect">
            <a:avLst>
              <a:gd name="adj" fmla="val 32331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/>
              <a:t>Тяжелая преэклампсия</a:t>
            </a:r>
            <a:endParaRPr lang="ru-RU" sz="16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337533" y="4149078"/>
            <a:ext cx="1728192" cy="714851"/>
          </a:xfrm>
          <a:prstGeom prst="roundRect">
            <a:avLst>
              <a:gd name="adj" fmla="val 32331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/>
              <a:t>Окончательный диагноз</a:t>
            </a:r>
            <a:endParaRPr lang="ru-RU" sz="16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365203" y="2948952"/>
            <a:ext cx="1672852" cy="714851"/>
          </a:xfrm>
          <a:prstGeom prst="roundRect">
            <a:avLst>
              <a:gd name="adj" fmla="val 32331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/>
              <a:t>Тяжелая преэклампсия</a:t>
            </a:r>
            <a:endParaRPr lang="ru-RU" sz="16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5966400" y="1199621"/>
            <a:ext cx="2016224" cy="413861"/>
          </a:xfrm>
          <a:prstGeom prst="roundRect">
            <a:avLst>
              <a:gd name="adj" fmla="val 32331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/>
              <a:t>Диагностика ОПН</a:t>
            </a:r>
            <a:endParaRPr lang="ru-RU" sz="16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6429039" y="4302549"/>
            <a:ext cx="1656184" cy="413861"/>
          </a:xfrm>
          <a:prstGeom prst="roundRect">
            <a:avLst>
              <a:gd name="adj" fmla="val 32331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/>
              <a:t>HELLP-</a:t>
            </a:r>
            <a:r>
              <a:rPr lang="ru-RU" sz="1600" b="1" dirty="0" smtClean="0"/>
              <a:t>синдром</a:t>
            </a:r>
            <a:endParaRPr lang="ru-RU" sz="1600" b="1" dirty="0"/>
          </a:p>
        </p:txBody>
      </p:sp>
      <p:cxnSp>
        <p:nvCxnSpPr>
          <p:cNvPr id="15" name="Прямая со стрелкой 14"/>
          <p:cNvCxnSpPr>
            <a:endCxn id="5" idx="0"/>
          </p:cNvCxnSpPr>
          <p:nvPr/>
        </p:nvCxnSpPr>
        <p:spPr>
          <a:xfrm>
            <a:off x="3299292" y="1019602"/>
            <a:ext cx="12568" cy="614762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/>
          <p:nvPr/>
        </p:nvCxnSpPr>
        <p:spPr>
          <a:xfrm>
            <a:off x="6891088" y="839583"/>
            <a:ext cx="0" cy="360038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/>
          <p:nvPr/>
        </p:nvCxnSpPr>
        <p:spPr>
          <a:xfrm>
            <a:off x="3311860" y="2543190"/>
            <a:ext cx="0" cy="360038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 flipH="1">
            <a:off x="2051748" y="2033015"/>
            <a:ext cx="400020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/>
          <p:nvPr/>
        </p:nvCxnSpPr>
        <p:spPr>
          <a:xfrm>
            <a:off x="1151648" y="3789040"/>
            <a:ext cx="0" cy="360038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 стрелкой 22"/>
          <p:cNvCxnSpPr/>
          <p:nvPr/>
        </p:nvCxnSpPr>
        <p:spPr>
          <a:xfrm>
            <a:off x="1160840" y="2363172"/>
            <a:ext cx="0" cy="58578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 стрелкой 24"/>
          <p:cNvCxnSpPr/>
          <p:nvPr/>
        </p:nvCxnSpPr>
        <p:spPr>
          <a:xfrm flipH="1">
            <a:off x="2043727" y="3306376"/>
            <a:ext cx="304018" cy="1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Соединительная линия уступом 28"/>
          <p:cNvCxnSpPr/>
          <p:nvPr/>
        </p:nvCxnSpPr>
        <p:spPr>
          <a:xfrm rot="5400000">
            <a:off x="-1350786" y="3441202"/>
            <a:ext cx="3199288" cy="232692"/>
          </a:xfrm>
          <a:prstGeom prst="bentConnector3">
            <a:avLst>
              <a:gd name="adj1" fmla="val 5413"/>
            </a:avLst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251548" y="1741044"/>
            <a:ext cx="1800200" cy="583942"/>
          </a:xfrm>
          <a:prstGeom prst="roundRect">
            <a:avLst>
              <a:gd name="adj" fmla="val 18035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/>
              <a:t>Внутрисосудистый гемолиз</a:t>
            </a:r>
            <a:endParaRPr lang="ru-RU" sz="1400" b="1" dirty="0"/>
          </a:p>
        </p:txBody>
      </p:sp>
      <p:sp>
        <p:nvSpPr>
          <p:cNvPr id="35" name="TextBox 34"/>
          <p:cNvSpPr txBox="1"/>
          <p:nvPr/>
        </p:nvSpPr>
        <p:spPr>
          <a:xfrm>
            <a:off x="93465" y="5157192"/>
            <a:ext cx="2195737" cy="573822"/>
          </a:xfrm>
          <a:prstGeom prst="roundRect">
            <a:avLst>
              <a:gd name="adj" fmla="val 16129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/>
              <a:t>Анализ дополнительных критериев тяжести</a:t>
            </a:r>
            <a:endParaRPr lang="ru-RU" sz="1400" b="1" dirty="0"/>
          </a:p>
        </p:txBody>
      </p:sp>
      <p:sp>
        <p:nvSpPr>
          <p:cNvPr id="36" name="TextBox 35"/>
          <p:cNvSpPr txBox="1"/>
          <p:nvPr/>
        </p:nvSpPr>
        <p:spPr>
          <a:xfrm>
            <a:off x="2555776" y="4154650"/>
            <a:ext cx="1800200" cy="583942"/>
          </a:xfrm>
          <a:prstGeom prst="roundRect">
            <a:avLst>
              <a:gd name="adj" fmla="val 18035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/>
              <a:t>Внутрисосудистый гемолиз</a:t>
            </a:r>
            <a:endParaRPr lang="ru-RU" sz="1400" b="1" dirty="0"/>
          </a:p>
        </p:txBody>
      </p:sp>
      <p:sp>
        <p:nvSpPr>
          <p:cNvPr id="37" name="TextBox 36"/>
          <p:cNvSpPr txBox="1"/>
          <p:nvPr/>
        </p:nvSpPr>
        <p:spPr>
          <a:xfrm>
            <a:off x="2745677" y="5168525"/>
            <a:ext cx="1610299" cy="583942"/>
          </a:xfrm>
          <a:prstGeom prst="roundRect">
            <a:avLst>
              <a:gd name="adj" fmla="val 18035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/>
              <a:t>Диагностика ТТП, ГУС, ОЖДП</a:t>
            </a:r>
            <a:endParaRPr lang="ru-RU" sz="1400" b="1" dirty="0"/>
          </a:p>
        </p:txBody>
      </p:sp>
      <p:cxnSp>
        <p:nvCxnSpPr>
          <p:cNvPr id="38" name="Прямая со стрелкой 37"/>
          <p:cNvCxnSpPr/>
          <p:nvPr/>
        </p:nvCxnSpPr>
        <p:spPr>
          <a:xfrm>
            <a:off x="3311860" y="3729425"/>
            <a:ext cx="0" cy="360038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Прямая со стрелкой 38"/>
          <p:cNvCxnSpPr/>
          <p:nvPr/>
        </p:nvCxnSpPr>
        <p:spPr>
          <a:xfrm>
            <a:off x="3311860" y="4738592"/>
            <a:ext cx="0" cy="507957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Прямая со стрелкой 40"/>
          <p:cNvCxnSpPr/>
          <p:nvPr/>
        </p:nvCxnSpPr>
        <p:spPr>
          <a:xfrm flipH="1">
            <a:off x="2279680" y="5445655"/>
            <a:ext cx="465997" cy="4564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>
            <a:off x="5877832" y="2027780"/>
            <a:ext cx="2337980" cy="568762"/>
          </a:xfrm>
          <a:prstGeom prst="roundRect">
            <a:avLst>
              <a:gd name="adj" fmla="val 14672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/>
              <a:t>Определение количества тромбоцитов</a:t>
            </a:r>
            <a:endParaRPr lang="ru-RU" sz="1400" b="1" dirty="0"/>
          </a:p>
        </p:txBody>
      </p:sp>
      <p:cxnSp>
        <p:nvCxnSpPr>
          <p:cNvPr id="45" name="Прямая со стрелкой 44"/>
          <p:cNvCxnSpPr/>
          <p:nvPr/>
        </p:nvCxnSpPr>
        <p:spPr>
          <a:xfrm>
            <a:off x="6891088" y="1671204"/>
            <a:ext cx="0" cy="360038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Прямая со стрелкой 45"/>
          <p:cNvCxnSpPr/>
          <p:nvPr/>
        </p:nvCxnSpPr>
        <p:spPr>
          <a:xfrm flipH="1">
            <a:off x="2065725" y="4502340"/>
            <a:ext cx="446954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TextBox 55"/>
          <p:cNvSpPr txBox="1"/>
          <p:nvPr/>
        </p:nvSpPr>
        <p:spPr>
          <a:xfrm>
            <a:off x="4716016" y="3281779"/>
            <a:ext cx="1800200" cy="583942"/>
          </a:xfrm>
          <a:prstGeom prst="roundRect">
            <a:avLst>
              <a:gd name="adj" fmla="val 18035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/>
              <a:t>Внутрисосудистый гемолиз</a:t>
            </a:r>
            <a:endParaRPr lang="ru-RU" sz="1400" b="1" dirty="0"/>
          </a:p>
        </p:txBody>
      </p:sp>
      <p:sp>
        <p:nvSpPr>
          <p:cNvPr id="57" name="TextBox 56"/>
          <p:cNvSpPr txBox="1"/>
          <p:nvPr/>
        </p:nvSpPr>
        <p:spPr>
          <a:xfrm>
            <a:off x="4633760" y="4325469"/>
            <a:ext cx="1531819" cy="368022"/>
          </a:xfrm>
          <a:prstGeom prst="roundRect">
            <a:avLst>
              <a:gd name="adj" fmla="val 14423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/>
              <a:t>ELLP-</a:t>
            </a:r>
            <a:r>
              <a:rPr lang="ru-RU" sz="1600" b="1" dirty="0" smtClean="0"/>
              <a:t>синдром</a:t>
            </a:r>
            <a:endParaRPr lang="ru-RU" sz="1600" b="1" dirty="0"/>
          </a:p>
        </p:txBody>
      </p:sp>
      <p:cxnSp>
        <p:nvCxnSpPr>
          <p:cNvPr id="58" name="Прямая со стрелкой 57"/>
          <p:cNvCxnSpPr/>
          <p:nvPr/>
        </p:nvCxnSpPr>
        <p:spPr>
          <a:xfrm>
            <a:off x="7961492" y="2631644"/>
            <a:ext cx="0" cy="60720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Прямая со стрелкой 59"/>
          <p:cNvCxnSpPr/>
          <p:nvPr/>
        </p:nvCxnSpPr>
        <p:spPr>
          <a:xfrm flipH="1">
            <a:off x="7257131" y="3865721"/>
            <a:ext cx="13172" cy="454392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Прямая со стрелкой 60"/>
          <p:cNvCxnSpPr/>
          <p:nvPr/>
        </p:nvCxnSpPr>
        <p:spPr>
          <a:xfrm>
            <a:off x="5533860" y="3909444"/>
            <a:ext cx="0" cy="39266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Прямая со стрелкой 64"/>
          <p:cNvCxnSpPr/>
          <p:nvPr/>
        </p:nvCxnSpPr>
        <p:spPr>
          <a:xfrm>
            <a:off x="6070602" y="2677533"/>
            <a:ext cx="0" cy="566299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TextBox 66"/>
          <p:cNvSpPr txBox="1"/>
          <p:nvPr/>
        </p:nvSpPr>
        <p:spPr>
          <a:xfrm>
            <a:off x="5252386" y="5094593"/>
            <a:ext cx="2360812" cy="583942"/>
          </a:xfrm>
          <a:prstGeom prst="roundRect">
            <a:avLst>
              <a:gd name="adj" fmla="val 18035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/>
              <a:t>Определение класса тяжести синдрома</a:t>
            </a:r>
            <a:endParaRPr lang="ru-RU" sz="1400" b="1" dirty="0"/>
          </a:p>
        </p:txBody>
      </p:sp>
      <p:cxnSp>
        <p:nvCxnSpPr>
          <p:cNvPr id="68" name="Прямая со стрелкой 67"/>
          <p:cNvCxnSpPr/>
          <p:nvPr/>
        </p:nvCxnSpPr>
        <p:spPr>
          <a:xfrm>
            <a:off x="6026582" y="4807538"/>
            <a:ext cx="0" cy="280708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Прямая со стрелкой 68"/>
          <p:cNvCxnSpPr/>
          <p:nvPr/>
        </p:nvCxnSpPr>
        <p:spPr>
          <a:xfrm>
            <a:off x="7092280" y="4769144"/>
            <a:ext cx="0" cy="280708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TextBox 69"/>
          <p:cNvSpPr txBox="1"/>
          <p:nvPr/>
        </p:nvSpPr>
        <p:spPr>
          <a:xfrm>
            <a:off x="5845009" y="6309320"/>
            <a:ext cx="3060893" cy="413861"/>
          </a:xfrm>
          <a:prstGeom prst="roundRect">
            <a:avLst>
              <a:gd name="adj" fmla="val 32331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/>
              <a:t>Окончательный диагноз</a:t>
            </a:r>
            <a:endParaRPr lang="ru-RU" sz="1600" b="1" dirty="0"/>
          </a:p>
        </p:txBody>
      </p:sp>
      <p:sp>
        <p:nvSpPr>
          <p:cNvPr id="71" name="TextBox 70"/>
          <p:cNvSpPr txBox="1"/>
          <p:nvPr/>
        </p:nvSpPr>
        <p:spPr>
          <a:xfrm>
            <a:off x="7720772" y="4832688"/>
            <a:ext cx="1432332" cy="413861"/>
          </a:xfrm>
          <a:prstGeom prst="roundRect">
            <a:avLst>
              <a:gd name="adj" fmla="val 32331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/>
              <a:t>HEL-</a:t>
            </a:r>
            <a:r>
              <a:rPr lang="ru-RU" sz="1600" b="1" dirty="0" smtClean="0"/>
              <a:t>синдром</a:t>
            </a:r>
            <a:endParaRPr lang="ru-RU" sz="1600" b="1" dirty="0"/>
          </a:p>
        </p:txBody>
      </p:sp>
      <p:cxnSp>
        <p:nvCxnSpPr>
          <p:cNvPr id="72" name="Прямая со стрелкой 71"/>
          <p:cNvCxnSpPr/>
          <p:nvPr/>
        </p:nvCxnSpPr>
        <p:spPr>
          <a:xfrm>
            <a:off x="8316416" y="3974631"/>
            <a:ext cx="0" cy="934867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/>
          <p:cNvSpPr txBox="1"/>
          <p:nvPr/>
        </p:nvSpPr>
        <p:spPr>
          <a:xfrm>
            <a:off x="6860648" y="3265577"/>
            <a:ext cx="1800200" cy="583942"/>
          </a:xfrm>
          <a:prstGeom prst="roundRect">
            <a:avLst>
              <a:gd name="adj" fmla="val 18035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/>
              <a:t>Внутрисосудистый гемолиз</a:t>
            </a:r>
            <a:endParaRPr lang="ru-RU" sz="1400" b="1" dirty="0"/>
          </a:p>
        </p:txBody>
      </p:sp>
      <p:cxnSp>
        <p:nvCxnSpPr>
          <p:cNvPr id="80" name="Прямая со стрелкой 79"/>
          <p:cNvCxnSpPr/>
          <p:nvPr/>
        </p:nvCxnSpPr>
        <p:spPr>
          <a:xfrm flipH="1">
            <a:off x="6516216" y="5678535"/>
            <a:ext cx="7828" cy="630785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Прямая со стрелкой 85"/>
          <p:cNvCxnSpPr/>
          <p:nvPr/>
        </p:nvCxnSpPr>
        <p:spPr>
          <a:xfrm>
            <a:off x="8316416" y="5312414"/>
            <a:ext cx="0" cy="996906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Прямоугольник 88"/>
          <p:cNvSpPr/>
          <p:nvPr/>
        </p:nvSpPr>
        <p:spPr>
          <a:xfrm>
            <a:off x="975323" y="2419600"/>
            <a:ext cx="432020" cy="25793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</a:rPr>
              <a:t>Да</a:t>
            </a:r>
            <a:endParaRPr lang="ru-RU" sz="1400" b="1" dirty="0">
              <a:solidFill>
                <a:schemeClr val="tx1"/>
              </a:solidFill>
            </a:endParaRPr>
          </a:p>
        </p:txBody>
      </p:sp>
      <p:sp>
        <p:nvSpPr>
          <p:cNvPr id="90" name="Прямоугольник 89"/>
          <p:cNvSpPr/>
          <p:nvPr/>
        </p:nvSpPr>
        <p:spPr>
          <a:xfrm>
            <a:off x="3046784" y="1102942"/>
            <a:ext cx="504042" cy="30360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tx1"/>
                </a:solidFill>
              </a:rPr>
              <a:t>Нет</a:t>
            </a:r>
            <a:endParaRPr lang="ru-RU" sz="1600" b="1" dirty="0">
              <a:solidFill>
                <a:schemeClr val="tx1"/>
              </a:solidFill>
            </a:endParaRPr>
          </a:p>
        </p:txBody>
      </p:sp>
      <p:sp>
        <p:nvSpPr>
          <p:cNvPr id="91" name="Прямоугольник 90"/>
          <p:cNvSpPr/>
          <p:nvPr/>
        </p:nvSpPr>
        <p:spPr>
          <a:xfrm>
            <a:off x="0" y="2312161"/>
            <a:ext cx="504042" cy="23102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</a:rPr>
              <a:t>Нет</a:t>
            </a:r>
            <a:endParaRPr lang="ru-RU" sz="1400" b="1" dirty="0">
              <a:solidFill>
                <a:schemeClr val="tx1"/>
              </a:solidFill>
            </a:endParaRPr>
          </a:p>
        </p:txBody>
      </p:sp>
      <p:sp>
        <p:nvSpPr>
          <p:cNvPr id="92" name="Прямоугольник 91"/>
          <p:cNvSpPr/>
          <p:nvPr/>
        </p:nvSpPr>
        <p:spPr>
          <a:xfrm>
            <a:off x="4766967" y="403926"/>
            <a:ext cx="432020" cy="30360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tx1"/>
                </a:solidFill>
              </a:rPr>
              <a:t>Да</a:t>
            </a:r>
            <a:endParaRPr lang="ru-RU" sz="1600" b="1" dirty="0">
              <a:solidFill>
                <a:schemeClr val="tx1"/>
              </a:solidFill>
            </a:endParaRPr>
          </a:p>
        </p:txBody>
      </p:sp>
      <p:sp>
        <p:nvSpPr>
          <p:cNvPr id="93" name="Прямоугольник 92"/>
          <p:cNvSpPr/>
          <p:nvPr/>
        </p:nvSpPr>
        <p:spPr>
          <a:xfrm>
            <a:off x="2223493" y="4339006"/>
            <a:ext cx="432020" cy="30360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tx1"/>
                </a:solidFill>
              </a:rPr>
              <a:t>Да</a:t>
            </a:r>
            <a:endParaRPr lang="ru-RU" sz="1600" b="1" dirty="0">
              <a:solidFill>
                <a:schemeClr val="tx1"/>
              </a:solidFill>
            </a:endParaRPr>
          </a:p>
        </p:txBody>
      </p:sp>
      <p:sp>
        <p:nvSpPr>
          <p:cNvPr id="94" name="Прямоугольник 93"/>
          <p:cNvSpPr/>
          <p:nvPr/>
        </p:nvSpPr>
        <p:spPr>
          <a:xfrm>
            <a:off x="3095850" y="4712124"/>
            <a:ext cx="432020" cy="30360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tx1"/>
                </a:solidFill>
              </a:rPr>
              <a:t>Да</a:t>
            </a:r>
            <a:endParaRPr lang="ru-RU" sz="1600" b="1" dirty="0">
              <a:solidFill>
                <a:schemeClr val="tx1"/>
              </a:solidFill>
            </a:endParaRPr>
          </a:p>
        </p:txBody>
      </p:sp>
      <p:sp>
        <p:nvSpPr>
          <p:cNvPr id="96" name="Прямоугольник 95"/>
          <p:cNvSpPr/>
          <p:nvPr/>
        </p:nvSpPr>
        <p:spPr>
          <a:xfrm>
            <a:off x="7054293" y="3849980"/>
            <a:ext cx="432020" cy="30360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tx1"/>
                </a:solidFill>
              </a:rPr>
              <a:t>Да</a:t>
            </a:r>
            <a:endParaRPr lang="ru-RU" sz="1600" b="1" dirty="0">
              <a:solidFill>
                <a:schemeClr val="tx1"/>
              </a:solidFill>
            </a:endParaRPr>
          </a:p>
        </p:txBody>
      </p:sp>
      <p:sp>
        <p:nvSpPr>
          <p:cNvPr id="97" name="Прямоугольник 96"/>
          <p:cNvSpPr/>
          <p:nvPr/>
        </p:nvSpPr>
        <p:spPr>
          <a:xfrm>
            <a:off x="8085223" y="3865721"/>
            <a:ext cx="432020" cy="30360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tx1"/>
                </a:solidFill>
              </a:rPr>
              <a:t>Да</a:t>
            </a:r>
            <a:endParaRPr lang="ru-RU" sz="1600" b="1" dirty="0">
              <a:solidFill>
                <a:schemeClr val="tx1"/>
              </a:solidFill>
            </a:endParaRPr>
          </a:p>
        </p:txBody>
      </p:sp>
      <p:sp>
        <p:nvSpPr>
          <p:cNvPr id="98" name="Прямоугольник 97"/>
          <p:cNvSpPr/>
          <p:nvPr/>
        </p:nvSpPr>
        <p:spPr>
          <a:xfrm>
            <a:off x="5252386" y="3845469"/>
            <a:ext cx="504042" cy="30360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tx1"/>
                </a:solidFill>
              </a:rPr>
              <a:t>Нет</a:t>
            </a:r>
            <a:endParaRPr lang="ru-RU" sz="1600" b="1" dirty="0">
              <a:solidFill>
                <a:schemeClr val="tx1"/>
              </a:solidFill>
            </a:endParaRPr>
          </a:p>
        </p:txBody>
      </p:sp>
      <p:sp>
        <p:nvSpPr>
          <p:cNvPr id="99" name="Прямоугольник 98"/>
          <p:cNvSpPr/>
          <p:nvPr/>
        </p:nvSpPr>
        <p:spPr>
          <a:xfrm>
            <a:off x="8660848" y="3757639"/>
            <a:ext cx="504042" cy="30360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tx1"/>
                </a:solidFill>
              </a:rPr>
              <a:t>Нет</a:t>
            </a:r>
            <a:endParaRPr lang="ru-RU" sz="16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3359876"/>
      </p:ext>
    </p:extLst>
  </p:cSld>
  <p:clrMapOvr>
    <a:masterClrMapping/>
  </p:clrMapOvr>
  <p:transition spd="med">
    <p:fad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52728315"/>
              </p:ext>
            </p:extLst>
          </p:nvPr>
        </p:nvGraphicFramePr>
        <p:xfrm>
          <a:off x="457200" y="2564904"/>
          <a:ext cx="8003232" cy="35612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Content Placeholder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1270661"/>
              </p:ext>
            </p:extLst>
          </p:nvPr>
        </p:nvGraphicFramePr>
        <p:xfrm>
          <a:off x="755576" y="1700808"/>
          <a:ext cx="6840760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Flowchart: Sort 8"/>
          <p:cNvSpPr/>
          <p:nvPr/>
        </p:nvSpPr>
        <p:spPr>
          <a:xfrm>
            <a:off x="2324894" y="3717032"/>
            <a:ext cx="158874" cy="288032"/>
          </a:xfrm>
          <a:prstGeom prst="flowChartSor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lowchart: Summing Junction 9"/>
          <p:cNvSpPr/>
          <p:nvPr/>
        </p:nvSpPr>
        <p:spPr>
          <a:xfrm>
            <a:off x="1691680" y="4196594"/>
            <a:ext cx="195454" cy="153162"/>
          </a:xfrm>
          <a:prstGeom prst="flowChartSummingJunction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lowchart: Merge 12"/>
          <p:cNvSpPr/>
          <p:nvPr/>
        </p:nvSpPr>
        <p:spPr>
          <a:xfrm>
            <a:off x="1143050" y="6420441"/>
            <a:ext cx="171450" cy="209601"/>
          </a:xfrm>
          <a:prstGeom prst="flowChartMerg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lowchart: Sort 13"/>
          <p:cNvSpPr/>
          <p:nvPr/>
        </p:nvSpPr>
        <p:spPr>
          <a:xfrm>
            <a:off x="5794994" y="6330515"/>
            <a:ext cx="142875" cy="299527"/>
          </a:xfrm>
          <a:prstGeom prst="flowChartSor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lowchart: Summing Junction 14"/>
          <p:cNvSpPr/>
          <p:nvPr/>
        </p:nvSpPr>
        <p:spPr>
          <a:xfrm>
            <a:off x="3275856" y="6419183"/>
            <a:ext cx="234316" cy="210859"/>
          </a:xfrm>
          <a:prstGeom prst="flowChartSummingJunction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1502498" y="6359711"/>
            <a:ext cx="13378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err="1" smtClean="0"/>
              <a:t>Плазмообмен</a:t>
            </a:r>
            <a:endParaRPr lang="en-US" sz="1200" dirty="0"/>
          </a:p>
        </p:txBody>
      </p:sp>
      <p:sp>
        <p:nvSpPr>
          <p:cNvPr id="17" name="TextBox 16"/>
          <p:cNvSpPr txBox="1"/>
          <p:nvPr/>
        </p:nvSpPr>
        <p:spPr>
          <a:xfrm>
            <a:off x="3635896" y="6330515"/>
            <a:ext cx="10801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err="1" smtClean="0"/>
              <a:t>Инф.эритроц.взвеси</a:t>
            </a:r>
            <a:endParaRPr lang="en-US" sz="1200" dirty="0"/>
          </a:p>
        </p:txBody>
      </p:sp>
      <p:sp>
        <p:nvSpPr>
          <p:cNvPr id="18" name="TextBox 17"/>
          <p:cNvSpPr txBox="1"/>
          <p:nvPr/>
        </p:nvSpPr>
        <p:spPr>
          <a:xfrm>
            <a:off x="6156176" y="6386114"/>
            <a:ext cx="13681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err="1" smtClean="0"/>
              <a:t>Экулизумаб</a:t>
            </a:r>
            <a:endParaRPr lang="en-US" sz="1200" dirty="0"/>
          </a:p>
        </p:txBody>
      </p:sp>
      <p:sp>
        <p:nvSpPr>
          <p:cNvPr id="20" name="TextBox 19"/>
          <p:cNvSpPr txBox="1"/>
          <p:nvPr/>
        </p:nvSpPr>
        <p:spPr>
          <a:xfrm>
            <a:off x="683568" y="560404"/>
            <a:ext cx="65252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chemeClr val="accent1"/>
                </a:solidFill>
              </a:rPr>
              <a:t>Табл.1. Динамика лабораторных показателей</a:t>
            </a:r>
            <a:endParaRPr lang="en-US" sz="24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468700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2228" name="Content Placeholder 10"/>
          <p:cNvSpPr>
            <a:spLocks noGrp="1"/>
          </p:cNvSpPr>
          <p:nvPr>
            <p:ph idx="1"/>
          </p:nvPr>
        </p:nvSpPr>
        <p:spPr>
          <a:solidFill>
            <a:srgbClr val="ED7D31">
              <a:alpha val="48000"/>
            </a:srgbClr>
          </a:solidFill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marL="0" indent="0" eaLnBrk="1" hangingPunct="1">
              <a:spcBef>
                <a:spcPts val="500"/>
              </a:spcBef>
              <a:buClr>
                <a:schemeClr val="accent2">
                  <a:lumMod val="60000"/>
                  <a:lumOff val="40000"/>
                </a:schemeClr>
              </a:buClr>
              <a:buNone/>
            </a:pPr>
            <a:r>
              <a:rPr lang="en-US" altLang="en-US" sz="1400" baseline="30000" dirty="0">
                <a:solidFill>
                  <a:srgbClr val="FBE5D6"/>
                </a:solidFill>
              </a:rPr>
              <a:t> </a:t>
            </a:r>
            <a:endParaRPr lang="ru-RU" altLang="en-US" sz="1400" baseline="30000" dirty="0">
              <a:solidFill>
                <a:srgbClr val="FBE5D6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49238" y="6479130"/>
            <a:ext cx="8058051" cy="378870"/>
          </a:xfrm>
          <a:prstGeom prst="rect">
            <a:avLst/>
          </a:prstGeom>
          <a:solidFill>
            <a:srgbClr val="ED7D31">
              <a:alpha val="54000"/>
            </a:srgbClr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FFD049"/>
              </a:buClr>
              <a:buSzPct val="100000"/>
              <a:defRPr/>
            </a:pPr>
            <a:r>
              <a:rPr lang="ru-RU" altLang="en-US" sz="900" b="1" dirty="0">
                <a:solidFill>
                  <a:srgbClr val="FBE5D6"/>
                </a:solidFill>
                <a:latin typeface="Arial Narrow" pitchFamily="34" charset="0"/>
              </a:rPr>
              <a:t>Алгоритм верификации  тромботических микроангиопатий и атипичного гемолитико-уремического синдрома в акушерстве </a:t>
            </a:r>
            <a:endParaRPr lang="ru-RU" altLang="en-US" sz="1000" dirty="0">
              <a:solidFill>
                <a:srgbClr val="FBE5D6"/>
              </a:solidFill>
            </a:endParaRPr>
          </a:p>
        </p:txBody>
      </p:sp>
      <p:pic>
        <p:nvPicPr>
          <p:cNvPr id="4" name="Picture 3" descr="Screen Shot 2016-12-09 at 17.10.09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7558" y="1553578"/>
            <a:ext cx="4460414" cy="4612648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 descr="Screen Shot 2016-12-09 at 17.16.44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238" y="164120"/>
            <a:ext cx="8072286" cy="1217345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69696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2228" name="Content Placeholder 10"/>
          <p:cNvSpPr>
            <a:spLocks noGrp="1"/>
          </p:cNvSpPr>
          <p:nvPr>
            <p:ph idx="1"/>
          </p:nvPr>
        </p:nvSpPr>
        <p:spPr>
          <a:solidFill>
            <a:srgbClr val="ED7D31">
              <a:alpha val="48000"/>
            </a:srgbClr>
          </a:solidFill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marL="0" indent="0" eaLnBrk="1" hangingPunct="1">
              <a:spcBef>
                <a:spcPts val="500"/>
              </a:spcBef>
              <a:buClr>
                <a:schemeClr val="accent2">
                  <a:lumMod val="60000"/>
                  <a:lumOff val="40000"/>
                </a:schemeClr>
              </a:buClr>
              <a:buNone/>
            </a:pPr>
            <a:r>
              <a:rPr lang="en-US" altLang="en-US" sz="1400" baseline="30000" dirty="0">
                <a:solidFill>
                  <a:srgbClr val="FBE5D6"/>
                </a:solidFill>
              </a:rPr>
              <a:t> </a:t>
            </a:r>
            <a:endParaRPr lang="ru-RU" altLang="en-US" sz="1400" baseline="30000" dirty="0">
              <a:solidFill>
                <a:srgbClr val="FBE5D6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49238" y="6479130"/>
            <a:ext cx="8058051" cy="378870"/>
          </a:xfrm>
          <a:prstGeom prst="rect">
            <a:avLst/>
          </a:prstGeom>
          <a:solidFill>
            <a:srgbClr val="ED7D31">
              <a:alpha val="54000"/>
            </a:srgbClr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FFD049"/>
              </a:buClr>
              <a:buSzPct val="100000"/>
              <a:defRPr/>
            </a:pPr>
            <a:r>
              <a:rPr lang="ru-RU" altLang="en-US" sz="900" b="1" dirty="0">
                <a:solidFill>
                  <a:srgbClr val="FBE5D6"/>
                </a:solidFill>
                <a:latin typeface="Arial Narrow" pitchFamily="34" charset="0"/>
              </a:rPr>
              <a:t>Алгоритм верификации  тромботических микроангиопатий и атипичного гемолитико-уремического синдрома в акушерстве </a:t>
            </a:r>
            <a:endParaRPr lang="ru-RU" altLang="en-US" sz="1000" dirty="0">
              <a:solidFill>
                <a:srgbClr val="FBE5D6"/>
              </a:solidFill>
            </a:endParaRPr>
          </a:p>
        </p:txBody>
      </p:sp>
      <p:pic>
        <p:nvPicPr>
          <p:cNvPr id="9" name="Picture 8" descr="Screen Shot 2016-12-09 at 17.16.4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238" y="164120"/>
            <a:ext cx="8072286" cy="1217345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 descr="Screen Shot 2016-12-09 at 17.10.33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7574" y="1560442"/>
            <a:ext cx="4460414" cy="4618061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14027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3999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i="1" dirty="0"/>
              <a:t>Здравствуйте Ефим </a:t>
            </a:r>
            <a:r>
              <a:rPr lang="ru-RU" sz="1400" i="1" dirty="0" err="1"/>
              <a:t>Муневич</a:t>
            </a:r>
            <a:r>
              <a:rPr lang="ru-RU" sz="1400" i="1" dirty="0"/>
              <a:t>! Перинатальный центр Республики </a:t>
            </a:r>
            <a:r>
              <a:rPr lang="en-US" sz="1400" i="1" dirty="0" smtClean="0"/>
              <a:t>///</a:t>
            </a:r>
          </a:p>
          <a:p>
            <a:r>
              <a:rPr lang="ru-RU" sz="1400" i="1" dirty="0" smtClean="0"/>
              <a:t>Хотим </a:t>
            </a:r>
            <a:r>
              <a:rPr lang="ru-RU" sz="1400" i="1" dirty="0" err="1"/>
              <a:t>проконсультироватся</a:t>
            </a:r>
            <a:r>
              <a:rPr lang="ru-RU" sz="1400" i="1" dirty="0"/>
              <a:t> по поводу тяжелой больной. У нас находится больная с диагнозом: X сутки после I срочных родов в 38 </a:t>
            </a:r>
            <a:r>
              <a:rPr lang="ru-RU" sz="1400" i="1" dirty="0" err="1"/>
              <a:t>нед</a:t>
            </a:r>
            <a:r>
              <a:rPr lang="ru-RU" sz="1400" i="1" dirty="0"/>
              <a:t>. ПЭ тяжелая. HELLP синдром. СПОН. ДВС. VI сутки после экстирпации матки без придатков. </a:t>
            </a:r>
            <a:r>
              <a:rPr lang="ru-RU" sz="1400" i="1" dirty="0" err="1"/>
              <a:t>Ушивание</a:t>
            </a:r>
            <a:r>
              <a:rPr lang="ru-RU" sz="1400" i="1" dirty="0"/>
              <a:t> стенок влагалища. Через каждые сутки проводится экстракорпоральная </a:t>
            </a:r>
            <a:r>
              <a:rPr lang="ru-RU" sz="1400" i="1" dirty="0" err="1"/>
              <a:t>детоксикация</a:t>
            </a:r>
            <a:r>
              <a:rPr lang="ru-RU" sz="1400" i="1" dirty="0"/>
              <a:t> в режиме мембранной </a:t>
            </a:r>
            <a:r>
              <a:rPr lang="ru-RU" sz="1400" i="1" dirty="0" err="1"/>
              <a:t>плазмосепарации</a:t>
            </a:r>
            <a:r>
              <a:rPr lang="ru-RU" sz="1400" i="1" dirty="0"/>
              <a:t> в объеме 3000мл. А также </a:t>
            </a:r>
            <a:r>
              <a:rPr lang="ru-RU" sz="1400" i="1" dirty="0" err="1"/>
              <a:t>гемодиафильтрация</a:t>
            </a:r>
            <a:r>
              <a:rPr lang="ru-RU" sz="1400" i="1" dirty="0"/>
              <a:t>. </a:t>
            </a:r>
            <a:r>
              <a:rPr lang="ru-RU" sz="1400" i="1" dirty="0" err="1"/>
              <a:t>Гепатопротекторы</a:t>
            </a:r>
            <a:r>
              <a:rPr lang="ru-RU" sz="1400" i="1" dirty="0"/>
              <a:t>. </a:t>
            </a:r>
            <a:r>
              <a:rPr lang="ru-RU" sz="1400" i="1" dirty="0" err="1"/>
              <a:t>Инфузионно</a:t>
            </a:r>
            <a:r>
              <a:rPr lang="ru-RU" sz="1400" i="1" dirty="0"/>
              <a:t> - </a:t>
            </a:r>
            <a:r>
              <a:rPr lang="ru-RU" sz="1400" i="1" dirty="0" err="1"/>
              <a:t>трансфузионная</a:t>
            </a:r>
            <a:r>
              <a:rPr lang="ru-RU" sz="1400" i="1" dirty="0"/>
              <a:t> терапия. На данный момент идет нарастание </a:t>
            </a:r>
            <a:r>
              <a:rPr lang="ru-RU" sz="1400" i="1" dirty="0" err="1"/>
              <a:t>гипербилирубинемии</a:t>
            </a:r>
            <a:r>
              <a:rPr lang="ru-RU" sz="1400" i="1" dirty="0"/>
              <a:t>. Ефим </a:t>
            </a:r>
            <a:r>
              <a:rPr lang="ru-RU" sz="1400" i="1" dirty="0" err="1"/>
              <a:t>Муневич</a:t>
            </a:r>
            <a:r>
              <a:rPr lang="ru-RU" sz="1400" i="1" dirty="0"/>
              <a:t> при </a:t>
            </a:r>
            <a:r>
              <a:rPr lang="ru-RU" sz="1400" i="1" dirty="0" err="1"/>
              <a:t>аГУС</a:t>
            </a:r>
            <a:r>
              <a:rPr lang="ru-RU" sz="1400" i="1" dirty="0"/>
              <a:t> </a:t>
            </a:r>
            <a:r>
              <a:rPr lang="ru-RU" sz="1400" i="1" dirty="0" err="1"/>
              <a:t>гипербилирубинемия</a:t>
            </a:r>
            <a:r>
              <a:rPr lang="ru-RU" sz="1400" i="1" dirty="0"/>
              <a:t> имеет место быть? И если идет нарастание </a:t>
            </a:r>
            <a:r>
              <a:rPr lang="ru-RU" sz="1400" i="1" dirty="0" err="1"/>
              <a:t>гипербилирубинемии</a:t>
            </a:r>
            <a:r>
              <a:rPr lang="ru-RU" sz="1400" i="1" dirty="0"/>
              <a:t> можно провести </a:t>
            </a:r>
            <a:r>
              <a:rPr lang="ru-RU" sz="1400" i="1" dirty="0" err="1"/>
              <a:t>плазбообмен</a:t>
            </a:r>
            <a:r>
              <a:rPr lang="ru-RU" sz="1400" i="1" dirty="0"/>
              <a:t> ежедневно</a:t>
            </a:r>
            <a:r>
              <a:rPr lang="ru-RU" sz="1400" i="1" dirty="0" smtClean="0"/>
              <a:t>?</a:t>
            </a:r>
            <a:endParaRPr lang="en-US" sz="1400" i="1" dirty="0" smtClean="0"/>
          </a:p>
          <a:p>
            <a:r>
              <a:rPr lang="ru-RU" sz="1400" i="1" dirty="0"/>
              <a:t/>
            </a:r>
            <a:br>
              <a:rPr lang="ru-RU" sz="1400" i="1" dirty="0"/>
            </a:br>
            <a:endParaRPr lang="en-US" sz="1400" i="1" dirty="0"/>
          </a:p>
        </p:txBody>
      </p:sp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78160305"/>
              </p:ext>
            </p:extLst>
          </p:nvPr>
        </p:nvGraphicFramePr>
        <p:xfrm>
          <a:off x="337199" y="2246769"/>
          <a:ext cx="8587859" cy="3948563"/>
        </p:xfrm>
        <a:graphic>
          <a:graphicData uri="http://schemas.openxmlformats.org/drawingml/2006/table">
            <a:tbl>
              <a:tblPr firstRow="1" firstCol="1" bandRow="1"/>
              <a:tblGrid>
                <a:gridCol w="693088"/>
                <a:gridCol w="775937"/>
                <a:gridCol w="876716"/>
                <a:gridCol w="876098"/>
                <a:gridCol w="889082"/>
                <a:gridCol w="822926"/>
                <a:gridCol w="609002"/>
                <a:gridCol w="609002"/>
                <a:gridCol w="609002"/>
                <a:gridCol w="609002"/>
                <a:gridCol w="609002"/>
                <a:gridCol w="609002"/>
              </a:tblGrid>
              <a:tr h="61862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322" marR="613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19.01.17г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Роды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322" marR="613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20.01.17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Кровотечение из влагалища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322" marR="613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21.01.17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Кровотечение из влагалища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322" marR="613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22.01.17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Носовое кровотечение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322" marR="613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23.01.17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Экстирпация матки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322" marR="613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24.01.17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322" marR="613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25.01.17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322" marR="613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26.01.17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322" marR="613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27.01.17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322" marR="613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28.01.17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322" marR="613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29.01.17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322" marR="613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6396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Состояние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322" marR="613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Средней степени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322" marR="613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Тяжелое</a:t>
                      </a:r>
                      <a:r>
                        <a:rPr lang="en-US" sz="9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АИВЛ</a:t>
                      </a:r>
                      <a:endParaRPr lang="en-US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322" marR="613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Тяжелое АИВЛ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322" marR="613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Тяжелое АИВЛ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322" marR="613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Тяжелое АИВЛ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322" marR="613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Тяжелое АИВЛ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322" marR="613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Тяжелое АИВЛ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322" marR="613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Тяжелое АИВЛ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322" marR="613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Тяжелое АИВЛ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322" marR="613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Тяжелое АИВЛ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322" marR="613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Тяжелое АИВЛ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322" marR="613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6396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АД,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ЧСС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322" marR="613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120/70-130/80, 140-130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322" marR="613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130/80-90/60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141-86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322" marR="613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120/70-90/50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117-80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322" marR="613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120/60-108-86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322" marR="613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175/120-90/60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123-60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322" marR="613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130/70-90/50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110-56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322" marR="613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120/70-80/40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117-54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322" marR="613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130/90-100-60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106-82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322" marR="613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142/100-115/70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101-65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322" marR="613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130/90-100/60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87-120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322" marR="613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130/80-90/40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90-100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322" marR="613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1862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ОАК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322" marR="613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Hb-99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RBC-3,46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WBC-34,4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PLT-45/108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322" marR="613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47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1,57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26,9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42/75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322" marR="613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55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1,70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25,6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22/34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322" marR="613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81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2,42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31,5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25/35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322" marR="613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52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1,53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29,7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14/35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322" marR="613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49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1,41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14,4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94/97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322" marR="613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78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2,34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17,9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67/86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322" marR="613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57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1,57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20,4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40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322" marR="613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69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2,04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15,9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69/79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322" marR="613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85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2,53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24,0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58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322" marR="613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65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1,93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18,2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48/77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322" marR="613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4655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Биохимия крови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322" marR="613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АЛТ-328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АСТ-101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О.белок-62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ЛДГ-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Мочевина-8,38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Креатинин-0,162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Билирубин-239,7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322" marR="613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96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27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54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869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8,73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0.203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185,6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322" marR="613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21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99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52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1030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9,71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0,199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133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322" marR="613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27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128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55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11,34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0,242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237,7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322" marR="613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22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87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76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1430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15,15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0,232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196,65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322" marR="613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14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63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55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1800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15,13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0,147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340,65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322" marR="613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20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56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65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1388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8,10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0,064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429,3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322" marR="613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12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43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48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798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10,94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0,085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282,15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322" marR="613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10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42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58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763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5,67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0,042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396,45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322" marR="613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11,5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44,8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53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854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18,2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0,051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568,35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322" marR="613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8,7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41,3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48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918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22,1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0,076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413,55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322" marR="613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18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ОАМ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322" marR="613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US" sz="1000">
                        <a:effectLst/>
                        <a:latin typeface="Calibri"/>
                      </a:endParaRPr>
                    </a:p>
                  </a:txBody>
                  <a:tcPr marL="61322" marR="613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US" sz="1000"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US" sz="1000"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US" sz="1000"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US" sz="1000"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US" sz="1000"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US" sz="1000"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US" sz="1000"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US" sz="1000"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US" sz="1000"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US" sz="1000" dirty="0"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12086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268760"/>
            <a:ext cx="3672408" cy="5016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268760"/>
            <a:ext cx="3556395" cy="50280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2627784" y="2636912"/>
            <a:ext cx="1584176" cy="720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539552" y="188640"/>
            <a:ext cx="78488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Экспертное заключение  </a:t>
            </a:r>
          </a:p>
          <a:p>
            <a:r>
              <a:rPr lang="ru-RU" sz="2400" b="1" dirty="0" smtClean="0"/>
              <a:t>Пациентка с тяжелой формой </a:t>
            </a:r>
            <a:r>
              <a:rPr lang="ru-RU" sz="2400" b="1" dirty="0" err="1" smtClean="0"/>
              <a:t>преэкмлампсии</a:t>
            </a:r>
            <a:r>
              <a:rPr lang="ru-RU" sz="2400" b="1" dirty="0" smtClean="0"/>
              <a:t>, ТМА и </a:t>
            </a:r>
            <a:r>
              <a:rPr lang="ru-RU" sz="2400" b="1" dirty="0" err="1" smtClean="0"/>
              <a:t>аГУС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506034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9826" name="Rectangle 2"/>
          <p:cNvSpPr>
            <a:spLocks noGrp="1" noChangeArrowheads="1"/>
          </p:cNvSpPr>
          <p:nvPr>
            <p:ph type="title"/>
          </p:nvPr>
        </p:nvSpPr>
        <p:spPr>
          <a:xfrm>
            <a:off x="1979613" y="1196975"/>
            <a:ext cx="6934200" cy="579438"/>
          </a:xfrm>
          <a:effectLst>
            <a:outerShdw dist="35921" dir="2700000" algn="ctr" rotWithShape="0">
              <a:schemeClr val="bg2"/>
            </a:outerShdw>
          </a:effectLst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ru-RU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Последний шанс на то, чтобы задать вопрос</a:t>
            </a:r>
            <a:endParaRPr lang="en-US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8547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6533" y="2141796"/>
            <a:ext cx="2970213" cy="4321175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32008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Rectangle 2"/>
          <p:cNvSpPr>
            <a:spLocks noGrp="1" noChangeArrowheads="1"/>
          </p:cNvSpPr>
          <p:nvPr>
            <p:ph type="title"/>
          </p:nvPr>
        </p:nvSpPr>
        <p:spPr>
          <a:xfrm>
            <a:off x="1619672" y="53283"/>
            <a:ext cx="4608512" cy="647700"/>
          </a:xfrm>
        </p:spPr>
        <p:txBody>
          <a:bodyPr>
            <a:normAutofit fontScale="90000"/>
          </a:bodyPr>
          <a:lstStyle/>
          <a:p>
            <a:pPr marL="342900" indent="-342900" eaLnBrk="1" hangingPunct="1">
              <a:spcBef>
                <a:spcPts val="600"/>
              </a:spcBef>
            </a:pPr>
            <a:r>
              <a:rPr lang="ru-RU" sz="2800" b="1" dirty="0">
                <a:solidFill>
                  <a:srgbClr val="0A02A0"/>
                </a:solidFill>
              </a:rPr>
              <a:t/>
            </a:r>
            <a:br>
              <a:rPr lang="ru-RU" sz="2800" b="1" dirty="0">
                <a:solidFill>
                  <a:srgbClr val="0A02A0"/>
                </a:solidFill>
              </a:rPr>
            </a:br>
            <a:r>
              <a:rPr lang="ru-RU" sz="2800" b="1" dirty="0">
                <a:solidFill>
                  <a:srgbClr val="0A02A0"/>
                </a:solidFill>
              </a:rPr>
              <a:t/>
            </a:r>
            <a:br>
              <a:rPr lang="ru-RU" sz="2800" b="1" dirty="0">
                <a:solidFill>
                  <a:srgbClr val="0A02A0"/>
                </a:solidFill>
              </a:rPr>
            </a:br>
            <a:r>
              <a:rPr lang="en-US" sz="2800" b="1" dirty="0">
                <a:solidFill>
                  <a:srgbClr val="FF0000"/>
                </a:solidFill>
                <a:latin typeface="Arial" charset="0"/>
              </a:rPr>
              <a:t>HELLP</a:t>
            </a:r>
            <a:r>
              <a:rPr lang="ru-RU" sz="2800" b="1" dirty="0">
                <a:solidFill>
                  <a:srgbClr val="FF0000"/>
                </a:solidFill>
                <a:latin typeface="Arial" charset="0"/>
              </a:rPr>
              <a:t>-синдром</a:t>
            </a:r>
            <a:r>
              <a:rPr lang="ru-RU" sz="3200" b="1" dirty="0">
                <a:solidFill>
                  <a:srgbClr val="0000FF"/>
                </a:solidFill>
                <a:latin typeface="Arial" charset="0"/>
              </a:rPr>
              <a:t/>
            </a:r>
            <a:br>
              <a:rPr lang="ru-RU" sz="3200" b="1" dirty="0">
                <a:solidFill>
                  <a:srgbClr val="0000FF"/>
                </a:solidFill>
                <a:latin typeface="Arial" charset="0"/>
              </a:rPr>
            </a:br>
            <a:r>
              <a:rPr lang="ru-RU" sz="2000" dirty="0">
                <a:solidFill>
                  <a:schemeClr val="tx1"/>
                </a:solidFill>
              </a:rPr>
              <a:t/>
            </a:r>
            <a:br>
              <a:rPr lang="ru-RU" sz="2000" dirty="0">
                <a:solidFill>
                  <a:schemeClr val="tx1"/>
                </a:solidFill>
              </a:rPr>
            </a:br>
            <a:endParaRPr lang="ru-RU" sz="1800" b="1" dirty="0">
              <a:solidFill>
                <a:schemeClr val="tx1"/>
              </a:solidFill>
            </a:endParaRPr>
          </a:p>
        </p:txBody>
      </p:sp>
      <p:sp>
        <p:nvSpPr>
          <p:cNvPr id="22532" name="AutoShape 3"/>
          <p:cNvSpPr>
            <a:spLocks noGrp="1" noChangeArrowheads="1"/>
          </p:cNvSpPr>
          <p:nvPr>
            <p:ph type="body" idx="1"/>
          </p:nvPr>
        </p:nvSpPr>
        <p:spPr>
          <a:xfrm>
            <a:off x="89010" y="764745"/>
            <a:ext cx="8882712" cy="4175125"/>
          </a:xfrm>
          <a:prstGeom prst="roundRect">
            <a:avLst>
              <a:gd name="adj" fmla="val 8028"/>
            </a:avLst>
          </a:prstGeom>
        </p:spPr>
        <p:txBody>
          <a:bodyPr/>
          <a:lstStyle/>
          <a:p>
            <a:pPr algn="just" eaLnBrk="1" hangingPunct="1">
              <a:spcBef>
                <a:spcPts val="600"/>
              </a:spcBef>
            </a:pPr>
            <a:r>
              <a:rPr lang="en-US" sz="2400" b="1" dirty="0">
                <a:solidFill>
                  <a:srgbClr val="FF0000"/>
                </a:solidFill>
                <a:latin typeface="Arial" charset="0"/>
              </a:rPr>
              <a:t>H</a:t>
            </a:r>
            <a:r>
              <a:rPr lang="en-US" sz="2000" b="1" dirty="0">
                <a:latin typeface="Arial" charset="0"/>
              </a:rPr>
              <a:t>emolysis</a:t>
            </a:r>
            <a:r>
              <a:rPr lang="ru-RU" sz="2000" b="1" dirty="0">
                <a:latin typeface="Arial" charset="0"/>
              </a:rPr>
              <a:t> -</a:t>
            </a:r>
            <a:r>
              <a:rPr lang="ru-RU" sz="1800" b="1" dirty="0">
                <a:latin typeface="Arial" charset="0"/>
              </a:rPr>
              <a:t> свободный гемоглобин в сыворотке и моче.</a:t>
            </a:r>
          </a:p>
          <a:p>
            <a:pPr eaLnBrk="1" hangingPunct="1">
              <a:spcBef>
                <a:spcPts val="600"/>
              </a:spcBef>
            </a:pPr>
            <a:r>
              <a:rPr lang="en-US" sz="2400" b="1" dirty="0">
                <a:solidFill>
                  <a:srgbClr val="FF0000"/>
                </a:solidFill>
                <a:latin typeface="Arial" charset="0"/>
              </a:rPr>
              <a:t>E</a:t>
            </a:r>
            <a:r>
              <a:rPr lang="en-US" sz="2000" b="1" dirty="0">
                <a:latin typeface="Arial" charset="0"/>
              </a:rPr>
              <a:t>levated</a:t>
            </a:r>
            <a:r>
              <a:rPr lang="en-US" sz="2000" b="1" dirty="0">
                <a:solidFill>
                  <a:srgbClr val="0000FF"/>
                </a:solidFill>
                <a:latin typeface="Arial" charset="0"/>
              </a:rPr>
              <a:t> </a:t>
            </a:r>
            <a:r>
              <a:rPr lang="en-US" sz="2400" b="1" dirty="0">
                <a:solidFill>
                  <a:schemeClr val="accent2"/>
                </a:solidFill>
                <a:latin typeface="Arial" charset="0"/>
              </a:rPr>
              <a:t>L</a:t>
            </a:r>
            <a:r>
              <a:rPr lang="en-US" sz="2000" b="1" dirty="0">
                <a:latin typeface="Arial" charset="0"/>
              </a:rPr>
              <a:t>iver enzimes </a:t>
            </a:r>
            <a:r>
              <a:rPr lang="ru-RU" sz="2000" b="1" dirty="0">
                <a:solidFill>
                  <a:srgbClr val="0000FF"/>
                </a:solidFill>
                <a:latin typeface="Arial" charset="0"/>
              </a:rPr>
              <a:t>- </a:t>
            </a:r>
            <a:r>
              <a:rPr lang="ru-RU" sz="1800" b="1" dirty="0">
                <a:latin typeface="Arial" charset="0"/>
              </a:rPr>
              <a:t>повышение уровня АСТ, АЛТ, ЩФ,</a:t>
            </a:r>
            <a:r>
              <a:rPr lang="ru-RU" sz="1800" b="1" dirty="0">
                <a:solidFill>
                  <a:srgbClr val="0000FF"/>
                </a:solidFill>
                <a:latin typeface="Arial" charset="0"/>
              </a:rPr>
              <a:t> </a:t>
            </a:r>
            <a:r>
              <a:rPr lang="ru-RU" sz="1800" b="1" dirty="0">
                <a:latin typeface="Arial" charset="0"/>
              </a:rPr>
              <a:t>билирубина.</a:t>
            </a:r>
          </a:p>
          <a:p>
            <a:pPr eaLnBrk="1" hangingPunct="1">
              <a:spcBef>
                <a:spcPts val="600"/>
              </a:spcBef>
            </a:pPr>
            <a:r>
              <a:rPr lang="en-US" sz="2400" b="1" dirty="0">
                <a:solidFill>
                  <a:srgbClr val="FF0000"/>
                </a:solidFill>
                <a:latin typeface="Arial" charset="0"/>
              </a:rPr>
              <a:t>L</a:t>
            </a:r>
            <a:r>
              <a:rPr lang="en-US" sz="2000" b="1" dirty="0">
                <a:latin typeface="Arial" charset="0"/>
              </a:rPr>
              <a:t>ow </a:t>
            </a:r>
            <a:r>
              <a:rPr lang="en-US" sz="2400" b="1" dirty="0">
                <a:solidFill>
                  <a:srgbClr val="FF0000"/>
                </a:solidFill>
                <a:latin typeface="Arial" charset="0"/>
              </a:rPr>
              <a:t>P</a:t>
            </a:r>
            <a:r>
              <a:rPr lang="en-US" sz="2000" b="1" dirty="0">
                <a:latin typeface="Arial" charset="0"/>
              </a:rPr>
              <a:t>latelets</a:t>
            </a:r>
            <a:r>
              <a:rPr lang="ru-RU" sz="2000" b="1" dirty="0">
                <a:solidFill>
                  <a:srgbClr val="0000FF"/>
                </a:solidFill>
                <a:latin typeface="Arial" charset="0"/>
              </a:rPr>
              <a:t> –</a:t>
            </a:r>
            <a:r>
              <a:rPr lang="ru-RU" sz="2000" b="1" dirty="0">
                <a:latin typeface="Arial" charset="0"/>
              </a:rPr>
              <a:t> </a:t>
            </a:r>
            <a:r>
              <a:rPr lang="ru-RU" sz="1800" b="1" dirty="0">
                <a:latin typeface="Arial" charset="0"/>
              </a:rPr>
              <a:t>Тромбоцитопения </a:t>
            </a:r>
          </a:p>
          <a:p>
            <a:pPr eaLnBrk="1" hangingPunct="1">
              <a:spcBef>
                <a:spcPts val="600"/>
              </a:spcBef>
            </a:pPr>
            <a:endParaRPr lang="ru-RU" sz="1800" b="1" dirty="0">
              <a:latin typeface="Arial" charset="0"/>
            </a:endParaRPr>
          </a:p>
          <a:p>
            <a:pPr marL="0" indent="0" algn="ctr" eaLnBrk="1" hangingPunct="1">
              <a:spcBef>
                <a:spcPts val="600"/>
              </a:spcBef>
              <a:buNone/>
            </a:pPr>
            <a:r>
              <a:rPr lang="en-US" sz="2000" b="1" dirty="0">
                <a:solidFill>
                  <a:srgbClr val="FF0000"/>
                </a:solidFill>
                <a:latin typeface="Arial" charset="0"/>
              </a:rPr>
              <a:t>ELLP</a:t>
            </a:r>
            <a:r>
              <a:rPr lang="ru-RU" sz="2000" b="1" dirty="0">
                <a:latin typeface="Arial" charset="0"/>
              </a:rPr>
              <a:t> и</a:t>
            </a:r>
            <a:r>
              <a:rPr lang="en-US" sz="2000" b="1" dirty="0">
                <a:latin typeface="Arial" charset="0"/>
              </a:rPr>
              <a:t> </a:t>
            </a:r>
            <a:r>
              <a:rPr lang="en-US" sz="2000" b="1" dirty="0">
                <a:solidFill>
                  <a:srgbClr val="FF0000"/>
                </a:solidFill>
                <a:latin typeface="Arial" charset="0"/>
              </a:rPr>
              <a:t>LP</a:t>
            </a:r>
            <a:r>
              <a:rPr lang="ru-RU" sz="2000" b="1" dirty="0">
                <a:latin typeface="Arial" charset="0"/>
              </a:rPr>
              <a:t> – </a:t>
            </a:r>
            <a:r>
              <a:rPr lang="ru-RU" sz="1800" b="1" dirty="0">
                <a:latin typeface="Arial" charset="0"/>
              </a:rPr>
              <a:t>парциальные формы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251520" y="3717032"/>
            <a:ext cx="864096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Pritchard J</a:t>
            </a:r>
            <a:r>
              <a:rPr lang="ru-RU" sz="1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1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ru-RU" sz="1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1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Weisman R Jr, </a:t>
            </a:r>
            <a:r>
              <a:rPr lang="en-US" sz="1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Ratnoff</a:t>
            </a:r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OD, </a:t>
            </a:r>
            <a:r>
              <a:rPr lang="en-US" sz="1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Vosburgh</a:t>
            </a:r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GJ. Intravascular</a:t>
            </a:r>
            <a:r>
              <a:rPr lang="ru-RU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hemolysis, thrombocytopenia, and other hematologic abnormalities</a:t>
            </a:r>
            <a:r>
              <a:rPr lang="ru-RU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associated with severe toxemia of pregnancy. N </a:t>
            </a:r>
            <a:r>
              <a:rPr lang="en-US" sz="1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Engl</a:t>
            </a:r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J Med.</a:t>
            </a:r>
            <a:r>
              <a:rPr lang="ru-RU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1954</a:t>
            </a:r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;280:89-98.</a:t>
            </a:r>
          </a:p>
          <a:p>
            <a:pPr algn="r"/>
            <a:r>
              <a:rPr lang="en-US" sz="14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Goodlin</a:t>
            </a:r>
            <a:r>
              <a:rPr lang="en-US" sz="1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</a:t>
            </a:r>
            <a:r>
              <a:rPr lang="ru-RU" sz="1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1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ru-RU" sz="1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Cotton DB, </a:t>
            </a:r>
            <a:r>
              <a:rPr lang="en-US" sz="1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Hasslein</a:t>
            </a:r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HC. Severe edema-proteinuria</a:t>
            </a:r>
            <a:r>
              <a:rPr lang="ru-RU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hypertension</a:t>
            </a:r>
            <a:r>
              <a:rPr lang="ru-RU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gestosis</a:t>
            </a:r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AmJ</a:t>
            </a:r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Obstet</a:t>
            </a:r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Gynecol</a:t>
            </a:r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1978;</a:t>
            </a:r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132:595-598. </a:t>
            </a:r>
            <a:endParaRPr lang="ru-RU" sz="1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en-US" sz="1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Weinstein L</a:t>
            </a:r>
            <a:r>
              <a:rPr lang="ru-RU" sz="1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1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Syndrome of hemolysis, elevated liver enzymes and</a:t>
            </a:r>
            <a:r>
              <a:rPr lang="ru-RU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low platelet count: A severe consequence of hypertension in pregnancy.</a:t>
            </a:r>
            <a:r>
              <a:rPr lang="ru-RU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AmJ</a:t>
            </a:r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Obstet</a:t>
            </a:r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Gynecol. </a:t>
            </a:r>
            <a:r>
              <a:rPr lang="en-US" sz="1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1982;</a:t>
            </a:r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142:159-167.</a:t>
            </a:r>
          </a:p>
          <a:p>
            <a:pPr algn="r"/>
            <a:endParaRPr lang="en-US" sz="1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73630" y="5733256"/>
            <a:ext cx="849694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ru-RU" sz="2800" b="1" dirty="0">
                <a:solidFill>
                  <a:srgbClr val="FF0000"/>
                </a:solidFill>
                <a:latin typeface="Calibri"/>
              </a:rPr>
              <a:t>МКБ 10:  M31.1 Тромботическая микроангиопатия</a:t>
            </a:r>
          </a:p>
        </p:txBody>
      </p:sp>
    </p:spTree>
    <p:extLst>
      <p:ext uri="{BB962C8B-B14F-4D97-AF65-F5344CB8AC3E}">
        <p14:creationId xmlns:p14="http://schemas.microsoft.com/office/powerpoint/2010/main" val="2561626292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315416"/>
            <a:ext cx="9144000" cy="1143000"/>
          </a:xfrm>
        </p:spPr>
        <p:txBody>
          <a:bodyPr>
            <a:normAutofit/>
          </a:bodyPr>
          <a:lstStyle/>
          <a:p>
            <a:r>
              <a:rPr lang="ru-RU" sz="2500" b="1" dirty="0">
                <a:solidFill>
                  <a:schemeClr val="bg1"/>
                </a:solidFill>
              </a:rPr>
              <a:t>Роль</a:t>
            </a:r>
            <a:r>
              <a:rPr lang="ru-RU" sz="2500" dirty="0"/>
              <a:t> комплемента в развитии </a:t>
            </a:r>
            <a:r>
              <a:rPr lang="ru-RU" sz="2500" dirty="0" err="1"/>
              <a:t>преэклампсии</a:t>
            </a:r>
            <a:r>
              <a:rPr lang="ru-RU" sz="2500" dirty="0"/>
              <a:t> и </a:t>
            </a:r>
            <a:r>
              <a:rPr lang="en-US" sz="2500" dirty="0"/>
              <a:t>HELLP-</a:t>
            </a:r>
            <a:r>
              <a:rPr lang="ru-RU" sz="2500" dirty="0"/>
              <a:t>синдрома</a:t>
            </a:r>
            <a:endParaRPr lang="en-US" sz="25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949" y="548680"/>
            <a:ext cx="8964488" cy="5616624"/>
          </a:xfrm>
        </p:spPr>
        <p:txBody>
          <a:bodyPr>
            <a:noAutofit/>
          </a:bodyPr>
          <a:lstStyle/>
          <a:p>
            <a:pPr marL="0" indent="0" algn="just">
              <a:lnSpc>
                <a:spcPct val="134000"/>
              </a:lnSpc>
              <a:spcBef>
                <a:spcPts val="0"/>
              </a:spcBef>
              <a:buNone/>
            </a:pPr>
            <a:r>
              <a:rPr lang="ru-RU" sz="1800" b="1" dirty="0"/>
              <a:t>У пациенток с </a:t>
            </a:r>
            <a:r>
              <a:rPr lang="ru-RU" sz="1800" b="1" dirty="0" err="1"/>
              <a:t>преэклампсией</a:t>
            </a:r>
            <a:r>
              <a:rPr lang="en-US" sz="1800" b="1" dirty="0"/>
              <a:t>/HELLP</a:t>
            </a:r>
            <a:r>
              <a:rPr lang="ru-RU" sz="1800" b="1" dirty="0"/>
              <a:t>-синдромом отмечаются нарушения регуляции альтернативного пути комплемента:</a:t>
            </a:r>
            <a:endParaRPr lang="en-US" sz="1800" b="1" dirty="0"/>
          </a:p>
          <a:p>
            <a:pPr marL="0" indent="0" algn="just">
              <a:lnSpc>
                <a:spcPct val="134000"/>
              </a:lnSpc>
              <a:spcBef>
                <a:spcPts val="0"/>
              </a:spcBef>
              <a:buNone/>
            </a:pPr>
            <a:endParaRPr lang="ru-RU" sz="1600" dirty="0"/>
          </a:p>
          <a:p>
            <a:pPr algn="just">
              <a:lnSpc>
                <a:spcPct val="134000"/>
              </a:lnSpc>
              <a:spcBef>
                <a:spcPts val="0"/>
              </a:spcBef>
              <a:buFontTx/>
              <a:buChar char="-"/>
            </a:pPr>
            <a:r>
              <a:rPr lang="ru-RU" sz="1600" dirty="0"/>
              <a:t>мутации факторов комплемента (например, </a:t>
            </a:r>
            <a:r>
              <a:rPr lang="en-US" sz="1600" dirty="0"/>
              <a:t>CD46)</a:t>
            </a:r>
            <a:r>
              <a:rPr lang="ru-RU" sz="1600" dirty="0"/>
              <a:t>,</a:t>
            </a:r>
          </a:p>
          <a:p>
            <a:pPr algn="just">
              <a:lnSpc>
                <a:spcPct val="134000"/>
              </a:lnSpc>
              <a:spcBef>
                <a:spcPts val="0"/>
              </a:spcBef>
              <a:buFontTx/>
              <a:buChar char="-"/>
            </a:pPr>
            <a:r>
              <a:rPr lang="ru-RU" sz="1600" dirty="0"/>
              <a:t>повышенный уровень фрагмента активации альтернативного пути комплемента </a:t>
            </a:r>
            <a:r>
              <a:rPr lang="en-US" sz="1600" dirty="0"/>
              <a:t>Bb</a:t>
            </a:r>
            <a:r>
              <a:rPr lang="ru-RU" sz="1600" dirty="0"/>
              <a:t>,</a:t>
            </a:r>
          </a:p>
          <a:p>
            <a:pPr algn="just">
              <a:lnSpc>
                <a:spcPct val="134000"/>
              </a:lnSpc>
              <a:spcBef>
                <a:spcPts val="0"/>
              </a:spcBef>
              <a:buFontTx/>
              <a:buChar char="-"/>
            </a:pPr>
            <a:r>
              <a:rPr lang="ru-RU" sz="1600" dirty="0"/>
              <a:t>повышенный уровень </a:t>
            </a:r>
            <a:r>
              <a:rPr lang="ru-RU" sz="1600" dirty="0" err="1"/>
              <a:t>анафилотоксина</a:t>
            </a:r>
            <a:r>
              <a:rPr lang="ru-RU" sz="1600" dirty="0"/>
              <a:t> </a:t>
            </a:r>
            <a:r>
              <a:rPr lang="en-US" sz="1600" dirty="0"/>
              <a:t>C5a </a:t>
            </a:r>
            <a:r>
              <a:rPr lang="ru-RU" sz="1600" dirty="0"/>
              <a:t>и терминального компонента </a:t>
            </a:r>
            <a:r>
              <a:rPr lang="en-US" sz="1600" dirty="0"/>
              <a:t>C5b-9 </a:t>
            </a:r>
            <a:r>
              <a:rPr lang="ru-RU" sz="1600" dirty="0"/>
              <a:t>по сравнению с беременностями, не сопровождающимися </a:t>
            </a:r>
            <a:r>
              <a:rPr lang="ru-RU" sz="1600" dirty="0" err="1"/>
              <a:t>преэклампсией</a:t>
            </a:r>
            <a:r>
              <a:rPr lang="en-US" sz="1600" dirty="0"/>
              <a:t>/HELLP</a:t>
            </a:r>
            <a:r>
              <a:rPr lang="ru-RU" sz="1600" dirty="0"/>
              <a:t>-синдромом. </a:t>
            </a:r>
          </a:p>
          <a:p>
            <a:pPr algn="just">
              <a:lnSpc>
                <a:spcPct val="134000"/>
              </a:lnSpc>
              <a:spcBef>
                <a:spcPts val="0"/>
              </a:spcBef>
              <a:buFontTx/>
              <a:buChar char="-"/>
            </a:pPr>
            <a:endParaRPr lang="ru-RU" sz="1600" dirty="0"/>
          </a:p>
          <a:p>
            <a:pPr marL="0" indent="0" algn="just">
              <a:lnSpc>
                <a:spcPct val="134000"/>
              </a:lnSpc>
              <a:spcBef>
                <a:spcPts val="0"/>
              </a:spcBef>
              <a:buNone/>
            </a:pPr>
            <a:r>
              <a:rPr lang="ru-RU" sz="1600" dirty="0"/>
              <a:t>Продукты активации комплемента, в частности С5а, стимулируют моноциты продуцировать факторы роста (в частности, </a:t>
            </a:r>
            <a:r>
              <a:rPr lang="en-US" sz="1600" dirty="0" err="1"/>
              <a:t>sVEGFR</a:t>
            </a:r>
            <a:r>
              <a:rPr lang="en-US" sz="1600" dirty="0"/>
              <a:t>-</a:t>
            </a:r>
            <a:r>
              <a:rPr lang="ru-RU" sz="1600" dirty="0"/>
              <a:t>1), что приводит к нарушению нормального плацентарного развития и, как следствие, к </a:t>
            </a:r>
            <a:r>
              <a:rPr lang="ru-RU" sz="1600" dirty="0" err="1"/>
              <a:t>преэклампсии</a:t>
            </a:r>
            <a:r>
              <a:rPr lang="ru-RU" sz="1600" dirty="0"/>
              <a:t>.</a:t>
            </a:r>
          </a:p>
          <a:p>
            <a:pPr marL="0" indent="0" algn="just">
              <a:lnSpc>
                <a:spcPct val="134000"/>
              </a:lnSpc>
              <a:spcBef>
                <a:spcPts val="0"/>
              </a:spcBef>
              <a:buNone/>
            </a:pPr>
            <a:endParaRPr lang="ru-RU" sz="1600" dirty="0"/>
          </a:p>
          <a:p>
            <a:pPr marL="0" indent="0" algn="just">
              <a:lnSpc>
                <a:spcPct val="134000"/>
              </a:lnSpc>
              <a:spcBef>
                <a:spcPts val="0"/>
              </a:spcBef>
              <a:buNone/>
            </a:pPr>
            <a:r>
              <a:rPr lang="ru-RU" sz="1600" b="1" dirty="0"/>
              <a:t>Кроме того, учитывая относительно меньшую частоту почечного повреждения по сравнению с повреждением печени при </a:t>
            </a:r>
            <a:r>
              <a:rPr lang="en-US" sz="1600" b="1" dirty="0"/>
              <a:t>HELLP</a:t>
            </a:r>
            <a:r>
              <a:rPr lang="ru-RU" sz="1600" b="1" dirty="0"/>
              <a:t>-синдроме, исследователи предполагают, что основной точкой приложения упомянутого дефекта комплемента у пациенток </a:t>
            </a:r>
            <a:r>
              <a:rPr lang="en-US" sz="1600" b="1" dirty="0"/>
              <a:t>c HELLP</a:t>
            </a:r>
            <a:r>
              <a:rPr lang="ru-RU" sz="1600" b="1" dirty="0"/>
              <a:t>-синдром являются сосуды печени. </a:t>
            </a:r>
          </a:p>
        </p:txBody>
      </p:sp>
      <p:sp>
        <p:nvSpPr>
          <p:cNvPr id="4" name="Rectangle 3"/>
          <p:cNvSpPr/>
          <p:nvPr/>
        </p:nvSpPr>
        <p:spPr>
          <a:xfrm>
            <a:off x="22194" y="6536985"/>
            <a:ext cx="9023179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n-NO" sz="1100" dirty="0"/>
              <a:t>C</a:t>
            </a:r>
            <a:r>
              <a:rPr lang="ru-RU" sz="1100" dirty="0"/>
              <a:t>.</a:t>
            </a:r>
            <a:r>
              <a:rPr lang="nn-NO" sz="1100" dirty="0"/>
              <a:t> J. Fang, A</a:t>
            </a:r>
            <a:r>
              <a:rPr lang="ru-RU" sz="1100" dirty="0"/>
              <a:t>.</a:t>
            </a:r>
            <a:r>
              <a:rPr lang="nn-NO" sz="1100" dirty="0"/>
              <a:t> Richards</a:t>
            </a:r>
            <a:r>
              <a:rPr lang="ru-RU" sz="1100" dirty="0"/>
              <a:t> </a:t>
            </a:r>
            <a:r>
              <a:rPr lang="en-US" sz="1100" dirty="0"/>
              <a:t>et al. Advances in understanding of pathogenesis of </a:t>
            </a:r>
            <a:r>
              <a:rPr lang="en-US" sz="1100" dirty="0" err="1"/>
              <a:t>aHUS</a:t>
            </a:r>
            <a:r>
              <a:rPr lang="en-US" sz="1100" dirty="0"/>
              <a:t> and HELLP // British Journal of </a:t>
            </a:r>
            <a:r>
              <a:rPr lang="en-US" sz="1100" dirty="0" err="1"/>
              <a:t>Haematology</a:t>
            </a:r>
            <a:r>
              <a:rPr lang="en-US" sz="1100" dirty="0"/>
              <a:t>, 2008, 143, 336–348.</a:t>
            </a:r>
          </a:p>
        </p:txBody>
      </p:sp>
    </p:spTree>
    <p:extLst>
      <p:ext uri="{BB962C8B-B14F-4D97-AF65-F5344CB8AC3E}">
        <p14:creationId xmlns:p14="http://schemas.microsoft.com/office/powerpoint/2010/main" val="175922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99392"/>
            <a:ext cx="9144000" cy="1143000"/>
          </a:xfrm>
        </p:spPr>
        <p:txBody>
          <a:bodyPr>
            <a:noAutofit/>
          </a:bodyPr>
          <a:lstStyle/>
          <a:p>
            <a:r>
              <a:rPr lang="ru-RU" sz="2500" dirty="0"/>
              <a:t/>
            </a:r>
            <a:br>
              <a:rPr lang="ru-RU" sz="2500" dirty="0"/>
            </a:br>
            <a:r>
              <a:rPr lang="ru-RU" sz="2500" dirty="0"/>
              <a:t/>
            </a:r>
            <a:br>
              <a:rPr lang="ru-RU" sz="2500" dirty="0"/>
            </a:br>
            <a:r>
              <a:rPr lang="ru-RU" sz="1800" b="1" u="sng" dirty="0"/>
              <a:t>Преэклампсия, </a:t>
            </a:r>
            <a:r>
              <a:rPr lang="en-US" sz="1800" b="1" u="sng" dirty="0"/>
              <a:t>HELLP</a:t>
            </a:r>
            <a:r>
              <a:rPr lang="ru-RU" sz="1800" b="1" u="sng" dirty="0"/>
              <a:t>-синдром и </a:t>
            </a:r>
            <a:r>
              <a:rPr lang="ru-RU" sz="1800" b="1" u="sng" dirty="0" err="1"/>
              <a:t>аГУС</a:t>
            </a:r>
            <a:r>
              <a:rPr lang="ru-RU" sz="1800" b="1" u="sng" dirty="0"/>
              <a:t> –</a:t>
            </a:r>
            <a:r>
              <a:rPr lang="en-US" sz="1800" b="1" u="sng" dirty="0"/>
              <a:t> </a:t>
            </a:r>
            <a:r>
              <a:rPr lang="ru-RU" sz="1800" b="1" u="sng" dirty="0"/>
              <a:t>разные проявления одной проблемы – чрезмерной </a:t>
            </a:r>
            <a:r>
              <a:rPr lang="ru-RU" sz="1800" b="1" u="sng" dirty="0" err="1"/>
              <a:t>активациий</a:t>
            </a:r>
            <a:r>
              <a:rPr lang="ru-RU" sz="1800" b="1" u="sng" dirty="0"/>
              <a:t> комплемента?</a:t>
            </a:r>
            <a:endParaRPr lang="en-US" sz="1800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24744"/>
            <a:ext cx="8964488" cy="4752528"/>
          </a:xfrm>
        </p:spPr>
        <p:txBody>
          <a:bodyPr>
            <a:normAutofit/>
          </a:bodyPr>
          <a:lstStyle/>
          <a:p>
            <a:pPr algn="just"/>
            <a:r>
              <a:rPr lang="ru-RU" sz="1800" dirty="0"/>
              <a:t>С помощью модифицированного теста </a:t>
            </a:r>
            <a:r>
              <a:rPr lang="ru-RU" sz="1800" dirty="0" err="1"/>
              <a:t>Хема</a:t>
            </a:r>
            <a:r>
              <a:rPr lang="ru-RU" sz="1800" dirty="0"/>
              <a:t> (отражает активацию</a:t>
            </a:r>
          </a:p>
          <a:p>
            <a:pPr algn="just"/>
            <a:r>
              <a:rPr lang="ru-RU" sz="1800" dirty="0"/>
              <a:t> комплемента как долю нежизнеспособных клеток (в %), гибель которых был комплемент-опосредованной) доказана повышенная активация комплемента при преэклампсии и </a:t>
            </a:r>
            <a:r>
              <a:rPr lang="en-US" sz="1800" dirty="0"/>
              <a:t>HELLP</a:t>
            </a:r>
            <a:r>
              <a:rPr lang="ru-RU" sz="1800" dirty="0"/>
              <a:t>-синдроме, что также отмечается при </a:t>
            </a:r>
            <a:r>
              <a:rPr lang="ru-RU" sz="1800" dirty="0" err="1"/>
              <a:t>аГУС</a:t>
            </a:r>
            <a:r>
              <a:rPr lang="ru-RU" sz="1800" dirty="0"/>
              <a:t>.</a:t>
            </a:r>
          </a:p>
          <a:p>
            <a:pPr algn="just"/>
            <a:endParaRPr lang="ru-RU" sz="1800" dirty="0"/>
          </a:p>
          <a:p>
            <a:pPr algn="just"/>
            <a:r>
              <a:rPr lang="ru-RU" sz="1800" b="1" dirty="0" err="1"/>
              <a:t>Преэклампсия</a:t>
            </a:r>
            <a:r>
              <a:rPr lang="ru-RU" sz="1800" b="1" dirty="0"/>
              <a:t> и </a:t>
            </a:r>
            <a:r>
              <a:rPr lang="en-US" sz="1800" b="1" dirty="0"/>
              <a:t>HELLP-</a:t>
            </a:r>
            <a:r>
              <a:rPr lang="ru-RU" sz="1800" b="1" dirty="0"/>
              <a:t>синдром (как классический, так и протекающий нетипично), вероятно, представляют собой клинический континуум.</a:t>
            </a:r>
          </a:p>
          <a:p>
            <a:pPr algn="just"/>
            <a:endParaRPr lang="ru-RU" sz="1800" dirty="0"/>
          </a:p>
          <a:p>
            <a:pPr algn="just"/>
            <a:r>
              <a:rPr lang="ru-RU" sz="1800" dirty="0"/>
              <a:t>Модифицированный тест </a:t>
            </a:r>
            <a:r>
              <a:rPr lang="ru-RU" sz="1800" dirty="0" err="1"/>
              <a:t>Хема</a:t>
            </a:r>
            <a:r>
              <a:rPr lang="ru-RU" sz="1800" dirty="0"/>
              <a:t> подтвердил, что </a:t>
            </a:r>
            <a:r>
              <a:rPr lang="ru-RU" sz="1800" dirty="0" err="1"/>
              <a:t>экулизумаб</a:t>
            </a:r>
            <a:r>
              <a:rPr lang="ru-RU" sz="1800" dirty="0"/>
              <a:t> эффективно блокирует активацию альтернативного пути комплемента как при </a:t>
            </a:r>
            <a:r>
              <a:rPr lang="ru-RU" sz="1800" dirty="0" err="1"/>
              <a:t>аГУС</a:t>
            </a:r>
            <a:r>
              <a:rPr lang="ru-RU" sz="1800" dirty="0"/>
              <a:t>, так и при </a:t>
            </a:r>
            <a:r>
              <a:rPr lang="en-US" sz="1800" dirty="0"/>
              <a:t>HELLP</a:t>
            </a:r>
            <a:r>
              <a:rPr lang="ru-RU" sz="1800" dirty="0"/>
              <a:t>-синдроме.</a:t>
            </a:r>
          </a:p>
          <a:p>
            <a:pPr algn="just"/>
            <a:endParaRPr lang="ru-RU" sz="1800" dirty="0"/>
          </a:p>
          <a:p>
            <a:pPr algn="just"/>
            <a:r>
              <a:rPr lang="ru-RU" sz="1800" dirty="0"/>
              <a:t>Однако вопрос его применения в данном случае остается открытым: при описанных успешных случаях применения </a:t>
            </a:r>
            <a:r>
              <a:rPr lang="ru-RU" sz="1800" dirty="0" err="1"/>
              <a:t>экулизумаба</a:t>
            </a:r>
            <a:r>
              <a:rPr lang="ru-RU" sz="1800" dirty="0"/>
              <a:t> при </a:t>
            </a:r>
            <a:r>
              <a:rPr lang="en-US" sz="1800" dirty="0"/>
              <a:t>HELLP-</a:t>
            </a:r>
            <a:r>
              <a:rPr lang="ru-RU" sz="1800" dirty="0"/>
              <a:t>синдроме подобное назначение </a:t>
            </a:r>
            <a:r>
              <a:rPr lang="ru-RU" sz="1800" b="1" dirty="0"/>
              <a:t>противоречит</a:t>
            </a:r>
            <a:r>
              <a:rPr lang="ru-RU" sz="1800" dirty="0"/>
              <a:t> инструкции по медицинскому применению препарата.</a:t>
            </a:r>
            <a:endParaRPr lang="en-US" sz="1800" dirty="0"/>
          </a:p>
        </p:txBody>
      </p:sp>
      <p:sp>
        <p:nvSpPr>
          <p:cNvPr id="4" name="Rectangle 3"/>
          <p:cNvSpPr/>
          <p:nvPr/>
        </p:nvSpPr>
        <p:spPr>
          <a:xfrm>
            <a:off x="107504" y="6308739"/>
            <a:ext cx="8928992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/>
              <a:t>A.J. Vaught et al. Direct evidence of complement activation in HELLP syndrome: A link to atypical hemolytic uremic syndrome // Experimental Hematology 2016;</a:t>
            </a:r>
            <a:r>
              <a:rPr lang="ru-RU" sz="1100" dirty="0"/>
              <a:t> </a:t>
            </a:r>
            <a:r>
              <a:rPr lang="en-US" sz="1100" dirty="0"/>
              <a:t>44:</a:t>
            </a:r>
            <a:r>
              <a:rPr lang="ru-RU" sz="1100" dirty="0"/>
              <a:t> </a:t>
            </a:r>
            <a:r>
              <a:rPr lang="en-US" sz="1100" dirty="0"/>
              <a:t>390–398</a:t>
            </a:r>
            <a:r>
              <a:rPr lang="ru-RU" sz="1100" dirty="0"/>
              <a:t>.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1214450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Content Placeholder 5"/>
          <p:cNvSpPr>
            <a:spLocks noGrp="1"/>
          </p:cNvSpPr>
          <p:nvPr>
            <p:ph idx="4294967295"/>
          </p:nvPr>
        </p:nvSpPr>
        <p:spPr>
          <a:xfrm>
            <a:off x="249238" y="1376363"/>
            <a:ext cx="8711136" cy="3487301"/>
          </a:xfrm>
          <a:solidFill>
            <a:srgbClr val="C55A11">
              <a:alpha val="50000"/>
            </a:srgbClr>
          </a:solidFill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marL="360363" indent="-360363" eaLnBrk="1" hangingPunct="1">
              <a:buClr>
                <a:schemeClr val="accent2">
                  <a:lumMod val="40000"/>
                  <a:lumOff val="60000"/>
                </a:schemeClr>
              </a:buClr>
              <a:buFont typeface="Wingdings" charset="2"/>
              <a:buChar char="ü"/>
            </a:pPr>
            <a:r>
              <a:rPr lang="ru-RU" altLang="en-US" sz="1600" dirty="0">
                <a:highlight>
                  <a:srgbClr val="FFFF00"/>
                </a:highlight>
              </a:rPr>
              <a:t>аГУС </a:t>
            </a:r>
            <a:r>
              <a:rPr lang="en-US" altLang="en-US" sz="1600" dirty="0">
                <a:highlight>
                  <a:srgbClr val="FFFF00"/>
                </a:highlight>
              </a:rPr>
              <a:t>– </a:t>
            </a:r>
            <a:r>
              <a:rPr lang="ru-RU" altLang="en-US" sz="1600" dirty="0">
                <a:highlight>
                  <a:srgbClr val="FFFF00"/>
                </a:highlight>
              </a:rPr>
              <a:t>хроническое системное заболевание, которое возникает вследствие генетического дефекта регуляторов альтернативного пути комплемента и проявляется симптомами тромботической микроангиопатии (ТМА)</a:t>
            </a:r>
            <a:r>
              <a:rPr lang="ru-RU" altLang="en-US" sz="1600" baseline="30000" dirty="0">
                <a:highlight>
                  <a:srgbClr val="FFFF00"/>
                </a:highlight>
              </a:rPr>
              <a:t>1,2</a:t>
            </a:r>
          </a:p>
          <a:p>
            <a:pPr marL="360363" indent="-360363" eaLnBrk="1" hangingPunct="1">
              <a:buClr>
                <a:schemeClr val="accent2">
                  <a:lumMod val="40000"/>
                  <a:lumOff val="60000"/>
                </a:schemeClr>
              </a:buClr>
              <a:buFont typeface="Wingdings" charset="2"/>
              <a:buChar char="ü"/>
            </a:pPr>
            <a:r>
              <a:rPr lang="ru-RU" altLang="en-US" sz="1600" dirty="0">
                <a:highlight>
                  <a:srgbClr val="FFFF00"/>
                </a:highlight>
              </a:rPr>
              <a:t>аГУС характеризуется  основными клиническими симптомами TMA:</a:t>
            </a:r>
          </a:p>
          <a:p>
            <a:pPr marL="627063" lvl="1" indent="-266700" eaLnBrk="1" hangingPunct="1">
              <a:buClr>
                <a:schemeClr val="accent2">
                  <a:lumMod val="40000"/>
                  <a:lumOff val="60000"/>
                </a:schemeClr>
              </a:buClr>
              <a:buFont typeface="Wingdings" charset="2"/>
              <a:buChar char="§"/>
            </a:pPr>
            <a:r>
              <a:rPr lang="ru-RU" altLang="en-US" sz="1600" b="1" dirty="0">
                <a:highlight>
                  <a:srgbClr val="FFFF00"/>
                </a:highlight>
              </a:rPr>
              <a:t>Снижение уровня тромбоцитов</a:t>
            </a:r>
            <a:r>
              <a:rPr lang="ru-RU" altLang="en-US" sz="1600" baseline="30000" dirty="0">
                <a:highlight>
                  <a:srgbClr val="FFFF00"/>
                </a:highlight>
              </a:rPr>
              <a:t>1</a:t>
            </a:r>
          </a:p>
          <a:p>
            <a:pPr marL="627063" lvl="1" indent="-266700" eaLnBrk="1" hangingPunct="1">
              <a:buClr>
                <a:schemeClr val="accent2">
                  <a:lumMod val="40000"/>
                  <a:lumOff val="60000"/>
                </a:schemeClr>
              </a:buClr>
              <a:buFont typeface="Wingdings" charset="2"/>
              <a:buChar char="§"/>
            </a:pPr>
            <a:r>
              <a:rPr lang="ru-RU" altLang="en-US" sz="1600" b="1" dirty="0">
                <a:highlight>
                  <a:srgbClr val="FFFF00"/>
                </a:highlight>
              </a:rPr>
              <a:t>Признаки микроангиопатического гемолиза </a:t>
            </a:r>
            <a:br>
              <a:rPr lang="ru-RU" altLang="en-US" sz="1600" b="1" dirty="0">
                <a:highlight>
                  <a:srgbClr val="FFFF00"/>
                </a:highlight>
              </a:rPr>
            </a:br>
            <a:r>
              <a:rPr lang="ru-RU" altLang="en-US" sz="1600" dirty="0">
                <a:highlight>
                  <a:srgbClr val="FFFF00"/>
                </a:highlight>
              </a:rPr>
              <a:t>(Кумбс негативная гемолитическая анемия, повышение ЛДГ, </a:t>
            </a:r>
            <a:r>
              <a:rPr lang="en-US" altLang="en-US" sz="1600" dirty="0">
                <a:highlight>
                  <a:srgbClr val="FFFF00"/>
                </a:highlight>
              </a:rPr>
              <a:t/>
            </a:r>
            <a:br>
              <a:rPr lang="en-US" altLang="en-US" sz="1600" dirty="0">
                <a:highlight>
                  <a:srgbClr val="FFFF00"/>
                </a:highlight>
              </a:rPr>
            </a:br>
            <a:r>
              <a:rPr lang="ru-RU" altLang="en-US" sz="1600" dirty="0">
                <a:highlight>
                  <a:srgbClr val="FFFF00"/>
                </a:highlight>
              </a:rPr>
              <a:t>снижение гаптоглобина, выявление шизоцитов)</a:t>
            </a:r>
            <a:r>
              <a:rPr lang="ru-RU" altLang="en-US" sz="1600" baseline="30000" dirty="0">
                <a:highlight>
                  <a:srgbClr val="FFFF00"/>
                </a:highlight>
              </a:rPr>
              <a:t>3</a:t>
            </a:r>
          </a:p>
          <a:p>
            <a:pPr marL="627063" lvl="1" indent="-266700" eaLnBrk="1" hangingPunct="1">
              <a:buClr>
                <a:schemeClr val="accent2">
                  <a:lumMod val="40000"/>
                  <a:lumOff val="60000"/>
                </a:schemeClr>
              </a:buClr>
              <a:buFont typeface="Wingdings" charset="2"/>
              <a:buChar char="§"/>
            </a:pPr>
            <a:r>
              <a:rPr lang="ru-RU" altLang="en-US" sz="1600" b="1" dirty="0">
                <a:highlight>
                  <a:srgbClr val="FFFF00"/>
                </a:highlight>
              </a:rPr>
              <a:t>Признаки нарушения функции органов/их повреждения</a:t>
            </a:r>
            <a:r>
              <a:rPr lang="ru-RU" altLang="en-US" sz="1600" baseline="30000" dirty="0">
                <a:highlight>
                  <a:srgbClr val="FFFF00"/>
                </a:highlight>
              </a:rPr>
              <a:t>2,3</a:t>
            </a:r>
            <a:br>
              <a:rPr lang="ru-RU" altLang="en-US" sz="1600" baseline="30000" dirty="0">
                <a:highlight>
                  <a:srgbClr val="FFFF00"/>
                </a:highlight>
              </a:rPr>
            </a:br>
            <a:endParaRPr lang="ru-RU" altLang="en-US" sz="1600" baseline="30000" dirty="0">
              <a:highlight>
                <a:srgbClr val="FFFF00"/>
              </a:highlight>
            </a:endParaRPr>
          </a:p>
          <a:p>
            <a:pPr marL="360363" indent="-360363" eaLnBrk="1" hangingPunct="1">
              <a:buClr>
                <a:schemeClr val="accent2">
                  <a:lumMod val="60000"/>
                  <a:lumOff val="40000"/>
                </a:schemeClr>
              </a:buClr>
              <a:buFont typeface="Wingdings" charset="2"/>
              <a:buChar char="ü"/>
            </a:pPr>
            <a:r>
              <a:rPr lang="ru-RU" altLang="en-US" sz="1600" dirty="0">
                <a:highlight>
                  <a:srgbClr val="FFFF00"/>
                </a:highlight>
              </a:rPr>
              <a:t>аГУС может развиваться как у детей</a:t>
            </a:r>
            <a:r>
              <a:rPr lang="en-US" altLang="en-US" sz="1600" dirty="0">
                <a:highlight>
                  <a:srgbClr val="FFFF00"/>
                </a:highlight>
              </a:rPr>
              <a:t>, </a:t>
            </a:r>
            <a:r>
              <a:rPr lang="ru-RU" altLang="en-US" sz="1600" dirty="0">
                <a:highlight>
                  <a:srgbClr val="FFFF00"/>
                </a:highlight>
              </a:rPr>
              <a:t>так и у взрослых</a:t>
            </a:r>
            <a:r>
              <a:rPr lang="ru-RU" altLang="en-US" sz="1600" baseline="30000" dirty="0">
                <a:highlight>
                  <a:srgbClr val="FFFF00"/>
                </a:highlight>
              </a:rPr>
              <a:t>2</a:t>
            </a:r>
          </a:p>
          <a:p>
            <a:pPr marL="360363" indent="-360363" eaLnBrk="1" hangingPunct="1">
              <a:buClr>
                <a:schemeClr val="accent2">
                  <a:lumMod val="60000"/>
                  <a:lumOff val="40000"/>
                </a:schemeClr>
              </a:buClr>
              <a:buFont typeface="Wingdings" charset="2"/>
              <a:buChar char="ü"/>
            </a:pPr>
            <a:r>
              <a:rPr lang="ru-RU" altLang="en-US" sz="1600" dirty="0">
                <a:highlight>
                  <a:srgbClr val="FFFF00"/>
                </a:highlight>
              </a:rPr>
              <a:t>Ряд заболеваний и комплемент – активирующих состояний, являются триггерами аГУС</a:t>
            </a:r>
            <a:r>
              <a:rPr lang="ru-RU" altLang="en-US" sz="1600" baseline="30000" dirty="0">
                <a:highlight>
                  <a:srgbClr val="FFFF00"/>
                </a:highlight>
              </a:rPr>
              <a:t>4</a:t>
            </a:r>
          </a:p>
        </p:txBody>
      </p:sp>
      <p:sp>
        <p:nvSpPr>
          <p:cNvPr id="5" name="Text Placeholder 6"/>
          <p:cNvSpPr txBox="1">
            <a:spLocks/>
          </p:cNvSpPr>
          <p:nvPr/>
        </p:nvSpPr>
        <p:spPr>
          <a:xfrm>
            <a:off x="255588" y="6311900"/>
            <a:ext cx="8698933" cy="546100"/>
          </a:xfrm>
          <a:prstGeom prst="rect">
            <a:avLst/>
          </a:prstGeom>
          <a:solidFill>
            <a:srgbClr val="C55A11">
              <a:alpha val="48000"/>
            </a:srgbClr>
          </a:solidFill>
        </p:spPr>
        <p:txBody>
          <a:bodyPr/>
          <a:lstStyle>
            <a:lvl1pPr marL="171450" indent="-171450" algn="l" rtl="0" eaLnBrk="0" fontAlgn="base" hangingPunct="0">
              <a:spcBef>
                <a:spcPts val="1800"/>
              </a:spcBef>
              <a:spcAft>
                <a:spcPct val="0"/>
              </a:spcAft>
              <a:buClr>
                <a:schemeClr val="accent2"/>
              </a:buClr>
              <a:buFont typeface="Arial" pitchFamily="34" charset="0"/>
              <a:buChar char="•"/>
              <a:defRPr sz="2000" kern="1200">
                <a:solidFill>
                  <a:srgbClr val="0D0D0D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2"/>
              </a:buClr>
              <a:buFont typeface="Arial" pitchFamily="34" charset="0"/>
              <a:buChar char="–"/>
              <a:defRPr kern="1200">
                <a:solidFill>
                  <a:srgbClr val="0D0D0D"/>
                </a:solidFill>
                <a:latin typeface="+mn-lt"/>
                <a:ea typeface="+mn-ea"/>
                <a:cs typeface="+mn-cs"/>
              </a:defRPr>
            </a:lvl2pPr>
            <a:lvl3pPr marL="1085850" indent="-171450" algn="l" rtl="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Arial" pitchFamily="34" charset="0"/>
              <a:buChar char="•"/>
              <a:defRPr sz="1600" kern="1200">
                <a:solidFill>
                  <a:srgbClr val="0D0D0D"/>
                </a:solidFill>
                <a:latin typeface="+mn-lt"/>
                <a:ea typeface="+mn-ea"/>
                <a:cs typeface="+mn-cs"/>
              </a:defRPr>
            </a:lvl3pPr>
            <a:lvl4pPr marL="1543050" indent="-171450" algn="l" rtl="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Arial" pitchFamily="34" charset="0"/>
              <a:buChar char="–"/>
              <a:defRPr sz="1400" kern="1200">
                <a:solidFill>
                  <a:srgbClr val="0D0D0D"/>
                </a:solidFill>
                <a:latin typeface="+mn-lt"/>
                <a:ea typeface="+mn-ea"/>
                <a:cs typeface="+mn-cs"/>
              </a:defRPr>
            </a:lvl4pPr>
            <a:lvl5pPr marL="2000250" indent="-171450" algn="l" rtl="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Arial" pitchFamily="34" charset="0"/>
              <a:buChar char="»"/>
              <a:defRPr sz="1400" kern="1200">
                <a:solidFill>
                  <a:srgbClr val="0D0D0D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100" i="1" dirty="0">
                <a:solidFill>
                  <a:srgbClr val="FBE5D6"/>
                </a:solidFill>
              </a:rPr>
              <a:t>1. Noris M et al. N Engl J Med. 2009;361:1676-1687. 2. Noris M et al. Clin J Am Soc Nephrol. 2010;5:1844-1859.</a:t>
            </a:r>
            <a:r>
              <a:rPr lang="ru-RU" altLang="en-US" sz="1100" i="1" dirty="0">
                <a:solidFill>
                  <a:srgbClr val="FBE5D6"/>
                </a:solidFill>
              </a:rPr>
              <a:t/>
            </a:r>
            <a:br>
              <a:rPr lang="ru-RU" altLang="en-US" sz="1100" i="1" dirty="0">
                <a:solidFill>
                  <a:srgbClr val="FBE5D6"/>
                </a:solidFill>
              </a:rPr>
            </a:br>
            <a:r>
              <a:rPr lang="en-US" altLang="en-US" sz="1100" i="1" dirty="0">
                <a:solidFill>
                  <a:srgbClr val="FBE5D6"/>
                </a:solidFill>
              </a:rPr>
              <a:t>3. Desch K et al. JASN. 2007;18:2457-2460. 4. Kavanagh D et al. British Medical Bulletin. 2006; 77 and 78: 5-22.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255588" y="288824"/>
            <a:ext cx="8708292" cy="7645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indent="-457200" algn="l" defTabSz="4572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2500" b="1" kern="120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ea typeface="+mj-ea"/>
                <a:cs typeface="Arial"/>
              </a:defRPr>
            </a:lvl1pPr>
            <a:lvl2pPr indent="-457200" algn="l" defTabSz="4572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D0D0D"/>
                </a:solidFill>
                <a:latin typeface="Arial" pitchFamily="34" charset="0"/>
                <a:cs typeface="Arial" pitchFamily="34" charset="0"/>
              </a:defRPr>
            </a:lvl2pPr>
            <a:lvl3pPr indent="-457200" algn="l" defTabSz="4572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D0D0D"/>
                </a:solidFill>
                <a:latin typeface="Arial" pitchFamily="34" charset="0"/>
                <a:cs typeface="Arial" pitchFamily="34" charset="0"/>
              </a:defRPr>
            </a:lvl3pPr>
            <a:lvl4pPr indent="-457200" algn="l" defTabSz="4572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D0D0D"/>
                </a:solidFill>
                <a:latin typeface="Arial" pitchFamily="34" charset="0"/>
                <a:cs typeface="Arial" pitchFamily="34" charset="0"/>
              </a:defRPr>
            </a:lvl4pPr>
            <a:lvl5pPr indent="-457200" algn="l" defTabSz="4572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D0D0D"/>
                </a:solidFill>
                <a:latin typeface="Arial" pitchFamily="34" charset="0"/>
                <a:cs typeface="Arial" pitchFamily="34" charset="0"/>
              </a:defRPr>
            </a:lvl5pPr>
            <a:lvl6pPr marL="457200" indent="-457200" algn="l" defTabSz="4572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D0D0D"/>
                </a:solidFill>
                <a:latin typeface="Arial" pitchFamily="34" charset="0"/>
                <a:cs typeface="Arial" pitchFamily="34" charset="0"/>
              </a:defRPr>
            </a:lvl6pPr>
            <a:lvl7pPr marL="914400" indent="-457200" algn="l" defTabSz="4572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D0D0D"/>
                </a:solidFill>
                <a:latin typeface="Arial" pitchFamily="34" charset="0"/>
                <a:cs typeface="Arial" pitchFamily="34" charset="0"/>
              </a:defRPr>
            </a:lvl7pPr>
            <a:lvl8pPr marL="1371600" indent="-457200" algn="l" defTabSz="4572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D0D0D"/>
                </a:solidFill>
                <a:latin typeface="Arial" pitchFamily="34" charset="0"/>
                <a:cs typeface="Arial" pitchFamily="34" charset="0"/>
              </a:defRPr>
            </a:lvl8pPr>
            <a:lvl9pPr marL="1828800" indent="-457200" algn="l" defTabSz="4572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D0D0D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ru-RU" sz="2400" dirty="0">
                <a:solidFill>
                  <a:schemeClr val="tx1"/>
                </a:solidFill>
                <a:latin typeface="+mn-lt"/>
              </a:rPr>
              <a:t>аГУС: комплемент-опосредованная тромботическая микроангиопатия (TMA)</a:t>
            </a:r>
          </a:p>
        </p:txBody>
      </p:sp>
      <p:pic>
        <p:nvPicPr>
          <p:cNvPr id="7" name="Picture 6" descr="Screen Shot 2016-04-06 at 14.27.33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3045" y="5995013"/>
            <a:ext cx="648983" cy="862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4713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3"/>
          <p:cNvSpPr>
            <a:spLocks noChangeArrowheads="1"/>
          </p:cNvSpPr>
          <p:nvPr/>
        </p:nvSpPr>
        <p:spPr bwMode="auto">
          <a:xfrm>
            <a:off x="249238" y="1376363"/>
            <a:ext cx="8658194" cy="584776"/>
          </a:xfrm>
          <a:prstGeom prst="rect">
            <a:avLst/>
          </a:prstGeom>
          <a:solidFill>
            <a:srgbClr val="C55A11">
              <a:alpha val="66000"/>
            </a:srgbClr>
          </a:solidFill>
          <a:ln>
            <a:noFill/>
          </a:ln>
          <a:extLst/>
        </p:spPr>
        <p:txBody>
          <a:bodyPr wrap="square">
            <a:spAutoFit/>
          </a:bodyPr>
          <a:lstStyle>
            <a:lvl1pPr defTabSz="361950" eaLnBrk="0" hangingPunct="0">
              <a:defRPr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361950" eaLnBrk="0" hangingPunct="0">
              <a:defRPr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361950" eaLnBrk="0" hangingPunct="0">
              <a:defRPr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361950" eaLnBrk="0" hangingPunct="0">
              <a:defRPr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361950" eaLnBrk="0" hangingPunct="0">
              <a:defRPr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36195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36195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36195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36195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342900" indent="-342900" defTabSz="360363" eaLnBrk="1" hangingPunct="1">
              <a:spcBef>
                <a:spcPct val="30000"/>
              </a:spcBef>
              <a:buClr>
                <a:schemeClr val="accent2">
                  <a:lumMod val="60000"/>
                  <a:lumOff val="40000"/>
                </a:schemeClr>
              </a:buClr>
              <a:buFont typeface="Wingdings" charset="2"/>
              <a:buChar char="ü"/>
            </a:pPr>
            <a:r>
              <a:rPr lang="ru-RU" altLang="ru-RU" sz="1600" b="0" dirty="0">
                <a:solidFill>
                  <a:srgbClr val="FBE5D6"/>
                </a:solidFill>
                <a:latin typeface="+mn-lt"/>
              </a:rPr>
              <a:t>В исследованиях на животных показано что активация комплимента связана </a:t>
            </a:r>
            <a:br>
              <a:rPr lang="ru-RU" altLang="ru-RU" sz="1600" b="0" dirty="0">
                <a:solidFill>
                  <a:srgbClr val="FBE5D6"/>
                </a:solidFill>
                <a:latin typeface="+mn-lt"/>
              </a:rPr>
            </a:br>
            <a:r>
              <a:rPr lang="ru-RU" altLang="ru-RU" sz="1600" b="0" dirty="0">
                <a:solidFill>
                  <a:srgbClr val="FBE5D6"/>
                </a:solidFill>
                <a:latin typeface="+mn-lt"/>
              </a:rPr>
              <a:t>с воспалением в плаценте и ухудшением исхода беременности</a:t>
            </a:r>
          </a:p>
        </p:txBody>
      </p:sp>
      <p:pic>
        <p:nvPicPr>
          <p:cNvPr id="8196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1206" y="273314"/>
            <a:ext cx="2193363" cy="713817"/>
          </a:xfrm>
          <a:prstGeom prst="rect">
            <a:avLst/>
          </a:prstGeom>
          <a:noFill/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1100" y="2678967"/>
            <a:ext cx="4238625" cy="3179763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Placeholder 6"/>
          <p:cNvSpPr txBox="1">
            <a:spLocks/>
          </p:cNvSpPr>
          <p:nvPr/>
        </p:nvSpPr>
        <p:spPr>
          <a:xfrm>
            <a:off x="255588" y="6311900"/>
            <a:ext cx="8706345" cy="546100"/>
          </a:xfrm>
          <a:prstGeom prst="rect">
            <a:avLst/>
          </a:prstGeom>
          <a:solidFill>
            <a:srgbClr val="C55A11">
              <a:alpha val="48000"/>
            </a:srgbClr>
          </a:solidFill>
        </p:spPr>
        <p:txBody>
          <a:bodyPr/>
          <a:lstStyle>
            <a:lvl1pPr marL="171450" indent="-171450" algn="l" rtl="0" eaLnBrk="0" fontAlgn="base" hangingPunct="0">
              <a:spcBef>
                <a:spcPts val="1800"/>
              </a:spcBef>
              <a:spcAft>
                <a:spcPct val="0"/>
              </a:spcAft>
              <a:buClr>
                <a:schemeClr val="accent2"/>
              </a:buClr>
              <a:buFont typeface="Arial" pitchFamily="34" charset="0"/>
              <a:buChar char="•"/>
              <a:defRPr sz="2000" kern="1200">
                <a:solidFill>
                  <a:srgbClr val="0D0D0D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2"/>
              </a:buClr>
              <a:buFont typeface="Arial" pitchFamily="34" charset="0"/>
              <a:buChar char="–"/>
              <a:defRPr kern="1200">
                <a:solidFill>
                  <a:srgbClr val="0D0D0D"/>
                </a:solidFill>
                <a:latin typeface="+mn-lt"/>
                <a:ea typeface="+mn-ea"/>
                <a:cs typeface="+mn-cs"/>
              </a:defRPr>
            </a:lvl2pPr>
            <a:lvl3pPr marL="1085850" indent="-171450" algn="l" rtl="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Arial" pitchFamily="34" charset="0"/>
              <a:buChar char="•"/>
              <a:defRPr sz="1600" kern="1200">
                <a:solidFill>
                  <a:srgbClr val="0D0D0D"/>
                </a:solidFill>
                <a:latin typeface="+mn-lt"/>
                <a:ea typeface="+mn-ea"/>
                <a:cs typeface="+mn-cs"/>
              </a:defRPr>
            </a:lvl3pPr>
            <a:lvl4pPr marL="1543050" indent="-171450" algn="l" rtl="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Arial" pitchFamily="34" charset="0"/>
              <a:buChar char="–"/>
              <a:defRPr sz="1400" kern="1200">
                <a:solidFill>
                  <a:srgbClr val="0D0D0D"/>
                </a:solidFill>
                <a:latin typeface="+mn-lt"/>
                <a:ea typeface="+mn-ea"/>
                <a:cs typeface="+mn-cs"/>
              </a:defRPr>
            </a:lvl4pPr>
            <a:lvl5pPr marL="2000250" indent="-171450" algn="l" rtl="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Arial" pitchFamily="34" charset="0"/>
              <a:buChar char="»"/>
              <a:defRPr sz="1400" kern="1200">
                <a:solidFill>
                  <a:srgbClr val="0D0D0D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altLang="ru-RU" sz="1100" i="1" dirty="0">
                <a:solidFill>
                  <a:srgbClr val="FBE5D6"/>
                </a:solidFill>
              </a:rPr>
              <a:t>Lynch A.M., Murphy J.R., Byers T., Gibbs R.S., Neville M., Giclas P.C., Salmon J. E., Molers M. Alternative complement pathway activation</a:t>
            </a:r>
            <a:br>
              <a:rPr lang="ru-RU" altLang="ru-RU" sz="1100" i="1" dirty="0">
                <a:solidFill>
                  <a:srgbClr val="FBE5D6"/>
                </a:solidFill>
              </a:rPr>
            </a:br>
            <a:r>
              <a:rPr lang="ru-RU" altLang="ru-RU" sz="1100" i="1" dirty="0">
                <a:solidFill>
                  <a:srgbClr val="FBE5D6"/>
                </a:solidFill>
              </a:rPr>
              <a:t>fragment Bb in early pregnancy as a predictor of preeclampsia. Am. J. Obstet.&amp;Gyn. 2008; April: 385–386</a:t>
            </a:r>
          </a:p>
        </p:txBody>
      </p:sp>
    </p:spTree>
    <p:extLst>
      <p:ext uri="{BB962C8B-B14F-4D97-AF65-F5344CB8AC3E}">
        <p14:creationId xmlns:p14="http://schemas.microsoft.com/office/powerpoint/2010/main" val="1115536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</TotalTime>
  <Words>3522</Words>
  <Application>Microsoft Office PowerPoint</Application>
  <PresentationFormat>Экран (4:3)</PresentationFormat>
  <Paragraphs>607</Paragraphs>
  <Slides>45</Slides>
  <Notes>15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45</vt:i4>
      </vt:variant>
    </vt:vector>
  </HeadingPairs>
  <TitlesOfParts>
    <vt:vector size="47" baseType="lpstr">
      <vt:lpstr>Office Theme</vt:lpstr>
      <vt:lpstr>Worksheet</vt:lpstr>
      <vt:lpstr>Тромботическая микроангиопатия в акушерской практике.  Взгляд реаниматолога</vt:lpstr>
      <vt:lpstr>Презентация PowerPoint</vt:lpstr>
      <vt:lpstr>Презентация PowerPoint</vt:lpstr>
      <vt:lpstr>Презентация PowerPoint</vt:lpstr>
      <vt:lpstr>  HELLP-синдром  </vt:lpstr>
      <vt:lpstr>Роль комплемента в развитии преэклампсии и HELLP-синдрома</vt:lpstr>
      <vt:lpstr>  Преэклампсия, HELLP-синдром и аГУС – разные проявления одной проблемы – чрезмерной активациий комплемента?</vt:lpstr>
      <vt:lpstr>Презентация PowerPoint</vt:lpstr>
      <vt:lpstr>Презентация PowerPoint</vt:lpstr>
      <vt:lpstr>Презентация PowerPoint</vt:lpstr>
      <vt:lpstr>Презентация PowerPoint</vt:lpstr>
      <vt:lpstr>Тромбоцитопения и микроангиопатический гемолиз</vt:lpstr>
      <vt:lpstr> Наличие фрагментов эритроцитов (шизоцитов)  свидетельствует не просто о развитии гемолиза,  а именно о развитии микроангиопатического  гемолиза.   Это подтверждает принадлежность преэклампсии  к группе ТМА.  При иммунном гемолизе шизоцитов нет!  </vt:lpstr>
      <vt:lpstr>Почечное повреждение при HELLP-синдроме</vt:lpstr>
      <vt:lpstr>Презентация PowerPoint</vt:lpstr>
      <vt:lpstr>Презентация PowerPoint</vt:lpstr>
      <vt:lpstr>Презентация PowerPoint</vt:lpstr>
      <vt:lpstr>Презентация PowerPoint</vt:lpstr>
      <vt:lpstr>Головной мозг (масса 1350г)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Диагностический алгоритм при выявлении ТМА в акушерской практике</vt:lpstr>
      <vt:lpstr>Презентация PowerPoint</vt:lpstr>
      <vt:lpstr>Диагностические критерии сепсиса 2016</vt:lpstr>
      <vt:lpstr>Диагностический алгоритм при выявлении ТМА в акушерской практике</vt:lpstr>
      <vt:lpstr>Сравнительная характеристика ДВС и ТМА</vt:lpstr>
      <vt:lpstr>МКБ 10: D65 Диссеминированное внутрисосудистое свертывание [синдром дефибринации] </vt:lpstr>
      <vt:lpstr>Морфология ДВС-синдрома: тромбы в сосудах микроциркуляции легких (показаны стрелкой) при эмболии амниотической жидкостью (автор микрофото А.В. Спирин, 2006).</vt:lpstr>
      <vt:lpstr>Презентация PowerPoint</vt:lpstr>
      <vt:lpstr>Динамика лабораторных признаков ТМА у пациентки</vt:lpstr>
      <vt:lpstr>Презентация PowerPoint</vt:lpstr>
      <vt:lpstr>Пациентка К., 28 лет</vt:lpstr>
      <vt:lpstr>Пациентка К., 28 лет</vt:lpstr>
      <vt:lpstr>Динамика ТМА у пациентки</vt:lpstr>
      <vt:lpstr>Проведение плазматерапии у пациентов с аГУС в целом не эффективно и связано с риском побочных явлений </vt:lpstr>
      <vt:lpstr>     Плазматерапия не снижает частоту осложнений при аГУС1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Последний шанс на то, чтобы задать вопрос</vt:lpstr>
    </vt:vector>
  </TitlesOfParts>
  <Company>Alexion Pharmaceuticals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Тромботическая микроангиопатия в акушерской практике.  Взгляд реаниматолога</dc:title>
  <dc:creator>Alexion</dc:creator>
  <cp:lastModifiedBy>Efim</cp:lastModifiedBy>
  <cp:revision>3</cp:revision>
  <dcterms:created xsi:type="dcterms:W3CDTF">2017-01-30T14:57:11Z</dcterms:created>
  <dcterms:modified xsi:type="dcterms:W3CDTF">2017-03-02T08:16:58Z</dcterms:modified>
</cp:coreProperties>
</file>