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27" r:id="rId2"/>
    <p:sldId id="472" r:id="rId3"/>
    <p:sldId id="391" r:id="rId4"/>
    <p:sldId id="394" r:id="rId5"/>
    <p:sldId id="395" r:id="rId6"/>
    <p:sldId id="484" r:id="rId7"/>
    <p:sldId id="485" r:id="rId8"/>
    <p:sldId id="483" r:id="rId9"/>
    <p:sldId id="486" r:id="rId10"/>
    <p:sldId id="396" r:id="rId11"/>
    <p:sldId id="397" r:id="rId12"/>
    <p:sldId id="398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45" r:id="rId24"/>
    <p:sldId id="467" r:id="rId25"/>
    <p:sldId id="468" r:id="rId26"/>
    <p:sldId id="469" r:id="rId27"/>
    <p:sldId id="446" r:id="rId28"/>
    <p:sldId id="447" r:id="rId29"/>
    <p:sldId id="419" r:id="rId30"/>
    <p:sldId id="420" r:id="rId31"/>
    <p:sldId id="421" r:id="rId32"/>
    <p:sldId id="422" r:id="rId33"/>
    <p:sldId id="423" r:id="rId34"/>
    <p:sldId id="401" r:id="rId35"/>
    <p:sldId id="433" r:id="rId36"/>
    <p:sldId id="434" r:id="rId37"/>
    <p:sldId id="431" r:id="rId38"/>
    <p:sldId id="402" r:id="rId39"/>
    <p:sldId id="403" r:id="rId40"/>
    <p:sldId id="404" r:id="rId41"/>
    <p:sldId id="406" r:id="rId42"/>
    <p:sldId id="407" r:id="rId43"/>
    <p:sldId id="432" r:id="rId44"/>
    <p:sldId id="415" r:id="rId45"/>
    <p:sldId id="416" r:id="rId46"/>
    <p:sldId id="417" r:id="rId47"/>
    <p:sldId id="418" r:id="rId48"/>
    <p:sldId id="471" r:id="rId49"/>
    <p:sldId id="399" r:id="rId50"/>
    <p:sldId id="449" r:id="rId51"/>
    <p:sldId id="448" r:id="rId52"/>
    <p:sldId id="450" r:id="rId53"/>
    <p:sldId id="453" r:id="rId54"/>
    <p:sldId id="455" r:id="rId55"/>
    <p:sldId id="456" r:id="rId56"/>
    <p:sldId id="428" r:id="rId57"/>
    <p:sldId id="435" r:id="rId58"/>
    <p:sldId id="424" r:id="rId59"/>
    <p:sldId id="440" r:id="rId60"/>
    <p:sldId id="441" r:id="rId61"/>
    <p:sldId id="474" r:id="rId62"/>
    <p:sldId id="442" r:id="rId63"/>
    <p:sldId id="443" r:id="rId64"/>
    <p:sldId id="430" r:id="rId65"/>
    <p:sldId id="427" r:id="rId66"/>
    <p:sldId id="425" r:id="rId67"/>
    <p:sldId id="426" r:id="rId68"/>
    <p:sldId id="475" r:id="rId69"/>
    <p:sldId id="477" r:id="rId70"/>
    <p:sldId id="478" r:id="rId71"/>
    <p:sldId id="479" r:id="rId72"/>
    <p:sldId id="480" r:id="rId73"/>
    <p:sldId id="481" r:id="rId74"/>
    <p:sldId id="438" r:id="rId75"/>
    <p:sldId id="436" r:id="rId76"/>
    <p:sldId id="437" r:id="rId77"/>
    <p:sldId id="473" r:id="rId78"/>
    <p:sldId id="400" r:id="rId79"/>
    <p:sldId id="470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00"/>
    <a:srgbClr val="993300"/>
    <a:srgbClr val="800000"/>
    <a:srgbClr val="990000"/>
    <a:srgbClr val="FFE4C9"/>
    <a:srgbClr val="FF9966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>
        <p:scale>
          <a:sx n="125" d="100"/>
          <a:sy n="125" d="100"/>
        </p:scale>
        <p:origin x="-1224" y="-24"/>
      </p:cViewPr>
      <p:guideLst>
        <p:guide orient="horz" pos="2160"/>
        <p:guide orient="horz" pos="391"/>
        <p:guide orient="horz" pos="1036"/>
        <p:guide pos="288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F757DF-D76D-4E75-A4B2-5F09D5C0F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763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E08591-FEEA-4168-9F3B-9D5AC3F0F5C2}" type="slidenum">
              <a:rPr lang="ru-RU" sz="1200"/>
              <a:pPr eaLnBrk="1" hangingPunct="1"/>
              <a:t>1</a:t>
            </a:fld>
            <a:endParaRPr 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11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29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30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31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32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33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34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35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36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37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38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39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40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41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42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43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44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45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46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47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49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56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57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58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000" dirty="0" smtClean="0">
                <a:solidFill>
                  <a:srgbClr val="000000"/>
                </a:solidFill>
              </a:rPr>
              <a:t>Кроме того, для биологических препаратов характерна высокая сложность структуры действующего вещества. Фактически, только живые организмы способны воспроизводить структуры такого уровня. Но их сложность, а также способ их производства может привести к ощутимым различиям в структуре молекул одних и тех же действующих веществ, даже в пределах разных серий одного препарата. Поэтому, для многих биопрепаратов, поскольку их структура еще не может быть определена, очень важную роль играет постоянство процесса производства.</a:t>
            </a:r>
          </a:p>
          <a:p>
            <a:r>
              <a:rPr lang="ru-RU" sz="1000" dirty="0" smtClean="0"/>
              <a:t>Так, например, текущая редакция Европейской Фармакопеи прямо указывает, что на сегодняшний день состав низкомолекулярного гепарина еще окончательно не установлен. В частности, до конца не известен состав фракции олигосахаридов, состоящих из более чем 13 сахаров. При этом, в общей структуре данная фракция составляет не менее 30%. Поэтому здесь трудно говорить об идентичности </a:t>
            </a:r>
            <a:r>
              <a:rPr lang="ru-RU" sz="1000" dirty="0" err="1" smtClean="0"/>
              <a:t>биоаналога</a:t>
            </a:r>
            <a:r>
              <a:rPr lang="ru-RU" sz="1000" dirty="0" smtClean="0"/>
              <a:t>, если структура оригинального препарата еще до конца не изучена.</a:t>
            </a:r>
          </a:p>
          <a:p>
            <a:r>
              <a:rPr lang="ru-RU" sz="1000" dirty="0" smtClean="0"/>
              <a:t>В связи с этим, можно говорить о том, что разные препараты низкомолекулярных гепаринов, ввиду такой своей природной </a:t>
            </a:r>
            <a:r>
              <a:rPr lang="ru-RU" sz="1000" dirty="0" err="1" smtClean="0"/>
              <a:t>гетерогенности</a:t>
            </a:r>
            <a:r>
              <a:rPr lang="ru-RU" sz="1000" dirty="0" smtClean="0"/>
              <a:t>, могут значительно отличаться по степени выраженности </a:t>
            </a:r>
            <a:r>
              <a:rPr lang="ru-RU" sz="1000" dirty="0" err="1" smtClean="0"/>
              <a:t>антитромботического</a:t>
            </a:r>
            <a:r>
              <a:rPr lang="ru-RU" sz="1000" dirty="0" smtClean="0"/>
              <a:t> эффекта.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>
                <a:solidFill>
                  <a:srgbClr val="215968"/>
                </a:solidFill>
              </a:rPr>
              <a:t>В данной статье разбирается случай перевода пациента с Клексана, который он принимал без осложнений в течение 4 лет на эноксапарин другого производитиля, в результате чего в течение всего 4 месяцев наблюдалось 2 угрожающих жизни кровотечения. </a:t>
            </a:r>
          </a:p>
          <a:p>
            <a:endParaRPr lang="ru-RU" altLang="ru-RU" smtClean="0"/>
          </a:p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50B2200-338D-47D0-B552-BA4A7E35143C}" type="slidenum">
              <a:rPr lang="fr-FR" smtClean="0"/>
              <a:pPr/>
              <a:t>63</a:t>
            </a:fld>
            <a:endParaRPr lang="fr-FR" smtClean="0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83991" y="8687904"/>
            <a:ext cx="2972392" cy="456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177" tIns="48089" rIns="96177" bIns="48089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00DB4DA-513F-46D4-8D67-7628EAF16E3A}" type="slidenum">
              <a:rPr lang="fr-FR" sz="130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fr-FR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0" y="8687904"/>
            <a:ext cx="2972393" cy="456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177" tIns="48089" rIns="96177" bIns="48089" anchor="b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0" y="0"/>
            <a:ext cx="2972393" cy="456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177" tIns="48089" rIns="96177" bIns="48089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3883991" y="0"/>
            <a:ext cx="2972392" cy="456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177" tIns="48089" rIns="96177" bIns="48089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1095858" y="798905"/>
            <a:ext cx="4664668" cy="320444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9812" tIns="44906" rIns="89812" bIns="44906" anchor="ctr"/>
          <a:lstStyle/>
          <a:p>
            <a:endParaRPr lang="ru-RU"/>
          </a:p>
        </p:txBody>
      </p:sp>
      <p:sp>
        <p:nvSpPr>
          <p:cNvPr id="49160" name="Text Box 6"/>
          <p:cNvSpPr>
            <a:spLocks noGrp="1" noChangeArrowheads="1"/>
          </p:cNvSpPr>
          <p:nvPr>
            <p:ph type="body"/>
          </p:nvPr>
        </p:nvSpPr>
        <p:spPr>
          <a:xfrm>
            <a:off x="914832" y="4346158"/>
            <a:ext cx="5026721" cy="3850338"/>
          </a:xfrm>
          <a:noFill/>
        </p:spPr>
        <p:txBody>
          <a:bodyPr lIns="96177" tIns="48089" rIns="96177" bIns="48089"/>
          <a:lstStyle/>
          <a:p>
            <a:pPr eaLnBrk="1" hangingPunct="1">
              <a:spcBef>
                <a:spcPts val="4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Еще один подход к анализу состава действующих веществ – изучение распределения молекулярной массы эноксапаринов разных производителей. Были обнаружены небольшие различия между биоаналогами и оригинальным препаратом, которые не выходили за рамки спецификаций оригинального эноксапарина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eaLnBrk="1" hangingPunct="1">
              <a:spcBef>
                <a:spcPts val="4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Тем не менее, определяется существенная вариабельность при анализе разных партий одного препарата (3 партии Кутенокса), что может подвергнуть сомнению предсказуемость и воспроизводимость его терапевтических эффектов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 </a:t>
            </a:r>
          </a:p>
          <a:p>
            <a:pPr eaLnBrk="1" hangingPunct="1">
              <a:spcBef>
                <a:spcPts val="43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64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65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5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66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67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68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69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70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71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72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73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78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7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36D31-1634-4BF4-9CF1-250F64991D3C}" type="slidenum">
              <a:rPr lang="ru-RU" sz="1200"/>
              <a:pPr eaLnBrk="1" hangingPunct="1"/>
              <a:t>10</a:t>
            </a:fld>
            <a:endParaRPr lang="ru-RU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r>
              <a:rPr lang="ru-RU" smtClean="0"/>
              <a:t>Слайд </a:t>
            </a:r>
            <a:r>
              <a:rPr lang="en-US" smtClean="0"/>
              <a:t>N6</a:t>
            </a: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FFE4B-BAE9-4D0A-9249-6FD415DC5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0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BAEEF-3358-4AA2-BF60-40CBE3318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41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8C1A-D3E8-40D0-9CCA-9737AE130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29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44497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7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304800"/>
            <a:ext cx="66230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55650" y="1628775"/>
            <a:ext cx="7734300" cy="417671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46913" y="65198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05881-205D-443E-9342-5E9BB843D2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2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26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3124200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29446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F9BB-15F1-466E-A230-1869CD5EF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4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AACF4-D047-4F12-9F42-261150720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2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9ADD2-CA75-47DD-8C98-4B208DDAB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0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D8FEF-BF1F-4BC4-A6BC-5D754345E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7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C7941-039A-441F-9828-94D2703A2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7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44882-13FE-4556-B470-48764793C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5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CD7FE-13CE-47B0-B401-608829AC2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9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CE390-D9A9-4340-81E2-729887CD6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8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4C9"/>
            </a:gs>
            <a:gs pos="50000">
              <a:srgbClr val="FFCC99"/>
            </a:gs>
            <a:gs pos="100000">
              <a:srgbClr val="FFE4C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215900" y="620713"/>
            <a:ext cx="4356100" cy="5856287"/>
          </a:xfrm>
          <a:prstGeom prst="rect">
            <a:avLst/>
          </a:prstGeom>
          <a:solidFill>
            <a:srgbClr val="FFCC99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E28A103-9D18-4021-918A-95B50E9C0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5" name="Rectangle 21"/>
          <p:cNvSpPr>
            <a:spLocks noChangeArrowheads="1"/>
          </p:cNvSpPr>
          <p:nvPr userDrawn="1"/>
        </p:nvSpPr>
        <p:spPr bwMode="auto">
          <a:xfrm flipH="1">
            <a:off x="4451350" y="-3175"/>
            <a:ext cx="241300" cy="149225"/>
          </a:xfrm>
          <a:prstGeom prst="rect">
            <a:avLst/>
          </a:prstGeom>
          <a:solidFill>
            <a:schemeClr val="accent1">
              <a:lumMod val="50000"/>
              <a:alpha val="78038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fld id="{292BD36A-D496-437D-AF11-D06A35E6C458}" type="slidenum">
              <a:rPr lang="ru-RU" sz="1000" b="1">
                <a:solidFill>
                  <a:schemeClr val="bg1"/>
                </a:solidFill>
              </a:rPr>
              <a:pPr algn="ctr"/>
              <a:t>‹#›</a:t>
            </a:fld>
            <a:endParaRPr lang="ru-RU" sz="1000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gional Anaesthesia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" y="3429000"/>
            <a:ext cx="4573858" cy="3024336"/>
          </a:xfrm>
          <a:prstGeom prst="rect">
            <a:avLst/>
          </a:prstGeom>
        </p:spPr>
      </p:pic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908720"/>
            <a:ext cx="91440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Тромбоцитопения,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/>
              <a:t>низкомолекулярный </a:t>
            </a:r>
            <a:r>
              <a:rPr lang="ru-RU" sz="3600" b="1" dirty="0"/>
              <a:t>гепарин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/>
              <a:t>и </a:t>
            </a:r>
            <a:r>
              <a:rPr lang="ru-RU" sz="3600" b="1" dirty="0"/>
              <a:t>нейроаксиальные методы обезболивания</a:t>
            </a:r>
            <a:r>
              <a:rPr lang="ru-RU" sz="3600" dirty="0"/>
              <a:t> </a:t>
            </a:r>
            <a:endParaRPr lang="ru-RU" sz="3600" b="1" dirty="0">
              <a:solidFill>
                <a:srgbClr val="990000"/>
              </a:solidFill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-1860" y="6435725"/>
            <a:ext cx="9145860" cy="43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200" dirty="0">
                <a:solidFill>
                  <a:schemeClr val="bg1"/>
                </a:solidFill>
              </a:rPr>
              <a:t>Шифман Е. М. д. м. н. профессор </a:t>
            </a:r>
          </a:p>
        </p:txBody>
      </p:sp>
      <p:pic>
        <p:nvPicPr>
          <p:cNvPr id="2" name="Picture 1" descr="Screen Shot 2014-12-15 at 11.2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50290"/>
            <a:ext cx="4572000" cy="3003045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endParaRPr lang="ru-RU" b="1" dirty="0">
              <a:solidFill>
                <a:srgbClr val="FFE4C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6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15 at 11.01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56" y="222508"/>
            <a:ext cx="2264564" cy="142214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3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болезнью </a:t>
            </a:r>
            <a:r>
              <a:rPr lang="ru-RU" sz="2000" b="1" dirty="0" smtClean="0"/>
              <a:t>Гоше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= </a:t>
            </a:r>
            <a:r>
              <a:rPr lang="ru-RU" sz="2000" b="1" dirty="0">
                <a:solidFill>
                  <a:srgbClr val="00664D"/>
                </a:solidFill>
              </a:rPr>
              <a:t>125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В </a:t>
            </a:r>
            <a:r>
              <a:rPr lang="ru-RU" sz="2000" b="1" dirty="0"/>
              <a:t>анамнезе гематомы и </a:t>
            </a:r>
            <a:r>
              <a:rPr lang="ru-RU" sz="2000" b="1" i="1" dirty="0">
                <a:solidFill>
                  <a:srgbClr val="00664D"/>
                </a:solidFill>
              </a:rPr>
              <a:t>необходимость в гемотрансфузии</a:t>
            </a:r>
            <a:r>
              <a:rPr lang="ru-RU" sz="2000" b="1" dirty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во </a:t>
            </a:r>
            <a:r>
              <a:rPr lang="ru-RU" sz="2000" b="1" dirty="0"/>
              <a:t>время предыдущей </a:t>
            </a:r>
            <a:r>
              <a:rPr lang="ru-RU" sz="2000" b="1" dirty="0" smtClean="0"/>
              <a:t>операции</a:t>
            </a:r>
            <a:endParaRPr lang="en-US" sz="2000" b="1" dirty="0" smtClean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endParaRPr lang="en-US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664D"/>
                </a:solidFill>
              </a:rPr>
              <a:t>Нельзя </a:t>
            </a:r>
            <a:r>
              <a:rPr lang="ru-RU" sz="2000" b="1" dirty="0">
                <a:solidFill>
                  <a:srgbClr val="00664D"/>
                </a:solidFill>
              </a:rPr>
              <a:t>выполнять эпидуральную</a:t>
            </a:r>
            <a:r>
              <a:rPr lang="en-US" sz="2000" dirty="0">
                <a:solidFill>
                  <a:srgbClr val="00664D"/>
                </a:solidFill>
              </a:rPr>
              <a:t> </a:t>
            </a:r>
            <a:endParaRPr lang="ru-RU" sz="2000" b="1" dirty="0">
              <a:solidFill>
                <a:srgbClr val="00664D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95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Эпидуральная </a:t>
            </a:r>
            <a:r>
              <a:rPr lang="ru-RU" b="1" dirty="0" smtClean="0">
                <a:solidFill>
                  <a:srgbClr val="FFE4C9"/>
                </a:solidFill>
              </a:rPr>
              <a:t>гематома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Катастрофическое </a:t>
            </a:r>
            <a:r>
              <a:rPr lang="ru-RU" sz="2000" b="1" dirty="0"/>
              <a:t>событие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со </a:t>
            </a:r>
            <a:r>
              <a:rPr lang="ru-RU" sz="2000" b="1" dirty="0"/>
              <a:t>стойким остаточным </a:t>
            </a:r>
            <a:r>
              <a:rPr lang="ru-RU" sz="2000" b="1" dirty="0" smtClean="0"/>
              <a:t>параличом</a:t>
            </a:r>
            <a:br>
              <a:rPr lang="ru-RU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Большинство </a:t>
            </a:r>
            <a:r>
              <a:rPr lang="ru-RU" sz="2000" b="1" dirty="0"/>
              <a:t>случаев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(80%)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связано </a:t>
            </a:r>
            <a:r>
              <a:rPr lang="ru-RU" sz="2000" b="1" dirty="0"/>
              <a:t>с </a:t>
            </a:r>
            <a:r>
              <a:rPr lang="ru-RU" sz="2000" b="1" dirty="0" smtClean="0"/>
              <a:t>коагулопатией</a:t>
            </a:r>
            <a:br>
              <a:rPr lang="ru-RU" sz="2000" b="1" dirty="0" smtClean="0"/>
            </a:br>
            <a:endParaRPr lang="ru-RU" sz="1000" b="1" dirty="0" smtClean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/>
              <a:t>Гепарин</a:t>
            </a:r>
            <a:br>
              <a:rPr lang="ru-RU" sz="2000" b="1" dirty="0" smtClean="0"/>
            </a:br>
            <a:endParaRPr lang="ru-RU" sz="1000" b="1" dirty="0" smtClean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/>
              <a:t>Антитромботическая терапия</a:t>
            </a:r>
            <a:br>
              <a:rPr lang="ru-RU" sz="2000" b="1" dirty="0" smtClean="0"/>
            </a:br>
            <a:endParaRPr lang="ru-RU" sz="1000" b="1" dirty="0" smtClean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>
                <a:solidFill>
                  <a:srgbClr val="00664D"/>
                </a:solidFill>
              </a:rPr>
              <a:t>Тромбоцитопения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17 at 12.10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65" y="1771655"/>
            <a:ext cx="4302098" cy="31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10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17 at 12.1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5" y="1107810"/>
            <a:ext cx="7234726" cy="530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04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68313" y="1628775"/>
            <a:ext cx="86756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2000" dirty="0">
                <a:latin typeface="Times New Roman" pitchFamily="18" charset="0"/>
              </a:rPr>
              <a:t>Частота образования гематомы внутри позвоночного канала после применения регионарных методик обезболивания в акушерской практике крайне низка и составляет примерно 0,2–3,7 на 100 000 случаев </a:t>
            </a:r>
            <a:r>
              <a:rPr lang="ru-RU" altLang="ru-RU" sz="2000" dirty="0" err="1">
                <a:latin typeface="Times New Roman" pitchFamily="18" charset="0"/>
              </a:rPr>
              <a:t>эпидуральной</a:t>
            </a:r>
            <a:r>
              <a:rPr lang="ru-RU" altLang="ru-RU" sz="2000" dirty="0">
                <a:latin typeface="Times New Roman" pitchFamily="18" charset="0"/>
              </a:rPr>
              <a:t> анестезии в акушерстве.</a:t>
            </a:r>
            <a:r>
              <a:rPr lang="en-US" altLang="ru-RU" sz="2000" dirty="0">
                <a:latin typeface="Times New Roman" pitchFamily="18" charset="0"/>
              </a:rPr>
              <a:t/>
            </a:r>
            <a:br>
              <a:rPr lang="en-US" altLang="ru-RU" sz="2000" dirty="0">
                <a:latin typeface="Times New Roman" pitchFamily="18" charset="0"/>
              </a:rPr>
            </a:br>
            <a:endParaRPr lang="ru-RU" altLang="ru-RU" sz="800" dirty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2000" dirty="0">
                <a:latin typeface="Times New Roman" pitchFamily="18" charset="0"/>
              </a:rPr>
              <a:t>Локализуются они преимущественно </a:t>
            </a:r>
            <a:r>
              <a:rPr lang="ru-RU" altLang="ru-RU" sz="2000" dirty="0" err="1">
                <a:latin typeface="Times New Roman" pitchFamily="18" charset="0"/>
              </a:rPr>
              <a:t>эпидурально</a:t>
            </a:r>
            <a:r>
              <a:rPr lang="ru-RU" altLang="ru-RU" sz="2000" dirty="0">
                <a:latin typeface="Times New Roman" pitchFamily="18" charset="0"/>
              </a:rPr>
              <a:t> </a:t>
            </a:r>
            <a:r>
              <a:rPr lang="en-US" altLang="ru-RU" sz="2000" dirty="0">
                <a:latin typeface="Times New Roman" pitchFamily="18" charset="0"/>
              </a:rPr>
              <a:t/>
            </a:r>
            <a:br>
              <a:rPr lang="en-US" altLang="ru-RU" sz="2000" dirty="0">
                <a:latin typeface="Times New Roman" pitchFamily="18" charset="0"/>
              </a:rPr>
            </a:br>
            <a:r>
              <a:rPr lang="ru-RU" altLang="ru-RU" sz="2000" dirty="0">
                <a:latin typeface="Times New Roman" pitchFamily="18" charset="0"/>
              </a:rPr>
              <a:t>и </a:t>
            </a:r>
            <a:r>
              <a:rPr lang="ru-RU" altLang="ru-RU" sz="2000" dirty="0" err="1">
                <a:latin typeface="Times New Roman" pitchFamily="18" charset="0"/>
              </a:rPr>
              <a:t>субдурально</a:t>
            </a:r>
            <a:r>
              <a:rPr lang="ru-RU" altLang="ru-RU" sz="2000" dirty="0">
                <a:latin typeface="Times New Roman" pitchFamily="18" charset="0"/>
              </a:rPr>
              <a:t>.</a:t>
            </a:r>
          </a:p>
        </p:txBody>
      </p:sp>
      <p:pic>
        <p:nvPicPr>
          <p:cNvPr id="3075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8313" y="5511800"/>
            <a:ext cx="8207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i="1" dirty="0">
                <a:latin typeface="Times New Roman" pitchFamily="18" charset="0"/>
              </a:rPr>
              <a:t>Loo C.C., Dahlgren G., </a:t>
            </a:r>
            <a:r>
              <a:rPr lang="en-US" altLang="ru-RU" sz="1600" i="1" dirty="0" err="1">
                <a:latin typeface="Times New Roman" pitchFamily="18" charset="0"/>
              </a:rPr>
              <a:t>Irestedt</a:t>
            </a:r>
            <a:r>
              <a:rPr lang="en-US" altLang="ru-RU" sz="1600" i="1" dirty="0">
                <a:latin typeface="Times New Roman" pitchFamily="18" charset="0"/>
              </a:rPr>
              <a:t> L. Neurological complications in obstetric regional </a:t>
            </a:r>
            <a:r>
              <a:rPr lang="en-US" altLang="ru-RU" sz="1600" i="1" dirty="0" err="1">
                <a:latin typeface="Times New Roman" pitchFamily="18" charset="0"/>
              </a:rPr>
              <a:t>anaesthesia</a:t>
            </a:r>
            <a:r>
              <a:rPr lang="en-US" altLang="ru-RU" sz="1600" i="1" dirty="0">
                <a:latin typeface="Times New Roman" pitchFamily="18" charset="0"/>
              </a:rPr>
              <a:t>. Int. J. Obstet. </a:t>
            </a:r>
            <a:r>
              <a:rPr lang="en-US" altLang="ru-RU" sz="1600" i="1" dirty="0" err="1">
                <a:latin typeface="Times New Roman" pitchFamily="18" charset="0"/>
              </a:rPr>
              <a:t>Anesth</a:t>
            </a:r>
            <a:r>
              <a:rPr lang="en-US" altLang="ru-RU" sz="1600" i="1" dirty="0">
                <a:latin typeface="Times New Roman" pitchFamily="18" charset="0"/>
              </a:rPr>
              <a:t>. 2000; 9:99</a:t>
            </a:r>
            <a:r>
              <a:rPr lang="ru-RU" altLang="ru-RU" sz="1600" i="1" dirty="0">
                <a:latin typeface="Times New Roman" pitchFamily="18" charset="0"/>
              </a:rPr>
              <a:t>–</a:t>
            </a:r>
            <a:r>
              <a:rPr lang="en-US" altLang="ru-RU" sz="1600" i="1" dirty="0">
                <a:latin typeface="Times New Roman" pitchFamily="18" charset="0"/>
              </a:rPr>
              <a:t>124.</a:t>
            </a: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429000"/>
            <a:ext cx="1466850" cy="2065338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2000" dirty="0">
                <a:latin typeface="Times New Roman" pitchFamily="18" charset="0"/>
              </a:rPr>
              <a:t>Описано всего два случая </a:t>
            </a:r>
            <a:r>
              <a:rPr lang="ru-RU" altLang="ru-RU" sz="2000" dirty="0" err="1">
                <a:latin typeface="Times New Roman" pitchFamily="18" charset="0"/>
              </a:rPr>
              <a:t>субархноидальной</a:t>
            </a:r>
            <a:r>
              <a:rPr lang="ru-RU" altLang="ru-RU" sz="2000" dirty="0">
                <a:latin typeface="Times New Roman" pitchFamily="18" charset="0"/>
              </a:rPr>
              <a:t> гематомы, </a:t>
            </a:r>
            <a:br>
              <a:rPr lang="ru-RU" altLang="ru-RU" sz="2000" dirty="0">
                <a:latin typeface="Times New Roman" pitchFamily="18" charset="0"/>
              </a:rPr>
            </a:br>
            <a:r>
              <a:rPr lang="ru-RU" altLang="ru-RU" sz="2000" dirty="0">
                <a:latin typeface="Times New Roman" pitchFamily="18" charset="0"/>
              </a:rPr>
              <a:t>один из них после спинальной анестезии при кесаревом сечении </a:t>
            </a:r>
            <a:r>
              <a:rPr lang="en-US" altLang="ru-RU" sz="2000" dirty="0">
                <a:latin typeface="Times New Roman" pitchFamily="18" charset="0"/>
              </a:rPr>
              <a:t/>
            </a:r>
            <a:br>
              <a:rPr lang="en-US" altLang="ru-RU" sz="2000" dirty="0">
                <a:latin typeface="Times New Roman" pitchFamily="18" charset="0"/>
              </a:rPr>
            </a:br>
            <a:r>
              <a:rPr lang="ru-RU" altLang="ru-RU" sz="2000" dirty="0">
                <a:latin typeface="Times New Roman" pitchFamily="18" charset="0"/>
              </a:rPr>
              <a:t>у пациентки с HELLP синдромом</a:t>
            </a:r>
          </a:p>
        </p:txBody>
      </p:sp>
      <p:pic>
        <p:nvPicPr>
          <p:cNvPr id="4099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68313" y="4778375"/>
            <a:ext cx="82073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 dirty="0" err="1">
                <a:latin typeface="Times New Roman" pitchFamily="18" charset="0"/>
              </a:rPr>
              <a:t>Goyal</a:t>
            </a:r>
            <a:r>
              <a:rPr lang="en-US" altLang="ru-RU" sz="1600" b="0" i="1" dirty="0">
                <a:latin typeface="Times New Roman" pitchFamily="18" charset="0"/>
              </a:rPr>
              <a:t> A., </a:t>
            </a:r>
            <a:r>
              <a:rPr lang="en-US" altLang="ru-RU" sz="1600" b="0" i="1" dirty="0" err="1">
                <a:latin typeface="Times New Roman" pitchFamily="18" charset="0"/>
              </a:rPr>
              <a:t>Dua</a:t>
            </a:r>
            <a:r>
              <a:rPr lang="en-US" altLang="ru-RU" sz="1600" b="0" i="1" dirty="0">
                <a:latin typeface="Times New Roman" pitchFamily="18" charset="0"/>
              </a:rPr>
              <a:t> R., Singh D., Kumar S. Spinal subarachnoid hematoma following lumbar puncture. Neurol. India. 1999;47:339</a:t>
            </a:r>
            <a:r>
              <a:rPr lang="ru-RU" altLang="ru-RU" sz="1600" b="0" i="1" dirty="0">
                <a:latin typeface="Times New Roman" pitchFamily="18" charset="0"/>
              </a:rPr>
              <a:t>–3</a:t>
            </a:r>
            <a:r>
              <a:rPr lang="en-US" altLang="ru-RU" sz="1600" b="0" i="1" dirty="0">
                <a:latin typeface="Times New Roman" pitchFamily="18" charset="0"/>
              </a:rPr>
              <a:t>40.</a:t>
            </a:r>
          </a:p>
          <a:p>
            <a:pPr eaLnBrk="1" hangingPunct="1"/>
            <a:r>
              <a:rPr lang="en-US" altLang="ru-RU" sz="1600" b="0" i="1" dirty="0">
                <a:latin typeface="Times New Roman" pitchFamily="18" charset="0"/>
              </a:rPr>
              <a:t>Koyama S., </a:t>
            </a:r>
            <a:r>
              <a:rPr lang="en-US" altLang="ru-RU" sz="1600" b="0" i="1" dirty="0" err="1">
                <a:latin typeface="Times New Roman" pitchFamily="18" charset="0"/>
              </a:rPr>
              <a:t>Tomimatsu</a:t>
            </a:r>
            <a:r>
              <a:rPr lang="en-US" altLang="ru-RU" sz="1600" b="0" i="1" dirty="0">
                <a:latin typeface="Times New Roman" pitchFamily="18" charset="0"/>
              </a:rPr>
              <a:t> T., Kanagawa T., Sawada K., </a:t>
            </a:r>
            <a:r>
              <a:rPr lang="en-US" altLang="ru-RU" sz="1600" b="0" i="1" dirty="0" err="1">
                <a:latin typeface="Times New Roman" pitchFamily="18" charset="0"/>
              </a:rPr>
              <a:t>Tsutsiu</a:t>
            </a:r>
            <a:r>
              <a:rPr lang="en-US" altLang="ru-RU" sz="1600" b="0" i="1" dirty="0">
                <a:latin typeface="Times New Roman" pitchFamily="18" charset="0"/>
              </a:rPr>
              <a:t> T., Kimura T., Chang Y.S., </a:t>
            </a:r>
            <a:r>
              <a:rPr lang="ru-RU" altLang="ru-RU" sz="1600" b="0" i="1" dirty="0">
                <a:latin typeface="Times New Roman" pitchFamily="18" charset="0"/>
              </a:rPr>
              <a:t/>
            </a:r>
            <a:br>
              <a:rPr lang="ru-RU" altLang="ru-RU" sz="1600" b="0" i="1" dirty="0">
                <a:latin typeface="Times New Roman" pitchFamily="18" charset="0"/>
              </a:rPr>
            </a:br>
            <a:r>
              <a:rPr lang="en-US" altLang="ru-RU" sz="1600" b="0" i="1" dirty="0" err="1">
                <a:latin typeface="Times New Roman" pitchFamily="18" charset="0"/>
              </a:rPr>
              <a:t>Wasada</a:t>
            </a:r>
            <a:r>
              <a:rPr lang="ru-RU" altLang="ru-RU" sz="1600" b="0" i="1" dirty="0">
                <a:latin typeface="Times New Roman" pitchFamily="18" charset="0"/>
              </a:rPr>
              <a:t> </a:t>
            </a:r>
            <a:r>
              <a:rPr lang="en-US" altLang="ru-RU" sz="1600" b="0" i="1" dirty="0">
                <a:latin typeface="Times New Roman" pitchFamily="18" charset="0"/>
              </a:rPr>
              <a:t>K., Imai S., Murata Y. Spinal subarachnoid hematoma following spinal anesthesia </a:t>
            </a:r>
            <a:r>
              <a:rPr lang="ru-RU" altLang="ru-RU" sz="1600" b="0" i="1" dirty="0">
                <a:latin typeface="Times New Roman" pitchFamily="18" charset="0"/>
              </a:rPr>
              <a:t/>
            </a:r>
            <a:br>
              <a:rPr lang="ru-RU" altLang="ru-RU" sz="1600" b="0" i="1" dirty="0">
                <a:latin typeface="Times New Roman" pitchFamily="18" charset="0"/>
              </a:rPr>
            </a:br>
            <a:r>
              <a:rPr lang="en-US" altLang="ru-RU" sz="1600" b="0" i="1" dirty="0">
                <a:latin typeface="Times New Roman" pitchFamily="18" charset="0"/>
              </a:rPr>
              <a:t>in a patient with HELLP syndrome. Int. J. Obstet. </a:t>
            </a:r>
            <a:r>
              <a:rPr lang="en-US" altLang="ru-RU" sz="1600" b="0" i="1" dirty="0" err="1">
                <a:latin typeface="Times New Roman" pitchFamily="18" charset="0"/>
              </a:rPr>
              <a:t>Anesth</a:t>
            </a:r>
            <a:r>
              <a:rPr lang="en-US" altLang="ru-RU" sz="1600" b="0" i="1" dirty="0">
                <a:latin typeface="Times New Roman" pitchFamily="18" charset="0"/>
              </a:rPr>
              <a:t>. 2010; 19:1:87</a:t>
            </a:r>
            <a:r>
              <a:rPr lang="ru-RU" altLang="ru-RU" sz="1600" b="0" i="1" dirty="0">
                <a:latin typeface="Times New Roman" pitchFamily="18" charset="0"/>
              </a:rPr>
              <a:t>–</a:t>
            </a:r>
            <a:r>
              <a:rPr lang="en-US" altLang="ru-RU" sz="1600" b="0" i="1" dirty="0">
                <a:latin typeface="Times New Roman" pitchFamily="18" charset="0"/>
              </a:rPr>
              <a:t>91.</a:t>
            </a:r>
          </a:p>
        </p:txBody>
      </p:sp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852738"/>
            <a:ext cx="2890838" cy="184785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</a:rPr>
              <a:t>39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-летняя женщина, 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беременность, двое родов, срок 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</a:rPr>
              <a:t>27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недель, тяжелая </a:t>
            </a:r>
            <a:r>
              <a:rPr lang="ru-RU" altLang="ru-RU" sz="1600" b="0" dirty="0" err="1">
                <a:solidFill>
                  <a:srgbClr val="FF0000"/>
                </a:solidFill>
                <a:latin typeface="Times New Roman" pitchFamily="18" charset="0"/>
              </a:rPr>
              <a:t>преэклампсия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, HELLP синдром без диссеминированного внутрисосудистого свертывания.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Первая беременность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>–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тяжелая </a:t>
            </a:r>
            <a:r>
              <a:rPr lang="ru-RU" altLang="ru-RU" sz="1600" b="0" dirty="0" err="1">
                <a:solidFill>
                  <a:srgbClr val="FF0000"/>
                </a:solidFill>
                <a:latin typeface="Times New Roman" pitchFamily="18" charset="0"/>
              </a:rPr>
              <a:t>преэклампсия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в сроке 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</a:rPr>
              <a:t>29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недель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с задержкой роста плода, </a:t>
            </a:r>
            <a:r>
              <a:rPr lang="ru-RU" altLang="ru-RU" sz="1600" b="0" dirty="0" err="1">
                <a:solidFill>
                  <a:srgbClr val="FF0000"/>
                </a:solidFill>
                <a:latin typeface="Times New Roman" pitchFamily="18" charset="0"/>
              </a:rPr>
              <a:t>родоразрешена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кесаревым сечением.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Вторая беременность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–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протекала без особенностей, самостоятельные роды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в сроке 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</a:rPr>
              <a:t>41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 недели.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Выполнено кесарево сечение в условиях спинномозговой анестезии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без технических сложностей (</a:t>
            </a:r>
            <a:r>
              <a:rPr lang="ru-RU" altLang="ru-RU" sz="1400" b="0" i="1" dirty="0">
                <a:solidFill>
                  <a:srgbClr val="FF0000"/>
                </a:solidFill>
                <a:latin typeface="Times New Roman" pitchFamily="18" charset="0"/>
              </a:rPr>
              <a:t>игла </a:t>
            </a:r>
            <a:r>
              <a:rPr lang="ru-RU" altLang="ru-RU" sz="1400" b="0" i="1" dirty="0" err="1">
                <a:solidFill>
                  <a:srgbClr val="FF0000"/>
                </a:solidFill>
                <a:latin typeface="Times New Roman" pitchFamily="18" charset="0"/>
              </a:rPr>
              <a:t>Quincke</a:t>
            </a:r>
            <a:r>
              <a:rPr lang="ru-RU" altLang="ru-RU" sz="1400" b="0" i="1" dirty="0">
                <a:solidFill>
                  <a:srgbClr val="FF0000"/>
                </a:solidFill>
                <a:latin typeface="Times New Roman" pitchFamily="18" charset="0"/>
              </a:rPr>
              <a:t> 23-gauge</a:t>
            </a: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, уровень L3</a:t>
            </a: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>–</a:t>
            </a: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L4, </a:t>
            </a: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2,5 мл 0,5% раствора гипербарического </a:t>
            </a:r>
            <a:r>
              <a:rPr lang="ru-RU" altLang="ru-RU" sz="1400" b="0" dirty="0" err="1">
                <a:solidFill>
                  <a:srgbClr val="FF0000"/>
                </a:solidFill>
                <a:latin typeface="Times New Roman" pitchFamily="18" charset="0"/>
              </a:rPr>
              <a:t>бупивокаина</a:t>
            </a: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Гемостаз во время операции был адекватным, кровопотеря 400</a:t>
            </a: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мл.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Показатель гемоглобина и тромбоцитов сразу после операции снизился </a:t>
            </a:r>
            <a: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4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400" b="0" dirty="0">
                <a:solidFill>
                  <a:srgbClr val="FF0000"/>
                </a:solidFill>
                <a:latin typeface="Times New Roman" pitchFamily="18" charset="0"/>
              </a:rPr>
              <a:t>без развития ДВС.</a:t>
            </a:r>
          </a:p>
        </p:txBody>
      </p:sp>
      <p:pic>
        <p:nvPicPr>
          <p:cNvPr id="5123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HELLP syndrome. Int. J. Obstet. Anesth. 2010; v.19, 1:87–91.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 1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(7)</a:t>
            </a:r>
          </a:p>
        </p:txBody>
      </p:sp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1603375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Через 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 часов после операции полностью разрешился эффект спинномозговой анестезии и полностью восстановились неврологические функции.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endParaRPr lang="ru-RU" altLang="ru-RU" sz="2000" b="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2000" b="0" i="1" dirty="0">
                <a:solidFill>
                  <a:srgbClr val="FF0000"/>
                </a:solidFill>
                <a:latin typeface="Times New Roman" pitchFamily="18" charset="0"/>
              </a:rPr>
              <a:t>Во время первых послеоперационных суток</a:t>
            </a: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 продолжалось снижение </a:t>
            </a:r>
            <a:r>
              <a:rPr lang="en-US" altLang="ru-RU" sz="20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20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количества тромбоцитов без нарушения коагуляции. </a:t>
            </a:r>
            <a:r>
              <a:rPr lang="en-US" altLang="ru-RU" sz="20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20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Было перелито 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 единиц </a:t>
            </a:r>
            <a:r>
              <a:rPr lang="ru-RU" altLang="ru-RU" sz="2000" b="0" dirty="0" err="1">
                <a:solidFill>
                  <a:srgbClr val="FF0000"/>
                </a:solidFill>
                <a:latin typeface="Times New Roman" pitchFamily="18" charset="0"/>
              </a:rPr>
              <a:t>тромбоцитарной</a:t>
            </a: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 массы.</a:t>
            </a:r>
          </a:p>
        </p:txBody>
      </p:sp>
      <p:pic>
        <p:nvPicPr>
          <p:cNvPr id="6147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</a:t>
            </a:r>
            <a:b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HELLP syndrome. Int. J. Obstet. Anesth. 2010; v.19, 1:87–91.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2 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(7)</a:t>
            </a:r>
          </a:p>
        </p:txBody>
      </p:sp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8135938" cy="10795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1603375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68313" y="765175"/>
            <a:ext cx="82073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500" b="0" i="1" dirty="0">
                <a:solidFill>
                  <a:srgbClr val="FF0000"/>
                </a:solidFill>
                <a:latin typeface="Times New Roman" pitchFamily="18" charset="0"/>
              </a:rPr>
              <a:t>На вторые послеоперационные сутки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 у пациентки появилось ощущение онемения по задней поверхности бедра и пальцев ноги справа и было позывов к мочеиспусканию.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На МРТ была обнаружена спинальная </a:t>
            </a:r>
            <a:r>
              <a:rPr lang="ru-RU" altLang="ru-RU" sz="1500" b="0" dirty="0" err="1">
                <a:solidFill>
                  <a:srgbClr val="FF0000"/>
                </a:solidFill>
                <a:latin typeface="Times New Roman" pitchFamily="18" charset="0"/>
              </a:rPr>
              <a:t>субарахгоидальная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 гематома, расположенная </a:t>
            </a:r>
            <a:r>
              <a:rPr lang="ru-RU" altLang="ru-RU" sz="1500" b="0" dirty="0" err="1">
                <a:solidFill>
                  <a:srgbClr val="FF0000"/>
                </a:solidFill>
                <a:latin typeface="Times New Roman" pitchFamily="18" charset="0"/>
              </a:rPr>
              <a:t>вентрально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 по отношению к спинному мозгу с уровня L1 до уровня S1, с компрессией конского хвоста.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Консилиумом ортопеда, анестезиолога и акушера было решено вести лечение гематомы консервативно, поскольку неврологический дефицит не был тяжелым, а ламинэктомия могла привести к риску прогрессирования гематомы.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В неврологическом статусе отмечался легкий вялый </a:t>
            </a:r>
            <a:r>
              <a:rPr lang="ru-RU" altLang="ru-RU" sz="1500" b="0" dirty="0" err="1">
                <a:solidFill>
                  <a:srgbClr val="FF0000"/>
                </a:solidFill>
                <a:latin typeface="Times New Roman" pitchFamily="18" charset="0"/>
              </a:rPr>
              <a:t>парапарез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. Сила в мышцах правого бедра 4/5, правого колена, лодыжки и пальцев стопы 3/5. Слева в левом бедре и колене 5/5, лодыжке </a:t>
            </a:r>
            <a: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и пальцах левой стопы 4/5. Нарушения чувствительности отмечались в 3</a:t>
            </a:r>
            <a: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  <a:t>–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5 поясничных </a:t>
            </a:r>
            <a:r>
              <a:rPr lang="ru-RU" altLang="ru-RU" sz="1500" b="0" dirty="0" err="1">
                <a:solidFill>
                  <a:srgbClr val="FF0000"/>
                </a:solidFill>
                <a:latin typeface="Times New Roman" pitchFamily="18" charset="0"/>
              </a:rPr>
              <a:t>дерматомах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 справа и с уровня четвертого поясничного по пятый крестцовый слева. </a:t>
            </a:r>
            <a: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При относительной сохранности позывов к мочеиспусканию выделение мочи было затруднено: либо значительное </a:t>
            </a:r>
            <a:r>
              <a:rPr lang="ru-RU" altLang="ru-RU" sz="1500" b="0" dirty="0" err="1">
                <a:solidFill>
                  <a:srgbClr val="FF0000"/>
                </a:solidFill>
                <a:latin typeface="Times New Roman" pitchFamily="18" charset="0"/>
              </a:rPr>
              <a:t>натуживание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, либо периодическая катетеризация. Отмечалось периодическое недержание кала.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В анализах крови прогрессировало снижение количества тромбоцитов без ДВС. </a:t>
            </a:r>
            <a: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5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Вновь перелито </a:t>
            </a:r>
            <a:r>
              <a:rPr lang="ru-RU" altLang="ru-RU" sz="1500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 единиц </a:t>
            </a:r>
            <a:r>
              <a:rPr lang="ru-RU" altLang="ru-RU" sz="1500" b="0" dirty="0" err="1">
                <a:solidFill>
                  <a:srgbClr val="FF0000"/>
                </a:solidFill>
                <a:latin typeface="Times New Roman" pitchFamily="18" charset="0"/>
              </a:rPr>
              <a:t>тромбоцитарной</a:t>
            </a:r>
            <a:r>
              <a:rPr lang="ru-RU" altLang="ru-RU" sz="1500" b="0" dirty="0">
                <a:solidFill>
                  <a:srgbClr val="FF0000"/>
                </a:solidFill>
                <a:latin typeface="Times New Roman" pitchFamily="18" charset="0"/>
              </a:rPr>
              <a:t> массы.</a:t>
            </a:r>
          </a:p>
        </p:txBody>
      </p:sp>
      <p:pic>
        <p:nvPicPr>
          <p:cNvPr id="7171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</a:t>
            </a:r>
            <a:b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HELLP syndrome. Int. J. Obstet. Anesth. 2010; v.19, 1:87–91.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(7)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8135938" cy="10795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68313" y="1628775"/>
            <a:ext cx="84248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800" b="0" i="1" dirty="0">
                <a:solidFill>
                  <a:srgbClr val="FF0000"/>
                </a:solidFill>
                <a:latin typeface="Times New Roman" pitchFamily="18" charset="0"/>
              </a:rPr>
              <a:t>На третьи сутки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на МРТ увеличения размеров гематомы не обнаружено, показатели крови улучшились. Пациентка получала </a:t>
            </a:r>
            <a:r>
              <a:rPr lang="ru-RU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инфузионно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простагландин E1,  витамин В12 </a:t>
            </a:r>
            <a:r>
              <a:rPr lang="ru-RU" altLang="ru-RU" sz="1800" b="0" i="1" dirty="0" err="1">
                <a:solidFill>
                  <a:srgbClr val="FF0000"/>
                </a:solidFill>
                <a:latin typeface="Times New Roman" pitchFamily="18" charset="0"/>
              </a:rPr>
              <a:t>per</a:t>
            </a:r>
            <a:r>
              <a:rPr lang="ru-RU" altLang="ru-RU" sz="1800" b="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1800" b="0" i="1" dirty="0" err="1">
                <a:solidFill>
                  <a:srgbClr val="FF0000"/>
                </a:solidFill>
                <a:latin typeface="Times New Roman" pitchFamily="18" charset="0"/>
              </a:rPr>
              <a:t>os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и </a:t>
            </a:r>
            <a:r>
              <a:rPr lang="ru-RU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неостигмин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по поводу неврологических нарушений,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а так же </a:t>
            </a:r>
            <a:r>
              <a:rPr lang="ru-RU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лфк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мочевого пузыря.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Для купирования головной боли и боли в шейно-затылочной области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инфузионно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применялся </a:t>
            </a:r>
            <a:r>
              <a:rPr lang="ru-RU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флурбипрофен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(производное </a:t>
            </a:r>
            <a:r>
              <a:rPr lang="ru-RU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пропионовой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кислоты).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Была начата ортопедическая реабилитация 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по поводу </a:t>
            </a:r>
            <a:r>
              <a:rPr lang="ru-RU" altLang="ru-RU" sz="1600" b="0" dirty="0" smtClean="0">
                <a:solidFill>
                  <a:srgbClr val="FF0000"/>
                </a:solidFill>
                <a:latin typeface="Times New Roman" pitchFamily="18" charset="0"/>
              </a:rPr>
              <a:t>пареза</a:t>
            </a:r>
            <a:r>
              <a:rPr lang="ru-RU" altLang="ru-RU" b="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8195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</a:t>
            </a:r>
            <a:b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HELLP syndrome. Int. J. Obstet. Anesth. 2010; v.19, 1:87–91.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(7)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8135938" cy="10795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411412" cy="1603375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5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1800" b="0" i="1" dirty="0" err="1">
                <a:solidFill>
                  <a:srgbClr val="FF0000"/>
                </a:solidFill>
                <a:latin typeface="Times New Roman" pitchFamily="18" charset="0"/>
              </a:rPr>
              <a:t>На</a:t>
            </a:r>
            <a:r>
              <a:rPr lang="en-US" altLang="ru-RU" sz="1800" b="0" i="1" dirty="0">
                <a:solidFill>
                  <a:srgbClr val="FF0000"/>
                </a:solidFill>
                <a:latin typeface="Times New Roman" pitchFamily="18" charset="0"/>
              </a:rPr>
              <a:t> 7 </a:t>
            </a:r>
            <a:r>
              <a:rPr lang="en-US" altLang="ru-RU" sz="1800" b="0" i="1" dirty="0" err="1">
                <a:solidFill>
                  <a:srgbClr val="FF0000"/>
                </a:solidFill>
                <a:latin typeface="Times New Roman" pitchFamily="18" charset="0"/>
              </a:rPr>
              <a:t>сутки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на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МРТ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отмечалось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уменьшение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размеров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гематомы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Количество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тромбоцитов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и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ферменты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печени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были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в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пределах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нормальных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800" b="0" dirty="0" err="1">
                <a:solidFill>
                  <a:srgbClr val="FF0000"/>
                </a:solidFill>
                <a:latin typeface="Times New Roman" pitchFamily="18" charset="0"/>
              </a:rPr>
              <a:t>значений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endParaRPr lang="ru-RU" altLang="ru-RU" sz="18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9219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</a:t>
            </a:r>
            <a:b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HELLP syndrome. Int. J. Obstet. Anesth. 2010; v.19, 1:87–91.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5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(7)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8135938" cy="10795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14613"/>
            <a:ext cx="2879725" cy="1966912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4650"/>
            <a:ext cx="6779096" cy="490538"/>
          </a:xfrm>
          <a:noFill/>
        </p:spPr>
        <p:txBody>
          <a:bodyPr/>
          <a:lstStyle/>
          <a:p>
            <a:r>
              <a:rPr lang="ru-RU" altLang="ru-RU" sz="3200" b="1" dirty="0" smtClean="0"/>
              <a:t>История старых неприятностей</a:t>
            </a:r>
          </a:p>
        </p:txBody>
      </p:sp>
      <p:sp>
        <p:nvSpPr>
          <p:cNvPr id="9219" name="Rectangle 64"/>
          <p:cNvSpPr>
            <a:spLocks noChangeArrowheads="1"/>
          </p:cNvSpPr>
          <p:nvPr/>
        </p:nvSpPr>
        <p:spPr bwMode="auto">
          <a:xfrm>
            <a:off x="468313" y="1700213"/>
            <a:ext cx="82264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Char char="§"/>
            </a:pP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Chesterfield Royal Hospital, 1947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altLang="ru-RU" sz="2400" b="1" dirty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Char char="§"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Альберт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Вулли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Albert Woolley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), 56 лет и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Сесил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Роуз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Cecil Rose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), 45 лет были здоровым мужчинами средних лет. Проведение спинальной анестезии для малого оперативного пособия закончилось развитием параплегии.</a:t>
            </a:r>
            <a:endParaRPr lang="ru-RU" altLang="ru-RU" sz="2400" b="1" dirty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Char char="§"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Анестезия выполнялась одним анестезиологом, одним препаратом (</a:t>
            </a:r>
            <a:r>
              <a:rPr lang="en-US" altLang="ru-RU" sz="2400" b="1" dirty="0" err="1">
                <a:latin typeface="Times New Roman" pitchFamily="18" charset="0"/>
                <a:cs typeface="Times New Roman" pitchFamily="18" charset="0"/>
              </a:rPr>
              <a:t>cinchocaine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 в один день. Исход для пациентов и их родственников был ужасным. </a:t>
            </a:r>
            <a:endParaRPr lang="ru-RU" altLang="ru-RU" sz="2400" b="1" dirty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Char char="§"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6 лет спустя суд принял предположение о том, что фенол, в котором хранились ампулы с местным анестетиком, проник в раствор через дефект стекла.</a:t>
            </a:r>
            <a:r>
              <a:rPr lang="ru-RU" altLang="ru-RU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9220" name="Rectangle 66"/>
          <p:cNvSpPr>
            <a:spLocks noChangeArrowheads="1"/>
          </p:cNvSpPr>
          <p:nvPr/>
        </p:nvSpPr>
        <p:spPr bwMode="auto">
          <a:xfrm>
            <a:off x="6492875" y="6276181"/>
            <a:ext cx="21115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Дело </a:t>
            </a:r>
            <a:r>
              <a:rPr lang="en-US" altLang="ru-RU" sz="1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Woolley </a:t>
            </a:r>
            <a:r>
              <a:rPr lang="ru-RU" altLang="ru-RU" sz="1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altLang="ru-RU" sz="1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Rose</a:t>
            </a:r>
            <a:r>
              <a:rPr lang="ru-RU" altLang="ru-RU" sz="1800" i="1" dirty="0">
                <a:solidFill>
                  <a:srgbClr val="333333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9221" name="Picture 72" descr="GV_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233997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3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242050"/>
            <a:ext cx="7207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8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800" b="0" i="1" dirty="0">
                <a:solidFill>
                  <a:srgbClr val="FF0000"/>
                </a:solidFill>
                <a:latin typeface="Times New Roman" pitchFamily="18" charset="0"/>
              </a:rPr>
              <a:t>На 22 сутки</a:t>
            </a: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 на МРТ выявлено дальнейшее уменьшение размеров гематомы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и почти невозможно было определить ее контуры.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Полностью восстановились двигательные функции </a:t>
            </a:r>
            <a: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b="0" dirty="0">
                <a:solidFill>
                  <a:srgbClr val="FF0000"/>
                </a:solidFill>
                <a:latin typeface="Times New Roman" pitchFamily="18" charset="0"/>
              </a:rPr>
              <a:t>и функция мочевого пузыря </a:t>
            </a:r>
          </a:p>
        </p:txBody>
      </p:sp>
      <p:pic>
        <p:nvPicPr>
          <p:cNvPr id="10243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</a:t>
            </a:r>
            <a:b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HELLP syndrome. Int. J. Obstet. Anesth. 2010; v.19, 1:87–91.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6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(7)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8135938" cy="10795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14613"/>
            <a:ext cx="2879725" cy="1966912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68313" y="1628775"/>
            <a:ext cx="4751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b="0" i="1" dirty="0">
                <a:solidFill>
                  <a:srgbClr val="FF0000"/>
                </a:solidFill>
                <a:latin typeface="Times New Roman" pitchFamily="18" charset="0"/>
              </a:rPr>
              <a:t>К 96 суткам</a:t>
            </a:r>
            <a:r>
              <a:rPr lang="ru-RU" altLang="ru-RU" b="0" dirty="0">
                <a:solidFill>
                  <a:srgbClr val="FF0000"/>
                </a:solidFill>
                <a:latin typeface="Times New Roman" pitchFamily="18" charset="0"/>
              </a:rPr>
              <a:t> полностью исчезли </a:t>
            </a:r>
            <a:r>
              <a:rPr lang="en-US" altLang="ru-RU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b="0" dirty="0">
                <a:solidFill>
                  <a:srgbClr val="FF0000"/>
                </a:solidFill>
                <a:latin typeface="Times New Roman" pitchFamily="18" charset="0"/>
              </a:rPr>
              <a:t>расстройства чувствительности </a:t>
            </a:r>
            <a:r>
              <a:rPr lang="en-US" altLang="ru-RU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b="0" dirty="0">
                <a:solidFill>
                  <a:srgbClr val="FF0000"/>
                </a:solidFill>
                <a:latin typeface="Times New Roman" pitchFamily="18" charset="0"/>
              </a:rPr>
              <a:t>и пациентка выписана домой с ребенком </a:t>
            </a:r>
          </a:p>
        </p:txBody>
      </p:sp>
      <p:pic>
        <p:nvPicPr>
          <p:cNvPr id="11267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68313" y="6027738"/>
            <a:ext cx="86756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Koyama S., Tomimatsu T., Kanagawa T., Sawada K., Tsutsiu T., Kimura T., Chang Y.S., Wasada K., Imai S., Murata Y. Spinal subarachnoid hematoma following spinal anesthesia in a patient with </a:t>
            </a:r>
            <a:b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u-RU" sz="1600" b="0" i="1">
                <a:solidFill>
                  <a:schemeClr val="bg2"/>
                </a:solidFill>
                <a:latin typeface="Times New Roman" pitchFamily="18" charset="0"/>
              </a:rPr>
              <a:t>HELLP syndrome. Int. J. Obstet. Anesth. 2010; v.19, 1:87–91.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68313" y="44450"/>
            <a:ext cx="4103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Описание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</a:rPr>
              <a:t>случая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7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</a:rPr>
              <a:t> (7)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3325"/>
            <a:ext cx="8135938" cy="10795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00225"/>
            <a:ext cx="3527425" cy="3192463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800" dirty="0">
                <a:solidFill>
                  <a:srgbClr val="FF0000"/>
                </a:solidFill>
                <a:latin typeface="Times New Roman" pitchFamily="18" charset="0"/>
              </a:rPr>
              <a:t>Спинальная субарахноидальная гематома встречается намного реже </a:t>
            </a:r>
            <a:r>
              <a:rPr lang="en-US" altLang="ru-RU" sz="180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dirty="0">
                <a:solidFill>
                  <a:srgbClr val="FF0000"/>
                </a:solidFill>
                <a:latin typeface="Times New Roman" pitchFamily="18" charset="0"/>
              </a:rPr>
              <a:t>чем </a:t>
            </a:r>
            <a:r>
              <a:rPr lang="ru-RU" altLang="ru-RU" sz="1800" dirty="0" err="1">
                <a:solidFill>
                  <a:srgbClr val="FF0000"/>
                </a:solidFill>
                <a:latin typeface="Times New Roman" pitchFamily="18" charset="0"/>
              </a:rPr>
              <a:t>эпидуральная</a:t>
            </a:r>
            <a:r>
              <a:rPr lang="ru-RU" altLang="ru-RU" sz="1800" dirty="0">
                <a:solidFill>
                  <a:srgbClr val="FF0000"/>
                </a:solidFill>
                <a:latin typeface="Times New Roman" pitchFamily="18" charset="0"/>
              </a:rPr>
              <a:t> или </a:t>
            </a:r>
            <a:r>
              <a:rPr lang="ru-RU" altLang="ru-RU" sz="1800" dirty="0" err="1">
                <a:solidFill>
                  <a:srgbClr val="FF0000"/>
                </a:solidFill>
                <a:latin typeface="Times New Roman" pitchFamily="18" charset="0"/>
              </a:rPr>
              <a:t>субдуральная</a:t>
            </a:r>
            <a:r>
              <a:rPr lang="ru-RU" altLang="ru-RU" sz="1800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180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8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800" dirty="0">
                <a:solidFill>
                  <a:srgbClr val="FF0000"/>
                </a:solidFill>
                <a:latin typeface="Times New Roman" pitchFamily="18" charset="0"/>
              </a:rPr>
              <a:t>При </a:t>
            </a:r>
            <a:r>
              <a:rPr lang="ru-RU" altLang="ru-RU" sz="1800" dirty="0" err="1">
                <a:solidFill>
                  <a:srgbClr val="FF0000"/>
                </a:solidFill>
                <a:latin typeface="Times New Roman" pitchFamily="18" charset="0"/>
              </a:rPr>
              <a:t>субархноидальной</a:t>
            </a:r>
            <a:r>
              <a:rPr lang="ru-RU" altLang="ru-RU" sz="1800" dirty="0">
                <a:solidFill>
                  <a:srgbClr val="FF0000"/>
                </a:solidFill>
                <a:latin typeface="Times New Roman" pitchFamily="18" charset="0"/>
              </a:rPr>
              <a:t> гематоме чаще развиваются симптомы компрессии спинного мозга и/или конского хвоста. </a:t>
            </a:r>
          </a:p>
        </p:txBody>
      </p:sp>
      <p:pic>
        <p:nvPicPr>
          <p:cNvPr id="12291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73463"/>
            <a:ext cx="3111500" cy="18669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68313" y="5511800"/>
            <a:ext cx="8207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Domenicucci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M.,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Ramieri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A.,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Paolini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S. et al. Spinal subarachnoid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haematoma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: our experience and literature review.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Acta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Neurochir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2005; 147:741–750. </a:t>
            </a:r>
          </a:p>
        </p:txBody>
      </p:sp>
    </p:spTree>
    <p:extLst>
      <p:ext uri="{BB962C8B-B14F-4D97-AF65-F5344CB8AC3E}">
        <p14:creationId xmlns:p14="http://schemas.microsoft.com/office/powerpoint/2010/main" val="15083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395536" y="2060848"/>
            <a:ext cx="8352928" cy="4392488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400" dirty="0" smtClean="0"/>
              <a:t>Антикоагулянты и </a:t>
            </a:r>
            <a:r>
              <a:rPr lang="ru-RU" sz="2400" dirty="0" err="1" smtClean="0"/>
              <a:t>антитромбические</a:t>
            </a:r>
            <a:r>
              <a:rPr lang="ru-RU" sz="2400" dirty="0" smtClean="0"/>
              <a:t> препараты могут увеличить риск  образования спинальной  гематомы, особенно  при  </a:t>
            </a:r>
            <a:r>
              <a:rPr lang="ru-RU" sz="2400" dirty="0" err="1" smtClean="0"/>
              <a:t>нейроаксиальной</a:t>
            </a:r>
            <a:r>
              <a:rPr lang="ru-RU" sz="2400" dirty="0" smtClean="0"/>
              <a:t> анестезии. </a:t>
            </a:r>
            <a:endParaRPr lang="en-US" sz="2400" dirty="0" smtClean="0"/>
          </a:p>
          <a:p>
            <a:pPr marL="457200" indent="-457200" algn="l"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400" b="1" dirty="0" err="1" smtClean="0"/>
              <a:t>Эпидуральная</a:t>
            </a:r>
            <a:r>
              <a:rPr lang="ru-RU" sz="2400" b="1" dirty="0" smtClean="0"/>
              <a:t> гематома  </a:t>
            </a:r>
            <a:r>
              <a:rPr lang="ru-RU" sz="2400" dirty="0" smtClean="0"/>
              <a:t>- наиболее распространенный вид  спинальной гематомы (75% опубликованных клинических </a:t>
            </a:r>
            <a:r>
              <a:rPr lang="ru-RU" sz="2400" dirty="0" err="1" smtClean="0"/>
              <a:t>случаяев</a:t>
            </a:r>
            <a:r>
              <a:rPr lang="ru-RU" sz="2400" dirty="0" smtClean="0"/>
              <a:t> с 1826 по 1996 год).</a:t>
            </a:r>
            <a:endParaRPr lang="en-US" sz="2400" dirty="0" smtClean="0"/>
          </a:p>
          <a:p>
            <a:pPr marL="457200" indent="-457200" algn="l"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2400" b="1" dirty="0" smtClean="0"/>
              <a:t>Субарахноидальная гематома занимает второе место. </a:t>
            </a:r>
            <a:r>
              <a:rPr lang="ru-RU" sz="2400" dirty="0" smtClean="0"/>
              <a:t>(16 % опубликованных случаев между 1826 и 1996 годами соответственно), </a:t>
            </a:r>
            <a:r>
              <a:rPr lang="ru-RU" sz="2800" b="1" u="sng" dirty="0" smtClean="0"/>
              <a:t>этиология гематом неизвестна</a:t>
            </a:r>
            <a:r>
              <a:rPr lang="ru-RU" sz="240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77825" y="548680"/>
            <a:ext cx="82073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Спинальная субарахноидальная гематома развивается остро или подостро.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Типичны сильные боли в спине и по ходу корешков на уровне локализации гематомы. Развиваются двигательные нарушения, расстройства чувствительности с формированием парезов или параличей, </a:t>
            </a:r>
            <a:r>
              <a:rPr lang="ru-RU" altLang="ru-RU" sz="1600" b="0" dirty="0" smtClean="0">
                <a:solidFill>
                  <a:srgbClr val="FF0000"/>
                </a:solidFill>
                <a:latin typeface="Times New Roman" pitchFamily="18" charset="0"/>
              </a:rPr>
              <a:t>нарушения 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функции тазовых органов. </a:t>
            </a:r>
          </a:p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1600" b="0" dirty="0" smtClean="0">
                <a:solidFill>
                  <a:srgbClr val="FF0000"/>
                </a:solidFill>
                <a:latin typeface="Times New Roman" pitchFamily="18" charset="0"/>
              </a:rPr>
              <a:t>У 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трети пациентов наблюдаются </a:t>
            </a:r>
            <a:r>
              <a:rPr lang="ru-RU" altLang="ru-RU" sz="1600" b="0" dirty="0" smtClean="0">
                <a:solidFill>
                  <a:srgbClr val="FF0000"/>
                </a:solidFill>
                <a:latin typeface="Times New Roman" pitchFamily="18" charset="0"/>
              </a:rPr>
              <a:t>церебральные симптомы 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или симптомы раздражения </a:t>
            </a:r>
            <a: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sz="16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менингеальных оболочек: головная боль, </a:t>
            </a:r>
            <a:r>
              <a:rPr lang="ru-RU" altLang="ru-RU" sz="1600" b="0" dirty="0" smtClean="0">
                <a:solidFill>
                  <a:srgbClr val="FF0000"/>
                </a:solidFill>
                <a:latin typeface="Times New Roman" pitchFamily="18" charset="0"/>
              </a:rPr>
              <a:t>рвота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, ригидность мышц затылка, </a:t>
            </a:r>
            <a:r>
              <a:rPr lang="ru-RU" altLang="ru-RU" sz="1600" b="0" dirty="0" err="1">
                <a:solidFill>
                  <a:srgbClr val="FF0000"/>
                </a:solidFill>
                <a:latin typeface="Times New Roman" pitchFamily="18" charset="0"/>
              </a:rPr>
              <a:t>опистотонус</a:t>
            </a:r>
            <a:r>
              <a:rPr lang="ru-RU" altLang="ru-RU" sz="1600" b="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3315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68313" y="5022850"/>
            <a:ext cx="82073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Domenicucci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M.,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Ramiery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A.,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Paolini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S et al. Spinal subarachnoid hematomas: our experience and literature review.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Acta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Neurochir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2005; 147:741–750.</a:t>
            </a:r>
          </a:p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Kreppel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D., Antoniadis G.,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Seeling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W. Spinal hematoma: a literature survey with meta-analysis </a:t>
            </a:r>
            <a:b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of 613 patients.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Neurosurg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Rev. 2003; 26: 1–49. </a:t>
            </a:r>
          </a:p>
        </p:txBody>
      </p:sp>
      <p:pic>
        <p:nvPicPr>
          <p:cNvPr id="13317" name="Picture 6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2860675"/>
            <a:ext cx="3382963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6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23545" y="548680"/>
            <a:ext cx="82073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b="0" dirty="0">
                <a:solidFill>
                  <a:srgbClr val="FF0000"/>
                </a:solidFill>
                <a:latin typeface="Times New Roman" pitchFamily="18" charset="0"/>
              </a:rPr>
              <a:t>При субарахноидальном кровоизлиянии крайне редко образуется сгусток </a:t>
            </a:r>
            <a:r>
              <a:rPr lang="en-US" altLang="ru-RU" b="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ru-RU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b="0" dirty="0">
                <a:solidFill>
                  <a:srgbClr val="FF0000"/>
                </a:solidFill>
                <a:latin typeface="Times New Roman" pitchFamily="18" charset="0"/>
              </a:rPr>
              <a:t>в субарахноидальном пространстве в связи с тем, что постоянный ток спинномозговой жидкости разводит и вымывает кровь </a:t>
            </a:r>
          </a:p>
        </p:txBody>
      </p:sp>
      <p:pic>
        <p:nvPicPr>
          <p:cNvPr id="14339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68313" y="5022850"/>
            <a:ext cx="82073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Domenicucci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M.,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Ramiery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A.,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Paolini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S et al. Spinal subarachnoid hematomas: our experience and literature review.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Acta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Neurochir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2005; 147:741–750.</a:t>
            </a:r>
          </a:p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Kreppel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D., Antoniadis G.,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Seeling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W. Spinal hematoma: a literature survey with meta-analysis </a:t>
            </a:r>
            <a:b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of 613 patients.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Neurosurg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Rev. 2003; 26: 1–49. </a:t>
            </a: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36838"/>
            <a:ext cx="3455987" cy="22987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77825" y="692696"/>
            <a:ext cx="82073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b="0" dirty="0">
                <a:solidFill>
                  <a:srgbClr val="FF0000"/>
                </a:solidFill>
                <a:latin typeface="Times New Roman" pitchFamily="18" charset="0"/>
              </a:rPr>
              <a:t>В настоящее время остаются неуточненными механизмы и источник кровотечения при формировании спинальной субарахноидальном гематомы после поясничной пункции </a:t>
            </a:r>
          </a:p>
        </p:txBody>
      </p:sp>
      <p:pic>
        <p:nvPicPr>
          <p:cNvPr id="15363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68313" y="5022850"/>
            <a:ext cx="82073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Domenicucci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M.,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Ramiery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A.,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Paolini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S et al. Spinal subarachnoid hematomas: our experience and literature review.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Acta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Neurochir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2005; 147:741–750.</a:t>
            </a:r>
          </a:p>
          <a:p>
            <a:pPr eaLnBrk="1" hangingPunct="1"/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Kreppel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D., Antoniadis G.,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Seeling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 W. Spinal hematoma: a literature survey with meta-analysis </a:t>
            </a:r>
            <a:b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of 613 patients. </a:t>
            </a:r>
            <a:r>
              <a:rPr lang="en-US" altLang="ru-RU" sz="1600" b="0" i="1" dirty="0" err="1">
                <a:solidFill>
                  <a:srgbClr val="FF0000"/>
                </a:solidFill>
                <a:latin typeface="Times New Roman" pitchFamily="18" charset="0"/>
              </a:rPr>
              <a:t>Neurosurg</a:t>
            </a:r>
            <a:r>
              <a:rPr lang="en-US" altLang="ru-RU" sz="1600" b="0" i="1" dirty="0">
                <a:solidFill>
                  <a:srgbClr val="FF0000"/>
                </a:solidFill>
                <a:latin typeface="Times New Roman" pitchFamily="18" charset="0"/>
              </a:rPr>
              <a:t>. Rev. 2003; 26: 1–49. 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36838"/>
            <a:ext cx="3455987" cy="22987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863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3200" b="1"/>
              <a:t>Клиническое исследование </a:t>
            </a:r>
            <a:r>
              <a:rPr lang="en-US" altLang="ru-RU" sz="3200" b="1"/>
              <a:t/>
            </a:r>
            <a:br>
              <a:rPr lang="en-US" altLang="ru-RU" sz="3200" b="1"/>
            </a:br>
            <a:r>
              <a:rPr lang="ru-RU" altLang="ru-RU" sz="3200" b="1"/>
              <a:t>в случаях возникновения осложнений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468313" y="1989138"/>
            <a:ext cx="8424862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Times New Roman" pitchFamily="18" charset="0"/>
              </a:defRPr>
            </a:lvl1pPr>
            <a:lvl2pPr marL="823913" indent="-285750">
              <a:spcBef>
                <a:spcPct val="20000"/>
              </a:spcBef>
              <a:buFont typeface="Wingdings" pitchFamily="2" charset="2"/>
              <a:buChar char="ü"/>
              <a:defRPr>
                <a:solidFill>
                  <a:srgbClr val="FFCC99"/>
                </a:solidFill>
                <a:latin typeface="Times New Roman" pitchFamily="18" charset="0"/>
              </a:defRPr>
            </a:lvl2pPr>
            <a:lvl3pPr marL="12319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39888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altLang="ru-RU" sz="2400" b="1" dirty="0">
                <a:solidFill>
                  <a:schemeClr val="tx1"/>
                </a:solidFill>
              </a:rPr>
              <a:t>Магнитно-резонансная томография</a:t>
            </a:r>
            <a:endParaRPr lang="ru-RU" altLang="ru-RU" sz="2400" dirty="0">
              <a:solidFill>
                <a:schemeClr val="tx1"/>
              </a:solidFill>
            </a:endParaRPr>
          </a:p>
          <a:p>
            <a:pPr>
              <a:buClr>
                <a:srgbClr val="FFCC99"/>
              </a:buClr>
            </a:pPr>
            <a:r>
              <a:rPr lang="en-US" altLang="ru-RU" i="1" dirty="0">
                <a:solidFill>
                  <a:schemeClr val="tx1"/>
                </a:solidFill>
              </a:rPr>
              <a:t>  </a:t>
            </a:r>
            <a:r>
              <a:rPr lang="ru-RU" altLang="ru-RU" i="1" dirty="0">
                <a:solidFill>
                  <a:schemeClr val="tx1"/>
                </a:solidFill>
              </a:rPr>
              <a:t>Наиболее приемлемая процедура для выявления гематомы или абсцесса,</a:t>
            </a:r>
            <a:r>
              <a:rPr lang="en-US" altLang="ru-RU" i="1" dirty="0">
                <a:solidFill>
                  <a:schemeClr val="tx1"/>
                </a:solidFill>
              </a:rPr>
              <a:t/>
            </a:r>
            <a:br>
              <a:rPr lang="en-US" altLang="ru-RU" i="1" dirty="0">
                <a:solidFill>
                  <a:schemeClr val="tx1"/>
                </a:solidFill>
              </a:rPr>
            </a:br>
            <a:r>
              <a:rPr lang="en-US" altLang="ru-RU" i="1" dirty="0">
                <a:solidFill>
                  <a:schemeClr val="tx1"/>
                </a:solidFill>
              </a:rPr>
              <a:t>  </a:t>
            </a:r>
            <a:r>
              <a:rPr lang="ru-RU" altLang="ru-RU" i="1" dirty="0">
                <a:solidFill>
                  <a:schemeClr val="tx1"/>
                </a:solidFill>
              </a:rPr>
              <a:t> компрессии тканей анатомических образований спинномозгового канала,</a:t>
            </a:r>
            <a:r>
              <a:rPr lang="en-US" altLang="ru-RU" i="1" dirty="0">
                <a:solidFill>
                  <a:schemeClr val="tx1"/>
                </a:solidFill>
              </a:rPr>
              <a:t/>
            </a:r>
            <a:br>
              <a:rPr lang="en-US" altLang="ru-RU" i="1" dirty="0">
                <a:solidFill>
                  <a:schemeClr val="tx1"/>
                </a:solidFill>
              </a:rPr>
            </a:br>
            <a:r>
              <a:rPr lang="en-US" altLang="ru-RU" i="1" dirty="0">
                <a:solidFill>
                  <a:schemeClr val="tx1"/>
                </a:solidFill>
              </a:rPr>
              <a:t>  </a:t>
            </a:r>
            <a:r>
              <a:rPr lang="ru-RU" altLang="ru-RU" i="1" dirty="0">
                <a:solidFill>
                  <a:schemeClr val="tx1"/>
                </a:solidFill>
              </a:rPr>
              <a:t> повреждения спинного мозга и нервных сплетений.</a:t>
            </a:r>
          </a:p>
        </p:txBody>
      </p:sp>
      <p:pic>
        <p:nvPicPr>
          <p:cNvPr id="145412" name="Picture 4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611188" y="6165850"/>
            <a:ext cx="8112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ru-RU" sz="1400" i="1">
                <a:solidFill>
                  <a:srgbClr val="1C1C1C"/>
                </a:solidFill>
                <a:latin typeface="Times New Roman" pitchFamily="18" charset="0"/>
              </a:rPr>
              <a:t>Hogan Q. et al. Evaluation of Neurologic Injury after Regional Anesthesia. Chapter 17. In: Finucane BT (ed) Complications of Regional Anaesthesia Churchill Livingstone, New York 1999: 271–291</a:t>
            </a:r>
            <a:endParaRPr lang="ru-RU" altLang="ru-RU" sz="1400" i="1">
              <a:solidFill>
                <a:srgbClr val="1C1C1C"/>
              </a:solidFill>
              <a:latin typeface="Times New Roman" pitchFamily="18" charset="0"/>
            </a:endParaRPr>
          </a:p>
        </p:txBody>
      </p:sp>
      <p:pic>
        <p:nvPicPr>
          <p:cNvPr id="145414" name="Picture 6" descr="boo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242050"/>
            <a:ext cx="720725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3463925"/>
            <a:ext cx="39433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3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82867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3200" b="1"/>
              <a:t>Лечение неврологических </a:t>
            </a:r>
            <a:br>
              <a:rPr lang="ru-RU" altLang="ru-RU" sz="3200" b="1"/>
            </a:br>
            <a:r>
              <a:rPr lang="ru-RU" altLang="ru-RU" sz="3200" b="1"/>
              <a:t>осложнений РА </a:t>
            </a:r>
          </a:p>
        </p:txBody>
      </p:sp>
      <p:pic>
        <p:nvPicPr>
          <p:cNvPr id="148483" name="Picture 3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5" name="Picture 5" descr="boo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242050"/>
            <a:ext cx="720725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468313" y="1607612"/>
            <a:ext cx="842486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Гематома тканей спинномозгового канала </a:t>
            </a: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altLang="ru-RU" sz="2400" dirty="0" err="1">
                <a:latin typeface="Times New Roman" pitchFamily="18" charset="0"/>
                <a:cs typeface="Times New Roman" pitchFamily="18" charset="0"/>
              </a:rPr>
              <a:t>эпидуральный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абсцесс.</a:t>
            </a:r>
          </a:p>
          <a:p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Основная задача – устранение компрессии </a:t>
            </a: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тканей спинного мозга.</a:t>
            </a:r>
            <a:r>
              <a:rPr lang="ru-RU" altLang="ru-RU" sz="2400" dirty="0">
                <a:latin typeface="Times New Roman" pitchFamily="18" charset="0"/>
              </a:rPr>
              <a:t/>
            </a:r>
            <a:br>
              <a:rPr lang="ru-RU" altLang="ru-RU" sz="2400" dirty="0">
                <a:latin typeface="Times New Roman" pitchFamily="18" charset="0"/>
              </a:rPr>
            </a:br>
            <a:endParaRPr lang="ru-RU" altLang="ru-RU" sz="2400" dirty="0">
              <a:latin typeface="Times New Roman" pitchFamily="18" charset="0"/>
            </a:endParaRPr>
          </a:p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Только в 20% случаев отмечается полное выздоровление, </a:t>
            </a: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 срочная ламинэктомия у пациентов из группы высокого риска сама по себе влечет за собой существенный риск дальнейших осложнений и смертности  </a:t>
            </a:r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611188" y="6165850"/>
            <a:ext cx="8112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ru-RU" sz="1400" i="1">
                <a:solidFill>
                  <a:srgbClr val="1C1C1C"/>
                </a:solidFill>
                <a:latin typeface="Times New Roman" pitchFamily="18" charset="0"/>
              </a:rPr>
              <a:t>Hogan Q. et al. Evaluation of Neurologic Injury after Regional Anesthesia. Chapter 17. In: Finucane BT (ed) Complications of Regional Anaesthesia Churchill Livingstone, New York 1999: 271–291</a:t>
            </a:r>
            <a:endParaRPr lang="ru-RU" altLang="ru-RU" sz="1400" i="1">
              <a:solidFill>
                <a:srgbClr val="1C1C1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Эпидуральная гематома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7620" y="2348880"/>
            <a:ext cx="7018676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12 </a:t>
            </a:r>
            <a:r>
              <a:rPr lang="ru-RU" sz="2000" b="1" dirty="0"/>
              <a:t>клинических </a:t>
            </a:r>
            <a:r>
              <a:rPr lang="ru-RU" sz="2000" b="1" dirty="0" smtClean="0"/>
              <a:t>случаев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большинстве вследствие "</a:t>
            </a:r>
            <a:r>
              <a:rPr lang="ru-RU" sz="2000" b="1" dirty="0" smtClean="0"/>
              <a:t>невезения»</a:t>
            </a: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>
                <a:solidFill>
                  <a:srgbClr val="000000"/>
                </a:solidFill>
              </a:rPr>
              <a:t>опухоли спинного </a:t>
            </a:r>
            <a:r>
              <a:rPr lang="ru-RU" sz="2000" b="1" dirty="0" smtClean="0">
                <a:solidFill>
                  <a:srgbClr val="000000"/>
                </a:solidFill>
              </a:rPr>
              <a:t>мозга</a:t>
            </a:r>
            <a:r>
              <a:rPr lang="en-US" sz="2000" b="1" dirty="0" smtClean="0">
                <a:solidFill>
                  <a:srgbClr val="000000"/>
                </a:solidFill>
              </a:rPr>
              <a:t/>
            </a:r>
            <a:br>
              <a:rPr lang="en-US" sz="2000" b="1" dirty="0" smtClean="0">
                <a:solidFill>
                  <a:srgbClr val="000000"/>
                </a:solidFill>
              </a:rPr>
            </a:br>
            <a:endParaRPr lang="en-US" sz="2000" b="1" dirty="0" smtClean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>
                <a:solidFill>
                  <a:srgbClr val="000000"/>
                </a:solidFill>
              </a:rPr>
              <a:t>не </a:t>
            </a:r>
            <a:r>
              <a:rPr lang="ru-RU" sz="2000" b="1" dirty="0">
                <a:solidFill>
                  <a:srgbClr val="000000"/>
                </a:solidFill>
              </a:rPr>
              <a:t>диагностированное нарушение коагуляции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i="1" dirty="0">
              <a:solidFill>
                <a:srgbClr val="00664D"/>
              </a:solidFill>
            </a:endParaRPr>
          </a:p>
          <a:p>
            <a:pPr marL="342900" lvl="0" indent="-342900">
              <a:buClr>
                <a:srgbClr val="00CC99">
                  <a:lumMod val="50000"/>
                </a:srgbClr>
              </a:buClr>
              <a:buFont typeface="Wingdings" charset="2"/>
              <a:buChar char="§"/>
            </a:pPr>
            <a:r>
              <a:rPr lang="ru-RU" sz="2000" b="1" dirty="0">
                <a:solidFill>
                  <a:srgbClr val="000000"/>
                </a:solidFill>
              </a:rPr>
              <a:t>только 1 сообщение </a:t>
            </a:r>
            <a:r>
              <a:rPr lang="en-US" sz="2000" b="1" dirty="0">
                <a:solidFill>
                  <a:srgbClr val="000000"/>
                </a:solidFill>
              </a:rPr>
              <a:t>–</a:t>
            </a:r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вторично, </a:t>
            </a:r>
            <a:r>
              <a:rPr lang="en-US" sz="2000" b="1" dirty="0" smtClean="0">
                <a:solidFill>
                  <a:srgbClr val="000000"/>
                </a:solidFill>
              </a:rPr>
              <a:t/>
            </a:r>
            <a:br>
              <a:rPr lang="en-US" sz="2000" b="1" dirty="0" smtClean="0">
                <a:solidFill>
                  <a:srgbClr val="000000"/>
                </a:solidFill>
              </a:rPr>
            </a:br>
            <a:r>
              <a:rPr lang="ru-RU" sz="2000" b="1" dirty="0" smtClean="0">
                <a:solidFill>
                  <a:srgbClr val="000000"/>
                </a:solidFill>
              </a:rPr>
              <a:t>вследствие </a:t>
            </a:r>
            <a:r>
              <a:rPr lang="ru-RU" sz="2000" b="1" dirty="0">
                <a:solidFill>
                  <a:srgbClr val="000000"/>
                </a:solidFill>
              </a:rPr>
              <a:t>тромбоцитопении (</a:t>
            </a:r>
            <a:r>
              <a:rPr lang="ru-RU" sz="2000" b="1" dirty="0">
                <a:solidFill>
                  <a:srgbClr val="00664D"/>
                </a:solidFill>
              </a:rPr>
              <a:t>тромбоциты= 71000</a:t>
            </a:r>
            <a:r>
              <a:rPr lang="ru-RU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1228" y="6093296"/>
            <a:ext cx="815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err="1" smtClean="0"/>
              <a:t>Be</a:t>
            </a:r>
            <a:r>
              <a:rPr lang="en-US" sz="1600" i="1" dirty="0" err="1"/>
              <a:t>i</a:t>
            </a:r>
            <a:r>
              <a:rPr lang="en-US" sz="1600" i="1" dirty="0" err="1" smtClean="0"/>
              <a:t>lin</a:t>
            </a:r>
            <a:r>
              <a:rPr lang="en-US" sz="1600" i="1" dirty="0" smtClean="0"/>
              <a:t> </a:t>
            </a:r>
            <a:r>
              <a:rPr lang="en-US" sz="1600" i="1" dirty="0"/>
              <a:t>Y</a:t>
            </a:r>
            <a:r>
              <a:rPr lang="ru-RU" sz="1600" i="1" dirty="0"/>
              <a:t>. </a:t>
            </a:r>
            <a:r>
              <a:rPr lang="en-US" sz="1600" i="1" dirty="0"/>
              <a:t>Int. </a:t>
            </a:r>
            <a:r>
              <a:rPr lang="en-US" sz="1600" i="1" dirty="0" err="1"/>
              <a:t>Anesthesiol</a:t>
            </a:r>
            <a:r>
              <a:rPr lang="en-US" sz="1600" i="1" dirty="0"/>
              <a:t>. </a:t>
            </a:r>
            <a:r>
              <a:rPr lang="en-US" sz="1600" i="1" dirty="0" err="1"/>
              <a:t>Clin</a:t>
            </a:r>
            <a:r>
              <a:rPr lang="en-US" sz="1600" i="1" dirty="0"/>
              <a:t>. 2007;45:</a:t>
            </a:r>
            <a:r>
              <a:rPr lang="en-US" sz="1600" i="1" dirty="0" smtClean="0"/>
              <a:t>71–81</a:t>
            </a:r>
            <a:endParaRPr lang="en-US" sz="16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4-12-27 at 15.24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35" y="2492896"/>
            <a:ext cx="2380626" cy="22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54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5 at 11.01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89" y="222508"/>
            <a:ext cx="2264564" cy="142214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1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беременная женщина с </a:t>
            </a:r>
            <a:r>
              <a:rPr lang="ru-RU" sz="2000" b="1" dirty="0" smtClean="0"/>
              <a:t>ПЭ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 </a:t>
            </a:r>
            <a:r>
              <a:rPr lang="ru-RU" sz="2000" b="1" dirty="0"/>
              <a:t>дня назад количество тромбоцитов = </a:t>
            </a:r>
            <a:r>
              <a:rPr lang="ru-RU" sz="2000" b="1" dirty="0">
                <a:solidFill>
                  <a:srgbClr val="00664D"/>
                </a:solidFill>
              </a:rPr>
              <a:t>250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Накануне </a:t>
            </a:r>
            <a:r>
              <a:rPr lang="ru-RU" sz="2000" b="1" dirty="0"/>
              <a:t>количество тромбоцитов = </a:t>
            </a:r>
            <a:r>
              <a:rPr lang="ru-RU" sz="2000" b="1" dirty="0">
                <a:solidFill>
                  <a:srgbClr val="00664D"/>
                </a:solidFill>
              </a:rPr>
              <a:t>125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Повторное </a:t>
            </a:r>
            <a:r>
              <a:rPr lang="ru-RU" sz="2000" b="1" dirty="0"/>
              <a:t>исследование </a:t>
            </a:r>
            <a:r>
              <a:rPr lang="ru-RU" sz="2000" b="1" dirty="0" smtClean="0"/>
              <a:t>− </a:t>
            </a:r>
            <a:r>
              <a:rPr lang="ru-RU" sz="2000" b="1" dirty="0"/>
              <a:t>количество тромбоцитов = </a:t>
            </a:r>
            <a:r>
              <a:rPr lang="ru-RU" sz="2000" b="1" dirty="0">
                <a:solidFill>
                  <a:srgbClr val="00664D"/>
                </a:solidFill>
              </a:rPr>
              <a:t>75 000 </a:t>
            </a:r>
            <a:endParaRPr lang="en-US" sz="2000" b="1" dirty="0" smtClean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endParaRPr lang="en-US" sz="2000" b="1" i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664D"/>
                </a:solidFill>
              </a:rPr>
              <a:t>? </a:t>
            </a:r>
            <a:endParaRPr lang="ru-RU" sz="2000" b="1" dirty="0">
              <a:solidFill>
                <a:srgbClr val="00664D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91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Эпидуральная гематома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0132" y="1664970"/>
            <a:ext cx="69441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1/505,000</a:t>
            </a: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Scott DB, et al. Br J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Anaesth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1990;64:537.</a:t>
            </a:r>
            <a:endParaRPr lang="ru-RU" sz="10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f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2" y="3500438"/>
            <a:ext cx="3173848" cy="292970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3684" y="2505090"/>
            <a:ext cx="69441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en-US" sz="2000" b="1" dirty="0" smtClean="0"/>
              <a:t>0</a:t>
            </a:r>
            <a:r>
              <a:rPr lang="ru-RU" sz="2000" b="1" dirty="0" smtClean="0"/>
              <a:t>/</a:t>
            </a:r>
            <a:r>
              <a:rPr lang="en-US" sz="2000" b="1" dirty="0" smtClean="0"/>
              <a:t>108</a:t>
            </a:r>
            <a:r>
              <a:rPr lang="ru-RU" sz="2000" b="1" dirty="0" smtClean="0"/>
              <a:t>,000</a:t>
            </a: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Scott DB, et al.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Int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 J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Anaesth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1995;4:133–139.</a:t>
            </a:r>
            <a:endParaRPr lang="ru-RU" sz="10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5900" y="3297178"/>
            <a:ext cx="69441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en-US" sz="2000" b="1" dirty="0" smtClean="0"/>
              <a:t>0</a:t>
            </a:r>
            <a:r>
              <a:rPr lang="ru-RU" sz="2000" b="1" dirty="0" smtClean="0"/>
              <a:t>/</a:t>
            </a:r>
            <a:r>
              <a:rPr lang="en-US" sz="2000" b="1" dirty="0" smtClean="0"/>
              <a:t>13</a:t>
            </a:r>
            <a:r>
              <a:rPr lang="ru-RU" sz="2000" b="1" dirty="0" smtClean="0"/>
              <a:t>,00</a:t>
            </a:r>
            <a:r>
              <a:rPr lang="en-US" sz="2000" b="1" dirty="0" smtClean="0"/>
              <a:t>7</a:t>
            </a: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Holdcroft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A, et al. Br J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Anaesth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1995;75:522–526.</a:t>
            </a:r>
            <a:endParaRPr lang="ru-RU" sz="1000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15900" y="4161274"/>
            <a:ext cx="69441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en-US" sz="2000" b="1" dirty="0" smtClean="0"/>
              <a:t>0</a:t>
            </a:r>
            <a:r>
              <a:rPr lang="ru-RU" sz="2000" b="1" dirty="0" smtClean="0"/>
              <a:t>/</a:t>
            </a:r>
            <a:r>
              <a:rPr lang="en-US" sz="2000" b="1" dirty="0" smtClean="0"/>
              <a:t>9</a:t>
            </a:r>
            <a:r>
              <a:rPr lang="ru-RU" sz="2000" b="1" dirty="0" smtClean="0"/>
              <a:t>,</a:t>
            </a:r>
            <a:r>
              <a:rPr lang="en-US" sz="2000" b="1" dirty="0" smtClean="0"/>
              <a:t>4</a:t>
            </a:r>
            <a:r>
              <a:rPr lang="ru-RU" sz="2000" b="1" dirty="0" smtClean="0"/>
              <a:t>00</a:t>
            </a: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Ongt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BY, et al.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Anaesth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accent1">
                    <a:lumMod val="50000"/>
                  </a:schemeClr>
                </a:solidFill>
              </a:rPr>
              <a:t>Analg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</a:rPr>
              <a:t> 66:18, 1987.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15900" y="5045114"/>
            <a:ext cx="52201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>
                <a:solidFill>
                  <a:srgbClr val="00664D"/>
                </a:solidFill>
              </a:rPr>
              <a:t>Оценка: 1 в 150 000 – 225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endParaRPr lang="en-US" sz="2000" b="1" dirty="0" smtClean="0">
              <a:solidFill>
                <a:srgbClr val="006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7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Эпидуральная гематома (тромбоциты)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64330"/>
            <a:ext cx="7018676" cy="14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Тяжелая </a:t>
            </a:r>
            <a:r>
              <a:rPr lang="ru-RU" sz="2000" b="1" dirty="0"/>
              <a:t>ПЭ с двойней (АД =145/102</a:t>
            </a:r>
            <a:r>
              <a:rPr lang="ru-RU" sz="2000" b="1" dirty="0" smtClean="0"/>
              <a:t>)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Тромбоциты </a:t>
            </a:r>
            <a:r>
              <a:rPr lang="ru-RU" sz="2000" b="1" dirty="0"/>
              <a:t>= </a:t>
            </a:r>
            <a:r>
              <a:rPr lang="ru-RU" sz="2000" b="1" dirty="0" smtClean="0"/>
              <a:t>71.000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>
                <a:solidFill>
                  <a:srgbClr val="000000"/>
                </a:solidFill>
              </a:rPr>
              <a:t>пациентка получила 6 ед. т</a:t>
            </a:r>
            <a:r>
              <a:rPr lang="ru-RU" sz="2000" b="1" dirty="0" smtClean="0">
                <a:solidFill>
                  <a:srgbClr val="000000"/>
                </a:solidFill>
              </a:rPr>
              <a:t>ромбоцитов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228" y="6093296"/>
            <a:ext cx="815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 Yuen T</a:t>
            </a:r>
            <a:r>
              <a:rPr lang="en-US" sz="1600" i="1" dirty="0" smtClean="0"/>
              <a:t>.</a:t>
            </a:r>
            <a:r>
              <a:rPr lang="ru-RU" sz="1600" i="1" dirty="0" smtClean="0"/>
              <a:t> </a:t>
            </a:r>
            <a:r>
              <a:rPr lang="en-US" sz="1600" i="1" dirty="0" smtClean="0"/>
              <a:t>S</a:t>
            </a:r>
            <a:r>
              <a:rPr lang="en-US" sz="1600" i="1" dirty="0"/>
              <a:t>. </a:t>
            </a:r>
            <a:r>
              <a:rPr lang="en-US" sz="1600" i="1" dirty="0" err="1"/>
              <a:t>Anaesthesia</a:t>
            </a:r>
            <a:r>
              <a:rPr lang="en-US" sz="1600" i="1" dirty="0"/>
              <a:t> </a:t>
            </a:r>
            <a:r>
              <a:rPr lang="en-US" sz="1600" i="1" dirty="0" smtClean="0"/>
              <a:t>19</a:t>
            </a:r>
            <a:r>
              <a:rPr lang="ru-RU" sz="1600" i="1" dirty="0" smtClean="0"/>
              <a:t>9</a:t>
            </a:r>
            <a:r>
              <a:rPr lang="en-US" sz="1600" i="1" dirty="0" smtClean="0"/>
              <a:t>9;54</a:t>
            </a:r>
            <a:r>
              <a:rPr lang="en-US" sz="1600" i="1" dirty="0"/>
              <a:t>:</a:t>
            </a:r>
            <a:r>
              <a:rPr lang="en-US" sz="1600" i="1" dirty="0" smtClean="0"/>
              <a:t>350</a:t>
            </a:r>
            <a:r>
              <a:rPr lang="ru-RU" sz="1600" i="1" dirty="0"/>
              <a:t>–</a:t>
            </a:r>
            <a:r>
              <a:rPr lang="ru-RU" sz="1600" i="1" dirty="0" smtClean="0"/>
              <a:t>35</a:t>
            </a:r>
            <a:r>
              <a:rPr lang="en-US" sz="1600" i="1" dirty="0" smtClean="0"/>
              <a:t>4</a:t>
            </a:r>
            <a:endParaRPr lang="en-US" sz="16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5900" y="3227105"/>
            <a:ext cx="7018676" cy="14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Эпидуральная для </a:t>
            </a:r>
            <a:r>
              <a:rPr lang="ru-RU" sz="2000" b="1" dirty="0" smtClean="0"/>
              <a:t>КС</a:t>
            </a:r>
            <a:br>
              <a:rPr lang="ru-RU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Судорожный приступ через 1 час после процедуры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>
                <a:solidFill>
                  <a:srgbClr val="000000"/>
                </a:solidFill>
              </a:rPr>
              <a:t>отсутствовали движения в ногах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5900" y="4725144"/>
            <a:ext cx="70186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КТ </a:t>
            </a:r>
            <a:r>
              <a:rPr lang="ru-RU" sz="2000" b="1" dirty="0" smtClean="0"/>
              <a:t>– </a:t>
            </a:r>
            <a:r>
              <a:rPr lang="ru-RU" sz="2000" b="1" dirty="0"/>
              <a:t>эпидуральная </a:t>
            </a:r>
            <a:r>
              <a:rPr lang="ru-RU" sz="2000" b="1" dirty="0" smtClean="0"/>
              <a:t>гематома</a:t>
            </a:r>
            <a:br>
              <a:rPr lang="ru-RU" sz="2000" b="1" dirty="0" smtClean="0"/>
            </a:br>
            <a:endParaRPr lang="ru-RU" sz="2000" b="1" dirty="0" smtClean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Ламинэктомия </a:t>
            </a:r>
            <a:r>
              <a:rPr lang="ru-RU" sz="2000" b="1" dirty="0" smtClean="0"/>
              <a:t>– </a:t>
            </a:r>
            <a:r>
              <a:rPr lang="ru-RU" sz="2000" b="1" dirty="0"/>
              <a:t>удалено 4 мл крови</a:t>
            </a: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 descr="Screen Shot 2014-12-27 at 16.17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473656"/>
            <a:ext cx="4572000" cy="3858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343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Действующая мировая практика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489318"/>
              </p:ext>
            </p:extLst>
          </p:nvPr>
        </p:nvGraphicFramePr>
        <p:xfrm>
          <a:off x="251520" y="1652394"/>
          <a:ext cx="8442747" cy="38488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7913"/>
                <a:gridCol w="2878434"/>
                <a:gridCol w="2576400"/>
              </a:tblGrid>
              <a:tr h="984518">
                <a:tc>
                  <a:txBody>
                    <a:bodyPr/>
                    <a:lstStyle/>
                    <a:p>
                      <a:r>
                        <a:rPr lang="ru-RU" dirty="0" smtClean="0"/>
                        <a:t>Эпидуральная</a:t>
                      </a:r>
                      <a:r>
                        <a:rPr lang="en-US" dirty="0" smtClean="0">
                          <a:effectLst/>
                        </a:rPr>
                        <a:t> 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Идеопатическая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тромбоцитопеническая</a:t>
                      </a:r>
                      <a:r>
                        <a:rPr lang="en-US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пурпура</a:t>
                      </a:r>
                      <a:r>
                        <a:rPr lang="en-US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=213</a:t>
                      </a:r>
                      <a:r>
                        <a:rPr lang="ru-RU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Преэклампсия</a:t>
                      </a:r>
                      <a:r>
                        <a:rPr lang="en-US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n=224</a:t>
                      </a:r>
                      <a:endParaRPr lang="en-US" dirty="0"/>
                    </a:p>
                  </a:txBody>
                  <a:tcPr anchor="ctr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Тромбоциты &gt;100 000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96%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96%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Тромбоциты &gt;80–99 000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74%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64%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78%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72%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Тромбоциты 50–79 000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31%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22%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22%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Тромбоциты &lt; 50 000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спинальная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7%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эпидуральная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5900" y="5517232"/>
            <a:ext cx="846055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on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5518860"/>
            <a:ext cx="905023" cy="9111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228" y="6093296"/>
            <a:ext cx="815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smtClean="0"/>
              <a:t>Wee L</a:t>
            </a:r>
            <a:r>
              <a:rPr lang="ru-RU" sz="1600" i="1" dirty="0" smtClean="0"/>
              <a:t>.</a:t>
            </a:r>
            <a:r>
              <a:rPr lang="en-US" sz="1600" i="1" dirty="0" smtClean="0"/>
              <a:t> et al.</a:t>
            </a:r>
            <a:r>
              <a:rPr lang="ru-RU" sz="1600" i="1" dirty="0" smtClean="0"/>
              <a:t> </a:t>
            </a:r>
            <a:r>
              <a:rPr lang="en-US" sz="1600" i="1" dirty="0"/>
              <a:t>Int. </a:t>
            </a:r>
            <a:r>
              <a:rPr lang="en-US" sz="1600" i="1" dirty="0" smtClean="0"/>
              <a:t>J </a:t>
            </a:r>
            <a:r>
              <a:rPr lang="en-US" sz="1600" i="1" dirty="0" err="1" smtClean="0"/>
              <a:t>Obstet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Anesth</a:t>
            </a:r>
            <a:r>
              <a:rPr lang="en-US" sz="1600" i="1" dirty="0" smtClean="0"/>
              <a:t> 2002;11:</a:t>
            </a:r>
            <a:r>
              <a:rPr lang="ru-RU" sz="1600" i="1" dirty="0" smtClean="0"/>
              <a:t>1</a:t>
            </a:r>
            <a:r>
              <a:rPr lang="en-US" sz="1600" i="1" dirty="0" smtClean="0"/>
              <a:t>7</a:t>
            </a:r>
            <a:r>
              <a:rPr lang="ru-RU" sz="1600" i="1" dirty="0" smtClean="0"/>
              <a:t>0</a:t>
            </a:r>
            <a:r>
              <a:rPr lang="en-US" sz="1600" i="1" dirty="0" smtClean="0"/>
              <a:t>–</a:t>
            </a:r>
            <a:r>
              <a:rPr lang="ru-RU" sz="1600" i="1" dirty="0" smtClean="0"/>
              <a:t>5.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065241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Действующая мировая практика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105167"/>
              </p:ext>
            </p:extLst>
          </p:nvPr>
        </p:nvGraphicFramePr>
        <p:xfrm>
          <a:off x="251520" y="1700808"/>
          <a:ext cx="8442747" cy="19011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7913"/>
                <a:gridCol w="2878434"/>
                <a:gridCol w="2576400"/>
              </a:tblGrid>
              <a:tr h="334616">
                <a:tc>
                  <a:txBody>
                    <a:bodyPr/>
                    <a:lstStyle/>
                    <a:p>
                      <a:r>
                        <a:rPr lang="ru-RU" dirty="0" smtClean="0"/>
                        <a:t>Эпидуральная</a:t>
                      </a:r>
                      <a:r>
                        <a:rPr lang="en-US" dirty="0" smtClean="0">
                          <a:effectLst/>
                        </a:rPr>
                        <a:t> 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Академические (</a:t>
                      </a:r>
                      <a:r>
                        <a:rPr lang="ru-RU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=113)</a:t>
                      </a:r>
                      <a:endParaRPr 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Частные (</a:t>
                      </a:r>
                      <a:r>
                        <a:rPr lang="ru-RU" sz="1800" b="1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1800" b="1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=94)</a:t>
                      </a:r>
                      <a:endParaRPr lang="en-US" dirty="0"/>
                    </a:p>
                  </a:txBody>
                  <a:tcPr anchor="ctr"/>
                </a:tc>
              </a:tr>
              <a:tr h="3346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Тромбоциты &gt;100 000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</a:tr>
              <a:tr h="33461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Тромбоциты &gt;80–99 000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</a:tr>
              <a:tr h="33461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Тромбоциты 50–79 000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 </a:t>
                      </a:r>
                      <a:endParaRPr lang="en-US" dirty="0"/>
                    </a:p>
                  </a:txBody>
                  <a:tcPr/>
                </a:tc>
              </a:tr>
              <a:tr h="4381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Тромбоциты &lt; 50 000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7108" y="3573016"/>
            <a:ext cx="846055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on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5518860"/>
            <a:ext cx="905023" cy="9111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1228" y="6093296"/>
            <a:ext cx="815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err="1" smtClean="0"/>
              <a:t>Be</a:t>
            </a:r>
            <a:r>
              <a:rPr lang="en-US" sz="1600" i="1" dirty="0" err="1"/>
              <a:t>i</a:t>
            </a:r>
            <a:r>
              <a:rPr lang="en-US" sz="1600" i="1" dirty="0" err="1" smtClean="0"/>
              <a:t>lin</a:t>
            </a:r>
            <a:r>
              <a:rPr lang="en-US" sz="1600" i="1" dirty="0" smtClean="0"/>
              <a:t> </a:t>
            </a:r>
            <a:r>
              <a:rPr lang="en-US" sz="1600" i="1" dirty="0"/>
              <a:t>Y</a:t>
            </a:r>
            <a:r>
              <a:rPr lang="ru-RU" sz="1600" i="1" dirty="0" smtClean="0"/>
              <a:t>.</a:t>
            </a:r>
            <a:r>
              <a:rPr lang="en-US" sz="1600" i="1" dirty="0" smtClean="0"/>
              <a:t> et al.</a:t>
            </a:r>
            <a:r>
              <a:rPr lang="ru-RU" sz="1600" i="1" dirty="0" smtClean="0"/>
              <a:t> </a:t>
            </a:r>
            <a:r>
              <a:rPr lang="en-US" sz="1600" i="1" dirty="0" err="1" smtClean="0"/>
              <a:t>Anesth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Analg</a:t>
            </a:r>
            <a:r>
              <a:rPr lang="en-US" sz="1600" i="1" dirty="0" smtClean="0"/>
              <a:t> 1996;83:735–41.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36496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 rot="18398539">
            <a:off x="791067" y="2836805"/>
            <a:ext cx="1691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rgbClr val="00664D"/>
                </a:solidFill>
              </a:rPr>
              <a:t>Тромбоциты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3149195">
            <a:off x="3830795" y="2817352"/>
            <a:ext cx="16561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rgbClr val="00664D"/>
                </a:solidFill>
              </a:rPr>
              <a:t>Сосудистый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43708" y="5004709"/>
            <a:ext cx="237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Белки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коагуляции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11560" y="1662668"/>
            <a:ext cx="5040560" cy="3312368"/>
          </a:xfrm>
          <a:prstGeom prst="triangle">
            <a:avLst/>
          </a:prstGeom>
          <a:solidFill>
            <a:schemeClr val="accent1">
              <a:lumMod val="50000"/>
              <a:alpha val="8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4572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4D"/>
              </a:solidFill>
            </a:endParaRPr>
          </a:p>
        </p:txBody>
      </p:sp>
      <p:pic>
        <p:nvPicPr>
          <p:cNvPr id="9" name="Picture 8" descr="Screen Shot 2014-12-17 at 10.2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19" y="620713"/>
            <a:ext cx="3064382" cy="58326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Гемостаз</a:t>
            </a:r>
          </a:p>
        </p:txBody>
      </p:sp>
    </p:spTree>
    <p:extLst>
      <p:ext uri="{BB962C8B-B14F-4D97-AF65-F5344CB8AC3E}">
        <p14:creationId xmlns:p14="http://schemas.microsoft.com/office/powerpoint/2010/main" val="166260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87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Изменения тромбоцитов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192368"/>
              </p:ext>
            </p:extLst>
          </p:nvPr>
        </p:nvGraphicFramePr>
        <p:xfrm>
          <a:off x="287908" y="1700808"/>
          <a:ext cx="8532564" cy="221054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48412"/>
                <a:gridCol w="1108176"/>
                <a:gridCol w="1846961"/>
                <a:gridCol w="3029015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Нарушение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Частота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Процесс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Функция тромбоцитов</a:t>
                      </a:r>
                      <a:endParaRPr lang="en-US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Гестационное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Статический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Нормальная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Преэклампсия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/>
                        </a:rPr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Динамический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Нарушена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Идиопатическая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тромбоцитопеническая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пурпура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/>
                        </a:rPr>
                        <a:t>4%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Статический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Нормальная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Red_White_Blood_ce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20" y="3911259"/>
            <a:ext cx="3898891" cy="254207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7338" y="3933056"/>
            <a:ext cx="8533134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46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d22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9" y="1845419"/>
            <a:ext cx="3851920" cy="2663701"/>
          </a:xfrm>
          <a:prstGeom prst="rect">
            <a:avLst/>
          </a:prstGeom>
        </p:spPr>
      </p:pic>
      <p:pic>
        <p:nvPicPr>
          <p:cNvPr id="6" name="Picture 5" descr="Screen-Shot-2014-12-18-at-16.17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8" y="1034828"/>
            <a:ext cx="8928100" cy="131405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Тромбоцитопения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7620" y="2348880"/>
            <a:ext cx="4786428" cy="213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Наиболее </a:t>
            </a:r>
            <a:r>
              <a:rPr lang="ru-RU" sz="2000" b="1" dirty="0"/>
              <a:t>частая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гематологическая </a:t>
            </a:r>
            <a:r>
              <a:rPr lang="ru-RU" sz="2000" b="1" dirty="0"/>
              <a:t>патология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во врем</a:t>
            </a:r>
            <a:r>
              <a:rPr lang="ru-RU" sz="2000" b="1" dirty="0"/>
              <a:t>я</a:t>
            </a:r>
            <a:r>
              <a:rPr lang="ru-RU" sz="2000" b="1" dirty="0" smtClean="0"/>
              <a:t> беременности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>
                <a:solidFill>
                  <a:srgbClr val="000000"/>
                </a:solidFill>
              </a:rPr>
              <a:t>Тромбоциты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&lt; 150 000 =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6−8%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>
                <a:solidFill>
                  <a:srgbClr val="000000"/>
                </a:solidFill>
              </a:rPr>
              <a:t>Тромбоциты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&lt; 100 000 =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0,5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−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% </a:t>
            </a:r>
            <a:endParaRPr lang="ru-RU" sz="2000" i="1" dirty="0">
              <a:solidFill>
                <a:srgbClr val="00664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900" y="5840060"/>
            <a:ext cx="815772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err="1" smtClean="0"/>
              <a:t>Be</a:t>
            </a:r>
            <a:r>
              <a:rPr lang="en-US" sz="1600" i="1" dirty="0" err="1"/>
              <a:t>i</a:t>
            </a:r>
            <a:r>
              <a:rPr lang="en-US" sz="1600" i="1" dirty="0" err="1" smtClean="0"/>
              <a:t>lin</a:t>
            </a:r>
            <a:r>
              <a:rPr lang="en-US" sz="1600" i="1" dirty="0" smtClean="0"/>
              <a:t> </a:t>
            </a:r>
            <a:r>
              <a:rPr lang="en-US" sz="1600" i="1" dirty="0"/>
              <a:t>Y</a:t>
            </a:r>
            <a:r>
              <a:rPr lang="ru-RU" sz="1600" i="1" dirty="0"/>
              <a:t>. </a:t>
            </a:r>
            <a:r>
              <a:rPr lang="en-US" sz="1600" i="1" dirty="0"/>
              <a:t>et al</a:t>
            </a:r>
            <a:r>
              <a:rPr lang="ru-RU" sz="1600" i="1" dirty="0"/>
              <a:t>. </a:t>
            </a:r>
            <a:r>
              <a:rPr lang="en-US" sz="1600" i="1" dirty="0" err="1"/>
              <a:t>Anesth</a:t>
            </a:r>
            <a:r>
              <a:rPr lang="en-US" sz="1600" i="1" dirty="0"/>
              <a:t>. </a:t>
            </a:r>
            <a:r>
              <a:rPr lang="en-US" sz="1600" i="1" dirty="0" err="1"/>
              <a:t>Analg</a:t>
            </a:r>
            <a:r>
              <a:rPr lang="en-US" sz="1600" i="1" dirty="0"/>
              <a:t>. 1997</a:t>
            </a:r>
            <a:r>
              <a:rPr lang="en-US" sz="1600" i="1" dirty="0" smtClean="0"/>
              <a:t>;</a:t>
            </a:r>
            <a:r>
              <a:rPr lang="ru-RU" sz="1600" i="1" dirty="0" smtClean="0"/>
              <a:t> </a:t>
            </a:r>
            <a:r>
              <a:rPr lang="en-US" sz="1600" i="1" dirty="0" smtClean="0"/>
              <a:t>85:</a:t>
            </a:r>
            <a:r>
              <a:rPr lang="ru-RU" sz="1600" i="1" dirty="0" smtClean="0"/>
              <a:t> </a:t>
            </a:r>
            <a:r>
              <a:rPr lang="en-US" sz="1600" i="1" dirty="0" smtClean="0"/>
              <a:t>385−</a:t>
            </a:r>
            <a:r>
              <a:rPr lang="ru-RU" sz="1600" i="1" dirty="0" smtClean="0"/>
              <a:t>38</a:t>
            </a:r>
            <a:r>
              <a:rPr lang="en-US" sz="1600" i="1" dirty="0" smtClean="0"/>
              <a:t>8</a:t>
            </a:r>
            <a:endParaRPr lang="en-US" sz="1600" i="1" dirty="0"/>
          </a:p>
          <a:p>
            <a:r>
              <a:rPr lang="ru-RU" sz="1600" i="1" dirty="0"/>
              <a:t> </a:t>
            </a:r>
            <a:r>
              <a:rPr lang="ru-RU" sz="1600" i="1" dirty="0" err="1"/>
              <a:t>Rolbin</a:t>
            </a:r>
            <a:r>
              <a:rPr lang="ru-RU" sz="1600" i="1" dirty="0"/>
              <a:t> </a:t>
            </a:r>
            <a:r>
              <a:rPr lang="ru-RU" sz="1600" i="1" dirty="0" err="1"/>
              <a:t>S</a:t>
            </a:r>
            <a:r>
              <a:rPr lang="ru-RU" sz="1600" i="1" dirty="0" smtClean="0"/>
              <a:t>. </a:t>
            </a:r>
            <a:r>
              <a:rPr lang="ru-RU" sz="1600" i="1" dirty="0" err="1" smtClean="0"/>
              <a:t>H</a:t>
            </a:r>
            <a:r>
              <a:rPr lang="ru-RU" sz="1600" i="1" dirty="0"/>
              <a:t>. </a:t>
            </a:r>
            <a:r>
              <a:rPr lang="ru-RU" sz="1600" i="1" dirty="0" err="1"/>
              <a:t>et</a:t>
            </a:r>
            <a:r>
              <a:rPr lang="ru-RU" sz="1600" i="1" dirty="0"/>
              <a:t> </a:t>
            </a:r>
            <a:r>
              <a:rPr lang="ru-RU" sz="1600" i="1" dirty="0" err="1"/>
              <a:t>al</a:t>
            </a:r>
            <a:r>
              <a:rPr lang="ru-RU" sz="1600" i="1" dirty="0"/>
              <a:t>. </a:t>
            </a:r>
            <a:r>
              <a:rPr lang="ru-RU" sz="1600" i="1" dirty="0" err="1"/>
              <a:t>Obstet</a:t>
            </a:r>
            <a:r>
              <a:rPr lang="ru-RU" sz="1600" i="1" dirty="0"/>
              <a:t>. </a:t>
            </a:r>
            <a:r>
              <a:rPr lang="ru-RU" sz="1600" i="1" dirty="0" err="1"/>
              <a:t>Gynecol</a:t>
            </a:r>
            <a:r>
              <a:rPr lang="ru-RU" sz="1600" i="1" dirty="0"/>
              <a:t>. 1998</a:t>
            </a:r>
            <a:r>
              <a:rPr lang="ru-RU" sz="1600" i="1" dirty="0" smtClean="0"/>
              <a:t>; 71: 918</a:t>
            </a:r>
            <a:r>
              <a:rPr lang="en-US" sz="1600" i="1" dirty="0"/>
              <a:t>−</a:t>
            </a:r>
            <a:r>
              <a:rPr lang="ru-RU" sz="1600" i="1" dirty="0" smtClean="0"/>
              <a:t>920</a:t>
            </a:r>
            <a:r>
              <a:rPr lang="en-US" sz="1600" i="1" dirty="0" smtClean="0"/>
              <a:t> </a:t>
            </a:r>
            <a:endParaRPr lang="en-US" sz="1600" i="1" dirty="0"/>
          </a:p>
        </p:txBody>
      </p:sp>
      <p:pic>
        <p:nvPicPr>
          <p:cNvPr id="4" name="Picture 3" descr="Screen Shot 2014-12-18 at 16.31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13"/>
            <a:ext cx="215899" cy="5832623"/>
          </a:xfrm>
          <a:prstGeom prst="rect">
            <a:avLst/>
          </a:prstGeom>
        </p:spPr>
      </p:pic>
      <p:pic>
        <p:nvPicPr>
          <p:cNvPr id="5" name="Picture 4" descr="Screen Shot 2014-12-18 at 16.19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78" y="4510362"/>
            <a:ext cx="3851920" cy="193260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33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328262"/>
            <a:ext cx="8928100" cy="2460584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Значение </a:t>
            </a:r>
            <a:r>
              <a:rPr lang="ru-RU" b="1" dirty="0" smtClean="0">
                <a:solidFill>
                  <a:srgbClr val="FFE4C9"/>
                </a:solidFill>
              </a:rPr>
              <a:t>тромбоцитов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35696" y="4040983"/>
            <a:ext cx="291594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1800" b="1" dirty="0">
                <a:solidFill>
                  <a:srgbClr val="00664D"/>
                </a:solidFill>
              </a:rPr>
              <a:t>Первичный </a:t>
            </a:r>
            <a:r>
              <a:rPr lang="ru-RU" sz="1800" b="1" dirty="0" smtClean="0">
                <a:solidFill>
                  <a:srgbClr val="00664D"/>
                </a:solidFill>
              </a:rPr>
              <a:t>гемостаз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1800" dirty="0" smtClean="0"/>
              <a:t>адгезия </a:t>
            </a:r>
            <a:endParaRPr lang="ru-RU" sz="1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1800" dirty="0"/>
              <a:t>а</a:t>
            </a:r>
            <a:r>
              <a:rPr lang="ru-RU" sz="1800" dirty="0" smtClean="0"/>
              <a:t>ктивация</a:t>
            </a:r>
            <a:endParaRPr lang="ru-RU" sz="1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1800" dirty="0" smtClean="0"/>
              <a:t>агрегация</a:t>
            </a:r>
            <a:endParaRPr lang="ru-RU" sz="1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16016" y="4052098"/>
            <a:ext cx="4427984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1800" b="1" dirty="0">
                <a:solidFill>
                  <a:srgbClr val="00664D"/>
                </a:solidFill>
              </a:rPr>
              <a:t>Вторичный </a:t>
            </a:r>
            <a:r>
              <a:rPr lang="ru-RU" sz="1800" b="1" dirty="0" smtClean="0">
                <a:solidFill>
                  <a:srgbClr val="00664D"/>
                </a:solidFill>
              </a:rPr>
              <a:t>гемостаз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1800" dirty="0" smtClean="0"/>
              <a:t>коагуляционый каскад</a:t>
            </a:r>
            <a:endParaRPr lang="ru-RU" sz="1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1800" dirty="0" smtClean="0"/>
              <a:t>формирование фибрина</a:t>
            </a:r>
            <a:endParaRPr lang="ru-RU" sz="18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1800" dirty="0" smtClean="0"/>
              <a:t>на </a:t>
            </a:r>
            <a:r>
              <a:rPr lang="ru-RU" sz="1800" dirty="0"/>
              <a:t>мембране </a:t>
            </a:r>
            <a:r>
              <a:rPr lang="ru-RU" sz="1800" dirty="0" smtClean="0"/>
              <a:t>тромбоцита</a:t>
            </a:r>
            <a:endParaRPr lang="ru-RU" sz="1800" dirty="0"/>
          </a:p>
        </p:txBody>
      </p:sp>
      <p:sp>
        <p:nvSpPr>
          <p:cNvPr id="4" name="Rectangle 3"/>
          <p:cNvSpPr/>
          <p:nvPr/>
        </p:nvSpPr>
        <p:spPr>
          <a:xfrm>
            <a:off x="3707904" y="1539394"/>
            <a:ext cx="230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Тромбоцитарная пробка</a:t>
            </a:r>
            <a:r>
              <a:rPr lang="en-US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44092" y="1358166"/>
            <a:ext cx="1331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Эритроцит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5879266" y="2185050"/>
            <a:ext cx="11369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Эндотелий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339752" y="3356992"/>
            <a:ext cx="1034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Коллаген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5220072" y="3467884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FF9966"/>
                </a:solidFill>
              </a:rPr>
              <a:t>Сторона поражения </a:t>
            </a:r>
            <a:r>
              <a:rPr lang="ru-RU" sz="1600" i="1" dirty="0" smtClean="0">
                <a:solidFill>
                  <a:srgbClr val="FF9966"/>
                </a:solidFill>
              </a:rPr>
              <a:t>сосудистой </a:t>
            </a:r>
            <a:r>
              <a:rPr lang="ru-RU" sz="1600" i="1" dirty="0">
                <a:solidFill>
                  <a:srgbClr val="FF9966"/>
                </a:solidFill>
              </a:rPr>
              <a:t>стенки</a:t>
            </a:r>
            <a:endParaRPr lang="en-US" sz="1600" i="1" dirty="0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55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Тест на продолжительность времени кровотечения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46570"/>
            <a:ext cx="629859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Выполняется два надреза (царапины)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и </a:t>
            </a:r>
            <a:r>
              <a:rPr lang="ru-RU" sz="2000" b="1" dirty="0"/>
              <a:t>контролируется время образования </a:t>
            </a:r>
            <a:r>
              <a:rPr lang="ru-RU" sz="2000" b="1" dirty="0" smtClean="0"/>
              <a:t>сгустка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Норма </a:t>
            </a:r>
            <a:r>
              <a:rPr lang="ru-RU" sz="2000" b="1" dirty="0"/>
              <a:t>&lt;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10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мин 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n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51" y="2364730"/>
            <a:ext cx="4591749" cy="39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21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Тесты по функциям тромбоцитов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7956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0000"/>
                </a:solidFill>
              </a:rPr>
              <a:t>тест </a:t>
            </a:r>
            <a:r>
              <a:rPr lang="ru-RU" sz="2000" b="1" dirty="0">
                <a:solidFill>
                  <a:srgbClr val="000000"/>
                </a:solidFill>
              </a:rPr>
              <a:t>на продолжительность </a:t>
            </a:r>
            <a:r>
              <a:rPr lang="ru-RU" sz="2000" b="1" dirty="0" smtClean="0">
                <a:solidFill>
                  <a:srgbClr val="000000"/>
                </a:solidFill>
              </a:rPr>
              <a:t>времени </a:t>
            </a:r>
            <a:r>
              <a:rPr lang="ru-RU" sz="2000" b="1" dirty="0">
                <a:solidFill>
                  <a:srgbClr val="000000"/>
                </a:solidFill>
              </a:rPr>
              <a:t>кровотечения</a:t>
            </a:r>
            <a:endParaRPr lang="ru-RU" sz="2000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4-12-27 at 13.53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5833309" cy="36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6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5 at 11.01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89" y="222508"/>
            <a:ext cx="2264564" cy="142214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2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идиопатической тромбоцитопенической </a:t>
            </a:r>
            <a:r>
              <a:rPr lang="ru-RU" sz="2000" b="1" dirty="0" smtClean="0"/>
              <a:t>пурпурой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хронически = </a:t>
            </a:r>
            <a:r>
              <a:rPr lang="ru-RU" sz="2000" b="1" dirty="0">
                <a:solidFill>
                  <a:srgbClr val="00664D"/>
                </a:solidFill>
              </a:rPr>
              <a:t>75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Пациентка </a:t>
            </a:r>
            <a:r>
              <a:rPr lang="ru-RU" sz="2000" b="1" dirty="0"/>
              <a:t>очень активна −</a:t>
            </a:r>
            <a:r>
              <a:rPr lang="ru-RU" sz="2000" b="1" dirty="0" smtClean="0"/>
              <a:t> </a:t>
            </a:r>
            <a:r>
              <a:rPr lang="ru-RU" sz="2000" b="1" dirty="0"/>
              <a:t>занимается </a:t>
            </a:r>
            <a:r>
              <a:rPr lang="ru-RU" sz="2000" b="1" dirty="0" smtClean="0"/>
              <a:t>скалолазанием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Гематом </a:t>
            </a:r>
            <a:r>
              <a:rPr lang="ru-RU" sz="2000" b="1" dirty="0"/>
              <a:t>(синяков) никогда не </a:t>
            </a:r>
            <a:r>
              <a:rPr lang="ru-RU" sz="2000" b="1" dirty="0" smtClean="0"/>
              <a:t>было</a:t>
            </a:r>
            <a:endParaRPr lang="en-US" sz="2000" b="1" dirty="0" smtClean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endParaRPr lang="en-US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664D"/>
                </a:solidFill>
              </a:rPr>
              <a:t>Можно </a:t>
            </a:r>
            <a:r>
              <a:rPr lang="ru-RU" sz="2000" b="1" dirty="0">
                <a:solidFill>
                  <a:srgbClr val="00664D"/>
                </a:solidFill>
              </a:rPr>
              <a:t>выполнить  ЭА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275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Тесты по функциям тромбоцитов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7956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0000"/>
                </a:solidFill>
              </a:rPr>
              <a:t>тест </a:t>
            </a:r>
            <a:r>
              <a:rPr lang="ru-RU" sz="2000" b="1" dirty="0">
                <a:solidFill>
                  <a:srgbClr val="000000"/>
                </a:solidFill>
              </a:rPr>
              <a:t>на продолжительность </a:t>
            </a:r>
            <a:r>
              <a:rPr lang="ru-RU" sz="2000" b="1" dirty="0" smtClean="0">
                <a:solidFill>
                  <a:srgbClr val="000000"/>
                </a:solidFill>
              </a:rPr>
              <a:t>времени</a:t>
            </a:r>
            <a:endParaRPr lang="ru-RU" sz="2000" i="1" dirty="0">
              <a:solidFill>
                <a:srgbClr val="00664D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" y="2420888"/>
            <a:ext cx="8928100" cy="340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2412" y="6093296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b="1" dirty="0">
                <a:latin typeface="Arial" charset="0"/>
              </a:rPr>
              <a:t>Kung S et al. Blood 1998;91:</a:t>
            </a:r>
            <a:r>
              <a:rPr lang="en-GB" sz="1200" b="1" dirty="0" smtClean="0">
                <a:latin typeface="Arial" charset="0"/>
              </a:rPr>
              <a:t>784</a:t>
            </a:r>
            <a:r>
              <a:rPr lang="ru-RU" sz="1200" b="1" dirty="0" smtClean="0">
                <a:latin typeface="Arial" charset="0"/>
              </a:rPr>
              <a:t>–</a:t>
            </a:r>
            <a:r>
              <a:rPr lang="en-GB" sz="1200" b="1" dirty="0" smtClean="0">
                <a:latin typeface="Arial" charset="0"/>
              </a:rPr>
              <a:t>790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6972" y="6685608"/>
            <a:ext cx="4355028" cy="17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dirty="0">
                <a:latin typeface="Arial" charset="0"/>
              </a:rPr>
              <a:t>©1998 by American Society of </a:t>
            </a:r>
            <a:r>
              <a:rPr lang="en-GB" sz="1000" dirty="0" err="1">
                <a:latin typeface="Arial" charset="0"/>
              </a:rPr>
              <a:t>Hematology</a:t>
            </a:r>
            <a:endParaRPr lang="en-GB" sz="1000" dirty="0"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-Shot-2014-12-27-at-13.56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36" y="6490891"/>
            <a:ext cx="1136764" cy="3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74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Тесты по функциям тромбоцитов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7956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err="1" smtClean="0">
                <a:solidFill>
                  <a:srgbClr val="000000"/>
                </a:solidFill>
              </a:rPr>
              <a:t>тромбоэластография</a:t>
            </a:r>
            <a:endParaRPr lang="ru-RU" sz="2000" b="1" dirty="0" smtClean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27 at 14.23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0888"/>
            <a:ext cx="6660356" cy="38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22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Тесты по функциям тромбоцитов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7956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0000"/>
                </a:solidFill>
              </a:rPr>
              <a:t>тромбоэластография</a:t>
            </a:r>
            <a:endParaRPr lang="ru-RU" sz="2000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27 at 13.10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79"/>
            <a:ext cx="6264696" cy="40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3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Проблема всех тестов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1" y="1652544"/>
            <a:ext cx="4788148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0000"/>
                </a:solidFill>
              </a:rPr>
              <a:t>Воспроизводимы </a:t>
            </a:r>
            <a:r>
              <a:rPr lang="ru-RU" sz="2000" b="1" dirty="0">
                <a:solidFill>
                  <a:srgbClr val="000000"/>
                </a:solidFill>
              </a:rPr>
              <a:t>ли результаты</a:t>
            </a:r>
            <a:r>
              <a:rPr lang="ru-RU" sz="2000" b="1" dirty="0" smtClean="0">
                <a:solidFill>
                  <a:srgbClr val="000000"/>
                </a:solidFill>
              </a:rPr>
              <a:t>?</a:t>
            </a:r>
            <a:r>
              <a:rPr lang="en-US" sz="2000" b="1" dirty="0" smtClean="0">
                <a:solidFill>
                  <a:srgbClr val="000000"/>
                </a:solidFill>
              </a:rPr>
              <a:t/>
            </a:r>
            <a:br>
              <a:rPr lang="en-US" sz="2000" b="1" dirty="0" smtClean="0">
                <a:solidFill>
                  <a:srgbClr val="000000"/>
                </a:solidFill>
              </a:rPr>
            </a:br>
            <a:endParaRPr lang="ru-RU" sz="1000" b="1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0000"/>
                </a:solidFill>
              </a:rPr>
              <a:t>Как </a:t>
            </a:r>
            <a:r>
              <a:rPr lang="ru-RU" sz="2000" b="1" dirty="0">
                <a:solidFill>
                  <a:srgbClr val="000000"/>
                </a:solidFill>
              </a:rPr>
              <a:t>интерпретировать результаты</a:t>
            </a:r>
            <a:r>
              <a:rPr lang="ru-RU" sz="2000" b="1" dirty="0" smtClean="0">
                <a:solidFill>
                  <a:srgbClr val="000000"/>
                </a:solidFill>
              </a:rPr>
              <a:t>?</a:t>
            </a:r>
            <a:r>
              <a:rPr lang="en-US" sz="2000" b="1" dirty="0" smtClean="0">
                <a:solidFill>
                  <a:srgbClr val="000000"/>
                </a:solidFill>
              </a:rPr>
              <a:t/>
            </a:r>
            <a:br>
              <a:rPr lang="en-US" sz="2000" b="1" dirty="0" smtClean="0">
                <a:solidFill>
                  <a:srgbClr val="000000"/>
                </a:solidFill>
              </a:rPr>
            </a:br>
            <a:endParaRPr lang="en-US" sz="1000" b="1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i="1" dirty="0" smtClean="0">
                <a:solidFill>
                  <a:srgbClr val="000000"/>
                </a:solidFill>
              </a:rPr>
              <a:t>какой </a:t>
            </a:r>
            <a:r>
              <a:rPr lang="ru-RU" sz="2000" i="1" dirty="0">
                <a:solidFill>
                  <a:srgbClr val="000000"/>
                </a:solidFill>
              </a:rPr>
              <a:t>результат коррелирует </a:t>
            </a:r>
            <a:r>
              <a:rPr lang="en-US" sz="2000" i="1" dirty="0" smtClean="0">
                <a:solidFill>
                  <a:srgbClr val="000000"/>
                </a:solidFill>
              </a:rPr>
              <a:t/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ru-RU" sz="2000" i="1" dirty="0" smtClean="0">
                <a:solidFill>
                  <a:srgbClr val="000000"/>
                </a:solidFill>
              </a:rPr>
              <a:t>с </a:t>
            </a:r>
            <a:r>
              <a:rPr lang="ru-RU" sz="2000" i="1" dirty="0">
                <a:solidFill>
                  <a:srgbClr val="000000"/>
                </a:solidFill>
              </a:rPr>
              <a:t>эпидуральной гематомой</a:t>
            </a:r>
            <a:r>
              <a:rPr lang="ru-RU" sz="2000" i="1" dirty="0" smtClean="0">
                <a:solidFill>
                  <a:srgbClr val="000000"/>
                </a:solidFill>
              </a:rPr>
              <a:t>?</a:t>
            </a:r>
            <a:r>
              <a:rPr lang="en-US" sz="2000" i="1" dirty="0" smtClean="0">
                <a:solidFill>
                  <a:srgbClr val="000000"/>
                </a:solidFill>
              </a:rPr>
              <a:t/>
            </a:r>
            <a:br>
              <a:rPr lang="en-US" sz="2000" i="1" dirty="0" smtClean="0">
                <a:solidFill>
                  <a:srgbClr val="000000"/>
                </a:solidFill>
              </a:rPr>
            </a:br>
            <a:endParaRPr lang="en-US" sz="1000" i="1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i="1" dirty="0" smtClean="0">
                <a:solidFill>
                  <a:srgbClr val="000000"/>
                </a:solidFill>
              </a:rPr>
              <a:t>нет </a:t>
            </a:r>
            <a:r>
              <a:rPr lang="ru-RU" sz="2000" i="1" dirty="0">
                <a:solidFill>
                  <a:srgbClr val="000000"/>
                </a:solidFill>
              </a:rPr>
              <a:t>ничего обязательнее, </a:t>
            </a:r>
            <a:r>
              <a:rPr lang="en-US" sz="2000" i="1" dirty="0" smtClean="0">
                <a:solidFill>
                  <a:srgbClr val="000000"/>
                </a:solidFill>
              </a:rPr>
              <a:t/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ru-RU" sz="2000" i="1" dirty="0" smtClean="0">
                <a:solidFill>
                  <a:srgbClr val="000000"/>
                </a:solidFill>
              </a:rPr>
              <a:t>чем </a:t>
            </a:r>
            <a:r>
              <a:rPr lang="ru-RU" sz="2000" i="1" dirty="0">
                <a:solidFill>
                  <a:srgbClr val="000000"/>
                </a:solidFill>
              </a:rPr>
              <a:t>количество </a:t>
            </a:r>
            <a:r>
              <a:rPr lang="ru-RU" sz="2000" i="1" dirty="0" smtClean="0">
                <a:solidFill>
                  <a:srgbClr val="000000"/>
                </a:solidFill>
              </a:rPr>
              <a:t>тромбоцитов</a:t>
            </a:r>
            <a:r>
              <a:rPr lang="en-US" sz="2000" i="1" dirty="0" smtClean="0">
                <a:solidFill>
                  <a:srgbClr val="000000"/>
                </a:solidFill>
              </a:rPr>
              <a:t/>
            </a:r>
            <a:br>
              <a:rPr lang="en-US" sz="2000" i="1" dirty="0" smtClean="0">
                <a:solidFill>
                  <a:srgbClr val="000000"/>
                </a:solidFill>
              </a:rPr>
            </a:br>
            <a:endParaRPr lang="en-US" sz="1000" i="1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i="1" dirty="0" smtClean="0">
                <a:solidFill>
                  <a:srgbClr val="000000"/>
                </a:solidFill>
              </a:rPr>
              <a:t>может </a:t>
            </a:r>
            <a:r>
              <a:rPr lang="ru-RU" sz="2000" i="1" dirty="0">
                <a:solidFill>
                  <a:srgbClr val="000000"/>
                </a:solidFill>
              </a:rPr>
              <a:t>быть просто другое </a:t>
            </a:r>
            <a:r>
              <a:rPr lang="en-US" sz="2000" i="1" dirty="0" smtClean="0">
                <a:solidFill>
                  <a:srgbClr val="000000"/>
                </a:solidFill>
              </a:rPr>
              <a:t/>
            </a:r>
            <a:br>
              <a:rPr lang="en-US" sz="2000" i="1" dirty="0" smtClean="0">
                <a:solidFill>
                  <a:srgbClr val="000000"/>
                </a:solidFill>
              </a:rPr>
            </a:br>
            <a:r>
              <a:rPr lang="ru-RU" sz="2000" i="1" dirty="0" smtClean="0">
                <a:solidFill>
                  <a:srgbClr val="000000"/>
                </a:solidFill>
              </a:rPr>
              <a:t>количество?</a:t>
            </a:r>
            <a:r>
              <a:rPr lang="en-US" sz="2000" i="1" dirty="0" smtClean="0">
                <a:solidFill>
                  <a:srgbClr val="000000"/>
                </a:solidFill>
              </a:rPr>
              <a:t/>
            </a:r>
            <a:br>
              <a:rPr lang="en-US" sz="2000" i="1" dirty="0" smtClean="0">
                <a:solidFill>
                  <a:srgbClr val="000000"/>
                </a:solidFill>
              </a:rPr>
            </a:br>
            <a:endParaRPr lang="ru-RU" sz="1000" i="1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0000"/>
                </a:solidFill>
              </a:rPr>
              <a:t>Мы </a:t>
            </a:r>
            <a:r>
              <a:rPr lang="ru-RU" sz="2000" b="1" dirty="0">
                <a:solidFill>
                  <a:srgbClr val="000000"/>
                </a:solidFill>
              </a:rPr>
              <a:t>не используем эти </a:t>
            </a:r>
            <a:r>
              <a:rPr lang="ru-RU" sz="2000" b="1" dirty="0" smtClean="0">
                <a:solidFill>
                  <a:srgbClr val="000000"/>
                </a:solidFill>
              </a:rPr>
              <a:t>понятия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18 at 15.06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54" y="1817397"/>
            <a:ext cx="4067944" cy="18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0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Предоперационная </a:t>
            </a:r>
            <a:r>
              <a:rPr lang="ru-RU" b="1" dirty="0" smtClean="0">
                <a:solidFill>
                  <a:srgbClr val="FFE4C9"/>
                </a:solidFill>
              </a:rPr>
              <a:t>оценка</a:t>
            </a:r>
            <a:r>
              <a:rPr lang="ru-RU" b="1" dirty="0">
                <a:solidFill>
                  <a:srgbClr val="FFE4C9"/>
                </a:solidFill>
              </a:rPr>
              <a:t>. До родов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64330"/>
            <a:ext cx="7018676" cy="191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уточнить </a:t>
            </a:r>
            <a:r>
              <a:rPr lang="ru-RU" sz="2000" b="1" dirty="0" smtClean="0"/>
              <a:t>этиологию</a:t>
            </a:r>
            <a:br>
              <a:rPr lang="ru-RU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консультация </a:t>
            </a:r>
            <a:r>
              <a:rPr lang="ru-RU" sz="2000" b="1" dirty="0"/>
              <a:t>гематолога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>
                <a:solidFill>
                  <a:srgbClr val="000000"/>
                </a:solidFill>
              </a:rPr>
              <a:t>связь с дисфункцией </a:t>
            </a:r>
            <a:r>
              <a:rPr lang="ru-RU" sz="2000" b="1" i="1" dirty="0" smtClean="0">
                <a:solidFill>
                  <a:srgbClr val="000000"/>
                </a:solidFill>
              </a:rPr>
              <a:t>тромбоцитов</a:t>
            </a:r>
            <a:r>
              <a:rPr lang="ru-RU" sz="2000" b="1" dirty="0" smtClean="0">
                <a:solidFill>
                  <a:srgbClr val="000000"/>
                </a:solidFill>
              </a:rPr>
              <a:t/>
            </a:r>
            <a:br>
              <a:rPr lang="ru-RU" sz="2000" b="1" dirty="0" smtClean="0">
                <a:solidFill>
                  <a:srgbClr val="000000"/>
                </a:solidFill>
              </a:rPr>
            </a:br>
            <a:endParaRPr lang="ru-RU" sz="2000" b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</a:rPr>
              <a:t>учитывать </a:t>
            </a:r>
            <a:r>
              <a:rPr lang="ru-RU" sz="2000" b="1" i="1" dirty="0">
                <a:solidFill>
                  <a:srgbClr val="000000"/>
                </a:solidFill>
              </a:rPr>
              <a:t>стероиды</a:t>
            </a:r>
            <a:endParaRPr lang="ru-RU" sz="4400" b="1" i="1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5900" y="3676962"/>
            <a:ext cx="70186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консультация анестезиолога</a:t>
            </a:r>
            <a:endParaRPr lang="ru-RU" sz="2000" b="1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2" y="3500438"/>
            <a:ext cx="3173848" cy="29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7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В родах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64330"/>
            <a:ext cx="7018676" cy="404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индивидуально у каждой </a:t>
            </a:r>
            <a:r>
              <a:rPr lang="ru-RU" sz="2000" b="1" dirty="0" smtClean="0"/>
              <a:t>пациентки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добиваться </a:t>
            </a:r>
            <a:r>
              <a:rPr lang="ru-RU" sz="2000" b="1" dirty="0"/>
              <a:t>ручного подсчета </a:t>
            </a:r>
            <a:r>
              <a:rPr lang="ru-RU" sz="2000" b="1" dirty="0" smtClean="0"/>
              <a:t>тромбоцитов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консультация гематолога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тщательный </a:t>
            </a:r>
            <a:r>
              <a:rPr lang="ru-RU" sz="2000" b="1" dirty="0"/>
              <a:t>сбор </a:t>
            </a:r>
            <a:r>
              <a:rPr lang="ru-RU" sz="2000" b="1" dirty="0" smtClean="0"/>
              <a:t>анамнеза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объективное обследование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следовать </a:t>
            </a:r>
            <a:r>
              <a:rPr lang="ru-RU" sz="2000" b="1" dirty="0"/>
              <a:t>тенденции по </a:t>
            </a:r>
            <a:r>
              <a:rPr lang="ru-RU" sz="2000" b="1" dirty="0" smtClean="0"/>
              <a:t>кол</a:t>
            </a:r>
            <a:r>
              <a:rPr lang="en-US" sz="2000" b="1" dirty="0" smtClean="0"/>
              <a:t>–</a:t>
            </a:r>
            <a:r>
              <a:rPr lang="ru-RU" sz="2000" b="1" dirty="0" err="1" smtClean="0"/>
              <a:t>ву</a:t>
            </a:r>
            <a:r>
              <a:rPr lang="ru-RU" sz="2000" b="1" dirty="0" smtClean="0"/>
              <a:t> тромбоцитов</a:t>
            </a:r>
            <a:r>
              <a:rPr lang="ru-RU" sz="2000" b="1" dirty="0" smtClean="0">
                <a:solidFill>
                  <a:srgbClr val="000000"/>
                </a:solidFill>
              </a:rPr>
              <a:t/>
            </a:r>
            <a:br>
              <a:rPr lang="ru-RU" sz="2000" b="1" dirty="0" smtClean="0">
                <a:solidFill>
                  <a:srgbClr val="000000"/>
                </a:solidFill>
              </a:rPr>
            </a:br>
            <a:endParaRPr lang="ru-RU" sz="2000" b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</a:rPr>
              <a:t>Повторить через </a:t>
            </a:r>
            <a:r>
              <a:rPr lang="ru-RU" sz="2000" b="1" i="1" dirty="0" smtClean="0">
                <a:solidFill>
                  <a:srgbClr val="00664D"/>
                </a:solidFill>
              </a:rPr>
              <a:t>6</a:t>
            </a:r>
            <a:r>
              <a:rPr lang="en-US" sz="2000" b="1" i="1" dirty="0" smtClean="0">
                <a:solidFill>
                  <a:srgbClr val="00664D"/>
                </a:solidFill>
              </a:rPr>
              <a:t>–</a:t>
            </a:r>
            <a:r>
              <a:rPr lang="ru-RU" sz="2000" b="1" i="1" dirty="0" smtClean="0">
                <a:solidFill>
                  <a:srgbClr val="00664D"/>
                </a:solidFill>
              </a:rPr>
              <a:t>12 ч</a:t>
            </a:r>
            <a:endParaRPr lang="ru-RU" sz="44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2" y="3500438"/>
            <a:ext cx="3173848" cy="29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70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В родах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64330"/>
            <a:ext cx="7018676" cy="268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не рекомендуется вспомогательные </a:t>
            </a:r>
            <a:r>
              <a:rPr lang="ru-RU" sz="2000" b="1" dirty="0" smtClean="0"/>
              <a:t>тесты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информированное </a:t>
            </a:r>
            <a:r>
              <a:rPr lang="ru-RU" sz="2000" b="1" dirty="0"/>
              <a:t>согласие </a:t>
            </a:r>
            <a:r>
              <a:rPr lang="ru-RU" sz="2000" b="1" dirty="0" smtClean="0"/>
              <a:t>– </a:t>
            </a:r>
            <a:r>
              <a:rPr lang="ru-RU" sz="2000" b="1" dirty="0"/>
              <a:t>участие </a:t>
            </a:r>
            <a:r>
              <a:rPr lang="ru-RU" sz="2000" b="1" dirty="0" smtClean="0"/>
              <a:t>пациентки</a:t>
            </a:r>
            <a:br>
              <a:rPr lang="ru-RU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нет </a:t>
            </a:r>
            <a:r>
              <a:rPr lang="ru-RU" sz="2000" b="1" dirty="0">
                <a:solidFill>
                  <a:srgbClr val="00664D"/>
                </a:solidFill>
              </a:rPr>
              <a:t>"абсолютного" </a:t>
            </a:r>
            <a:r>
              <a:rPr lang="ru-RU" sz="2000" b="1" dirty="0"/>
              <a:t>нижнего </a:t>
            </a:r>
            <a:r>
              <a:rPr lang="ru-RU" sz="2000" b="1" dirty="0" smtClean="0"/>
              <a:t>числа</a:t>
            </a:r>
            <a:r>
              <a:rPr lang="ru-RU" sz="2000" b="1" dirty="0" smtClean="0">
                <a:solidFill>
                  <a:srgbClr val="000000"/>
                </a:solidFill>
              </a:rPr>
              <a:t/>
            </a:r>
            <a:br>
              <a:rPr lang="ru-RU" sz="2000" b="1" dirty="0" smtClean="0">
                <a:solidFill>
                  <a:srgbClr val="000000"/>
                </a:solidFill>
              </a:rPr>
            </a:br>
            <a:endParaRPr lang="ru-RU" sz="2000" b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>
                <a:solidFill>
                  <a:srgbClr val="000000"/>
                </a:solidFill>
              </a:rPr>
              <a:t>комфортно </a:t>
            </a:r>
            <a:r>
              <a:rPr lang="ru-RU" sz="2000" b="1" i="1" dirty="0">
                <a:solidFill>
                  <a:srgbClr val="00664D"/>
                </a:solidFill>
              </a:rPr>
              <a:t>до 70 </a:t>
            </a:r>
            <a:r>
              <a:rPr lang="ru-RU" sz="2000" b="1" i="1" dirty="0" smtClean="0">
                <a:solidFill>
                  <a:srgbClr val="00664D"/>
                </a:solidFill>
              </a:rPr>
              <a:t>000</a:t>
            </a:r>
            <a:r>
              <a:rPr lang="ru-RU" sz="2000" b="1" i="1" dirty="0" smtClean="0">
                <a:solidFill>
                  <a:srgbClr val="000000"/>
                </a:solidFill>
              </a:rPr>
              <a:t/>
            </a:r>
            <a:br>
              <a:rPr lang="ru-RU" sz="2000" b="1" i="1" dirty="0" smtClean="0">
                <a:solidFill>
                  <a:srgbClr val="000000"/>
                </a:solidFill>
              </a:rPr>
            </a:br>
            <a:endParaRPr lang="ru-RU" sz="2000" b="1" i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</a:rPr>
              <a:t>серая </a:t>
            </a:r>
            <a:r>
              <a:rPr lang="ru-RU" sz="2000" b="1" i="1" dirty="0">
                <a:solidFill>
                  <a:srgbClr val="000000"/>
                </a:solidFill>
              </a:rPr>
              <a:t>зона между </a:t>
            </a:r>
            <a:r>
              <a:rPr lang="ru-RU" sz="2000" b="1" i="1" dirty="0">
                <a:solidFill>
                  <a:srgbClr val="00664D"/>
                </a:solidFill>
              </a:rPr>
              <a:t>50 000  </a:t>
            </a:r>
            <a:r>
              <a:rPr lang="ru-RU" sz="2000" b="1" i="1" dirty="0">
                <a:solidFill>
                  <a:srgbClr val="000000"/>
                </a:solidFill>
              </a:rPr>
              <a:t>и </a:t>
            </a:r>
            <a:r>
              <a:rPr lang="ru-RU" sz="2000" b="1" i="1" dirty="0">
                <a:solidFill>
                  <a:srgbClr val="00664D"/>
                </a:solidFill>
              </a:rPr>
              <a:t>70 000</a:t>
            </a:r>
            <a:endParaRPr lang="ru-RU" sz="72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2" y="3500438"/>
            <a:ext cx="3173848" cy="29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9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Рутинный подсчет тромбоцитов?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64330"/>
            <a:ext cx="7018676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Практические рекомендации </a:t>
            </a:r>
            <a:r>
              <a:rPr lang="ru-RU" sz="2000" b="1" dirty="0" smtClean="0"/>
              <a:t>ASA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endParaRPr lang="ru-RU" sz="2000" b="1" i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>
                <a:solidFill>
                  <a:srgbClr val="000000"/>
                </a:solidFill>
              </a:rPr>
              <a:t>рутинный подсчет тромбоцитов </a:t>
            </a:r>
            <a:r>
              <a:rPr lang="ru-RU" sz="2000" b="1" i="1" dirty="0" smtClean="0">
                <a:solidFill>
                  <a:srgbClr val="000000"/>
                </a:solidFill>
              </a:rPr>
              <a:t/>
            </a:r>
            <a:br>
              <a:rPr lang="ru-RU" sz="2000" b="1" i="1" dirty="0" smtClean="0">
                <a:solidFill>
                  <a:srgbClr val="000000"/>
                </a:solidFill>
              </a:rPr>
            </a:br>
            <a:r>
              <a:rPr lang="ru-RU" sz="2000" b="1" i="1" dirty="0" smtClean="0">
                <a:solidFill>
                  <a:srgbClr val="000000"/>
                </a:solidFill>
              </a:rPr>
              <a:t>не обязателен у </a:t>
            </a:r>
            <a:r>
              <a:rPr lang="ru-RU" sz="2000" b="1" i="1" dirty="0">
                <a:solidFill>
                  <a:srgbClr val="000000"/>
                </a:solidFill>
              </a:rPr>
              <a:t>здоровых рожениц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12" y="3500438"/>
            <a:ext cx="3173848" cy="292970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5900" y="2996952"/>
            <a:ext cx="7018676" cy="194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Подсчет тромбоцитов при</a:t>
            </a:r>
            <a:r>
              <a:rPr lang="ru-RU" sz="2000" b="1" dirty="0" smtClean="0"/>
              <a:t>: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endParaRPr lang="ru-RU" sz="2000" b="1" i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>
                <a:solidFill>
                  <a:srgbClr val="000000"/>
                </a:solidFill>
              </a:rPr>
              <a:t>анамнез + любой подъем </a:t>
            </a:r>
            <a:r>
              <a:rPr lang="ru-RU" sz="2000" b="1" i="1" dirty="0" smtClean="0">
                <a:solidFill>
                  <a:srgbClr val="000000"/>
                </a:solidFill>
              </a:rPr>
              <a:t>АД</a:t>
            </a:r>
            <a:br>
              <a:rPr lang="ru-RU" sz="2000" b="1" i="1" dirty="0" smtClean="0">
                <a:solidFill>
                  <a:srgbClr val="000000"/>
                </a:solidFill>
              </a:rPr>
            </a:br>
            <a:endParaRPr lang="ru-RU" sz="2000" b="1" i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</a:rPr>
              <a:t>клинических симптомах</a:t>
            </a:r>
            <a:br>
              <a:rPr lang="ru-RU" sz="2000" b="1" i="1" dirty="0" smtClean="0">
                <a:solidFill>
                  <a:srgbClr val="000000"/>
                </a:solidFill>
              </a:rPr>
            </a:br>
            <a:endParaRPr lang="ru-RU" sz="2000" b="1" i="1" dirty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i="1" dirty="0" smtClean="0">
                <a:solidFill>
                  <a:srgbClr val="000000"/>
                </a:solidFill>
              </a:rPr>
              <a:t>настораживающих </a:t>
            </a:r>
            <a:r>
              <a:rPr lang="ru-RU" sz="2000" b="1" i="1" dirty="0">
                <a:solidFill>
                  <a:srgbClr val="000000"/>
                </a:solidFill>
              </a:rPr>
              <a:t>результатах анализов</a:t>
            </a:r>
            <a:endParaRPr lang="ru-RU" sz="4400" b="1" i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228" y="6093296"/>
            <a:ext cx="81577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/>
              <a:t>Hawkins J</a:t>
            </a:r>
            <a:r>
              <a:rPr lang="pl-PL" sz="1600" i="1" dirty="0" smtClean="0"/>
              <a:t>.</a:t>
            </a:r>
            <a:r>
              <a:rPr lang="ru-RU" sz="1600" i="1" dirty="0" smtClean="0"/>
              <a:t> </a:t>
            </a:r>
            <a:r>
              <a:rPr lang="pl-PL" sz="1600" i="1" dirty="0" smtClean="0"/>
              <a:t>L</a:t>
            </a:r>
            <a:r>
              <a:rPr lang="pl-PL" sz="1600" i="1" dirty="0"/>
              <a:t>. </a:t>
            </a:r>
            <a:r>
              <a:rPr lang="pl-PL" sz="1600" i="1" dirty="0" err="1"/>
              <a:t>Int</a:t>
            </a:r>
            <a:r>
              <a:rPr lang="pl-PL" sz="1600" i="1" dirty="0"/>
              <a:t>. J. </a:t>
            </a:r>
            <a:r>
              <a:rPr lang="pl-PL" sz="1600" i="1" dirty="0" err="1"/>
              <a:t>Obstet</a:t>
            </a:r>
            <a:r>
              <a:rPr lang="pl-PL" sz="1600" i="1" dirty="0"/>
              <a:t>. </a:t>
            </a:r>
            <a:r>
              <a:rPr lang="pl-PL" sz="1600" i="1" dirty="0" err="1"/>
              <a:t>Anesth</a:t>
            </a:r>
            <a:r>
              <a:rPr lang="pl-PL" sz="1600" i="1" dirty="0"/>
              <a:t>. 2007;16:103–105.</a:t>
            </a:r>
            <a:endParaRPr lang="en-US" sz="1600" i="1" dirty="0"/>
          </a:p>
        </p:txBody>
      </p:sp>
      <p:pic>
        <p:nvPicPr>
          <p:cNvPr id="2" name="Picture 1" descr="Screen Shot 2014-12-27 at 16.42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21775"/>
            <a:ext cx="3923928" cy="14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77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0" y="4076700"/>
            <a:ext cx="9144000" cy="27813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2395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77165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241935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306705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35242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9814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4386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8958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ru-RU" altLang="ru-RU" sz="2400" i="1">
                <a:solidFill>
                  <a:srgbClr val="FFCC99"/>
                </a:solidFill>
                <a:latin typeface="Times New Roman" pitchFamily="18" charset="0"/>
                <a:cs typeface="Times New Roman" pitchFamily="18" charset="0"/>
              </a:rPr>
              <a:t>Проблемы коагуляции</a:t>
            </a: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68313" y="2133600"/>
            <a:ext cx="851693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316038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963738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2611438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3259138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37163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735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6307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0879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FFCC99"/>
              </a:buClr>
              <a:buFont typeface="Wingdings" pitchFamily="2" charset="2"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Важно: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антитромботическая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монотерапия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малыми дозами аспирина 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комбинации с другими </a:t>
            </a:r>
            <a:r>
              <a:rPr lang="ru-RU" alt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антитромботическими</a:t>
            </a: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средствами 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является фактором риска развития кровотечения 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не увеличивает частоту возникновения 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спинальной гематомы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57188" y="400050"/>
            <a:ext cx="6705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Противопоказания к регионарной анестезии в акушерстве</a:t>
            </a: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468313" y="4076700"/>
            <a:ext cx="82073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Schneider M.C., Alon E. Die geburtshifliche Epiduralanalgesie. Anesthesist 1996; 15:393–409: </a:t>
            </a:r>
            <a:endParaRPr lang="ru-RU" altLang="ru-RU" sz="1200" i="1">
              <a:solidFill>
                <a:srgbClr val="333333"/>
              </a:solidFill>
              <a:latin typeface="Times New Roman" pitchFamily="18" charset="0"/>
            </a:endParaRPr>
          </a:p>
          <a:p>
            <a:r>
              <a:rPr lang="de-DE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Gogarten W., Van Aken H., Bürkle H., Wulf H. Durchführung von Regionalanästhesien in der Geburtshilfe. </a:t>
            </a:r>
            <a:r>
              <a:rPr lang="en-US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Űberarbeitet Leitlinien der DGAI. Anaesth. Intensivmed. 2004; 45: 151–153; </a:t>
            </a:r>
            <a:endParaRPr lang="ru-RU" altLang="ru-RU" sz="1200" i="1">
              <a:solidFill>
                <a:srgbClr val="333333"/>
              </a:solidFill>
              <a:latin typeface="Times New Roman" pitchFamily="18" charset="0"/>
            </a:endParaRPr>
          </a:p>
          <a:p>
            <a:r>
              <a:rPr lang="en-US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Sibai B.M., Caritis S.N., Thom E., Shaw K., McNellis D., Low-dose aspirin in nulliparous women: safety of continuous epidural block and correlation between bleeding time and maternal-neonatal bleeding complications. National Institute of Child Health and Human Developmental Maternal-Fetal medicine Network. Am. J. Obstet. Gynecol. 1995; 172: 1553–1557; </a:t>
            </a:r>
            <a:endParaRPr lang="ru-RU" altLang="ru-RU" sz="1200" i="1">
              <a:solidFill>
                <a:srgbClr val="333333"/>
              </a:solidFill>
              <a:latin typeface="Times New Roman" pitchFamily="18" charset="0"/>
            </a:endParaRPr>
          </a:p>
          <a:p>
            <a:r>
              <a:rPr lang="en-US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Urmey W.F., Rowlingson J. Do antiplatelet agents contribute to the development of perioperative spinal hematoma? Reg. Anesth. Pain Med. 1998; 23(Suppl. 2): 146–151; </a:t>
            </a:r>
            <a:endParaRPr lang="ru-RU" altLang="ru-RU" sz="1200" i="1">
              <a:solidFill>
                <a:srgbClr val="333333"/>
              </a:solidFill>
              <a:latin typeface="Times New Roman" pitchFamily="18" charset="0"/>
            </a:endParaRPr>
          </a:p>
          <a:p>
            <a:r>
              <a:rPr lang="en-US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Horlocker T.T., Wedel D.J., Schroeder D.R., et al. Preoperative antiplatelet therapy does not increase the risk of spinal hematoma associated with regional anesthesia. Anesth. Analg. 1995; 80: 303-9; </a:t>
            </a:r>
            <a:endParaRPr lang="ru-RU" altLang="ru-RU" sz="1200" i="1">
              <a:solidFill>
                <a:srgbClr val="333333"/>
              </a:solidFill>
              <a:latin typeface="Times New Roman" pitchFamily="18" charset="0"/>
            </a:endParaRPr>
          </a:p>
          <a:p>
            <a:r>
              <a:rPr lang="en-US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De Swiet M., Redman C.W.G. Aspirin. Extradural anaesthesia and the MRS collaborative low dose aspirin study in pregnancy (CLASP). Br. J. Anaesth. 1992; 69: 109–110; </a:t>
            </a:r>
            <a:endParaRPr lang="ru-RU" altLang="ru-RU" sz="1200" i="1">
              <a:solidFill>
                <a:srgbClr val="333333"/>
              </a:solidFill>
              <a:latin typeface="Times New Roman" pitchFamily="18" charset="0"/>
            </a:endParaRPr>
          </a:p>
          <a:p>
            <a:r>
              <a:rPr lang="en-US" altLang="ru-RU" sz="1200" i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CLASP: a randomized trial of lowdose aspirin for the prevention and treatment of preeclampsia among 9364 pregnant women. CLASP (Collaborative Low-dose Aspirin study in Pregnancy) Collaborative Group. Lancet. 1994; 343: 619–629.</a:t>
            </a:r>
          </a:p>
        </p:txBody>
      </p:sp>
      <p:pic>
        <p:nvPicPr>
          <p:cNvPr id="126986" name="Picture 10" descr="boo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165600"/>
            <a:ext cx="361950" cy="1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7" name="Picture 11" descr="1453444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44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Рекомендация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Следует </a:t>
            </a:r>
            <a:r>
              <a:rPr lang="ru-RU" sz="2000" b="1" dirty="0"/>
              <a:t>избегать пункции </a:t>
            </a:r>
            <a:r>
              <a:rPr lang="ru-RU" sz="2000" b="1" dirty="0" smtClean="0"/>
              <a:t>эпидурального </a:t>
            </a:r>
            <a:r>
              <a:rPr lang="ru-RU" sz="2000" b="1" dirty="0"/>
              <a:t>пространства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при </a:t>
            </a:r>
            <a:r>
              <a:rPr lang="ru-RU" sz="2000" b="1" dirty="0"/>
              <a:t>снижении количества тромбоцитов </a:t>
            </a:r>
            <a:r>
              <a:rPr lang="ru-RU" sz="2000" b="1" dirty="0" smtClean="0">
                <a:solidFill>
                  <a:srgbClr val="00664D"/>
                </a:solidFill>
              </a:rPr>
              <a:t>ниже </a:t>
            </a:r>
            <a:r>
              <a:rPr lang="ru-RU" sz="2000" b="1" dirty="0">
                <a:solidFill>
                  <a:srgbClr val="00664D"/>
                </a:solidFill>
              </a:rPr>
              <a:t>100 </a:t>
            </a:r>
            <a:r>
              <a:rPr lang="ru-RU" sz="2000" b="1" dirty="0" smtClean="0">
                <a:solidFill>
                  <a:srgbClr val="00664D"/>
                </a:solidFill>
              </a:rPr>
              <a:t>000 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1414" y="6519446"/>
            <a:ext cx="8922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Cousins M. J., Bromage P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. R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. in: Neural blockade in clinical anesthesia and management of the pain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. 1988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:335 </a:t>
            </a:r>
          </a:p>
        </p:txBody>
      </p:sp>
      <p:pic>
        <p:nvPicPr>
          <p:cNvPr id="2" name="Picture 1" descr="Screen Shot 2014-12-17 at 12.45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2" y="2620672"/>
            <a:ext cx="6069878" cy="34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0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3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болезнью </a:t>
            </a:r>
            <a:r>
              <a:rPr lang="ru-RU" sz="2000" b="1" dirty="0" smtClean="0"/>
              <a:t>Гоше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= </a:t>
            </a:r>
            <a:r>
              <a:rPr lang="ru-RU" sz="2000" b="1" dirty="0">
                <a:solidFill>
                  <a:srgbClr val="00664D"/>
                </a:solidFill>
              </a:rPr>
              <a:t>125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В </a:t>
            </a:r>
            <a:r>
              <a:rPr lang="ru-RU" sz="2000" b="1" dirty="0"/>
              <a:t>анамнезе гематомы и </a:t>
            </a:r>
            <a:r>
              <a:rPr lang="ru-RU" sz="2000" b="1" i="1" dirty="0">
                <a:solidFill>
                  <a:srgbClr val="00664D"/>
                </a:solidFill>
              </a:rPr>
              <a:t>необходимость в гемотрансфузии</a:t>
            </a:r>
            <a:r>
              <a:rPr lang="ru-RU" sz="2000" b="1" dirty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во </a:t>
            </a:r>
            <a:r>
              <a:rPr lang="ru-RU" sz="2000" b="1" dirty="0"/>
              <a:t>время предыдущей </a:t>
            </a:r>
            <a:r>
              <a:rPr lang="ru-RU" sz="2000" b="1" dirty="0" smtClean="0"/>
              <a:t>операции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644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800226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altLang="ru-RU" sz="3200" b="1"/>
              <a:t>Резюме для практической работы: регионарная анестезия у пациентов, получающих антитромботическую </a:t>
            </a:r>
            <a:br>
              <a:rPr lang="ru-RU" altLang="ru-RU" sz="3200" b="1"/>
            </a:br>
            <a:r>
              <a:rPr lang="ru-RU" altLang="ru-RU" sz="3200" b="1"/>
              <a:t>или тромболитическую терапию</a:t>
            </a:r>
          </a:p>
        </p:txBody>
      </p:sp>
      <p:pic>
        <p:nvPicPr>
          <p:cNvPr id="150531" name="Picture 3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971550" y="6165850"/>
            <a:ext cx="8112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ru-RU" sz="1400" i="1">
                <a:solidFill>
                  <a:srgbClr val="1C1C1C"/>
                </a:solidFill>
                <a:latin typeface="Times New Roman" pitchFamily="18" charset="0"/>
              </a:rPr>
              <a:t>Regional Anesthesia and Pain Medicine 2010; 35: 102</a:t>
            </a:r>
            <a:r>
              <a:rPr lang="ru-RU" altLang="ru-RU" sz="1400" i="1">
                <a:solidFill>
                  <a:srgbClr val="1C1C1C"/>
                </a:solidFill>
                <a:latin typeface="Times New Roman" pitchFamily="18" charset="0"/>
              </a:rPr>
              <a:t>–</a:t>
            </a:r>
            <a:r>
              <a:rPr lang="en-US" altLang="ru-RU" sz="1400" i="1">
                <a:solidFill>
                  <a:srgbClr val="1C1C1C"/>
                </a:solidFill>
                <a:latin typeface="Times New Roman" pitchFamily="18" charset="0"/>
              </a:rPr>
              <a:t>105</a:t>
            </a:r>
            <a:endParaRPr lang="ru-RU" altLang="ru-RU" sz="1400" i="1">
              <a:solidFill>
                <a:srgbClr val="1C1C1C"/>
              </a:solidFill>
              <a:latin typeface="Times New Roman" pitchFamily="18" charset="0"/>
            </a:endParaRPr>
          </a:p>
        </p:txBody>
      </p:sp>
      <p:pic>
        <p:nvPicPr>
          <p:cNvPr id="150533" name="Picture 5" descr="boo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242050"/>
            <a:ext cx="720725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468313" y="2177485"/>
            <a:ext cx="82073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Американское общество регионарной анестезии 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и лечения боли</a:t>
            </a:r>
            <a:br>
              <a:rPr lang="ru-RU" alt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Рекомендации, основанные на научно-доказательных принципах </a:t>
            </a:r>
            <a:br>
              <a:rPr lang="ru-RU" alt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(Третье издание)</a:t>
            </a:r>
          </a:p>
          <a:p>
            <a:endParaRPr lang="ru-RU" alt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493713" y="4567238"/>
            <a:ext cx="72469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 i="1">
                <a:solidFill>
                  <a:srgbClr val="FFCC99"/>
                </a:solidFill>
                <a:latin typeface="Times New Roman" pitchFamily="18" charset="0"/>
              </a:rPr>
              <a:t>Terese T. Horlocker, MD, * Denise J. Wedel, MD, * John C. Rowlingson, MD, f F. Kayser Enneking, MD,f and American College of Chest Physicians</a:t>
            </a:r>
            <a:endParaRPr lang="ru-RU" altLang="ru-RU" sz="1600" i="1">
              <a:solidFill>
                <a:srgbClr val="FFCC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07375" cy="12239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z="3200" b="1" dirty="0" smtClean="0"/>
              <a:t> </a:t>
            </a:r>
            <a:r>
              <a:rPr lang="ru-RU" altLang="ru-RU" sz="3200" b="1" dirty="0"/>
              <a:t>Анестезиологическое пособие 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 </a:t>
            </a:r>
            <a:r>
              <a:rPr lang="ru-RU" altLang="ru-RU" sz="3200" b="1" dirty="0"/>
              <a:t>у пациентов, получающий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</a:t>
            </a:r>
            <a:r>
              <a:rPr lang="ru-RU" altLang="ru-RU" sz="3200" b="1" dirty="0"/>
              <a:t> </a:t>
            </a:r>
            <a:r>
              <a:rPr lang="ru-RU" altLang="ru-RU" sz="3200" b="1" dirty="0" err="1"/>
              <a:t>нефракционированный</a:t>
            </a:r>
            <a:r>
              <a:rPr lang="ru-RU" altLang="ru-RU" sz="3200" b="1" dirty="0"/>
              <a:t> гепарин (НФГ)</a:t>
            </a: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468313" y="1989138"/>
            <a:ext cx="8424862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Times New Roman" pitchFamily="18" charset="0"/>
              </a:defRPr>
            </a:lvl1pPr>
            <a:lvl2pPr marL="823913" indent="-285750">
              <a:spcBef>
                <a:spcPct val="20000"/>
              </a:spcBef>
              <a:buFont typeface="Wingdings" pitchFamily="2" charset="2"/>
              <a:buChar char="ü"/>
              <a:defRPr>
                <a:solidFill>
                  <a:srgbClr val="FFCC99"/>
                </a:solidFill>
                <a:latin typeface="Times New Roman" pitchFamily="18" charset="0"/>
              </a:defRPr>
            </a:lvl2pPr>
            <a:lvl3pPr marL="12319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39888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ru-RU" sz="2400" b="1" dirty="0">
                <a:solidFill>
                  <a:schemeClr val="tx1"/>
                </a:solidFill>
              </a:rPr>
              <a:t>3</a:t>
            </a:r>
            <a:r>
              <a:rPr lang="ru-RU" altLang="ru-RU" sz="2400" b="1" dirty="0">
                <a:solidFill>
                  <a:schemeClr val="tx1"/>
                </a:solidFill>
              </a:rPr>
              <a:t>.</a:t>
            </a:r>
            <a:r>
              <a:rPr lang="en-US" altLang="ru-RU" sz="2400" b="1" dirty="0">
                <a:solidFill>
                  <a:schemeClr val="tx1"/>
                </a:solidFill>
              </a:rPr>
              <a:t>4</a:t>
            </a:r>
            <a:r>
              <a:rPr lang="ru-RU" altLang="ru-RU" sz="2400" b="1" dirty="0">
                <a:solidFill>
                  <a:schemeClr val="tx1"/>
                </a:solidFill>
              </a:rPr>
              <a:t>  Поскольку в ходе назначения гепарина может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возникать гепарин-индуцированная тромбоцитопения,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у пациентов, получающих гепарин более 4 дней,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</a:t>
            </a:r>
            <a:r>
              <a:rPr lang="ru-RU" altLang="ru-RU" sz="2400" b="1" dirty="0">
                <a:solidFill>
                  <a:schemeClr val="tx1"/>
                </a:solidFill>
              </a:rPr>
              <a:t>  необходимо проводить оценку количества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тромбоцитов до начала применения 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нейроаксиальных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методов обезболивания, а также перед удалением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катетера (Категория 1С)</a:t>
            </a:r>
          </a:p>
        </p:txBody>
      </p:sp>
      <p:pic>
        <p:nvPicPr>
          <p:cNvPr id="159748" name="Picture 4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07375" cy="12239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z="3200" b="1" dirty="0" smtClean="0"/>
              <a:t> </a:t>
            </a:r>
            <a:r>
              <a:rPr lang="ru-RU" altLang="ru-RU" sz="3200" b="1" dirty="0"/>
              <a:t>Проведение </a:t>
            </a:r>
            <a:r>
              <a:rPr lang="ru-RU" altLang="ru-RU" sz="3200" b="1" dirty="0" err="1"/>
              <a:t>нейроаксиальной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</a:t>
            </a:r>
            <a:r>
              <a:rPr lang="ru-RU" altLang="ru-RU" sz="3200" b="1" dirty="0"/>
              <a:t> анестезии у пациентов, получающих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</a:t>
            </a:r>
            <a:r>
              <a:rPr lang="ru-RU" altLang="ru-RU" sz="3200" b="1" dirty="0"/>
              <a:t> низкомолекулярные гепарины</a:t>
            </a: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68313" y="1989138"/>
            <a:ext cx="8424862" cy="396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Times New Roman" pitchFamily="18" charset="0"/>
              </a:defRPr>
            </a:lvl1pPr>
            <a:lvl2pPr marL="823913" indent="-285750">
              <a:spcBef>
                <a:spcPct val="20000"/>
              </a:spcBef>
              <a:buFont typeface="Wingdings" pitchFamily="2" charset="2"/>
              <a:buChar char="ü"/>
              <a:defRPr>
                <a:solidFill>
                  <a:srgbClr val="FFCC99"/>
                </a:solidFill>
                <a:latin typeface="Times New Roman" pitchFamily="18" charset="0"/>
              </a:defRPr>
            </a:lvl2pPr>
            <a:lvl3pPr marL="12319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39888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ru-RU" sz="2400" b="1" dirty="0">
                <a:solidFill>
                  <a:schemeClr val="tx1"/>
                </a:solidFill>
              </a:rPr>
              <a:t>4</a:t>
            </a:r>
            <a:r>
              <a:rPr lang="ru-RU" altLang="ru-RU" sz="2400" b="1" dirty="0">
                <a:solidFill>
                  <a:schemeClr val="tx1"/>
                </a:solidFill>
              </a:rPr>
              <a:t>.</a:t>
            </a:r>
            <a:r>
              <a:rPr lang="en-US" altLang="ru-RU" sz="2400" b="1" dirty="0">
                <a:solidFill>
                  <a:schemeClr val="tx1"/>
                </a:solidFill>
              </a:rPr>
              <a:t>1</a:t>
            </a:r>
            <a:r>
              <a:rPr lang="ru-RU" altLang="ru-RU" sz="2400" b="1" dirty="0">
                <a:solidFill>
                  <a:schemeClr val="tx1"/>
                </a:solidFill>
              </a:rPr>
              <a:t>  </a:t>
            </a:r>
            <a:r>
              <a:rPr lang="en-US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</a:rPr>
              <a:t>Уровень анти-Ха не имеет прогностического значения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en-US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</a:rPr>
              <a:t>для риска кровотечения. Мы выступаем против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</a:t>
            </a:r>
            <a:r>
              <a:rPr lang="en-US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</a:rPr>
              <a:t>рутинного применения мониторинга уровня анти-Ха</a:t>
            </a:r>
            <a:r>
              <a:rPr lang="en-US" altLang="ru-RU" sz="2400" b="1" dirty="0">
                <a:solidFill>
                  <a:schemeClr val="tx1"/>
                </a:solidFill>
              </a:rPr>
              <a:t/>
            </a:r>
            <a:br>
              <a:rPr lang="en-US" altLang="ru-RU" sz="2400" b="1" dirty="0">
                <a:solidFill>
                  <a:schemeClr val="tx1"/>
                </a:solidFill>
              </a:rPr>
            </a:br>
            <a:r>
              <a:rPr lang="en-US" altLang="ru-RU" sz="2400" b="1" dirty="0">
                <a:solidFill>
                  <a:schemeClr val="tx1"/>
                </a:solidFill>
              </a:rPr>
              <a:t>      </a:t>
            </a:r>
            <a:r>
              <a:rPr lang="ru-RU" altLang="ru-RU" sz="2400" b="1" dirty="0">
                <a:solidFill>
                  <a:schemeClr val="tx1"/>
                </a:solidFill>
              </a:rPr>
              <a:t>  (Категория 1А)</a:t>
            </a:r>
            <a:endParaRPr lang="ru-RU" alt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64868" name="Picture 4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07375" cy="12239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3200" b="1" dirty="0" smtClean="0"/>
              <a:t> </a:t>
            </a:r>
            <a:r>
              <a:rPr lang="en-US" altLang="ru-RU" sz="3200" b="1" dirty="0" smtClean="0"/>
              <a:t> </a:t>
            </a:r>
            <a:r>
              <a:rPr lang="ru-RU" altLang="ru-RU" sz="3200" b="1" dirty="0"/>
              <a:t>Проведение </a:t>
            </a:r>
            <a:r>
              <a:rPr lang="ru-RU" altLang="ru-RU" sz="3200" b="1" dirty="0" err="1"/>
              <a:t>нейроаксиальной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</a:t>
            </a:r>
            <a:r>
              <a:rPr lang="ru-RU" altLang="ru-RU" sz="3200" b="1" dirty="0"/>
              <a:t> анестезии у пациентов, получающих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</a:t>
            </a:r>
            <a:r>
              <a:rPr lang="ru-RU" altLang="ru-RU" sz="3200" b="1" dirty="0"/>
              <a:t> низкомолекулярные гепарины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468313" y="1989138"/>
            <a:ext cx="8424862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Times New Roman" pitchFamily="18" charset="0"/>
              </a:defRPr>
            </a:lvl1pPr>
            <a:lvl2pPr marL="823913" indent="-285750">
              <a:spcBef>
                <a:spcPct val="20000"/>
              </a:spcBef>
              <a:buFont typeface="Wingdings" pitchFamily="2" charset="2"/>
              <a:buChar char="ü"/>
              <a:defRPr>
                <a:solidFill>
                  <a:srgbClr val="FFCC99"/>
                </a:solidFill>
                <a:latin typeface="Times New Roman" pitchFamily="18" charset="0"/>
              </a:defRPr>
            </a:lvl2pPr>
            <a:lvl3pPr marL="12319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39888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2400" i="1" dirty="0">
                <a:solidFill>
                  <a:srgbClr val="FFCC99"/>
                </a:solidFill>
              </a:rPr>
              <a:t>4.4.2  </a:t>
            </a:r>
            <a:r>
              <a:rPr lang="en-US" altLang="ru-RU" sz="2400" i="1" dirty="0">
                <a:solidFill>
                  <a:srgbClr val="FFCC99"/>
                </a:solidFill>
              </a:rPr>
              <a:t> </a:t>
            </a:r>
            <a:r>
              <a:rPr lang="ru-RU" altLang="ru-RU" sz="2400" b="1" i="1" dirty="0">
                <a:solidFill>
                  <a:schemeClr val="tx1"/>
                </a:solidFill>
              </a:rPr>
              <a:t>У пациентов, получающих высокие (терапевтические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)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i="1" dirty="0">
                <a:solidFill>
                  <a:schemeClr val="tx1"/>
                </a:solidFill>
              </a:rPr>
              <a:t>дозы низкомолекулярных гепаринов – 1 мг/кг каждые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12 </a:t>
            </a:r>
            <a:r>
              <a:rPr lang="ru-RU" altLang="ru-RU" sz="2400" b="1" i="1" dirty="0">
                <a:solidFill>
                  <a:schemeClr val="tx1"/>
                </a:solidFill>
              </a:rPr>
              <a:t>часов или 1,5 мг/кг в сутки </a:t>
            </a:r>
            <a:r>
              <a:rPr lang="ru-RU" altLang="ru-RU" sz="2400" b="1" i="1" dirty="0" err="1">
                <a:solidFill>
                  <a:schemeClr val="tx1"/>
                </a:solidFill>
              </a:rPr>
              <a:t>эноксапарина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, 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         </a:t>
            </a:r>
            <a:r>
              <a:rPr lang="ru-RU" altLang="ru-RU" sz="2400" b="1" i="1" dirty="0">
                <a:solidFill>
                  <a:schemeClr val="tx1"/>
                </a:solidFill>
              </a:rPr>
              <a:t>120 МЕ/кг каждые 12 часов или 200 ЕД/кг в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сутки 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     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i="1" dirty="0" err="1">
                <a:solidFill>
                  <a:schemeClr val="tx1"/>
                </a:solidFill>
              </a:rPr>
              <a:t>дальтепарина</a:t>
            </a:r>
            <a:r>
              <a:rPr lang="ru-RU" altLang="ru-RU" sz="2400" b="1" i="1" dirty="0">
                <a:solidFill>
                  <a:schemeClr val="tx1"/>
                </a:solidFill>
              </a:rPr>
              <a:t>, 175 МЕ/кг в сутки </a:t>
            </a:r>
            <a:r>
              <a:rPr lang="ru-RU" altLang="ru-RU" sz="2400" b="1" i="1" dirty="0" err="1" smtClean="0">
                <a:solidFill>
                  <a:schemeClr val="tx1"/>
                </a:solidFill>
              </a:rPr>
              <a:t>тинзапарина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     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i="1" dirty="0">
                <a:solidFill>
                  <a:schemeClr val="tx1"/>
                </a:solidFill>
              </a:rPr>
              <a:t>(</a:t>
            </a:r>
            <a:r>
              <a:rPr lang="ru-RU" altLang="ru-RU" sz="2400" b="1" i="1" dirty="0" err="1">
                <a:solidFill>
                  <a:schemeClr val="tx1"/>
                </a:solidFill>
              </a:rPr>
              <a:t>tinzaparin</a:t>
            </a:r>
            <a:r>
              <a:rPr lang="ru-RU" altLang="ru-RU" sz="2400" b="1" i="1" dirty="0">
                <a:solidFill>
                  <a:schemeClr val="tx1"/>
                </a:solidFill>
              </a:rPr>
              <a:t>) следует отложить пункцию по крайней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мере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       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i="1" dirty="0">
                <a:solidFill>
                  <a:schemeClr val="tx1"/>
                </a:solidFill>
              </a:rPr>
              <a:t>на 24 часа, чтобы гарантировать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нормальное </a:t>
            </a:r>
            <a:r>
              <a:rPr lang="en-US" altLang="ru-RU" sz="2400" b="1" i="1" dirty="0" smtClean="0">
                <a:solidFill>
                  <a:schemeClr val="tx1"/>
                </a:solidFill>
              </a:rPr>
              <a:t>       </a:t>
            </a:r>
            <a:r>
              <a:rPr lang="ru-RU" alt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altLang="ru-RU" sz="2400" b="1" i="1" dirty="0">
                <a:solidFill>
                  <a:schemeClr val="tx1"/>
                </a:solidFill>
              </a:rPr>
              <a:t>состояние гемостаза к моменту пункции </a:t>
            </a:r>
            <a:r>
              <a:rPr lang="en-US" altLang="ru-RU" sz="2400" b="1" i="1" dirty="0">
                <a:solidFill>
                  <a:schemeClr val="tx1"/>
                </a:solidFill>
              </a:rPr>
              <a:t/>
            </a:r>
            <a:br>
              <a:rPr lang="en-US" altLang="ru-RU" sz="2400" b="1" i="1" dirty="0">
                <a:solidFill>
                  <a:schemeClr val="tx1"/>
                </a:solidFill>
              </a:rPr>
            </a:br>
            <a:r>
              <a:rPr lang="en-US" altLang="ru-RU" sz="2400" b="1" i="1" dirty="0">
                <a:solidFill>
                  <a:schemeClr val="tx1"/>
                </a:solidFill>
              </a:rPr>
              <a:t>          </a:t>
            </a:r>
            <a:r>
              <a:rPr lang="ru-RU" altLang="ru-RU" sz="2400" b="1" i="1" dirty="0">
                <a:solidFill>
                  <a:schemeClr val="tx1"/>
                </a:solidFill>
              </a:rPr>
              <a:t>(Категория 1С).</a:t>
            </a:r>
          </a:p>
        </p:txBody>
      </p:sp>
      <p:pic>
        <p:nvPicPr>
          <p:cNvPr id="168964" name="Picture 4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4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07375" cy="7921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 sz="3200" b="1" dirty="0" smtClean="0"/>
              <a:t> </a:t>
            </a:r>
            <a:r>
              <a:rPr lang="ru-RU" altLang="ru-RU" sz="3200" b="1" dirty="0"/>
              <a:t>Послеоперационное применение  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 </a:t>
            </a:r>
            <a:r>
              <a:rPr lang="ru-RU" altLang="ru-RU" sz="3200" b="1" dirty="0"/>
              <a:t>НМГ</a:t>
            </a:r>
          </a:p>
        </p:txBody>
      </p:sp>
      <p:pic>
        <p:nvPicPr>
          <p:cNvPr id="173059" name="Picture 3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68313" y="1628775"/>
            <a:ext cx="8424862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Times New Roman" pitchFamily="18" charset="0"/>
              </a:defRPr>
            </a:lvl1pPr>
            <a:lvl2pPr marL="823913" indent="-285750">
              <a:spcBef>
                <a:spcPct val="20000"/>
              </a:spcBef>
              <a:buFont typeface="Wingdings" pitchFamily="2" charset="2"/>
              <a:buChar char="ü"/>
              <a:defRPr>
                <a:solidFill>
                  <a:srgbClr val="FFCC99"/>
                </a:solidFill>
                <a:latin typeface="Times New Roman" pitchFamily="18" charset="0"/>
              </a:defRPr>
            </a:lvl2pPr>
            <a:lvl3pPr marL="12319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39888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300" b="1" i="1" dirty="0">
                <a:solidFill>
                  <a:schemeClr val="tx1"/>
                </a:solidFill>
              </a:rPr>
              <a:t>4.5.</a:t>
            </a:r>
            <a:r>
              <a:rPr lang="en-US" altLang="ru-RU" sz="2300" b="1" i="1" dirty="0">
                <a:solidFill>
                  <a:schemeClr val="tx1"/>
                </a:solidFill>
              </a:rPr>
              <a:t>2</a:t>
            </a:r>
            <a:r>
              <a:rPr lang="ru-RU" altLang="ru-RU" sz="2300" b="1" i="1" dirty="0">
                <a:solidFill>
                  <a:schemeClr val="tx1"/>
                </a:solidFill>
              </a:rPr>
              <a:t>  </a:t>
            </a:r>
            <a:r>
              <a:rPr lang="en-US" altLang="ru-RU" sz="2300" b="1" i="1" dirty="0">
                <a:solidFill>
                  <a:schemeClr val="tx1"/>
                </a:solidFill>
              </a:rPr>
              <a:t> </a:t>
            </a:r>
            <a:r>
              <a:rPr lang="ru-RU" altLang="ru-RU" sz="2300" b="1" i="1" dirty="0">
                <a:solidFill>
                  <a:schemeClr val="tx1"/>
                </a:solidFill>
              </a:rPr>
              <a:t>Однократное ежедневное введение препаратов. </a:t>
            </a:r>
            <a:r>
              <a:rPr lang="en-US" altLang="ru-RU" sz="2300" b="1" i="1" dirty="0">
                <a:solidFill>
                  <a:schemeClr val="tx1"/>
                </a:solidFill>
              </a:rPr>
              <a:t/>
            </a:r>
            <a:br>
              <a:rPr lang="en-US" altLang="ru-RU" sz="2300" b="1" i="1" dirty="0">
                <a:solidFill>
                  <a:schemeClr val="tx1"/>
                </a:solidFill>
              </a:rPr>
            </a:br>
            <a:r>
              <a:rPr lang="en-US" altLang="ru-RU" sz="2300" b="1" i="1" dirty="0">
                <a:solidFill>
                  <a:schemeClr val="tx1"/>
                </a:solidFill>
              </a:rPr>
              <a:t>           </a:t>
            </a:r>
            <a:r>
              <a:rPr lang="ru-RU" altLang="ru-RU" sz="2300" b="1" i="1" dirty="0">
                <a:solidFill>
                  <a:schemeClr val="tx1"/>
                </a:solidFill>
              </a:rPr>
              <a:t>Первое послеоперационное назначение  НМГ должно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быть выполнено </a:t>
            </a:r>
            <a:r>
              <a:rPr lang="ru-RU" altLang="ru-RU" sz="2300" b="1" i="1" dirty="0">
                <a:solidFill>
                  <a:schemeClr val="tx1"/>
                </a:solidFill>
              </a:rPr>
              <a:t>спустя 6</a:t>
            </a:r>
            <a:r>
              <a:rPr lang="en-US" altLang="ru-RU" sz="2300" b="1" i="1" dirty="0">
                <a:solidFill>
                  <a:schemeClr val="tx1"/>
                </a:solidFill>
              </a:rPr>
              <a:t>–</a:t>
            </a:r>
            <a:r>
              <a:rPr lang="ru-RU" altLang="ru-RU" sz="2300" b="1" i="1" dirty="0">
                <a:solidFill>
                  <a:schemeClr val="tx1"/>
                </a:solidFill>
              </a:rPr>
              <a:t>8 часов после операции. </a:t>
            </a:r>
            <a:endParaRPr lang="ru-RU" altLang="ru-RU" sz="2300" b="1" i="1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300" b="1" i="1" dirty="0" smtClean="0">
                <a:solidFill>
                  <a:schemeClr val="tx1"/>
                </a:solidFill>
              </a:rPr>
              <a:t>Вторую дозу необходимо </a:t>
            </a:r>
            <a:r>
              <a:rPr lang="ru-RU" altLang="ru-RU" sz="2300" b="1" i="1" dirty="0">
                <a:solidFill>
                  <a:schemeClr val="tx1"/>
                </a:solidFill>
              </a:rPr>
              <a:t>вводить не ранее чем через 24 часа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после первой </a:t>
            </a:r>
            <a:r>
              <a:rPr lang="ru-RU" altLang="ru-RU" sz="2300" b="1" i="1" dirty="0">
                <a:solidFill>
                  <a:schemeClr val="tx1"/>
                </a:solidFill>
              </a:rPr>
              <a:t>дозы. Установленный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катетер может </a:t>
            </a:r>
            <a:r>
              <a:rPr lang="ru-RU" altLang="ru-RU" sz="2300" b="1" i="1" dirty="0">
                <a:solidFill>
                  <a:schemeClr val="tx1"/>
                </a:solidFill>
              </a:rPr>
              <a:t>быть оставлен на месте, не создавая угрозу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безопасности </a:t>
            </a:r>
            <a:r>
              <a:rPr lang="ru-RU" altLang="ru-RU" sz="2300" b="1" i="1" dirty="0">
                <a:solidFill>
                  <a:schemeClr val="tx1"/>
                </a:solidFill>
              </a:rPr>
              <a:t>пациенту. Вместе с тем удалять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катетер следует </a:t>
            </a:r>
            <a:r>
              <a:rPr lang="ru-RU" altLang="ru-RU" sz="2300" b="1" i="1" dirty="0">
                <a:solidFill>
                  <a:schemeClr val="tx1"/>
                </a:solidFill>
              </a:rPr>
              <a:t>минимум через 10–12 часов после последней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дозы НМГ</a:t>
            </a:r>
            <a:r>
              <a:rPr lang="ru-RU" altLang="ru-RU" sz="2300" b="1" i="1" dirty="0">
                <a:solidFill>
                  <a:schemeClr val="tx1"/>
                </a:solidFill>
              </a:rPr>
              <a:t>. Последующие дозы НМГ должны быть введены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как минимум </a:t>
            </a:r>
            <a:r>
              <a:rPr lang="ru-RU" altLang="ru-RU" sz="2300" b="1" i="1" dirty="0">
                <a:solidFill>
                  <a:schemeClr val="tx1"/>
                </a:solidFill>
              </a:rPr>
              <a:t>через 2 часа после удаления катетера. 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Никакие средства</a:t>
            </a:r>
            <a:r>
              <a:rPr lang="ru-RU" altLang="ru-RU" sz="2300" b="1" i="1" dirty="0">
                <a:solidFill>
                  <a:schemeClr val="tx1"/>
                </a:solidFill>
              </a:rPr>
              <a:t>, способные дополнительно изменить гемостаз</a:t>
            </a:r>
            <a:r>
              <a:rPr lang="ru-RU" altLang="ru-RU" sz="2300" b="1" i="1" dirty="0" smtClean="0">
                <a:solidFill>
                  <a:schemeClr val="tx1"/>
                </a:solidFill>
              </a:rPr>
              <a:t>, не </a:t>
            </a:r>
            <a:r>
              <a:rPr lang="ru-RU" altLang="ru-RU" sz="2300" b="1" i="1" dirty="0">
                <a:solidFill>
                  <a:schemeClr val="tx1"/>
                </a:solidFill>
              </a:rPr>
              <a:t>должны назначаться из-за их аддитивного 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23016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07375" cy="1368425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ru-RU" sz="3200" b="1" dirty="0" smtClean="0"/>
              <a:t> </a:t>
            </a:r>
            <a:r>
              <a:rPr lang="ru-RU" altLang="ru-RU" sz="3200" b="1" dirty="0"/>
              <a:t>Анестезиологическое пособие 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 </a:t>
            </a:r>
            <a:r>
              <a:rPr lang="ru-RU" altLang="ru-RU" sz="3200" b="1" dirty="0"/>
              <a:t>у пациентов, получающих</a:t>
            </a:r>
            <a:r>
              <a:rPr lang="en-US" altLang="ru-RU" sz="3200" b="1" dirty="0"/>
              <a:t/>
            </a:r>
            <a:br>
              <a:rPr lang="en-US" altLang="ru-RU" sz="3200" b="1" dirty="0"/>
            </a:br>
            <a:r>
              <a:rPr lang="en-US" altLang="ru-RU" sz="3200" b="1" dirty="0"/>
              <a:t>      </a:t>
            </a:r>
            <a:r>
              <a:rPr lang="ru-RU" altLang="ru-RU" sz="3200" b="1" dirty="0"/>
              <a:t> </a:t>
            </a:r>
            <a:r>
              <a:rPr lang="ru-RU" altLang="ru-RU" sz="3200" b="1" dirty="0" err="1"/>
              <a:t>антитромбоцитарные</a:t>
            </a:r>
            <a:r>
              <a:rPr lang="ru-RU" altLang="ru-RU" sz="3200" b="1" dirty="0"/>
              <a:t> препараты</a:t>
            </a:r>
          </a:p>
        </p:txBody>
      </p:sp>
      <p:pic>
        <p:nvPicPr>
          <p:cNvPr id="176131" name="Picture 3" descr="1453444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468313" y="1773238"/>
            <a:ext cx="8424862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Times New Roman" pitchFamily="18" charset="0"/>
              </a:defRPr>
            </a:lvl1pPr>
            <a:lvl2pPr marL="823913" indent="-285750">
              <a:spcBef>
                <a:spcPct val="20000"/>
              </a:spcBef>
              <a:buFont typeface="Wingdings" pitchFamily="2" charset="2"/>
              <a:buChar char="ü"/>
              <a:defRPr>
                <a:solidFill>
                  <a:srgbClr val="FFCC99"/>
                </a:solidFill>
                <a:latin typeface="Times New Roman" pitchFamily="18" charset="0"/>
              </a:defRPr>
            </a:lvl2pPr>
            <a:lvl3pPr marL="12319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39888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en-US" altLang="ru-RU" sz="2400" b="1" dirty="0">
                <a:solidFill>
                  <a:schemeClr val="tx1"/>
                </a:solidFill>
              </a:rPr>
              <a:t>6</a:t>
            </a:r>
            <a:r>
              <a:rPr lang="ru-RU" altLang="ru-RU" sz="2400" b="1" dirty="0">
                <a:solidFill>
                  <a:schemeClr val="tx1"/>
                </a:solidFill>
              </a:rPr>
              <a:t>.2  </a:t>
            </a:r>
            <a:r>
              <a:rPr lang="en-US" altLang="ru-RU" sz="2400" b="1" dirty="0">
                <a:solidFill>
                  <a:schemeClr val="tx1"/>
                </a:solidFill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</a:rPr>
              <a:t>Ввиду повышенного риска геморрагических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осложнений не рекомендуется проведение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</a:t>
            </a:r>
            <a:r>
              <a:rPr lang="ru-RU" altLang="ru-RU" sz="2400" b="1" dirty="0" err="1">
                <a:solidFill>
                  <a:schemeClr val="tx1"/>
                </a:solidFill>
              </a:rPr>
              <a:t>нейроаксиальной</a:t>
            </a:r>
            <a:r>
              <a:rPr lang="ru-RU" altLang="ru-RU" sz="2400" b="1" dirty="0">
                <a:solidFill>
                  <a:schemeClr val="tx1"/>
                </a:solidFill>
              </a:rPr>
              <a:t> анестезии у пациентов,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принимающих НПВС, если в раннем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послеоперационном периоде предполагается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использование других медикаментов, влияющих 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на механизмы свертывания – пероральных</a:t>
            </a:r>
            <a:br>
              <a:rPr lang="ru-RU" altLang="ru-RU" sz="2400" b="1" dirty="0">
                <a:solidFill>
                  <a:schemeClr val="tx1"/>
                </a:solidFill>
              </a:rPr>
            </a:br>
            <a:r>
              <a:rPr lang="ru-RU" altLang="ru-RU" sz="2400" b="1" dirty="0">
                <a:solidFill>
                  <a:schemeClr val="tx1"/>
                </a:solidFill>
              </a:rPr>
              <a:t>        антикоагулянтов, НФГ или НМГ</a:t>
            </a:r>
          </a:p>
        </p:txBody>
      </p:sp>
    </p:spTree>
    <p:extLst>
      <p:ext uri="{BB962C8B-B14F-4D97-AF65-F5344CB8AC3E}">
        <p14:creationId xmlns:p14="http://schemas.microsoft.com/office/powerpoint/2010/main" val="40124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Антикоагулянты и РА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Рекомендации не основаны на рандомизированных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контролируемых исследованиях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Взамен</a:t>
            </a:r>
            <a:r>
              <a:rPr lang="ru-RU" sz="2000" b="1" dirty="0"/>
              <a:t>: клинические случаи, ретроспективные обзоры, ограниченные малые исследования </a:t>
            </a:r>
            <a:r>
              <a:rPr lang="ru-RU" sz="2000" b="1" dirty="0" smtClean="0"/>
              <a:t>или </a:t>
            </a:r>
            <a:r>
              <a:rPr lang="ru-RU" sz="2000" b="1" dirty="0"/>
              <a:t>теоретические знания фармакокинетики </a:t>
            </a:r>
            <a:r>
              <a:rPr lang="ru-RU" sz="2000" b="1" dirty="0" smtClean="0"/>
              <a:t>и </a:t>
            </a:r>
            <a:r>
              <a:rPr lang="ru-RU" sz="2000" b="1" dirty="0"/>
              <a:t>фармакодинамики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29 at 17.2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3798477"/>
            <a:ext cx="4139952" cy="25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23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Дилемма 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615629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dirty="0" smtClean="0">
                <a:solidFill>
                  <a:srgbClr val="000000"/>
                </a:solidFill>
              </a:rPr>
              <a:t>Рекомендация  </a:t>
            </a:r>
            <a:r>
              <a:rPr lang="ru-RU" sz="2000" dirty="0">
                <a:solidFill>
                  <a:srgbClr val="000000"/>
                </a:solidFill>
              </a:rPr>
              <a:t>чересчур </a:t>
            </a:r>
            <a:r>
              <a:rPr lang="ru-RU" sz="2000" dirty="0" smtClean="0">
                <a:solidFill>
                  <a:srgbClr val="000000"/>
                </a:solidFill>
              </a:rPr>
              <a:t>удобна</a:t>
            </a:r>
            <a:br>
              <a:rPr lang="ru-RU" sz="2000" dirty="0" smtClean="0">
                <a:solidFill>
                  <a:srgbClr val="000000"/>
                </a:solidFill>
              </a:rPr>
            </a:br>
            <a:endParaRPr lang="ru-RU" sz="1000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dirty="0" smtClean="0">
                <a:solidFill>
                  <a:srgbClr val="000000"/>
                </a:solidFill>
              </a:rPr>
              <a:t>Для </a:t>
            </a:r>
            <a:r>
              <a:rPr lang="ru-RU" sz="2000" dirty="0">
                <a:solidFill>
                  <a:srgbClr val="000000"/>
                </a:solidFill>
              </a:rPr>
              <a:t>родов </a:t>
            </a:r>
            <a:r>
              <a:rPr lang="ru-RU" sz="2000" dirty="0" smtClean="0">
                <a:solidFill>
                  <a:srgbClr val="000000"/>
                </a:solidFill>
              </a:rPr>
              <a:t>− </a:t>
            </a:r>
            <a:r>
              <a:rPr lang="ru-RU" sz="2000" dirty="0">
                <a:solidFill>
                  <a:srgbClr val="000000"/>
                </a:solidFill>
              </a:rPr>
              <a:t>эпидуральная или </a:t>
            </a:r>
            <a:r>
              <a:rPr lang="ru-RU" sz="2000" dirty="0" smtClean="0">
                <a:solidFill>
                  <a:srgbClr val="000000"/>
                </a:solidFill>
              </a:rPr>
              <a:t>ничего</a:t>
            </a:r>
            <a:br>
              <a:rPr lang="ru-RU" sz="2000" dirty="0" smtClean="0">
                <a:solidFill>
                  <a:srgbClr val="000000"/>
                </a:solidFill>
              </a:rPr>
            </a:br>
            <a:endParaRPr lang="ru-RU" sz="1000" dirty="0">
              <a:solidFill>
                <a:srgbClr val="00000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dirty="0" smtClean="0">
                <a:solidFill>
                  <a:srgbClr val="000000"/>
                </a:solidFill>
              </a:rPr>
              <a:t>Можно </a:t>
            </a:r>
            <a:r>
              <a:rPr lang="ru-RU" sz="2000" dirty="0">
                <a:solidFill>
                  <a:srgbClr val="000000"/>
                </a:solidFill>
              </a:rPr>
              <a:t>выполнить обезболивание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позже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/>
            </a:r>
            <a:br>
              <a:rPr lang="ru-RU" sz="2000" dirty="0" smtClean="0">
                <a:solidFill>
                  <a:srgbClr val="000000"/>
                </a:solidFill>
              </a:rPr>
            </a:br>
            <a:r>
              <a:rPr lang="ru-RU" sz="2000" dirty="0" smtClean="0">
                <a:solidFill>
                  <a:srgbClr val="000000"/>
                </a:solidFill>
              </a:rPr>
              <a:t>и </a:t>
            </a:r>
            <a:r>
              <a:rPr lang="ru-RU" sz="2000" dirty="0">
                <a:solidFill>
                  <a:srgbClr val="000000"/>
                </a:solidFill>
              </a:rPr>
              <a:t>пациенту может быть </a:t>
            </a:r>
            <a:r>
              <a:rPr lang="ru-RU" sz="2000" dirty="0" smtClean="0">
                <a:solidFill>
                  <a:srgbClr val="00664D"/>
                </a:solidFill>
              </a:rPr>
              <a:t>хуже</a:t>
            </a:r>
            <a:br>
              <a:rPr lang="ru-RU" sz="2000" dirty="0" smtClean="0">
                <a:solidFill>
                  <a:srgbClr val="00664D"/>
                </a:solidFill>
              </a:rPr>
            </a:br>
            <a:endParaRPr lang="en-US" sz="1000" dirty="0" smtClean="0">
              <a:solidFill>
                <a:srgbClr val="00664D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ниже </a:t>
            </a:r>
            <a:r>
              <a:rPr lang="ru-RU" sz="2000" dirty="0">
                <a:solidFill>
                  <a:srgbClr val="000000"/>
                </a:solidFill>
              </a:rPr>
              <a:t>число </a:t>
            </a:r>
            <a:r>
              <a:rPr lang="ru-RU" sz="2000" dirty="0" smtClean="0">
                <a:solidFill>
                  <a:srgbClr val="000000"/>
                </a:solidFill>
              </a:rPr>
              <a:t>тромбоцитов</a:t>
            </a:r>
            <a:br>
              <a:rPr lang="ru-RU" sz="2000" dirty="0" smtClean="0">
                <a:solidFill>
                  <a:srgbClr val="000000"/>
                </a:solidFill>
              </a:rPr>
            </a:br>
            <a:endParaRPr lang="en-US" sz="1000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выше АД</a:t>
            </a:r>
            <a:br>
              <a:rPr lang="ru-RU" sz="2000" dirty="0" smtClean="0">
                <a:solidFill>
                  <a:srgbClr val="000000"/>
                </a:solidFill>
              </a:rPr>
            </a:br>
            <a:endParaRPr lang="en-US" sz="1000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больше </a:t>
            </a:r>
            <a:r>
              <a:rPr lang="ru-RU" sz="2000" dirty="0">
                <a:solidFill>
                  <a:srgbClr val="000000"/>
                </a:solidFill>
              </a:rPr>
              <a:t>отек −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труднее </a:t>
            </a:r>
            <a:r>
              <a:rPr lang="ru-RU" sz="2000" dirty="0" smtClean="0">
                <a:solidFill>
                  <a:srgbClr val="000000"/>
                </a:solidFill>
              </a:rPr>
              <a:t>интубация</a:t>
            </a:r>
            <a:br>
              <a:rPr lang="ru-RU" sz="2000" dirty="0" smtClean="0">
                <a:solidFill>
                  <a:srgbClr val="000000"/>
                </a:solidFill>
              </a:rPr>
            </a:br>
            <a:endParaRPr lang="en-US" sz="1000" dirty="0" smtClean="0">
              <a:solidFill>
                <a:srgbClr val="000000"/>
              </a:solidFill>
            </a:endParaRP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dirty="0" smtClean="0">
                <a:solidFill>
                  <a:srgbClr val="000000"/>
                </a:solidFill>
              </a:rPr>
              <a:t>выше </a:t>
            </a:r>
            <a:r>
              <a:rPr lang="ru-RU" sz="2000" dirty="0">
                <a:solidFill>
                  <a:srgbClr val="000000"/>
                </a:solidFill>
              </a:rPr>
              <a:t>риск ОА </a:t>
            </a:r>
            <a:endParaRPr lang="ru-RU" sz="2000" i="1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5_Hemostasis_tcm332-634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51310"/>
            <a:ext cx="3500578" cy="23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6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Shot-2014-12-29-at-17.3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55359"/>
            <a:ext cx="4281794" cy="3397977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Предостережение "Черного ящика"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5900" y="1644650"/>
            <a:ext cx="871296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Для всех новых </a:t>
            </a:r>
            <a:r>
              <a:rPr lang="ru-RU" sz="2000" b="1" dirty="0" smtClean="0"/>
              <a:t>антикоагулянтов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"</a:t>
            </a:r>
            <a:r>
              <a:rPr lang="ru-RU" sz="2000" b="1" dirty="0"/>
              <a:t>Эпидуральная и спинальная гематомы </a:t>
            </a:r>
            <a:r>
              <a:rPr lang="ru-RU" sz="2000" b="1" dirty="0" err="1"/>
              <a:t>момогут</a:t>
            </a:r>
            <a:r>
              <a:rPr lang="ru-RU" sz="2000" b="1" dirty="0"/>
              <a:t> развиться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у </a:t>
            </a:r>
            <a:r>
              <a:rPr lang="ru-RU" sz="2000" b="1" dirty="0"/>
              <a:t>пациентов, получающих НМГ, </a:t>
            </a:r>
            <a:r>
              <a:rPr lang="ru-RU" sz="2000" b="1" dirty="0" err="1"/>
              <a:t>гепариноиды</a:t>
            </a:r>
            <a:r>
              <a:rPr lang="ru-RU" sz="2000" b="1" dirty="0"/>
              <a:t> или </a:t>
            </a:r>
            <a:r>
              <a:rPr lang="ru-RU" sz="2000" b="1" dirty="0" err="1"/>
              <a:t>фрондапарин</a:t>
            </a:r>
            <a:r>
              <a:rPr lang="ru-RU" sz="2000" b="1" dirty="0"/>
              <a:t>..</a:t>
            </a:r>
            <a:r>
              <a:rPr lang="ru-RU" sz="2000" b="1" dirty="0" smtClean="0"/>
              <a:t>.»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"</a:t>
            </a:r>
            <a:r>
              <a:rPr lang="ru-RU" sz="2000" b="1" dirty="0"/>
              <a:t>Оцени риск и пользу"</a:t>
            </a:r>
            <a:endParaRPr lang="ru-RU" sz="2000" i="1" dirty="0">
              <a:solidFill>
                <a:srgbClr val="0066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90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516"/>
          <p:cNvSpPr>
            <a:spLocks noChangeArrowheads="1"/>
          </p:cNvSpPr>
          <p:nvPr/>
        </p:nvSpPr>
        <p:spPr bwMode="auto">
          <a:xfrm>
            <a:off x="489687" y="382588"/>
            <a:ext cx="8207375" cy="76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</a:rPr>
              <a:t>Низкомолекулярный гепарин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9687" y="1628775"/>
            <a:ext cx="8207375" cy="312074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zh-CN" sz="2200" b="1" dirty="0">
                <a:solidFill>
                  <a:srgbClr val="C00000"/>
                </a:solidFill>
              </a:rPr>
              <a:t>В отличие от низкомолекулярных лекарственных веществ, точно скопировать биологический препарат невозможно, что связано со сложностью его строения и процесса производства, поэтому в Европе воспроизведенные биологические лекарственные средства называют 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/>
            </a:r>
            <a:br>
              <a:rPr lang="ru-RU" altLang="zh-CN" sz="2200" b="1" dirty="0" smtClean="0">
                <a:solidFill>
                  <a:srgbClr val="C00000"/>
                </a:solidFill>
              </a:rPr>
            </a:br>
            <a:r>
              <a:rPr lang="ru-RU" altLang="zh-CN" sz="2200" b="1" dirty="0" smtClean="0">
                <a:solidFill>
                  <a:srgbClr val="C00000"/>
                </a:solidFill>
              </a:rPr>
              <a:t>не </a:t>
            </a:r>
            <a:r>
              <a:rPr lang="ru-RU" altLang="zh-CN" sz="2200" b="1" dirty="0" err="1">
                <a:solidFill>
                  <a:srgbClr val="C00000"/>
                </a:solidFill>
              </a:rPr>
              <a:t>дженериками</a:t>
            </a:r>
            <a:r>
              <a:rPr lang="ru-RU" altLang="zh-CN" sz="2200" b="1" dirty="0">
                <a:solidFill>
                  <a:srgbClr val="C00000"/>
                </a:solidFill>
              </a:rPr>
              <a:t>, а </a:t>
            </a:r>
            <a:r>
              <a:rPr lang="ru-RU" altLang="zh-CN" sz="2200" b="1" dirty="0" err="1">
                <a:solidFill>
                  <a:srgbClr val="C00000"/>
                </a:solidFill>
              </a:rPr>
              <a:t>биоаналогами</a:t>
            </a:r>
            <a:r>
              <a:rPr lang="ru-RU" altLang="zh-CN" sz="2200" b="1" dirty="0">
                <a:solidFill>
                  <a:srgbClr val="C00000"/>
                </a:solidFill>
              </a:rPr>
              <a:t> (</a:t>
            </a:r>
            <a:r>
              <a:rPr lang="ru-RU" altLang="zh-CN" sz="2200" b="1" dirty="0" err="1">
                <a:solidFill>
                  <a:srgbClr val="C00000"/>
                </a:solidFill>
              </a:rPr>
              <a:t>biosimilar</a:t>
            </a:r>
            <a:r>
              <a:rPr lang="ru-RU" altLang="zh-CN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 smtClean="0">
                <a:solidFill>
                  <a:srgbClr val="C00000"/>
                </a:solidFill>
              </a:rPr>
              <a:t>d</a:t>
            </a:r>
            <a:r>
              <a:rPr lang="ru-RU" altLang="zh-CN" sz="2200" b="1" dirty="0" err="1" smtClean="0">
                <a:solidFill>
                  <a:srgbClr val="C00000"/>
                </a:solidFill>
              </a:rPr>
              <a:t>rugs</a:t>
            </a:r>
            <a:r>
              <a:rPr lang="ru-RU" altLang="zh-CN" sz="2200" b="1" dirty="0">
                <a:solidFill>
                  <a:srgbClr val="C00000"/>
                </a:solidFill>
              </a:rPr>
              <a:t>, 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/>
            </a:r>
            <a:br>
              <a:rPr lang="ru-RU" altLang="zh-CN" sz="2200" b="1" dirty="0" smtClean="0">
                <a:solidFill>
                  <a:srgbClr val="C00000"/>
                </a:solidFill>
              </a:rPr>
            </a:br>
            <a:r>
              <a:rPr lang="ru-RU" altLang="zh-CN" sz="2200" b="1" dirty="0" smtClean="0">
                <a:solidFill>
                  <a:srgbClr val="C00000"/>
                </a:solidFill>
              </a:rPr>
              <a:t>в </a:t>
            </a:r>
            <a:r>
              <a:rPr lang="ru-RU" altLang="zh-CN" sz="2200" b="1" dirty="0">
                <a:solidFill>
                  <a:srgbClr val="C00000"/>
                </a:solidFill>
              </a:rPr>
              <a:t>США –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> </a:t>
            </a:r>
            <a:r>
              <a:rPr lang="ru-RU" altLang="zh-CN" sz="2200" b="1" dirty="0" err="1">
                <a:solidFill>
                  <a:srgbClr val="C00000"/>
                </a:solidFill>
              </a:rPr>
              <a:t>follow-on</a:t>
            </a:r>
            <a:r>
              <a:rPr lang="ru-RU" altLang="zh-CN" sz="2200" b="1" dirty="0">
                <a:solidFill>
                  <a:srgbClr val="C00000"/>
                </a:solidFill>
              </a:rPr>
              <a:t> </a:t>
            </a:r>
            <a:r>
              <a:rPr lang="ru-RU" altLang="zh-CN" sz="2200" b="1" dirty="0" err="1">
                <a:solidFill>
                  <a:srgbClr val="C00000"/>
                </a:solidFill>
              </a:rPr>
              <a:t>biological</a:t>
            </a:r>
            <a:r>
              <a:rPr lang="ru-RU" altLang="zh-CN" sz="2200" b="1" dirty="0">
                <a:solidFill>
                  <a:srgbClr val="C00000"/>
                </a:solidFill>
              </a:rPr>
              <a:t> </a:t>
            </a:r>
            <a:r>
              <a:rPr lang="ru-RU" altLang="zh-CN" sz="2200" b="1" dirty="0" err="1">
                <a:solidFill>
                  <a:srgbClr val="C00000"/>
                </a:solidFill>
              </a:rPr>
              <a:t>products</a:t>
            </a:r>
            <a:r>
              <a:rPr lang="ru-RU" altLang="zh-CN" sz="2200" b="1" dirty="0">
                <a:solidFill>
                  <a:srgbClr val="C00000"/>
                </a:solidFill>
              </a:rPr>
              <a:t>). 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/>
            </a:r>
            <a:br>
              <a:rPr lang="ru-RU" altLang="zh-CN" sz="2200" b="1" dirty="0" smtClean="0">
                <a:solidFill>
                  <a:srgbClr val="C00000"/>
                </a:solidFill>
              </a:rPr>
            </a:br>
            <a:r>
              <a:rPr lang="ru-RU" altLang="zh-CN" sz="2200" b="1" dirty="0" smtClean="0">
                <a:solidFill>
                  <a:srgbClr val="C00000"/>
                </a:solidFill>
              </a:rPr>
              <a:t>Этот </a:t>
            </a:r>
            <a:r>
              <a:rPr lang="ru-RU" altLang="zh-CN" sz="2200" b="1" dirty="0">
                <a:solidFill>
                  <a:srgbClr val="C00000"/>
                </a:solidFill>
              </a:rPr>
              <a:t>термин предполагает, что воспроизведенный препарат </a:t>
            </a:r>
            <a:r>
              <a:rPr lang="ru-RU" altLang="zh-CN" sz="2200" b="1" dirty="0"/>
              <a:t>похож на оригинальный</a:t>
            </a:r>
            <a:r>
              <a:rPr lang="ru-RU" altLang="zh-CN" sz="2200" b="1" dirty="0">
                <a:solidFill>
                  <a:srgbClr val="C00000"/>
                </a:solidFill>
              </a:rPr>
              <a:t>, но не является его точной копией.</a:t>
            </a:r>
            <a:endParaRPr lang="ru-RU" altLang="zh-CN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9244" y="6237312"/>
            <a:ext cx="83532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663300"/>
                </a:solidFill>
              </a:rPr>
              <a:t>Биоаналоги. низкомолекулярных гепаринов: сходство в обмен </a:t>
            </a:r>
            <a:r>
              <a:rPr lang="ru-RU" sz="1600" i="1" dirty="0" smtClean="0">
                <a:solidFill>
                  <a:srgbClr val="663300"/>
                </a:solidFill>
              </a:rPr>
              <a:t>на эффективность</a:t>
            </a:r>
            <a:r>
              <a:rPr lang="ru-RU" sz="1600" i="1" dirty="0">
                <a:solidFill>
                  <a:srgbClr val="663300"/>
                </a:solidFill>
              </a:rPr>
              <a:t>?</a:t>
            </a:r>
          </a:p>
          <a:p>
            <a:pPr algn="r"/>
            <a:r>
              <a:rPr lang="ru-RU" sz="1600" i="1" dirty="0">
                <a:solidFill>
                  <a:srgbClr val="663300"/>
                </a:solidFill>
              </a:rPr>
              <a:t>От редакции. Клиническая фармакология и терапия, 2012,21(3)</a:t>
            </a:r>
          </a:p>
        </p:txBody>
      </p:sp>
      <p:pic>
        <p:nvPicPr>
          <p:cNvPr id="6" name="Изображение 5" descr="Снимок экрана 2015-01-06 в 0.29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96" y="0"/>
            <a:ext cx="775802" cy="765175"/>
          </a:xfrm>
          <a:prstGeom prst="rect">
            <a:avLst/>
          </a:prstGeom>
        </p:spPr>
      </p:pic>
      <p:pic>
        <p:nvPicPr>
          <p:cNvPr id="7" name="Изображение 6" descr="Снимок экрана 2015-01-06 в 0.2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50" y="4991002"/>
            <a:ext cx="5107349" cy="1101823"/>
          </a:xfrm>
          <a:prstGeom prst="rect">
            <a:avLst/>
          </a:prstGeom>
        </p:spPr>
      </p:pic>
      <p:pic>
        <p:nvPicPr>
          <p:cNvPr id="8" name="Изображение 7" descr="Снимок экрана 2015-01-06 в 0.30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54" y="4991002"/>
            <a:ext cx="843696" cy="11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3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болезнью </a:t>
            </a:r>
            <a:r>
              <a:rPr lang="ru-RU" sz="2000" b="1" dirty="0" smtClean="0"/>
              <a:t>Гоше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= </a:t>
            </a:r>
            <a:r>
              <a:rPr lang="ru-RU" sz="2000" b="1" dirty="0">
                <a:solidFill>
                  <a:srgbClr val="00664D"/>
                </a:solidFill>
              </a:rPr>
              <a:t>125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В </a:t>
            </a:r>
            <a:r>
              <a:rPr lang="ru-RU" sz="2000" b="1" dirty="0"/>
              <a:t>анамнезе гематомы и </a:t>
            </a:r>
            <a:r>
              <a:rPr lang="ru-RU" sz="2000" b="1" i="1" dirty="0">
                <a:solidFill>
                  <a:srgbClr val="00664D"/>
                </a:solidFill>
              </a:rPr>
              <a:t>необходимость в гемотрансфузии</a:t>
            </a:r>
            <a:r>
              <a:rPr lang="ru-RU" sz="2000" b="1" dirty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во </a:t>
            </a:r>
            <a:r>
              <a:rPr lang="ru-RU" sz="2000" b="1" dirty="0"/>
              <a:t>время предыдущей </a:t>
            </a:r>
            <a:r>
              <a:rPr lang="ru-RU" sz="2000" b="1" dirty="0" smtClean="0"/>
              <a:t>операции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Нельзя выполнять ЭА</a:t>
            </a:r>
            <a:endParaRPr lang="ru-RU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867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940675" cy="576262"/>
          </a:xfrm>
        </p:spPr>
        <p:txBody>
          <a:bodyPr/>
          <a:lstStyle/>
          <a:p>
            <a:r>
              <a:rPr lang="ru-RU" sz="2200" b="1" smtClean="0">
                <a:solidFill>
                  <a:srgbClr val="444492"/>
                </a:solidFill>
              </a:rPr>
              <a:t>Биологические препараты и биоаналоги</a:t>
            </a:r>
            <a:r>
              <a:rPr lang="en-US" sz="2200" b="1" smtClean="0"/>
              <a:t> </a:t>
            </a:r>
            <a:br>
              <a:rPr lang="en-US" sz="2200" b="1" smtClean="0"/>
            </a:br>
            <a:r>
              <a:rPr lang="ru-RU" sz="2200" b="1" smtClean="0">
                <a:solidFill>
                  <a:srgbClr val="ACB317"/>
                </a:solidFill>
              </a:rPr>
              <a:t>Сложность строения биологических препаратов</a:t>
            </a:r>
            <a:r>
              <a:rPr lang="en-US" sz="2200" b="1" smtClean="0">
                <a:solidFill>
                  <a:srgbClr val="ACB317"/>
                </a:solidFill>
              </a:rPr>
              <a:t> - IV</a:t>
            </a:r>
            <a:endParaRPr lang="ru-RU" sz="2200" b="1" smtClean="0">
              <a:solidFill>
                <a:srgbClr val="ACB317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5508625" y="1052513"/>
            <a:ext cx="32400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1950" indent="-361950" eaLnBrk="0" hangingPunct="0">
              <a:lnSpc>
                <a:spcPct val="122000"/>
              </a:lnSpc>
              <a:spcAft>
                <a:spcPct val="1000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</a:pPr>
            <a:r>
              <a:rPr lang="ru-RU" sz="1600" b="1">
                <a:solidFill>
                  <a:srgbClr val="10109C"/>
                </a:solidFill>
              </a:rPr>
              <a:t>ЕВРОПЕЙСКАЯ ФАРМАКОПЕЯ</a:t>
            </a:r>
            <a:endParaRPr lang="en-GB" sz="1600">
              <a:solidFill>
                <a:srgbClr val="000000"/>
              </a:solidFill>
            </a:endParaRPr>
          </a:p>
        </p:txBody>
      </p:sp>
      <p:pic>
        <p:nvPicPr>
          <p:cNvPr id="27652" name="Picture 4" descr="1097E"/>
          <p:cNvPicPr>
            <a:picLocks noChangeAspect="1" noChangeArrowheads="1"/>
          </p:cNvPicPr>
          <p:nvPr/>
        </p:nvPicPr>
        <p:blipFill>
          <a:blip r:embed="rId3" cstate="print"/>
          <a:srcRect b="28566"/>
          <a:stretch>
            <a:fillRect/>
          </a:stretch>
        </p:blipFill>
        <p:spPr bwMode="auto">
          <a:xfrm>
            <a:off x="539750" y="908050"/>
            <a:ext cx="49911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059113" y="5300663"/>
            <a:ext cx="201771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7654" name="AutoShape 6"/>
          <p:cNvSpPr>
            <a:spLocks/>
          </p:cNvSpPr>
          <p:nvPr/>
        </p:nvSpPr>
        <p:spPr bwMode="auto">
          <a:xfrm>
            <a:off x="5867400" y="3716338"/>
            <a:ext cx="3024188" cy="1368425"/>
          </a:xfrm>
          <a:prstGeom prst="borderCallout1">
            <a:avLst>
              <a:gd name="adj1" fmla="val -838"/>
              <a:gd name="adj2" fmla="val 0"/>
              <a:gd name="adj3" fmla="val 116065"/>
              <a:gd name="adj4" fmla="val -26190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1600" b="1">
                <a:solidFill>
                  <a:srgbClr val="10109C"/>
                </a:solidFill>
              </a:rPr>
              <a:t>Эноксапарин образован сложным набором олигосахаридов, некоторые из которых еще до конца не определены.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6083" y="6309320"/>
            <a:ext cx="8964488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755650" y="908050"/>
            <a:ext cx="74168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06157"/>
      </p:ext>
    </p:extLst>
  </p:cSld>
  <p:clrMapOvr>
    <a:masterClrMapping/>
  </p:clrMapOvr>
  <p:transition advTm="4656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37188" y="1322388"/>
            <a:ext cx="3455987" cy="450850"/>
          </a:xfrm>
        </p:spPr>
        <p:txBody>
          <a:bodyPr/>
          <a:lstStyle/>
          <a:p>
            <a:r>
              <a:rPr lang="ru-RU" altLang="ru-RU" sz="1600" b="1" smtClean="0">
                <a:solidFill>
                  <a:srgbClr val="10109C"/>
                </a:solidFill>
              </a:rPr>
              <a:t>Замена Клексана на биоаналог</a:t>
            </a:r>
            <a:endParaRPr lang="ru-RU" altLang="ru-RU" sz="1600" smtClean="0">
              <a:solidFill>
                <a:srgbClr val="10109C"/>
              </a:solidFill>
            </a:endParaRP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>
            <a:fillRect/>
          </a:stretch>
        </p:blipFill>
        <p:spPr>
          <a:xfrm>
            <a:off x="647700" y="1268413"/>
            <a:ext cx="4572000" cy="171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37"/>
          <a:stretch>
            <a:fillRect/>
          </a:stretch>
        </p:blipFill>
        <p:spPr bwMode="auto">
          <a:xfrm>
            <a:off x="322263" y="2925763"/>
            <a:ext cx="4897437" cy="302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5435600" y="1844675"/>
            <a:ext cx="34575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1400" dirty="0"/>
              <a:t>Пациент принимал 4 года </a:t>
            </a:r>
            <a:r>
              <a:rPr lang="ru-RU" sz="1400" dirty="0" err="1"/>
              <a:t>Клексан</a:t>
            </a:r>
            <a:r>
              <a:rPr lang="ru-RU" sz="1400" dirty="0"/>
              <a:t> без осложнений .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После перехода на биоаналог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</a:rPr>
              <a:t>эноксапарина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, у пациента было </a:t>
            </a:r>
            <a:r>
              <a:rPr lang="ru-RU" sz="1400" b="1" dirty="0">
                <a:solidFill>
                  <a:srgbClr val="FF0000"/>
                </a:solidFill>
              </a:rPr>
              <a:t>2 угрожающих жизни кровотечения в течение 4 месяцев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после начала использования.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eaLnBrk="0" hangingPunct="0">
              <a:defRPr/>
            </a:pP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5291138" y="1268413"/>
            <a:ext cx="0" cy="46815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1" name="Rectangle 2"/>
          <p:cNvSpPr txBox="1">
            <a:spLocks noChangeArrowheads="1"/>
          </p:cNvSpPr>
          <p:nvPr/>
        </p:nvSpPr>
        <p:spPr bwMode="auto">
          <a:xfrm>
            <a:off x="663575" y="188913"/>
            <a:ext cx="79406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ru-RU" altLang="ru-RU" sz="2200" b="1">
                <a:solidFill>
                  <a:srgbClr val="444492"/>
                </a:solidFill>
              </a:rPr>
              <a:t>Биологические препараты и биоаналоги</a:t>
            </a:r>
            <a:r>
              <a:rPr lang="en-US" altLang="ru-RU" sz="2200" b="1"/>
              <a:t> </a:t>
            </a:r>
            <a:br>
              <a:rPr lang="en-US" altLang="ru-RU" sz="2200" b="1"/>
            </a:br>
            <a:r>
              <a:rPr lang="ru-RU" altLang="ru-RU" sz="2200" b="1">
                <a:solidFill>
                  <a:srgbClr val="ACB317"/>
                </a:solidFill>
              </a:rPr>
              <a:t>Клинический пример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55650" y="908050"/>
            <a:ext cx="576103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06083" y="6309320"/>
            <a:ext cx="8964488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796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516"/>
          <p:cNvSpPr>
            <a:spLocks noChangeArrowheads="1"/>
          </p:cNvSpPr>
          <p:nvPr/>
        </p:nvSpPr>
        <p:spPr bwMode="auto">
          <a:xfrm>
            <a:off x="489687" y="382588"/>
            <a:ext cx="8207375" cy="76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</a:rPr>
              <a:t>Низкомолекулярный гепарин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9687" y="1628775"/>
            <a:ext cx="8207375" cy="312074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altLang="zh-CN" sz="2200" b="1" dirty="0">
                <a:solidFill>
                  <a:srgbClr val="C00000"/>
                </a:solidFill>
              </a:rPr>
              <a:t>...изучение только фармакокинетических 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/>
            </a:r>
            <a:br>
              <a:rPr lang="ru-RU" altLang="zh-CN" sz="2200" b="1" dirty="0" smtClean="0">
                <a:solidFill>
                  <a:srgbClr val="C00000"/>
                </a:solidFill>
              </a:rPr>
            </a:br>
            <a:r>
              <a:rPr lang="ru-RU" altLang="zh-CN" sz="2200" b="1" dirty="0" smtClean="0">
                <a:solidFill>
                  <a:srgbClr val="C00000"/>
                </a:solidFill>
              </a:rPr>
              <a:t>и </a:t>
            </a:r>
            <a:r>
              <a:rPr lang="ru-RU" altLang="zh-CN" sz="2200" b="1" dirty="0">
                <a:solidFill>
                  <a:srgbClr val="C00000"/>
                </a:solidFill>
              </a:rPr>
              <a:t>фармакодинамических параметров, совпадающих единственное биологическое свойство НМГ, 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/>
            </a:r>
            <a:br>
              <a:rPr lang="ru-RU" altLang="zh-CN" sz="2200" b="1" dirty="0" smtClean="0">
                <a:solidFill>
                  <a:srgbClr val="C00000"/>
                </a:solidFill>
              </a:rPr>
            </a:br>
            <a:r>
              <a:rPr lang="ru-RU" altLang="zh-CN" sz="2200" b="1" dirty="0" smtClean="0">
                <a:solidFill>
                  <a:srgbClr val="C00000"/>
                </a:solidFill>
              </a:rPr>
              <a:t>такое </a:t>
            </a:r>
            <a:r>
              <a:rPr lang="ru-RU" altLang="zh-CN" sz="2200" b="1" dirty="0">
                <a:solidFill>
                  <a:srgbClr val="C00000"/>
                </a:solidFill>
              </a:rPr>
              <a:t>как анти-</a:t>
            </a:r>
            <a:r>
              <a:rPr lang="ru-RU" altLang="zh-CN" sz="2200" b="1" dirty="0" err="1">
                <a:solidFill>
                  <a:srgbClr val="C00000"/>
                </a:solidFill>
              </a:rPr>
              <a:t>Xа</a:t>
            </a:r>
            <a:r>
              <a:rPr lang="ru-RU" altLang="zh-CN" sz="2200" b="1" dirty="0">
                <a:solidFill>
                  <a:srgbClr val="C00000"/>
                </a:solidFill>
              </a:rPr>
              <a:t> активность, </a:t>
            </a:r>
            <a:r>
              <a:rPr lang="ru-RU" altLang="zh-CN" sz="2200" b="1" dirty="0">
                <a:solidFill>
                  <a:srgbClr val="000000"/>
                </a:solidFill>
              </a:rPr>
              <a:t>недостаточно</a:t>
            </a:r>
            <a:r>
              <a:rPr lang="ru-RU" altLang="zh-CN" sz="2200" b="1" dirty="0">
                <a:solidFill>
                  <a:srgbClr val="C00000"/>
                </a:solidFill>
              </a:rPr>
              <a:t> </a:t>
            </a:r>
            <a:r>
              <a:rPr lang="ru-RU" altLang="zh-CN" sz="2200" b="1" dirty="0" smtClean="0">
                <a:solidFill>
                  <a:srgbClr val="C00000"/>
                </a:solidFill>
              </a:rPr>
              <a:t/>
            </a:r>
            <a:br>
              <a:rPr lang="ru-RU" altLang="zh-CN" sz="2200" b="1" dirty="0" smtClean="0">
                <a:solidFill>
                  <a:srgbClr val="C00000"/>
                </a:solidFill>
              </a:rPr>
            </a:br>
            <a:r>
              <a:rPr lang="ru-RU" altLang="zh-CN" sz="2200" b="1" dirty="0" smtClean="0">
                <a:solidFill>
                  <a:srgbClr val="C00000"/>
                </a:solidFill>
              </a:rPr>
              <a:t>для </a:t>
            </a:r>
            <a:r>
              <a:rPr lang="ru-RU" altLang="zh-CN" sz="2200" b="1" dirty="0">
                <a:solidFill>
                  <a:srgbClr val="C00000"/>
                </a:solidFill>
              </a:rPr>
              <a:t>подтверждения терапевтической эквивалентности оригинального препарата и его биоаналога.</a:t>
            </a:r>
            <a:endParaRPr lang="ru-RU" altLang="zh-CN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9244" y="6237312"/>
            <a:ext cx="83532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663300"/>
                </a:solidFill>
              </a:rPr>
              <a:t>Биоаналоги. низкомолекулярных гепаринов: сходство в обмен </a:t>
            </a:r>
            <a:r>
              <a:rPr lang="ru-RU" sz="1600" i="1" dirty="0" smtClean="0">
                <a:solidFill>
                  <a:srgbClr val="663300"/>
                </a:solidFill>
              </a:rPr>
              <a:t>на эффективность</a:t>
            </a:r>
            <a:r>
              <a:rPr lang="ru-RU" sz="1600" i="1" dirty="0">
                <a:solidFill>
                  <a:srgbClr val="663300"/>
                </a:solidFill>
              </a:rPr>
              <a:t>?</a:t>
            </a:r>
          </a:p>
          <a:p>
            <a:pPr algn="r"/>
            <a:r>
              <a:rPr lang="ru-RU" sz="1600" i="1" dirty="0">
                <a:solidFill>
                  <a:srgbClr val="663300"/>
                </a:solidFill>
              </a:rPr>
              <a:t>От редакции. Клиническая фармакология и терапия, 2012,21(3)</a:t>
            </a:r>
          </a:p>
        </p:txBody>
      </p:sp>
      <p:pic>
        <p:nvPicPr>
          <p:cNvPr id="6" name="Изображение 5" descr="Снимок экрана 2015-01-06 в 0.29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96" y="0"/>
            <a:ext cx="775802" cy="765175"/>
          </a:xfrm>
          <a:prstGeom prst="rect">
            <a:avLst/>
          </a:prstGeom>
        </p:spPr>
      </p:pic>
      <p:pic>
        <p:nvPicPr>
          <p:cNvPr id="7" name="Изображение 6" descr="Снимок экрана 2015-01-06 в 0.2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50" y="4991002"/>
            <a:ext cx="5107349" cy="1101823"/>
          </a:xfrm>
          <a:prstGeom prst="rect">
            <a:avLst/>
          </a:prstGeom>
        </p:spPr>
      </p:pic>
      <p:pic>
        <p:nvPicPr>
          <p:cNvPr id="8" name="Изображение 7" descr="Снимок экрана 2015-01-06 в 0.30.2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54" y="4991002"/>
            <a:ext cx="843696" cy="11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500" y="1981200"/>
          <a:ext cx="8358188" cy="476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hart" r:id="rId6" imgW="6591300" imgH="3819449" progId="Excel.Sheet.8">
                  <p:embed/>
                </p:oleObj>
              </mc:Choice>
              <mc:Fallback>
                <p:oleObj name="Chart" r:id="rId6" imgW="6591300" imgH="381944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1981200"/>
                        <a:ext cx="8358188" cy="476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106083" y="6381328"/>
            <a:ext cx="8964488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41338" y="1285875"/>
            <a:ext cx="8351837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FF0000"/>
                </a:solidFill>
              </a:rPr>
              <a:t>Препарат и его копии отличаются по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распределению молекулярной массы. 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FF0000"/>
              </a:solidFill>
            </a:endParaRPr>
          </a:p>
          <a:p>
            <a:pPr algn="just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dirty="0">
                <a:solidFill>
                  <a:srgbClr val="000000"/>
                </a:solidFill>
              </a:rPr>
              <a:t>Незначительные изменения на любой из стадий производства ведут к значительным изменениям в структуре молекулы действующего вещества, а значит и </a:t>
            </a:r>
            <a:r>
              <a:rPr lang="ru-RU" sz="1400" b="1" dirty="0">
                <a:solidFill>
                  <a:srgbClr val="FF6600"/>
                </a:solidFill>
              </a:rPr>
              <a:t>к изменению его клинических свойств</a:t>
            </a:r>
            <a:r>
              <a:rPr lang="ru-RU" sz="1400" dirty="0">
                <a:solidFill>
                  <a:srgbClr val="FF6600"/>
                </a:solidFill>
              </a:rPr>
              <a:t>. </a:t>
            </a:r>
          </a:p>
        </p:txBody>
      </p:sp>
      <p:sp>
        <p:nvSpPr>
          <p:cNvPr id="31751" name="Rectangle 2"/>
          <p:cNvSpPr txBox="1">
            <a:spLocks noChangeArrowheads="1"/>
          </p:cNvSpPr>
          <p:nvPr/>
        </p:nvSpPr>
        <p:spPr bwMode="auto">
          <a:xfrm>
            <a:off x="663575" y="260350"/>
            <a:ext cx="79406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5000"/>
              </a:lnSpc>
            </a:pPr>
            <a:r>
              <a:rPr lang="ru-RU" sz="2200" b="1">
                <a:solidFill>
                  <a:srgbClr val="444492"/>
                </a:solidFill>
              </a:rPr>
              <a:t>Биологические препараты и биоаналоги</a:t>
            </a:r>
            <a:r>
              <a:rPr lang="en-US" sz="2200" b="1"/>
              <a:t> </a:t>
            </a:r>
            <a:br>
              <a:rPr lang="en-US" sz="2200" b="1"/>
            </a:br>
            <a:r>
              <a:rPr lang="ru-RU" sz="2200" b="1">
                <a:solidFill>
                  <a:srgbClr val="ACB317"/>
                </a:solidFill>
              </a:rPr>
              <a:t>Качественная дифференциация - </a:t>
            </a:r>
            <a:r>
              <a:rPr lang="en-US" sz="2200" b="1">
                <a:solidFill>
                  <a:srgbClr val="ACB317"/>
                </a:solidFill>
              </a:rPr>
              <a:t>I</a:t>
            </a:r>
            <a:endParaRPr lang="ru-RU" sz="2200" b="1">
              <a:solidFill>
                <a:srgbClr val="ACB317"/>
              </a:solidFill>
            </a:endParaRPr>
          </a:p>
        </p:txBody>
      </p:sp>
      <p:sp>
        <p:nvSpPr>
          <p:cNvPr id="31752" name="Oval 10"/>
          <p:cNvSpPr>
            <a:spLocks noChangeArrowheads="1"/>
          </p:cNvSpPr>
          <p:nvPr/>
        </p:nvSpPr>
        <p:spPr bwMode="auto">
          <a:xfrm>
            <a:off x="3563938" y="5445125"/>
            <a:ext cx="649287" cy="9366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3" name="Rectangle 1"/>
          <p:cNvSpPr>
            <a:spLocks noChangeArrowheads="1"/>
          </p:cNvSpPr>
          <p:nvPr/>
        </p:nvSpPr>
        <p:spPr bwMode="auto">
          <a:xfrm>
            <a:off x="104775" y="6597650"/>
            <a:ext cx="8499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800"/>
              <a:t>W.P. Jeske, J. Walenga.  Dependent Variations in the Anticoagulant &amp; Protamine Sulfate Neutralization Profiles of Generic Copies of Enoxaparin. Poster. ASH Dec 2006 </a:t>
            </a:r>
            <a:endParaRPr lang="ru-RU" sz="800"/>
          </a:p>
        </p:txBody>
      </p:sp>
      <p:cxnSp>
        <p:nvCxnSpPr>
          <p:cNvPr id="8" name="Straight Connector 7"/>
          <p:cNvCxnSpPr/>
          <p:nvPr/>
        </p:nvCxnSpPr>
        <p:spPr>
          <a:xfrm>
            <a:off x="755650" y="908050"/>
            <a:ext cx="576103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755" name="TextBox 2"/>
          <p:cNvSpPr txBox="1">
            <a:spLocks noChangeArrowheads="1"/>
          </p:cNvSpPr>
          <p:nvPr/>
        </p:nvSpPr>
        <p:spPr bwMode="auto">
          <a:xfrm rot="-5400000">
            <a:off x="3498057" y="5779293"/>
            <a:ext cx="781050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0000"/>
                </a:solidFill>
              </a:rPr>
              <a:t>Клексан</a:t>
            </a:r>
          </a:p>
        </p:txBody>
      </p:sp>
    </p:spTree>
    <p:extLst>
      <p:ext uri="{BB962C8B-B14F-4D97-AF65-F5344CB8AC3E}">
        <p14:creationId xmlns:p14="http://schemas.microsoft.com/office/powerpoint/2010/main" val="2218489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5-01-06 в 16.5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52737"/>
            <a:ext cx="3491880" cy="5104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1414" y="6123776"/>
            <a:ext cx="89225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Bates S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. et al. VTE,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Thrombopholia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, antithrombotic therapy, and pregnancy: Antithrombotic therapy and Prevention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Thrombosis, 9</a:t>
            </a:r>
            <a:r>
              <a:rPr lang="en-US" sz="1400" i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 ed.: American College of Chest  Physicians Evidence-Based Clinical Practice Guidelines. Chesr.2012;141(2):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691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736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5900" y="1644650"/>
            <a:ext cx="8928100" cy="245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У беременных, получающих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адекватные </a:t>
            </a:r>
            <a:r>
              <a:rPr lang="ru-RU" sz="2000" b="1" dirty="0"/>
              <a:t>дозы </a:t>
            </a:r>
            <a:r>
              <a:rPr lang="ru-RU" sz="2000" b="1" dirty="0" smtClean="0"/>
              <a:t>НМГ,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рекомендуется </a:t>
            </a:r>
            <a:r>
              <a:rPr lang="ru-RU" sz="2000" b="1" dirty="0"/>
              <a:t>отмена гепарина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по </a:t>
            </a:r>
            <a:r>
              <a:rPr lang="ru-RU" sz="2000" b="1" dirty="0"/>
              <a:t>крайней мере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 24 часа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до </a:t>
            </a:r>
            <a:r>
              <a:rPr lang="ru-RU" sz="2000" b="1" dirty="0"/>
              <a:t>индукции родов или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кесарева </a:t>
            </a:r>
            <a:r>
              <a:rPr lang="ru-RU" sz="2000" b="1" dirty="0"/>
              <a:t>сечения </a:t>
            </a:r>
            <a:r>
              <a:rPr lang="ru-RU" sz="2000" b="1" dirty="0" smtClean="0"/>
              <a:t>(</a:t>
            </a:r>
            <a:r>
              <a:rPr lang="ru-RU" sz="2000" b="1" dirty="0"/>
              <a:t>или планируемой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нейроаксиальной </a:t>
            </a:r>
            <a:r>
              <a:rPr lang="ru-RU" sz="2000" b="1" dirty="0"/>
              <a:t>анестезии</a:t>
            </a:r>
            <a:r>
              <a:rPr lang="ru-RU" sz="2000" b="1" dirty="0" smtClean="0"/>
              <a:t>) </a:t>
            </a:r>
            <a:r>
              <a:rPr lang="ru-RU" sz="2000" b="1" dirty="0" smtClean="0">
                <a:solidFill>
                  <a:srgbClr val="FF0000"/>
                </a:solidFill>
              </a:rPr>
              <a:t>(</a:t>
            </a:r>
            <a:r>
              <a:rPr lang="ru-RU" sz="2000" b="1" dirty="0">
                <a:solidFill>
                  <a:srgbClr val="FF0000"/>
                </a:solidFill>
              </a:rPr>
              <a:t>1В</a:t>
            </a:r>
            <a:r>
              <a:rPr lang="ru-RU" sz="2000" b="1" dirty="0" smtClean="0">
                <a:solidFill>
                  <a:srgbClr val="FF0000"/>
                </a:solidFill>
              </a:rPr>
              <a:t>)</a:t>
            </a:r>
            <a:endParaRPr lang="ru-RU" sz="2000" i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14409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7" y="620712"/>
            <a:ext cx="1147912" cy="10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73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Рекомендации ASRA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Хотя и не было сообщений и спинальных гематомах, все же недостаток сведений о специфике эффективности блокады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и </a:t>
            </a:r>
            <a:r>
              <a:rPr lang="ru-RU" sz="2000" b="1" dirty="0"/>
              <a:t>продленного периода </a:t>
            </a:r>
            <a:r>
              <a:rPr lang="ru-RU" sz="2000" b="1" dirty="0" err="1"/>
              <a:t>полужизни</a:t>
            </a:r>
            <a:r>
              <a:rPr lang="ru-RU" sz="2000" b="1" dirty="0"/>
              <a:t> является основанием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для </a:t>
            </a:r>
            <a:r>
              <a:rPr lang="ru-RU" sz="2000" b="1" dirty="0"/>
              <a:t>осторожного </a:t>
            </a:r>
            <a:r>
              <a:rPr lang="ru-RU" sz="2000" b="1" dirty="0" smtClean="0"/>
              <a:t>подхода 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14-12-29 at 17.1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52" y="6501105"/>
            <a:ext cx="2987948" cy="360191"/>
          </a:xfrm>
          <a:prstGeom prst="rect">
            <a:avLst/>
          </a:prstGeom>
        </p:spPr>
      </p:pic>
      <p:pic>
        <p:nvPicPr>
          <p:cNvPr id="8" name="Picture 7" descr="Screen-Shot-2014-12-29-at-17.32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21" y="3919492"/>
            <a:ext cx="2527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31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Временные интервалы на основе фармакокинетики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5900" y="1644650"/>
            <a:ext cx="871296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Постановка катетера </a:t>
            </a:r>
            <a:r>
              <a:rPr lang="ru-RU" sz="2000" b="1" dirty="0" smtClean="0"/>
              <a:t>– выждите </a:t>
            </a:r>
            <a:r>
              <a:rPr lang="ru-RU" sz="2000" b="1" dirty="0"/>
              <a:t>промежуток двух </a:t>
            </a:r>
            <a:r>
              <a:rPr lang="ru-RU" sz="2000" b="1" dirty="0" err="1"/>
              <a:t>полужизней</a:t>
            </a:r>
            <a:r>
              <a:rPr lang="ru-RU" sz="2000" b="1" dirty="0"/>
              <a:t> (остается менее 25% препарата</a:t>
            </a:r>
            <a:r>
              <a:rPr lang="ru-RU" sz="2000" b="1" dirty="0" smtClean="0"/>
              <a:t>)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/>
              <a:t>Возобновление </a:t>
            </a:r>
            <a:r>
              <a:rPr lang="en-US" sz="2000" b="1" dirty="0" smtClean="0"/>
              <a:t>–</a:t>
            </a:r>
            <a:r>
              <a:rPr lang="ru-RU" sz="2000" b="1" dirty="0" smtClean="0"/>
              <a:t> </a:t>
            </a:r>
            <a:r>
              <a:rPr lang="ru-RU" sz="2000" b="1" dirty="0"/>
              <a:t>время, необходимое для начала формирования </a:t>
            </a:r>
            <a:r>
              <a:rPr lang="ru-RU" sz="2000" b="1" dirty="0" smtClean="0"/>
              <a:t>стойкого </a:t>
            </a:r>
            <a:r>
              <a:rPr lang="ru-RU" sz="2000" b="1" dirty="0" err="1" smtClean="0"/>
              <a:t>тромбоцитарного</a:t>
            </a:r>
            <a:r>
              <a:rPr lang="ru-RU" sz="2000" b="1" dirty="0" smtClean="0"/>
              <a:t> сгустка </a:t>
            </a:r>
            <a:r>
              <a:rPr lang="ru-RU" sz="2000" b="1" dirty="0"/>
              <a:t>(8 часов) </a:t>
            </a:r>
            <a:r>
              <a:rPr lang="en-US" sz="2000" b="1" dirty="0" smtClean="0"/>
              <a:t>–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</a:t>
            </a:r>
            <a:r>
              <a:rPr lang="ru-RU" sz="2000" b="1" baseline="-25000" dirty="0" err="1" smtClean="0"/>
              <a:t>max</a:t>
            </a:r>
            <a:r>
              <a:rPr lang="ru-RU" sz="2000" b="1" dirty="0" smtClean="0"/>
              <a:t> </a:t>
            </a:r>
            <a:r>
              <a:rPr lang="ru-RU" sz="2000" b="1" dirty="0"/>
              <a:t>препарата</a:t>
            </a:r>
            <a:endParaRPr lang="ru-RU" sz="2000" i="1" dirty="0">
              <a:solidFill>
                <a:srgbClr val="00664D"/>
              </a:solidFill>
            </a:endParaRPr>
          </a:p>
        </p:txBody>
      </p:sp>
      <p:pic>
        <p:nvPicPr>
          <p:cNvPr id="2" name="Picture 1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7072"/>
            <a:ext cx="2488758" cy="1872208"/>
          </a:xfrm>
          <a:prstGeom prst="rect">
            <a:avLst/>
          </a:prstGeom>
        </p:spPr>
      </p:pic>
      <p:pic>
        <p:nvPicPr>
          <p:cNvPr id="8" name="Picture 7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77072"/>
            <a:ext cx="248875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3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 err="1">
                <a:solidFill>
                  <a:srgbClr val="FFE4C9"/>
                </a:solidFill>
              </a:rPr>
              <a:t>Фондапарин</a:t>
            </a:r>
            <a:r>
              <a:rPr lang="ru-RU" b="1" dirty="0">
                <a:solidFill>
                  <a:srgbClr val="FFE4C9"/>
                </a:solidFill>
              </a:rPr>
              <a:t> и регионарная анестезия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67588"/>
              </p:ext>
            </p:extLst>
          </p:nvPr>
        </p:nvGraphicFramePr>
        <p:xfrm>
          <a:off x="215901" y="1644650"/>
          <a:ext cx="8532564" cy="2407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08788"/>
                <a:gridCol w="1792316"/>
                <a:gridCol w="483146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FFE4C9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Постановка</a:t>
                      </a:r>
                      <a:endParaRPr lang="en-US" sz="2000" b="1" kern="1200" dirty="0">
                        <a:solidFill>
                          <a:srgbClr val="FFE4C9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FFE4C9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Экспозиция</a:t>
                      </a:r>
                      <a:r>
                        <a:rPr lang="ru-RU" sz="1800" b="1" u="none" kern="1200" baseline="0" dirty="0" smtClean="0">
                          <a:solidFill>
                            <a:srgbClr val="FFE4C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FFE4C9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800" b="1" u="none" kern="1200" baseline="0" dirty="0" smtClean="0">
                          <a:solidFill>
                            <a:srgbClr val="FFE4C9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FFE4C9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повторной</a:t>
                      </a:r>
                      <a:r>
                        <a:rPr lang="en-US" sz="2000" b="1" kern="1200" dirty="0" smtClean="0">
                          <a:solidFill>
                            <a:srgbClr val="FFE4C9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FFE4C9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постановки</a:t>
                      </a:r>
                      <a:endParaRPr lang="en-US" sz="2000" b="1" kern="1200" dirty="0">
                        <a:solidFill>
                          <a:srgbClr val="FFE4C9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ASRA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u="non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US</a:t>
                      </a:r>
                      <a:r>
                        <a:rPr lang="en-US" sz="1800" b="1" u="none" kern="1200" baseline="0" dirty="0" smtClean="0">
                          <a:solidFill>
                            <a:srgbClr val="00664D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b="1" dirty="0">
                        <a:solidFill>
                          <a:srgbClr val="00664D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b="1" u="non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единичный, </a:t>
                      </a:r>
                      <a:r>
                        <a:rPr lang="ru-RU" sz="1800" b="1" u="none" kern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атравматичный</a:t>
                      </a:r>
                      <a:r>
                        <a:rPr lang="ru-RU" sz="1800" b="1" u="non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никаких постоянных катетеров</a:t>
                      </a: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Европейские</a:t>
                      </a:r>
                      <a:endParaRPr lang="en-US" sz="2000" b="1" kern="1200" dirty="0">
                        <a:solidFill>
                          <a:srgbClr val="00664D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36–42</a:t>
                      </a:r>
                      <a:r>
                        <a:rPr lang="en-US" dirty="0" smtClean="0"/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часа</a:t>
                      </a:r>
                      <a:endParaRPr lang="ru-RU" sz="2000" b="1" kern="1200" dirty="0" smtClean="0">
                        <a:solidFill>
                          <a:srgbClr val="00664D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Регионарную анестезию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лучше </a:t>
                      </a:r>
                      <a:r>
                        <a:rPr lang="ru-RU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не использовать.</a:t>
                      </a:r>
                      <a:endParaRPr lang="en-US" sz="2000" b="1" kern="1200" dirty="0">
                        <a:solidFill>
                          <a:srgbClr val="00664D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6–12</a:t>
                      </a:r>
                      <a:r>
                        <a:rPr lang="en-US" dirty="0" smtClean="0"/>
                        <a:t> </a:t>
                      </a:r>
                      <a:r>
                        <a:rPr lang="en-US" sz="2000" b="1" kern="1200" dirty="0" err="1" smtClean="0">
                          <a:solidFill>
                            <a:srgbClr val="00664D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часов</a:t>
                      </a:r>
                      <a:endParaRPr lang="ru-RU" sz="2000" b="1" kern="1200" dirty="0" smtClean="0">
                        <a:solidFill>
                          <a:srgbClr val="00664D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rgbClr val="00664D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1414" y="6519446"/>
            <a:ext cx="8922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ASRA Practice Advisory. Reg.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Anesth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. Pain Med. 2010</a:t>
            </a:r>
          </a:p>
        </p:txBody>
      </p:sp>
      <p:pic>
        <p:nvPicPr>
          <p:cNvPr id="2" name="Picture 1" descr="Screen Shot 2014-12-29 at 16.48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877272"/>
            <a:ext cx="1541010" cy="550722"/>
          </a:xfrm>
          <a:prstGeom prst="rect">
            <a:avLst/>
          </a:prstGeom>
        </p:spPr>
      </p:pic>
      <p:pic>
        <p:nvPicPr>
          <p:cNvPr id="9" name="Picture 8" descr="Screen-Shot-2014-12-29-at-17.32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21" y="3919492"/>
            <a:ext cx="2527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8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Снимок экрана 2015-02-22 в 12.2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03648" y="4797152"/>
            <a:ext cx="63367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Постановка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эпидурального катетера 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через </a:t>
            </a:r>
            <a:r>
              <a:rPr lang="ru-RU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часов после 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последней инъекции</a:t>
            </a:r>
            <a:endParaRPr lang="ru-RU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925706" y="1644650"/>
            <a:ext cx="5292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Клексан – явные преимущества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!</a:t>
            </a:r>
            <a:endParaRPr lang="ru-RU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485201" y="5949280"/>
            <a:ext cx="41735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Удаление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через </a:t>
            </a:r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6–8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часов</a:t>
            </a:r>
            <a:endParaRPr lang="ru-RU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43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История одной трагедии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82059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900" dirty="0"/>
              <a:t>Больная поступила </a:t>
            </a:r>
            <a:r>
              <a:rPr lang="ru-RU" sz="1900" b="1" dirty="0"/>
              <a:t>16.12.08</a:t>
            </a:r>
            <a:r>
              <a:rPr lang="ru-RU" sz="1900" dirty="0"/>
              <a:t> в родильный дом … с диагнозом</a:t>
            </a:r>
            <a:r>
              <a:rPr lang="ru-RU" sz="1900" dirty="0" smtClean="0"/>
              <a:t>:</a:t>
            </a:r>
            <a:br>
              <a:rPr lang="ru-RU" sz="1900" dirty="0" smtClean="0"/>
            </a:br>
            <a:r>
              <a:rPr lang="ru-RU" sz="800" dirty="0" smtClean="0"/>
              <a:t> </a:t>
            </a:r>
            <a:br>
              <a:rPr lang="ru-RU" sz="800" dirty="0" smtClean="0"/>
            </a:br>
            <a:r>
              <a:rPr lang="ru-RU" sz="1900" dirty="0" smtClean="0"/>
              <a:t>Беременность </a:t>
            </a:r>
            <a:r>
              <a:rPr lang="ru-RU" sz="1900" b="1" dirty="0" smtClean="0"/>
              <a:t>33‒34 </a:t>
            </a:r>
            <a:r>
              <a:rPr lang="ru-RU" sz="1900" b="1" dirty="0"/>
              <a:t>нед.</a:t>
            </a:r>
            <a:r>
              <a:rPr lang="ru-RU" sz="1900" dirty="0"/>
              <a:t>, </a:t>
            </a:r>
            <a:r>
              <a:rPr lang="ru-RU" sz="1900" dirty="0" err="1"/>
              <a:t>гестоз</a:t>
            </a:r>
            <a:r>
              <a:rPr lang="ru-RU" sz="1900" dirty="0"/>
              <a:t> средней степени тяжести.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При </a:t>
            </a:r>
            <a:r>
              <a:rPr lang="ru-RU" sz="1900" dirty="0"/>
              <a:t>осмотре зав. </a:t>
            </a:r>
            <a:r>
              <a:rPr lang="ru-RU" sz="1900" dirty="0" smtClean="0"/>
              <a:t>отд. </a:t>
            </a:r>
            <a:r>
              <a:rPr lang="ru-RU" sz="1900" dirty="0"/>
              <a:t>обсервации, зав. анестезиологии и реанимации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был </a:t>
            </a:r>
            <a:r>
              <a:rPr lang="ru-RU" sz="1900" dirty="0"/>
              <a:t>выставлен диагноз: </a:t>
            </a:r>
            <a:r>
              <a:rPr lang="ru-RU" sz="1900" b="1" dirty="0"/>
              <a:t>Беременность </a:t>
            </a:r>
            <a:r>
              <a:rPr lang="ru-RU" sz="1900" b="1" dirty="0" smtClean="0"/>
              <a:t>33</a:t>
            </a:r>
            <a:r>
              <a:rPr lang="ru-RU" sz="1900" b="1" dirty="0"/>
              <a:t>‒</a:t>
            </a:r>
            <a:r>
              <a:rPr lang="ru-RU" sz="1900" b="1" dirty="0" smtClean="0"/>
              <a:t>34 </a:t>
            </a:r>
            <a:r>
              <a:rPr lang="ru-RU" sz="1900" b="1" dirty="0"/>
              <a:t>нед. </a:t>
            </a:r>
            <a:r>
              <a:rPr lang="ru-RU" sz="1900" b="1" dirty="0" err="1"/>
              <a:t>Гестоз</a:t>
            </a:r>
            <a:r>
              <a:rPr lang="ru-RU" sz="1900" b="1" dirty="0"/>
              <a:t> тяжелой степени, ожирение </a:t>
            </a:r>
            <a:r>
              <a:rPr lang="en-US" sz="1900" b="1" dirty="0"/>
              <a:t>I</a:t>
            </a:r>
            <a:r>
              <a:rPr lang="ru-RU" sz="1900" b="1" dirty="0"/>
              <a:t> ст., Анемия </a:t>
            </a:r>
            <a:r>
              <a:rPr lang="en-US" sz="1900" b="1" dirty="0"/>
              <a:t>I</a:t>
            </a:r>
            <a:r>
              <a:rPr lang="ru-RU" sz="1900" b="1" dirty="0"/>
              <a:t> ст. </a:t>
            </a:r>
            <a:r>
              <a:rPr lang="ru-RU" sz="1900" b="1" dirty="0">
                <a:solidFill>
                  <a:srgbClr val="00664D"/>
                </a:solidFill>
              </a:rPr>
              <a:t>Тромбоцитопения (110 тыс.)</a:t>
            </a:r>
          </a:p>
          <a:p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1900" dirty="0" smtClean="0"/>
              <a:t>Беременная </a:t>
            </a:r>
            <a:r>
              <a:rPr lang="ru-RU" sz="1900" dirty="0"/>
              <a:t>госпитализирована в </a:t>
            </a:r>
            <a:r>
              <a:rPr lang="ru-RU" sz="1900" dirty="0" smtClean="0"/>
              <a:t>отд. </a:t>
            </a:r>
            <a:r>
              <a:rPr lang="ru-RU" sz="1900" dirty="0"/>
              <a:t>реанимации для интенсивной терапии. </a:t>
            </a:r>
          </a:p>
          <a:p>
            <a:r>
              <a:rPr lang="ru-RU" sz="1900" b="1" dirty="0"/>
              <a:t>17.12.08</a:t>
            </a:r>
            <a:r>
              <a:rPr lang="ru-RU" sz="1900" dirty="0"/>
              <a:t> г. в 8.00. – консилиум врачей и </a:t>
            </a:r>
            <a:r>
              <a:rPr lang="ru-RU" sz="1900" dirty="0" smtClean="0"/>
              <a:t>зав. </a:t>
            </a:r>
            <a:r>
              <a:rPr lang="ru-RU" sz="1900" dirty="0"/>
              <a:t>отделениями, где решен вопрос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в </a:t>
            </a:r>
            <a:r>
              <a:rPr lang="ru-RU" sz="1900" dirty="0"/>
              <a:t>пользу оперативного </a:t>
            </a:r>
            <a:r>
              <a:rPr lang="ru-RU" sz="1900" dirty="0" err="1"/>
              <a:t>родоразрешения</a:t>
            </a:r>
            <a:r>
              <a:rPr lang="ru-RU" sz="1900" dirty="0"/>
              <a:t> с учетом тяжелого </a:t>
            </a:r>
            <a:r>
              <a:rPr lang="ru-RU" sz="1900" dirty="0" err="1"/>
              <a:t>гестоза</a:t>
            </a:r>
            <a:r>
              <a:rPr lang="ru-RU" sz="1900" dirty="0"/>
              <a:t>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и </a:t>
            </a:r>
            <a:r>
              <a:rPr lang="ru-RU" sz="1900" dirty="0" err="1"/>
              <a:t>фетоплацентарной</a:t>
            </a:r>
            <a:r>
              <a:rPr lang="ru-RU" sz="1900" dirty="0"/>
              <a:t> недостаточности. Учитывая состояние пациентки,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операция </a:t>
            </a:r>
            <a:r>
              <a:rPr lang="ru-RU" sz="1900" dirty="0"/>
              <a:t>проведена под эпидуральной анестезией </a:t>
            </a:r>
            <a:r>
              <a:rPr lang="ru-RU" sz="1900" i="1" dirty="0" err="1">
                <a:solidFill>
                  <a:srgbClr val="00664D"/>
                </a:solidFill>
              </a:rPr>
              <a:t>Наропином</a:t>
            </a:r>
            <a:r>
              <a:rPr lang="ru-RU" sz="1900" i="1" dirty="0">
                <a:solidFill>
                  <a:srgbClr val="00664D"/>
                </a:solidFill>
              </a:rPr>
              <a:t> 0,75% ‒</a:t>
            </a:r>
            <a:r>
              <a:rPr lang="ru-RU" sz="1900" i="1" dirty="0" smtClean="0">
                <a:solidFill>
                  <a:srgbClr val="00664D"/>
                </a:solidFill>
              </a:rPr>
              <a:t> </a:t>
            </a:r>
            <a:r>
              <a:rPr lang="ru-RU" sz="1900" i="1" dirty="0">
                <a:solidFill>
                  <a:srgbClr val="00664D"/>
                </a:solidFill>
              </a:rPr>
              <a:t>15 мл. </a:t>
            </a:r>
            <a:r>
              <a:rPr lang="ru-RU" sz="1900" dirty="0"/>
              <a:t>Пункция и катетеризация </a:t>
            </a:r>
            <a:r>
              <a:rPr lang="ru-RU" sz="1900" dirty="0" err="1"/>
              <a:t>эпидурального</a:t>
            </a:r>
            <a:r>
              <a:rPr lang="ru-RU" sz="1900" dirty="0"/>
              <a:t> пространства на уровне </a:t>
            </a:r>
            <a:r>
              <a:rPr lang="en-US" sz="1900" dirty="0"/>
              <a:t>L</a:t>
            </a:r>
            <a:r>
              <a:rPr lang="ru-RU" sz="1900" dirty="0" smtClean="0"/>
              <a:t>2</a:t>
            </a:r>
            <a:r>
              <a:rPr lang="ru-RU" sz="1900" dirty="0"/>
              <a:t>‒</a:t>
            </a:r>
            <a:r>
              <a:rPr lang="en-US" sz="1900" dirty="0" smtClean="0"/>
              <a:t>L</a:t>
            </a:r>
            <a:r>
              <a:rPr lang="ru-RU" sz="1900" dirty="0"/>
              <a:t>3. Гемодинамика </a:t>
            </a:r>
            <a:r>
              <a:rPr lang="ru-RU" sz="1900" dirty="0" smtClean="0"/>
              <a:t>стабильная</a:t>
            </a:r>
            <a:r>
              <a:rPr lang="ru-RU" sz="1900" dirty="0"/>
              <a:t>, перелито 4 дозы свежезамороженной плазмы. Родильница после операции переведена в отделение реанимации для дальнейшего лечения. С целью обезболивания после операции через </a:t>
            </a:r>
            <a:r>
              <a:rPr lang="ru-RU" sz="1900" dirty="0" err="1"/>
              <a:t>эпидуральный</a:t>
            </a:r>
            <a:r>
              <a:rPr lang="ru-RU" sz="1900" dirty="0"/>
              <a:t> катетер проводилась </a:t>
            </a:r>
            <a:r>
              <a:rPr lang="ru-RU" sz="1900" dirty="0" err="1"/>
              <a:t>инфузия</a:t>
            </a:r>
            <a:r>
              <a:rPr lang="ru-RU" sz="1900" dirty="0"/>
              <a:t> </a:t>
            </a:r>
            <a:r>
              <a:rPr lang="ru-RU" sz="1900" i="1" dirty="0" err="1">
                <a:solidFill>
                  <a:srgbClr val="00664D"/>
                </a:solidFill>
              </a:rPr>
              <a:t>Наропина</a:t>
            </a:r>
            <a:r>
              <a:rPr lang="ru-RU" sz="1900" i="1" dirty="0">
                <a:solidFill>
                  <a:srgbClr val="00664D"/>
                </a:solidFill>
              </a:rPr>
              <a:t> 0,2% ‒</a:t>
            </a:r>
            <a:r>
              <a:rPr lang="ru-RU" sz="1900" i="1" dirty="0" smtClean="0">
                <a:solidFill>
                  <a:srgbClr val="00664D"/>
                </a:solidFill>
              </a:rPr>
              <a:t> 3</a:t>
            </a:r>
            <a:r>
              <a:rPr lang="ru-RU" sz="1900" i="1" dirty="0">
                <a:solidFill>
                  <a:srgbClr val="00664D"/>
                </a:solidFill>
              </a:rPr>
              <a:t>‒</a:t>
            </a:r>
            <a:r>
              <a:rPr lang="ru-RU" sz="1900" i="1" dirty="0" smtClean="0">
                <a:solidFill>
                  <a:srgbClr val="00664D"/>
                </a:solidFill>
              </a:rPr>
              <a:t>4 </a:t>
            </a:r>
            <a:r>
              <a:rPr lang="ru-RU" sz="1900" i="1" dirty="0">
                <a:solidFill>
                  <a:srgbClr val="00664D"/>
                </a:solidFill>
              </a:rPr>
              <a:t>мл.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428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5 at 11.01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89" y="222508"/>
            <a:ext cx="2264564" cy="142214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2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идиопатической тромбоцитопенической </a:t>
            </a:r>
            <a:r>
              <a:rPr lang="ru-RU" sz="2000" b="1" dirty="0" smtClean="0"/>
              <a:t>пурпурой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хронически = </a:t>
            </a:r>
            <a:r>
              <a:rPr lang="ru-RU" sz="2000" b="1" dirty="0">
                <a:solidFill>
                  <a:srgbClr val="00664D"/>
                </a:solidFill>
              </a:rPr>
              <a:t>75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Пациентка </a:t>
            </a:r>
            <a:r>
              <a:rPr lang="ru-RU" sz="2000" b="1" dirty="0"/>
              <a:t>очень активна −</a:t>
            </a:r>
            <a:r>
              <a:rPr lang="ru-RU" sz="2000" b="1" dirty="0" smtClean="0"/>
              <a:t> </a:t>
            </a:r>
            <a:r>
              <a:rPr lang="ru-RU" sz="2000" b="1" dirty="0"/>
              <a:t>занимается </a:t>
            </a:r>
            <a:r>
              <a:rPr lang="ru-RU" sz="2000" b="1" dirty="0" smtClean="0"/>
              <a:t>скалолазанием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Гематом </a:t>
            </a:r>
            <a:r>
              <a:rPr lang="ru-RU" sz="2000" b="1" dirty="0"/>
              <a:t>(синяков) никогда не </a:t>
            </a:r>
            <a:r>
              <a:rPr lang="ru-RU" sz="2000" b="1" dirty="0" smtClean="0"/>
              <a:t>было</a:t>
            </a:r>
            <a:endParaRPr lang="en-US" sz="2000" b="1" dirty="0" smtClean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?</a:t>
            </a:r>
            <a:endParaRPr lang="en-US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98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820596" cy="4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900" b="1" dirty="0"/>
              <a:t>18.12.08 </a:t>
            </a:r>
            <a:r>
              <a:rPr lang="ru-RU" sz="1900" dirty="0"/>
              <a:t>г. Больная жалуется на ухудшение зрения, связанное вероятно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с </a:t>
            </a:r>
            <a:r>
              <a:rPr lang="ru-RU" sz="1900" dirty="0"/>
              <a:t>отеком сетчатки, что подтверждается осмотром офтальмолога </a:t>
            </a:r>
            <a:r>
              <a:rPr lang="ru-RU" sz="1900" dirty="0" smtClean="0"/>
              <a:t>от </a:t>
            </a:r>
            <a:r>
              <a:rPr lang="ru-RU" sz="1900" b="1" dirty="0"/>
              <a:t>21.12.08</a:t>
            </a:r>
            <a:r>
              <a:rPr lang="ru-RU" sz="1900" dirty="0"/>
              <a:t> г. </a:t>
            </a:r>
          </a:p>
          <a:p>
            <a:r>
              <a:rPr lang="ru-RU" sz="800" b="1" dirty="0" smtClean="0"/>
              <a:t/>
            </a:r>
            <a:br>
              <a:rPr lang="ru-RU" sz="800" b="1" dirty="0" smtClean="0"/>
            </a:br>
            <a:r>
              <a:rPr lang="ru-RU" sz="1900" b="1" dirty="0" smtClean="0"/>
              <a:t>18.12.08</a:t>
            </a:r>
            <a:r>
              <a:rPr lang="ru-RU" sz="1900" dirty="0" smtClean="0"/>
              <a:t> </a:t>
            </a:r>
            <a:r>
              <a:rPr lang="ru-RU" sz="1900" dirty="0"/>
              <a:t>г. в 11.00. После удаления </a:t>
            </a:r>
            <a:r>
              <a:rPr lang="ru-RU" sz="1900" dirty="0" err="1"/>
              <a:t>эпидурального</a:t>
            </a:r>
            <a:r>
              <a:rPr lang="ru-RU" sz="1900" dirty="0"/>
              <a:t> катетера родильница начала отмечать онемение нижней конечности слева, боли в поясничной области, ухудшение двигательных функций. Анестезиолог, подозревая гематому </a:t>
            </a:r>
            <a:r>
              <a:rPr lang="ru-RU" sz="1900" dirty="0" err="1"/>
              <a:t>эпидурального</a:t>
            </a:r>
            <a:r>
              <a:rPr lang="ru-RU" sz="1900" dirty="0"/>
              <a:t> пространства </a:t>
            </a:r>
            <a:r>
              <a:rPr lang="ru-RU" sz="1900" dirty="0" smtClean="0"/>
              <a:t>назначает </a:t>
            </a:r>
            <a:r>
              <a:rPr lang="ru-RU" sz="1900" dirty="0"/>
              <a:t>консультацию нейрохирурга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и </a:t>
            </a:r>
            <a:r>
              <a:rPr lang="ru-RU" sz="1900" dirty="0"/>
              <a:t>МРТ спинного мозга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800" dirty="0"/>
          </a:p>
          <a:p>
            <a:r>
              <a:rPr lang="ru-RU" sz="1900" b="1" dirty="0"/>
              <a:t>19.12.08</a:t>
            </a:r>
            <a:r>
              <a:rPr lang="ru-RU" sz="1900" dirty="0"/>
              <a:t> г. – проведено МРТ, где имеются признаки кровоподтека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в </a:t>
            </a:r>
            <a:r>
              <a:rPr lang="ru-RU" sz="1900" dirty="0"/>
              <a:t>позвоночный канал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800" dirty="0"/>
          </a:p>
          <a:p>
            <a:r>
              <a:rPr lang="ru-RU" sz="1900" b="1" dirty="0"/>
              <a:t>22.12.08</a:t>
            </a:r>
            <a:r>
              <a:rPr lang="ru-RU" sz="1900" dirty="0"/>
              <a:t> г. – Консультация невролога.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1900" b="1" dirty="0" smtClean="0"/>
              <a:t>Заключение</a:t>
            </a:r>
            <a:r>
              <a:rPr lang="ru-RU" sz="1900" dirty="0" smtClean="0"/>
              <a:t> </a:t>
            </a:r>
            <a:r>
              <a:rPr lang="ru-RU" sz="1900" dirty="0"/>
              <a:t>– </a:t>
            </a:r>
            <a:r>
              <a:rPr lang="ru-RU" sz="1900" i="1" dirty="0">
                <a:solidFill>
                  <a:srgbClr val="00664D"/>
                </a:solidFill>
              </a:rPr>
              <a:t>признаки сдавления спинного мозга эпидуральной гематомой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800" dirty="0"/>
          </a:p>
          <a:p>
            <a:r>
              <a:rPr lang="ru-RU" sz="1900" b="1" dirty="0"/>
              <a:t>22.12.08</a:t>
            </a:r>
            <a:r>
              <a:rPr lang="ru-RU" sz="1900" dirty="0"/>
              <a:t> г. – Консультация нейрохирурга, с рекомендациями оперативного вмешательства – ламинэктомии, декомпрессии спинного мозга </a:t>
            </a:r>
            <a:r>
              <a:rPr lang="ru-RU" sz="1900" dirty="0" smtClean="0"/>
              <a:t>и </a:t>
            </a:r>
            <a:r>
              <a:rPr lang="ru-RU" sz="1900" dirty="0" err="1"/>
              <a:t>дурального</a:t>
            </a:r>
            <a:r>
              <a:rPr lang="ru-RU" sz="1900" dirty="0"/>
              <a:t> мешка</a:t>
            </a:r>
            <a:r>
              <a:rPr lang="ru-RU" sz="1900" dirty="0" smtClean="0"/>
              <a:t>.</a:t>
            </a:r>
            <a:endParaRPr lang="ru-RU" sz="19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994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748588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900" b="1" dirty="0"/>
              <a:t>22.12.08</a:t>
            </a:r>
            <a:r>
              <a:rPr lang="ru-RU" sz="1900" dirty="0"/>
              <a:t> г. – Больная переводится в РКБ МЗ РТ, в отделение нейрохирургии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800" dirty="0"/>
          </a:p>
          <a:p>
            <a:r>
              <a:rPr lang="ru-RU" sz="1900" b="1" dirty="0" smtClean="0"/>
              <a:t>23.12.08</a:t>
            </a:r>
            <a:r>
              <a:rPr lang="ru-RU" sz="1900" dirty="0" smtClean="0"/>
              <a:t> </a:t>
            </a:r>
            <a:r>
              <a:rPr lang="ru-RU" sz="1900" dirty="0"/>
              <a:t>г. – по данным МРТ РКБ – эпидуральная гематома вентральных отделов позвоночного канала на уровне </a:t>
            </a:r>
            <a:r>
              <a:rPr lang="ru-RU" sz="1900" dirty="0" smtClean="0"/>
              <a:t>Th12–</a:t>
            </a:r>
            <a:r>
              <a:rPr lang="ru-RU" sz="1900" dirty="0"/>
              <a:t>L3, с вторичными изменениями дистальных отделов спинного мозга по типу отека и ишемии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800" dirty="0"/>
          </a:p>
          <a:p>
            <a:r>
              <a:rPr lang="ru-RU" sz="1900" b="1" dirty="0"/>
              <a:t>25.12.08</a:t>
            </a:r>
            <a:r>
              <a:rPr lang="ru-RU" sz="1900" dirty="0"/>
              <a:t> г. – Проведена операция – </a:t>
            </a:r>
            <a:r>
              <a:rPr lang="ru-RU" sz="1900" dirty="0" err="1"/>
              <a:t>Декомпрессивная</a:t>
            </a:r>
            <a:r>
              <a:rPr lang="ru-RU" sz="1900" dirty="0"/>
              <a:t> ламинэктомия на уровне </a:t>
            </a:r>
            <a:r>
              <a:rPr lang="ru-RU" sz="1900" dirty="0" smtClean="0"/>
              <a:t>Th12–L1</a:t>
            </a:r>
            <a:r>
              <a:rPr lang="ru-RU" sz="1900" dirty="0"/>
              <a:t>, где по протоколу операции эпидуральная клетчатка почти отсутствует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с </a:t>
            </a:r>
            <a:r>
              <a:rPr lang="ru-RU" sz="1900" dirty="0"/>
              <a:t>геморрагическим пропитыванием, </a:t>
            </a:r>
            <a:r>
              <a:rPr lang="ru-RU" sz="1900" dirty="0" err="1"/>
              <a:t>дуральный</a:t>
            </a:r>
            <a:r>
              <a:rPr lang="ru-RU" sz="1900" dirty="0"/>
              <a:t> мешок </a:t>
            </a:r>
            <a:r>
              <a:rPr lang="ru-RU" sz="1900" dirty="0" smtClean="0"/>
              <a:t>напряжен </a:t>
            </a:r>
            <a:r>
              <a:rPr lang="ru-RU" sz="1900" dirty="0"/>
              <a:t>и отечен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800" dirty="0"/>
          </a:p>
          <a:p>
            <a:r>
              <a:rPr lang="ru-RU" sz="1900" b="1" dirty="0"/>
              <a:t>26.01.09</a:t>
            </a:r>
            <a:r>
              <a:rPr lang="ru-RU" sz="1900" dirty="0"/>
              <a:t> г. – больная выписывается с диагнозом: Подострая эпидуральная гематома на уровне  </a:t>
            </a:r>
            <a:r>
              <a:rPr lang="ru-RU" sz="1900" dirty="0" smtClean="0"/>
              <a:t>Th12–</a:t>
            </a:r>
            <a:r>
              <a:rPr lang="ru-RU" sz="1900" dirty="0"/>
              <a:t>L3, выпадение всех видов чувствительности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с </a:t>
            </a:r>
            <a:r>
              <a:rPr lang="ru-RU" sz="1900" dirty="0"/>
              <a:t>уровня Th-9, с нижней параплегией и расстройством тазовых функций.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6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928100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900" b="1" dirty="0"/>
              <a:t>Исходя из данного клинического случая</a:t>
            </a:r>
            <a:r>
              <a:rPr lang="ru-RU" sz="1900" b="1" dirty="0" smtClean="0"/>
              <a:t>: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800" b="1" dirty="0"/>
          </a:p>
          <a:p>
            <a:pPr marL="342900" indent="-342900">
              <a:buFont typeface="+mj-lt"/>
              <a:buAutoNum type="arabicPeriod"/>
            </a:pPr>
            <a:r>
              <a:rPr lang="ru-RU" sz="1900" dirty="0" smtClean="0"/>
              <a:t>Абсолютных </a:t>
            </a:r>
            <a:r>
              <a:rPr lang="ru-RU" sz="1900" dirty="0"/>
              <a:t>противопоказаний к проведению эпидуральной анестезии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не </a:t>
            </a:r>
            <a:r>
              <a:rPr lang="ru-RU" sz="1900" dirty="0"/>
              <a:t>было (</a:t>
            </a:r>
            <a:r>
              <a:rPr lang="ru-RU" sz="1900" b="1" dirty="0">
                <a:solidFill>
                  <a:srgbClr val="00664D"/>
                </a:solidFill>
              </a:rPr>
              <a:t>тромбоциты более 100 тыс.</a:t>
            </a:r>
            <a:r>
              <a:rPr lang="ru-RU" sz="1900" dirty="0"/>
              <a:t>).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800" dirty="0"/>
          </a:p>
          <a:p>
            <a:pPr marL="342900" indent="-342900">
              <a:buFont typeface="+mj-lt"/>
              <a:buAutoNum type="arabicPeriod"/>
            </a:pPr>
            <a:r>
              <a:rPr lang="ru-RU" sz="1900" dirty="0" smtClean="0"/>
              <a:t>При </a:t>
            </a:r>
            <a:r>
              <a:rPr lang="ru-RU" sz="1900" dirty="0"/>
              <a:t>возникшем осложнении тактика лечения пациента </a:t>
            </a:r>
            <a:r>
              <a:rPr lang="ru-RU" sz="1900" dirty="0" smtClean="0"/>
              <a:t>должна </a:t>
            </a:r>
            <a:r>
              <a:rPr lang="ru-RU" sz="1900" dirty="0"/>
              <a:t>быть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определена </a:t>
            </a:r>
            <a:r>
              <a:rPr lang="ru-RU" sz="1900" dirty="0"/>
              <a:t>нейрохирургом.</a:t>
            </a:r>
          </a:p>
          <a:p>
            <a:endParaRPr lang="ru-RU" sz="1800" b="1" dirty="0"/>
          </a:p>
          <a:p>
            <a:r>
              <a:rPr lang="ru-RU" sz="1900" b="1" dirty="0" smtClean="0"/>
              <a:t>Замечания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800" b="1" dirty="0"/>
          </a:p>
          <a:p>
            <a:pPr marL="342900" indent="-342900">
              <a:buFont typeface="+mj-lt"/>
              <a:buAutoNum type="arabicPeriod"/>
            </a:pPr>
            <a:r>
              <a:rPr lang="ru-RU" sz="1900" dirty="0" smtClean="0"/>
              <a:t>В </a:t>
            </a:r>
            <a:r>
              <a:rPr lang="ru-RU" sz="1900" dirty="0"/>
              <a:t>послеоперационном периоде назначен </a:t>
            </a:r>
            <a:r>
              <a:rPr lang="ru-RU" sz="1900" b="1" i="1" dirty="0" err="1">
                <a:solidFill>
                  <a:srgbClr val="FF0000"/>
                </a:solidFill>
              </a:rPr>
              <a:t>Фраксипарин</a:t>
            </a:r>
            <a:r>
              <a:rPr lang="ru-RU" sz="1900" i="1" dirty="0">
                <a:solidFill>
                  <a:srgbClr val="00664D"/>
                </a:solidFill>
              </a:rPr>
              <a:t> по 0,3 мг 2 раза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i="1" dirty="0" smtClean="0">
                <a:solidFill>
                  <a:srgbClr val="00664D"/>
                </a:solidFill>
              </a:rPr>
              <a:t>в </a:t>
            </a:r>
            <a:r>
              <a:rPr lang="ru-RU" sz="1900" i="1" dirty="0">
                <a:solidFill>
                  <a:srgbClr val="00664D"/>
                </a:solidFill>
              </a:rPr>
              <a:t>день. </a:t>
            </a:r>
            <a:r>
              <a:rPr lang="ru-RU" sz="1900" dirty="0"/>
              <a:t>В день удаления катетера </a:t>
            </a:r>
            <a:r>
              <a:rPr lang="ru-RU" sz="1900" b="1" dirty="0" err="1">
                <a:solidFill>
                  <a:srgbClr val="FF0000"/>
                </a:solidFill>
              </a:rPr>
              <a:t>Фраксипарин</a:t>
            </a:r>
            <a:r>
              <a:rPr lang="ru-RU" sz="1900" b="1" dirty="0">
                <a:solidFill>
                  <a:srgbClr val="FF0000"/>
                </a:solidFill>
              </a:rPr>
              <a:t> </a:t>
            </a:r>
            <a:r>
              <a:rPr lang="ru-RU" sz="1900" dirty="0"/>
              <a:t>отменен, но с </a:t>
            </a:r>
            <a:r>
              <a:rPr lang="ru-RU" sz="1900" b="1" dirty="0"/>
              <a:t>19.12.08</a:t>
            </a:r>
            <a:r>
              <a:rPr lang="ru-RU" sz="1900" dirty="0"/>
              <a:t> г.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снова </a:t>
            </a:r>
            <a:r>
              <a:rPr lang="ru-RU" sz="1900" dirty="0"/>
              <a:t>назначен. Консультация нейрохирурга проведена после МРТ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спинного </a:t>
            </a:r>
            <a:r>
              <a:rPr lang="ru-RU" sz="1900" dirty="0"/>
              <a:t>мозга </a:t>
            </a:r>
            <a:r>
              <a:rPr lang="ru-RU" sz="1900" dirty="0" smtClean="0"/>
              <a:t>(</a:t>
            </a:r>
            <a:r>
              <a:rPr lang="ru-RU" sz="1900" dirty="0"/>
              <a:t>от 19.12.08) только </a:t>
            </a:r>
            <a:r>
              <a:rPr lang="ru-RU" sz="1900" b="1" dirty="0"/>
              <a:t>22.12.08.</a:t>
            </a:r>
            <a:r>
              <a:rPr lang="ru-RU" sz="1900" dirty="0"/>
              <a:t>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1900" b="1" dirty="0" smtClean="0">
                <a:solidFill>
                  <a:srgbClr val="00664D"/>
                </a:solidFill>
              </a:rPr>
              <a:t>В </a:t>
            </a:r>
            <a:r>
              <a:rPr lang="ru-RU" sz="1900" b="1" dirty="0">
                <a:solidFill>
                  <a:srgbClr val="00664D"/>
                </a:solidFill>
              </a:rPr>
              <a:t>случаях гематомы </a:t>
            </a:r>
            <a:r>
              <a:rPr lang="ru-RU" sz="1900" b="1" dirty="0" smtClean="0">
                <a:solidFill>
                  <a:srgbClr val="00664D"/>
                </a:solidFill>
              </a:rPr>
              <a:t>с </a:t>
            </a:r>
            <a:r>
              <a:rPr lang="ru-RU" sz="1900" b="1" dirty="0">
                <a:solidFill>
                  <a:srgbClr val="00664D"/>
                </a:solidFill>
              </a:rPr>
              <a:t>признаками сдавления спинного мозга</a:t>
            </a:r>
            <a:r>
              <a:rPr lang="ru-RU" sz="1900" b="1" dirty="0" smtClean="0">
                <a:solidFill>
                  <a:srgbClr val="00664D"/>
                </a:solidFill>
              </a:rPr>
              <a:t>, консультация </a:t>
            </a:r>
            <a:r>
              <a:rPr lang="ru-RU" sz="1900" b="1" dirty="0">
                <a:solidFill>
                  <a:srgbClr val="00664D"/>
                </a:solidFill>
              </a:rPr>
              <a:t>специалиста </a:t>
            </a:r>
            <a:r>
              <a:rPr lang="ru-RU" sz="1900" b="1" dirty="0" smtClean="0">
                <a:solidFill>
                  <a:srgbClr val="00664D"/>
                </a:solidFill>
              </a:rPr>
              <a:t>и </a:t>
            </a:r>
            <a:r>
              <a:rPr lang="ru-RU" sz="1900" b="1" dirty="0">
                <a:solidFill>
                  <a:srgbClr val="00664D"/>
                </a:solidFill>
              </a:rPr>
              <a:t>решение об операции должны были приниматься экстренно.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349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нимок экрана 2014-10-04 в 18.51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52736"/>
            <a:ext cx="8948316" cy="541668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1" y="1645848"/>
            <a:ext cx="8244532" cy="3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Оптимальное </a:t>
            </a:r>
            <a:r>
              <a:rPr lang="ru-RU" sz="1900" b="1" dirty="0">
                <a:solidFill>
                  <a:schemeClr val="bg1"/>
                </a:solidFill>
              </a:rPr>
              <a:t>время выполнения операции до 8 часов с момента </a:t>
            </a:r>
            <a:r>
              <a:rPr lang="ru-RU" sz="1900" b="1" dirty="0" smtClean="0">
                <a:solidFill>
                  <a:schemeClr val="bg1"/>
                </a:solidFill>
              </a:rPr>
              <a:t/>
            </a:r>
            <a:br>
              <a:rPr lang="ru-RU" sz="1900" b="1" dirty="0" smtClean="0">
                <a:solidFill>
                  <a:schemeClr val="bg1"/>
                </a:solidFill>
              </a:rPr>
            </a:br>
            <a:r>
              <a:rPr lang="ru-RU" sz="1900" b="1" dirty="0" smtClean="0">
                <a:solidFill>
                  <a:schemeClr val="bg1"/>
                </a:solidFill>
              </a:rPr>
              <a:t>неврологических </a:t>
            </a:r>
            <a:r>
              <a:rPr lang="ru-RU" sz="1900" b="1" dirty="0">
                <a:solidFill>
                  <a:schemeClr val="bg1"/>
                </a:solidFill>
              </a:rPr>
              <a:t>признаков сдавления спинного мозга. </a:t>
            </a:r>
            <a:r>
              <a:rPr lang="ru-RU" sz="1900" b="1" dirty="0" smtClean="0">
                <a:solidFill>
                  <a:schemeClr val="bg1"/>
                </a:solidFill>
              </a:rPr>
              <a:t/>
            </a:r>
            <a:br>
              <a:rPr lang="ru-RU" sz="1900" b="1" dirty="0" smtClean="0">
                <a:solidFill>
                  <a:schemeClr val="bg1"/>
                </a:solidFill>
              </a:rPr>
            </a:br>
            <a:endParaRPr lang="ru-RU" sz="1900" b="1" dirty="0" smtClean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 smtClean="0">
              <a:solidFill>
                <a:schemeClr val="bg1"/>
              </a:solidFill>
            </a:endParaRPr>
          </a:p>
          <a:p>
            <a:r>
              <a:rPr lang="ru-RU" sz="1900" dirty="0" smtClean="0">
                <a:solidFill>
                  <a:schemeClr val="bg1"/>
                </a:solidFill>
              </a:rPr>
              <a:t/>
            </a:r>
            <a:br>
              <a:rPr lang="ru-RU" sz="1900" dirty="0" smtClean="0">
                <a:solidFill>
                  <a:schemeClr val="bg1"/>
                </a:solidFill>
              </a:rPr>
            </a:br>
            <a:r>
              <a:rPr lang="ru-RU" sz="1900" b="1" dirty="0" smtClean="0">
                <a:solidFill>
                  <a:schemeClr val="bg1"/>
                </a:solidFill>
              </a:rPr>
              <a:t>В </a:t>
            </a:r>
            <a:r>
              <a:rPr lang="ru-RU" sz="1900" b="1" dirty="0">
                <a:solidFill>
                  <a:schemeClr val="bg1"/>
                </a:solidFill>
              </a:rPr>
              <a:t>худшем случае вероятность </a:t>
            </a:r>
            <a:r>
              <a:rPr lang="ru-RU" sz="1900" b="1" dirty="0" smtClean="0">
                <a:solidFill>
                  <a:schemeClr val="bg1"/>
                </a:solidFill>
              </a:rPr>
              <a:t>полного </a:t>
            </a:r>
            <a:r>
              <a:rPr lang="ru-RU" sz="1900" b="1" dirty="0">
                <a:solidFill>
                  <a:schemeClr val="bg1"/>
                </a:solidFill>
              </a:rPr>
              <a:t>восстановления функций </a:t>
            </a:r>
            <a:r>
              <a:rPr lang="ru-RU" sz="1900" b="1" dirty="0" smtClean="0">
                <a:solidFill>
                  <a:schemeClr val="bg1"/>
                </a:solidFill>
              </a:rPr>
              <a:t/>
            </a:r>
            <a:br>
              <a:rPr lang="ru-RU" sz="1900" b="1" dirty="0" smtClean="0">
                <a:solidFill>
                  <a:schemeClr val="bg1"/>
                </a:solidFill>
              </a:rPr>
            </a:br>
            <a:r>
              <a:rPr lang="ru-RU" sz="1900" b="1" dirty="0" smtClean="0">
                <a:solidFill>
                  <a:schemeClr val="bg1"/>
                </a:solidFill>
              </a:rPr>
              <a:t>спинного </a:t>
            </a:r>
            <a:r>
              <a:rPr lang="ru-RU" sz="1900" b="1" dirty="0">
                <a:solidFill>
                  <a:schemeClr val="bg1"/>
                </a:solidFill>
              </a:rPr>
              <a:t>мозга сводится </a:t>
            </a:r>
            <a:r>
              <a:rPr lang="ru-RU" sz="1900" b="1" dirty="0" smtClean="0">
                <a:solidFill>
                  <a:schemeClr val="bg1"/>
                </a:solidFill>
              </a:rPr>
              <a:t>к </a:t>
            </a:r>
            <a:r>
              <a:rPr lang="ru-RU" sz="1900" b="1" dirty="0">
                <a:solidFill>
                  <a:schemeClr val="bg1"/>
                </a:solidFill>
              </a:rPr>
              <a:t>нулю.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endParaRPr lang="ru-RU" sz="800" dirty="0">
              <a:solidFill>
                <a:schemeClr val="bg1"/>
              </a:solidFill>
            </a:endParaRPr>
          </a:p>
          <a:p>
            <a:endParaRPr lang="ru-RU" sz="800" dirty="0">
              <a:solidFill>
                <a:schemeClr val="bg1"/>
              </a:solidFill>
            </a:endParaRP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r>
              <a:rPr lang="ru-RU" sz="1900" b="1" dirty="0" smtClean="0">
                <a:solidFill>
                  <a:schemeClr val="bg1"/>
                </a:solidFill>
              </a:rPr>
              <a:t>Учитывая</a:t>
            </a:r>
            <a:r>
              <a:rPr lang="ru-RU" sz="1900" b="1" dirty="0">
                <a:solidFill>
                  <a:schemeClr val="bg1"/>
                </a:solidFill>
              </a:rPr>
              <a:t>, что в данном случае  оперативное вмешательство не было проведено </a:t>
            </a:r>
            <a:r>
              <a:rPr lang="ru-RU" sz="1900" b="1" dirty="0" smtClean="0">
                <a:solidFill>
                  <a:schemeClr val="bg1"/>
                </a:solidFill>
              </a:rPr>
              <a:t>в </a:t>
            </a:r>
            <a:r>
              <a:rPr lang="ru-RU" sz="1900" b="1" dirty="0">
                <a:solidFill>
                  <a:schemeClr val="bg1"/>
                </a:solidFill>
              </a:rPr>
              <a:t>течение </a:t>
            </a:r>
            <a:r>
              <a:rPr lang="ru-RU" sz="1900" b="1" dirty="0" smtClean="0">
                <a:solidFill>
                  <a:schemeClr val="bg1"/>
                </a:solidFill>
              </a:rPr>
              <a:t>8‒24 </a:t>
            </a:r>
            <a:r>
              <a:rPr lang="ru-RU" sz="1900" b="1" dirty="0">
                <a:solidFill>
                  <a:schemeClr val="bg1"/>
                </a:solidFill>
              </a:rPr>
              <a:t>часов после неврологической симптоматики, </a:t>
            </a:r>
            <a:r>
              <a:rPr lang="ru-RU" sz="1900" b="1" dirty="0" smtClean="0">
                <a:solidFill>
                  <a:schemeClr val="bg1"/>
                </a:solidFill>
              </a:rPr>
              <a:t/>
            </a:r>
            <a:br>
              <a:rPr lang="ru-RU" sz="1900" b="1" dirty="0" smtClean="0">
                <a:solidFill>
                  <a:schemeClr val="bg1"/>
                </a:solidFill>
              </a:rPr>
            </a:br>
            <a:r>
              <a:rPr lang="ru-RU" sz="1900" b="1" dirty="0" smtClean="0">
                <a:solidFill>
                  <a:schemeClr val="bg1"/>
                </a:solidFill>
              </a:rPr>
              <a:t>прогноз восстановления </a:t>
            </a:r>
            <a:r>
              <a:rPr lang="ru-RU" sz="1900" b="1" dirty="0">
                <a:solidFill>
                  <a:schemeClr val="bg1"/>
                </a:solidFill>
              </a:rPr>
              <a:t>функций спинного мозга </a:t>
            </a:r>
            <a:r>
              <a:rPr lang="ru-RU" sz="1900" b="1" dirty="0" smtClean="0">
                <a:solidFill>
                  <a:schemeClr val="bg1"/>
                </a:solidFill>
              </a:rPr>
              <a:t>маловероятен</a:t>
            </a:r>
            <a:endParaRPr lang="ru-RU" sz="19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40167" y="620688"/>
            <a:ext cx="1875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E4C9"/>
                </a:solidFill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2110019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9388" y="380556"/>
            <a:ext cx="8569325" cy="835189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lIns="95591" tIns="47796" rIns="95591" bIns="47796">
            <a:spAutoFit/>
          </a:bodyPr>
          <a:lstStyle>
            <a:lvl1pPr defTabSz="955675">
              <a:defRPr>
                <a:solidFill>
                  <a:schemeClr val="tx1"/>
                </a:solidFill>
                <a:latin typeface="Arial" charset="0"/>
              </a:defRPr>
            </a:lvl1pPr>
            <a:lvl2pPr defTabSz="955675">
              <a:defRPr>
                <a:solidFill>
                  <a:schemeClr val="tx1"/>
                </a:solidFill>
                <a:latin typeface="Arial" charset="0"/>
              </a:defRPr>
            </a:lvl2pPr>
            <a:lvl3pPr defTabSz="955675">
              <a:defRPr>
                <a:solidFill>
                  <a:schemeClr val="tx1"/>
                </a:solidFill>
                <a:latin typeface="Arial" charset="0"/>
              </a:defRPr>
            </a:lvl3pPr>
            <a:lvl4pPr defTabSz="955675">
              <a:defRPr>
                <a:solidFill>
                  <a:schemeClr val="tx1"/>
                </a:solidFill>
                <a:latin typeface="Arial" charset="0"/>
              </a:defRPr>
            </a:lvl4pPr>
            <a:lvl5pPr defTabSz="955675">
              <a:defRPr>
                <a:solidFill>
                  <a:schemeClr val="tx1"/>
                </a:solidFill>
                <a:latin typeface="Arial" charset="0"/>
              </a:defRPr>
            </a:lvl5pPr>
            <a:lvl6pPr marL="4572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Нейроаксиальные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методы обезболивания родов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Клинические рекомендации (протокол лечения) МЗ РФ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2014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9388" y="1628800"/>
            <a:ext cx="88571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</a:pPr>
            <a:r>
              <a:rPr lang="ru-RU" sz="1800" i="1" dirty="0" smtClean="0">
                <a:latin typeface="Times New Roman" pitchFamily="18" charset="0"/>
              </a:rPr>
              <a:t>А.В. Куликов (Екатеринбург), Е.М. </a:t>
            </a:r>
            <a:r>
              <a:rPr lang="ru-RU" sz="1800" i="1" dirty="0" err="1" smtClean="0">
                <a:latin typeface="Times New Roman" pitchFamily="18" charset="0"/>
              </a:rPr>
              <a:t>Шифман</a:t>
            </a:r>
            <a:r>
              <a:rPr lang="ru-RU" sz="1800" i="1" dirty="0" smtClean="0">
                <a:latin typeface="Times New Roman" pitchFamily="18" charset="0"/>
              </a:rPr>
              <a:t> (Москва),  С.В. </a:t>
            </a:r>
            <a:r>
              <a:rPr lang="ru-RU" sz="1800" i="1" dirty="0" err="1" smtClean="0">
                <a:latin typeface="Times New Roman" pitchFamily="18" charset="0"/>
              </a:rPr>
              <a:t>Сокологорский</a:t>
            </a:r>
            <a:r>
              <a:rPr lang="ru-RU" sz="1800" i="1" dirty="0" smtClean="0">
                <a:latin typeface="Times New Roman" pitchFamily="18" charset="0"/>
              </a:rPr>
              <a:t> (Москва), </a:t>
            </a:r>
            <a:r>
              <a:rPr lang="en-US" sz="1800" i="1" dirty="0" smtClean="0">
                <a:latin typeface="Times New Roman" pitchFamily="18" charset="0"/>
              </a:rPr>
              <a:t/>
            </a:r>
            <a:br>
              <a:rPr lang="en-US" sz="1800" i="1" dirty="0" smtClean="0">
                <a:latin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</a:rPr>
              <a:t>А.Л.</a:t>
            </a:r>
            <a:r>
              <a:rPr lang="en-US" sz="1800" i="1" dirty="0" smtClean="0">
                <a:latin typeface="Times New Roman" pitchFamily="18" charset="0"/>
              </a:rPr>
              <a:t> </a:t>
            </a:r>
            <a:r>
              <a:rPr lang="ru-RU" sz="1800" i="1" dirty="0" smtClean="0">
                <a:latin typeface="Times New Roman" pitchFamily="18" charset="0"/>
              </a:rPr>
              <a:t>Левит (Екатеринбург), Э.В. </a:t>
            </a:r>
            <a:r>
              <a:rPr lang="ru-RU" sz="1800" i="1" dirty="0" err="1" smtClean="0">
                <a:latin typeface="Times New Roman" pitchFamily="18" charset="0"/>
              </a:rPr>
              <a:t>Недашковский</a:t>
            </a:r>
            <a:r>
              <a:rPr lang="ru-RU" sz="1800" i="1" dirty="0" smtClean="0">
                <a:latin typeface="Times New Roman" pitchFamily="18" charset="0"/>
              </a:rPr>
              <a:t> (Архангельск), И.Б. </a:t>
            </a:r>
            <a:r>
              <a:rPr lang="ru-RU" sz="1800" i="1" dirty="0" err="1" smtClean="0">
                <a:latin typeface="Times New Roman" pitchFamily="18" charset="0"/>
              </a:rPr>
              <a:t>Заболотских</a:t>
            </a:r>
            <a:r>
              <a:rPr lang="ru-RU" sz="1800" i="1" dirty="0" smtClean="0">
                <a:latin typeface="Times New Roman" pitchFamily="18" charset="0"/>
              </a:rPr>
              <a:t> (Краснодар),  Д.Н. Уваров (Архангельск),  Г.В. </a:t>
            </a:r>
            <a:r>
              <a:rPr lang="ru-RU" sz="1800" i="1" dirty="0" err="1" smtClean="0">
                <a:latin typeface="Times New Roman" pitchFamily="18" charset="0"/>
              </a:rPr>
              <a:t>Филлипович</a:t>
            </a:r>
            <a:r>
              <a:rPr lang="ru-RU" sz="1800" i="1" dirty="0" smtClean="0">
                <a:latin typeface="Times New Roman" pitchFamily="18" charset="0"/>
              </a:rPr>
              <a:t> (Москва),  А.В. Калинин (Находка), А.А. </a:t>
            </a:r>
            <a:r>
              <a:rPr lang="ru-RU" sz="1800" i="1" dirty="0" err="1" smtClean="0">
                <a:latin typeface="Times New Roman" pitchFamily="18" charset="0"/>
              </a:rPr>
              <a:t>Матковский</a:t>
            </a:r>
            <a:r>
              <a:rPr lang="ru-RU" sz="1800" i="1" dirty="0" smtClean="0">
                <a:latin typeface="Times New Roman" pitchFamily="18" charset="0"/>
              </a:rPr>
              <a:t>, А.С. Быков, С.Г. </a:t>
            </a:r>
            <a:r>
              <a:rPr lang="ru-RU" sz="1800" i="1" dirty="0" err="1" smtClean="0">
                <a:latin typeface="Times New Roman" pitchFamily="18" charset="0"/>
              </a:rPr>
              <a:t>Абабков</a:t>
            </a:r>
            <a:r>
              <a:rPr lang="ru-RU" sz="1800" i="1" dirty="0" smtClean="0">
                <a:latin typeface="Times New Roman" pitchFamily="18" charset="0"/>
              </a:rPr>
              <a:t>, С.В.</a:t>
            </a:r>
            <a:r>
              <a:rPr lang="en-US" sz="1800" i="1" dirty="0" smtClean="0">
                <a:latin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</a:rPr>
              <a:t>Кинжалова</a:t>
            </a:r>
            <a:r>
              <a:rPr lang="ru-RU" sz="1800" i="1" dirty="0" smtClean="0">
                <a:latin typeface="Times New Roman" pitchFamily="18" charset="0"/>
              </a:rPr>
              <a:t>,</a:t>
            </a:r>
            <a:r>
              <a:rPr lang="en-US" sz="1800" i="1" dirty="0" smtClean="0">
                <a:latin typeface="Times New Roman" pitchFamily="18" charset="0"/>
              </a:rPr>
              <a:t/>
            </a:r>
            <a:br>
              <a:rPr lang="en-US" sz="1800" i="1" dirty="0" smtClean="0">
                <a:latin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</a:rPr>
              <a:t>С.Г.</a:t>
            </a:r>
            <a:r>
              <a:rPr lang="en-US" sz="1800" i="1" dirty="0" smtClean="0">
                <a:latin typeface="Times New Roman" pitchFamily="18" charset="0"/>
              </a:rPr>
              <a:t> </a:t>
            </a:r>
            <a:r>
              <a:rPr lang="ru-RU" sz="1800" i="1" dirty="0" smtClean="0">
                <a:latin typeface="Times New Roman" pitchFamily="18" charset="0"/>
              </a:rPr>
              <a:t>Дубровин (Екатеринбург), И.В. Братищев (Москва) </a:t>
            </a:r>
            <a:endParaRPr lang="ru-RU" sz="1800" i="1" dirty="0">
              <a:latin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1560" y="3789040"/>
            <a:ext cx="8137153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</a:rPr>
              <a:t>  </a:t>
            </a:r>
            <a:r>
              <a:rPr lang="ru-RU" sz="1400" dirty="0" smtClean="0">
                <a:latin typeface="Times New Roman" pitchFamily="18" charset="0"/>
              </a:rPr>
              <a:t>Уральский государственный медицинский университет,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Российский университет дружбы народов,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Областной перинатальный центр г. Екатеринбург,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Первый МГМУ им.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И.М. Сеченова,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Научный центр акушерства гинекологии и </a:t>
            </a:r>
            <a:r>
              <a:rPr lang="ru-RU" sz="1400" dirty="0" err="1" smtClean="0">
                <a:latin typeface="Times New Roman" pitchFamily="18" charset="0"/>
              </a:rPr>
              <a:t>перинатологии</a:t>
            </a:r>
            <a:r>
              <a:rPr lang="ru-RU" sz="1400" dirty="0" smtClean="0">
                <a:latin typeface="Times New Roman" pitchFamily="18" charset="0"/>
              </a:rPr>
              <a:t> им. В.Н. Кулакова,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</a:rPr>
              <a:t>УрНИИ</a:t>
            </a:r>
            <a:r>
              <a:rPr lang="ru-RU" sz="1400" dirty="0" smtClean="0">
                <a:latin typeface="Times New Roman" pitchFamily="18" charset="0"/>
              </a:rPr>
              <a:t> ОММ г. Екатеринбург,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Северный государственный медицинский университет, </a:t>
            </a:r>
            <a:endParaRPr lang="en-US" sz="1400" dirty="0" smtClean="0">
              <a:latin typeface="Times New Roman" pitchFamily="18" charset="0"/>
            </a:endParaRPr>
          </a:p>
          <a:p>
            <a:pPr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</a:rPr>
              <a:t>Кубанский государственный медицинский университет </a:t>
            </a:r>
            <a:endParaRPr lang="ru-RU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620688"/>
            <a:ext cx="8569325" cy="465857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lIns="95591" tIns="47796" rIns="95591" bIns="47796">
            <a:spAutoFit/>
          </a:bodyPr>
          <a:lstStyle>
            <a:lvl1pPr defTabSz="955675">
              <a:defRPr>
                <a:solidFill>
                  <a:schemeClr val="tx1"/>
                </a:solidFill>
                <a:latin typeface="Arial" charset="0"/>
              </a:defRPr>
            </a:lvl1pPr>
            <a:lvl2pPr defTabSz="955675">
              <a:defRPr>
                <a:solidFill>
                  <a:schemeClr val="tx1"/>
                </a:solidFill>
                <a:latin typeface="Arial" charset="0"/>
              </a:defRPr>
            </a:lvl2pPr>
            <a:lvl3pPr defTabSz="955675">
              <a:defRPr>
                <a:solidFill>
                  <a:schemeClr val="tx1"/>
                </a:solidFill>
                <a:latin typeface="Arial" charset="0"/>
              </a:defRPr>
            </a:lvl3pPr>
            <a:lvl4pPr defTabSz="955675">
              <a:defRPr>
                <a:solidFill>
                  <a:schemeClr val="tx1"/>
                </a:solidFill>
                <a:latin typeface="Arial" charset="0"/>
              </a:defRPr>
            </a:lvl4pPr>
            <a:lvl5pPr defTabSz="955675">
              <a:defRPr>
                <a:solidFill>
                  <a:schemeClr val="tx1"/>
                </a:solidFill>
                <a:latin typeface="Arial" charset="0"/>
              </a:defRPr>
            </a:lvl5pPr>
            <a:lvl6pPr marL="4572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положения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138" y="1268413"/>
            <a:ext cx="85693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>
              <a:buClr>
                <a:srgbClr val="CC3300"/>
              </a:buClr>
            </a:pPr>
            <a:r>
              <a:rPr lang="ru-RU" sz="2000" b="1" dirty="0" smtClean="0">
                <a:solidFill>
                  <a:srgbClr val="813911"/>
                </a:solidFill>
                <a:latin typeface="Times New Roman" pitchFamily="18" charset="0"/>
              </a:rPr>
              <a:t>Положение </a:t>
            </a:r>
            <a:r>
              <a:rPr lang="en-US" sz="2000" b="1" dirty="0" smtClean="0">
                <a:solidFill>
                  <a:srgbClr val="813911"/>
                </a:solidFill>
                <a:latin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813911"/>
                </a:solidFill>
                <a:latin typeface="Times New Roman" pitchFamily="18" charset="0"/>
              </a:rPr>
              <a:t>9.</a:t>
            </a:r>
          </a:p>
          <a:p>
            <a:pPr marL="0" lvl="1">
              <a:buClr>
                <a:srgbClr val="CC3300"/>
              </a:buClr>
            </a:pPr>
            <a:endParaRPr lang="ru-RU" sz="800" dirty="0" smtClean="0">
              <a:latin typeface="Times New Roman" pitchFamily="18" charset="0"/>
            </a:endParaRPr>
          </a:p>
          <a:p>
            <a:pPr marL="0" lvl="1" algn="ctr">
              <a:buClr>
                <a:srgbClr val="CC3300"/>
              </a:buClr>
            </a:pPr>
            <a:r>
              <a:rPr lang="ru-RU" sz="2000" b="1" dirty="0" smtClean="0">
                <a:latin typeface="Times New Roman" pitchFamily="18" charset="0"/>
              </a:rPr>
              <a:t>Основные принципы проведения регионарной анестезии </a:t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и применения антикоагулянтов </a:t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i="1" dirty="0" smtClean="0">
                <a:solidFill>
                  <a:srgbClr val="813911"/>
                </a:solidFill>
                <a:latin typeface="Times New Roman" pitchFamily="18" charset="0"/>
              </a:rPr>
              <a:t>(</a:t>
            </a:r>
            <a:r>
              <a:rPr lang="en-US" sz="2000" i="1" dirty="0" smtClean="0">
                <a:solidFill>
                  <a:srgbClr val="813911"/>
                </a:solidFill>
                <a:latin typeface="Times New Roman" pitchFamily="18" charset="0"/>
              </a:rPr>
              <a:t>American Society of Regional Anesthesia and Pain Medicine, European Society of </a:t>
            </a:r>
            <a:r>
              <a:rPr lang="en-US" sz="2000" i="1" dirty="0" err="1" smtClean="0">
                <a:solidFill>
                  <a:srgbClr val="813911"/>
                </a:solidFill>
                <a:latin typeface="Times New Roman" pitchFamily="18" charset="0"/>
              </a:rPr>
              <a:t>Anaesthesiology</a:t>
            </a:r>
            <a:r>
              <a:rPr lang="en-US" sz="2000" i="1" dirty="0" smtClean="0">
                <a:solidFill>
                  <a:srgbClr val="813911"/>
                </a:solidFill>
                <a:latin typeface="Times New Roman" pitchFamily="18" charset="0"/>
              </a:rPr>
              <a:t>, 2010, 9</a:t>
            </a:r>
            <a:r>
              <a:rPr lang="en-US" sz="2000" i="1" baseline="30000" dirty="0" smtClean="0">
                <a:solidFill>
                  <a:srgbClr val="813911"/>
                </a:solidFill>
                <a:latin typeface="Times New Roman" pitchFamily="18" charset="0"/>
              </a:rPr>
              <a:t>th</a:t>
            </a:r>
            <a:r>
              <a:rPr lang="en-US" sz="2000" i="1" dirty="0" smtClean="0">
                <a:solidFill>
                  <a:srgbClr val="813911"/>
                </a:solidFill>
                <a:latin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813911"/>
                </a:solidFill>
                <a:latin typeface="Times New Roman" pitchFamily="18" charset="0"/>
              </a:rPr>
              <a:t>ed</a:t>
            </a:r>
            <a:r>
              <a:rPr lang="en-US" sz="2000" i="1" dirty="0" smtClean="0">
                <a:solidFill>
                  <a:srgbClr val="813911"/>
                </a:solidFill>
                <a:latin typeface="Times New Roman" pitchFamily="18" charset="0"/>
              </a:rPr>
              <a:t>: American College of Chest Physicians, 2012)*</a:t>
            </a:r>
            <a:endParaRPr lang="ru-RU" sz="2000" i="1" dirty="0" smtClean="0">
              <a:solidFill>
                <a:srgbClr val="813911"/>
              </a:solidFill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59917"/>
              </p:ext>
            </p:extLst>
          </p:nvPr>
        </p:nvGraphicFramePr>
        <p:xfrm>
          <a:off x="179410" y="3429000"/>
          <a:ext cx="8569302" cy="2318034"/>
        </p:xfrm>
        <a:graphic>
          <a:graphicData uri="http://schemas.openxmlformats.org/drawingml/2006/table">
            <a:tbl>
              <a:tblPr firstRow="1" firstCol="1" bandRow="1"/>
              <a:tblGrid>
                <a:gridCol w="2630998"/>
                <a:gridCol w="902021"/>
                <a:gridCol w="1229546"/>
                <a:gridCol w="1927527"/>
                <a:gridCol w="1879210"/>
              </a:tblGrid>
              <a:tr h="41719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Препараты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Доза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Отмена  </a:t>
                      </a:r>
                      <a:r>
                        <a:rPr lang="ru-RU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 </a:t>
                      </a: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операции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Начало после       операции/ удаления катетера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Удаление катетера после приема/введения препарата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635"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Нефракционированный</a:t>
                      </a: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гепарин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ч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Леч.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Низкомолекулярный гепарин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6–8 </a:t>
                      </a: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US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ru-RU" sz="1200" b="1" kern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Леч.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 ч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Варфарин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суток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сутки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 МНО </a:t>
                      </a:r>
                      <a:r>
                        <a:rPr lang="en-US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1,3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94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Аспирин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Можно не отменять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79138" y="5835432"/>
            <a:ext cx="691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813911"/>
                </a:solidFill>
                <a:effectLst/>
                <a:latin typeface="Times New Roman"/>
                <a:ea typeface="Times New Roman"/>
              </a:rPr>
              <a:t>* – в акушерстве используются только гепарин и НМГ</a:t>
            </a:r>
            <a:endParaRPr lang="ru-RU" sz="1400" dirty="0">
              <a:solidFill>
                <a:srgbClr val="8139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620688"/>
            <a:ext cx="8569325" cy="465857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lIns="95591" tIns="47796" rIns="95591" bIns="47796">
            <a:spAutoFit/>
          </a:bodyPr>
          <a:lstStyle>
            <a:lvl1pPr defTabSz="955675">
              <a:defRPr>
                <a:solidFill>
                  <a:schemeClr val="tx1"/>
                </a:solidFill>
                <a:latin typeface="Arial" charset="0"/>
              </a:defRPr>
            </a:lvl1pPr>
            <a:lvl2pPr defTabSz="955675">
              <a:defRPr>
                <a:solidFill>
                  <a:schemeClr val="tx1"/>
                </a:solidFill>
                <a:latin typeface="Arial" charset="0"/>
              </a:defRPr>
            </a:lvl2pPr>
            <a:lvl3pPr defTabSz="955675">
              <a:defRPr>
                <a:solidFill>
                  <a:schemeClr val="tx1"/>
                </a:solidFill>
                <a:latin typeface="Arial" charset="0"/>
              </a:defRPr>
            </a:lvl3pPr>
            <a:lvl4pPr defTabSz="955675">
              <a:defRPr>
                <a:solidFill>
                  <a:schemeClr val="tx1"/>
                </a:solidFill>
                <a:latin typeface="Arial" charset="0"/>
              </a:defRPr>
            </a:lvl4pPr>
            <a:lvl5pPr defTabSz="955675">
              <a:defRPr>
                <a:solidFill>
                  <a:schemeClr val="tx1"/>
                </a:solidFill>
                <a:latin typeface="Arial" charset="0"/>
              </a:defRPr>
            </a:lvl5pPr>
            <a:lvl6pPr marL="4572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defTabSz="955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положения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138" y="1268413"/>
            <a:ext cx="8569326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>
              <a:buClr>
                <a:srgbClr val="CC3300"/>
              </a:buClr>
            </a:pPr>
            <a:r>
              <a:rPr lang="ru-RU" sz="2000" b="1" dirty="0" smtClean="0">
                <a:solidFill>
                  <a:srgbClr val="813911"/>
                </a:solidFill>
                <a:latin typeface="Times New Roman" pitchFamily="18" charset="0"/>
              </a:rPr>
              <a:t>Положение </a:t>
            </a:r>
            <a:r>
              <a:rPr lang="en-US" sz="2000" b="1" dirty="0" smtClean="0">
                <a:solidFill>
                  <a:srgbClr val="813911"/>
                </a:solidFill>
                <a:latin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813911"/>
                </a:solidFill>
                <a:latin typeface="Times New Roman" pitchFamily="18" charset="0"/>
              </a:rPr>
              <a:t>9.</a:t>
            </a:r>
          </a:p>
          <a:p>
            <a:pPr marL="0" lvl="1">
              <a:buClr>
                <a:srgbClr val="CC3300"/>
              </a:buClr>
            </a:pPr>
            <a:endParaRPr lang="ru-RU" sz="800" dirty="0" smtClean="0">
              <a:latin typeface="Times New Roman" pitchFamily="18" charset="0"/>
            </a:endParaRPr>
          </a:p>
          <a:p>
            <a:pPr marL="0" lvl="1">
              <a:buClr>
                <a:srgbClr val="CC3300"/>
              </a:buClr>
            </a:pPr>
            <a:r>
              <a:rPr lang="ru-RU" sz="2000" b="1" dirty="0" smtClean="0">
                <a:latin typeface="Times New Roman" pitchFamily="18" charset="0"/>
              </a:rPr>
              <a:t>Применение антикоагулянтов во время беременности и в послеродовом периоде  требует тщательного соблюдения временных интервалов между введением антикоагулянта и выполнением регионарной анестезии, введением и удалением катетера в </a:t>
            </a:r>
            <a:r>
              <a:rPr lang="ru-RU" sz="2000" b="1" dirty="0" err="1" smtClean="0">
                <a:latin typeface="Times New Roman" pitchFamily="18" charset="0"/>
              </a:rPr>
              <a:t>эпидуральном</a:t>
            </a:r>
            <a:r>
              <a:rPr lang="ru-RU" sz="2000" b="1" dirty="0" smtClean="0">
                <a:latin typeface="Times New Roman" pitchFamily="18" charset="0"/>
              </a:rPr>
              <a:t> пространстве. При подозрении на развитие </a:t>
            </a:r>
            <a:r>
              <a:rPr lang="ru-RU" sz="2000" b="1" dirty="0" err="1" smtClean="0">
                <a:latin typeface="Times New Roman" pitchFamily="18" charset="0"/>
              </a:rPr>
              <a:t>эпидуральной</a:t>
            </a:r>
            <a:r>
              <a:rPr lang="ru-RU" sz="2000" b="1" dirty="0" smtClean="0">
                <a:latin typeface="Times New Roman" pitchFamily="18" charset="0"/>
              </a:rPr>
              <a:t> гематомы требуется срочное МРТ и КТ исследование и оптимальный результат может быть достигнут, если гематома устранена в первые 8 ч после установления диагноза. </a:t>
            </a:r>
            <a:endParaRPr lang="ru-RU" sz="2000" dirty="0" smtClean="0">
              <a:latin typeface="Times New Roman" pitchFamily="18" charset="0"/>
            </a:endParaRPr>
          </a:p>
        </p:txBody>
      </p:sp>
      <p:pic>
        <p:nvPicPr>
          <p:cNvPr id="24578" name="Picture 2" descr="C:\Users\USER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68" y="4679330"/>
            <a:ext cx="5304557" cy="21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3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-1603147"/>
            <a:ext cx="748883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pPr algn="ctr"/>
            <a:r>
              <a:rPr lang="ru-RU" sz="1800" b="1" dirty="0" smtClean="0"/>
              <a:t>Общероссийская </a:t>
            </a:r>
            <a:r>
              <a:rPr lang="ru-RU" sz="1800" b="1" dirty="0"/>
              <a:t>общественная организация</a:t>
            </a:r>
          </a:p>
          <a:p>
            <a:pPr algn="ctr"/>
            <a:r>
              <a:rPr lang="ru-RU" sz="1800" b="1" dirty="0"/>
              <a:t>«Федерация анестезиологов и реаниматологов»</a:t>
            </a:r>
          </a:p>
          <a:p>
            <a:pPr algn="ctr"/>
            <a:r>
              <a:rPr lang="ru-RU" sz="1800" b="1" dirty="0"/>
              <a:t>Российская общественная организация "</a:t>
            </a:r>
            <a:r>
              <a:rPr lang="ru-RU" sz="1800" b="1" dirty="0" smtClean="0"/>
              <a:t>Ассоциация акушерских </a:t>
            </a:r>
            <a:r>
              <a:rPr lang="ru-RU" sz="1800" b="1" dirty="0"/>
              <a:t>анестезиологов и реаниматологов"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 </a:t>
            </a:r>
            <a:r>
              <a:rPr lang="ru-RU" b="1" dirty="0" smtClean="0"/>
              <a:t>Анестезия </a:t>
            </a:r>
            <a:r>
              <a:rPr lang="ru-RU" b="1" dirty="0"/>
              <a:t>и интенсивная терапия у  пациенток, получающих антикоагулянты для профилактики и лечения венозных тромбоэмболических осложнений в акушерстве</a:t>
            </a:r>
          </a:p>
          <a:p>
            <a:r>
              <a:rPr lang="ru-RU" b="1" dirty="0"/>
              <a:t>Клинические рекомендации (протоколы лечения)</a:t>
            </a:r>
          </a:p>
          <a:p>
            <a:r>
              <a:rPr lang="ru-RU" b="1" dirty="0"/>
              <a:t> </a:t>
            </a:r>
          </a:p>
          <a:p>
            <a:r>
              <a:rPr lang="ru-RU" sz="2000" b="1" dirty="0"/>
              <a:t>Куликов А.В., </a:t>
            </a:r>
            <a:r>
              <a:rPr lang="ru-RU" sz="2000" b="1" dirty="0" err="1"/>
              <a:t>Шифман</a:t>
            </a:r>
            <a:r>
              <a:rPr lang="ru-RU" sz="2000" b="1" dirty="0"/>
              <a:t> Е.М., </a:t>
            </a:r>
            <a:r>
              <a:rPr lang="ru-RU" sz="2000" b="1" dirty="0" err="1"/>
              <a:t>Заболотских</a:t>
            </a:r>
            <a:r>
              <a:rPr lang="ru-RU" sz="2000" b="1" dirty="0"/>
              <a:t> И.Б., Синьков С.В., </a:t>
            </a:r>
            <a:r>
              <a:rPr lang="ru-RU" sz="2000" b="1" dirty="0" err="1"/>
              <a:t>Шулутко</a:t>
            </a:r>
            <a:r>
              <a:rPr lang="ru-RU" sz="2000" b="1" dirty="0"/>
              <a:t> Е.М.,  </a:t>
            </a:r>
            <a:r>
              <a:rPr lang="ru-RU" sz="2000" b="1" dirty="0" err="1"/>
              <a:t>Беломестнов</a:t>
            </a:r>
            <a:r>
              <a:rPr lang="ru-RU" sz="2000" b="1" dirty="0"/>
              <a:t> С.Р.</a:t>
            </a:r>
          </a:p>
          <a:p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713501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2-17 at 11.10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713"/>
            <a:ext cx="4581375" cy="3323711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4367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На </a:t>
            </a:r>
            <a:r>
              <a:rPr lang="ru-RU" b="1" dirty="0" smtClean="0">
                <a:solidFill>
                  <a:srgbClr val="FFE4C9"/>
                </a:solidFill>
              </a:rPr>
              <a:t>перепутье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«Магического»</a:t>
            </a:r>
            <a:r>
              <a:rPr lang="ru-RU" sz="2000" b="1" dirty="0" smtClean="0"/>
              <a:t>  числа нет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1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Индивидуальный </a:t>
            </a:r>
            <a:r>
              <a:rPr lang="ru-RU" sz="2000" b="1" dirty="0"/>
              <a:t>подход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каждому </a:t>
            </a:r>
            <a:r>
              <a:rPr lang="ru-RU" sz="2000" b="1" dirty="0" smtClean="0"/>
              <a:t>пациенту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1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Разочарования акушера:</a:t>
            </a:r>
            <a:br>
              <a:rPr lang="ru-RU" sz="2000" b="1" dirty="0" smtClean="0"/>
            </a:br>
            <a:endParaRPr lang="en-US" sz="1000" b="1" dirty="0" smtClean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/>
              <a:t>у </a:t>
            </a:r>
            <a:r>
              <a:rPr lang="ru-RU" sz="2000" b="1" dirty="0"/>
              <a:t>каждого анестезиолога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свое число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Разочарование </a:t>
            </a:r>
            <a:r>
              <a:rPr lang="ru-RU" sz="2000" b="1" dirty="0"/>
              <a:t>для </a:t>
            </a:r>
            <a:r>
              <a:rPr lang="ru-RU" sz="2000" b="1" dirty="0" smtClean="0"/>
              <a:t>анестезиолога:</a:t>
            </a:r>
            <a:br>
              <a:rPr lang="ru-RU" sz="2000" b="1" dirty="0" smtClean="0"/>
            </a:br>
            <a:endParaRPr lang="en-US" sz="1000" b="1" dirty="0" smtClean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/>
              <a:t>Нейроаксиальная </a:t>
            </a:r>
            <a:r>
              <a:rPr lang="ru-RU" sz="2000" b="1" dirty="0"/>
              <a:t>анестезия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00664D"/>
                </a:solidFill>
              </a:rPr>
              <a:t>безопаснее</a:t>
            </a:r>
            <a:r>
              <a:rPr lang="ru-RU" sz="2000" b="1" dirty="0" smtClean="0"/>
              <a:t> общей анестезии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1000" b="1" dirty="0" smtClean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charset="2"/>
              <a:buChar char="ü"/>
            </a:pPr>
            <a:r>
              <a:rPr lang="ru-RU" sz="2000" b="1" dirty="0" smtClean="0"/>
              <a:t>Хочется </a:t>
            </a:r>
            <a:r>
              <a:rPr lang="ru-RU" sz="2000" b="1" dirty="0"/>
              <a:t>осуществить </a:t>
            </a:r>
            <a:r>
              <a:rPr lang="ru-RU" sz="2000" b="1" dirty="0">
                <a:solidFill>
                  <a:srgbClr val="00664D"/>
                </a:solidFill>
              </a:rPr>
              <a:t>лучший вариант,</a:t>
            </a:r>
            <a:r>
              <a:rPr lang="ru-RU" sz="2000" b="1" dirty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но </a:t>
            </a:r>
            <a:r>
              <a:rPr lang="ru-RU" sz="2000" b="1" dirty="0"/>
              <a:t>надо </a:t>
            </a:r>
            <a:r>
              <a:rPr lang="ru-RU" sz="2000" b="1" dirty="0">
                <a:solidFill>
                  <a:srgbClr val="00664D"/>
                </a:solidFill>
              </a:rPr>
              <a:t>думать о безопасности</a:t>
            </a:r>
            <a:r>
              <a:rPr lang="ru-RU" sz="2000" b="1" dirty="0"/>
              <a:t> </a:t>
            </a:r>
            <a:endParaRPr lang="ru-RU" sz="2000" b="1" i="1" dirty="0">
              <a:solidFill>
                <a:srgbClr val="00664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49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68313" y="1628775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При выполнении спинномозговой анестезии в группах акушерских пациенток высокого риска следует тщательно наблюдать </a:t>
            </a:r>
            <a:b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за состоянием их неврологического статуса.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В большинстве случаев симптомы спинальной гематомы можно выявить в течение первых 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</a:rPr>
              <a:t>24</a:t>
            </a: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 часов после регионарной анестезии.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Чем менее выражены неврологические расстройства перед началом лечения и чем раньше (если это возможно – при отсутствии </a:t>
            </a:r>
            <a:r>
              <a:rPr lang="ru-RU" altLang="ru-RU" sz="2000" b="0" dirty="0" err="1">
                <a:solidFill>
                  <a:srgbClr val="FF0000"/>
                </a:solidFill>
                <a:latin typeface="Times New Roman" pitchFamily="18" charset="0"/>
              </a:rPr>
              <a:t>коагулопатии</a:t>
            </a: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) выполнена хирургическая декомпрессия, тем больше вероятность полного восстановления неврологических функций.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ru-RU" altLang="ru-RU" sz="2000" b="0" dirty="0">
                <a:solidFill>
                  <a:srgbClr val="FF0000"/>
                </a:solidFill>
                <a:latin typeface="Times New Roman" pitchFamily="18" charset="0"/>
              </a:rPr>
              <a:t>Для клинициста важно быстро уметь распознавать симптомы спинальной субарахноидальной гематомы для своевременного начала лечебных мероприятий и уменьшения степени выраженности неврологических расстройств.</a:t>
            </a:r>
          </a:p>
        </p:txBody>
      </p:sp>
      <p:pic>
        <p:nvPicPr>
          <p:cNvPr id="22531" name="Picture 3" descr="145344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484437" cy="1628775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468313" y="765175"/>
            <a:ext cx="1685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FF0000"/>
                </a:solidFill>
              </a:rPr>
              <a:t>Выводы: </a:t>
            </a:r>
          </a:p>
        </p:txBody>
      </p:sp>
    </p:spTree>
    <p:extLst>
      <p:ext uri="{BB962C8B-B14F-4D97-AF65-F5344CB8AC3E}">
        <p14:creationId xmlns:p14="http://schemas.microsoft.com/office/powerpoint/2010/main" val="40571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5 at 11.01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89" y="222508"/>
            <a:ext cx="2264564" cy="142214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2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идиопатической тромбоцитопенической </a:t>
            </a:r>
            <a:r>
              <a:rPr lang="ru-RU" sz="2000" b="1" dirty="0" smtClean="0"/>
              <a:t>пурпурой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хронически = </a:t>
            </a:r>
            <a:r>
              <a:rPr lang="ru-RU" sz="2000" b="1" dirty="0">
                <a:solidFill>
                  <a:srgbClr val="00664D"/>
                </a:solidFill>
              </a:rPr>
              <a:t>75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Пациентка </a:t>
            </a:r>
            <a:r>
              <a:rPr lang="ru-RU" sz="2000" b="1" dirty="0"/>
              <a:t>очень активна −</a:t>
            </a:r>
            <a:r>
              <a:rPr lang="ru-RU" sz="2000" b="1" dirty="0" smtClean="0"/>
              <a:t> </a:t>
            </a:r>
            <a:r>
              <a:rPr lang="ru-RU" sz="2000" b="1" dirty="0"/>
              <a:t>занимается </a:t>
            </a:r>
            <a:r>
              <a:rPr lang="ru-RU" sz="2000" b="1" dirty="0" smtClean="0"/>
              <a:t>скалолазанием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Гематом </a:t>
            </a:r>
            <a:r>
              <a:rPr lang="ru-RU" sz="2000" b="1" dirty="0"/>
              <a:t>(синяков) никогда не </a:t>
            </a:r>
            <a:r>
              <a:rPr lang="ru-RU" sz="2000" b="1" dirty="0" smtClean="0"/>
              <a:t>было</a:t>
            </a:r>
            <a:endParaRPr lang="en-US" sz="2000" b="1" dirty="0" smtClean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endParaRPr lang="en-US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rgbClr val="00664D"/>
                </a:solidFill>
              </a:rPr>
              <a:t>Можно </a:t>
            </a:r>
            <a:r>
              <a:rPr lang="ru-RU" sz="2000" b="1" dirty="0">
                <a:solidFill>
                  <a:srgbClr val="00664D"/>
                </a:solidFill>
              </a:rPr>
              <a:t>выполнить  ЭА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022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15 at 11.01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56" y="222508"/>
            <a:ext cx="2264564" cy="1422142"/>
          </a:xfrm>
          <a:prstGeom prst="rect">
            <a:avLst/>
          </a:prstGeom>
        </p:spPr>
      </p:pic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15900" y="620713"/>
            <a:ext cx="8928100" cy="46166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Clr>
                <a:srgbClr val="800000"/>
              </a:buClr>
            </a:pPr>
            <a:r>
              <a:rPr lang="ru-RU" b="1" dirty="0">
                <a:solidFill>
                  <a:srgbClr val="FFE4C9"/>
                </a:solidFill>
              </a:rPr>
              <a:t>План действий </a:t>
            </a:r>
            <a:r>
              <a:rPr lang="en-US" b="1" dirty="0" smtClean="0">
                <a:solidFill>
                  <a:srgbClr val="FFE4C9"/>
                </a:solidFill>
              </a:rPr>
              <a:t>3</a:t>
            </a:r>
            <a:endParaRPr lang="ru-RU" b="1" dirty="0">
              <a:solidFill>
                <a:srgbClr val="FFE4C9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5900" y="1652544"/>
            <a:ext cx="869105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28</a:t>
            </a:r>
            <a:r>
              <a:rPr lang="ru-RU" sz="2000" b="1" dirty="0"/>
              <a:t>-летняя женщина с болезнью </a:t>
            </a:r>
            <a:r>
              <a:rPr lang="ru-RU" sz="2000" b="1" dirty="0" smtClean="0"/>
              <a:t>Гоше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тромбоцитов = </a:t>
            </a:r>
            <a:r>
              <a:rPr lang="ru-RU" sz="2000" b="1" dirty="0">
                <a:solidFill>
                  <a:srgbClr val="00664D"/>
                </a:solidFill>
              </a:rPr>
              <a:t>125 </a:t>
            </a:r>
            <a:r>
              <a:rPr lang="ru-RU" sz="2000" b="1" dirty="0" smtClean="0">
                <a:solidFill>
                  <a:srgbClr val="00664D"/>
                </a:solidFill>
              </a:rPr>
              <a:t>000</a:t>
            </a:r>
            <a:r>
              <a:rPr lang="en-US" sz="2000" b="1" dirty="0" smtClean="0">
                <a:solidFill>
                  <a:srgbClr val="00664D"/>
                </a:solidFill>
              </a:rPr>
              <a:t/>
            </a:r>
            <a:br>
              <a:rPr lang="en-US" sz="2000" b="1" dirty="0" smtClean="0">
                <a:solidFill>
                  <a:srgbClr val="00664D"/>
                </a:solidFill>
              </a:rPr>
            </a:br>
            <a:endParaRPr lang="ru-RU" sz="2000" b="1" dirty="0">
              <a:solidFill>
                <a:srgbClr val="00664D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В </a:t>
            </a:r>
            <a:r>
              <a:rPr lang="ru-RU" sz="2000" b="1" dirty="0"/>
              <a:t>анамнезе гематомы и </a:t>
            </a:r>
            <a:r>
              <a:rPr lang="ru-RU" sz="2000" b="1" i="1" dirty="0">
                <a:solidFill>
                  <a:srgbClr val="00664D"/>
                </a:solidFill>
              </a:rPr>
              <a:t>необходимость в гемотрансфузии</a:t>
            </a:r>
            <a:r>
              <a:rPr lang="ru-RU" sz="2000" b="1" dirty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во </a:t>
            </a:r>
            <a:r>
              <a:rPr lang="ru-RU" sz="2000" b="1" dirty="0"/>
              <a:t>время предыдущей </a:t>
            </a:r>
            <a:r>
              <a:rPr lang="ru-RU" sz="2000" b="1" dirty="0" smtClean="0"/>
              <a:t>операции</a:t>
            </a:r>
            <a:endParaRPr lang="en-US" sz="2000" b="1" dirty="0" smtClean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charset="2"/>
              <a:buChar char="§"/>
            </a:pPr>
            <a:r>
              <a:rPr lang="ru-RU" sz="2000" b="1" dirty="0" smtClean="0"/>
              <a:t>?</a:t>
            </a:r>
            <a:endParaRPr lang="en-US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15900" y="6453336"/>
            <a:ext cx="89281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83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RcqWN3xEaNVtEoGRzOaA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4222</TotalTime>
  <Words>3174</Words>
  <Application>Microsoft Office PowerPoint</Application>
  <PresentationFormat>Экран (4:3)</PresentationFormat>
  <Paragraphs>564</Paragraphs>
  <Slides>79</Slides>
  <Notes>48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1" baseType="lpstr">
      <vt:lpstr>Оформление по умолчанию</vt:lpstr>
      <vt:lpstr>Chart</vt:lpstr>
      <vt:lpstr>Презентация PowerPoint</vt:lpstr>
      <vt:lpstr>История старых неприятностей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Клиническое исследование  в случаях возникновения осложнений</vt:lpstr>
      <vt:lpstr>Лечение неврологических  осложнений 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 для практической работы: регионарная анестезия у пациентов, получающих антитромботическую  или тромболитическую терапию</vt:lpstr>
      <vt:lpstr> Анестезиологическое пособие         у пациентов, получающий        нефракционированный гепарин (НФГ)</vt:lpstr>
      <vt:lpstr> Проведение нейроаксиальной        анестезии у пациентов, получающих        низкомолекулярные гепарины</vt:lpstr>
      <vt:lpstr>  Проведение нейроаксиальной        анестезии у пациентов, получающих        низкомолекулярные гепарины</vt:lpstr>
      <vt:lpstr> Послеоперационное применение          НМГ</vt:lpstr>
      <vt:lpstr> Анестезиологическое пособие         у пациентов, получающих        антитромбоцитарные препараты</vt:lpstr>
      <vt:lpstr>Презентация PowerPoint</vt:lpstr>
      <vt:lpstr>Презентация PowerPoint</vt:lpstr>
      <vt:lpstr>Презентация PowerPoint</vt:lpstr>
      <vt:lpstr>Презентация PowerPoint</vt:lpstr>
      <vt:lpstr>Биологические препараты и биоаналоги  Сложность строения биологических препаратов - IV</vt:lpstr>
      <vt:lpstr>Замена Клексана на биоаналог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OsipovNN</dc:creator>
  <cp:lastModifiedBy>Efim</cp:lastModifiedBy>
  <cp:revision>188</cp:revision>
  <dcterms:created xsi:type="dcterms:W3CDTF">1601-01-01T00:00:00Z</dcterms:created>
  <dcterms:modified xsi:type="dcterms:W3CDTF">2015-03-26T13:38:01Z</dcterms:modified>
</cp:coreProperties>
</file>