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7" r:id="rId2"/>
    <p:sldId id="269" r:id="rId3"/>
    <p:sldId id="270" r:id="rId4"/>
    <p:sldId id="272" r:id="rId5"/>
    <p:sldId id="271" r:id="rId6"/>
    <p:sldId id="284" r:id="rId7"/>
    <p:sldId id="285" r:id="rId8"/>
    <p:sldId id="286" r:id="rId9"/>
    <p:sldId id="322" r:id="rId10"/>
    <p:sldId id="274" r:id="rId11"/>
    <p:sldId id="279" r:id="rId12"/>
    <p:sldId id="275" r:id="rId13"/>
    <p:sldId id="287" r:id="rId14"/>
    <p:sldId id="323" r:id="rId15"/>
    <p:sldId id="283" r:id="rId16"/>
    <p:sldId id="291" r:id="rId17"/>
    <p:sldId id="289" r:id="rId18"/>
    <p:sldId id="290" r:id="rId19"/>
    <p:sldId id="321" r:id="rId20"/>
    <p:sldId id="320" r:id="rId21"/>
    <p:sldId id="312" r:id="rId22"/>
    <p:sldId id="313" r:id="rId23"/>
    <p:sldId id="314" r:id="rId24"/>
    <p:sldId id="326" r:id="rId25"/>
    <p:sldId id="327" r:id="rId26"/>
    <p:sldId id="328" r:id="rId27"/>
    <p:sldId id="324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2" r:id="rId37"/>
    <p:sldId id="303" r:id="rId38"/>
    <p:sldId id="304" r:id="rId39"/>
    <p:sldId id="305" r:id="rId40"/>
    <p:sldId id="307" r:id="rId41"/>
    <p:sldId id="310" r:id="rId42"/>
    <p:sldId id="325" r:id="rId43"/>
    <p:sldId id="308" r:id="rId44"/>
    <p:sldId id="268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00000"/>
    <a:srgbClr val="990033"/>
    <a:srgbClr val="000000"/>
    <a:srgbClr val="66CCFF"/>
    <a:srgbClr val="FFE2C5"/>
    <a:srgbClr val="F7C481"/>
    <a:srgbClr val="FFE8D1"/>
    <a:srgbClr val="813911"/>
    <a:srgbClr val="FFD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1224" y="-72"/>
      </p:cViewPr>
      <p:guideLst>
        <p:guide orient="horz" pos="691"/>
        <p:guide orient="horz" pos="4083"/>
        <p:guide orient="horz" pos="2160"/>
        <p:guide pos="2880"/>
        <p:guide pos="5511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35421-D5FC-4BC8-9E5A-0D913FCA554A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8786-2008-42E2-9CC6-C94965134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9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29EC99-4329-40CF-B4DD-E9F9389CD2B4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7" rIns="91436" bIns="4571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DA444C-4007-48EE-B17C-29C34D154C5B}" type="slidenum">
              <a:rPr lang="ru-RU" altLang="ru-RU" b="1">
                <a:solidFill>
                  <a:srgbClr val="777777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ru-RU" altLang="ru-RU" b="1">
              <a:solidFill>
                <a:srgbClr val="777777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013" indent="-227013" eaLnBrk="1" hangingPunct="1"/>
            <a:r>
              <a:rPr lang="ru-RU" altLang="ru-RU" smtClean="0"/>
              <a:t>Механизм ноцицепции включает 4 основных физиологических процесса (1), отражённых на схеме:</a:t>
            </a:r>
          </a:p>
          <a:p>
            <a:pPr marL="227013" indent="-227013" eaLnBrk="1" hangingPunct="1"/>
            <a:r>
              <a:rPr lang="ru-RU" altLang="ru-RU" smtClean="0"/>
              <a:t>Трансдукция-инициация электрической активности в нервных окончаниях вследствие их стимуляции прямым повреждающим агентом и активными тканевыми метаболитами ( простеноидами )</a:t>
            </a:r>
          </a:p>
          <a:p>
            <a:pPr marL="227013" indent="-227013" eaLnBrk="1" hangingPunct="1"/>
            <a:r>
              <a:rPr lang="ru-RU" altLang="ru-RU" smtClean="0"/>
              <a:t>Трансмиссия-проведение импульсов по чувствительным нервам в таламо-кортикальную зону через спинной мозг</a:t>
            </a:r>
          </a:p>
          <a:p>
            <a:pPr marL="227013" indent="-227013" eaLnBrk="1" hangingPunct="1"/>
            <a:r>
              <a:rPr lang="ru-RU" altLang="ru-RU" smtClean="0"/>
              <a:t>Модуляция-анализ ноцицептивных импульсов в структурах спинного мозга</a:t>
            </a:r>
          </a:p>
          <a:p>
            <a:pPr marL="227013" indent="-227013" eaLnBrk="1" hangingPunct="1"/>
            <a:r>
              <a:rPr lang="ru-RU" altLang="ru-RU" smtClean="0"/>
              <a:t>Перцепция-процесс восприятия ноцицептивных импульсов с формированием ощущения боли конкретной личностью.</a:t>
            </a:r>
          </a:p>
          <a:p>
            <a:pPr marL="227013" indent="-227013" eaLnBrk="1" hangingPunct="1"/>
            <a:r>
              <a:rPr lang="ru-RU" altLang="ru-RU" smtClean="0"/>
              <a:t>Анальгезия может быть предпринята на любом этапе распространения и восприятия ноцицептивного импульса, однако, предпочтительно выполнить это на этапах трансдукции (зарождение) и трансмиссии (проведение) импульсов (1).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ru-RU" smtClean="0"/>
              <a:t>Here the indications of STRESAM meaning: treatment of anxiety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425C0A1-C696-49BD-97FE-75EC14F4E2D9}" type="slidenum">
              <a:rPr lang="ru-RU" sz="1200" smtClean="0"/>
              <a:pPr eaLnBrk="1" hangingPunct="1">
                <a:defRPr/>
              </a:pPr>
              <a:t>32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Слайд </a:t>
            </a:r>
            <a:r>
              <a:rPr lang="en-US" altLang="ru-RU" smtClean="0"/>
              <a:t>N6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84E72AA-905E-4CED-ADF8-CB171ADDA21A}" type="slidenum">
              <a:rPr lang="ru-RU" sz="1200" smtClean="0"/>
              <a:pPr eaLnBrk="1" hangingPunct="1">
                <a:defRPr/>
              </a:pPr>
              <a:t>33</a:t>
            </a:fld>
            <a:endParaRPr lang="ru-RU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Слайд </a:t>
            </a:r>
            <a:r>
              <a:rPr lang="en-US" altLang="ru-RU" smtClean="0"/>
              <a:t>N6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Здесь пара слов о развитии метода в 1982 г. </a:t>
            </a:r>
            <a:r>
              <a:rPr lang="en-US" altLang="ru-RU" smtClean="0"/>
              <a:t>Rosen </a:t>
            </a:r>
            <a:r>
              <a:rPr lang="ru-RU" altLang="ru-RU" smtClean="0"/>
              <a:t>и его опытах на животных</a:t>
            </a:r>
          </a:p>
        </p:txBody>
      </p:sp>
      <p:sp>
        <p:nvSpPr>
          <p:cNvPr id="665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4EDAFD-16CB-4CCB-8C02-02EFD40EDBE8}" type="slidenum">
              <a:rPr lang="ru-RU" altLang="ru-RU"/>
              <a:pPr algn="r" eaLnBrk="1" hangingPunct="1">
                <a:spcBef>
                  <a:spcPct val="0"/>
                </a:spcBef>
              </a:pPr>
              <a:t>38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Осн параметры – баз линия и двухфазные, единичные роли не играют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4654FC-7B02-4EBB-B311-0E1D50264345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597DF-F8CD-4FDE-B5AB-98A8D413A1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6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0124B-9E32-4843-82EB-9582BCA986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4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F4DC3-80A2-4E63-A3B1-BE27A7FB58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C26C0-8392-4B46-9DC4-7E178D8773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7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9471E-B547-49B3-9C1B-B115684283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04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5975B-C149-4A3F-AED0-BF0C3DE769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7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47CBF-0E3C-49CB-9B29-FDA0655B0A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4338603" y="651605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AF20E17-3E68-4194-9FD7-9D517FDB48D7}" type="slidenum">
              <a:rPr lang="ru-RU" smtClean="0">
                <a:latin typeface="+mj-lt"/>
              </a:rPr>
              <a:pPr/>
              <a:t>‹#›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519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757844" y="7120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fld id="{8AF20E17-3E68-4194-9FD7-9D517FDB48D7}" type="slidenum">
              <a:rPr lang="ru-RU" sz="1200" smtClean="0">
                <a:solidFill>
                  <a:schemeClr val="accent1"/>
                </a:solidFill>
                <a:latin typeface="+mj-lt"/>
              </a:rPr>
              <a:pPr/>
              <a:t>‹#›</a:t>
            </a:fld>
            <a:endParaRPr lang="ru-RU" sz="1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562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FCA19-6633-4C66-A537-67D2026AA6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2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1173E-B224-466D-B989-B96EC37DBF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9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99" y="1600200"/>
            <a:ext cx="82915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2F1B72-5F99-4CF6-8BBA-BECE4E5F4F0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tif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1_3_Si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00" y="1024748"/>
            <a:ext cx="3843660" cy="583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69967" y="3429000"/>
            <a:ext cx="4178745" cy="120452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896938" eaLnBrk="0" hangingPunct="0">
              <a:tabLst>
                <a:tab pos="1524000" algn="l"/>
              </a:tabLst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Обезболивание  родов: что нового?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96370" y="1096963"/>
            <a:ext cx="22879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buClr>
                <a:srgbClr val="CC3300"/>
              </a:buClr>
            </a:pPr>
            <a:r>
              <a:rPr lang="ru-RU" sz="2000" dirty="0">
                <a:solidFill>
                  <a:srgbClr val="A50021"/>
                </a:solidFill>
                <a:latin typeface="Times New Roman" pitchFamily="18" charset="0"/>
              </a:rPr>
              <a:t>  </a:t>
            </a:r>
            <a:r>
              <a:rPr lang="ru-RU" sz="1600" b="1" dirty="0">
                <a:solidFill>
                  <a:srgbClr val="A50021"/>
                </a:solidFill>
                <a:latin typeface="Times New Roman" pitchFamily="18" charset="0"/>
              </a:rPr>
              <a:t>проф.</a:t>
            </a:r>
            <a:r>
              <a:rPr lang="ru-RU" sz="2000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A50021"/>
                </a:solidFill>
                <a:latin typeface="Times New Roman" pitchFamily="18" charset="0"/>
              </a:rPr>
              <a:t>Шифман</a:t>
            </a:r>
            <a:r>
              <a:rPr lang="ru-RU" sz="1600" b="1" dirty="0">
                <a:solidFill>
                  <a:srgbClr val="A50021"/>
                </a:solidFill>
                <a:latin typeface="Times New Roman" pitchFamily="18" charset="0"/>
              </a:rPr>
              <a:t> Е. </a:t>
            </a: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</a:rPr>
              <a:t>М</a:t>
            </a:r>
            <a:r>
              <a:rPr lang="en-US" sz="1600" b="1" dirty="0" smtClean="0">
                <a:solidFill>
                  <a:srgbClr val="A50021"/>
                </a:solidFill>
                <a:latin typeface="Times New Roman" pitchFamily="18" charset="0"/>
              </a:rPr>
              <a:t>.</a:t>
            </a:r>
            <a:endParaRPr lang="ru-RU" sz="16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7" y="1268760"/>
            <a:ext cx="856932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5.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     </a:t>
            </a:r>
          </a:p>
          <a:p>
            <a:pPr marL="0" lvl="1" algn="ctr">
              <a:buClr>
                <a:srgbClr val="CC3300"/>
              </a:buClr>
            </a:pPr>
            <a:r>
              <a:rPr lang="ru-RU" sz="2000" b="1" dirty="0" smtClean="0">
                <a:latin typeface="Times New Roman" pitchFamily="18" charset="0"/>
              </a:rPr>
              <a:t>Необходимость обезболивания является достаточным показанием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для применения </a:t>
            </a:r>
            <a:r>
              <a:rPr lang="ru-RU" sz="2000" b="1" dirty="0" err="1" smtClean="0">
                <a:latin typeface="Times New Roman" pitchFamily="18" charset="0"/>
              </a:rPr>
              <a:t>эпидуральной</a:t>
            </a:r>
            <a:r>
              <a:rPr lang="ru-RU" sz="2000" b="1" dirty="0" smtClean="0">
                <a:latin typeface="Times New Roman" pitchFamily="18" charset="0"/>
              </a:rPr>
              <a:t> аналгезии. Однако необходимо ориентироваться и на общепринятые показания и противопоказания для регионарных методов обезболивания родов.</a:t>
            </a:r>
          </a:p>
          <a:p>
            <a:pPr marL="0" lvl="1" algn="ctr">
              <a:buClr>
                <a:srgbClr val="CC3300"/>
              </a:buClr>
            </a:pP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Показания к </a:t>
            </a:r>
            <a:r>
              <a:rPr lang="ru-RU" sz="2000" b="1" dirty="0" err="1" smtClean="0">
                <a:latin typeface="Times New Roman" pitchFamily="18" charset="0"/>
              </a:rPr>
              <a:t>эпидуральной</a:t>
            </a:r>
            <a:r>
              <a:rPr lang="ru-RU" sz="2000" b="1" dirty="0" smtClean="0">
                <a:latin typeface="Times New Roman" pitchFamily="18" charset="0"/>
              </a:rPr>
              <a:t> анестезии в акушерстве</a:t>
            </a:r>
          </a:p>
          <a:p>
            <a:pPr marL="0" lvl="1" algn="ctr">
              <a:buClr>
                <a:srgbClr val="CC3300"/>
              </a:buClr>
            </a:pPr>
            <a:r>
              <a:rPr lang="ru-RU" sz="2000" b="1" dirty="0" smtClean="0">
                <a:latin typeface="Times New Roman" pitchFamily="18" charset="0"/>
              </a:rPr>
              <a:t>   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Показания для проведения </a:t>
            </a:r>
            <a:r>
              <a:rPr lang="ru-RU" sz="2000" b="1" dirty="0" err="1" smtClean="0">
                <a:latin typeface="Times New Roman" pitchFamily="18" charset="0"/>
              </a:rPr>
              <a:t>эпидуральной</a:t>
            </a:r>
            <a:r>
              <a:rPr lang="ru-RU" sz="2000" b="1" dirty="0" smtClean="0">
                <a:latin typeface="Times New Roman" pitchFamily="18" charset="0"/>
              </a:rPr>
              <a:t> аналгезии в родах (клинические ситуации, при которых отсутствие ЭА может ухудшить результат </a:t>
            </a:r>
            <a:r>
              <a:rPr lang="ru-RU" sz="2000" b="1" dirty="0" err="1" smtClean="0">
                <a:latin typeface="Times New Roman" pitchFamily="18" charset="0"/>
              </a:rPr>
              <a:t>родоразрешения</a:t>
            </a:r>
            <a:r>
              <a:rPr lang="ru-RU" sz="2000" b="1" dirty="0" smtClean="0"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287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1271361"/>
            <a:ext cx="85693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</a:t>
            </a:r>
            <a:r>
              <a:rPr lang="en-US" sz="2000" b="1" dirty="0" smtClean="0">
                <a:solidFill>
                  <a:srgbClr val="813911"/>
                </a:solidFill>
                <a:latin typeface="Times New Roman" pitchFamily="18" charset="0"/>
              </a:rPr>
              <a:t>6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.</a:t>
            </a:r>
          </a:p>
          <a:p>
            <a:pPr marL="0" lvl="1">
              <a:buClr>
                <a:srgbClr val="CC3300"/>
              </a:buClr>
            </a:pPr>
            <a:endParaRPr lang="ru-RU" sz="800" dirty="0" smtClean="0">
              <a:latin typeface="Times New Roman" pitchFamily="18" charset="0"/>
            </a:endParaRPr>
          </a:p>
          <a:p>
            <a:pPr marL="0" lvl="1">
              <a:buClr>
                <a:srgbClr val="CC3300"/>
              </a:buClr>
            </a:pPr>
            <a:r>
              <a:rPr lang="ru-RU" sz="2000" b="1" dirty="0" smtClean="0">
                <a:latin typeface="Times New Roman" pitchFamily="18" charset="0"/>
              </a:rPr>
              <a:t>Решение о возможности обезболивания родов методами </a:t>
            </a:r>
            <a:r>
              <a:rPr lang="ru-RU" sz="2000" b="1" dirty="0" err="1" smtClean="0">
                <a:latin typeface="Times New Roman" pitchFamily="18" charset="0"/>
              </a:rPr>
              <a:t>нейроаксиальной</a:t>
            </a:r>
            <a:r>
              <a:rPr lang="ru-RU" sz="2000" b="1" dirty="0" smtClean="0">
                <a:latin typeface="Times New Roman" pitchFamily="18" charset="0"/>
              </a:rPr>
              <a:t> аналгезии, а в дальнейшем и тактика проведения </a:t>
            </a:r>
            <a:r>
              <a:rPr lang="en-US" sz="2000" b="1" dirty="0" smtClean="0">
                <a:latin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на всех этапах родов определяется только совместно </a:t>
            </a:r>
            <a:r>
              <a:rPr lang="en-US" sz="2000" b="1" dirty="0" smtClean="0">
                <a:latin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</a:rPr>
              <a:t>акушером-гинекологом и анестезиологом-реаниматологом </a:t>
            </a:r>
            <a:r>
              <a:rPr lang="ru-RU" sz="2000" b="1" dirty="0" smtClean="0">
                <a:latin typeface="Times New Roman" pitchFamily="18" charset="0"/>
              </a:rPr>
              <a:t>с учетом </a:t>
            </a:r>
            <a:r>
              <a:rPr lang="en-US" sz="2000" b="1" dirty="0" smtClean="0">
                <a:latin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всех факторов риска, особенностей течения родов и состояния плода.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8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7" y="1268760"/>
            <a:ext cx="856932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5.</a:t>
            </a:r>
            <a:b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</a:br>
            <a:endParaRPr lang="ru-RU" sz="2000" b="1" dirty="0" smtClean="0">
              <a:solidFill>
                <a:srgbClr val="813911"/>
              </a:solidFill>
              <a:latin typeface="Times New Roman" pitchFamily="18" charset="0"/>
            </a:endParaRP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Артериальная  гипертензия любой этиологии (</a:t>
            </a:r>
            <a:r>
              <a:rPr lang="ru-RU" sz="2000" dirty="0" err="1" smtClean="0">
                <a:latin typeface="Times New Roman" pitchFamily="18" charset="0"/>
              </a:rPr>
              <a:t>преэклампсия</a:t>
            </a:r>
            <a:r>
              <a:rPr lang="ru-RU" sz="2000" dirty="0" smtClean="0">
                <a:latin typeface="Times New Roman" pitchFamily="18" charset="0"/>
              </a:rPr>
              <a:t>, гипертоническая болезнь, симптоматические артериальные гипертензии) </a:t>
            </a:r>
            <a:r>
              <a:rPr lang="ru-RU" sz="2000" b="1" i="1" dirty="0" smtClean="0">
                <a:solidFill>
                  <a:srgbClr val="813911"/>
                </a:solidFill>
                <a:latin typeface="Times New Roman" pitchFamily="18" charset="0"/>
              </a:rPr>
              <a:t>(Уровень 1А)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Роды у женщин с </a:t>
            </a:r>
            <a:r>
              <a:rPr lang="ru-RU" sz="2000" dirty="0" err="1" smtClean="0">
                <a:latin typeface="Times New Roman" pitchFamily="18" charset="0"/>
              </a:rPr>
              <a:t>экстрагенитальной</a:t>
            </a:r>
            <a:r>
              <a:rPr lang="ru-RU" sz="2000" dirty="0" smtClean="0">
                <a:latin typeface="Times New Roman" pitchFamily="18" charset="0"/>
              </a:rPr>
              <a:t> патологией (гипертоническая болезнь, пороки сердца (не все), заболевания органов дыхания – астма, почек – </a:t>
            </a:r>
            <a:r>
              <a:rPr lang="ru-RU" sz="2000" dirty="0" err="1" smtClean="0">
                <a:latin typeface="Times New Roman" pitchFamily="18" charset="0"/>
              </a:rPr>
              <a:t>гломерулонефрит</a:t>
            </a:r>
            <a:r>
              <a:rPr lang="ru-RU" sz="2000" dirty="0" smtClean="0">
                <a:latin typeface="Times New Roman" pitchFamily="18" charset="0"/>
              </a:rPr>
              <a:t>,  высокая степень миопии,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повышение внутричерепного давления) </a:t>
            </a:r>
            <a:r>
              <a:rPr lang="ru-RU" sz="2000" b="1" i="1" dirty="0" smtClean="0">
                <a:solidFill>
                  <a:srgbClr val="813911"/>
                </a:solidFill>
                <a:latin typeface="Times New Roman" pitchFamily="18" charset="0"/>
              </a:rPr>
              <a:t>(Уровень 1В)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Роды у женщин с антенатальной гибелью плода (в данном случае главным аспектом является психологическое состояние женщины) </a:t>
            </a:r>
            <a:r>
              <a:rPr lang="ru-RU" sz="2000" b="1" i="1" dirty="0" smtClean="0">
                <a:solidFill>
                  <a:srgbClr val="813911"/>
                </a:solidFill>
                <a:latin typeface="Times New Roman" pitchFamily="18" charset="0"/>
              </a:rPr>
              <a:t>(Уровень 2С)</a:t>
            </a:r>
            <a:endParaRPr lang="ru-RU" sz="2000" b="1" dirty="0" smtClean="0">
              <a:latin typeface="Times New Roman" pitchFamily="18" charset="0"/>
            </a:endParaRP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Роды у женщин с текущим или перенесенным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венозным или артериальным тромбозом </a:t>
            </a:r>
            <a:r>
              <a:rPr lang="ru-RU" sz="2000" b="1" i="1" dirty="0" smtClean="0">
                <a:solidFill>
                  <a:srgbClr val="813911"/>
                </a:solidFill>
                <a:latin typeface="Times New Roman" pitchFamily="18" charset="0"/>
              </a:rPr>
              <a:t>(Уровень 2А)</a:t>
            </a:r>
            <a:endParaRPr lang="ru-RU" sz="2000" b="1" dirty="0" smtClean="0">
              <a:latin typeface="Times New Roman" pitchFamily="18" charset="0"/>
            </a:endParaRP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Юные роженицы (моложе 18 лет) </a:t>
            </a:r>
            <a:r>
              <a:rPr lang="ru-RU" sz="2000" b="1" i="1" dirty="0" smtClean="0">
                <a:solidFill>
                  <a:srgbClr val="813911"/>
                </a:solidFill>
                <a:latin typeface="Times New Roman" pitchFamily="18" charset="0"/>
              </a:rPr>
              <a:t>(Уровень 2С)</a:t>
            </a:r>
            <a:endParaRPr lang="ru-RU" sz="20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9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915400" y="381000"/>
            <a:ext cx="76200" cy="76200"/>
          </a:xfrm>
          <a:prstGeom prst="rect">
            <a:avLst/>
          </a:prstGeom>
          <a:solidFill>
            <a:srgbClr val="6633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4466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 flipH="1">
            <a:off x="8893175" y="6381750"/>
            <a:ext cx="98425" cy="457200"/>
          </a:xfrm>
          <a:prstGeom prst="rect">
            <a:avLst/>
          </a:prstGeom>
          <a:gradFill rotWithShape="1">
            <a:gsLst>
              <a:gs pos="0">
                <a:srgbClr val="DACDC1">
                  <a:alpha val="0"/>
                </a:srgbClr>
              </a:gs>
              <a:gs pos="100000">
                <a:srgbClr val="663300"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33400" y="549275"/>
            <a:ext cx="7783513" cy="719138"/>
          </a:xfrm>
          <a:prstGeom prst="rect">
            <a:avLst/>
          </a:prstGeom>
          <a:solidFill>
            <a:srgbClr val="66330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61950" indent="-361950" eaLnBrk="0" hangingPunct="0">
              <a:spcBef>
                <a:spcPct val="20000"/>
              </a:spcBef>
              <a:buFont typeface="Times New Roman" pitchFamily="18" charset="0"/>
              <a:buChar char="•"/>
              <a:tabLst>
                <a:tab pos="13430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95350" indent="-354013" eaLnBrk="0" hangingPunct="0">
              <a:spcBef>
                <a:spcPct val="20000"/>
              </a:spcBef>
              <a:buFont typeface="Times New Roman" pitchFamily="18" charset="0"/>
              <a:buChar char="–"/>
              <a:tabLst>
                <a:tab pos="13430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43025" indent="361950" eaLnBrk="0" hangingPunct="0">
              <a:spcBef>
                <a:spcPct val="20000"/>
              </a:spcBef>
              <a:buFont typeface="Times New Roman" pitchFamily="18" charset="0"/>
              <a:buChar char="•"/>
              <a:tabLst>
                <a:tab pos="13430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ru-RU" altLang="ru-RU" sz="2400" b="1">
                <a:solidFill>
                  <a:srgbClr val="FF9900"/>
                </a:solidFill>
              </a:rPr>
              <a:t>Наркотические анальгетики для обезболивания родов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mpd="dbl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533400" y="1835150"/>
            <a:ext cx="3822700" cy="1766888"/>
          </a:xfrm>
          <a:prstGeom prst="rect">
            <a:avLst/>
          </a:prstGeom>
          <a:solidFill>
            <a:srgbClr val="66330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ru-RU" altLang="ru-RU" sz="2200" b="1">
                <a:solidFill>
                  <a:schemeClr val="bg1"/>
                </a:solidFill>
              </a:rPr>
              <a:t>Нет существенного отрицательного воздействия </a:t>
            </a:r>
            <a:br>
              <a:rPr lang="ru-RU" altLang="ru-RU" sz="2200" b="1">
                <a:solidFill>
                  <a:schemeClr val="bg1"/>
                </a:solidFill>
              </a:rPr>
            </a:br>
            <a:r>
              <a:rPr lang="ru-RU" altLang="ru-RU" sz="2200" b="1">
                <a:solidFill>
                  <a:schemeClr val="bg1"/>
                </a:solidFill>
              </a:rPr>
              <a:t>на гемодинамику </a:t>
            </a:r>
            <a:r>
              <a:rPr lang="en-US" altLang="ru-RU" sz="2200" b="1">
                <a:solidFill>
                  <a:schemeClr val="bg1"/>
                </a:solidFill>
              </a:rPr>
              <a:t/>
            </a:r>
            <a:br>
              <a:rPr lang="en-US" altLang="ru-RU" sz="2200" b="1">
                <a:solidFill>
                  <a:schemeClr val="bg1"/>
                </a:solidFill>
              </a:rPr>
            </a:br>
            <a:r>
              <a:rPr lang="ru-RU" altLang="ru-RU" sz="2200" b="1">
                <a:solidFill>
                  <a:schemeClr val="bg1"/>
                </a:solidFill>
              </a:rPr>
              <a:t>у матери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14224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Преимущества:</a:t>
            </a:r>
            <a:r>
              <a:rPr lang="ru-RU" altLang="ru-RU" sz="1800"/>
              <a:t> </a:t>
            </a:r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4572000" y="1816100"/>
            <a:ext cx="3744913" cy="4781550"/>
          </a:xfrm>
          <a:prstGeom prst="rect">
            <a:avLst/>
          </a:prstGeom>
          <a:solidFill>
            <a:srgbClr val="66330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ru-RU" altLang="ru-RU" sz="2200" b="1">
                <a:solidFill>
                  <a:schemeClr val="bg1"/>
                </a:solidFill>
              </a:rPr>
              <a:t>Субоптимальное обезболивание</a:t>
            </a:r>
          </a:p>
          <a:p>
            <a:pPr eaLnBrk="1" hangingPunct="1">
              <a:spcBef>
                <a:spcPct val="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ru-RU" altLang="ru-RU" sz="2200" b="1">
                <a:solidFill>
                  <a:schemeClr val="bg1"/>
                </a:solidFill>
              </a:rPr>
              <a:t>Седация и угнетение дыхания у матери</a:t>
            </a:r>
          </a:p>
          <a:p>
            <a:pPr eaLnBrk="1" hangingPunct="1">
              <a:spcBef>
                <a:spcPct val="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ru-RU" altLang="ru-RU" sz="2200" b="1">
                <a:solidFill>
                  <a:schemeClr val="bg1"/>
                </a:solidFill>
              </a:rPr>
              <a:t>При использовании Фентанила для внутривенной анальгезии, контролируемой пациенткой, </a:t>
            </a:r>
            <a:r>
              <a:rPr lang="en-US" altLang="ru-RU" sz="2200" b="1">
                <a:solidFill>
                  <a:schemeClr val="bg1"/>
                </a:solidFill>
              </a:rPr>
              <a:t/>
            </a:r>
            <a:br>
              <a:rPr lang="en-US" altLang="ru-RU" sz="2200" b="1">
                <a:solidFill>
                  <a:schemeClr val="bg1"/>
                </a:solidFill>
              </a:rPr>
            </a:br>
            <a:r>
              <a:rPr lang="ru-RU" altLang="ru-RU" sz="2200" b="1">
                <a:solidFill>
                  <a:schemeClr val="bg1"/>
                </a:solidFill>
              </a:rPr>
              <a:t>необходим интенсивный мониторинг </a:t>
            </a:r>
            <a:r>
              <a:rPr lang="en-US" altLang="ru-RU" sz="2200" b="1">
                <a:solidFill>
                  <a:schemeClr val="bg1"/>
                </a:solidFill>
              </a:rPr>
              <a:t/>
            </a:r>
            <a:br>
              <a:rPr lang="en-US" altLang="ru-RU" sz="2200" b="1">
                <a:solidFill>
                  <a:schemeClr val="bg1"/>
                </a:solidFill>
              </a:rPr>
            </a:br>
            <a:r>
              <a:rPr lang="ru-RU" altLang="ru-RU" sz="2200" b="1">
                <a:solidFill>
                  <a:schemeClr val="bg1"/>
                </a:solidFill>
              </a:rPr>
              <a:t>и специально обученный персонал</a:t>
            </a:r>
          </a:p>
        </p:txBody>
      </p:sp>
      <p:sp>
        <p:nvSpPr>
          <p:cNvPr id="15369" name="Rectangle 14"/>
          <p:cNvSpPr>
            <a:spLocks noChangeArrowheads="1"/>
          </p:cNvSpPr>
          <p:nvPr/>
        </p:nvSpPr>
        <p:spPr bwMode="auto">
          <a:xfrm>
            <a:off x="4572000" y="1412875"/>
            <a:ext cx="1550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Проблемы:</a:t>
            </a:r>
            <a:r>
              <a:rPr lang="ru-RU" altLang="ru-RU" sz="1800"/>
              <a:t> </a:t>
            </a:r>
          </a:p>
        </p:txBody>
      </p:sp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3463"/>
            <a:ext cx="3822700" cy="2243137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17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3"/>
          <p:cNvSpPr txBox="1">
            <a:spLocks noChangeArrowheads="1"/>
          </p:cNvSpPr>
          <p:nvPr/>
        </p:nvSpPr>
        <p:spPr bwMode="auto">
          <a:xfrm>
            <a:off x="539750" y="333375"/>
            <a:ext cx="7777163" cy="865188"/>
          </a:xfrm>
          <a:prstGeom prst="rect">
            <a:avLst/>
          </a:prstGeom>
          <a:solidFill>
            <a:srgbClr val="6633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Противопоказания к назначению </a:t>
            </a:r>
            <a:br>
              <a:rPr lang="ru-RU" altLang="ru-RU" sz="2800">
                <a:solidFill>
                  <a:schemeClr val="bg1"/>
                </a:solidFill>
              </a:rPr>
            </a:br>
            <a:r>
              <a:rPr lang="ru-RU" altLang="ru-RU" sz="2800">
                <a:solidFill>
                  <a:schemeClr val="bg1"/>
                </a:solidFill>
              </a:rPr>
              <a:t>опиоидов и закиси азота</a:t>
            </a:r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539750" y="1557338"/>
            <a:ext cx="77771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</a:pPr>
            <a:r>
              <a:rPr lang="ru-RU" altLang="ru-RU" sz="21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altLang="ru-RU" sz="2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опиоиды</a:t>
            </a:r>
            <a:r>
              <a:rPr lang="ru-RU" alt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и закись азота могут вызвать угнетение </a:t>
            </a:r>
            <a:br>
              <a:rPr lang="ru-RU" alt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дыхания и </a:t>
            </a:r>
            <a:r>
              <a:rPr lang="ru-RU" altLang="ru-RU" sz="21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десатурацию</a:t>
            </a:r>
            <a:endParaRPr lang="ru-RU" altLang="ru-RU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</a:pPr>
            <a:r>
              <a:rPr lang="ru-RU" altLang="ru-RU" sz="21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закись азота расширяет полости, заполненные воздухом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</a:pPr>
            <a:r>
              <a:rPr lang="ru-RU" altLang="ru-RU" sz="21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экспозиция к закиси азота может быть губительна </a:t>
            </a:r>
            <a:br>
              <a:rPr lang="ru-RU" altLang="ru-RU" sz="21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1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(следует предусмотреть удаление вредных веществ)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</a:pPr>
            <a:r>
              <a:rPr lang="ru-RU" altLang="ru-RU" sz="21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alt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обучение пациентки по использованию опиоидной </a:t>
            </a:r>
            <a:br>
              <a:rPr lang="ru-RU" alt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пациент-контролируемой </a:t>
            </a:r>
            <a:r>
              <a:rPr lang="ru-RU" altLang="ru-RU" sz="2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анальгезии</a:t>
            </a:r>
            <a:endParaRPr lang="ru-RU" altLang="ru-RU" sz="21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</a:pPr>
            <a:r>
              <a:rPr lang="ru-RU" altLang="ru-RU" sz="21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за женщинами (и младенцами) следует </a:t>
            </a:r>
            <a:br>
              <a:rPr lang="ru-RU" altLang="ru-RU" sz="21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1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тщательно </a:t>
            </a:r>
            <a:r>
              <a:rPr lang="ru-RU" altLang="ru-RU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наблюдать</a:t>
            </a:r>
            <a:endParaRPr lang="ru-RU" alt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987675" y="6149975"/>
            <a:ext cx="4303713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ru-RU" sz="1400">
                <a:solidFill>
                  <a:srgbClr val="FFDEBD"/>
                </a:solidFill>
                <a:cs typeface="Times New Roman" pitchFamily="18" charset="0"/>
              </a:rPr>
              <a:t>Campbell DC. Clin Obstet Gynecol 2003; 46: 616–622</a:t>
            </a:r>
          </a:p>
          <a:p>
            <a:pPr eaLnBrk="1" hangingPunct="1">
              <a:lnSpc>
                <a:spcPct val="85000"/>
              </a:lnSpc>
            </a:pPr>
            <a:r>
              <a:rPr lang="en-US" altLang="ru-RU" sz="1400">
                <a:solidFill>
                  <a:srgbClr val="FFDEBD"/>
                </a:solidFill>
                <a:cs typeface="Times New Roman" pitchFamily="18" charset="0"/>
              </a:rPr>
              <a:t>Rosen MA. Am J Obstet Gynecol 2002; 186: S110–126</a:t>
            </a:r>
            <a:endParaRPr lang="ru-RU" altLang="ru-RU" sz="1400">
              <a:solidFill>
                <a:srgbClr val="FFDEBD"/>
              </a:solidFill>
              <a:cs typeface="Times New Roman" pitchFamily="18" charset="0"/>
            </a:endParaRPr>
          </a:p>
        </p:txBody>
      </p:sp>
      <p:pic>
        <p:nvPicPr>
          <p:cNvPr id="11268" name="Изображение 3" descr="Снимок экрана 2015-03-17 в 22.49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24400"/>
            <a:ext cx="1417637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7" descr="Снимок экрана 2015-03-17 в 22.59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25" y="333375"/>
            <a:ext cx="25796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Изображение 9" descr="414279_ori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637088"/>
            <a:ext cx="1555751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71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70088"/>
            <a:ext cx="8467725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468313" y="1268413"/>
          <a:ext cx="8458200" cy="2714624"/>
        </p:xfrm>
        <a:graphic>
          <a:graphicData uri="http://schemas.openxmlformats.org/drawingml/2006/table">
            <a:tbl>
              <a:tblPr/>
              <a:tblGrid>
                <a:gridCol w="1530350"/>
                <a:gridCol w="2876550"/>
                <a:gridCol w="4051300"/>
              </a:tblGrid>
              <a:tr h="701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родов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Характеристики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Первый 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Висцеральная боль: диффузная, без точной локализации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Корешки спинномозговых нервов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(T10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L1)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Второй 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Соматическая боль: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острая и хорошо локализованная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Срамной нерв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S4 крестцовые корешки)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544638" y="188913"/>
            <a:ext cx="60531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Восприятие боли в родах </a:t>
            </a:r>
          </a:p>
        </p:txBody>
      </p:sp>
    </p:spTree>
    <p:extLst>
      <p:ext uri="{BB962C8B-B14F-4D97-AF65-F5344CB8AC3E}">
        <p14:creationId xmlns:p14="http://schemas.microsoft.com/office/powerpoint/2010/main" val="580286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44450"/>
            <a:ext cx="8447088" cy="908050"/>
          </a:xfrm>
          <a:solidFill>
            <a:srgbClr val="000099"/>
          </a:solidFill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bg1"/>
                </a:solidFill>
                <a:latin typeface="Arial Narrow" pitchFamily="34" charset="0"/>
              </a:rPr>
              <a:t>Принцип мультимодальной анальгезии</a:t>
            </a:r>
          </a:p>
        </p:txBody>
      </p:sp>
      <p:pic>
        <p:nvPicPr>
          <p:cNvPr id="22531" name="Picture 3" descr="Nocicept_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08063"/>
            <a:ext cx="9144000" cy="5805487"/>
          </a:xfrm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859338" y="908050"/>
            <a:ext cx="25923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бензодиазепины, опиоидные анальгетики</a:t>
            </a:r>
          </a:p>
        </p:txBody>
      </p:sp>
      <p:sp>
        <p:nvSpPr>
          <p:cNvPr id="606213" name="AutoShape 5"/>
          <p:cNvSpPr>
            <a:spLocks noChangeArrowheads="1"/>
          </p:cNvSpPr>
          <p:nvPr/>
        </p:nvSpPr>
        <p:spPr bwMode="auto">
          <a:xfrm>
            <a:off x="4211638" y="1196975"/>
            <a:ext cx="576262" cy="215900"/>
          </a:xfrm>
          <a:prstGeom prst="leftArrow">
            <a:avLst>
              <a:gd name="adj1" fmla="val 50000"/>
              <a:gd name="adj2" fmla="val 6672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6214" name="AutoShape 6"/>
          <p:cNvSpPr>
            <a:spLocks noChangeArrowheads="1"/>
          </p:cNvSpPr>
          <p:nvPr/>
        </p:nvSpPr>
        <p:spPr bwMode="auto">
          <a:xfrm>
            <a:off x="5364163" y="2997200"/>
            <a:ext cx="576262" cy="215900"/>
          </a:xfrm>
          <a:prstGeom prst="leftArrow">
            <a:avLst>
              <a:gd name="adj1" fmla="val 50000"/>
              <a:gd name="adj2" fmla="val 6672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056188" y="1073150"/>
            <a:ext cx="1820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064250" y="2636838"/>
            <a:ext cx="2900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опиоидные анальгетики, парацетамол, нефопам, кетамин, габапентин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667625" y="4076700"/>
            <a:ext cx="147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местные анестетики</a:t>
            </a:r>
          </a:p>
        </p:txBody>
      </p:sp>
      <p:sp>
        <p:nvSpPr>
          <p:cNvPr id="606218" name="AutoShape 10"/>
          <p:cNvSpPr>
            <a:spLocks noChangeArrowheads="1"/>
          </p:cNvSpPr>
          <p:nvPr/>
        </p:nvSpPr>
        <p:spPr bwMode="auto">
          <a:xfrm>
            <a:off x="7019925" y="3789363"/>
            <a:ext cx="576263" cy="215900"/>
          </a:xfrm>
          <a:prstGeom prst="leftArrow">
            <a:avLst>
              <a:gd name="adj1" fmla="val 50000"/>
              <a:gd name="adj2" fmla="val 6672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596188" y="5235575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НПВС</a:t>
            </a:r>
          </a:p>
        </p:txBody>
      </p:sp>
      <p:sp>
        <p:nvSpPr>
          <p:cNvPr id="606220" name="AutoShape 12"/>
          <p:cNvSpPr>
            <a:spLocks noChangeArrowheads="1"/>
          </p:cNvSpPr>
          <p:nvPr/>
        </p:nvSpPr>
        <p:spPr bwMode="auto">
          <a:xfrm>
            <a:off x="7019925" y="5300663"/>
            <a:ext cx="576263" cy="215900"/>
          </a:xfrm>
          <a:prstGeom prst="leftArrow">
            <a:avLst>
              <a:gd name="adj1" fmla="val 50000"/>
              <a:gd name="adj2" fmla="val 6672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80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r>
              <a:rPr lang="ru-RU" altLang="ru-RU" sz="3600" smtClean="0"/>
              <a:t>  </a:t>
            </a:r>
            <a:r>
              <a:rPr lang="en-US" altLang="ru-RU" sz="3600" smtClean="0"/>
              <a:t>Acupan</a:t>
            </a:r>
            <a:r>
              <a:rPr lang="en-US" altLang="ru-RU" sz="3600" baseline="30000" smtClean="0"/>
              <a:t>®</a:t>
            </a:r>
            <a:r>
              <a:rPr lang="en-US" altLang="ru-RU" sz="3600" smtClean="0"/>
              <a:t> </a:t>
            </a:r>
            <a:r>
              <a:rPr lang="ru-RU" altLang="ru-RU" sz="3600" smtClean="0"/>
              <a:t>показания</a:t>
            </a:r>
            <a:endParaRPr lang="en-US" altLang="ru-RU" sz="3600" smtClean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68421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573463"/>
            <a:ext cx="8926512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484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2"/>
          <p:cNvSpPr txBox="1">
            <a:spLocks noChangeArrowheads="1"/>
          </p:cNvSpPr>
          <p:nvPr/>
        </p:nvSpPr>
        <p:spPr bwMode="auto">
          <a:xfrm>
            <a:off x="1643063" y="0"/>
            <a:ext cx="6899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Пример практического протокола для внутривенного введения</a:t>
            </a:r>
            <a:endParaRPr lang="fr-FR" altLang="ru-RU" sz="24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1507" name="Group 34"/>
          <p:cNvGrpSpPr>
            <a:grpSpLocks/>
          </p:cNvGrpSpPr>
          <p:nvPr/>
        </p:nvGrpSpPr>
        <p:grpSpPr bwMode="auto">
          <a:xfrm>
            <a:off x="1187450" y="1166813"/>
            <a:ext cx="7080250" cy="5691187"/>
            <a:chOff x="1066" y="662"/>
            <a:chExt cx="4460" cy="3585"/>
          </a:xfrm>
        </p:grpSpPr>
        <p:pic>
          <p:nvPicPr>
            <p:cNvPr id="21509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6" t="16328" r="3053" b="17097"/>
            <a:stretch>
              <a:fillRect/>
            </a:stretch>
          </p:blipFill>
          <p:spPr bwMode="auto">
            <a:xfrm>
              <a:off x="1066" y="671"/>
              <a:ext cx="4263" cy="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Text Box 17"/>
            <p:cNvSpPr txBox="1">
              <a:spLocks noChangeArrowheads="1"/>
            </p:cNvSpPr>
            <p:nvPr/>
          </p:nvSpPr>
          <p:spPr bwMode="auto">
            <a:xfrm>
              <a:off x="1156" y="662"/>
              <a:ext cx="1342" cy="215"/>
            </a:xfrm>
            <a:prstGeom prst="rect">
              <a:avLst/>
            </a:prstGeom>
            <a:solidFill>
              <a:srgbClr val="EF1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Интраоперационно</a:t>
              </a:r>
              <a:endParaRPr lang="en-US" altLang="ru-RU" sz="2000" b="1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511" name="Text Box 18"/>
            <p:cNvSpPr txBox="1">
              <a:spLocks noChangeArrowheads="1"/>
            </p:cNvSpPr>
            <p:nvPr/>
          </p:nvSpPr>
          <p:spPr bwMode="auto">
            <a:xfrm>
              <a:off x="2866" y="662"/>
              <a:ext cx="1342" cy="214"/>
            </a:xfrm>
            <a:prstGeom prst="rect">
              <a:avLst/>
            </a:prstGeom>
            <a:solidFill>
              <a:srgbClr val="468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После операции</a:t>
              </a:r>
              <a:endParaRPr lang="en-US" altLang="ru-RU" sz="2000" b="1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512" name="Text Box 19"/>
            <p:cNvSpPr txBox="1">
              <a:spLocks noChangeArrowheads="1"/>
            </p:cNvSpPr>
            <p:nvPr/>
          </p:nvSpPr>
          <p:spPr bwMode="auto">
            <a:xfrm>
              <a:off x="1066" y="1112"/>
              <a:ext cx="1845" cy="388"/>
            </a:xfrm>
            <a:prstGeom prst="rect">
              <a:avLst/>
            </a:prstGeom>
            <a:solidFill>
              <a:srgbClr val="FED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Медленная инфузия</a:t>
              </a:r>
              <a:r>
                <a:rPr lang="en-US" altLang="ru-RU" sz="2000" b="1" baseline="300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</a:t>
              </a:r>
              <a:r>
                <a:rPr lang="ru-RU" altLang="ru-RU" sz="1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ампула в теч. 30 мин</a:t>
              </a:r>
              <a:endParaRPr lang="en-US" altLang="ru-RU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3" name="Text Box 20"/>
            <p:cNvSpPr txBox="1">
              <a:spLocks noChangeArrowheads="1"/>
            </p:cNvSpPr>
            <p:nvPr/>
          </p:nvSpPr>
          <p:spPr bwMode="auto">
            <a:xfrm>
              <a:off x="2866" y="1112"/>
              <a:ext cx="2077" cy="388"/>
            </a:xfrm>
            <a:prstGeom prst="rect">
              <a:avLst/>
            </a:prstGeom>
            <a:solidFill>
              <a:srgbClr val="DFE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Непрерывная инфузия</a:t>
              </a:r>
              <a:r>
                <a:rPr lang="en-US" altLang="ru-RU" sz="2000" b="1" baseline="30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ru-RU" altLang="ru-RU" sz="1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-6 ампул в теч. 24 ч</a:t>
              </a:r>
              <a:endParaRPr lang="en-US" altLang="ru-RU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4" name="Text Box 21"/>
            <p:cNvSpPr txBox="1">
              <a:spLocks noChangeArrowheads="1"/>
            </p:cNvSpPr>
            <p:nvPr/>
          </p:nvSpPr>
          <p:spPr bwMode="auto">
            <a:xfrm>
              <a:off x="2821" y="2432"/>
              <a:ext cx="2430" cy="717"/>
            </a:xfrm>
            <a:prstGeom prst="rect">
              <a:avLst/>
            </a:prstGeom>
            <a:solidFill>
              <a:srgbClr val="DFE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Медленные инфузии с перерывами</a:t>
              </a:r>
              <a:r>
                <a:rPr lang="en-US" altLang="ru-RU" sz="2000" b="1" baseline="30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</a:t>
              </a:r>
              <a:r>
                <a:rPr lang="ru-RU" altLang="ru-RU" sz="1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ампула в теч. 30-60 мин</a:t>
              </a:r>
              <a:endParaRPr lang="en-US" altLang="ru-RU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Повторять каждые 4 часа</a:t>
              </a:r>
              <a:endParaRPr lang="en-US" altLang="ru-RU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5" name="Text Box 22"/>
            <p:cNvSpPr txBox="1">
              <a:spLocks noChangeArrowheads="1"/>
            </p:cNvSpPr>
            <p:nvPr/>
          </p:nvSpPr>
          <p:spPr bwMode="auto">
            <a:xfrm>
              <a:off x="2828" y="2240"/>
              <a:ext cx="443" cy="194"/>
            </a:xfrm>
            <a:prstGeom prst="rect">
              <a:avLst/>
            </a:prstGeom>
            <a:solidFill>
              <a:srgbClr val="E5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или</a:t>
              </a:r>
              <a:endParaRPr lang="en-US" altLang="ru-RU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516" name="Group 26"/>
            <p:cNvGrpSpPr>
              <a:grpSpLocks/>
            </p:cNvGrpSpPr>
            <p:nvPr/>
          </p:nvGrpSpPr>
          <p:grpSpPr bwMode="auto">
            <a:xfrm>
              <a:off x="3316" y="3902"/>
              <a:ext cx="695" cy="227"/>
              <a:chOff x="3267" y="3902"/>
              <a:chExt cx="680" cy="227"/>
            </a:xfrm>
          </p:grpSpPr>
          <p:sp>
            <p:nvSpPr>
              <p:cNvPr id="21523" name="AutoShape 24"/>
              <p:cNvSpPr>
                <a:spLocks noChangeArrowheads="1"/>
              </p:cNvSpPr>
              <p:nvPr/>
            </p:nvSpPr>
            <p:spPr bwMode="auto">
              <a:xfrm>
                <a:off x="3267" y="3902"/>
                <a:ext cx="680" cy="227"/>
              </a:xfrm>
              <a:prstGeom prst="rightArrow">
                <a:avLst>
                  <a:gd name="adj1" fmla="val 50000"/>
                  <a:gd name="adj2" fmla="val 74890"/>
                </a:avLst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ru-RU" sz="2000" b="1">
                  <a:solidFill>
                    <a:srgbClr val="777777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24" name="Text Box 25"/>
              <p:cNvSpPr txBox="1">
                <a:spLocks noChangeArrowheads="1"/>
              </p:cNvSpPr>
              <p:nvPr/>
            </p:nvSpPr>
            <p:spPr bwMode="auto">
              <a:xfrm>
                <a:off x="3267" y="3947"/>
                <a:ext cx="5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ru-RU" sz="1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 </a:t>
                </a:r>
                <a:r>
                  <a:rPr lang="ru-RU" altLang="ru-RU" sz="1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часа</a:t>
                </a:r>
                <a:endParaRPr lang="en-US" altLang="ru-RU" sz="1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517" name="Group 27"/>
            <p:cNvGrpSpPr>
              <a:grpSpLocks/>
            </p:cNvGrpSpPr>
            <p:nvPr/>
          </p:nvGrpSpPr>
          <p:grpSpPr bwMode="auto">
            <a:xfrm>
              <a:off x="4081" y="3902"/>
              <a:ext cx="695" cy="227"/>
              <a:chOff x="3246" y="3902"/>
              <a:chExt cx="680" cy="227"/>
            </a:xfrm>
          </p:grpSpPr>
          <p:sp>
            <p:nvSpPr>
              <p:cNvPr id="21521" name="AutoShape 28"/>
              <p:cNvSpPr>
                <a:spLocks noChangeArrowheads="1"/>
              </p:cNvSpPr>
              <p:nvPr/>
            </p:nvSpPr>
            <p:spPr bwMode="auto">
              <a:xfrm>
                <a:off x="3246" y="3902"/>
                <a:ext cx="680" cy="227"/>
              </a:xfrm>
              <a:prstGeom prst="rightArrow">
                <a:avLst>
                  <a:gd name="adj1" fmla="val 50000"/>
                  <a:gd name="adj2" fmla="val 74890"/>
                </a:avLst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ru-RU" sz="2000" b="1">
                  <a:solidFill>
                    <a:srgbClr val="777777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22" name="Text Box 29"/>
              <p:cNvSpPr txBox="1">
                <a:spLocks noChangeArrowheads="1"/>
              </p:cNvSpPr>
              <p:nvPr/>
            </p:nvSpPr>
            <p:spPr bwMode="auto">
              <a:xfrm>
                <a:off x="3246" y="3947"/>
                <a:ext cx="5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 часа</a:t>
                </a:r>
                <a:endParaRPr lang="en-US" altLang="ru-RU" sz="1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518" name="Group 30"/>
            <p:cNvGrpSpPr>
              <a:grpSpLocks/>
            </p:cNvGrpSpPr>
            <p:nvPr/>
          </p:nvGrpSpPr>
          <p:grpSpPr bwMode="auto">
            <a:xfrm>
              <a:off x="4846" y="3902"/>
              <a:ext cx="680" cy="227"/>
              <a:chOff x="3304" y="3902"/>
              <a:chExt cx="680" cy="227"/>
            </a:xfrm>
          </p:grpSpPr>
          <p:sp>
            <p:nvSpPr>
              <p:cNvPr id="21519" name="AutoShape 31"/>
              <p:cNvSpPr>
                <a:spLocks noChangeArrowheads="1"/>
              </p:cNvSpPr>
              <p:nvPr/>
            </p:nvSpPr>
            <p:spPr bwMode="auto">
              <a:xfrm>
                <a:off x="3304" y="3902"/>
                <a:ext cx="680" cy="227"/>
              </a:xfrm>
              <a:prstGeom prst="rightArrow">
                <a:avLst>
                  <a:gd name="adj1" fmla="val 50000"/>
                  <a:gd name="adj2" fmla="val 74890"/>
                </a:avLst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ru-RU" sz="2000" b="1">
                  <a:solidFill>
                    <a:srgbClr val="777777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20" name="Text Box 32"/>
              <p:cNvSpPr txBox="1">
                <a:spLocks noChangeArrowheads="1"/>
              </p:cNvSpPr>
              <p:nvPr/>
            </p:nvSpPr>
            <p:spPr bwMode="auto">
              <a:xfrm>
                <a:off x="3304" y="3947"/>
                <a:ext cx="5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ru-RU" sz="1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 </a:t>
                </a:r>
                <a:r>
                  <a:rPr lang="ru-RU" altLang="ru-RU" sz="1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часа</a:t>
                </a:r>
                <a:endParaRPr lang="en-US" altLang="ru-RU" sz="1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7142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183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388" y="1100328"/>
            <a:ext cx="8569325" cy="835189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/>
        </p:spPr>
        <p:txBody>
          <a:bodyPr lIns="95591" tIns="47796" rIns="95591" bIns="47796">
            <a:spAutoFit/>
          </a:bodyPr>
          <a:lstStyle>
            <a:defPPr>
              <a:defRPr lang="ru-RU"/>
            </a:defPPr>
            <a:lvl1pPr defTabSz="955675"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defTabSz="955675"/>
            <a:lvl3pPr defTabSz="955675"/>
            <a:lvl4pPr defTabSz="955675"/>
            <a:lvl5pPr defTabSz="955675"/>
            <a:lvl6pPr marL="457200" defTabSz="955675" fontAlgn="base">
              <a:spcBef>
                <a:spcPct val="0"/>
              </a:spcBef>
              <a:spcAft>
                <a:spcPct val="0"/>
              </a:spcAft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ЭА, лихорадка у матери и неонатальное поражение головного мозга: выводы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82904" y="2294290"/>
            <a:ext cx="856581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54013" indent="-354013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ЭА  </a:t>
            </a:r>
            <a:r>
              <a:rPr lang="ru-RU" sz="2000" dirty="0">
                <a:latin typeface="Times New Roman" pitchFamily="18" charset="0"/>
              </a:rPr>
              <a:t>связана с лихорадкой у </a:t>
            </a:r>
            <a:r>
              <a:rPr lang="ru-RU" sz="2000" dirty="0" smtClean="0">
                <a:latin typeface="Times New Roman" pitchFamily="18" charset="0"/>
              </a:rPr>
              <a:t>матери</a:t>
            </a:r>
            <a:br>
              <a:rPr lang="ru-RU" sz="2000" dirty="0" smtClean="0">
                <a:latin typeface="Times New Roman" pitchFamily="18" charset="0"/>
              </a:rPr>
            </a:br>
            <a:endParaRPr lang="ru-RU" sz="2000" dirty="0">
              <a:latin typeface="Times New Roman" pitchFamily="18" charset="0"/>
            </a:endParaRPr>
          </a:p>
          <a:p>
            <a:pPr marL="354013" indent="-354013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Наиболее </a:t>
            </a:r>
            <a:r>
              <a:rPr lang="ru-RU" sz="2000" dirty="0">
                <a:latin typeface="Times New Roman" pitchFamily="18" charset="0"/>
              </a:rPr>
              <a:t>вероятная причина: асептическое </a:t>
            </a:r>
            <a:r>
              <a:rPr lang="ru-RU" sz="2000" dirty="0" smtClean="0">
                <a:latin typeface="Times New Roman" pitchFamily="18" charset="0"/>
              </a:rPr>
              <a:t>воспаление</a:t>
            </a:r>
            <a:br>
              <a:rPr lang="ru-RU" sz="2000" dirty="0" smtClean="0">
                <a:latin typeface="Times New Roman" pitchFamily="18" charset="0"/>
              </a:rPr>
            </a:br>
            <a:endParaRPr lang="ru-RU" sz="2000" dirty="0">
              <a:latin typeface="Times New Roman" pitchFamily="18" charset="0"/>
            </a:endParaRPr>
          </a:p>
          <a:p>
            <a:pPr marL="354013" indent="-354013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Воспалительная </a:t>
            </a:r>
            <a:r>
              <a:rPr lang="ru-RU" sz="2000" dirty="0">
                <a:latin typeface="Times New Roman" pitchFamily="18" charset="0"/>
              </a:rPr>
              <a:t>лихорадка у матери </a:t>
            </a:r>
            <a:r>
              <a:rPr lang="ru-RU" sz="2000" dirty="0" smtClean="0">
                <a:latin typeface="Times New Roman" pitchFamily="18" charset="0"/>
              </a:rPr>
              <a:t>связана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</a:rPr>
              <a:t>неонатальным поражением мозга (</a:t>
            </a:r>
            <a:r>
              <a:rPr lang="ru-RU" sz="2000" i="1" dirty="0">
                <a:latin typeface="Times New Roman" pitchFamily="18" charset="0"/>
              </a:rPr>
              <a:t>в моделях на животных</a:t>
            </a:r>
            <a:r>
              <a:rPr lang="ru-RU" sz="2000" dirty="0" smtClean="0">
                <a:latin typeface="Times New Roman" pitchFamily="18" charset="0"/>
              </a:rPr>
              <a:t>)</a:t>
            </a:r>
            <a:br>
              <a:rPr lang="ru-RU" sz="2000" dirty="0" smtClean="0">
                <a:latin typeface="Times New Roman" pitchFamily="18" charset="0"/>
              </a:rPr>
            </a:br>
            <a:endParaRPr lang="ru-RU" sz="2000" dirty="0">
              <a:latin typeface="Times New Roman" pitchFamily="18" charset="0"/>
            </a:endParaRPr>
          </a:p>
          <a:p>
            <a:pPr marL="354013" indent="-354013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Воспалительная </a:t>
            </a:r>
            <a:r>
              <a:rPr lang="ru-RU" sz="2000" dirty="0">
                <a:latin typeface="Times New Roman" pitchFamily="18" charset="0"/>
              </a:rPr>
              <a:t>лихорадка у матери эпидемиологически 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связана с </a:t>
            </a:r>
            <a:r>
              <a:rPr lang="ru-RU" sz="2000" dirty="0">
                <a:latin typeface="Times New Roman" pitchFamily="18" charset="0"/>
              </a:rPr>
              <a:t>неонатальным поражением мозга у </a:t>
            </a:r>
            <a:r>
              <a:rPr lang="ru-RU" sz="2000" dirty="0" smtClean="0">
                <a:latin typeface="Times New Roman" pitchFamily="18" charset="0"/>
              </a:rPr>
              <a:t>человека</a:t>
            </a:r>
            <a:endParaRPr lang="ru-RU" sz="2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oxyxo.ru/uploads/posts/2013-08/1377160233_482712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97" y="0"/>
            <a:ext cx="5700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12297" y="1268760"/>
            <a:ext cx="5700040" cy="835189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wrap="square"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Нейроаксиальные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методы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обезболивания родов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79712" y="6492754"/>
            <a:ext cx="595035" cy="3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CC3300"/>
              </a:buClr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2014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12297" y="116632"/>
            <a:ext cx="57000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CC3300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Общероссийская общественная организация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br>
              <a:rPr lang="en-US" sz="14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«Федерация анестезиологов и реаниматологов»</a:t>
            </a:r>
          </a:p>
          <a:p>
            <a:pPr algn="ctr">
              <a:buClr>
                <a:srgbClr val="CC3300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Российская общественная организация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"Ассоциация акушерских анестезиологов и реаниматологов"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9459" name="Picture 3" descr="C:\Users\USER\Desktop\0a72062e337c14b99188191af8b3f60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12382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388" y="1096963"/>
            <a:ext cx="8569325" cy="46585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/>
        </p:spPr>
        <p:txBody>
          <a:bodyPr lIns="95591" tIns="47796" rIns="95591" bIns="47796">
            <a:spAutoFit/>
          </a:bodyPr>
          <a:lstStyle>
            <a:defPPr>
              <a:defRPr lang="ru-RU"/>
            </a:defPPr>
            <a:lvl1pPr defTabSz="955675"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defTabSz="955675"/>
            <a:lvl3pPr defTabSz="955675"/>
            <a:lvl4pPr defTabSz="955675"/>
            <a:lvl5pPr defTabSz="955675"/>
            <a:lvl6pPr marL="457200" defTabSz="955675" fontAlgn="base">
              <a:spcBef>
                <a:spcPct val="0"/>
              </a:spcBef>
              <a:spcAft>
                <a:spcPct val="0"/>
              </a:spcAft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Неопределенность и вопросы на будущее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82904" y="2294290"/>
            <a:ext cx="856581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54013" indent="-354013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Может </a:t>
            </a:r>
            <a:r>
              <a:rPr lang="ru-RU" sz="2000" dirty="0">
                <a:latin typeface="Times New Roman" pitchFamily="18" charset="0"/>
              </a:rPr>
              <a:t>ли эпидуральная анальгезия в родах стать 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причиной воспаления </a:t>
            </a:r>
            <a:r>
              <a:rPr lang="ru-RU" sz="2000" dirty="0">
                <a:latin typeface="Times New Roman" pitchFamily="18" charset="0"/>
              </a:rPr>
              <a:t>(вызвать воспаление)</a:t>
            </a:r>
            <a:r>
              <a:rPr lang="ru-RU" sz="2000" dirty="0" smtClean="0">
                <a:latin typeface="Times New Roman" pitchFamily="18" charset="0"/>
              </a:rPr>
              <a:t>?</a:t>
            </a:r>
            <a:br>
              <a:rPr lang="ru-RU" sz="2000" dirty="0" smtClean="0">
                <a:latin typeface="Times New Roman" pitchFamily="18" charset="0"/>
              </a:rPr>
            </a:br>
            <a:endParaRPr lang="ru-RU" sz="2000" dirty="0">
              <a:latin typeface="Times New Roman" pitchFamily="18" charset="0"/>
            </a:endParaRPr>
          </a:p>
          <a:p>
            <a:pPr marL="354013" indent="-354013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Может </a:t>
            </a:r>
            <a:r>
              <a:rPr lang="ru-RU" sz="2000" dirty="0">
                <a:latin typeface="Times New Roman" pitchFamily="18" charset="0"/>
              </a:rPr>
              <a:t>ли лихорадка вследствие ЭА 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стать </a:t>
            </a:r>
            <a:r>
              <a:rPr lang="ru-RU" sz="2000" dirty="0">
                <a:latin typeface="Times New Roman" pitchFamily="18" charset="0"/>
              </a:rPr>
              <a:t>причиной </a:t>
            </a:r>
            <a:r>
              <a:rPr lang="ru-RU" sz="2000" dirty="0" smtClean="0">
                <a:latin typeface="Times New Roman" pitchFamily="18" charset="0"/>
              </a:rPr>
              <a:t>неонатального </a:t>
            </a:r>
            <a:r>
              <a:rPr lang="ru-RU" sz="2000" dirty="0">
                <a:latin typeface="Times New Roman" pitchFamily="18" charset="0"/>
              </a:rPr>
              <a:t>поражения мозга</a:t>
            </a:r>
            <a:r>
              <a:rPr lang="ru-RU" sz="2000" dirty="0" smtClean="0">
                <a:latin typeface="Times New Roman" pitchFamily="18" charset="0"/>
              </a:rPr>
              <a:t>?</a:t>
            </a:r>
            <a:br>
              <a:rPr lang="ru-RU" sz="2000" dirty="0" smtClean="0">
                <a:latin typeface="Times New Roman" pitchFamily="18" charset="0"/>
              </a:rPr>
            </a:br>
            <a:endParaRPr lang="ru-RU" sz="2000" dirty="0">
              <a:latin typeface="Times New Roman" pitchFamily="18" charset="0"/>
            </a:endParaRPr>
          </a:p>
          <a:p>
            <a:pPr marL="354013" indent="-354013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Способны </a:t>
            </a:r>
            <a:r>
              <a:rPr lang="ru-RU" sz="2000" dirty="0">
                <a:latin typeface="Times New Roman" pitchFamily="18" charset="0"/>
              </a:rPr>
              <a:t>ли мы безопасно подавить лихорадку 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у </a:t>
            </a:r>
            <a:r>
              <a:rPr lang="ru-RU" sz="2000" dirty="0">
                <a:latin typeface="Times New Roman" pitchFamily="18" charset="0"/>
              </a:rPr>
              <a:t>матери, </a:t>
            </a:r>
            <a:r>
              <a:rPr lang="ru-RU" sz="2000" dirty="0" smtClean="0">
                <a:latin typeface="Times New Roman" pitchFamily="18" charset="0"/>
              </a:rPr>
              <a:t>вызванную </a:t>
            </a:r>
            <a:r>
              <a:rPr lang="ru-RU" sz="2000" dirty="0">
                <a:latin typeface="Times New Roman" pitchFamily="18" charset="0"/>
              </a:rPr>
              <a:t>ЭА?</a:t>
            </a:r>
          </a:p>
        </p:txBody>
      </p:sp>
      <p:pic>
        <p:nvPicPr>
          <p:cNvPr id="4" name="Picture 1" descr="Screen Shot 2014-12-26 at 12.38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288" y="2420888"/>
            <a:ext cx="2511425" cy="319405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9026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1271361"/>
            <a:ext cx="8569326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</a:t>
            </a:r>
            <a:r>
              <a:rPr lang="en-US" sz="2000" b="1" dirty="0" smtClean="0">
                <a:solidFill>
                  <a:srgbClr val="813911"/>
                </a:solidFill>
                <a:latin typeface="Times New Roman" pitchFamily="18" charset="0"/>
              </a:rPr>
              <a:t>15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.</a:t>
            </a:r>
          </a:p>
          <a:p>
            <a:pPr marL="0" lvl="1">
              <a:buClr>
                <a:srgbClr val="CC3300"/>
              </a:buClr>
            </a:pPr>
            <a:endParaRPr lang="ru-RU" sz="800" dirty="0" smtClean="0">
              <a:latin typeface="Times New Roman" pitchFamily="18" charset="0"/>
            </a:endParaRPr>
          </a:p>
          <a:p>
            <a:pPr marL="0" lvl="1">
              <a:buClr>
                <a:srgbClr val="CC3300"/>
              </a:buClr>
            </a:pPr>
            <a:r>
              <a:rPr lang="ru-RU" sz="2000" b="1" dirty="0" smtClean="0">
                <a:latin typeface="Times New Roman" pitchFamily="18" charset="0"/>
              </a:rPr>
              <a:t>Проведение </a:t>
            </a:r>
            <a:r>
              <a:rPr lang="ru-RU" sz="2000" b="1" dirty="0" err="1" smtClean="0">
                <a:latin typeface="Times New Roman" pitchFamily="18" charset="0"/>
              </a:rPr>
              <a:t>нейроаксиальной</a:t>
            </a:r>
            <a:r>
              <a:rPr lang="ru-RU" sz="2000" b="1" dirty="0" smtClean="0">
                <a:latin typeface="Times New Roman" pitchFamily="18" charset="0"/>
              </a:rPr>
              <a:t> аналгезии в родах с тщательным соблюдением технологии не сопровождается отрицательным влиянием на состояние плода и новорожденного, не увеличивает частоту оперативного родоразрешения, не ухудшает грудное вскармливание </a:t>
            </a:r>
            <a:r>
              <a:rPr lang="en-US" sz="2000" b="1" dirty="0" smtClean="0">
                <a:latin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и не сопровождается неврологическими нарушениями. </a:t>
            </a:r>
            <a:r>
              <a:rPr lang="en-US" sz="2000" b="1" dirty="0" smtClean="0">
                <a:latin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Озноб и повышение температуры тела во время </a:t>
            </a:r>
            <a:r>
              <a:rPr lang="ru-RU" sz="2000" b="1" dirty="0" err="1" smtClean="0">
                <a:latin typeface="Times New Roman" pitchFamily="18" charset="0"/>
              </a:rPr>
              <a:t>эпидуральной</a:t>
            </a:r>
            <a:r>
              <a:rPr lang="ru-RU" sz="2000" b="1" dirty="0" smtClean="0">
                <a:latin typeface="Times New Roman" pitchFamily="18" charset="0"/>
              </a:rPr>
              <a:t> аналгезии в родах не связано с септическим состоянием </a:t>
            </a:r>
            <a:r>
              <a:rPr lang="en-US" sz="2000" b="1" dirty="0" smtClean="0">
                <a:latin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и не требует проведения антибиотикопрофилактики </a:t>
            </a:r>
            <a:r>
              <a:rPr lang="ru-RU" sz="2000" b="1" i="1" dirty="0" smtClean="0">
                <a:solidFill>
                  <a:srgbClr val="813911"/>
                </a:solidFill>
                <a:latin typeface="Times New Roman" pitchFamily="18" charset="0"/>
              </a:rPr>
              <a:t>(Уровень 2А)</a:t>
            </a:r>
            <a:endParaRPr lang="en-US" sz="20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0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91680" y="1100329"/>
            <a:ext cx="7057033" cy="46585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/>
        </p:spPr>
        <p:txBody>
          <a:bodyPr wrap="square" lIns="95591" tIns="47796" rIns="95591" bIns="47796">
            <a:spAutoFit/>
          </a:bodyPr>
          <a:lstStyle>
            <a:defPPr>
              <a:defRPr lang="ru-RU"/>
            </a:defPPr>
            <a:lvl1pPr defTabSz="955675"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defTabSz="955675"/>
            <a:lvl3pPr defTabSz="955675"/>
            <a:lvl4pPr defTabSz="955675"/>
            <a:lvl5pPr defTabSz="955675"/>
            <a:lvl6pPr marL="457200" defTabSz="955675" fontAlgn="base">
              <a:spcBef>
                <a:spcPct val="0"/>
              </a:spcBef>
              <a:spcAft>
                <a:spcPct val="0"/>
              </a:spcAft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en-US" dirty="0" err="1"/>
              <a:t>Вирус</a:t>
            </a:r>
            <a:r>
              <a:rPr lang="en-US" dirty="0"/>
              <a:t> </a:t>
            </a:r>
            <a:r>
              <a:rPr lang="en-US" dirty="0" err="1"/>
              <a:t>гепатита</a:t>
            </a:r>
            <a:endParaRPr lang="ru-RU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95936" y="3369186"/>
            <a:ext cx="35283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§"/>
            </a:pPr>
            <a:r>
              <a:rPr lang="ru-RU" sz="2000" dirty="0">
                <a:latin typeface="Times New Roman" pitchFamily="18" charset="0"/>
              </a:rPr>
              <a:t>Степень поражения печени</a:t>
            </a:r>
          </a:p>
          <a:p>
            <a:pPr marL="342900" indent="-342900">
              <a:buClr>
                <a:srgbClr val="FF0000"/>
              </a:buClr>
              <a:buFont typeface="Wingdings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Лабораторные </a:t>
            </a:r>
            <a:r>
              <a:rPr lang="ru-RU" sz="2000" dirty="0">
                <a:latin typeface="Times New Roman" pitchFamily="18" charset="0"/>
              </a:rPr>
              <a:t>показатели</a:t>
            </a:r>
          </a:p>
        </p:txBody>
      </p:sp>
      <p:cxnSp>
        <p:nvCxnSpPr>
          <p:cNvPr id="25" name="Прямая со стрелкой 28"/>
          <p:cNvCxnSpPr/>
          <p:nvPr/>
        </p:nvCxnSpPr>
        <p:spPr>
          <a:xfrm flipH="1">
            <a:off x="4860032" y="4181018"/>
            <a:ext cx="504056" cy="648072"/>
          </a:xfrm>
          <a:prstGeom prst="straightConnector1">
            <a:avLst/>
          </a:prstGeom>
          <a:ln w="285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6516216" y="2273346"/>
            <a:ext cx="1698285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rgbClr val="CC3300"/>
              </a:buClr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А, В, С,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</a:rPr>
              <a:t>D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</a:rPr>
              <a:t>E</a:t>
            </a:r>
            <a:endParaRPr 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5724128" y="5465081"/>
            <a:ext cx="244827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§"/>
            </a:pPr>
            <a:r>
              <a:rPr lang="ru-RU" sz="2000" dirty="0">
                <a:latin typeface="Times New Roman" pitchFamily="18" charset="0"/>
              </a:rPr>
              <a:t>Препараты </a:t>
            </a: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</a:rPr>
              <a:t>внепеченочным метаболизмом!</a:t>
            </a:r>
          </a:p>
        </p:txBody>
      </p:sp>
      <p:pic>
        <p:nvPicPr>
          <p:cNvPr id="13" name="Picture 12" descr="Screen Shot 2015-02-11 at 13.08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7" y="1096962"/>
            <a:ext cx="3323227" cy="233203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635896" y="5045114"/>
            <a:ext cx="1080120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rgbClr val="CC3300"/>
              </a:buClr>
            </a:pPr>
            <a:r>
              <a:rPr lang="ru-RU" sz="2000" dirty="0">
                <a:solidFill>
                  <a:schemeClr val="bg1"/>
                </a:solidFill>
                <a:latin typeface="Times New Roman" pitchFamily="18" charset="0"/>
              </a:rPr>
              <a:t>РА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endParaRPr 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156176" y="5045114"/>
            <a:ext cx="1080120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rgbClr val="CC3300"/>
              </a:buClr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ОА</a:t>
            </a:r>
            <a:endParaRPr lang="ru-RU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186662" y="5463496"/>
            <a:ext cx="25922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charset="2"/>
              <a:buChar char="§"/>
            </a:pPr>
            <a:r>
              <a:rPr lang="ru-RU" sz="2000" dirty="0">
                <a:latin typeface="Times New Roman" pitchFamily="18" charset="0"/>
              </a:rPr>
              <a:t>Тромбоцитопения </a:t>
            </a: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</a:rPr>
              <a:t>коагуляция</a:t>
            </a:r>
          </a:p>
        </p:txBody>
      </p:sp>
      <p:cxnSp>
        <p:nvCxnSpPr>
          <p:cNvPr id="19" name="Прямая со стрелкой 28"/>
          <p:cNvCxnSpPr/>
          <p:nvPr/>
        </p:nvCxnSpPr>
        <p:spPr>
          <a:xfrm>
            <a:off x="5796136" y="4181018"/>
            <a:ext cx="360040" cy="648072"/>
          </a:xfrm>
          <a:prstGeom prst="straightConnector1">
            <a:avLst/>
          </a:prstGeom>
          <a:ln w="285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28"/>
          <p:cNvCxnSpPr/>
          <p:nvPr/>
        </p:nvCxnSpPr>
        <p:spPr>
          <a:xfrm flipH="1">
            <a:off x="6012160" y="2780928"/>
            <a:ext cx="504056" cy="648072"/>
          </a:xfrm>
          <a:prstGeom prst="straightConnector1">
            <a:avLst/>
          </a:prstGeom>
          <a:ln w="285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8"/>
          <p:cNvCxnSpPr/>
          <p:nvPr/>
        </p:nvCxnSpPr>
        <p:spPr>
          <a:xfrm flipH="1">
            <a:off x="6948264" y="1556792"/>
            <a:ext cx="504056" cy="648072"/>
          </a:xfrm>
          <a:prstGeom prst="straightConnector1">
            <a:avLst/>
          </a:prstGeom>
          <a:ln w="285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6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388" y="1100328"/>
            <a:ext cx="8569325" cy="46585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/>
        </p:spPr>
        <p:txBody>
          <a:bodyPr lIns="95591" tIns="47796" rIns="95591" bIns="47796">
            <a:spAutoFit/>
          </a:bodyPr>
          <a:lstStyle>
            <a:defPPr>
              <a:defRPr lang="ru-RU"/>
            </a:defPPr>
            <a:lvl1pPr defTabSz="955675"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defTabSz="955675"/>
            <a:lvl3pPr defTabSz="955675"/>
            <a:lvl4pPr defTabSz="955675"/>
            <a:lvl5pPr defTabSz="955675"/>
            <a:lvl6pPr marL="457200" defTabSz="955675" fontAlgn="base">
              <a:spcBef>
                <a:spcPct val="0"/>
              </a:spcBef>
              <a:spcAft>
                <a:spcPct val="0"/>
              </a:spcAft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r"/>
            <a:r>
              <a:rPr lang="ru-RU" dirty="0"/>
              <a:t>Вирус простого герпеса (</a:t>
            </a:r>
            <a:r>
              <a:rPr lang="ru-RU" dirty="0">
                <a:solidFill>
                  <a:srgbClr val="FF0000"/>
                </a:solidFill>
              </a:rPr>
              <a:t>HSV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47390" y="2505090"/>
            <a:ext cx="305645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CC3300"/>
              </a:buClr>
            </a:pPr>
            <a:r>
              <a:rPr lang="ru-RU" sz="2000" dirty="0">
                <a:latin typeface="Times New Roman" pitchFamily="18" charset="0"/>
              </a:rPr>
              <a:t>HVS тип 2 </a:t>
            </a:r>
            <a:endParaRPr lang="ru-RU" sz="2000" dirty="0" smtClean="0">
              <a:latin typeface="Times New Roman" pitchFamily="18" charset="0"/>
            </a:endParaRPr>
          </a:p>
          <a:p>
            <a:pPr algn="ctr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</a:rPr>
              <a:t>первичный генитальный</a:t>
            </a:r>
            <a:r>
              <a:rPr lang="ru-RU" sz="2000" dirty="0" smtClean="0">
                <a:latin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349764" y="2505090"/>
            <a:ext cx="3094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CC3300"/>
              </a:buClr>
            </a:pPr>
            <a:r>
              <a:rPr lang="en-US" sz="2000" dirty="0" smtClean="0">
                <a:latin typeface="Times New Roman" pitchFamily="18" charset="0"/>
              </a:rPr>
              <a:t>HVS </a:t>
            </a:r>
            <a:r>
              <a:rPr lang="ru-RU" sz="2000" dirty="0">
                <a:latin typeface="Times New Roman" pitchFamily="18" charset="0"/>
              </a:rPr>
              <a:t>тип 2 </a:t>
            </a:r>
            <a:endParaRPr lang="ru-RU" sz="2000" dirty="0" smtClean="0">
              <a:latin typeface="Times New Roman" pitchFamily="18" charset="0"/>
            </a:endParaRPr>
          </a:p>
          <a:p>
            <a:pPr algn="ctr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</a:rPr>
              <a:t>вторичный генитальный)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588224" y="2505090"/>
            <a:ext cx="23762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CC3300"/>
              </a:buClr>
            </a:pPr>
            <a:r>
              <a:rPr lang="en-US" sz="2000" dirty="0">
                <a:latin typeface="Times New Roman" pitchFamily="18" charset="0"/>
              </a:rPr>
              <a:t>HVS </a:t>
            </a:r>
            <a:r>
              <a:rPr lang="ru-RU" sz="2000" dirty="0">
                <a:latin typeface="Times New Roman" pitchFamily="18" charset="0"/>
              </a:rPr>
              <a:t>тип 1 </a:t>
            </a:r>
            <a:endParaRPr lang="ru-RU" sz="2000" dirty="0" smtClean="0">
              <a:latin typeface="Times New Roman" pitchFamily="18" charset="0"/>
            </a:endParaRPr>
          </a:p>
          <a:p>
            <a:pPr algn="ctr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</a:rPr>
              <a:t>назо</a:t>
            </a:r>
            <a:r>
              <a:rPr lang="ru-RU" sz="2000" dirty="0">
                <a:latin typeface="Times New Roman" pitchFamily="18" charset="0"/>
              </a:rPr>
              <a:t>-лабиальный)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9388" y="4042807"/>
            <a:ext cx="468052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54013" indent="-354013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</a:rPr>
              <a:t>неадекватные </a:t>
            </a:r>
            <a:r>
              <a:rPr lang="ru-RU" sz="2000" dirty="0" smtClean="0">
                <a:latin typeface="Times New Roman" pitchFamily="18" charset="0"/>
              </a:rPr>
              <a:t>данные, касающиеся безопасности спинальной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и эпидуральной анестезии</a:t>
            </a:r>
            <a:endParaRPr lang="ru-RU" sz="2000" dirty="0">
              <a:latin typeface="Times New Roman" pitchFamily="18" charset="0"/>
            </a:endParaRPr>
          </a:p>
          <a:p>
            <a:pPr marL="354013" indent="-354013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err="1">
                <a:latin typeface="Times New Roman" pitchFamily="18" charset="0"/>
              </a:rPr>
              <a:t>виремия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</a:rPr>
              <a:t>лихорадка, менингиты</a:t>
            </a:r>
            <a:endParaRPr lang="ru-RU" sz="2000" dirty="0">
              <a:latin typeface="Times New Roman" pitchFamily="18" charset="0"/>
            </a:endParaRPr>
          </a:p>
          <a:p>
            <a:pPr marL="354013" indent="-354013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эти </a:t>
            </a:r>
            <a:r>
              <a:rPr lang="ru-RU" sz="2000" dirty="0">
                <a:latin typeface="Times New Roman" pitchFamily="18" charset="0"/>
              </a:rPr>
              <a:t>данные </a:t>
            </a:r>
            <a:r>
              <a:rPr lang="ru-RU" sz="2000" dirty="0" smtClean="0">
                <a:latin typeface="Times New Roman" pitchFamily="18" charset="0"/>
              </a:rPr>
              <a:t>позволяют предположить консервативный подход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(Степень доказательности </a:t>
            </a:r>
            <a:r>
              <a:rPr lang="ru-RU" sz="2000" dirty="0">
                <a:latin typeface="Times New Roman" pitchFamily="18" charset="0"/>
              </a:rPr>
              <a:t>С</a:t>
            </a:r>
            <a:r>
              <a:rPr lang="ru-RU" sz="2000" dirty="0" smtClean="0">
                <a:latin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</a:endParaRPr>
          </a:p>
          <a:p>
            <a:pPr marL="354013" indent="-354013">
              <a:buClr>
                <a:srgbClr val="CC3300"/>
              </a:buClr>
              <a:buFont typeface="Wingdings" pitchFamily="2" charset="2"/>
              <a:buChar char="§"/>
            </a:pPr>
            <a:endParaRPr lang="ru-RU" sz="2000" dirty="0">
              <a:latin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27910" y="4270449"/>
            <a:ext cx="413657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54013" indent="-354013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</a:rPr>
              <a:t>Безопасность </a:t>
            </a:r>
            <a:r>
              <a:rPr lang="ru-RU" sz="2000" dirty="0" smtClean="0">
                <a:latin typeface="Times New Roman" pitchFamily="18" charset="0"/>
              </a:rPr>
              <a:t>РА</a:t>
            </a:r>
          </a:p>
          <a:p>
            <a:pPr marL="354013" indent="-354013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err="1">
                <a:latin typeface="Times New Roman" pitchFamily="18" charset="0"/>
              </a:rPr>
              <a:t>Нейроаксиальная</a:t>
            </a:r>
            <a:r>
              <a:rPr lang="ru-RU" sz="2000" dirty="0">
                <a:latin typeface="Times New Roman" pitchFamily="18" charset="0"/>
              </a:rPr>
              <a:t> анестезия </a:t>
            </a:r>
            <a:r>
              <a:rPr lang="ru-RU" sz="2000" dirty="0" smtClean="0">
                <a:latin typeface="Times New Roman" pitchFamily="18" charset="0"/>
              </a:rPr>
              <a:t>морфином после </a:t>
            </a:r>
            <a:r>
              <a:rPr lang="ru-RU" sz="2000" dirty="0">
                <a:latin typeface="Times New Roman" pitchFamily="18" charset="0"/>
              </a:rPr>
              <a:t>операции КС не противопоказана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2195736" y="1628800"/>
            <a:ext cx="2664296" cy="876290"/>
          </a:xfrm>
          <a:prstGeom prst="straightConnector1">
            <a:avLst/>
          </a:prstGeom>
          <a:ln w="285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872245" y="1608069"/>
            <a:ext cx="1806" cy="905268"/>
          </a:xfrm>
          <a:prstGeom prst="straightConnector1">
            <a:avLst/>
          </a:prstGeom>
          <a:ln w="285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860032" y="1620553"/>
            <a:ext cx="2592288" cy="876290"/>
          </a:xfrm>
          <a:prstGeom prst="straightConnector1">
            <a:avLst/>
          </a:prstGeom>
          <a:ln w="285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979712" y="3212976"/>
            <a:ext cx="0" cy="829831"/>
          </a:xfrm>
          <a:prstGeom prst="straightConnector1">
            <a:avLst/>
          </a:prstGeom>
          <a:ln w="285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64088" y="3284984"/>
            <a:ext cx="0" cy="985465"/>
          </a:xfrm>
          <a:prstGeom prst="straightConnector1">
            <a:avLst/>
          </a:prstGeom>
          <a:ln w="285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740352" y="3243786"/>
            <a:ext cx="0" cy="1026663"/>
          </a:xfrm>
          <a:prstGeom prst="straightConnector1">
            <a:avLst/>
          </a:prstGeom>
          <a:ln w="28575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6544955" y="6481763"/>
            <a:ext cx="22172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Harloker T., RAPM, 2006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16" name="Picture 15" descr="Screen Shot 2015-02-11 at 11.08.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096963"/>
            <a:ext cx="1441723" cy="10440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687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539750" y="333375"/>
            <a:ext cx="7777163" cy="865188"/>
          </a:xfrm>
          <a:prstGeom prst="rect">
            <a:avLst/>
          </a:prstGeom>
          <a:solidFill>
            <a:srgbClr val="6633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Кожная инфекция и РА</a:t>
            </a:r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539750" y="1557338"/>
            <a:ext cx="7777163" cy="42941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2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ru-RU" altLang="ru-RU" sz="2100" b="1" smtClean="0"/>
              <a:t>  </a:t>
            </a:r>
            <a:r>
              <a:rPr lang="ru-RU" altLang="ru-RU" sz="2000" b="1" smtClean="0">
                <a:solidFill>
                  <a:srgbClr val="C00000"/>
                </a:solidFill>
              </a:rPr>
              <a:t>В случае местной инфекции, такой как: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altLang="ru-RU" sz="2100" b="1" smtClean="0"/>
              <a:t> Инфицированных атопический дерматит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altLang="ru-RU" sz="2100" b="1" smtClean="0"/>
              <a:t> Акне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altLang="ru-RU" sz="2100" b="1" smtClean="0"/>
              <a:t> Гидроаденит и т. д.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ru-RU" altLang="ru-RU" sz="2100" b="1" smtClean="0"/>
              <a:t>  Следует найти инфарктный участок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ru-RU" altLang="ru-RU" sz="2100" b="1" smtClean="0"/>
              <a:t>  Избегать прикосновения </a:t>
            </a:r>
            <a:br>
              <a:rPr lang="ru-RU" altLang="ru-RU" sz="2100" b="1" smtClean="0"/>
            </a:br>
            <a:r>
              <a:rPr lang="ru-RU" altLang="ru-RU" sz="2100" b="1" smtClean="0"/>
              <a:t>    к пораженной коже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ru-RU" altLang="ru-RU" sz="2100" b="1" smtClean="0"/>
              <a:t>  </a:t>
            </a:r>
            <a:r>
              <a:rPr lang="ru-RU" altLang="ru-RU" sz="2100" b="1" smtClean="0">
                <a:solidFill>
                  <a:srgbClr val="C00000"/>
                </a:solidFill>
              </a:rPr>
              <a:t>Укрыть пораженной участок кожи: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altLang="ru-RU" sz="2100" b="1" smtClean="0"/>
              <a:t> Тканью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altLang="ru-RU" sz="2100" b="1" smtClean="0"/>
              <a:t> Адгезивным прозрачным материалом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altLang="ru-RU" sz="2100" b="1" smtClean="0"/>
              <a:t> Рассмотреть применение антибиотика </a:t>
            </a:r>
            <a:br>
              <a:rPr lang="ru-RU" altLang="ru-RU" sz="2100" b="1" smtClean="0"/>
            </a:br>
            <a:r>
              <a:rPr lang="ru-RU" altLang="ru-RU" sz="2100" b="1" smtClean="0"/>
              <a:t> (цефуроксим – цефалоспорин 2-го поколения) </a:t>
            </a:r>
            <a:br>
              <a:rPr lang="ru-RU" altLang="ru-RU" sz="2100" b="1" smtClean="0"/>
            </a:br>
            <a:r>
              <a:rPr lang="ru-RU" altLang="ru-RU" sz="2100" b="1" smtClean="0"/>
              <a:t> в/в после установки эпидурального катетера</a:t>
            </a:r>
          </a:p>
        </p:txBody>
      </p:sp>
      <p:pic>
        <p:nvPicPr>
          <p:cNvPr id="3076" name="Изображение 3" descr="Снимок экрана 2015-03-17 в 20.36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349500"/>
            <a:ext cx="2881313" cy="1566863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82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381000" y="92075"/>
            <a:ext cx="845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663300"/>
                </a:solidFill>
                <a:cs typeface="+mn-cs"/>
              </a:rPr>
              <a:t>Татуировки и РА </a:t>
            </a:r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1835696" y="6475239"/>
            <a:ext cx="62245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b="1" i="1" dirty="0">
                <a:solidFill>
                  <a:srgbClr val="663300"/>
                </a:solidFill>
                <a:cs typeface="Times New Roman" charset="0"/>
              </a:rPr>
              <a:t>Mercier F.</a:t>
            </a:r>
            <a:r>
              <a:rPr lang="ru-RU" sz="1600" b="1" i="1" dirty="0">
                <a:solidFill>
                  <a:srgbClr val="663300"/>
                </a:solidFill>
                <a:cs typeface="Times New Roman" charset="0"/>
              </a:rPr>
              <a:t> </a:t>
            </a:r>
            <a:r>
              <a:rPr lang="en-US" sz="1600" b="1" i="1" dirty="0">
                <a:solidFill>
                  <a:srgbClr val="663300"/>
                </a:solidFill>
                <a:cs typeface="Times New Roman" charset="0"/>
              </a:rPr>
              <a:t>A., Bonnet M-P. </a:t>
            </a:r>
            <a:r>
              <a:rPr lang="en-US" sz="1600" b="1" i="1" dirty="0" err="1">
                <a:solidFill>
                  <a:srgbClr val="663300"/>
                </a:solidFill>
                <a:cs typeface="Times New Roman" charset="0"/>
              </a:rPr>
              <a:t>Curr</a:t>
            </a:r>
            <a:r>
              <a:rPr lang="en-US" sz="1600" b="1" i="1" dirty="0">
                <a:solidFill>
                  <a:srgbClr val="663300"/>
                </a:solidFill>
                <a:cs typeface="Times New Roman" charset="0"/>
              </a:rPr>
              <a:t>. </a:t>
            </a:r>
            <a:r>
              <a:rPr lang="en-US" sz="1600" b="1" i="1" dirty="0" err="1">
                <a:solidFill>
                  <a:srgbClr val="663300"/>
                </a:solidFill>
                <a:cs typeface="Times New Roman" charset="0"/>
              </a:rPr>
              <a:t>Opin</a:t>
            </a:r>
            <a:r>
              <a:rPr lang="en-US" sz="1600" b="1" i="1" dirty="0">
                <a:solidFill>
                  <a:srgbClr val="663300"/>
                </a:solidFill>
                <a:cs typeface="Times New Roman" charset="0"/>
              </a:rPr>
              <a:t>. </a:t>
            </a:r>
            <a:r>
              <a:rPr lang="en-US" sz="1600" b="1" i="1" dirty="0" err="1">
                <a:solidFill>
                  <a:srgbClr val="663300"/>
                </a:solidFill>
                <a:cs typeface="Times New Roman" charset="0"/>
              </a:rPr>
              <a:t>Anesthesiol</a:t>
            </a:r>
            <a:r>
              <a:rPr lang="en-US" sz="1600" b="1" i="1" dirty="0">
                <a:solidFill>
                  <a:srgbClr val="663300"/>
                </a:solidFill>
                <a:cs typeface="Times New Roman" charset="0"/>
              </a:rPr>
              <a:t>. 2009; 22:436–441 </a:t>
            </a:r>
            <a:endParaRPr lang="ru-RU" sz="1600" b="1" i="1" dirty="0">
              <a:solidFill>
                <a:srgbClr val="663300"/>
              </a:solidFill>
              <a:cs typeface="Times New Roman" charset="0"/>
            </a:endParaRP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371475" y="1514475"/>
            <a:ext cx="5588000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996600"/>
              </a:buClr>
              <a:buFont typeface="Wingdings" charset="2"/>
              <a:buChar char="§"/>
              <a:defRPr/>
            </a:pPr>
            <a:r>
              <a:rPr lang="ru-RU" sz="2000" dirty="0">
                <a:cs typeface="+mn-cs"/>
              </a:rPr>
              <a:t>инструменты проникают в кожу на </a:t>
            </a:r>
            <a:r>
              <a:rPr lang="ru-RU" sz="2000" dirty="0">
                <a:solidFill>
                  <a:srgbClr val="996600"/>
                </a:solidFill>
                <a:cs typeface="+mn-cs"/>
              </a:rPr>
              <a:t>0,6–2,2 мм</a:t>
            </a:r>
            <a:endParaRPr lang="en-US" sz="2000" dirty="0">
              <a:solidFill>
                <a:srgbClr val="996600"/>
              </a:solidFill>
              <a:cs typeface="+mn-cs"/>
            </a:endParaRPr>
          </a:p>
          <a:p>
            <a:pPr marL="342900" indent="-342900">
              <a:buClr>
                <a:srgbClr val="996600"/>
              </a:buClr>
              <a:buFont typeface="Wingdings" charset="2"/>
              <a:buChar char="§"/>
              <a:defRPr/>
            </a:pPr>
            <a:r>
              <a:rPr lang="ru-RU" sz="2000" dirty="0">
                <a:cs typeface="+mn-cs"/>
              </a:rPr>
              <a:t>временные татуировки (хна)</a:t>
            </a:r>
          </a:p>
          <a:p>
            <a:pPr marL="800100" lvl="1" indent="-342900">
              <a:buClr>
                <a:srgbClr val="996600"/>
              </a:buClr>
              <a:buFont typeface="Wingdings" charset="2"/>
              <a:buChar char="ü"/>
              <a:defRPr/>
            </a:pPr>
            <a:r>
              <a:rPr lang="ru-RU" sz="2000" dirty="0">
                <a:cs typeface="+mn-cs"/>
              </a:rPr>
              <a:t>применяются с учетом цвета кожи</a:t>
            </a:r>
          </a:p>
          <a:p>
            <a:pPr marL="800100" lvl="1" indent="-342900">
              <a:buClr>
                <a:srgbClr val="996600"/>
              </a:buClr>
              <a:buFont typeface="Wingdings" charset="2"/>
              <a:buChar char="ü"/>
              <a:defRPr/>
            </a:pPr>
            <a:r>
              <a:rPr lang="ru-RU" sz="2000" dirty="0">
                <a:cs typeface="+mn-cs"/>
              </a:rPr>
              <a:t>производятся из высушенных листьев </a:t>
            </a:r>
            <a:r>
              <a:rPr lang="ru-RU" sz="2000" dirty="0" err="1">
                <a:cs typeface="+mn-cs"/>
              </a:rPr>
              <a:t>левсонии</a:t>
            </a:r>
            <a:r>
              <a:rPr lang="ru-RU" sz="2000" dirty="0">
                <a:cs typeface="+mn-cs"/>
              </a:rPr>
              <a:t> (хна)</a:t>
            </a:r>
          </a:p>
          <a:p>
            <a:pPr marL="800100" lvl="1" indent="-342900">
              <a:buClr>
                <a:srgbClr val="996600"/>
              </a:buClr>
              <a:buFont typeface="Wingdings" charset="2"/>
              <a:buChar char="ü"/>
              <a:defRPr/>
            </a:pPr>
            <a:r>
              <a:rPr lang="ru-RU" sz="2000" dirty="0">
                <a:cs typeface="+mn-cs"/>
              </a:rPr>
              <a:t>часто разводятся на </a:t>
            </a:r>
            <a:r>
              <a:rPr lang="ru-RU" sz="2000" dirty="0" err="1">
                <a:cs typeface="+mn-cs"/>
              </a:rPr>
              <a:t>парафенилендиамине</a:t>
            </a:r>
            <a:r>
              <a:rPr lang="en-US" sz="2000" dirty="0">
                <a:cs typeface="+mn-cs"/>
              </a:rPr>
              <a:t> </a:t>
            </a:r>
            <a:r>
              <a:rPr lang="ru-RU" sz="2000" dirty="0">
                <a:cs typeface="+mn-cs"/>
              </a:rPr>
              <a:t>(производное анилина)</a:t>
            </a:r>
            <a:endParaRPr lang="en-US" sz="2000" dirty="0">
              <a:cs typeface="+mn-cs"/>
            </a:endParaRPr>
          </a:p>
          <a:p>
            <a:pPr marL="342900" indent="-342900">
              <a:buClr>
                <a:srgbClr val="996600"/>
              </a:buClr>
              <a:buFont typeface="Wingdings" charset="2"/>
              <a:buChar char="§"/>
              <a:defRPr/>
            </a:pPr>
            <a:r>
              <a:rPr lang="ru-RU" sz="2000" dirty="0">
                <a:cs typeface="+mn-cs"/>
              </a:rPr>
              <a:t>перманентные татуировки</a:t>
            </a:r>
          </a:p>
          <a:p>
            <a:pPr marL="800100" lvl="1" indent="-342900">
              <a:buClr>
                <a:srgbClr val="996600"/>
              </a:buClr>
              <a:buFont typeface="Wingdings" charset="2"/>
              <a:buChar char="ü"/>
              <a:defRPr/>
            </a:pPr>
            <a:r>
              <a:rPr lang="ru-RU" sz="2000" dirty="0">
                <a:cs typeface="+mn-cs"/>
              </a:rPr>
              <a:t>в прошлом – неорганические компоненты, тяжёлые металлы</a:t>
            </a:r>
          </a:p>
          <a:p>
            <a:pPr marL="800100" lvl="1" indent="-342900">
              <a:buClr>
                <a:srgbClr val="996600"/>
              </a:buClr>
              <a:buFont typeface="Wingdings" charset="2"/>
              <a:buChar char="ü"/>
              <a:defRPr/>
            </a:pPr>
            <a:r>
              <a:rPr lang="ru-RU" sz="2000" dirty="0">
                <a:cs typeface="+mn-cs"/>
              </a:rPr>
              <a:t>в настоящее время преимущественно органические пигменты; точный состав остается неизвестным</a:t>
            </a:r>
            <a:endParaRPr lang="ru-RU" sz="2000" b="1" dirty="0">
              <a:cs typeface="+mn-cs"/>
            </a:endParaRPr>
          </a:p>
        </p:txBody>
      </p:sp>
      <p:pic>
        <p:nvPicPr>
          <p:cNvPr id="2" name="Picture 1" descr="Screen Shot 2015-05-05 at 12.15.06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475" y="1662113"/>
            <a:ext cx="2878138" cy="388778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184" y="5783217"/>
            <a:ext cx="720030" cy="95815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Screen Shot 2015-05-05 at 12.40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88" y="26277"/>
            <a:ext cx="3152775" cy="110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62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381000" y="92075"/>
            <a:ext cx="8458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663300"/>
                </a:solidFill>
                <a:cs typeface="+mn-cs"/>
              </a:rPr>
              <a:t>Татуировки и РА </a:t>
            </a:r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371475" y="1514475"/>
            <a:ext cx="7513638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buClr>
                <a:srgbClr val="996600"/>
              </a:buClr>
              <a:buFont typeface="Wingdings" charset="2"/>
              <a:buChar char="§"/>
              <a:defRPr/>
            </a:pPr>
            <a:r>
              <a:rPr lang="ru-RU" sz="2000" dirty="0">
                <a:cs typeface="+mn-cs"/>
              </a:rPr>
              <a:t>следует избегать пункцию через татуировку</a:t>
            </a:r>
          </a:p>
          <a:p>
            <a:pPr marL="800100" lvl="1" indent="-342900">
              <a:buClr>
                <a:srgbClr val="996600"/>
              </a:buClr>
              <a:buFont typeface="Wingdings" charset="2"/>
              <a:buChar char="ü"/>
              <a:defRPr/>
            </a:pPr>
            <a:r>
              <a:rPr lang="ru-RU" sz="2000" dirty="0">
                <a:cs typeface="+mn-cs"/>
              </a:rPr>
              <a:t>найти участок, не покрытый татуировочными пигментами</a:t>
            </a:r>
          </a:p>
          <a:p>
            <a:pPr marL="800100" lvl="1" indent="-342900">
              <a:buClr>
                <a:srgbClr val="996600"/>
              </a:buClr>
              <a:buFont typeface="Wingdings" charset="2"/>
              <a:buChar char="ü"/>
              <a:defRPr/>
            </a:pPr>
            <a:r>
              <a:rPr lang="ru-RU" sz="2000" dirty="0">
                <a:cs typeface="+mn-cs"/>
              </a:rPr>
              <a:t>выбрать другой межпозвонковый промежуток</a:t>
            </a:r>
          </a:p>
          <a:p>
            <a:pPr marL="800100" lvl="1" indent="-342900">
              <a:buClr>
                <a:srgbClr val="996600"/>
              </a:buClr>
              <a:buFont typeface="Wingdings" charset="2"/>
              <a:buChar char="ü"/>
              <a:defRPr/>
            </a:pPr>
            <a:r>
              <a:rPr lang="ru-RU" sz="2000" dirty="0">
                <a:cs typeface="+mn-cs"/>
              </a:rPr>
              <a:t>использовать </a:t>
            </a:r>
            <a:r>
              <a:rPr lang="ru-RU" sz="2000" dirty="0" err="1">
                <a:cs typeface="+mn-cs"/>
              </a:rPr>
              <a:t>парамедианный</a:t>
            </a:r>
            <a:r>
              <a:rPr lang="ru-RU" sz="2000" dirty="0">
                <a:cs typeface="+mn-cs"/>
              </a:rPr>
              <a:t> (а не срединный) доступ</a:t>
            </a:r>
            <a:endParaRPr lang="ru-RU" sz="2000" b="1" dirty="0">
              <a:cs typeface="+mn-cs"/>
            </a:endParaRPr>
          </a:p>
        </p:txBody>
      </p:sp>
      <p:pic>
        <p:nvPicPr>
          <p:cNvPr id="2" name="Picture 1" descr="Screen Shot 2015-05-05 at 12.13.4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88" y="2997200"/>
            <a:ext cx="2409825" cy="32400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Screen Shot 2015-05-05 at 12.14.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97200"/>
            <a:ext cx="2376488" cy="324008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creen Shot 2015-05-05 at 12.14.07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97200"/>
            <a:ext cx="1074738" cy="143986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Screen Shot 2015-05-05 at 12.40.4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488" y="26277"/>
            <a:ext cx="3152775" cy="1101252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835696" y="6475239"/>
            <a:ext cx="622458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600" b="1" i="1" dirty="0">
                <a:solidFill>
                  <a:srgbClr val="663300"/>
                </a:solidFill>
                <a:cs typeface="Times New Roman" charset="0"/>
              </a:rPr>
              <a:t>Mercier F.</a:t>
            </a:r>
            <a:r>
              <a:rPr lang="ru-RU" sz="1600" b="1" i="1" dirty="0">
                <a:solidFill>
                  <a:srgbClr val="663300"/>
                </a:solidFill>
                <a:cs typeface="Times New Roman" charset="0"/>
              </a:rPr>
              <a:t> </a:t>
            </a:r>
            <a:r>
              <a:rPr lang="en-US" sz="1600" b="1" i="1" dirty="0">
                <a:solidFill>
                  <a:srgbClr val="663300"/>
                </a:solidFill>
                <a:cs typeface="Times New Roman" charset="0"/>
              </a:rPr>
              <a:t>A., Bonnet M-P. </a:t>
            </a:r>
            <a:r>
              <a:rPr lang="en-US" sz="1600" b="1" i="1" dirty="0" err="1">
                <a:solidFill>
                  <a:srgbClr val="663300"/>
                </a:solidFill>
                <a:cs typeface="Times New Roman" charset="0"/>
              </a:rPr>
              <a:t>Curr</a:t>
            </a:r>
            <a:r>
              <a:rPr lang="en-US" sz="1600" b="1" i="1" dirty="0">
                <a:solidFill>
                  <a:srgbClr val="663300"/>
                </a:solidFill>
                <a:cs typeface="Times New Roman" charset="0"/>
              </a:rPr>
              <a:t>. </a:t>
            </a:r>
            <a:r>
              <a:rPr lang="en-US" sz="1600" b="1" i="1" dirty="0" err="1">
                <a:solidFill>
                  <a:srgbClr val="663300"/>
                </a:solidFill>
                <a:cs typeface="Times New Roman" charset="0"/>
              </a:rPr>
              <a:t>Opin</a:t>
            </a:r>
            <a:r>
              <a:rPr lang="en-US" sz="1600" b="1" i="1" dirty="0">
                <a:solidFill>
                  <a:srgbClr val="663300"/>
                </a:solidFill>
                <a:cs typeface="Times New Roman" charset="0"/>
              </a:rPr>
              <a:t>. </a:t>
            </a:r>
            <a:r>
              <a:rPr lang="en-US" sz="1600" b="1" i="1" dirty="0" err="1">
                <a:solidFill>
                  <a:srgbClr val="663300"/>
                </a:solidFill>
                <a:cs typeface="Times New Roman" charset="0"/>
              </a:rPr>
              <a:t>Anesthesiol</a:t>
            </a:r>
            <a:r>
              <a:rPr lang="en-US" sz="1600" b="1" i="1" dirty="0">
                <a:solidFill>
                  <a:srgbClr val="663300"/>
                </a:solidFill>
                <a:cs typeface="Times New Roman" charset="0"/>
              </a:rPr>
              <a:t>. 2009; 22:436–441 </a:t>
            </a:r>
            <a:endParaRPr lang="ru-RU" sz="1600" b="1" i="1" dirty="0">
              <a:solidFill>
                <a:srgbClr val="663300"/>
              </a:solidFill>
              <a:cs typeface="Times New Roman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3184" y="5783217"/>
            <a:ext cx="720030" cy="95815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648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539750" y="333375"/>
            <a:ext cx="7777163" cy="865188"/>
          </a:xfrm>
          <a:prstGeom prst="rect">
            <a:avLst/>
          </a:prstGeom>
          <a:solidFill>
            <a:srgbClr val="6633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Татуировки и расположение пигмента</a:t>
            </a:r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539750" y="1557338"/>
            <a:ext cx="77771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ru-RU" altLang="ru-RU" sz="21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Пигменты татуировки расположены только в дерме: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altLang="ru-RU" sz="21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преимущественно в макрофагах и фибробластах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altLang="ru-RU" sz="21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некоторое количество свободного пигмента располагается между пучками  коллагена.</a:t>
            </a:r>
          </a:p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ru-RU" altLang="ru-RU" sz="21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В эпидермисе нет татуировочного пигмента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altLang="ru-RU" sz="21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эпидермисе, прокалываемом эпидуральной или спинальной иглой не содержится никакого пигмента</a:t>
            </a:r>
          </a:p>
          <a:p>
            <a:pPr lvl="1" eaLnBrk="1" hangingPunct="1">
              <a:buClr>
                <a:srgbClr val="C00000"/>
              </a:buClr>
              <a:buFont typeface="Wingdings" pitchFamily="2" charset="2"/>
              <a:buChar char="ü"/>
              <a:defRPr/>
            </a:pPr>
            <a:r>
              <a:rPr lang="ru-RU" altLang="ru-RU" sz="21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следы ткани эпидермиса не выявляются после нейроаксиальных блокад</a:t>
            </a:r>
            <a:endParaRPr lang="ru-RU" altLang="ru-RU" sz="8000" b="1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52450" y="4508500"/>
            <a:ext cx="777716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rgbClr val="FF9900"/>
              </a:buClr>
              <a:buFont typeface="Wingdings" pitchFamily="2" charset="2"/>
              <a:buChar char="§"/>
              <a:defRPr/>
            </a:pPr>
            <a:r>
              <a:rPr lang="ru-RU" altLang="ru-RU" sz="21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Если татуировку нельзя «обойти»  </a:t>
            </a:r>
            <a:br>
              <a:rPr lang="ru-RU" altLang="ru-RU" sz="21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1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  <a:r>
              <a:rPr lang="ru-RU" altLang="ru-RU" sz="21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нейроаксиальная блокада выполняется </a:t>
            </a:r>
            <a:br>
              <a:rPr lang="ru-RU" altLang="ru-RU" sz="21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1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сквозь татуировку</a:t>
            </a:r>
          </a:p>
        </p:txBody>
      </p:sp>
      <p:sp>
        <p:nvSpPr>
          <p:cNvPr id="3" name="Стрелка вправо 2"/>
          <p:cNvSpPr>
            <a:spLocks noChangeArrowheads="1"/>
          </p:cNvSpPr>
          <p:nvPr/>
        </p:nvSpPr>
        <p:spPr bwMode="auto">
          <a:xfrm>
            <a:off x="5119688" y="4632325"/>
            <a:ext cx="576262" cy="265113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FF9900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16013" y="6149975"/>
            <a:ext cx="72009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en-US" altLang="ru-RU" sz="1400" dirty="0" err="1" smtClean="0">
                <a:cs typeface="Times New Roman" pitchFamily="18" charset="0"/>
              </a:rPr>
              <a:t>Kluger</a:t>
            </a:r>
            <a:r>
              <a:rPr lang="en-US" altLang="ru-RU" sz="1400" dirty="0" smtClean="0">
                <a:cs typeface="Times New Roman" pitchFamily="18" charset="0"/>
              </a:rPr>
              <a:t> N. </a:t>
            </a:r>
            <a:r>
              <a:rPr lang="en-US" altLang="ru-RU" sz="1400" dirty="0" err="1" smtClean="0">
                <a:cs typeface="Times New Roman" pitchFamily="18" charset="0"/>
              </a:rPr>
              <a:t>Eur</a:t>
            </a:r>
            <a:r>
              <a:rPr lang="en-US" altLang="ru-RU" sz="1400" dirty="0" smtClean="0">
                <a:cs typeface="Times New Roman" pitchFamily="18" charset="0"/>
              </a:rPr>
              <a:t> J </a:t>
            </a:r>
            <a:r>
              <a:rPr lang="en-US" altLang="ru-RU" sz="1400" dirty="0" err="1" smtClean="0">
                <a:cs typeface="Times New Roman" pitchFamily="18" charset="0"/>
              </a:rPr>
              <a:t>Obstet</a:t>
            </a:r>
            <a:r>
              <a:rPr lang="en-US" altLang="ru-RU" sz="1400" dirty="0" smtClean="0">
                <a:cs typeface="Times New Roman" pitchFamily="18" charset="0"/>
              </a:rPr>
              <a:t> </a:t>
            </a:r>
            <a:r>
              <a:rPr lang="en-US" altLang="ru-RU" sz="1400" dirty="0" err="1" smtClean="0">
                <a:cs typeface="Times New Roman" pitchFamily="18" charset="0"/>
              </a:rPr>
              <a:t>Gynecol</a:t>
            </a:r>
            <a:r>
              <a:rPr lang="en-US" altLang="ru-RU" sz="1400" dirty="0" smtClean="0">
                <a:cs typeface="Times New Roman" pitchFamily="18" charset="0"/>
              </a:rPr>
              <a:t> </a:t>
            </a:r>
            <a:r>
              <a:rPr lang="en-US" altLang="ru-RU" sz="1400" dirty="0" err="1" smtClean="0">
                <a:cs typeface="Times New Roman" pitchFamily="18" charset="0"/>
              </a:rPr>
              <a:t>Reprod</a:t>
            </a:r>
            <a:r>
              <a:rPr lang="en-US" altLang="ru-RU" sz="1400" dirty="0" smtClean="0">
                <a:cs typeface="Times New Roman" pitchFamily="18" charset="0"/>
              </a:rPr>
              <a:t> </a:t>
            </a:r>
            <a:r>
              <a:rPr lang="en-US" altLang="ru-RU" sz="1400" dirty="0" err="1" smtClean="0">
                <a:cs typeface="Times New Roman" pitchFamily="18" charset="0"/>
              </a:rPr>
              <a:t>Biol</a:t>
            </a:r>
            <a:r>
              <a:rPr lang="en-US" altLang="ru-RU" sz="1400" dirty="0" smtClean="0">
                <a:cs typeface="Times New Roman" pitchFamily="18" charset="0"/>
              </a:rPr>
              <a:t> 2010; 153: 3–7</a:t>
            </a:r>
            <a:endParaRPr lang="ru-RU" altLang="ru-RU" sz="1400" dirty="0" smtClean="0">
              <a:cs typeface="Times New Roman" pitchFamily="18" charset="0"/>
            </a:endParaRPr>
          </a:p>
        </p:txBody>
      </p:sp>
      <p:pic>
        <p:nvPicPr>
          <p:cNvPr id="6151" name="Picture 4" descr="boo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129338"/>
            <a:ext cx="479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Изображение 3" descr="Снимок экрана 2015-03-17 в 21.11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4333875"/>
            <a:ext cx="1874837" cy="2492375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Изображение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5951538"/>
            <a:ext cx="6762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27876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997200"/>
            <a:ext cx="23288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141788" y="2676525"/>
            <a:ext cx="187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Эпидуральное</a:t>
            </a:r>
            <a:br>
              <a:rPr lang="ru-RU" altLang="ru-RU" sz="1800" b="1">
                <a:solidFill>
                  <a:srgbClr val="000000"/>
                </a:solidFill>
              </a:rPr>
            </a:br>
            <a:r>
              <a:rPr lang="ru-RU" altLang="ru-RU" sz="1800" b="1">
                <a:solidFill>
                  <a:srgbClr val="000000"/>
                </a:solidFill>
              </a:rPr>
              <a:t>пространство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>
            <a:off x="4213225" y="3502025"/>
            <a:ext cx="5032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227763" y="3141663"/>
            <a:ext cx="2089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tabLst>
                <a:tab pos="32067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tabLst>
                <a:tab pos="32067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tabLst>
                <a:tab pos="3206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«</a:t>
            </a:r>
            <a:r>
              <a:rPr lang="ru-RU" altLang="ru-RU" sz="1800" b="1">
                <a:solidFill>
                  <a:srgbClr val="000000"/>
                </a:solidFill>
              </a:rPr>
              <a:t>Распределение раствора анальгетика зависит </a:t>
            </a:r>
            <a:r>
              <a:rPr lang="en-US" altLang="ru-RU" sz="1800" b="1">
                <a:solidFill>
                  <a:srgbClr val="000000"/>
                </a:solidFill>
              </a:rPr>
              <a:t/>
            </a:r>
            <a:br>
              <a:rPr lang="en-US" altLang="ru-RU" sz="1800" b="1">
                <a:solidFill>
                  <a:srgbClr val="000000"/>
                </a:solidFill>
              </a:rPr>
            </a:br>
            <a:r>
              <a:rPr lang="ru-RU" altLang="ru-RU" sz="1800" b="1">
                <a:solidFill>
                  <a:srgbClr val="000000"/>
                </a:solidFill>
              </a:rPr>
              <a:t>от приложенного давления</a:t>
            </a:r>
            <a:r>
              <a:rPr lang="ru-RU" altLang="ru-RU" sz="180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09043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8668">
            <a:off x="601663" y="1512888"/>
            <a:ext cx="25463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 rot="-468270">
            <a:off x="609600" y="1512888"/>
            <a:ext cx="23780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tabLst>
                <a:tab pos="32067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tabLst>
                <a:tab pos="32067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tabLst>
                <a:tab pos="3206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«Больше давление – лучше диффузия – прерывистые болюсы, вводимые вручную болюсные дозы, болюсное введение </a:t>
            </a:r>
            <a:br>
              <a:rPr lang="ru-RU" altLang="ru-RU" sz="1800" b="1">
                <a:solidFill>
                  <a:srgbClr val="000000"/>
                </a:solidFill>
              </a:rPr>
            </a:br>
            <a:r>
              <a:rPr lang="ru-RU" altLang="ru-RU" sz="1800" b="1">
                <a:solidFill>
                  <a:srgbClr val="000000"/>
                </a:solidFill>
              </a:rPr>
              <a:t>с фиксированными интервалами»</a:t>
            </a:r>
          </a:p>
        </p:txBody>
      </p:sp>
      <p:pic>
        <p:nvPicPr>
          <p:cNvPr id="30724" name="Picture 4" descr="Sl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1700213"/>
            <a:ext cx="2747963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Line 6"/>
          <p:cNvSpPr>
            <a:spLocks noChangeShapeType="1"/>
          </p:cNvSpPr>
          <p:nvPr/>
        </p:nvSpPr>
        <p:spPr bwMode="auto">
          <a:xfrm flipH="1">
            <a:off x="5651500" y="3933825"/>
            <a:ext cx="5032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6156325" y="3429000"/>
            <a:ext cx="187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Эпидуральное</a:t>
            </a:r>
            <a:br>
              <a:rPr lang="ru-RU" altLang="ru-RU" sz="1800" b="1">
                <a:solidFill>
                  <a:srgbClr val="000000"/>
                </a:solidFill>
              </a:rPr>
            </a:br>
            <a:r>
              <a:rPr lang="ru-RU" altLang="ru-RU" sz="1800" b="1">
                <a:solidFill>
                  <a:srgbClr val="000000"/>
                </a:solidFill>
              </a:rPr>
              <a:t>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1370888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03325" y="2190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2800">
              <a:latin typeface="Times New Roman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389" y="1268413"/>
            <a:ext cx="864108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</a:rPr>
              <a:t>Порядок оказания медицинской помощи взрослому населению </a:t>
            </a:r>
          </a:p>
          <a:p>
            <a:pPr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    по профилю </a:t>
            </a:r>
            <a:r>
              <a:rPr lang="ru-RU" sz="2000" b="1" dirty="0" smtClean="0">
                <a:latin typeface="Times New Roman" pitchFamily="18" charset="0"/>
              </a:rPr>
              <a:t>"анестезиология и реаниматология"</a:t>
            </a:r>
            <a:r>
              <a:rPr lang="ru-RU" sz="2000" dirty="0" smtClean="0">
                <a:latin typeface="Times New Roman" pitchFamily="18" charset="0"/>
              </a:rPr>
              <a:t>,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   утвержденному приказом МЗ РФ от 15 ноября 2012 г. № 919н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  Порядок оказания медицинской помощи по профилю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</a:rPr>
              <a:t>«акушерство и гинекология (за исключением использования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    вспомогательных репродуктивных технологий)»</a:t>
            </a:r>
            <a:r>
              <a:rPr lang="ru-RU" sz="2000" dirty="0" smtClean="0">
                <a:latin typeface="Times New Roman" pitchFamily="18" charset="0"/>
              </a:rPr>
              <a:t>,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   утвержденному приказом 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МЗ РФ от «01» ноября 2012 г. № 572н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79388" y="620713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База для разработки клинических рекомендаций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07" y="4083163"/>
            <a:ext cx="4176713" cy="239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6" y="4083163"/>
            <a:ext cx="4198084" cy="24088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7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700213"/>
            <a:ext cx="27463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5400675" y="3827463"/>
            <a:ext cx="5032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748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3432">
            <a:off x="827088" y="979488"/>
            <a:ext cx="216693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6"/>
          <p:cNvSpPr>
            <a:spLocks noChangeArrowheads="1"/>
          </p:cNvSpPr>
          <p:nvPr/>
        </p:nvSpPr>
        <p:spPr bwMode="auto">
          <a:xfrm rot="-1135467">
            <a:off x="971550" y="1131888"/>
            <a:ext cx="1871663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tabLst>
                <a:tab pos="32067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tabLst>
                <a:tab pos="32067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tabLst>
                <a:tab pos="3206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alibri" pitchFamily="34" charset="0"/>
              </a:rPr>
              <a:t>«Ниже давление – неоднородное распределение раствора – длительная инфузия»</a:t>
            </a:r>
            <a:r>
              <a:rPr lang="ru-RU" altLang="ru-RU" sz="1800">
                <a:latin typeface="Calibri" pitchFamily="34" charset="0"/>
              </a:rPr>
              <a:t> </a:t>
            </a: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5867400" y="3508375"/>
            <a:ext cx="187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Эпидуральное</a:t>
            </a:r>
            <a:br>
              <a:rPr lang="ru-RU" altLang="ru-RU" sz="1800" b="1">
                <a:solidFill>
                  <a:srgbClr val="000000"/>
                </a:solidFill>
              </a:rPr>
            </a:br>
            <a:r>
              <a:rPr lang="ru-RU" altLang="ru-RU" sz="1800" b="1">
                <a:solidFill>
                  <a:srgbClr val="000000"/>
                </a:solidFill>
              </a:rPr>
              <a:t>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2921621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68313" y="188913"/>
            <a:ext cx="84582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Ранняя против поздней </a:t>
            </a:r>
            <a:br>
              <a:rPr lang="ru-RU" altLang="ru-RU" b="1">
                <a:solidFill>
                  <a:srgbClr val="663300"/>
                </a:solidFill>
              </a:rPr>
            </a:br>
            <a:r>
              <a:rPr lang="ru-RU" altLang="ru-RU" b="1">
                <a:solidFill>
                  <a:srgbClr val="663300"/>
                </a:solidFill>
              </a:rPr>
              <a:t>эпидуральной анальгезии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8313" y="1268413"/>
            <a:ext cx="633571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  В многочисленных исследованиях было показано, </a:t>
            </a:r>
            <a:br>
              <a:rPr lang="ru-RU" altLang="ru-RU" sz="2000" b="1"/>
            </a:br>
            <a:r>
              <a:rPr lang="ru-RU" altLang="ru-RU" sz="2000" b="1"/>
              <a:t>    что ранняя ЭА не связана с различиями </a:t>
            </a:r>
            <a:br>
              <a:rPr lang="ru-RU" altLang="ru-RU" sz="2000" b="1"/>
            </a:br>
            <a:r>
              <a:rPr lang="ru-RU" altLang="ru-RU" sz="2000" b="1"/>
              <a:t>    в прогрессировании родов, </a:t>
            </a:r>
            <a:br>
              <a:rPr lang="ru-RU" altLang="ru-RU" sz="2000" b="1"/>
            </a:br>
            <a:r>
              <a:rPr lang="ru-RU" altLang="ru-RU" sz="2000" b="1"/>
              <a:t>    неправильных положениях, </a:t>
            </a:r>
            <a:br>
              <a:rPr lang="ru-RU" altLang="ru-RU" sz="2000" b="1"/>
            </a:br>
            <a:r>
              <a:rPr lang="ru-RU" altLang="ru-RU" sz="2000" b="1"/>
              <a:t>    методе родоразрешения</a:t>
            </a:r>
            <a:br>
              <a:rPr lang="ru-RU" altLang="ru-RU" sz="2000" b="1"/>
            </a:br>
            <a:r>
              <a:rPr lang="ru-RU" altLang="ru-RU" sz="2000" b="1"/>
              <a:t>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  Исследования при спонтанных или</a:t>
            </a:r>
            <a:br>
              <a:rPr lang="ru-RU" altLang="ru-RU" sz="2000" b="1"/>
            </a:br>
            <a:r>
              <a:rPr lang="ru-RU" altLang="ru-RU" sz="2000" b="1"/>
              <a:t>    индуцированных/стимулированных родах</a:t>
            </a:r>
            <a:br>
              <a:rPr lang="ru-RU" altLang="ru-RU" sz="2000" b="1"/>
            </a:br>
            <a:r>
              <a:rPr lang="ru-RU" altLang="ru-RU" sz="2000" b="1"/>
              <a:t>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  Ранняя ЭА не оказывает </a:t>
            </a:r>
            <a:br>
              <a:rPr lang="ru-RU" altLang="ru-RU" sz="2000" b="1"/>
            </a:br>
            <a:r>
              <a:rPr lang="ru-RU" altLang="ru-RU" sz="2000" b="1"/>
              <a:t>    побочных эффектов на плод  </a:t>
            </a:r>
          </a:p>
        </p:txBody>
      </p:sp>
      <p:pic>
        <p:nvPicPr>
          <p:cNvPr id="34820" name="Picture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3429000"/>
            <a:ext cx="27543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522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68516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142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522413"/>
            <a:ext cx="6838950" cy="435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085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68313" y="188913"/>
            <a:ext cx="84582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Допустимые интервалы II периода родов</a:t>
            </a:r>
          </a:p>
        </p:txBody>
      </p:sp>
      <p:graphicFrame>
        <p:nvGraphicFramePr>
          <p:cNvPr id="72751" name="Group 47"/>
          <p:cNvGraphicFramePr>
            <a:graphicFrameLocks noGrp="1"/>
          </p:cNvGraphicFramePr>
          <p:nvPr/>
        </p:nvGraphicFramePr>
        <p:xfrm>
          <a:off x="468313" y="1268413"/>
          <a:ext cx="7848600" cy="2016126"/>
        </p:xfrm>
        <a:graphic>
          <a:graphicData uri="http://schemas.openxmlformats.org/drawingml/2006/table">
            <a:tbl>
              <a:tblPr/>
              <a:tblGrid>
                <a:gridCol w="2673350"/>
                <a:gridCol w="5175250"/>
              </a:tblGrid>
              <a:tr h="50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Первородящие </a:t>
                      </a:r>
                    </a:p>
                  </a:txBody>
                  <a:tcPr horzOverflow="overflow">
                    <a:lnL cap="flat">
                      <a:noFill/>
                    </a:lnL>
                    <a:lnR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 ч без регионарной анальгезии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 ч с регионарной анальгезией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Повторнородящие </a:t>
                      </a:r>
                    </a:p>
                  </a:txBody>
                  <a:tcPr horzOverflow="overflow">
                    <a:lnL cap="flat">
                      <a:noFill/>
                    </a:lnL>
                    <a:lnR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ч без регионарной анальгезии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 ч с регионарной анальгезией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28" name="Rectangle 55"/>
          <p:cNvSpPr>
            <a:spLocks noChangeArrowheads="1"/>
          </p:cNvSpPr>
          <p:nvPr/>
        </p:nvSpPr>
        <p:spPr bwMode="auto">
          <a:xfrm>
            <a:off x="468313" y="6343650"/>
            <a:ext cx="5076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663300"/>
                </a:solidFill>
                <a:latin typeface="Calibri" pitchFamily="34" charset="0"/>
              </a:rPr>
              <a:t>Американская Коллегия акушеров-гинекологов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663300"/>
                </a:solidFill>
                <a:latin typeface="Calibri" pitchFamily="34" charset="0"/>
              </a:rPr>
              <a:t>и Американское сообщество анестезиологов</a:t>
            </a:r>
            <a:r>
              <a:rPr lang="ru-RU" altLang="ru-RU" sz="1400" b="1" i="1">
                <a:solidFill>
                  <a:srgbClr val="663300"/>
                </a:solidFill>
              </a:rPr>
              <a:t>, Park Ridge, 1992</a:t>
            </a:r>
            <a:endParaRPr lang="da-DK" altLang="ru-RU" sz="1400" b="1" i="1">
              <a:solidFill>
                <a:srgbClr val="663300"/>
              </a:solidFill>
            </a:endParaRPr>
          </a:p>
        </p:txBody>
      </p:sp>
      <p:pic>
        <p:nvPicPr>
          <p:cNvPr id="38929" name="Picture 56" descr="amerik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644900"/>
            <a:ext cx="14668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152789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68313" y="188913"/>
            <a:ext cx="845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Влияние ЭА на II период родов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68413"/>
            <a:ext cx="5715000" cy="40386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powerpoint-tim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4227513"/>
            <a:ext cx="14414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54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977900"/>
            <a:ext cx="4495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449263" y="3429000"/>
            <a:ext cx="8243887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  Классификации: </a:t>
            </a:r>
            <a:r>
              <a:rPr lang="en-US" altLang="ru-RU" sz="2000" b="1"/>
              <a:t>ACOG, RCOG, FIGO, </a:t>
            </a:r>
            <a:r>
              <a:rPr lang="ru-RU" altLang="ru-RU" sz="2000" b="1"/>
              <a:t>НЦАГиП, </a:t>
            </a:r>
            <a:br>
              <a:rPr lang="ru-RU" altLang="ru-RU" sz="2000" b="1"/>
            </a:br>
            <a:r>
              <a:rPr lang="ru-RU" altLang="ru-RU" sz="2000" b="1"/>
              <a:t>    балльная оценка, </a:t>
            </a:r>
            <a:r>
              <a:rPr lang="ru-RU" altLang="ru-RU" sz="2000" b="1">
                <a:solidFill>
                  <a:srgbClr val="FF0000"/>
                </a:solidFill>
              </a:rPr>
              <a:t>3</a:t>
            </a:r>
            <a:r>
              <a:rPr lang="ru-RU" altLang="ru-RU" sz="2000" b="1"/>
              <a:t> категории и т. д.</a:t>
            </a:r>
            <a:br>
              <a:rPr lang="ru-RU" altLang="ru-RU" sz="2000" b="1"/>
            </a:br>
            <a:endParaRPr lang="ru-RU" altLang="ru-RU" sz="800" b="1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  КТГ субъективно: расхождения </a:t>
            </a:r>
            <a:r>
              <a:rPr lang="ru-RU" altLang="ru-RU" sz="2000" b="1">
                <a:solidFill>
                  <a:srgbClr val="FF0000"/>
                </a:solidFill>
              </a:rPr>
              <a:t>37–75%</a:t>
            </a:r>
            <a:r>
              <a:rPr lang="ru-RU" altLang="ru-RU" sz="2000" b="1"/>
              <a:t> (J. Reinhard )</a:t>
            </a:r>
            <a:br>
              <a:rPr lang="ru-RU" altLang="ru-RU" sz="2000" b="1"/>
            </a:br>
            <a:endParaRPr lang="en-US" altLang="ru-RU" sz="800" b="1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  Постоянное мониторирование  в родах? (СЗРП, ФПН)</a:t>
            </a:r>
            <a:br>
              <a:rPr lang="ru-RU" altLang="ru-RU" sz="2000" b="1"/>
            </a:br>
            <a:endParaRPr lang="ru-RU" altLang="ru-RU" sz="800" b="1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  При постоянном КТГ повышается частота кесаревых сечений?</a:t>
            </a: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468313" y="6343650"/>
            <a:ext cx="7991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 i="1">
                <a:solidFill>
                  <a:srgbClr val="663300"/>
                </a:solidFill>
              </a:rPr>
              <a:t>Reinhard J Comparison of non-invasive fetal ECG to Doppler CTG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 i="1">
                <a:solidFill>
                  <a:srgbClr val="663300"/>
                </a:solidFill>
              </a:rPr>
              <a:t>during the 1st stage of labor. // J Perinat Med. 2010;38(2):179</a:t>
            </a:r>
            <a:r>
              <a:rPr lang="ru-RU" altLang="ru-RU" sz="1400" b="1" i="1">
                <a:solidFill>
                  <a:srgbClr val="663300"/>
                </a:solidFill>
              </a:rPr>
              <a:t>–1</a:t>
            </a:r>
            <a:r>
              <a:rPr lang="en-US" altLang="ru-RU" sz="1400" b="1" i="1">
                <a:solidFill>
                  <a:srgbClr val="663300"/>
                </a:solidFill>
              </a:rPr>
              <a:t>85</a:t>
            </a:r>
            <a:endParaRPr lang="ru-RU" altLang="ru-RU" sz="1400" b="1" i="1">
              <a:solidFill>
                <a:srgbClr val="663300"/>
              </a:solidFill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762000" y="188913"/>
            <a:ext cx="7620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Кардиотокография</a:t>
            </a:r>
          </a:p>
        </p:txBody>
      </p:sp>
      <p:pic>
        <p:nvPicPr>
          <p:cNvPr id="44038" name="Picture 9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669088"/>
            <a:ext cx="4667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321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ChangeArrowheads="1"/>
          </p:cNvSpPr>
          <p:nvPr/>
        </p:nvSpPr>
        <p:spPr bwMode="auto">
          <a:xfrm>
            <a:off x="468313" y="188913"/>
            <a:ext cx="82073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Совершенно здоровый активный ребенок! </a:t>
            </a:r>
            <a:br>
              <a:rPr lang="ru-RU" altLang="ru-RU" b="1">
                <a:solidFill>
                  <a:srgbClr val="663300"/>
                </a:solidFill>
              </a:rPr>
            </a:br>
            <a:r>
              <a:rPr lang="ru-RU" altLang="ru-RU" b="1">
                <a:solidFill>
                  <a:srgbClr val="663300"/>
                </a:solidFill>
              </a:rPr>
              <a:t>	Мне так жаль! Вернуть его обратно? </a:t>
            </a:r>
          </a:p>
        </p:txBody>
      </p:sp>
      <p:graphicFrame>
        <p:nvGraphicFramePr>
          <p:cNvPr id="45059" name="Object 4"/>
          <p:cNvGraphicFramePr>
            <a:graphicFrameLocks noChangeAspect="1"/>
          </p:cNvGraphicFramePr>
          <p:nvPr/>
        </p:nvGraphicFramePr>
        <p:xfrm>
          <a:off x="1150938" y="1557338"/>
          <a:ext cx="6840537" cy="486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Image" r:id="rId3" imgW="5015873" imgH="3568254" progId="Photoshop.Image.13">
                  <p:embed/>
                </p:oleObj>
              </mc:Choice>
              <mc:Fallback>
                <p:oleObj name="Image" r:id="rId3" imgW="5015873" imgH="3568254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1557338"/>
                        <a:ext cx="6840537" cy="486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908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8316912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0" y="990600"/>
            <a:ext cx="87122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eaLnBrk="1" hangingPunct="1">
              <a:lnSpc>
                <a:spcPct val="150000"/>
              </a:lnSpc>
              <a:buFontTx/>
              <a:buNone/>
            </a:pPr>
            <a:endParaRPr lang="ru-RU" altLang="ru-RU" sz="1600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7620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rgbClr val="663300"/>
                </a:solidFill>
              </a:rPr>
              <a:t>ST-</a:t>
            </a:r>
            <a:r>
              <a:rPr lang="ru-RU" altLang="ru-RU" b="1">
                <a:solidFill>
                  <a:srgbClr val="663300"/>
                </a:solidFill>
              </a:rPr>
              <a:t>анализатор</a:t>
            </a:r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228600" y="990600"/>
            <a:ext cx="87122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endParaRPr lang="ru-RU" altLang="ru-RU" sz="2200" b="1" u="sng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7110" name="Text Box 18"/>
          <p:cNvSpPr txBox="1">
            <a:spLocks noChangeArrowheads="1"/>
          </p:cNvSpPr>
          <p:nvPr/>
        </p:nvSpPr>
        <p:spPr bwMode="auto">
          <a:xfrm>
            <a:off x="3132138" y="3016250"/>
            <a:ext cx="11525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800" b="1">
                <a:solidFill>
                  <a:srgbClr val="0033CC"/>
                </a:solidFill>
                <a:latin typeface="Calibri" pitchFamily="34" charset="0"/>
              </a:rPr>
              <a:t>=</a:t>
            </a:r>
          </a:p>
        </p:txBody>
      </p:sp>
      <p:sp>
        <p:nvSpPr>
          <p:cNvPr id="47111" name="Text Box 18"/>
          <p:cNvSpPr txBox="1">
            <a:spLocks noChangeArrowheads="1"/>
          </p:cNvSpPr>
          <p:nvPr/>
        </p:nvSpPr>
        <p:spPr bwMode="auto">
          <a:xfrm>
            <a:off x="5076825" y="30162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800" b="1">
                <a:solidFill>
                  <a:srgbClr val="0033CC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5619" name="Text Box 6"/>
          <p:cNvSpPr txBox="1">
            <a:spLocks noChangeArrowheads="1"/>
          </p:cNvSpPr>
          <p:nvPr/>
        </p:nvSpPr>
        <p:spPr bwMode="auto">
          <a:xfrm>
            <a:off x="762000" y="6234113"/>
            <a:ext cx="7620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Соотношение </a:t>
            </a:r>
            <a:r>
              <a:rPr lang="en-US" altLang="ru-RU" b="1">
                <a:solidFill>
                  <a:srgbClr val="663300"/>
                </a:solidFill>
              </a:rPr>
              <a:t>T/QRS</a:t>
            </a:r>
            <a:endParaRPr lang="ru-RU" altLang="ru-RU" b="1">
              <a:solidFill>
                <a:srgbClr val="663300"/>
              </a:solidFill>
            </a:endParaRPr>
          </a:p>
        </p:txBody>
      </p:sp>
      <p:pic>
        <p:nvPicPr>
          <p:cNvPr id="47113" name="Picture 16" descr="Untitle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565400"/>
            <a:ext cx="14954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2505075"/>
            <a:ext cx="10953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8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92375"/>
            <a:ext cx="3024188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21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71438" y="-369888"/>
            <a:ext cx="9144000" cy="1143001"/>
          </a:xfrm>
        </p:spPr>
        <p:txBody>
          <a:bodyPr/>
          <a:lstStyle/>
          <a:p>
            <a:r>
              <a:rPr lang="ru-RU" altLang="ru-RU" sz="2800" smtClean="0">
                <a:solidFill>
                  <a:srgbClr val="FFFF00"/>
                </a:solidFill>
              </a:rPr>
              <a:t>Сравнительный анализ КТГ и ЭКГ+КТГ в течение родов</a:t>
            </a: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427038" y="3500438"/>
            <a:ext cx="8434387" cy="3127375"/>
            <a:chOff x="437358" y="1453620"/>
            <a:chExt cx="8191700" cy="2805061"/>
          </a:xfrm>
        </p:grpSpPr>
        <p:pic>
          <p:nvPicPr>
            <p:cNvPr id="48153" name="Рисунок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58" y="1453620"/>
              <a:ext cx="3701524" cy="2805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54" name="Рисунок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583" y="1453620"/>
              <a:ext cx="3889475" cy="2805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1826539" y="3249143"/>
              <a:ext cx="1742259" cy="36024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AUC </a:t>
              </a:r>
              <a:r>
                <a:rPr lang="ru-RU" sz="1400" dirty="0">
                  <a:solidFill>
                    <a:schemeClr val="tx1"/>
                  </a:solidFill>
                </a:rPr>
                <a:t>0,620		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228442" y="3249143"/>
              <a:ext cx="1742259" cy="36024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AUC 0,987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95808"/>
              </p:ext>
            </p:extLst>
          </p:nvPr>
        </p:nvGraphicFramePr>
        <p:xfrm>
          <a:off x="427038" y="476250"/>
          <a:ext cx="843438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614"/>
                <a:gridCol w="3077119"/>
                <a:gridCol w="3139654"/>
              </a:tblGrid>
              <a:tr h="638577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Чувствительность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endParaRPr lang="ru-RU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специфичность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КТГ, %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Чувствительность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/</a:t>
                      </a:r>
                      <a:endParaRPr lang="ru-RU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специфичность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ЭКГ+КТГ, %</a:t>
                      </a:r>
                      <a:endParaRPr lang="ru-RU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446" marR="91446"/>
                </a:tc>
              </a:tr>
              <a:tr h="4523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Нормальная КТГ (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FIGO1)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6" marR="91446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100/100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78,6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/98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/>
                </a:tc>
              </a:tr>
              <a:tr h="4523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ru-RU" sz="1600" b="1" dirty="0" err="1" smtClean="0">
                          <a:solidFill>
                            <a:srgbClr val="FF0000"/>
                          </a:solidFill>
                        </a:rPr>
                        <a:t>омнительная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КТГ (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FIGO2)</a:t>
                      </a:r>
                    </a:p>
                  </a:txBody>
                  <a:tcPr marL="91446" marR="91446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62,5/61,5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97,5/100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/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2570163" y="1836738"/>
            <a:ext cx="1081087" cy="465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47813" y="2924175"/>
            <a:ext cx="1885950" cy="36036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КТГ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95963" y="2924175"/>
            <a:ext cx="1885950" cy="36036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ЭКГ+КТГ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90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6" y="1268760"/>
            <a:ext cx="871309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2.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     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При решении вопроса о необходимости обезболивания родов в целом необходимо руководствоваться ФЗ РФ от 21 ноября 2011 г. № 323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ФЗ "Об основах охраны здоровья граждан в Российской Федерации": 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813911"/>
                </a:solidFill>
                <a:latin typeface="Times New Roman" pitchFamily="18" charset="0"/>
              </a:rPr>
              <a:t>Статья 19. Право на медицинскую помощь:</a:t>
            </a:r>
            <a:r>
              <a:rPr lang="ru-RU" sz="2000" i="1" dirty="0" smtClean="0">
                <a:solidFill>
                  <a:srgbClr val="813911"/>
                </a:solidFill>
                <a:latin typeface="Times New Roman" pitchFamily="18" charset="0"/>
              </a:rPr>
              <a:t> 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        </a:t>
            </a:r>
            <a:r>
              <a:rPr lang="ru-RU" sz="2000" dirty="0" smtClean="0">
                <a:solidFill>
                  <a:srgbClr val="813911"/>
                </a:solidFill>
                <a:latin typeface="Times New Roman" pitchFamily="18" charset="0"/>
              </a:rPr>
              <a:t>5. Пациент имеет право на: … 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solidFill>
                  <a:srgbClr val="813911"/>
                </a:solidFill>
                <a:latin typeface="Times New Roman" pitchFamily="18" charset="0"/>
              </a:rPr>
              <a:t>               </a:t>
            </a:r>
            <a:r>
              <a:rPr lang="ru-RU" sz="2000" i="1" dirty="0" smtClean="0">
                <a:solidFill>
                  <a:srgbClr val="813911"/>
                </a:solidFill>
                <a:latin typeface="Times New Roman" pitchFamily="18" charset="0"/>
              </a:rPr>
              <a:t>4</a:t>
            </a:r>
            <a:r>
              <a:rPr lang="ru-RU" sz="2000" b="1" i="1" dirty="0" smtClean="0">
                <a:solidFill>
                  <a:srgbClr val="813911"/>
                </a:solidFill>
                <a:latin typeface="Times New Roman" pitchFamily="18" charset="0"/>
              </a:rPr>
              <a:t>) облегчение боли, связанной с заболеванием и (или) медицинским вмешательством, доступными методами и лекарственными препаратами».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При отсутствии медицинских противопоказаний материнский запрос – достаточное медицинское показание для облегчения боли во время родов. </a:t>
            </a:r>
          </a:p>
        </p:txBody>
      </p:sp>
    </p:spTree>
    <p:extLst>
      <p:ext uri="{BB962C8B-B14F-4D97-AF65-F5344CB8AC3E}">
        <p14:creationId xmlns:p14="http://schemas.microsoft.com/office/powerpoint/2010/main" val="52690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FFFF00"/>
                </a:solidFill>
              </a:rPr>
              <a:t>Биохимическая верификация гипоксии плода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68313" y="981075"/>
            <a:ext cx="799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+mn-lt"/>
              </a:rPr>
              <a:t>Субъективность оценки по </a:t>
            </a:r>
            <a:r>
              <a:rPr lang="ru-RU" b="1" dirty="0" err="1">
                <a:solidFill>
                  <a:srgbClr val="FF0000"/>
                </a:solidFill>
                <a:latin typeface="+mn-lt"/>
              </a:rPr>
              <a:t>Апгар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, время на определение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pH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, методика забора крови, различные нормативы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pH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по данным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RCOG, ACOG, FIGO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.</a:t>
            </a:r>
          </a:p>
        </p:txBody>
      </p:sp>
      <p:pic>
        <p:nvPicPr>
          <p:cNvPr id="50180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51000"/>
            <a:ext cx="5791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http://www.8a.ru/kat/big/25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636713"/>
            <a:ext cx="25463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464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388" y="1095279"/>
            <a:ext cx="8569325" cy="465857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/>
        </p:spPr>
        <p:txBody>
          <a:bodyPr lIns="95591" tIns="47796" rIns="95591" bIns="47796">
            <a:spAutoFit/>
          </a:bodyPr>
          <a:lstStyle>
            <a:defPPr>
              <a:defRPr lang="ru-RU"/>
            </a:defPPr>
            <a:lvl1pPr defTabSz="955675"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defTabSz="955675"/>
            <a:lvl3pPr defTabSz="955675"/>
            <a:lvl4pPr defTabSz="955675"/>
            <a:lvl5pPr defTabSz="955675"/>
            <a:lvl6pPr marL="457200" defTabSz="955675" fontAlgn="base">
              <a:spcBef>
                <a:spcPct val="0"/>
              </a:spcBef>
              <a:spcAft>
                <a:spcPct val="0"/>
              </a:spcAft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Гипероксия тоже плохо!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9387" y="1874728"/>
            <a:ext cx="856932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2800" dirty="0" smtClean="0">
                <a:latin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A50021"/>
                </a:solidFill>
                <a:latin typeface="Times New Roman" pitchFamily="18" charset="0"/>
              </a:rPr>
              <a:t>J</a:t>
            </a:r>
            <a:r>
              <a:rPr lang="ru-RU" sz="2800" i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A50021"/>
                </a:solidFill>
                <a:latin typeface="Times New Roman" pitchFamily="18" charset="0"/>
              </a:rPr>
              <a:t>Neurosci</a:t>
            </a:r>
            <a:r>
              <a:rPr lang="en-US" sz="2800" i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en-US" sz="2800" i="1" dirty="0">
                <a:solidFill>
                  <a:srgbClr val="A50021"/>
                </a:solidFill>
                <a:latin typeface="Times New Roman" pitchFamily="18" charset="0"/>
              </a:rPr>
              <a:t>2008; </a:t>
            </a:r>
            <a:r>
              <a:rPr lang="en-US" sz="2800" i="1" dirty="0" smtClean="0">
                <a:solidFill>
                  <a:srgbClr val="A50021"/>
                </a:solidFill>
                <a:latin typeface="Times New Roman" pitchFamily="18" charset="0"/>
              </a:rPr>
              <a:t>28:1236</a:t>
            </a:r>
            <a:r>
              <a:rPr lang="ru-RU" sz="2800" i="1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2800" i="1" dirty="0" smtClean="0">
                <a:solidFill>
                  <a:srgbClr val="A50021"/>
                </a:solidFill>
                <a:latin typeface="Times New Roman" pitchFamily="18" charset="0"/>
              </a:rPr>
            </a:br>
            <a:endParaRPr lang="en-US" sz="2800" i="1" dirty="0">
              <a:solidFill>
                <a:srgbClr val="A50021"/>
              </a:solidFill>
              <a:latin typeface="Times New Roman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A50021"/>
                </a:solidFill>
                <a:latin typeface="Times New Roman" pitchFamily="18" charset="0"/>
              </a:rPr>
              <a:t>   </a:t>
            </a:r>
            <a:r>
              <a:rPr lang="en-US" sz="2800" i="1" dirty="0" smtClean="0">
                <a:solidFill>
                  <a:srgbClr val="A50021"/>
                </a:solidFill>
                <a:latin typeface="Times New Roman" pitchFamily="18" charset="0"/>
              </a:rPr>
              <a:t>J </a:t>
            </a:r>
            <a:r>
              <a:rPr lang="en-US" sz="2800" i="1" dirty="0" err="1">
                <a:solidFill>
                  <a:srgbClr val="A50021"/>
                </a:solidFill>
                <a:latin typeface="Times New Roman" pitchFamily="18" charset="0"/>
              </a:rPr>
              <a:t>Neurosci</a:t>
            </a:r>
            <a:r>
              <a:rPr lang="en-US" sz="2800" i="1" dirty="0">
                <a:solidFill>
                  <a:srgbClr val="A50021"/>
                </a:solidFill>
                <a:latin typeface="Times New Roman" pitchFamily="18" charset="0"/>
              </a:rPr>
              <a:t> Res 2006; </a:t>
            </a:r>
            <a:r>
              <a:rPr lang="en-US" sz="2800" i="1" dirty="0" smtClean="0">
                <a:solidFill>
                  <a:srgbClr val="A50021"/>
                </a:solidFill>
                <a:latin typeface="Times New Roman" pitchFamily="18" charset="0"/>
              </a:rPr>
              <a:t>84:306</a:t>
            </a:r>
            <a:r>
              <a:rPr lang="ru-RU" sz="2800" i="1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2800" i="1" dirty="0" smtClean="0">
                <a:solidFill>
                  <a:srgbClr val="A50021"/>
                </a:solidFill>
                <a:latin typeface="Times New Roman" pitchFamily="18" charset="0"/>
              </a:rPr>
            </a:br>
            <a:endParaRPr lang="en-US" sz="2800" i="1" dirty="0">
              <a:solidFill>
                <a:srgbClr val="A50021"/>
              </a:solidFill>
              <a:latin typeface="Times New Roman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A50021"/>
                </a:solidFill>
                <a:latin typeface="Times New Roman" pitchFamily="18" charset="0"/>
              </a:rPr>
              <a:t>  </a:t>
            </a:r>
            <a:r>
              <a:rPr lang="en-US" sz="2800" i="1" dirty="0" smtClean="0">
                <a:solidFill>
                  <a:srgbClr val="A50021"/>
                </a:solidFill>
                <a:latin typeface="Times New Roman" pitchFamily="18" charset="0"/>
              </a:rPr>
              <a:t>Cell </a:t>
            </a:r>
            <a:r>
              <a:rPr lang="en-US" sz="2800" i="1" dirty="0">
                <a:solidFill>
                  <a:srgbClr val="A50021"/>
                </a:solidFill>
                <a:latin typeface="Times New Roman" pitchFamily="18" charset="0"/>
              </a:rPr>
              <a:t>Death Differ 2006; </a:t>
            </a:r>
            <a:r>
              <a:rPr lang="en-US" sz="2800" i="1" dirty="0" smtClean="0">
                <a:solidFill>
                  <a:srgbClr val="A50021"/>
                </a:solidFill>
                <a:latin typeface="Times New Roman" pitchFamily="18" charset="0"/>
              </a:rPr>
              <a:t>13:1097</a:t>
            </a:r>
            <a:r>
              <a:rPr lang="ru-RU" sz="2800" i="1" dirty="0" smtClean="0">
                <a:solidFill>
                  <a:srgbClr val="A50021"/>
                </a:solidFill>
                <a:latin typeface="Times New Roman" pitchFamily="18" charset="0"/>
              </a:rPr>
              <a:t/>
            </a:r>
            <a:br>
              <a:rPr lang="ru-RU" sz="2800" i="1" dirty="0" smtClean="0">
                <a:solidFill>
                  <a:srgbClr val="A50021"/>
                </a:solidFill>
                <a:latin typeface="Times New Roman" pitchFamily="18" charset="0"/>
              </a:rPr>
            </a:br>
            <a:endParaRPr lang="ru-RU" sz="2800" i="1" dirty="0" smtClean="0">
              <a:solidFill>
                <a:srgbClr val="A50021"/>
              </a:solidFill>
              <a:latin typeface="Times New Roman" pitchFamily="18" charset="0"/>
            </a:endParaRP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800" i="1" dirty="0" smtClean="0">
                <a:solidFill>
                  <a:srgbClr val="A50021"/>
                </a:solidFill>
                <a:latin typeface="Times New Roman" pitchFamily="18" charset="0"/>
              </a:rPr>
              <a:t>  </a:t>
            </a:r>
            <a:r>
              <a:rPr lang="hr-HR" sz="2800" i="1" dirty="0" err="1" smtClean="0">
                <a:solidFill>
                  <a:srgbClr val="A50021"/>
                </a:solidFill>
                <a:latin typeface="Times New Roman" pitchFamily="18" charset="0"/>
              </a:rPr>
              <a:t>Neurobiol</a:t>
            </a:r>
            <a:r>
              <a:rPr lang="hr-HR" sz="2800" i="1" dirty="0" smtClean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hr-HR" sz="2800" i="1" dirty="0" err="1">
                <a:solidFill>
                  <a:srgbClr val="A50021"/>
                </a:solidFill>
                <a:latin typeface="Times New Roman" pitchFamily="18" charset="0"/>
              </a:rPr>
              <a:t>Dis</a:t>
            </a:r>
            <a:r>
              <a:rPr lang="hr-HR" sz="2800" i="1" dirty="0">
                <a:solidFill>
                  <a:srgbClr val="A50021"/>
                </a:solidFill>
                <a:latin typeface="Times New Roman" pitchFamily="18" charset="0"/>
              </a:rPr>
              <a:t> 2004; </a:t>
            </a:r>
            <a:r>
              <a:rPr lang="hr-HR" sz="2800" i="1" dirty="0" smtClean="0">
                <a:solidFill>
                  <a:srgbClr val="A50021"/>
                </a:solidFill>
                <a:latin typeface="Times New Roman" pitchFamily="18" charset="0"/>
              </a:rPr>
              <a:t>17:273</a:t>
            </a:r>
            <a:endParaRPr lang="ru-RU" sz="2800" dirty="0" smtClean="0">
              <a:latin typeface="Times New Roman" pitchFamily="18" charset="0"/>
            </a:endParaRPr>
          </a:p>
        </p:txBody>
      </p:sp>
      <p:pic>
        <p:nvPicPr>
          <p:cNvPr id="4" name="Изображение 3" descr="Снимок экрана 2015-03-11 в 14.18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480" y="3573016"/>
            <a:ext cx="2487033" cy="18542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5" name="Изображение 4" descr="Снимок экрана 2015-03-11 в 14.19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36313"/>
            <a:ext cx="2521879" cy="8454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Изображение 5" descr="Снимок экрана 2015-03-11 в 14.18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080" y="5636313"/>
            <a:ext cx="4931791" cy="8454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Изображение 8" descr="Снимок экрана 2015-03-11 в 14.13.07 cop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480" y="1107011"/>
            <a:ext cx="3153363" cy="99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7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387" y="1096963"/>
            <a:ext cx="8569325" cy="835189"/>
          </a:xfrm>
          <a:prstGeom prst="rect">
            <a:avLst/>
          </a:prstGeom>
          <a:solidFill>
            <a:schemeClr val="accent6">
              <a:lumMod val="40000"/>
              <a:lumOff val="60000"/>
              <a:alpha val="40000"/>
            </a:schemeClr>
          </a:solidFill>
          <a:ln>
            <a:noFill/>
          </a:ln>
          <a:effectLst/>
        </p:spPr>
        <p:txBody>
          <a:bodyPr lIns="95591" tIns="47796" rIns="95591" bIns="47796">
            <a:spAutoFit/>
          </a:bodyPr>
          <a:lstStyle>
            <a:defPPr>
              <a:defRPr lang="ru-RU"/>
            </a:defPPr>
            <a:lvl1pPr defTabSz="955675" eaLnBrk="0" hangingPunct="0"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defTabSz="955675"/>
            <a:lvl3pPr defTabSz="955675"/>
            <a:lvl4pPr defTabSz="955675"/>
            <a:lvl5pPr defTabSz="955675"/>
            <a:lvl6pPr marL="457200" defTabSz="955675" fontAlgn="base">
              <a:spcBef>
                <a:spcPct val="0"/>
              </a:spcBef>
              <a:spcAft>
                <a:spcPct val="0"/>
              </a:spcAft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ru-RU" dirty="0"/>
              <a:t>Боль и удовлетворенность женщин применением обезболивания в родах </a:t>
            </a:r>
            <a:r>
              <a:rPr lang="ru-RU" b="0" i="1" dirty="0" smtClean="0"/>
              <a:t>(</a:t>
            </a:r>
            <a:r>
              <a:rPr lang="ru-RU" b="0" i="1" dirty="0"/>
              <a:t>систематический обзор)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9512" y="2708920"/>
            <a:ext cx="439248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  во </a:t>
            </a:r>
            <a:r>
              <a:rPr lang="ru-RU" sz="2000" dirty="0">
                <a:latin typeface="Times New Roman" pitchFamily="18" charset="0"/>
              </a:rPr>
              <a:t>многих странах</a:t>
            </a: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  на </a:t>
            </a:r>
            <a:r>
              <a:rPr lang="ru-RU" sz="2000" dirty="0">
                <a:latin typeface="Times New Roman" pitchFamily="18" charset="0"/>
              </a:rPr>
              <a:t>протяжении более 30 лет</a:t>
            </a: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  при </a:t>
            </a:r>
            <a:r>
              <a:rPr lang="ru-RU" sz="2000" dirty="0">
                <a:latin typeface="Times New Roman" pitchFamily="18" charset="0"/>
              </a:rPr>
              <a:t>выполнении ЭА регулярно 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   или </a:t>
            </a:r>
            <a:r>
              <a:rPr lang="ru-RU" sz="2000" dirty="0">
                <a:latin typeface="Times New Roman" pitchFamily="18" charset="0"/>
              </a:rPr>
              <a:t>редко</a:t>
            </a: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  сквозь </a:t>
            </a:r>
            <a:r>
              <a:rPr lang="ru-RU" sz="2000" dirty="0">
                <a:latin typeface="Times New Roman" pitchFamily="18" charset="0"/>
              </a:rPr>
              <a:t>широкое разнообразие 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   дизайна исследований </a:t>
            </a:r>
            <a:r>
              <a:rPr lang="ru-RU" sz="2000" dirty="0">
                <a:latin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</a:rPr>
              <a:t>методов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6479463"/>
            <a:ext cx="85693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600" i="1" dirty="0" err="1" smtClean="0">
                <a:solidFill>
                  <a:srgbClr val="800000"/>
                </a:solidFill>
                <a:latin typeface="Times New Roman" pitchFamily="18" charset="0"/>
              </a:rPr>
              <a:t>Hodnett</a:t>
            </a:r>
            <a:r>
              <a:rPr lang="en-US" sz="1600" i="1" dirty="0" smtClean="0">
                <a:solidFill>
                  <a:srgbClr val="800000"/>
                </a:solidFill>
                <a:latin typeface="Times New Roman" pitchFamily="18" charset="0"/>
              </a:rPr>
              <a:t> ED. Am J  </a:t>
            </a:r>
            <a:r>
              <a:rPr lang="en-US" sz="1600" i="1" dirty="0" err="1" smtClean="0">
                <a:solidFill>
                  <a:srgbClr val="800000"/>
                </a:solidFill>
                <a:latin typeface="Times New Roman" pitchFamily="18" charset="0"/>
              </a:rPr>
              <a:t>Obstet</a:t>
            </a:r>
            <a:r>
              <a:rPr lang="en-US" sz="1600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800000"/>
                </a:solidFill>
                <a:latin typeface="Times New Roman" pitchFamily="18" charset="0"/>
              </a:rPr>
              <a:t>Gynecol</a:t>
            </a:r>
            <a:r>
              <a:rPr lang="en-US" sz="1600" i="1" dirty="0" smtClean="0">
                <a:solidFill>
                  <a:srgbClr val="800000"/>
                </a:solidFill>
                <a:latin typeface="Times New Roman" pitchFamily="18" charset="0"/>
              </a:rPr>
              <a:t> 2002; 186: S160–172</a:t>
            </a:r>
            <a:r>
              <a:rPr lang="ru-RU" sz="1600" i="1" dirty="0" smtClean="0">
                <a:solidFill>
                  <a:srgbClr val="800000"/>
                </a:solidFill>
                <a:latin typeface="Times New Roman" pitchFamily="18" charset="0"/>
              </a:rPr>
              <a:t>  </a:t>
            </a:r>
            <a:endParaRPr lang="ru-RU" sz="1600" i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9386" y="2133895"/>
            <a:ext cx="8569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Результаты влияния боли и обезболивания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на 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степень удовлетворенности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в 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родах совместимы</a:t>
            </a:r>
            <a:r>
              <a:rPr lang="ru-RU" i="1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72862" y="5445224"/>
            <a:ext cx="86472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Боль 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и обезболивание обычно не играют 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ведущей 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роли в удовлетворенности родами, </a:t>
            </a:r>
            <a:r>
              <a:rPr lang="ru-RU" b="1" dirty="0" smtClean="0">
                <a:solidFill>
                  <a:schemeClr val="accent1">
                    <a:lumMod val="95000"/>
                  </a:schemeClr>
                </a:solidFill>
                <a:latin typeface="Times New Roman" pitchFamily="18" charset="0"/>
              </a:rPr>
              <a:t>если </a:t>
            </a:r>
            <a:r>
              <a:rPr lang="ru-RU" b="1" dirty="0">
                <a:solidFill>
                  <a:schemeClr val="accent1">
                    <a:lumMod val="95000"/>
                  </a:schemeClr>
                </a:solidFill>
                <a:latin typeface="Times New Roman" pitchFamily="18" charset="0"/>
              </a:rPr>
              <a:t>ожидания в отношении чего-либо </a:t>
            </a:r>
            <a:r>
              <a:rPr lang="ru-RU" b="1" dirty="0" smtClean="0">
                <a:solidFill>
                  <a:schemeClr val="accent1">
                    <a:lumMod val="95000"/>
                  </a:schemeClr>
                </a:solidFill>
                <a:latin typeface="Times New Roman" pitchFamily="18" charset="0"/>
              </a:rPr>
              <a:t>не остаются неудовлетворенными</a:t>
            </a:r>
            <a:endParaRPr lang="ru-RU" b="1" dirty="0">
              <a:solidFill>
                <a:schemeClr val="accent1">
                  <a:lumMod val="9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498" y="6475019"/>
            <a:ext cx="1067105" cy="388038"/>
          </a:xfrm>
          <a:prstGeom prst="rect">
            <a:avLst/>
          </a:prstGeom>
        </p:spPr>
      </p:pic>
      <p:pic>
        <p:nvPicPr>
          <p:cNvPr id="5" name="Изображение 4" descr="54e1e652a49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33" y="2852936"/>
            <a:ext cx="4176711" cy="256733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449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468313" y="1268413"/>
            <a:ext cx="563086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88925"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2000" b="1">
                <a:solidFill>
                  <a:srgbClr val="FF9900"/>
                </a:solidFill>
              </a:rPr>
              <a:t> </a:t>
            </a:r>
            <a:r>
              <a:rPr lang="ru-RU" altLang="ru-RU" sz="2000" b="1"/>
              <a:t>Отсутствие информации </a:t>
            </a:r>
            <a:br>
              <a:rPr lang="ru-RU" altLang="ru-RU" sz="2000" b="1"/>
            </a:br>
            <a:r>
              <a:rPr lang="ru-RU" altLang="ru-RU" sz="2000" b="1"/>
              <a:t>      и согласия женщины</a:t>
            </a:r>
          </a:p>
          <a:p>
            <a:pPr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2000" b="1"/>
              <a:t> «Ну, если бы я знала, что все так будет,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en-US" altLang="ru-RU" sz="2000" b="1"/>
              <a:t>  </a:t>
            </a:r>
            <a:r>
              <a:rPr lang="ru-RU" altLang="ru-RU" sz="2000" b="1"/>
              <a:t> </a:t>
            </a:r>
            <a:r>
              <a:rPr lang="en-US" altLang="ru-RU" sz="2000" b="1"/>
              <a:t>  </a:t>
            </a:r>
            <a:r>
              <a:rPr lang="ru-RU" altLang="ru-RU" sz="2000" b="1"/>
              <a:t> я бы ни за что не согласилась»</a:t>
            </a:r>
          </a:p>
          <a:p>
            <a:pPr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2000" b="1"/>
              <a:t> Слишком долго идет анестезиолог</a:t>
            </a:r>
          </a:p>
          <a:p>
            <a:pPr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2000" b="1"/>
              <a:t> Потеря доверия к анестезиологу</a:t>
            </a:r>
          </a:p>
          <a:p>
            <a:pPr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2000" b="1"/>
              <a:t> Боль в месте спинномозговой </a:t>
            </a:r>
            <a:br>
              <a:rPr lang="ru-RU" altLang="ru-RU" sz="2000" b="1"/>
            </a:br>
            <a:r>
              <a:rPr lang="ru-RU" altLang="ru-RU" sz="2000" b="1"/>
              <a:t>      или эпидуральной пункции</a:t>
            </a:r>
          </a:p>
          <a:p>
            <a:pPr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2000" b="1"/>
              <a:t> Неудовлетворительное качество анестезии</a:t>
            </a:r>
          </a:p>
          <a:p>
            <a:pPr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2000" b="1"/>
              <a:t> Анестезиолог не навестил женщину </a:t>
            </a:r>
            <a:br>
              <a:rPr lang="ru-RU" altLang="ru-RU" sz="2000" b="1"/>
            </a:br>
            <a:r>
              <a:rPr lang="ru-RU" altLang="ru-RU" sz="2000" b="1"/>
              <a:t>     после родов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68313" y="188913"/>
            <a:ext cx="848518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Основные причины недовольства матерей </a:t>
            </a:r>
          </a:p>
        </p:txBody>
      </p:sp>
      <p:pic>
        <p:nvPicPr>
          <p:cNvPr id="54276" name="Picture 4" descr="42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12875"/>
            <a:ext cx="2708275" cy="4103688"/>
          </a:xfrm>
          <a:prstGeom prst="rect">
            <a:avLst/>
          </a:prstGeom>
          <a:noFill/>
          <a:ln w="38100" cmpd="dbl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424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59732" y="5373216"/>
            <a:ext cx="4824535" cy="6505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96938" eaLnBrk="0" hangingPunct="0">
              <a:tabLst>
                <a:tab pos="717550" algn="l"/>
              </a:tabLst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2" name="Picture 1" descr="Screen Shot 2015-02-18 at 11.02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099666"/>
            <a:ext cx="67818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7" y="1267432"/>
            <a:ext cx="85693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1.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     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До 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25–30%</a:t>
            </a:r>
            <a:r>
              <a:rPr lang="ru-RU" sz="2000" dirty="0" smtClean="0">
                <a:latin typeface="Times New Roman" pitchFamily="18" charset="0"/>
              </a:rPr>
              <a:t> женщин характеризуют родовую боль как сильную, чрезмерную, и соответственно боль может нанести  вред, как организму матери,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так и плода и новорождённого.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48" y="2996952"/>
            <a:ext cx="2304504" cy="3653773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8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ChangeArrowheads="1"/>
          </p:cNvSpPr>
          <p:nvPr/>
        </p:nvSpPr>
        <p:spPr bwMode="auto">
          <a:xfrm>
            <a:off x="468313" y="1268413"/>
            <a:ext cx="410368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65113"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Повышенное потребление 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en-US" altLang="ru-RU" sz="2000" b="1"/>
              <a:t>     </a:t>
            </a:r>
            <a:r>
              <a:rPr lang="ru-RU" altLang="ru-RU" sz="2000" b="1"/>
              <a:t>кислорода</a:t>
            </a:r>
            <a:r>
              <a:rPr lang="en-US" altLang="ru-RU" sz="2000" b="1"/>
              <a:t/>
            </a:r>
            <a:br>
              <a:rPr lang="en-US" altLang="ru-RU" sz="2000" b="1"/>
            </a:br>
            <a:endParaRPr lang="ru-RU" altLang="ru-RU" sz="2000" b="1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Повышенный метаболизм 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en-US" altLang="ru-RU" sz="2000" b="1"/>
              <a:t>     </a:t>
            </a:r>
            <a:r>
              <a:rPr lang="ru-RU" altLang="ru-RU" sz="2000" b="1"/>
              <a:t>углеводов</a:t>
            </a:r>
            <a:r>
              <a:rPr lang="en-US" altLang="ru-RU" sz="2000" b="1"/>
              <a:t/>
            </a:r>
            <a:br>
              <a:rPr lang="en-US" altLang="ru-RU" sz="2000" b="1"/>
            </a:br>
            <a:endParaRPr lang="ru-RU" altLang="ru-RU" sz="2000" b="1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Метаболический ацидоз</a:t>
            </a:r>
            <a:r>
              <a:rPr lang="en-US" altLang="ru-RU" sz="2000" b="1"/>
              <a:t/>
            </a:r>
            <a:br>
              <a:rPr lang="en-US" altLang="ru-RU" sz="2000" b="1"/>
            </a:br>
            <a:endParaRPr lang="ru-RU" altLang="ru-RU" sz="2000" b="1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 Избыточное высвобождение 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en-US" altLang="ru-RU" sz="2000" b="1"/>
              <a:t>     </a:t>
            </a:r>
            <a:r>
              <a:rPr lang="ru-RU" altLang="ru-RU" sz="2000" b="1"/>
              <a:t>стрессовых гормонов </a:t>
            </a:r>
            <a:br>
              <a:rPr lang="ru-RU" altLang="ru-RU" sz="2000" b="1"/>
            </a:br>
            <a:r>
              <a:rPr lang="ru-RU" altLang="ru-RU" sz="2000" b="1"/>
              <a:t>     (адреналин, норадреналин, 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en-US" altLang="ru-RU" sz="2000" b="1"/>
              <a:t>     </a:t>
            </a:r>
            <a:r>
              <a:rPr lang="ru-RU" altLang="ru-RU" sz="2000" b="1"/>
              <a:t>кортизон и кортизол)</a:t>
            </a:r>
            <a:r>
              <a:rPr lang="en-US" altLang="ru-RU" sz="2000" b="1"/>
              <a:t/>
            </a:r>
            <a:br>
              <a:rPr lang="en-US" altLang="ru-RU" sz="2000" b="1"/>
            </a:br>
            <a:endParaRPr lang="ru-RU" altLang="ru-RU" sz="2000" b="1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Гипервентиляция</a:t>
            </a:r>
          </a:p>
        </p:txBody>
      </p:sp>
      <p:sp>
        <p:nvSpPr>
          <p:cNvPr id="11267" name="Rectangle 14"/>
          <p:cNvSpPr>
            <a:spLocks noChangeArrowheads="1"/>
          </p:cNvSpPr>
          <p:nvPr/>
        </p:nvSpPr>
        <p:spPr bwMode="auto">
          <a:xfrm>
            <a:off x="468313" y="201613"/>
            <a:ext cx="84582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  <a:latin typeface="Calibri" pitchFamily="34" charset="0"/>
              </a:rPr>
              <a:t>Результаты воздействия стресса </a:t>
            </a:r>
            <a:br>
              <a:rPr lang="ru-RU" altLang="ru-RU" b="1">
                <a:solidFill>
                  <a:srgbClr val="663300"/>
                </a:solidFill>
                <a:latin typeface="Calibri" pitchFamily="34" charset="0"/>
              </a:rPr>
            </a:br>
            <a:r>
              <a:rPr lang="ru-RU" altLang="ru-RU" b="1">
                <a:solidFill>
                  <a:srgbClr val="663300"/>
                </a:solidFill>
                <a:latin typeface="Calibri" pitchFamily="34" charset="0"/>
              </a:rPr>
              <a:t>и родовой боли</a:t>
            </a:r>
          </a:p>
        </p:txBody>
      </p:sp>
      <p:pic>
        <p:nvPicPr>
          <p:cNvPr id="11268" name="Picture 19" descr="thumb_b_WSART13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40465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863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468313" y="1268413"/>
            <a:ext cx="8294687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Стимуляция </a:t>
            </a:r>
            <a:r>
              <a:rPr lang="ru-RU" altLang="ru-RU" sz="2000" b="1">
                <a:solidFill>
                  <a:srgbClr val="FF0000"/>
                </a:solidFill>
              </a:rPr>
              <a:t>α</a:t>
            </a:r>
            <a:r>
              <a:rPr lang="ru-RU" altLang="ru-RU" sz="2000" b="1"/>
              <a:t>-адренорецепторов </a:t>
            </a:r>
            <a:r>
              <a:rPr lang="ru-RU" altLang="ru-RU" sz="2000" b="1">
                <a:solidFill>
                  <a:srgbClr val="FF0000"/>
                </a:solidFill>
              </a:rPr>
              <a:t>=&gt;</a:t>
            </a:r>
            <a:r>
              <a:rPr lang="ru-RU" altLang="ru-RU" sz="2000" b="1"/>
              <a:t> вазоконстрикция </a:t>
            </a:r>
            <a:r>
              <a:rPr lang="ru-RU" altLang="ru-RU" sz="2000" b="1">
                <a:solidFill>
                  <a:srgbClr val="FF0000"/>
                </a:solidFill>
              </a:rPr>
              <a:t>=&gt;</a:t>
            </a:r>
            <a:r>
              <a:rPr lang="ru-RU" altLang="ru-RU" sz="2000" b="1"/>
              <a:t> снижение плацентарной перфузии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Стимуляция </a:t>
            </a:r>
            <a:r>
              <a:rPr lang="ru-RU" altLang="ru-RU" sz="2000" b="1">
                <a:solidFill>
                  <a:srgbClr val="FF0000"/>
                </a:solidFill>
              </a:rPr>
              <a:t>β</a:t>
            </a:r>
            <a:r>
              <a:rPr lang="ru-RU" altLang="ru-RU" sz="2000" b="1"/>
              <a:t>-адренорецепторов </a:t>
            </a:r>
            <a:r>
              <a:rPr lang="ru-RU" altLang="ru-RU" sz="2000" b="1">
                <a:solidFill>
                  <a:srgbClr val="FF0000"/>
                </a:solidFill>
              </a:rPr>
              <a:t>=&gt;</a:t>
            </a:r>
            <a:r>
              <a:rPr lang="ru-RU" altLang="ru-RU" sz="2000" b="1"/>
              <a:t> пролонгирование родов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Повышенный уровень адреналина </a:t>
            </a:r>
            <a:r>
              <a:rPr lang="ru-RU" altLang="ru-RU" sz="2000" b="1">
                <a:solidFill>
                  <a:srgbClr val="FF0000"/>
                </a:solidFill>
              </a:rPr>
              <a:t>=&gt;</a:t>
            </a:r>
            <a:r>
              <a:rPr lang="ru-RU" altLang="ru-RU" sz="2000" b="1"/>
              <a:t> дискоординация родовой деятельности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Повышенный уровень норадреналина </a:t>
            </a:r>
            <a:r>
              <a:rPr lang="ru-RU" altLang="ru-RU" sz="2000" b="1">
                <a:solidFill>
                  <a:srgbClr val="FF0000"/>
                </a:solidFill>
              </a:rPr>
              <a:t>=&gt;</a:t>
            </a:r>
            <a:r>
              <a:rPr lang="ru-RU" altLang="ru-RU" sz="2000" b="1"/>
              <a:t> маточно-плацентарная вазоконстрикция </a:t>
            </a:r>
            <a:r>
              <a:rPr lang="ru-RU" altLang="ru-RU" sz="2000" b="1">
                <a:solidFill>
                  <a:srgbClr val="FF0000"/>
                </a:solidFill>
              </a:rPr>
              <a:t>=&gt;</a:t>
            </a:r>
            <a:r>
              <a:rPr lang="ru-RU" altLang="ru-RU" sz="2000" b="1"/>
              <a:t> гипоксия плода</a:t>
            </a:r>
            <a:r>
              <a:rPr lang="ru-RU" altLang="ru-RU" sz="2000" b="1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68313" y="188913"/>
            <a:ext cx="84582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  <a:latin typeface="Calibri" pitchFamily="34" charset="0"/>
              </a:rPr>
              <a:t>Влияние катехоламинов на процесс родов</a:t>
            </a:r>
          </a:p>
        </p:txBody>
      </p:sp>
    </p:spTree>
    <p:extLst>
      <p:ext uri="{BB962C8B-B14F-4D97-AF65-F5344CB8AC3E}">
        <p14:creationId xmlns:p14="http://schemas.microsoft.com/office/powerpoint/2010/main" val="353966182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68313" y="188913"/>
            <a:ext cx="84582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chemeClr val="accent1"/>
                </a:solidFill>
              </a:rPr>
              <a:t>Последствия гипервентиляции у роженицы 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68313" y="1268413"/>
            <a:ext cx="73437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65113"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>
                <a:latin typeface="Calibri" pitchFamily="34" charset="0"/>
              </a:rPr>
              <a:t>Развитие кислородного дефицита у матери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u-RU" altLang="ru-RU" sz="2000" b="1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>
                <a:latin typeface="Calibri" pitchFamily="34" charset="0"/>
              </a:rPr>
              <a:t>Гипокапния </a:t>
            </a:r>
            <a:r>
              <a:rPr lang="ru-RU" altLang="ru-RU" sz="2000" b="1">
                <a:solidFill>
                  <a:srgbClr val="FF0000"/>
                </a:solidFill>
                <a:latin typeface="Calibri" pitchFamily="34" charset="0"/>
              </a:rPr>
              <a:t>=&gt;</a:t>
            </a:r>
            <a:r>
              <a:rPr lang="ru-RU" altLang="ru-RU" sz="2000" b="1">
                <a:latin typeface="Calibri" pitchFamily="34" charset="0"/>
              </a:rPr>
              <a:t> вазоконстрикция </a:t>
            </a:r>
            <a:r>
              <a:rPr lang="ru-RU" altLang="ru-RU" sz="2000" b="1">
                <a:solidFill>
                  <a:srgbClr val="FF0000"/>
                </a:solidFill>
                <a:latin typeface="Calibri" pitchFamily="34" charset="0"/>
              </a:rPr>
              <a:t>=&gt;</a:t>
            </a:r>
            <a:r>
              <a:rPr lang="ru-RU" altLang="ru-RU" sz="2000" b="1">
                <a:latin typeface="Calibri" pitchFamily="34" charset="0"/>
              </a:rPr>
              <a:t> снижение мозгового, </a:t>
            </a:r>
            <a:r>
              <a:rPr lang="en-US" altLang="ru-RU" sz="2000" b="1">
                <a:latin typeface="Calibri" pitchFamily="34" charset="0"/>
              </a:rPr>
              <a:t/>
            </a:r>
            <a:br>
              <a:rPr lang="en-US" altLang="ru-RU" sz="2000" b="1">
                <a:latin typeface="Calibri" pitchFamily="34" charset="0"/>
              </a:rPr>
            </a:br>
            <a:r>
              <a:rPr lang="en-US" altLang="ru-RU" sz="2000" b="1">
                <a:latin typeface="Calibri" pitchFamily="34" charset="0"/>
              </a:rPr>
              <a:t>     </a:t>
            </a:r>
            <a:r>
              <a:rPr lang="ru-RU" altLang="ru-RU" sz="2000" b="1">
                <a:latin typeface="Calibri" pitchFamily="34" charset="0"/>
              </a:rPr>
              <a:t>пуповинного и маточно-плацентарного кровотока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u-RU" altLang="ru-RU" sz="2000" b="1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>
                <a:latin typeface="Calibri" pitchFamily="34" charset="0"/>
              </a:rPr>
              <a:t>Дыхательный алкалоз </a:t>
            </a:r>
            <a:r>
              <a:rPr lang="ru-RU" altLang="ru-RU" sz="2000" b="1">
                <a:solidFill>
                  <a:srgbClr val="FF0000"/>
                </a:solidFill>
                <a:latin typeface="Calibri" pitchFamily="34" charset="0"/>
              </a:rPr>
              <a:t>=&gt;</a:t>
            </a:r>
            <a:r>
              <a:rPr lang="ru-RU" altLang="ru-RU" sz="2000" b="1">
                <a:latin typeface="Calibri" pitchFamily="34" charset="0"/>
              </a:rPr>
              <a:t> сдвиг влево кривой диссоциации </a:t>
            </a:r>
            <a:r>
              <a:rPr lang="en-US" altLang="ru-RU" sz="2000" b="1">
                <a:latin typeface="Calibri" pitchFamily="34" charset="0"/>
              </a:rPr>
              <a:t/>
            </a:r>
            <a:br>
              <a:rPr lang="en-US" altLang="ru-RU" sz="2000" b="1">
                <a:latin typeface="Calibri" pitchFamily="34" charset="0"/>
              </a:rPr>
            </a:br>
            <a:r>
              <a:rPr lang="en-US" altLang="ru-RU" sz="2000" b="1">
                <a:latin typeface="Calibri" pitchFamily="34" charset="0"/>
              </a:rPr>
              <a:t>     </a:t>
            </a:r>
            <a:r>
              <a:rPr lang="ru-RU" altLang="ru-RU" sz="2000" b="1">
                <a:latin typeface="Calibri" pitchFamily="34" charset="0"/>
              </a:rPr>
              <a:t>гемоглобина </a:t>
            </a:r>
            <a:r>
              <a:rPr lang="ru-RU" altLang="ru-RU" sz="2000" b="1">
                <a:solidFill>
                  <a:srgbClr val="FF0000"/>
                </a:solidFill>
                <a:latin typeface="Calibri" pitchFamily="34" charset="0"/>
              </a:rPr>
              <a:t>=&gt;</a:t>
            </a:r>
            <a:r>
              <a:rPr lang="ru-RU" altLang="ru-RU" sz="2000" b="1">
                <a:latin typeface="Calibri" pitchFamily="34" charset="0"/>
              </a:rPr>
              <a:t> ухудшение отдачи кислорода в тканях</a:t>
            </a:r>
            <a:r>
              <a:rPr lang="en-US" altLang="ru-RU" sz="2000" b="1">
                <a:latin typeface="Calibri" pitchFamily="34" charset="0"/>
              </a:rPr>
              <a:t/>
            </a:r>
            <a:br>
              <a:rPr lang="en-US" altLang="ru-RU" sz="2000" b="1">
                <a:latin typeface="Calibri" pitchFamily="34" charset="0"/>
              </a:rPr>
            </a:br>
            <a:r>
              <a:rPr lang="en-US" altLang="ru-RU" sz="2000" b="1">
                <a:latin typeface="Calibri" pitchFamily="34" charset="0"/>
              </a:rPr>
              <a:t>  </a:t>
            </a:r>
            <a:r>
              <a:rPr lang="ru-RU" altLang="ru-RU" sz="2000" b="1">
                <a:latin typeface="Calibri" pitchFamily="34" charset="0"/>
              </a:rPr>
              <a:t> </a:t>
            </a:r>
            <a:r>
              <a:rPr lang="en-US" altLang="ru-RU" sz="2000" b="1">
                <a:latin typeface="Calibri" pitchFamily="34" charset="0"/>
              </a:rPr>
              <a:t>  </a:t>
            </a:r>
            <a:r>
              <a:rPr lang="ru-RU" altLang="ru-RU" sz="2000" b="1">
                <a:latin typeface="Calibri" pitchFamily="34" charset="0"/>
              </a:rPr>
              <a:t>матери и крови плода 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485900" y="4508500"/>
            <a:ext cx="6172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663300"/>
                </a:solidFill>
                <a:latin typeface="Calibri" pitchFamily="34" charset="0"/>
              </a:rPr>
              <a:t>Все эти стрессовые реакции могут быть ослаблены </a:t>
            </a:r>
            <a:r>
              <a:rPr lang="en-US" altLang="ru-RU" sz="2000" b="1">
                <a:solidFill>
                  <a:srgbClr val="663300"/>
                </a:solidFill>
                <a:latin typeface="Calibri" pitchFamily="34" charset="0"/>
              </a:rPr>
              <a:t/>
            </a:r>
            <a:br>
              <a:rPr lang="en-US" altLang="ru-RU" sz="2000" b="1">
                <a:solidFill>
                  <a:srgbClr val="663300"/>
                </a:solidFill>
                <a:latin typeface="Calibri" pitchFamily="34" charset="0"/>
              </a:rPr>
            </a:br>
            <a:r>
              <a:rPr lang="ru-RU" altLang="ru-RU" sz="2000" b="1">
                <a:solidFill>
                  <a:srgbClr val="663300"/>
                </a:solidFill>
                <a:latin typeface="Calibri" pitchFamily="34" charset="0"/>
              </a:rPr>
              <a:t>или даже полностью сняты адекватным обезболиванием</a:t>
            </a:r>
          </a:p>
        </p:txBody>
      </p:sp>
      <p:pic>
        <p:nvPicPr>
          <p:cNvPr id="13317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876800"/>
            <a:ext cx="15367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962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57338"/>
            <a:ext cx="7920038" cy="30241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Clr>
                <a:srgbClr val="FF9900"/>
              </a:buClr>
              <a:buFont typeface="Wingdings" pitchFamily="2" charset="2"/>
              <a:buChar char="§"/>
            </a:pPr>
            <a:r>
              <a:rPr lang="ru-RU" altLang="ru-RU" sz="22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Боль в родах в отличие от сильной боли другой этиологии</a:t>
            </a:r>
            <a:br>
              <a:rPr lang="ru-RU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</a:t>
            </a:r>
            <a:r>
              <a:rPr lang="ru-RU" alt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имеет смысловую нагрузку</a:t>
            </a:r>
          </a:p>
          <a:p>
            <a:pPr marL="0" indent="0">
              <a:buClr>
                <a:srgbClr val="FF9900"/>
              </a:buClr>
              <a:buFont typeface="Wingdings" pitchFamily="2" charset="2"/>
              <a:buChar char="§"/>
            </a:pPr>
            <a:r>
              <a:rPr lang="ru-RU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Лечение боли в родах следует выполнять исходя </a:t>
            </a:r>
            <a:br>
              <a:rPr lang="ru-RU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из этой особенности</a:t>
            </a:r>
          </a:p>
          <a:p>
            <a:pPr marL="0" indent="0">
              <a:buClr>
                <a:srgbClr val="FF9900"/>
              </a:buClr>
              <a:buFont typeface="Wingdings" pitchFamily="2" charset="2"/>
              <a:buChar char="§"/>
            </a:pPr>
            <a:r>
              <a:rPr lang="ru-RU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Следует сфокусироваться на качественном улучшении</a:t>
            </a:r>
            <a:br>
              <a:rPr lang="ru-RU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обезболивания и честном информировании пациентки</a:t>
            </a:r>
          </a:p>
          <a:p>
            <a:pPr marL="0" indent="0">
              <a:buClr>
                <a:srgbClr val="FF9900"/>
              </a:buClr>
              <a:buFont typeface="Wingdings" pitchFamily="2" charset="2"/>
              <a:buChar char="§"/>
            </a:pPr>
            <a:r>
              <a:rPr lang="ru-RU" altLang="ru-RU" sz="2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alt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Выполнять пожелания женщины до тех пор, </a:t>
            </a:r>
            <a:br>
              <a:rPr lang="ru-RU" alt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alt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пока они разумны и осуществимы</a:t>
            </a:r>
            <a:endParaRPr lang="ru-RU" alt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539750" y="333375"/>
            <a:ext cx="7777163" cy="865188"/>
          </a:xfrm>
          <a:prstGeom prst="rect">
            <a:avLst/>
          </a:prstGeom>
          <a:solidFill>
            <a:srgbClr val="6633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altLang="ru-RU" sz="2800">
                <a:solidFill>
                  <a:schemeClr val="bg1"/>
                </a:solidFill>
              </a:rPr>
              <a:t>Боль в родах и ее влияние на мать и плод</a:t>
            </a:r>
          </a:p>
        </p:txBody>
      </p:sp>
      <p:pic>
        <p:nvPicPr>
          <p:cNvPr id="5123" name="Изображение 1" descr="Снимок экрана 2015-03-17 в 16.25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716463"/>
            <a:ext cx="7361238" cy="2132012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4833938"/>
            <a:ext cx="479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8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1170</Words>
  <Application>Microsoft Office PowerPoint</Application>
  <PresentationFormat>Экран (4:3)</PresentationFormat>
  <Paragraphs>270</Paragraphs>
  <Slides>44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6" baseType="lpstr">
      <vt:lpstr>Оформление по умолчанию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Принцип мультимодальной анальгезии</vt:lpstr>
      <vt:lpstr>  Acupan® показания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Сравнительный анализ КТГ и ЭКГ+КТГ в течение родов</vt:lpstr>
      <vt:lpstr>Биохимическая верификация гипоксии плода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Shifman</dc:creator>
  <cp:lastModifiedBy>Efim</cp:lastModifiedBy>
  <cp:revision>97</cp:revision>
  <dcterms:created xsi:type="dcterms:W3CDTF">2006-05-21T12:10:34Z</dcterms:created>
  <dcterms:modified xsi:type="dcterms:W3CDTF">2015-05-11T10:29:34Z</dcterms:modified>
</cp:coreProperties>
</file>