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63" r:id="rId2"/>
    <p:sldId id="438" r:id="rId3"/>
    <p:sldId id="381" r:id="rId4"/>
    <p:sldId id="425" r:id="rId5"/>
    <p:sldId id="427" r:id="rId6"/>
    <p:sldId id="421" r:id="rId7"/>
    <p:sldId id="423" r:id="rId8"/>
    <p:sldId id="412" r:id="rId9"/>
    <p:sldId id="417" r:id="rId10"/>
    <p:sldId id="382" r:id="rId11"/>
    <p:sldId id="383" r:id="rId12"/>
    <p:sldId id="433" r:id="rId13"/>
    <p:sldId id="428" r:id="rId14"/>
    <p:sldId id="408" r:id="rId15"/>
    <p:sldId id="404" r:id="rId16"/>
    <p:sldId id="439" r:id="rId17"/>
    <p:sldId id="449" r:id="rId18"/>
    <p:sldId id="407" r:id="rId19"/>
    <p:sldId id="432" r:id="rId20"/>
    <p:sldId id="431" r:id="rId21"/>
    <p:sldId id="416" r:id="rId22"/>
    <p:sldId id="446" r:id="rId23"/>
    <p:sldId id="440" r:id="rId24"/>
    <p:sldId id="445" r:id="rId25"/>
    <p:sldId id="444" r:id="rId26"/>
    <p:sldId id="447" r:id="rId27"/>
    <p:sldId id="441" r:id="rId28"/>
    <p:sldId id="442" r:id="rId29"/>
    <p:sldId id="430" r:id="rId30"/>
    <p:sldId id="400" r:id="rId31"/>
    <p:sldId id="437" r:id="rId32"/>
    <p:sldId id="450" r:id="rId33"/>
    <p:sldId id="434" r:id="rId34"/>
    <p:sldId id="43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910000"/>
    <a:srgbClr val="993300"/>
    <a:srgbClr val="FFE4C9"/>
    <a:srgbClr val="FF9966"/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264" autoAdjust="0"/>
    <p:restoredTop sz="93139" autoAdjust="0"/>
  </p:normalViewPr>
  <p:slideViewPr>
    <p:cSldViewPr showGuides="1">
      <p:cViewPr varScale="1">
        <p:scale>
          <a:sx n="117" d="100"/>
          <a:sy n="117" d="100"/>
        </p:scale>
        <p:origin x="-1848" y="-102"/>
      </p:cViewPr>
      <p:guideLst>
        <p:guide orient="horz" pos="2160"/>
        <p:guide orient="horz" pos="391"/>
        <p:guide orient="horz" pos="4076"/>
        <p:guide pos="703"/>
        <p:guide pos="113"/>
        <p:guide pos="5602"/>
        <p:guide pos="5647"/>
        <p:guide pos="47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8D766A-7098-4F93-8572-5AFC5DB21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17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Слайд N6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02E04E-6120-40AE-AABB-C7A21F5C5F42}" type="slidenum">
              <a:rPr lang="ru-RU" altLang="ru-RU" smtClean="0"/>
              <a:pPr eaLnBrk="1" hangingPunct="1">
                <a:spcBef>
                  <a:spcPct val="0"/>
                </a:spcBef>
              </a:pPr>
              <a:t>31</a:t>
            </a:fld>
            <a:endParaRPr lang="ru-RU" altLang="ru-R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4C9"/>
            </a:gs>
            <a:gs pos="50000">
              <a:srgbClr val="FFCC99"/>
            </a:gs>
            <a:gs pos="100000">
              <a:srgbClr val="FFE4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 flipH="1" flipV="1">
            <a:off x="8883650" y="6469063"/>
            <a:ext cx="76200" cy="3810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8883650" y="381000"/>
            <a:ext cx="76200" cy="762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dbl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187325" y="620713"/>
            <a:ext cx="4384675" cy="6237287"/>
          </a:xfrm>
          <a:prstGeom prst="rect">
            <a:avLst/>
          </a:prstGeom>
          <a:solidFill>
            <a:srgbClr val="FFCC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 userDrawn="1"/>
        </p:nvSpPr>
        <p:spPr bwMode="auto">
          <a:xfrm flipH="1">
            <a:off x="8799513" y="115888"/>
            <a:ext cx="25241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1D767AC0-C226-417B-97E6-5F33700050F9}" type="slidenum">
              <a:rPr lang="ru-RU" sz="1000" b="1">
                <a:solidFill>
                  <a:schemeClr val="bg2"/>
                </a:solidFill>
              </a:rPr>
              <a:pPr algn="ctr">
                <a:defRPr/>
              </a:pPr>
              <a:t>‹#›</a:t>
            </a:fld>
            <a:endParaRPr lang="ru-RU" sz="1000" b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2"/>
          <p:cNvSpPr>
            <a:spLocks noChangeArrowheads="1"/>
          </p:cNvSpPr>
          <p:nvPr/>
        </p:nvSpPr>
        <p:spPr bwMode="auto">
          <a:xfrm>
            <a:off x="0" y="5661025"/>
            <a:ext cx="9252520" cy="1196975"/>
          </a:xfrm>
          <a:prstGeom prst="rect">
            <a:avLst/>
          </a:prstGeom>
          <a:solidFill>
            <a:srgbClr val="990000"/>
          </a:solidFill>
          <a:ln w="9525">
            <a:solidFill>
              <a:srgbClr val="91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58" name="Rectangle 54"/>
          <p:cNvSpPr>
            <a:spLocks noChangeArrowheads="1"/>
          </p:cNvSpPr>
          <p:nvPr/>
        </p:nvSpPr>
        <p:spPr bwMode="auto">
          <a:xfrm>
            <a:off x="1100138" y="5661025"/>
            <a:ext cx="433595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TRALI и </a:t>
            </a:r>
            <a:r>
              <a:rPr lang="en-US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TACO</a:t>
            </a:r>
            <a:endParaRPr lang="ru-RU" sz="4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1" name="Rectangle 57"/>
          <p:cNvSpPr>
            <a:spLocks noChangeArrowheads="1"/>
          </p:cNvSpPr>
          <p:nvPr/>
        </p:nvSpPr>
        <p:spPr bwMode="auto">
          <a:xfrm>
            <a:off x="6497638" y="6437313"/>
            <a:ext cx="246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chemeClr val="bg1"/>
                </a:solidFill>
              </a:rPr>
              <a:t>Е. М. Шифман</a:t>
            </a:r>
          </a:p>
        </p:txBody>
      </p:sp>
      <p:pic>
        <p:nvPicPr>
          <p:cNvPr id="10" name="Рисунок 9" descr="20100322231223newtons_cradle_animation_book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013" y="4223207"/>
            <a:ext cx="1904981" cy="14287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Патогенез TRALI</a:t>
            </a:r>
          </a:p>
        </p:txBody>
      </p:sp>
      <p:sp>
        <p:nvSpPr>
          <p:cNvPr id="6147" name="object 3"/>
          <p:cNvSpPr txBox="1">
            <a:spLocks noChangeArrowheads="1"/>
          </p:cNvSpPr>
          <p:nvPr/>
        </p:nvSpPr>
        <p:spPr bwMode="auto">
          <a:xfrm>
            <a:off x="1282469" y="2078022"/>
            <a:ext cx="31496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ru-RU" b="1">
                <a:solidFill>
                  <a:srgbClr val="990000"/>
                </a:solidFill>
              </a:rPr>
              <a:t>Иммунный генез</a:t>
            </a:r>
          </a:p>
        </p:txBody>
      </p:sp>
      <p:sp>
        <p:nvSpPr>
          <p:cNvPr id="6148" name="object 4"/>
          <p:cNvSpPr txBox="1">
            <a:spLocks noChangeArrowheads="1"/>
          </p:cNvSpPr>
          <p:nvPr/>
        </p:nvSpPr>
        <p:spPr bwMode="auto">
          <a:xfrm>
            <a:off x="5155969" y="2066910"/>
            <a:ext cx="33797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/>
            <a:r>
              <a:rPr lang="ru-RU" sz="2100" b="1">
                <a:solidFill>
                  <a:srgbClr val="990000"/>
                </a:solidFill>
                <a:ea typeface="Times New Roman" pitchFamily="18" charset="0"/>
                <a:cs typeface="Arial" pitchFamily="34" charset="0"/>
              </a:rPr>
              <a:t>Неиммунный генез</a:t>
            </a:r>
            <a:r>
              <a:rPr lang="ru-RU" sz="2100">
                <a:solidFill>
                  <a:srgbClr val="99000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5459182" y="1285860"/>
            <a:ext cx="1422400" cy="684212"/>
          </a:xfrm>
          <a:custGeom>
            <a:avLst/>
            <a:gdLst>
              <a:gd name="T0" fmla="*/ 0 w 1661921"/>
              <a:gd name="T1" fmla="*/ 24545 h 752856"/>
              <a:gd name="T2" fmla="*/ 73122 w 1661921"/>
              <a:gd name="T3" fmla="*/ 31469 h 752856"/>
              <a:gd name="T4" fmla="*/ 63632 w 1661921"/>
              <a:gd name="T5" fmla="*/ 56014 h 752856"/>
              <a:gd name="T6" fmla="*/ 94332 w 1661921"/>
              <a:gd name="T7" fmla="*/ 42168 h 752856"/>
              <a:gd name="T8" fmla="*/ 115544 w 1661921"/>
              <a:gd name="T9" fmla="*/ 52868 h 752856"/>
              <a:gd name="T10" fmla="*/ 127824 w 1661921"/>
              <a:gd name="T11" fmla="*/ 86854 h 752856"/>
              <a:gd name="T12" fmla="*/ 200937 w 1661921"/>
              <a:gd name="T13" fmla="*/ 94407 h 752856"/>
              <a:gd name="T14" fmla="*/ 191456 w 1661921"/>
              <a:gd name="T15" fmla="*/ 118323 h 752856"/>
              <a:gd name="T16" fmla="*/ 222148 w 1661921"/>
              <a:gd name="T17" fmla="*/ 105106 h 752856"/>
              <a:gd name="T18" fmla="*/ 243917 w 1661921"/>
              <a:gd name="T19" fmla="*/ 115177 h 752856"/>
              <a:gd name="T20" fmla="*/ 255639 w 1661921"/>
              <a:gd name="T21" fmla="*/ 149792 h 752856"/>
              <a:gd name="T22" fmla="*/ 328761 w 1661921"/>
              <a:gd name="T23" fmla="*/ 157345 h 752856"/>
              <a:gd name="T24" fmla="*/ 319830 w 1661921"/>
              <a:gd name="T25" fmla="*/ 181261 h 752856"/>
              <a:gd name="T26" fmla="*/ 350540 w 1661921"/>
              <a:gd name="T27" fmla="*/ 168044 h 752856"/>
              <a:gd name="T28" fmla="*/ 371750 w 1661921"/>
              <a:gd name="T29" fmla="*/ 178115 h 752856"/>
              <a:gd name="T30" fmla="*/ 383463 w 1661921"/>
              <a:gd name="T31" fmla="*/ 212731 h 752856"/>
              <a:gd name="T32" fmla="*/ 457153 w 1661921"/>
              <a:gd name="T33" fmla="*/ 220283 h 752856"/>
              <a:gd name="T34" fmla="*/ 447663 w 1661921"/>
              <a:gd name="T35" fmla="*/ 244200 h 752856"/>
              <a:gd name="T36" fmla="*/ 478364 w 1661921"/>
              <a:gd name="T37" fmla="*/ 230353 h 752856"/>
              <a:gd name="T38" fmla="*/ 499565 w 1661921"/>
              <a:gd name="T39" fmla="*/ 241052 h 752856"/>
              <a:gd name="T40" fmla="*/ 511845 w 1661921"/>
              <a:gd name="T41" fmla="*/ 275668 h 752856"/>
              <a:gd name="T42" fmla="*/ 584977 w 1661921"/>
              <a:gd name="T43" fmla="*/ 282592 h 752856"/>
              <a:gd name="T44" fmla="*/ 575487 w 1661921"/>
              <a:gd name="T45" fmla="*/ 307137 h 752856"/>
              <a:gd name="T46" fmla="*/ 606179 w 1661921"/>
              <a:gd name="T47" fmla="*/ 293290 h 752856"/>
              <a:gd name="T48" fmla="*/ 627399 w 1661921"/>
              <a:gd name="T49" fmla="*/ 303990 h 752856"/>
              <a:gd name="T50" fmla="*/ 639679 w 1661921"/>
              <a:gd name="T51" fmla="*/ 338606 h 752856"/>
              <a:gd name="T52" fmla="*/ 712801 w 1661921"/>
              <a:gd name="T53" fmla="*/ 345530 h 752856"/>
              <a:gd name="T54" fmla="*/ 703302 w 1661921"/>
              <a:gd name="T55" fmla="*/ 369446 h 752856"/>
              <a:gd name="T56" fmla="*/ 734003 w 1661921"/>
              <a:gd name="T57" fmla="*/ 356229 h 752856"/>
              <a:gd name="T58" fmla="*/ 755223 w 1661921"/>
              <a:gd name="T59" fmla="*/ 366299 h 752856"/>
              <a:gd name="T60" fmla="*/ 767503 w 1661921"/>
              <a:gd name="T61" fmla="*/ 400915 h 752856"/>
              <a:gd name="T62" fmla="*/ 840625 w 1661921"/>
              <a:gd name="T63" fmla="*/ 408467 h 752856"/>
              <a:gd name="T64" fmla="*/ 831686 w 1661921"/>
              <a:gd name="T65" fmla="*/ 432384 h 752856"/>
              <a:gd name="T66" fmla="*/ 861836 w 1661921"/>
              <a:gd name="T67" fmla="*/ 419167 h 752856"/>
              <a:gd name="T68" fmla="*/ 883596 w 1661921"/>
              <a:gd name="T69" fmla="*/ 429237 h 752856"/>
              <a:gd name="T70" fmla="*/ 895327 w 1661921"/>
              <a:gd name="T71" fmla="*/ 463853 h 752856"/>
              <a:gd name="T72" fmla="*/ 968440 w 1661921"/>
              <a:gd name="T73" fmla="*/ 471405 h 752856"/>
              <a:gd name="T74" fmla="*/ 959520 w 1661921"/>
              <a:gd name="T75" fmla="*/ 495322 h 752856"/>
              <a:gd name="T76" fmla="*/ 990219 w 1661921"/>
              <a:gd name="T77" fmla="*/ 481476 h 752856"/>
              <a:gd name="T78" fmla="*/ 1011421 w 1661921"/>
              <a:gd name="T79" fmla="*/ 492174 h 752856"/>
              <a:gd name="T80" fmla="*/ 1023143 w 1661921"/>
              <a:gd name="T81" fmla="*/ 526790 h 752856"/>
              <a:gd name="T82" fmla="*/ 1096832 w 1661921"/>
              <a:gd name="T83" fmla="*/ 534343 h 752856"/>
              <a:gd name="T84" fmla="*/ 1087343 w 1661921"/>
              <a:gd name="T85" fmla="*/ 558259 h 752856"/>
              <a:gd name="T86" fmla="*/ 1194515 w 1661921"/>
              <a:gd name="T87" fmla="*/ 584064 h 752856"/>
              <a:gd name="T88" fmla="*/ 1172746 w 1661921"/>
              <a:gd name="T89" fmla="*/ 599799 h 752856"/>
              <a:gd name="T90" fmla="*/ 1107987 w 1661921"/>
              <a:gd name="T91" fmla="*/ 595393 h 752856"/>
              <a:gd name="T92" fmla="*/ 1105205 w 1661921"/>
              <a:gd name="T93" fmla="*/ 616792 h 752856"/>
              <a:gd name="T94" fmla="*/ 1194515 w 1661921"/>
              <a:gd name="T95" fmla="*/ 610361 h 752856"/>
              <a:gd name="T96" fmla="*/ 1108545 w 1661921"/>
              <a:gd name="T97" fmla="*/ 568330 h 752856"/>
              <a:gd name="T98" fmla="*/ 1217400 w 1661921"/>
              <a:gd name="T99" fmla="*/ 607351 h 752856"/>
              <a:gd name="T100" fmla="*/ 1149564 w 1661921"/>
              <a:gd name="T101" fmla="*/ 510453 h 752856"/>
              <a:gd name="T102" fmla="*/ 1138697 w 1661921"/>
              <a:gd name="T103" fmla="*/ 531196 h 752856"/>
              <a:gd name="T104" fmla="*/ 1182226 w 1661921"/>
              <a:gd name="T105" fmla="*/ 585711 h 752856"/>
              <a:gd name="T106" fmla="*/ 1217400 w 1661921"/>
              <a:gd name="T107" fmla="*/ 607351 h 752856"/>
              <a:gd name="T108" fmla="*/ 1160465 w 1661921"/>
              <a:gd name="T109" fmla="*/ 565183 h 752856"/>
              <a:gd name="T110" fmla="*/ 1174876 w 1661921"/>
              <a:gd name="T111" fmla="*/ 586696 h 752856"/>
              <a:gd name="T112" fmla="*/ 1151686 w 1661921"/>
              <a:gd name="T113" fmla="*/ 589805 h 752856"/>
              <a:gd name="T114" fmla="*/ 1182226 w 1661921"/>
              <a:gd name="T115" fmla="*/ 575882 h 752856"/>
              <a:gd name="T116" fmla="*/ 1178111 w 1661921"/>
              <a:gd name="T117" fmla="*/ 586263 h 752856"/>
              <a:gd name="T118" fmla="*/ 1174876 w 1661921"/>
              <a:gd name="T119" fmla="*/ 586696 h 752856"/>
              <a:gd name="T120" fmla="*/ 1194515 w 1661921"/>
              <a:gd name="T121" fmla="*/ 584064 h 752856"/>
              <a:gd name="T122" fmla="*/ 1186700 w 1661921"/>
              <a:gd name="T123" fmla="*/ 604834 h 752856"/>
              <a:gd name="T124" fmla="*/ 1182226 w 1661921"/>
              <a:gd name="T125" fmla="*/ 575882 h 7528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61921"/>
              <a:gd name="T190" fmla="*/ 0 h 752856"/>
              <a:gd name="T191" fmla="*/ 1661921 w 1661921"/>
              <a:gd name="T192" fmla="*/ 752856 h 7528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61921" h="752856">
                <a:moveTo>
                  <a:pt x="41148" y="12954"/>
                </a:moveTo>
                <a:lnTo>
                  <a:pt x="12191" y="0"/>
                </a:lnTo>
                <a:lnTo>
                  <a:pt x="0" y="29718"/>
                </a:lnTo>
                <a:lnTo>
                  <a:pt x="28955" y="41910"/>
                </a:lnTo>
                <a:lnTo>
                  <a:pt x="41148" y="12954"/>
                </a:lnTo>
                <a:close/>
              </a:path>
              <a:path w="1661921" h="752856">
                <a:moveTo>
                  <a:pt x="99822" y="38100"/>
                </a:moveTo>
                <a:lnTo>
                  <a:pt x="70865" y="25908"/>
                </a:lnTo>
                <a:lnTo>
                  <a:pt x="57912" y="54864"/>
                </a:lnTo>
                <a:lnTo>
                  <a:pt x="86867" y="67818"/>
                </a:lnTo>
                <a:lnTo>
                  <a:pt x="99822" y="38100"/>
                </a:lnTo>
                <a:close/>
              </a:path>
              <a:path w="1661921" h="752856">
                <a:moveTo>
                  <a:pt x="157734" y="64008"/>
                </a:moveTo>
                <a:lnTo>
                  <a:pt x="128777" y="51054"/>
                </a:lnTo>
                <a:lnTo>
                  <a:pt x="115824" y="80010"/>
                </a:lnTo>
                <a:lnTo>
                  <a:pt x="145541" y="92964"/>
                </a:lnTo>
                <a:lnTo>
                  <a:pt x="157734" y="64008"/>
                </a:lnTo>
                <a:close/>
              </a:path>
              <a:path w="1661921" h="752856">
                <a:moveTo>
                  <a:pt x="216408" y="89154"/>
                </a:moveTo>
                <a:lnTo>
                  <a:pt x="187451" y="76200"/>
                </a:lnTo>
                <a:lnTo>
                  <a:pt x="174498" y="105156"/>
                </a:lnTo>
                <a:lnTo>
                  <a:pt x="203453" y="118110"/>
                </a:lnTo>
                <a:lnTo>
                  <a:pt x="216408" y="89154"/>
                </a:lnTo>
                <a:close/>
              </a:path>
              <a:path w="1661921" h="752856">
                <a:moveTo>
                  <a:pt x="274307" y="114300"/>
                </a:moveTo>
                <a:lnTo>
                  <a:pt x="245363" y="101346"/>
                </a:lnTo>
                <a:lnTo>
                  <a:pt x="232410" y="131064"/>
                </a:lnTo>
                <a:lnTo>
                  <a:pt x="261365" y="143256"/>
                </a:lnTo>
                <a:lnTo>
                  <a:pt x="274307" y="114300"/>
                </a:lnTo>
                <a:close/>
              </a:path>
              <a:path w="1661921" h="752856">
                <a:moveTo>
                  <a:pt x="332981" y="139446"/>
                </a:moveTo>
                <a:lnTo>
                  <a:pt x="303263" y="127254"/>
                </a:lnTo>
                <a:lnTo>
                  <a:pt x="291084" y="156210"/>
                </a:lnTo>
                <a:lnTo>
                  <a:pt x="320027" y="169164"/>
                </a:lnTo>
                <a:lnTo>
                  <a:pt x="332981" y="139446"/>
                </a:lnTo>
                <a:close/>
              </a:path>
              <a:path w="1661921" h="752856">
                <a:moveTo>
                  <a:pt x="390893" y="165354"/>
                </a:moveTo>
                <a:lnTo>
                  <a:pt x="361950" y="152400"/>
                </a:lnTo>
                <a:lnTo>
                  <a:pt x="348983" y="181356"/>
                </a:lnTo>
                <a:lnTo>
                  <a:pt x="377939" y="194310"/>
                </a:lnTo>
                <a:lnTo>
                  <a:pt x="390893" y="165354"/>
                </a:lnTo>
                <a:close/>
              </a:path>
              <a:path w="1661921" h="752856">
                <a:moveTo>
                  <a:pt x="448805" y="190500"/>
                </a:moveTo>
                <a:lnTo>
                  <a:pt x="419862" y="177546"/>
                </a:lnTo>
                <a:lnTo>
                  <a:pt x="407657" y="206502"/>
                </a:lnTo>
                <a:lnTo>
                  <a:pt x="436613" y="219456"/>
                </a:lnTo>
                <a:lnTo>
                  <a:pt x="448805" y="190500"/>
                </a:lnTo>
                <a:close/>
              </a:path>
              <a:path w="1661921" h="752856">
                <a:moveTo>
                  <a:pt x="507491" y="215646"/>
                </a:moveTo>
                <a:lnTo>
                  <a:pt x="478536" y="203454"/>
                </a:lnTo>
                <a:lnTo>
                  <a:pt x="465569" y="232410"/>
                </a:lnTo>
                <a:lnTo>
                  <a:pt x="494538" y="244602"/>
                </a:lnTo>
                <a:lnTo>
                  <a:pt x="507491" y="215646"/>
                </a:lnTo>
                <a:close/>
              </a:path>
              <a:path w="1661921" h="752856">
                <a:moveTo>
                  <a:pt x="565391" y="240792"/>
                </a:moveTo>
                <a:lnTo>
                  <a:pt x="536447" y="228600"/>
                </a:lnTo>
                <a:lnTo>
                  <a:pt x="523481" y="257556"/>
                </a:lnTo>
                <a:lnTo>
                  <a:pt x="553212" y="270510"/>
                </a:lnTo>
                <a:lnTo>
                  <a:pt x="565391" y="240792"/>
                </a:lnTo>
                <a:close/>
              </a:path>
              <a:path w="1661921" h="752856">
                <a:moveTo>
                  <a:pt x="624078" y="266700"/>
                </a:moveTo>
                <a:lnTo>
                  <a:pt x="594360" y="253746"/>
                </a:lnTo>
                <a:lnTo>
                  <a:pt x="582155" y="282702"/>
                </a:lnTo>
                <a:lnTo>
                  <a:pt x="611123" y="295656"/>
                </a:lnTo>
                <a:lnTo>
                  <a:pt x="624078" y="266700"/>
                </a:lnTo>
                <a:close/>
              </a:path>
              <a:path w="1661921" h="752856">
                <a:moveTo>
                  <a:pt x="681977" y="291846"/>
                </a:moveTo>
                <a:lnTo>
                  <a:pt x="653034" y="278892"/>
                </a:lnTo>
                <a:lnTo>
                  <a:pt x="640067" y="308610"/>
                </a:lnTo>
                <a:lnTo>
                  <a:pt x="669036" y="320802"/>
                </a:lnTo>
                <a:lnTo>
                  <a:pt x="681977" y="291846"/>
                </a:lnTo>
                <a:close/>
              </a:path>
              <a:path w="1661921" h="752856">
                <a:moveTo>
                  <a:pt x="739902" y="316992"/>
                </a:moveTo>
                <a:lnTo>
                  <a:pt x="710933" y="304800"/>
                </a:lnTo>
                <a:lnTo>
                  <a:pt x="698741" y="333756"/>
                </a:lnTo>
                <a:lnTo>
                  <a:pt x="727710" y="345948"/>
                </a:lnTo>
                <a:lnTo>
                  <a:pt x="739902" y="316992"/>
                </a:lnTo>
                <a:close/>
              </a:path>
              <a:path w="1661921" h="752856">
                <a:moveTo>
                  <a:pt x="798575" y="342138"/>
                </a:moveTo>
                <a:lnTo>
                  <a:pt x="769607" y="329946"/>
                </a:lnTo>
                <a:lnTo>
                  <a:pt x="756653" y="358902"/>
                </a:lnTo>
                <a:lnTo>
                  <a:pt x="785621" y="371856"/>
                </a:lnTo>
                <a:lnTo>
                  <a:pt x="798575" y="342138"/>
                </a:lnTo>
                <a:close/>
              </a:path>
              <a:path w="1661921" h="752856">
                <a:moveTo>
                  <a:pt x="856488" y="368046"/>
                </a:moveTo>
                <a:lnTo>
                  <a:pt x="827519" y="355092"/>
                </a:lnTo>
                <a:lnTo>
                  <a:pt x="814578" y="384048"/>
                </a:lnTo>
                <a:lnTo>
                  <a:pt x="844283" y="397002"/>
                </a:lnTo>
                <a:lnTo>
                  <a:pt x="856488" y="368046"/>
                </a:lnTo>
                <a:close/>
              </a:path>
              <a:path w="1661921" h="752856">
                <a:moveTo>
                  <a:pt x="915162" y="393192"/>
                </a:moveTo>
                <a:lnTo>
                  <a:pt x="885431" y="380238"/>
                </a:lnTo>
                <a:lnTo>
                  <a:pt x="873252" y="409956"/>
                </a:lnTo>
                <a:lnTo>
                  <a:pt x="902195" y="422148"/>
                </a:lnTo>
                <a:lnTo>
                  <a:pt x="915162" y="393192"/>
                </a:lnTo>
                <a:close/>
              </a:path>
              <a:path w="1661921" h="752856">
                <a:moveTo>
                  <a:pt x="973073" y="418338"/>
                </a:moveTo>
                <a:lnTo>
                  <a:pt x="944105" y="406146"/>
                </a:lnTo>
                <a:lnTo>
                  <a:pt x="931163" y="435102"/>
                </a:lnTo>
                <a:lnTo>
                  <a:pt x="960107" y="447294"/>
                </a:lnTo>
                <a:lnTo>
                  <a:pt x="973073" y="418338"/>
                </a:lnTo>
                <a:close/>
              </a:path>
              <a:path w="1661921" h="752856">
                <a:moveTo>
                  <a:pt x="1030986" y="443484"/>
                </a:moveTo>
                <a:lnTo>
                  <a:pt x="1002017" y="431292"/>
                </a:lnTo>
                <a:lnTo>
                  <a:pt x="989838" y="460248"/>
                </a:lnTo>
                <a:lnTo>
                  <a:pt x="1018781" y="473202"/>
                </a:lnTo>
                <a:lnTo>
                  <a:pt x="1030986" y="443484"/>
                </a:lnTo>
                <a:close/>
              </a:path>
              <a:path w="1661921" h="752856">
                <a:moveTo>
                  <a:pt x="1089660" y="469392"/>
                </a:moveTo>
                <a:lnTo>
                  <a:pt x="1060704" y="456438"/>
                </a:lnTo>
                <a:lnTo>
                  <a:pt x="1047749" y="485394"/>
                </a:lnTo>
                <a:lnTo>
                  <a:pt x="1076693" y="498348"/>
                </a:lnTo>
                <a:lnTo>
                  <a:pt x="1089660" y="469392"/>
                </a:lnTo>
                <a:close/>
              </a:path>
              <a:path w="1661921" h="752856">
                <a:moveTo>
                  <a:pt x="1147571" y="494538"/>
                </a:moveTo>
                <a:lnTo>
                  <a:pt x="1118603" y="481584"/>
                </a:lnTo>
                <a:lnTo>
                  <a:pt x="1105662" y="511302"/>
                </a:lnTo>
                <a:lnTo>
                  <a:pt x="1135367" y="523494"/>
                </a:lnTo>
                <a:lnTo>
                  <a:pt x="1147571" y="494538"/>
                </a:lnTo>
                <a:close/>
              </a:path>
              <a:path w="1661921" h="752856">
                <a:moveTo>
                  <a:pt x="1206233" y="519684"/>
                </a:moveTo>
                <a:lnTo>
                  <a:pt x="1176528" y="507492"/>
                </a:lnTo>
                <a:lnTo>
                  <a:pt x="1164336" y="536448"/>
                </a:lnTo>
                <a:lnTo>
                  <a:pt x="1193279" y="548640"/>
                </a:lnTo>
                <a:lnTo>
                  <a:pt x="1206233" y="519684"/>
                </a:lnTo>
                <a:close/>
              </a:path>
              <a:path w="1661921" h="752856">
                <a:moveTo>
                  <a:pt x="1264145" y="545592"/>
                </a:moveTo>
                <a:lnTo>
                  <a:pt x="1235202" y="532638"/>
                </a:lnTo>
                <a:lnTo>
                  <a:pt x="1222247" y="561594"/>
                </a:lnTo>
                <a:lnTo>
                  <a:pt x="1251204" y="574548"/>
                </a:lnTo>
                <a:lnTo>
                  <a:pt x="1264145" y="545592"/>
                </a:lnTo>
                <a:close/>
              </a:path>
              <a:path w="1661921" h="752856">
                <a:moveTo>
                  <a:pt x="1322057" y="570738"/>
                </a:moveTo>
                <a:lnTo>
                  <a:pt x="1293114" y="557784"/>
                </a:lnTo>
                <a:lnTo>
                  <a:pt x="1280921" y="586740"/>
                </a:lnTo>
                <a:lnTo>
                  <a:pt x="1309878" y="599694"/>
                </a:lnTo>
                <a:lnTo>
                  <a:pt x="1322057" y="570738"/>
                </a:lnTo>
                <a:close/>
              </a:path>
              <a:path w="1661921" h="752856">
                <a:moveTo>
                  <a:pt x="1380731" y="595884"/>
                </a:moveTo>
                <a:lnTo>
                  <a:pt x="1351788" y="582930"/>
                </a:lnTo>
                <a:lnTo>
                  <a:pt x="1338834" y="612648"/>
                </a:lnTo>
                <a:lnTo>
                  <a:pt x="1367777" y="624840"/>
                </a:lnTo>
                <a:lnTo>
                  <a:pt x="1380731" y="595884"/>
                </a:lnTo>
                <a:close/>
              </a:path>
              <a:path w="1661921" h="752856">
                <a:moveTo>
                  <a:pt x="1438643" y="621030"/>
                </a:moveTo>
                <a:lnTo>
                  <a:pt x="1409699" y="608838"/>
                </a:lnTo>
                <a:lnTo>
                  <a:pt x="1396733" y="637794"/>
                </a:lnTo>
                <a:lnTo>
                  <a:pt x="1426464" y="650748"/>
                </a:lnTo>
                <a:lnTo>
                  <a:pt x="1438643" y="621030"/>
                </a:lnTo>
                <a:close/>
              </a:path>
              <a:path w="1661921" h="752856">
                <a:moveTo>
                  <a:pt x="1497330" y="646938"/>
                </a:moveTo>
                <a:lnTo>
                  <a:pt x="1467612" y="633984"/>
                </a:lnTo>
                <a:lnTo>
                  <a:pt x="1455407" y="662940"/>
                </a:lnTo>
                <a:lnTo>
                  <a:pt x="1484375" y="675894"/>
                </a:lnTo>
                <a:lnTo>
                  <a:pt x="1497330" y="646938"/>
                </a:lnTo>
                <a:close/>
              </a:path>
              <a:path w="1661921" h="752856">
                <a:moveTo>
                  <a:pt x="1630680" y="738974"/>
                </a:moveTo>
                <a:lnTo>
                  <a:pt x="1630680" y="707136"/>
                </a:lnTo>
                <a:lnTo>
                  <a:pt x="1620012" y="732282"/>
                </a:lnTo>
                <a:lnTo>
                  <a:pt x="1606470" y="713859"/>
                </a:lnTo>
                <a:lnTo>
                  <a:pt x="1600962" y="726186"/>
                </a:lnTo>
                <a:lnTo>
                  <a:pt x="1572213" y="714086"/>
                </a:lnTo>
                <a:lnTo>
                  <a:pt x="1521714" y="720090"/>
                </a:lnTo>
                <a:lnTo>
                  <a:pt x="1512557" y="720852"/>
                </a:lnTo>
                <a:lnTo>
                  <a:pt x="1506473" y="729234"/>
                </a:lnTo>
                <a:lnTo>
                  <a:pt x="1507236" y="737616"/>
                </a:lnTo>
                <a:lnTo>
                  <a:pt x="1508760" y="746760"/>
                </a:lnTo>
                <a:lnTo>
                  <a:pt x="1516380" y="752856"/>
                </a:lnTo>
                <a:lnTo>
                  <a:pt x="1524762" y="751332"/>
                </a:lnTo>
                <a:lnTo>
                  <a:pt x="1630680" y="738974"/>
                </a:lnTo>
                <a:close/>
              </a:path>
              <a:path w="1661921" h="752856">
                <a:moveTo>
                  <a:pt x="1555229" y="672084"/>
                </a:moveTo>
                <a:lnTo>
                  <a:pt x="1526286" y="659130"/>
                </a:lnTo>
                <a:lnTo>
                  <a:pt x="1513319" y="688086"/>
                </a:lnTo>
                <a:lnTo>
                  <a:pt x="1542288" y="701040"/>
                </a:lnTo>
                <a:lnTo>
                  <a:pt x="1555229" y="672084"/>
                </a:lnTo>
                <a:close/>
              </a:path>
              <a:path w="1661921" h="752856">
                <a:moveTo>
                  <a:pt x="1661921" y="735330"/>
                </a:moveTo>
                <a:lnTo>
                  <a:pt x="1580388" y="624840"/>
                </a:lnTo>
                <a:lnTo>
                  <a:pt x="1579606" y="623805"/>
                </a:lnTo>
                <a:lnTo>
                  <a:pt x="1569317" y="618013"/>
                </a:lnTo>
                <a:lnTo>
                  <a:pt x="1558100" y="621169"/>
                </a:lnTo>
                <a:lnTo>
                  <a:pt x="1552070" y="631611"/>
                </a:lnTo>
                <a:lnTo>
                  <a:pt x="1554480" y="643128"/>
                </a:lnTo>
                <a:lnTo>
                  <a:pt x="1584974" y="684614"/>
                </a:lnTo>
                <a:lnTo>
                  <a:pt x="1613903" y="697230"/>
                </a:lnTo>
                <a:lnTo>
                  <a:pt x="1613903" y="709130"/>
                </a:lnTo>
                <a:lnTo>
                  <a:pt x="1630680" y="707136"/>
                </a:lnTo>
                <a:lnTo>
                  <a:pt x="1630680" y="738974"/>
                </a:lnTo>
                <a:lnTo>
                  <a:pt x="1661921" y="735330"/>
                </a:lnTo>
                <a:close/>
              </a:path>
              <a:path w="1661921" h="752856">
                <a:moveTo>
                  <a:pt x="1603871" y="710323"/>
                </a:moveTo>
                <a:lnTo>
                  <a:pt x="1584974" y="684614"/>
                </a:lnTo>
                <a:lnTo>
                  <a:pt x="1584197" y="684276"/>
                </a:lnTo>
                <a:lnTo>
                  <a:pt x="1571993" y="713994"/>
                </a:lnTo>
                <a:lnTo>
                  <a:pt x="1572213" y="714086"/>
                </a:lnTo>
                <a:lnTo>
                  <a:pt x="1603871" y="710323"/>
                </a:lnTo>
                <a:close/>
              </a:path>
              <a:path w="1661921" h="752856">
                <a:moveTo>
                  <a:pt x="1606470" y="713859"/>
                </a:moveTo>
                <a:lnTo>
                  <a:pt x="1603871" y="710323"/>
                </a:lnTo>
                <a:lnTo>
                  <a:pt x="1572213" y="714086"/>
                </a:lnTo>
                <a:lnTo>
                  <a:pt x="1600962" y="726186"/>
                </a:lnTo>
                <a:lnTo>
                  <a:pt x="1606470" y="713859"/>
                </a:lnTo>
                <a:close/>
              </a:path>
              <a:path w="1661921" h="752856">
                <a:moveTo>
                  <a:pt x="1613903" y="697230"/>
                </a:moveTo>
                <a:lnTo>
                  <a:pt x="1584974" y="684614"/>
                </a:lnTo>
                <a:lnTo>
                  <a:pt x="1603871" y="710323"/>
                </a:lnTo>
                <a:lnTo>
                  <a:pt x="1608286" y="709798"/>
                </a:lnTo>
                <a:lnTo>
                  <a:pt x="1613903" y="697230"/>
                </a:lnTo>
                <a:close/>
              </a:path>
              <a:path w="1661921" h="752856">
                <a:moveTo>
                  <a:pt x="1608286" y="709798"/>
                </a:moveTo>
                <a:lnTo>
                  <a:pt x="1603871" y="710323"/>
                </a:lnTo>
                <a:lnTo>
                  <a:pt x="1606470" y="713859"/>
                </a:lnTo>
                <a:lnTo>
                  <a:pt x="1608286" y="709798"/>
                </a:lnTo>
                <a:close/>
              </a:path>
              <a:path w="1661921" h="752856">
                <a:moveTo>
                  <a:pt x="1630680" y="707136"/>
                </a:moveTo>
                <a:lnTo>
                  <a:pt x="1608286" y="709798"/>
                </a:lnTo>
                <a:lnTo>
                  <a:pt x="1606470" y="713859"/>
                </a:lnTo>
                <a:lnTo>
                  <a:pt x="1620012" y="732282"/>
                </a:lnTo>
                <a:lnTo>
                  <a:pt x="1630680" y="707136"/>
                </a:lnTo>
                <a:close/>
              </a:path>
              <a:path w="1661921" h="752856">
                <a:moveTo>
                  <a:pt x="1613903" y="709130"/>
                </a:moveTo>
                <a:lnTo>
                  <a:pt x="1613903" y="697230"/>
                </a:lnTo>
                <a:lnTo>
                  <a:pt x="1608286" y="709798"/>
                </a:lnTo>
                <a:lnTo>
                  <a:pt x="1613903" y="709130"/>
                </a:lnTo>
                <a:close/>
              </a:path>
            </a:pathLst>
          </a:custGeom>
          <a:solidFill>
            <a:srgbClr val="B83D68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2795357" y="1285860"/>
            <a:ext cx="1546225" cy="685800"/>
          </a:xfrm>
          <a:custGeom>
            <a:avLst/>
            <a:gdLst>
              <a:gd name="T0" fmla="*/ 1302077 w 1805939"/>
              <a:gd name="T1" fmla="*/ 33801 h 756666"/>
              <a:gd name="T2" fmla="*/ 1250128 w 1805939"/>
              <a:gd name="T3" fmla="*/ 29420 h 756666"/>
              <a:gd name="T4" fmla="*/ 1228343 w 1805939"/>
              <a:gd name="T5" fmla="*/ 38809 h 756666"/>
              <a:gd name="T6" fmla="*/ 1194268 w 1805939"/>
              <a:gd name="T7" fmla="*/ 82626 h 756666"/>
              <a:gd name="T8" fmla="*/ 1194268 w 1805939"/>
              <a:gd name="T9" fmla="*/ 82626 h 756666"/>
              <a:gd name="T10" fmla="*/ 1129472 w 1805939"/>
              <a:gd name="T11" fmla="*/ 111420 h 756666"/>
              <a:gd name="T12" fmla="*/ 1077522 w 1805939"/>
              <a:gd name="T13" fmla="*/ 107037 h 756666"/>
              <a:gd name="T14" fmla="*/ 1055737 w 1805939"/>
              <a:gd name="T15" fmla="*/ 116427 h 756666"/>
              <a:gd name="T16" fmla="*/ 1021105 w 1805939"/>
              <a:gd name="T17" fmla="*/ 160244 h 756666"/>
              <a:gd name="T18" fmla="*/ 1021105 w 1805939"/>
              <a:gd name="T19" fmla="*/ 160244 h 756666"/>
              <a:gd name="T20" fmla="*/ 956308 w 1805939"/>
              <a:gd name="T21" fmla="*/ 189038 h 756666"/>
              <a:gd name="T22" fmla="*/ 904359 w 1805939"/>
              <a:gd name="T23" fmla="*/ 184031 h 756666"/>
              <a:gd name="T24" fmla="*/ 883133 w 1805939"/>
              <a:gd name="T25" fmla="*/ 194046 h 756666"/>
              <a:gd name="T26" fmla="*/ 848499 w 1805939"/>
              <a:gd name="T27" fmla="*/ 237862 h 756666"/>
              <a:gd name="T28" fmla="*/ 848499 w 1805939"/>
              <a:gd name="T29" fmla="*/ 237862 h 756666"/>
              <a:gd name="T30" fmla="*/ 783704 w 1805939"/>
              <a:gd name="T31" fmla="*/ 266656 h 756666"/>
              <a:gd name="T32" fmla="*/ 731755 w 1805939"/>
              <a:gd name="T33" fmla="*/ 261648 h 756666"/>
              <a:gd name="T34" fmla="*/ 709969 w 1805939"/>
              <a:gd name="T35" fmla="*/ 271663 h 756666"/>
              <a:gd name="T36" fmla="*/ 675337 w 1805939"/>
              <a:gd name="T37" fmla="*/ 314854 h 756666"/>
              <a:gd name="T38" fmla="*/ 675337 w 1805939"/>
              <a:gd name="T39" fmla="*/ 314854 h 756666"/>
              <a:gd name="T40" fmla="*/ 610540 w 1805939"/>
              <a:gd name="T41" fmla="*/ 344274 h 756666"/>
              <a:gd name="T42" fmla="*/ 558591 w 1805939"/>
              <a:gd name="T43" fmla="*/ 339266 h 756666"/>
              <a:gd name="T44" fmla="*/ 537365 w 1805939"/>
              <a:gd name="T45" fmla="*/ 349282 h 756666"/>
              <a:gd name="T46" fmla="*/ 502732 w 1805939"/>
              <a:gd name="T47" fmla="*/ 392472 h 756666"/>
              <a:gd name="T48" fmla="*/ 502732 w 1805939"/>
              <a:gd name="T49" fmla="*/ 392472 h 756666"/>
              <a:gd name="T50" fmla="*/ 437935 w 1805939"/>
              <a:gd name="T51" fmla="*/ 421892 h 756666"/>
              <a:gd name="T52" fmla="*/ 385986 w 1805939"/>
              <a:gd name="T53" fmla="*/ 416884 h 756666"/>
              <a:gd name="T54" fmla="*/ 364201 w 1805939"/>
              <a:gd name="T55" fmla="*/ 426900 h 756666"/>
              <a:gd name="T56" fmla="*/ 329569 w 1805939"/>
              <a:gd name="T57" fmla="*/ 470091 h 756666"/>
              <a:gd name="T58" fmla="*/ 329569 w 1805939"/>
              <a:gd name="T59" fmla="*/ 470091 h 756666"/>
              <a:gd name="T60" fmla="*/ 264772 w 1805939"/>
              <a:gd name="T61" fmla="*/ 499510 h 756666"/>
              <a:gd name="T62" fmla="*/ 212824 w 1805939"/>
              <a:gd name="T63" fmla="*/ 494502 h 756666"/>
              <a:gd name="T64" fmla="*/ 191597 w 1805939"/>
              <a:gd name="T65" fmla="*/ 504518 h 756666"/>
              <a:gd name="T66" fmla="*/ 156964 w 1805939"/>
              <a:gd name="T67" fmla="*/ 547709 h 756666"/>
              <a:gd name="T68" fmla="*/ 156964 w 1805939"/>
              <a:gd name="T69" fmla="*/ 547709 h 756666"/>
              <a:gd name="T70" fmla="*/ 62003 w 1805939"/>
              <a:gd name="T71" fmla="*/ 515159 h 756666"/>
              <a:gd name="T72" fmla="*/ 18433 w 1805939"/>
              <a:gd name="T73" fmla="*/ 581510 h 756666"/>
              <a:gd name="T74" fmla="*/ 40218 w 1805939"/>
              <a:gd name="T75" fmla="*/ 572121 h 756666"/>
              <a:gd name="T76" fmla="*/ 27371 w 1805939"/>
              <a:gd name="T77" fmla="*/ 605922 h 756666"/>
              <a:gd name="T78" fmla="*/ 27371 w 1805939"/>
              <a:gd name="T79" fmla="*/ 605922 h 756666"/>
              <a:gd name="T80" fmla="*/ 16757 w 1805939"/>
              <a:gd name="T81" fmla="*/ 582762 h 756666"/>
              <a:gd name="T82" fmla="*/ 22902 w 1805939"/>
              <a:gd name="T83" fmla="*/ 581510 h 756666"/>
              <a:gd name="T84" fmla="*/ 109483 w 1805939"/>
              <a:gd name="T85" fmla="*/ 595907 h 756666"/>
              <a:gd name="T86" fmla="*/ 44732 w 1805939"/>
              <a:gd name="T87" fmla="*/ 585273 h 756666"/>
              <a:gd name="T88" fmla="*/ 22902 w 1805939"/>
              <a:gd name="T89" fmla="*/ 593716 h 756666"/>
              <a:gd name="T90" fmla="*/ 106132 w 1805939"/>
              <a:gd name="T91" fmla="*/ 621571 h 756666"/>
              <a:gd name="T92" fmla="*/ 57549 w 1805939"/>
              <a:gd name="T93" fmla="*/ 564152 h 756666"/>
              <a:gd name="T94" fmla="*/ 44121 w 1805939"/>
              <a:gd name="T95" fmla="*/ 583493 h 756666"/>
              <a:gd name="T96" fmla="*/ 44121 w 1805939"/>
              <a:gd name="T97" fmla="*/ 583493 h 756666"/>
              <a:gd name="T98" fmla="*/ 44121 w 1805939"/>
              <a:gd name="T99" fmla="*/ 583493 h 756666"/>
              <a:gd name="T100" fmla="*/ 65355 w 1805939"/>
              <a:gd name="T101" fmla="*/ 588828 h 756666"/>
              <a:gd name="T102" fmla="*/ 113953 w 1805939"/>
              <a:gd name="T103" fmla="*/ 567113 h 756666"/>
              <a:gd name="T104" fmla="*/ 113953 w 1805939"/>
              <a:gd name="T105" fmla="*/ 567113 h 75666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05939"/>
              <a:gd name="T160" fmla="*/ 0 h 756666"/>
              <a:gd name="T161" fmla="*/ 1805939 w 1805939"/>
              <a:gd name="T162" fmla="*/ 756666 h 75666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05939" h="756666">
                <a:moveTo>
                  <a:pt x="1805939" y="29718"/>
                </a:moveTo>
                <a:lnTo>
                  <a:pt x="1793748" y="0"/>
                </a:lnTo>
                <a:lnTo>
                  <a:pt x="1764791" y="12192"/>
                </a:lnTo>
                <a:lnTo>
                  <a:pt x="1776222" y="41148"/>
                </a:lnTo>
                <a:lnTo>
                  <a:pt x="1805939" y="29718"/>
                </a:lnTo>
                <a:close/>
              </a:path>
              <a:path w="1805939" h="756666">
                <a:moveTo>
                  <a:pt x="1746503" y="53340"/>
                </a:moveTo>
                <a:lnTo>
                  <a:pt x="1735074" y="23622"/>
                </a:lnTo>
                <a:lnTo>
                  <a:pt x="1705356" y="35814"/>
                </a:lnTo>
                <a:lnTo>
                  <a:pt x="1717548" y="64770"/>
                </a:lnTo>
                <a:lnTo>
                  <a:pt x="1746503" y="53340"/>
                </a:lnTo>
                <a:close/>
              </a:path>
              <a:path w="1805939" h="756666">
                <a:moveTo>
                  <a:pt x="1687829" y="76962"/>
                </a:moveTo>
                <a:lnTo>
                  <a:pt x="1675638" y="47244"/>
                </a:lnTo>
                <a:lnTo>
                  <a:pt x="1646682" y="59436"/>
                </a:lnTo>
                <a:lnTo>
                  <a:pt x="1658112" y="88392"/>
                </a:lnTo>
                <a:lnTo>
                  <a:pt x="1687829" y="76962"/>
                </a:lnTo>
                <a:close/>
              </a:path>
              <a:path w="1805939" h="756666">
                <a:moveTo>
                  <a:pt x="1629156" y="100584"/>
                </a:moveTo>
                <a:lnTo>
                  <a:pt x="1616964" y="70866"/>
                </a:lnTo>
                <a:lnTo>
                  <a:pt x="1587246" y="83058"/>
                </a:lnTo>
                <a:lnTo>
                  <a:pt x="1599438" y="112014"/>
                </a:lnTo>
                <a:lnTo>
                  <a:pt x="1629156" y="100584"/>
                </a:lnTo>
                <a:close/>
              </a:path>
              <a:path w="1805939" h="756666">
                <a:moveTo>
                  <a:pt x="1569720" y="124206"/>
                </a:moveTo>
                <a:lnTo>
                  <a:pt x="1558289" y="94488"/>
                </a:lnTo>
                <a:lnTo>
                  <a:pt x="1528572" y="106680"/>
                </a:lnTo>
                <a:lnTo>
                  <a:pt x="1540764" y="135636"/>
                </a:lnTo>
                <a:lnTo>
                  <a:pt x="1569720" y="124206"/>
                </a:lnTo>
                <a:close/>
              </a:path>
              <a:path w="1805939" h="756666">
                <a:moveTo>
                  <a:pt x="1511046" y="147828"/>
                </a:moveTo>
                <a:lnTo>
                  <a:pt x="1498853" y="118110"/>
                </a:lnTo>
                <a:lnTo>
                  <a:pt x="1469898" y="130302"/>
                </a:lnTo>
                <a:lnTo>
                  <a:pt x="1481327" y="159258"/>
                </a:lnTo>
                <a:lnTo>
                  <a:pt x="1511046" y="147828"/>
                </a:lnTo>
                <a:close/>
              </a:path>
              <a:path w="1805939" h="756666">
                <a:moveTo>
                  <a:pt x="1452372" y="171450"/>
                </a:moveTo>
                <a:lnTo>
                  <a:pt x="1440179" y="141732"/>
                </a:lnTo>
                <a:lnTo>
                  <a:pt x="1410462" y="153924"/>
                </a:lnTo>
                <a:lnTo>
                  <a:pt x="1422653" y="182880"/>
                </a:lnTo>
                <a:lnTo>
                  <a:pt x="1452372" y="171450"/>
                </a:lnTo>
                <a:close/>
              </a:path>
              <a:path w="1805939" h="756666">
                <a:moveTo>
                  <a:pt x="1392936" y="195072"/>
                </a:moveTo>
                <a:lnTo>
                  <a:pt x="1381506" y="165354"/>
                </a:lnTo>
                <a:lnTo>
                  <a:pt x="1351788" y="177546"/>
                </a:lnTo>
                <a:lnTo>
                  <a:pt x="1363217" y="206502"/>
                </a:lnTo>
                <a:lnTo>
                  <a:pt x="1392936" y="195072"/>
                </a:lnTo>
                <a:close/>
              </a:path>
              <a:path w="1805939" h="756666">
                <a:moveTo>
                  <a:pt x="1334262" y="218694"/>
                </a:moveTo>
                <a:lnTo>
                  <a:pt x="1322070" y="188976"/>
                </a:lnTo>
                <a:lnTo>
                  <a:pt x="1293114" y="200406"/>
                </a:lnTo>
                <a:lnTo>
                  <a:pt x="1304544" y="230124"/>
                </a:lnTo>
                <a:lnTo>
                  <a:pt x="1334262" y="218694"/>
                </a:lnTo>
                <a:close/>
              </a:path>
              <a:path w="1805939" h="756666">
                <a:moveTo>
                  <a:pt x="1274826" y="242316"/>
                </a:moveTo>
                <a:lnTo>
                  <a:pt x="1263396" y="212598"/>
                </a:lnTo>
                <a:lnTo>
                  <a:pt x="1233677" y="224028"/>
                </a:lnTo>
                <a:lnTo>
                  <a:pt x="1245870" y="253746"/>
                </a:lnTo>
                <a:lnTo>
                  <a:pt x="1274826" y="242316"/>
                </a:lnTo>
                <a:close/>
              </a:path>
              <a:path w="1805939" h="756666">
                <a:moveTo>
                  <a:pt x="1216152" y="265938"/>
                </a:moveTo>
                <a:lnTo>
                  <a:pt x="1204722" y="236220"/>
                </a:lnTo>
                <a:lnTo>
                  <a:pt x="1175003" y="247650"/>
                </a:lnTo>
                <a:lnTo>
                  <a:pt x="1186434" y="277368"/>
                </a:lnTo>
                <a:lnTo>
                  <a:pt x="1216152" y="265938"/>
                </a:lnTo>
                <a:close/>
              </a:path>
              <a:path w="1805939" h="756666">
                <a:moveTo>
                  <a:pt x="1157477" y="289560"/>
                </a:moveTo>
                <a:lnTo>
                  <a:pt x="1145286" y="259842"/>
                </a:lnTo>
                <a:lnTo>
                  <a:pt x="1116329" y="271272"/>
                </a:lnTo>
                <a:lnTo>
                  <a:pt x="1127760" y="300990"/>
                </a:lnTo>
                <a:lnTo>
                  <a:pt x="1157477" y="289560"/>
                </a:lnTo>
                <a:close/>
              </a:path>
              <a:path w="1805939" h="756666">
                <a:moveTo>
                  <a:pt x="1098041" y="313182"/>
                </a:moveTo>
                <a:lnTo>
                  <a:pt x="1086612" y="283464"/>
                </a:lnTo>
                <a:lnTo>
                  <a:pt x="1056894" y="294894"/>
                </a:lnTo>
                <a:lnTo>
                  <a:pt x="1069086" y="324612"/>
                </a:lnTo>
                <a:lnTo>
                  <a:pt x="1098041" y="313182"/>
                </a:lnTo>
                <a:close/>
              </a:path>
              <a:path w="1805939" h="756666">
                <a:moveTo>
                  <a:pt x="1039367" y="336804"/>
                </a:moveTo>
                <a:lnTo>
                  <a:pt x="1027176" y="307086"/>
                </a:lnTo>
                <a:lnTo>
                  <a:pt x="998220" y="318516"/>
                </a:lnTo>
                <a:lnTo>
                  <a:pt x="1009650" y="348234"/>
                </a:lnTo>
                <a:lnTo>
                  <a:pt x="1039367" y="336804"/>
                </a:lnTo>
                <a:close/>
              </a:path>
              <a:path w="1805939" h="756666">
                <a:moveTo>
                  <a:pt x="980694" y="360426"/>
                </a:moveTo>
                <a:lnTo>
                  <a:pt x="968501" y="330708"/>
                </a:lnTo>
                <a:lnTo>
                  <a:pt x="938784" y="342138"/>
                </a:lnTo>
                <a:lnTo>
                  <a:pt x="950976" y="371856"/>
                </a:lnTo>
                <a:lnTo>
                  <a:pt x="980694" y="360426"/>
                </a:lnTo>
                <a:close/>
              </a:path>
              <a:path w="1805939" h="756666">
                <a:moveTo>
                  <a:pt x="921258" y="383286"/>
                </a:moveTo>
                <a:lnTo>
                  <a:pt x="909827" y="354330"/>
                </a:lnTo>
                <a:lnTo>
                  <a:pt x="880110" y="365760"/>
                </a:lnTo>
                <a:lnTo>
                  <a:pt x="892301" y="395478"/>
                </a:lnTo>
                <a:lnTo>
                  <a:pt x="921258" y="383286"/>
                </a:lnTo>
                <a:close/>
              </a:path>
              <a:path w="1805939" h="756666">
                <a:moveTo>
                  <a:pt x="862584" y="406908"/>
                </a:moveTo>
                <a:lnTo>
                  <a:pt x="850391" y="377952"/>
                </a:lnTo>
                <a:lnTo>
                  <a:pt x="821436" y="389382"/>
                </a:lnTo>
                <a:lnTo>
                  <a:pt x="832865" y="419100"/>
                </a:lnTo>
                <a:lnTo>
                  <a:pt x="862584" y="406908"/>
                </a:lnTo>
                <a:close/>
              </a:path>
              <a:path w="1805939" h="756666">
                <a:moveTo>
                  <a:pt x="803910" y="430530"/>
                </a:moveTo>
                <a:lnTo>
                  <a:pt x="791717" y="401574"/>
                </a:lnTo>
                <a:lnTo>
                  <a:pt x="762000" y="413004"/>
                </a:lnTo>
                <a:lnTo>
                  <a:pt x="774191" y="442722"/>
                </a:lnTo>
                <a:lnTo>
                  <a:pt x="803910" y="430530"/>
                </a:lnTo>
                <a:close/>
              </a:path>
              <a:path w="1805939" h="756666">
                <a:moveTo>
                  <a:pt x="744474" y="454152"/>
                </a:moveTo>
                <a:lnTo>
                  <a:pt x="733044" y="425196"/>
                </a:lnTo>
                <a:lnTo>
                  <a:pt x="703326" y="436626"/>
                </a:lnTo>
                <a:lnTo>
                  <a:pt x="714756" y="466344"/>
                </a:lnTo>
                <a:lnTo>
                  <a:pt x="744474" y="454152"/>
                </a:lnTo>
                <a:close/>
              </a:path>
              <a:path w="1805939" h="756666">
                <a:moveTo>
                  <a:pt x="685800" y="477774"/>
                </a:moveTo>
                <a:lnTo>
                  <a:pt x="673608" y="448818"/>
                </a:lnTo>
                <a:lnTo>
                  <a:pt x="644651" y="460248"/>
                </a:lnTo>
                <a:lnTo>
                  <a:pt x="656082" y="489966"/>
                </a:lnTo>
                <a:lnTo>
                  <a:pt x="685800" y="477774"/>
                </a:lnTo>
                <a:close/>
              </a:path>
              <a:path w="1805939" h="756666">
                <a:moveTo>
                  <a:pt x="626363" y="501396"/>
                </a:moveTo>
                <a:lnTo>
                  <a:pt x="614934" y="472440"/>
                </a:lnTo>
                <a:lnTo>
                  <a:pt x="585215" y="483870"/>
                </a:lnTo>
                <a:lnTo>
                  <a:pt x="597408" y="513588"/>
                </a:lnTo>
                <a:lnTo>
                  <a:pt x="626363" y="501396"/>
                </a:lnTo>
                <a:close/>
              </a:path>
              <a:path w="1805939" h="756666">
                <a:moveTo>
                  <a:pt x="567689" y="525018"/>
                </a:moveTo>
                <a:lnTo>
                  <a:pt x="556260" y="496062"/>
                </a:lnTo>
                <a:lnTo>
                  <a:pt x="526541" y="507492"/>
                </a:lnTo>
                <a:lnTo>
                  <a:pt x="537972" y="537210"/>
                </a:lnTo>
                <a:lnTo>
                  <a:pt x="567689" y="525018"/>
                </a:lnTo>
                <a:close/>
              </a:path>
              <a:path w="1805939" h="756666">
                <a:moveTo>
                  <a:pt x="509015" y="548640"/>
                </a:moveTo>
                <a:lnTo>
                  <a:pt x="496824" y="519684"/>
                </a:lnTo>
                <a:lnTo>
                  <a:pt x="467867" y="531114"/>
                </a:lnTo>
                <a:lnTo>
                  <a:pt x="479298" y="560832"/>
                </a:lnTo>
                <a:lnTo>
                  <a:pt x="509015" y="548640"/>
                </a:lnTo>
                <a:close/>
              </a:path>
              <a:path w="1805939" h="756666">
                <a:moveTo>
                  <a:pt x="449579" y="572262"/>
                </a:moveTo>
                <a:lnTo>
                  <a:pt x="438150" y="543306"/>
                </a:lnTo>
                <a:lnTo>
                  <a:pt x="408432" y="554736"/>
                </a:lnTo>
                <a:lnTo>
                  <a:pt x="420624" y="584454"/>
                </a:lnTo>
                <a:lnTo>
                  <a:pt x="449579" y="572262"/>
                </a:lnTo>
                <a:close/>
              </a:path>
              <a:path w="1805939" h="756666">
                <a:moveTo>
                  <a:pt x="390906" y="595884"/>
                </a:moveTo>
                <a:lnTo>
                  <a:pt x="378713" y="566928"/>
                </a:lnTo>
                <a:lnTo>
                  <a:pt x="349757" y="578358"/>
                </a:lnTo>
                <a:lnTo>
                  <a:pt x="361188" y="608076"/>
                </a:lnTo>
                <a:lnTo>
                  <a:pt x="390906" y="595884"/>
                </a:lnTo>
                <a:close/>
              </a:path>
              <a:path w="1805939" h="756666">
                <a:moveTo>
                  <a:pt x="332231" y="619506"/>
                </a:moveTo>
                <a:lnTo>
                  <a:pt x="320040" y="590550"/>
                </a:lnTo>
                <a:lnTo>
                  <a:pt x="290322" y="601980"/>
                </a:lnTo>
                <a:lnTo>
                  <a:pt x="302513" y="631698"/>
                </a:lnTo>
                <a:lnTo>
                  <a:pt x="332231" y="619506"/>
                </a:lnTo>
                <a:close/>
              </a:path>
              <a:path w="1805939" h="756666">
                <a:moveTo>
                  <a:pt x="272795" y="643128"/>
                </a:moveTo>
                <a:lnTo>
                  <a:pt x="261366" y="614172"/>
                </a:lnTo>
                <a:lnTo>
                  <a:pt x="231648" y="625602"/>
                </a:lnTo>
                <a:lnTo>
                  <a:pt x="243840" y="655320"/>
                </a:lnTo>
                <a:lnTo>
                  <a:pt x="272795" y="643128"/>
                </a:lnTo>
                <a:close/>
              </a:path>
              <a:path w="1805939" h="756666">
                <a:moveTo>
                  <a:pt x="214122" y="666750"/>
                </a:moveTo>
                <a:lnTo>
                  <a:pt x="201930" y="637032"/>
                </a:lnTo>
                <a:lnTo>
                  <a:pt x="172974" y="649224"/>
                </a:lnTo>
                <a:lnTo>
                  <a:pt x="184404" y="678942"/>
                </a:lnTo>
                <a:lnTo>
                  <a:pt x="214122" y="666750"/>
                </a:lnTo>
                <a:close/>
              </a:path>
              <a:path w="1805939" h="756666">
                <a:moveTo>
                  <a:pt x="112566" y="633777"/>
                </a:moveTo>
                <a:lnTo>
                  <a:pt x="106193" y="623714"/>
                </a:lnTo>
                <a:lnTo>
                  <a:pt x="94778" y="621072"/>
                </a:lnTo>
                <a:lnTo>
                  <a:pt x="84581" y="627126"/>
                </a:lnTo>
                <a:lnTo>
                  <a:pt x="0" y="735330"/>
                </a:lnTo>
                <a:lnTo>
                  <a:pt x="22860" y="738797"/>
                </a:lnTo>
                <a:lnTo>
                  <a:pt x="22860" y="709422"/>
                </a:lnTo>
                <a:lnTo>
                  <a:pt x="25145" y="707898"/>
                </a:lnTo>
                <a:lnTo>
                  <a:pt x="31242" y="722757"/>
                </a:lnTo>
                <a:lnTo>
                  <a:pt x="31242" y="707898"/>
                </a:lnTo>
                <a:lnTo>
                  <a:pt x="54863" y="711532"/>
                </a:lnTo>
                <a:lnTo>
                  <a:pt x="54863" y="696468"/>
                </a:lnTo>
                <a:lnTo>
                  <a:pt x="78505" y="686768"/>
                </a:lnTo>
                <a:lnTo>
                  <a:pt x="110707" y="645379"/>
                </a:lnTo>
                <a:lnTo>
                  <a:pt x="112566" y="633777"/>
                </a:lnTo>
                <a:close/>
              </a:path>
              <a:path w="1805939" h="756666">
                <a:moveTo>
                  <a:pt x="37337" y="737616"/>
                </a:moveTo>
                <a:lnTo>
                  <a:pt x="25145" y="707898"/>
                </a:lnTo>
                <a:lnTo>
                  <a:pt x="22860" y="709422"/>
                </a:lnTo>
                <a:lnTo>
                  <a:pt x="35051" y="738378"/>
                </a:lnTo>
                <a:lnTo>
                  <a:pt x="37337" y="737616"/>
                </a:lnTo>
                <a:close/>
              </a:path>
              <a:path w="1805939" h="756666">
                <a:moveTo>
                  <a:pt x="37337" y="740993"/>
                </a:moveTo>
                <a:lnTo>
                  <a:pt x="37337" y="737616"/>
                </a:lnTo>
                <a:lnTo>
                  <a:pt x="35051" y="738378"/>
                </a:lnTo>
                <a:lnTo>
                  <a:pt x="22860" y="709422"/>
                </a:lnTo>
                <a:lnTo>
                  <a:pt x="22860" y="738797"/>
                </a:lnTo>
                <a:lnTo>
                  <a:pt x="37337" y="740993"/>
                </a:lnTo>
                <a:close/>
              </a:path>
              <a:path w="1805939" h="756666">
                <a:moveTo>
                  <a:pt x="58771" y="712133"/>
                </a:moveTo>
                <a:lnTo>
                  <a:pt x="31242" y="707898"/>
                </a:lnTo>
                <a:lnTo>
                  <a:pt x="41910" y="733806"/>
                </a:lnTo>
                <a:lnTo>
                  <a:pt x="58771" y="712133"/>
                </a:lnTo>
                <a:close/>
              </a:path>
              <a:path w="1805939" h="756666">
                <a:moveTo>
                  <a:pt x="155448" y="733806"/>
                </a:moveTo>
                <a:lnTo>
                  <a:pt x="149351" y="725424"/>
                </a:lnTo>
                <a:lnTo>
                  <a:pt x="140207" y="724662"/>
                </a:lnTo>
                <a:lnTo>
                  <a:pt x="89154" y="716807"/>
                </a:lnTo>
                <a:lnTo>
                  <a:pt x="66293" y="726186"/>
                </a:lnTo>
                <a:lnTo>
                  <a:pt x="61022" y="712479"/>
                </a:lnTo>
                <a:lnTo>
                  <a:pt x="58771" y="712133"/>
                </a:lnTo>
                <a:lnTo>
                  <a:pt x="41910" y="733806"/>
                </a:lnTo>
                <a:lnTo>
                  <a:pt x="31242" y="707898"/>
                </a:lnTo>
                <a:lnTo>
                  <a:pt x="31242" y="722757"/>
                </a:lnTo>
                <a:lnTo>
                  <a:pt x="37337" y="737616"/>
                </a:lnTo>
                <a:lnTo>
                  <a:pt x="37337" y="740993"/>
                </a:lnTo>
                <a:lnTo>
                  <a:pt x="135636" y="755904"/>
                </a:lnTo>
                <a:lnTo>
                  <a:pt x="144780" y="756666"/>
                </a:lnTo>
                <a:lnTo>
                  <a:pt x="152400" y="751332"/>
                </a:lnTo>
                <a:lnTo>
                  <a:pt x="153924" y="742188"/>
                </a:lnTo>
                <a:lnTo>
                  <a:pt x="155448" y="733806"/>
                </a:lnTo>
                <a:close/>
              </a:path>
              <a:path w="1805939" h="756666">
                <a:moveTo>
                  <a:pt x="78505" y="686768"/>
                </a:moveTo>
                <a:lnTo>
                  <a:pt x="54863" y="696468"/>
                </a:lnTo>
                <a:lnTo>
                  <a:pt x="60188" y="710312"/>
                </a:lnTo>
                <a:lnTo>
                  <a:pt x="78505" y="686768"/>
                </a:lnTo>
                <a:close/>
              </a:path>
              <a:path w="1805939" h="756666">
                <a:moveTo>
                  <a:pt x="60188" y="710312"/>
                </a:moveTo>
                <a:lnTo>
                  <a:pt x="54863" y="696468"/>
                </a:lnTo>
                <a:lnTo>
                  <a:pt x="54863" y="711532"/>
                </a:lnTo>
                <a:lnTo>
                  <a:pt x="58771" y="712133"/>
                </a:lnTo>
                <a:lnTo>
                  <a:pt x="60188" y="710312"/>
                </a:lnTo>
                <a:close/>
              </a:path>
              <a:path w="1805939" h="756666">
                <a:moveTo>
                  <a:pt x="96012" y="713994"/>
                </a:moveTo>
                <a:lnTo>
                  <a:pt x="84581" y="684276"/>
                </a:lnTo>
                <a:lnTo>
                  <a:pt x="78505" y="686768"/>
                </a:lnTo>
                <a:lnTo>
                  <a:pt x="60188" y="710312"/>
                </a:lnTo>
                <a:lnTo>
                  <a:pt x="61022" y="712479"/>
                </a:lnTo>
                <a:lnTo>
                  <a:pt x="89154" y="716807"/>
                </a:lnTo>
                <a:lnTo>
                  <a:pt x="96012" y="713994"/>
                </a:lnTo>
                <a:close/>
              </a:path>
              <a:path w="1805939" h="756666">
                <a:moveTo>
                  <a:pt x="89154" y="716807"/>
                </a:moveTo>
                <a:lnTo>
                  <a:pt x="61022" y="712479"/>
                </a:lnTo>
                <a:lnTo>
                  <a:pt x="66293" y="726186"/>
                </a:lnTo>
                <a:lnTo>
                  <a:pt x="89154" y="716807"/>
                </a:lnTo>
                <a:close/>
              </a:path>
              <a:path w="1805939" h="756666">
                <a:moveTo>
                  <a:pt x="155448" y="690372"/>
                </a:moveTo>
                <a:lnTo>
                  <a:pt x="143256" y="660654"/>
                </a:lnTo>
                <a:lnTo>
                  <a:pt x="113537" y="672846"/>
                </a:lnTo>
                <a:lnTo>
                  <a:pt x="125730" y="702564"/>
                </a:lnTo>
                <a:lnTo>
                  <a:pt x="155448" y="690372"/>
                </a:lnTo>
                <a:close/>
              </a:path>
            </a:pathLst>
          </a:custGeom>
          <a:solidFill>
            <a:srgbClr val="B83D68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1" name="object 7"/>
          <p:cNvSpPr>
            <a:spLocks noChangeArrowheads="1"/>
          </p:cNvSpPr>
          <p:nvPr/>
        </p:nvSpPr>
        <p:spPr bwMode="auto">
          <a:xfrm>
            <a:off x="779232" y="2816210"/>
            <a:ext cx="1962150" cy="828675"/>
          </a:xfrm>
          <a:custGeom>
            <a:avLst/>
            <a:gdLst>
              <a:gd name="T0" fmla="*/ 2042101 w 1872996"/>
              <a:gd name="T1" fmla="*/ 314643 h 914400"/>
              <a:gd name="T2" fmla="*/ 2003170 w 1872996"/>
              <a:gd name="T3" fmla="*/ 256897 h 914400"/>
              <a:gd name="T4" fmla="*/ 1940867 w 1872996"/>
              <a:gd name="T5" fmla="*/ 203034 h 914400"/>
              <a:gd name="T6" fmla="*/ 1857305 w 1872996"/>
              <a:gd name="T7" fmla="*/ 153831 h 914400"/>
              <a:gd name="T8" fmla="*/ 1754595 w 1872996"/>
              <a:gd name="T9" fmla="*/ 110066 h 914400"/>
              <a:gd name="T10" fmla="*/ 1634851 w 1872996"/>
              <a:gd name="T11" fmla="*/ 72515 h 914400"/>
              <a:gd name="T12" fmla="*/ 1500185 w 1872996"/>
              <a:gd name="T13" fmla="*/ 41956 h 914400"/>
              <a:gd name="T14" fmla="*/ 1352707 w 1872996"/>
              <a:gd name="T15" fmla="*/ 19164 h 914400"/>
              <a:gd name="T16" fmla="*/ 1194533 w 1872996"/>
              <a:gd name="T17" fmla="*/ 4920 h 914400"/>
              <a:gd name="T18" fmla="*/ 1027774 w 1872996"/>
              <a:gd name="T19" fmla="*/ 0 h 914400"/>
              <a:gd name="T20" fmla="*/ 861014 w 1872996"/>
              <a:gd name="T21" fmla="*/ 4920 h 914400"/>
              <a:gd name="T22" fmla="*/ 702840 w 1872996"/>
              <a:gd name="T23" fmla="*/ 19164 h 914400"/>
              <a:gd name="T24" fmla="*/ 555362 w 1872996"/>
              <a:gd name="T25" fmla="*/ 41956 h 914400"/>
              <a:gd name="T26" fmla="*/ 420696 w 1872996"/>
              <a:gd name="T27" fmla="*/ 72515 h 914400"/>
              <a:gd name="T28" fmla="*/ 300951 w 1872996"/>
              <a:gd name="T29" fmla="*/ 110066 h 914400"/>
              <a:gd name="T30" fmla="*/ 198241 w 1872996"/>
              <a:gd name="T31" fmla="*/ 153831 h 914400"/>
              <a:gd name="T32" fmla="*/ 114680 w 1872996"/>
              <a:gd name="T33" fmla="*/ 203034 h 914400"/>
              <a:gd name="T34" fmla="*/ 52377 w 1872996"/>
              <a:gd name="T35" fmla="*/ 256897 h 914400"/>
              <a:gd name="T36" fmla="*/ 13446 w 1872996"/>
              <a:gd name="T37" fmla="*/ 314643 h 914400"/>
              <a:gd name="T38" fmla="*/ 3406 w 1872996"/>
              <a:gd name="T39" fmla="*/ 406258 h 914400"/>
              <a:gd name="T40" fmla="*/ 52377 w 1872996"/>
              <a:gd name="T41" fmla="*/ 494089 h 914400"/>
              <a:gd name="T42" fmla="*/ 114680 w 1872996"/>
              <a:gd name="T43" fmla="*/ 547951 h 914400"/>
              <a:gd name="T44" fmla="*/ 198241 w 1872996"/>
              <a:gd name="T45" fmla="*/ 597154 h 914400"/>
              <a:gd name="T46" fmla="*/ 300951 w 1872996"/>
              <a:gd name="T47" fmla="*/ 640920 h 914400"/>
              <a:gd name="T48" fmla="*/ 420696 w 1872996"/>
              <a:gd name="T49" fmla="*/ 678471 h 914400"/>
              <a:gd name="T50" fmla="*/ 555362 w 1872996"/>
              <a:gd name="T51" fmla="*/ 709030 h 914400"/>
              <a:gd name="T52" fmla="*/ 702840 w 1872996"/>
              <a:gd name="T53" fmla="*/ 731821 h 914400"/>
              <a:gd name="T54" fmla="*/ 861014 w 1872996"/>
              <a:gd name="T55" fmla="*/ 746066 h 914400"/>
              <a:gd name="T56" fmla="*/ 1027774 w 1872996"/>
              <a:gd name="T57" fmla="*/ 750987 h 914400"/>
              <a:gd name="T58" fmla="*/ 1194533 w 1872996"/>
              <a:gd name="T59" fmla="*/ 746066 h 914400"/>
              <a:gd name="T60" fmla="*/ 1352707 w 1872996"/>
              <a:gd name="T61" fmla="*/ 731821 h 914400"/>
              <a:gd name="T62" fmla="*/ 1500185 w 1872996"/>
              <a:gd name="T63" fmla="*/ 709030 h 914400"/>
              <a:gd name="T64" fmla="*/ 1634851 w 1872996"/>
              <a:gd name="T65" fmla="*/ 678471 h 914400"/>
              <a:gd name="T66" fmla="*/ 1754595 w 1872996"/>
              <a:gd name="T67" fmla="*/ 640920 h 914400"/>
              <a:gd name="T68" fmla="*/ 1857305 w 1872996"/>
              <a:gd name="T69" fmla="*/ 597154 h 914400"/>
              <a:gd name="T70" fmla="*/ 1940867 w 1872996"/>
              <a:gd name="T71" fmla="*/ 547951 h 914400"/>
              <a:gd name="T72" fmla="*/ 2003170 w 1872996"/>
              <a:gd name="T73" fmla="*/ 494089 h 914400"/>
              <a:gd name="T74" fmla="*/ 2042101 w 1872996"/>
              <a:gd name="T75" fmla="*/ 436344 h 9144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72996"/>
              <a:gd name="T115" fmla="*/ 0 h 914400"/>
              <a:gd name="T116" fmla="*/ 1872996 w 1872996"/>
              <a:gd name="T117" fmla="*/ 914400 h 9144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72996" h="914400">
                <a:moveTo>
                  <a:pt x="1872996" y="457200"/>
                </a:moveTo>
                <a:lnTo>
                  <a:pt x="1860743" y="383108"/>
                </a:lnTo>
                <a:lnTo>
                  <a:pt x="1845789" y="347421"/>
                </a:lnTo>
                <a:lnTo>
                  <a:pt x="1825270" y="312797"/>
                </a:lnTo>
                <a:lnTo>
                  <a:pt x="1799427" y="279356"/>
                </a:lnTo>
                <a:lnTo>
                  <a:pt x="1768500" y="247214"/>
                </a:lnTo>
                <a:lnTo>
                  <a:pt x="1732731" y="216491"/>
                </a:lnTo>
                <a:lnTo>
                  <a:pt x="1692359" y="187305"/>
                </a:lnTo>
                <a:lnTo>
                  <a:pt x="1647625" y="159774"/>
                </a:lnTo>
                <a:lnTo>
                  <a:pt x="1598771" y="134016"/>
                </a:lnTo>
                <a:lnTo>
                  <a:pt x="1546036" y="110150"/>
                </a:lnTo>
                <a:lnTo>
                  <a:pt x="1489661" y="88294"/>
                </a:lnTo>
                <a:lnTo>
                  <a:pt x="1429886" y="68566"/>
                </a:lnTo>
                <a:lnTo>
                  <a:pt x="1366954" y="51085"/>
                </a:lnTo>
                <a:lnTo>
                  <a:pt x="1301103" y="35968"/>
                </a:lnTo>
                <a:lnTo>
                  <a:pt x="1232574" y="23335"/>
                </a:lnTo>
                <a:lnTo>
                  <a:pt x="1161609" y="13303"/>
                </a:lnTo>
                <a:lnTo>
                  <a:pt x="1088447" y="5991"/>
                </a:lnTo>
                <a:lnTo>
                  <a:pt x="1013330" y="1517"/>
                </a:lnTo>
                <a:lnTo>
                  <a:pt x="936498" y="0"/>
                </a:lnTo>
                <a:lnTo>
                  <a:pt x="859665" y="1517"/>
                </a:lnTo>
                <a:lnTo>
                  <a:pt x="784548" y="5991"/>
                </a:lnTo>
                <a:lnTo>
                  <a:pt x="711386" y="13303"/>
                </a:lnTo>
                <a:lnTo>
                  <a:pt x="640421" y="23335"/>
                </a:lnTo>
                <a:lnTo>
                  <a:pt x="571892" y="35968"/>
                </a:lnTo>
                <a:lnTo>
                  <a:pt x="506041" y="51085"/>
                </a:lnTo>
                <a:lnTo>
                  <a:pt x="443109" y="68566"/>
                </a:lnTo>
                <a:lnTo>
                  <a:pt x="383334" y="88294"/>
                </a:lnTo>
                <a:lnTo>
                  <a:pt x="326959" y="110150"/>
                </a:lnTo>
                <a:lnTo>
                  <a:pt x="274224" y="134016"/>
                </a:lnTo>
                <a:lnTo>
                  <a:pt x="225370" y="159774"/>
                </a:lnTo>
                <a:lnTo>
                  <a:pt x="180636" y="187305"/>
                </a:lnTo>
                <a:lnTo>
                  <a:pt x="140264" y="216491"/>
                </a:lnTo>
                <a:lnTo>
                  <a:pt x="104495" y="247214"/>
                </a:lnTo>
                <a:lnTo>
                  <a:pt x="73568" y="279356"/>
                </a:lnTo>
                <a:lnTo>
                  <a:pt x="47725" y="312797"/>
                </a:lnTo>
                <a:lnTo>
                  <a:pt x="27206" y="347421"/>
                </a:lnTo>
                <a:lnTo>
                  <a:pt x="12252" y="383108"/>
                </a:lnTo>
                <a:lnTo>
                  <a:pt x="0" y="457200"/>
                </a:lnTo>
                <a:lnTo>
                  <a:pt x="3103" y="494659"/>
                </a:lnTo>
                <a:lnTo>
                  <a:pt x="27206" y="566978"/>
                </a:lnTo>
                <a:lnTo>
                  <a:pt x="47725" y="601602"/>
                </a:lnTo>
                <a:lnTo>
                  <a:pt x="73568" y="635043"/>
                </a:lnTo>
                <a:lnTo>
                  <a:pt x="104495" y="667185"/>
                </a:lnTo>
                <a:lnTo>
                  <a:pt x="140264" y="697908"/>
                </a:lnTo>
                <a:lnTo>
                  <a:pt x="180636" y="727094"/>
                </a:lnTo>
                <a:lnTo>
                  <a:pt x="225370" y="754625"/>
                </a:lnTo>
                <a:lnTo>
                  <a:pt x="274224" y="780383"/>
                </a:lnTo>
                <a:lnTo>
                  <a:pt x="326959" y="804249"/>
                </a:lnTo>
                <a:lnTo>
                  <a:pt x="383334" y="826105"/>
                </a:lnTo>
                <a:lnTo>
                  <a:pt x="443109" y="845833"/>
                </a:lnTo>
                <a:lnTo>
                  <a:pt x="506041" y="863314"/>
                </a:lnTo>
                <a:lnTo>
                  <a:pt x="571892" y="878431"/>
                </a:lnTo>
                <a:lnTo>
                  <a:pt x="640421" y="891064"/>
                </a:lnTo>
                <a:lnTo>
                  <a:pt x="711386" y="901096"/>
                </a:lnTo>
                <a:lnTo>
                  <a:pt x="784548" y="908408"/>
                </a:lnTo>
                <a:lnTo>
                  <a:pt x="859665" y="912882"/>
                </a:lnTo>
                <a:lnTo>
                  <a:pt x="936498" y="914400"/>
                </a:lnTo>
                <a:lnTo>
                  <a:pt x="1013330" y="912882"/>
                </a:lnTo>
                <a:lnTo>
                  <a:pt x="1088447" y="908408"/>
                </a:lnTo>
                <a:lnTo>
                  <a:pt x="1161609" y="901096"/>
                </a:lnTo>
                <a:lnTo>
                  <a:pt x="1232574" y="891064"/>
                </a:lnTo>
                <a:lnTo>
                  <a:pt x="1301103" y="878431"/>
                </a:lnTo>
                <a:lnTo>
                  <a:pt x="1366954" y="863314"/>
                </a:lnTo>
                <a:lnTo>
                  <a:pt x="1429886" y="845833"/>
                </a:lnTo>
                <a:lnTo>
                  <a:pt x="1489661" y="826105"/>
                </a:lnTo>
                <a:lnTo>
                  <a:pt x="1546036" y="804249"/>
                </a:lnTo>
                <a:lnTo>
                  <a:pt x="1598771" y="780383"/>
                </a:lnTo>
                <a:lnTo>
                  <a:pt x="1647625" y="754625"/>
                </a:lnTo>
                <a:lnTo>
                  <a:pt x="1692359" y="727094"/>
                </a:lnTo>
                <a:lnTo>
                  <a:pt x="1732731" y="697908"/>
                </a:lnTo>
                <a:lnTo>
                  <a:pt x="1768500" y="667185"/>
                </a:lnTo>
                <a:lnTo>
                  <a:pt x="1799427" y="635043"/>
                </a:lnTo>
                <a:lnTo>
                  <a:pt x="1825270" y="601602"/>
                </a:lnTo>
                <a:lnTo>
                  <a:pt x="1845789" y="566978"/>
                </a:lnTo>
                <a:lnTo>
                  <a:pt x="1860743" y="531291"/>
                </a:lnTo>
                <a:lnTo>
                  <a:pt x="1872996" y="45720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2" name="object 9"/>
          <p:cNvSpPr txBox="1">
            <a:spLocks noChangeArrowheads="1"/>
          </p:cNvSpPr>
          <p:nvPr/>
        </p:nvSpPr>
        <p:spPr bwMode="auto">
          <a:xfrm>
            <a:off x="1025267" y="2873357"/>
            <a:ext cx="15128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ctr" defTabSz="801688"/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Трансфузионная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среда-лейкоцитарные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АТ</a:t>
            </a:r>
          </a:p>
        </p:txBody>
      </p:sp>
      <p:sp>
        <p:nvSpPr>
          <p:cNvPr id="6153" name="object 10"/>
          <p:cNvSpPr>
            <a:spLocks noChangeArrowheads="1"/>
          </p:cNvSpPr>
          <p:nvPr/>
        </p:nvSpPr>
        <p:spPr bwMode="auto">
          <a:xfrm>
            <a:off x="3587519" y="2870185"/>
            <a:ext cx="1725613" cy="719137"/>
          </a:xfrm>
          <a:custGeom>
            <a:avLst/>
            <a:gdLst>
              <a:gd name="T0" fmla="*/ 1466658 w 2017014"/>
              <a:gd name="T1" fmla="*/ 273768 h 791717"/>
              <a:gd name="T2" fmla="*/ 1418351 w 2017014"/>
              <a:gd name="T3" fmla="*/ 199452 h 791717"/>
              <a:gd name="T4" fmla="*/ 1365803 w 2017014"/>
              <a:gd name="T5" fmla="*/ 154486 h 791717"/>
              <a:gd name="T6" fmla="*/ 1298752 w 2017014"/>
              <a:gd name="T7" fmla="*/ 113955 h 791717"/>
              <a:gd name="T8" fmla="*/ 1218711 w 2017014"/>
              <a:gd name="T9" fmla="*/ 78525 h 791717"/>
              <a:gd name="T10" fmla="*/ 1127197 w 2017014"/>
              <a:gd name="T11" fmla="*/ 48858 h 791717"/>
              <a:gd name="T12" fmla="*/ 1025727 w 2017014"/>
              <a:gd name="T13" fmla="*/ 25618 h 791717"/>
              <a:gd name="T14" fmla="*/ 915814 w 2017014"/>
              <a:gd name="T15" fmla="*/ 9472 h 791717"/>
              <a:gd name="T16" fmla="*/ 798976 w 2017014"/>
              <a:gd name="T17" fmla="*/ 1080 h 791717"/>
              <a:gd name="T18" fmla="*/ 677812 w 2017014"/>
              <a:gd name="T19" fmla="*/ 1080 h 791717"/>
              <a:gd name="T20" fmla="*/ 560839 w 2017014"/>
              <a:gd name="T21" fmla="*/ 9472 h 791717"/>
              <a:gd name="T22" fmla="*/ 450820 w 2017014"/>
              <a:gd name="T23" fmla="*/ 25618 h 791717"/>
              <a:gd name="T24" fmla="*/ 349266 w 2017014"/>
              <a:gd name="T25" fmla="*/ 48858 h 791717"/>
              <a:gd name="T26" fmla="*/ 257693 w 2017014"/>
              <a:gd name="T27" fmla="*/ 78525 h 791717"/>
              <a:gd name="T28" fmla="*/ 177610 w 2017014"/>
              <a:gd name="T29" fmla="*/ 113955 h 791717"/>
              <a:gd name="T30" fmla="*/ 110531 w 2017014"/>
              <a:gd name="T31" fmla="*/ 154486 h 791717"/>
              <a:gd name="T32" fmla="*/ 57969 w 2017014"/>
              <a:gd name="T33" fmla="*/ 199452 h 791717"/>
              <a:gd name="T34" fmla="*/ 9653 w 2017014"/>
              <a:gd name="T35" fmla="*/ 273768 h 791717"/>
              <a:gd name="T36" fmla="*/ 2444 w 2017014"/>
              <a:gd name="T37" fmla="*/ 353711 h 791717"/>
              <a:gd name="T38" fmla="*/ 57969 w 2017014"/>
              <a:gd name="T39" fmla="*/ 454023 h 791717"/>
              <a:gd name="T40" fmla="*/ 110531 w 2017014"/>
              <a:gd name="T41" fmla="*/ 498898 h 791717"/>
              <a:gd name="T42" fmla="*/ 177610 w 2017014"/>
              <a:gd name="T43" fmla="*/ 539360 h 791717"/>
              <a:gd name="T44" fmla="*/ 257693 w 2017014"/>
              <a:gd name="T45" fmla="*/ 574744 h 791717"/>
              <a:gd name="T46" fmla="*/ 349266 w 2017014"/>
              <a:gd name="T47" fmla="*/ 604380 h 791717"/>
              <a:gd name="T48" fmla="*/ 450820 w 2017014"/>
              <a:gd name="T49" fmla="*/ 627601 h 791717"/>
              <a:gd name="T50" fmla="*/ 560839 w 2017014"/>
              <a:gd name="T51" fmla="*/ 643741 h 791717"/>
              <a:gd name="T52" fmla="*/ 677812 w 2017014"/>
              <a:gd name="T53" fmla="*/ 652131 h 791717"/>
              <a:gd name="T54" fmla="*/ 798976 w 2017014"/>
              <a:gd name="T55" fmla="*/ 652131 h 791717"/>
              <a:gd name="T56" fmla="*/ 915814 w 2017014"/>
              <a:gd name="T57" fmla="*/ 643741 h 791717"/>
              <a:gd name="T58" fmla="*/ 1025727 w 2017014"/>
              <a:gd name="T59" fmla="*/ 627601 h 791717"/>
              <a:gd name="T60" fmla="*/ 1127197 w 2017014"/>
              <a:gd name="T61" fmla="*/ 604380 h 791717"/>
              <a:gd name="T62" fmla="*/ 1218711 w 2017014"/>
              <a:gd name="T63" fmla="*/ 574744 h 791717"/>
              <a:gd name="T64" fmla="*/ 1298752 w 2017014"/>
              <a:gd name="T65" fmla="*/ 539360 h 791717"/>
              <a:gd name="T66" fmla="*/ 1365803 w 2017014"/>
              <a:gd name="T67" fmla="*/ 498898 h 791717"/>
              <a:gd name="T68" fmla="*/ 1418351 w 2017014"/>
              <a:gd name="T69" fmla="*/ 454023 h 791717"/>
              <a:gd name="T70" fmla="*/ 1466658 w 2017014"/>
              <a:gd name="T71" fmla="*/ 379902 h 7917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17014"/>
              <a:gd name="T109" fmla="*/ 0 h 791717"/>
              <a:gd name="T110" fmla="*/ 2017014 w 2017014"/>
              <a:gd name="T111" fmla="*/ 791717 h 7917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17014" h="791717">
                <a:moveTo>
                  <a:pt x="2017014" y="396239"/>
                </a:moveTo>
                <a:lnTo>
                  <a:pt x="2003826" y="331817"/>
                </a:lnTo>
                <a:lnTo>
                  <a:pt x="1965643" y="270759"/>
                </a:lnTo>
                <a:lnTo>
                  <a:pt x="1937825" y="241744"/>
                </a:lnTo>
                <a:lnTo>
                  <a:pt x="1904535" y="213872"/>
                </a:lnTo>
                <a:lnTo>
                  <a:pt x="1866033" y="187243"/>
                </a:lnTo>
                <a:lnTo>
                  <a:pt x="1822575" y="161958"/>
                </a:lnTo>
                <a:lnTo>
                  <a:pt x="1774423" y="138118"/>
                </a:lnTo>
                <a:lnTo>
                  <a:pt x="1721834" y="115824"/>
                </a:lnTo>
                <a:lnTo>
                  <a:pt x="1665067" y="95175"/>
                </a:lnTo>
                <a:lnTo>
                  <a:pt x="1604381" y="76273"/>
                </a:lnTo>
                <a:lnTo>
                  <a:pt x="1540036" y="59218"/>
                </a:lnTo>
                <a:lnTo>
                  <a:pt x="1472289" y="44110"/>
                </a:lnTo>
                <a:lnTo>
                  <a:pt x="1401401" y="31051"/>
                </a:lnTo>
                <a:lnTo>
                  <a:pt x="1327629" y="20141"/>
                </a:lnTo>
                <a:lnTo>
                  <a:pt x="1251233" y="11480"/>
                </a:lnTo>
                <a:lnTo>
                  <a:pt x="1172471" y="5169"/>
                </a:lnTo>
                <a:lnTo>
                  <a:pt x="1091603" y="1309"/>
                </a:lnTo>
                <a:lnTo>
                  <a:pt x="1008888" y="0"/>
                </a:lnTo>
                <a:lnTo>
                  <a:pt x="926063" y="1309"/>
                </a:lnTo>
                <a:lnTo>
                  <a:pt x="845097" y="5169"/>
                </a:lnTo>
                <a:lnTo>
                  <a:pt x="766248" y="11480"/>
                </a:lnTo>
                <a:lnTo>
                  <a:pt x="689774" y="20141"/>
                </a:lnTo>
                <a:lnTo>
                  <a:pt x="615934" y="31051"/>
                </a:lnTo>
                <a:lnTo>
                  <a:pt x="544985" y="44110"/>
                </a:lnTo>
                <a:lnTo>
                  <a:pt x="477186" y="59218"/>
                </a:lnTo>
                <a:lnTo>
                  <a:pt x="412796" y="76273"/>
                </a:lnTo>
                <a:lnTo>
                  <a:pt x="352073" y="95175"/>
                </a:lnTo>
                <a:lnTo>
                  <a:pt x="295274" y="115824"/>
                </a:lnTo>
                <a:lnTo>
                  <a:pt x="242660" y="138118"/>
                </a:lnTo>
                <a:lnTo>
                  <a:pt x="194486" y="161958"/>
                </a:lnTo>
                <a:lnTo>
                  <a:pt x="151013" y="187243"/>
                </a:lnTo>
                <a:lnTo>
                  <a:pt x="112498" y="213872"/>
                </a:lnTo>
                <a:lnTo>
                  <a:pt x="79200" y="241744"/>
                </a:lnTo>
                <a:lnTo>
                  <a:pt x="51377" y="270759"/>
                </a:lnTo>
                <a:lnTo>
                  <a:pt x="13188" y="331817"/>
                </a:lnTo>
                <a:lnTo>
                  <a:pt x="0" y="396239"/>
                </a:lnTo>
                <a:lnTo>
                  <a:pt x="3340" y="428712"/>
                </a:lnTo>
                <a:lnTo>
                  <a:pt x="29287" y="491368"/>
                </a:lnTo>
                <a:lnTo>
                  <a:pt x="79200" y="550294"/>
                </a:lnTo>
                <a:lnTo>
                  <a:pt x="112498" y="578107"/>
                </a:lnTo>
                <a:lnTo>
                  <a:pt x="151013" y="604684"/>
                </a:lnTo>
                <a:lnTo>
                  <a:pt x="194486" y="629924"/>
                </a:lnTo>
                <a:lnTo>
                  <a:pt x="242660" y="653726"/>
                </a:lnTo>
                <a:lnTo>
                  <a:pt x="295275" y="675989"/>
                </a:lnTo>
                <a:lnTo>
                  <a:pt x="352073" y="696612"/>
                </a:lnTo>
                <a:lnTo>
                  <a:pt x="412796" y="715493"/>
                </a:lnTo>
                <a:lnTo>
                  <a:pt x="477186" y="732532"/>
                </a:lnTo>
                <a:lnTo>
                  <a:pt x="544985" y="747627"/>
                </a:lnTo>
                <a:lnTo>
                  <a:pt x="615934" y="760678"/>
                </a:lnTo>
                <a:lnTo>
                  <a:pt x="689774" y="771582"/>
                </a:lnTo>
                <a:lnTo>
                  <a:pt x="766248" y="780240"/>
                </a:lnTo>
                <a:lnTo>
                  <a:pt x="845097" y="786549"/>
                </a:lnTo>
                <a:lnTo>
                  <a:pt x="926063" y="790408"/>
                </a:lnTo>
                <a:lnTo>
                  <a:pt x="1008888" y="791717"/>
                </a:lnTo>
                <a:lnTo>
                  <a:pt x="1091603" y="790408"/>
                </a:lnTo>
                <a:lnTo>
                  <a:pt x="1172471" y="786549"/>
                </a:lnTo>
                <a:lnTo>
                  <a:pt x="1251233" y="780240"/>
                </a:lnTo>
                <a:lnTo>
                  <a:pt x="1327629" y="771582"/>
                </a:lnTo>
                <a:lnTo>
                  <a:pt x="1401401" y="760678"/>
                </a:lnTo>
                <a:lnTo>
                  <a:pt x="1472289" y="747627"/>
                </a:lnTo>
                <a:lnTo>
                  <a:pt x="1540036" y="732532"/>
                </a:lnTo>
                <a:lnTo>
                  <a:pt x="1604381" y="715493"/>
                </a:lnTo>
                <a:lnTo>
                  <a:pt x="1665067" y="696612"/>
                </a:lnTo>
                <a:lnTo>
                  <a:pt x="1721834" y="675989"/>
                </a:lnTo>
                <a:lnTo>
                  <a:pt x="1774423" y="653726"/>
                </a:lnTo>
                <a:lnTo>
                  <a:pt x="1822575" y="629924"/>
                </a:lnTo>
                <a:lnTo>
                  <a:pt x="1866033" y="604684"/>
                </a:lnTo>
                <a:lnTo>
                  <a:pt x="1904535" y="578107"/>
                </a:lnTo>
                <a:lnTo>
                  <a:pt x="1937825" y="550294"/>
                </a:lnTo>
                <a:lnTo>
                  <a:pt x="1965643" y="521348"/>
                </a:lnTo>
                <a:lnTo>
                  <a:pt x="2003826" y="460456"/>
                </a:lnTo>
                <a:lnTo>
                  <a:pt x="2017014" y="39623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4" name="object 12"/>
          <p:cNvSpPr txBox="1">
            <a:spLocks noChangeArrowheads="1"/>
          </p:cNvSpPr>
          <p:nvPr/>
        </p:nvSpPr>
        <p:spPr bwMode="auto">
          <a:xfrm>
            <a:off x="4019319" y="2976547"/>
            <a:ext cx="14128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2725" indent="-201613" defTabSz="801688"/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Реципиент АГ+АТ</a:t>
            </a:r>
            <a:r>
              <a:rPr lang="ru-RU" sz="1600">
                <a:solidFill>
                  <a:srgbClr val="FFFFFF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55" name="object 13"/>
          <p:cNvSpPr>
            <a:spLocks noChangeArrowheads="1"/>
          </p:cNvSpPr>
          <p:nvPr/>
        </p:nvSpPr>
        <p:spPr bwMode="auto">
          <a:xfrm>
            <a:off x="2795357" y="3155935"/>
            <a:ext cx="677862" cy="147637"/>
          </a:xfrm>
          <a:custGeom>
            <a:avLst/>
            <a:gdLst>
              <a:gd name="T0" fmla="*/ 500654 w 792479"/>
              <a:gd name="T1" fmla="*/ 89739 h 161543"/>
              <a:gd name="T2" fmla="*/ 500654 w 792479"/>
              <a:gd name="T3" fmla="*/ 0 h 161543"/>
              <a:gd name="T4" fmla="*/ 0 w 792479"/>
              <a:gd name="T5" fmla="*/ 0 h 161543"/>
              <a:gd name="T6" fmla="*/ 0 w 792479"/>
              <a:gd name="T7" fmla="*/ 89739 h 161543"/>
              <a:gd name="T8" fmla="*/ 500654 w 792479"/>
              <a:gd name="T9" fmla="*/ 89739 h 161543"/>
              <a:gd name="T10" fmla="*/ 579822 w 792479"/>
              <a:gd name="T11" fmla="*/ 45188 h 161543"/>
              <a:gd name="T12" fmla="*/ 500654 w 792479"/>
              <a:gd name="T13" fmla="*/ -45188 h 161543"/>
              <a:gd name="T14" fmla="*/ 500654 w 792479"/>
              <a:gd name="T15" fmla="*/ 134928 h 161543"/>
              <a:gd name="T16" fmla="*/ 579822 w 792479"/>
              <a:gd name="T17" fmla="*/ 45188 h 1615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2479"/>
              <a:gd name="T28" fmla="*/ 0 h 161543"/>
              <a:gd name="T29" fmla="*/ 792479 w 792479"/>
              <a:gd name="T30" fmla="*/ 161543 h 1615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2479" h="161543">
                <a:moveTo>
                  <a:pt x="684275" y="107441"/>
                </a:moveTo>
                <a:lnTo>
                  <a:pt x="684275" y="0"/>
                </a:lnTo>
                <a:lnTo>
                  <a:pt x="0" y="0"/>
                </a:lnTo>
                <a:lnTo>
                  <a:pt x="0" y="107441"/>
                </a:lnTo>
                <a:lnTo>
                  <a:pt x="684275" y="107441"/>
                </a:lnTo>
                <a:close/>
              </a:path>
              <a:path w="792479" h="161543">
                <a:moveTo>
                  <a:pt x="792479" y="54101"/>
                </a:moveTo>
                <a:lnTo>
                  <a:pt x="684275" y="-54101"/>
                </a:lnTo>
                <a:lnTo>
                  <a:pt x="684275" y="161543"/>
                </a:lnTo>
                <a:lnTo>
                  <a:pt x="792479" y="54101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6" name="object 15"/>
          <p:cNvSpPr>
            <a:spLocks noChangeArrowheads="1"/>
          </p:cNvSpPr>
          <p:nvPr/>
        </p:nvSpPr>
        <p:spPr bwMode="auto">
          <a:xfrm>
            <a:off x="4378094" y="3711560"/>
            <a:ext cx="184150" cy="887412"/>
          </a:xfrm>
          <a:custGeom>
            <a:avLst/>
            <a:gdLst>
              <a:gd name="T0" fmla="*/ 157254 w 215646"/>
              <a:gd name="T1" fmla="*/ 716004 h 979169"/>
              <a:gd name="T2" fmla="*/ 117801 w 215646"/>
              <a:gd name="T3" fmla="*/ 716004 h 979169"/>
              <a:gd name="T4" fmla="*/ 117801 w 215646"/>
              <a:gd name="T5" fmla="*/ 0 h 979169"/>
              <a:gd name="T6" fmla="*/ 38896 w 215646"/>
              <a:gd name="T7" fmla="*/ 0 h 979169"/>
              <a:gd name="T8" fmla="*/ 38896 w 215646"/>
              <a:gd name="T9" fmla="*/ 716004 h 979169"/>
              <a:gd name="T10" fmla="*/ 0 w 215646"/>
              <a:gd name="T11" fmla="*/ 716004 h 979169"/>
              <a:gd name="T12" fmla="*/ 78349 w 215646"/>
              <a:gd name="T13" fmla="*/ 804253 h 979169"/>
              <a:gd name="T14" fmla="*/ 157254 w 215646"/>
              <a:gd name="T15" fmla="*/ 716004 h 9791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646"/>
              <a:gd name="T25" fmla="*/ 0 h 979169"/>
              <a:gd name="T26" fmla="*/ 215646 w 215646"/>
              <a:gd name="T27" fmla="*/ 979169 h 9791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646" h="979169">
                <a:moveTo>
                  <a:pt x="215646" y="871727"/>
                </a:moveTo>
                <a:lnTo>
                  <a:pt x="161543" y="871727"/>
                </a:lnTo>
                <a:lnTo>
                  <a:pt x="161543" y="0"/>
                </a:lnTo>
                <a:lnTo>
                  <a:pt x="53339" y="0"/>
                </a:lnTo>
                <a:lnTo>
                  <a:pt x="53339" y="871727"/>
                </a:lnTo>
                <a:lnTo>
                  <a:pt x="0" y="871727"/>
                </a:lnTo>
                <a:lnTo>
                  <a:pt x="107441" y="979169"/>
                </a:lnTo>
                <a:lnTo>
                  <a:pt x="215646" y="8717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7" name="object 17"/>
          <p:cNvSpPr>
            <a:spLocks noChangeArrowheads="1"/>
          </p:cNvSpPr>
          <p:nvPr/>
        </p:nvSpPr>
        <p:spPr bwMode="auto">
          <a:xfrm>
            <a:off x="1314219" y="4383072"/>
            <a:ext cx="3568700" cy="1762125"/>
          </a:xfrm>
          <a:custGeom>
            <a:avLst/>
            <a:gdLst>
              <a:gd name="T0" fmla="*/ 3045391 w 4174998"/>
              <a:gd name="T1" fmla="*/ 732872 h 1944624"/>
              <a:gd name="T2" fmla="*/ 3006105 w 4174998"/>
              <a:gd name="T3" fmla="*/ 606460 h 1944624"/>
              <a:gd name="T4" fmla="*/ 2930546 w 4174998"/>
              <a:gd name="T5" fmla="*/ 487537 h 1944624"/>
              <a:gd name="T6" fmla="*/ 2821859 w 4174998"/>
              <a:gd name="T7" fmla="*/ 377747 h 1944624"/>
              <a:gd name="T8" fmla="*/ 2683184 w 4174998"/>
              <a:gd name="T9" fmla="*/ 278729 h 1944624"/>
              <a:gd name="T10" fmla="*/ 2517668 w 4174998"/>
              <a:gd name="T11" fmla="*/ 192123 h 1944624"/>
              <a:gd name="T12" fmla="*/ 2328452 w 4174998"/>
              <a:gd name="T13" fmla="*/ 119572 h 1944624"/>
              <a:gd name="T14" fmla="*/ 2118679 w 4174998"/>
              <a:gd name="T15" fmla="*/ 62715 h 1944624"/>
              <a:gd name="T16" fmla="*/ 1891494 w 4174998"/>
              <a:gd name="T17" fmla="*/ 23192 h 1944624"/>
              <a:gd name="T18" fmla="*/ 1650040 w 4174998"/>
              <a:gd name="T19" fmla="*/ 2645 h 1944624"/>
              <a:gd name="T20" fmla="*/ 1399854 w 4174998"/>
              <a:gd name="T21" fmla="*/ 2645 h 1944624"/>
              <a:gd name="T22" fmla="*/ 1158431 w 4174998"/>
              <a:gd name="T23" fmla="*/ 23192 h 1944624"/>
              <a:gd name="T24" fmla="*/ 931300 w 4174998"/>
              <a:gd name="T25" fmla="*/ 62715 h 1944624"/>
              <a:gd name="T26" fmla="*/ 721598 w 4174998"/>
              <a:gd name="T27" fmla="*/ 119572 h 1944624"/>
              <a:gd name="T28" fmla="*/ 532461 w 4174998"/>
              <a:gd name="T29" fmla="*/ 192123 h 1944624"/>
              <a:gd name="T30" fmla="*/ 367028 w 4174998"/>
              <a:gd name="T31" fmla="*/ 278729 h 1944624"/>
              <a:gd name="T32" fmla="*/ 228433 w 4174998"/>
              <a:gd name="T33" fmla="*/ 377747 h 1944624"/>
              <a:gd name="T34" fmla="*/ 119814 w 4174998"/>
              <a:gd name="T35" fmla="*/ 487537 h 1944624"/>
              <a:gd name="T36" fmla="*/ 44309 w 4174998"/>
              <a:gd name="T37" fmla="*/ 606460 h 1944624"/>
              <a:gd name="T38" fmla="*/ 5054 w 4174998"/>
              <a:gd name="T39" fmla="*/ 732872 h 1944624"/>
              <a:gd name="T40" fmla="*/ 5054 w 4174998"/>
              <a:gd name="T41" fmla="*/ 863880 h 1944624"/>
              <a:gd name="T42" fmla="*/ 44309 w 4174998"/>
              <a:gd name="T43" fmla="*/ 990294 h 1944624"/>
              <a:gd name="T44" fmla="*/ 119814 w 4174998"/>
              <a:gd name="T45" fmla="*/ 1109216 h 1944624"/>
              <a:gd name="T46" fmla="*/ 228433 w 4174998"/>
              <a:gd name="T47" fmla="*/ 1219006 h 1944624"/>
              <a:gd name="T48" fmla="*/ 367028 w 4174998"/>
              <a:gd name="T49" fmla="*/ 1318024 h 1944624"/>
              <a:gd name="T50" fmla="*/ 532461 w 4174998"/>
              <a:gd name="T51" fmla="*/ 1404629 h 1944624"/>
              <a:gd name="T52" fmla="*/ 721598 w 4174998"/>
              <a:gd name="T53" fmla="*/ 1477180 h 1944624"/>
              <a:gd name="T54" fmla="*/ 931300 w 4174998"/>
              <a:gd name="T55" fmla="*/ 1534038 h 1944624"/>
              <a:gd name="T56" fmla="*/ 1158431 w 4174998"/>
              <a:gd name="T57" fmla="*/ 1573560 h 1944624"/>
              <a:gd name="T58" fmla="*/ 1399854 w 4174998"/>
              <a:gd name="T59" fmla="*/ 1594107 h 1944624"/>
              <a:gd name="T60" fmla="*/ 1650040 w 4174998"/>
              <a:gd name="T61" fmla="*/ 1594107 h 1944624"/>
              <a:gd name="T62" fmla="*/ 1891494 w 4174998"/>
              <a:gd name="T63" fmla="*/ 1573560 h 1944624"/>
              <a:gd name="T64" fmla="*/ 2118679 w 4174998"/>
              <a:gd name="T65" fmla="*/ 1534038 h 1944624"/>
              <a:gd name="T66" fmla="*/ 2328452 w 4174998"/>
              <a:gd name="T67" fmla="*/ 1477180 h 1944624"/>
              <a:gd name="T68" fmla="*/ 2517668 w 4174998"/>
              <a:gd name="T69" fmla="*/ 1404629 h 1944624"/>
              <a:gd name="T70" fmla="*/ 2683184 w 4174998"/>
              <a:gd name="T71" fmla="*/ 1318024 h 1944624"/>
              <a:gd name="T72" fmla="*/ 2821859 w 4174998"/>
              <a:gd name="T73" fmla="*/ 1219006 h 1944624"/>
              <a:gd name="T74" fmla="*/ 2930546 w 4174998"/>
              <a:gd name="T75" fmla="*/ 1109216 h 1944624"/>
              <a:gd name="T76" fmla="*/ 3006105 w 4174998"/>
              <a:gd name="T77" fmla="*/ 990294 h 1944624"/>
              <a:gd name="T78" fmla="*/ 3045391 w 4174998"/>
              <a:gd name="T79" fmla="*/ 863880 h 19446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174998"/>
              <a:gd name="T121" fmla="*/ 0 h 1944624"/>
              <a:gd name="T122" fmla="*/ 4174998 w 4174998"/>
              <a:gd name="T123" fmla="*/ 1944624 h 194462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174998" h="1944624">
                <a:moveTo>
                  <a:pt x="4174998" y="972312"/>
                </a:moveTo>
                <a:lnTo>
                  <a:pt x="4168075" y="892537"/>
                </a:lnTo>
                <a:lnTo>
                  <a:pt x="4147665" y="814545"/>
                </a:lnTo>
                <a:lnTo>
                  <a:pt x="4114307" y="738583"/>
                </a:lnTo>
                <a:lnTo>
                  <a:pt x="4068537" y="664902"/>
                </a:lnTo>
                <a:lnTo>
                  <a:pt x="4010894" y="593752"/>
                </a:lnTo>
                <a:lnTo>
                  <a:pt x="3941915" y="525382"/>
                </a:lnTo>
                <a:lnTo>
                  <a:pt x="3862138" y="460043"/>
                </a:lnTo>
                <a:lnTo>
                  <a:pt x="3772101" y="397983"/>
                </a:lnTo>
                <a:lnTo>
                  <a:pt x="3672341" y="339453"/>
                </a:lnTo>
                <a:lnTo>
                  <a:pt x="3563397" y="284702"/>
                </a:lnTo>
                <a:lnTo>
                  <a:pt x="3445806" y="233980"/>
                </a:lnTo>
                <a:lnTo>
                  <a:pt x="3320107" y="187537"/>
                </a:lnTo>
                <a:lnTo>
                  <a:pt x="3186836" y="145622"/>
                </a:lnTo>
                <a:lnTo>
                  <a:pt x="3046531" y="108486"/>
                </a:lnTo>
                <a:lnTo>
                  <a:pt x="2899731" y="76378"/>
                </a:lnTo>
                <a:lnTo>
                  <a:pt x="2746973" y="49548"/>
                </a:lnTo>
                <a:lnTo>
                  <a:pt x="2588795" y="28245"/>
                </a:lnTo>
                <a:lnTo>
                  <a:pt x="2425734" y="12720"/>
                </a:lnTo>
                <a:lnTo>
                  <a:pt x="2258329" y="3221"/>
                </a:lnTo>
                <a:lnTo>
                  <a:pt x="2087117" y="0"/>
                </a:lnTo>
                <a:lnTo>
                  <a:pt x="1915911" y="3221"/>
                </a:lnTo>
                <a:lnTo>
                  <a:pt x="1748522" y="12720"/>
                </a:lnTo>
                <a:lnTo>
                  <a:pt x="1585487" y="28245"/>
                </a:lnTo>
                <a:lnTo>
                  <a:pt x="1427341" y="49548"/>
                </a:lnTo>
                <a:lnTo>
                  <a:pt x="1274623" y="76378"/>
                </a:lnTo>
                <a:lnTo>
                  <a:pt x="1127868" y="108486"/>
                </a:lnTo>
                <a:lnTo>
                  <a:pt x="987614" y="145622"/>
                </a:lnTo>
                <a:lnTo>
                  <a:pt x="854397" y="187537"/>
                </a:lnTo>
                <a:lnTo>
                  <a:pt x="728753" y="233980"/>
                </a:lnTo>
                <a:lnTo>
                  <a:pt x="611219" y="284702"/>
                </a:lnTo>
                <a:lnTo>
                  <a:pt x="502332" y="339453"/>
                </a:lnTo>
                <a:lnTo>
                  <a:pt x="402628" y="397983"/>
                </a:lnTo>
                <a:lnTo>
                  <a:pt x="312645" y="460043"/>
                </a:lnTo>
                <a:lnTo>
                  <a:pt x="232918" y="525382"/>
                </a:lnTo>
                <a:lnTo>
                  <a:pt x="163984" y="593752"/>
                </a:lnTo>
                <a:lnTo>
                  <a:pt x="106381" y="664902"/>
                </a:lnTo>
                <a:lnTo>
                  <a:pt x="60644" y="738583"/>
                </a:lnTo>
                <a:lnTo>
                  <a:pt x="27310" y="814545"/>
                </a:lnTo>
                <a:lnTo>
                  <a:pt x="6917" y="892537"/>
                </a:lnTo>
                <a:lnTo>
                  <a:pt x="0" y="972312"/>
                </a:lnTo>
                <a:lnTo>
                  <a:pt x="6917" y="1052086"/>
                </a:lnTo>
                <a:lnTo>
                  <a:pt x="27310" y="1130078"/>
                </a:lnTo>
                <a:lnTo>
                  <a:pt x="60644" y="1206040"/>
                </a:lnTo>
                <a:lnTo>
                  <a:pt x="106381" y="1279721"/>
                </a:lnTo>
                <a:lnTo>
                  <a:pt x="163984" y="1350871"/>
                </a:lnTo>
                <a:lnTo>
                  <a:pt x="232918" y="1419241"/>
                </a:lnTo>
                <a:lnTo>
                  <a:pt x="312645" y="1484580"/>
                </a:lnTo>
                <a:lnTo>
                  <a:pt x="402628" y="1546640"/>
                </a:lnTo>
                <a:lnTo>
                  <a:pt x="502332" y="1605170"/>
                </a:lnTo>
                <a:lnTo>
                  <a:pt x="611219" y="1659921"/>
                </a:lnTo>
                <a:lnTo>
                  <a:pt x="728753" y="1710643"/>
                </a:lnTo>
                <a:lnTo>
                  <a:pt x="854397" y="1757086"/>
                </a:lnTo>
                <a:lnTo>
                  <a:pt x="987614" y="1799001"/>
                </a:lnTo>
                <a:lnTo>
                  <a:pt x="1127868" y="1836137"/>
                </a:lnTo>
                <a:lnTo>
                  <a:pt x="1274623" y="1868245"/>
                </a:lnTo>
                <a:lnTo>
                  <a:pt x="1427341" y="1895075"/>
                </a:lnTo>
                <a:lnTo>
                  <a:pt x="1585487" y="1916378"/>
                </a:lnTo>
                <a:lnTo>
                  <a:pt x="1748522" y="1931903"/>
                </a:lnTo>
                <a:lnTo>
                  <a:pt x="1915911" y="1941402"/>
                </a:lnTo>
                <a:lnTo>
                  <a:pt x="2087118" y="1944624"/>
                </a:lnTo>
                <a:lnTo>
                  <a:pt x="2258329" y="1941402"/>
                </a:lnTo>
                <a:lnTo>
                  <a:pt x="2425734" y="1931903"/>
                </a:lnTo>
                <a:lnTo>
                  <a:pt x="2588795" y="1916378"/>
                </a:lnTo>
                <a:lnTo>
                  <a:pt x="2746973" y="1895075"/>
                </a:lnTo>
                <a:lnTo>
                  <a:pt x="2899731" y="1868245"/>
                </a:lnTo>
                <a:lnTo>
                  <a:pt x="3046531" y="1836137"/>
                </a:lnTo>
                <a:lnTo>
                  <a:pt x="3186836" y="1799001"/>
                </a:lnTo>
                <a:lnTo>
                  <a:pt x="3320107" y="1757086"/>
                </a:lnTo>
                <a:lnTo>
                  <a:pt x="3445806" y="1710643"/>
                </a:lnTo>
                <a:lnTo>
                  <a:pt x="3563397" y="1659921"/>
                </a:lnTo>
                <a:lnTo>
                  <a:pt x="3672341" y="1605170"/>
                </a:lnTo>
                <a:lnTo>
                  <a:pt x="3772101" y="1546640"/>
                </a:lnTo>
                <a:lnTo>
                  <a:pt x="3862138" y="1484580"/>
                </a:lnTo>
                <a:lnTo>
                  <a:pt x="3941915" y="1419241"/>
                </a:lnTo>
                <a:lnTo>
                  <a:pt x="4010894" y="1350871"/>
                </a:lnTo>
                <a:lnTo>
                  <a:pt x="4068537" y="1279721"/>
                </a:lnTo>
                <a:lnTo>
                  <a:pt x="4114307" y="1206040"/>
                </a:lnTo>
                <a:lnTo>
                  <a:pt x="4147665" y="1130078"/>
                </a:lnTo>
                <a:lnTo>
                  <a:pt x="4168075" y="1052086"/>
                </a:lnTo>
                <a:lnTo>
                  <a:pt x="4174998" y="972312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8" name="object 19"/>
          <p:cNvSpPr txBox="1">
            <a:spLocks noChangeArrowheads="1"/>
          </p:cNvSpPr>
          <p:nvPr/>
        </p:nvSpPr>
        <p:spPr bwMode="auto">
          <a:xfrm>
            <a:off x="1787294" y="4886310"/>
            <a:ext cx="2879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801688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FFFFFF"/>
                </a:solidFill>
                <a:latin typeface="Franklin Gothic Medium" pitchFamily="34" charset="0"/>
                <a:cs typeface="Arial" pitchFamily="34" charset="0"/>
              </a:rPr>
              <a:t>  </a:t>
            </a:r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Активация гранулоцитов</a:t>
            </a:r>
          </a:p>
          <a:p>
            <a:pPr marL="11113" defTabSz="801688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Поражение эндотелия </a:t>
            </a:r>
          </a:p>
          <a:p>
            <a:pPr marL="11113" defTabSz="801688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60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Отек легких</a:t>
            </a:r>
          </a:p>
        </p:txBody>
      </p:sp>
      <p:sp>
        <p:nvSpPr>
          <p:cNvPr id="6159" name="object 20"/>
          <p:cNvSpPr>
            <a:spLocks noChangeArrowheads="1"/>
          </p:cNvSpPr>
          <p:nvPr/>
        </p:nvSpPr>
        <p:spPr bwMode="auto">
          <a:xfrm>
            <a:off x="5530619" y="2798747"/>
            <a:ext cx="3078163" cy="1044575"/>
          </a:xfrm>
          <a:custGeom>
            <a:avLst/>
            <a:gdLst>
              <a:gd name="T0" fmla="*/ 2631637 w 3600450"/>
              <a:gd name="T1" fmla="*/ 788790 h 1152906"/>
              <a:gd name="T2" fmla="*/ 2631637 w 3600450"/>
              <a:gd name="T3" fmla="*/ 157633 h 1152906"/>
              <a:gd name="T4" fmla="*/ 2631174 w 3600450"/>
              <a:gd name="T5" fmla="*/ 144719 h 1152906"/>
              <a:gd name="T6" fmla="*/ 2624470 w 3600450"/>
              <a:gd name="T7" fmla="*/ 107850 h 1152906"/>
              <a:gd name="T8" fmla="*/ 2610561 w 3600450"/>
              <a:gd name="T9" fmla="*/ 74647 h 1152906"/>
              <a:gd name="T10" fmla="*/ 2590419 w 3600450"/>
              <a:gd name="T11" fmla="*/ 46211 h 1152906"/>
              <a:gd name="T12" fmla="*/ 2565015 w 3600450"/>
              <a:gd name="T13" fmla="*/ 23643 h 1152906"/>
              <a:gd name="T14" fmla="*/ 2535317 w 3600450"/>
              <a:gd name="T15" fmla="*/ 8047 h 1152906"/>
              <a:gd name="T16" fmla="*/ 2502295 w 3600450"/>
              <a:gd name="T17" fmla="*/ 523 h 1152906"/>
              <a:gd name="T18" fmla="*/ 2490718 w 3600450"/>
              <a:gd name="T19" fmla="*/ 0 h 1152906"/>
              <a:gd name="T20" fmla="*/ 140354 w 3600450"/>
              <a:gd name="T21" fmla="*/ 0 h 1152906"/>
              <a:gd name="T22" fmla="*/ 106476 w 3600450"/>
              <a:gd name="T23" fmla="*/ 4587 h 1152906"/>
              <a:gd name="T24" fmla="*/ 75650 w 3600450"/>
              <a:gd name="T25" fmla="*/ 17615 h 1152906"/>
              <a:gd name="T26" fmla="*/ 48826 w 3600450"/>
              <a:gd name="T27" fmla="*/ 37981 h 1152906"/>
              <a:gd name="T28" fmla="*/ 26948 w 3600450"/>
              <a:gd name="T29" fmla="*/ 64584 h 1152906"/>
              <a:gd name="T30" fmla="*/ 10965 w 3600450"/>
              <a:gd name="T31" fmla="*/ 96322 h 1152906"/>
              <a:gd name="T32" fmla="*/ 1824 w 3600450"/>
              <a:gd name="T33" fmla="*/ 132090 h 1152906"/>
              <a:gd name="T34" fmla="*/ 0 w 3600450"/>
              <a:gd name="T35" fmla="*/ 157633 h 1152906"/>
              <a:gd name="T36" fmla="*/ 0 w 3600450"/>
              <a:gd name="T37" fmla="*/ 788790 h 1152906"/>
              <a:gd name="T38" fmla="*/ 4052 w 3600450"/>
              <a:gd name="T39" fmla="*/ 826635 h 1152906"/>
              <a:gd name="T40" fmla="*/ 15579 w 3600450"/>
              <a:gd name="T41" fmla="*/ 861183 h 1152906"/>
              <a:gd name="T42" fmla="*/ 33632 w 3600450"/>
              <a:gd name="T43" fmla="*/ 891331 h 1152906"/>
              <a:gd name="T44" fmla="*/ 57264 w 3600450"/>
              <a:gd name="T45" fmla="*/ 915977 h 1152906"/>
              <a:gd name="T46" fmla="*/ 85528 w 3600450"/>
              <a:gd name="T47" fmla="*/ 934019 h 1152906"/>
              <a:gd name="T48" fmla="*/ 117476 w 3600450"/>
              <a:gd name="T49" fmla="*/ 944357 h 1152906"/>
              <a:gd name="T50" fmla="*/ 140354 w 3600450"/>
              <a:gd name="T51" fmla="*/ 946423 h 1152906"/>
              <a:gd name="T52" fmla="*/ 2490718 w 3600450"/>
              <a:gd name="T53" fmla="*/ 946423 h 1152906"/>
              <a:gd name="T54" fmla="*/ 2524632 w 3600450"/>
              <a:gd name="T55" fmla="*/ 941835 h 1152906"/>
              <a:gd name="T56" fmla="*/ 2555543 w 3600450"/>
              <a:gd name="T57" fmla="*/ 928807 h 1152906"/>
              <a:gd name="T58" fmla="*/ 2582489 w 3600450"/>
              <a:gd name="T59" fmla="*/ 908441 h 1152906"/>
              <a:gd name="T60" fmla="*/ 2604491 w 3600450"/>
              <a:gd name="T61" fmla="*/ 881839 h 1152906"/>
              <a:gd name="T62" fmla="*/ 2620585 w 3600450"/>
              <a:gd name="T63" fmla="*/ 850100 h 1152906"/>
              <a:gd name="T64" fmla="*/ 2629798 w 3600450"/>
              <a:gd name="T65" fmla="*/ 814331 h 1152906"/>
              <a:gd name="T66" fmla="*/ 2631637 w 3600450"/>
              <a:gd name="T67" fmla="*/ 788790 h 11529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0450"/>
              <a:gd name="T103" fmla="*/ 0 h 1152906"/>
              <a:gd name="T104" fmla="*/ 3600450 w 3600450"/>
              <a:gd name="T105" fmla="*/ 1152906 h 11529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0450" h="1152906">
                <a:moveTo>
                  <a:pt x="3600449" y="960882"/>
                </a:moveTo>
                <a:lnTo>
                  <a:pt x="3600449" y="192024"/>
                </a:lnTo>
                <a:lnTo>
                  <a:pt x="3599812" y="176293"/>
                </a:lnTo>
                <a:lnTo>
                  <a:pt x="3590640" y="131380"/>
                </a:lnTo>
                <a:lnTo>
                  <a:pt x="3571612" y="90933"/>
                </a:lnTo>
                <a:lnTo>
                  <a:pt x="3544055" y="56292"/>
                </a:lnTo>
                <a:lnTo>
                  <a:pt x="3509298" y="28801"/>
                </a:lnTo>
                <a:lnTo>
                  <a:pt x="3468667" y="9802"/>
                </a:lnTo>
                <a:lnTo>
                  <a:pt x="3423490" y="637"/>
                </a:lnTo>
                <a:lnTo>
                  <a:pt x="3407651" y="0"/>
                </a:lnTo>
                <a:lnTo>
                  <a:pt x="192024" y="0"/>
                </a:lnTo>
                <a:lnTo>
                  <a:pt x="145674" y="5588"/>
                </a:lnTo>
                <a:lnTo>
                  <a:pt x="103500" y="21458"/>
                </a:lnTo>
                <a:lnTo>
                  <a:pt x="66800" y="46268"/>
                </a:lnTo>
                <a:lnTo>
                  <a:pt x="36868" y="78674"/>
                </a:lnTo>
                <a:lnTo>
                  <a:pt x="15001" y="117336"/>
                </a:lnTo>
                <a:lnTo>
                  <a:pt x="2496" y="160909"/>
                </a:lnTo>
                <a:lnTo>
                  <a:pt x="0" y="192024"/>
                </a:lnTo>
                <a:lnTo>
                  <a:pt x="0" y="960882"/>
                </a:lnTo>
                <a:lnTo>
                  <a:pt x="5544" y="1006984"/>
                </a:lnTo>
                <a:lnTo>
                  <a:pt x="21314" y="1049069"/>
                </a:lnTo>
                <a:lnTo>
                  <a:pt x="46013" y="1085794"/>
                </a:lnTo>
                <a:lnTo>
                  <a:pt x="78345" y="1115817"/>
                </a:lnTo>
                <a:lnTo>
                  <a:pt x="117014" y="1137796"/>
                </a:lnTo>
                <a:lnTo>
                  <a:pt x="160724" y="1150389"/>
                </a:lnTo>
                <a:lnTo>
                  <a:pt x="192024" y="1152906"/>
                </a:lnTo>
                <a:lnTo>
                  <a:pt x="3407651" y="1152906"/>
                </a:lnTo>
                <a:lnTo>
                  <a:pt x="3454048" y="1147317"/>
                </a:lnTo>
                <a:lnTo>
                  <a:pt x="3496341" y="1131447"/>
                </a:lnTo>
                <a:lnTo>
                  <a:pt x="3533204" y="1106637"/>
                </a:lnTo>
                <a:lnTo>
                  <a:pt x="3563308" y="1074231"/>
                </a:lnTo>
                <a:lnTo>
                  <a:pt x="3585327" y="1035569"/>
                </a:lnTo>
                <a:lnTo>
                  <a:pt x="3597931" y="991996"/>
                </a:lnTo>
                <a:lnTo>
                  <a:pt x="3600449" y="960882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0" name="object 22"/>
          <p:cNvSpPr txBox="1">
            <a:spLocks noChangeArrowheads="1"/>
          </p:cNvSpPr>
          <p:nvPr/>
        </p:nvSpPr>
        <p:spPr bwMode="auto">
          <a:xfrm>
            <a:off x="5859232" y="2905110"/>
            <a:ext cx="24796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ctr" defTabSz="801688"/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Реципиент с заболеваниями </a:t>
            </a:r>
            <a:r>
              <a:rPr lang="en-US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или состояниями, при которых уже имеется </a:t>
            </a:r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преактивация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нейтрофильных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гранулоцитов</a:t>
            </a:r>
          </a:p>
        </p:txBody>
      </p:sp>
      <p:sp>
        <p:nvSpPr>
          <p:cNvPr id="6161" name="object 23"/>
          <p:cNvSpPr>
            <a:spLocks noChangeArrowheads="1"/>
          </p:cNvSpPr>
          <p:nvPr/>
        </p:nvSpPr>
        <p:spPr bwMode="auto">
          <a:xfrm>
            <a:off x="5675082" y="5030772"/>
            <a:ext cx="3208365" cy="1023938"/>
          </a:xfrm>
          <a:custGeom>
            <a:avLst/>
            <a:gdLst>
              <a:gd name="T0" fmla="*/ 3758911 w 3313175"/>
              <a:gd name="T1" fmla="*/ 773265 h 1130046"/>
              <a:gd name="T2" fmla="*/ 3758911 w 3313175"/>
              <a:gd name="T3" fmla="*/ 154527 h 1130046"/>
              <a:gd name="T4" fmla="*/ 3758199 w 3313175"/>
              <a:gd name="T5" fmla="*/ 141804 h 1130046"/>
              <a:gd name="T6" fmla="*/ 3747989 w 3313175"/>
              <a:gd name="T7" fmla="*/ 105544 h 1130046"/>
              <a:gd name="T8" fmla="*/ 3726831 w 3313175"/>
              <a:gd name="T9" fmla="*/ 72966 h 1130046"/>
              <a:gd name="T10" fmla="*/ 3696229 w 3313175"/>
              <a:gd name="T11" fmla="*/ 45123 h 1130046"/>
              <a:gd name="T12" fmla="*/ 3657692 w 3313175"/>
              <a:gd name="T13" fmla="*/ 23064 h 1130046"/>
              <a:gd name="T14" fmla="*/ 3612728 w 3313175"/>
              <a:gd name="T15" fmla="*/ 7842 h 1130046"/>
              <a:gd name="T16" fmla="*/ 3562841 w 3313175"/>
              <a:gd name="T17" fmla="*/ 509 h 1130046"/>
              <a:gd name="T18" fmla="*/ 3545375 w 3313175"/>
              <a:gd name="T19" fmla="*/ 0 h 1130046"/>
              <a:gd name="T20" fmla="*/ 213534 w 3313175"/>
              <a:gd name="T21" fmla="*/ 0 h 1130046"/>
              <a:gd name="T22" fmla="*/ 162336 w 3313175"/>
              <a:gd name="T23" fmla="*/ 4470 h 1130046"/>
              <a:gd name="T24" fmla="*/ 115562 w 3313175"/>
              <a:gd name="T25" fmla="*/ 17178 h 1130046"/>
              <a:gd name="T26" fmla="*/ 74715 w 3313175"/>
              <a:gd name="T27" fmla="*/ 37075 h 1130046"/>
              <a:gd name="T28" fmla="*/ 41303 w 3313175"/>
              <a:gd name="T29" fmla="*/ 63107 h 1130046"/>
              <a:gd name="T30" fmla="*/ 16830 w 3313175"/>
              <a:gd name="T31" fmla="*/ 94224 h 1130046"/>
              <a:gd name="T32" fmla="*/ 2803 w 3313175"/>
              <a:gd name="T33" fmla="*/ 129373 h 1130046"/>
              <a:gd name="T34" fmla="*/ 0 w 3313175"/>
              <a:gd name="T35" fmla="*/ 154527 h 1130046"/>
              <a:gd name="T36" fmla="*/ 0 w 3313175"/>
              <a:gd name="T37" fmla="*/ 773265 h 1130046"/>
              <a:gd name="T38" fmla="*/ 6227 w 3313175"/>
              <a:gd name="T39" fmla="*/ 810315 h 1130046"/>
              <a:gd name="T40" fmla="*/ 23901 w 3313175"/>
              <a:gd name="T41" fmla="*/ 844164 h 1130046"/>
              <a:gd name="T42" fmla="*/ 51520 w 3313175"/>
              <a:gd name="T43" fmla="*/ 873724 h 1130046"/>
              <a:gd name="T44" fmla="*/ 87578 w 3313175"/>
              <a:gd name="T45" fmla="*/ 897903 h 1130046"/>
              <a:gd name="T46" fmla="*/ 130568 w 3313175"/>
              <a:gd name="T47" fmla="*/ 915612 h 1130046"/>
              <a:gd name="T48" fmla="*/ 178985 w 3313175"/>
              <a:gd name="T49" fmla="*/ 925763 h 1130046"/>
              <a:gd name="T50" fmla="*/ 213534 w 3313175"/>
              <a:gd name="T51" fmla="*/ 927793 h 1130046"/>
              <a:gd name="T52" fmla="*/ 3545375 w 3313175"/>
              <a:gd name="T53" fmla="*/ 927793 h 1130046"/>
              <a:gd name="T54" fmla="*/ 3596570 w 3313175"/>
              <a:gd name="T55" fmla="*/ 923286 h 1130046"/>
              <a:gd name="T56" fmla="*/ 3643345 w 3313175"/>
              <a:gd name="T57" fmla="*/ 910496 h 1130046"/>
              <a:gd name="T58" fmla="*/ 3684191 w 3313175"/>
              <a:gd name="T59" fmla="*/ 890509 h 1130046"/>
              <a:gd name="T60" fmla="*/ 3717604 w 3313175"/>
              <a:gd name="T61" fmla="*/ 864415 h 1130046"/>
              <a:gd name="T62" fmla="*/ 3742079 w 3313175"/>
              <a:gd name="T63" fmla="*/ 833305 h 1130046"/>
              <a:gd name="T64" fmla="*/ 3756105 w 3313175"/>
              <a:gd name="T65" fmla="*/ 798267 h 1130046"/>
              <a:gd name="T66" fmla="*/ 3758911 w 3313175"/>
              <a:gd name="T67" fmla="*/ 773265 h 11300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13175"/>
              <a:gd name="T103" fmla="*/ 0 h 1130046"/>
              <a:gd name="T104" fmla="*/ 3313175 w 3313175"/>
              <a:gd name="T105" fmla="*/ 1130046 h 11300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13175" h="1130046">
                <a:moveTo>
                  <a:pt x="3313175" y="941832"/>
                </a:moveTo>
                <a:lnTo>
                  <a:pt x="3313175" y="188213"/>
                </a:lnTo>
                <a:lnTo>
                  <a:pt x="3312549" y="172717"/>
                </a:lnTo>
                <a:lnTo>
                  <a:pt x="3303549" y="128552"/>
                </a:lnTo>
                <a:lnTo>
                  <a:pt x="3284898" y="88872"/>
                </a:lnTo>
                <a:lnTo>
                  <a:pt x="3257926" y="54959"/>
                </a:lnTo>
                <a:lnTo>
                  <a:pt x="3223959" y="28092"/>
                </a:lnTo>
                <a:lnTo>
                  <a:pt x="3184326" y="9552"/>
                </a:lnTo>
                <a:lnTo>
                  <a:pt x="3140354" y="620"/>
                </a:lnTo>
                <a:lnTo>
                  <a:pt x="3124961" y="0"/>
                </a:lnTo>
                <a:lnTo>
                  <a:pt x="188213" y="0"/>
                </a:lnTo>
                <a:lnTo>
                  <a:pt x="143086" y="5444"/>
                </a:lnTo>
                <a:lnTo>
                  <a:pt x="101858" y="20923"/>
                </a:lnTo>
                <a:lnTo>
                  <a:pt x="65855" y="45157"/>
                </a:lnTo>
                <a:lnTo>
                  <a:pt x="36405" y="76864"/>
                </a:lnTo>
                <a:lnTo>
                  <a:pt x="14835" y="114764"/>
                </a:lnTo>
                <a:lnTo>
                  <a:pt x="2471" y="157576"/>
                </a:lnTo>
                <a:lnTo>
                  <a:pt x="0" y="188213"/>
                </a:lnTo>
                <a:lnTo>
                  <a:pt x="0" y="941832"/>
                </a:lnTo>
                <a:lnTo>
                  <a:pt x="5488" y="986959"/>
                </a:lnTo>
                <a:lnTo>
                  <a:pt x="21067" y="1028187"/>
                </a:lnTo>
                <a:lnTo>
                  <a:pt x="45411" y="1064190"/>
                </a:lnTo>
                <a:lnTo>
                  <a:pt x="77193" y="1093640"/>
                </a:lnTo>
                <a:lnTo>
                  <a:pt x="115085" y="1115210"/>
                </a:lnTo>
                <a:lnTo>
                  <a:pt x="157761" y="1127574"/>
                </a:lnTo>
                <a:lnTo>
                  <a:pt x="188213" y="1130046"/>
                </a:lnTo>
                <a:lnTo>
                  <a:pt x="3124961" y="1130046"/>
                </a:lnTo>
                <a:lnTo>
                  <a:pt x="3170085" y="1124557"/>
                </a:lnTo>
                <a:lnTo>
                  <a:pt x="3211312" y="1108978"/>
                </a:lnTo>
                <a:lnTo>
                  <a:pt x="3247315" y="1084634"/>
                </a:lnTo>
                <a:lnTo>
                  <a:pt x="3276767" y="1052852"/>
                </a:lnTo>
                <a:lnTo>
                  <a:pt x="3298339" y="1014960"/>
                </a:lnTo>
                <a:lnTo>
                  <a:pt x="3310703" y="972284"/>
                </a:lnTo>
                <a:lnTo>
                  <a:pt x="3313175" y="941832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2" name="object 25"/>
          <p:cNvSpPr txBox="1">
            <a:spLocks noChangeArrowheads="1"/>
          </p:cNvSpPr>
          <p:nvPr/>
        </p:nvSpPr>
        <p:spPr bwMode="auto">
          <a:xfrm>
            <a:off x="5746520" y="5175235"/>
            <a:ext cx="306549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ctr" defTabSz="801688"/>
            <a:r>
              <a:rPr lang="ru-RU" sz="1400" dirty="0" err="1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Трансфузионная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среда,</a:t>
            </a:r>
            <a:r>
              <a:rPr lang="en-US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содержит активирующие вещества</a:t>
            </a:r>
          </a:p>
          <a:p>
            <a:pPr marL="11113" algn="ctr" defTabSz="801688"/>
            <a:r>
              <a:rPr lang="ru-RU" sz="1400" dirty="0">
                <a:solidFill>
                  <a:schemeClr val="bg1"/>
                </a:solidFill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(биоактивные липиды, IL-8)</a:t>
            </a:r>
          </a:p>
        </p:txBody>
      </p:sp>
      <p:sp>
        <p:nvSpPr>
          <p:cNvPr id="6163" name="object 26"/>
          <p:cNvSpPr>
            <a:spLocks noChangeArrowheads="1"/>
          </p:cNvSpPr>
          <p:nvPr/>
        </p:nvSpPr>
        <p:spPr bwMode="auto">
          <a:xfrm>
            <a:off x="7187969" y="3878247"/>
            <a:ext cx="184150" cy="1044575"/>
          </a:xfrm>
          <a:custGeom>
            <a:avLst/>
            <a:gdLst>
              <a:gd name="T0" fmla="*/ 157264 w 215633"/>
              <a:gd name="T1" fmla="*/ 88825 h 1152906"/>
              <a:gd name="T2" fmla="*/ 78349 w 215633"/>
              <a:gd name="T3" fmla="*/ 0 h 1152906"/>
              <a:gd name="T4" fmla="*/ 0 w 215633"/>
              <a:gd name="T5" fmla="*/ 88825 h 1152906"/>
              <a:gd name="T6" fmla="*/ 39456 w 215633"/>
              <a:gd name="T7" fmla="*/ 88825 h 1152906"/>
              <a:gd name="T8" fmla="*/ 39456 w 215633"/>
              <a:gd name="T9" fmla="*/ 946423 h 1152906"/>
              <a:gd name="T10" fmla="*/ 117806 w 215633"/>
              <a:gd name="T11" fmla="*/ 946423 h 1152906"/>
              <a:gd name="T12" fmla="*/ 117806 w 215633"/>
              <a:gd name="T13" fmla="*/ 88825 h 1152906"/>
              <a:gd name="T14" fmla="*/ 157264 w 215633"/>
              <a:gd name="T15" fmla="*/ 88825 h 11529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633"/>
              <a:gd name="T25" fmla="*/ 0 h 1152906"/>
              <a:gd name="T26" fmla="*/ 215633 w 215633"/>
              <a:gd name="T27" fmla="*/ 1152906 h 11529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633" h="1152906">
                <a:moveTo>
                  <a:pt x="215633" y="108204"/>
                </a:moveTo>
                <a:lnTo>
                  <a:pt x="107429" y="0"/>
                </a:lnTo>
                <a:lnTo>
                  <a:pt x="0" y="108204"/>
                </a:lnTo>
                <a:lnTo>
                  <a:pt x="54101" y="108204"/>
                </a:lnTo>
                <a:lnTo>
                  <a:pt x="54101" y="1152906"/>
                </a:lnTo>
                <a:lnTo>
                  <a:pt x="161531" y="1152906"/>
                </a:lnTo>
                <a:lnTo>
                  <a:pt x="161531" y="108204"/>
                </a:lnTo>
                <a:lnTo>
                  <a:pt x="215633" y="10820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64" name="object 28"/>
          <p:cNvSpPr>
            <a:spLocks noChangeArrowheads="1"/>
          </p:cNvSpPr>
          <p:nvPr/>
        </p:nvSpPr>
        <p:spPr bwMode="auto">
          <a:xfrm>
            <a:off x="4806253" y="5508174"/>
            <a:ext cx="774700" cy="195262"/>
          </a:xfrm>
          <a:custGeom>
            <a:avLst/>
            <a:gdLst>
              <a:gd name="T0" fmla="*/ 78980 w 906767"/>
              <a:gd name="T1" fmla="*/ 176805 h 215646"/>
              <a:gd name="T2" fmla="*/ 78980 w 906767"/>
              <a:gd name="T3" fmla="*/ 0 h 215646"/>
              <a:gd name="T4" fmla="*/ 0 w 906767"/>
              <a:gd name="T5" fmla="*/ 88090 h 215646"/>
              <a:gd name="T6" fmla="*/ 78980 w 906767"/>
              <a:gd name="T7" fmla="*/ 176805 h 215646"/>
              <a:gd name="T8" fmla="*/ 661868 w 906767"/>
              <a:gd name="T9" fmla="*/ 132447 h 215646"/>
              <a:gd name="T10" fmla="*/ 661868 w 906767"/>
              <a:gd name="T11" fmla="*/ 44356 h 215646"/>
              <a:gd name="T12" fmla="*/ 78980 w 906767"/>
              <a:gd name="T13" fmla="*/ 44356 h 215646"/>
              <a:gd name="T14" fmla="*/ 78980 w 906767"/>
              <a:gd name="T15" fmla="*/ 132447 h 215646"/>
              <a:gd name="T16" fmla="*/ 661868 w 906767"/>
              <a:gd name="T17" fmla="*/ 132447 h 2156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6767"/>
              <a:gd name="T28" fmla="*/ 0 h 215646"/>
              <a:gd name="T29" fmla="*/ 906767 w 906767"/>
              <a:gd name="T30" fmla="*/ 215646 h 2156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6767" h="215646">
                <a:moveTo>
                  <a:pt x="108203" y="215646"/>
                </a:moveTo>
                <a:lnTo>
                  <a:pt x="108203" y="0"/>
                </a:lnTo>
                <a:lnTo>
                  <a:pt x="0" y="107442"/>
                </a:lnTo>
                <a:lnTo>
                  <a:pt x="108203" y="215646"/>
                </a:lnTo>
                <a:close/>
              </a:path>
              <a:path w="906767" h="215646">
                <a:moveTo>
                  <a:pt x="906767" y="161544"/>
                </a:moveTo>
                <a:lnTo>
                  <a:pt x="906767" y="54101"/>
                </a:lnTo>
                <a:lnTo>
                  <a:pt x="108203" y="54101"/>
                </a:lnTo>
                <a:lnTo>
                  <a:pt x="108203" y="161544"/>
                </a:lnTo>
                <a:lnTo>
                  <a:pt x="906767" y="16154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Характеристики иммунного и неиммунного TRALI</a:t>
            </a:r>
          </a:p>
        </p:txBody>
      </p:sp>
      <p:sp>
        <p:nvSpPr>
          <p:cNvPr id="8195" name="object 4"/>
          <p:cNvSpPr txBox="1">
            <a:spLocks noChangeArrowheads="1"/>
          </p:cNvSpPr>
          <p:nvPr/>
        </p:nvSpPr>
        <p:spPr bwMode="auto">
          <a:xfrm>
            <a:off x="7669212" y="6213475"/>
            <a:ext cx="12239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r" defTabSz="801688"/>
            <a:r>
              <a:rPr lang="ru-RU" sz="1600" i="1" dirty="0" err="1">
                <a:cs typeface="Arial" pitchFamily="34" charset="0"/>
              </a:rPr>
              <a:t>Bux</a:t>
            </a:r>
            <a:r>
              <a:rPr lang="ru-RU" sz="1600" i="1" dirty="0">
                <a:cs typeface="Arial" pitchFamily="34" charset="0"/>
              </a:rPr>
              <a:t> J., 2005</a:t>
            </a:r>
          </a:p>
        </p:txBody>
      </p:sp>
      <p:graphicFrame>
        <p:nvGraphicFramePr>
          <p:cNvPr id="144522" name="Group 138"/>
          <p:cNvGraphicFramePr>
            <a:graphicFrameLocks noGrp="1"/>
          </p:cNvGraphicFramePr>
          <p:nvPr/>
        </p:nvGraphicFramePr>
        <p:xfrm>
          <a:off x="1116013" y="1976438"/>
          <a:ext cx="7777162" cy="2910840"/>
        </p:xfrm>
        <a:graphic>
          <a:graphicData uri="http://schemas.openxmlformats.org/drawingml/2006/table">
            <a:tbl>
              <a:tblPr/>
              <a:tblGrid>
                <a:gridCol w="2592387"/>
                <a:gridCol w="2592388"/>
                <a:gridCol w="259238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Иммунное TRALI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Неиммунное TRALI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Пусковой механизм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Антитела к лейкоцитам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Биологически активные липиды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вовлеченные компоненты крови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СЗП &gt; концентраты тромбоцитов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Хранящиеся концентраты тромбоцитов и эритроцитов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Встречаемость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развиваться даже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здоровых людей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Развивается у пациентов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критическом состоянии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Клиническое течение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Тяжелое, часто угрожающее жизни (в 70% – ИВЛ)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Умеренное TRALI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(обычно достаточно поддержки кислородом)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07048" y="1684838"/>
            <a:ext cx="7768197" cy="2462213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200" b="1" dirty="0">
                <a:solidFill>
                  <a:schemeClr val="bg1"/>
                </a:solidFill>
              </a:rPr>
              <a:t>Применение плазмы для трансфузии </a:t>
            </a:r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от </a:t>
            </a:r>
            <a:r>
              <a:rPr lang="ru-RU" sz="2200" b="1" dirty="0">
                <a:solidFill>
                  <a:schemeClr val="bg1"/>
                </a:solidFill>
              </a:rPr>
              <a:t>женщин-доноров </a:t>
            </a:r>
            <a:r>
              <a:rPr lang="ru-RU" sz="2200" b="1" dirty="0" smtClean="0">
                <a:solidFill>
                  <a:schemeClr val="bg1"/>
                </a:solidFill>
              </a:rPr>
              <a:t>[</a:t>
            </a:r>
            <a:r>
              <a:rPr lang="ru-RU" sz="2200" b="1" dirty="0">
                <a:solidFill>
                  <a:schemeClr val="bg1"/>
                </a:solidFill>
              </a:rPr>
              <a:t>OR 5,09, доверительный интервал (95% </a:t>
            </a:r>
            <a:r>
              <a:rPr lang="ru-RU" sz="2200" b="1" dirty="0" err="1">
                <a:solidFill>
                  <a:schemeClr val="bg1"/>
                </a:solidFill>
              </a:rPr>
              <a:t>CIs</a:t>
            </a:r>
            <a:r>
              <a:rPr lang="ru-RU" sz="2200" b="1" dirty="0">
                <a:solidFill>
                  <a:schemeClr val="bg1"/>
                </a:solidFill>
              </a:rPr>
              <a:t>) </a:t>
            </a:r>
            <a:r>
              <a:rPr lang="ru-RU" sz="2200" b="1" dirty="0" smtClean="0">
                <a:solidFill>
                  <a:schemeClr val="bg1"/>
                </a:solidFill>
              </a:rPr>
              <a:t>1,37</a:t>
            </a:r>
            <a:r>
              <a:rPr lang="en-US" sz="2200" b="1" dirty="0" smtClean="0">
                <a:solidFill>
                  <a:schemeClr val="bg1"/>
                </a:solidFill>
              </a:rPr>
              <a:t>–</a:t>
            </a:r>
            <a:r>
              <a:rPr lang="ru-RU" sz="2200" b="1" dirty="0" smtClean="0">
                <a:solidFill>
                  <a:schemeClr val="bg1"/>
                </a:solidFill>
              </a:rPr>
              <a:t>18,85] в </a:t>
            </a:r>
            <a:r>
              <a:rPr lang="ru-RU" sz="2200" b="1" dirty="0">
                <a:solidFill>
                  <a:schemeClr val="bg1"/>
                </a:solidFill>
              </a:rPr>
              <a:t>значительно большей степени, </a:t>
            </a:r>
            <a:r>
              <a:rPr lang="ru-RU" sz="2200" b="1" dirty="0" smtClean="0">
                <a:solidFill>
                  <a:schemeClr val="bg1"/>
                </a:solidFill>
              </a:rPr>
              <a:t>чем </a:t>
            </a:r>
            <a:r>
              <a:rPr lang="ru-RU" sz="2200" b="1" dirty="0">
                <a:solidFill>
                  <a:schemeClr val="bg1"/>
                </a:solidFill>
              </a:rPr>
              <a:t>плазма </a:t>
            </a:r>
            <a:r>
              <a:rPr lang="ru-RU" sz="2200" b="1" dirty="0" smtClean="0">
                <a:solidFill>
                  <a:schemeClr val="bg1"/>
                </a:solidFill>
              </a:rPr>
              <a:t>от </a:t>
            </a:r>
            <a:r>
              <a:rPr lang="ru-RU" sz="2200" b="1" dirty="0">
                <a:solidFill>
                  <a:schemeClr val="bg1"/>
                </a:solidFill>
              </a:rPr>
              <a:t>доноров мужчин </a:t>
            </a:r>
            <a:r>
              <a:rPr lang="en-US" sz="2200" b="1" dirty="0" smtClean="0">
                <a:solidFill>
                  <a:schemeClr val="bg1"/>
                </a:solidFill>
              </a:rPr>
              <a:t>[</a:t>
            </a:r>
            <a:r>
              <a:rPr lang="ru-RU" sz="2200" b="1" dirty="0" smtClean="0">
                <a:solidFill>
                  <a:schemeClr val="bg1"/>
                </a:solidFill>
              </a:rPr>
              <a:t>OR </a:t>
            </a:r>
            <a:r>
              <a:rPr lang="ru-RU" sz="2200" b="1" dirty="0">
                <a:solidFill>
                  <a:schemeClr val="bg1"/>
                </a:solidFill>
              </a:rPr>
              <a:t>1,6, </a:t>
            </a:r>
            <a:r>
              <a:rPr lang="en-US" sz="2200" b="1" dirty="0" smtClean="0">
                <a:solidFill>
                  <a:schemeClr val="bg1"/>
                </a:solidFill>
              </a:rPr>
              <a:t> (</a:t>
            </a:r>
            <a:r>
              <a:rPr lang="ru-RU" sz="2200" b="1" dirty="0" smtClean="0">
                <a:solidFill>
                  <a:schemeClr val="bg1"/>
                </a:solidFill>
              </a:rPr>
              <a:t>95%CI</a:t>
            </a:r>
            <a:r>
              <a:rPr lang="en-US" sz="2200" b="1" dirty="0" smtClean="0">
                <a:solidFill>
                  <a:schemeClr val="bg1"/>
                </a:solidFill>
              </a:rPr>
              <a:t>) </a:t>
            </a:r>
            <a:r>
              <a:rPr lang="ru-RU" sz="2200" b="1" dirty="0" smtClean="0">
                <a:solidFill>
                  <a:schemeClr val="bg1"/>
                </a:solidFill>
              </a:rPr>
              <a:t> 0,76</a:t>
            </a:r>
            <a:r>
              <a:rPr lang="en-US" sz="2200" b="1" dirty="0" smtClean="0">
                <a:solidFill>
                  <a:schemeClr val="bg1"/>
                </a:solidFill>
              </a:rPr>
              <a:t>–</a:t>
            </a:r>
            <a:r>
              <a:rPr lang="ru-RU" sz="2200" b="1" dirty="0" smtClean="0">
                <a:solidFill>
                  <a:schemeClr val="bg1"/>
                </a:solidFill>
              </a:rPr>
              <a:t>3,37</a:t>
            </a:r>
            <a:r>
              <a:rPr lang="en-US" sz="2200" b="1" dirty="0" smtClean="0">
                <a:solidFill>
                  <a:schemeClr val="bg1"/>
                </a:solidFill>
              </a:rPr>
              <a:t>]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/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и </a:t>
            </a:r>
            <a:r>
              <a:rPr lang="ru-RU" sz="2200" b="1" dirty="0">
                <a:solidFill>
                  <a:schemeClr val="bg1"/>
                </a:solidFill>
              </a:rPr>
              <a:t>числа беременностей женщин </a:t>
            </a:r>
            <a:r>
              <a:rPr lang="ru-RU" sz="2200" b="1" dirty="0" smtClean="0">
                <a:solidFill>
                  <a:schemeClr val="bg1"/>
                </a:solidFill>
              </a:rPr>
              <a:t>доноров </a:t>
            </a:r>
            <a:r>
              <a:rPr lang="en-US" sz="2200" b="1" dirty="0" smtClean="0">
                <a:solidFill>
                  <a:schemeClr val="bg1"/>
                </a:solidFill>
              </a:rPr>
              <a:t>[</a:t>
            </a:r>
            <a:r>
              <a:rPr lang="ru-RU" sz="2200" b="1" dirty="0" smtClean="0">
                <a:solidFill>
                  <a:schemeClr val="bg1"/>
                </a:solidFill>
              </a:rPr>
              <a:t>OR </a:t>
            </a:r>
            <a:r>
              <a:rPr lang="ru-RU" sz="2200" b="1" dirty="0">
                <a:solidFill>
                  <a:schemeClr val="bg1"/>
                </a:solidFill>
              </a:rPr>
              <a:t>1,19, </a:t>
            </a:r>
            <a:r>
              <a:rPr lang="en-US" sz="2200" b="1" dirty="0" smtClean="0">
                <a:solidFill>
                  <a:schemeClr val="bg1"/>
                </a:solidFill>
              </a:rPr>
              <a:t>(</a:t>
            </a:r>
            <a:r>
              <a:rPr lang="ru-RU" sz="2200" b="1" dirty="0" smtClean="0">
                <a:solidFill>
                  <a:schemeClr val="bg1"/>
                </a:solidFill>
              </a:rPr>
              <a:t>95</a:t>
            </a:r>
            <a:r>
              <a:rPr lang="ru-RU" sz="2200" b="1" dirty="0">
                <a:solidFill>
                  <a:schemeClr val="bg1"/>
                </a:solidFill>
              </a:rPr>
              <a:t>% </a:t>
            </a:r>
            <a:r>
              <a:rPr lang="ru-RU" sz="2200" b="1" dirty="0" smtClean="0">
                <a:solidFill>
                  <a:schemeClr val="bg1"/>
                </a:solidFill>
              </a:rPr>
              <a:t>CI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  <a:r>
              <a:rPr lang="ru-RU" sz="2200" b="1" dirty="0" smtClean="0">
                <a:solidFill>
                  <a:schemeClr val="bg1"/>
                </a:solidFill>
              </a:rPr>
              <a:t> 1,05</a:t>
            </a:r>
            <a:r>
              <a:rPr lang="en-US" sz="2200" b="1" dirty="0" smtClean="0">
                <a:solidFill>
                  <a:schemeClr val="bg1"/>
                </a:solidFill>
              </a:rPr>
              <a:t>–</a:t>
            </a:r>
            <a:r>
              <a:rPr lang="ru-RU" sz="2200" b="1" dirty="0" smtClean="0">
                <a:solidFill>
                  <a:schemeClr val="bg1"/>
                </a:solidFill>
              </a:rPr>
              <a:t>1.34</a:t>
            </a:r>
            <a:r>
              <a:rPr lang="en-US" sz="2200" b="1" dirty="0" smtClean="0">
                <a:solidFill>
                  <a:schemeClr val="bg1"/>
                </a:solidFill>
              </a:rPr>
              <a:t>]</a:t>
            </a:r>
            <a:r>
              <a:rPr lang="ru-RU" sz="2200" b="1" dirty="0" smtClean="0">
                <a:solidFill>
                  <a:schemeClr val="bg1"/>
                </a:solidFill>
              </a:rPr>
              <a:t> сопровождается </a:t>
            </a:r>
            <a:r>
              <a:rPr lang="ru-RU" sz="2200" b="1" dirty="0">
                <a:solidFill>
                  <a:schemeClr val="bg1"/>
                </a:solidFill>
              </a:rPr>
              <a:t>большей частотой развития </a:t>
            </a:r>
            <a:r>
              <a:rPr lang="ru-RU" sz="2200" b="1" dirty="0" smtClean="0">
                <a:solidFill>
                  <a:schemeClr val="bg1"/>
                </a:solidFill>
              </a:rPr>
              <a:t>острого </a:t>
            </a:r>
            <a:r>
              <a:rPr lang="ru-RU" sz="2200" b="1" dirty="0">
                <a:solidFill>
                  <a:schemeClr val="bg1"/>
                </a:solidFill>
              </a:rPr>
              <a:t>повреждения легких.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Gajic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O.,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Rana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R.,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WintersJ.L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et al. Transfusion-related acute lung injury in the critically ill: prospective nested case-control study. Am. J. Resp. Crit. Care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Medi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2007; 176:886-891.</a:t>
            </a:r>
            <a:endParaRPr lang="ru-RU" sz="1600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2" descr="AJRCCM April 15 cover 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77647"/>
            <a:ext cx="92766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1217" y="1899190"/>
            <a:ext cx="7777162" cy="2677656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Лейкоцитарные антитела, направленные против систем человеческого лейкоцитарного антигена (HLA) I и II класса и/или человеческого </a:t>
            </a:r>
            <a:r>
              <a:rPr lang="ru-RU" sz="2400" b="1" dirty="0" err="1">
                <a:solidFill>
                  <a:schemeClr val="bg1"/>
                </a:solidFill>
              </a:rPr>
              <a:t>нейтрофильного</a:t>
            </a:r>
            <a:r>
              <a:rPr lang="ru-RU" sz="2400" b="1" dirty="0">
                <a:solidFill>
                  <a:schemeClr val="bg1"/>
                </a:solidFill>
              </a:rPr>
              <a:t> антигена (HNA) выявляются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у 65</a:t>
            </a:r>
            <a:r>
              <a:rPr lang="en-US" sz="2400" b="1" dirty="0" smtClean="0">
                <a:solidFill>
                  <a:schemeClr val="bg1"/>
                </a:solidFill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</a:rPr>
              <a:t>90</a:t>
            </a:r>
            <a:r>
              <a:rPr lang="ru-RU" sz="2400" b="1" dirty="0">
                <a:solidFill>
                  <a:schemeClr val="bg1"/>
                </a:solidFill>
              </a:rPr>
              <a:t>% доноров крови, среди которых </a:t>
            </a:r>
            <a:r>
              <a:rPr lang="ru-RU" sz="2400" b="1" u="sng" dirty="0" err="1">
                <a:solidFill>
                  <a:schemeClr val="bg1"/>
                </a:solidFill>
              </a:rPr>
              <a:t>многорожавшие</a:t>
            </a:r>
            <a:r>
              <a:rPr lang="ru-RU" sz="2400" b="1" u="sng" dirty="0">
                <a:solidFill>
                  <a:schemeClr val="bg1"/>
                </a:solidFill>
              </a:rPr>
              <a:t> женщины, </a:t>
            </a:r>
            <a:r>
              <a:rPr lang="ru-RU" sz="2400" b="1" u="sng" dirty="0" err="1">
                <a:solidFill>
                  <a:schemeClr val="bg1"/>
                </a:solidFill>
              </a:rPr>
              <a:t>аллоиммунизированные</a:t>
            </a:r>
            <a:r>
              <a:rPr lang="ru-RU" sz="2400" b="1" u="sng" dirty="0">
                <a:solidFill>
                  <a:schemeClr val="bg1"/>
                </a:solidFill>
              </a:rPr>
              <a:t> во время беременности. </a:t>
            </a:r>
            <a:endParaRPr lang="ru-RU" sz="2400" b="1" u="sng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16014" y="5589240"/>
            <a:ext cx="7767502" cy="124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Triulzi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D.J. Transfusion-related acute lung injury: an update.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Hematology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Am. Soc.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Hematol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Educ. Program. 2006;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497–501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r" eaLnBrk="1" hangingPunct="1"/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Middelburg R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A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., Van Stein D.,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Zupanska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B. et al. Female donors and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transfusion-related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acute lung injury: a case report study from the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International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TRALI Unisex Research Group. Transfusion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2010;50:2447–2454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5" name="Picture 2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248"/>
            <a:ext cx="915144" cy="11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6013" y="620713"/>
            <a:ext cx="7172325" cy="541338"/>
            <a:chOff x="635" y="494"/>
            <a:chExt cx="4518" cy="341"/>
          </a:xfrm>
        </p:grpSpPr>
        <p:sp>
          <p:nvSpPr>
            <p:cNvPr id="7252" name="Rectangle 3"/>
            <p:cNvSpPr>
              <a:spLocks noChangeArrowheads="1"/>
            </p:cNvSpPr>
            <p:nvPr/>
          </p:nvSpPr>
          <p:spPr bwMode="auto">
            <a:xfrm>
              <a:off x="635" y="494"/>
              <a:ext cx="4518" cy="341"/>
            </a:xfrm>
            <a:prstGeom prst="rect">
              <a:avLst/>
            </a:prstGeom>
            <a:gradFill rotWithShape="0">
              <a:gsLst>
                <a:gs pos="0">
                  <a:srgbClr val="E9F4FF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Rectangle 4"/>
            <p:cNvSpPr>
              <a:spLocks noChangeArrowheads="1"/>
            </p:cNvSpPr>
            <p:nvPr/>
          </p:nvSpPr>
          <p:spPr bwMode="auto">
            <a:xfrm>
              <a:off x="635" y="494"/>
              <a:ext cx="4518" cy="341"/>
            </a:xfrm>
            <a:prstGeom prst="rect">
              <a:avLst/>
            </a:prstGeom>
            <a:gradFill rotWithShape="0">
              <a:gsLst>
                <a:gs pos="0">
                  <a:srgbClr val="E9F4FF"/>
                </a:gs>
                <a:gs pos="100000">
                  <a:srgbClr val="99CCFF"/>
                </a:gs>
              </a:gsLst>
              <a:lin ang="5400000" scaled="1"/>
            </a:gradFill>
            <a:ln w="4763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Text Box 5"/>
            <p:cNvSpPr txBox="1">
              <a:spLocks noChangeArrowheads="1"/>
            </p:cNvSpPr>
            <p:nvPr/>
          </p:nvSpPr>
          <p:spPr bwMode="auto">
            <a:xfrm>
              <a:off x="659" y="519"/>
              <a:ext cx="4464" cy="298"/>
            </a:xfrm>
            <a:prstGeom prst="rect">
              <a:avLst/>
            </a:prstGeom>
            <a:gradFill rotWithShape="0">
              <a:gsLst>
                <a:gs pos="0">
                  <a:srgbClr val="E9F4FF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500">
                  <a:latin typeface="Arial Black" pitchFamily="34" charset="0"/>
                </a:rPr>
                <a:t>АКТИВАЦИЯ  НЕЙТРОФИЛОВ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16013" y="1157288"/>
            <a:ext cx="7178675" cy="800100"/>
            <a:chOff x="635" y="832"/>
            <a:chExt cx="4522" cy="504"/>
          </a:xfrm>
        </p:grpSpPr>
        <p:sp>
          <p:nvSpPr>
            <p:cNvPr id="7244" name="Rectangle 7"/>
            <p:cNvSpPr>
              <a:spLocks noChangeArrowheads="1"/>
            </p:cNvSpPr>
            <p:nvPr/>
          </p:nvSpPr>
          <p:spPr bwMode="auto">
            <a:xfrm>
              <a:off x="639" y="1019"/>
              <a:ext cx="4518" cy="281"/>
            </a:xfrm>
            <a:prstGeom prst="rect">
              <a:avLst/>
            </a:prstGeom>
            <a:solidFill>
              <a:srgbClr val="FDFB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45" name="Group 8"/>
            <p:cNvGrpSpPr>
              <a:grpSpLocks/>
            </p:cNvGrpSpPr>
            <p:nvPr/>
          </p:nvGrpSpPr>
          <p:grpSpPr bwMode="auto">
            <a:xfrm>
              <a:off x="635" y="832"/>
              <a:ext cx="4518" cy="504"/>
              <a:chOff x="635" y="832"/>
              <a:chExt cx="4518" cy="504"/>
            </a:xfrm>
          </p:grpSpPr>
          <p:sp>
            <p:nvSpPr>
              <p:cNvPr id="7246" name="Freeform 9"/>
              <p:cNvSpPr>
                <a:spLocks/>
              </p:cNvSpPr>
              <p:nvPr/>
            </p:nvSpPr>
            <p:spPr bwMode="auto">
              <a:xfrm>
                <a:off x="2797" y="832"/>
                <a:ext cx="21" cy="128"/>
              </a:xfrm>
              <a:custGeom>
                <a:avLst/>
                <a:gdLst>
                  <a:gd name="T0" fmla="*/ 9 w 21"/>
                  <a:gd name="T1" fmla="*/ 128 h 128"/>
                  <a:gd name="T2" fmla="*/ 21 w 21"/>
                  <a:gd name="T3" fmla="*/ 128 h 128"/>
                  <a:gd name="T4" fmla="*/ 21 w 21"/>
                  <a:gd name="T5" fmla="*/ 0 h 128"/>
                  <a:gd name="T6" fmla="*/ 0 w 21"/>
                  <a:gd name="T7" fmla="*/ 0 h 128"/>
                  <a:gd name="T8" fmla="*/ 0 w 21"/>
                  <a:gd name="T9" fmla="*/ 128 h 128"/>
                  <a:gd name="T10" fmla="*/ 9 w 21"/>
                  <a:gd name="T11" fmla="*/ 128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28"/>
                  <a:gd name="T20" fmla="*/ 21 w 21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28">
                    <a:moveTo>
                      <a:pt x="9" y="128"/>
                    </a:moveTo>
                    <a:lnTo>
                      <a:pt x="21" y="128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9" y="128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7" name="Freeform 10"/>
              <p:cNvSpPr>
                <a:spLocks/>
              </p:cNvSpPr>
              <p:nvPr/>
            </p:nvSpPr>
            <p:spPr bwMode="auto">
              <a:xfrm>
                <a:off x="2776" y="912"/>
                <a:ext cx="66" cy="86"/>
              </a:xfrm>
              <a:custGeom>
                <a:avLst/>
                <a:gdLst>
                  <a:gd name="T0" fmla="*/ 33 w 66"/>
                  <a:gd name="T1" fmla="*/ 86 h 86"/>
                  <a:gd name="T2" fmla="*/ 66 w 66"/>
                  <a:gd name="T3" fmla="*/ 0 h 86"/>
                  <a:gd name="T4" fmla="*/ 63 w 66"/>
                  <a:gd name="T5" fmla="*/ 4 h 86"/>
                  <a:gd name="T6" fmla="*/ 63 w 66"/>
                  <a:gd name="T7" fmla="*/ 4 h 86"/>
                  <a:gd name="T8" fmla="*/ 60 w 66"/>
                  <a:gd name="T9" fmla="*/ 4 h 86"/>
                  <a:gd name="T10" fmla="*/ 57 w 66"/>
                  <a:gd name="T11" fmla="*/ 7 h 86"/>
                  <a:gd name="T12" fmla="*/ 57 w 66"/>
                  <a:gd name="T13" fmla="*/ 7 h 86"/>
                  <a:gd name="T14" fmla="*/ 54 w 66"/>
                  <a:gd name="T15" fmla="*/ 7 h 86"/>
                  <a:gd name="T16" fmla="*/ 51 w 66"/>
                  <a:gd name="T17" fmla="*/ 7 h 86"/>
                  <a:gd name="T18" fmla="*/ 48 w 66"/>
                  <a:gd name="T19" fmla="*/ 7 h 86"/>
                  <a:gd name="T20" fmla="*/ 48 w 66"/>
                  <a:gd name="T21" fmla="*/ 10 h 86"/>
                  <a:gd name="T22" fmla="*/ 45 w 66"/>
                  <a:gd name="T23" fmla="*/ 10 h 86"/>
                  <a:gd name="T24" fmla="*/ 42 w 66"/>
                  <a:gd name="T25" fmla="*/ 10 h 86"/>
                  <a:gd name="T26" fmla="*/ 42 w 66"/>
                  <a:gd name="T27" fmla="*/ 10 h 86"/>
                  <a:gd name="T28" fmla="*/ 39 w 66"/>
                  <a:gd name="T29" fmla="*/ 10 h 86"/>
                  <a:gd name="T30" fmla="*/ 36 w 66"/>
                  <a:gd name="T31" fmla="*/ 10 h 86"/>
                  <a:gd name="T32" fmla="*/ 36 w 66"/>
                  <a:gd name="T33" fmla="*/ 10 h 86"/>
                  <a:gd name="T34" fmla="*/ 33 w 66"/>
                  <a:gd name="T35" fmla="*/ 10 h 86"/>
                  <a:gd name="T36" fmla="*/ 30 w 66"/>
                  <a:gd name="T37" fmla="*/ 10 h 86"/>
                  <a:gd name="T38" fmla="*/ 27 w 66"/>
                  <a:gd name="T39" fmla="*/ 10 h 86"/>
                  <a:gd name="T40" fmla="*/ 27 w 66"/>
                  <a:gd name="T41" fmla="*/ 10 h 86"/>
                  <a:gd name="T42" fmla="*/ 24 w 66"/>
                  <a:gd name="T43" fmla="*/ 10 h 86"/>
                  <a:gd name="T44" fmla="*/ 21 w 66"/>
                  <a:gd name="T45" fmla="*/ 10 h 86"/>
                  <a:gd name="T46" fmla="*/ 21 w 66"/>
                  <a:gd name="T47" fmla="*/ 10 h 86"/>
                  <a:gd name="T48" fmla="*/ 18 w 66"/>
                  <a:gd name="T49" fmla="*/ 7 h 86"/>
                  <a:gd name="T50" fmla="*/ 15 w 66"/>
                  <a:gd name="T51" fmla="*/ 7 h 86"/>
                  <a:gd name="T52" fmla="*/ 15 w 66"/>
                  <a:gd name="T53" fmla="*/ 7 h 86"/>
                  <a:gd name="T54" fmla="*/ 12 w 66"/>
                  <a:gd name="T55" fmla="*/ 7 h 86"/>
                  <a:gd name="T56" fmla="*/ 9 w 66"/>
                  <a:gd name="T57" fmla="*/ 7 h 86"/>
                  <a:gd name="T58" fmla="*/ 9 w 66"/>
                  <a:gd name="T59" fmla="*/ 4 h 86"/>
                  <a:gd name="T60" fmla="*/ 6 w 66"/>
                  <a:gd name="T61" fmla="*/ 4 h 86"/>
                  <a:gd name="T62" fmla="*/ 3 w 66"/>
                  <a:gd name="T63" fmla="*/ 4 h 86"/>
                  <a:gd name="T64" fmla="*/ 0 w 66"/>
                  <a:gd name="T65" fmla="*/ 0 h 86"/>
                  <a:gd name="T66" fmla="*/ 33 w 66"/>
                  <a:gd name="T67" fmla="*/ 86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86"/>
                  <a:gd name="T104" fmla="*/ 66 w 66"/>
                  <a:gd name="T105" fmla="*/ 86 h 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86">
                    <a:moveTo>
                      <a:pt x="33" y="82"/>
                    </a:moveTo>
                    <a:lnTo>
                      <a:pt x="33" y="86"/>
                    </a:lnTo>
                    <a:lnTo>
                      <a:pt x="66" y="0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60" y="4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8" y="7"/>
                    </a:lnTo>
                    <a:lnTo>
                      <a:pt x="48" y="10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33" y="86"/>
                    </a:lnTo>
                    <a:lnTo>
                      <a:pt x="33" y="82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48" name="Group 11"/>
              <p:cNvGrpSpPr>
                <a:grpSpLocks/>
              </p:cNvGrpSpPr>
              <p:nvPr/>
            </p:nvGrpSpPr>
            <p:grpSpPr bwMode="auto">
              <a:xfrm>
                <a:off x="635" y="995"/>
                <a:ext cx="4518" cy="341"/>
                <a:chOff x="635" y="494"/>
                <a:chExt cx="4518" cy="341"/>
              </a:xfrm>
            </p:grpSpPr>
            <p:sp>
              <p:nvSpPr>
                <p:cNvPr id="7249" name="Rectangle 12"/>
                <p:cNvSpPr>
                  <a:spLocks noChangeArrowheads="1"/>
                </p:cNvSpPr>
                <p:nvPr/>
              </p:nvSpPr>
              <p:spPr bwMode="auto">
                <a:xfrm>
                  <a:off x="635" y="494"/>
                  <a:ext cx="4518" cy="341"/>
                </a:xfrm>
                <a:prstGeom prst="rect">
                  <a:avLst/>
                </a:prstGeom>
                <a:solidFill>
                  <a:srgbClr val="FDFB7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50" name="Rectangle 13"/>
                <p:cNvSpPr>
                  <a:spLocks noChangeArrowheads="1"/>
                </p:cNvSpPr>
                <p:nvPr/>
              </p:nvSpPr>
              <p:spPr bwMode="auto">
                <a:xfrm>
                  <a:off x="635" y="494"/>
                  <a:ext cx="4518" cy="341"/>
                </a:xfrm>
                <a:prstGeom prst="rect">
                  <a:avLst/>
                </a:prstGeom>
                <a:noFill/>
                <a:ln w="4763">
                  <a:solidFill>
                    <a:srgbClr val="1F1A1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5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59" y="519"/>
                  <a:ext cx="4464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ru-RU" sz="2500" b="1">
                      <a:latin typeface="Arial" pitchFamily="34" charset="0"/>
                    </a:rPr>
                    <a:t>Адгезия на эндотелии сосудов</a:t>
                  </a:r>
                </a:p>
              </p:txBody>
            </p:sp>
          </p:grp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092200" y="1957388"/>
            <a:ext cx="7177088" cy="1692275"/>
            <a:chOff x="620" y="1336"/>
            <a:chExt cx="4521" cy="1066"/>
          </a:xfrm>
        </p:grpSpPr>
        <p:sp>
          <p:nvSpPr>
            <p:cNvPr id="7229" name="Freeform 16"/>
            <p:cNvSpPr>
              <a:spLocks/>
            </p:cNvSpPr>
            <p:nvPr/>
          </p:nvSpPr>
          <p:spPr bwMode="auto">
            <a:xfrm>
              <a:off x="1504" y="1451"/>
              <a:ext cx="2610" cy="20"/>
            </a:xfrm>
            <a:custGeom>
              <a:avLst/>
              <a:gdLst>
                <a:gd name="T0" fmla="*/ 2610 w 2610"/>
                <a:gd name="T1" fmla="*/ 10 h 20"/>
                <a:gd name="T2" fmla="*/ 2610 w 2610"/>
                <a:gd name="T3" fmla="*/ 0 h 20"/>
                <a:gd name="T4" fmla="*/ 0 w 2610"/>
                <a:gd name="T5" fmla="*/ 0 h 20"/>
                <a:gd name="T6" fmla="*/ 0 w 2610"/>
                <a:gd name="T7" fmla="*/ 20 h 20"/>
                <a:gd name="T8" fmla="*/ 2610 w 2610"/>
                <a:gd name="T9" fmla="*/ 20 h 20"/>
                <a:gd name="T10" fmla="*/ 2610 w 2610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0"/>
                <a:gd name="T19" fmla="*/ 0 h 20"/>
                <a:gd name="T20" fmla="*/ 2610 w 261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0" h="20">
                  <a:moveTo>
                    <a:pt x="2610" y="10"/>
                  </a:moveTo>
                  <a:lnTo>
                    <a:pt x="26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610" y="20"/>
                  </a:lnTo>
                  <a:lnTo>
                    <a:pt x="2610" y="10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Freeform 17"/>
            <p:cNvSpPr>
              <a:spLocks/>
            </p:cNvSpPr>
            <p:nvPr/>
          </p:nvSpPr>
          <p:spPr bwMode="auto">
            <a:xfrm>
              <a:off x="2808" y="1336"/>
              <a:ext cx="21" cy="75"/>
            </a:xfrm>
            <a:custGeom>
              <a:avLst/>
              <a:gdLst>
                <a:gd name="T0" fmla="*/ 9 w 21"/>
                <a:gd name="T1" fmla="*/ 20 h 98"/>
                <a:gd name="T2" fmla="*/ 21 w 21"/>
                <a:gd name="T3" fmla="*/ 20 h 98"/>
                <a:gd name="T4" fmla="*/ 21 w 21"/>
                <a:gd name="T5" fmla="*/ 0 h 98"/>
                <a:gd name="T6" fmla="*/ 0 w 21"/>
                <a:gd name="T7" fmla="*/ 0 h 98"/>
                <a:gd name="T8" fmla="*/ 0 w 21"/>
                <a:gd name="T9" fmla="*/ 20 h 98"/>
                <a:gd name="T10" fmla="*/ 9 w 21"/>
                <a:gd name="T11" fmla="*/ 2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98"/>
                <a:gd name="T20" fmla="*/ 21 w 21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98">
                  <a:moveTo>
                    <a:pt x="9" y="98"/>
                  </a:moveTo>
                  <a:lnTo>
                    <a:pt x="21" y="9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98"/>
                  </a:lnTo>
                  <a:lnTo>
                    <a:pt x="9" y="98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Freeform 18"/>
            <p:cNvSpPr>
              <a:spLocks/>
            </p:cNvSpPr>
            <p:nvPr/>
          </p:nvSpPr>
          <p:spPr bwMode="auto">
            <a:xfrm>
              <a:off x="2784" y="1377"/>
              <a:ext cx="66" cy="82"/>
            </a:xfrm>
            <a:custGeom>
              <a:avLst/>
              <a:gdLst>
                <a:gd name="T0" fmla="*/ 33 w 66"/>
                <a:gd name="T1" fmla="*/ 82 h 82"/>
                <a:gd name="T2" fmla="*/ 66 w 66"/>
                <a:gd name="T3" fmla="*/ 0 h 82"/>
                <a:gd name="T4" fmla="*/ 63 w 66"/>
                <a:gd name="T5" fmla="*/ 3 h 82"/>
                <a:gd name="T6" fmla="*/ 63 w 66"/>
                <a:gd name="T7" fmla="*/ 3 h 82"/>
                <a:gd name="T8" fmla="*/ 60 w 66"/>
                <a:gd name="T9" fmla="*/ 3 h 82"/>
                <a:gd name="T10" fmla="*/ 57 w 66"/>
                <a:gd name="T11" fmla="*/ 3 h 82"/>
                <a:gd name="T12" fmla="*/ 57 w 66"/>
                <a:gd name="T13" fmla="*/ 7 h 82"/>
                <a:gd name="T14" fmla="*/ 54 w 66"/>
                <a:gd name="T15" fmla="*/ 7 h 82"/>
                <a:gd name="T16" fmla="*/ 51 w 66"/>
                <a:gd name="T17" fmla="*/ 7 h 82"/>
                <a:gd name="T18" fmla="*/ 48 w 66"/>
                <a:gd name="T19" fmla="*/ 7 h 82"/>
                <a:gd name="T20" fmla="*/ 48 w 66"/>
                <a:gd name="T21" fmla="*/ 7 h 82"/>
                <a:gd name="T22" fmla="*/ 45 w 66"/>
                <a:gd name="T23" fmla="*/ 10 h 82"/>
                <a:gd name="T24" fmla="*/ 42 w 66"/>
                <a:gd name="T25" fmla="*/ 10 h 82"/>
                <a:gd name="T26" fmla="*/ 42 w 66"/>
                <a:gd name="T27" fmla="*/ 10 h 82"/>
                <a:gd name="T28" fmla="*/ 39 w 66"/>
                <a:gd name="T29" fmla="*/ 10 h 82"/>
                <a:gd name="T30" fmla="*/ 36 w 66"/>
                <a:gd name="T31" fmla="*/ 10 h 82"/>
                <a:gd name="T32" fmla="*/ 36 w 66"/>
                <a:gd name="T33" fmla="*/ 10 h 82"/>
                <a:gd name="T34" fmla="*/ 33 w 66"/>
                <a:gd name="T35" fmla="*/ 10 h 82"/>
                <a:gd name="T36" fmla="*/ 30 w 66"/>
                <a:gd name="T37" fmla="*/ 10 h 82"/>
                <a:gd name="T38" fmla="*/ 27 w 66"/>
                <a:gd name="T39" fmla="*/ 10 h 82"/>
                <a:gd name="T40" fmla="*/ 27 w 66"/>
                <a:gd name="T41" fmla="*/ 10 h 82"/>
                <a:gd name="T42" fmla="*/ 24 w 66"/>
                <a:gd name="T43" fmla="*/ 10 h 82"/>
                <a:gd name="T44" fmla="*/ 21 w 66"/>
                <a:gd name="T45" fmla="*/ 10 h 82"/>
                <a:gd name="T46" fmla="*/ 21 w 66"/>
                <a:gd name="T47" fmla="*/ 7 h 82"/>
                <a:gd name="T48" fmla="*/ 18 w 66"/>
                <a:gd name="T49" fmla="*/ 7 h 82"/>
                <a:gd name="T50" fmla="*/ 15 w 66"/>
                <a:gd name="T51" fmla="*/ 7 h 82"/>
                <a:gd name="T52" fmla="*/ 15 w 66"/>
                <a:gd name="T53" fmla="*/ 7 h 82"/>
                <a:gd name="T54" fmla="*/ 12 w 66"/>
                <a:gd name="T55" fmla="*/ 7 h 82"/>
                <a:gd name="T56" fmla="*/ 9 w 66"/>
                <a:gd name="T57" fmla="*/ 3 h 82"/>
                <a:gd name="T58" fmla="*/ 9 w 66"/>
                <a:gd name="T59" fmla="*/ 3 h 82"/>
                <a:gd name="T60" fmla="*/ 6 w 66"/>
                <a:gd name="T61" fmla="*/ 3 h 82"/>
                <a:gd name="T62" fmla="*/ 3 w 66"/>
                <a:gd name="T63" fmla="*/ 3 h 82"/>
                <a:gd name="T64" fmla="*/ 0 w 66"/>
                <a:gd name="T65" fmla="*/ 0 h 82"/>
                <a:gd name="T66" fmla="*/ 33 w 66"/>
                <a:gd name="T67" fmla="*/ 8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"/>
                <a:gd name="T103" fmla="*/ 0 h 82"/>
                <a:gd name="T104" fmla="*/ 66 w 66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" h="82">
                  <a:moveTo>
                    <a:pt x="33" y="82"/>
                  </a:moveTo>
                  <a:lnTo>
                    <a:pt x="33" y="82"/>
                  </a:lnTo>
                  <a:lnTo>
                    <a:pt x="66" y="0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7" y="7"/>
                  </a:lnTo>
                  <a:lnTo>
                    <a:pt x="54" y="7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3" y="82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Freeform 19"/>
            <p:cNvSpPr>
              <a:spLocks/>
            </p:cNvSpPr>
            <p:nvPr/>
          </p:nvSpPr>
          <p:spPr bwMode="auto">
            <a:xfrm>
              <a:off x="1496" y="1451"/>
              <a:ext cx="20" cy="75"/>
            </a:xfrm>
            <a:custGeom>
              <a:avLst/>
              <a:gdLst>
                <a:gd name="T0" fmla="*/ 8 w 20"/>
                <a:gd name="T1" fmla="*/ 75 h 75"/>
                <a:gd name="T2" fmla="*/ 20 w 20"/>
                <a:gd name="T3" fmla="*/ 75 h 75"/>
                <a:gd name="T4" fmla="*/ 20 w 20"/>
                <a:gd name="T5" fmla="*/ 0 h 75"/>
                <a:gd name="T6" fmla="*/ 0 w 20"/>
                <a:gd name="T7" fmla="*/ 0 h 75"/>
                <a:gd name="T8" fmla="*/ 0 w 20"/>
                <a:gd name="T9" fmla="*/ 75 h 75"/>
                <a:gd name="T10" fmla="*/ 8 w 20"/>
                <a:gd name="T11" fmla="*/ 75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75"/>
                <a:gd name="T20" fmla="*/ 20 w 20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75">
                  <a:moveTo>
                    <a:pt x="8" y="75"/>
                  </a:moveTo>
                  <a:lnTo>
                    <a:pt x="20" y="7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Freeform 20"/>
            <p:cNvSpPr>
              <a:spLocks/>
            </p:cNvSpPr>
            <p:nvPr/>
          </p:nvSpPr>
          <p:spPr bwMode="auto">
            <a:xfrm>
              <a:off x="4093" y="1454"/>
              <a:ext cx="21" cy="75"/>
            </a:xfrm>
            <a:custGeom>
              <a:avLst/>
              <a:gdLst>
                <a:gd name="T0" fmla="*/ 9 w 21"/>
                <a:gd name="T1" fmla="*/ 75 h 75"/>
                <a:gd name="T2" fmla="*/ 21 w 21"/>
                <a:gd name="T3" fmla="*/ 75 h 75"/>
                <a:gd name="T4" fmla="*/ 21 w 21"/>
                <a:gd name="T5" fmla="*/ 0 h 75"/>
                <a:gd name="T6" fmla="*/ 0 w 21"/>
                <a:gd name="T7" fmla="*/ 0 h 75"/>
                <a:gd name="T8" fmla="*/ 0 w 21"/>
                <a:gd name="T9" fmla="*/ 75 h 75"/>
                <a:gd name="T10" fmla="*/ 9 w 21"/>
                <a:gd name="T11" fmla="*/ 75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75"/>
                <a:gd name="T20" fmla="*/ 21 w 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75">
                  <a:moveTo>
                    <a:pt x="9" y="75"/>
                  </a:moveTo>
                  <a:lnTo>
                    <a:pt x="21" y="7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9" y="75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Freeform 21"/>
            <p:cNvSpPr>
              <a:spLocks/>
            </p:cNvSpPr>
            <p:nvPr/>
          </p:nvSpPr>
          <p:spPr bwMode="auto">
            <a:xfrm>
              <a:off x="1472" y="1507"/>
              <a:ext cx="68" cy="81"/>
            </a:xfrm>
            <a:custGeom>
              <a:avLst/>
              <a:gdLst>
                <a:gd name="T0" fmla="*/ 35 w 68"/>
                <a:gd name="T1" fmla="*/ 81 h 81"/>
                <a:gd name="T2" fmla="*/ 65 w 68"/>
                <a:gd name="T3" fmla="*/ 0 h 81"/>
                <a:gd name="T4" fmla="*/ 65 w 68"/>
                <a:gd name="T5" fmla="*/ 3 h 81"/>
                <a:gd name="T6" fmla="*/ 62 w 68"/>
                <a:gd name="T7" fmla="*/ 3 h 81"/>
                <a:gd name="T8" fmla="*/ 59 w 68"/>
                <a:gd name="T9" fmla="*/ 3 h 81"/>
                <a:gd name="T10" fmla="*/ 59 w 68"/>
                <a:gd name="T11" fmla="*/ 6 h 81"/>
                <a:gd name="T12" fmla="*/ 56 w 68"/>
                <a:gd name="T13" fmla="*/ 6 h 81"/>
                <a:gd name="T14" fmla="*/ 53 w 68"/>
                <a:gd name="T15" fmla="*/ 6 h 81"/>
                <a:gd name="T16" fmla="*/ 50 w 68"/>
                <a:gd name="T17" fmla="*/ 6 h 81"/>
                <a:gd name="T18" fmla="*/ 50 w 68"/>
                <a:gd name="T19" fmla="*/ 6 h 81"/>
                <a:gd name="T20" fmla="*/ 47 w 68"/>
                <a:gd name="T21" fmla="*/ 6 h 81"/>
                <a:gd name="T22" fmla="*/ 44 w 68"/>
                <a:gd name="T23" fmla="*/ 9 h 81"/>
                <a:gd name="T24" fmla="*/ 44 w 68"/>
                <a:gd name="T25" fmla="*/ 9 h 81"/>
                <a:gd name="T26" fmla="*/ 41 w 68"/>
                <a:gd name="T27" fmla="*/ 9 h 81"/>
                <a:gd name="T28" fmla="*/ 38 w 68"/>
                <a:gd name="T29" fmla="*/ 9 h 81"/>
                <a:gd name="T30" fmla="*/ 38 w 68"/>
                <a:gd name="T31" fmla="*/ 9 h 81"/>
                <a:gd name="T32" fmla="*/ 35 w 68"/>
                <a:gd name="T33" fmla="*/ 9 h 81"/>
                <a:gd name="T34" fmla="*/ 32 w 68"/>
                <a:gd name="T35" fmla="*/ 9 h 81"/>
                <a:gd name="T36" fmla="*/ 32 w 68"/>
                <a:gd name="T37" fmla="*/ 9 h 81"/>
                <a:gd name="T38" fmla="*/ 29 w 68"/>
                <a:gd name="T39" fmla="*/ 9 h 81"/>
                <a:gd name="T40" fmla="*/ 26 w 68"/>
                <a:gd name="T41" fmla="*/ 9 h 81"/>
                <a:gd name="T42" fmla="*/ 24 w 68"/>
                <a:gd name="T43" fmla="*/ 9 h 81"/>
                <a:gd name="T44" fmla="*/ 24 w 68"/>
                <a:gd name="T45" fmla="*/ 9 h 81"/>
                <a:gd name="T46" fmla="*/ 21 w 68"/>
                <a:gd name="T47" fmla="*/ 6 h 81"/>
                <a:gd name="T48" fmla="*/ 18 w 68"/>
                <a:gd name="T49" fmla="*/ 6 h 81"/>
                <a:gd name="T50" fmla="*/ 18 w 68"/>
                <a:gd name="T51" fmla="*/ 6 h 81"/>
                <a:gd name="T52" fmla="*/ 15 w 68"/>
                <a:gd name="T53" fmla="*/ 6 h 81"/>
                <a:gd name="T54" fmla="*/ 12 w 68"/>
                <a:gd name="T55" fmla="*/ 6 h 81"/>
                <a:gd name="T56" fmla="*/ 12 w 68"/>
                <a:gd name="T57" fmla="*/ 6 h 81"/>
                <a:gd name="T58" fmla="*/ 9 w 68"/>
                <a:gd name="T59" fmla="*/ 3 h 81"/>
                <a:gd name="T60" fmla="*/ 6 w 68"/>
                <a:gd name="T61" fmla="*/ 3 h 81"/>
                <a:gd name="T62" fmla="*/ 6 w 68"/>
                <a:gd name="T63" fmla="*/ 3 h 81"/>
                <a:gd name="T64" fmla="*/ 3 w 68"/>
                <a:gd name="T65" fmla="*/ 0 h 81"/>
                <a:gd name="T66" fmla="*/ 35 w 68"/>
                <a:gd name="T67" fmla="*/ 81 h 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81"/>
                <a:gd name="T104" fmla="*/ 68 w 68"/>
                <a:gd name="T105" fmla="*/ 81 h 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81">
                  <a:moveTo>
                    <a:pt x="35" y="81"/>
                  </a:moveTo>
                  <a:lnTo>
                    <a:pt x="35" y="81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0" y="6"/>
                  </a:lnTo>
                  <a:lnTo>
                    <a:pt x="47" y="6"/>
                  </a:lnTo>
                  <a:lnTo>
                    <a:pt x="47" y="9"/>
                  </a:lnTo>
                  <a:lnTo>
                    <a:pt x="44" y="9"/>
                  </a:lnTo>
                  <a:lnTo>
                    <a:pt x="41" y="9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Freeform 22"/>
            <p:cNvSpPr>
              <a:spLocks/>
            </p:cNvSpPr>
            <p:nvPr/>
          </p:nvSpPr>
          <p:spPr bwMode="auto">
            <a:xfrm>
              <a:off x="4069" y="1510"/>
              <a:ext cx="65" cy="82"/>
            </a:xfrm>
            <a:custGeom>
              <a:avLst/>
              <a:gdLst>
                <a:gd name="T0" fmla="*/ 33 w 65"/>
                <a:gd name="T1" fmla="*/ 82 h 82"/>
                <a:gd name="T2" fmla="*/ 65 w 65"/>
                <a:gd name="T3" fmla="*/ 0 h 82"/>
                <a:gd name="T4" fmla="*/ 62 w 65"/>
                <a:gd name="T5" fmla="*/ 0 h 82"/>
                <a:gd name="T6" fmla="*/ 62 w 65"/>
                <a:gd name="T7" fmla="*/ 3 h 82"/>
                <a:gd name="T8" fmla="*/ 60 w 65"/>
                <a:gd name="T9" fmla="*/ 3 h 82"/>
                <a:gd name="T10" fmla="*/ 57 w 65"/>
                <a:gd name="T11" fmla="*/ 3 h 82"/>
                <a:gd name="T12" fmla="*/ 57 w 65"/>
                <a:gd name="T13" fmla="*/ 3 h 82"/>
                <a:gd name="T14" fmla="*/ 54 w 65"/>
                <a:gd name="T15" fmla="*/ 6 h 82"/>
                <a:gd name="T16" fmla="*/ 51 w 65"/>
                <a:gd name="T17" fmla="*/ 6 h 82"/>
                <a:gd name="T18" fmla="*/ 51 w 65"/>
                <a:gd name="T19" fmla="*/ 6 h 82"/>
                <a:gd name="T20" fmla="*/ 48 w 65"/>
                <a:gd name="T21" fmla="*/ 6 h 82"/>
                <a:gd name="T22" fmla="*/ 45 w 65"/>
                <a:gd name="T23" fmla="*/ 6 h 82"/>
                <a:gd name="T24" fmla="*/ 45 w 65"/>
                <a:gd name="T25" fmla="*/ 6 h 82"/>
                <a:gd name="T26" fmla="*/ 42 w 65"/>
                <a:gd name="T27" fmla="*/ 10 h 82"/>
                <a:gd name="T28" fmla="*/ 39 w 65"/>
                <a:gd name="T29" fmla="*/ 10 h 82"/>
                <a:gd name="T30" fmla="*/ 36 w 65"/>
                <a:gd name="T31" fmla="*/ 10 h 82"/>
                <a:gd name="T32" fmla="*/ 36 w 65"/>
                <a:gd name="T33" fmla="*/ 10 h 82"/>
                <a:gd name="T34" fmla="*/ 33 w 65"/>
                <a:gd name="T35" fmla="*/ 10 h 82"/>
                <a:gd name="T36" fmla="*/ 30 w 65"/>
                <a:gd name="T37" fmla="*/ 10 h 82"/>
                <a:gd name="T38" fmla="*/ 30 w 65"/>
                <a:gd name="T39" fmla="*/ 10 h 82"/>
                <a:gd name="T40" fmla="*/ 27 w 65"/>
                <a:gd name="T41" fmla="*/ 10 h 82"/>
                <a:gd name="T42" fmla="*/ 24 w 65"/>
                <a:gd name="T43" fmla="*/ 6 h 82"/>
                <a:gd name="T44" fmla="*/ 24 w 65"/>
                <a:gd name="T45" fmla="*/ 6 h 82"/>
                <a:gd name="T46" fmla="*/ 21 w 65"/>
                <a:gd name="T47" fmla="*/ 6 h 82"/>
                <a:gd name="T48" fmla="*/ 18 w 65"/>
                <a:gd name="T49" fmla="*/ 6 h 82"/>
                <a:gd name="T50" fmla="*/ 15 w 65"/>
                <a:gd name="T51" fmla="*/ 6 h 82"/>
                <a:gd name="T52" fmla="*/ 15 w 65"/>
                <a:gd name="T53" fmla="*/ 6 h 82"/>
                <a:gd name="T54" fmla="*/ 12 w 65"/>
                <a:gd name="T55" fmla="*/ 3 h 82"/>
                <a:gd name="T56" fmla="*/ 9 w 65"/>
                <a:gd name="T57" fmla="*/ 3 h 82"/>
                <a:gd name="T58" fmla="*/ 9 w 65"/>
                <a:gd name="T59" fmla="*/ 3 h 82"/>
                <a:gd name="T60" fmla="*/ 6 w 65"/>
                <a:gd name="T61" fmla="*/ 3 h 82"/>
                <a:gd name="T62" fmla="*/ 3 w 65"/>
                <a:gd name="T63" fmla="*/ 0 h 82"/>
                <a:gd name="T64" fmla="*/ 3 w 65"/>
                <a:gd name="T65" fmla="*/ 0 h 82"/>
                <a:gd name="T66" fmla="*/ 33 w 65"/>
                <a:gd name="T67" fmla="*/ 8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82"/>
                <a:gd name="T104" fmla="*/ 65 w 65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82">
                  <a:moveTo>
                    <a:pt x="33" y="78"/>
                  </a:moveTo>
                  <a:lnTo>
                    <a:pt x="33" y="82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8" y="6"/>
                  </a:lnTo>
                  <a:lnTo>
                    <a:pt x="45" y="6"/>
                  </a:lnTo>
                  <a:lnTo>
                    <a:pt x="42" y="6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82"/>
                  </a:lnTo>
                  <a:lnTo>
                    <a:pt x="33" y="78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36" name="Group 23"/>
            <p:cNvGrpSpPr>
              <a:grpSpLocks/>
            </p:cNvGrpSpPr>
            <p:nvPr/>
          </p:nvGrpSpPr>
          <p:grpSpPr bwMode="auto">
            <a:xfrm>
              <a:off x="620" y="1582"/>
              <a:ext cx="1796" cy="820"/>
              <a:chOff x="620" y="1582"/>
              <a:chExt cx="1796" cy="820"/>
            </a:xfrm>
          </p:grpSpPr>
          <p:sp>
            <p:nvSpPr>
              <p:cNvPr id="7241" name="Rectangle 24"/>
              <p:cNvSpPr>
                <a:spLocks noChangeArrowheads="1"/>
              </p:cNvSpPr>
              <p:nvPr/>
            </p:nvSpPr>
            <p:spPr bwMode="auto">
              <a:xfrm>
                <a:off x="620" y="1582"/>
                <a:ext cx="1796" cy="809"/>
              </a:xfrm>
              <a:prstGeom prst="rect">
                <a:avLst/>
              </a:prstGeom>
              <a:solidFill>
                <a:srgbClr val="FDFB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2" name="Rectangle 25"/>
              <p:cNvSpPr>
                <a:spLocks noChangeArrowheads="1"/>
              </p:cNvSpPr>
              <p:nvPr/>
            </p:nvSpPr>
            <p:spPr bwMode="auto">
              <a:xfrm>
                <a:off x="620" y="1582"/>
                <a:ext cx="1796" cy="809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3" name="Text Box 26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1776" cy="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900">
                    <a:latin typeface="Arial" pitchFamily="34" charset="0"/>
                  </a:rPr>
                  <a:t>Взаимодействие </a:t>
                </a:r>
                <a:br>
                  <a:rPr lang="ru-RU" sz="1900">
                    <a:latin typeface="Arial" pitchFamily="34" charset="0"/>
                  </a:rPr>
                </a:br>
                <a:r>
                  <a:rPr lang="ru-RU" sz="1900">
                    <a:latin typeface="Arial" pitchFamily="34" charset="0"/>
                  </a:rPr>
                  <a:t>с факторами системы контактной активации свертывающей системы крови</a:t>
                </a:r>
              </a:p>
            </p:txBody>
          </p:sp>
        </p:grpSp>
        <p:grpSp>
          <p:nvGrpSpPr>
            <p:cNvPr id="7237" name="Group 27"/>
            <p:cNvGrpSpPr>
              <a:grpSpLocks/>
            </p:cNvGrpSpPr>
            <p:nvPr/>
          </p:nvGrpSpPr>
          <p:grpSpPr bwMode="auto">
            <a:xfrm>
              <a:off x="2761" y="1579"/>
              <a:ext cx="2380" cy="367"/>
              <a:chOff x="2761" y="1579"/>
              <a:chExt cx="2380" cy="367"/>
            </a:xfrm>
          </p:grpSpPr>
          <p:sp>
            <p:nvSpPr>
              <p:cNvPr id="7238" name="Rectangle 28"/>
              <p:cNvSpPr>
                <a:spLocks noChangeArrowheads="1"/>
              </p:cNvSpPr>
              <p:nvPr/>
            </p:nvSpPr>
            <p:spPr bwMode="auto">
              <a:xfrm>
                <a:off x="2761" y="1579"/>
                <a:ext cx="2380" cy="357"/>
              </a:xfrm>
              <a:prstGeom prst="rect">
                <a:avLst/>
              </a:prstGeom>
              <a:solidFill>
                <a:srgbClr val="FDFB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9" name="Rectangle 29"/>
              <p:cNvSpPr>
                <a:spLocks noChangeArrowheads="1"/>
              </p:cNvSpPr>
              <p:nvPr/>
            </p:nvSpPr>
            <p:spPr bwMode="auto">
              <a:xfrm>
                <a:off x="2761" y="1579"/>
                <a:ext cx="2380" cy="357"/>
              </a:xfrm>
              <a:prstGeom prst="rect">
                <a:avLst/>
              </a:prstGeom>
              <a:no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0" name="Text Box 30"/>
              <p:cNvSpPr txBox="1">
                <a:spLocks noChangeArrowheads="1"/>
              </p:cNvSpPr>
              <p:nvPr/>
            </p:nvSpPr>
            <p:spPr bwMode="auto">
              <a:xfrm>
                <a:off x="2784" y="1584"/>
                <a:ext cx="2352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900">
                    <a:latin typeface="Arial" pitchFamily="34" charset="0"/>
                  </a:rPr>
                  <a:t>Высвобождение цитокинов </a:t>
                </a:r>
                <a:br>
                  <a:rPr lang="ru-RU" sz="1900">
                    <a:latin typeface="Arial" pitchFamily="34" charset="0"/>
                  </a:rPr>
                </a:br>
                <a:r>
                  <a:rPr lang="ru-RU" sz="1900">
                    <a:latin typeface="Arial" pitchFamily="34" charset="0"/>
                  </a:rPr>
                  <a:t>и эйкосаноидов</a:t>
                </a:r>
              </a:p>
            </p:txBody>
          </p:sp>
        </p:grp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486275" y="2908301"/>
            <a:ext cx="3797300" cy="1060450"/>
            <a:chOff x="2758" y="1935"/>
            <a:chExt cx="2392" cy="668"/>
          </a:xfrm>
        </p:grpSpPr>
        <p:sp>
          <p:nvSpPr>
            <p:cNvPr id="7219" name="Freeform 32"/>
            <p:cNvSpPr>
              <a:spLocks/>
            </p:cNvSpPr>
            <p:nvPr/>
          </p:nvSpPr>
          <p:spPr bwMode="auto">
            <a:xfrm>
              <a:off x="3144" y="1935"/>
              <a:ext cx="20" cy="114"/>
            </a:xfrm>
            <a:custGeom>
              <a:avLst/>
              <a:gdLst>
                <a:gd name="T0" fmla="*/ 25 w 17"/>
                <a:gd name="T1" fmla="*/ 114 h 114"/>
                <a:gd name="T2" fmla="*/ 46 w 17"/>
                <a:gd name="T3" fmla="*/ 114 h 114"/>
                <a:gd name="T4" fmla="*/ 46 w 17"/>
                <a:gd name="T5" fmla="*/ 0 h 114"/>
                <a:gd name="T6" fmla="*/ 0 w 17"/>
                <a:gd name="T7" fmla="*/ 0 h 114"/>
                <a:gd name="T8" fmla="*/ 0 w 17"/>
                <a:gd name="T9" fmla="*/ 114 h 114"/>
                <a:gd name="T10" fmla="*/ 25 w 17"/>
                <a:gd name="T11" fmla="*/ 114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4"/>
                <a:gd name="T20" fmla="*/ 17 w 17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4">
                  <a:moveTo>
                    <a:pt x="9" y="114"/>
                  </a:moveTo>
                  <a:lnTo>
                    <a:pt x="17" y="11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9" y="114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Freeform 33"/>
            <p:cNvSpPr>
              <a:spLocks/>
            </p:cNvSpPr>
            <p:nvPr/>
          </p:nvSpPr>
          <p:spPr bwMode="auto">
            <a:xfrm>
              <a:off x="4895" y="1935"/>
              <a:ext cx="21" cy="108"/>
            </a:xfrm>
            <a:custGeom>
              <a:avLst/>
              <a:gdLst>
                <a:gd name="T0" fmla="*/ 12 w 21"/>
                <a:gd name="T1" fmla="*/ 108 h 108"/>
                <a:gd name="T2" fmla="*/ 21 w 21"/>
                <a:gd name="T3" fmla="*/ 108 h 108"/>
                <a:gd name="T4" fmla="*/ 21 w 21"/>
                <a:gd name="T5" fmla="*/ 0 h 108"/>
                <a:gd name="T6" fmla="*/ 0 w 21"/>
                <a:gd name="T7" fmla="*/ 0 h 108"/>
                <a:gd name="T8" fmla="*/ 0 w 21"/>
                <a:gd name="T9" fmla="*/ 108 h 108"/>
                <a:gd name="T10" fmla="*/ 12 w 21"/>
                <a:gd name="T11" fmla="*/ 108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08"/>
                <a:gd name="T20" fmla="*/ 21 w 21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08">
                  <a:moveTo>
                    <a:pt x="12" y="108"/>
                  </a:moveTo>
                  <a:lnTo>
                    <a:pt x="21" y="108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12" y="108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Freeform 34"/>
            <p:cNvSpPr>
              <a:spLocks/>
            </p:cNvSpPr>
            <p:nvPr/>
          </p:nvSpPr>
          <p:spPr bwMode="auto">
            <a:xfrm>
              <a:off x="3119" y="2018"/>
              <a:ext cx="68" cy="79"/>
            </a:xfrm>
            <a:custGeom>
              <a:avLst/>
              <a:gdLst>
                <a:gd name="T0" fmla="*/ 36 w 68"/>
                <a:gd name="T1" fmla="*/ 79 h 79"/>
                <a:gd name="T2" fmla="*/ 65 w 68"/>
                <a:gd name="T3" fmla="*/ 0 h 79"/>
                <a:gd name="T4" fmla="*/ 65 w 68"/>
                <a:gd name="T5" fmla="*/ 3 h 79"/>
                <a:gd name="T6" fmla="*/ 62 w 68"/>
                <a:gd name="T7" fmla="*/ 3 h 79"/>
                <a:gd name="T8" fmla="*/ 59 w 68"/>
                <a:gd name="T9" fmla="*/ 3 h 79"/>
                <a:gd name="T10" fmla="*/ 59 w 68"/>
                <a:gd name="T11" fmla="*/ 3 h 79"/>
                <a:gd name="T12" fmla="*/ 56 w 68"/>
                <a:gd name="T13" fmla="*/ 7 h 79"/>
                <a:gd name="T14" fmla="*/ 53 w 68"/>
                <a:gd name="T15" fmla="*/ 7 h 79"/>
                <a:gd name="T16" fmla="*/ 50 w 68"/>
                <a:gd name="T17" fmla="*/ 7 h 79"/>
                <a:gd name="T18" fmla="*/ 50 w 68"/>
                <a:gd name="T19" fmla="*/ 7 h 79"/>
                <a:gd name="T20" fmla="*/ 47 w 68"/>
                <a:gd name="T21" fmla="*/ 7 h 79"/>
                <a:gd name="T22" fmla="*/ 44 w 68"/>
                <a:gd name="T23" fmla="*/ 7 h 79"/>
                <a:gd name="T24" fmla="*/ 44 w 68"/>
                <a:gd name="T25" fmla="*/ 7 h 79"/>
                <a:gd name="T26" fmla="*/ 41 w 68"/>
                <a:gd name="T27" fmla="*/ 10 h 79"/>
                <a:gd name="T28" fmla="*/ 39 w 68"/>
                <a:gd name="T29" fmla="*/ 10 h 79"/>
                <a:gd name="T30" fmla="*/ 39 w 68"/>
                <a:gd name="T31" fmla="*/ 10 h 79"/>
                <a:gd name="T32" fmla="*/ 36 w 68"/>
                <a:gd name="T33" fmla="*/ 10 h 79"/>
                <a:gd name="T34" fmla="*/ 33 w 68"/>
                <a:gd name="T35" fmla="*/ 10 h 79"/>
                <a:gd name="T36" fmla="*/ 33 w 68"/>
                <a:gd name="T37" fmla="*/ 10 h 79"/>
                <a:gd name="T38" fmla="*/ 30 w 68"/>
                <a:gd name="T39" fmla="*/ 10 h 79"/>
                <a:gd name="T40" fmla="*/ 27 w 68"/>
                <a:gd name="T41" fmla="*/ 10 h 79"/>
                <a:gd name="T42" fmla="*/ 24 w 68"/>
                <a:gd name="T43" fmla="*/ 7 h 79"/>
                <a:gd name="T44" fmla="*/ 24 w 68"/>
                <a:gd name="T45" fmla="*/ 7 h 79"/>
                <a:gd name="T46" fmla="*/ 21 w 68"/>
                <a:gd name="T47" fmla="*/ 7 h 79"/>
                <a:gd name="T48" fmla="*/ 18 w 68"/>
                <a:gd name="T49" fmla="*/ 7 h 79"/>
                <a:gd name="T50" fmla="*/ 18 w 68"/>
                <a:gd name="T51" fmla="*/ 7 h 79"/>
                <a:gd name="T52" fmla="*/ 15 w 68"/>
                <a:gd name="T53" fmla="*/ 7 h 79"/>
                <a:gd name="T54" fmla="*/ 12 w 68"/>
                <a:gd name="T55" fmla="*/ 7 h 79"/>
                <a:gd name="T56" fmla="*/ 9 w 68"/>
                <a:gd name="T57" fmla="*/ 3 h 79"/>
                <a:gd name="T58" fmla="*/ 9 w 68"/>
                <a:gd name="T59" fmla="*/ 3 h 79"/>
                <a:gd name="T60" fmla="*/ 6 w 68"/>
                <a:gd name="T61" fmla="*/ 3 h 79"/>
                <a:gd name="T62" fmla="*/ 3 w 68"/>
                <a:gd name="T63" fmla="*/ 3 h 79"/>
                <a:gd name="T64" fmla="*/ 3 w 68"/>
                <a:gd name="T65" fmla="*/ 0 h 79"/>
                <a:gd name="T66" fmla="*/ 36 w 68"/>
                <a:gd name="T67" fmla="*/ 79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9"/>
                <a:gd name="T104" fmla="*/ 68 w 68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9">
                  <a:moveTo>
                    <a:pt x="36" y="76"/>
                  </a:moveTo>
                  <a:lnTo>
                    <a:pt x="36" y="79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7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6" y="79"/>
                  </a:lnTo>
                  <a:lnTo>
                    <a:pt x="36" y="76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Freeform 35"/>
            <p:cNvSpPr>
              <a:spLocks/>
            </p:cNvSpPr>
            <p:nvPr/>
          </p:nvSpPr>
          <p:spPr bwMode="auto">
            <a:xfrm>
              <a:off x="4873" y="2023"/>
              <a:ext cx="66" cy="73"/>
            </a:xfrm>
            <a:custGeom>
              <a:avLst/>
              <a:gdLst>
                <a:gd name="T0" fmla="*/ 33 w 66"/>
                <a:gd name="T1" fmla="*/ 73 h 73"/>
                <a:gd name="T2" fmla="*/ 66 w 66"/>
                <a:gd name="T3" fmla="*/ 0 h 73"/>
                <a:gd name="T4" fmla="*/ 63 w 66"/>
                <a:gd name="T5" fmla="*/ 0 h 73"/>
                <a:gd name="T6" fmla="*/ 63 w 66"/>
                <a:gd name="T7" fmla="*/ 4 h 73"/>
                <a:gd name="T8" fmla="*/ 60 w 66"/>
                <a:gd name="T9" fmla="*/ 4 h 73"/>
                <a:gd name="T10" fmla="*/ 57 w 66"/>
                <a:gd name="T11" fmla="*/ 4 h 73"/>
                <a:gd name="T12" fmla="*/ 54 w 66"/>
                <a:gd name="T13" fmla="*/ 4 h 73"/>
                <a:gd name="T14" fmla="*/ 54 w 66"/>
                <a:gd name="T15" fmla="*/ 4 h 73"/>
                <a:gd name="T16" fmla="*/ 51 w 66"/>
                <a:gd name="T17" fmla="*/ 7 h 73"/>
                <a:gd name="T18" fmla="*/ 48 w 66"/>
                <a:gd name="T19" fmla="*/ 7 h 73"/>
                <a:gd name="T20" fmla="*/ 48 w 66"/>
                <a:gd name="T21" fmla="*/ 7 h 73"/>
                <a:gd name="T22" fmla="*/ 45 w 66"/>
                <a:gd name="T23" fmla="*/ 7 h 73"/>
                <a:gd name="T24" fmla="*/ 42 w 66"/>
                <a:gd name="T25" fmla="*/ 7 h 73"/>
                <a:gd name="T26" fmla="*/ 42 w 66"/>
                <a:gd name="T27" fmla="*/ 7 h 73"/>
                <a:gd name="T28" fmla="*/ 39 w 66"/>
                <a:gd name="T29" fmla="*/ 7 h 73"/>
                <a:gd name="T30" fmla="*/ 36 w 66"/>
                <a:gd name="T31" fmla="*/ 7 h 73"/>
                <a:gd name="T32" fmla="*/ 33 w 66"/>
                <a:gd name="T33" fmla="*/ 7 h 73"/>
                <a:gd name="T34" fmla="*/ 33 w 66"/>
                <a:gd name="T35" fmla="*/ 7 h 73"/>
                <a:gd name="T36" fmla="*/ 30 w 66"/>
                <a:gd name="T37" fmla="*/ 7 h 73"/>
                <a:gd name="T38" fmla="*/ 27 w 66"/>
                <a:gd name="T39" fmla="*/ 7 h 73"/>
                <a:gd name="T40" fmla="*/ 27 w 66"/>
                <a:gd name="T41" fmla="*/ 7 h 73"/>
                <a:gd name="T42" fmla="*/ 24 w 66"/>
                <a:gd name="T43" fmla="*/ 7 h 73"/>
                <a:gd name="T44" fmla="*/ 21 w 66"/>
                <a:gd name="T45" fmla="*/ 7 h 73"/>
                <a:gd name="T46" fmla="*/ 21 w 66"/>
                <a:gd name="T47" fmla="*/ 7 h 73"/>
                <a:gd name="T48" fmla="*/ 18 w 66"/>
                <a:gd name="T49" fmla="*/ 7 h 73"/>
                <a:gd name="T50" fmla="*/ 15 w 66"/>
                <a:gd name="T51" fmla="*/ 7 h 73"/>
                <a:gd name="T52" fmla="*/ 15 w 66"/>
                <a:gd name="T53" fmla="*/ 4 h 73"/>
                <a:gd name="T54" fmla="*/ 12 w 66"/>
                <a:gd name="T55" fmla="*/ 4 h 73"/>
                <a:gd name="T56" fmla="*/ 9 w 66"/>
                <a:gd name="T57" fmla="*/ 4 h 73"/>
                <a:gd name="T58" fmla="*/ 6 w 66"/>
                <a:gd name="T59" fmla="*/ 4 h 73"/>
                <a:gd name="T60" fmla="*/ 6 w 66"/>
                <a:gd name="T61" fmla="*/ 4 h 73"/>
                <a:gd name="T62" fmla="*/ 3 w 66"/>
                <a:gd name="T63" fmla="*/ 0 h 73"/>
                <a:gd name="T64" fmla="*/ 0 w 66"/>
                <a:gd name="T65" fmla="*/ 0 h 73"/>
                <a:gd name="T66" fmla="*/ 33 w 66"/>
                <a:gd name="T67" fmla="*/ 73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"/>
                <a:gd name="T103" fmla="*/ 0 h 73"/>
                <a:gd name="T104" fmla="*/ 66 w 66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" h="73">
                  <a:moveTo>
                    <a:pt x="33" y="73"/>
                  </a:moveTo>
                  <a:lnTo>
                    <a:pt x="33" y="73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0" y="4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73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Rectangle 36"/>
            <p:cNvSpPr>
              <a:spLocks noChangeArrowheads="1"/>
            </p:cNvSpPr>
            <p:nvPr/>
          </p:nvSpPr>
          <p:spPr bwMode="auto">
            <a:xfrm>
              <a:off x="2758" y="2094"/>
              <a:ext cx="796" cy="357"/>
            </a:xfrm>
            <a:prstGeom prst="rect">
              <a:avLst/>
            </a:prstGeom>
            <a:solidFill>
              <a:srgbClr val="FDFB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Rectangle 37"/>
            <p:cNvSpPr>
              <a:spLocks noChangeArrowheads="1"/>
            </p:cNvSpPr>
            <p:nvPr/>
          </p:nvSpPr>
          <p:spPr bwMode="auto">
            <a:xfrm>
              <a:off x="2758" y="2094"/>
              <a:ext cx="796" cy="357"/>
            </a:xfrm>
            <a:prstGeom prst="rect">
              <a:avLst/>
            </a:prstGeom>
            <a:noFill/>
            <a:ln w="4763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Rectangle 38"/>
            <p:cNvSpPr>
              <a:spLocks noChangeArrowheads="1"/>
            </p:cNvSpPr>
            <p:nvPr/>
          </p:nvSpPr>
          <p:spPr bwMode="auto">
            <a:xfrm>
              <a:off x="3637" y="2094"/>
              <a:ext cx="1513" cy="488"/>
            </a:xfrm>
            <a:prstGeom prst="rect">
              <a:avLst/>
            </a:prstGeom>
            <a:solidFill>
              <a:srgbClr val="FDFB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Rectangle 39"/>
            <p:cNvSpPr>
              <a:spLocks noChangeArrowheads="1"/>
            </p:cNvSpPr>
            <p:nvPr/>
          </p:nvSpPr>
          <p:spPr bwMode="auto">
            <a:xfrm>
              <a:off x="3637" y="2094"/>
              <a:ext cx="1513" cy="488"/>
            </a:xfrm>
            <a:prstGeom prst="rect">
              <a:avLst/>
            </a:prstGeom>
            <a:noFill/>
            <a:ln w="4763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Text Box 40"/>
            <p:cNvSpPr txBox="1">
              <a:spLocks noChangeArrowheads="1"/>
            </p:cNvSpPr>
            <p:nvPr/>
          </p:nvSpPr>
          <p:spPr bwMode="auto">
            <a:xfrm>
              <a:off x="2771" y="2089"/>
              <a:ext cx="78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1900"/>
                </a:lnSpc>
                <a:spcBef>
                  <a:spcPct val="50000"/>
                </a:spcBef>
              </a:pPr>
              <a:r>
                <a:rPr lang="ru-RU" sz="1900">
                  <a:latin typeface="Arial" pitchFamily="34" charset="0"/>
                </a:rPr>
                <a:t>Спазм</a:t>
              </a:r>
              <a:br>
                <a:rPr lang="ru-RU" sz="1900">
                  <a:latin typeface="Arial" pitchFamily="34" charset="0"/>
                </a:rPr>
              </a:br>
              <a:r>
                <a:rPr lang="ru-RU" sz="1900">
                  <a:latin typeface="Arial" pitchFamily="34" charset="0"/>
                </a:rPr>
                <a:t>сосудов</a:t>
              </a:r>
            </a:p>
          </p:txBody>
        </p:sp>
        <p:sp>
          <p:nvSpPr>
            <p:cNvPr id="7228" name="Text Box 41"/>
            <p:cNvSpPr txBox="1">
              <a:spLocks noChangeArrowheads="1"/>
            </p:cNvSpPr>
            <p:nvPr/>
          </p:nvSpPr>
          <p:spPr bwMode="auto">
            <a:xfrm>
              <a:off x="3649" y="2089"/>
              <a:ext cx="1495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1900"/>
                </a:lnSpc>
                <a:spcBef>
                  <a:spcPct val="50000"/>
                </a:spcBef>
              </a:pPr>
              <a:r>
                <a:rPr lang="ru-RU" sz="1900" dirty="0" err="1">
                  <a:latin typeface="Arial" pitchFamily="34" charset="0"/>
                </a:rPr>
                <a:t>Генерализованное</a:t>
              </a:r>
              <a:r>
                <a:rPr lang="ru-RU" sz="1900" dirty="0">
                  <a:latin typeface="Arial" pitchFamily="34" charset="0"/>
                </a:rPr>
                <a:t/>
              </a:r>
              <a:br>
                <a:rPr lang="ru-RU" sz="1900" dirty="0">
                  <a:latin typeface="Arial" pitchFamily="34" charset="0"/>
                </a:rPr>
              </a:br>
              <a:r>
                <a:rPr lang="ru-RU" sz="1900" dirty="0">
                  <a:latin typeface="Arial" pitchFamily="34" charset="0"/>
                </a:rPr>
                <a:t>повреждение</a:t>
              </a:r>
              <a:br>
                <a:rPr lang="ru-RU" sz="1900" dirty="0">
                  <a:latin typeface="Arial" pitchFamily="34" charset="0"/>
                </a:rPr>
              </a:br>
              <a:r>
                <a:rPr lang="ru-RU" sz="1900" dirty="0">
                  <a:latin typeface="Arial" pitchFamily="34" charset="0"/>
                </a:rPr>
                <a:t>эндотелия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106488" y="4724401"/>
            <a:ext cx="7172325" cy="1169987"/>
            <a:chOff x="629" y="3079"/>
            <a:chExt cx="4518" cy="737"/>
          </a:xfrm>
          <a:solidFill>
            <a:srgbClr val="990000"/>
          </a:solidFill>
        </p:grpSpPr>
        <p:sp>
          <p:nvSpPr>
            <p:cNvPr id="7204" name="Freeform 43"/>
            <p:cNvSpPr>
              <a:spLocks/>
            </p:cNvSpPr>
            <p:nvPr/>
          </p:nvSpPr>
          <p:spPr bwMode="auto">
            <a:xfrm>
              <a:off x="974" y="3308"/>
              <a:ext cx="66" cy="82"/>
            </a:xfrm>
            <a:custGeom>
              <a:avLst/>
              <a:gdLst>
                <a:gd name="T0" fmla="*/ 33 w 66"/>
                <a:gd name="T1" fmla="*/ 82 h 82"/>
                <a:gd name="T2" fmla="*/ 66 w 66"/>
                <a:gd name="T3" fmla="*/ 0 h 82"/>
                <a:gd name="T4" fmla="*/ 63 w 66"/>
                <a:gd name="T5" fmla="*/ 0 h 82"/>
                <a:gd name="T6" fmla="*/ 60 w 66"/>
                <a:gd name="T7" fmla="*/ 3 h 82"/>
                <a:gd name="T8" fmla="*/ 60 w 66"/>
                <a:gd name="T9" fmla="*/ 3 h 82"/>
                <a:gd name="T10" fmla="*/ 57 w 66"/>
                <a:gd name="T11" fmla="*/ 3 h 82"/>
                <a:gd name="T12" fmla="*/ 54 w 66"/>
                <a:gd name="T13" fmla="*/ 3 h 82"/>
                <a:gd name="T14" fmla="*/ 54 w 66"/>
                <a:gd name="T15" fmla="*/ 7 h 82"/>
                <a:gd name="T16" fmla="*/ 51 w 66"/>
                <a:gd name="T17" fmla="*/ 7 h 82"/>
                <a:gd name="T18" fmla="*/ 48 w 66"/>
                <a:gd name="T19" fmla="*/ 7 h 82"/>
                <a:gd name="T20" fmla="*/ 48 w 66"/>
                <a:gd name="T21" fmla="*/ 7 h 82"/>
                <a:gd name="T22" fmla="*/ 45 w 66"/>
                <a:gd name="T23" fmla="*/ 7 h 82"/>
                <a:gd name="T24" fmla="*/ 42 w 66"/>
                <a:gd name="T25" fmla="*/ 7 h 82"/>
                <a:gd name="T26" fmla="*/ 42 w 66"/>
                <a:gd name="T27" fmla="*/ 7 h 82"/>
                <a:gd name="T28" fmla="*/ 39 w 66"/>
                <a:gd name="T29" fmla="*/ 7 h 82"/>
                <a:gd name="T30" fmla="*/ 36 w 66"/>
                <a:gd name="T31" fmla="*/ 7 h 82"/>
                <a:gd name="T32" fmla="*/ 33 w 66"/>
                <a:gd name="T33" fmla="*/ 7 h 82"/>
                <a:gd name="T34" fmla="*/ 33 w 66"/>
                <a:gd name="T35" fmla="*/ 7 h 82"/>
                <a:gd name="T36" fmla="*/ 30 w 66"/>
                <a:gd name="T37" fmla="*/ 7 h 82"/>
                <a:gd name="T38" fmla="*/ 27 w 66"/>
                <a:gd name="T39" fmla="*/ 7 h 82"/>
                <a:gd name="T40" fmla="*/ 27 w 66"/>
                <a:gd name="T41" fmla="*/ 7 h 82"/>
                <a:gd name="T42" fmla="*/ 24 w 66"/>
                <a:gd name="T43" fmla="*/ 7 h 82"/>
                <a:gd name="T44" fmla="*/ 21 w 66"/>
                <a:gd name="T45" fmla="*/ 7 h 82"/>
                <a:gd name="T46" fmla="*/ 21 w 66"/>
                <a:gd name="T47" fmla="*/ 7 h 82"/>
                <a:gd name="T48" fmla="*/ 18 w 66"/>
                <a:gd name="T49" fmla="*/ 7 h 82"/>
                <a:gd name="T50" fmla="*/ 15 w 66"/>
                <a:gd name="T51" fmla="*/ 7 h 82"/>
                <a:gd name="T52" fmla="*/ 12 w 66"/>
                <a:gd name="T53" fmla="*/ 7 h 82"/>
                <a:gd name="T54" fmla="*/ 12 w 66"/>
                <a:gd name="T55" fmla="*/ 3 h 82"/>
                <a:gd name="T56" fmla="*/ 9 w 66"/>
                <a:gd name="T57" fmla="*/ 3 h 82"/>
                <a:gd name="T58" fmla="*/ 6 w 66"/>
                <a:gd name="T59" fmla="*/ 3 h 82"/>
                <a:gd name="T60" fmla="*/ 6 w 66"/>
                <a:gd name="T61" fmla="*/ 3 h 82"/>
                <a:gd name="T62" fmla="*/ 3 w 66"/>
                <a:gd name="T63" fmla="*/ 0 h 82"/>
                <a:gd name="T64" fmla="*/ 0 w 66"/>
                <a:gd name="T65" fmla="*/ 0 h 82"/>
                <a:gd name="T66" fmla="*/ 33 w 66"/>
                <a:gd name="T67" fmla="*/ 8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"/>
                <a:gd name="T103" fmla="*/ 0 h 82"/>
                <a:gd name="T104" fmla="*/ 66 w 66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" h="82">
                  <a:moveTo>
                    <a:pt x="33" y="79"/>
                  </a:moveTo>
                  <a:lnTo>
                    <a:pt x="33" y="82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7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82"/>
                  </a:lnTo>
                  <a:lnTo>
                    <a:pt x="33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05" name="Group 44"/>
            <p:cNvGrpSpPr>
              <a:grpSpLocks/>
            </p:cNvGrpSpPr>
            <p:nvPr/>
          </p:nvGrpSpPr>
          <p:grpSpPr bwMode="auto">
            <a:xfrm>
              <a:off x="629" y="3079"/>
              <a:ext cx="4518" cy="737"/>
              <a:chOff x="629" y="3079"/>
              <a:chExt cx="4518" cy="737"/>
            </a:xfrm>
            <a:grpFill/>
          </p:grpSpPr>
          <p:grpSp>
            <p:nvGrpSpPr>
              <p:cNvPr id="7206" name="Group 45"/>
              <p:cNvGrpSpPr>
                <a:grpSpLocks/>
              </p:cNvGrpSpPr>
              <p:nvPr/>
            </p:nvGrpSpPr>
            <p:grpSpPr bwMode="auto">
              <a:xfrm>
                <a:off x="2094" y="3079"/>
                <a:ext cx="66" cy="310"/>
                <a:chOff x="2094" y="3079"/>
                <a:chExt cx="66" cy="310"/>
              </a:xfrm>
              <a:grpFill/>
            </p:grpSpPr>
            <p:sp>
              <p:nvSpPr>
                <p:cNvPr id="7217" name="Freeform 46"/>
                <p:cNvSpPr>
                  <a:spLocks/>
                </p:cNvSpPr>
                <p:nvPr/>
              </p:nvSpPr>
              <p:spPr bwMode="auto">
                <a:xfrm>
                  <a:off x="2115" y="3079"/>
                  <a:ext cx="21" cy="243"/>
                </a:xfrm>
                <a:custGeom>
                  <a:avLst/>
                  <a:gdLst>
                    <a:gd name="T0" fmla="*/ 9 w 21"/>
                    <a:gd name="T1" fmla="*/ 154 h 266"/>
                    <a:gd name="T2" fmla="*/ 21 w 21"/>
                    <a:gd name="T3" fmla="*/ 154 h 266"/>
                    <a:gd name="T4" fmla="*/ 21 w 21"/>
                    <a:gd name="T5" fmla="*/ 0 h 266"/>
                    <a:gd name="T6" fmla="*/ 0 w 21"/>
                    <a:gd name="T7" fmla="*/ 0 h 266"/>
                    <a:gd name="T8" fmla="*/ 0 w 21"/>
                    <a:gd name="T9" fmla="*/ 154 h 266"/>
                    <a:gd name="T10" fmla="*/ 9 w 21"/>
                    <a:gd name="T11" fmla="*/ 154 h 2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266"/>
                    <a:gd name="T20" fmla="*/ 21 w 21"/>
                    <a:gd name="T21" fmla="*/ 266 h 2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266">
                      <a:moveTo>
                        <a:pt x="9" y="266"/>
                      </a:moveTo>
                      <a:lnTo>
                        <a:pt x="21" y="266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266"/>
                      </a:lnTo>
                      <a:lnTo>
                        <a:pt x="9" y="2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8" name="Freeform 47"/>
                <p:cNvSpPr>
                  <a:spLocks/>
                </p:cNvSpPr>
                <p:nvPr/>
              </p:nvSpPr>
              <p:spPr bwMode="auto">
                <a:xfrm>
                  <a:off x="2094" y="3307"/>
                  <a:ext cx="66" cy="82"/>
                </a:xfrm>
                <a:custGeom>
                  <a:avLst/>
                  <a:gdLst>
                    <a:gd name="T0" fmla="*/ 33 w 66"/>
                    <a:gd name="T1" fmla="*/ 82 h 82"/>
                    <a:gd name="T2" fmla="*/ 66 w 66"/>
                    <a:gd name="T3" fmla="*/ 0 h 82"/>
                    <a:gd name="T4" fmla="*/ 63 w 66"/>
                    <a:gd name="T5" fmla="*/ 0 h 82"/>
                    <a:gd name="T6" fmla="*/ 63 w 66"/>
                    <a:gd name="T7" fmla="*/ 0 h 82"/>
                    <a:gd name="T8" fmla="*/ 60 w 66"/>
                    <a:gd name="T9" fmla="*/ 3 h 82"/>
                    <a:gd name="T10" fmla="*/ 57 w 66"/>
                    <a:gd name="T11" fmla="*/ 3 h 82"/>
                    <a:gd name="T12" fmla="*/ 54 w 66"/>
                    <a:gd name="T13" fmla="*/ 3 h 82"/>
                    <a:gd name="T14" fmla="*/ 54 w 66"/>
                    <a:gd name="T15" fmla="*/ 3 h 82"/>
                    <a:gd name="T16" fmla="*/ 51 w 66"/>
                    <a:gd name="T17" fmla="*/ 6 h 82"/>
                    <a:gd name="T18" fmla="*/ 48 w 66"/>
                    <a:gd name="T19" fmla="*/ 6 h 82"/>
                    <a:gd name="T20" fmla="*/ 48 w 66"/>
                    <a:gd name="T21" fmla="*/ 6 h 82"/>
                    <a:gd name="T22" fmla="*/ 45 w 66"/>
                    <a:gd name="T23" fmla="*/ 6 h 82"/>
                    <a:gd name="T24" fmla="*/ 42 w 66"/>
                    <a:gd name="T25" fmla="*/ 6 h 82"/>
                    <a:gd name="T26" fmla="*/ 42 w 66"/>
                    <a:gd name="T27" fmla="*/ 6 h 82"/>
                    <a:gd name="T28" fmla="*/ 39 w 66"/>
                    <a:gd name="T29" fmla="*/ 6 h 82"/>
                    <a:gd name="T30" fmla="*/ 36 w 66"/>
                    <a:gd name="T31" fmla="*/ 6 h 82"/>
                    <a:gd name="T32" fmla="*/ 33 w 66"/>
                    <a:gd name="T33" fmla="*/ 6 h 82"/>
                    <a:gd name="T34" fmla="*/ 33 w 66"/>
                    <a:gd name="T35" fmla="*/ 6 h 82"/>
                    <a:gd name="T36" fmla="*/ 30 w 66"/>
                    <a:gd name="T37" fmla="*/ 6 h 82"/>
                    <a:gd name="T38" fmla="*/ 27 w 66"/>
                    <a:gd name="T39" fmla="*/ 6 h 82"/>
                    <a:gd name="T40" fmla="*/ 27 w 66"/>
                    <a:gd name="T41" fmla="*/ 6 h 82"/>
                    <a:gd name="T42" fmla="*/ 24 w 66"/>
                    <a:gd name="T43" fmla="*/ 6 h 82"/>
                    <a:gd name="T44" fmla="*/ 21 w 66"/>
                    <a:gd name="T45" fmla="*/ 6 h 82"/>
                    <a:gd name="T46" fmla="*/ 21 w 66"/>
                    <a:gd name="T47" fmla="*/ 6 h 82"/>
                    <a:gd name="T48" fmla="*/ 18 w 66"/>
                    <a:gd name="T49" fmla="*/ 6 h 82"/>
                    <a:gd name="T50" fmla="*/ 15 w 66"/>
                    <a:gd name="T51" fmla="*/ 6 h 82"/>
                    <a:gd name="T52" fmla="*/ 15 w 66"/>
                    <a:gd name="T53" fmla="*/ 3 h 82"/>
                    <a:gd name="T54" fmla="*/ 12 w 66"/>
                    <a:gd name="T55" fmla="*/ 3 h 82"/>
                    <a:gd name="T56" fmla="*/ 9 w 66"/>
                    <a:gd name="T57" fmla="*/ 3 h 82"/>
                    <a:gd name="T58" fmla="*/ 6 w 66"/>
                    <a:gd name="T59" fmla="*/ 3 h 82"/>
                    <a:gd name="T60" fmla="*/ 6 w 66"/>
                    <a:gd name="T61" fmla="*/ 0 h 82"/>
                    <a:gd name="T62" fmla="*/ 3 w 66"/>
                    <a:gd name="T63" fmla="*/ 0 h 82"/>
                    <a:gd name="T64" fmla="*/ 0 w 66"/>
                    <a:gd name="T65" fmla="*/ 0 h 82"/>
                    <a:gd name="T66" fmla="*/ 33 w 66"/>
                    <a:gd name="T67" fmla="*/ 82 h 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6"/>
                    <a:gd name="T103" fmla="*/ 0 h 82"/>
                    <a:gd name="T104" fmla="*/ 66 w 66"/>
                    <a:gd name="T105" fmla="*/ 82 h 8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6" h="82">
                      <a:moveTo>
                        <a:pt x="33" y="78"/>
                      </a:moveTo>
                      <a:lnTo>
                        <a:pt x="33" y="82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60" y="3"/>
                      </a:lnTo>
                      <a:lnTo>
                        <a:pt x="57" y="3"/>
                      </a:lnTo>
                      <a:lnTo>
                        <a:pt x="54" y="3"/>
                      </a:lnTo>
                      <a:lnTo>
                        <a:pt x="51" y="3"/>
                      </a:lnTo>
                      <a:lnTo>
                        <a:pt x="51" y="6"/>
                      </a:lnTo>
                      <a:lnTo>
                        <a:pt x="48" y="6"/>
                      </a:lnTo>
                      <a:lnTo>
                        <a:pt x="45" y="6"/>
                      </a:lnTo>
                      <a:lnTo>
                        <a:pt x="42" y="6"/>
                      </a:lnTo>
                      <a:lnTo>
                        <a:pt x="39" y="6"/>
                      </a:lnTo>
                      <a:lnTo>
                        <a:pt x="36" y="6"/>
                      </a:lnTo>
                      <a:lnTo>
                        <a:pt x="33" y="6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4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3" y="82"/>
                      </a:lnTo>
                      <a:lnTo>
                        <a:pt x="33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207" name="Freeform 48"/>
              <p:cNvSpPr>
                <a:spLocks/>
              </p:cNvSpPr>
              <p:nvPr/>
            </p:nvSpPr>
            <p:spPr bwMode="auto">
              <a:xfrm>
                <a:off x="998" y="3080"/>
                <a:ext cx="20" cy="243"/>
              </a:xfrm>
              <a:custGeom>
                <a:avLst/>
                <a:gdLst>
                  <a:gd name="T0" fmla="*/ 16 w 18"/>
                  <a:gd name="T1" fmla="*/ 157 h 265"/>
                  <a:gd name="T2" fmla="*/ 33 w 18"/>
                  <a:gd name="T3" fmla="*/ 157 h 265"/>
                  <a:gd name="T4" fmla="*/ 33 w 18"/>
                  <a:gd name="T5" fmla="*/ 0 h 265"/>
                  <a:gd name="T6" fmla="*/ 0 w 18"/>
                  <a:gd name="T7" fmla="*/ 0 h 265"/>
                  <a:gd name="T8" fmla="*/ 0 w 18"/>
                  <a:gd name="T9" fmla="*/ 157 h 265"/>
                  <a:gd name="T10" fmla="*/ 16 w 18"/>
                  <a:gd name="T11" fmla="*/ 157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65"/>
                  <a:gd name="T20" fmla="*/ 18 w 18"/>
                  <a:gd name="T21" fmla="*/ 265 h 2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65">
                    <a:moveTo>
                      <a:pt x="9" y="265"/>
                    </a:moveTo>
                    <a:lnTo>
                      <a:pt x="18" y="265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65"/>
                    </a:lnTo>
                    <a:lnTo>
                      <a:pt x="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08" name="Group 49"/>
              <p:cNvGrpSpPr>
                <a:grpSpLocks/>
              </p:cNvGrpSpPr>
              <p:nvPr/>
            </p:nvGrpSpPr>
            <p:grpSpPr bwMode="auto">
              <a:xfrm>
                <a:off x="3122" y="3080"/>
                <a:ext cx="65" cy="309"/>
                <a:chOff x="3122" y="3080"/>
                <a:chExt cx="65" cy="309"/>
              </a:xfrm>
              <a:grpFill/>
            </p:grpSpPr>
            <p:sp>
              <p:nvSpPr>
                <p:cNvPr id="7215" name="Freeform 50"/>
                <p:cNvSpPr>
                  <a:spLocks/>
                </p:cNvSpPr>
                <p:nvPr/>
              </p:nvSpPr>
              <p:spPr bwMode="auto">
                <a:xfrm>
                  <a:off x="3144" y="3080"/>
                  <a:ext cx="20" cy="234"/>
                </a:xfrm>
                <a:custGeom>
                  <a:avLst/>
                  <a:gdLst>
                    <a:gd name="T0" fmla="*/ 25 w 17"/>
                    <a:gd name="T1" fmla="*/ 65 h 302"/>
                    <a:gd name="T2" fmla="*/ 46 w 17"/>
                    <a:gd name="T3" fmla="*/ 65 h 302"/>
                    <a:gd name="T4" fmla="*/ 46 w 17"/>
                    <a:gd name="T5" fmla="*/ 0 h 302"/>
                    <a:gd name="T6" fmla="*/ 0 w 17"/>
                    <a:gd name="T7" fmla="*/ 0 h 302"/>
                    <a:gd name="T8" fmla="*/ 0 w 17"/>
                    <a:gd name="T9" fmla="*/ 65 h 302"/>
                    <a:gd name="T10" fmla="*/ 25 w 17"/>
                    <a:gd name="T11" fmla="*/ 65 h 3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302"/>
                    <a:gd name="T20" fmla="*/ 17 w 17"/>
                    <a:gd name="T21" fmla="*/ 302 h 3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302">
                      <a:moveTo>
                        <a:pt x="9" y="302"/>
                      </a:moveTo>
                      <a:lnTo>
                        <a:pt x="17" y="302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0" y="302"/>
                      </a:lnTo>
                      <a:lnTo>
                        <a:pt x="9" y="3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6" name="Freeform 51"/>
                <p:cNvSpPr>
                  <a:spLocks/>
                </p:cNvSpPr>
                <p:nvPr/>
              </p:nvSpPr>
              <p:spPr bwMode="auto">
                <a:xfrm>
                  <a:off x="3122" y="3307"/>
                  <a:ext cx="65" cy="82"/>
                </a:xfrm>
                <a:custGeom>
                  <a:avLst/>
                  <a:gdLst>
                    <a:gd name="T0" fmla="*/ 33 w 65"/>
                    <a:gd name="T1" fmla="*/ 82 h 82"/>
                    <a:gd name="T2" fmla="*/ 65 w 65"/>
                    <a:gd name="T3" fmla="*/ 0 h 82"/>
                    <a:gd name="T4" fmla="*/ 62 w 65"/>
                    <a:gd name="T5" fmla="*/ 0 h 82"/>
                    <a:gd name="T6" fmla="*/ 59 w 65"/>
                    <a:gd name="T7" fmla="*/ 0 h 82"/>
                    <a:gd name="T8" fmla="*/ 59 w 65"/>
                    <a:gd name="T9" fmla="*/ 3 h 82"/>
                    <a:gd name="T10" fmla="*/ 56 w 65"/>
                    <a:gd name="T11" fmla="*/ 3 h 82"/>
                    <a:gd name="T12" fmla="*/ 53 w 65"/>
                    <a:gd name="T13" fmla="*/ 3 h 82"/>
                    <a:gd name="T14" fmla="*/ 53 w 65"/>
                    <a:gd name="T15" fmla="*/ 3 h 82"/>
                    <a:gd name="T16" fmla="*/ 50 w 65"/>
                    <a:gd name="T17" fmla="*/ 6 h 82"/>
                    <a:gd name="T18" fmla="*/ 47 w 65"/>
                    <a:gd name="T19" fmla="*/ 6 h 82"/>
                    <a:gd name="T20" fmla="*/ 44 w 65"/>
                    <a:gd name="T21" fmla="*/ 6 h 82"/>
                    <a:gd name="T22" fmla="*/ 44 w 65"/>
                    <a:gd name="T23" fmla="*/ 6 h 82"/>
                    <a:gd name="T24" fmla="*/ 41 w 65"/>
                    <a:gd name="T25" fmla="*/ 6 h 82"/>
                    <a:gd name="T26" fmla="*/ 38 w 65"/>
                    <a:gd name="T27" fmla="*/ 6 h 82"/>
                    <a:gd name="T28" fmla="*/ 38 w 65"/>
                    <a:gd name="T29" fmla="*/ 6 h 82"/>
                    <a:gd name="T30" fmla="*/ 36 w 65"/>
                    <a:gd name="T31" fmla="*/ 6 h 82"/>
                    <a:gd name="T32" fmla="*/ 33 w 65"/>
                    <a:gd name="T33" fmla="*/ 6 h 82"/>
                    <a:gd name="T34" fmla="*/ 33 w 65"/>
                    <a:gd name="T35" fmla="*/ 6 h 82"/>
                    <a:gd name="T36" fmla="*/ 30 w 65"/>
                    <a:gd name="T37" fmla="*/ 6 h 82"/>
                    <a:gd name="T38" fmla="*/ 27 w 65"/>
                    <a:gd name="T39" fmla="*/ 6 h 82"/>
                    <a:gd name="T40" fmla="*/ 27 w 65"/>
                    <a:gd name="T41" fmla="*/ 6 h 82"/>
                    <a:gd name="T42" fmla="*/ 24 w 65"/>
                    <a:gd name="T43" fmla="*/ 6 h 82"/>
                    <a:gd name="T44" fmla="*/ 21 w 65"/>
                    <a:gd name="T45" fmla="*/ 6 h 82"/>
                    <a:gd name="T46" fmla="*/ 18 w 65"/>
                    <a:gd name="T47" fmla="*/ 6 h 82"/>
                    <a:gd name="T48" fmla="*/ 18 w 65"/>
                    <a:gd name="T49" fmla="*/ 6 h 82"/>
                    <a:gd name="T50" fmla="*/ 15 w 65"/>
                    <a:gd name="T51" fmla="*/ 6 h 82"/>
                    <a:gd name="T52" fmla="*/ 12 w 65"/>
                    <a:gd name="T53" fmla="*/ 3 h 82"/>
                    <a:gd name="T54" fmla="*/ 12 w 65"/>
                    <a:gd name="T55" fmla="*/ 3 h 82"/>
                    <a:gd name="T56" fmla="*/ 9 w 65"/>
                    <a:gd name="T57" fmla="*/ 3 h 82"/>
                    <a:gd name="T58" fmla="*/ 6 w 65"/>
                    <a:gd name="T59" fmla="*/ 3 h 82"/>
                    <a:gd name="T60" fmla="*/ 6 w 65"/>
                    <a:gd name="T61" fmla="*/ 0 h 82"/>
                    <a:gd name="T62" fmla="*/ 3 w 65"/>
                    <a:gd name="T63" fmla="*/ 0 h 82"/>
                    <a:gd name="T64" fmla="*/ 0 w 65"/>
                    <a:gd name="T65" fmla="*/ 0 h 82"/>
                    <a:gd name="T66" fmla="*/ 33 w 65"/>
                    <a:gd name="T67" fmla="*/ 82 h 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5"/>
                    <a:gd name="T103" fmla="*/ 0 h 82"/>
                    <a:gd name="T104" fmla="*/ 65 w 65"/>
                    <a:gd name="T105" fmla="*/ 82 h 8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5" h="82">
                      <a:moveTo>
                        <a:pt x="33" y="78"/>
                      </a:moveTo>
                      <a:lnTo>
                        <a:pt x="33" y="82"/>
                      </a:lnTo>
                      <a:lnTo>
                        <a:pt x="65" y="0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9" y="3"/>
                      </a:lnTo>
                      <a:lnTo>
                        <a:pt x="56" y="3"/>
                      </a:lnTo>
                      <a:lnTo>
                        <a:pt x="53" y="3"/>
                      </a:lnTo>
                      <a:lnTo>
                        <a:pt x="50" y="3"/>
                      </a:lnTo>
                      <a:lnTo>
                        <a:pt x="50" y="6"/>
                      </a:lnTo>
                      <a:lnTo>
                        <a:pt x="47" y="6"/>
                      </a:lnTo>
                      <a:lnTo>
                        <a:pt x="44" y="6"/>
                      </a:lnTo>
                      <a:lnTo>
                        <a:pt x="41" y="6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3" y="6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4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3" y="82"/>
                      </a:lnTo>
                      <a:lnTo>
                        <a:pt x="33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09" name="Group 52"/>
              <p:cNvGrpSpPr>
                <a:grpSpLocks/>
              </p:cNvGrpSpPr>
              <p:nvPr/>
            </p:nvGrpSpPr>
            <p:grpSpPr bwMode="auto">
              <a:xfrm>
                <a:off x="4873" y="3080"/>
                <a:ext cx="69" cy="311"/>
                <a:chOff x="4873" y="3080"/>
                <a:chExt cx="69" cy="311"/>
              </a:xfrm>
              <a:grpFill/>
            </p:grpSpPr>
            <p:sp>
              <p:nvSpPr>
                <p:cNvPr id="7213" name="Freeform 53"/>
                <p:cNvSpPr>
                  <a:spLocks/>
                </p:cNvSpPr>
                <p:nvPr/>
              </p:nvSpPr>
              <p:spPr bwMode="auto">
                <a:xfrm>
                  <a:off x="4897" y="3080"/>
                  <a:ext cx="21" cy="256"/>
                </a:xfrm>
                <a:custGeom>
                  <a:avLst/>
                  <a:gdLst>
                    <a:gd name="T0" fmla="*/ 9 w 21"/>
                    <a:gd name="T1" fmla="*/ 256 h 256"/>
                    <a:gd name="T2" fmla="*/ 21 w 21"/>
                    <a:gd name="T3" fmla="*/ 256 h 256"/>
                    <a:gd name="T4" fmla="*/ 21 w 21"/>
                    <a:gd name="T5" fmla="*/ 0 h 256"/>
                    <a:gd name="T6" fmla="*/ 0 w 21"/>
                    <a:gd name="T7" fmla="*/ 0 h 256"/>
                    <a:gd name="T8" fmla="*/ 0 w 21"/>
                    <a:gd name="T9" fmla="*/ 256 h 256"/>
                    <a:gd name="T10" fmla="*/ 9 w 21"/>
                    <a:gd name="T11" fmla="*/ 256 h 2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256"/>
                    <a:gd name="T20" fmla="*/ 21 w 21"/>
                    <a:gd name="T21" fmla="*/ 256 h 2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256">
                      <a:moveTo>
                        <a:pt x="9" y="256"/>
                      </a:moveTo>
                      <a:lnTo>
                        <a:pt x="21" y="256"/>
                      </a:lnTo>
                      <a:lnTo>
                        <a:pt x="21" y="0"/>
                      </a:lnTo>
                      <a:lnTo>
                        <a:pt x="0" y="0"/>
                      </a:lnTo>
                      <a:lnTo>
                        <a:pt x="0" y="256"/>
                      </a:lnTo>
                      <a:lnTo>
                        <a:pt x="9" y="2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4" name="Freeform 54"/>
                <p:cNvSpPr>
                  <a:spLocks/>
                </p:cNvSpPr>
                <p:nvPr/>
              </p:nvSpPr>
              <p:spPr bwMode="auto">
                <a:xfrm>
                  <a:off x="4873" y="3309"/>
                  <a:ext cx="69" cy="82"/>
                </a:xfrm>
                <a:custGeom>
                  <a:avLst/>
                  <a:gdLst>
                    <a:gd name="T0" fmla="*/ 33 w 69"/>
                    <a:gd name="T1" fmla="*/ 82 h 82"/>
                    <a:gd name="T2" fmla="*/ 66 w 69"/>
                    <a:gd name="T3" fmla="*/ 0 h 82"/>
                    <a:gd name="T4" fmla="*/ 66 w 69"/>
                    <a:gd name="T5" fmla="*/ 0 h 82"/>
                    <a:gd name="T6" fmla="*/ 63 w 69"/>
                    <a:gd name="T7" fmla="*/ 0 h 82"/>
                    <a:gd name="T8" fmla="*/ 60 w 69"/>
                    <a:gd name="T9" fmla="*/ 3 h 82"/>
                    <a:gd name="T10" fmla="*/ 57 w 69"/>
                    <a:gd name="T11" fmla="*/ 3 h 82"/>
                    <a:gd name="T12" fmla="*/ 57 w 69"/>
                    <a:gd name="T13" fmla="*/ 3 h 82"/>
                    <a:gd name="T14" fmla="*/ 54 w 69"/>
                    <a:gd name="T15" fmla="*/ 3 h 82"/>
                    <a:gd name="T16" fmla="*/ 51 w 69"/>
                    <a:gd name="T17" fmla="*/ 6 h 82"/>
                    <a:gd name="T18" fmla="*/ 51 w 69"/>
                    <a:gd name="T19" fmla="*/ 6 h 82"/>
                    <a:gd name="T20" fmla="*/ 48 w 69"/>
                    <a:gd name="T21" fmla="*/ 6 h 82"/>
                    <a:gd name="T22" fmla="*/ 45 w 69"/>
                    <a:gd name="T23" fmla="*/ 6 h 82"/>
                    <a:gd name="T24" fmla="*/ 45 w 69"/>
                    <a:gd name="T25" fmla="*/ 6 h 82"/>
                    <a:gd name="T26" fmla="*/ 42 w 69"/>
                    <a:gd name="T27" fmla="*/ 6 h 82"/>
                    <a:gd name="T28" fmla="*/ 39 w 69"/>
                    <a:gd name="T29" fmla="*/ 6 h 82"/>
                    <a:gd name="T30" fmla="*/ 36 w 69"/>
                    <a:gd name="T31" fmla="*/ 6 h 82"/>
                    <a:gd name="T32" fmla="*/ 36 w 69"/>
                    <a:gd name="T33" fmla="*/ 6 h 82"/>
                    <a:gd name="T34" fmla="*/ 33 w 69"/>
                    <a:gd name="T35" fmla="*/ 6 h 82"/>
                    <a:gd name="T36" fmla="*/ 30 w 69"/>
                    <a:gd name="T37" fmla="*/ 6 h 82"/>
                    <a:gd name="T38" fmla="*/ 30 w 69"/>
                    <a:gd name="T39" fmla="*/ 6 h 82"/>
                    <a:gd name="T40" fmla="*/ 27 w 69"/>
                    <a:gd name="T41" fmla="*/ 6 h 82"/>
                    <a:gd name="T42" fmla="*/ 24 w 69"/>
                    <a:gd name="T43" fmla="*/ 6 h 82"/>
                    <a:gd name="T44" fmla="*/ 24 w 69"/>
                    <a:gd name="T45" fmla="*/ 6 h 82"/>
                    <a:gd name="T46" fmla="*/ 21 w 69"/>
                    <a:gd name="T47" fmla="*/ 6 h 82"/>
                    <a:gd name="T48" fmla="*/ 18 w 69"/>
                    <a:gd name="T49" fmla="*/ 6 h 82"/>
                    <a:gd name="T50" fmla="*/ 18 w 69"/>
                    <a:gd name="T51" fmla="*/ 6 h 82"/>
                    <a:gd name="T52" fmla="*/ 15 w 69"/>
                    <a:gd name="T53" fmla="*/ 3 h 82"/>
                    <a:gd name="T54" fmla="*/ 12 w 69"/>
                    <a:gd name="T55" fmla="*/ 3 h 82"/>
                    <a:gd name="T56" fmla="*/ 9 w 69"/>
                    <a:gd name="T57" fmla="*/ 3 h 82"/>
                    <a:gd name="T58" fmla="*/ 9 w 69"/>
                    <a:gd name="T59" fmla="*/ 3 h 82"/>
                    <a:gd name="T60" fmla="*/ 6 w 69"/>
                    <a:gd name="T61" fmla="*/ 0 h 82"/>
                    <a:gd name="T62" fmla="*/ 3 w 69"/>
                    <a:gd name="T63" fmla="*/ 0 h 82"/>
                    <a:gd name="T64" fmla="*/ 3 w 69"/>
                    <a:gd name="T65" fmla="*/ 0 h 82"/>
                    <a:gd name="T66" fmla="*/ 33 w 69"/>
                    <a:gd name="T67" fmla="*/ 82 h 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82"/>
                    <a:gd name="T104" fmla="*/ 69 w 69"/>
                    <a:gd name="T105" fmla="*/ 82 h 8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82">
                      <a:moveTo>
                        <a:pt x="33" y="78"/>
                      </a:moveTo>
                      <a:lnTo>
                        <a:pt x="33" y="82"/>
                      </a:lnTo>
                      <a:lnTo>
                        <a:pt x="69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60" y="0"/>
                      </a:lnTo>
                      <a:lnTo>
                        <a:pt x="60" y="3"/>
                      </a:lnTo>
                      <a:lnTo>
                        <a:pt x="57" y="3"/>
                      </a:lnTo>
                      <a:lnTo>
                        <a:pt x="54" y="3"/>
                      </a:lnTo>
                      <a:lnTo>
                        <a:pt x="51" y="6"/>
                      </a:lnTo>
                      <a:lnTo>
                        <a:pt x="48" y="6"/>
                      </a:lnTo>
                      <a:lnTo>
                        <a:pt x="45" y="6"/>
                      </a:lnTo>
                      <a:lnTo>
                        <a:pt x="42" y="6"/>
                      </a:lnTo>
                      <a:lnTo>
                        <a:pt x="39" y="6"/>
                      </a:lnTo>
                      <a:lnTo>
                        <a:pt x="36" y="6"/>
                      </a:lnTo>
                      <a:lnTo>
                        <a:pt x="33" y="6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4" y="6"/>
                      </a:lnTo>
                      <a:lnTo>
                        <a:pt x="21" y="6"/>
                      </a:lnTo>
                      <a:lnTo>
                        <a:pt x="18" y="6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3" y="82"/>
                      </a:lnTo>
                      <a:lnTo>
                        <a:pt x="33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210" name="Rectangle 55"/>
              <p:cNvSpPr>
                <a:spLocks noChangeArrowheads="1"/>
              </p:cNvSpPr>
              <p:nvPr/>
            </p:nvSpPr>
            <p:spPr bwMode="auto">
              <a:xfrm>
                <a:off x="632" y="3387"/>
                <a:ext cx="4515" cy="4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Rectangle 56"/>
              <p:cNvSpPr>
                <a:spLocks noChangeArrowheads="1"/>
              </p:cNvSpPr>
              <p:nvPr/>
            </p:nvSpPr>
            <p:spPr bwMode="auto">
              <a:xfrm>
                <a:off x="632" y="3387"/>
                <a:ext cx="4515" cy="429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Text Box 57"/>
              <p:cNvSpPr txBox="1">
                <a:spLocks noChangeArrowheads="1"/>
              </p:cNvSpPr>
              <p:nvPr/>
            </p:nvSpPr>
            <p:spPr bwMode="auto">
              <a:xfrm>
                <a:off x="629" y="3443"/>
                <a:ext cx="4507" cy="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2300" b="1" dirty="0">
                    <a:solidFill>
                      <a:schemeClr val="bg1"/>
                    </a:solidFill>
                    <a:latin typeface="Arial" pitchFamily="34" charset="0"/>
                  </a:rPr>
                  <a:t>МУЛЬТИСИСТЕМНАЯ ДИСФУНКЦИЯ</a:t>
                </a:r>
                <a:br>
                  <a:rPr lang="ru-RU" sz="2300" b="1" dirty="0">
                    <a:solidFill>
                      <a:schemeClr val="bg1"/>
                    </a:solidFill>
                    <a:latin typeface="Arial" pitchFamily="34" charset="0"/>
                  </a:rPr>
                </a:b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(СОЛП, острая печеночно-почечная недостаточность и т. д.)</a:t>
                </a:r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1116013" y="3684588"/>
            <a:ext cx="7177087" cy="1039813"/>
            <a:chOff x="1116013" y="3684588"/>
            <a:chExt cx="7177087" cy="1039813"/>
          </a:xfrm>
        </p:grpSpPr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2479675" y="3684588"/>
              <a:ext cx="5813425" cy="1039813"/>
              <a:chOff x="1494" y="2424"/>
              <a:chExt cx="3662" cy="655"/>
            </a:xfrm>
            <a:solidFill>
              <a:srgbClr val="990000"/>
            </a:solidFill>
          </p:grpSpPr>
          <p:sp>
            <p:nvSpPr>
              <p:cNvPr id="7185" name="Rectangle 59"/>
              <p:cNvSpPr>
                <a:spLocks noChangeArrowheads="1"/>
              </p:cNvSpPr>
              <p:nvPr/>
            </p:nvSpPr>
            <p:spPr bwMode="auto">
              <a:xfrm>
                <a:off x="3726" y="2682"/>
                <a:ext cx="1421" cy="3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Rectangle 60"/>
              <p:cNvSpPr>
                <a:spLocks noChangeArrowheads="1"/>
              </p:cNvSpPr>
              <p:nvPr/>
            </p:nvSpPr>
            <p:spPr bwMode="auto">
              <a:xfrm>
                <a:off x="1504" y="2682"/>
                <a:ext cx="1272" cy="3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Rectangle 61"/>
              <p:cNvSpPr>
                <a:spLocks noChangeArrowheads="1"/>
              </p:cNvSpPr>
              <p:nvPr/>
            </p:nvSpPr>
            <p:spPr bwMode="auto">
              <a:xfrm>
                <a:off x="2946" y="2682"/>
                <a:ext cx="673" cy="39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Freeform 62"/>
              <p:cNvSpPr>
                <a:spLocks/>
              </p:cNvSpPr>
              <p:nvPr/>
            </p:nvSpPr>
            <p:spPr bwMode="auto">
              <a:xfrm>
                <a:off x="2772" y="2689"/>
                <a:ext cx="86" cy="62"/>
              </a:xfrm>
              <a:custGeom>
                <a:avLst/>
                <a:gdLst>
                  <a:gd name="T0" fmla="*/ 0 w 86"/>
                  <a:gd name="T1" fmla="*/ 29 h 62"/>
                  <a:gd name="T2" fmla="*/ 86 w 86"/>
                  <a:gd name="T3" fmla="*/ 0 h 62"/>
                  <a:gd name="T4" fmla="*/ 86 w 86"/>
                  <a:gd name="T5" fmla="*/ 3 h 62"/>
                  <a:gd name="T6" fmla="*/ 83 w 86"/>
                  <a:gd name="T7" fmla="*/ 3 h 62"/>
                  <a:gd name="T8" fmla="*/ 83 w 86"/>
                  <a:gd name="T9" fmla="*/ 6 h 62"/>
                  <a:gd name="T10" fmla="*/ 83 w 86"/>
                  <a:gd name="T11" fmla="*/ 6 h 62"/>
                  <a:gd name="T12" fmla="*/ 83 w 86"/>
                  <a:gd name="T13" fmla="*/ 10 h 62"/>
                  <a:gd name="T14" fmla="*/ 80 w 86"/>
                  <a:gd name="T15" fmla="*/ 13 h 62"/>
                  <a:gd name="T16" fmla="*/ 80 w 86"/>
                  <a:gd name="T17" fmla="*/ 13 h 62"/>
                  <a:gd name="T18" fmla="*/ 80 w 86"/>
                  <a:gd name="T19" fmla="*/ 16 h 62"/>
                  <a:gd name="T20" fmla="*/ 80 w 86"/>
                  <a:gd name="T21" fmla="*/ 16 h 62"/>
                  <a:gd name="T22" fmla="*/ 77 w 86"/>
                  <a:gd name="T23" fmla="*/ 20 h 62"/>
                  <a:gd name="T24" fmla="*/ 77 w 86"/>
                  <a:gd name="T25" fmla="*/ 23 h 62"/>
                  <a:gd name="T26" fmla="*/ 77 w 86"/>
                  <a:gd name="T27" fmla="*/ 23 h 62"/>
                  <a:gd name="T28" fmla="*/ 77 w 86"/>
                  <a:gd name="T29" fmla="*/ 26 h 62"/>
                  <a:gd name="T30" fmla="*/ 77 w 86"/>
                  <a:gd name="T31" fmla="*/ 26 h 62"/>
                  <a:gd name="T32" fmla="*/ 77 w 86"/>
                  <a:gd name="T33" fmla="*/ 29 h 62"/>
                  <a:gd name="T34" fmla="*/ 77 w 86"/>
                  <a:gd name="T35" fmla="*/ 33 h 62"/>
                  <a:gd name="T36" fmla="*/ 77 w 86"/>
                  <a:gd name="T37" fmla="*/ 33 h 62"/>
                  <a:gd name="T38" fmla="*/ 77 w 86"/>
                  <a:gd name="T39" fmla="*/ 36 h 62"/>
                  <a:gd name="T40" fmla="*/ 77 w 86"/>
                  <a:gd name="T41" fmla="*/ 36 h 62"/>
                  <a:gd name="T42" fmla="*/ 77 w 86"/>
                  <a:gd name="T43" fmla="*/ 39 h 62"/>
                  <a:gd name="T44" fmla="*/ 77 w 86"/>
                  <a:gd name="T45" fmla="*/ 43 h 62"/>
                  <a:gd name="T46" fmla="*/ 80 w 86"/>
                  <a:gd name="T47" fmla="*/ 43 h 62"/>
                  <a:gd name="T48" fmla="*/ 80 w 86"/>
                  <a:gd name="T49" fmla="*/ 46 h 62"/>
                  <a:gd name="T50" fmla="*/ 80 w 86"/>
                  <a:gd name="T51" fmla="*/ 46 h 62"/>
                  <a:gd name="T52" fmla="*/ 80 w 86"/>
                  <a:gd name="T53" fmla="*/ 49 h 62"/>
                  <a:gd name="T54" fmla="*/ 83 w 86"/>
                  <a:gd name="T55" fmla="*/ 52 h 62"/>
                  <a:gd name="T56" fmla="*/ 83 w 86"/>
                  <a:gd name="T57" fmla="*/ 52 h 62"/>
                  <a:gd name="T58" fmla="*/ 83 w 86"/>
                  <a:gd name="T59" fmla="*/ 56 h 62"/>
                  <a:gd name="T60" fmla="*/ 83 w 86"/>
                  <a:gd name="T61" fmla="*/ 56 h 62"/>
                  <a:gd name="T62" fmla="*/ 86 w 86"/>
                  <a:gd name="T63" fmla="*/ 59 h 62"/>
                  <a:gd name="T64" fmla="*/ 86 w 86"/>
                  <a:gd name="T65" fmla="*/ 62 h 62"/>
                  <a:gd name="T66" fmla="*/ 0 w 86"/>
                  <a:gd name="T67" fmla="*/ 29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6"/>
                  <a:gd name="T103" fmla="*/ 0 h 62"/>
                  <a:gd name="T104" fmla="*/ 86 w 86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6" h="62">
                    <a:moveTo>
                      <a:pt x="3" y="29"/>
                    </a:moveTo>
                    <a:lnTo>
                      <a:pt x="0" y="29"/>
                    </a:lnTo>
                    <a:lnTo>
                      <a:pt x="86" y="0"/>
                    </a:lnTo>
                    <a:lnTo>
                      <a:pt x="86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3" y="10"/>
                    </a:lnTo>
                    <a:lnTo>
                      <a:pt x="80" y="10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7" y="23"/>
                    </a:lnTo>
                    <a:lnTo>
                      <a:pt x="77" y="26"/>
                    </a:lnTo>
                    <a:lnTo>
                      <a:pt x="77" y="29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7" y="39"/>
                    </a:lnTo>
                    <a:lnTo>
                      <a:pt x="77" y="43"/>
                    </a:lnTo>
                    <a:lnTo>
                      <a:pt x="80" y="43"/>
                    </a:lnTo>
                    <a:lnTo>
                      <a:pt x="80" y="46"/>
                    </a:lnTo>
                    <a:lnTo>
                      <a:pt x="80" y="49"/>
                    </a:lnTo>
                    <a:lnTo>
                      <a:pt x="83" y="52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0" y="29"/>
                    </a:lnTo>
                    <a:lnTo>
                      <a:pt x="3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Freeform 63"/>
              <p:cNvSpPr>
                <a:spLocks/>
              </p:cNvSpPr>
              <p:nvPr/>
            </p:nvSpPr>
            <p:spPr bwMode="auto">
              <a:xfrm>
                <a:off x="2822" y="2709"/>
                <a:ext cx="73" cy="20"/>
              </a:xfrm>
              <a:custGeom>
                <a:avLst/>
                <a:gdLst>
                  <a:gd name="T0" fmla="*/ 6 w 119"/>
                  <a:gd name="T1" fmla="*/ 9 h 19"/>
                  <a:gd name="T2" fmla="*/ 6 w 119"/>
                  <a:gd name="T3" fmla="*/ 0 h 19"/>
                  <a:gd name="T4" fmla="*/ 0 w 119"/>
                  <a:gd name="T5" fmla="*/ 0 h 19"/>
                  <a:gd name="T6" fmla="*/ 0 w 119"/>
                  <a:gd name="T7" fmla="*/ 25 h 19"/>
                  <a:gd name="T8" fmla="*/ 6 w 119"/>
                  <a:gd name="T9" fmla="*/ 25 h 19"/>
                  <a:gd name="T10" fmla="*/ 6 w 119"/>
                  <a:gd name="T11" fmla="*/ 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19"/>
                  <a:gd name="T20" fmla="*/ 119 w 1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19">
                    <a:moveTo>
                      <a:pt x="119" y="9"/>
                    </a:moveTo>
                    <a:lnTo>
                      <a:pt x="11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19" y="19"/>
                    </a:lnTo>
                    <a:lnTo>
                      <a:pt x="11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Freeform 64"/>
              <p:cNvSpPr>
                <a:spLocks/>
              </p:cNvSpPr>
              <p:nvPr/>
            </p:nvSpPr>
            <p:spPr bwMode="auto">
              <a:xfrm>
                <a:off x="2863" y="2689"/>
                <a:ext cx="87" cy="62"/>
              </a:xfrm>
              <a:custGeom>
                <a:avLst/>
                <a:gdLst>
                  <a:gd name="T0" fmla="*/ 87 w 87"/>
                  <a:gd name="T1" fmla="*/ 29 h 62"/>
                  <a:gd name="T2" fmla="*/ 0 w 87"/>
                  <a:gd name="T3" fmla="*/ 0 h 62"/>
                  <a:gd name="T4" fmla="*/ 3 w 87"/>
                  <a:gd name="T5" fmla="*/ 3 h 62"/>
                  <a:gd name="T6" fmla="*/ 3 w 87"/>
                  <a:gd name="T7" fmla="*/ 3 h 62"/>
                  <a:gd name="T8" fmla="*/ 3 w 87"/>
                  <a:gd name="T9" fmla="*/ 6 h 62"/>
                  <a:gd name="T10" fmla="*/ 3 w 87"/>
                  <a:gd name="T11" fmla="*/ 6 h 62"/>
                  <a:gd name="T12" fmla="*/ 6 w 87"/>
                  <a:gd name="T13" fmla="*/ 10 h 62"/>
                  <a:gd name="T14" fmla="*/ 6 w 87"/>
                  <a:gd name="T15" fmla="*/ 13 h 62"/>
                  <a:gd name="T16" fmla="*/ 6 w 87"/>
                  <a:gd name="T17" fmla="*/ 13 h 62"/>
                  <a:gd name="T18" fmla="*/ 6 w 87"/>
                  <a:gd name="T19" fmla="*/ 16 h 62"/>
                  <a:gd name="T20" fmla="*/ 9 w 87"/>
                  <a:gd name="T21" fmla="*/ 16 h 62"/>
                  <a:gd name="T22" fmla="*/ 9 w 87"/>
                  <a:gd name="T23" fmla="*/ 20 h 62"/>
                  <a:gd name="T24" fmla="*/ 9 w 87"/>
                  <a:gd name="T25" fmla="*/ 23 h 62"/>
                  <a:gd name="T26" fmla="*/ 9 w 87"/>
                  <a:gd name="T27" fmla="*/ 23 h 62"/>
                  <a:gd name="T28" fmla="*/ 9 w 87"/>
                  <a:gd name="T29" fmla="*/ 26 h 62"/>
                  <a:gd name="T30" fmla="*/ 9 w 87"/>
                  <a:gd name="T31" fmla="*/ 26 h 62"/>
                  <a:gd name="T32" fmla="*/ 9 w 87"/>
                  <a:gd name="T33" fmla="*/ 29 h 62"/>
                  <a:gd name="T34" fmla="*/ 9 w 87"/>
                  <a:gd name="T35" fmla="*/ 33 h 62"/>
                  <a:gd name="T36" fmla="*/ 9 w 87"/>
                  <a:gd name="T37" fmla="*/ 33 h 62"/>
                  <a:gd name="T38" fmla="*/ 9 w 87"/>
                  <a:gd name="T39" fmla="*/ 36 h 62"/>
                  <a:gd name="T40" fmla="*/ 9 w 87"/>
                  <a:gd name="T41" fmla="*/ 36 h 62"/>
                  <a:gd name="T42" fmla="*/ 9 w 87"/>
                  <a:gd name="T43" fmla="*/ 39 h 62"/>
                  <a:gd name="T44" fmla="*/ 9 w 87"/>
                  <a:gd name="T45" fmla="*/ 43 h 62"/>
                  <a:gd name="T46" fmla="*/ 9 w 87"/>
                  <a:gd name="T47" fmla="*/ 43 h 62"/>
                  <a:gd name="T48" fmla="*/ 6 w 87"/>
                  <a:gd name="T49" fmla="*/ 46 h 62"/>
                  <a:gd name="T50" fmla="*/ 6 w 87"/>
                  <a:gd name="T51" fmla="*/ 46 h 62"/>
                  <a:gd name="T52" fmla="*/ 6 w 87"/>
                  <a:gd name="T53" fmla="*/ 49 h 62"/>
                  <a:gd name="T54" fmla="*/ 6 w 87"/>
                  <a:gd name="T55" fmla="*/ 52 h 62"/>
                  <a:gd name="T56" fmla="*/ 3 w 87"/>
                  <a:gd name="T57" fmla="*/ 52 h 62"/>
                  <a:gd name="T58" fmla="*/ 3 w 87"/>
                  <a:gd name="T59" fmla="*/ 56 h 62"/>
                  <a:gd name="T60" fmla="*/ 3 w 87"/>
                  <a:gd name="T61" fmla="*/ 56 h 62"/>
                  <a:gd name="T62" fmla="*/ 3 w 87"/>
                  <a:gd name="T63" fmla="*/ 59 h 62"/>
                  <a:gd name="T64" fmla="*/ 0 w 87"/>
                  <a:gd name="T65" fmla="*/ 62 h 62"/>
                  <a:gd name="T66" fmla="*/ 87 w 87"/>
                  <a:gd name="T67" fmla="*/ 29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"/>
                  <a:gd name="T103" fmla="*/ 0 h 62"/>
                  <a:gd name="T104" fmla="*/ 87 w 87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" h="62">
                    <a:moveTo>
                      <a:pt x="84" y="29"/>
                    </a:moveTo>
                    <a:lnTo>
                      <a:pt x="87" y="29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6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6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3" y="52"/>
                    </a:lnTo>
                    <a:lnTo>
                      <a:pt x="3" y="56"/>
                    </a:lnTo>
                    <a:lnTo>
                      <a:pt x="3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87" y="29"/>
                    </a:lnTo>
                    <a:lnTo>
                      <a:pt x="84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Freeform 65"/>
              <p:cNvSpPr>
                <a:spLocks/>
              </p:cNvSpPr>
              <p:nvPr/>
            </p:nvSpPr>
            <p:spPr bwMode="auto">
              <a:xfrm>
                <a:off x="3140" y="2453"/>
                <a:ext cx="20" cy="165"/>
              </a:xfrm>
              <a:custGeom>
                <a:avLst/>
                <a:gdLst>
                  <a:gd name="T0" fmla="*/ 130 w 12"/>
                  <a:gd name="T1" fmla="*/ 49 h 210"/>
                  <a:gd name="T2" fmla="*/ 255 w 12"/>
                  <a:gd name="T3" fmla="*/ 49 h 210"/>
                  <a:gd name="T4" fmla="*/ 255 w 12"/>
                  <a:gd name="T5" fmla="*/ 0 h 210"/>
                  <a:gd name="T6" fmla="*/ 0 w 12"/>
                  <a:gd name="T7" fmla="*/ 0 h 210"/>
                  <a:gd name="T8" fmla="*/ 0 w 12"/>
                  <a:gd name="T9" fmla="*/ 49 h 210"/>
                  <a:gd name="T10" fmla="*/ 130 w 12"/>
                  <a:gd name="T11" fmla="*/ 49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10"/>
                  <a:gd name="T20" fmla="*/ 12 w 12"/>
                  <a:gd name="T21" fmla="*/ 210 h 2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10">
                    <a:moveTo>
                      <a:pt x="6" y="210"/>
                    </a:moveTo>
                    <a:lnTo>
                      <a:pt x="12" y="21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10"/>
                    </a:lnTo>
                    <a:lnTo>
                      <a:pt x="6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Freeform 66"/>
              <p:cNvSpPr>
                <a:spLocks/>
              </p:cNvSpPr>
              <p:nvPr/>
            </p:nvSpPr>
            <p:spPr bwMode="auto">
              <a:xfrm>
                <a:off x="3116" y="2604"/>
                <a:ext cx="68" cy="85"/>
              </a:xfrm>
              <a:custGeom>
                <a:avLst/>
                <a:gdLst>
                  <a:gd name="T0" fmla="*/ 36 w 68"/>
                  <a:gd name="T1" fmla="*/ 85 h 85"/>
                  <a:gd name="T2" fmla="*/ 65 w 68"/>
                  <a:gd name="T3" fmla="*/ 3 h 85"/>
                  <a:gd name="T4" fmla="*/ 65 w 68"/>
                  <a:gd name="T5" fmla="*/ 3 h 85"/>
                  <a:gd name="T6" fmla="*/ 62 w 68"/>
                  <a:gd name="T7" fmla="*/ 3 h 85"/>
                  <a:gd name="T8" fmla="*/ 59 w 68"/>
                  <a:gd name="T9" fmla="*/ 3 h 85"/>
                  <a:gd name="T10" fmla="*/ 59 w 68"/>
                  <a:gd name="T11" fmla="*/ 6 h 85"/>
                  <a:gd name="T12" fmla="*/ 56 w 68"/>
                  <a:gd name="T13" fmla="*/ 6 h 85"/>
                  <a:gd name="T14" fmla="*/ 53 w 68"/>
                  <a:gd name="T15" fmla="*/ 6 h 85"/>
                  <a:gd name="T16" fmla="*/ 50 w 68"/>
                  <a:gd name="T17" fmla="*/ 6 h 85"/>
                  <a:gd name="T18" fmla="*/ 50 w 68"/>
                  <a:gd name="T19" fmla="*/ 10 h 85"/>
                  <a:gd name="T20" fmla="*/ 47 w 68"/>
                  <a:gd name="T21" fmla="*/ 10 h 85"/>
                  <a:gd name="T22" fmla="*/ 44 w 68"/>
                  <a:gd name="T23" fmla="*/ 10 h 85"/>
                  <a:gd name="T24" fmla="*/ 44 w 68"/>
                  <a:gd name="T25" fmla="*/ 10 h 85"/>
                  <a:gd name="T26" fmla="*/ 42 w 68"/>
                  <a:gd name="T27" fmla="*/ 10 h 85"/>
                  <a:gd name="T28" fmla="*/ 39 w 68"/>
                  <a:gd name="T29" fmla="*/ 10 h 85"/>
                  <a:gd name="T30" fmla="*/ 39 w 68"/>
                  <a:gd name="T31" fmla="*/ 10 h 85"/>
                  <a:gd name="T32" fmla="*/ 36 w 68"/>
                  <a:gd name="T33" fmla="*/ 10 h 85"/>
                  <a:gd name="T34" fmla="*/ 33 w 68"/>
                  <a:gd name="T35" fmla="*/ 10 h 85"/>
                  <a:gd name="T36" fmla="*/ 33 w 68"/>
                  <a:gd name="T37" fmla="*/ 10 h 85"/>
                  <a:gd name="T38" fmla="*/ 30 w 68"/>
                  <a:gd name="T39" fmla="*/ 10 h 85"/>
                  <a:gd name="T40" fmla="*/ 27 w 68"/>
                  <a:gd name="T41" fmla="*/ 10 h 85"/>
                  <a:gd name="T42" fmla="*/ 24 w 68"/>
                  <a:gd name="T43" fmla="*/ 10 h 85"/>
                  <a:gd name="T44" fmla="*/ 24 w 68"/>
                  <a:gd name="T45" fmla="*/ 10 h 85"/>
                  <a:gd name="T46" fmla="*/ 21 w 68"/>
                  <a:gd name="T47" fmla="*/ 10 h 85"/>
                  <a:gd name="T48" fmla="*/ 18 w 68"/>
                  <a:gd name="T49" fmla="*/ 10 h 85"/>
                  <a:gd name="T50" fmla="*/ 18 w 68"/>
                  <a:gd name="T51" fmla="*/ 6 h 85"/>
                  <a:gd name="T52" fmla="*/ 15 w 68"/>
                  <a:gd name="T53" fmla="*/ 6 h 85"/>
                  <a:gd name="T54" fmla="*/ 12 w 68"/>
                  <a:gd name="T55" fmla="*/ 6 h 85"/>
                  <a:gd name="T56" fmla="*/ 9 w 68"/>
                  <a:gd name="T57" fmla="*/ 6 h 85"/>
                  <a:gd name="T58" fmla="*/ 9 w 68"/>
                  <a:gd name="T59" fmla="*/ 3 h 85"/>
                  <a:gd name="T60" fmla="*/ 6 w 68"/>
                  <a:gd name="T61" fmla="*/ 3 h 85"/>
                  <a:gd name="T62" fmla="*/ 3 w 68"/>
                  <a:gd name="T63" fmla="*/ 3 h 85"/>
                  <a:gd name="T64" fmla="*/ 3 w 68"/>
                  <a:gd name="T65" fmla="*/ 3 h 85"/>
                  <a:gd name="T66" fmla="*/ 36 w 68"/>
                  <a:gd name="T67" fmla="*/ 85 h 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85"/>
                  <a:gd name="T104" fmla="*/ 68 w 68"/>
                  <a:gd name="T105" fmla="*/ 85 h 8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85">
                    <a:moveTo>
                      <a:pt x="36" y="82"/>
                    </a:moveTo>
                    <a:lnTo>
                      <a:pt x="36" y="85"/>
                    </a:lnTo>
                    <a:lnTo>
                      <a:pt x="68" y="0"/>
                    </a:lnTo>
                    <a:lnTo>
                      <a:pt x="65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47" y="10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6" y="85"/>
                    </a:lnTo>
                    <a:lnTo>
                      <a:pt x="36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67"/>
              <p:cNvSpPr>
                <a:spLocks/>
              </p:cNvSpPr>
              <p:nvPr/>
            </p:nvSpPr>
            <p:spPr bwMode="auto">
              <a:xfrm>
                <a:off x="4897" y="2582"/>
                <a:ext cx="21" cy="43"/>
              </a:xfrm>
              <a:custGeom>
                <a:avLst/>
                <a:gdLst>
                  <a:gd name="T0" fmla="*/ 9 w 21"/>
                  <a:gd name="T1" fmla="*/ 1 h 88"/>
                  <a:gd name="T2" fmla="*/ 21 w 21"/>
                  <a:gd name="T3" fmla="*/ 1 h 88"/>
                  <a:gd name="T4" fmla="*/ 21 w 21"/>
                  <a:gd name="T5" fmla="*/ 0 h 88"/>
                  <a:gd name="T6" fmla="*/ 0 w 21"/>
                  <a:gd name="T7" fmla="*/ 0 h 88"/>
                  <a:gd name="T8" fmla="*/ 0 w 21"/>
                  <a:gd name="T9" fmla="*/ 1 h 88"/>
                  <a:gd name="T10" fmla="*/ 9 w 21"/>
                  <a:gd name="T11" fmla="*/ 1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88"/>
                  <a:gd name="T20" fmla="*/ 21 w 21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88">
                    <a:moveTo>
                      <a:pt x="9" y="88"/>
                    </a:moveTo>
                    <a:lnTo>
                      <a:pt x="21" y="88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88"/>
                    </a:lnTo>
                    <a:lnTo>
                      <a:pt x="9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68"/>
              <p:cNvSpPr>
                <a:spLocks/>
              </p:cNvSpPr>
              <p:nvPr/>
            </p:nvSpPr>
            <p:spPr bwMode="auto">
              <a:xfrm>
                <a:off x="4873" y="2604"/>
                <a:ext cx="66" cy="82"/>
              </a:xfrm>
              <a:custGeom>
                <a:avLst/>
                <a:gdLst>
                  <a:gd name="T0" fmla="*/ 33 w 66"/>
                  <a:gd name="T1" fmla="*/ 82 h 82"/>
                  <a:gd name="T2" fmla="*/ 66 w 66"/>
                  <a:gd name="T3" fmla="*/ 0 h 82"/>
                  <a:gd name="T4" fmla="*/ 63 w 66"/>
                  <a:gd name="T5" fmla="*/ 3 h 82"/>
                  <a:gd name="T6" fmla="*/ 63 w 66"/>
                  <a:gd name="T7" fmla="*/ 3 h 82"/>
                  <a:gd name="T8" fmla="*/ 60 w 66"/>
                  <a:gd name="T9" fmla="*/ 3 h 82"/>
                  <a:gd name="T10" fmla="*/ 57 w 66"/>
                  <a:gd name="T11" fmla="*/ 3 h 82"/>
                  <a:gd name="T12" fmla="*/ 57 w 66"/>
                  <a:gd name="T13" fmla="*/ 6 h 82"/>
                  <a:gd name="T14" fmla="*/ 54 w 66"/>
                  <a:gd name="T15" fmla="*/ 6 h 82"/>
                  <a:gd name="T16" fmla="*/ 51 w 66"/>
                  <a:gd name="T17" fmla="*/ 6 h 82"/>
                  <a:gd name="T18" fmla="*/ 51 w 66"/>
                  <a:gd name="T19" fmla="*/ 6 h 82"/>
                  <a:gd name="T20" fmla="*/ 48 w 66"/>
                  <a:gd name="T21" fmla="*/ 6 h 82"/>
                  <a:gd name="T22" fmla="*/ 45 w 66"/>
                  <a:gd name="T23" fmla="*/ 10 h 82"/>
                  <a:gd name="T24" fmla="*/ 45 w 66"/>
                  <a:gd name="T25" fmla="*/ 10 h 82"/>
                  <a:gd name="T26" fmla="*/ 42 w 66"/>
                  <a:gd name="T27" fmla="*/ 10 h 82"/>
                  <a:gd name="T28" fmla="*/ 39 w 66"/>
                  <a:gd name="T29" fmla="*/ 10 h 82"/>
                  <a:gd name="T30" fmla="*/ 36 w 66"/>
                  <a:gd name="T31" fmla="*/ 10 h 82"/>
                  <a:gd name="T32" fmla="*/ 36 w 66"/>
                  <a:gd name="T33" fmla="*/ 10 h 82"/>
                  <a:gd name="T34" fmla="*/ 33 w 66"/>
                  <a:gd name="T35" fmla="*/ 10 h 82"/>
                  <a:gd name="T36" fmla="*/ 30 w 66"/>
                  <a:gd name="T37" fmla="*/ 10 h 82"/>
                  <a:gd name="T38" fmla="*/ 30 w 66"/>
                  <a:gd name="T39" fmla="*/ 10 h 82"/>
                  <a:gd name="T40" fmla="*/ 27 w 66"/>
                  <a:gd name="T41" fmla="*/ 10 h 82"/>
                  <a:gd name="T42" fmla="*/ 24 w 66"/>
                  <a:gd name="T43" fmla="*/ 10 h 82"/>
                  <a:gd name="T44" fmla="*/ 21 w 66"/>
                  <a:gd name="T45" fmla="*/ 10 h 82"/>
                  <a:gd name="T46" fmla="*/ 21 w 66"/>
                  <a:gd name="T47" fmla="*/ 6 h 82"/>
                  <a:gd name="T48" fmla="*/ 18 w 66"/>
                  <a:gd name="T49" fmla="*/ 6 h 82"/>
                  <a:gd name="T50" fmla="*/ 15 w 66"/>
                  <a:gd name="T51" fmla="*/ 6 h 82"/>
                  <a:gd name="T52" fmla="*/ 15 w 66"/>
                  <a:gd name="T53" fmla="*/ 6 h 82"/>
                  <a:gd name="T54" fmla="*/ 12 w 66"/>
                  <a:gd name="T55" fmla="*/ 6 h 82"/>
                  <a:gd name="T56" fmla="*/ 9 w 66"/>
                  <a:gd name="T57" fmla="*/ 3 h 82"/>
                  <a:gd name="T58" fmla="*/ 9 w 66"/>
                  <a:gd name="T59" fmla="*/ 3 h 82"/>
                  <a:gd name="T60" fmla="*/ 6 w 66"/>
                  <a:gd name="T61" fmla="*/ 3 h 82"/>
                  <a:gd name="T62" fmla="*/ 3 w 66"/>
                  <a:gd name="T63" fmla="*/ 3 h 82"/>
                  <a:gd name="T64" fmla="*/ 3 w 66"/>
                  <a:gd name="T65" fmla="*/ 0 h 82"/>
                  <a:gd name="T66" fmla="*/ 33 w 66"/>
                  <a:gd name="T67" fmla="*/ 82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82"/>
                  <a:gd name="T104" fmla="*/ 66 w 66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82">
                    <a:moveTo>
                      <a:pt x="33" y="82"/>
                    </a:moveTo>
                    <a:lnTo>
                      <a:pt x="33" y="82"/>
                    </a:lnTo>
                    <a:lnTo>
                      <a:pt x="66" y="0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4" y="6"/>
                    </a:lnTo>
                    <a:lnTo>
                      <a:pt x="51" y="6"/>
                    </a:lnTo>
                    <a:lnTo>
                      <a:pt x="48" y="6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3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69"/>
              <p:cNvSpPr>
                <a:spLocks/>
              </p:cNvSpPr>
              <p:nvPr/>
            </p:nvSpPr>
            <p:spPr bwMode="auto">
              <a:xfrm>
                <a:off x="2109" y="2424"/>
                <a:ext cx="649" cy="20"/>
              </a:xfrm>
              <a:custGeom>
                <a:avLst/>
                <a:gdLst>
                  <a:gd name="T0" fmla="*/ 649 w 649"/>
                  <a:gd name="T1" fmla="*/ 9 h 19"/>
                  <a:gd name="T2" fmla="*/ 649 w 649"/>
                  <a:gd name="T3" fmla="*/ 0 h 19"/>
                  <a:gd name="T4" fmla="*/ 0 w 649"/>
                  <a:gd name="T5" fmla="*/ 0 h 19"/>
                  <a:gd name="T6" fmla="*/ 0 w 649"/>
                  <a:gd name="T7" fmla="*/ 25 h 19"/>
                  <a:gd name="T8" fmla="*/ 649 w 649"/>
                  <a:gd name="T9" fmla="*/ 25 h 19"/>
                  <a:gd name="T10" fmla="*/ 649 w 649"/>
                  <a:gd name="T11" fmla="*/ 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9"/>
                  <a:gd name="T19" fmla="*/ 0 h 19"/>
                  <a:gd name="T20" fmla="*/ 649 w 64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9" h="19">
                    <a:moveTo>
                      <a:pt x="649" y="9"/>
                    </a:moveTo>
                    <a:lnTo>
                      <a:pt x="64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49" y="19"/>
                    </a:lnTo>
                    <a:lnTo>
                      <a:pt x="649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Freeform 70"/>
              <p:cNvSpPr>
                <a:spLocks/>
              </p:cNvSpPr>
              <p:nvPr/>
            </p:nvSpPr>
            <p:spPr bwMode="auto">
              <a:xfrm>
                <a:off x="2109" y="2424"/>
                <a:ext cx="21" cy="235"/>
              </a:xfrm>
              <a:custGeom>
                <a:avLst/>
                <a:gdLst>
                  <a:gd name="T0" fmla="*/ 9 w 21"/>
                  <a:gd name="T1" fmla="*/ 235 h 235"/>
                  <a:gd name="T2" fmla="*/ 21 w 21"/>
                  <a:gd name="T3" fmla="*/ 235 h 235"/>
                  <a:gd name="T4" fmla="*/ 21 w 21"/>
                  <a:gd name="T5" fmla="*/ 0 h 235"/>
                  <a:gd name="T6" fmla="*/ 0 w 21"/>
                  <a:gd name="T7" fmla="*/ 0 h 235"/>
                  <a:gd name="T8" fmla="*/ 0 w 21"/>
                  <a:gd name="T9" fmla="*/ 235 h 235"/>
                  <a:gd name="T10" fmla="*/ 9 w 21"/>
                  <a:gd name="T11" fmla="*/ 235 h 2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35"/>
                  <a:gd name="T20" fmla="*/ 21 w 21"/>
                  <a:gd name="T21" fmla="*/ 235 h 2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35">
                    <a:moveTo>
                      <a:pt x="9" y="235"/>
                    </a:moveTo>
                    <a:lnTo>
                      <a:pt x="21" y="235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35"/>
                    </a:lnTo>
                    <a:lnTo>
                      <a:pt x="9" y="2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Freeform 71"/>
              <p:cNvSpPr>
                <a:spLocks/>
              </p:cNvSpPr>
              <p:nvPr/>
            </p:nvSpPr>
            <p:spPr bwMode="auto">
              <a:xfrm>
                <a:off x="2082" y="2607"/>
                <a:ext cx="69" cy="82"/>
              </a:xfrm>
              <a:custGeom>
                <a:avLst/>
                <a:gdLst>
                  <a:gd name="T0" fmla="*/ 36 w 69"/>
                  <a:gd name="T1" fmla="*/ 82 h 82"/>
                  <a:gd name="T2" fmla="*/ 66 w 69"/>
                  <a:gd name="T3" fmla="*/ 0 h 82"/>
                  <a:gd name="T4" fmla="*/ 66 w 69"/>
                  <a:gd name="T5" fmla="*/ 0 h 82"/>
                  <a:gd name="T6" fmla="*/ 63 w 69"/>
                  <a:gd name="T7" fmla="*/ 0 h 82"/>
                  <a:gd name="T8" fmla="*/ 60 w 69"/>
                  <a:gd name="T9" fmla="*/ 3 h 82"/>
                  <a:gd name="T10" fmla="*/ 60 w 69"/>
                  <a:gd name="T11" fmla="*/ 3 h 82"/>
                  <a:gd name="T12" fmla="*/ 57 w 69"/>
                  <a:gd name="T13" fmla="*/ 3 h 82"/>
                  <a:gd name="T14" fmla="*/ 54 w 69"/>
                  <a:gd name="T15" fmla="*/ 3 h 82"/>
                  <a:gd name="T16" fmla="*/ 51 w 69"/>
                  <a:gd name="T17" fmla="*/ 7 h 82"/>
                  <a:gd name="T18" fmla="*/ 51 w 69"/>
                  <a:gd name="T19" fmla="*/ 7 h 82"/>
                  <a:gd name="T20" fmla="*/ 48 w 69"/>
                  <a:gd name="T21" fmla="*/ 7 h 82"/>
                  <a:gd name="T22" fmla="*/ 45 w 69"/>
                  <a:gd name="T23" fmla="*/ 7 h 82"/>
                  <a:gd name="T24" fmla="*/ 45 w 69"/>
                  <a:gd name="T25" fmla="*/ 7 h 82"/>
                  <a:gd name="T26" fmla="*/ 42 w 69"/>
                  <a:gd name="T27" fmla="*/ 7 h 82"/>
                  <a:gd name="T28" fmla="*/ 39 w 69"/>
                  <a:gd name="T29" fmla="*/ 7 h 82"/>
                  <a:gd name="T30" fmla="*/ 39 w 69"/>
                  <a:gd name="T31" fmla="*/ 7 h 82"/>
                  <a:gd name="T32" fmla="*/ 36 w 69"/>
                  <a:gd name="T33" fmla="*/ 7 h 82"/>
                  <a:gd name="T34" fmla="*/ 33 w 69"/>
                  <a:gd name="T35" fmla="*/ 7 h 82"/>
                  <a:gd name="T36" fmla="*/ 33 w 69"/>
                  <a:gd name="T37" fmla="*/ 7 h 82"/>
                  <a:gd name="T38" fmla="*/ 30 w 69"/>
                  <a:gd name="T39" fmla="*/ 7 h 82"/>
                  <a:gd name="T40" fmla="*/ 27 w 69"/>
                  <a:gd name="T41" fmla="*/ 7 h 82"/>
                  <a:gd name="T42" fmla="*/ 24 w 69"/>
                  <a:gd name="T43" fmla="*/ 7 h 82"/>
                  <a:gd name="T44" fmla="*/ 24 w 69"/>
                  <a:gd name="T45" fmla="*/ 7 h 82"/>
                  <a:gd name="T46" fmla="*/ 21 w 69"/>
                  <a:gd name="T47" fmla="*/ 7 h 82"/>
                  <a:gd name="T48" fmla="*/ 18 w 69"/>
                  <a:gd name="T49" fmla="*/ 7 h 82"/>
                  <a:gd name="T50" fmla="*/ 18 w 69"/>
                  <a:gd name="T51" fmla="*/ 7 h 82"/>
                  <a:gd name="T52" fmla="*/ 15 w 69"/>
                  <a:gd name="T53" fmla="*/ 3 h 82"/>
                  <a:gd name="T54" fmla="*/ 12 w 69"/>
                  <a:gd name="T55" fmla="*/ 3 h 82"/>
                  <a:gd name="T56" fmla="*/ 9 w 69"/>
                  <a:gd name="T57" fmla="*/ 3 h 82"/>
                  <a:gd name="T58" fmla="*/ 9 w 69"/>
                  <a:gd name="T59" fmla="*/ 3 h 82"/>
                  <a:gd name="T60" fmla="*/ 6 w 69"/>
                  <a:gd name="T61" fmla="*/ 0 h 82"/>
                  <a:gd name="T62" fmla="*/ 3 w 69"/>
                  <a:gd name="T63" fmla="*/ 0 h 82"/>
                  <a:gd name="T64" fmla="*/ 3 w 69"/>
                  <a:gd name="T65" fmla="*/ 0 h 82"/>
                  <a:gd name="T66" fmla="*/ 36 w 69"/>
                  <a:gd name="T67" fmla="*/ 82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9"/>
                  <a:gd name="T103" fmla="*/ 0 h 82"/>
                  <a:gd name="T104" fmla="*/ 69 w 69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9" h="82">
                    <a:moveTo>
                      <a:pt x="36" y="79"/>
                    </a:moveTo>
                    <a:lnTo>
                      <a:pt x="36" y="82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7" y="3"/>
                    </a:lnTo>
                    <a:lnTo>
                      <a:pt x="54" y="3"/>
                    </a:lnTo>
                    <a:lnTo>
                      <a:pt x="51" y="7"/>
                    </a:lnTo>
                    <a:lnTo>
                      <a:pt x="48" y="7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6" y="82"/>
                    </a:lnTo>
                    <a:lnTo>
                      <a:pt x="36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Rectangle 72"/>
              <p:cNvSpPr>
                <a:spLocks noChangeArrowheads="1"/>
              </p:cNvSpPr>
              <p:nvPr/>
            </p:nvSpPr>
            <p:spPr bwMode="auto">
              <a:xfrm>
                <a:off x="2902" y="2682"/>
                <a:ext cx="765" cy="397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Rectangle 73"/>
              <p:cNvSpPr>
                <a:spLocks noChangeArrowheads="1"/>
              </p:cNvSpPr>
              <p:nvPr/>
            </p:nvSpPr>
            <p:spPr bwMode="auto">
              <a:xfrm>
                <a:off x="1504" y="2682"/>
                <a:ext cx="1272" cy="397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Rectangle 74"/>
              <p:cNvSpPr>
                <a:spLocks noChangeArrowheads="1"/>
              </p:cNvSpPr>
              <p:nvPr/>
            </p:nvSpPr>
            <p:spPr bwMode="auto">
              <a:xfrm>
                <a:off x="3726" y="2682"/>
                <a:ext cx="1421" cy="397"/>
              </a:xfrm>
              <a:prstGeom prst="rect">
                <a:avLst/>
              </a:prstGeom>
              <a:grpFill/>
              <a:ln w="4763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Text Box 75"/>
              <p:cNvSpPr txBox="1">
                <a:spLocks noChangeArrowheads="1"/>
              </p:cNvSpPr>
              <p:nvPr/>
            </p:nvSpPr>
            <p:spPr bwMode="auto">
              <a:xfrm>
                <a:off x="1494" y="2701"/>
                <a:ext cx="1308" cy="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800" dirty="0" err="1">
                    <a:solidFill>
                      <a:schemeClr val="bg1"/>
                    </a:solidFill>
                    <a:latin typeface="Arial" pitchFamily="34" charset="0"/>
                  </a:rPr>
                  <a:t>Реперфузионные</a:t>
                </a: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 повреждения</a:t>
                </a:r>
              </a:p>
            </p:txBody>
          </p:sp>
          <p:sp>
            <p:nvSpPr>
              <p:cNvPr id="7202" name="Text Box 76"/>
              <p:cNvSpPr txBox="1">
                <a:spLocks noChangeArrowheads="1"/>
              </p:cNvSpPr>
              <p:nvPr/>
            </p:nvSpPr>
            <p:spPr bwMode="auto">
              <a:xfrm>
                <a:off x="2895" y="2766"/>
                <a:ext cx="770" cy="2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Ишемия</a:t>
                </a:r>
              </a:p>
            </p:txBody>
          </p:sp>
          <p:sp>
            <p:nvSpPr>
              <p:cNvPr id="7203" name="Text Box 77"/>
              <p:cNvSpPr txBox="1">
                <a:spLocks noChangeArrowheads="1"/>
              </p:cNvSpPr>
              <p:nvPr/>
            </p:nvSpPr>
            <p:spPr bwMode="auto">
              <a:xfrm>
                <a:off x="3735" y="2702"/>
                <a:ext cx="1421" cy="3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ts val="1900"/>
                  </a:lnSpc>
                  <a:spcBef>
                    <a:spcPct val="50000"/>
                  </a:spcBef>
                </a:pPr>
                <a:r>
                  <a:rPr lang="ru-RU" sz="1800" dirty="0">
                    <a:solidFill>
                      <a:schemeClr val="bg1"/>
                    </a:solidFill>
                    <a:latin typeface="Arial" pitchFamily="34" charset="0"/>
                  </a:rPr>
                  <a:t>Интерстициальная </a:t>
                </a:r>
                <a:r>
                  <a:rPr lang="ru-RU" sz="1800" dirty="0" err="1">
                    <a:solidFill>
                      <a:schemeClr val="bg1"/>
                    </a:solidFill>
                    <a:latin typeface="Arial" pitchFamily="34" charset="0"/>
                  </a:rPr>
                  <a:t>гипергидратация</a:t>
                </a:r>
                <a:endParaRPr lang="ru-RU" sz="18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7184" name="Text Box 83"/>
            <p:cNvSpPr txBox="1">
              <a:spLocks noChangeArrowheads="1"/>
            </p:cNvSpPr>
            <p:nvPr/>
          </p:nvSpPr>
          <p:spPr bwMode="auto">
            <a:xfrm>
              <a:off x="1116013" y="4106653"/>
              <a:ext cx="1098533" cy="57467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ts val="1900"/>
                </a:lnSpc>
                <a:spcBef>
                  <a:spcPct val="50000"/>
                </a:spcBef>
              </a:pP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</a:rPr>
                <a:t>ДВС-</a:t>
              </a:r>
              <a:br>
                <a:rPr lang="ru-RU" sz="1800" dirty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</a:rPr>
                <a:t>синдром</a:t>
              </a:r>
            </a:p>
          </p:txBody>
        </p:sp>
        <p:sp>
          <p:nvSpPr>
            <p:cNvPr id="7178" name="Freeform 84"/>
            <p:cNvSpPr>
              <a:spLocks/>
            </p:cNvSpPr>
            <p:nvPr/>
          </p:nvSpPr>
          <p:spPr bwMode="auto">
            <a:xfrm>
              <a:off x="2184400" y="4106863"/>
              <a:ext cx="138113" cy="98425"/>
            </a:xfrm>
            <a:custGeom>
              <a:avLst/>
              <a:gdLst>
                <a:gd name="T0" fmla="*/ 0 w 86"/>
                <a:gd name="T1" fmla="*/ 29 h 62"/>
                <a:gd name="T2" fmla="*/ 92 w 86"/>
                <a:gd name="T3" fmla="*/ 0 h 62"/>
                <a:gd name="T4" fmla="*/ 92 w 86"/>
                <a:gd name="T5" fmla="*/ 3 h 62"/>
                <a:gd name="T6" fmla="*/ 89 w 86"/>
                <a:gd name="T7" fmla="*/ 3 h 62"/>
                <a:gd name="T8" fmla="*/ 89 w 86"/>
                <a:gd name="T9" fmla="*/ 6 h 62"/>
                <a:gd name="T10" fmla="*/ 89 w 86"/>
                <a:gd name="T11" fmla="*/ 6 h 62"/>
                <a:gd name="T12" fmla="*/ 89 w 86"/>
                <a:gd name="T13" fmla="*/ 10 h 62"/>
                <a:gd name="T14" fmla="*/ 86 w 86"/>
                <a:gd name="T15" fmla="*/ 13 h 62"/>
                <a:gd name="T16" fmla="*/ 86 w 86"/>
                <a:gd name="T17" fmla="*/ 13 h 62"/>
                <a:gd name="T18" fmla="*/ 86 w 86"/>
                <a:gd name="T19" fmla="*/ 16 h 62"/>
                <a:gd name="T20" fmla="*/ 86 w 86"/>
                <a:gd name="T21" fmla="*/ 16 h 62"/>
                <a:gd name="T22" fmla="*/ 83 w 86"/>
                <a:gd name="T23" fmla="*/ 20 h 62"/>
                <a:gd name="T24" fmla="*/ 83 w 86"/>
                <a:gd name="T25" fmla="*/ 23 h 62"/>
                <a:gd name="T26" fmla="*/ 83 w 86"/>
                <a:gd name="T27" fmla="*/ 23 h 62"/>
                <a:gd name="T28" fmla="*/ 83 w 86"/>
                <a:gd name="T29" fmla="*/ 26 h 62"/>
                <a:gd name="T30" fmla="*/ 83 w 86"/>
                <a:gd name="T31" fmla="*/ 26 h 62"/>
                <a:gd name="T32" fmla="*/ 83 w 86"/>
                <a:gd name="T33" fmla="*/ 29 h 62"/>
                <a:gd name="T34" fmla="*/ 83 w 86"/>
                <a:gd name="T35" fmla="*/ 33 h 62"/>
                <a:gd name="T36" fmla="*/ 83 w 86"/>
                <a:gd name="T37" fmla="*/ 33 h 62"/>
                <a:gd name="T38" fmla="*/ 83 w 86"/>
                <a:gd name="T39" fmla="*/ 36 h 62"/>
                <a:gd name="T40" fmla="*/ 83 w 86"/>
                <a:gd name="T41" fmla="*/ 36 h 62"/>
                <a:gd name="T42" fmla="*/ 83 w 86"/>
                <a:gd name="T43" fmla="*/ 39 h 62"/>
                <a:gd name="T44" fmla="*/ 83 w 86"/>
                <a:gd name="T45" fmla="*/ 43 h 62"/>
                <a:gd name="T46" fmla="*/ 86 w 86"/>
                <a:gd name="T47" fmla="*/ 43 h 62"/>
                <a:gd name="T48" fmla="*/ 86 w 86"/>
                <a:gd name="T49" fmla="*/ 46 h 62"/>
                <a:gd name="T50" fmla="*/ 86 w 86"/>
                <a:gd name="T51" fmla="*/ 46 h 62"/>
                <a:gd name="T52" fmla="*/ 86 w 86"/>
                <a:gd name="T53" fmla="*/ 49 h 62"/>
                <a:gd name="T54" fmla="*/ 89 w 86"/>
                <a:gd name="T55" fmla="*/ 52 h 62"/>
                <a:gd name="T56" fmla="*/ 89 w 86"/>
                <a:gd name="T57" fmla="*/ 52 h 62"/>
                <a:gd name="T58" fmla="*/ 89 w 86"/>
                <a:gd name="T59" fmla="*/ 56 h 62"/>
                <a:gd name="T60" fmla="*/ 89 w 86"/>
                <a:gd name="T61" fmla="*/ 56 h 62"/>
                <a:gd name="T62" fmla="*/ 92 w 86"/>
                <a:gd name="T63" fmla="*/ 59 h 62"/>
                <a:gd name="T64" fmla="*/ 92 w 86"/>
                <a:gd name="T65" fmla="*/ 62 h 62"/>
                <a:gd name="T66" fmla="*/ 0 w 86"/>
                <a:gd name="T67" fmla="*/ 29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62"/>
                <a:gd name="T104" fmla="*/ 86 w 86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62">
                  <a:moveTo>
                    <a:pt x="3" y="29"/>
                  </a:moveTo>
                  <a:lnTo>
                    <a:pt x="0" y="29"/>
                  </a:lnTo>
                  <a:lnTo>
                    <a:pt x="86" y="0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83" y="6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80" y="13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7" y="20"/>
                  </a:lnTo>
                  <a:lnTo>
                    <a:pt x="77" y="23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9"/>
                  </a:lnTo>
                  <a:lnTo>
                    <a:pt x="77" y="43"/>
                  </a:lnTo>
                  <a:lnTo>
                    <a:pt x="80" y="43"/>
                  </a:lnTo>
                  <a:lnTo>
                    <a:pt x="80" y="46"/>
                  </a:lnTo>
                  <a:lnTo>
                    <a:pt x="80" y="49"/>
                  </a:lnTo>
                  <a:lnTo>
                    <a:pt x="83" y="52"/>
                  </a:lnTo>
                  <a:lnTo>
                    <a:pt x="83" y="56"/>
                  </a:lnTo>
                  <a:lnTo>
                    <a:pt x="86" y="59"/>
                  </a:lnTo>
                  <a:lnTo>
                    <a:pt x="86" y="62"/>
                  </a:lnTo>
                  <a:lnTo>
                    <a:pt x="0" y="29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85"/>
            <p:cNvSpPr>
              <a:spLocks/>
            </p:cNvSpPr>
            <p:nvPr/>
          </p:nvSpPr>
          <p:spPr bwMode="auto">
            <a:xfrm>
              <a:off x="2312972" y="4138613"/>
              <a:ext cx="115888" cy="31750"/>
            </a:xfrm>
            <a:custGeom>
              <a:avLst/>
              <a:gdLst>
                <a:gd name="T0" fmla="*/ 6 w 119"/>
                <a:gd name="T1" fmla="*/ 9 h 19"/>
                <a:gd name="T2" fmla="*/ 6 w 119"/>
                <a:gd name="T3" fmla="*/ 0 h 19"/>
                <a:gd name="T4" fmla="*/ 0 w 119"/>
                <a:gd name="T5" fmla="*/ 0 h 19"/>
                <a:gd name="T6" fmla="*/ 0 w 119"/>
                <a:gd name="T7" fmla="*/ 25 h 19"/>
                <a:gd name="T8" fmla="*/ 6 w 119"/>
                <a:gd name="T9" fmla="*/ 25 h 19"/>
                <a:gd name="T10" fmla="*/ 6 w 119"/>
                <a:gd name="T11" fmla="*/ 9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19"/>
                <a:gd name="T20" fmla="*/ 119 w 119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19">
                  <a:moveTo>
                    <a:pt x="119" y="9"/>
                  </a:moveTo>
                  <a:lnTo>
                    <a:pt x="11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19" y="19"/>
                  </a:lnTo>
                  <a:lnTo>
                    <a:pt x="119" y="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86"/>
            <p:cNvSpPr>
              <a:spLocks/>
            </p:cNvSpPr>
            <p:nvPr/>
          </p:nvSpPr>
          <p:spPr bwMode="auto">
            <a:xfrm>
              <a:off x="2357422" y="4106863"/>
              <a:ext cx="139700" cy="98425"/>
            </a:xfrm>
            <a:custGeom>
              <a:avLst/>
              <a:gdLst>
                <a:gd name="T0" fmla="*/ 93 w 87"/>
                <a:gd name="T1" fmla="*/ 29 h 62"/>
                <a:gd name="T2" fmla="*/ 0 w 87"/>
                <a:gd name="T3" fmla="*/ 0 h 62"/>
                <a:gd name="T4" fmla="*/ 3 w 87"/>
                <a:gd name="T5" fmla="*/ 3 h 62"/>
                <a:gd name="T6" fmla="*/ 3 w 87"/>
                <a:gd name="T7" fmla="*/ 3 h 62"/>
                <a:gd name="T8" fmla="*/ 3 w 87"/>
                <a:gd name="T9" fmla="*/ 6 h 62"/>
                <a:gd name="T10" fmla="*/ 3 w 87"/>
                <a:gd name="T11" fmla="*/ 6 h 62"/>
                <a:gd name="T12" fmla="*/ 6 w 87"/>
                <a:gd name="T13" fmla="*/ 10 h 62"/>
                <a:gd name="T14" fmla="*/ 6 w 87"/>
                <a:gd name="T15" fmla="*/ 13 h 62"/>
                <a:gd name="T16" fmla="*/ 6 w 87"/>
                <a:gd name="T17" fmla="*/ 13 h 62"/>
                <a:gd name="T18" fmla="*/ 6 w 87"/>
                <a:gd name="T19" fmla="*/ 16 h 62"/>
                <a:gd name="T20" fmla="*/ 9 w 87"/>
                <a:gd name="T21" fmla="*/ 16 h 62"/>
                <a:gd name="T22" fmla="*/ 9 w 87"/>
                <a:gd name="T23" fmla="*/ 20 h 62"/>
                <a:gd name="T24" fmla="*/ 9 w 87"/>
                <a:gd name="T25" fmla="*/ 23 h 62"/>
                <a:gd name="T26" fmla="*/ 9 w 87"/>
                <a:gd name="T27" fmla="*/ 23 h 62"/>
                <a:gd name="T28" fmla="*/ 9 w 87"/>
                <a:gd name="T29" fmla="*/ 26 h 62"/>
                <a:gd name="T30" fmla="*/ 9 w 87"/>
                <a:gd name="T31" fmla="*/ 26 h 62"/>
                <a:gd name="T32" fmla="*/ 9 w 87"/>
                <a:gd name="T33" fmla="*/ 29 h 62"/>
                <a:gd name="T34" fmla="*/ 9 w 87"/>
                <a:gd name="T35" fmla="*/ 33 h 62"/>
                <a:gd name="T36" fmla="*/ 9 w 87"/>
                <a:gd name="T37" fmla="*/ 33 h 62"/>
                <a:gd name="T38" fmla="*/ 9 w 87"/>
                <a:gd name="T39" fmla="*/ 36 h 62"/>
                <a:gd name="T40" fmla="*/ 9 w 87"/>
                <a:gd name="T41" fmla="*/ 36 h 62"/>
                <a:gd name="T42" fmla="*/ 9 w 87"/>
                <a:gd name="T43" fmla="*/ 39 h 62"/>
                <a:gd name="T44" fmla="*/ 9 w 87"/>
                <a:gd name="T45" fmla="*/ 43 h 62"/>
                <a:gd name="T46" fmla="*/ 9 w 87"/>
                <a:gd name="T47" fmla="*/ 43 h 62"/>
                <a:gd name="T48" fmla="*/ 6 w 87"/>
                <a:gd name="T49" fmla="*/ 46 h 62"/>
                <a:gd name="T50" fmla="*/ 6 w 87"/>
                <a:gd name="T51" fmla="*/ 46 h 62"/>
                <a:gd name="T52" fmla="*/ 6 w 87"/>
                <a:gd name="T53" fmla="*/ 49 h 62"/>
                <a:gd name="T54" fmla="*/ 6 w 87"/>
                <a:gd name="T55" fmla="*/ 52 h 62"/>
                <a:gd name="T56" fmla="*/ 3 w 87"/>
                <a:gd name="T57" fmla="*/ 52 h 62"/>
                <a:gd name="T58" fmla="*/ 3 w 87"/>
                <a:gd name="T59" fmla="*/ 56 h 62"/>
                <a:gd name="T60" fmla="*/ 3 w 87"/>
                <a:gd name="T61" fmla="*/ 56 h 62"/>
                <a:gd name="T62" fmla="*/ 3 w 87"/>
                <a:gd name="T63" fmla="*/ 59 h 62"/>
                <a:gd name="T64" fmla="*/ 0 w 87"/>
                <a:gd name="T65" fmla="*/ 62 h 62"/>
                <a:gd name="T66" fmla="*/ 93 w 87"/>
                <a:gd name="T67" fmla="*/ 29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"/>
                <a:gd name="T103" fmla="*/ 0 h 62"/>
                <a:gd name="T104" fmla="*/ 87 w 87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" h="62">
                  <a:moveTo>
                    <a:pt x="84" y="29"/>
                  </a:moveTo>
                  <a:lnTo>
                    <a:pt x="87" y="29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6" y="49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3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87" y="29"/>
                  </a:lnTo>
                  <a:lnTo>
                    <a:pt x="84" y="2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16013" y="1268413"/>
            <a:ext cx="77771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Двусторонний отек легких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Одышка, </a:t>
            </a:r>
            <a:r>
              <a:rPr lang="ru-RU" sz="2000" dirty="0" err="1"/>
              <a:t>тахипноэ</a:t>
            </a:r>
            <a:r>
              <a:rPr lang="ru-RU" sz="2000" dirty="0"/>
              <a:t>, остановка дыхания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Пенистый </a:t>
            </a:r>
            <a:r>
              <a:rPr lang="ru-RU" sz="2000" dirty="0" err="1"/>
              <a:t>эндотрахеальный</a:t>
            </a:r>
            <a:r>
              <a:rPr lang="ru-RU" sz="2000" dirty="0"/>
              <a:t> аспират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Артериальная гипотония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Гипоксемия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Острое начало обычно в течение </a:t>
            </a:r>
            <a:r>
              <a:rPr lang="ru-RU" sz="2000" b="1" dirty="0">
                <a:solidFill>
                  <a:srgbClr val="990000"/>
                </a:solidFill>
              </a:rPr>
              <a:t>1–6</a:t>
            </a:r>
            <a:r>
              <a:rPr lang="ru-RU" sz="2000" dirty="0">
                <a:solidFill>
                  <a:srgbClr val="990000"/>
                </a:solidFill>
              </a:rPr>
              <a:t> часов</a:t>
            </a:r>
            <a:endParaRPr lang="en-US" sz="2000" dirty="0">
              <a:solidFill>
                <a:srgbClr val="990000"/>
              </a:solidFill>
            </a:endParaRP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000" dirty="0"/>
              <a:t>после</a:t>
            </a:r>
            <a:r>
              <a:rPr lang="en-US" sz="2000" dirty="0"/>
              <a:t> </a:t>
            </a:r>
            <a:r>
              <a:rPr lang="ru-RU" sz="2000" dirty="0"/>
              <a:t>трансфузии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dirty="0"/>
              <a:t>Никаких доказательств недостаточности левого предсердия</a:t>
            </a:r>
          </a:p>
          <a:p>
            <a:pPr indent="268288">
              <a:spcBef>
                <a:spcPct val="3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000" dirty="0"/>
              <a:t>(то есть перегрузки кровообращения)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Клинические </a:t>
            </a:r>
            <a:r>
              <a:rPr lang="ru-RU" b="1" dirty="0" smtClean="0">
                <a:solidFill>
                  <a:schemeClr val="bg1"/>
                </a:solidFill>
              </a:rPr>
              <a:t>признаки</a:t>
            </a:r>
            <a:endParaRPr lang="ru-RU" b="1" baseline="30000" dirty="0">
              <a:solidFill>
                <a:schemeClr val="bg1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0" y="1412875"/>
            <a:ext cx="2286000" cy="1781175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Дифференциальная диагностика </a:t>
            </a:r>
            <a:r>
              <a:rPr lang="en-US" b="1" dirty="0" smtClean="0">
                <a:solidFill>
                  <a:schemeClr val="bg1"/>
                </a:solidFill>
              </a:rPr>
              <a:t>TRALI</a:t>
            </a:r>
            <a:r>
              <a:rPr lang="ru-RU" b="1" dirty="0" smtClean="0">
                <a:solidFill>
                  <a:schemeClr val="bg1"/>
                </a:solidFill>
              </a:rPr>
              <a:t>-синдрома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147292"/>
            <a:ext cx="7777162" cy="358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err="1"/>
              <a:t>Алергическая</a:t>
            </a:r>
            <a:r>
              <a:rPr lang="ru-RU" sz="2000" b="1" dirty="0"/>
              <a:t>/Анафилактическая </a:t>
            </a:r>
            <a:r>
              <a:rPr lang="ru-RU" sz="2000" b="1" dirty="0" smtClean="0"/>
              <a:t>реакция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Бактериальная контаминация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Острая гемолитическая реакция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TACO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TRALI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Не </a:t>
            </a:r>
            <a:r>
              <a:rPr lang="ru-RU" sz="2000" b="1" dirty="0"/>
              <a:t>связанный с </a:t>
            </a:r>
            <a:r>
              <a:rPr lang="ru-RU" sz="2000" b="1" dirty="0" err="1"/>
              <a:t>инфузией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047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Jack Daniel's Trans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Jack Daniel's Transf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Jack Daniel's Transf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2"/>
          <p:cNvSpPr txBox="1">
            <a:spLocks/>
          </p:cNvSpPr>
          <p:nvPr/>
        </p:nvSpPr>
        <p:spPr bwMode="auto">
          <a:xfrm>
            <a:off x="1112717" y="620713"/>
            <a:ext cx="7780458" cy="830997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Классический TRALI </a:t>
            </a:r>
            <a:r>
              <a:rPr lang="ru-RU" sz="2400" b="1" kern="0" dirty="0" smtClean="0">
                <a:solidFill>
                  <a:schemeClr val="bg1"/>
                </a:solidFill>
              </a:rPr>
              <a:t>– </a:t>
            </a:r>
            <a:r>
              <a:rPr lang="ru-RU" sz="2400" b="1" kern="0" dirty="0">
                <a:solidFill>
                  <a:schemeClr val="bg1"/>
                </a:solidFill>
              </a:rPr>
              <a:t>рентгенограмма </a:t>
            </a:r>
            <a:r>
              <a:rPr lang="ru-RU" sz="2400" b="1" kern="0" dirty="0" smtClean="0">
                <a:solidFill>
                  <a:schemeClr val="bg1"/>
                </a:solidFill>
              </a:rPr>
              <a:t/>
            </a:r>
            <a:br>
              <a:rPr lang="ru-RU" sz="2400" b="1" kern="0" dirty="0" smtClean="0">
                <a:solidFill>
                  <a:schemeClr val="bg1"/>
                </a:solidFill>
              </a:rPr>
            </a:br>
            <a:r>
              <a:rPr lang="ru-RU" sz="2400" b="1" kern="0" dirty="0" smtClean="0">
                <a:solidFill>
                  <a:schemeClr val="bg1"/>
                </a:solidFill>
              </a:rPr>
              <a:t>органов </a:t>
            </a:r>
            <a:r>
              <a:rPr lang="ru-RU" sz="2400" b="1" kern="0" dirty="0">
                <a:solidFill>
                  <a:schemeClr val="bg1"/>
                </a:solidFill>
              </a:rPr>
              <a:t>грудной клетки</a:t>
            </a:r>
          </a:p>
        </p:txBody>
      </p:sp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1116013" y="6547221"/>
            <a:ext cx="3455987" cy="3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 i="1" dirty="0">
                <a:cs typeface="Arial" pitchFamily="34" charset="0"/>
              </a:rPr>
              <a:t>Looney et al. Chest 2004;126:249</a:t>
            </a:r>
            <a:endParaRPr lang="en-US" sz="1600" i="1" dirty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2" y="4397672"/>
            <a:ext cx="3167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сразу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после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трансфузии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4397672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через день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95" y="1772816"/>
            <a:ext cx="3164473" cy="259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96278"/>
            <a:ext cx="3168352" cy="260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116013" y="620713"/>
            <a:ext cx="3455987" cy="3927477"/>
            <a:chOff x="1116013" y="620713"/>
            <a:chExt cx="3455987" cy="3927477"/>
          </a:xfrm>
        </p:grpSpPr>
        <p:sp>
          <p:nvSpPr>
            <p:cNvPr id="10247" name="Text Box 4"/>
            <p:cNvSpPr txBox="1">
              <a:spLocks noChangeArrowheads="1"/>
            </p:cNvSpPr>
            <p:nvPr/>
          </p:nvSpPr>
          <p:spPr bwMode="auto">
            <a:xfrm>
              <a:off x="1116013" y="3786190"/>
              <a:ext cx="345598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990000"/>
                  </a:solidFill>
                </a:rPr>
                <a:t>1. </a:t>
              </a:r>
              <a:r>
                <a:rPr lang="ru-RU" sz="2200" b="1" dirty="0">
                  <a:solidFill>
                    <a:srgbClr val="990000"/>
                  </a:solidFill>
                </a:rPr>
                <a:t>После </a:t>
              </a:r>
              <a:r>
                <a:rPr lang="ru-RU" sz="2200" b="1" dirty="0" smtClean="0">
                  <a:solidFill>
                    <a:srgbClr val="990000"/>
                  </a:solidFill>
                </a:rPr>
                <a:t>трансфузии</a:t>
              </a:r>
              <a:br>
                <a:rPr lang="ru-RU" sz="2200" b="1" dirty="0" smtClean="0">
                  <a:solidFill>
                    <a:srgbClr val="990000"/>
                  </a:solidFill>
                </a:rPr>
              </a:br>
              <a:r>
                <a:rPr lang="ru-RU" sz="2200" b="1" dirty="0" smtClean="0">
                  <a:solidFill>
                    <a:srgbClr val="990000"/>
                  </a:solidFill>
                </a:rPr>
                <a:t>    плазмы</a:t>
              </a:r>
              <a:endParaRPr lang="ru-RU" sz="2200" b="1" dirty="0">
                <a:solidFill>
                  <a:srgbClr val="990000"/>
                </a:solidFill>
              </a:endParaRPr>
            </a:p>
          </p:txBody>
        </p:sp>
        <p:pic>
          <p:nvPicPr>
            <p:cNvPr id="9" name="Рисунок 8" descr="Untitled-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013" y="620713"/>
              <a:ext cx="3455987" cy="2821600"/>
            </a:xfrm>
            <a:prstGeom prst="rect">
              <a:avLst/>
            </a:prstGeom>
            <a:ln w="12700">
              <a:solidFill>
                <a:srgbClr val="993300"/>
              </a:solidFill>
            </a:ln>
          </p:spPr>
        </p:pic>
      </p:grpSp>
      <p:grpSp>
        <p:nvGrpSpPr>
          <p:cNvPr id="12" name="Группа 11"/>
          <p:cNvGrpSpPr/>
          <p:nvPr/>
        </p:nvGrpSpPr>
        <p:grpSpPr>
          <a:xfrm>
            <a:off x="4741046" y="692696"/>
            <a:ext cx="3963986" cy="3934918"/>
            <a:chOff x="4786314" y="620713"/>
            <a:chExt cx="3963986" cy="3934918"/>
          </a:xfrm>
        </p:grpSpPr>
        <p:sp>
          <p:nvSpPr>
            <p:cNvPr id="10245" name="Text Box 7"/>
            <p:cNvSpPr txBox="1">
              <a:spLocks noChangeArrowheads="1"/>
            </p:cNvSpPr>
            <p:nvPr/>
          </p:nvSpPr>
          <p:spPr bwMode="auto">
            <a:xfrm>
              <a:off x="4786314" y="3786190"/>
              <a:ext cx="396398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200" b="1" dirty="0">
                  <a:solidFill>
                    <a:srgbClr val="990000"/>
                  </a:solidFill>
                </a:rPr>
                <a:t>2. После введения </a:t>
              </a:r>
              <a:r>
                <a:rPr lang="ru-RU" sz="2200" b="1" dirty="0" smtClean="0">
                  <a:solidFill>
                    <a:srgbClr val="990000"/>
                  </a:solidFill>
                </a:rPr>
                <a:t>лазикса </a:t>
              </a:r>
              <a:br>
                <a:rPr lang="ru-RU" sz="2200" b="1" dirty="0" smtClean="0">
                  <a:solidFill>
                    <a:srgbClr val="990000"/>
                  </a:solidFill>
                </a:rPr>
              </a:br>
              <a:r>
                <a:rPr lang="ru-RU" sz="2200" b="1" dirty="0" smtClean="0">
                  <a:solidFill>
                    <a:srgbClr val="990000"/>
                  </a:solidFill>
                </a:rPr>
                <a:t>    и </a:t>
              </a:r>
              <a:r>
                <a:rPr lang="ru-RU" sz="2200" b="1" dirty="0" err="1" smtClean="0">
                  <a:solidFill>
                    <a:srgbClr val="990000"/>
                  </a:solidFill>
                </a:rPr>
                <a:t>метилпреднизолона</a:t>
              </a:r>
              <a:endParaRPr lang="ru-RU" sz="2200" b="1" dirty="0">
                <a:solidFill>
                  <a:srgbClr val="990000"/>
                </a:solidFill>
              </a:endParaRPr>
            </a:p>
          </p:txBody>
        </p:sp>
        <p:pic>
          <p:nvPicPr>
            <p:cNvPr id="10" name="Рисунок 9" descr="Untitled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6314" y="620713"/>
              <a:ext cx="3432351" cy="2808287"/>
            </a:xfrm>
            <a:prstGeom prst="rect">
              <a:avLst/>
            </a:prstGeom>
            <a:ln w="12700">
              <a:solidFill>
                <a:srgbClr val="910000"/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aquet.ru/files/products/1197473229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615365"/>
            <a:ext cx="7767502" cy="49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5318" y="2448071"/>
            <a:ext cx="7768197" cy="1938992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При получении надлежащей респираторной поддержки у 80% пациентов с TRALI- синдромом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течение </a:t>
            </a:r>
            <a:r>
              <a:rPr lang="ru-RU" sz="2400" b="1" dirty="0" smtClean="0">
                <a:solidFill>
                  <a:schemeClr val="bg1"/>
                </a:solidFill>
              </a:rPr>
              <a:t>48</a:t>
            </a:r>
            <a:r>
              <a:rPr lang="en-US" sz="2400" b="1" dirty="0" smtClean="0">
                <a:solidFill>
                  <a:schemeClr val="bg1"/>
                </a:solidFill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</a:rPr>
              <a:t>96 </a:t>
            </a:r>
            <a:r>
              <a:rPr lang="ru-RU" sz="2400" b="1" dirty="0">
                <a:solidFill>
                  <a:schemeClr val="bg1"/>
                </a:solidFill>
              </a:rPr>
              <a:t>часов происходит  улучшение симптоматики после первичного повреждения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</a:t>
            </a:r>
            <a:r>
              <a:rPr lang="ru-RU" sz="2400" b="1" dirty="0">
                <a:solidFill>
                  <a:schemeClr val="bg1"/>
                </a:solidFill>
              </a:rPr>
              <a:t>восстанавливается состояние легких.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cs typeface="Arial" pitchFamily="34" charset="0"/>
              </a:rPr>
              <a:t>El </a:t>
            </a:r>
            <a:r>
              <a:rPr lang="en-US" sz="1600" i="1" dirty="0" err="1">
                <a:cs typeface="Arial" pitchFamily="34" charset="0"/>
              </a:rPr>
              <a:t>KenzH</a:t>
            </a:r>
            <a:r>
              <a:rPr lang="en-US" sz="1600" i="1" dirty="0">
                <a:cs typeface="Arial" pitchFamily="34" charset="0"/>
              </a:rPr>
              <a:t>., Van der Linden P. Transfusion-related acute lung injury. </a:t>
            </a:r>
            <a:r>
              <a:rPr lang="en-US" sz="1600" i="1" dirty="0" smtClean="0">
                <a:cs typeface="Arial" pitchFamily="34" charset="0"/>
              </a:rPr>
              <a:t/>
            </a:r>
            <a:br>
              <a:rPr lang="en-US" sz="1600" i="1" dirty="0" smtClean="0">
                <a:cs typeface="Arial" pitchFamily="34" charset="0"/>
              </a:rPr>
            </a:br>
            <a:r>
              <a:rPr lang="en-US" sz="1600" i="1" dirty="0" smtClean="0">
                <a:cs typeface="Arial" pitchFamily="34" charset="0"/>
              </a:rPr>
              <a:t>Eur</a:t>
            </a:r>
            <a:r>
              <a:rPr lang="en-US" sz="1600" i="1" dirty="0">
                <a:cs typeface="Arial" pitchFamily="34" charset="0"/>
              </a:rPr>
              <a:t>. J. </a:t>
            </a:r>
            <a:r>
              <a:rPr lang="en-US" sz="1600" i="1" dirty="0" err="1">
                <a:cs typeface="Arial" pitchFamily="34" charset="0"/>
              </a:rPr>
              <a:t>Anaesthesiol</a:t>
            </a:r>
            <a:r>
              <a:rPr lang="en-US" sz="1600" i="1" dirty="0">
                <a:cs typeface="Arial" pitchFamily="34" charset="0"/>
              </a:rPr>
              <a:t>. </a:t>
            </a:r>
            <a:r>
              <a:rPr lang="en-US" sz="1600" i="1" dirty="0" smtClean="0">
                <a:cs typeface="Arial" pitchFamily="34" charset="0"/>
              </a:rPr>
              <a:t>2014;31:345–350</a:t>
            </a:r>
            <a:r>
              <a:rPr lang="en-US" sz="1600" i="1" dirty="0">
                <a:cs typeface="Arial" pitchFamily="34" charset="0"/>
              </a:rPr>
              <a:t>.</a:t>
            </a:r>
            <a:endParaRPr lang="ru-RU" sz="1600" i="1" dirty="0"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3" y="5597593"/>
            <a:ext cx="936625" cy="12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  <a:latin typeface="+mn-lt"/>
              </a:rPr>
              <a:t>Серьезные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не</a:t>
            </a:r>
            <a:r>
              <a:rPr lang="ru-RU" sz="2400" b="1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инфекционные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последствия трансфузии</a:t>
            </a:r>
            <a:endParaRPr lang="ru-RU" sz="24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60768"/>
              </p:ext>
            </p:extLst>
          </p:nvPr>
        </p:nvGraphicFramePr>
        <p:xfrm>
          <a:off x="1115616" y="1696720"/>
          <a:ext cx="7777559" cy="346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6873"/>
                <a:gridCol w="1605000"/>
                <a:gridCol w="39456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Тип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Смертность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Заболеваемость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Гемолиз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10%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Почечная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недостаточность</a:t>
                      </a:r>
                      <a:endParaRPr lang="ru-RU" sz="1600" b="1" kern="1200" dirty="0" smtClean="0">
                        <a:effectLst/>
                      </a:endParaRPr>
                    </a:p>
                    <a:p>
                      <a:r>
                        <a:rPr lang="en-US" sz="1600" b="1" kern="1200" dirty="0" err="1" smtClean="0">
                          <a:effectLst/>
                        </a:rPr>
                        <a:t>Шок</a:t>
                      </a:r>
                      <a:r>
                        <a:rPr lang="en-US" sz="1600" b="1" kern="1200" dirty="0" smtClean="0">
                          <a:effectLst/>
                        </a:rPr>
                        <a:t>. ДВС</a:t>
                      </a:r>
                      <a:r>
                        <a:rPr lang="ru-RU" sz="1600" b="1" kern="1200" dirty="0" smtClean="0">
                          <a:effectLst/>
                        </a:rPr>
                        <a:t>-синдром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Анафилаксия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&lt;5%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Трансплантат</a:t>
                      </a:r>
                      <a:r>
                        <a:rPr lang="ru-RU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против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хозяина</a:t>
                      </a:r>
                      <a:r>
                        <a:rPr lang="ru-RU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заболевания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&gt;75%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Профузная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диарея</a:t>
                      </a:r>
                      <a:r>
                        <a:rPr lang="en-US" sz="1600" b="1" kern="1200" dirty="0" smtClean="0">
                          <a:effectLst/>
                        </a:rPr>
                        <a:t>. </a:t>
                      </a:r>
                      <a:r>
                        <a:rPr lang="en-US" sz="1600" b="1" kern="1200" dirty="0" err="1" smtClean="0">
                          <a:effectLst/>
                        </a:rPr>
                        <a:t>Гепатоцеллюлярное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повреждение</a:t>
                      </a:r>
                      <a:r>
                        <a:rPr lang="en-US" sz="1600" b="1" kern="1200" dirty="0" smtClean="0">
                          <a:effectLst/>
                        </a:rPr>
                        <a:t>. </a:t>
                      </a:r>
                      <a:r>
                        <a:rPr lang="en-US" sz="1600" b="1" kern="1200" dirty="0" err="1" smtClean="0">
                          <a:effectLst/>
                        </a:rPr>
                        <a:t>Панцитопения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effectLst/>
                        </a:rPr>
                        <a:t>TACO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1‒8%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Увеличение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длительности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пребывания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effectLst/>
                        </a:rPr>
                        <a:t>TRALI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5‒20%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Дыхательная</a:t>
                      </a:r>
                      <a:r>
                        <a:rPr lang="en-US" sz="1600" b="1" kern="120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недостаточность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effectLst/>
                        </a:rPr>
                        <a:t>Иммуномодуляция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800000"/>
                          </a:solidFill>
                          <a:effectLst/>
                        </a:rPr>
                        <a:t>?</a:t>
                      </a:r>
                      <a:endParaRPr lang="ru-RU" sz="16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effectLst/>
                        </a:rPr>
                        <a:t>Увеличение количества инфекционных</a:t>
                      </a:r>
                      <a:r>
                        <a:rPr lang="ru-RU" sz="1600" b="1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осложнений. Увеличение повторных</a:t>
                      </a:r>
                      <a:r>
                        <a:rPr lang="ru-RU" sz="1600" b="1" kern="1200" baseline="0" dirty="0" smtClean="0">
                          <a:effectLst/>
                        </a:rPr>
                        <a:t> </a:t>
                      </a:r>
                      <a:r>
                        <a:rPr lang="en-US" sz="1600" b="1" kern="1200" dirty="0" err="1" smtClean="0">
                          <a:effectLst/>
                        </a:rPr>
                        <a:t>онкопроцессов</a:t>
                      </a:r>
                      <a:r>
                        <a:rPr lang="ru-RU" sz="1600" b="1" kern="1200" dirty="0" smtClean="0">
                          <a:effectLst/>
                        </a:rPr>
                        <a:t>.</a:t>
                      </a:r>
                      <a:endParaRPr lang="ru-RU" sz="16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inteltek\Slaids\2014\08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" y="18016"/>
            <a:ext cx="5636696" cy="6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5318" y="2828835"/>
            <a:ext cx="7768197" cy="1200329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Эффективность иммунологической терапии кортикостероидами не доказана и,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следовательно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>
                <a:solidFill>
                  <a:schemeClr val="bg1"/>
                </a:solidFill>
              </a:rPr>
              <a:t>рекомендуется.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cs typeface="Arial" pitchFamily="34" charset="0"/>
              </a:rPr>
              <a:t>Wheeler A.P., Bernard G.R. Acute lung </a:t>
            </a:r>
            <a:r>
              <a:rPr lang="en-US" sz="1600" i="1" dirty="0" err="1">
                <a:cs typeface="Arial" pitchFamily="34" charset="0"/>
              </a:rPr>
              <a:t>ingury</a:t>
            </a:r>
            <a:r>
              <a:rPr lang="en-US" sz="1600" i="1" dirty="0">
                <a:cs typeface="Arial" pitchFamily="34" charset="0"/>
              </a:rPr>
              <a:t> and the acute respiratory distress syndrome: </a:t>
            </a:r>
            <a:r>
              <a:rPr lang="en-US" sz="1600" i="1" dirty="0" smtClean="0">
                <a:cs typeface="Arial" pitchFamily="34" charset="0"/>
              </a:rPr>
              <a:t/>
            </a:r>
            <a:br>
              <a:rPr lang="en-US" sz="1600" i="1" dirty="0" smtClean="0">
                <a:cs typeface="Arial" pitchFamily="34" charset="0"/>
              </a:rPr>
            </a:br>
            <a:r>
              <a:rPr lang="en-US" sz="1600" i="1" dirty="0" smtClean="0">
                <a:cs typeface="Arial" pitchFamily="34" charset="0"/>
              </a:rPr>
              <a:t>a </a:t>
            </a:r>
            <a:r>
              <a:rPr lang="en-US" sz="1600" i="1" dirty="0">
                <a:cs typeface="Arial" pitchFamily="34" charset="0"/>
              </a:rPr>
              <a:t>clinical review. Lancet 2007;369:1553-1564.</a:t>
            </a:r>
            <a:endParaRPr lang="ru-RU" sz="1600" i="1" dirty="0">
              <a:cs typeface="Arial" pitchFamily="34" charset="0"/>
            </a:endParaRPr>
          </a:p>
        </p:txBody>
      </p:sp>
      <p:pic>
        <p:nvPicPr>
          <p:cNvPr id="7170" name="Picture 2" descr="http://pixhst.com/avaxhome/2007-05-27/thelanc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4321175" cy="8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chemeClr val="bg1"/>
                </a:solidFill>
              </a:rPr>
              <a:t>Профилактика TRALI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16013" y="1268413"/>
            <a:ext cx="7777162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/>
            <a:r>
              <a:rPr lang="en-US" sz="2000" b="1" i="1">
                <a:solidFill>
                  <a:srgbClr val="990000"/>
                </a:solidFill>
              </a:rPr>
              <a:t>Обычный  раствор </a:t>
            </a:r>
            <a:r>
              <a:rPr lang="ru-RU" sz="2000" b="1" i="1">
                <a:solidFill>
                  <a:srgbClr val="990000"/>
                </a:solidFill>
              </a:rPr>
              <a:t> СЗП</a:t>
            </a:r>
            <a:endParaRPr lang="en-US" sz="2000" b="1" i="1">
              <a:solidFill>
                <a:srgbClr val="990000"/>
              </a:solidFill>
            </a:endParaRPr>
          </a:p>
          <a:p>
            <a:pPr indent="268288">
              <a:spcBef>
                <a:spcPct val="30000"/>
              </a:spcBef>
            </a:pPr>
            <a:r>
              <a:rPr lang="ru-RU" sz="2000"/>
              <a:t>Анти-HLA антитела можно обнаружить примерно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</a:t>
            </a:r>
            <a:r>
              <a:rPr lang="ru-RU" sz="2000"/>
              <a:t>в </a:t>
            </a:r>
            <a:r>
              <a:rPr lang="ru-RU" sz="2000" b="1">
                <a:solidFill>
                  <a:srgbClr val="910000"/>
                </a:solidFill>
              </a:rPr>
              <a:t>22%</a:t>
            </a:r>
            <a:r>
              <a:rPr lang="ru-RU" sz="2000"/>
              <a:t> образцов крови, большей частью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</a:t>
            </a:r>
            <a:r>
              <a:rPr lang="ru-RU" sz="2000"/>
              <a:t>от многорожавших женщин</a:t>
            </a:r>
            <a:r>
              <a:rPr lang="en-US" sz="2000" baseline="30000"/>
              <a:t/>
            </a:r>
            <a:br>
              <a:rPr lang="en-US" sz="2000" baseline="30000"/>
            </a:br>
            <a:r>
              <a:rPr lang="en-US" sz="1000" baseline="30000"/>
              <a:t/>
            </a:r>
            <a:br>
              <a:rPr lang="en-US" sz="1000" baseline="30000"/>
            </a:br>
            <a:r>
              <a:rPr lang="en-US" sz="2000" baseline="30000"/>
              <a:t>    </a:t>
            </a:r>
            <a:r>
              <a:rPr lang="ru-RU" sz="2000"/>
              <a:t> </a:t>
            </a:r>
            <a:r>
              <a:rPr lang="en-US" sz="2000"/>
              <a:t> </a:t>
            </a:r>
            <a:r>
              <a:rPr lang="ru-RU" sz="2000"/>
              <a:t>Следовательно, для профилактики </a:t>
            </a:r>
            <a:r>
              <a:rPr lang="ru-RU" sz="2000">
                <a:solidFill>
                  <a:srgbClr val="990000"/>
                </a:solidFill>
              </a:rPr>
              <a:t>TRALI</a:t>
            </a:r>
            <a:r>
              <a:rPr lang="ru-RU" sz="2000"/>
              <a:t>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     </a:t>
            </a:r>
            <a:r>
              <a:rPr lang="ru-RU" sz="2000"/>
              <a:t>предлагаются следующие меры: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116013" y="3500438"/>
            <a:ext cx="7777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ru-RU" sz="2000" b="1" dirty="0"/>
              <a:t>Исключение доноров женского пола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     </a:t>
            </a:r>
            <a:r>
              <a:rPr lang="ru-RU" sz="2000" b="1" dirty="0"/>
              <a:t>может снизить риск</a:t>
            </a:r>
            <a:endParaRPr lang="en-US" sz="2000" b="1" dirty="0"/>
          </a:p>
          <a:p>
            <a:pPr indent="268288">
              <a:buClr>
                <a:srgbClr val="990000"/>
              </a:buClr>
              <a:buFont typeface="Wingdings" pitchFamily="2" charset="2"/>
              <a:buNone/>
            </a:pPr>
            <a:r>
              <a:rPr lang="en-US" sz="2000" b="1" dirty="0"/>
              <a:t> </a:t>
            </a:r>
            <a:r>
              <a:rPr lang="ru-RU" sz="2000" b="1" dirty="0"/>
              <a:t>возникновения </a:t>
            </a:r>
            <a:r>
              <a:rPr lang="ru-RU" sz="2000" dirty="0">
                <a:solidFill>
                  <a:srgbClr val="990000"/>
                </a:solidFill>
              </a:rPr>
              <a:t>TRAL</a:t>
            </a:r>
            <a:r>
              <a:rPr lang="en-US" sz="2000" dirty="0">
                <a:solidFill>
                  <a:srgbClr val="990000"/>
                </a:solidFill>
              </a:rPr>
              <a:t>I</a:t>
            </a:r>
            <a:endParaRPr lang="ru-RU" sz="2000" dirty="0"/>
          </a:p>
          <a:p>
            <a:pPr indent="268288"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ru-RU" sz="2000" dirty="0" err="1"/>
              <a:t>Лейкодеплеция</a:t>
            </a:r>
            <a:r>
              <a:rPr lang="ru-RU" sz="2000" dirty="0"/>
              <a:t> плазмы сегодня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ru-RU" sz="2000" dirty="0"/>
              <a:t>широко применяется</a:t>
            </a:r>
            <a:r>
              <a:rPr lang="en-US" sz="2000" dirty="0"/>
              <a:t> </a:t>
            </a:r>
            <a:r>
              <a:rPr lang="ru-RU" sz="2000" dirty="0"/>
              <a:t>и рекомендуется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ru-RU" sz="2000" dirty="0"/>
              <a:t>для сокращения всех типов рисков,</a:t>
            </a:r>
            <a:endParaRPr lang="en-US" sz="2000" dirty="0"/>
          </a:p>
          <a:p>
            <a:pPr indent="268288">
              <a:buClr>
                <a:srgbClr val="990000"/>
              </a:buClr>
              <a:buFont typeface="Wingdings" pitchFamily="2" charset="2"/>
              <a:buNone/>
            </a:pPr>
            <a:r>
              <a:rPr lang="en-US" sz="2000" dirty="0"/>
              <a:t> </a:t>
            </a:r>
            <a:r>
              <a:rPr lang="ru-RU" sz="2000" dirty="0"/>
              <a:t>вызванных лейкоцитами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13175"/>
            <a:ext cx="3025775" cy="2657475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ТАСО (</a:t>
            </a:r>
            <a:r>
              <a:rPr lang="en-US" b="1" dirty="0">
                <a:solidFill>
                  <a:srgbClr val="FF0000"/>
                </a:solidFill>
              </a:rPr>
              <a:t>transfusion-associated circulatory overload)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Перегрузка объемом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78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TACO</a:t>
            </a:r>
            <a:r>
              <a:rPr lang="ru-RU" b="1" dirty="0" smtClean="0">
                <a:solidFill>
                  <a:schemeClr val="bg1"/>
                </a:solidFill>
              </a:rPr>
              <a:t>-синдром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1823256"/>
            <a:ext cx="7777162" cy="32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Развивается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sz="2000" b="1" dirty="0"/>
              <a:t>в </a:t>
            </a:r>
            <a:r>
              <a:rPr lang="ru-RU" sz="2000" b="1" dirty="0">
                <a:solidFill>
                  <a:srgbClr val="FF0000"/>
                </a:solidFill>
              </a:rPr>
              <a:t>1–8%</a:t>
            </a:r>
            <a:r>
              <a:rPr lang="ru-RU" sz="2000" b="1" dirty="0"/>
              <a:t> случаев всех трансфузий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</a:rPr>
              <a:t>2-я</a:t>
            </a:r>
            <a:r>
              <a:rPr lang="ru-RU" sz="2000" b="1" dirty="0"/>
              <a:t> самая частая причина </a:t>
            </a:r>
            <a:r>
              <a:rPr lang="ru-RU" sz="2000" b="1" dirty="0" err="1" smtClean="0"/>
              <a:t>трансфузионно</a:t>
            </a:r>
            <a:r>
              <a:rPr lang="ru-RU" sz="2000" b="1" dirty="0" smtClean="0"/>
              <a:t>-ассоциированной смерти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В среднем </a:t>
            </a:r>
            <a:r>
              <a:rPr lang="ru-RU" sz="2000" b="1" dirty="0">
                <a:solidFill>
                  <a:srgbClr val="FF0000"/>
                </a:solidFill>
              </a:rPr>
              <a:t>15%</a:t>
            </a:r>
            <a:r>
              <a:rPr lang="ru-RU" sz="2000" b="1" dirty="0"/>
              <a:t> смертности – по причине трансфузии (с 2007 г.</a:t>
            </a:r>
            <a:r>
              <a:rPr lang="ru-RU" sz="2000" b="1" dirty="0" smtClean="0"/>
              <a:t>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Гидростатический отек легких вследствие трансфузии</a:t>
            </a:r>
          </a:p>
        </p:txBody>
      </p:sp>
    </p:spTree>
    <p:extLst>
      <p:ext uri="{BB962C8B-B14F-4D97-AF65-F5344CB8AC3E}">
        <p14:creationId xmlns:p14="http://schemas.microsoft.com/office/powerpoint/2010/main" val="21680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ТАСО в отделении интенсивной терапии</a:t>
            </a:r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1116013" y="1340768"/>
            <a:ext cx="777716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112" indent="0" eaLnBrk="1" hangingPunct="1">
              <a:buClr>
                <a:srgbClr val="990000"/>
              </a:buClr>
            </a:pPr>
            <a:r>
              <a:rPr lang="ru-RU" sz="2000" b="1" dirty="0" err="1"/>
              <a:t>Проспективное</a:t>
            </a:r>
            <a:r>
              <a:rPr lang="ru-RU" sz="2000" b="1" dirty="0"/>
              <a:t> </a:t>
            </a:r>
            <a:r>
              <a:rPr lang="ru-RU" sz="2000" b="1" dirty="0" smtClean="0"/>
              <a:t>обсервационное </a:t>
            </a:r>
            <a:r>
              <a:rPr lang="ru-RU" sz="2000" b="1" dirty="0"/>
              <a:t>исследование в отделении интенсивной терапии.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у </a:t>
            </a:r>
            <a:r>
              <a:rPr lang="ru-RU" sz="2000" b="1" dirty="0">
                <a:solidFill>
                  <a:srgbClr val="FF0000"/>
                </a:solidFill>
              </a:rPr>
              <a:t>6%</a:t>
            </a:r>
            <a:r>
              <a:rPr lang="ru-RU" sz="2000" b="1" dirty="0"/>
              <a:t> из </a:t>
            </a:r>
            <a:r>
              <a:rPr lang="ru-RU" sz="2000" b="1" dirty="0">
                <a:solidFill>
                  <a:srgbClr val="FF0000"/>
                </a:solidFill>
              </a:rPr>
              <a:t>901</a:t>
            </a:r>
            <a:r>
              <a:rPr lang="ru-RU" sz="2000" b="1" dirty="0"/>
              <a:t> пациента после трансфузии развился ТАСО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/>
              <a:t>По </a:t>
            </a:r>
            <a:r>
              <a:rPr lang="ru-RU" sz="2000" b="1" dirty="0"/>
              <a:t>сравнению с контрольный группой в случае ТАСО </a:t>
            </a:r>
            <a:r>
              <a:rPr lang="ru-RU" sz="2000" b="1" dirty="0" smtClean="0"/>
              <a:t>регистрировалось: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более </a:t>
            </a:r>
            <a:r>
              <a:rPr lang="ru-RU" sz="2000" b="1" dirty="0">
                <a:solidFill>
                  <a:srgbClr val="FF0000"/>
                </a:solidFill>
              </a:rPr>
              <a:t>положительный жидкостный баланс </a:t>
            </a:r>
            <a:r>
              <a:rPr lang="ru-RU" sz="2000" b="1" dirty="0">
                <a:solidFill>
                  <a:srgbClr val="000000"/>
                </a:solidFill>
              </a:rPr>
              <a:t>(1,4 л </a:t>
            </a:r>
            <a:r>
              <a:rPr lang="ru-RU" sz="2000" b="1" dirty="0" err="1">
                <a:solidFill>
                  <a:srgbClr val="000000"/>
                </a:solidFill>
              </a:rPr>
              <a:t>vs</a:t>
            </a:r>
            <a:r>
              <a:rPr lang="ru-RU" sz="2000" b="1" dirty="0">
                <a:solidFill>
                  <a:srgbClr val="000000"/>
                </a:solidFill>
              </a:rPr>
              <a:t> 0,8 </a:t>
            </a:r>
            <a:r>
              <a:rPr lang="ru-RU" sz="2000" b="1" dirty="0" smtClean="0">
                <a:solidFill>
                  <a:srgbClr val="000000"/>
                </a:solidFill>
              </a:rPr>
              <a:t>л)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большее </a:t>
            </a:r>
            <a:r>
              <a:rPr lang="ru-RU" sz="2000" b="1" dirty="0">
                <a:solidFill>
                  <a:srgbClr val="000000"/>
                </a:solidFill>
              </a:rPr>
              <a:t>количество </a:t>
            </a:r>
            <a:r>
              <a:rPr lang="ru-RU" sz="2000" b="1" dirty="0" smtClean="0">
                <a:solidFill>
                  <a:srgbClr val="000000"/>
                </a:solidFill>
              </a:rPr>
              <a:t>введенной </a:t>
            </a:r>
            <a:r>
              <a:rPr lang="ru-RU" sz="2000" b="1" dirty="0">
                <a:solidFill>
                  <a:srgbClr val="FF0000"/>
                </a:solidFill>
              </a:rPr>
              <a:t>плазмы</a:t>
            </a:r>
            <a:r>
              <a:rPr lang="ru-RU" sz="2000" b="1" dirty="0">
                <a:solidFill>
                  <a:srgbClr val="000000"/>
                </a:solidFill>
              </a:rPr>
              <a:t> (0,4 л </a:t>
            </a:r>
            <a:r>
              <a:rPr lang="ru-RU" sz="2000" b="1" dirty="0" err="1">
                <a:solidFill>
                  <a:srgbClr val="000000"/>
                </a:solidFill>
              </a:rPr>
              <a:t>vs</a:t>
            </a:r>
            <a:r>
              <a:rPr lang="ru-RU" sz="2000" b="1" dirty="0">
                <a:solidFill>
                  <a:srgbClr val="000000"/>
                </a:solidFill>
              </a:rPr>
              <a:t> 0,07 </a:t>
            </a:r>
            <a:r>
              <a:rPr lang="ru-RU" sz="2000" b="1" dirty="0" smtClean="0">
                <a:solidFill>
                  <a:srgbClr val="000000"/>
                </a:solidFill>
              </a:rPr>
              <a:t>л)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выше </a:t>
            </a:r>
            <a:r>
              <a:rPr lang="ru-RU" sz="2000" b="1" dirty="0">
                <a:solidFill>
                  <a:srgbClr val="000000"/>
                </a:solidFill>
              </a:rPr>
              <a:t>была </a:t>
            </a:r>
            <a:r>
              <a:rPr lang="ru-RU" sz="2000" b="1" dirty="0">
                <a:solidFill>
                  <a:srgbClr val="FF0000"/>
                </a:solidFill>
              </a:rPr>
              <a:t>скорость трансфузии </a:t>
            </a:r>
            <a:r>
              <a:rPr lang="ru-RU" sz="2000" b="1" dirty="0">
                <a:solidFill>
                  <a:srgbClr val="000000"/>
                </a:solidFill>
              </a:rPr>
              <a:t>(225 мл/час </a:t>
            </a:r>
            <a:r>
              <a:rPr lang="ru-RU" sz="2000" b="1" dirty="0" err="1">
                <a:solidFill>
                  <a:srgbClr val="000000"/>
                </a:solidFill>
              </a:rPr>
              <a:t>vs</a:t>
            </a:r>
            <a:r>
              <a:rPr lang="ru-RU" sz="2000" b="1" dirty="0">
                <a:solidFill>
                  <a:srgbClr val="000000"/>
                </a:solidFill>
              </a:rPr>
              <a:t> 168 мл/час)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</a:rPr>
              <a:t>По сравнению с выборочной контрольный группой в случаях </a:t>
            </a:r>
            <a:r>
              <a:rPr lang="ru-RU" sz="2000" b="1" dirty="0" smtClean="0">
                <a:solidFill>
                  <a:srgbClr val="000000"/>
                </a:solidFill>
              </a:rPr>
              <a:t>ТАСО: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дисфункция </a:t>
            </a:r>
            <a:r>
              <a:rPr lang="ru-RU" sz="2000" b="1" dirty="0">
                <a:solidFill>
                  <a:srgbClr val="000000"/>
                </a:solidFill>
              </a:rPr>
              <a:t>левого желудочка увеличивала </a:t>
            </a:r>
            <a:r>
              <a:rPr lang="ru-RU" sz="2000" b="1" dirty="0" smtClean="0">
                <a:solidFill>
                  <a:srgbClr val="000000"/>
                </a:solidFill>
              </a:rPr>
              <a:t>риск 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ТАСО </a:t>
            </a:r>
            <a:r>
              <a:rPr lang="ru-RU" sz="2000" b="1" dirty="0">
                <a:solidFill>
                  <a:srgbClr val="000000"/>
                </a:solidFill>
              </a:rPr>
              <a:t>в </a:t>
            </a:r>
            <a:r>
              <a:rPr lang="ru-RU" sz="2000" b="1" dirty="0" smtClean="0">
                <a:solidFill>
                  <a:srgbClr val="000000"/>
                </a:solidFill>
              </a:rPr>
              <a:t>8,23 раза</a:t>
            </a: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введение </a:t>
            </a:r>
            <a:r>
              <a:rPr lang="ru-RU" sz="2000" b="1" dirty="0">
                <a:solidFill>
                  <a:srgbClr val="FF0000"/>
                </a:solidFill>
              </a:rPr>
              <a:t>плазмы</a:t>
            </a:r>
            <a:r>
              <a:rPr lang="ru-RU" sz="2000" b="1" dirty="0">
                <a:solidFill>
                  <a:srgbClr val="000000"/>
                </a:solidFill>
              </a:rPr>
              <a:t> для реверсии действия антикоагулянтов,  приводило к </a:t>
            </a:r>
            <a:r>
              <a:rPr lang="ru-RU" sz="2000" b="1" dirty="0"/>
              <a:t>увеличению риска ТАСО в 4,31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>
                <a:solidFill>
                  <a:srgbClr val="000000"/>
                </a:solidFill>
              </a:rPr>
              <a:t>(</a:t>
            </a:r>
            <a:r>
              <a:rPr lang="ru-RU" sz="2000" i="1" dirty="0">
                <a:solidFill>
                  <a:srgbClr val="000000"/>
                </a:solidFill>
              </a:rPr>
              <a:t>Важность использования Концентрата </a:t>
            </a:r>
            <a:r>
              <a:rPr lang="ru-RU" sz="2000" i="1" dirty="0" smtClean="0">
                <a:solidFill>
                  <a:srgbClr val="000000"/>
                </a:solidFill>
              </a:rPr>
              <a:t/>
            </a:r>
            <a:br>
              <a:rPr lang="ru-RU" sz="2000" i="1" dirty="0" smtClean="0">
                <a:solidFill>
                  <a:srgbClr val="000000"/>
                </a:solidFill>
              </a:rPr>
            </a:br>
            <a:r>
              <a:rPr lang="ru-RU" sz="2000" i="1" dirty="0" err="1" smtClean="0">
                <a:solidFill>
                  <a:srgbClr val="000000"/>
                </a:solidFill>
              </a:rPr>
              <a:t>Протромбинового</a:t>
            </a:r>
            <a:r>
              <a:rPr lang="ru-RU" sz="2000" i="1" dirty="0" smtClean="0">
                <a:solidFill>
                  <a:srgbClr val="000000"/>
                </a:solidFill>
              </a:rPr>
              <a:t> </a:t>
            </a:r>
            <a:r>
              <a:rPr lang="ru-RU" sz="2000" i="1" dirty="0">
                <a:solidFill>
                  <a:srgbClr val="000000"/>
                </a:solidFill>
              </a:rPr>
              <a:t>Комплекса)</a:t>
            </a: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1116013" y="6542088"/>
            <a:ext cx="4689088" cy="2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600" i="1" dirty="0">
                <a:cs typeface="Arial" pitchFamily="34" charset="0"/>
              </a:rPr>
              <a:t>Li et al. Transfusion 2011;51:</a:t>
            </a:r>
            <a:r>
              <a:rPr lang="it-IT" sz="1600" i="1" dirty="0" smtClean="0">
                <a:cs typeface="Arial" pitchFamily="34" charset="0"/>
              </a:rPr>
              <a:t>338</a:t>
            </a:r>
            <a:r>
              <a:rPr lang="ru-RU" sz="1600" i="1" dirty="0" smtClean="0">
                <a:cs typeface="Arial" pitchFamily="34" charset="0"/>
              </a:rPr>
              <a:t>–3</a:t>
            </a:r>
            <a:r>
              <a:rPr lang="it-IT" sz="1600" i="1" dirty="0" smtClean="0">
                <a:cs typeface="Arial" pitchFamily="34" charset="0"/>
              </a:rPr>
              <a:t>43</a:t>
            </a:r>
            <a:endParaRPr lang="en-US" sz="16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856" y="3068960"/>
            <a:ext cx="5040560" cy="331236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2"/>
          <p:cNvSpPr txBox="1">
            <a:spLocks/>
          </p:cNvSpPr>
          <p:nvPr/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Оценка риска</a:t>
            </a:r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1116013" y="1340768"/>
            <a:ext cx="777716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Положительный жидкостный баланс в течение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последних </a:t>
            </a:r>
            <a:r>
              <a:rPr lang="ru-RU" sz="2000" b="1" dirty="0">
                <a:solidFill>
                  <a:srgbClr val="FF0000"/>
                </a:solidFill>
              </a:rPr>
              <a:t>24 </a:t>
            </a:r>
            <a:r>
              <a:rPr lang="ru-RU" sz="2000" b="1" dirty="0" smtClean="0">
                <a:solidFill>
                  <a:srgbClr val="FF0000"/>
                </a:solidFill>
              </a:rPr>
              <a:t>часов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пациенты</a:t>
            </a:r>
            <a:r>
              <a:rPr lang="ru-RU" sz="2000" b="1" dirty="0">
                <a:solidFill>
                  <a:srgbClr val="000000"/>
                </a:solidFill>
              </a:rPr>
              <a:t>, у которых развился TACO были перегружены жидкостью до трансфузии (по измерениям </a:t>
            </a:r>
            <a:r>
              <a:rPr lang="ru-RU" sz="2000" b="1" dirty="0" smtClean="0">
                <a:solidFill>
                  <a:srgbClr val="000000"/>
                </a:solidFill>
              </a:rPr>
              <a:t>NT-</a:t>
            </a:r>
            <a:r>
              <a:rPr lang="ru-RU" sz="2000" b="1" dirty="0" err="1" smtClean="0">
                <a:solidFill>
                  <a:srgbClr val="000000"/>
                </a:solidFill>
              </a:rPr>
              <a:t>proBNP</a:t>
            </a:r>
            <a:r>
              <a:rPr lang="ru-RU" sz="2000" b="1" dirty="0" smtClean="0">
                <a:solidFill>
                  <a:srgbClr val="000000"/>
                </a:solidFill>
              </a:rPr>
              <a:t>)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1116013" y="6520376"/>
            <a:ext cx="34559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600" i="1" dirty="0">
                <a:cs typeface="Arial" pitchFamily="34" charset="0"/>
              </a:rPr>
              <a:t>Li et al. Transfusion 2011;51:</a:t>
            </a:r>
            <a:r>
              <a:rPr lang="it-IT" sz="1600" i="1" dirty="0" smtClean="0">
                <a:cs typeface="Arial" pitchFamily="34" charset="0"/>
              </a:rPr>
              <a:t>338–343</a:t>
            </a:r>
            <a:endParaRPr lang="en-US" sz="1600" i="1" dirty="0"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47864" y="3140968"/>
            <a:ext cx="4891586" cy="3172690"/>
            <a:chOff x="3347864" y="3140968"/>
            <a:chExt cx="4891586" cy="317269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140968"/>
              <a:ext cx="4891586" cy="3172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055251" y="5700594"/>
              <a:ext cx="947695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/>
                <a:t>Контроль </a:t>
              </a:r>
              <a:endParaRPr lang="ru-RU" sz="1100" dirty="0" smtClean="0"/>
            </a:p>
            <a:p>
              <a:pPr algn="ctr"/>
              <a:r>
                <a:rPr lang="ru-RU" sz="1100" dirty="0" smtClean="0"/>
                <a:t>перед </a:t>
              </a:r>
            </a:p>
            <a:p>
              <a:pPr algn="ctr"/>
              <a:r>
                <a:rPr lang="ru-RU" sz="1100" dirty="0" smtClean="0"/>
                <a:t>трансфузией</a:t>
              </a:r>
              <a:endParaRPr lang="ru-RU" sz="11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002946" y="5709156"/>
              <a:ext cx="993555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/>
                <a:t>Контроль </a:t>
              </a:r>
              <a:endParaRPr lang="ru-RU" sz="1100" dirty="0" smtClean="0"/>
            </a:p>
            <a:p>
              <a:pPr algn="ctr"/>
              <a:r>
                <a:rPr lang="ru-RU" sz="1100" dirty="0" smtClean="0"/>
                <a:t>После</a:t>
              </a:r>
            </a:p>
            <a:p>
              <a:pPr algn="ctr"/>
              <a:r>
                <a:rPr lang="ru-RU" sz="1100" dirty="0" smtClean="0"/>
                <a:t> </a:t>
              </a:r>
              <a:r>
                <a:rPr lang="ru-RU" sz="1100" dirty="0"/>
                <a:t>трансфузии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96501" y="5709156"/>
              <a:ext cx="1080948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TACO </a:t>
              </a:r>
              <a:endParaRPr lang="ru-RU" sz="1100" dirty="0" smtClean="0"/>
            </a:p>
            <a:p>
              <a:pPr algn="ctr"/>
              <a:r>
                <a:rPr lang="ru-RU" sz="1100" dirty="0" smtClean="0"/>
                <a:t>перед </a:t>
              </a:r>
            </a:p>
            <a:p>
              <a:pPr algn="ctr"/>
              <a:r>
                <a:rPr lang="ru-RU" sz="1100" dirty="0" smtClean="0"/>
                <a:t>трансфузией</a:t>
              </a:r>
              <a:endParaRPr lang="ru-RU" sz="11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077449" y="5702998"/>
              <a:ext cx="992453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 smtClean="0"/>
                <a:t>ТАСО</a:t>
              </a:r>
            </a:p>
            <a:p>
              <a:pPr algn="ctr"/>
              <a:r>
                <a:rPr lang="ru-RU" sz="1100" dirty="0" smtClean="0"/>
                <a:t> после</a:t>
              </a:r>
            </a:p>
            <a:p>
              <a:pPr algn="ctr"/>
              <a:r>
                <a:rPr lang="ru-RU" sz="1100" dirty="0" smtClean="0"/>
                <a:t> </a:t>
              </a:r>
              <a:r>
                <a:rPr lang="ru-RU" sz="1100" dirty="0"/>
                <a:t>трансфузии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4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Jack Daniel's Trans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Jack Daniel's Transf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Jack Daniel's Transf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2"/>
          <p:cNvSpPr txBox="1">
            <a:spLocks/>
          </p:cNvSpPr>
          <p:nvPr/>
        </p:nvSpPr>
        <p:spPr bwMode="auto">
          <a:xfrm>
            <a:off x="1112717" y="620713"/>
            <a:ext cx="7780458" cy="461665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 b="1" kern="0" dirty="0">
                <a:solidFill>
                  <a:schemeClr val="bg1"/>
                </a:solidFill>
              </a:rPr>
              <a:t>ТАСО в отделении интенсивной терапии</a:t>
            </a:r>
          </a:p>
        </p:txBody>
      </p:sp>
      <p:sp>
        <p:nvSpPr>
          <p:cNvPr id="8" name="object 4"/>
          <p:cNvSpPr txBox="1">
            <a:spLocks noChangeArrowheads="1"/>
          </p:cNvSpPr>
          <p:nvPr/>
        </p:nvSpPr>
        <p:spPr bwMode="auto">
          <a:xfrm>
            <a:off x="1116013" y="1772816"/>
            <a:ext cx="77771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</a:rPr>
              <a:t>Замедлить скорость </a:t>
            </a:r>
            <a:r>
              <a:rPr lang="ru-RU" sz="2000" b="1" dirty="0" smtClean="0">
                <a:solidFill>
                  <a:srgbClr val="000000"/>
                </a:solidFill>
              </a:rPr>
              <a:t>трансфузии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endParaRPr lang="ru-RU" sz="2000" b="1" dirty="0" smtClean="0">
              <a:solidFill>
                <a:srgbClr val="000000"/>
              </a:solidFill>
            </a:endParaRPr>
          </a:p>
          <a:p>
            <a:pPr marL="800100" lvl="1" indent="-342900" eaLnBrk="1" hangingPunct="1">
              <a:buClr>
                <a:srgbClr val="990000"/>
              </a:buCl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ААВВ </a:t>
            </a:r>
            <a:r>
              <a:rPr lang="ru-RU" sz="2000" b="1" dirty="0">
                <a:solidFill>
                  <a:srgbClr val="000000"/>
                </a:solidFill>
              </a:rPr>
              <a:t>техническое руководство </a:t>
            </a:r>
            <a:r>
              <a:rPr lang="ru-RU" sz="3200" b="1" dirty="0">
                <a:solidFill>
                  <a:srgbClr val="000000"/>
                </a:solidFill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</a:rPr>
              <a:t>2 – 4 </a:t>
            </a:r>
            <a:r>
              <a:rPr lang="ru-RU" sz="3200" b="1" dirty="0">
                <a:solidFill>
                  <a:srgbClr val="FF0000"/>
                </a:solidFill>
              </a:rPr>
              <a:t>мл/мин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для </a:t>
            </a:r>
            <a:r>
              <a:rPr lang="ru-RU" sz="2000" b="1" dirty="0" err="1">
                <a:solidFill>
                  <a:srgbClr val="000000"/>
                </a:solidFill>
              </a:rPr>
              <a:t>эритроцитарной</a:t>
            </a:r>
            <a:r>
              <a:rPr lang="ru-RU" sz="2000" b="1" dirty="0">
                <a:solidFill>
                  <a:srgbClr val="000000"/>
                </a:solidFill>
              </a:rPr>
              <a:t> массы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(</a:t>
            </a:r>
            <a:r>
              <a:rPr lang="ru-RU" sz="2000" b="1" dirty="0" err="1">
                <a:solidFill>
                  <a:srgbClr val="000000"/>
                </a:solidFill>
              </a:rPr>
              <a:t>скореее</a:t>
            </a:r>
            <a:r>
              <a:rPr lang="ru-RU" sz="2000" b="1" dirty="0">
                <a:solidFill>
                  <a:srgbClr val="000000"/>
                </a:solidFill>
              </a:rPr>
              <a:t> для плазмы и тромбоцитов!</a:t>
            </a:r>
            <a:r>
              <a:rPr lang="ru-RU" sz="2000" b="1" dirty="0" smtClean="0">
                <a:solidFill>
                  <a:srgbClr val="000000"/>
                </a:solidFill>
              </a:rPr>
              <a:t>)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endParaRPr lang="ru-RU" sz="20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</a:rPr>
              <a:t>Обзор </a:t>
            </a:r>
            <a:r>
              <a:rPr lang="ru-RU" sz="2000" b="1" dirty="0">
                <a:solidFill>
                  <a:srgbClr val="FF0000"/>
                </a:solidFill>
              </a:rPr>
              <a:t>47</a:t>
            </a:r>
            <a:r>
              <a:rPr lang="ru-RU" sz="2000" b="1" dirty="0">
                <a:solidFill>
                  <a:srgbClr val="000000"/>
                </a:solidFill>
              </a:rPr>
              <a:t> случаев TACO </a:t>
            </a:r>
            <a:r>
              <a:rPr lang="ru-RU" sz="2000" b="1" dirty="0" smtClean="0">
                <a:solidFill>
                  <a:srgbClr val="000000"/>
                </a:solidFill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1 – 48 </a:t>
            </a:r>
            <a:r>
              <a:rPr lang="ru-RU" sz="2000" b="1" dirty="0">
                <a:solidFill>
                  <a:srgbClr val="FF0000"/>
                </a:solidFill>
              </a:rPr>
              <a:t>мл/</a:t>
            </a:r>
            <a:r>
              <a:rPr lang="ru-RU" sz="2000" b="1" dirty="0" smtClean="0">
                <a:solidFill>
                  <a:srgbClr val="FF0000"/>
                </a:solidFill>
              </a:rPr>
              <a:t>мин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endParaRPr lang="ru-RU" sz="20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</a:rPr>
              <a:t>Скорость </a:t>
            </a:r>
            <a:r>
              <a:rPr lang="ru-RU" sz="2000" b="1" dirty="0" err="1" smtClean="0">
                <a:solidFill>
                  <a:srgbClr val="000000"/>
                </a:solidFill>
              </a:rPr>
              <a:t>инфузии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была выше в случаях ТАСО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по </a:t>
            </a:r>
            <a:r>
              <a:rPr lang="ru-RU" sz="2000" b="1" dirty="0">
                <a:solidFill>
                  <a:srgbClr val="000000"/>
                </a:solidFill>
              </a:rPr>
              <a:t>сравнению с группой контроля </a:t>
            </a:r>
            <a:r>
              <a:rPr lang="ru-RU" sz="2000" b="1" dirty="0" smtClean="0">
                <a:solidFill>
                  <a:srgbClr val="000000"/>
                </a:solidFill>
              </a:rPr>
              <a:t/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225 </a:t>
            </a:r>
            <a:r>
              <a:rPr lang="ru-RU" sz="2000" b="1" dirty="0" err="1">
                <a:solidFill>
                  <a:srgbClr val="FF0000"/>
                </a:solidFill>
              </a:rPr>
              <a:t>vs</a:t>
            </a:r>
            <a:r>
              <a:rPr lang="ru-RU" sz="2000" b="1" dirty="0">
                <a:solidFill>
                  <a:srgbClr val="FF0000"/>
                </a:solidFill>
              </a:rPr>
              <a:t> 168 мл/час</a:t>
            </a:r>
            <a:r>
              <a:rPr lang="ru-RU" sz="2000" b="1" dirty="0">
                <a:solidFill>
                  <a:srgbClr val="000000"/>
                </a:solidFill>
              </a:rPr>
              <a:t>; </a:t>
            </a:r>
            <a:r>
              <a:rPr lang="ru-RU" sz="2000" b="1" dirty="0">
                <a:solidFill>
                  <a:srgbClr val="FF0000"/>
                </a:solidFill>
              </a:rPr>
              <a:t>р=0,03</a:t>
            </a:r>
            <a:r>
              <a:rPr lang="ru-RU" sz="20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1126868" y="6308206"/>
            <a:ext cx="4689088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600" i="1" dirty="0">
                <a:cs typeface="Arial" pitchFamily="34" charset="0"/>
              </a:rPr>
              <a:t>Popovsky M. ISBT Science Series 2008; 3: </a:t>
            </a:r>
            <a:r>
              <a:rPr lang="fr-FR" sz="1600" i="1" dirty="0" smtClean="0">
                <a:cs typeface="Arial" pitchFamily="34" charset="0"/>
              </a:rPr>
              <a:t>166</a:t>
            </a:r>
            <a:r>
              <a:rPr lang="ru-RU" sz="1600" i="1" dirty="0" smtClean="0">
                <a:cs typeface="Arial" pitchFamily="34" charset="0"/>
              </a:rPr>
              <a:t>–1</a:t>
            </a:r>
            <a:r>
              <a:rPr lang="fr-FR" sz="1600" i="1" dirty="0" smtClean="0">
                <a:cs typeface="Arial" pitchFamily="34" charset="0"/>
              </a:rPr>
              <a:t>69</a:t>
            </a:r>
            <a:endParaRPr lang="fr-FR" sz="1600" i="1" dirty="0">
              <a:cs typeface="Arial" pitchFamily="34" charset="0"/>
            </a:endParaRPr>
          </a:p>
          <a:p>
            <a:pPr eaLnBrk="1" hangingPunct="1"/>
            <a:r>
              <a:rPr lang="fr-FR" sz="1600" i="1" dirty="0">
                <a:cs typeface="Arial" pitchFamily="34" charset="0"/>
              </a:rPr>
              <a:t>Li G, et al. Transfusion 2011; 51: </a:t>
            </a:r>
            <a:r>
              <a:rPr lang="fr-FR" sz="1600" i="1" dirty="0" smtClean="0">
                <a:cs typeface="Arial" pitchFamily="34" charset="0"/>
              </a:rPr>
              <a:t>338</a:t>
            </a:r>
            <a:r>
              <a:rPr lang="ru-RU" sz="1600" i="1" dirty="0" smtClean="0">
                <a:cs typeface="Arial" pitchFamily="34" charset="0"/>
              </a:rPr>
              <a:t>–3</a:t>
            </a:r>
            <a:r>
              <a:rPr lang="fr-FR" sz="1600" i="1" dirty="0" smtClean="0">
                <a:cs typeface="Arial" pitchFamily="34" charset="0"/>
              </a:rPr>
              <a:t>43</a:t>
            </a:r>
            <a:endParaRPr lang="en-US" sz="1600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TACO </a:t>
            </a:r>
            <a:r>
              <a:rPr lang="en-US" b="1" dirty="0" smtClean="0">
                <a:solidFill>
                  <a:schemeClr val="bg1"/>
                </a:solidFill>
              </a:rPr>
              <a:t>– </a:t>
            </a:r>
            <a:r>
              <a:rPr lang="ru-RU" b="1" dirty="0">
                <a:solidFill>
                  <a:schemeClr val="bg1"/>
                </a:solidFill>
              </a:rPr>
              <a:t>клинический случай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760"/>
            <a:ext cx="2559435" cy="251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2412927" cy="25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55" y="1268760"/>
            <a:ext cx="2440025" cy="25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46166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Клинический эффект </a:t>
            </a:r>
            <a:r>
              <a:rPr lang="en-US" b="1" dirty="0">
                <a:solidFill>
                  <a:schemeClr val="bg1"/>
                </a:solidFill>
              </a:rPr>
              <a:t>TACO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object 4"/>
          <p:cNvSpPr txBox="1">
            <a:spLocks noChangeArrowheads="1"/>
          </p:cNvSpPr>
          <p:nvPr/>
        </p:nvSpPr>
        <p:spPr bwMode="auto">
          <a:xfrm>
            <a:off x="1116013" y="1556792"/>
            <a:ext cx="77764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Увеличивает </a:t>
            </a:r>
            <a:r>
              <a:rPr lang="ru-RU" sz="2000" b="1" dirty="0" smtClean="0"/>
              <a:t>заболеваемость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</a:rPr>
              <a:t>21%</a:t>
            </a:r>
            <a:r>
              <a:rPr lang="ru-RU" sz="2000" b="1" dirty="0"/>
              <a:t> случаев </a:t>
            </a:r>
            <a:r>
              <a:rPr lang="ru-RU" sz="2000" b="1" dirty="0" smtClean="0"/>
              <a:t>критических </a:t>
            </a:r>
            <a:r>
              <a:rPr lang="ru-RU" sz="2000" b="1" dirty="0"/>
              <a:t>состояний </a:t>
            </a:r>
            <a:r>
              <a:rPr lang="ru-RU" sz="2000" i="1" dirty="0"/>
              <a:t>(</a:t>
            </a:r>
            <a:r>
              <a:rPr lang="ru-RU" sz="2000" i="1" dirty="0" err="1"/>
              <a:t>Robillard</a:t>
            </a:r>
            <a:r>
              <a:rPr lang="ru-RU" sz="2000" i="1" dirty="0"/>
              <a:t>)</a:t>
            </a:r>
            <a:r>
              <a:rPr lang="en-US" sz="2000" i="1" dirty="0"/>
              <a:t/>
            </a:r>
            <a:br>
              <a:rPr lang="en-US" sz="2000" i="1" dirty="0"/>
            </a:br>
            <a:endParaRPr lang="ru-RU" sz="2000" i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Увеличивает длительность пребывания в палате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 smtClean="0"/>
              <a:t>интенсивной </a:t>
            </a:r>
            <a:r>
              <a:rPr lang="ru-RU" sz="2000" b="1" dirty="0"/>
              <a:t>терапии </a:t>
            </a:r>
            <a:r>
              <a:rPr lang="ru-RU" sz="2000" i="1" dirty="0"/>
              <a:t>(</a:t>
            </a:r>
            <a:r>
              <a:rPr lang="ru-RU" sz="2000" i="1" dirty="0" err="1"/>
              <a:t>Li</a:t>
            </a:r>
            <a:r>
              <a:rPr lang="ru-RU" sz="2000" i="1" dirty="0"/>
              <a:t>, 2009</a:t>
            </a:r>
            <a:r>
              <a:rPr lang="ru-RU" sz="2000" i="1" dirty="0" smtClean="0"/>
              <a:t>)</a:t>
            </a:r>
            <a:r>
              <a:rPr lang="en-US" sz="2000" b="1" i="1" dirty="0"/>
              <a:t/>
            </a:r>
            <a:br>
              <a:rPr lang="en-US" sz="2000" b="1" i="1" dirty="0"/>
            </a:br>
            <a:endParaRPr lang="ru-RU" sz="2000" i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Увеличивает длительность пребывания в стационаре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i="1" dirty="0"/>
              <a:t>(</a:t>
            </a:r>
            <a:r>
              <a:rPr lang="ru-RU" sz="2000" i="1" dirty="0" err="1"/>
              <a:t>Popovsky</a:t>
            </a:r>
            <a:r>
              <a:rPr lang="ru-RU" sz="2000" i="1" dirty="0"/>
              <a:t>, 1996) 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2000" b="1" dirty="0"/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sz="2000" b="1" dirty="0"/>
              <a:t>Одна введенная единица </a:t>
            </a:r>
            <a:r>
              <a:rPr lang="ru-RU" sz="2000" b="1" dirty="0" err="1"/>
              <a:t>эритроцитарной</a:t>
            </a:r>
            <a:r>
              <a:rPr lang="ru-RU" sz="2000" b="1" dirty="0"/>
              <a:t> массы достаточно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 smtClean="0"/>
              <a:t>для </a:t>
            </a:r>
            <a:r>
              <a:rPr lang="ru-RU" sz="2000" b="1" dirty="0"/>
              <a:t>запуска реакции. </a:t>
            </a:r>
            <a:r>
              <a:rPr lang="ru-RU" sz="2000" i="1" dirty="0"/>
              <a:t>(</a:t>
            </a:r>
            <a:r>
              <a:rPr lang="ru-RU" sz="2000" i="1" dirty="0" err="1"/>
              <a:t>Popovsky</a:t>
            </a:r>
            <a:r>
              <a:rPr lang="ru-RU" sz="2000" i="1" dirty="0"/>
              <a:t>, 1985&amp;1996, </a:t>
            </a:r>
            <a:r>
              <a:rPr lang="ru-RU" sz="2000" i="1" dirty="0" err="1"/>
              <a:t>Robillard</a:t>
            </a:r>
            <a:r>
              <a:rPr lang="ru-RU" sz="2000" i="1" dirty="0"/>
              <a:t>, 2008) </a:t>
            </a: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ru-RU" sz="2000" b="1" dirty="0" smtClean="0">
                <a:solidFill>
                  <a:srgbClr val="FF0000"/>
                </a:solidFill>
              </a:rPr>
              <a:t>&gt; 20</a:t>
            </a:r>
            <a:r>
              <a:rPr lang="en-US" sz="2000" b="1" dirty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‒</a:t>
            </a:r>
            <a:r>
              <a:rPr lang="en-US" sz="2000" b="1" dirty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53</a:t>
            </a:r>
            <a:r>
              <a:rPr lang="ru-RU" sz="2000" b="1" dirty="0">
                <a:solidFill>
                  <a:srgbClr val="FF0000"/>
                </a:solidFill>
              </a:rPr>
              <a:t>%</a:t>
            </a:r>
            <a:r>
              <a:rPr lang="ru-RU" sz="2000" b="1" dirty="0"/>
              <a:t> </a:t>
            </a:r>
            <a:r>
              <a:rPr lang="ru-RU" sz="2000" b="1" dirty="0" smtClean="0"/>
              <a:t>случаев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73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2717" y="620713"/>
            <a:ext cx="7780458" cy="830997"/>
          </a:xfrm>
          <a:prstGeom prst="rect">
            <a:avLst/>
          </a:prstGeom>
          <a:solidFill>
            <a:srgbClr val="990000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Дифференциальный диагноз </a:t>
            </a:r>
            <a:r>
              <a:rPr lang="en-US" sz="2400" b="1" dirty="0">
                <a:solidFill>
                  <a:schemeClr val="bg1"/>
                </a:solidFill>
              </a:rPr>
              <a:t>TRALI </a:t>
            </a:r>
            <a:r>
              <a:rPr lang="ru-RU" sz="2400" b="1" dirty="0">
                <a:solidFill>
                  <a:schemeClr val="bg1"/>
                </a:solidFill>
              </a:rPr>
              <a:t>и ТАСО (</a:t>
            </a:r>
            <a:r>
              <a:rPr lang="en-US" sz="2400" b="1" dirty="0">
                <a:solidFill>
                  <a:schemeClr val="bg1"/>
                </a:solidFill>
              </a:rPr>
              <a:t>transfusion-associated circulatory overload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25673" y="6318901"/>
            <a:ext cx="7767502" cy="52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cs typeface="Arial" pitchFamily="34" charset="0"/>
              </a:rPr>
              <a:t>Van der Linden P., </a:t>
            </a:r>
            <a:r>
              <a:rPr lang="en-US" sz="1600" i="1" dirty="0" err="1">
                <a:cs typeface="Arial" pitchFamily="34" charset="0"/>
              </a:rPr>
              <a:t>Lambermont</a:t>
            </a:r>
            <a:r>
              <a:rPr lang="en-US" sz="1600" i="1" dirty="0">
                <a:cs typeface="Arial" pitchFamily="34" charset="0"/>
              </a:rPr>
              <a:t> M., </a:t>
            </a:r>
            <a:r>
              <a:rPr lang="en-US" sz="1600" i="1" dirty="0" err="1">
                <a:cs typeface="Arial" pitchFamily="34" charset="0"/>
              </a:rPr>
              <a:t>Dierick</a:t>
            </a:r>
            <a:r>
              <a:rPr lang="en-US" sz="1600" i="1" dirty="0">
                <a:cs typeface="Arial" pitchFamily="34" charset="0"/>
              </a:rPr>
              <a:t> A. et al. Recommendations in the event </a:t>
            </a:r>
            <a:r>
              <a:rPr lang="en-US" sz="1600" i="1" dirty="0" smtClean="0">
                <a:cs typeface="Arial" pitchFamily="34" charset="0"/>
              </a:rPr>
              <a:t>of </a:t>
            </a:r>
            <a:r>
              <a:rPr lang="en-US" sz="1600" i="1" dirty="0">
                <a:cs typeface="Arial" pitchFamily="34" charset="0"/>
              </a:rPr>
              <a:t>suspected transfusion-related acute lung injury (TRALI). </a:t>
            </a:r>
            <a:r>
              <a:rPr lang="en-US" sz="1600" i="1" dirty="0" err="1">
                <a:cs typeface="Arial" pitchFamily="34" charset="0"/>
              </a:rPr>
              <a:t>Acta</a:t>
            </a:r>
            <a:r>
              <a:rPr lang="en-US" sz="1600" i="1" dirty="0">
                <a:cs typeface="Arial" pitchFamily="34" charset="0"/>
              </a:rPr>
              <a:t> </a:t>
            </a:r>
            <a:r>
              <a:rPr lang="en-US" sz="1600" i="1" dirty="0" err="1">
                <a:cs typeface="Arial" pitchFamily="34" charset="0"/>
              </a:rPr>
              <a:t>Clin</a:t>
            </a:r>
            <a:r>
              <a:rPr lang="en-US" sz="1600" i="1" dirty="0">
                <a:cs typeface="Arial" pitchFamily="34" charset="0"/>
              </a:rPr>
              <a:t>. Belg. 2012; </a:t>
            </a:r>
            <a:r>
              <a:rPr lang="en-US" sz="1600" i="1" dirty="0" smtClean="0">
                <a:cs typeface="Arial" pitchFamily="34" charset="0"/>
              </a:rPr>
              <a:t>67:201–208</a:t>
            </a:r>
            <a:r>
              <a:rPr lang="en-US" sz="1600" i="1" dirty="0">
                <a:cs typeface="Arial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39299" y="1529897"/>
            <a:ext cx="2463395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Острый респираторный </a:t>
            </a:r>
            <a:r>
              <a:rPr lang="ru-RU" sz="1000" b="1" dirty="0" err="1">
                <a:solidFill>
                  <a:schemeClr val="bg1"/>
                </a:solidFill>
              </a:rPr>
              <a:t>дистресс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146" name="Picture 2" descr="http://poj.peeters-leuven.be/journal_images/A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2" y="5472119"/>
            <a:ext cx="954340" cy="13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01457" y="1673915"/>
            <a:ext cx="233291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Через 6 часов после переливания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11019" y="1673913"/>
            <a:ext cx="1872208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&gt;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6 часов после переливания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6013" y="2236802"/>
            <a:ext cx="2318356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Двусторонняя инфильтрация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легких </a:t>
            </a:r>
            <a:r>
              <a:rPr lang="en-US" sz="1000" b="1" dirty="0" smtClean="0">
                <a:solidFill>
                  <a:schemeClr val="bg1"/>
                </a:solidFill>
              </a:rPr>
              <a:t/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на </a:t>
            </a:r>
            <a:r>
              <a:rPr lang="ru-RU" sz="1000" b="1" dirty="0">
                <a:solidFill>
                  <a:schemeClr val="bg1"/>
                </a:solidFill>
              </a:rPr>
              <a:t>рентгенографии грудной клетки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1019" y="1988840"/>
            <a:ext cx="1872208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Другой диагноз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0597" y="2310463"/>
            <a:ext cx="936107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Нет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7909" y="2606715"/>
            <a:ext cx="93610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597" y="2780928"/>
            <a:ext cx="936107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TACO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8225" y="2782034"/>
            <a:ext cx="1078459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TRALI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80888" y="3067197"/>
            <a:ext cx="31233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Кардиомиопатия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00600" y="3383266"/>
            <a:ext cx="936104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+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8226" y="3384373"/>
            <a:ext cx="1078459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–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0885" y="3383267"/>
            <a:ext cx="312336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Объем перелитых компонентов крови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16012" y="3676963"/>
            <a:ext cx="2318355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Нормальное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или сниженное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3910" y="3676963"/>
            <a:ext cx="1872208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Повышенное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80885" y="3676962"/>
            <a:ext cx="312336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Артериальное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давление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00600" y="3992178"/>
            <a:ext cx="936104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&gt;</a:t>
            </a:r>
            <a:r>
              <a:rPr lang="en-US" sz="1000" b="1" dirty="0" smtClean="0">
                <a:solidFill>
                  <a:schemeClr val="bg1"/>
                </a:solidFill>
              </a:rPr>
              <a:t>18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38225" y="3992178"/>
            <a:ext cx="10784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&lt;18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80885" y="3992178"/>
            <a:ext cx="3123363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 smtClean="0">
                <a:solidFill>
                  <a:schemeClr val="bg1"/>
                </a:solidFill>
              </a:rPr>
              <a:t>Окклюзионное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давление </a:t>
            </a:r>
            <a:r>
              <a:rPr lang="en-US" sz="1000" b="1" dirty="0" smtClean="0">
                <a:solidFill>
                  <a:schemeClr val="bg1"/>
                </a:solidFill>
              </a:rPr>
              <a:t/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в легочной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артерии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500600" y="4435060"/>
            <a:ext cx="936104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+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38226" y="4435060"/>
            <a:ext cx="10784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–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80885" y="4435060"/>
            <a:ext cx="3123363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Эхо-кардиография </a:t>
            </a:r>
            <a:r>
              <a:rPr lang="ru-RU" sz="1000" b="1" dirty="0" smtClean="0">
                <a:solidFill>
                  <a:schemeClr val="bg1"/>
                </a:solidFill>
              </a:rPr>
              <a:t/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Фракция </a:t>
            </a:r>
            <a:r>
              <a:rPr lang="ru-RU" sz="1000" b="1" dirty="0">
                <a:solidFill>
                  <a:schemeClr val="bg1"/>
                </a:solidFill>
              </a:rPr>
              <a:t>изгнания ЛЖ &lt;45%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38225" y="4889407"/>
            <a:ext cx="10784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Нет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00599" y="4889407"/>
            <a:ext cx="936105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Есть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80885" y="4889407"/>
            <a:ext cx="3123363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Диастолическая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дисфункция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500599" y="5193446"/>
            <a:ext cx="936106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–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38226" y="5193446"/>
            <a:ext cx="10784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+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80887" y="5193446"/>
            <a:ext cx="31233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Лейкопения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00599" y="5504504"/>
            <a:ext cx="936106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&gt;</a:t>
            </a:r>
            <a:r>
              <a:rPr lang="ru-RU" sz="1000" b="1" dirty="0" smtClean="0">
                <a:solidFill>
                  <a:schemeClr val="bg1"/>
                </a:solidFill>
              </a:rPr>
              <a:t>1000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38226" y="5504504"/>
            <a:ext cx="1078460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ru-RU" sz="1000" b="1" dirty="0" smtClean="0">
                <a:solidFill>
                  <a:schemeClr val="bg1"/>
                </a:solidFill>
              </a:rPr>
              <a:t>250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80887" y="5504504"/>
            <a:ext cx="31233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Мозговой натрийуретический пептид (</a:t>
            </a:r>
            <a:r>
              <a:rPr lang="en-US" sz="1000" b="1" dirty="0" err="1">
                <a:solidFill>
                  <a:schemeClr val="bg1"/>
                </a:solidFill>
              </a:rPr>
              <a:t>pg</a:t>
            </a:r>
            <a:r>
              <a:rPr lang="en-US" sz="1000" b="1" dirty="0">
                <a:solidFill>
                  <a:schemeClr val="bg1"/>
                </a:solidFill>
              </a:rPr>
              <a:t> ml -1)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00598" y="5837202"/>
            <a:ext cx="936107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&gt;4</a:t>
            </a:r>
            <a:r>
              <a:rPr lang="ru-RU" sz="1000" b="1" dirty="0" smtClean="0">
                <a:solidFill>
                  <a:schemeClr val="bg1"/>
                </a:solidFill>
              </a:rPr>
              <a:t>000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38225" y="5837202"/>
            <a:ext cx="1078461" cy="246221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&lt;100</a:t>
            </a:r>
            <a:r>
              <a:rPr lang="ru-RU" sz="1000" b="1" dirty="0" smtClean="0">
                <a:solidFill>
                  <a:schemeClr val="bg1"/>
                </a:solidFill>
              </a:rPr>
              <a:t>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80888" y="5837202"/>
            <a:ext cx="3123360" cy="400110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Норма конечной </a:t>
            </a:r>
            <a:r>
              <a:rPr lang="ru-RU" sz="1000" b="1" dirty="0" smtClean="0">
                <a:solidFill>
                  <a:schemeClr val="bg1"/>
                </a:solidFill>
              </a:rPr>
              <a:t>фракции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мозгового натрийуретического пептида (</a:t>
            </a:r>
            <a:r>
              <a:rPr lang="en-US" sz="1000" b="1" dirty="0" err="1">
                <a:solidFill>
                  <a:schemeClr val="bg1"/>
                </a:solidFill>
              </a:rPr>
              <a:t>pg</a:t>
            </a:r>
            <a:r>
              <a:rPr lang="en-US" sz="1000" b="1" dirty="0">
                <a:solidFill>
                  <a:schemeClr val="bg1"/>
                </a:solidFill>
              </a:rPr>
              <a:t> ml-1)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82232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Острое посттрансфузионное повреждение легких</a:t>
            </a:r>
          </a:p>
          <a:p>
            <a:pPr>
              <a:defRPr/>
            </a:pP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b="1">
                <a:solidFill>
                  <a:schemeClr val="bg1"/>
                </a:solidFill>
              </a:rPr>
              <a:t>RANSFUSION 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b="1">
                <a:solidFill>
                  <a:schemeClr val="bg1"/>
                </a:solidFill>
              </a:rPr>
              <a:t>ELATED 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b="1">
                <a:solidFill>
                  <a:schemeClr val="bg1"/>
                </a:solidFill>
              </a:rPr>
              <a:t>CUTE 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b="1">
                <a:solidFill>
                  <a:schemeClr val="bg1"/>
                </a:solidFill>
              </a:rPr>
              <a:t>UNG</a:t>
            </a:r>
            <a:r>
              <a:rPr lang="en-US" b="1">
                <a:solidFill>
                  <a:schemeClr val="bg1"/>
                </a:solidFill>
              </a:rPr>
              <a:t>  </a:t>
            </a:r>
            <a:r>
              <a:rPr lang="ru-RU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b="1">
                <a:solidFill>
                  <a:schemeClr val="bg1"/>
                </a:solidFill>
              </a:rPr>
              <a:t>NJURY</a:t>
            </a: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4932363" y="3860800"/>
            <a:ext cx="3635375" cy="26098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801688"/>
            <a:endParaRPr lang="ru-RU" sz="16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017713"/>
            <a:ext cx="71120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11150" indent="-300038" defTabSz="801688">
              <a:buClr>
                <a:srgbClr val="990000"/>
              </a:buClr>
              <a:buFont typeface="Wingdings" pitchFamily="2" charset="2"/>
              <a:buChar char="§"/>
              <a:tabLst>
                <a:tab pos="309563" algn="l"/>
              </a:tabLst>
            </a:pPr>
            <a:r>
              <a:rPr lang="en-US" dirty="0"/>
              <a:t>  </a:t>
            </a:r>
            <a:r>
              <a:rPr lang="ru-RU" dirty="0"/>
              <a:t>О</a:t>
            </a:r>
            <a:r>
              <a:rPr lang="ru-RU" dirty="0" smtClean="0"/>
              <a:t>тек </a:t>
            </a:r>
            <a:r>
              <a:rPr lang="ru-RU" dirty="0"/>
              <a:t>легких, респираторный </a:t>
            </a:r>
            <a:r>
              <a:rPr lang="ru-RU" dirty="0" err="1"/>
              <a:t>дистресс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ru-RU" dirty="0"/>
              <a:t>с гипоксемией, рентгенологическая картина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ru-RU" dirty="0"/>
              <a:t>симметричного интерстициального отека легких</a:t>
            </a:r>
          </a:p>
          <a:p>
            <a:pPr marL="311150" indent="-300038" defTabSz="801688">
              <a:buClr>
                <a:srgbClr val="990000"/>
              </a:buClr>
              <a:buFont typeface="Wingdings" pitchFamily="2" charset="2"/>
              <a:buChar char="§"/>
              <a:tabLst>
                <a:tab pos="309563" algn="l"/>
              </a:tabLst>
            </a:pPr>
            <a:r>
              <a:rPr lang="en-US" dirty="0"/>
              <a:t>  </a:t>
            </a:r>
            <a:r>
              <a:rPr lang="ru-RU" dirty="0"/>
              <a:t>Развивается в первые </a:t>
            </a:r>
            <a:r>
              <a:rPr lang="ru-RU" dirty="0">
                <a:solidFill>
                  <a:srgbClr val="990000"/>
                </a:solidFill>
              </a:rPr>
              <a:t>6 часов</a:t>
            </a:r>
            <a:r>
              <a:rPr lang="ru-RU" dirty="0"/>
              <a:t> после трансфузии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ru-RU" dirty="0"/>
              <a:t>донорских компонентов</a:t>
            </a:r>
            <a:endParaRPr lang="ru-RU" sz="900" dirty="0">
              <a:cs typeface="Arial" pitchFamily="34" charset="0"/>
            </a:endParaRPr>
          </a:p>
          <a:p>
            <a:pPr marL="311150" indent="-300038" defTabSz="801688">
              <a:lnSpc>
                <a:spcPts val="875"/>
              </a:lnSpc>
              <a:buClr>
                <a:srgbClr val="990000"/>
              </a:buClr>
              <a:buFont typeface="Wingdings" pitchFamily="2" charset="2"/>
              <a:buChar char="§"/>
              <a:tabLst>
                <a:tab pos="309563" algn="l"/>
              </a:tabLst>
            </a:pPr>
            <a:endParaRPr lang="ru-RU" sz="900" dirty="0">
              <a:cs typeface="Arial" pitchFamily="34" charset="0"/>
            </a:endParaRP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3524250" y="4797425"/>
            <a:ext cx="1047750" cy="331788"/>
          </a:xfrm>
          <a:custGeom>
            <a:avLst/>
            <a:gdLst>
              <a:gd name="T0" fmla="*/ 718192 w 1225296"/>
              <a:gd name="T1" fmla="*/ 201064 h 364236"/>
              <a:gd name="T2" fmla="*/ 718192 w 1225296"/>
              <a:gd name="T3" fmla="*/ 0 h 364236"/>
              <a:gd name="T4" fmla="*/ 0 w 1225296"/>
              <a:gd name="T5" fmla="*/ 0 h 364236"/>
              <a:gd name="T6" fmla="*/ 0 w 1225296"/>
              <a:gd name="T7" fmla="*/ 201064 h 364236"/>
              <a:gd name="T8" fmla="*/ 718192 w 1225296"/>
              <a:gd name="T9" fmla="*/ 201064 h 364236"/>
              <a:gd name="T10" fmla="*/ 895930 w 1225296"/>
              <a:gd name="T11" fmla="*/ 100533 h 364236"/>
              <a:gd name="T12" fmla="*/ 718192 w 1225296"/>
              <a:gd name="T13" fmla="*/ -101165 h 364236"/>
              <a:gd name="T14" fmla="*/ 718192 w 1225296"/>
              <a:gd name="T15" fmla="*/ 302231 h 364236"/>
              <a:gd name="T16" fmla="*/ 895930 w 1225296"/>
              <a:gd name="T17" fmla="*/ 100533 h 3642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25296"/>
              <a:gd name="T28" fmla="*/ 0 h 364236"/>
              <a:gd name="T29" fmla="*/ 1225296 w 1225296"/>
              <a:gd name="T30" fmla="*/ 364236 h 3642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25296" h="364236">
                <a:moveTo>
                  <a:pt x="982217" y="242315"/>
                </a:moveTo>
                <a:lnTo>
                  <a:pt x="982217" y="0"/>
                </a:lnTo>
                <a:lnTo>
                  <a:pt x="0" y="0"/>
                </a:lnTo>
                <a:lnTo>
                  <a:pt x="0" y="242315"/>
                </a:lnTo>
                <a:lnTo>
                  <a:pt x="982217" y="242315"/>
                </a:lnTo>
                <a:close/>
              </a:path>
              <a:path w="1225296" h="364236">
                <a:moveTo>
                  <a:pt x="1225296" y="121158"/>
                </a:moveTo>
                <a:lnTo>
                  <a:pt x="982217" y="-121920"/>
                </a:lnTo>
                <a:lnTo>
                  <a:pt x="982217" y="364236"/>
                </a:lnTo>
                <a:lnTo>
                  <a:pt x="1225296" y="121158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116013" y="4652963"/>
            <a:ext cx="2287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TRANSFUSION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620713"/>
            <a:ext cx="7777162" cy="457200"/>
          </a:xfrm>
          <a:prstGeom prst="rect">
            <a:avLst/>
          </a:prstGeom>
          <a:solidFill>
            <a:srgbClr val="990000"/>
          </a:solidFill>
          <a:ln algn="ctr"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 smtClean="0">
                <a:solidFill>
                  <a:schemeClr val="bg1"/>
                </a:solidFill>
              </a:rPr>
              <a:t>Рекомендации по сокращению риска TRALI</a:t>
            </a:r>
          </a:p>
        </p:txBody>
      </p:sp>
      <p:sp>
        <p:nvSpPr>
          <p:cNvPr id="29699" name="object 4"/>
          <p:cNvSpPr txBox="1">
            <a:spLocks noChangeArrowheads="1"/>
          </p:cNvSpPr>
          <p:nvPr/>
        </p:nvSpPr>
        <p:spPr bwMode="auto">
          <a:xfrm>
            <a:off x="1163638" y="1881188"/>
            <a:ext cx="7777162" cy="19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dirty="0">
                <a:cs typeface="Times New Roman" pitchFamily="18" charset="0"/>
              </a:rPr>
              <a:t>В исследовании </a:t>
            </a:r>
            <a:r>
              <a:rPr lang="ru-RU" sz="2000" b="1" dirty="0" err="1">
                <a:cs typeface="Times New Roman" pitchFamily="18" charset="0"/>
              </a:rPr>
              <a:t>Gajic</a:t>
            </a:r>
            <a:r>
              <a:rPr lang="ru-RU" sz="2000" b="1" dirty="0">
                <a:cs typeface="Times New Roman" pitchFamily="18" charset="0"/>
              </a:rPr>
              <a:t> с соавторами так же подчеркивается что </a:t>
            </a: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и факторы риска пациента, и </a:t>
            </a:r>
            <a:r>
              <a:rPr lang="ru-RU" sz="2000" b="1" dirty="0" err="1">
                <a:cs typeface="Times New Roman" pitchFamily="18" charset="0"/>
              </a:rPr>
              <a:t>трансфузионные</a:t>
            </a:r>
            <a:r>
              <a:rPr lang="ru-RU" sz="2000" b="1" dirty="0">
                <a:cs typeface="Times New Roman" pitchFamily="18" charset="0"/>
              </a:rPr>
              <a:t> факторы риска </a:t>
            </a: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определяют возможность развития посттрансфузионного ALI.  </a:t>
            </a: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en-US" sz="2000" b="1" dirty="0">
                <a:cs typeface="Times New Roman" pitchFamily="18" charset="0"/>
              </a:rPr>
              <a:t/>
            </a:r>
            <a:br>
              <a:rPr lang="en-US" sz="2000" b="1" dirty="0">
                <a:cs typeface="Times New Roman" pitchFamily="18" charset="0"/>
              </a:rPr>
            </a:br>
            <a:r>
              <a:rPr lang="ru-RU" sz="2000" b="1" u="sng" dirty="0" err="1">
                <a:cs typeface="Times New Roman" pitchFamily="18" charset="0"/>
              </a:rPr>
              <a:t>Трансфузионные</a:t>
            </a:r>
            <a:r>
              <a:rPr lang="ru-RU" sz="2000" b="1" u="sng" dirty="0">
                <a:cs typeface="Times New Roman" pitchFamily="18" charset="0"/>
              </a:rPr>
              <a:t> факторы представляют собой привлекательную </a:t>
            </a:r>
            <a:r>
              <a:rPr lang="en-US" sz="2000" b="1" u="sng" dirty="0">
                <a:cs typeface="Times New Roman" pitchFamily="18" charset="0"/>
              </a:rPr>
              <a:t/>
            </a:r>
            <a:br>
              <a:rPr lang="en-US" sz="2000" b="1" u="sng" dirty="0">
                <a:cs typeface="Times New Roman" pitchFamily="18" charset="0"/>
              </a:rPr>
            </a:br>
            <a:r>
              <a:rPr lang="ru-RU" sz="2000" b="1" u="sng" dirty="0">
                <a:cs typeface="Times New Roman" pitchFamily="18" charset="0"/>
              </a:rPr>
              <a:t>цель для профилактики ALI.</a:t>
            </a:r>
          </a:p>
        </p:txBody>
      </p:sp>
      <p:sp>
        <p:nvSpPr>
          <p:cNvPr id="29700" name="object 8"/>
          <p:cNvSpPr txBox="1">
            <a:spLocks noChangeArrowheads="1"/>
          </p:cNvSpPr>
          <p:nvPr/>
        </p:nvSpPr>
        <p:spPr bwMode="auto">
          <a:xfrm>
            <a:off x="2034271" y="5470525"/>
            <a:ext cx="6842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algn="r" defTabSz="801688"/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Gajic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O.,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Rana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R., Winters J. L.,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Yimaz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M., Mendez J. L., Rickman O. B., </a:t>
            </a:r>
            <a:b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O’Byrne M. M.,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Evenson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L. K.,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Malinchoc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DeGoey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S. R., </a:t>
            </a: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Afessa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B., </a:t>
            </a:r>
            <a:b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6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Hubmayr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R. D., Moore S. B. Transfusion-related acute lung injury </a:t>
            </a:r>
            <a:b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in critically ill. Intensive Care Med. 2007; 33(1): S17</a:t>
            </a: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S21.</a:t>
            </a:r>
          </a:p>
        </p:txBody>
      </p:sp>
      <p:pic>
        <p:nvPicPr>
          <p:cNvPr id="29701" name="Picture 9" descr="col2-3-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38" y="5468938"/>
            <a:ext cx="715962" cy="93027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179388" y="1628775"/>
            <a:ext cx="8713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altLang="ru-RU" sz="2000">
                <a:solidFill>
                  <a:srgbClr val="663300"/>
                </a:solidFill>
              </a:rPr>
              <a:t>Показано, что инфузия КПК с целью коррекции МНО более эффективна, </a:t>
            </a:r>
            <a:r>
              <a:rPr lang="en-US" altLang="ru-RU" sz="2000">
                <a:solidFill>
                  <a:srgbClr val="663300"/>
                </a:solidFill>
              </a:rPr>
              <a:t/>
            </a:r>
            <a:br>
              <a:rPr lang="en-US" altLang="ru-RU" sz="2000">
                <a:solidFill>
                  <a:srgbClr val="663300"/>
                </a:solidFill>
              </a:rPr>
            </a:br>
            <a:r>
              <a:rPr lang="en-US" altLang="ru-RU" sz="2000">
                <a:solidFill>
                  <a:srgbClr val="663300"/>
                </a:solidFill>
              </a:rPr>
              <a:t>    </a:t>
            </a:r>
            <a:r>
              <a:rPr lang="ru-RU" altLang="ru-RU" sz="2000">
                <a:solidFill>
                  <a:srgbClr val="663300"/>
                </a:solidFill>
              </a:rPr>
              <a:t>чем сложившееся в клинической практике введение СЗП. </a:t>
            </a:r>
          </a:p>
        </p:txBody>
      </p:sp>
      <p:sp>
        <p:nvSpPr>
          <p:cNvPr id="61443" name="Rectangle 33"/>
          <p:cNvSpPr>
            <a:spLocks noChangeArrowheads="1"/>
          </p:cNvSpPr>
          <p:nvPr/>
        </p:nvSpPr>
        <p:spPr bwMode="auto">
          <a:xfrm>
            <a:off x="1260475" y="3429000"/>
            <a:ext cx="68405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Huttner H.B., Schellinger P.D., Hartmann M. et al. Hematoma growth and outcome </a:t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in treated neurocritical care patients with intracerebral hemorrhage related to oral anticoagulant therapy: comparison of acute treatment strategies using vitamin K, </a:t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fresh frozen plasma and prothrombin complex consentrates. Stroke. 2006; 37: 1465–1470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/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Lubetsky A., Hoffman R., Zimlichman R. et al. Efficacy and safety of a protrombin complex consentrate for rapid reversal of oral anticoagulation. Thromb. Res. 2004; 113:371–378.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/>
            </a:r>
            <a:b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</a:br>
            <a:r>
              <a:rPr lang="da-DK" altLang="ru-RU" sz="1400" i="1">
                <a:solidFill>
                  <a:srgbClr val="993500"/>
                </a:solidFill>
                <a:cs typeface="Times New Roman" pitchFamily="18" charset="0"/>
              </a:rPr>
              <a:t>Makris M., Greaves M., Phillips W.S., Kitchen S., Rosendaal F.R., Preston E.F. Emergency oral anticoagulant reversal: the relative efficacy of infusions of fresh frozen plasma and clotting factor concentrate on correction of the coagulopathy. Thromb. Haemost. 1997; 77:477–480. </a:t>
            </a:r>
            <a:endParaRPr lang="en-US" altLang="ru-RU" sz="1400" i="1">
              <a:solidFill>
                <a:srgbClr val="993500"/>
              </a:solidFill>
              <a:cs typeface="Times New Roman" pitchFamily="18" charset="0"/>
            </a:endParaRPr>
          </a:p>
        </p:txBody>
      </p:sp>
      <p:pic>
        <p:nvPicPr>
          <p:cNvPr id="61444" name="Picture 42" descr="Journal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32188"/>
            <a:ext cx="76041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978400"/>
            <a:ext cx="68738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11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/>
        </p:nvSpPr>
        <p:spPr>
          <a:xfrm>
            <a:off x="1117600" y="548680"/>
            <a:ext cx="7791348" cy="44751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/>
              </a:rPr>
              <a:t>Трансфузия компонентов крови</a:t>
            </a:r>
            <a:endParaRPr lang="en-US" sz="32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600" y="1644262"/>
            <a:ext cx="7777164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ru-RU" sz="2200" b="1" kern="1000" dirty="0">
                <a:solidFill>
                  <a:srgbClr val="800000"/>
                </a:solidFill>
                <a:latin typeface="Times New Roman"/>
                <a:cs typeface="Times New Roman"/>
              </a:rPr>
              <a:t>СЗП и </a:t>
            </a:r>
            <a:r>
              <a:rPr lang="ru-RU" sz="2200" b="1" kern="1000" dirty="0" err="1">
                <a:solidFill>
                  <a:srgbClr val="800000"/>
                </a:solidFill>
                <a:latin typeface="Times New Roman"/>
                <a:cs typeface="Times New Roman"/>
              </a:rPr>
              <a:t>тромбоцитарной</a:t>
            </a:r>
            <a:r>
              <a:rPr lang="ru-RU" sz="2200" b="1" kern="1000" dirty="0">
                <a:solidFill>
                  <a:srgbClr val="800000"/>
                </a:solidFill>
                <a:latin typeface="Times New Roman"/>
                <a:cs typeface="Times New Roman"/>
              </a:rPr>
              <a:t> массы не должны приготовляться из донорской крови </a:t>
            </a:r>
            <a:r>
              <a:rPr lang="ru-RU" sz="2200" b="1" kern="1000" dirty="0" err="1">
                <a:solidFill>
                  <a:srgbClr val="800000"/>
                </a:solidFill>
                <a:latin typeface="Times New Roman"/>
                <a:cs typeface="Times New Roman"/>
              </a:rPr>
              <a:t>многорожавших</a:t>
            </a:r>
            <a:r>
              <a:rPr lang="ru-RU" sz="2200" b="1" kern="1000" dirty="0">
                <a:solidFill>
                  <a:srgbClr val="800000"/>
                </a:solidFill>
                <a:latin typeface="Times New Roman"/>
                <a:cs typeface="Times New Roman"/>
              </a:rPr>
              <a:t> женщин с целью снижения частоты </a:t>
            </a:r>
            <a:r>
              <a:rPr lang="en-US" sz="2200" b="1" kern="1000" dirty="0">
                <a:solidFill>
                  <a:srgbClr val="800000"/>
                </a:solidFill>
                <a:latin typeface="Times New Roman"/>
                <a:cs typeface="Times New Roman"/>
              </a:rPr>
              <a:t>TRALI</a:t>
            </a:r>
            <a:r>
              <a:rPr lang="ru-RU" sz="2200" b="1" kern="1000" dirty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  <a:br>
              <a:rPr lang="ru-RU" sz="2200" b="1" kern="1000" dirty="0">
                <a:solidFill>
                  <a:srgbClr val="800000"/>
                </a:solidFill>
                <a:latin typeface="Times New Roman"/>
                <a:cs typeface="Times New Roman"/>
              </a:rPr>
            </a:br>
            <a:endParaRPr lang="ru-RU" sz="1000" b="1" kern="1000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342900" indent="-342900"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200" b="1" kern="1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1С</a:t>
            </a:r>
            <a:endParaRPr lang="ru-RU" sz="2200" b="1" kern="1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475656" y="6264696"/>
            <a:ext cx="7433292" cy="4046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8400" lvl="4" indent="179388" algn="r">
              <a:defRPr/>
            </a:pPr>
            <a:r>
              <a:rPr lang="en-US" sz="11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Management of severe perioperative bleeding. Guidelines from European Society of Anaesthesiology. </a:t>
            </a:r>
            <a:r>
              <a:rPr lang="en-US" sz="11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Kozek-Langenecker</a:t>
            </a:r>
            <a:r>
              <a:rPr lang="en-US" sz="11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S.A. et al. // Eur. J. Anaesthesiol. 2013; 30:270–382</a:t>
            </a:r>
          </a:p>
        </p:txBody>
      </p:sp>
      <p:pic>
        <p:nvPicPr>
          <p:cNvPr id="7168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676900"/>
            <a:ext cx="6921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86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-1"/>
            <a:ext cx="7778261" cy="68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2875002"/>
            <a:ext cx="7768197" cy="1107996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ru-RU" sz="2200" b="1" dirty="0">
                <a:solidFill>
                  <a:schemeClr val="bg1"/>
                </a:solidFill>
              </a:rPr>
              <a:t>Применение преимущественно СЗП и плазмы </a:t>
            </a:r>
            <a:r>
              <a:rPr lang="ru-RU" sz="2200" b="1" dirty="0" smtClean="0">
                <a:solidFill>
                  <a:schemeClr val="bg1"/>
                </a:solidFill>
              </a:rPr>
              <a:t/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от доноров-мужчин </a:t>
            </a:r>
            <a:r>
              <a:rPr lang="ru-RU" sz="2200" b="1" dirty="0">
                <a:solidFill>
                  <a:schemeClr val="bg1"/>
                </a:solidFill>
              </a:rPr>
              <a:t>показывает значительное снижение риска развития TRALI в США и Великобритании.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5138974"/>
            <a:ext cx="7704459" cy="16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Chapman C.E.,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Stainsby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D., Jones H. et al. Ten years of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hemovigilance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reports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of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transfusion-related acute lung injury in the United Kingdom and the impact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of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preferential use of male donor plasma. Transfusion 2009;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49:440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>–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452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r" eaLnBrk="1" hangingPunct="1"/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Eder A.F., Herron R.M.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Strupp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A. et al. Effective reduction of transfusion-related acute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lung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injury risk with the male-predominant plasma strategy in the American Red Cross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2008-2011): limitations of a predominantly male-donor plasma mitigation strategy. Transfusion 2013;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53:1442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>–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1449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16135"/>
            <a:ext cx="925867" cy="121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2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6013" y="3213556"/>
            <a:ext cx="7768197" cy="430887"/>
          </a:xfrm>
          <a:prstGeom prst="rect">
            <a:avLst/>
          </a:prstGeom>
          <a:solidFill>
            <a:srgbClr val="990000"/>
          </a:solidFill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ru-RU" sz="2200" b="1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2" name="AutoShape 4" descr="Jack Daniel's Trans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Jack Daniel's Transfu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Jack Daniel's Transfu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 descr="D:\inteltek\Slaids\2014\08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25" y="24071"/>
            <a:ext cx="2880320" cy="68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1217" y="1988840"/>
            <a:ext cx="7777162" cy="2677656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 smtClean="0">
                <a:solidFill>
                  <a:schemeClr val="bg1"/>
                </a:solidFill>
              </a:rPr>
              <a:t>TRALI – особая форма острого повреждения легких, определяемая как острая гипоксемия с соотношением парциального давления артериального кислорода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 </a:t>
            </a:r>
            <a:r>
              <a:rPr lang="ru-RU" sz="2400" b="1" dirty="0" err="1" smtClean="0">
                <a:solidFill>
                  <a:schemeClr val="bg1"/>
                </a:solidFill>
              </a:rPr>
              <a:t>фракционно</a:t>
            </a:r>
            <a:r>
              <a:rPr lang="ru-RU" sz="2400" b="1" dirty="0" smtClean="0">
                <a:solidFill>
                  <a:schemeClr val="bg1"/>
                </a:solidFill>
              </a:rPr>
              <a:t> поглощенной концентрации кислорода (paO</a:t>
            </a:r>
            <a:r>
              <a:rPr lang="ru-RU" sz="2400" b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/FiO</a:t>
            </a:r>
            <a:r>
              <a:rPr lang="ru-RU" sz="2400" b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) менее 40 </a:t>
            </a:r>
            <a:r>
              <a:rPr lang="ru-RU" sz="2400" b="1" dirty="0" err="1" smtClean="0">
                <a:solidFill>
                  <a:schemeClr val="bg1"/>
                </a:solidFill>
              </a:rPr>
              <a:t>kPa</a:t>
            </a:r>
            <a:r>
              <a:rPr lang="ru-RU" sz="2400" b="1" dirty="0" smtClean="0">
                <a:solidFill>
                  <a:schemeClr val="bg1"/>
                </a:solidFill>
              </a:rPr>
              <a:t> (300 мм рт. </a:t>
            </a:r>
            <a:r>
              <a:rPr lang="ru-RU" sz="2400" b="1" dirty="0" err="1" smtClean="0">
                <a:solidFill>
                  <a:schemeClr val="bg1"/>
                </a:solidFill>
              </a:rPr>
              <a:t>ст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сопровождающаяся двусторонней инфильтрацией  клетки без признаков сосудистой перегрузки легких </a:t>
            </a: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79056" y="6320118"/>
            <a:ext cx="7704459" cy="5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El </a:t>
            </a:r>
            <a:r>
              <a:rPr lang="en-US" sz="1600" i="1" dirty="0" err="1" smtClean="0">
                <a:solidFill>
                  <a:schemeClr val="bg1"/>
                </a:solidFill>
                <a:cs typeface="Arial" pitchFamily="34" charset="0"/>
              </a:rPr>
              <a:t>Kenz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 H., Van der Linden P. Transfusion-related lung injury. 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Eur. J. </a:t>
            </a:r>
            <a:r>
              <a:rPr lang="en-US" sz="1600" i="1" dirty="0" err="1" smtClean="0">
                <a:solidFill>
                  <a:schemeClr val="bg1"/>
                </a:solidFill>
                <a:cs typeface="Arial" pitchFamily="34" charset="0"/>
              </a:rPr>
              <a:t>Anesthesiol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2014;31:345</a:t>
            </a:r>
            <a:r>
              <a:rPr lang="ru-RU" sz="1600" i="1" dirty="0" smtClean="0">
                <a:solidFill>
                  <a:schemeClr val="bg1"/>
                </a:solidFill>
                <a:cs typeface="Arial" pitchFamily="34" charset="0"/>
              </a:rPr>
              <a:t>–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350.</a:t>
            </a:r>
            <a:endParaRPr lang="ru-RU" sz="1600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3" y="5597593"/>
            <a:ext cx="936625" cy="12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bionews-tx.com/wp-content/uploads/2013/11/blood-trans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4" y="8965"/>
            <a:ext cx="7778261" cy="68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object 2"/>
          <p:cNvSpPr>
            <a:spLocks noGrp="1"/>
          </p:cNvSpPr>
          <p:nvPr>
            <p:ph type="title" idx="4294967295"/>
          </p:nvPr>
        </p:nvSpPr>
        <p:spPr bwMode="auto">
          <a:xfrm>
            <a:off x="1111217" y="1899190"/>
            <a:ext cx="7777162" cy="3046988"/>
          </a:xfrm>
          <a:prstGeom prst="rect">
            <a:avLst/>
          </a:prstGeom>
          <a:solidFill>
            <a:srgbClr val="990000">
              <a:alpha val="75000"/>
            </a:srgbClr>
          </a:solidFill>
          <a:extLst/>
        </p:spPr>
        <p:txBody>
          <a:bodyPr>
            <a:spAutoFit/>
          </a:bodyPr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</a:rPr>
              <a:t>становлено</a:t>
            </a:r>
            <a:r>
              <a:rPr lang="ru-RU" sz="2400" b="1" dirty="0">
                <a:solidFill>
                  <a:schemeClr val="bg1"/>
                </a:solidFill>
              </a:rPr>
              <a:t>, что трансфузия компонентов крови  пациентам в критическом состоянии или пациентам с травмой повышает риск развития острого повреждения легких через </a:t>
            </a:r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r>
              <a:rPr lang="en-US" sz="2400" b="1" dirty="0" smtClean="0">
                <a:solidFill>
                  <a:schemeClr val="bg1"/>
                </a:solidFill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</a:rPr>
              <a:t>72 </a:t>
            </a:r>
            <a:r>
              <a:rPr lang="ru-RU" sz="2400" b="1" dirty="0">
                <a:solidFill>
                  <a:schemeClr val="bg1"/>
                </a:solidFill>
              </a:rPr>
              <a:t>часа после трансфузии.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Эта </a:t>
            </a:r>
            <a:r>
              <a:rPr lang="ru-RU" sz="2400" b="1" dirty="0">
                <a:solidFill>
                  <a:schemeClr val="bg1"/>
                </a:solidFill>
              </a:rPr>
              <a:t>"отсроченная" форма TRALI встречается у этой категории пациентов довольно часто </a:t>
            </a:r>
            <a:r>
              <a:rPr lang="ru-RU" sz="2400" b="1" dirty="0" smtClean="0">
                <a:solidFill>
                  <a:schemeClr val="bg1"/>
                </a:solidFill>
              </a:rPr>
              <a:t>и сопровождается </a:t>
            </a:r>
            <a:r>
              <a:rPr lang="ru-RU" sz="2400" b="1" dirty="0">
                <a:solidFill>
                  <a:schemeClr val="bg1"/>
                </a:solidFill>
              </a:rPr>
              <a:t>высоким уровнем смертности.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object 4"/>
          <p:cNvSpPr txBox="1">
            <a:spLocks noChangeArrowheads="1"/>
          </p:cNvSpPr>
          <p:nvPr/>
        </p:nvSpPr>
        <p:spPr bwMode="auto">
          <a:xfrm>
            <a:off x="1116014" y="6316845"/>
            <a:ext cx="7767214" cy="5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Marik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P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E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., Corwin H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. L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 Acute lung </a:t>
            </a:r>
            <a:r>
              <a:rPr lang="en-US" sz="1600" i="1" dirty="0" err="1">
                <a:solidFill>
                  <a:schemeClr val="bg1"/>
                </a:solidFill>
                <a:cs typeface="Arial" pitchFamily="34" charset="0"/>
              </a:rPr>
              <a:t>ingury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 following blood transfusion: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expanding </a:t>
            </a:r>
            <a:b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the 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definition. Crit. Care Med. </a:t>
            </a:r>
            <a:r>
              <a:rPr lang="en-US" sz="1600" i="1" dirty="0" smtClean="0">
                <a:solidFill>
                  <a:schemeClr val="bg1"/>
                </a:solidFill>
                <a:cs typeface="Arial" pitchFamily="34" charset="0"/>
              </a:rPr>
              <a:t>2008;36:3080–3084</a:t>
            </a:r>
            <a:r>
              <a:rPr lang="en-US" sz="1600" i="1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3074" name="Picture 2" descr="http://www.bioline.org.br/imgs/covers/cm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1" y="5587513"/>
            <a:ext cx="937532" cy="12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830997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Острое посттрансфузионное повреждение легких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b="1" dirty="0">
                <a:solidFill>
                  <a:schemeClr val="bg1"/>
                </a:solidFill>
              </a:rPr>
              <a:t>RANSFUSION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b="1" dirty="0">
                <a:solidFill>
                  <a:schemeClr val="bg1"/>
                </a:solidFill>
              </a:rPr>
              <a:t>ELATED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b="1" dirty="0">
                <a:solidFill>
                  <a:schemeClr val="bg1"/>
                </a:solidFill>
              </a:rPr>
              <a:t>CUTE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b="1" dirty="0">
                <a:solidFill>
                  <a:schemeClr val="bg1"/>
                </a:solidFill>
              </a:rPr>
              <a:t>UNG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b="1" dirty="0">
                <a:solidFill>
                  <a:schemeClr val="bg1"/>
                </a:solidFill>
              </a:rPr>
              <a:t>NJURY</a:t>
            </a: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017713"/>
            <a:ext cx="64087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dirty="0" smtClean="0"/>
              <a:t>В настоящее время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TRALI</a:t>
            </a:r>
            <a:r>
              <a:rPr lang="ru-RU" dirty="0" smtClean="0"/>
              <a:t> считается одной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из ведущих причин смертности, связанных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инфузионной терапией.</a:t>
            </a:r>
            <a:endParaRPr lang="ru-RU" sz="900" dirty="0">
              <a:cs typeface="Arial" pitchFamily="34" charset="0"/>
            </a:endParaRPr>
          </a:p>
        </p:txBody>
      </p:sp>
      <p:pic>
        <p:nvPicPr>
          <p:cNvPr id="5128" name="Picture 8" descr="http://cdn.objects.readcube.com/prerendered/2c8d00a3a443dfef663998d7ee05ce08e89441860409879e52d31b6eb754bb94/1.jpg?Expires=1577836800&amp;Signature=BCdgBdHzfqEJ9Z1f-iXJU1GDVQy8H1Wo0Y3YJivD-pLxavzt8CsfpNMYEqVFR-FGWNYDK43Q0nPABfxvSIGdhyyFbj7SGc~3Nu-cZmZkMkBBpgxnWn1akSt3C5EeNTFqFpRG6gxJPgq6OGXCDGt62E8N8FVPxDAIzHFMnrDru9g_&amp;Key-Pair-Id=APKAI2AQJBOTGLBL6N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8" y="4346885"/>
            <a:ext cx="1584581" cy="211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29" y="4353958"/>
            <a:ext cx="1589648" cy="210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8"/>
          <p:cNvSpPr txBox="1">
            <a:spLocks noChangeArrowheads="1"/>
          </p:cNvSpPr>
          <p:nvPr/>
        </p:nvSpPr>
        <p:spPr bwMode="auto">
          <a:xfrm>
            <a:off x="2339057" y="4346884"/>
            <a:ext cx="2376264" cy="86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Vlaar</a:t>
            </a: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A.P., </a:t>
            </a:r>
            <a:r>
              <a:rPr lang="en-US" sz="14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Juffermans</a:t>
            </a: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N.P. Transfusion-related acute lung injury: a clinical review. </a:t>
            </a:r>
            <a: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Lancet </a:t>
            </a: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2013;382:984-994</a:t>
            </a: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US" sz="1400" i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object 8"/>
          <p:cNvSpPr txBox="1">
            <a:spLocks noChangeArrowheads="1"/>
          </p:cNvSpPr>
          <p:nvPr/>
        </p:nvSpPr>
        <p:spPr bwMode="auto">
          <a:xfrm>
            <a:off x="6444208" y="4383032"/>
            <a:ext cx="2664296" cy="88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Toy P., </a:t>
            </a:r>
            <a:r>
              <a:rPr lang="en-US" sz="14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Gajic</a:t>
            </a: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O., </a:t>
            </a:r>
            <a:r>
              <a:rPr lang="en-US" sz="1400" i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Barccetti</a:t>
            </a: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P. et al. Transfusion-related lung injury: incidence and risk factors. </a:t>
            </a:r>
            <a: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Blood 2012; 119:1757-1767.</a:t>
            </a:r>
          </a:p>
          <a:p>
            <a:pPr eaLnBrk="1" hangingPunct="1"/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en-US" sz="1400" i="1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40916"/>
            <a:ext cx="1359460" cy="44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7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116013" y="620713"/>
            <a:ext cx="7777162" cy="830997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Острое посттрансфузионное повреждение легких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ru-RU" b="1" dirty="0">
                <a:solidFill>
                  <a:schemeClr val="bg1"/>
                </a:solidFill>
              </a:rPr>
              <a:t>RANSFUSION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b="1" dirty="0">
                <a:solidFill>
                  <a:schemeClr val="bg1"/>
                </a:solidFill>
              </a:rPr>
              <a:t>ELATED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b="1" dirty="0">
                <a:solidFill>
                  <a:schemeClr val="bg1"/>
                </a:solidFill>
              </a:rPr>
              <a:t>CUTE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ru-RU" b="1" dirty="0">
                <a:solidFill>
                  <a:schemeClr val="bg1"/>
                </a:solidFill>
              </a:rPr>
              <a:t>UNG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b="1" dirty="0">
                <a:solidFill>
                  <a:schemeClr val="bg1"/>
                </a:solidFill>
              </a:rPr>
              <a:t>NJURY</a:t>
            </a: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1116013" y="2017713"/>
            <a:ext cx="64087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11150" indent="-300038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tabLst>
                <a:tab pos="3095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ru-RU" dirty="0" smtClean="0"/>
              <a:t>Только в 1983 году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TRALI</a:t>
            </a:r>
            <a:r>
              <a:rPr lang="ru-RU" dirty="0" smtClean="0"/>
              <a:t> был выделен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как отдельный синдром</a:t>
            </a:r>
            <a:endParaRPr lang="ru-RU" sz="900" dirty="0"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40916"/>
            <a:ext cx="1359460" cy="44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1116013" y="6213475"/>
            <a:ext cx="7777162" cy="52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1113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600" i="1" dirty="0" err="1" smtClean="0">
                <a:cs typeface="Arial" pitchFamily="34" charset="0"/>
              </a:rPr>
              <a:t>Popovsky</a:t>
            </a:r>
            <a:r>
              <a:rPr lang="en-US" sz="1600" i="1" dirty="0" smtClean="0">
                <a:cs typeface="Arial" pitchFamily="34" charset="0"/>
              </a:rPr>
              <a:t> M.</a:t>
            </a:r>
            <a:r>
              <a:rPr lang="ru-RU" sz="1600" i="1" dirty="0" smtClean="0">
                <a:cs typeface="Arial" pitchFamily="34" charset="0"/>
              </a:rPr>
              <a:t> </a:t>
            </a:r>
            <a:r>
              <a:rPr lang="en-US" sz="1600" i="1" dirty="0" smtClean="0">
                <a:cs typeface="Arial" pitchFamily="34" charset="0"/>
              </a:rPr>
              <a:t>A., Moor S.</a:t>
            </a:r>
            <a:r>
              <a:rPr lang="ru-RU" sz="1600" i="1" dirty="0" smtClean="0">
                <a:cs typeface="Arial" pitchFamily="34" charset="0"/>
              </a:rPr>
              <a:t> </a:t>
            </a:r>
            <a:r>
              <a:rPr lang="en-US" sz="1600" i="1" dirty="0" smtClean="0">
                <a:cs typeface="Arial" pitchFamily="34" charset="0"/>
              </a:rPr>
              <a:t>B. Diagnostic and </a:t>
            </a:r>
            <a:r>
              <a:rPr lang="en-US" sz="1600" i="1" dirty="0" err="1" smtClean="0">
                <a:cs typeface="Arial" pitchFamily="34" charset="0"/>
              </a:rPr>
              <a:t>pathogenetic</a:t>
            </a:r>
            <a:r>
              <a:rPr lang="en-US" sz="1600" i="1" dirty="0" smtClean="0">
                <a:cs typeface="Arial" pitchFamily="34" charset="0"/>
              </a:rPr>
              <a:t> considerations </a:t>
            </a:r>
            <a:r>
              <a:rPr lang="ru-RU" sz="1600" i="1" dirty="0" smtClean="0">
                <a:cs typeface="Arial" pitchFamily="34" charset="0"/>
              </a:rPr>
              <a:t/>
            </a:r>
            <a:br>
              <a:rPr lang="ru-RU" sz="1600" i="1" dirty="0" smtClean="0">
                <a:cs typeface="Arial" pitchFamily="34" charset="0"/>
              </a:rPr>
            </a:br>
            <a:r>
              <a:rPr lang="en-US" sz="1600" i="1" dirty="0" smtClean="0">
                <a:cs typeface="Arial" pitchFamily="34" charset="0"/>
              </a:rPr>
              <a:t>in transfusion-related acute lung injury. Transfusion 1985; 25:573</a:t>
            </a:r>
            <a:r>
              <a:rPr lang="ru-RU" sz="1600" i="1" dirty="0" smtClean="0">
                <a:cs typeface="Arial" pitchFamily="34" charset="0"/>
              </a:rPr>
              <a:t>–</a:t>
            </a:r>
            <a:r>
              <a:rPr lang="en-US" sz="1600" i="1" dirty="0" smtClean="0">
                <a:cs typeface="Arial" pitchFamily="34" charset="0"/>
              </a:rPr>
              <a:t>577.</a:t>
            </a:r>
            <a:endParaRPr lang="ru-RU" sz="1600" i="1" dirty="0"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68" y="2852937"/>
            <a:ext cx="3923500" cy="276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68" y="2852938"/>
            <a:ext cx="3709247" cy="276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2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1"/>
          <p:cNvSpPr>
            <a:spLocks noChangeArrowheads="1"/>
          </p:cNvSpPr>
          <p:nvPr/>
        </p:nvSpPr>
        <p:spPr bwMode="auto">
          <a:xfrm>
            <a:off x="1116013" y="2205038"/>
            <a:ext cx="27924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4000">
                <a:solidFill>
                  <a:srgbClr val="910000"/>
                </a:solidFill>
              </a:rPr>
              <a:t>TRALI</a:t>
            </a:r>
            <a:r>
              <a:rPr lang="ru-RU" sz="4000">
                <a:solidFill>
                  <a:srgbClr val="910000"/>
                </a:solidFill>
              </a:rPr>
              <a:t>: </a:t>
            </a:r>
            <a:r>
              <a:rPr lang="en-US" sz="4000">
                <a:solidFill>
                  <a:srgbClr val="910000"/>
                </a:solidFill>
              </a:rPr>
              <a:t/>
            </a:r>
            <a:br>
              <a:rPr lang="en-US" sz="4000">
                <a:solidFill>
                  <a:srgbClr val="910000"/>
                </a:solidFill>
              </a:rPr>
            </a:br>
            <a:r>
              <a:rPr lang="ru-RU" sz="4000">
                <a:solidFill>
                  <a:srgbClr val="910000"/>
                </a:solidFill>
              </a:rPr>
              <a:t>когда ждать</a:t>
            </a:r>
          </a:p>
        </p:txBody>
      </p:sp>
      <p:pic>
        <p:nvPicPr>
          <p:cNvPr id="3075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75" y="2333625"/>
            <a:ext cx="1924050" cy="2190750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85738" y="620713"/>
            <a:ext cx="4386262" cy="5856287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50798" tIns="50798" rIns="50798" bIns="50798" anchor="ctr"/>
          <a:lstStyle/>
          <a:p>
            <a:endParaRPr lang="ru-RU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 flipH="1" flipV="1">
            <a:off x="8915400" y="6477000"/>
            <a:ext cx="76200" cy="381000"/>
          </a:xfrm>
          <a:prstGeom prst="rect">
            <a:avLst/>
          </a:prstGeom>
          <a:solidFill>
            <a:srgbClr val="993300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7961" dir="18900000" algn="ctr" rotWithShape="0">
              <a:srgbClr val="FFCC99"/>
            </a:outerShdw>
          </a:effectLst>
        </p:spPr>
        <p:txBody>
          <a:bodyPr lIns="50798" tIns="50798" rIns="50798" bIns="50798" anchor="ctr"/>
          <a:lstStyle/>
          <a:p>
            <a:pPr>
              <a:defRPr/>
            </a:pPr>
            <a:endParaRPr lang="ru-RU"/>
          </a:p>
        </p:txBody>
      </p:sp>
      <p:pic>
        <p:nvPicPr>
          <p:cNvPr id="14340" name="Picture 3" descr="ci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4795838"/>
            <a:ext cx="1476375" cy="20605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4341" name="Rectangle 4"/>
          <p:cNvSpPr>
            <a:spLocks/>
          </p:cNvSpPr>
          <p:nvPr/>
        </p:nvSpPr>
        <p:spPr bwMode="auto">
          <a:xfrm>
            <a:off x="1884363" y="188913"/>
            <a:ext cx="5373687" cy="2524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/>
          <a:lstStyle/>
          <a:p>
            <a:pPr defTabSz="912813">
              <a:spcBef>
                <a:spcPts val="988"/>
              </a:spcBef>
            </a:pPr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16388" y="-150813"/>
            <a:ext cx="909637" cy="444501"/>
            <a:chOff x="0" y="0"/>
            <a:chExt cx="102" cy="50"/>
          </a:xfrm>
        </p:grpSpPr>
        <p:sp>
          <p:nvSpPr>
            <p:cNvPr id="14347" name="Rectangle 6"/>
            <p:cNvSpPr>
              <a:spLocks/>
            </p:cNvSpPr>
            <p:nvPr/>
          </p:nvSpPr>
          <p:spPr bwMode="auto">
            <a:xfrm flipH="1">
              <a:off x="37" y="16"/>
              <a:ext cx="28" cy="18"/>
            </a:xfrm>
            <a:prstGeom prst="rect">
              <a:avLst/>
            </a:prstGeom>
            <a:solidFill>
              <a:srgbClr val="990000">
                <a:alpha val="7803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ru-RU"/>
            </a:p>
          </p:txBody>
        </p:sp>
        <p:sp>
          <p:nvSpPr>
            <p:cNvPr id="14348" name="Rectangle 7"/>
            <p:cNvSpPr>
              <a:spLocks/>
            </p:cNvSpPr>
            <p:nvPr/>
          </p:nvSpPr>
          <p:spPr bwMode="auto">
            <a:xfrm>
              <a:off x="0" y="0"/>
              <a:ext cx="102" cy="5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26435" tIns="72248" rIns="126435" bIns="72248" anchor="ctr"/>
            <a:lstStyle/>
            <a:p>
              <a:endParaRPr lang="ru-RU"/>
            </a:p>
          </p:txBody>
        </p:sp>
      </p:grpSp>
      <p:sp>
        <p:nvSpPr>
          <p:cNvPr id="14343" name="Rectangle 8"/>
          <p:cNvSpPr>
            <a:spLocks/>
          </p:cNvSpPr>
          <p:nvPr/>
        </p:nvSpPr>
        <p:spPr bwMode="auto">
          <a:xfrm>
            <a:off x="179388" y="1628775"/>
            <a:ext cx="8713787" cy="22256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/>
          <a:lstStyle/>
          <a:p>
            <a:pPr defTabSz="912813"/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Частота синдрома острого посттрансфузионного поражения легких составляет </a:t>
            </a:r>
            <a:r>
              <a:rPr lang="ru-RU" sz="2000" b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0,3 %</a:t>
            </a: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 на одну единицу перелитой плазмы крови. </a:t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Принимая во внимание, что среднее количество доз СЗП </a:t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для восстановления свертывающей способности </a:t>
            </a:r>
            <a:b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плазмы крови – </a:t>
            </a:r>
            <a:r>
              <a:rPr lang="ru-RU" sz="2000" b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3,3 ед.</a:t>
            </a: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, то частота этого осложнения составляет примерно </a:t>
            </a:r>
            <a:r>
              <a:rPr lang="ru-RU" sz="2000" b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1%</a:t>
            </a:r>
            <a:r>
              <a:rPr lang="ru-RU" sz="2000" b="1">
                <a:solidFill>
                  <a:srgbClr val="663300"/>
                </a:solidFill>
                <a:cs typeface="Times New Roman" pitchFamily="18" charset="0"/>
                <a:sym typeface="Times New Roman" pitchFamily="18" charset="0"/>
              </a:rPr>
              <a:t> от общего количества пациентов, получавших СЗП</a:t>
            </a:r>
            <a:endParaRPr lang="ru-RU"/>
          </a:p>
        </p:txBody>
      </p:sp>
      <p:sp>
        <p:nvSpPr>
          <p:cNvPr id="7177" name="Rectangle 9"/>
          <p:cNvSpPr>
            <a:spLocks/>
          </p:cNvSpPr>
          <p:nvPr/>
        </p:nvSpPr>
        <p:spPr bwMode="auto">
          <a:xfrm>
            <a:off x="179388" y="620713"/>
            <a:ext cx="8713787" cy="457200"/>
          </a:xfrm>
          <a:prstGeom prst="rect">
            <a:avLst/>
          </a:pr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 lIns="50798" tIns="50798" rIns="50798" bIns="50798" anchor="ctr"/>
          <a:lstStyle/>
          <a:p>
            <a:endParaRPr lang="ru-RU"/>
          </a:p>
        </p:txBody>
      </p:sp>
      <p:pic>
        <p:nvPicPr>
          <p:cNvPr id="14345" name="Picture 10" descr="imag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3350" y="4048125"/>
            <a:ext cx="2665413" cy="2809875"/>
          </a:xfrm>
          <a:prstGeom prst="rect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</p:spPr>
      </p:pic>
      <p:sp>
        <p:nvSpPr>
          <p:cNvPr id="14346" name="Rectangle 11"/>
          <p:cNvSpPr>
            <a:spLocks/>
          </p:cNvSpPr>
          <p:nvPr/>
        </p:nvSpPr>
        <p:spPr bwMode="auto">
          <a:xfrm>
            <a:off x="179388" y="6069013"/>
            <a:ext cx="4392612" cy="4857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896" tIns="50798" rIns="88896" bIns="50798"/>
          <a:lstStyle/>
          <a:p>
            <a:pPr defTabSz="912813">
              <a:lnSpc>
                <a:spcPct val="90000"/>
              </a:lnSpc>
              <a:spcBef>
                <a:spcPts val="350"/>
              </a:spcBef>
            </a:pPr>
            <a:r>
              <a:rPr lang="ru-RU" sz="1300" b="1" i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Franchini M., Protrombin complex concentrates: </a:t>
            </a:r>
            <a:br>
              <a:rPr lang="ru-RU" sz="1300" b="1" i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</a:br>
            <a:r>
              <a:rPr lang="ru-RU" sz="1300" b="1" i="1">
                <a:solidFill>
                  <a:srgbClr val="990000"/>
                </a:solidFill>
                <a:cs typeface="Times New Roman" pitchFamily="18" charset="0"/>
                <a:sym typeface="Times New Roman" pitchFamily="18" charset="0"/>
              </a:rPr>
              <a:t>an apdate. Blood Transfus 2010; 8: 149–154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4708</TotalTime>
  <Words>1036</Words>
  <Application>Microsoft Office PowerPoint</Application>
  <PresentationFormat>Экран (4:3)</PresentationFormat>
  <Paragraphs>226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Презентация PowerPoint</vt:lpstr>
      <vt:lpstr>Серьезные неинфекционные последствия трансфузии</vt:lpstr>
      <vt:lpstr>Презентация PowerPoint</vt:lpstr>
      <vt:lpstr>TRALI – особая форма острого повреждения легких, определяемая как острая гипоксемия с соотношением парциального давления артериального кислорода  к фракционно поглощенной концентрации кислорода (paO2/FiO2) менее 40 kPa (300 мм рт. ст)  и сопровождающаяся двусторонней инфильтрацией  клетки без признаков сосудистой перегрузки легких </vt:lpstr>
      <vt:lpstr>Установлено, что трансфузия компонентов крови  пациентам в критическом состоянии или пациентам с травмой повышает риск развития острого повреждения легких через 6–72 часа после трансфузии.  Эта "отсроченная" форма TRALI встречается у этой категории пациентов довольно часто и сопровождается высоким уровнем смертности.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Патогенез TRALI</vt:lpstr>
      <vt:lpstr>Презентация PowerPoint</vt:lpstr>
      <vt:lpstr>Применение плазмы для трансфузии  от женщин-доноров [OR 5,09, доверительный интервал (95% CIs) 1,37–18,85] в значительно большей степени, чем плазма от доноров мужчин [OR 1,6,  (95%CI)  0,76–3,37]  и числа беременностей женщин доноров [OR 1,19, (95% CI) 1,05–1.34] сопровождается большей частотой развития острого повреждения легких.</vt:lpstr>
      <vt:lpstr>Лейкоцитарные антитела, направленные против систем человеческого лейкоцитарного антигена (HLA) I и II класса и/или человеческого нейтрофильного антигена (HNA) выявляются  у 65–90% доноров крови, среди которых многорожавшие женщины, аллоиммунизированные во время беременности.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получении надлежащей респираторной поддержки у 80% пациентов с TRALI- синдромом  в течение 48–96 часов происходит  улучшение симптоматики после первичного повреждения  и восстанавливается состояние легких. </vt:lpstr>
      <vt:lpstr>Эффективность иммунологической терапии кортикостероидами не доказана и,  следовательно, не рекомендуется.</vt:lpstr>
      <vt:lpstr>Презентация PowerPoint</vt:lpstr>
      <vt:lpstr>ТАСО (transfusion-associated circulatory overload)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Дифференциальный диагноз TRALI и ТАСО (transfusion-associated circulatory overload)</vt:lpstr>
      <vt:lpstr>Рекомендации по сокращению риска TRALI</vt:lpstr>
      <vt:lpstr>Презентация PowerPoint</vt:lpstr>
      <vt:lpstr>Презентация PowerPoint</vt:lpstr>
      <vt:lpstr>Применение преимущественно СЗП и плазмы  от доноров-мужчин показывает значительное снижение риска развития TRALI в США и Великобритании.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OsipovNN</dc:creator>
  <cp:lastModifiedBy>Efim</cp:lastModifiedBy>
  <cp:revision>195</cp:revision>
  <dcterms:created xsi:type="dcterms:W3CDTF">1601-01-01T00:00:00Z</dcterms:created>
  <dcterms:modified xsi:type="dcterms:W3CDTF">2015-04-25T16:41:51Z</dcterms:modified>
</cp:coreProperties>
</file>