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theme/theme3.xml" ContentType="application/vnd.openxmlformats-officedocument.theme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  <p:sldMasterId id="2147483662" r:id="rId2"/>
    <p:sldMasterId id="2147483677" r:id="rId3"/>
    <p:sldMasterId id="2147483691" r:id="rId4"/>
  </p:sldMasterIdLst>
  <p:notesMasterIdLst>
    <p:notesMasterId r:id="rId67"/>
  </p:notesMasterIdLst>
  <p:sldIdLst>
    <p:sldId id="257" r:id="rId5"/>
    <p:sldId id="468" r:id="rId6"/>
    <p:sldId id="441" r:id="rId7"/>
    <p:sldId id="440" r:id="rId8"/>
    <p:sldId id="259" r:id="rId9"/>
    <p:sldId id="260" r:id="rId10"/>
    <p:sldId id="395" r:id="rId11"/>
    <p:sldId id="474" r:id="rId12"/>
    <p:sldId id="413" r:id="rId13"/>
    <p:sldId id="486" r:id="rId14"/>
    <p:sldId id="485" r:id="rId15"/>
    <p:sldId id="469" r:id="rId16"/>
    <p:sldId id="451" r:id="rId17"/>
    <p:sldId id="285" r:id="rId18"/>
    <p:sldId id="290" r:id="rId19"/>
    <p:sldId id="452" r:id="rId20"/>
    <p:sldId id="282" r:id="rId21"/>
    <p:sldId id="420" r:id="rId22"/>
    <p:sldId id="389" r:id="rId23"/>
    <p:sldId id="463" r:id="rId24"/>
    <p:sldId id="270" r:id="rId25"/>
    <p:sldId id="461" r:id="rId26"/>
    <p:sldId id="416" r:id="rId27"/>
    <p:sldId id="442" r:id="rId28"/>
    <p:sldId id="370" r:id="rId29"/>
    <p:sldId id="291" r:id="rId30"/>
    <p:sldId id="398" r:id="rId31"/>
    <p:sldId id="491" r:id="rId32"/>
    <p:sldId id="403" r:id="rId33"/>
    <p:sldId id="399" r:id="rId34"/>
    <p:sldId id="462" r:id="rId35"/>
    <p:sldId id="415" r:id="rId36"/>
    <p:sldId id="272" r:id="rId37"/>
    <p:sldId id="417" r:id="rId38"/>
    <p:sldId id="443" r:id="rId39"/>
    <p:sldId id="273" r:id="rId40"/>
    <p:sldId id="271" r:id="rId41"/>
    <p:sldId id="288" r:id="rId42"/>
    <p:sldId id="397" r:id="rId43"/>
    <p:sldId id="489" r:id="rId44"/>
    <p:sldId id="384" r:id="rId45"/>
    <p:sldId id="385" r:id="rId46"/>
    <p:sldId id="407" r:id="rId47"/>
    <p:sldId id="493" r:id="rId48"/>
    <p:sldId id="408" r:id="rId49"/>
    <p:sldId id="412" r:id="rId50"/>
    <p:sldId id="490" r:id="rId51"/>
    <p:sldId id="359" r:id="rId52"/>
    <p:sldId id="482" r:id="rId53"/>
    <p:sldId id="481" r:id="rId54"/>
    <p:sldId id="492" r:id="rId55"/>
    <p:sldId id="322" r:id="rId56"/>
    <p:sldId id="480" r:id="rId57"/>
    <p:sldId id="477" r:id="rId58"/>
    <p:sldId id="297" r:id="rId59"/>
    <p:sldId id="448" r:id="rId60"/>
    <p:sldId id="487" r:id="rId61"/>
    <p:sldId id="437" r:id="rId62"/>
    <p:sldId id="479" r:id="rId63"/>
    <p:sldId id="449" r:id="rId64"/>
    <p:sldId id="488" r:id="rId65"/>
    <p:sldId id="478" r:id="rId6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D60093"/>
    <a:srgbClr val="FF0000"/>
    <a:srgbClr val="0033CC"/>
    <a:srgbClr val="D9E8F5"/>
    <a:srgbClr val="0066FF"/>
    <a:srgbClr val="DCE6F2"/>
    <a:srgbClr val="0000FF"/>
    <a:srgbClr val="FFFF00"/>
    <a:srgbClr val="FF9933"/>
    <a:srgbClr val="CCE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16D9F66E-5EB9-4882-86FB-DCBF35E3C3E4}" styleName="Средний стиль 4 - акцент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211" autoAdjust="0"/>
  </p:normalViewPr>
  <p:slideViewPr>
    <p:cSldViewPr>
      <p:cViewPr varScale="1">
        <p:scale>
          <a:sx n="83" d="100"/>
          <a:sy n="83" d="100"/>
        </p:scale>
        <p:origin x="-1416" y="-7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50" Type="http://schemas.openxmlformats.org/officeDocument/2006/relationships/slide" Target="slides/slide46.xml"/><Relationship Id="rId55" Type="http://schemas.openxmlformats.org/officeDocument/2006/relationships/slide" Target="slides/slide51.xml"/><Relationship Id="rId63" Type="http://schemas.openxmlformats.org/officeDocument/2006/relationships/slide" Target="slides/slide59.xml"/><Relationship Id="rId68" Type="http://schemas.openxmlformats.org/officeDocument/2006/relationships/presProps" Target="presProps.xml"/><Relationship Id="rId7" Type="http://schemas.openxmlformats.org/officeDocument/2006/relationships/slide" Target="slides/slide3.xml"/><Relationship Id="rId71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3" Type="http://schemas.openxmlformats.org/officeDocument/2006/relationships/slide" Target="slides/slide49.xml"/><Relationship Id="rId58" Type="http://schemas.openxmlformats.org/officeDocument/2006/relationships/slide" Target="slides/slide54.xml"/><Relationship Id="rId66" Type="http://schemas.openxmlformats.org/officeDocument/2006/relationships/slide" Target="slides/slide62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slide" Target="slides/slide45.xml"/><Relationship Id="rId57" Type="http://schemas.openxmlformats.org/officeDocument/2006/relationships/slide" Target="slides/slide53.xml"/><Relationship Id="rId61" Type="http://schemas.openxmlformats.org/officeDocument/2006/relationships/slide" Target="slides/slide57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slide" Target="slides/slide48.xml"/><Relationship Id="rId60" Type="http://schemas.openxmlformats.org/officeDocument/2006/relationships/slide" Target="slides/slide56.xml"/><Relationship Id="rId65" Type="http://schemas.openxmlformats.org/officeDocument/2006/relationships/slide" Target="slides/slide6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slide" Target="slides/slide44.xml"/><Relationship Id="rId56" Type="http://schemas.openxmlformats.org/officeDocument/2006/relationships/slide" Target="slides/slide52.xml"/><Relationship Id="rId64" Type="http://schemas.openxmlformats.org/officeDocument/2006/relationships/slide" Target="slides/slide60.xml"/><Relationship Id="rId69" Type="http://schemas.openxmlformats.org/officeDocument/2006/relationships/viewProps" Target="viewProps.xml"/><Relationship Id="rId8" Type="http://schemas.openxmlformats.org/officeDocument/2006/relationships/slide" Target="slides/slide4.xml"/><Relationship Id="rId51" Type="http://schemas.openxmlformats.org/officeDocument/2006/relationships/slide" Target="slides/slide47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59" Type="http://schemas.openxmlformats.org/officeDocument/2006/relationships/slide" Target="slides/slide55.xml"/><Relationship Id="rId67" Type="http://schemas.openxmlformats.org/officeDocument/2006/relationships/notesMaster" Target="notesMasters/notesMaster1.xml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54" Type="http://schemas.openxmlformats.org/officeDocument/2006/relationships/slide" Target="slides/slide50.xml"/><Relationship Id="rId62" Type="http://schemas.openxmlformats.org/officeDocument/2006/relationships/slide" Target="slides/slide58.xml"/><Relationship Id="rId7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5A40C2C-5D81-4BC7-A8C9-D180BD96276A}" type="datetimeFigureOut">
              <a:rPr lang="ru-RU" smtClean="0"/>
              <a:t>19.06.2015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1D2295D-A157-4DBF-BCD0-7B82A97D92C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37370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4E3F88-2C8A-4118-A5FE-36848859EC29}" type="datetime11">
              <a:rPr lang="ru-RU" smtClean="0"/>
              <a:t>11:04:41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Куликов А.В.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675C77-EB87-4CB5-84D6-3DAA67A505A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840073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50A6E3-F169-4E19-B4C8-D87F597C6F2E}" type="datetime11">
              <a:rPr lang="ru-RU" smtClean="0"/>
              <a:t>11:04:41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Куликов А.В.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675C77-EB87-4CB5-84D6-3DAA67A505A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854629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8C9CA6-60BF-4EF6-9FE9-4DBDD7BE4979}" type="datetime11">
              <a:rPr lang="ru-RU" smtClean="0"/>
              <a:t>11:04:41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Куликов А.В.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675C77-EB87-4CB5-84D6-3DAA67A505A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5116982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A8DF0E-316B-4A69-8722-05AA9927EA1C}" type="datetime11">
              <a:rPr lang="ru-RU" smtClean="0"/>
              <a:t>11:04:41</a:t>
            </a:fld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Куликов А.В.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6CD053-FF71-42F3-9022-3988295FE63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96952691"/>
      </p:ext>
    </p:extLst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ru-RU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2372C4-FF4D-4ABD-8AE6-1CF84E5AF5EF}" type="datetime11">
              <a:rPr lang="ru-RU" smtClean="0"/>
              <a:t>11:04:41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Куликов А.В.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EE87EF-7A58-4C31-A5AC-2BD8DDF5BDE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85106607"/>
      </p:ext>
    </p:extLst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A02B08-7D98-4C78-8AC0-A53257C7FB6C}" type="datetime11">
              <a:rPr lang="ru-RU" smtClean="0">
                <a:solidFill>
                  <a:srgbClr val="000000"/>
                </a:solidFill>
              </a:rPr>
              <a:t>11:04:41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>
                <a:solidFill>
                  <a:srgbClr val="000000"/>
                </a:solidFill>
              </a:rPr>
              <a:t>Куликов А.В.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422F7E-999C-4950-98C9-94E4CBB1F594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7231395"/>
      </p:ext>
    </p:extLst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B07516-5CFB-454F-B1A7-FFED6E33EC07}" type="datetime11">
              <a:rPr lang="ru-RU" smtClean="0">
                <a:solidFill>
                  <a:srgbClr val="000000"/>
                </a:solidFill>
              </a:rPr>
              <a:t>11:04:41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>
                <a:solidFill>
                  <a:srgbClr val="000000"/>
                </a:solidFill>
              </a:rPr>
              <a:t>Куликов А.В.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856A21-3DB8-4738-BD67-7D17B3203B5B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3753808"/>
      </p:ext>
    </p:extLst>
  </p:cSld>
  <p:clrMapOvr>
    <a:masterClrMapping/>
  </p:clrMapOvr>
  <p:transition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0AFA1C-E93E-4F3A-80DE-5939C652765E}" type="datetime11">
              <a:rPr lang="ru-RU" smtClean="0">
                <a:solidFill>
                  <a:srgbClr val="000000"/>
                </a:solidFill>
              </a:rPr>
              <a:t>11:04:41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>
                <a:solidFill>
                  <a:srgbClr val="000000"/>
                </a:solidFill>
              </a:rPr>
              <a:t>Куликов А.В.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755919-AC97-4B64-8256-5307C1CEBFF4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5912173"/>
      </p:ext>
    </p:extLst>
  </p:cSld>
  <p:clrMapOvr>
    <a:masterClrMapping/>
  </p:clrMapOvr>
  <p:transition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5B5615-30BF-4FB1-9C1E-04EDC6BB1345}" type="datetime11">
              <a:rPr lang="ru-RU" smtClean="0">
                <a:solidFill>
                  <a:srgbClr val="000000"/>
                </a:solidFill>
              </a:rPr>
              <a:t>11:04:41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>
                <a:solidFill>
                  <a:srgbClr val="000000"/>
                </a:solidFill>
              </a:rPr>
              <a:t>Куликов А.В.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610B5D-65DD-4717-AF8A-04E702C4F96E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4936874"/>
      </p:ext>
    </p:extLst>
  </p:cSld>
  <p:clrMapOvr>
    <a:masterClrMapping/>
  </p:clrMapOvr>
  <p:transition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CB93B0-C693-4162-9BA6-B243E28C8CD0}" type="datetime11">
              <a:rPr lang="ru-RU" smtClean="0">
                <a:solidFill>
                  <a:srgbClr val="000000"/>
                </a:solidFill>
              </a:rPr>
              <a:t>11:04:41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>
                <a:solidFill>
                  <a:srgbClr val="000000"/>
                </a:solidFill>
              </a:rPr>
              <a:t>Куликов А.В.</a:t>
            </a: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F28836-A4AA-4442-AAEA-0EED95245EA2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5682050"/>
      </p:ext>
    </p:extLst>
  </p:cSld>
  <p:clrMapOvr>
    <a:masterClrMapping/>
  </p:clrMapOvr>
  <p:transition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A40CB5-E851-423E-98C1-AC0BE02787D1}" type="datetime11">
              <a:rPr lang="ru-RU" smtClean="0">
                <a:solidFill>
                  <a:srgbClr val="000000"/>
                </a:solidFill>
              </a:rPr>
              <a:t>11:04:41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>
                <a:solidFill>
                  <a:srgbClr val="000000"/>
                </a:solidFill>
              </a:rPr>
              <a:t>Куликов А.В.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820C77-A827-4666-BF62-8F80740C8A71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9721024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3817C7-EE35-48E9-A00A-3901676FEE80}" type="datetime11">
              <a:rPr lang="ru-RU" smtClean="0"/>
              <a:t>11:04:41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Куликов А.В.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675C77-EB87-4CB5-84D6-3DAA67A505A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0513451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38E60E-A4AA-43B6-B400-615B70CBFBFD}" type="datetime11">
              <a:rPr lang="ru-RU" smtClean="0">
                <a:solidFill>
                  <a:srgbClr val="000000"/>
                </a:solidFill>
              </a:rPr>
              <a:t>11:04:41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>
                <a:solidFill>
                  <a:srgbClr val="000000"/>
                </a:solidFill>
              </a:rPr>
              <a:t>Куликов А.В.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492BAF-D639-4E20-8329-0B2068CBE866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4057449"/>
      </p:ext>
    </p:extLst>
  </p:cSld>
  <p:clrMapOvr>
    <a:masterClrMapping/>
  </p:clrMapOvr>
  <p:transition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6715B9-9F90-427B-901C-DBF79B9D56C5}" type="datetime11">
              <a:rPr lang="ru-RU" smtClean="0">
                <a:solidFill>
                  <a:srgbClr val="000000"/>
                </a:solidFill>
              </a:rPr>
              <a:t>11:04:41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>
                <a:solidFill>
                  <a:srgbClr val="000000"/>
                </a:solidFill>
              </a:rPr>
              <a:t>Куликов А.В.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C7EA42-88A0-4D10-A50C-EFEAB3E441A8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7188817"/>
      </p:ext>
    </p:extLst>
  </p:cSld>
  <p:clrMapOvr>
    <a:masterClrMapping/>
  </p:clrMapOvr>
  <p:transition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79B8EB-F09C-43A6-8655-6577FCB1C751}" type="datetime11">
              <a:rPr lang="ru-RU" smtClean="0">
                <a:solidFill>
                  <a:srgbClr val="000000"/>
                </a:solidFill>
              </a:rPr>
              <a:t>11:04:41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>
                <a:solidFill>
                  <a:srgbClr val="000000"/>
                </a:solidFill>
              </a:rPr>
              <a:t>Куликов А.В.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736385-7141-4006-8ADD-A23C9B546460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6459307"/>
      </p:ext>
    </p:extLst>
  </p:cSld>
  <p:clrMapOvr>
    <a:masterClrMapping/>
  </p:clrMapOvr>
  <p:transition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1E8094-7774-46AE-AAD7-3446AB57EF25}" type="datetime11">
              <a:rPr lang="ru-RU" smtClean="0">
                <a:solidFill>
                  <a:srgbClr val="000000"/>
                </a:solidFill>
              </a:rPr>
              <a:t>11:04:41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>
                <a:solidFill>
                  <a:srgbClr val="000000"/>
                </a:solidFill>
              </a:rPr>
              <a:t>Куликов А.В.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F02ED0-CF6C-4AF0-9507-FF0565FA0CC9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6562849"/>
      </p:ext>
    </p:extLst>
  </p:cSld>
  <p:clrMapOvr>
    <a:masterClrMapping/>
  </p:clrMapOvr>
  <p:transition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AA7975-5E39-46F3-92F0-EAAB6A7DAEE2}" type="datetime11">
              <a:rPr lang="ru-RU" smtClean="0">
                <a:solidFill>
                  <a:srgbClr val="000000"/>
                </a:solidFill>
              </a:rPr>
              <a:t>11:04:41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>
                <a:solidFill>
                  <a:srgbClr val="000000"/>
                </a:solidFill>
              </a:rPr>
              <a:t>Куликов А.В.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03BA2A-7EF8-43ED-A4BF-6F4028090700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6674594"/>
      </p:ext>
    </p:extLst>
  </p:cSld>
  <p:clrMapOvr>
    <a:masterClrMapping/>
  </p:clrMapOvr>
  <p:transition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720932-CB31-4BA1-A27C-F6147F527EB9}" type="datetime11">
              <a:rPr lang="ru-RU" smtClean="0">
                <a:solidFill>
                  <a:srgbClr val="000000"/>
                </a:solidFill>
              </a:rPr>
              <a:t>11:04:41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>
                <a:solidFill>
                  <a:srgbClr val="000000"/>
                </a:solidFill>
              </a:rPr>
              <a:t>Куликов А.В.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6CD053-FF71-42F3-9022-3988295FE63A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7327230"/>
      </p:ext>
    </p:extLst>
  </p:cSld>
  <p:clrMapOvr>
    <a:masterClrMapping/>
  </p:clrMapOvr>
  <p:transition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ru-RU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131019-3DFD-41EA-A6BE-9A9FB6BCF417}" type="datetime11">
              <a:rPr lang="ru-RU" smtClean="0">
                <a:solidFill>
                  <a:srgbClr val="000000"/>
                </a:solidFill>
              </a:rPr>
              <a:t>11:04:41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>
                <a:solidFill>
                  <a:srgbClr val="000000"/>
                </a:solidFill>
              </a:rPr>
              <a:t>Куликов А.В.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EE87EF-7A58-4C31-A5AC-2BD8DDF5BDE3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0616330"/>
      </p:ext>
    </p:extLst>
  </p:cSld>
  <p:clrMapOvr>
    <a:masterClrMapping/>
  </p:clrMapOvr>
  <p:transition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Заголовок, текст и 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1D0311-A887-4C68-98EC-D3A7F3041AFE}" type="datetime11">
              <a:rPr lang="ru-RU" smtClean="0">
                <a:solidFill>
                  <a:srgbClr val="000000"/>
                </a:solidFill>
              </a:rPr>
              <a:t>11:04:41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>
                <a:solidFill>
                  <a:srgbClr val="000000"/>
                </a:solidFill>
              </a:rPr>
              <a:t>Куликов А.В.</a:t>
            </a:r>
            <a:endParaRPr lang="ru-RU">
              <a:solidFill>
                <a:srgbClr val="000000"/>
              </a:solidFill>
            </a:endParaRPr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1B85F2-E6DB-4047-B9FF-75C2E1480CB6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4011082"/>
      </p:ext>
    </p:extLst>
  </p:cSld>
  <p:clrMapOvr>
    <a:masterClrMapping/>
  </p:clrMapOvr>
  <p:transition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626CF7-F839-4369-A051-3437C6BFFDD7}" type="datetime1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11:04:41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Куликов А.В.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675C77-EB87-4CB5-84D6-3DAA67A505A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46116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B6E9B9-28E9-45F4-B7BF-973EBB5161D0}" type="datetime1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11:04:41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Куликов А.В.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675C77-EB87-4CB5-84D6-3DAA67A505A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81580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13AC1-B402-4108-9FDA-2110863A45D5}" type="datetime11">
              <a:rPr lang="ru-RU" smtClean="0"/>
              <a:t>11:04:41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Куликов А.В.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675C77-EB87-4CB5-84D6-3DAA67A505A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4028153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F91C85-3FBE-45EB-8E45-BB4D83BA6FB2}" type="datetime1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11:04:41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Куликов А.В.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675C77-EB87-4CB5-84D6-3DAA67A505A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788955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C75EE0-5CCA-4987-A1A3-DCE94754D39F}" type="datetime1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11:04:41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Куликов А.В.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675C77-EB87-4CB5-84D6-3DAA67A505A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462432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803BF7-EC8E-4BAC-AD88-F25C37578236}" type="datetime1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11:04:41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Куликов А.В.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675C77-EB87-4CB5-84D6-3DAA67A505A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21490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BAA8F2-9FFE-466D-92E1-80C92CA2F41A}" type="datetime1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11:04:41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Куликов А.В.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675C77-EB87-4CB5-84D6-3DAA67A505A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044456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CB7301-C76A-4DD0-B7C9-7E050B2DF377}" type="datetime1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11:04:41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Куликов А.В.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675C77-EB87-4CB5-84D6-3DAA67A505A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907791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A5FA68-4ECB-421D-BFE2-550E44B74449}" type="datetime1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11:04:41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Куликов А.В.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675C77-EB87-4CB5-84D6-3DAA67A505A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0481726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AD650-F27F-4D88-9C1C-EC530E55ABE6}" type="datetime1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11:04:41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Куликов А.В.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675C77-EB87-4CB5-84D6-3DAA67A505A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8397052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D9C57C-BD43-46D0-B9D4-A6F4FAB00C12}" type="datetime1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11:04:41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Куликов А.В.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675C77-EB87-4CB5-84D6-3DAA67A505A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4945839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5A884E-4ECC-425A-98AB-C9CE732A6219}" type="datetime1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11:04:41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Куликов А.В.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675C77-EB87-4CB5-84D6-3DAA67A505A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8402778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736375-2215-4E57-9571-F226B546CB05}" type="datetime11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11:04:41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>
                <a:solidFill>
                  <a:prstClr val="black">
                    <a:tint val="75000"/>
                  </a:prstClr>
                </a:solidFill>
              </a:rPr>
              <a:t>Куликов А.В.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6CD053-FF71-42F3-9022-3988295FE63A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9151903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ABE7E1-FA93-4491-B446-A5C09AF84042}" type="datetime11">
              <a:rPr lang="ru-RU" smtClean="0"/>
              <a:t>11:04:41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Куликов А.В.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675C77-EB87-4CB5-84D6-3DAA67A505A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19474132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ru-RU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9E8E8D-8BCF-45B7-9AB6-90300729644F}" type="datetime11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11:04:41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>
                <a:solidFill>
                  <a:prstClr val="black">
                    <a:tint val="75000"/>
                  </a:prstClr>
                </a:solidFill>
              </a:rPr>
              <a:t>Куликов А.В.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EE87EF-7A58-4C31-A5AC-2BD8DDF5BDE3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7744296"/>
      </p:ext>
    </p:extLst>
  </p:cSld>
  <p:clrMapOvr>
    <a:masterClrMapping/>
  </p:clrMapOvr>
  <p:transition/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2256-EB8A-4303-8D35-47EA983816A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19.06.2015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B37677-682F-4DAB-9F6D-804A6A4A121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9210006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2256-EB8A-4303-8D35-47EA983816A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19.06.2015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B37677-682F-4DAB-9F6D-804A6A4A121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2940751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2256-EB8A-4303-8D35-47EA983816A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19.06.2015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B37677-682F-4DAB-9F6D-804A6A4A121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4487206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2256-EB8A-4303-8D35-47EA983816A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19.06.2015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B37677-682F-4DAB-9F6D-804A6A4A121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8230459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2256-EB8A-4303-8D35-47EA983816A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19.06.2015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B37677-682F-4DAB-9F6D-804A6A4A121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6156814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2256-EB8A-4303-8D35-47EA983816A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19.06.2015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B37677-682F-4DAB-9F6D-804A6A4A121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6075278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2256-EB8A-4303-8D35-47EA983816A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19.06.2015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B37677-682F-4DAB-9F6D-804A6A4A121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1168183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2256-EB8A-4303-8D35-47EA983816A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19.06.2015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B37677-682F-4DAB-9F6D-804A6A4A121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7168969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2256-EB8A-4303-8D35-47EA983816A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19.06.2015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B37677-682F-4DAB-9F6D-804A6A4A121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75461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FFA354-BB78-4985-8B43-E9FA86E39F0D}" type="datetime11">
              <a:rPr lang="ru-RU" smtClean="0"/>
              <a:t>11:04:41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Куликов А.В.</a:t>
            </a: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675C77-EB87-4CB5-84D6-3DAA67A505A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65839014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2256-EB8A-4303-8D35-47EA983816A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19.06.2015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B37677-682F-4DAB-9F6D-804A6A4A121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3343259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2256-EB8A-4303-8D35-47EA983816A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19.06.2015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B37677-682F-4DAB-9F6D-804A6A4A121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271211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>
  <p:cSld name="Title and Content ov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6481" y="273629"/>
            <a:ext cx="8226720" cy="114348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6481" y="1604329"/>
            <a:ext cx="8226720" cy="219335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6481" y="3935934"/>
            <a:ext cx="8226720" cy="21933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165E9B0-7DA8-466E-963D-86F25D5E43BA}" type="slidenum">
              <a:rPr lang="en-GB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7017608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ru-RU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F8BB663-0E8C-470B-8171-C7E548C695A1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33762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9E63D9-9B32-43E9-B021-841A6B5E7679}" type="datetime11">
              <a:rPr lang="ru-RU" smtClean="0"/>
              <a:t>11:04:41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Куликов А.В.</a:t>
            </a: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675C77-EB87-4CB5-84D6-3DAA67A505A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086402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1DDF4A-6E94-4DDD-A2E5-AFD823DEE1A8}" type="datetime11">
              <a:rPr lang="ru-RU" smtClean="0"/>
              <a:t>11:04:41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Куликов А.В.</a:t>
            </a: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675C77-EB87-4CB5-84D6-3DAA67A505A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079586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FF76C9-7ECC-4405-8484-9A8F74F94A48}" type="datetime11">
              <a:rPr lang="ru-RU" smtClean="0"/>
              <a:t>11:04:41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Куликов А.В.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675C77-EB87-4CB5-84D6-3DAA67A505A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520751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25B5C8-E854-481E-9FF5-73CB7CD79244}" type="datetime11">
              <a:rPr lang="ru-RU" smtClean="0"/>
              <a:t>11:04:41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Куликов А.В.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675C77-EB87-4CB5-84D6-3DAA67A505A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80743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26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5" Type="http://schemas.openxmlformats.org/officeDocument/2006/relationships/theme" Target="../theme/theme2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4" Type="http://schemas.openxmlformats.org/officeDocument/2006/relationships/slideLayout" Target="../slideLayouts/slideLayout27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5.xml"/><Relationship Id="rId13" Type="http://schemas.openxmlformats.org/officeDocument/2006/relationships/slideLayout" Target="../slideLayouts/slideLayout40.xml"/><Relationship Id="rId3" Type="http://schemas.openxmlformats.org/officeDocument/2006/relationships/slideLayout" Target="../slideLayouts/slideLayout30.xml"/><Relationship Id="rId7" Type="http://schemas.openxmlformats.org/officeDocument/2006/relationships/slideLayout" Target="../slideLayouts/slideLayout34.xml"/><Relationship Id="rId12" Type="http://schemas.openxmlformats.org/officeDocument/2006/relationships/slideLayout" Target="../slideLayouts/slideLayout39.xml"/><Relationship Id="rId2" Type="http://schemas.openxmlformats.org/officeDocument/2006/relationships/slideLayout" Target="../slideLayouts/slideLayout29.xml"/><Relationship Id="rId1" Type="http://schemas.openxmlformats.org/officeDocument/2006/relationships/slideLayout" Target="../slideLayouts/slideLayout28.xml"/><Relationship Id="rId6" Type="http://schemas.openxmlformats.org/officeDocument/2006/relationships/slideLayout" Target="../slideLayouts/slideLayout33.xml"/><Relationship Id="rId11" Type="http://schemas.openxmlformats.org/officeDocument/2006/relationships/slideLayout" Target="../slideLayouts/slideLayout38.xml"/><Relationship Id="rId5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37.xml"/><Relationship Id="rId4" Type="http://schemas.openxmlformats.org/officeDocument/2006/relationships/slideLayout" Target="../slideLayouts/slideLayout31.xml"/><Relationship Id="rId9" Type="http://schemas.openxmlformats.org/officeDocument/2006/relationships/slideLayout" Target="../slideLayouts/slideLayout36.xml"/><Relationship Id="rId14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8.xml"/><Relationship Id="rId13" Type="http://schemas.openxmlformats.org/officeDocument/2006/relationships/slideLayout" Target="../slideLayouts/slideLayout53.xml"/><Relationship Id="rId3" Type="http://schemas.openxmlformats.org/officeDocument/2006/relationships/slideLayout" Target="../slideLayouts/slideLayout43.xml"/><Relationship Id="rId7" Type="http://schemas.openxmlformats.org/officeDocument/2006/relationships/slideLayout" Target="../slideLayouts/slideLayout47.xml"/><Relationship Id="rId12" Type="http://schemas.openxmlformats.org/officeDocument/2006/relationships/slideLayout" Target="../slideLayouts/slideLayout52.xml"/><Relationship Id="rId2" Type="http://schemas.openxmlformats.org/officeDocument/2006/relationships/slideLayout" Target="../slideLayouts/slideLayout42.xml"/><Relationship Id="rId1" Type="http://schemas.openxmlformats.org/officeDocument/2006/relationships/slideLayout" Target="../slideLayouts/slideLayout41.xml"/><Relationship Id="rId6" Type="http://schemas.openxmlformats.org/officeDocument/2006/relationships/slideLayout" Target="../slideLayouts/slideLayout46.xml"/><Relationship Id="rId11" Type="http://schemas.openxmlformats.org/officeDocument/2006/relationships/slideLayout" Target="../slideLayouts/slideLayout51.xml"/><Relationship Id="rId5" Type="http://schemas.openxmlformats.org/officeDocument/2006/relationships/slideLayout" Target="../slideLayouts/slideLayout45.xml"/><Relationship Id="rId10" Type="http://schemas.openxmlformats.org/officeDocument/2006/relationships/slideLayout" Target="../slideLayouts/slideLayout50.xml"/><Relationship Id="rId4" Type="http://schemas.openxmlformats.org/officeDocument/2006/relationships/slideLayout" Target="../slideLayouts/slideLayout44.xml"/><Relationship Id="rId9" Type="http://schemas.openxmlformats.org/officeDocument/2006/relationships/slideLayout" Target="../slideLayouts/slideLayout49.xml"/><Relationship Id="rId14" Type="http://schemas.openxmlformats.org/officeDocument/2006/relationships/theme" Target="../theme/theme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430C38-7BA2-4BE4-B841-DA61E05650BA}" type="datetime11">
              <a:rPr lang="ru-RU" smtClean="0"/>
              <a:t>11:04:41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ru-RU" smtClean="0"/>
              <a:t>Куликов А.В.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675C77-EB87-4CB5-84D6-3DAA67A505A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523510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57CA5D7-B87B-4717-A9BB-6AAD4BF43604}" type="datetime11">
              <a:rPr lang="ru-RU" smtClean="0">
                <a:solidFill>
                  <a:srgbClr val="000000"/>
                </a:solidFill>
              </a:rPr>
              <a:t>11:04:41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>
                <a:solidFill>
                  <a:srgbClr val="000000"/>
                </a:solidFill>
              </a:rPr>
              <a:t>Куликов А.В.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C454969-AD4A-4F1F-A649-83319247439B}" type="slidenum">
              <a:rPr lang="ru-RU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78877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  <p:sldLayoutId id="2147483674" r:id="rId12"/>
    <p:sldLayoutId id="2147483675" r:id="rId13"/>
    <p:sldLayoutId id="2147483676" r:id="rId14"/>
  </p:sldLayoutIdLst>
  <p:transition/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CC58F0-4F39-4A43-B290-81B4E0C6BDFD}" type="datetime1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11:04:41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Куликов А.В.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675C77-EB87-4CB5-84D6-3DAA67A505A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04561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  <p:sldLayoutId id="2147483689" r:id="rId12"/>
    <p:sldLayoutId id="2147483690" r:id="rId13"/>
  </p:sldLayoutIdLst>
  <p:hf sldNum="0" hd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AF2256-EB8A-4303-8D35-47EA983816A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19.06.2015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B37677-682F-4DAB-9F6D-804A6A4A121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61400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2" r:id="rId1"/>
    <p:sldLayoutId id="2147483693" r:id="rId2"/>
    <p:sldLayoutId id="2147483694" r:id="rId3"/>
    <p:sldLayoutId id="2147483695" r:id="rId4"/>
    <p:sldLayoutId id="2147483696" r:id="rId5"/>
    <p:sldLayoutId id="2147483697" r:id="rId6"/>
    <p:sldLayoutId id="2147483698" r:id="rId7"/>
    <p:sldLayoutId id="2147483699" r:id="rId8"/>
    <p:sldLayoutId id="2147483700" r:id="rId9"/>
    <p:sldLayoutId id="2147483701" r:id="rId10"/>
    <p:sldLayoutId id="2147483702" r:id="rId11"/>
    <p:sldLayoutId id="2147483703" r:id="rId12"/>
    <p:sldLayoutId id="2147483704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1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gif"/><Relationship Id="rId3" Type="http://schemas.openxmlformats.org/officeDocument/2006/relationships/image" Target="../media/image23.jpeg"/><Relationship Id="rId7" Type="http://schemas.openxmlformats.org/officeDocument/2006/relationships/image" Target="../media/image27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png"/><Relationship Id="rId5" Type="http://schemas.openxmlformats.org/officeDocument/2006/relationships/image" Target="../media/image25.jpeg"/><Relationship Id="rId4" Type="http://schemas.openxmlformats.org/officeDocument/2006/relationships/image" Target="../media/image24.png"/><Relationship Id="rId9" Type="http://schemas.openxmlformats.org/officeDocument/2006/relationships/image" Target="../media/image29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2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5.jpeg"/></Relationships>
</file>

<file path=ppt/slides/_rels/slide1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g"/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0.jpg"/></Relationships>
</file>

<file path=ppt/slides/_rels/slide21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4.jpg"/><Relationship Id="rId5" Type="http://schemas.openxmlformats.org/officeDocument/2006/relationships/image" Target="../media/image43.jpg"/><Relationship Id="rId4" Type="http://schemas.openxmlformats.org/officeDocument/2006/relationships/image" Target="../media/image42.jpg"/></Relationships>
</file>

<file path=ppt/slides/_rels/slide22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4.xml"/><Relationship Id="rId5" Type="http://schemas.microsoft.com/office/2007/relationships/hdphoto" Target="../media/hdphoto5.wdp"/><Relationship Id="rId4" Type="http://schemas.openxmlformats.org/officeDocument/2006/relationships/image" Target="../media/image46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emf"/><Relationship Id="rId2" Type="http://schemas.openxmlformats.org/officeDocument/2006/relationships/image" Target="../media/image48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0.emf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3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JPG"/><Relationship Id="rId5" Type="http://schemas.openxmlformats.org/officeDocument/2006/relationships/image" Target="../media/image7.jpg"/><Relationship Id="rId4" Type="http://schemas.openxmlformats.org/officeDocument/2006/relationships/image" Target="../media/image6.jp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g"/><Relationship Id="rId2" Type="http://schemas.openxmlformats.org/officeDocument/2006/relationships/image" Target="../media/image54.jp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jp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gif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jp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gif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jp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jp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8.png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jp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jp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png"/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3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png"/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3.pn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png"/><Relationship Id="rId2" Type="http://schemas.openxmlformats.org/officeDocument/2006/relationships/image" Target="../media/image75.png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7.jpe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png"/><Relationship Id="rId7" Type="http://schemas.openxmlformats.org/officeDocument/2006/relationships/image" Target="../media/image81.png"/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0.png"/><Relationship Id="rId5" Type="http://schemas.openxmlformats.org/officeDocument/2006/relationships/image" Target="../media/image79.png"/><Relationship Id="rId4" Type="http://schemas.openxmlformats.org/officeDocument/2006/relationships/image" Target="../media/image78.png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2.jpg"/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3.gif"/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7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5.jpeg"/><Relationship Id="rId7" Type="http://schemas.openxmlformats.org/officeDocument/2006/relationships/image" Target="../media/image88.jpg"/><Relationship Id="rId2" Type="http://schemas.openxmlformats.org/officeDocument/2006/relationships/image" Target="../media/image84.jpg"/><Relationship Id="rId1" Type="http://schemas.openxmlformats.org/officeDocument/2006/relationships/slideLayout" Target="../slideLayouts/slideLayout20.xml"/><Relationship Id="rId6" Type="http://schemas.microsoft.com/office/2007/relationships/hdphoto" Target="../media/hdphoto7.wdp"/><Relationship Id="rId5" Type="http://schemas.openxmlformats.org/officeDocument/2006/relationships/image" Target="../media/image87.jpeg"/><Relationship Id="rId4" Type="http://schemas.openxmlformats.org/officeDocument/2006/relationships/image" Target="../media/image86.jp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9.gif"/><Relationship Id="rId1" Type="http://schemas.openxmlformats.org/officeDocument/2006/relationships/slideLayout" Target="../slideLayouts/slideLayout6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1.png"/><Relationship Id="rId2" Type="http://schemas.openxmlformats.org/officeDocument/2006/relationships/image" Target="../media/image90.jp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Rectangle 2"/>
          <p:cNvSpPr>
            <a:spLocks noGrp="1" noChangeArrowheads="1"/>
          </p:cNvSpPr>
          <p:nvPr>
            <p:ph type="body" sz="half" idx="1"/>
          </p:nvPr>
        </p:nvSpPr>
        <p:spPr>
          <a:xfrm>
            <a:off x="250825" y="789320"/>
            <a:ext cx="8642350" cy="5880040"/>
          </a:xfrm>
        </p:spPr>
        <p:txBody>
          <a:bodyPr>
            <a:normAutofit/>
          </a:bodyPr>
          <a:lstStyle/>
          <a:p>
            <a:pPr algn="ctr" eaLnBrk="1" hangingPunct="1">
              <a:buFontTx/>
              <a:buNone/>
            </a:pPr>
            <a:endParaRPr lang="ru-RU" b="1" dirty="0" smtClean="0">
              <a:solidFill>
                <a:srgbClr val="0000FF"/>
              </a:solidFill>
            </a:endParaRPr>
          </a:p>
          <a:p>
            <a:pPr algn="ctr">
              <a:buNone/>
            </a:pPr>
            <a:r>
              <a:rPr lang="ru-RU" b="1" dirty="0" smtClean="0">
                <a:solidFill>
                  <a:srgbClr val="0000FF"/>
                </a:solidFill>
              </a:rPr>
              <a:t>«</a:t>
            </a:r>
            <a:r>
              <a:rPr lang="ru-RU" b="1" dirty="0">
                <a:solidFill>
                  <a:srgbClr val="0000FF"/>
                </a:solidFill>
              </a:rPr>
              <a:t>ДВС-синдром и коагулопатия. </a:t>
            </a:r>
            <a:endParaRPr lang="ru-RU" b="1" dirty="0" smtClean="0">
              <a:solidFill>
                <a:srgbClr val="0000FF"/>
              </a:solidFill>
            </a:endParaRPr>
          </a:p>
          <a:p>
            <a:pPr algn="ctr">
              <a:buNone/>
            </a:pPr>
            <a:r>
              <a:rPr lang="ru-RU" b="1" dirty="0" smtClean="0">
                <a:solidFill>
                  <a:srgbClr val="0000FF"/>
                </a:solidFill>
              </a:rPr>
              <a:t>Принципы </a:t>
            </a:r>
            <a:r>
              <a:rPr lang="ru-RU" b="1" dirty="0">
                <a:solidFill>
                  <a:srgbClr val="0000FF"/>
                </a:solidFill>
              </a:rPr>
              <a:t>диагностики и </a:t>
            </a:r>
            <a:r>
              <a:rPr lang="ru-RU" b="1" dirty="0" smtClean="0">
                <a:solidFill>
                  <a:srgbClr val="0000FF"/>
                </a:solidFill>
              </a:rPr>
              <a:t>лечения»</a:t>
            </a:r>
          </a:p>
          <a:p>
            <a:pPr algn="ctr">
              <a:lnSpc>
                <a:spcPct val="150000"/>
              </a:lnSpc>
              <a:buNone/>
            </a:pPr>
            <a:r>
              <a:rPr lang="ru-RU" sz="1800" b="1" dirty="0" smtClean="0"/>
              <a:t>Куликов </a:t>
            </a:r>
            <a:r>
              <a:rPr lang="ru-RU" sz="1800" b="1" dirty="0"/>
              <a:t>Александр Вениаминович</a:t>
            </a:r>
            <a:endParaRPr lang="ru-RU" sz="1600" b="1" dirty="0"/>
          </a:p>
          <a:p>
            <a:pPr algn="ctr">
              <a:buNone/>
            </a:pPr>
            <a:r>
              <a:rPr lang="ru-RU" sz="1400" b="1" dirty="0"/>
              <a:t>Уральский государственный медицинский </a:t>
            </a:r>
            <a:r>
              <a:rPr lang="ru-RU" sz="1400" b="1" dirty="0" smtClean="0"/>
              <a:t>университет</a:t>
            </a:r>
          </a:p>
          <a:p>
            <a:pPr algn="ctr">
              <a:buNone/>
            </a:pPr>
            <a:r>
              <a:rPr lang="ru-RU" sz="1400" b="1" dirty="0" smtClean="0"/>
              <a:t>Российский университет дружбы народов</a:t>
            </a:r>
            <a:endParaRPr lang="ru-RU" sz="1400" b="1" dirty="0"/>
          </a:p>
          <a:p>
            <a:pPr algn="ctr">
              <a:buNone/>
            </a:pPr>
            <a:r>
              <a:rPr lang="ru-RU" sz="1400" b="1" dirty="0"/>
              <a:t>Кафедра анестезиологии,  реаниматологии и трансфузиологии ФПК и ПП</a:t>
            </a:r>
          </a:p>
          <a:p>
            <a:pPr algn="ctr" eaLnBrk="1" hangingPunct="1">
              <a:buFontTx/>
              <a:buNone/>
            </a:pPr>
            <a:endParaRPr lang="ru-RU" sz="2400" dirty="0" smtClean="0">
              <a:solidFill>
                <a:schemeClr val="tx2"/>
              </a:solidFill>
            </a:endParaRPr>
          </a:p>
          <a:p>
            <a:pPr algn="ctr" eaLnBrk="1" hangingPunct="1">
              <a:buFontTx/>
              <a:buNone/>
            </a:pPr>
            <a:endParaRPr lang="ru-RU" sz="2400" b="1" dirty="0" smtClean="0">
              <a:solidFill>
                <a:schemeClr val="tx2"/>
              </a:solidFill>
            </a:endParaRPr>
          </a:p>
          <a:p>
            <a:pPr algn="ctr" eaLnBrk="1" hangingPunct="1">
              <a:buFontTx/>
              <a:buNone/>
            </a:pPr>
            <a:endParaRPr lang="ru-RU" sz="2400" dirty="0" smtClean="0">
              <a:solidFill>
                <a:schemeClr val="tx2"/>
              </a:solidFill>
            </a:endParaRPr>
          </a:p>
          <a:p>
            <a:pPr algn="ctr" eaLnBrk="1" hangingPunct="1">
              <a:buFontTx/>
              <a:buNone/>
            </a:pPr>
            <a:endParaRPr lang="ru-RU" sz="2400" dirty="0" smtClean="0">
              <a:solidFill>
                <a:schemeClr val="tx2"/>
              </a:solidFill>
            </a:endParaRPr>
          </a:p>
          <a:p>
            <a:pPr algn="ctr" eaLnBrk="1" hangingPunct="1">
              <a:buFontTx/>
              <a:buNone/>
            </a:pPr>
            <a:endParaRPr lang="ru-RU" sz="2400" dirty="0" smtClean="0">
              <a:solidFill>
                <a:schemeClr val="tx2"/>
              </a:solidFill>
            </a:endParaRPr>
          </a:p>
          <a:p>
            <a:pPr algn="ctr" eaLnBrk="1" hangingPunct="1">
              <a:buFontTx/>
              <a:buNone/>
            </a:pPr>
            <a:endParaRPr lang="ru-RU" sz="2000" dirty="0" smtClean="0">
              <a:solidFill>
                <a:schemeClr val="tx2"/>
              </a:solidFill>
            </a:endParaRPr>
          </a:p>
          <a:p>
            <a:pPr algn="ctr" eaLnBrk="1" hangingPunct="1">
              <a:buFontTx/>
              <a:buNone/>
            </a:pPr>
            <a:endParaRPr lang="ru-RU" sz="1800" b="1" dirty="0" smtClean="0">
              <a:solidFill>
                <a:schemeClr val="tx2"/>
              </a:solidFill>
            </a:endParaRPr>
          </a:p>
          <a:p>
            <a:pPr algn="ctr" eaLnBrk="1" hangingPunct="1">
              <a:buFontTx/>
              <a:buNone/>
            </a:pPr>
            <a:endParaRPr lang="ru-RU" sz="1800" b="1" dirty="0">
              <a:solidFill>
                <a:schemeClr val="tx2"/>
              </a:solidFill>
            </a:endParaRPr>
          </a:p>
          <a:p>
            <a:pPr algn="ctr" eaLnBrk="1" hangingPunct="1">
              <a:buFontTx/>
              <a:buNone/>
            </a:pPr>
            <a:endParaRPr lang="ru-RU" sz="1800" b="1" dirty="0" smtClean="0">
              <a:solidFill>
                <a:schemeClr val="tx2"/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1800" y="4149080"/>
            <a:ext cx="3363165" cy="2523951"/>
          </a:xfrm>
          <a:prstGeom prst="rect">
            <a:avLst/>
          </a:prstGeom>
          <a:effectLst>
            <a:softEdge rad="317500"/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680" y="260648"/>
            <a:ext cx="6222098" cy="9154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35854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Заголовок 5"/>
          <p:cNvSpPr>
            <a:spLocks noGrp="1"/>
          </p:cNvSpPr>
          <p:nvPr>
            <p:ph type="title"/>
          </p:nvPr>
        </p:nvSpPr>
        <p:spPr>
          <a:xfrm>
            <a:off x="395536" y="404664"/>
            <a:ext cx="8229600" cy="777875"/>
          </a:xfrm>
        </p:spPr>
        <p:txBody>
          <a:bodyPr/>
          <a:lstStyle/>
          <a:p>
            <a:r>
              <a:rPr lang="ru-RU" sz="3600" b="1" dirty="0" smtClean="0">
                <a:solidFill>
                  <a:srgbClr val="0033CC"/>
                </a:solidFill>
              </a:rPr>
              <a:t>Определение</a:t>
            </a:r>
          </a:p>
        </p:txBody>
      </p:sp>
      <p:sp>
        <p:nvSpPr>
          <p:cNvPr id="19458" name="Объект 6"/>
          <p:cNvSpPr>
            <a:spLocks noGrp="1"/>
          </p:cNvSpPr>
          <p:nvPr>
            <p:ph idx="1"/>
          </p:nvPr>
        </p:nvSpPr>
        <p:spPr>
          <a:xfrm>
            <a:off x="251520" y="1196753"/>
            <a:ext cx="8650288" cy="3816424"/>
          </a:xfrm>
        </p:spPr>
        <p:txBody>
          <a:bodyPr>
            <a:normAutofit/>
          </a:bodyPr>
          <a:lstStyle/>
          <a:p>
            <a:pPr marL="0" indent="0" algn="just">
              <a:lnSpc>
                <a:spcPct val="150000"/>
              </a:lnSpc>
              <a:buFontTx/>
              <a:buNone/>
            </a:pPr>
            <a:r>
              <a:rPr lang="ru-RU" sz="2800" b="1" dirty="0" err="1" smtClean="0">
                <a:solidFill>
                  <a:srgbClr val="0033CC"/>
                </a:solidFill>
              </a:rPr>
              <a:t>Тромбофилия</a:t>
            </a:r>
            <a:r>
              <a:rPr lang="ru-RU" sz="2400" b="1" dirty="0" smtClean="0"/>
              <a:t> </a:t>
            </a:r>
            <a:r>
              <a:rPr lang="ru-RU" sz="2400" dirty="0" smtClean="0"/>
              <a:t>- </a:t>
            </a:r>
            <a:r>
              <a:rPr lang="ru-RU" sz="2400" b="1" dirty="0" smtClean="0"/>
              <a:t>это патологическое состояние, характеризующееся нарушением системы свёртывания крови, при которой увеличивается риск развития тромбоза.</a:t>
            </a:r>
          </a:p>
          <a:p>
            <a:pPr marL="0" indent="0" algn="just">
              <a:lnSpc>
                <a:spcPct val="150000"/>
              </a:lnSpc>
              <a:buFontTx/>
              <a:buNone/>
            </a:pPr>
            <a:r>
              <a:rPr lang="ru-RU" sz="2800" b="1" dirty="0" err="1" smtClean="0">
                <a:solidFill>
                  <a:srgbClr val="0033CC"/>
                </a:solidFill>
              </a:rPr>
              <a:t>Гиперкоагуляционное</a:t>
            </a:r>
            <a:r>
              <a:rPr lang="ru-RU" sz="2800" b="1" dirty="0" smtClean="0">
                <a:solidFill>
                  <a:srgbClr val="0033CC"/>
                </a:solidFill>
              </a:rPr>
              <a:t> состояние</a:t>
            </a:r>
          </a:p>
        </p:txBody>
      </p:sp>
      <p:sp>
        <p:nvSpPr>
          <p:cNvPr id="19459" name="Дата 4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fld id="{0A10F41D-D5B8-4BEB-85D8-17506E84F059}" type="datetime11">
              <a:rPr lang="ru-RU" smtClean="0">
                <a:solidFill>
                  <a:prstClr val="black"/>
                </a:solidFill>
              </a:rPr>
              <a:pPr/>
              <a:t>11:04:43</a:t>
            </a:fld>
            <a:endParaRPr lang="ru-RU" smtClean="0">
              <a:solidFill>
                <a:prstClr val="black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467544" y="3933056"/>
            <a:ext cx="8064896" cy="10801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rgbClr val="FF0000"/>
                </a:solidFill>
              </a:rPr>
              <a:t>а</a:t>
            </a:r>
            <a:r>
              <a:rPr lang="ru-RU" sz="2800" b="1" dirty="0" smtClean="0">
                <a:solidFill>
                  <a:srgbClr val="FF0000"/>
                </a:solidFill>
              </a:rPr>
              <a:t> не хронический </a:t>
            </a:r>
            <a:r>
              <a:rPr lang="ru-RU" sz="2800" b="1" dirty="0">
                <a:solidFill>
                  <a:srgbClr val="FF0000"/>
                </a:solidFill>
              </a:rPr>
              <a:t>Д</a:t>
            </a:r>
            <a:r>
              <a:rPr lang="ru-RU" sz="2800" b="1" dirty="0" smtClean="0">
                <a:solidFill>
                  <a:srgbClr val="FF0000"/>
                </a:solidFill>
              </a:rPr>
              <a:t>ВС-синдром</a:t>
            </a:r>
            <a:endParaRPr lang="ru-RU" sz="2800" b="1" dirty="0">
              <a:solidFill>
                <a:srgbClr val="FF0000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Куликов А.В.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63474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35696" y="404664"/>
            <a:ext cx="6696744" cy="1143000"/>
          </a:xfrm>
        </p:spPr>
        <p:txBody>
          <a:bodyPr>
            <a:noAutofit/>
          </a:bodyPr>
          <a:lstStyle/>
          <a:p>
            <a:r>
              <a:rPr lang="ru-RU" sz="3200" b="1" dirty="0" smtClean="0">
                <a:solidFill>
                  <a:srgbClr val="0033CC"/>
                </a:solidFill>
              </a:rPr>
              <a:t>Основные причины ДВС-синдрома в акушерстве</a:t>
            </a:r>
            <a:endParaRPr lang="ru-RU" sz="3200" b="1" dirty="0">
              <a:solidFill>
                <a:srgbClr val="0033CC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15616" y="1923242"/>
            <a:ext cx="7812312" cy="4525963"/>
          </a:xfrm>
        </p:spPr>
        <p:txBody>
          <a:bodyPr>
            <a:normAutofit/>
          </a:bodyPr>
          <a:lstStyle/>
          <a:p>
            <a:r>
              <a:rPr lang="ru-RU" sz="2800" b="1" dirty="0" smtClean="0"/>
              <a:t>Массивная кровопотеря</a:t>
            </a:r>
            <a:r>
              <a:rPr lang="ru-RU" sz="2800" b="1" dirty="0"/>
              <a:t> </a:t>
            </a:r>
          </a:p>
          <a:p>
            <a:r>
              <a:rPr lang="ru-RU" sz="2800" b="1" dirty="0" smtClean="0"/>
              <a:t>Отслойка плаценты</a:t>
            </a:r>
            <a:r>
              <a:rPr lang="ru-RU" sz="2800" b="1" dirty="0"/>
              <a:t> </a:t>
            </a:r>
          </a:p>
          <a:p>
            <a:r>
              <a:rPr lang="ru-RU" sz="2800" b="1" dirty="0" smtClean="0"/>
              <a:t>Преэклампсия </a:t>
            </a:r>
            <a:r>
              <a:rPr lang="ru-RU" sz="2800" b="1" dirty="0"/>
              <a:t>/ эклампсия / </a:t>
            </a:r>
            <a:r>
              <a:rPr lang="en-US" sz="2800" b="1" dirty="0" smtClean="0"/>
              <a:t>HELLP</a:t>
            </a:r>
            <a:r>
              <a:rPr lang="ru-RU" sz="2800" b="1" dirty="0" smtClean="0"/>
              <a:t>-синдром</a:t>
            </a:r>
            <a:r>
              <a:rPr lang="ru-RU" sz="2800" b="1" dirty="0"/>
              <a:t> </a:t>
            </a:r>
          </a:p>
          <a:p>
            <a:r>
              <a:rPr lang="ru-RU" sz="2800" b="1" dirty="0" smtClean="0"/>
              <a:t>Мертвый плод</a:t>
            </a:r>
            <a:endParaRPr lang="ru-RU" sz="2800" b="1" dirty="0"/>
          </a:p>
          <a:p>
            <a:r>
              <a:rPr lang="ru-RU" sz="2800" b="1" dirty="0" smtClean="0"/>
              <a:t>Септический </a:t>
            </a:r>
            <a:r>
              <a:rPr lang="ru-RU" sz="2800" b="1" dirty="0"/>
              <a:t>аборт и </a:t>
            </a:r>
            <a:r>
              <a:rPr lang="ru-RU" sz="2800" b="1" dirty="0" err="1" smtClean="0"/>
              <a:t>хорионамнионит</a:t>
            </a:r>
            <a:endParaRPr lang="ru-RU" sz="2800" b="1" dirty="0"/>
          </a:p>
          <a:p>
            <a:r>
              <a:rPr lang="ru-RU" sz="2800" b="1" dirty="0" smtClean="0"/>
              <a:t>Эмболия амниотической жидкостью </a:t>
            </a:r>
            <a:endParaRPr lang="ru-RU" sz="2800" b="1" dirty="0"/>
          </a:p>
          <a:p>
            <a:r>
              <a:rPr lang="ru-RU" sz="2800" b="1" dirty="0" smtClean="0"/>
              <a:t>Острая жировая дистрофия </a:t>
            </a:r>
            <a:r>
              <a:rPr lang="ru-RU" sz="2800" b="1" dirty="0"/>
              <a:t>печени </a:t>
            </a:r>
          </a:p>
          <a:p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88641"/>
            <a:ext cx="1296144" cy="17359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1115616" y="5944248"/>
            <a:ext cx="777686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400" dirty="0" err="1"/>
              <a:t>Erez</a:t>
            </a:r>
            <a:r>
              <a:rPr lang="en-US" sz="1400" dirty="0"/>
              <a:t> O, </a:t>
            </a:r>
            <a:r>
              <a:rPr lang="en-US" sz="1400" dirty="0" err="1"/>
              <a:t>Mastrolia</a:t>
            </a:r>
            <a:r>
              <a:rPr lang="en-US" sz="1400" dirty="0"/>
              <a:t> SA, </a:t>
            </a:r>
            <a:r>
              <a:rPr lang="en-US" sz="1400" dirty="0" err="1"/>
              <a:t>Thachil</a:t>
            </a:r>
            <a:r>
              <a:rPr lang="en-US" sz="1400" dirty="0"/>
              <a:t> J. Disseminated intravascular coagulation </a:t>
            </a:r>
            <a:r>
              <a:rPr lang="en-US" sz="1400" dirty="0" smtClean="0"/>
              <a:t>in pregnancy</a:t>
            </a:r>
            <a:r>
              <a:rPr lang="en-US" sz="1400" dirty="0"/>
              <a:t>: insights </a:t>
            </a:r>
            <a:r>
              <a:rPr lang="en-US" sz="1400" dirty="0" smtClean="0"/>
              <a:t>in pathophysiology</a:t>
            </a:r>
            <a:r>
              <a:rPr lang="en-US" sz="1400" dirty="0"/>
              <a:t>, diagnosis and management. Am J </a:t>
            </a:r>
            <a:r>
              <a:rPr lang="en-US" sz="1400" dirty="0" err="1" smtClean="0"/>
              <a:t>Obstet</a:t>
            </a:r>
            <a:r>
              <a:rPr lang="en-US" sz="1400" dirty="0" smtClean="0"/>
              <a:t> Gynecol</a:t>
            </a:r>
            <a:r>
              <a:rPr lang="en-US" sz="1400" dirty="0"/>
              <a:t>. 2015 Mar 31.</a:t>
            </a:r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val="2242399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399833"/>
            <a:ext cx="7669485" cy="5937666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6055" y="22295"/>
            <a:ext cx="2067775" cy="7550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77371"/>
            <a:ext cx="2051720" cy="5244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олилиния 2"/>
          <p:cNvSpPr/>
          <p:nvPr/>
        </p:nvSpPr>
        <p:spPr>
          <a:xfrm>
            <a:off x="3635896" y="2561463"/>
            <a:ext cx="4680520" cy="3960441"/>
          </a:xfrm>
          <a:custGeom>
            <a:avLst/>
            <a:gdLst>
              <a:gd name="connsiteX0" fmla="*/ 3968895 w 5340495"/>
              <a:gd name="connsiteY0" fmla="*/ 101617 h 4435873"/>
              <a:gd name="connsiteX1" fmla="*/ 3923175 w 5340495"/>
              <a:gd name="connsiteY1" fmla="*/ 65041 h 4435873"/>
              <a:gd name="connsiteX2" fmla="*/ 3484263 w 5340495"/>
              <a:gd name="connsiteY2" fmla="*/ 55897 h 4435873"/>
              <a:gd name="connsiteX3" fmla="*/ 3520839 w 5340495"/>
              <a:gd name="connsiteY3" fmla="*/ 247921 h 4435873"/>
              <a:gd name="connsiteX4" fmla="*/ 3548271 w 5340495"/>
              <a:gd name="connsiteY4" fmla="*/ 284497 h 4435873"/>
              <a:gd name="connsiteX5" fmla="*/ 3584847 w 5340495"/>
              <a:gd name="connsiteY5" fmla="*/ 339361 h 4435873"/>
              <a:gd name="connsiteX6" fmla="*/ 3603135 w 5340495"/>
              <a:gd name="connsiteY6" fmla="*/ 366793 h 4435873"/>
              <a:gd name="connsiteX7" fmla="*/ 3630567 w 5340495"/>
              <a:gd name="connsiteY7" fmla="*/ 375937 h 4435873"/>
              <a:gd name="connsiteX8" fmla="*/ 3712863 w 5340495"/>
              <a:gd name="connsiteY8" fmla="*/ 439945 h 4435873"/>
              <a:gd name="connsiteX9" fmla="*/ 3749439 w 5340495"/>
              <a:gd name="connsiteY9" fmla="*/ 503953 h 4435873"/>
              <a:gd name="connsiteX10" fmla="*/ 3776871 w 5340495"/>
              <a:gd name="connsiteY10" fmla="*/ 586249 h 4435873"/>
              <a:gd name="connsiteX11" fmla="*/ 3776871 w 5340495"/>
              <a:gd name="connsiteY11" fmla="*/ 961153 h 4435873"/>
              <a:gd name="connsiteX12" fmla="*/ 3758583 w 5340495"/>
              <a:gd name="connsiteY12" fmla="*/ 997729 h 4435873"/>
              <a:gd name="connsiteX13" fmla="*/ 3703719 w 5340495"/>
              <a:gd name="connsiteY13" fmla="*/ 1052593 h 4435873"/>
              <a:gd name="connsiteX14" fmla="*/ 3694575 w 5340495"/>
              <a:gd name="connsiteY14" fmla="*/ 1080025 h 4435873"/>
              <a:gd name="connsiteX15" fmla="*/ 3630567 w 5340495"/>
              <a:gd name="connsiteY15" fmla="*/ 1153177 h 4435873"/>
              <a:gd name="connsiteX16" fmla="*/ 3593991 w 5340495"/>
              <a:gd name="connsiteY16" fmla="*/ 1198897 h 4435873"/>
              <a:gd name="connsiteX17" fmla="*/ 3584847 w 5340495"/>
              <a:gd name="connsiteY17" fmla="*/ 1226329 h 4435873"/>
              <a:gd name="connsiteX18" fmla="*/ 3520839 w 5340495"/>
              <a:gd name="connsiteY18" fmla="*/ 1317769 h 4435873"/>
              <a:gd name="connsiteX19" fmla="*/ 3456831 w 5340495"/>
              <a:gd name="connsiteY19" fmla="*/ 1409209 h 4435873"/>
              <a:gd name="connsiteX20" fmla="*/ 3411111 w 5340495"/>
              <a:gd name="connsiteY20" fmla="*/ 1473217 h 4435873"/>
              <a:gd name="connsiteX21" fmla="*/ 3383679 w 5340495"/>
              <a:gd name="connsiteY21" fmla="*/ 1491505 h 4435873"/>
              <a:gd name="connsiteX22" fmla="*/ 3347103 w 5340495"/>
              <a:gd name="connsiteY22" fmla="*/ 1518937 h 4435873"/>
              <a:gd name="connsiteX23" fmla="*/ 3301383 w 5340495"/>
              <a:gd name="connsiteY23" fmla="*/ 1546369 h 4435873"/>
              <a:gd name="connsiteX24" fmla="*/ 3209943 w 5340495"/>
              <a:gd name="connsiteY24" fmla="*/ 1564657 h 4435873"/>
              <a:gd name="connsiteX25" fmla="*/ 3155079 w 5340495"/>
              <a:gd name="connsiteY25" fmla="*/ 1582945 h 4435873"/>
              <a:gd name="connsiteX26" fmla="*/ 3091071 w 5340495"/>
              <a:gd name="connsiteY26" fmla="*/ 1592089 h 4435873"/>
              <a:gd name="connsiteX27" fmla="*/ 2935623 w 5340495"/>
              <a:gd name="connsiteY27" fmla="*/ 1628665 h 4435873"/>
              <a:gd name="connsiteX28" fmla="*/ 2825895 w 5340495"/>
              <a:gd name="connsiteY28" fmla="*/ 1692673 h 4435873"/>
              <a:gd name="connsiteX29" fmla="*/ 2789319 w 5340495"/>
              <a:gd name="connsiteY29" fmla="*/ 1720105 h 4435873"/>
              <a:gd name="connsiteX30" fmla="*/ 2734455 w 5340495"/>
              <a:gd name="connsiteY30" fmla="*/ 1756681 h 4435873"/>
              <a:gd name="connsiteX31" fmla="*/ 2697879 w 5340495"/>
              <a:gd name="connsiteY31" fmla="*/ 1765825 h 4435873"/>
              <a:gd name="connsiteX32" fmla="*/ 2569863 w 5340495"/>
              <a:gd name="connsiteY32" fmla="*/ 1884697 h 4435873"/>
              <a:gd name="connsiteX33" fmla="*/ 2542431 w 5340495"/>
              <a:gd name="connsiteY33" fmla="*/ 1939561 h 4435873"/>
              <a:gd name="connsiteX34" fmla="*/ 2514999 w 5340495"/>
              <a:gd name="connsiteY34" fmla="*/ 2021857 h 4435873"/>
              <a:gd name="connsiteX35" fmla="*/ 2496711 w 5340495"/>
              <a:gd name="connsiteY35" fmla="*/ 2067577 h 4435873"/>
              <a:gd name="connsiteX36" fmla="*/ 2487567 w 5340495"/>
              <a:gd name="connsiteY36" fmla="*/ 2095009 h 4435873"/>
              <a:gd name="connsiteX37" fmla="*/ 2432703 w 5340495"/>
              <a:gd name="connsiteY37" fmla="*/ 2195593 h 4435873"/>
              <a:gd name="connsiteX38" fmla="*/ 2423559 w 5340495"/>
              <a:gd name="connsiteY38" fmla="*/ 2232169 h 4435873"/>
              <a:gd name="connsiteX39" fmla="*/ 2414415 w 5340495"/>
              <a:gd name="connsiteY39" fmla="*/ 2277889 h 4435873"/>
              <a:gd name="connsiteX40" fmla="*/ 2386983 w 5340495"/>
              <a:gd name="connsiteY40" fmla="*/ 2341897 h 4435873"/>
              <a:gd name="connsiteX41" fmla="*/ 2359551 w 5340495"/>
              <a:gd name="connsiteY41" fmla="*/ 2396761 h 4435873"/>
              <a:gd name="connsiteX42" fmla="*/ 2350407 w 5340495"/>
              <a:gd name="connsiteY42" fmla="*/ 2433337 h 4435873"/>
              <a:gd name="connsiteX43" fmla="*/ 2286399 w 5340495"/>
              <a:gd name="connsiteY43" fmla="*/ 2488201 h 4435873"/>
              <a:gd name="connsiteX44" fmla="*/ 2231535 w 5340495"/>
              <a:gd name="connsiteY44" fmla="*/ 2524777 h 4435873"/>
              <a:gd name="connsiteX45" fmla="*/ 2185815 w 5340495"/>
              <a:gd name="connsiteY45" fmla="*/ 2561353 h 4435873"/>
              <a:gd name="connsiteX46" fmla="*/ 2158383 w 5340495"/>
              <a:gd name="connsiteY46" fmla="*/ 2597929 h 4435873"/>
              <a:gd name="connsiteX47" fmla="*/ 2094375 w 5340495"/>
              <a:gd name="connsiteY47" fmla="*/ 2634505 h 4435873"/>
              <a:gd name="connsiteX48" fmla="*/ 2066943 w 5340495"/>
              <a:gd name="connsiteY48" fmla="*/ 2643649 h 4435873"/>
              <a:gd name="connsiteX49" fmla="*/ 2039511 w 5340495"/>
              <a:gd name="connsiteY49" fmla="*/ 2661937 h 4435873"/>
              <a:gd name="connsiteX50" fmla="*/ 2012079 w 5340495"/>
              <a:gd name="connsiteY50" fmla="*/ 2671081 h 4435873"/>
              <a:gd name="connsiteX51" fmla="*/ 1984647 w 5340495"/>
              <a:gd name="connsiteY51" fmla="*/ 2689369 h 4435873"/>
              <a:gd name="connsiteX52" fmla="*/ 1938927 w 5340495"/>
              <a:gd name="connsiteY52" fmla="*/ 2698513 h 4435873"/>
              <a:gd name="connsiteX53" fmla="*/ 1911495 w 5340495"/>
              <a:gd name="connsiteY53" fmla="*/ 2716801 h 4435873"/>
              <a:gd name="connsiteX54" fmla="*/ 1810911 w 5340495"/>
              <a:gd name="connsiteY54" fmla="*/ 2735089 h 4435873"/>
              <a:gd name="connsiteX55" fmla="*/ 1765191 w 5340495"/>
              <a:gd name="connsiteY55" fmla="*/ 2753377 h 4435873"/>
              <a:gd name="connsiteX56" fmla="*/ 1737759 w 5340495"/>
              <a:gd name="connsiteY56" fmla="*/ 2771665 h 4435873"/>
              <a:gd name="connsiteX57" fmla="*/ 1664607 w 5340495"/>
              <a:gd name="connsiteY57" fmla="*/ 2789953 h 4435873"/>
              <a:gd name="connsiteX58" fmla="*/ 1600599 w 5340495"/>
              <a:gd name="connsiteY58" fmla="*/ 2817385 h 4435873"/>
              <a:gd name="connsiteX59" fmla="*/ 1545735 w 5340495"/>
              <a:gd name="connsiteY59" fmla="*/ 2835673 h 4435873"/>
              <a:gd name="connsiteX60" fmla="*/ 1500015 w 5340495"/>
              <a:gd name="connsiteY60" fmla="*/ 2863105 h 4435873"/>
              <a:gd name="connsiteX61" fmla="*/ 1371999 w 5340495"/>
              <a:gd name="connsiteY61" fmla="*/ 2890537 h 4435873"/>
              <a:gd name="connsiteX62" fmla="*/ 1326279 w 5340495"/>
              <a:gd name="connsiteY62" fmla="*/ 2917969 h 4435873"/>
              <a:gd name="connsiteX63" fmla="*/ 1262271 w 5340495"/>
              <a:gd name="connsiteY63" fmla="*/ 2936257 h 4435873"/>
              <a:gd name="connsiteX64" fmla="*/ 1161687 w 5340495"/>
              <a:gd name="connsiteY64" fmla="*/ 2963689 h 4435873"/>
              <a:gd name="connsiteX65" fmla="*/ 1070247 w 5340495"/>
              <a:gd name="connsiteY65" fmla="*/ 3036841 h 4435873"/>
              <a:gd name="connsiteX66" fmla="*/ 1033671 w 5340495"/>
              <a:gd name="connsiteY66" fmla="*/ 3045985 h 4435873"/>
              <a:gd name="connsiteX67" fmla="*/ 951375 w 5340495"/>
              <a:gd name="connsiteY67" fmla="*/ 3082561 h 4435873"/>
              <a:gd name="connsiteX68" fmla="*/ 951375 w 5340495"/>
              <a:gd name="connsiteY68" fmla="*/ 3082561 h 4435873"/>
              <a:gd name="connsiteX69" fmla="*/ 878223 w 5340495"/>
              <a:gd name="connsiteY69" fmla="*/ 3128281 h 4435873"/>
              <a:gd name="connsiteX70" fmla="*/ 805071 w 5340495"/>
              <a:gd name="connsiteY70" fmla="*/ 3155713 h 4435873"/>
              <a:gd name="connsiteX71" fmla="*/ 768495 w 5340495"/>
              <a:gd name="connsiteY71" fmla="*/ 3164857 h 4435873"/>
              <a:gd name="connsiteX72" fmla="*/ 677055 w 5340495"/>
              <a:gd name="connsiteY72" fmla="*/ 3192289 h 4435873"/>
              <a:gd name="connsiteX73" fmla="*/ 576471 w 5340495"/>
              <a:gd name="connsiteY73" fmla="*/ 3219721 h 4435873"/>
              <a:gd name="connsiteX74" fmla="*/ 466743 w 5340495"/>
              <a:gd name="connsiteY74" fmla="*/ 3265441 h 4435873"/>
              <a:gd name="connsiteX75" fmla="*/ 347871 w 5340495"/>
              <a:gd name="connsiteY75" fmla="*/ 3302017 h 4435873"/>
              <a:gd name="connsiteX76" fmla="*/ 265575 w 5340495"/>
              <a:gd name="connsiteY76" fmla="*/ 3356881 h 4435873"/>
              <a:gd name="connsiteX77" fmla="*/ 210711 w 5340495"/>
              <a:gd name="connsiteY77" fmla="*/ 3393457 h 4435873"/>
              <a:gd name="connsiteX78" fmla="*/ 183279 w 5340495"/>
              <a:gd name="connsiteY78" fmla="*/ 3420889 h 4435873"/>
              <a:gd name="connsiteX79" fmla="*/ 155847 w 5340495"/>
              <a:gd name="connsiteY79" fmla="*/ 3475753 h 4435873"/>
              <a:gd name="connsiteX80" fmla="*/ 128415 w 5340495"/>
              <a:gd name="connsiteY80" fmla="*/ 3494041 h 4435873"/>
              <a:gd name="connsiteX81" fmla="*/ 73551 w 5340495"/>
              <a:gd name="connsiteY81" fmla="*/ 3548905 h 4435873"/>
              <a:gd name="connsiteX82" fmla="*/ 64407 w 5340495"/>
              <a:gd name="connsiteY82" fmla="*/ 3576337 h 4435873"/>
              <a:gd name="connsiteX83" fmla="*/ 64407 w 5340495"/>
              <a:gd name="connsiteY83" fmla="*/ 3887233 h 4435873"/>
              <a:gd name="connsiteX84" fmla="*/ 137559 w 5340495"/>
              <a:gd name="connsiteY84" fmla="*/ 3960385 h 4435873"/>
              <a:gd name="connsiteX85" fmla="*/ 183279 w 5340495"/>
              <a:gd name="connsiteY85" fmla="*/ 4006105 h 4435873"/>
              <a:gd name="connsiteX86" fmla="*/ 210711 w 5340495"/>
              <a:gd name="connsiteY86" fmla="*/ 4033537 h 4435873"/>
              <a:gd name="connsiteX87" fmla="*/ 320439 w 5340495"/>
              <a:gd name="connsiteY87" fmla="*/ 4088401 h 4435873"/>
              <a:gd name="connsiteX88" fmla="*/ 430167 w 5340495"/>
              <a:gd name="connsiteY88" fmla="*/ 4115833 h 4435873"/>
              <a:gd name="connsiteX89" fmla="*/ 475887 w 5340495"/>
              <a:gd name="connsiteY89" fmla="*/ 4143265 h 4435873"/>
              <a:gd name="connsiteX90" fmla="*/ 649623 w 5340495"/>
              <a:gd name="connsiteY90" fmla="*/ 4170697 h 4435873"/>
              <a:gd name="connsiteX91" fmla="*/ 713631 w 5340495"/>
              <a:gd name="connsiteY91" fmla="*/ 4188985 h 4435873"/>
              <a:gd name="connsiteX92" fmla="*/ 786783 w 5340495"/>
              <a:gd name="connsiteY92" fmla="*/ 4198129 h 4435873"/>
              <a:gd name="connsiteX93" fmla="*/ 850791 w 5340495"/>
              <a:gd name="connsiteY93" fmla="*/ 4207273 h 4435873"/>
              <a:gd name="connsiteX94" fmla="*/ 960519 w 5340495"/>
              <a:gd name="connsiteY94" fmla="*/ 4225561 h 4435873"/>
              <a:gd name="connsiteX95" fmla="*/ 1079391 w 5340495"/>
              <a:gd name="connsiteY95" fmla="*/ 4243849 h 4435873"/>
              <a:gd name="connsiteX96" fmla="*/ 1271415 w 5340495"/>
              <a:gd name="connsiteY96" fmla="*/ 4271281 h 4435873"/>
              <a:gd name="connsiteX97" fmla="*/ 1984647 w 5340495"/>
              <a:gd name="connsiteY97" fmla="*/ 4298713 h 4435873"/>
              <a:gd name="connsiteX98" fmla="*/ 2085231 w 5340495"/>
              <a:gd name="connsiteY98" fmla="*/ 4326145 h 4435873"/>
              <a:gd name="connsiteX99" fmla="*/ 2240679 w 5340495"/>
              <a:gd name="connsiteY99" fmla="*/ 4344433 h 4435873"/>
              <a:gd name="connsiteX100" fmla="*/ 2332119 w 5340495"/>
              <a:gd name="connsiteY100" fmla="*/ 4353577 h 4435873"/>
              <a:gd name="connsiteX101" fmla="*/ 2908191 w 5340495"/>
              <a:gd name="connsiteY101" fmla="*/ 4362721 h 4435873"/>
              <a:gd name="connsiteX102" fmla="*/ 3045351 w 5340495"/>
              <a:gd name="connsiteY102" fmla="*/ 4381009 h 4435873"/>
              <a:gd name="connsiteX103" fmla="*/ 3868311 w 5340495"/>
              <a:gd name="connsiteY103" fmla="*/ 4390153 h 4435873"/>
              <a:gd name="connsiteX104" fmla="*/ 4060335 w 5340495"/>
              <a:gd name="connsiteY104" fmla="*/ 4426729 h 4435873"/>
              <a:gd name="connsiteX105" fmla="*/ 4142631 w 5340495"/>
              <a:gd name="connsiteY105" fmla="*/ 4435873 h 4435873"/>
              <a:gd name="connsiteX106" fmla="*/ 4755279 w 5340495"/>
              <a:gd name="connsiteY106" fmla="*/ 4426729 h 4435873"/>
              <a:gd name="connsiteX107" fmla="*/ 4800999 w 5340495"/>
              <a:gd name="connsiteY107" fmla="*/ 4408441 h 4435873"/>
              <a:gd name="connsiteX108" fmla="*/ 4910727 w 5340495"/>
              <a:gd name="connsiteY108" fmla="*/ 4390153 h 4435873"/>
              <a:gd name="connsiteX109" fmla="*/ 4983879 w 5340495"/>
              <a:gd name="connsiteY109" fmla="*/ 4362721 h 4435873"/>
              <a:gd name="connsiteX110" fmla="*/ 5002167 w 5340495"/>
              <a:gd name="connsiteY110" fmla="*/ 4335289 h 4435873"/>
              <a:gd name="connsiteX111" fmla="*/ 5029599 w 5340495"/>
              <a:gd name="connsiteY111" fmla="*/ 4317001 h 4435873"/>
              <a:gd name="connsiteX112" fmla="*/ 5057031 w 5340495"/>
              <a:gd name="connsiteY112" fmla="*/ 4252993 h 4435873"/>
              <a:gd name="connsiteX113" fmla="*/ 5084463 w 5340495"/>
              <a:gd name="connsiteY113" fmla="*/ 4216417 h 4435873"/>
              <a:gd name="connsiteX114" fmla="*/ 5093607 w 5340495"/>
              <a:gd name="connsiteY114" fmla="*/ 4179841 h 4435873"/>
              <a:gd name="connsiteX115" fmla="*/ 5121039 w 5340495"/>
              <a:gd name="connsiteY115" fmla="*/ 4115833 h 4435873"/>
              <a:gd name="connsiteX116" fmla="*/ 5130183 w 5340495"/>
              <a:gd name="connsiteY116" fmla="*/ 4070113 h 4435873"/>
              <a:gd name="connsiteX117" fmla="*/ 5148471 w 5340495"/>
              <a:gd name="connsiteY117" fmla="*/ 4006105 h 4435873"/>
              <a:gd name="connsiteX118" fmla="*/ 5157615 w 5340495"/>
              <a:gd name="connsiteY118" fmla="*/ 3951241 h 4435873"/>
              <a:gd name="connsiteX119" fmla="*/ 5185047 w 5340495"/>
              <a:gd name="connsiteY119" fmla="*/ 3896377 h 4435873"/>
              <a:gd name="connsiteX120" fmla="*/ 5194191 w 5340495"/>
              <a:gd name="connsiteY120" fmla="*/ 3804937 h 4435873"/>
              <a:gd name="connsiteX121" fmla="*/ 5203335 w 5340495"/>
              <a:gd name="connsiteY121" fmla="*/ 3777505 h 4435873"/>
              <a:gd name="connsiteX122" fmla="*/ 5212479 w 5340495"/>
              <a:gd name="connsiteY122" fmla="*/ 3722641 h 4435873"/>
              <a:gd name="connsiteX123" fmla="*/ 5258199 w 5340495"/>
              <a:gd name="connsiteY123" fmla="*/ 3631201 h 4435873"/>
              <a:gd name="connsiteX124" fmla="*/ 5276487 w 5340495"/>
              <a:gd name="connsiteY124" fmla="*/ 3576337 h 4435873"/>
              <a:gd name="connsiteX125" fmla="*/ 5285631 w 5340495"/>
              <a:gd name="connsiteY125" fmla="*/ 3512329 h 4435873"/>
              <a:gd name="connsiteX126" fmla="*/ 5294775 w 5340495"/>
              <a:gd name="connsiteY126" fmla="*/ 3484897 h 4435873"/>
              <a:gd name="connsiteX127" fmla="*/ 5258199 w 5340495"/>
              <a:gd name="connsiteY127" fmla="*/ 3210577 h 4435873"/>
              <a:gd name="connsiteX128" fmla="*/ 5249055 w 5340495"/>
              <a:gd name="connsiteY128" fmla="*/ 3155713 h 4435873"/>
              <a:gd name="connsiteX129" fmla="*/ 5212479 w 5340495"/>
              <a:gd name="connsiteY129" fmla="*/ 3027697 h 4435873"/>
              <a:gd name="connsiteX130" fmla="*/ 5203335 w 5340495"/>
              <a:gd name="connsiteY130" fmla="*/ 2991121 h 4435873"/>
              <a:gd name="connsiteX131" fmla="*/ 5185047 w 5340495"/>
              <a:gd name="connsiteY131" fmla="*/ 2945401 h 4435873"/>
              <a:gd name="connsiteX132" fmla="*/ 5166759 w 5340495"/>
              <a:gd name="connsiteY132" fmla="*/ 2853961 h 4435873"/>
              <a:gd name="connsiteX133" fmla="*/ 5175903 w 5340495"/>
              <a:gd name="connsiteY133" fmla="*/ 2597929 h 4435873"/>
              <a:gd name="connsiteX134" fmla="*/ 5203335 w 5340495"/>
              <a:gd name="connsiteY134" fmla="*/ 2479057 h 4435873"/>
              <a:gd name="connsiteX135" fmla="*/ 5221623 w 5340495"/>
              <a:gd name="connsiteY135" fmla="*/ 2442481 h 4435873"/>
              <a:gd name="connsiteX136" fmla="*/ 5230767 w 5340495"/>
              <a:gd name="connsiteY136" fmla="*/ 2396761 h 4435873"/>
              <a:gd name="connsiteX137" fmla="*/ 5239911 w 5340495"/>
              <a:gd name="connsiteY137" fmla="*/ 2360185 h 4435873"/>
              <a:gd name="connsiteX138" fmla="*/ 5267343 w 5340495"/>
              <a:gd name="connsiteY138" fmla="*/ 2277889 h 4435873"/>
              <a:gd name="connsiteX139" fmla="*/ 5258199 w 5340495"/>
              <a:gd name="connsiteY139" fmla="*/ 1966993 h 4435873"/>
              <a:gd name="connsiteX140" fmla="*/ 5249055 w 5340495"/>
              <a:gd name="connsiteY140" fmla="*/ 1912129 h 4435873"/>
              <a:gd name="connsiteX141" fmla="*/ 5203335 w 5340495"/>
              <a:gd name="connsiteY141" fmla="*/ 1875553 h 4435873"/>
              <a:gd name="connsiteX142" fmla="*/ 5175903 w 5340495"/>
              <a:gd name="connsiteY142" fmla="*/ 1811545 h 4435873"/>
              <a:gd name="connsiteX143" fmla="*/ 5157615 w 5340495"/>
              <a:gd name="connsiteY143" fmla="*/ 1784113 h 4435873"/>
              <a:gd name="connsiteX144" fmla="*/ 5130183 w 5340495"/>
              <a:gd name="connsiteY144" fmla="*/ 1710961 h 4435873"/>
              <a:gd name="connsiteX145" fmla="*/ 5121039 w 5340495"/>
              <a:gd name="connsiteY145" fmla="*/ 1674385 h 4435873"/>
              <a:gd name="connsiteX146" fmla="*/ 5093607 w 5340495"/>
              <a:gd name="connsiteY146" fmla="*/ 1619521 h 4435873"/>
              <a:gd name="connsiteX147" fmla="*/ 5084463 w 5340495"/>
              <a:gd name="connsiteY147" fmla="*/ 1592089 h 4435873"/>
              <a:gd name="connsiteX148" fmla="*/ 5057031 w 5340495"/>
              <a:gd name="connsiteY148" fmla="*/ 1491505 h 4435873"/>
              <a:gd name="connsiteX149" fmla="*/ 5020455 w 5340495"/>
              <a:gd name="connsiteY149" fmla="*/ 1418353 h 4435873"/>
              <a:gd name="connsiteX150" fmla="*/ 4993023 w 5340495"/>
              <a:gd name="connsiteY150" fmla="*/ 1326913 h 4435873"/>
              <a:gd name="connsiteX151" fmla="*/ 4983879 w 5340495"/>
              <a:gd name="connsiteY151" fmla="*/ 1272049 h 4435873"/>
              <a:gd name="connsiteX152" fmla="*/ 4956447 w 5340495"/>
              <a:gd name="connsiteY152" fmla="*/ 1244617 h 4435873"/>
              <a:gd name="connsiteX153" fmla="*/ 4947303 w 5340495"/>
              <a:gd name="connsiteY153" fmla="*/ 1198897 h 4435873"/>
              <a:gd name="connsiteX154" fmla="*/ 4929015 w 5340495"/>
              <a:gd name="connsiteY154" fmla="*/ 1070881 h 4435873"/>
              <a:gd name="connsiteX155" fmla="*/ 4947303 w 5340495"/>
              <a:gd name="connsiteY155" fmla="*/ 888001 h 4435873"/>
              <a:gd name="connsiteX156" fmla="*/ 4974735 w 5340495"/>
              <a:gd name="connsiteY156" fmla="*/ 860569 h 4435873"/>
              <a:gd name="connsiteX157" fmla="*/ 5038743 w 5340495"/>
              <a:gd name="connsiteY157" fmla="*/ 796561 h 4435873"/>
              <a:gd name="connsiteX158" fmla="*/ 5102751 w 5340495"/>
              <a:gd name="connsiteY158" fmla="*/ 714265 h 4435873"/>
              <a:gd name="connsiteX159" fmla="*/ 5121039 w 5340495"/>
              <a:gd name="connsiteY159" fmla="*/ 686833 h 4435873"/>
              <a:gd name="connsiteX160" fmla="*/ 5157615 w 5340495"/>
              <a:gd name="connsiteY160" fmla="*/ 641113 h 4435873"/>
              <a:gd name="connsiteX161" fmla="*/ 5212479 w 5340495"/>
              <a:gd name="connsiteY161" fmla="*/ 586249 h 4435873"/>
              <a:gd name="connsiteX162" fmla="*/ 5239911 w 5340495"/>
              <a:gd name="connsiteY162" fmla="*/ 558817 h 4435873"/>
              <a:gd name="connsiteX163" fmla="*/ 5267343 w 5340495"/>
              <a:gd name="connsiteY163" fmla="*/ 531385 h 4435873"/>
              <a:gd name="connsiteX164" fmla="*/ 5303919 w 5340495"/>
              <a:gd name="connsiteY164" fmla="*/ 485665 h 4435873"/>
              <a:gd name="connsiteX165" fmla="*/ 5340495 w 5340495"/>
              <a:gd name="connsiteY165" fmla="*/ 412513 h 4435873"/>
              <a:gd name="connsiteX166" fmla="*/ 5331351 w 5340495"/>
              <a:gd name="connsiteY166" fmla="*/ 247921 h 4435873"/>
              <a:gd name="connsiteX167" fmla="*/ 5303919 w 5340495"/>
              <a:gd name="connsiteY167" fmla="*/ 211345 h 4435873"/>
              <a:gd name="connsiteX168" fmla="*/ 5276487 w 5340495"/>
              <a:gd name="connsiteY168" fmla="*/ 156481 h 4435873"/>
              <a:gd name="connsiteX169" fmla="*/ 5239911 w 5340495"/>
              <a:gd name="connsiteY169" fmla="*/ 129049 h 4435873"/>
              <a:gd name="connsiteX170" fmla="*/ 5084463 w 5340495"/>
              <a:gd name="connsiteY170" fmla="*/ 55897 h 4435873"/>
              <a:gd name="connsiteX171" fmla="*/ 5057031 w 5340495"/>
              <a:gd name="connsiteY171" fmla="*/ 19321 h 4435873"/>
              <a:gd name="connsiteX172" fmla="*/ 4517535 w 5340495"/>
              <a:gd name="connsiteY172" fmla="*/ 10177 h 4435873"/>
              <a:gd name="connsiteX173" fmla="*/ 4435239 w 5340495"/>
              <a:gd name="connsiteY173" fmla="*/ 55897 h 4435873"/>
              <a:gd name="connsiteX174" fmla="*/ 4398663 w 5340495"/>
              <a:gd name="connsiteY174" fmla="*/ 74185 h 4435873"/>
              <a:gd name="connsiteX175" fmla="*/ 4069479 w 5340495"/>
              <a:gd name="connsiteY175" fmla="*/ 65041 h 4435873"/>
              <a:gd name="connsiteX176" fmla="*/ 4014615 w 5340495"/>
              <a:gd name="connsiteY176" fmla="*/ 55897 h 4435873"/>
              <a:gd name="connsiteX177" fmla="*/ 3987183 w 5340495"/>
              <a:gd name="connsiteY177" fmla="*/ 37609 h 4435873"/>
              <a:gd name="connsiteX178" fmla="*/ 3904887 w 5340495"/>
              <a:gd name="connsiteY178" fmla="*/ 55897 h 4435873"/>
              <a:gd name="connsiteX179" fmla="*/ 3886599 w 5340495"/>
              <a:gd name="connsiteY179" fmla="*/ 74185 h 44358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</a:cxnLst>
            <a:rect l="l" t="t" r="r" b="b"/>
            <a:pathLst>
              <a:path w="5340495" h="4435873">
                <a:moveTo>
                  <a:pt x="3968895" y="101617"/>
                </a:moveTo>
                <a:cubicBezTo>
                  <a:pt x="3953655" y="89425"/>
                  <a:pt x="3941114" y="72729"/>
                  <a:pt x="3923175" y="65041"/>
                </a:cubicBezTo>
                <a:cubicBezTo>
                  <a:pt x="3814922" y="18647"/>
                  <a:pt x="3487616" y="55811"/>
                  <a:pt x="3484263" y="55897"/>
                </a:cubicBezTo>
                <a:cubicBezTo>
                  <a:pt x="3500532" y="202319"/>
                  <a:pt x="3472574" y="180350"/>
                  <a:pt x="3520839" y="247921"/>
                </a:cubicBezTo>
                <a:cubicBezTo>
                  <a:pt x="3529697" y="260322"/>
                  <a:pt x="3539127" y="272305"/>
                  <a:pt x="3548271" y="284497"/>
                </a:cubicBezTo>
                <a:cubicBezTo>
                  <a:pt x="3564341" y="332706"/>
                  <a:pt x="3546794" y="293698"/>
                  <a:pt x="3584847" y="339361"/>
                </a:cubicBezTo>
                <a:cubicBezTo>
                  <a:pt x="3591882" y="347804"/>
                  <a:pt x="3594553" y="359928"/>
                  <a:pt x="3603135" y="366793"/>
                </a:cubicBezTo>
                <a:cubicBezTo>
                  <a:pt x="3610661" y="372814"/>
                  <a:pt x="3622141" y="371256"/>
                  <a:pt x="3630567" y="375937"/>
                </a:cubicBezTo>
                <a:cubicBezTo>
                  <a:pt x="3662208" y="393515"/>
                  <a:pt x="3689883" y="412369"/>
                  <a:pt x="3712863" y="439945"/>
                </a:cubicBezTo>
                <a:cubicBezTo>
                  <a:pt x="3725156" y="454696"/>
                  <a:pt x="3743051" y="487343"/>
                  <a:pt x="3749439" y="503953"/>
                </a:cubicBezTo>
                <a:cubicBezTo>
                  <a:pt x="3759819" y="530941"/>
                  <a:pt x="3776871" y="586249"/>
                  <a:pt x="3776871" y="586249"/>
                </a:cubicBezTo>
                <a:cubicBezTo>
                  <a:pt x="3788965" y="743468"/>
                  <a:pt x="3795169" y="765971"/>
                  <a:pt x="3776871" y="961153"/>
                </a:cubicBezTo>
                <a:cubicBezTo>
                  <a:pt x="3775599" y="974725"/>
                  <a:pt x="3767098" y="987085"/>
                  <a:pt x="3758583" y="997729"/>
                </a:cubicBezTo>
                <a:cubicBezTo>
                  <a:pt x="3742426" y="1017925"/>
                  <a:pt x="3703719" y="1052593"/>
                  <a:pt x="3703719" y="1052593"/>
                </a:cubicBezTo>
                <a:cubicBezTo>
                  <a:pt x="3700671" y="1061737"/>
                  <a:pt x="3699357" y="1071656"/>
                  <a:pt x="3694575" y="1080025"/>
                </a:cubicBezTo>
                <a:cubicBezTo>
                  <a:pt x="3673612" y="1116711"/>
                  <a:pt x="3658896" y="1121306"/>
                  <a:pt x="3630567" y="1153177"/>
                </a:cubicBezTo>
                <a:cubicBezTo>
                  <a:pt x="3617601" y="1167764"/>
                  <a:pt x="3606183" y="1183657"/>
                  <a:pt x="3593991" y="1198897"/>
                </a:cubicBezTo>
                <a:cubicBezTo>
                  <a:pt x="3590943" y="1208041"/>
                  <a:pt x="3589528" y="1217903"/>
                  <a:pt x="3584847" y="1226329"/>
                </a:cubicBezTo>
                <a:cubicBezTo>
                  <a:pt x="3568765" y="1255277"/>
                  <a:pt x="3541387" y="1290372"/>
                  <a:pt x="3520839" y="1317769"/>
                </a:cubicBezTo>
                <a:cubicBezTo>
                  <a:pt x="3499227" y="1404218"/>
                  <a:pt x="3533331" y="1294458"/>
                  <a:pt x="3456831" y="1409209"/>
                </a:cubicBezTo>
                <a:cubicBezTo>
                  <a:pt x="3446447" y="1424785"/>
                  <a:pt x="3422453" y="1461875"/>
                  <a:pt x="3411111" y="1473217"/>
                </a:cubicBezTo>
                <a:cubicBezTo>
                  <a:pt x="3403340" y="1480988"/>
                  <a:pt x="3392622" y="1485117"/>
                  <a:pt x="3383679" y="1491505"/>
                </a:cubicBezTo>
                <a:cubicBezTo>
                  <a:pt x="3371278" y="1500363"/>
                  <a:pt x="3359783" y="1510483"/>
                  <a:pt x="3347103" y="1518937"/>
                </a:cubicBezTo>
                <a:cubicBezTo>
                  <a:pt x="3332315" y="1528796"/>
                  <a:pt x="3318244" y="1540749"/>
                  <a:pt x="3301383" y="1546369"/>
                </a:cubicBezTo>
                <a:cubicBezTo>
                  <a:pt x="3271894" y="1556199"/>
                  <a:pt x="3239432" y="1554827"/>
                  <a:pt x="3209943" y="1564657"/>
                </a:cubicBezTo>
                <a:cubicBezTo>
                  <a:pt x="3191655" y="1570753"/>
                  <a:pt x="3173863" y="1578610"/>
                  <a:pt x="3155079" y="1582945"/>
                </a:cubicBezTo>
                <a:cubicBezTo>
                  <a:pt x="3134078" y="1587791"/>
                  <a:pt x="3112171" y="1587693"/>
                  <a:pt x="3091071" y="1592089"/>
                </a:cubicBezTo>
                <a:cubicBezTo>
                  <a:pt x="3038959" y="1602946"/>
                  <a:pt x="2935623" y="1628665"/>
                  <a:pt x="2935623" y="1628665"/>
                </a:cubicBezTo>
                <a:cubicBezTo>
                  <a:pt x="2883342" y="1698372"/>
                  <a:pt x="2936877" y="1641450"/>
                  <a:pt x="2825895" y="1692673"/>
                </a:cubicBezTo>
                <a:cubicBezTo>
                  <a:pt x="2812058" y="1699059"/>
                  <a:pt x="2801804" y="1711365"/>
                  <a:pt x="2789319" y="1720105"/>
                </a:cubicBezTo>
                <a:cubicBezTo>
                  <a:pt x="2771313" y="1732709"/>
                  <a:pt x="2754114" y="1746851"/>
                  <a:pt x="2734455" y="1756681"/>
                </a:cubicBezTo>
                <a:cubicBezTo>
                  <a:pt x="2723215" y="1762301"/>
                  <a:pt x="2710071" y="1762777"/>
                  <a:pt x="2697879" y="1765825"/>
                </a:cubicBezTo>
                <a:cubicBezTo>
                  <a:pt x="2655730" y="1797437"/>
                  <a:pt x="2590306" y="1843810"/>
                  <a:pt x="2569863" y="1884697"/>
                </a:cubicBezTo>
                <a:cubicBezTo>
                  <a:pt x="2560719" y="1902985"/>
                  <a:pt x="2550025" y="1920577"/>
                  <a:pt x="2542431" y="1939561"/>
                </a:cubicBezTo>
                <a:cubicBezTo>
                  <a:pt x="2531692" y="1966409"/>
                  <a:pt x="2525738" y="1995009"/>
                  <a:pt x="2514999" y="2021857"/>
                </a:cubicBezTo>
                <a:cubicBezTo>
                  <a:pt x="2508903" y="2037097"/>
                  <a:pt x="2502474" y="2052208"/>
                  <a:pt x="2496711" y="2067577"/>
                </a:cubicBezTo>
                <a:cubicBezTo>
                  <a:pt x="2493327" y="2076602"/>
                  <a:pt x="2491555" y="2086234"/>
                  <a:pt x="2487567" y="2095009"/>
                </a:cubicBezTo>
                <a:cubicBezTo>
                  <a:pt x="2457931" y="2160209"/>
                  <a:pt x="2461335" y="2152646"/>
                  <a:pt x="2432703" y="2195593"/>
                </a:cubicBezTo>
                <a:cubicBezTo>
                  <a:pt x="2429655" y="2207785"/>
                  <a:pt x="2426285" y="2219901"/>
                  <a:pt x="2423559" y="2232169"/>
                </a:cubicBezTo>
                <a:cubicBezTo>
                  <a:pt x="2420188" y="2247341"/>
                  <a:pt x="2418184" y="2262811"/>
                  <a:pt x="2414415" y="2277889"/>
                </a:cubicBezTo>
                <a:cubicBezTo>
                  <a:pt x="2405837" y="2312200"/>
                  <a:pt x="2402685" y="2305260"/>
                  <a:pt x="2386983" y="2341897"/>
                </a:cubicBezTo>
                <a:cubicBezTo>
                  <a:pt x="2364268" y="2394898"/>
                  <a:pt x="2394696" y="2344043"/>
                  <a:pt x="2359551" y="2396761"/>
                </a:cubicBezTo>
                <a:cubicBezTo>
                  <a:pt x="2356503" y="2408953"/>
                  <a:pt x="2356642" y="2422426"/>
                  <a:pt x="2350407" y="2433337"/>
                </a:cubicBezTo>
                <a:cubicBezTo>
                  <a:pt x="2341386" y="2449123"/>
                  <a:pt x="2298922" y="2479435"/>
                  <a:pt x="2286399" y="2488201"/>
                </a:cubicBezTo>
                <a:cubicBezTo>
                  <a:pt x="2268393" y="2500805"/>
                  <a:pt x="2231535" y="2524777"/>
                  <a:pt x="2231535" y="2524777"/>
                </a:cubicBezTo>
                <a:cubicBezTo>
                  <a:pt x="2175527" y="2608789"/>
                  <a:pt x="2252066" y="2506144"/>
                  <a:pt x="2185815" y="2561353"/>
                </a:cubicBezTo>
                <a:cubicBezTo>
                  <a:pt x="2174107" y="2571109"/>
                  <a:pt x="2169159" y="2587153"/>
                  <a:pt x="2158383" y="2597929"/>
                </a:cubicBezTo>
                <a:cubicBezTo>
                  <a:pt x="2146904" y="2609408"/>
                  <a:pt x="2106926" y="2629126"/>
                  <a:pt x="2094375" y="2634505"/>
                </a:cubicBezTo>
                <a:cubicBezTo>
                  <a:pt x="2085516" y="2638302"/>
                  <a:pt x="2075564" y="2639338"/>
                  <a:pt x="2066943" y="2643649"/>
                </a:cubicBezTo>
                <a:cubicBezTo>
                  <a:pt x="2057113" y="2648564"/>
                  <a:pt x="2049341" y="2657022"/>
                  <a:pt x="2039511" y="2661937"/>
                </a:cubicBezTo>
                <a:cubicBezTo>
                  <a:pt x="2030890" y="2666248"/>
                  <a:pt x="2020700" y="2666770"/>
                  <a:pt x="2012079" y="2671081"/>
                </a:cubicBezTo>
                <a:cubicBezTo>
                  <a:pt x="2002249" y="2675996"/>
                  <a:pt x="1994937" y="2685510"/>
                  <a:pt x="1984647" y="2689369"/>
                </a:cubicBezTo>
                <a:cubicBezTo>
                  <a:pt x="1970095" y="2694826"/>
                  <a:pt x="1954167" y="2695465"/>
                  <a:pt x="1938927" y="2698513"/>
                </a:cubicBezTo>
                <a:cubicBezTo>
                  <a:pt x="1929783" y="2704609"/>
                  <a:pt x="1921596" y="2712472"/>
                  <a:pt x="1911495" y="2716801"/>
                </a:cubicBezTo>
                <a:cubicBezTo>
                  <a:pt x="1889938" y="2726040"/>
                  <a:pt x="1825744" y="2732970"/>
                  <a:pt x="1810911" y="2735089"/>
                </a:cubicBezTo>
                <a:cubicBezTo>
                  <a:pt x="1795671" y="2741185"/>
                  <a:pt x="1779872" y="2746036"/>
                  <a:pt x="1765191" y="2753377"/>
                </a:cubicBezTo>
                <a:cubicBezTo>
                  <a:pt x="1755361" y="2758292"/>
                  <a:pt x="1748087" y="2767909"/>
                  <a:pt x="1737759" y="2771665"/>
                </a:cubicBezTo>
                <a:cubicBezTo>
                  <a:pt x="1714138" y="2780255"/>
                  <a:pt x="1687709" y="2780052"/>
                  <a:pt x="1664607" y="2789953"/>
                </a:cubicBezTo>
                <a:cubicBezTo>
                  <a:pt x="1643271" y="2799097"/>
                  <a:pt x="1622265" y="2809052"/>
                  <a:pt x="1600599" y="2817385"/>
                </a:cubicBezTo>
                <a:cubicBezTo>
                  <a:pt x="1582607" y="2824305"/>
                  <a:pt x="1562265" y="2825755"/>
                  <a:pt x="1545735" y="2835673"/>
                </a:cubicBezTo>
                <a:cubicBezTo>
                  <a:pt x="1530495" y="2844817"/>
                  <a:pt x="1516195" y="2855751"/>
                  <a:pt x="1500015" y="2863105"/>
                </a:cubicBezTo>
                <a:cubicBezTo>
                  <a:pt x="1450593" y="2885570"/>
                  <a:pt x="1427624" y="2883584"/>
                  <a:pt x="1371999" y="2890537"/>
                </a:cubicBezTo>
                <a:cubicBezTo>
                  <a:pt x="1356759" y="2899681"/>
                  <a:pt x="1342685" y="2911133"/>
                  <a:pt x="1326279" y="2917969"/>
                </a:cubicBezTo>
                <a:cubicBezTo>
                  <a:pt x="1305796" y="2926504"/>
                  <a:pt x="1283480" y="2929731"/>
                  <a:pt x="1262271" y="2936257"/>
                </a:cubicBezTo>
                <a:cubicBezTo>
                  <a:pt x="1176089" y="2962774"/>
                  <a:pt x="1239672" y="2948092"/>
                  <a:pt x="1161687" y="2963689"/>
                </a:cubicBezTo>
                <a:cubicBezTo>
                  <a:pt x="1161520" y="2963832"/>
                  <a:pt x="1092831" y="3027162"/>
                  <a:pt x="1070247" y="3036841"/>
                </a:cubicBezTo>
                <a:cubicBezTo>
                  <a:pt x="1058696" y="3041791"/>
                  <a:pt x="1045863" y="3042937"/>
                  <a:pt x="1033671" y="3045985"/>
                </a:cubicBezTo>
                <a:cubicBezTo>
                  <a:pt x="990199" y="3074966"/>
                  <a:pt x="1016665" y="3060798"/>
                  <a:pt x="951375" y="3082561"/>
                </a:cubicBezTo>
                <a:lnTo>
                  <a:pt x="951375" y="3082561"/>
                </a:lnTo>
                <a:cubicBezTo>
                  <a:pt x="926991" y="3097801"/>
                  <a:pt x="905147" y="3118185"/>
                  <a:pt x="878223" y="3128281"/>
                </a:cubicBezTo>
                <a:cubicBezTo>
                  <a:pt x="853839" y="3137425"/>
                  <a:pt x="829777" y="3147478"/>
                  <a:pt x="805071" y="3155713"/>
                </a:cubicBezTo>
                <a:cubicBezTo>
                  <a:pt x="793149" y="3159687"/>
                  <a:pt x="780579" y="3161405"/>
                  <a:pt x="768495" y="3164857"/>
                </a:cubicBezTo>
                <a:cubicBezTo>
                  <a:pt x="737897" y="3173599"/>
                  <a:pt x="707244" y="3182226"/>
                  <a:pt x="677055" y="3192289"/>
                </a:cubicBezTo>
                <a:cubicBezTo>
                  <a:pt x="588947" y="3221658"/>
                  <a:pt x="675960" y="3203139"/>
                  <a:pt x="576471" y="3219721"/>
                </a:cubicBezTo>
                <a:cubicBezTo>
                  <a:pt x="539895" y="3234961"/>
                  <a:pt x="505184" y="3255831"/>
                  <a:pt x="466743" y="3265441"/>
                </a:cubicBezTo>
                <a:cubicBezTo>
                  <a:pt x="438093" y="3272603"/>
                  <a:pt x="377467" y="3284260"/>
                  <a:pt x="347871" y="3302017"/>
                </a:cubicBezTo>
                <a:cubicBezTo>
                  <a:pt x="178779" y="3403472"/>
                  <a:pt x="398340" y="3290498"/>
                  <a:pt x="265575" y="3356881"/>
                </a:cubicBezTo>
                <a:cubicBezTo>
                  <a:pt x="226017" y="3416218"/>
                  <a:pt x="274300" y="3357120"/>
                  <a:pt x="210711" y="3393457"/>
                </a:cubicBezTo>
                <a:cubicBezTo>
                  <a:pt x="199483" y="3399873"/>
                  <a:pt x="192423" y="3411745"/>
                  <a:pt x="183279" y="3420889"/>
                </a:cubicBezTo>
                <a:cubicBezTo>
                  <a:pt x="175842" y="3443200"/>
                  <a:pt x="173573" y="3458027"/>
                  <a:pt x="155847" y="3475753"/>
                </a:cubicBezTo>
                <a:cubicBezTo>
                  <a:pt x="148076" y="3483524"/>
                  <a:pt x="136186" y="3486270"/>
                  <a:pt x="128415" y="3494041"/>
                </a:cubicBezTo>
                <a:cubicBezTo>
                  <a:pt x="60363" y="3562093"/>
                  <a:pt x="138200" y="3505806"/>
                  <a:pt x="73551" y="3548905"/>
                </a:cubicBezTo>
                <a:cubicBezTo>
                  <a:pt x="70503" y="3558049"/>
                  <a:pt x="68718" y="3567716"/>
                  <a:pt x="64407" y="3576337"/>
                </a:cubicBezTo>
                <a:cubicBezTo>
                  <a:pt x="3933" y="3697285"/>
                  <a:pt x="-43637" y="3465861"/>
                  <a:pt x="64407" y="3887233"/>
                </a:cubicBezTo>
                <a:cubicBezTo>
                  <a:pt x="72972" y="3920637"/>
                  <a:pt x="113175" y="3936001"/>
                  <a:pt x="137559" y="3960385"/>
                </a:cubicBezTo>
                <a:lnTo>
                  <a:pt x="183279" y="4006105"/>
                </a:lnTo>
                <a:cubicBezTo>
                  <a:pt x="192423" y="4015249"/>
                  <a:pt x="199483" y="4027121"/>
                  <a:pt x="210711" y="4033537"/>
                </a:cubicBezTo>
                <a:cubicBezTo>
                  <a:pt x="249793" y="4055870"/>
                  <a:pt x="278071" y="4075940"/>
                  <a:pt x="320439" y="4088401"/>
                </a:cubicBezTo>
                <a:cubicBezTo>
                  <a:pt x="356609" y="4099039"/>
                  <a:pt x="430167" y="4115833"/>
                  <a:pt x="430167" y="4115833"/>
                </a:cubicBezTo>
                <a:cubicBezTo>
                  <a:pt x="445407" y="4124977"/>
                  <a:pt x="458836" y="4138250"/>
                  <a:pt x="475887" y="4143265"/>
                </a:cubicBezTo>
                <a:cubicBezTo>
                  <a:pt x="552792" y="4165884"/>
                  <a:pt x="580342" y="4155851"/>
                  <a:pt x="649623" y="4170697"/>
                </a:cubicBezTo>
                <a:cubicBezTo>
                  <a:pt x="671320" y="4175346"/>
                  <a:pt x="691872" y="4184633"/>
                  <a:pt x="713631" y="4188985"/>
                </a:cubicBezTo>
                <a:cubicBezTo>
                  <a:pt x="737728" y="4193804"/>
                  <a:pt x="762425" y="4194881"/>
                  <a:pt x="786783" y="4198129"/>
                </a:cubicBezTo>
                <a:cubicBezTo>
                  <a:pt x="808147" y="4200977"/>
                  <a:pt x="829586" y="4203418"/>
                  <a:pt x="850791" y="4207273"/>
                </a:cubicBezTo>
                <a:cubicBezTo>
                  <a:pt x="983706" y="4231439"/>
                  <a:pt x="733133" y="4197138"/>
                  <a:pt x="960519" y="4225561"/>
                </a:cubicBezTo>
                <a:cubicBezTo>
                  <a:pt x="1029727" y="4248630"/>
                  <a:pt x="937948" y="4220275"/>
                  <a:pt x="1079391" y="4243849"/>
                </a:cubicBezTo>
                <a:cubicBezTo>
                  <a:pt x="1294825" y="4279755"/>
                  <a:pt x="963475" y="4247593"/>
                  <a:pt x="1271415" y="4271281"/>
                </a:cubicBezTo>
                <a:cubicBezTo>
                  <a:pt x="1490282" y="4417193"/>
                  <a:pt x="1262650" y="4272617"/>
                  <a:pt x="1984647" y="4298713"/>
                </a:cubicBezTo>
                <a:cubicBezTo>
                  <a:pt x="2127493" y="4303876"/>
                  <a:pt x="2010814" y="4314982"/>
                  <a:pt x="2085231" y="4326145"/>
                </a:cubicBezTo>
                <a:cubicBezTo>
                  <a:pt x="2136827" y="4333884"/>
                  <a:pt x="2188825" y="4338671"/>
                  <a:pt x="2240679" y="4344433"/>
                </a:cubicBezTo>
                <a:cubicBezTo>
                  <a:pt x="2271124" y="4347816"/>
                  <a:pt x="2301498" y="4352738"/>
                  <a:pt x="2332119" y="4353577"/>
                </a:cubicBezTo>
                <a:cubicBezTo>
                  <a:pt x="2524095" y="4358837"/>
                  <a:pt x="2716167" y="4359673"/>
                  <a:pt x="2908191" y="4362721"/>
                </a:cubicBezTo>
                <a:cubicBezTo>
                  <a:pt x="2964387" y="4376770"/>
                  <a:pt x="2967187" y="4379461"/>
                  <a:pt x="3045351" y="4381009"/>
                </a:cubicBezTo>
                <a:lnTo>
                  <a:pt x="3868311" y="4390153"/>
                </a:lnTo>
                <a:cubicBezTo>
                  <a:pt x="3955556" y="4409541"/>
                  <a:pt x="3964122" y="4412984"/>
                  <a:pt x="4060335" y="4426729"/>
                </a:cubicBezTo>
                <a:cubicBezTo>
                  <a:pt x="4087658" y="4430632"/>
                  <a:pt x="4115199" y="4432825"/>
                  <a:pt x="4142631" y="4435873"/>
                </a:cubicBezTo>
                <a:cubicBezTo>
                  <a:pt x="4346847" y="4432825"/>
                  <a:pt x="4551217" y="4435232"/>
                  <a:pt x="4755279" y="4426729"/>
                </a:cubicBezTo>
                <a:cubicBezTo>
                  <a:pt x="4771679" y="4426046"/>
                  <a:pt x="4785277" y="4413158"/>
                  <a:pt x="4800999" y="4408441"/>
                </a:cubicBezTo>
                <a:cubicBezTo>
                  <a:pt x="4825310" y="4401148"/>
                  <a:pt x="4890331" y="4393067"/>
                  <a:pt x="4910727" y="4390153"/>
                </a:cubicBezTo>
                <a:cubicBezTo>
                  <a:pt x="4927246" y="4384647"/>
                  <a:pt x="4974312" y="4369555"/>
                  <a:pt x="4983879" y="4362721"/>
                </a:cubicBezTo>
                <a:cubicBezTo>
                  <a:pt x="4992822" y="4356333"/>
                  <a:pt x="4994396" y="4343060"/>
                  <a:pt x="5002167" y="4335289"/>
                </a:cubicBezTo>
                <a:cubicBezTo>
                  <a:pt x="5009938" y="4327518"/>
                  <a:pt x="5020455" y="4323097"/>
                  <a:pt x="5029599" y="4317001"/>
                </a:cubicBezTo>
                <a:cubicBezTo>
                  <a:pt x="5038743" y="4295665"/>
                  <a:pt x="5045915" y="4273371"/>
                  <a:pt x="5057031" y="4252993"/>
                </a:cubicBezTo>
                <a:cubicBezTo>
                  <a:pt x="5064329" y="4239614"/>
                  <a:pt x="5077647" y="4230048"/>
                  <a:pt x="5084463" y="4216417"/>
                </a:cubicBezTo>
                <a:cubicBezTo>
                  <a:pt x="5090083" y="4205177"/>
                  <a:pt x="5090155" y="4191925"/>
                  <a:pt x="5093607" y="4179841"/>
                </a:cubicBezTo>
                <a:cubicBezTo>
                  <a:pt x="5102577" y="4148447"/>
                  <a:pt x="5104783" y="4148345"/>
                  <a:pt x="5121039" y="4115833"/>
                </a:cubicBezTo>
                <a:cubicBezTo>
                  <a:pt x="5124087" y="4100593"/>
                  <a:pt x="5126414" y="4085191"/>
                  <a:pt x="5130183" y="4070113"/>
                </a:cubicBezTo>
                <a:cubicBezTo>
                  <a:pt x="5135565" y="4048586"/>
                  <a:pt x="5143481" y="4027727"/>
                  <a:pt x="5148471" y="4006105"/>
                </a:cubicBezTo>
                <a:cubicBezTo>
                  <a:pt x="5152640" y="3988040"/>
                  <a:pt x="5151752" y="3968830"/>
                  <a:pt x="5157615" y="3951241"/>
                </a:cubicBezTo>
                <a:cubicBezTo>
                  <a:pt x="5164081" y="3931844"/>
                  <a:pt x="5175903" y="3914665"/>
                  <a:pt x="5185047" y="3896377"/>
                </a:cubicBezTo>
                <a:cubicBezTo>
                  <a:pt x="5188095" y="3865897"/>
                  <a:pt x="5189533" y="3835213"/>
                  <a:pt x="5194191" y="3804937"/>
                </a:cubicBezTo>
                <a:cubicBezTo>
                  <a:pt x="5195657" y="3795410"/>
                  <a:pt x="5201244" y="3786914"/>
                  <a:pt x="5203335" y="3777505"/>
                </a:cubicBezTo>
                <a:cubicBezTo>
                  <a:pt x="5207357" y="3759406"/>
                  <a:pt x="5205969" y="3740001"/>
                  <a:pt x="5212479" y="3722641"/>
                </a:cubicBezTo>
                <a:cubicBezTo>
                  <a:pt x="5224444" y="3690733"/>
                  <a:pt x="5244540" y="3662422"/>
                  <a:pt x="5258199" y="3631201"/>
                </a:cubicBezTo>
                <a:cubicBezTo>
                  <a:pt x="5265926" y="3613540"/>
                  <a:pt x="5270391" y="3594625"/>
                  <a:pt x="5276487" y="3576337"/>
                </a:cubicBezTo>
                <a:cubicBezTo>
                  <a:pt x="5279535" y="3555001"/>
                  <a:pt x="5281404" y="3533463"/>
                  <a:pt x="5285631" y="3512329"/>
                </a:cubicBezTo>
                <a:cubicBezTo>
                  <a:pt x="5287521" y="3502878"/>
                  <a:pt x="5295194" y="3494527"/>
                  <a:pt x="5294775" y="3484897"/>
                </a:cubicBezTo>
                <a:cubicBezTo>
                  <a:pt x="5288000" y="3329079"/>
                  <a:pt x="5281091" y="3332668"/>
                  <a:pt x="5258199" y="3210577"/>
                </a:cubicBezTo>
                <a:cubicBezTo>
                  <a:pt x="5254782" y="3192354"/>
                  <a:pt x="5253552" y="3173700"/>
                  <a:pt x="5249055" y="3155713"/>
                </a:cubicBezTo>
                <a:cubicBezTo>
                  <a:pt x="5238291" y="3112659"/>
                  <a:pt x="5223243" y="3070751"/>
                  <a:pt x="5212479" y="3027697"/>
                </a:cubicBezTo>
                <a:cubicBezTo>
                  <a:pt x="5209431" y="3015505"/>
                  <a:pt x="5207309" y="3003043"/>
                  <a:pt x="5203335" y="2991121"/>
                </a:cubicBezTo>
                <a:cubicBezTo>
                  <a:pt x="5198144" y="2975549"/>
                  <a:pt x="5189276" y="2961261"/>
                  <a:pt x="5185047" y="2945401"/>
                </a:cubicBezTo>
                <a:cubicBezTo>
                  <a:pt x="5177038" y="2915367"/>
                  <a:pt x="5172855" y="2884441"/>
                  <a:pt x="5166759" y="2853961"/>
                </a:cubicBezTo>
                <a:cubicBezTo>
                  <a:pt x="5169807" y="2768617"/>
                  <a:pt x="5169182" y="2683063"/>
                  <a:pt x="5175903" y="2597929"/>
                </a:cubicBezTo>
                <a:cubicBezTo>
                  <a:pt x="5177163" y="2581973"/>
                  <a:pt x="5190228" y="2509640"/>
                  <a:pt x="5203335" y="2479057"/>
                </a:cubicBezTo>
                <a:cubicBezTo>
                  <a:pt x="5208705" y="2466528"/>
                  <a:pt x="5215527" y="2454673"/>
                  <a:pt x="5221623" y="2442481"/>
                </a:cubicBezTo>
                <a:cubicBezTo>
                  <a:pt x="5224671" y="2427241"/>
                  <a:pt x="5227396" y="2411933"/>
                  <a:pt x="5230767" y="2396761"/>
                </a:cubicBezTo>
                <a:cubicBezTo>
                  <a:pt x="5233493" y="2384493"/>
                  <a:pt x="5237446" y="2372508"/>
                  <a:pt x="5239911" y="2360185"/>
                </a:cubicBezTo>
                <a:cubicBezTo>
                  <a:pt x="5253990" y="2289788"/>
                  <a:pt x="5236916" y="2323529"/>
                  <a:pt x="5267343" y="2277889"/>
                </a:cubicBezTo>
                <a:cubicBezTo>
                  <a:pt x="5264295" y="2174257"/>
                  <a:pt x="5263376" y="2070540"/>
                  <a:pt x="5258199" y="1966993"/>
                </a:cubicBezTo>
                <a:cubicBezTo>
                  <a:pt x="5257273" y="1948476"/>
                  <a:pt x="5258594" y="1928027"/>
                  <a:pt x="5249055" y="1912129"/>
                </a:cubicBezTo>
                <a:cubicBezTo>
                  <a:pt x="5239014" y="1895394"/>
                  <a:pt x="5218575" y="1887745"/>
                  <a:pt x="5203335" y="1875553"/>
                </a:cubicBezTo>
                <a:cubicBezTo>
                  <a:pt x="5194191" y="1854217"/>
                  <a:pt x="5186284" y="1832307"/>
                  <a:pt x="5175903" y="1811545"/>
                </a:cubicBezTo>
                <a:cubicBezTo>
                  <a:pt x="5170988" y="1801715"/>
                  <a:pt x="5162530" y="1793943"/>
                  <a:pt x="5157615" y="1784113"/>
                </a:cubicBezTo>
                <a:cubicBezTo>
                  <a:pt x="5151173" y="1771230"/>
                  <a:pt x="5135459" y="1729427"/>
                  <a:pt x="5130183" y="1710961"/>
                </a:cubicBezTo>
                <a:cubicBezTo>
                  <a:pt x="5126731" y="1698877"/>
                  <a:pt x="5125706" y="1686053"/>
                  <a:pt x="5121039" y="1674385"/>
                </a:cubicBezTo>
                <a:cubicBezTo>
                  <a:pt x="5113445" y="1655401"/>
                  <a:pt x="5101911" y="1638205"/>
                  <a:pt x="5093607" y="1619521"/>
                </a:cubicBezTo>
                <a:cubicBezTo>
                  <a:pt x="5089692" y="1610713"/>
                  <a:pt x="5087111" y="1601357"/>
                  <a:pt x="5084463" y="1592089"/>
                </a:cubicBezTo>
                <a:cubicBezTo>
                  <a:pt x="5074916" y="1558674"/>
                  <a:pt x="5069045" y="1524115"/>
                  <a:pt x="5057031" y="1491505"/>
                </a:cubicBezTo>
                <a:cubicBezTo>
                  <a:pt x="5047606" y="1465924"/>
                  <a:pt x="5029076" y="1444216"/>
                  <a:pt x="5020455" y="1418353"/>
                </a:cubicBezTo>
                <a:cubicBezTo>
                  <a:pt x="5008792" y="1383364"/>
                  <a:pt x="4999933" y="1361462"/>
                  <a:pt x="4993023" y="1326913"/>
                </a:cubicBezTo>
                <a:cubicBezTo>
                  <a:pt x="4989387" y="1308733"/>
                  <a:pt x="4991409" y="1288991"/>
                  <a:pt x="4983879" y="1272049"/>
                </a:cubicBezTo>
                <a:cubicBezTo>
                  <a:pt x="4978627" y="1260232"/>
                  <a:pt x="4965591" y="1253761"/>
                  <a:pt x="4956447" y="1244617"/>
                </a:cubicBezTo>
                <a:cubicBezTo>
                  <a:pt x="4953399" y="1229377"/>
                  <a:pt x="4949727" y="1214249"/>
                  <a:pt x="4947303" y="1198897"/>
                </a:cubicBezTo>
                <a:cubicBezTo>
                  <a:pt x="4940580" y="1156319"/>
                  <a:pt x="4929015" y="1070881"/>
                  <a:pt x="4929015" y="1070881"/>
                </a:cubicBezTo>
                <a:cubicBezTo>
                  <a:pt x="4935111" y="1009921"/>
                  <a:pt x="4934289" y="947867"/>
                  <a:pt x="4947303" y="888001"/>
                </a:cubicBezTo>
                <a:cubicBezTo>
                  <a:pt x="4950050" y="875365"/>
                  <a:pt x="4966220" y="870301"/>
                  <a:pt x="4974735" y="860569"/>
                </a:cubicBezTo>
                <a:cubicBezTo>
                  <a:pt x="5027950" y="799751"/>
                  <a:pt x="4989568" y="829344"/>
                  <a:pt x="5038743" y="796561"/>
                </a:cubicBezTo>
                <a:cubicBezTo>
                  <a:pt x="5091931" y="707914"/>
                  <a:pt x="5037227" y="790710"/>
                  <a:pt x="5102751" y="714265"/>
                </a:cubicBezTo>
                <a:cubicBezTo>
                  <a:pt x="5109903" y="705921"/>
                  <a:pt x="5114445" y="695625"/>
                  <a:pt x="5121039" y="686833"/>
                </a:cubicBezTo>
                <a:cubicBezTo>
                  <a:pt x="5132749" y="671220"/>
                  <a:pt x="5144487" y="655554"/>
                  <a:pt x="5157615" y="641113"/>
                </a:cubicBezTo>
                <a:cubicBezTo>
                  <a:pt x="5175012" y="621976"/>
                  <a:pt x="5194191" y="604537"/>
                  <a:pt x="5212479" y="586249"/>
                </a:cubicBezTo>
                <a:lnTo>
                  <a:pt x="5239911" y="558817"/>
                </a:lnTo>
                <a:cubicBezTo>
                  <a:pt x="5249055" y="549673"/>
                  <a:pt x="5259265" y="541483"/>
                  <a:pt x="5267343" y="531385"/>
                </a:cubicBezTo>
                <a:cubicBezTo>
                  <a:pt x="5279535" y="516145"/>
                  <a:pt x="5293690" y="502287"/>
                  <a:pt x="5303919" y="485665"/>
                </a:cubicBezTo>
                <a:cubicBezTo>
                  <a:pt x="5318207" y="462447"/>
                  <a:pt x="5340495" y="412513"/>
                  <a:pt x="5340495" y="412513"/>
                </a:cubicBezTo>
                <a:cubicBezTo>
                  <a:pt x="5337447" y="357649"/>
                  <a:pt x="5341181" y="301983"/>
                  <a:pt x="5331351" y="247921"/>
                </a:cubicBezTo>
                <a:cubicBezTo>
                  <a:pt x="5328625" y="232927"/>
                  <a:pt x="5311480" y="224577"/>
                  <a:pt x="5303919" y="211345"/>
                </a:cubicBezTo>
                <a:cubicBezTo>
                  <a:pt x="5284087" y="176639"/>
                  <a:pt x="5308345" y="188339"/>
                  <a:pt x="5276487" y="156481"/>
                </a:cubicBezTo>
                <a:cubicBezTo>
                  <a:pt x="5265711" y="145705"/>
                  <a:pt x="5253233" y="136450"/>
                  <a:pt x="5239911" y="129049"/>
                </a:cubicBezTo>
                <a:cubicBezTo>
                  <a:pt x="5137433" y="72117"/>
                  <a:pt x="5150254" y="77827"/>
                  <a:pt x="5084463" y="55897"/>
                </a:cubicBezTo>
                <a:cubicBezTo>
                  <a:pt x="5075319" y="43705"/>
                  <a:pt x="5072094" y="21638"/>
                  <a:pt x="5057031" y="19321"/>
                </a:cubicBezTo>
                <a:cubicBezTo>
                  <a:pt x="4856656" y="-11506"/>
                  <a:pt x="4710660" y="1780"/>
                  <a:pt x="4517535" y="10177"/>
                </a:cubicBezTo>
                <a:cubicBezTo>
                  <a:pt x="4441675" y="35464"/>
                  <a:pt x="4561007" y="-6987"/>
                  <a:pt x="4435239" y="55897"/>
                </a:cubicBezTo>
                <a:lnTo>
                  <a:pt x="4398663" y="74185"/>
                </a:lnTo>
                <a:lnTo>
                  <a:pt x="4069479" y="65041"/>
                </a:lnTo>
                <a:cubicBezTo>
                  <a:pt x="4050960" y="64159"/>
                  <a:pt x="4032204" y="61760"/>
                  <a:pt x="4014615" y="55897"/>
                </a:cubicBezTo>
                <a:cubicBezTo>
                  <a:pt x="4004189" y="52422"/>
                  <a:pt x="3996327" y="43705"/>
                  <a:pt x="3987183" y="37609"/>
                </a:cubicBezTo>
                <a:cubicBezTo>
                  <a:pt x="3982373" y="38571"/>
                  <a:pt x="3913496" y="51593"/>
                  <a:pt x="3904887" y="55897"/>
                </a:cubicBezTo>
                <a:cubicBezTo>
                  <a:pt x="3897176" y="59752"/>
                  <a:pt x="3892695" y="68089"/>
                  <a:pt x="3886599" y="74185"/>
                </a:cubicBezTo>
              </a:path>
            </a:pathLst>
          </a:cu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568352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251520" y="188640"/>
            <a:ext cx="5184576" cy="643253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rgbClr val="0033CC"/>
                </a:solidFill>
              </a:rPr>
              <a:t>Стадии </a:t>
            </a:r>
            <a:r>
              <a:rPr lang="ru-RU" b="1" dirty="0">
                <a:solidFill>
                  <a:srgbClr val="0033CC"/>
                </a:solidFill>
              </a:rPr>
              <a:t>тромбогеморрагического </a:t>
            </a:r>
            <a:r>
              <a:rPr lang="ru-RU" b="1" dirty="0" smtClean="0">
                <a:solidFill>
                  <a:srgbClr val="0033CC"/>
                </a:solidFill>
              </a:rPr>
              <a:t>синдрома             (М</a:t>
            </a:r>
            <a:r>
              <a:rPr lang="ru-RU" b="1" dirty="0">
                <a:solidFill>
                  <a:srgbClr val="0033CC"/>
                </a:solidFill>
              </a:rPr>
              <a:t>. С. </a:t>
            </a:r>
            <a:r>
              <a:rPr lang="ru-RU" b="1" dirty="0" smtClean="0">
                <a:solidFill>
                  <a:srgbClr val="0033CC"/>
                </a:solidFill>
              </a:rPr>
              <a:t>Мачабели) </a:t>
            </a:r>
            <a:endParaRPr lang="ru-RU" b="1" dirty="0">
              <a:solidFill>
                <a:srgbClr val="0033CC"/>
              </a:solidFill>
            </a:endParaRPr>
          </a:p>
          <a:p>
            <a:pPr algn="just">
              <a:spcBef>
                <a:spcPts val="1200"/>
              </a:spcBef>
            </a:pPr>
            <a:r>
              <a:rPr lang="ru-RU" sz="1400" b="1" dirty="0"/>
              <a:t>1</a:t>
            </a:r>
            <a:r>
              <a:rPr lang="ru-RU" sz="1400" b="1" dirty="0" smtClean="0"/>
              <a:t>. </a:t>
            </a:r>
            <a:r>
              <a:rPr lang="ru-RU" sz="1400" b="1" dirty="0" smtClean="0">
                <a:solidFill>
                  <a:srgbClr val="0000FF"/>
                </a:solidFill>
              </a:rPr>
              <a:t>Стадия </a:t>
            </a:r>
            <a:r>
              <a:rPr lang="ru-RU" sz="1400" b="1" dirty="0" err="1">
                <a:solidFill>
                  <a:srgbClr val="0000FF"/>
                </a:solidFill>
              </a:rPr>
              <a:t>гиперкоагулемии</a:t>
            </a:r>
            <a:r>
              <a:rPr lang="ru-RU" sz="1400" b="1" dirty="0">
                <a:solidFill>
                  <a:srgbClr val="0000FF"/>
                </a:solidFill>
              </a:rPr>
              <a:t> </a:t>
            </a:r>
            <a:r>
              <a:rPr lang="ru-RU" sz="1400" b="1" dirty="0"/>
              <a:t>характеризуется быстрым или медленным поступлением в кровяное русло тканевого </a:t>
            </a:r>
            <a:r>
              <a:rPr lang="ru-RU" sz="1400" b="1" dirty="0" err="1"/>
              <a:t>тромбопластина</a:t>
            </a:r>
            <a:r>
              <a:rPr lang="ru-RU" sz="1400" b="1" dirty="0"/>
              <a:t> и в результате этого признаками </a:t>
            </a:r>
            <a:r>
              <a:rPr lang="ru-RU" sz="1400" b="1" dirty="0" err="1"/>
              <a:t>гиперкоагуляции</a:t>
            </a:r>
            <a:r>
              <a:rPr lang="ru-RU" sz="1400" b="1" dirty="0"/>
              <a:t> крови. При очень быстром поступлении в кровь </a:t>
            </a:r>
            <a:r>
              <a:rPr lang="ru-RU" sz="1400" b="1" dirty="0" err="1"/>
              <a:t>тромбопластина</a:t>
            </a:r>
            <a:r>
              <a:rPr lang="ru-RU" sz="1400" b="1" dirty="0"/>
              <a:t> она бывает очень короткой, и лабораторными методами ее установить трудно.</a:t>
            </a:r>
          </a:p>
          <a:p>
            <a:pPr algn="just">
              <a:spcBef>
                <a:spcPts val="1200"/>
              </a:spcBef>
            </a:pPr>
            <a:r>
              <a:rPr lang="ru-RU" sz="1400" b="1" dirty="0"/>
              <a:t>2</a:t>
            </a:r>
            <a:r>
              <a:rPr lang="ru-RU" sz="1400" b="1" dirty="0" smtClean="0">
                <a:solidFill>
                  <a:srgbClr val="0000FF"/>
                </a:solidFill>
              </a:rPr>
              <a:t>. Стадия </a:t>
            </a:r>
            <a:r>
              <a:rPr lang="ru-RU" sz="1400" b="1" dirty="0">
                <a:solidFill>
                  <a:srgbClr val="0000FF"/>
                </a:solidFill>
              </a:rPr>
              <a:t>нарастающей коагулопатии потребления и </a:t>
            </a:r>
            <a:r>
              <a:rPr lang="ru-RU" sz="1400" b="1" dirty="0" err="1" smtClean="0">
                <a:solidFill>
                  <a:srgbClr val="0000FF"/>
                </a:solidFill>
              </a:rPr>
              <a:t>фибринолитической</a:t>
            </a:r>
            <a:r>
              <a:rPr lang="ru-RU" sz="1400" b="1" dirty="0" smtClean="0">
                <a:solidFill>
                  <a:srgbClr val="0000FF"/>
                </a:solidFill>
              </a:rPr>
              <a:t> </a:t>
            </a:r>
            <a:r>
              <a:rPr lang="ru-RU" sz="1400" b="1" dirty="0">
                <a:solidFill>
                  <a:srgbClr val="0000FF"/>
                </a:solidFill>
              </a:rPr>
              <a:t>активности </a:t>
            </a:r>
            <a:r>
              <a:rPr lang="ru-RU" sz="1400" b="1" dirty="0"/>
              <a:t>характеризуется ускоренным </a:t>
            </a:r>
            <a:r>
              <a:rPr lang="ru-RU" sz="1400" b="1" dirty="0" err="1"/>
              <a:t>тромбопластинообразованием</a:t>
            </a:r>
            <a:r>
              <a:rPr lang="ru-RU" sz="1400" b="1" dirty="0"/>
              <a:t>, признаками коагулопатии потребления в виде снижения количества тромбоцитов, содержания факторов свертывания крови (особенно фибриногена), повышенным </a:t>
            </a:r>
            <a:r>
              <a:rPr lang="ru-RU" sz="1400" b="1" dirty="0" err="1"/>
              <a:t>фибринолизом</a:t>
            </a:r>
            <a:r>
              <a:rPr lang="ru-RU" sz="1400" b="1" dirty="0"/>
              <a:t>.</a:t>
            </a:r>
          </a:p>
          <a:p>
            <a:pPr algn="just">
              <a:spcBef>
                <a:spcPts val="1200"/>
              </a:spcBef>
            </a:pPr>
            <a:r>
              <a:rPr lang="ru-RU" sz="1400" b="1" dirty="0"/>
              <a:t>3</a:t>
            </a:r>
            <a:r>
              <a:rPr lang="ru-RU" sz="1400" b="1" dirty="0" smtClean="0"/>
              <a:t>. </a:t>
            </a:r>
            <a:r>
              <a:rPr lang="ru-RU" sz="1400" b="1" dirty="0" smtClean="0">
                <a:solidFill>
                  <a:srgbClr val="0000FF"/>
                </a:solidFill>
              </a:rPr>
              <a:t>Стадия </a:t>
            </a:r>
            <a:r>
              <a:rPr lang="ru-RU" sz="1400" b="1" dirty="0" err="1">
                <a:solidFill>
                  <a:srgbClr val="0000FF"/>
                </a:solidFill>
              </a:rPr>
              <a:t>дефибринации</a:t>
            </a:r>
            <a:r>
              <a:rPr lang="ru-RU" sz="1400" b="1" dirty="0">
                <a:solidFill>
                  <a:srgbClr val="0000FF"/>
                </a:solidFill>
              </a:rPr>
              <a:t> и </a:t>
            </a:r>
            <a:r>
              <a:rPr lang="ru-RU" sz="1400" b="1" dirty="0" err="1">
                <a:solidFill>
                  <a:srgbClr val="0000FF"/>
                </a:solidFill>
              </a:rPr>
              <a:t>фибринолиза</a:t>
            </a:r>
            <a:r>
              <a:rPr lang="ru-RU" sz="1400" b="1" dirty="0">
                <a:solidFill>
                  <a:srgbClr val="0000FF"/>
                </a:solidFill>
              </a:rPr>
              <a:t> (</a:t>
            </a:r>
            <a:r>
              <a:rPr lang="ru-RU" sz="1400" b="1" dirty="0" err="1">
                <a:solidFill>
                  <a:srgbClr val="0000FF"/>
                </a:solidFill>
              </a:rPr>
              <a:t>дефибринационно-фибринолитическая</a:t>
            </a:r>
            <a:r>
              <a:rPr lang="ru-RU" sz="1400" b="1" dirty="0">
                <a:solidFill>
                  <a:srgbClr val="0000FF"/>
                </a:solidFill>
              </a:rPr>
              <a:t> стадия)</a:t>
            </a:r>
            <a:r>
              <a:rPr lang="ru-RU" sz="1400" b="1" dirty="0"/>
              <a:t> отличается резким снижением активности и содержания почти всех факторов свертываемости крови, отсутствием фибриногена, резким повышением </a:t>
            </a:r>
            <a:r>
              <a:rPr lang="ru-RU" sz="1400" b="1" dirty="0" err="1"/>
              <a:t>фибринолиза</a:t>
            </a:r>
            <a:r>
              <a:rPr lang="ru-RU" sz="1400" b="1" dirty="0"/>
              <a:t>. Это часто терминальная стадия с резко выраженным геморрагическим синдромом и летальным исходом.</a:t>
            </a:r>
          </a:p>
          <a:p>
            <a:pPr algn="just">
              <a:spcBef>
                <a:spcPts val="1200"/>
              </a:spcBef>
            </a:pPr>
            <a:r>
              <a:rPr lang="ru-RU" sz="1400" b="1" dirty="0"/>
              <a:t>4. </a:t>
            </a:r>
            <a:r>
              <a:rPr lang="ru-RU" sz="1400" b="1" dirty="0">
                <a:solidFill>
                  <a:srgbClr val="0000FF"/>
                </a:solidFill>
              </a:rPr>
              <a:t>Восстановительная стадия</a:t>
            </a:r>
            <a:r>
              <a:rPr lang="ru-RU" sz="1400" b="1" dirty="0"/>
              <a:t>, или стадия остаточных тромбозов и блокад, характеризуется восстановлением фибриногена и других факторов свертывания крови; клинически проявляется остаточными явлениями тромбозов, подчас необратимыми изменениями функций различных органов.</a:t>
            </a:r>
          </a:p>
        </p:txBody>
      </p:sp>
      <p:sp>
        <p:nvSpPr>
          <p:cNvPr id="9" name="Скругленная прямоугольная выноска 8"/>
          <p:cNvSpPr/>
          <p:nvPr/>
        </p:nvSpPr>
        <p:spPr>
          <a:xfrm>
            <a:off x="5613232" y="3933056"/>
            <a:ext cx="3413619" cy="2376264"/>
          </a:xfrm>
          <a:prstGeom prst="wedgeRoundRectCallout">
            <a:avLst>
              <a:gd name="adj1" fmla="val -12132"/>
              <a:gd name="adj2" fmla="val -83726"/>
              <a:gd name="adj3" fmla="val 16667"/>
            </a:avLst>
          </a:prstGeom>
          <a:solidFill>
            <a:srgbClr val="FFFF0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</a:rPr>
              <a:t>Явный (</a:t>
            </a:r>
            <a:r>
              <a:rPr lang="en-US" sz="2400" b="1" dirty="0" smtClean="0">
                <a:solidFill>
                  <a:schemeClr val="tx1"/>
                </a:solidFill>
              </a:rPr>
              <a:t>overt)</a:t>
            </a:r>
            <a:r>
              <a:rPr lang="ru-RU" sz="2400" b="1" dirty="0" smtClean="0">
                <a:solidFill>
                  <a:schemeClr val="tx1"/>
                </a:solidFill>
              </a:rPr>
              <a:t> ДВС-синдром</a:t>
            </a:r>
            <a:endParaRPr lang="ru-RU" sz="2400" b="1" dirty="0">
              <a:solidFill>
                <a:schemeClr val="tx1"/>
              </a:solidFill>
            </a:endParaRPr>
          </a:p>
          <a:p>
            <a:pPr algn="ctr"/>
            <a:endParaRPr lang="en-US" sz="2400" b="1" dirty="0" smtClean="0">
              <a:solidFill>
                <a:schemeClr val="tx1"/>
              </a:solidFill>
            </a:endParaRPr>
          </a:p>
          <a:p>
            <a:pPr algn="ctr"/>
            <a:r>
              <a:rPr lang="ru-RU" sz="2400" b="1" dirty="0" smtClean="0">
                <a:solidFill>
                  <a:schemeClr val="tx1"/>
                </a:solidFill>
              </a:rPr>
              <a:t>Неявный (</a:t>
            </a:r>
            <a:r>
              <a:rPr lang="en-US" sz="2400" b="1" dirty="0" smtClean="0">
                <a:solidFill>
                  <a:schemeClr val="tx1"/>
                </a:solidFill>
              </a:rPr>
              <a:t>non overt)</a:t>
            </a:r>
            <a:r>
              <a:rPr lang="ru-RU" sz="2400" b="1" dirty="0" smtClean="0">
                <a:solidFill>
                  <a:schemeClr val="tx1"/>
                </a:solidFill>
              </a:rPr>
              <a:t> ДВС-синдром</a:t>
            </a:r>
            <a:endParaRPr lang="ru-RU" sz="2400" b="1" dirty="0">
              <a:solidFill>
                <a:schemeClr val="tx1"/>
              </a:solidFill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80111" y="1412776"/>
            <a:ext cx="3413619" cy="17980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sp>
        <p:nvSpPr>
          <p:cNvPr id="10" name="TextBox 9"/>
          <p:cNvSpPr txBox="1"/>
          <p:nvPr/>
        </p:nvSpPr>
        <p:spPr>
          <a:xfrm>
            <a:off x="5810756" y="764704"/>
            <a:ext cx="29523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</a:rPr>
              <a:t>Весь мир с 2001 г.</a:t>
            </a:r>
            <a:endParaRPr lang="ru-RU" sz="2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8756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11960" y="74852"/>
            <a:ext cx="4727699" cy="24902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sp>
        <p:nvSpPr>
          <p:cNvPr id="20483" name="Заголовок 1"/>
          <p:cNvSpPr>
            <a:spLocks noGrp="1"/>
          </p:cNvSpPr>
          <p:nvPr>
            <p:ph type="title"/>
          </p:nvPr>
        </p:nvSpPr>
        <p:spPr>
          <a:xfrm>
            <a:off x="395288" y="765175"/>
            <a:ext cx="3671887" cy="719138"/>
          </a:xfrm>
        </p:spPr>
        <p:txBody>
          <a:bodyPr>
            <a:noAutofit/>
          </a:bodyPr>
          <a:lstStyle/>
          <a:p>
            <a:r>
              <a:rPr lang="ru-RU" sz="2400" b="1" dirty="0" smtClean="0">
                <a:solidFill>
                  <a:srgbClr val="0000FF"/>
                </a:solidFill>
              </a:rPr>
              <a:t>Шкалы диагностики             ДВС-синдрома</a:t>
            </a:r>
          </a:p>
        </p:txBody>
      </p:sp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2060848"/>
            <a:ext cx="4579597" cy="41764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pic>
        <p:nvPicPr>
          <p:cNvPr id="3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60032" y="2924944"/>
            <a:ext cx="4045502" cy="36724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</p:spTree>
    <p:extLst>
      <p:ext uri="{BB962C8B-B14F-4D97-AF65-F5344CB8AC3E}">
        <p14:creationId xmlns:p14="http://schemas.microsoft.com/office/powerpoint/2010/main" val="34720994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mk:@MSITStore:C:\_a_Kulikov\книги2011\ГЕМАТОЛОГИЯ%20И%20ТРАНСФУЗИОЛОГИЯ\Williams%20Hematology%20-%208th%20Ed%202010.CHM::/Front/Cover.JPG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2092" y="2348880"/>
            <a:ext cx="1722792" cy="2312473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2348879"/>
            <a:ext cx="1827690" cy="2312473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900" y="395040"/>
            <a:ext cx="4817578" cy="18098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1891" y="726525"/>
            <a:ext cx="1764412" cy="2321595"/>
          </a:xfrm>
          <a:prstGeom prst="rect">
            <a:avLst/>
          </a:prstGeom>
          <a:noFill/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32280" y="726525"/>
            <a:ext cx="1824543" cy="2321595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6297" y="3450101"/>
            <a:ext cx="2343872" cy="3053905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10" name="Picture 4" descr="SSC 2012 - Welcome Message"/>
          <p:cNvPicPr>
            <a:picLocks noChangeAspect="1" noChangeArrowheads="1" noCrop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300" y="5049876"/>
            <a:ext cx="1656584" cy="16565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WHITH 2011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8128" y="5049876"/>
            <a:ext cx="3816424" cy="14205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34469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>
            <a:normAutofit/>
          </a:bodyPr>
          <a:lstStyle/>
          <a:p>
            <a:r>
              <a:rPr lang="ru-RU" sz="3600" b="1" dirty="0" smtClean="0">
                <a:solidFill>
                  <a:srgbClr val="0033CC"/>
                </a:solidFill>
              </a:rPr>
              <a:t>Диагностика ДВС-синдрома</a:t>
            </a:r>
            <a:endParaRPr lang="ru-RU" sz="3600" b="1" dirty="0">
              <a:solidFill>
                <a:srgbClr val="0033CC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627784" y="1196752"/>
            <a:ext cx="40324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FF0000"/>
                </a:solidFill>
              </a:rPr>
              <a:t>Обязательное сочетание</a:t>
            </a:r>
            <a:endParaRPr lang="ru-RU" sz="2800" b="1" dirty="0">
              <a:solidFill>
                <a:srgbClr val="FF0000"/>
              </a:solidFill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107504" y="2036503"/>
            <a:ext cx="4441592" cy="1055608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prstClr val="black"/>
                </a:solidFill>
              </a:rPr>
              <a:t>Клиника </a:t>
            </a:r>
            <a:r>
              <a:rPr lang="ru-RU" sz="2800" b="1" dirty="0">
                <a:solidFill>
                  <a:prstClr val="black"/>
                </a:solidFill>
              </a:rPr>
              <a:t>критического состояния</a:t>
            </a:r>
            <a:endParaRPr lang="ru-RU" dirty="0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5868144" y="2036504"/>
            <a:ext cx="2849712" cy="1055608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>
            <a:spAutoFit/>
          </a:bodyPr>
          <a:lstStyle/>
          <a:p>
            <a:pPr lvl="0" algn="ctr"/>
            <a:r>
              <a:rPr lang="ru-RU" sz="2800" b="1" dirty="0" smtClean="0">
                <a:solidFill>
                  <a:prstClr val="black"/>
                </a:solidFill>
              </a:rPr>
              <a:t>Лабораторные маркеры </a:t>
            </a:r>
            <a:endParaRPr lang="ru-RU" sz="2800" b="1" dirty="0">
              <a:solidFill>
                <a:prstClr val="black"/>
              </a:solidFill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779" y="3306226"/>
            <a:ext cx="3359042" cy="2519282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0502" y="3306226"/>
            <a:ext cx="3041898" cy="2281424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0388" y="3975303"/>
            <a:ext cx="705668" cy="7056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511932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>
          <a:xfrm>
            <a:off x="1619672" y="1196752"/>
            <a:ext cx="5797550" cy="400050"/>
          </a:xfrm>
        </p:spPr>
        <p:txBody>
          <a:bodyPr>
            <a:noAutofit/>
          </a:bodyPr>
          <a:lstStyle/>
          <a:p>
            <a:pPr eaLnBrk="1" hangingPunct="1"/>
            <a:r>
              <a:rPr lang="ru-RU" sz="2800" b="1" dirty="0" smtClean="0">
                <a:solidFill>
                  <a:srgbClr val="0000FF"/>
                </a:solidFill>
              </a:rPr>
              <a:t>Основные тесты коагулограммы</a:t>
            </a:r>
          </a:p>
        </p:txBody>
      </p:sp>
      <p:sp>
        <p:nvSpPr>
          <p:cNvPr id="45060" name="Прямоугольник 4"/>
          <p:cNvSpPr>
            <a:spLocks noChangeArrowheads="1"/>
          </p:cNvSpPr>
          <p:nvPr/>
        </p:nvSpPr>
        <p:spPr bwMode="auto">
          <a:xfrm>
            <a:off x="250825" y="260350"/>
            <a:ext cx="8137525" cy="53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90000"/>
              </a:lnSpc>
            </a:pPr>
            <a:r>
              <a:rPr lang="ru-RU" sz="1600" b="1">
                <a:ea typeface="Times New Roman" pitchFamily="18" charset="0"/>
                <a:cs typeface="Arial" pitchFamily="34" charset="0"/>
              </a:rPr>
              <a:t>1910 - </a:t>
            </a:r>
            <a:r>
              <a:rPr lang="en-US" sz="1600" b="1">
                <a:ea typeface="Times New Roman" pitchFamily="18" charset="0"/>
                <a:cs typeface="Arial" pitchFamily="34" charset="0"/>
              </a:rPr>
              <a:t>W</a:t>
            </a:r>
            <a:r>
              <a:rPr lang="ru-RU" sz="1600" b="1">
                <a:ea typeface="Times New Roman" pitchFamily="18" charset="0"/>
                <a:cs typeface="Arial" pitchFamily="34" charset="0"/>
              </a:rPr>
              <a:t>.</a:t>
            </a:r>
            <a:r>
              <a:rPr lang="en-US" sz="1600" b="1">
                <a:ea typeface="Times New Roman" pitchFamily="18" charset="0"/>
                <a:cs typeface="Arial" pitchFamily="34" charset="0"/>
              </a:rPr>
              <a:t>W</a:t>
            </a:r>
            <a:r>
              <a:rPr lang="ru-RU" sz="1600" b="1">
                <a:ea typeface="Times New Roman" pitchFamily="18" charset="0"/>
                <a:cs typeface="Arial" pitchFamily="34" charset="0"/>
              </a:rPr>
              <a:t>. </a:t>
            </a:r>
            <a:r>
              <a:rPr lang="en-US" sz="1600" b="1">
                <a:ea typeface="Times New Roman" pitchFamily="18" charset="0"/>
                <a:cs typeface="Arial" pitchFamily="34" charset="0"/>
              </a:rPr>
              <a:t>Duke </a:t>
            </a:r>
            <a:r>
              <a:rPr lang="ru-RU" sz="1600" b="1">
                <a:ea typeface="Times New Roman" pitchFamily="18" charset="0"/>
                <a:cs typeface="Arial" pitchFamily="34" charset="0"/>
              </a:rPr>
              <a:t>–метод определения кровотечения из прокола пальца</a:t>
            </a:r>
          </a:p>
          <a:p>
            <a:pPr>
              <a:lnSpc>
                <a:spcPct val="90000"/>
              </a:lnSpc>
            </a:pPr>
            <a:r>
              <a:rPr lang="ru-RU" sz="1600" b="1">
                <a:ea typeface="Times New Roman" pitchFamily="18" charset="0"/>
                <a:cs typeface="Arial" pitchFamily="34" charset="0"/>
              </a:rPr>
              <a:t>1913  </a:t>
            </a:r>
            <a:r>
              <a:rPr lang="en-US" sz="1600" b="1">
                <a:ea typeface="Times New Roman" pitchFamily="18" charset="0"/>
                <a:cs typeface="Arial" pitchFamily="34" charset="0"/>
              </a:rPr>
              <a:t>R</a:t>
            </a:r>
            <a:r>
              <a:rPr lang="ru-RU" sz="1600" b="1">
                <a:ea typeface="Times New Roman" pitchFamily="18" charset="0"/>
                <a:cs typeface="Arial" pitchFamily="34" charset="0"/>
              </a:rPr>
              <a:t>. </a:t>
            </a:r>
            <a:r>
              <a:rPr lang="en-US" sz="1600" b="1">
                <a:ea typeface="Times New Roman" pitchFamily="18" charset="0"/>
                <a:cs typeface="Arial" pitchFamily="34" charset="0"/>
              </a:rPr>
              <a:t>I</a:t>
            </a:r>
            <a:r>
              <a:rPr lang="ru-RU" sz="1600" b="1">
                <a:ea typeface="Times New Roman" pitchFamily="18" charset="0"/>
                <a:cs typeface="Arial" pitchFamily="34" charset="0"/>
              </a:rPr>
              <a:t>. </a:t>
            </a:r>
            <a:r>
              <a:rPr lang="en-US" sz="1600" b="1">
                <a:ea typeface="Times New Roman" pitchFamily="18" charset="0"/>
                <a:cs typeface="Arial" pitchFamily="34" charset="0"/>
              </a:rPr>
              <a:t>Lee </a:t>
            </a:r>
            <a:r>
              <a:rPr lang="ru-RU" sz="1600" b="1">
                <a:ea typeface="Times New Roman" pitchFamily="18" charset="0"/>
                <a:cs typeface="Arial" pitchFamily="34" charset="0"/>
              </a:rPr>
              <a:t>и </a:t>
            </a:r>
            <a:r>
              <a:rPr lang="en-US" sz="1600" b="1">
                <a:ea typeface="Times New Roman" pitchFamily="18" charset="0"/>
                <a:cs typeface="Arial" pitchFamily="34" charset="0"/>
              </a:rPr>
              <a:t>P</a:t>
            </a:r>
            <a:r>
              <a:rPr lang="ru-RU" sz="1600" b="1">
                <a:ea typeface="Times New Roman" pitchFamily="18" charset="0"/>
                <a:cs typeface="Arial" pitchFamily="34" charset="0"/>
              </a:rPr>
              <a:t>.</a:t>
            </a:r>
            <a:r>
              <a:rPr lang="en-US" sz="1600" b="1">
                <a:ea typeface="Times New Roman" pitchFamily="18" charset="0"/>
                <a:cs typeface="Arial" pitchFamily="34" charset="0"/>
              </a:rPr>
              <a:t>D</a:t>
            </a:r>
            <a:r>
              <a:rPr lang="ru-RU" sz="1600" b="1">
                <a:ea typeface="Times New Roman" pitchFamily="18" charset="0"/>
                <a:cs typeface="Arial" pitchFamily="34" charset="0"/>
              </a:rPr>
              <a:t>. </a:t>
            </a:r>
            <a:r>
              <a:rPr lang="en-US" sz="1600" b="1">
                <a:ea typeface="Times New Roman" pitchFamily="18" charset="0"/>
                <a:cs typeface="Arial" pitchFamily="34" charset="0"/>
              </a:rPr>
              <a:t>White </a:t>
            </a:r>
            <a:r>
              <a:rPr lang="ru-RU" sz="1600" b="1">
                <a:ea typeface="Times New Roman" pitchFamily="18" charset="0"/>
                <a:cs typeface="Arial" pitchFamily="34" charset="0"/>
              </a:rPr>
              <a:t>– определение времени свертывания в пробирке</a:t>
            </a: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91403590"/>
              </p:ext>
            </p:extLst>
          </p:nvPr>
        </p:nvGraphicFramePr>
        <p:xfrm>
          <a:off x="285141" y="1844824"/>
          <a:ext cx="8570341" cy="3796279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5078947"/>
                <a:gridCol w="1152128"/>
                <a:gridCol w="2339266"/>
              </a:tblGrid>
              <a:tr h="653235">
                <a:tc>
                  <a:txBody>
                    <a:bodyPr/>
                    <a:lstStyle/>
                    <a:p>
                      <a:pPr marL="0" lvl="0" indent="0" algn="just">
                        <a:lnSpc>
                          <a:spcPct val="100000"/>
                        </a:lnSpc>
                        <a:spcBef>
                          <a:spcPts val="2400"/>
                        </a:spcBef>
                        <a:spcAft>
                          <a:spcPts val="1200"/>
                        </a:spcAft>
                        <a:buFont typeface="+mj-lt"/>
                        <a:buNone/>
                      </a:pPr>
                      <a:r>
                        <a:rPr lang="en-US" sz="2000" b="1" dirty="0" smtClean="0">
                          <a:solidFill>
                            <a:srgbClr val="FF0000"/>
                          </a:solidFill>
                          <a:effectLst/>
                        </a:rPr>
                        <a:t>1</a:t>
                      </a:r>
                      <a:r>
                        <a:rPr lang="ru-RU" sz="2000" b="1" dirty="0" smtClean="0">
                          <a:solidFill>
                            <a:srgbClr val="FF0000"/>
                          </a:solidFill>
                          <a:effectLst/>
                        </a:rPr>
                        <a:t>. </a:t>
                      </a:r>
                      <a:r>
                        <a:rPr lang="en-US" sz="2000" b="1" dirty="0" smtClean="0">
                          <a:solidFill>
                            <a:srgbClr val="FF0000"/>
                          </a:solidFill>
                          <a:effectLst/>
                        </a:rPr>
                        <a:t> </a:t>
                      </a:r>
                      <a:r>
                        <a:rPr lang="ru-RU" sz="2000" b="1" dirty="0" smtClean="0">
                          <a:solidFill>
                            <a:srgbClr val="FF0000"/>
                          </a:solidFill>
                          <a:effectLst/>
                        </a:rPr>
                        <a:t>Количество </a:t>
                      </a:r>
                      <a:r>
                        <a:rPr lang="ru-RU" sz="2000" b="1" dirty="0">
                          <a:solidFill>
                            <a:srgbClr val="0000FF"/>
                          </a:solidFill>
                          <a:effectLst/>
                        </a:rPr>
                        <a:t>тромбоцитов </a:t>
                      </a:r>
                      <a:endParaRPr lang="ru-RU" sz="2000" b="1" dirty="0">
                        <a:solidFill>
                          <a:srgbClr val="0000FF"/>
                        </a:solidFill>
                        <a:effectLst/>
                        <a:latin typeface="+mn-lt"/>
                        <a:ea typeface="Calibri"/>
                      </a:endParaRPr>
                    </a:p>
                  </a:txBody>
                  <a:tcPr marL="57046" marR="5704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ru-RU" sz="1600" b="1" dirty="0">
                          <a:effectLst/>
                        </a:rPr>
                        <a:t>150- 350 </a:t>
                      </a:r>
                      <a:r>
                        <a:rPr lang="ru-RU" sz="1600" b="1" dirty="0" err="1">
                          <a:effectLst/>
                        </a:rPr>
                        <a:t>тыс</a:t>
                      </a:r>
                      <a:r>
                        <a:rPr lang="ru-RU" sz="1600" b="1" dirty="0">
                          <a:effectLst/>
                        </a:rPr>
                        <a:t> в </a:t>
                      </a:r>
                      <a:r>
                        <a:rPr lang="ru-RU" sz="1600" b="1" dirty="0" err="1">
                          <a:effectLst/>
                        </a:rPr>
                        <a:t>мкл</a:t>
                      </a:r>
                      <a:r>
                        <a:rPr lang="ru-RU" sz="1600" b="1" dirty="0">
                          <a:effectLst/>
                        </a:rPr>
                        <a:t> </a:t>
                      </a:r>
                      <a:endParaRPr lang="ru-RU" sz="1600" b="1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</a:endParaRPr>
                    </a:p>
                  </a:txBody>
                  <a:tcPr marL="57046" marR="5704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ru-RU" sz="1600" b="1" dirty="0" smtClean="0">
                          <a:effectLst/>
                        </a:rPr>
                        <a:t>Критическое</a:t>
                      </a:r>
                      <a:r>
                        <a:rPr lang="en-US" sz="1600" b="1" dirty="0" smtClean="0">
                          <a:effectLst/>
                        </a:rPr>
                        <a:t> </a:t>
                      </a:r>
                      <a:r>
                        <a:rPr lang="ru-RU" sz="1600" b="1" dirty="0" smtClean="0">
                          <a:effectLst/>
                        </a:rPr>
                        <a:t> </a:t>
                      </a:r>
                      <a:r>
                        <a:rPr lang="ru-RU" sz="1600" b="1" dirty="0">
                          <a:effectLst/>
                        </a:rPr>
                        <a:t>снижение – менее 50 тыс. в </a:t>
                      </a:r>
                      <a:r>
                        <a:rPr lang="ru-RU" sz="1600" b="1" dirty="0" err="1">
                          <a:effectLst/>
                        </a:rPr>
                        <a:t>мкл</a:t>
                      </a:r>
                      <a:endParaRPr lang="ru-RU" sz="1600" b="1" dirty="0">
                        <a:solidFill>
                          <a:srgbClr val="FF6600"/>
                        </a:solidFill>
                        <a:effectLst/>
                        <a:latin typeface="+mn-lt"/>
                        <a:ea typeface="Calibri"/>
                      </a:endParaRPr>
                    </a:p>
                  </a:txBody>
                  <a:tcPr marL="57046" marR="57046" marT="0" marB="0" anchor="ctr"/>
                </a:tc>
              </a:tr>
              <a:tr h="643684">
                <a:tc>
                  <a:txBody>
                    <a:bodyPr/>
                    <a:lstStyle/>
                    <a:p>
                      <a:pPr marL="0" lvl="0" indent="0" algn="just">
                        <a:lnSpc>
                          <a:spcPct val="100000"/>
                        </a:lnSpc>
                        <a:spcBef>
                          <a:spcPts val="2400"/>
                        </a:spcBef>
                        <a:spcAft>
                          <a:spcPts val="1200"/>
                        </a:spcAft>
                        <a:buFont typeface="+mj-lt"/>
                        <a:buNone/>
                      </a:pPr>
                      <a:r>
                        <a:rPr lang="ru-RU" sz="2000" b="1" dirty="0" smtClean="0">
                          <a:solidFill>
                            <a:srgbClr val="FF0000"/>
                          </a:solidFill>
                          <a:effectLst/>
                        </a:rPr>
                        <a:t>2.  Концентрация </a:t>
                      </a:r>
                      <a:r>
                        <a:rPr lang="ru-RU" sz="2000" b="1" dirty="0">
                          <a:solidFill>
                            <a:srgbClr val="0000FF"/>
                          </a:solidFill>
                          <a:effectLst/>
                        </a:rPr>
                        <a:t>фибриногена </a:t>
                      </a:r>
                      <a:endParaRPr lang="ru-RU" sz="2000" b="1" dirty="0">
                        <a:solidFill>
                          <a:srgbClr val="0000FF"/>
                        </a:solidFill>
                        <a:effectLst/>
                        <a:latin typeface="+mn-lt"/>
                        <a:ea typeface="Calibri"/>
                      </a:endParaRPr>
                    </a:p>
                  </a:txBody>
                  <a:tcPr marL="57046" marR="5704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ru-RU" sz="1600" b="1" dirty="0">
                          <a:effectLst/>
                        </a:rPr>
                        <a:t>2-4 г/л </a:t>
                      </a:r>
                      <a:endParaRPr lang="ru-RU" sz="1600" b="1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</a:endParaRPr>
                    </a:p>
                  </a:txBody>
                  <a:tcPr marL="57046" marR="5704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ru-RU" sz="1600" b="1" dirty="0" smtClean="0">
                          <a:effectLst/>
                        </a:rPr>
                        <a:t>Критическое</a:t>
                      </a:r>
                      <a:r>
                        <a:rPr lang="en-US" sz="1600" b="1" dirty="0" smtClean="0">
                          <a:effectLst/>
                        </a:rPr>
                        <a:t> </a:t>
                      </a:r>
                      <a:r>
                        <a:rPr lang="ru-RU" sz="1600" b="1" dirty="0" smtClean="0">
                          <a:effectLst/>
                        </a:rPr>
                        <a:t> </a:t>
                      </a:r>
                      <a:r>
                        <a:rPr lang="ru-RU" sz="1600" b="1" dirty="0">
                          <a:effectLst/>
                        </a:rPr>
                        <a:t>снижение – менее 1 г/л</a:t>
                      </a:r>
                      <a:endParaRPr lang="ru-RU" sz="1600" b="1" dirty="0">
                        <a:solidFill>
                          <a:srgbClr val="FF6600"/>
                        </a:solidFill>
                        <a:effectLst/>
                        <a:latin typeface="+mn-lt"/>
                        <a:ea typeface="Calibri"/>
                      </a:endParaRPr>
                    </a:p>
                  </a:txBody>
                  <a:tcPr marL="57046" marR="57046" marT="0" marB="0" anchor="ctr"/>
                </a:tc>
              </a:tr>
              <a:tr h="831390">
                <a:tc>
                  <a:txBody>
                    <a:bodyPr/>
                    <a:lstStyle/>
                    <a:p>
                      <a:pPr marL="0" lvl="0" indent="0" algn="l">
                        <a:lnSpc>
                          <a:spcPct val="100000"/>
                        </a:lnSpc>
                        <a:spcBef>
                          <a:spcPts val="2400"/>
                        </a:spcBef>
                        <a:spcAft>
                          <a:spcPts val="1200"/>
                        </a:spcAft>
                        <a:buFont typeface="+mj-lt"/>
                        <a:buNone/>
                      </a:pPr>
                      <a:r>
                        <a:rPr lang="ru-RU" sz="2000" b="1" dirty="0" smtClean="0">
                          <a:solidFill>
                            <a:srgbClr val="FF0000"/>
                          </a:solidFill>
                          <a:effectLst/>
                        </a:rPr>
                        <a:t>3.  </a:t>
                      </a:r>
                      <a:r>
                        <a:rPr lang="ru-RU" sz="2000" b="1" dirty="0" err="1" smtClean="0">
                          <a:solidFill>
                            <a:srgbClr val="FF0000"/>
                          </a:solidFill>
                          <a:effectLst/>
                        </a:rPr>
                        <a:t>Протромбиновое</a:t>
                      </a:r>
                      <a:r>
                        <a:rPr lang="ru-RU" sz="2000" b="1" dirty="0" smtClean="0">
                          <a:solidFill>
                            <a:srgbClr val="FF0000"/>
                          </a:solidFill>
                          <a:effectLst/>
                        </a:rPr>
                        <a:t> время - </a:t>
                      </a:r>
                      <a:r>
                        <a:rPr lang="ru-RU" sz="2000" b="1" dirty="0">
                          <a:solidFill>
                            <a:srgbClr val="0033CC"/>
                          </a:solidFill>
                          <a:effectLst/>
                        </a:rPr>
                        <a:t>МНО</a:t>
                      </a:r>
                      <a:r>
                        <a:rPr lang="ru-RU" sz="2000" b="1" dirty="0">
                          <a:solidFill>
                            <a:srgbClr val="FF0000"/>
                          </a:solidFill>
                          <a:effectLst/>
                        </a:rPr>
                        <a:t> – международное нормализованное отношение</a:t>
                      </a:r>
                      <a:endParaRPr lang="ru-RU" sz="2000" b="1" dirty="0">
                        <a:solidFill>
                          <a:srgbClr val="FF0000"/>
                        </a:solidFill>
                        <a:effectLst/>
                        <a:latin typeface="+mn-lt"/>
                        <a:ea typeface="Calibri"/>
                      </a:endParaRPr>
                    </a:p>
                  </a:txBody>
                  <a:tcPr marL="57046" marR="5704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ru-RU" sz="1600" b="1" dirty="0">
                          <a:effectLst/>
                        </a:rPr>
                        <a:t> = 1,0 </a:t>
                      </a:r>
                      <a:endParaRPr lang="ru-RU" sz="1600" b="1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</a:endParaRPr>
                    </a:p>
                  </a:txBody>
                  <a:tcPr marL="57046" marR="5704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ru-RU" sz="1600" b="1" dirty="0" smtClean="0">
                          <a:effectLst/>
                        </a:rPr>
                        <a:t>Критическое</a:t>
                      </a:r>
                      <a:r>
                        <a:rPr lang="en-US" sz="1600" b="1" dirty="0" smtClean="0">
                          <a:effectLst/>
                        </a:rPr>
                        <a:t> </a:t>
                      </a:r>
                      <a:r>
                        <a:rPr lang="ru-RU" sz="1600" b="1" dirty="0" smtClean="0">
                          <a:effectLst/>
                        </a:rPr>
                        <a:t> </a:t>
                      </a:r>
                      <a:r>
                        <a:rPr lang="ru-RU" sz="1600" b="1" dirty="0">
                          <a:effectLst/>
                        </a:rPr>
                        <a:t>увеличение – более 1,5</a:t>
                      </a:r>
                      <a:endParaRPr lang="ru-RU" sz="1600" b="1" dirty="0">
                        <a:solidFill>
                          <a:srgbClr val="FF6600"/>
                        </a:solidFill>
                        <a:effectLst/>
                        <a:latin typeface="+mn-lt"/>
                        <a:ea typeface="Calibri"/>
                      </a:endParaRPr>
                    </a:p>
                  </a:txBody>
                  <a:tcPr marL="57046" marR="57046" marT="0" marB="0" anchor="ctr"/>
                </a:tc>
              </a:tr>
              <a:tr h="943538">
                <a:tc>
                  <a:txBody>
                    <a:bodyPr/>
                    <a:lstStyle/>
                    <a:p>
                      <a:pPr marL="0" lvl="0" indent="0" algn="l">
                        <a:lnSpc>
                          <a:spcPct val="100000"/>
                        </a:lnSpc>
                        <a:spcBef>
                          <a:spcPts val="2400"/>
                        </a:spcBef>
                        <a:spcAft>
                          <a:spcPts val="1200"/>
                        </a:spcAft>
                        <a:buFont typeface="+mj-lt"/>
                        <a:buNone/>
                      </a:pPr>
                      <a:r>
                        <a:rPr lang="ru-RU" sz="2000" b="1" dirty="0" smtClean="0">
                          <a:solidFill>
                            <a:srgbClr val="FF0000"/>
                          </a:solidFill>
                          <a:effectLst/>
                        </a:rPr>
                        <a:t>4.  Активированное </a:t>
                      </a:r>
                      <a:r>
                        <a:rPr lang="ru-RU" sz="2000" b="1" dirty="0">
                          <a:solidFill>
                            <a:srgbClr val="FF0000"/>
                          </a:solidFill>
                          <a:effectLst/>
                        </a:rPr>
                        <a:t>парциальное (частичное) </a:t>
                      </a:r>
                      <a:r>
                        <a:rPr lang="ru-RU" sz="2000" b="1" dirty="0" err="1">
                          <a:solidFill>
                            <a:srgbClr val="FF0000"/>
                          </a:solidFill>
                          <a:effectLst/>
                        </a:rPr>
                        <a:t>тромбопластиновое</a:t>
                      </a:r>
                      <a:r>
                        <a:rPr lang="ru-RU" sz="2000" b="1" dirty="0">
                          <a:solidFill>
                            <a:srgbClr val="FF0000"/>
                          </a:solidFill>
                          <a:effectLst/>
                        </a:rPr>
                        <a:t> время –</a:t>
                      </a:r>
                      <a:r>
                        <a:rPr lang="ru-RU" sz="2000" b="1" dirty="0">
                          <a:solidFill>
                            <a:srgbClr val="0033CC"/>
                          </a:solidFill>
                          <a:effectLst/>
                        </a:rPr>
                        <a:t>АПТВ, АЧТВ  </a:t>
                      </a:r>
                      <a:endParaRPr lang="ru-RU" sz="2000" b="1" dirty="0">
                        <a:solidFill>
                          <a:srgbClr val="0033CC"/>
                        </a:solidFill>
                        <a:effectLst/>
                        <a:latin typeface="+mn-lt"/>
                        <a:ea typeface="Calibri"/>
                      </a:endParaRPr>
                    </a:p>
                  </a:txBody>
                  <a:tcPr marL="57046" marR="5704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ru-RU" sz="1600" b="1" dirty="0">
                          <a:effectLst/>
                        </a:rPr>
                        <a:t>28-32 с </a:t>
                      </a:r>
                      <a:endParaRPr lang="ru-RU" sz="1600" b="1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</a:endParaRPr>
                    </a:p>
                  </a:txBody>
                  <a:tcPr marL="57046" marR="5704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ru-RU" sz="1600" b="1" dirty="0" smtClean="0">
                          <a:effectLst/>
                        </a:rPr>
                        <a:t>Критическое</a:t>
                      </a:r>
                      <a:r>
                        <a:rPr lang="en-US" sz="1600" b="1" dirty="0" smtClean="0">
                          <a:effectLst/>
                        </a:rPr>
                        <a:t> </a:t>
                      </a:r>
                      <a:r>
                        <a:rPr lang="ru-RU" sz="1600" b="1" dirty="0" smtClean="0">
                          <a:effectLst/>
                        </a:rPr>
                        <a:t> </a:t>
                      </a:r>
                      <a:r>
                        <a:rPr lang="ru-RU" sz="1600" b="1" dirty="0">
                          <a:effectLst/>
                        </a:rPr>
                        <a:t>увеличение – более чем в 1,5-2 раза выше нормы</a:t>
                      </a:r>
                      <a:endParaRPr lang="ru-RU" sz="1600" b="1" dirty="0">
                        <a:solidFill>
                          <a:srgbClr val="FF6600"/>
                        </a:solidFill>
                        <a:effectLst/>
                        <a:latin typeface="+mn-lt"/>
                        <a:ea typeface="Calibri"/>
                      </a:endParaRPr>
                    </a:p>
                  </a:txBody>
                  <a:tcPr marL="57046" marR="57046" marT="0" marB="0" anchor="ctr"/>
                </a:tc>
              </a:tr>
              <a:tr h="528554">
                <a:tc>
                  <a:txBody>
                    <a:bodyPr/>
                    <a:lstStyle/>
                    <a:p>
                      <a:pPr marL="0" lvl="0" indent="0" algn="just">
                        <a:lnSpc>
                          <a:spcPct val="100000"/>
                        </a:lnSpc>
                        <a:spcBef>
                          <a:spcPts val="2400"/>
                        </a:spcBef>
                        <a:spcAft>
                          <a:spcPts val="1200"/>
                        </a:spcAft>
                        <a:buFont typeface="+mj-lt"/>
                        <a:buNone/>
                      </a:pPr>
                      <a:r>
                        <a:rPr lang="ru-RU" sz="2000" b="1" dirty="0" smtClean="0">
                          <a:solidFill>
                            <a:srgbClr val="FF0000"/>
                          </a:solidFill>
                          <a:effectLst/>
                        </a:rPr>
                        <a:t>5. Продукты деградации фибрина-фибриногена ПДФФ </a:t>
                      </a:r>
                      <a:r>
                        <a:rPr lang="ru-RU" sz="2000" b="1" dirty="0" smtClean="0">
                          <a:solidFill>
                            <a:srgbClr val="0000FF"/>
                          </a:solidFill>
                          <a:effectLst/>
                        </a:rPr>
                        <a:t>(</a:t>
                      </a:r>
                      <a:r>
                        <a:rPr lang="en-US" sz="2000" b="1" dirty="0" smtClean="0">
                          <a:solidFill>
                            <a:srgbClr val="0000FF"/>
                          </a:solidFill>
                          <a:effectLst/>
                        </a:rPr>
                        <a:t>D</a:t>
                      </a:r>
                      <a:r>
                        <a:rPr lang="ru-RU" sz="2000" b="1" dirty="0" smtClean="0">
                          <a:solidFill>
                            <a:srgbClr val="0000FF"/>
                          </a:solidFill>
                          <a:effectLst/>
                        </a:rPr>
                        <a:t>-димер) </a:t>
                      </a:r>
                      <a:endParaRPr lang="ru-RU" sz="2000" b="1" dirty="0">
                        <a:solidFill>
                          <a:srgbClr val="0000FF"/>
                        </a:solidFill>
                        <a:effectLst/>
                        <a:latin typeface="+mn-lt"/>
                        <a:ea typeface="Calibri"/>
                      </a:endParaRPr>
                    </a:p>
                  </a:txBody>
                  <a:tcPr marL="57046" marR="5704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ru-RU" sz="1600" b="1" dirty="0">
                          <a:effectLst/>
                        </a:rPr>
                        <a:t> </a:t>
                      </a:r>
                      <a:endParaRPr lang="ru-RU" sz="1600" b="1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</a:endParaRPr>
                    </a:p>
                  </a:txBody>
                  <a:tcPr marL="57046" marR="5704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ru-RU" sz="1600" b="1" dirty="0">
                          <a:effectLst/>
                        </a:rPr>
                        <a:t>Увеличение</a:t>
                      </a:r>
                      <a:endParaRPr lang="ru-RU" sz="1600" b="1" dirty="0">
                        <a:solidFill>
                          <a:srgbClr val="FF6600"/>
                        </a:solidFill>
                        <a:effectLst/>
                        <a:latin typeface="+mn-lt"/>
                        <a:ea typeface="Calibri"/>
                      </a:endParaRPr>
                    </a:p>
                  </a:txBody>
                  <a:tcPr marL="57046" marR="57046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622201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772816"/>
            <a:ext cx="5184576" cy="778098"/>
          </a:xfrm>
        </p:spPr>
        <p:txBody>
          <a:bodyPr>
            <a:normAutofit fontScale="90000"/>
          </a:bodyPr>
          <a:lstStyle/>
          <a:p>
            <a:r>
              <a:rPr lang="ru-RU" sz="2800" b="1" dirty="0">
                <a:solidFill>
                  <a:srgbClr val="FF0000"/>
                </a:solidFill>
              </a:rPr>
              <a:t>Тромбоэластограмма в экстренной ситуации  может заменить всю лабораторию!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6" y="4437112"/>
            <a:ext cx="3523249" cy="1973019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16" y="4264864"/>
            <a:ext cx="2866983" cy="2054671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706767" y="3749215"/>
            <a:ext cx="25202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0000FF"/>
                </a:solidFill>
              </a:rPr>
              <a:t>Исходное</a:t>
            </a:r>
            <a:endParaRPr lang="ru-RU" b="1" dirty="0">
              <a:solidFill>
                <a:srgbClr val="0000FF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728600" y="3901244"/>
            <a:ext cx="40993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FF0000"/>
                </a:solidFill>
              </a:rPr>
              <a:t>Кровопотеря 2500 мл и коагулопатия</a:t>
            </a:r>
            <a:endParaRPr lang="ru-RU" b="1" dirty="0">
              <a:solidFill>
                <a:srgbClr val="FF0000"/>
              </a:solidFill>
            </a:endParaRPr>
          </a:p>
        </p:txBody>
      </p:sp>
      <p:pic>
        <p:nvPicPr>
          <p:cNvPr id="14" name="Рисунок 13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0072" y="188641"/>
            <a:ext cx="3342037" cy="2272428"/>
          </a:xfrm>
          <a:prstGeom prst="rect">
            <a:avLst/>
          </a:prstGeom>
          <a:effectLst>
            <a:softEdge rad="127000"/>
          </a:effectLst>
        </p:spPr>
      </p:pic>
      <p:sp>
        <p:nvSpPr>
          <p:cNvPr id="15" name="Прямоугольник 14"/>
          <p:cNvSpPr/>
          <p:nvPr/>
        </p:nvSpPr>
        <p:spPr>
          <a:xfrm>
            <a:off x="5004048" y="2475065"/>
            <a:ext cx="403073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err="1"/>
              <a:t>Тромбоэластограф</a:t>
            </a:r>
            <a:r>
              <a:rPr lang="ru-RU" b="1" dirty="0"/>
              <a:t>  </a:t>
            </a:r>
            <a:r>
              <a:rPr lang="en-US" b="1" dirty="0"/>
              <a:t>TEG</a:t>
            </a:r>
            <a:r>
              <a:rPr lang="ru-RU" b="1" baseline="30000" dirty="0"/>
              <a:t>®</a:t>
            </a:r>
            <a:r>
              <a:rPr lang="ru-RU" b="1" dirty="0"/>
              <a:t> 5000 в операционно-родовом блоке ОПЦ г. Екатеринбурга.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461512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562074"/>
          </a:xfrm>
        </p:spPr>
        <p:txBody>
          <a:bodyPr>
            <a:noAutofit/>
          </a:bodyPr>
          <a:lstStyle/>
          <a:p>
            <a:r>
              <a:rPr lang="ru-RU" sz="3600" b="1" dirty="0" smtClean="0">
                <a:solidFill>
                  <a:srgbClr val="0000FF"/>
                </a:solidFill>
              </a:rPr>
              <a:t>Подготовка кадров</a:t>
            </a:r>
            <a:endParaRPr lang="ru-RU" sz="3600" b="1" dirty="0">
              <a:solidFill>
                <a:srgbClr val="0000FF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809328"/>
            <a:ext cx="8388933" cy="5544616"/>
          </a:xfrm>
        </p:spPr>
        <p:txBody>
          <a:bodyPr>
            <a:noAutofit/>
          </a:bodyPr>
          <a:lstStyle/>
          <a:p>
            <a:pPr marL="0" indent="0">
              <a:spcBef>
                <a:spcPts val="1800"/>
              </a:spcBef>
              <a:buNone/>
            </a:pPr>
            <a:r>
              <a:rPr lang="ru-RU" sz="3600" b="1" dirty="0" smtClean="0">
                <a:solidFill>
                  <a:srgbClr val="FF0000"/>
                </a:solidFill>
              </a:rPr>
              <a:t>     </a:t>
            </a:r>
            <a:r>
              <a:rPr lang="ru-RU" b="1" dirty="0" smtClean="0">
                <a:solidFill>
                  <a:srgbClr val="FF0000"/>
                </a:solidFill>
              </a:rPr>
              <a:t>Очень важно!</a:t>
            </a:r>
          </a:p>
          <a:p>
            <a:pPr marL="0" indent="0">
              <a:spcBef>
                <a:spcPts val="1800"/>
              </a:spcBef>
              <a:buNone/>
            </a:pPr>
            <a:r>
              <a:rPr lang="ru-RU" sz="2400" b="1" dirty="0" smtClean="0"/>
              <a:t>Подготовка по клинической трансфузиологии и гемостазу.</a:t>
            </a:r>
          </a:p>
          <a:p>
            <a:pPr marL="0" indent="0">
              <a:spcBef>
                <a:spcPts val="1800"/>
              </a:spcBef>
              <a:buNone/>
            </a:pPr>
            <a:r>
              <a:rPr lang="ru-RU" sz="2400" b="1" dirty="0" smtClean="0"/>
              <a:t>Анестезиолог-реаниматолог и акушер-гинеколог должны сами </a:t>
            </a:r>
            <a:r>
              <a:rPr lang="ru-RU" sz="2400" b="1" dirty="0" smtClean="0"/>
              <a:t>интерпретировать  </a:t>
            </a:r>
            <a:r>
              <a:rPr lang="ru-RU" sz="2400" b="1" dirty="0" err="1" smtClean="0"/>
              <a:t>коагулограмму</a:t>
            </a:r>
            <a:r>
              <a:rPr lang="ru-RU" sz="2400" b="1" dirty="0" smtClean="0"/>
              <a:t> и принимать решения немедленно! </a:t>
            </a:r>
            <a:endParaRPr lang="ru-RU" sz="2400" b="1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1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1840" y="2808686"/>
            <a:ext cx="5400600" cy="4050450"/>
          </a:xfrm>
          <a:prstGeom prst="rect">
            <a:avLst/>
          </a:prstGeom>
          <a:effectLst>
            <a:softEdge rad="6350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251" y="908720"/>
            <a:ext cx="504057" cy="5040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3468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>
            <a:normAutofit/>
          </a:bodyPr>
          <a:lstStyle/>
          <a:p>
            <a:r>
              <a:rPr lang="ru-RU" sz="3600" b="1" dirty="0" smtClean="0"/>
              <a:t>Кто в России специалист по гемостазу?</a:t>
            </a:r>
            <a:endParaRPr lang="ru-RU" sz="3600" b="1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1196751"/>
            <a:ext cx="5472608" cy="3648405"/>
          </a:xfrm>
          <a:prstGeom prst="rect">
            <a:avLst/>
          </a:prstGeom>
          <a:effectLst>
            <a:softEdge rad="127000"/>
          </a:effectLst>
        </p:spPr>
      </p:pic>
      <p:sp>
        <p:nvSpPr>
          <p:cNvPr id="2" name="TextBox 1"/>
          <p:cNvSpPr txBox="1"/>
          <p:nvPr/>
        </p:nvSpPr>
        <p:spPr>
          <a:xfrm>
            <a:off x="323528" y="5160162"/>
            <a:ext cx="849694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FF0000"/>
                </a:solidFill>
              </a:rPr>
              <a:t>А должны все врачи при оказании неотложной помощи	!</a:t>
            </a:r>
            <a:endParaRPr lang="ru-RU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9818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4294967295"/>
          </p:nvPr>
        </p:nvSpPr>
        <p:spPr>
          <a:xfrm>
            <a:off x="467544" y="416774"/>
            <a:ext cx="8229600" cy="452596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4400" b="1" dirty="0" smtClean="0">
                <a:solidFill>
                  <a:srgbClr val="FF0000"/>
                </a:solidFill>
              </a:rPr>
              <a:t>ДВС-синдром без кровотечения</a:t>
            </a:r>
          </a:p>
          <a:p>
            <a:pPr marL="0" indent="0" algn="ctr">
              <a:buNone/>
            </a:pPr>
            <a:r>
              <a:rPr lang="ru-RU" sz="4400" b="1" dirty="0" smtClean="0">
                <a:solidFill>
                  <a:srgbClr val="FF0000"/>
                </a:solidFill>
              </a:rPr>
              <a:t>(неявный  - </a:t>
            </a:r>
            <a:r>
              <a:rPr lang="en-US" sz="4400" b="1" dirty="0" smtClean="0">
                <a:solidFill>
                  <a:srgbClr val="FF0000"/>
                </a:solidFill>
              </a:rPr>
              <a:t>non</a:t>
            </a:r>
            <a:r>
              <a:rPr lang="ru-RU" sz="4400" b="1" dirty="0" smtClean="0">
                <a:solidFill>
                  <a:srgbClr val="FF0000"/>
                </a:solidFill>
              </a:rPr>
              <a:t> </a:t>
            </a:r>
            <a:r>
              <a:rPr lang="ru-RU" sz="4400" b="1" dirty="0" err="1" smtClean="0">
                <a:solidFill>
                  <a:srgbClr val="FF0000"/>
                </a:solidFill>
              </a:rPr>
              <a:t>overt</a:t>
            </a:r>
            <a:r>
              <a:rPr lang="ru-RU" sz="4400" b="1" dirty="0" smtClean="0">
                <a:solidFill>
                  <a:srgbClr val="FF0000"/>
                </a:solidFill>
              </a:rPr>
              <a:t>)</a:t>
            </a:r>
          </a:p>
          <a:p>
            <a:pPr marL="0" indent="0" algn="ctr">
              <a:buNone/>
            </a:pPr>
            <a:r>
              <a:rPr lang="ru-RU" sz="4400" b="1" dirty="0" smtClean="0">
                <a:solidFill>
                  <a:srgbClr val="FF0000"/>
                </a:solidFill>
              </a:rPr>
              <a:t> - </a:t>
            </a:r>
            <a:r>
              <a:rPr lang="ru-RU" sz="4400" b="1" dirty="0" err="1" smtClean="0">
                <a:solidFill>
                  <a:srgbClr val="FF0000"/>
                </a:solidFill>
              </a:rPr>
              <a:t>микротромбоз</a:t>
            </a:r>
            <a:endParaRPr lang="ru-RU" sz="4400" b="1" i="1" dirty="0">
              <a:solidFill>
                <a:srgbClr val="FF0000"/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240" y="3212976"/>
            <a:ext cx="2569968" cy="3482307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7824" y="3136562"/>
            <a:ext cx="2808312" cy="3611663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8184" y="3004543"/>
            <a:ext cx="2172789" cy="36907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72490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Рисунок 16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ChalkSketch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0192" y="4653681"/>
            <a:ext cx="1431062" cy="889361"/>
          </a:xfrm>
          <a:prstGeom prst="rect">
            <a:avLst/>
          </a:prstGeom>
          <a:effectLst>
            <a:softEdge rad="127000"/>
          </a:effectLst>
        </p:spPr>
      </p:pic>
      <p:sp>
        <p:nvSpPr>
          <p:cNvPr id="6" name="TextBox 5"/>
          <p:cNvSpPr txBox="1"/>
          <p:nvPr/>
        </p:nvSpPr>
        <p:spPr>
          <a:xfrm>
            <a:off x="410423" y="348625"/>
            <a:ext cx="826603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00FF"/>
                </a:solidFill>
              </a:rPr>
              <a:t>Роль ДВС-синдрома как </a:t>
            </a:r>
            <a:r>
              <a:rPr lang="ru-RU" sz="2400" b="1" dirty="0" err="1" smtClean="0">
                <a:solidFill>
                  <a:srgbClr val="0000FF"/>
                </a:solidFill>
              </a:rPr>
              <a:t>микротромбоза</a:t>
            </a:r>
            <a:r>
              <a:rPr lang="ru-RU" sz="2400" b="1" dirty="0" smtClean="0">
                <a:solidFill>
                  <a:srgbClr val="0000FF"/>
                </a:solidFill>
              </a:rPr>
              <a:t> в формировании «точки невозврата» (</a:t>
            </a:r>
            <a:r>
              <a:rPr lang="en-US" sz="2400" b="1" dirty="0" smtClean="0">
                <a:solidFill>
                  <a:srgbClr val="0000FF"/>
                </a:solidFill>
              </a:rPr>
              <a:t>non-return-point</a:t>
            </a:r>
            <a:r>
              <a:rPr lang="ru-RU" sz="2400" b="1" dirty="0" smtClean="0">
                <a:solidFill>
                  <a:srgbClr val="0000FF"/>
                </a:solidFill>
              </a:rPr>
              <a:t>) при шоке?</a:t>
            </a:r>
            <a:endParaRPr lang="ru-RU" sz="2400" b="1" dirty="0">
              <a:solidFill>
                <a:srgbClr val="0000FF"/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5292081" y="2183754"/>
            <a:ext cx="285624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FF0000"/>
                </a:solidFill>
              </a:rPr>
              <a:t>Кровоток меньше потребности в  кислороде</a:t>
            </a:r>
            <a:endParaRPr lang="ru-RU" b="1" dirty="0">
              <a:solidFill>
                <a:srgbClr val="FF0000"/>
              </a:solidFill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9611" y="3227204"/>
            <a:ext cx="1835929" cy="1426477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5355543" y="3028791"/>
            <a:ext cx="1766245" cy="562630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0000FF"/>
                </a:solidFill>
              </a:rPr>
              <a:t>Гипоксия</a:t>
            </a:r>
            <a:endParaRPr lang="ru-RU" sz="2000" b="1" baseline="-25000" dirty="0">
              <a:solidFill>
                <a:srgbClr val="0000FF"/>
              </a:solidFill>
            </a:endParaRP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3437960" y="2644032"/>
            <a:ext cx="2923297" cy="1135910"/>
          </a:xfrm>
          <a:prstGeom prst="rect">
            <a:avLst/>
          </a:prstGeom>
          <a:effectLst>
            <a:softEdge rad="317500"/>
          </a:effectLst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-631840" y="2174521"/>
            <a:ext cx="3349544" cy="1718845"/>
          </a:xfrm>
          <a:prstGeom prst="rect">
            <a:avLst/>
          </a:prstGeom>
          <a:effectLst>
            <a:softEdge rad="317500"/>
          </a:effectLst>
        </p:spPr>
      </p:pic>
      <p:sp>
        <p:nvSpPr>
          <p:cNvPr id="14" name="TextBox 13"/>
          <p:cNvSpPr txBox="1"/>
          <p:nvPr/>
        </p:nvSpPr>
        <p:spPr>
          <a:xfrm>
            <a:off x="1835696" y="2276872"/>
            <a:ext cx="2880320" cy="917079"/>
          </a:xfrm>
          <a:prstGeom prst="rightArrow">
            <a:avLst>
              <a:gd name="adj1" fmla="val 50000"/>
              <a:gd name="adj2" fmla="val 63959"/>
            </a:avLst>
          </a:prstGeom>
          <a:solidFill>
            <a:srgbClr val="D9E8F5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err="1" smtClean="0"/>
              <a:t>Микротромбоз</a:t>
            </a:r>
            <a:endParaRPr lang="ru-RU" sz="2400" b="1" dirty="0"/>
          </a:p>
        </p:txBody>
      </p:sp>
      <p:sp>
        <p:nvSpPr>
          <p:cNvPr id="23" name="TextBox 22"/>
          <p:cNvSpPr txBox="1"/>
          <p:nvPr/>
        </p:nvSpPr>
        <p:spPr>
          <a:xfrm>
            <a:off x="5355543" y="5631905"/>
            <a:ext cx="36809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err="1" smtClean="0"/>
              <a:t>Полиорганная</a:t>
            </a:r>
            <a:r>
              <a:rPr lang="ru-RU" b="1" dirty="0" smtClean="0"/>
              <a:t> недостаточность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20320077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50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sz="3200" b="1" dirty="0">
                <a:solidFill>
                  <a:srgbClr val="0000FF"/>
                </a:solidFill>
              </a:rPr>
              <a:t>Кожные проявления ДВС-синдрома при менингококковой септицемии.</a:t>
            </a:r>
          </a:p>
        </p:txBody>
      </p:sp>
      <p:pic>
        <p:nvPicPr>
          <p:cNvPr id="108549" name="Picture 5" descr=" 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lum bright="14000" contrast="8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11560" y="1628800"/>
            <a:ext cx="4165932" cy="331236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08552" name="Picture 8" descr=" 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>
            <a:lum bright="8000" contrast="8000"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3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932040" y="2780928"/>
            <a:ext cx="3528392" cy="3229094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28557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100" b="1" dirty="0" smtClean="0">
                <a:solidFill>
                  <a:srgbClr val="0000FF"/>
                </a:solidFill>
              </a:rPr>
              <a:t>Причины тромбоцитопении в беременности</a:t>
            </a:r>
            <a:r>
              <a:rPr lang="ru-RU" sz="3600" dirty="0" smtClean="0">
                <a:solidFill>
                  <a:srgbClr val="0000FF"/>
                </a:solidFill>
              </a:rPr>
              <a:t/>
            </a:r>
            <a:br>
              <a:rPr lang="ru-RU" sz="3600" dirty="0" smtClean="0">
                <a:solidFill>
                  <a:srgbClr val="0000FF"/>
                </a:solidFill>
              </a:rPr>
            </a:br>
            <a:r>
              <a:rPr lang="ru-RU" sz="2700" b="1" dirty="0" smtClean="0">
                <a:solidFill>
                  <a:srgbClr val="0000FF"/>
                </a:solidFill>
              </a:rPr>
              <a:t>Тромбоцитопения у 10% беременных женщин,                       из них 70-80% - </a:t>
            </a:r>
            <a:r>
              <a:rPr lang="ru-RU" sz="2700" b="1" dirty="0" err="1" smtClean="0">
                <a:solidFill>
                  <a:srgbClr val="0000FF"/>
                </a:solidFill>
              </a:rPr>
              <a:t>гестационная</a:t>
            </a:r>
            <a:r>
              <a:rPr lang="ru-RU" sz="2700" b="1" dirty="0" smtClean="0">
                <a:solidFill>
                  <a:srgbClr val="0000FF"/>
                </a:solidFill>
              </a:rPr>
              <a:t> тромбоцитопения</a:t>
            </a:r>
            <a:endParaRPr lang="ru-RU" sz="3600" b="1" dirty="0">
              <a:solidFill>
                <a:srgbClr val="0000FF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ru-RU" b="1" dirty="0"/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76770978"/>
              </p:ext>
            </p:extLst>
          </p:nvPr>
        </p:nvGraphicFramePr>
        <p:xfrm>
          <a:off x="323528" y="1484784"/>
          <a:ext cx="8640960" cy="512572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3888432"/>
                <a:gridCol w="4752528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Связанная с беременностью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Редкие причины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2000" b="1" dirty="0" err="1" smtClean="0"/>
                        <a:t>Гестационная</a:t>
                      </a:r>
                      <a:r>
                        <a:rPr lang="ru-RU" sz="2000" b="1" dirty="0" smtClean="0"/>
                        <a:t>  тромбоцитопения</a:t>
                      </a:r>
                    </a:p>
                    <a:p>
                      <a:r>
                        <a:rPr lang="ru-RU" sz="2000" b="1" dirty="0" err="1" smtClean="0"/>
                        <a:t>Преэклампсия</a:t>
                      </a:r>
                      <a:endParaRPr lang="en-US" sz="2000" b="1" dirty="0" smtClean="0"/>
                    </a:p>
                    <a:p>
                      <a:r>
                        <a:rPr lang="en-US" sz="2000" b="1" dirty="0" smtClean="0"/>
                        <a:t>HELLP</a:t>
                      </a:r>
                      <a:r>
                        <a:rPr lang="ru-RU" sz="2000" b="1" dirty="0" smtClean="0"/>
                        <a:t>-синдром</a:t>
                      </a:r>
                      <a:endParaRPr lang="en-US" sz="2000" b="1" dirty="0" smtClean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dirty="0" smtClean="0"/>
                        <a:t>ДВС-синдром</a:t>
                      </a:r>
                    </a:p>
                    <a:p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b="1" dirty="0" smtClean="0"/>
                        <a:t>Острый жировой </a:t>
                      </a:r>
                      <a:r>
                        <a:rPr lang="ru-RU" b="1" dirty="0" err="1" smtClean="0"/>
                        <a:t>гепатоз</a:t>
                      </a:r>
                      <a:r>
                        <a:rPr lang="ru-RU" b="1" dirty="0" smtClean="0"/>
                        <a:t> беременных</a:t>
                      </a:r>
                    </a:p>
                    <a:p>
                      <a:r>
                        <a:rPr lang="ru-RU" b="1" dirty="0" smtClean="0"/>
                        <a:t>Иммунная тромбоцитопения (ИТП)</a:t>
                      </a:r>
                    </a:p>
                    <a:p>
                      <a:r>
                        <a:rPr lang="ru-RU" b="1" dirty="0" smtClean="0"/>
                        <a:t>Тромботическая тромбоцитопеническая пурпура</a:t>
                      </a:r>
                    </a:p>
                    <a:p>
                      <a:r>
                        <a:rPr lang="ru-RU" b="1" dirty="0" err="1" smtClean="0"/>
                        <a:t>Гемолитико</a:t>
                      </a:r>
                      <a:r>
                        <a:rPr lang="ru-RU" b="1" dirty="0" smtClean="0"/>
                        <a:t>-уремический синдром</a:t>
                      </a:r>
                    </a:p>
                    <a:p>
                      <a:r>
                        <a:rPr lang="ru-RU" b="1" dirty="0" smtClean="0"/>
                        <a:t>СКВ</a:t>
                      </a:r>
                      <a:endParaRPr lang="en-US" b="1" dirty="0" smtClean="0"/>
                    </a:p>
                    <a:p>
                      <a:r>
                        <a:rPr lang="ru-RU" b="1" dirty="0" smtClean="0"/>
                        <a:t>Антифосфолипидный синдром</a:t>
                      </a:r>
                      <a:endParaRPr lang="en-US" b="1" dirty="0" smtClean="0"/>
                    </a:p>
                    <a:p>
                      <a:r>
                        <a:rPr lang="ru-RU" b="1" dirty="0" smtClean="0"/>
                        <a:t>Вирусная инфекция(ВИЧ)</a:t>
                      </a:r>
                    </a:p>
                    <a:p>
                      <a:r>
                        <a:rPr lang="ru-RU" b="1" dirty="0" smtClean="0"/>
                        <a:t>Недостаточность питания</a:t>
                      </a:r>
                    </a:p>
                    <a:p>
                      <a:r>
                        <a:rPr lang="ru-RU" b="1" dirty="0" smtClean="0"/>
                        <a:t>Дефицит фолиевой кислоты</a:t>
                      </a:r>
                    </a:p>
                    <a:p>
                      <a:r>
                        <a:rPr lang="ru-RU" b="1" dirty="0" smtClean="0"/>
                        <a:t>Злокачественные заболевания крови</a:t>
                      </a:r>
                    </a:p>
                    <a:p>
                      <a:r>
                        <a:rPr lang="ru-RU" b="1" dirty="0" smtClean="0"/>
                        <a:t>Лекарственные препараты</a:t>
                      </a:r>
                    </a:p>
                    <a:p>
                      <a:r>
                        <a:rPr lang="ru-RU" b="1" dirty="0" smtClean="0"/>
                        <a:t>Первичные нарушения костного мозга</a:t>
                      </a:r>
                    </a:p>
                    <a:p>
                      <a:r>
                        <a:rPr lang="ru-RU" b="1" dirty="0" smtClean="0"/>
                        <a:t>Синдром </a:t>
                      </a:r>
                      <a:r>
                        <a:rPr lang="en-US" b="1" dirty="0" smtClean="0"/>
                        <a:t>May-</a:t>
                      </a:r>
                      <a:r>
                        <a:rPr lang="en-US" b="1" dirty="0" err="1" smtClean="0"/>
                        <a:t>Hegglin</a:t>
                      </a:r>
                      <a:r>
                        <a:rPr lang="en-US" b="1" dirty="0" smtClean="0"/>
                        <a:t> </a:t>
                      </a:r>
                      <a:endParaRPr lang="ru-RU" b="1" dirty="0" smtClean="0"/>
                    </a:p>
                    <a:p>
                      <a:r>
                        <a:rPr lang="en-US" b="1" dirty="0" smtClean="0"/>
                        <a:t>Von</a:t>
                      </a:r>
                      <a:r>
                        <a:rPr lang="ru-RU" b="1" dirty="0" smtClean="0"/>
                        <a:t> </a:t>
                      </a:r>
                      <a:r>
                        <a:rPr lang="en-US" b="1" dirty="0" smtClean="0"/>
                        <a:t> </a:t>
                      </a:r>
                      <a:r>
                        <a:rPr lang="en-US" b="1" dirty="0" err="1" smtClean="0"/>
                        <a:t>Willebrand’s</a:t>
                      </a:r>
                      <a:r>
                        <a:rPr lang="en-US" b="1" dirty="0" smtClean="0"/>
                        <a:t> </a:t>
                      </a:r>
                      <a:r>
                        <a:rPr lang="ru-RU" b="1" dirty="0" smtClean="0"/>
                        <a:t> синдром 2</a:t>
                      </a:r>
                      <a:r>
                        <a:rPr lang="en-US" b="1" dirty="0" smtClean="0"/>
                        <a:t>b</a:t>
                      </a:r>
                      <a:r>
                        <a:rPr lang="ru-RU" b="1" dirty="0" smtClean="0"/>
                        <a:t> типа</a:t>
                      </a:r>
                    </a:p>
                    <a:p>
                      <a:r>
                        <a:rPr lang="ru-RU" b="1" dirty="0" smtClean="0"/>
                        <a:t>Серповидно-клеточный криз с секвестрацией в селезенке</a:t>
                      </a:r>
                      <a:endParaRPr lang="ru-RU" b="1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97811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100" b="1" dirty="0" smtClean="0">
                <a:solidFill>
                  <a:srgbClr val="0000FF"/>
                </a:solidFill>
              </a:rPr>
              <a:t>Причины тромбоцитопении в беременности</a:t>
            </a:r>
            <a:r>
              <a:rPr lang="ru-RU" sz="3600" dirty="0" smtClean="0">
                <a:solidFill>
                  <a:srgbClr val="0000FF"/>
                </a:solidFill>
              </a:rPr>
              <a:t/>
            </a:r>
            <a:br>
              <a:rPr lang="ru-RU" sz="3600" dirty="0" smtClean="0">
                <a:solidFill>
                  <a:srgbClr val="0000FF"/>
                </a:solidFill>
              </a:rPr>
            </a:br>
            <a:r>
              <a:rPr lang="ru-RU" sz="2700" b="1" dirty="0" smtClean="0">
                <a:solidFill>
                  <a:srgbClr val="0000FF"/>
                </a:solidFill>
              </a:rPr>
              <a:t>Тромбоцитопения у 10% беременных женщин,                       из них 70-80% - </a:t>
            </a:r>
            <a:r>
              <a:rPr lang="ru-RU" sz="2700" b="1" dirty="0" err="1" smtClean="0">
                <a:solidFill>
                  <a:srgbClr val="0000FF"/>
                </a:solidFill>
              </a:rPr>
              <a:t>гестационная</a:t>
            </a:r>
            <a:r>
              <a:rPr lang="ru-RU" sz="2700" b="1" dirty="0" smtClean="0">
                <a:solidFill>
                  <a:srgbClr val="0000FF"/>
                </a:solidFill>
              </a:rPr>
              <a:t> тромбоцитопения</a:t>
            </a:r>
            <a:endParaRPr lang="ru-RU" sz="3600" b="1" dirty="0">
              <a:solidFill>
                <a:srgbClr val="0000FF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ru-RU" b="1" dirty="0"/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56736567"/>
              </p:ext>
            </p:extLst>
          </p:nvPr>
        </p:nvGraphicFramePr>
        <p:xfrm>
          <a:off x="323528" y="1484784"/>
          <a:ext cx="8640960" cy="512572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3888432"/>
                <a:gridCol w="4752528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Связанная с беременностью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Редкие причины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2000" b="1" dirty="0" err="1" smtClean="0"/>
                        <a:t>Гестационная</a:t>
                      </a:r>
                      <a:r>
                        <a:rPr lang="ru-RU" sz="2000" b="1" dirty="0" smtClean="0"/>
                        <a:t>  тромбоцитопения</a:t>
                      </a:r>
                    </a:p>
                    <a:p>
                      <a:r>
                        <a:rPr lang="ru-RU" sz="2000" b="1" dirty="0" err="1" smtClean="0">
                          <a:solidFill>
                            <a:srgbClr val="FF0000"/>
                          </a:solidFill>
                        </a:rPr>
                        <a:t>Преэклампсия</a:t>
                      </a:r>
                      <a:endParaRPr lang="en-US" sz="2000" b="1" dirty="0" smtClean="0">
                        <a:solidFill>
                          <a:srgbClr val="FF0000"/>
                        </a:solidFill>
                      </a:endParaRPr>
                    </a:p>
                    <a:p>
                      <a:r>
                        <a:rPr lang="en-US" sz="2000" b="1" dirty="0" smtClean="0">
                          <a:solidFill>
                            <a:srgbClr val="FF0000"/>
                          </a:solidFill>
                        </a:rPr>
                        <a:t>HELLP</a:t>
                      </a:r>
                      <a:r>
                        <a:rPr lang="ru-RU" sz="2000" b="1" dirty="0" smtClean="0">
                          <a:solidFill>
                            <a:srgbClr val="FF0000"/>
                          </a:solidFill>
                        </a:rPr>
                        <a:t>-синдром</a:t>
                      </a:r>
                      <a:endParaRPr lang="en-US" sz="2000" b="1" dirty="0" smtClean="0">
                        <a:solidFill>
                          <a:srgbClr val="FF0000"/>
                        </a:solidFill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dirty="0" smtClean="0">
                          <a:solidFill>
                            <a:srgbClr val="FF0000"/>
                          </a:solidFill>
                        </a:rPr>
                        <a:t>ДВС-синдром</a:t>
                      </a:r>
                    </a:p>
                    <a:p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b="1" dirty="0" smtClean="0"/>
                        <a:t>Острый жировой </a:t>
                      </a:r>
                      <a:r>
                        <a:rPr lang="ru-RU" b="1" dirty="0" err="1" smtClean="0"/>
                        <a:t>гепатоз</a:t>
                      </a:r>
                      <a:r>
                        <a:rPr lang="ru-RU" b="1" dirty="0" smtClean="0"/>
                        <a:t> беременных</a:t>
                      </a:r>
                    </a:p>
                    <a:p>
                      <a:r>
                        <a:rPr lang="ru-RU" b="1" dirty="0" smtClean="0"/>
                        <a:t>Иммунная тромбоцитопения (ИТП)</a:t>
                      </a:r>
                    </a:p>
                    <a:p>
                      <a:r>
                        <a:rPr lang="ru-RU" b="1" dirty="0" smtClean="0">
                          <a:solidFill>
                            <a:srgbClr val="FF0000"/>
                          </a:solidFill>
                        </a:rPr>
                        <a:t>Тромботическая тромбоцитопеническая пурпура</a:t>
                      </a:r>
                    </a:p>
                    <a:p>
                      <a:r>
                        <a:rPr lang="ru-RU" b="1" dirty="0" err="1" smtClean="0">
                          <a:solidFill>
                            <a:srgbClr val="FF0000"/>
                          </a:solidFill>
                        </a:rPr>
                        <a:t>Гемолитико</a:t>
                      </a:r>
                      <a:r>
                        <a:rPr lang="ru-RU" b="1" dirty="0" smtClean="0">
                          <a:solidFill>
                            <a:srgbClr val="FF0000"/>
                          </a:solidFill>
                        </a:rPr>
                        <a:t>-уремический синдром</a:t>
                      </a:r>
                    </a:p>
                    <a:p>
                      <a:r>
                        <a:rPr lang="ru-RU" b="1" dirty="0" smtClean="0">
                          <a:solidFill>
                            <a:srgbClr val="FF0000"/>
                          </a:solidFill>
                        </a:rPr>
                        <a:t>СКВ</a:t>
                      </a:r>
                      <a:endParaRPr lang="en-US" b="1" dirty="0" smtClean="0">
                        <a:solidFill>
                          <a:srgbClr val="FF0000"/>
                        </a:solidFill>
                      </a:endParaRPr>
                    </a:p>
                    <a:p>
                      <a:r>
                        <a:rPr lang="ru-RU" b="1" dirty="0" smtClean="0">
                          <a:solidFill>
                            <a:srgbClr val="FF0000"/>
                          </a:solidFill>
                        </a:rPr>
                        <a:t>Антифосфолипидный синдром</a:t>
                      </a:r>
                      <a:endParaRPr lang="en-US" b="1" dirty="0" smtClean="0">
                        <a:solidFill>
                          <a:srgbClr val="FF0000"/>
                        </a:solidFill>
                      </a:endParaRPr>
                    </a:p>
                    <a:p>
                      <a:r>
                        <a:rPr lang="ru-RU" b="1" dirty="0" smtClean="0"/>
                        <a:t>Вирусная инфекция(ВИЧ)</a:t>
                      </a:r>
                    </a:p>
                    <a:p>
                      <a:r>
                        <a:rPr lang="ru-RU" b="1" dirty="0" smtClean="0"/>
                        <a:t>Недостаточность питания</a:t>
                      </a:r>
                    </a:p>
                    <a:p>
                      <a:r>
                        <a:rPr lang="ru-RU" b="1" dirty="0" smtClean="0"/>
                        <a:t>Дефицит фолиевой кислоты</a:t>
                      </a:r>
                    </a:p>
                    <a:p>
                      <a:r>
                        <a:rPr lang="ru-RU" b="1" dirty="0" smtClean="0"/>
                        <a:t>Злокачественные заболевания крови</a:t>
                      </a:r>
                    </a:p>
                    <a:p>
                      <a:r>
                        <a:rPr lang="ru-RU" b="1" dirty="0" smtClean="0"/>
                        <a:t>Лекарственные препараты</a:t>
                      </a:r>
                    </a:p>
                    <a:p>
                      <a:r>
                        <a:rPr lang="ru-RU" b="1" dirty="0" smtClean="0"/>
                        <a:t>Первичные нарушения костного мозга</a:t>
                      </a:r>
                    </a:p>
                    <a:p>
                      <a:r>
                        <a:rPr lang="ru-RU" b="1" dirty="0" smtClean="0"/>
                        <a:t>Синдром </a:t>
                      </a:r>
                      <a:r>
                        <a:rPr lang="en-US" b="1" dirty="0" smtClean="0"/>
                        <a:t>May-</a:t>
                      </a:r>
                      <a:r>
                        <a:rPr lang="en-US" b="1" dirty="0" err="1" smtClean="0"/>
                        <a:t>Hegglin</a:t>
                      </a:r>
                      <a:r>
                        <a:rPr lang="en-US" b="1" dirty="0" smtClean="0"/>
                        <a:t> </a:t>
                      </a:r>
                      <a:endParaRPr lang="ru-RU" b="1" dirty="0" smtClean="0"/>
                    </a:p>
                    <a:p>
                      <a:r>
                        <a:rPr lang="en-US" b="1" dirty="0" smtClean="0"/>
                        <a:t>Von</a:t>
                      </a:r>
                      <a:r>
                        <a:rPr lang="ru-RU" b="1" dirty="0" smtClean="0"/>
                        <a:t> </a:t>
                      </a:r>
                      <a:r>
                        <a:rPr lang="en-US" b="1" dirty="0" smtClean="0"/>
                        <a:t> </a:t>
                      </a:r>
                      <a:r>
                        <a:rPr lang="en-US" b="1" dirty="0" err="1" smtClean="0"/>
                        <a:t>Willebrand’s</a:t>
                      </a:r>
                      <a:r>
                        <a:rPr lang="en-US" b="1" dirty="0" smtClean="0"/>
                        <a:t> </a:t>
                      </a:r>
                      <a:r>
                        <a:rPr lang="ru-RU" b="1" dirty="0" smtClean="0"/>
                        <a:t> синдром 2</a:t>
                      </a:r>
                      <a:r>
                        <a:rPr lang="en-US" b="1" dirty="0" smtClean="0"/>
                        <a:t>b</a:t>
                      </a:r>
                      <a:r>
                        <a:rPr lang="ru-RU" b="1" dirty="0" smtClean="0"/>
                        <a:t> типа</a:t>
                      </a:r>
                    </a:p>
                    <a:p>
                      <a:r>
                        <a:rPr lang="ru-RU" b="1" dirty="0" smtClean="0">
                          <a:solidFill>
                            <a:srgbClr val="FF0000"/>
                          </a:solidFill>
                        </a:rPr>
                        <a:t>Серповидно-клеточный криз с секвестрацией в селезенке</a:t>
                      </a:r>
                      <a:endParaRPr lang="ru-RU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8" name="Овал 7"/>
          <p:cNvSpPr/>
          <p:nvPr/>
        </p:nvSpPr>
        <p:spPr>
          <a:xfrm>
            <a:off x="179512" y="4437112"/>
            <a:ext cx="3888432" cy="1008112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err="1" smtClean="0"/>
              <a:t>Микротромбоз</a:t>
            </a:r>
            <a:r>
              <a:rPr lang="ru-RU" sz="2800" b="1" dirty="0" smtClean="0"/>
              <a:t>!</a:t>
            </a:r>
            <a:endParaRPr lang="ru-RU" sz="2800" b="1" dirty="0"/>
          </a:p>
        </p:txBody>
      </p:sp>
    </p:spTree>
    <p:extLst>
      <p:ext uri="{BB962C8B-B14F-4D97-AF65-F5344CB8AC3E}">
        <p14:creationId xmlns:p14="http://schemas.microsoft.com/office/powerpoint/2010/main" val="8505570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587375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ru-RU" sz="24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Дифференциальная диагностика связанных с беременностью </a:t>
            </a:r>
            <a:r>
              <a:rPr lang="ru-RU" sz="2400" b="1" dirty="0" err="1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микроангиопатий</a:t>
            </a:r>
            <a:r>
              <a:rPr lang="ru-RU" dirty="0" smtClean="0">
                <a:solidFill>
                  <a:srgbClr val="0000FF"/>
                </a:solidFill>
              </a:rPr>
              <a:t/>
            </a:r>
            <a:br>
              <a:rPr lang="ru-RU" dirty="0" smtClean="0">
                <a:solidFill>
                  <a:srgbClr val="0000FF"/>
                </a:solidFill>
              </a:rPr>
            </a:br>
            <a:endParaRPr lang="ru-RU" dirty="0">
              <a:solidFill>
                <a:srgbClr val="0000FF"/>
              </a:solidFill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97467155"/>
              </p:ext>
            </p:extLst>
          </p:nvPr>
        </p:nvGraphicFramePr>
        <p:xfrm>
          <a:off x="358775" y="1125538"/>
          <a:ext cx="8521700" cy="5037139"/>
        </p:xfrm>
        <a:graphic>
          <a:graphicData uri="http://schemas.openxmlformats.org/drawingml/2006/table">
            <a:tbl>
              <a:tblPr/>
              <a:tblGrid>
                <a:gridCol w="2277047"/>
                <a:gridCol w="1288106"/>
                <a:gridCol w="988940"/>
                <a:gridCol w="932723"/>
                <a:gridCol w="1049314"/>
                <a:gridCol w="1054614"/>
                <a:gridCol w="930956"/>
              </a:tblGrid>
              <a:tr h="6429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581025" algn="l"/>
                          <a:tab pos="1162050" algn="l"/>
                          <a:tab pos="1744663" algn="l"/>
                          <a:tab pos="2325688" algn="l"/>
                          <a:tab pos="2908300" algn="l"/>
                          <a:tab pos="3489325" algn="l"/>
                          <a:tab pos="4070350" algn="l"/>
                          <a:tab pos="4652963" algn="l"/>
                          <a:tab pos="5233988" algn="l"/>
                          <a:tab pos="5816600" algn="l"/>
                          <a:tab pos="6397625" algn="l"/>
                          <a:tab pos="6978650" algn="l"/>
                          <a:tab pos="7561263" algn="l"/>
                          <a:tab pos="8142288" algn="l"/>
                          <a:tab pos="8724900" algn="l"/>
                          <a:tab pos="9305925" algn="l"/>
                        </a:tabLst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E7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Клинические проявления</a:t>
                      </a: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E7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64851" marR="6485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581025" algn="l"/>
                          <a:tab pos="1162050" algn="l"/>
                          <a:tab pos="1744663" algn="l"/>
                          <a:tab pos="2325688" algn="l"/>
                          <a:tab pos="2908300" algn="l"/>
                          <a:tab pos="3489325" algn="l"/>
                          <a:tab pos="4070350" algn="l"/>
                          <a:tab pos="4652963" algn="l"/>
                          <a:tab pos="5233988" algn="l"/>
                          <a:tab pos="5816600" algn="l"/>
                          <a:tab pos="6397625" algn="l"/>
                          <a:tab pos="6978650" algn="l"/>
                          <a:tab pos="7561263" algn="l"/>
                          <a:tab pos="8142288" algn="l"/>
                          <a:tab pos="8724900" algn="l"/>
                          <a:tab pos="9305925" algn="l"/>
                        </a:tabLst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E7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Преэклам-</a:t>
                      </a: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E7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581025" algn="l"/>
                          <a:tab pos="1162050" algn="l"/>
                          <a:tab pos="1744663" algn="l"/>
                          <a:tab pos="2325688" algn="l"/>
                          <a:tab pos="2908300" algn="l"/>
                          <a:tab pos="3489325" algn="l"/>
                          <a:tab pos="4070350" algn="l"/>
                          <a:tab pos="4652963" algn="l"/>
                          <a:tab pos="5233988" algn="l"/>
                          <a:tab pos="5816600" algn="l"/>
                          <a:tab pos="6397625" algn="l"/>
                          <a:tab pos="6978650" algn="l"/>
                          <a:tab pos="7561263" algn="l"/>
                          <a:tab pos="8142288" algn="l"/>
                          <a:tab pos="8724900" algn="l"/>
                          <a:tab pos="9305925" algn="l"/>
                        </a:tabLst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E7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псия</a:t>
                      </a: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E7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64851" marR="6485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581025" algn="l"/>
                          <a:tab pos="1162050" algn="l"/>
                          <a:tab pos="1744663" algn="l"/>
                          <a:tab pos="2325688" algn="l"/>
                          <a:tab pos="2908300" algn="l"/>
                          <a:tab pos="3489325" algn="l"/>
                          <a:tab pos="4070350" algn="l"/>
                          <a:tab pos="4652963" algn="l"/>
                          <a:tab pos="5233988" algn="l"/>
                          <a:tab pos="5816600" algn="l"/>
                          <a:tab pos="6397625" algn="l"/>
                          <a:tab pos="6978650" algn="l"/>
                          <a:tab pos="7561263" algn="l"/>
                          <a:tab pos="8142288" algn="l"/>
                          <a:tab pos="8724900" algn="l"/>
                          <a:tab pos="9305925" algn="l"/>
                        </a:tabLst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E7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HELLP</a:t>
                      </a: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E7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64851" marR="6485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581025" algn="l"/>
                          <a:tab pos="1162050" algn="l"/>
                          <a:tab pos="1744663" algn="l"/>
                          <a:tab pos="2325688" algn="l"/>
                          <a:tab pos="2908300" algn="l"/>
                          <a:tab pos="3489325" algn="l"/>
                          <a:tab pos="4070350" algn="l"/>
                          <a:tab pos="4652963" algn="l"/>
                          <a:tab pos="5233988" algn="l"/>
                          <a:tab pos="5816600" algn="l"/>
                          <a:tab pos="6397625" algn="l"/>
                          <a:tab pos="6978650" algn="l"/>
                          <a:tab pos="7561263" algn="l"/>
                          <a:tab pos="8142288" algn="l"/>
                          <a:tab pos="8724900" algn="l"/>
                          <a:tab pos="9305925" algn="l"/>
                        </a:tabLst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E7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ГУС</a:t>
                      </a: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E7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64851" marR="6485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581025" algn="l"/>
                          <a:tab pos="1162050" algn="l"/>
                          <a:tab pos="1744663" algn="l"/>
                          <a:tab pos="2325688" algn="l"/>
                          <a:tab pos="2908300" algn="l"/>
                          <a:tab pos="3489325" algn="l"/>
                          <a:tab pos="4070350" algn="l"/>
                          <a:tab pos="4652963" algn="l"/>
                          <a:tab pos="5233988" algn="l"/>
                          <a:tab pos="5816600" algn="l"/>
                          <a:tab pos="6397625" algn="l"/>
                          <a:tab pos="6978650" algn="l"/>
                          <a:tab pos="7561263" algn="l"/>
                          <a:tab pos="8142288" algn="l"/>
                          <a:tab pos="8724900" algn="l"/>
                          <a:tab pos="9305925" algn="l"/>
                        </a:tabLst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E7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ТТП</a:t>
                      </a: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E7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64851" marR="6485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581025" algn="l"/>
                          <a:tab pos="1162050" algn="l"/>
                          <a:tab pos="1744663" algn="l"/>
                          <a:tab pos="2325688" algn="l"/>
                          <a:tab pos="2908300" algn="l"/>
                          <a:tab pos="3489325" algn="l"/>
                          <a:tab pos="4070350" algn="l"/>
                          <a:tab pos="4652963" algn="l"/>
                          <a:tab pos="5233988" algn="l"/>
                          <a:tab pos="5816600" algn="l"/>
                          <a:tab pos="6397625" algn="l"/>
                          <a:tab pos="6978650" algn="l"/>
                          <a:tab pos="7561263" algn="l"/>
                          <a:tab pos="8142288" algn="l"/>
                          <a:tab pos="8724900" algn="l"/>
                          <a:tab pos="9305925" algn="l"/>
                        </a:tabLst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E7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СКВ</a:t>
                      </a: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E7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64851" marR="6485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581025" algn="l"/>
                          <a:tab pos="1162050" algn="l"/>
                          <a:tab pos="1744663" algn="l"/>
                          <a:tab pos="2325688" algn="l"/>
                          <a:tab pos="2908300" algn="l"/>
                          <a:tab pos="3489325" algn="l"/>
                          <a:tab pos="4070350" algn="l"/>
                          <a:tab pos="4652963" algn="l"/>
                          <a:tab pos="5233988" algn="l"/>
                          <a:tab pos="5816600" algn="l"/>
                          <a:tab pos="6397625" algn="l"/>
                          <a:tab pos="6978650" algn="l"/>
                          <a:tab pos="7561263" algn="l"/>
                          <a:tab pos="8142288" algn="l"/>
                          <a:tab pos="8724900" algn="l"/>
                          <a:tab pos="9305925" algn="l"/>
                        </a:tabLst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E7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АФС</a:t>
                      </a: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E7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64851" marR="6485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6519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581025" algn="l"/>
                          <a:tab pos="1162050" algn="l"/>
                          <a:tab pos="1744663" algn="l"/>
                          <a:tab pos="2325688" algn="l"/>
                          <a:tab pos="2908300" algn="l"/>
                          <a:tab pos="3489325" algn="l"/>
                          <a:tab pos="4070350" algn="l"/>
                          <a:tab pos="4652963" algn="l"/>
                          <a:tab pos="5233988" algn="l"/>
                          <a:tab pos="5816600" algn="l"/>
                          <a:tab pos="6397625" algn="l"/>
                          <a:tab pos="6978650" algn="l"/>
                          <a:tab pos="7561263" algn="l"/>
                          <a:tab pos="8142288" algn="l"/>
                          <a:tab pos="8724900" algn="l"/>
                          <a:tab pos="9305925" algn="l"/>
                        </a:tabLst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Микроангиопат.</a:t>
                      </a: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581025" algn="l"/>
                          <a:tab pos="1162050" algn="l"/>
                          <a:tab pos="1744663" algn="l"/>
                          <a:tab pos="2325688" algn="l"/>
                          <a:tab pos="2908300" algn="l"/>
                          <a:tab pos="3489325" algn="l"/>
                          <a:tab pos="4070350" algn="l"/>
                          <a:tab pos="4652963" algn="l"/>
                          <a:tab pos="5233988" algn="l"/>
                          <a:tab pos="5816600" algn="l"/>
                          <a:tab pos="6397625" algn="l"/>
                          <a:tab pos="6978650" algn="l"/>
                          <a:tab pos="7561263" algn="l"/>
                          <a:tab pos="8142288" algn="l"/>
                          <a:tab pos="8724900" algn="l"/>
                          <a:tab pos="9305925" algn="l"/>
                        </a:tabLst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гемолитическая анемия</a:t>
                      </a: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64851" marR="6485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581025" algn="l"/>
                          <a:tab pos="1162050" algn="l"/>
                          <a:tab pos="1744663" algn="l"/>
                          <a:tab pos="2325688" algn="l"/>
                          <a:tab pos="2908300" algn="l"/>
                          <a:tab pos="3489325" algn="l"/>
                          <a:tab pos="4070350" algn="l"/>
                          <a:tab pos="4652963" algn="l"/>
                          <a:tab pos="5233988" algn="l"/>
                          <a:tab pos="5816600" algn="l"/>
                          <a:tab pos="6397625" algn="l"/>
                          <a:tab pos="6978650" algn="l"/>
                          <a:tab pos="7561263" algn="l"/>
                          <a:tab pos="8142288" algn="l"/>
                          <a:tab pos="8724900" algn="l"/>
                          <a:tab pos="9305925" algn="l"/>
                        </a:tabLst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+</a:t>
                      </a: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64851" marR="6485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581025" algn="l"/>
                          <a:tab pos="1162050" algn="l"/>
                          <a:tab pos="1744663" algn="l"/>
                          <a:tab pos="2325688" algn="l"/>
                          <a:tab pos="2908300" algn="l"/>
                          <a:tab pos="3489325" algn="l"/>
                          <a:tab pos="4070350" algn="l"/>
                          <a:tab pos="4652963" algn="l"/>
                          <a:tab pos="5233988" algn="l"/>
                          <a:tab pos="5816600" algn="l"/>
                          <a:tab pos="6397625" algn="l"/>
                          <a:tab pos="6978650" algn="l"/>
                          <a:tab pos="7561263" algn="l"/>
                          <a:tab pos="8142288" algn="l"/>
                          <a:tab pos="8724900" algn="l"/>
                          <a:tab pos="9305925" algn="l"/>
                        </a:tabLst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++</a:t>
                      </a: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64851" marR="6485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581025" algn="l"/>
                          <a:tab pos="1162050" algn="l"/>
                          <a:tab pos="1744663" algn="l"/>
                          <a:tab pos="2325688" algn="l"/>
                          <a:tab pos="2908300" algn="l"/>
                          <a:tab pos="3489325" algn="l"/>
                          <a:tab pos="4070350" algn="l"/>
                          <a:tab pos="4652963" algn="l"/>
                          <a:tab pos="5233988" algn="l"/>
                          <a:tab pos="5816600" algn="l"/>
                          <a:tab pos="6397625" algn="l"/>
                          <a:tab pos="6978650" algn="l"/>
                          <a:tab pos="7561263" algn="l"/>
                          <a:tab pos="8142288" algn="l"/>
                          <a:tab pos="8724900" algn="l"/>
                          <a:tab pos="9305925" algn="l"/>
                        </a:tabLst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++</a:t>
                      </a: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64851" marR="6485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581025" algn="l"/>
                          <a:tab pos="1162050" algn="l"/>
                          <a:tab pos="1744663" algn="l"/>
                          <a:tab pos="2325688" algn="l"/>
                          <a:tab pos="2908300" algn="l"/>
                          <a:tab pos="3489325" algn="l"/>
                          <a:tab pos="4070350" algn="l"/>
                          <a:tab pos="4652963" algn="l"/>
                          <a:tab pos="5233988" algn="l"/>
                          <a:tab pos="5816600" algn="l"/>
                          <a:tab pos="6397625" algn="l"/>
                          <a:tab pos="6978650" algn="l"/>
                          <a:tab pos="7561263" algn="l"/>
                          <a:tab pos="8142288" algn="l"/>
                          <a:tab pos="8724900" algn="l"/>
                          <a:tab pos="9305925" algn="l"/>
                        </a:tabLst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+++</a:t>
                      </a: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64851" marR="6485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581025" algn="l"/>
                          <a:tab pos="1162050" algn="l"/>
                          <a:tab pos="1744663" algn="l"/>
                          <a:tab pos="2325688" algn="l"/>
                          <a:tab pos="2908300" algn="l"/>
                          <a:tab pos="3489325" algn="l"/>
                          <a:tab pos="4070350" algn="l"/>
                          <a:tab pos="4652963" algn="l"/>
                          <a:tab pos="5233988" algn="l"/>
                          <a:tab pos="5816600" algn="l"/>
                          <a:tab pos="6397625" algn="l"/>
                          <a:tab pos="6978650" algn="l"/>
                          <a:tab pos="7561263" algn="l"/>
                          <a:tab pos="8142288" algn="l"/>
                          <a:tab pos="8724900" algn="l"/>
                          <a:tab pos="9305925" algn="l"/>
                        </a:tabLst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От </a:t>
                      </a: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± </a:t>
                      </a: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до +++</a:t>
                      </a: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64851" marR="6485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581025" algn="l"/>
                          <a:tab pos="1162050" algn="l"/>
                          <a:tab pos="1744663" algn="l"/>
                          <a:tab pos="2325688" algn="l"/>
                          <a:tab pos="2908300" algn="l"/>
                          <a:tab pos="3489325" algn="l"/>
                          <a:tab pos="4070350" algn="l"/>
                          <a:tab pos="4652963" algn="l"/>
                          <a:tab pos="5233988" algn="l"/>
                          <a:tab pos="5816600" algn="l"/>
                          <a:tab pos="6397625" algn="l"/>
                          <a:tab pos="6978650" algn="l"/>
                          <a:tab pos="7561263" algn="l"/>
                          <a:tab pos="8142288" algn="l"/>
                          <a:tab pos="8724900" algn="l"/>
                          <a:tab pos="9305925" algn="l"/>
                        </a:tabLst>
                      </a:pPr>
                      <a:r>
                        <a:rPr kumimoji="0" 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- ±</a:t>
                      </a:r>
                      <a:endParaRPr kumimoji="0" lang="ru-RU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64851" marR="6485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286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581025" algn="l"/>
                          <a:tab pos="1162050" algn="l"/>
                          <a:tab pos="1744663" algn="l"/>
                          <a:tab pos="2325688" algn="l"/>
                          <a:tab pos="2908300" algn="l"/>
                          <a:tab pos="3489325" algn="l"/>
                          <a:tab pos="4070350" algn="l"/>
                          <a:tab pos="4652963" algn="l"/>
                          <a:tab pos="5233988" algn="l"/>
                          <a:tab pos="5816600" algn="l"/>
                          <a:tab pos="6397625" algn="l"/>
                          <a:tab pos="6978650" algn="l"/>
                          <a:tab pos="7561263" algn="l"/>
                          <a:tab pos="8142288" algn="l"/>
                          <a:tab pos="8724900" algn="l"/>
                          <a:tab pos="9305925" algn="l"/>
                        </a:tabLst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Тромбоцитопения</a:t>
                      </a: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64851" marR="6485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581025" algn="l"/>
                          <a:tab pos="1162050" algn="l"/>
                          <a:tab pos="1744663" algn="l"/>
                          <a:tab pos="2325688" algn="l"/>
                          <a:tab pos="2908300" algn="l"/>
                          <a:tab pos="3489325" algn="l"/>
                          <a:tab pos="4070350" algn="l"/>
                          <a:tab pos="4652963" algn="l"/>
                          <a:tab pos="5233988" algn="l"/>
                          <a:tab pos="5816600" algn="l"/>
                          <a:tab pos="6397625" algn="l"/>
                          <a:tab pos="6978650" algn="l"/>
                          <a:tab pos="7561263" algn="l"/>
                          <a:tab pos="8142288" algn="l"/>
                          <a:tab pos="8724900" algn="l"/>
                          <a:tab pos="9305925" algn="l"/>
                        </a:tabLst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+</a:t>
                      </a: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64851" marR="6485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581025" algn="l"/>
                          <a:tab pos="1162050" algn="l"/>
                          <a:tab pos="1744663" algn="l"/>
                          <a:tab pos="2325688" algn="l"/>
                          <a:tab pos="2908300" algn="l"/>
                          <a:tab pos="3489325" algn="l"/>
                          <a:tab pos="4070350" algn="l"/>
                          <a:tab pos="4652963" algn="l"/>
                          <a:tab pos="5233988" algn="l"/>
                          <a:tab pos="5816600" algn="l"/>
                          <a:tab pos="6397625" algn="l"/>
                          <a:tab pos="6978650" algn="l"/>
                          <a:tab pos="7561263" algn="l"/>
                          <a:tab pos="8142288" algn="l"/>
                          <a:tab pos="8724900" algn="l"/>
                          <a:tab pos="9305925" algn="l"/>
                        </a:tabLst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+++</a:t>
                      </a: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64851" marR="6485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581025" algn="l"/>
                          <a:tab pos="1162050" algn="l"/>
                          <a:tab pos="1744663" algn="l"/>
                          <a:tab pos="2325688" algn="l"/>
                          <a:tab pos="2908300" algn="l"/>
                          <a:tab pos="3489325" algn="l"/>
                          <a:tab pos="4070350" algn="l"/>
                          <a:tab pos="4652963" algn="l"/>
                          <a:tab pos="5233988" algn="l"/>
                          <a:tab pos="5816600" algn="l"/>
                          <a:tab pos="6397625" algn="l"/>
                          <a:tab pos="6978650" algn="l"/>
                          <a:tab pos="7561263" algn="l"/>
                          <a:tab pos="8142288" algn="l"/>
                          <a:tab pos="8724900" algn="l"/>
                          <a:tab pos="9305925" algn="l"/>
                        </a:tabLst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++</a:t>
                      </a: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64851" marR="6485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581025" algn="l"/>
                          <a:tab pos="1162050" algn="l"/>
                          <a:tab pos="1744663" algn="l"/>
                          <a:tab pos="2325688" algn="l"/>
                          <a:tab pos="2908300" algn="l"/>
                          <a:tab pos="3489325" algn="l"/>
                          <a:tab pos="4070350" algn="l"/>
                          <a:tab pos="4652963" algn="l"/>
                          <a:tab pos="5233988" algn="l"/>
                          <a:tab pos="5816600" algn="l"/>
                          <a:tab pos="6397625" algn="l"/>
                          <a:tab pos="6978650" algn="l"/>
                          <a:tab pos="7561263" algn="l"/>
                          <a:tab pos="8142288" algn="l"/>
                          <a:tab pos="8724900" algn="l"/>
                          <a:tab pos="9305925" algn="l"/>
                        </a:tabLst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+++</a:t>
                      </a: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64851" marR="6485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581025" algn="l"/>
                          <a:tab pos="1162050" algn="l"/>
                          <a:tab pos="1744663" algn="l"/>
                          <a:tab pos="2325688" algn="l"/>
                          <a:tab pos="2908300" algn="l"/>
                          <a:tab pos="3489325" algn="l"/>
                          <a:tab pos="4070350" algn="l"/>
                          <a:tab pos="4652963" algn="l"/>
                          <a:tab pos="5233988" algn="l"/>
                          <a:tab pos="5816600" algn="l"/>
                          <a:tab pos="6397625" algn="l"/>
                          <a:tab pos="6978650" algn="l"/>
                          <a:tab pos="7561263" algn="l"/>
                          <a:tab pos="8142288" algn="l"/>
                          <a:tab pos="8724900" algn="l"/>
                          <a:tab pos="9305925" algn="l"/>
                        </a:tabLst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+</a:t>
                      </a: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64851" marR="6485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581025" algn="l"/>
                          <a:tab pos="1162050" algn="l"/>
                          <a:tab pos="1744663" algn="l"/>
                          <a:tab pos="2325688" algn="l"/>
                          <a:tab pos="2908300" algn="l"/>
                          <a:tab pos="3489325" algn="l"/>
                          <a:tab pos="4070350" algn="l"/>
                          <a:tab pos="4652963" algn="l"/>
                          <a:tab pos="5233988" algn="l"/>
                          <a:tab pos="5816600" algn="l"/>
                          <a:tab pos="6397625" algn="l"/>
                          <a:tab pos="6978650" algn="l"/>
                          <a:tab pos="7561263" algn="l"/>
                          <a:tab pos="8142288" algn="l"/>
                          <a:tab pos="8724900" algn="l"/>
                          <a:tab pos="9305925" algn="l"/>
                        </a:tabLst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+</a:t>
                      </a: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64851" marR="6485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286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581025" algn="l"/>
                          <a:tab pos="1162050" algn="l"/>
                          <a:tab pos="1744663" algn="l"/>
                          <a:tab pos="2325688" algn="l"/>
                          <a:tab pos="2908300" algn="l"/>
                          <a:tab pos="3489325" algn="l"/>
                          <a:tab pos="4070350" algn="l"/>
                          <a:tab pos="4652963" algn="l"/>
                          <a:tab pos="5233988" algn="l"/>
                          <a:tab pos="5816600" algn="l"/>
                          <a:tab pos="6397625" algn="l"/>
                          <a:tab pos="6978650" algn="l"/>
                          <a:tab pos="7561263" algn="l"/>
                          <a:tab pos="8142288" algn="l"/>
                          <a:tab pos="8724900" algn="l"/>
                          <a:tab pos="9305925" algn="l"/>
                        </a:tabLst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Коагулопатия</a:t>
                      </a: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64851" marR="6485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581025" algn="l"/>
                          <a:tab pos="1162050" algn="l"/>
                          <a:tab pos="1744663" algn="l"/>
                          <a:tab pos="2325688" algn="l"/>
                          <a:tab pos="2908300" algn="l"/>
                          <a:tab pos="3489325" algn="l"/>
                          <a:tab pos="4070350" algn="l"/>
                          <a:tab pos="4652963" algn="l"/>
                          <a:tab pos="5233988" algn="l"/>
                          <a:tab pos="5816600" algn="l"/>
                          <a:tab pos="6397625" algn="l"/>
                          <a:tab pos="6978650" algn="l"/>
                          <a:tab pos="7561263" algn="l"/>
                          <a:tab pos="8142288" algn="l"/>
                          <a:tab pos="8724900" algn="l"/>
                          <a:tab pos="9305925" algn="l"/>
                        </a:tabLst>
                      </a:pPr>
                      <a:r>
                        <a:rPr kumimoji="0" 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±</a:t>
                      </a:r>
                      <a:endParaRPr kumimoji="0" lang="ru-RU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64851" marR="6485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581025" algn="l"/>
                          <a:tab pos="1162050" algn="l"/>
                          <a:tab pos="1744663" algn="l"/>
                          <a:tab pos="2325688" algn="l"/>
                          <a:tab pos="2908300" algn="l"/>
                          <a:tab pos="3489325" algn="l"/>
                          <a:tab pos="4070350" algn="l"/>
                          <a:tab pos="4652963" algn="l"/>
                          <a:tab pos="5233988" algn="l"/>
                          <a:tab pos="5816600" algn="l"/>
                          <a:tab pos="6397625" algn="l"/>
                          <a:tab pos="6978650" algn="l"/>
                          <a:tab pos="7561263" algn="l"/>
                          <a:tab pos="8142288" algn="l"/>
                          <a:tab pos="8724900" algn="l"/>
                          <a:tab pos="9305925" algn="l"/>
                        </a:tabLst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+</a:t>
                      </a: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64851" marR="6485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581025" algn="l"/>
                          <a:tab pos="1162050" algn="l"/>
                          <a:tab pos="1744663" algn="l"/>
                          <a:tab pos="2325688" algn="l"/>
                          <a:tab pos="2908300" algn="l"/>
                          <a:tab pos="3489325" algn="l"/>
                          <a:tab pos="4070350" algn="l"/>
                          <a:tab pos="4652963" algn="l"/>
                          <a:tab pos="5233988" algn="l"/>
                          <a:tab pos="5816600" algn="l"/>
                          <a:tab pos="6397625" algn="l"/>
                          <a:tab pos="6978650" algn="l"/>
                          <a:tab pos="7561263" algn="l"/>
                          <a:tab pos="8142288" algn="l"/>
                          <a:tab pos="8724900" algn="l"/>
                          <a:tab pos="9305925" algn="l"/>
                        </a:tabLst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±</a:t>
                      </a:r>
                      <a:endParaRPr kumimoji="0" lang="ru-RU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64851" marR="6485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581025" algn="l"/>
                          <a:tab pos="1162050" algn="l"/>
                          <a:tab pos="1744663" algn="l"/>
                          <a:tab pos="2325688" algn="l"/>
                          <a:tab pos="2908300" algn="l"/>
                          <a:tab pos="3489325" algn="l"/>
                          <a:tab pos="4070350" algn="l"/>
                          <a:tab pos="4652963" algn="l"/>
                          <a:tab pos="5233988" algn="l"/>
                          <a:tab pos="5816600" algn="l"/>
                          <a:tab pos="6397625" algn="l"/>
                          <a:tab pos="6978650" algn="l"/>
                          <a:tab pos="7561263" algn="l"/>
                          <a:tab pos="8142288" algn="l"/>
                          <a:tab pos="8724900" algn="l"/>
                          <a:tab pos="9305925" algn="l"/>
                        </a:tabLst>
                      </a:pPr>
                      <a:r>
                        <a:rPr kumimoji="0" 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±</a:t>
                      </a:r>
                      <a:endParaRPr kumimoji="0" lang="ru-RU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64851" marR="6485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581025" algn="l"/>
                          <a:tab pos="1162050" algn="l"/>
                          <a:tab pos="1744663" algn="l"/>
                          <a:tab pos="2325688" algn="l"/>
                          <a:tab pos="2908300" algn="l"/>
                          <a:tab pos="3489325" algn="l"/>
                          <a:tab pos="4070350" algn="l"/>
                          <a:tab pos="4652963" algn="l"/>
                          <a:tab pos="5233988" algn="l"/>
                          <a:tab pos="5816600" algn="l"/>
                          <a:tab pos="6397625" algn="l"/>
                          <a:tab pos="6978650" algn="l"/>
                          <a:tab pos="7561263" algn="l"/>
                          <a:tab pos="8142288" algn="l"/>
                          <a:tab pos="8724900" algn="l"/>
                          <a:tab pos="9305925" algn="l"/>
                        </a:tabLst>
                      </a:pPr>
                      <a:r>
                        <a:rPr kumimoji="0" 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±</a:t>
                      </a:r>
                      <a:endParaRPr kumimoji="0" lang="ru-RU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64851" marR="6485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581025" algn="l"/>
                          <a:tab pos="1162050" algn="l"/>
                          <a:tab pos="1744663" algn="l"/>
                          <a:tab pos="2325688" algn="l"/>
                          <a:tab pos="2908300" algn="l"/>
                          <a:tab pos="3489325" algn="l"/>
                          <a:tab pos="4070350" algn="l"/>
                          <a:tab pos="4652963" algn="l"/>
                          <a:tab pos="5233988" algn="l"/>
                          <a:tab pos="5816600" algn="l"/>
                          <a:tab pos="6397625" algn="l"/>
                          <a:tab pos="6978650" algn="l"/>
                          <a:tab pos="7561263" algn="l"/>
                          <a:tab pos="8142288" algn="l"/>
                          <a:tab pos="8724900" algn="l"/>
                          <a:tab pos="9305925" algn="l"/>
                        </a:tabLst>
                      </a:pPr>
                      <a:r>
                        <a:rPr kumimoji="0" 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±</a:t>
                      </a:r>
                      <a:endParaRPr kumimoji="0" lang="ru-RU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64851" marR="6485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429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581025" algn="l"/>
                          <a:tab pos="1162050" algn="l"/>
                          <a:tab pos="1744663" algn="l"/>
                          <a:tab pos="2325688" algn="l"/>
                          <a:tab pos="2908300" algn="l"/>
                          <a:tab pos="3489325" algn="l"/>
                          <a:tab pos="4070350" algn="l"/>
                          <a:tab pos="4652963" algn="l"/>
                          <a:tab pos="5233988" algn="l"/>
                          <a:tab pos="5816600" algn="l"/>
                          <a:tab pos="6397625" algn="l"/>
                          <a:tab pos="6978650" algn="l"/>
                          <a:tab pos="7561263" algn="l"/>
                          <a:tab pos="8142288" algn="l"/>
                          <a:tab pos="8724900" algn="l"/>
                          <a:tab pos="9305925" algn="l"/>
                        </a:tabLst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Артериальная гипертензия</a:t>
                      </a: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64851" marR="6485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581025" algn="l"/>
                          <a:tab pos="1162050" algn="l"/>
                          <a:tab pos="1744663" algn="l"/>
                          <a:tab pos="2325688" algn="l"/>
                          <a:tab pos="2908300" algn="l"/>
                          <a:tab pos="3489325" algn="l"/>
                          <a:tab pos="4070350" algn="l"/>
                          <a:tab pos="4652963" algn="l"/>
                          <a:tab pos="5233988" algn="l"/>
                          <a:tab pos="5816600" algn="l"/>
                          <a:tab pos="6397625" algn="l"/>
                          <a:tab pos="6978650" algn="l"/>
                          <a:tab pos="7561263" algn="l"/>
                          <a:tab pos="8142288" algn="l"/>
                          <a:tab pos="8724900" algn="l"/>
                          <a:tab pos="9305925" algn="l"/>
                        </a:tabLst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+++</a:t>
                      </a: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64851" marR="6485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581025" algn="l"/>
                          <a:tab pos="1162050" algn="l"/>
                          <a:tab pos="1744663" algn="l"/>
                          <a:tab pos="2325688" algn="l"/>
                          <a:tab pos="2908300" algn="l"/>
                          <a:tab pos="3489325" algn="l"/>
                          <a:tab pos="4070350" algn="l"/>
                          <a:tab pos="4652963" algn="l"/>
                          <a:tab pos="5233988" algn="l"/>
                          <a:tab pos="5816600" algn="l"/>
                          <a:tab pos="6397625" algn="l"/>
                          <a:tab pos="6978650" algn="l"/>
                          <a:tab pos="7561263" algn="l"/>
                          <a:tab pos="8142288" algn="l"/>
                          <a:tab pos="8724900" algn="l"/>
                          <a:tab pos="9305925" algn="l"/>
                        </a:tabLst>
                      </a:pPr>
                      <a:r>
                        <a:rPr kumimoji="0" 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±</a:t>
                      </a:r>
                      <a:endParaRPr kumimoji="0" lang="ru-RU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64851" marR="6485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581025" algn="l"/>
                          <a:tab pos="1162050" algn="l"/>
                          <a:tab pos="1744663" algn="l"/>
                          <a:tab pos="2325688" algn="l"/>
                          <a:tab pos="2908300" algn="l"/>
                          <a:tab pos="3489325" algn="l"/>
                          <a:tab pos="4070350" algn="l"/>
                          <a:tab pos="4652963" algn="l"/>
                          <a:tab pos="5233988" algn="l"/>
                          <a:tab pos="5816600" algn="l"/>
                          <a:tab pos="6397625" algn="l"/>
                          <a:tab pos="6978650" algn="l"/>
                          <a:tab pos="7561263" algn="l"/>
                          <a:tab pos="8142288" algn="l"/>
                          <a:tab pos="8724900" algn="l"/>
                          <a:tab pos="9305925" algn="l"/>
                        </a:tabLst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±</a:t>
                      </a:r>
                      <a:endParaRPr kumimoji="0" lang="ru-RU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64851" marR="6485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581025" algn="l"/>
                          <a:tab pos="1162050" algn="l"/>
                          <a:tab pos="1744663" algn="l"/>
                          <a:tab pos="2325688" algn="l"/>
                          <a:tab pos="2908300" algn="l"/>
                          <a:tab pos="3489325" algn="l"/>
                          <a:tab pos="4070350" algn="l"/>
                          <a:tab pos="4652963" algn="l"/>
                          <a:tab pos="5233988" algn="l"/>
                          <a:tab pos="5816600" algn="l"/>
                          <a:tab pos="6397625" algn="l"/>
                          <a:tab pos="6978650" algn="l"/>
                          <a:tab pos="7561263" algn="l"/>
                          <a:tab pos="8142288" algn="l"/>
                          <a:tab pos="8724900" algn="l"/>
                          <a:tab pos="9305925" algn="l"/>
                        </a:tabLst>
                      </a:pPr>
                      <a:r>
                        <a:rPr kumimoji="0" 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±</a:t>
                      </a:r>
                      <a:endParaRPr kumimoji="0" lang="ru-RU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64851" marR="6485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581025" algn="l"/>
                          <a:tab pos="1162050" algn="l"/>
                          <a:tab pos="1744663" algn="l"/>
                          <a:tab pos="2325688" algn="l"/>
                          <a:tab pos="2908300" algn="l"/>
                          <a:tab pos="3489325" algn="l"/>
                          <a:tab pos="4070350" algn="l"/>
                          <a:tab pos="4652963" algn="l"/>
                          <a:tab pos="5233988" algn="l"/>
                          <a:tab pos="5816600" algn="l"/>
                          <a:tab pos="6397625" algn="l"/>
                          <a:tab pos="6978650" algn="l"/>
                          <a:tab pos="7561263" algn="l"/>
                          <a:tab pos="8142288" algn="l"/>
                          <a:tab pos="8724900" algn="l"/>
                          <a:tab pos="9305925" algn="l"/>
                        </a:tabLst>
                      </a:pPr>
                      <a:r>
                        <a:rPr kumimoji="0" 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±</a:t>
                      </a:r>
                      <a:endParaRPr kumimoji="0" lang="ru-RU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64851" marR="6485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581025" algn="l"/>
                          <a:tab pos="1162050" algn="l"/>
                          <a:tab pos="1744663" algn="l"/>
                          <a:tab pos="2325688" algn="l"/>
                          <a:tab pos="2908300" algn="l"/>
                          <a:tab pos="3489325" algn="l"/>
                          <a:tab pos="4070350" algn="l"/>
                          <a:tab pos="4652963" algn="l"/>
                          <a:tab pos="5233988" algn="l"/>
                          <a:tab pos="5816600" algn="l"/>
                          <a:tab pos="6397625" algn="l"/>
                          <a:tab pos="6978650" algn="l"/>
                          <a:tab pos="7561263" algn="l"/>
                          <a:tab pos="8142288" algn="l"/>
                          <a:tab pos="8724900" algn="l"/>
                          <a:tab pos="9305925" algn="l"/>
                        </a:tabLst>
                      </a:pPr>
                      <a:r>
                        <a:rPr kumimoji="0" 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±</a:t>
                      </a:r>
                      <a:endParaRPr kumimoji="0" lang="ru-RU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64851" marR="6485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429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581025" algn="l"/>
                          <a:tab pos="1162050" algn="l"/>
                          <a:tab pos="1744663" algn="l"/>
                          <a:tab pos="2325688" algn="l"/>
                          <a:tab pos="2908300" algn="l"/>
                          <a:tab pos="3489325" algn="l"/>
                          <a:tab pos="4070350" algn="l"/>
                          <a:tab pos="4652963" algn="l"/>
                          <a:tab pos="5233988" algn="l"/>
                          <a:tab pos="5816600" algn="l"/>
                          <a:tab pos="6397625" algn="l"/>
                          <a:tab pos="6978650" algn="l"/>
                          <a:tab pos="7561263" algn="l"/>
                          <a:tab pos="8142288" algn="l"/>
                          <a:tab pos="8724900" algn="l"/>
                          <a:tab pos="9305925" algn="l"/>
                        </a:tabLst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Почечная недостаточность</a:t>
                      </a: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64851" marR="6485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581025" algn="l"/>
                          <a:tab pos="1162050" algn="l"/>
                          <a:tab pos="1744663" algn="l"/>
                          <a:tab pos="2325688" algn="l"/>
                          <a:tab pos="2908300" algn="l"/>
                          <a:tab pos="3489325" algn="l"/>
                          <a:tab pos="4070350" algn="l"/>
                          <a:tab pos="4652963" algn="l"/>
                          <a:tab pos="5233988" algn="l"/>
                          <a:tab pos="5816600" algn="l"/>
                          <a:tab pos="6397625" algn="l"/>
                          <a:tab pos="6978650" algn="l"/>
                          <a:tab pos="7561263" algn="l"/>
                          <a:tab pos="8142288" algn="l"/>
                          <a:tab pos="8724900" algn="l"/>
                          <a:tab pos="9305925" algn="l"/>
                        </a:tabLst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+</a:t>
                      </a: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64851" marR="6485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581025" algn="l"/>
                          <a:tab pos="1162050" algn="l"/>
                          <a:tab pos="1744663" algn="l"/>
                          <a:tab pos="2325688" algn="l"/>
                          <a:tab pos="2908300" algn="l"/>
                          <a:tab pos="3489325" algn="l"/>
                          <a:tab pos="4070350" algn="l"/>
                          <a:tab pos="4652963" algn="l"/>
                          <a:tab pos="5233988" algn="l"/>
                          <a:tab pos="5816600" algn="l"/>
                          <a:tab pos="6397625" algn="l"/>
                          <a:tab pos="6978650" algn="l"/>
                          <a:tab pos="7561263" algn="l"/>
                          <a:tab pos="8142288" algn="l"/>
                          <a:tab pos="8724900" algn="l"/>
                          <a:tab pos="9305925" algn="l"/>
                        </a:tabLst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+</a:t>
                      </a: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64851" marR="6485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581025" algn="l"/>
                          <a:tab pos="1162050" algn="l"/>
                          <a:tab pos="1744663" algn="l"/>
                          <a:tab pos="2325688" algn="l"/>
                          <a:tab pos="2908300" algn="l"/>
                          <a:tab pos="3489325" algn="l"/>
                          <a:tab pos="4070350" algn="l"/>
                          <a:tab pos="4652963" algn="l"/>
                          <a:tab pos="5233988" algn="l"/>
                          <a:tab pos="5816600" algn="l"/>
                          <a:tab pos="6397625" algn="l"/>
                          <a:tab pos="6978650" algn="l"/>
                          <a:tab pos="7561263" algn="l"/>
                          <a:tab pos="8142288" algn="l"/>
                          <a:tab pos="8724900" algn="l"/>
                          <a:tab pos="9305925" algn="l"/>
                        </a:tabLst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+++</a:t>
                      </a: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64851" marR="6485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581025" algn="l"/>
                          <a:tab pos="1162050" algn="l"/>
                          <a:tab pos="1744663" algn="l"/>
                          <a:tab pos="2325688" algn="l"/>
                          <a:tab pos="2908300" algn="l"/>
                          <a:tab pos="3489325" algn="l"/>
                          <a:tab pos="4070350" algn="l"/>
                          <a:tab pos="4652963" algn="l"/>
                          <a:tab pos="5233988" algn="l"/>
                          <a:tab pos="5816600" algn="l"/>
                          <a:tab pos="6397625" algn="l"/>
                          <a:tab pos="6978650" algn="l"/>
                          <a:tab pos="7561263" algn="l"/>
                          <a:tab pos="8142288" algn="l"/>
                          <a:tab pos="8724900" algn="l"/>
                          <a:tab pos="9305925" algn="l"/>
                        </a:tabLst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+</a:t>
                      </a: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64851" marR="6485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581025" algn="l"/>
                          <a:tab pos="1162050" algn="l"/>
                          <a:tab pos="1744663" algn="l"/>
                          <a:tab pos="2325688" algn="l"/>
                          <a:tab pos="2908300" algn="l"/>
                          <a:tab pos="3489325" algn="l"/>
                          <a:tab pos="4070350" algn="l"/>
                          <a:tab pos="4652963" algn="l"/>
                          <a:tab pos="5233988" algn="l"/>
                          <a:tab pos="5816600" algn="l"/>
                          <a:tab pos="6397625" algn="l"/>
                          <a:tab pos="6978650" algn="l"/>
                          <a:tab pos="7561263" algn="l"/>
                          <a:tab pos="8142288" algn="l"/>
                          <a:tab pos="8724900" algn="l"/>
                          <a:tab pos="9305925" algn="l"/>
                        </a:tabLst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++</a:t>
                      </a: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64851" marR="6485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581025" algn="l"/>
                          <a:tab pos="1162050" algn="l"/>
                          <a:tab pos="1744663" algn="l"/>
                          <a:tab pos="2325688" algn="l"/>
                          <a:tab pos="2908300" algn="l"/>
                          <a:tab pos="3489325" algn="l"/>
                          <a:tab pos="4070350" algn="l"/>
                          <a:tab pos="4652963" algn="l"/>
                          <a:tab pos="5233988" algn="l"/>
                          <a:tab pos="5816600" algn="l"/>
                          <a:tab pos="6397625" algn="l"/>
                          <a:tab pos="6978650" algn="l"/>
                          <a:tab pos="7561263" algn="l"/>
                          <a:tab pos="8142288" algn="l"/>
                          <a:tab pos="8724900" algn="l"/>
                          <a:tab pos="9305925" algn="l"/>
                        </a:tabLst>
                      </a:pPr>
                      <a:r>
                        <a:rPr kumimoji="0" 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±</a:t>
                      </a:r>
                      <a:endParaRPr kumimoji="0" lang="ru-RU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64851" marR="6485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429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581025" algn="l"/>
                          <a:tab pos="1162050" algn="l"/>
                          <a:tab pos="1744663" algn="l"/>
                          <a:tab pos="2325688" algn="l"/>
                          <a:tab pos="2908300" algn="l"/>
                          <a:tab pos="3489325" algn="l"/>
                          <a:tab pos="4070350" algn="l"/>
                          <a:tab pos="4652963" algn="l"/>
                          <a:tab pos="5233988" algn="l"/>
                          <a:tab pos="5816600" algn="l"/>
                          <a:tab pos="6397625" algn="l"/>
                          <a:tab pos="6978650" algn="l"/>
                          <a:tab pos="7561263" algn="l"/>
                          <a:tab pos="8142288" algn="l"/>
                          <a:tab pos="8724900" algn="l"/>
                          <a:tab pos="9305925" algn="l"/>
                        </a:tabLst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Церебральная недостаточность</a:t>
                      </a: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64851" marR="6485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581025" algn="l"/>
                          <a:tab pos="1162050" algn="l"/>
                          <a:tab pos="1744663" algn="l"/>
                          <a:tab pos="2325688" algn="l"/>
                          <a:tab pos="2908300" algn="l"/>
                          <a:tab pos="3489325" algn="l"/>
                          <a:tab pos="4070350" algn="l"/>
                          <a:tab pos="4652963" algn="l"/>
                          <a:tab pos="5233988" algn="l"/>
                          <a:tab pos="5816600" algn="l"/>
                          <a:tab pos="6397625" algn="l"/>
                          <a:tab pos="6978650" algn="l"/>
                          <a:tab pos="7561263" algn="l"/>
                          <a:tab pos="8142288" algn="l"/>
                          <a:tab pos="8724900" algn="l"/>
                          <a:tab pos="9305925" algn="l"/>
                        </a:tabLst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+</a:t>
                      </a: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64851" marR="6485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581025" algn="l"/>
                          <a:tab pos="1162050" algn="l"/>
                          <a:tab pos="1744663" algn="l"/>
                          <a:tab pos="2325688" algn="l"/>
                          <a:tab pos="2908300" algn="l"/>
                          <a:tab pos="3489325" algn="l"/>
                          <a:tab pos="4070350" algn="l"/>
                          <a:tab pos="4652963" algn="l"/>
                          <a:tab pos="5233988" algn="l"/>
                          <a:tab pos="5816600" algn="l"/>
                          <a:tab pos="6397625" algn="l"/>
                          <a:tab pos="6978650" algn="l"/>
                          <a:tab pos="7561263" algn="l"/>
                          <a:tab pos="8142288" algn="l"/>
                          <a:tab pos="8724900" algn="l"/>
                          <a:tab pos="9305925" algn="l"/>
                        </a:tabLst>
                      </a:pPr>
                      <a:r>
                        <a:rPr kumimoji="0" 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±</a:t>
                      </a:r>
                      <a:endParaRPr kumimoji="0" lang="ru-RU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64851" marR="6485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581025" algn="l"/>
                          <a:tab pos="1162050" algn="l"/>
                          <a:tab pos="1744663" algn="l"/>
                          <a:tab pos="2325688" algn="l"/>
                          <a:tab pos="2908300" algn="l"/>
                          <a:tab pos="3489325" algn="l"/>
                          <a:tab pos="4070350" algn="l"/>
                          <a:tab pos="4652963" algn="l"/>
                          <a:tab pos="5233988" algn="l"/>
                          <a:tab pos="5816600" algn="l"/>
                          <a:tab pos="6397625" algn="l"/>
                          <a:tab pos="6978650" algn="l"/>
                          <a:tab pos="7561263" algn="l"/>
                          <a:tab pos="8142288" algn="l"/>
                          <a:tab pos="8724900" algn="l"/>
                          <a:tab pos="9305925" algn="l"/>
                        </a:tabLst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±</a:t>
                      </a:r>
                      <a:endParaRPr kumimoji="0" lang="ru-RU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64851" marR="6485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581025" algn="l"/>
                          <a:tab pos="1162050" algn="l"/>
                          <a:tab pos="1744663" algn="l"/>
                          <a:tab pos="2325688" algn="l"/>
                          <a:tab pos="2908300" algn="l"/>
                          <a:tab pos="3489325" algn="l"/>
                          <a:tab pos="4070350" algn="l"/>
                          <a:tab pos="4652963" algn="l"/>
                          <a:tab pos="5233988" algn="l"/>
                          <a:tab pos="5816600" algn="l"/>
                          <a:tab pos="6397625" algn="l"/>
                          <a:tab pos="6978650" algn="l"/>
                          <a:tab pos="7561263" algn="l"/>
                          <a:tab pos="8142288" algn="l"/>
                          <a:tab pos="8724900" algn="l"/>
                          <a:tab pos="9305925" algn="l"/>
                        </a:tabLst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+++</a:t>
                      </a: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64851" marR="6485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581025" algn="l"/>
                          <a:tab pos="1162050" algn="l"/>
                          <a:tab pos="1744663" algn="l"/>
                          <a:tab pos="2325688" algn="l"/>
                          <a:tab pos="2908300" algn="l"/>
                          <a:tab pos="3489325" algn="l"/>
                          <a:tab pos="4070350" algn="l"/>
                          <a:tab pos="4652963" algn="l"/>
                          <a:tab pos="5233988" algn="l"/>
                          <a:tab pos="5816600" algn="l"/>
                          <a:tab pos="6397625" algn="l"/>
                          <a:tab pos="6978650" algn="l"/>
                          <a:tab pos="7561263" algn="l"/>
                          <a:tab pos="8142288" algn="l"/>
                          <a:tab pos="8724900" algn="l"/>
                          <a:tab pos="9305925" algn="l"/>
                        </a:tabLst>
                      </a:pPr>
                      <a:r>
                        <a:rPr kumimoji="0" 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±</a:t>
                      </a:r>
                      <a:endParaRPr kumimoji="0" lang="ru-RU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64851" marR="6485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581025" algn="l"/>
                          <a:tab pos="1162050" algn="l"/>
                          <a:tab pos="1744663" algn="l"/>
                          <a:tab pos="2325688" algn="l"/>
                          <a:tab pos="2908300" algn="l"/>
                          <a:tab pos="3489325" algn="l"/>
                          <a:tab pos="4070350" algn="l"/>
                          <a:tab pos="4652963" algn="l"/>
                          <a:tab pos="5233988" algn="l"/>
                          <a:tab pos="5816600" algn="l"/>
                          <a:tab pos="6397625" algn="l"/>
                          <a:tab pos="6978650" algn="l"/>
                          <a:tab pos="7561263" algn="l"/>
                          <a:tab pos="8142288" algn="l"/>
                          <a:tab pos="8724900" algn="l"/>
                          <a:tab pos="9305925" algn="l"/>
                        </a:tabLst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+</a:t>
                      </a: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64851" marR="6485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429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581025" algn="l"/>
                          <a:tab pos="1162050" algn="l"/>
                          <a:tab pos="1744663" algn="l"/>
                          <a:tab pos="2325688" algn="l"/>
                          <a:tab pos="2908300" algn="l"/>
                          <a:tab pos="3489325" algn="l"/>
                          <a:tab pos="4070350" algn="l"/>
                          <a:tab pos="4652963" algn="l"/>
                          <a:tab pos="5233988" algn="l"/>
                          <a:tab pos="5816600" algn="l"/>
                          <a:tab pos="6397625" algn="l"/>
                          <a:tab pos="6978650" algn="l"/>
                          <a:tab pos="7561263" algn="l"/>
                          <a:tab pos="8142288" algn="l"/>
                          <a:tab pos="8724900" algn="l"/>
                          <a:tab pos="9305925" algn="l"/>
                        </a:tabLst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Время развития</a:t>
                      </a: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64851" marR="6485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581025" algn="l"/>
                          <a:tab pos="1162050" algn="l"/>
                          <a:tab pos="1744663" algn="l"/>
                          <a:tab pos="2325688" algn="l"/>
                          <a:tab pos="2908300" algn="l"/>
                          <a:tab pos="3489325" algn="l"/>
                          <a:tab pos="4070350" algn="l"/>
                          <a:tab pos="4652963" algn="l"/>
                          <a:tab pos="5233988" algn="l"/>
                          <a:tab pos="5816600" algn="l"/>
                          <a:tab pos="6397625" algn="l"/>
                          <a:tab pos="6978650" algn="l"/>
                          <a:tab pos="7561263" algn="l"/>
                          <a:tab pos="8142288" algn="l"/>
                          <a:tab pos="8724900" algn="l"/>
                          <a:tab pos="9305925" algn="l"/>
                        </a:tabLst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III</a:t>
                      </a: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 трим.</a:t>
                      </a: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64851" marR="6485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581025" algn="l"/>
                          <a:tab pos="1162050" algn="l"/>
                          <a:tab pos="1744663" algn="l"/>
                          <a:tab pos="2325688" algn="l"/>
                          <a:tab pos="2908300" algn="l"/>
                          <a:tab pos="3489325" algn="l"/>
                          <a:tab pos="4070350" algn="l"/>
                          <a:tab pos="4652963" algn="l"/>
                          <a:tab pos="5233988" algn="l"/>
                          <a:tab pos="5816600" algn="l"/>
                          <a:tab pos="6397625" algn="l"/>
                          <a:tab pos="6978650" algn="l"/>
                          <a:tab pos="7561263" algn="l"/>
                          <a:tab pos="8142288" algn="l"/>
                          <a:tab pos="8724900" algn="l"/>
                          <a:tab pos="9305925" algn="l"/>
                        </a:tabLst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III</a:t>
                      </a: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 трим.</a:t>
                      </a: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64851" marR="6485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581025" algn="l"/>
                          <a:tab pos="1162050" algn="l"/>
                          <a:tab pos="1744663" algn="l"/>
                          <a:tab pos="2325688" algn="l"/>
                          <a:tab pos="2908300" algn="l"/>
                          <a:tab pos="3489325" algn="l"/>
                          <a:tab pos="4070350" algn="l"/>
                          <a:tab pos="4652963" algn="l"/>
                          <a:tab pos="5233988" algn="l"/>
                          <a:tab pos="5816600" algn="l"/>
                          <a:tab pos="6397625" algn="l"/>
                          <a:tab pos="6978650" algn="l"/>
                          <a:tab pos="7561263" algn="l"/>
                          <a:tab pos="8142288" algn="l"/>
                          <a:tab pos="8724900" algn="l"/>
                          <a:tab pos="9305925" algn="l"/>
                        </a:tabLst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После</a:t>
                      </a: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581025" algn="l"/>
                          <a:tab pos="1162050" algn="l"/>
                          <a:tab pos="1744663" algn="l"/>
                          <a:tab pos="2325688" algn="l"/>
                          <a:tab pos="2908300" algn="l"/>
                          <a:tab pos="3489325" algn="l"/>
                          <a:tab pos="4070350" algn="l"/>
                          <a:tab pos="4652963" algn="l"/>
                          <a:tab pos="5233988" algn="l"/>
                          <a:tab pos="5816600" algn="l"/>
                          <a:tab pos="6397625" algn="l"/>
                          <a:tab pos="6978650" algn="l"/>
                          <a:tab pos="7561263" algn="l"/>
                          <a:tab pos="8142288" algn="l"/>
                          <a:tab pos="8724900" algn="l"/>
                          <a:tab pos="9305925" algn="l"/>
                        </a:tabLst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 родов</a:t>
                      </a: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64851" marR="6485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581025" algn="l"/>
                          <a:tab pos="1162050" algn="l"/>
                          <a:tab pos="1744663" algn="l"/>
                          <a:tab pos="2325688" algn="l"/>
                          <a:tab pos="2908300" algn="l"/>
                          <a:tab pos="3489325" algn="l"/>
                          <a:tab pos="4070350" algn="l"/>
                          <a:tab pos="4652963" algn="l"/>
                          <a:tab pos="5233988" algn="l"/>
                          <a:tab pos="5816600" algn="l"/>
                          <a:tab pos="6397625" algn="l"/>
                          <a:tab pos="6978650" algn="l"/>
                          <a:tab pos="7561263" algn="l"/>
                          <a:tab pos="8142288" algn="l"/>
                          <a:tab pos="8724900" algn="l"/>
                          <a:tab pos="9305925" algn="l"/>
                        </a:tabLst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II </a:t>
                      </a: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трим.</a:t>
                      </a: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64851" marR="6485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581025" algn="l"/>
                          <a:tab pos="1162050" algn="l"/>
                          <a:tab pos="1744663" algn="l"/>
                          <a:tab pos="2325688" algn="l"/>
                          <a:tab pos="2908300" algn="l"/>
                          <a:tab pos="3489325" algn="l"/>
                          <a:tab pos="4070350" algn="l"/>
                          <a:tab pos="4652963" algn="l"/>
                          <a:tab pos="5233988" algn="l"/>
                          <a:tab pos="5816600" algn="l"/>
                          <a:tab pos="6397625" algn="l"/>
                          <a:tab pos="6978650" algn="l"/>
                          <a:tab pos="7561263" algn="l"/>
                          <a:tab pos="8142288" algn="l"/>
                          <a:tab pos="8724900" algn="l"/>
                          <a:tab pos="9305925" algn="l"/>
                        </a:tabLst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любое</a:t>
                      </a: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64851" marR="6485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581025" algn="l"/>
                          <a:tab pos="1162050" algn="l"/>
                          <a:tab pos="1744663" algn="l"/>
                          <a:tab pos="2325688" algn="l"/>
                          <a:tab pos="2908300" algn="l"/>
                          <a:tab pos="3489325" algn="l"/>
                          <a:tab pos="4070350" algn="l"/>
                          <a:tab pos="4652963" algn="l"/>
                          <a:tab pos="5233988" algn="l"/>
                          <a:tab pos="5816600" algn="l"/>
                          <a:tab pos="6397625" algn="l"/>
                          <a:tab pos="6978650" algn="l"/>
                          <a:tab pos="7561263" algn="l"/>
                          <a:tab pos="8142288" algn="l"/>
                          <a:tab pos="8724900" algn="l"/>
                          <a:tab pos="9305925" algn="l"/>
                        </a:tabLst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любое</a:t>
                      </a: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64851" marR="6485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36951" name="Rectangle 1"/>
          <p:cNvSpPr>
            <a:spLocks noChangeArrowheads="1"/>
          </p:cNvSpPr>
          <p:nvPr/>
        </p:nvSpPr>
        <p:spPr bwMode="auto">
          <a:xfrm>
            <a:off x="179388" y="6165850"/>
            <a:ext cx="8701087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eaLnBrk="0" hangingPunct="0">
              <a:tabLst>
                <a:tab pos="584200" algn="l"/>
                <a:tab pos="1168400" algn="l"/>
                <a:tab pos="1752600" algn="l"/>
                <a:tab pos="2438400" algn="l"/>
              </a:tabLst>
            </a:pPr>
            <a:r>
              <a:rPr lang="ru-RU" sz="1200">
                <a:latin typeface="Arial" pitchFamily="34" charset="0"/>
                <a:cs typeface="Times New Roman" pitchFamily="18" charset="0"/>
              </a:rPr>
              <a:t>ГУС  -гемолитико-уремический синдром; ТТП – тромботическая тромбоцитопеническая пурпура; </a:t>
            </a:r>
          </a:p>
          <a:p>
            <a:pPr eaLnBrk="0" hangingPunct="0">
              <a:tabLst>
                <a:tab pos="584200" algn="l"/>
                <a:tab pos="1168400" algn="l"/>
                <a:tab pos="1752600" algn="l"/>
                <a:tab pos="2438400" algn="l"/>
              </a:tabLst>
            </a:pPr>
            <a:r>
              <a:rPr lang="ru-RU" sz="1200">
                <a:latin typeface="Arial" pitchFamily="34" charset="0"/>
                <a:cs typeface="Times New Roman" pitchFamily="18" charset="0"/>
              </a:rPr>
              <a:t>СКВ –системная красная волчанка; АФС –антифосфолипидный синдром; ОЖАП – острая жировая дистрофия печени.</a:t>
            </a:r>
            <a:endParaRPr lang="ru-RU">
              <a:latin typeface="Arial" pitchFamily="34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619672" y="2677197"/>
            <a:ext cx="6480720" cy="1047988"/>
          </a:xfrm>
          <a:prstGeom prst="roundRect">
            <a:avLst>
              <a:gd name="adj" fmla="val 36126"/>
            </a:avLst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4800" b="1" dirty="0" smtClean="0">
                <a:solidFill>
                  <a:srgbClr val="FF0000"/>
                </a:solidFill>
              </a:rPr>
              <a:t>Это </a:t>
            </a:r>
            <a:r>
              <a:rPr lang="ru-RU" sz="4800" b="1" dirty="0" err="1" smtClean="0">
                <a:solidFill>
                  <a:srgbClr val="FF0000"/>
                </a:solidFill>
              </a:rPr>
              <a:t>микротромбоз</a:t>
            </a:r>
            <a:r>
              <a:rPr lang="ru-RU" sz="4800" b="1" dirty="0" smtClean="0">
                <a:solidFill>
                  <a:srgbClr val="FF0000"/>
                </a:solidFill>
              </a:rPr>
              <a:t>!</a:t>
            </a:r>
            <a:endParaRPr lang="ru-RU" sz="48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99222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3" name="Rectangle 6"/>
          <p:cNvSpPr>
            <a:spLocks noGrp="1" noChangeArrowheads="1"/>
          </p:cNvSpPr>
          <p:nvPr>
            <p:ph type="title"/>
          </p:nvPr>
        </p:nvSpPr>
        <p:spPr>
          <a:xfrm>
            <a:off x="315536" y="1142747"/>
            <a:ext cx="8247063" cy="1143000"/>
          </a:xfrm>
        </p:spPr>
        <p:txBody>
          <a:bodyPr>
            <a:normAutofit/>
          </a:bodyPr>
          <a:lstStyle/>
          <a:p>
            <a:pPr eaLnBrk="1" hangingPunct="1"/>
            <a:r>
              <a:rPr lang="ru-RU" sz="2000" b="1" dirty="0" smtClean="0"/>
              <a:t>Морфология ДВС-синдрома: тромбы в сосудах микроциркуляции легких (показаны стрелкой) при эмболии амниотической жидкостью</a:t>
            </a:r>
            <a:r>
              <a:rPr lang="ru-RU" sz="2400" b="1" dirty="0" smtClean="0"/>
              <a:t> </a:t>
            </a:r>
            <a:r>
              <a:rPr lang="ru-RU" sz="1800" dirty="0" smtClean="0"/>
              <a:t>(автор </a:t>
            </a:r>
            <a:r>
              <a:rPr lang="ru-RU" sz="1800" dirty="0" err="1" smtClean="0"/>
              <a:t>микрофото</a:t>
            </a:r>
            <a:r>
              <a:rPr lang="ru-RU" sz="1800" dirty="0" smtClean="0"/>
              <a:t> А.В. Спирин, 2006).</a:t>
            </a:r>
            <a:endParaRPr lang="ru-RU" sz="2400" b="1" dirty="0" smtClean="0"/>
          </a:p>
        </p:txBody>
      </p:sp>
      <p:pic>
        <p:nvPicPr>
          <p:cNvPr id="24580" name="Picture 5" descr="41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lum contrast="10000"/>
          </a:blip>
          <a:srcRect/>
          <a:stretch>
            <a:fillRect/>
          </a:stretch>
        </p:blipFill>
        <p:spPr>
          <a:xfrm>
            <a:off x="2051720" y="2276971"/>
            <a:ext cx="4837846" cy="3312368"/>
          </a:xfrm>
          <a:prstGeom prst="roundRect">
            <a:avLst/>
          </a:prstGeom>
          <a:effectLst>
            <a:softEdge rad="112500"/>
          </a:effectLst>
        </p:spPr>
      </p:pic>
      <p:sp>
        <p:nvSpPr>
          <p:cNvPr id="25605" name="Line 8"/>
          <p:cNvSpPr>
            <a:spLocks noChangeShapeType="1"/>
          </p:cNvSpPr>
          <p:nvPr/>
        </p:nvSpPr>
        <p:spPr bwMode="auto">
          <a:xfrm>
            <a:off x="2464357" y="2722947"/>
            <a:ext cx="360363" cy="64770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5606" name="Line 9"/>
          <p:cNvSpPr>
            <a:spLocks noChangeShapeType="1"/>
          </p:cNvSpPr>
          <p:nvPr/>
        </p:nvSpPr>
        <p:spPr bwMode="auto">
          <a:xfrm flipH="1">
            <a:off x="3779912" y="3156880"/>
            <a:ext cx="71438" cy="576263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5607" name="Line 10"/>
          <p:cNvSpPr>
            <a:spLocks noChangeShapeType="1"/>
          </p:cNvSpPr>
          <p:nvPr/>
        </p:nvSpPr>
        <p:spPr bwMode="auto">
          <a:xfrm flipH="1">
            <a:off x="6110137" y="3196612"/>
            <a:ext cx="360362" cy="64770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" name="TextBox 1"/>
          <p:cNvSpPr txBox="1"/>
          <p:nvPr/>
        </p:nvSpPr>
        <p:spPr>
          <a:xfrm>
            <a:off x="283536" y="188640"/>
            <a:ext cx="864096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FF0000"/>
                </a:solidFill>
              </a:rPr>
              <a:t>Основа диагностики ДВС-синдрома – выявление </a:t>
            </a:r>
            <a:r>
              <a:rPr lang="ru-RU" sz="2800" b="1" dirty="0" err="1" smtClean="0">
                <a:solidFill>
                  <a:srgbClr val="FF0000"/>
                </a:solidFill>
              </a:rPr>
              <a:t>микротромбоза</a:t>
            </a:r>
            <a:r>
              <a:rPr lang="ru-RU" sz="2800" b="1" dirty="0" smtClean="0">
                <a:solidFill>
                  <a:srgbClr val="FF0000"/>
                </a:solidFill>
              </a:rPr>
              <a:t>, а не кровотечения!</a:t>
            </a:r>
            <a:endParaRPr lang="ru-RU" sz="28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68474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821" y="1340768"/>
            <a:ext cx="8819969" cy="4654982"/>
          </a:xfrm>
          <a:prstGeom prst="rect">
            <a:avLst/>
          </a:prstGeom>
          <a:effectLst>
            <a:softEdge rad="127000"/>
          </a:effectLst>
        </p:spPr>
      </p:pic>
      <p:sp>
        <p:nvSpPr>
          <p:cNvPr id="7" name="Стрелка вправо 6"/>
          <p:cNvSpPr/>
          <p:nvPr/>
        </p:nvSpPr>
        <p:spPr>
          <a:xfrm rot="5400000" flipV="1">
            <a:off x="5975918" y="1970345"/>
            <a:ext cx="2212527" cy="521326"/>
          </a:xfrm>
          <a:prstGeom prst="rightArrow">
            <a:avLst/>
          </a:prstGeom>
          <a:solidFill>
            <a:schemeClr val="tx1"/>
          </a:solidFill>
          <a:ln>
            <a:solidFill>
              <a:srgbClr val="FF0000">
                <a:alpha val="21961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479" y="188640"/>
            <a:ext cx="2223281" cy="8133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310565"/>
            <a:ext cx="2232248" cy="5695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076056" y="312864"/>
            <a:ext cx="3960441" cy="92333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ru-RU" b="1" dirty="0" smtClean="0"/>
              <a:t>Снижение активности фибринолиза</a:t>
            </a:r>
          </a:p>
          <a:p>
            <a:r>
              <a:rPr lang="ru-RU" b="1" dirty="0" smtClean="0"/>
              <a:t>Снижение уровня протеина С, антитромбина </a:t>
            </a:r>
            <a:r>
              <a:rPr lang="en-US" b="1" dirty="0" smtClean="0"/>
              <a:t> III</a:t>
            </a:r>
            <a:r>
              <a:rPr lang="ru-RU" b="1" dirty="0" smtClean="0"/>
              <a:t>, протеина </a:t>
            </a:r>
            <a:r>
              <a:rPr lang="en-US" b="1" dirty="0" smtClean="0"/>
              <a:t>S</a:t>
            </a:r>
            <a:endParaRPr lang="ru-RU" b="1" dirty="0"/>
          </a:p>
        </p:txBody>
      </p:sp>
      <p:sp>
        <p:nvSpPr>
          <p:cNvPr id="8" name="TextBox 7"/>
          <p:cNvSpPr txBox="1"/>
          <p:nvPr/>
        </p:nvSpPr>
        <p:spPr>
          <a:xfrm>
            <a:off x="1833408" y="5960026"/>
            <a:ext cx="53601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3333FF"/>
                </a:solidFill>
              </a:rPr>
              <a:t>Борьба идет более 30 лет!</a:t>
            </a:r>
            <a:endParaRPr lang="ru-RU" sz="2800" b="1" dirty="0">
              <a:solidFill>
                <a:srgbClr val="3333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7862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332656"/>
            <a:ext cx="7615642" cy="58409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60808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619672" y="260648"/>
            <a:ext cx="720118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1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 Unicode MS" pitchFamily="34" charset="-128"/>
                <a:cs typeface="Arial" pitchFamily="34" charset="0"/>
              </a:rPr>
              <a:t>Levi</a:t>
            </a:r>
            <a:r>
              <a:rPr kumimoji="0" lang="ru-RU" altLang="ru-RU" sz="11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 Unicode MS" pitchFamily="34" charset="-128"/>
                <a:cs typeface="Arial" pitchFamily="34" charset="0"/>
              </a:rPr>
              <a:t> M, </a:t>
            </a:r>
            <a:r>
              <a:rPr kumimoji="0" lang="ru-RU" altLang="ru-RU" sz="11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 Unicode MS" pitchFamily="34" charset="-128"/>
                <a:cs typeface="Arial" pitchFamily="34" charset="0"/>
              </a:rPr>
              <a:t>Schultz</a:t>
            </a:r>
            <a:r>
              <a:rPr kumimoji="0" lang="ru-RU" altLang="ru-RU" sz="11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 Unicode MS" pitchFamily="34" charset="-128"/>
                <a:cs typeface="Arial" pitchFamily="34" charset="0"/>
              </a:rPr>
              <a:t> M, </a:t>
            </a:r>
            <a:r>
              <a:rPr kumimoji="0" lang="ru-RU" altLang="ru-RU" sz="11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 Unicode MS" pitchFamily="34" charset="-128"/>
                <a:cs typeface="Arial" pitchFamily="34" charset="0"/>
              </a:rPr>
              <a:t>van</a:t>
            </a:r>
            <a:r>
              <a:rPr kumimoji="0" lang="ru-RU" altLang="ru-RU" sz="11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 Unicode MS" pitchFamily="34" charset="-128"/>
                <a:cs typeface="Arial" pitchFamily="34" charset="0"/>
              </a:rPr>
              <a:t> </a:t>
            </a:r>
            <a:r>
              <a:rPr kumimoji="0" lang="ru-RU" altLang="ru-RU" sz="11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 Unicode MS" pitchFamily="34" charset="-128"/>
                <a:cs typeface="Arial" pitchFamily="34" charset="0"/>
              </a:rPr>
              <a:t>der</a:t>
            </a:r>
            <a:r>
              <a:rPr kumimoji="0" lang="ru-RU" altLang="ru-RU" sz="11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 Unicode MS" pitchFamily="34" charset="-128"/>
                <a:cs typeface="Arial" pitchFamily="34" charset="0"/>
              </a:rPr>
              <a:t> </a:t>
            </a:r>
            <a:r>
              <a:rPr kumimoji="0" lang="ru-RU" altLang="ru-RU" sz="11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 Unicode MS" pitchFamily="34" charset="-128"/>
                <a:cs typeface="Arial" pitchFamily="34" charset="0"/>
              </a:rPr>
              <a:t>Poll</a:t>
            </a:r>
            <a:r>
              <a:rPr kumimoji="0" lang="ru-RU" altLang="ru-RU" sz="11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 Unicode MS" pitchFamily="34" charset="-128"/>
                <a:cs typeface="Arial" pitchFamily="34" charset="0"/>
              </a:rPr>
              <a:t> T. </a:t>
            </a:r>
            <a:r>
              <a:rPr kumimoji="0" lang="ru-RU" altLang="ru-RU" sz="11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 Unicode MS" pitchFamily="34" charset="-128"/>
                <a:cs typeface="Arial" pitchFamily="34" charset="0"/>
              </a:rPr>
              <a:t>Sepsis</a:t>
            </a:r>
            <a:r>
              <a:rPr kumimoji="0" lang="ru-RU" altLang="ru-RU" sz="11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 Unicode MS" pitchFamily="34" charset="-128"/>
                <a:cs typeface="Arial" pitchFamily="34" charset="0"/>
              </a:rPr>
              <a:t> </a:t>
            </a:r>
            <a:r>
              <a:rPr kumimoji="0" lang="ru-RU" altLang="ru-RU" sz="11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 Unicode MS" pitchFamily="34" charset="-128"/>
                <a:cs typeface="Arial" pitchFamily="34" charset="0"/>
              </a:rPr>
              <a:t>and</a:t>
            </a:r>
            <a:r>
              <a:rPr kumimoji="0" lang="ru-RU" altLang="ru-RU" sz="11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 Unicode MS" pitchFamily="34" charset="-128"/>
                <a:cs typeface="Arial" pitchFamily="34" charset="0"/>
              </a:rPr>
              <a:t> </a:t>
            </a:r>
            <a:r>
              <a:rPr kumimoji="0" lang="ru-RU" altLang="ru-RU" sz="11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 Unicode MS" pitchFamily="34" charset="-128"/>
                <a:cs typeface="Arial" pitchFamily="34" charset="0"/>
              </a:rPr>
              <a:t>thrombosis</a:t>
            </a:r>
            <a:r>
              <a:rPr kumimoji="0" lang="ru-RU" altLang="ru-RU" sz="11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 Unicode MS" pitchFamily="34" charset="-128"/>
                <a:cs typeface="Arial" pitchFamily="34" charset="0"/>
              </a:rPr>
              <a:t>. </a:t>
            </a:r>
            <a:r>
              <a:rPr kumimoji="0" lang="ru-RU" altLang="ru-RU" sz="11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 Unicode MS" pitchFamily="34" charset="-128"/>
                <a:cs typeface="Arial" pitchFamily="34" charset="0"/>
              </a:rPr>
              <a:t>Semin</a:t>
            </a:r>
            <a:r>
              <a:rPr kumimoji="0" lang="ru-RU" altLang="ru-RU" sz="11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 Unicode MS" pitchFamily="34" charset="-128"/>
                <a:cs typeface="Arial" pitchFamily="34" charset="0"/>
              </a:rPr>
              <a:t> </a:t>
            </a:r>
            <a:r>
              <a:rPr kumimoji="0" lang="ru-RU" altLang="ru-RU" sz="11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 Unicode MS" pitchFamily="34" charset="-128"/>
                <a:cs typeface="Arial" pitchFamily="34" charset="0"/>
              </a:rPr>
              <a:t>Thromb</a:t>
            </a:r>
            <a:r>
              <a:rPr kumimoji="0" lang="ru-RU" altLang="ru-RU" sz="11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 Unicode MS" pitchFamily="34" charset="-128"/>
                <a:cs typeface="Arial" pitchFamily="34" charset="0"/>
              </a:rPr>
              <a:t> </a:t>
            </a:r>
            <a:r>
              <a:rPr kumimoji="0" lang="ru-RU" altLang="ru-RU" sz="11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 Unicode MS" pitchFamily="34" charset="-128"/>
                <a:cs typeface="Arial" pitchFamily="34" charset="0"/>
              </a:rPr>
              <a:t>Hemost</a:t>
            </a:r>
            <a:r>
              <a:rPr kumimoji="0" lang="ru-RU" altLang="ru-RU" sz="11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 Unicode MS" pitchFamily="34" charset="-128"/>
                <a:cs typeface="Arial" pitchFamily="34" charset="0"/>
              </a:rPr>
              <a:t>. 2013 Jul;39(5):559-66.</a:t>
            </a:r>
            <a:r>
              <a:rPr kumimoji="0" lang="ru-RU" altLang="ru-RU" sz="9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endParaRPr kumimoji="0" lang="ru-RU" alt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030" name="Picture 6" descr="https://www.thieme-connect.de/media/10.1055-s-00000077/cover_big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1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16632"/>
            <a:ext cx="1512168" cy="19631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7"/>
          <p:cNvSpPr>
            <a:spLocks noChangeArrowheads="1"/>
          </p:cNvSpPr>
          <p:nvPr/>
        </p:nvSpPr>
        <p:spPr bwMode="auto">
          <a:xfrm>
            <a:off x="1979712" y="692696"/>
            <a:ext cx="5904656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1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 Unicode MS" pitchFamily="34" charset="-128"/>
                <a:cs typeface="Arial" pitchFamily="34" charset="0"/>
              </a:rPr>
              <a:t>Gando</a:t>
            </a:r>
            <a:r>
              <a:rPr kumimoji="0" lang="ru-RU" altLang="ru-RU" sz="11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 Unicode MS" pitchFamily="34" charset="-128"/>
                <a:cs typeface="Arial" pitchFamily="34" charset="0"/>
              </a:rPr>
              <a:t> S. </a:t>
            </a:r>
            <a:r>
              <a:rPr kumimoji="0" lang="ru-RU" altLang="ru-RU" sz="11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 Unicode MS" pitchFamily="34" charset="-128"/>
                <a:cs typeface="Arial" pitchFamily="34" charset="0"/>
              </a:rPr>
              <a:t>Role</a:t>
            </a:r>
            <a:r>
              <a:rPr kumimoji="0" lang="ru-RU" altLang="ru-RU" sz="11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 Unicode MS" pitchFamily="34" charset="-128"/>
                <a:cs typeface="Arial" pitchFamily="34" charset="0"/>
              </a:rPr>
              <a:t> of </a:t>
            </a:r>
            <a:r>
              <a:rPr kumimoji="0" lang="ru-RU" altLang="ru-RU" sz="11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 Unicode MS" pitchFamily="34" charset="-128"/>
                <a:cs typeface="Arial" pitchFamily="34" charset="0"/>
              </a:rPr>
              <a:t>fibrinolysis</a:t>
            </a:r>
            <a:r>
              <a:rPr kumimoji="0" lang="ru-RU" altLang="ru-RU" sz="11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 Unicode MS" pitchFamily="34" charset="-128"/>
                <a:cs typeface="Arial" pitchFamily="34" charset="0"/>
              </a:rPr>
              <a:t> </a:t>
            </a:r>
            <a:r>
              <a:rPr kumimoji="0" lang="ru-RU" altLang="ru-RU" sz="11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 Unicode MS" pitchFamily="34" charset="-128"/>
                <a:cs typeface="Arial" pitchFamily="34" charset="0"/>
              </a:rPr>
              <a:t>in</a:t>
            </a:r>
            <a:r>
              <a:rPr kumimoji="0" lang="ru-RU" altLang="ru-RU" sz="11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 Unicode MS" pitchFamily="34" charset="-128"/>
                <a:cs typeface="Arial" pitchFamily="34" charset="0"/>
              </a:rPr>
              <a:t> </a:t>
            </a:r>
            <a:r>
              <a:rPr kumimoji="0" lang="ru-RU" altLang="ru-RU" sz="11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 Unicode MS" pitchFamily="34" charset="-128"/>
                <a:cs typeface="Arial" pitchFamily="34" charset="0"/>
              </a:rPr>
              <a:t>sepsis</a:t>
            </a:r>
            <a:r>
              <a:rPr kumimoji="0" lang="ru-RU" altLang="ru-RU" sz="11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 Unicode MS" pitchFamily="34" charset="-128"/>
                <a:cs typeface="Arial" pitchFamily="34" charset="0"/>
              </a:rPr>
              <a:t>. </a:t>
            </a:r>
            <a:r>
              <a:rPr kumimoji="0" lang="ru-RU" altLang="ru-RU" sz="11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 Unicode MS" pitchFamily="34" charset="-128"/>
                <a:cs typeface="Arial" pitchFamily="34" charset="0"/>
              </a:rPr>
              <a:t>Semin</a:t>
            </a:r>
            <a:r>
              <a:rPr kumimoji="0" lang="ru-RU" altLang="ru-RU" sz="11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 Unicode MS" pitchFamily="34" charset="-128"/>
                <a:cs typeface="Arial" pitchFamily="34" charset="0"/>
              </a:rPr>
              <a:t> </a:t>
            </a:r>
            <a:r>
              <a:rPr kumimoji="0" lang="ru-RU" altLang="ru-RU" sz="11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 Unicode MS" pitchFamily="34" charset="-128"/>
                <a:cs typeface="Arial" pitchFamily="34" charset="0"/>
              </a:rPr>
              <a:t>Thromb</a:t>
            </a:r>
            <a:r>
              <a:rPr kumimoji="0" lang="ru-RU" altLang="ru-RU" sz="11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 Unicode MS" pitchFamily="34" charset="-128"/>
                <a:cs typeface="Arial" pitchFamily="34" charset="0"/>
              </a:rPr>
              <a:t> </a:t>
            </a:r>
            <a:r>
              <a:rPr kumimoji="0" lang="ru-RU" altLang="ru-RU" sz="11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 Unicode MS" pitchFamily="34" charset="-128"/>
                <a:cs typeface="Arial" pitchFamily="34" charset="0"/>
              </a:rPr>
              <a:t>Hemost</a:t>
            </a:r>
            <a:r>
              <a:rPr kumimoji="0" lang="ru-RU" altLang="ru-RU" sz="11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 Unicode MS" pitchFamily="34" charset="-128"/>
                <a:cs typeface="Arial" pitchFamily="34" charset="0"/>
              </a:rPr>
              <a:t>. 2013 Jun;39(4):392-9.</a:t>
            </a:r>
            <a:r>
              <a:rPr kumimoji="0" lang="ru-RU" altLang="ru-RU" sz="9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endParaRPr kumimoji="0" lang="ru-RU" alt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23528" y="2079798"/>
            <a:ext cx="8424936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ru-RU" sz="1200" dirty="0"/>
              <a:t> </a:t>
            </a:r>
            <a:r>
              <a:rPr lang="ru-RU" sz="1600" b="1" dirty="0" smtClean="0"/>
              <a:t>… </a:t>
            </a:r>
            <a:r>
              <a:rPr lang="ru-RU" sz="2200" b="1" dirty="0"/>
              <a:t>физическое улавливание бактерий на фибрин в месте инфекции может ограничить их возможности по распространению в близлежащих тканей, органов и кровообращения. При </a:t>
            </a:r>
            <a:r>
              <a:rPr lang="ru-RU" sz="2200" b="1" dirty="0" smtClean="0"/>
              <a:t>этих обстоятельствах </a:t>
            </a:r>
            <a:r>
              <a:rPr lang="ru-RU" sz="2200" b="1" dirty="0"/>
              <a:t>нарушение </a:t>
            </a:r>
            <a:r>
              <a:rPr lang="ru-RU" sz="2200" b="1" dirty="0" err="1"/>
              <a:t>фибринолиза</a:t>
            </a:r>
            <a:r>
              <a:rPr lang="ru-RU" sz="2200" b="1" dirty="0"/>
              <a:t> </a:t>
            </a:r>
            <a:r>
              <a:rPr lang="ru-RU" sz="2200" b="1" dirty="0" smtClean="0"/>
              <a:t>защищает хозяина…</a:t>
            </a:r>
            <a:endParaRPr lang="ru-RU" sz="2200" b="1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4443" y="4365104"/>
            <a:ext cx="2583105" cy="2098774"/>
          </a:xfrm>
          <a:prstGeom prst="rect">
            <a:avLst/>
          </a:prstGeom>
          <a:effectLst>
            <a:softEdge rad="127000"/>
          </a:effectLst>
        </p:spPr>
      </p:pic>
    </p:spTree>
    <p:extLst>
      <p:ext uri="{BB962C8B-B14F-4D97-AF65-F5344CB8AC3E}">
        <p14:creationId xmlns:p14="http://schemas.microsoft.com/office/powerpoint/2010/main" val="619352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620688"/>
            <a:ext cx="1656184" cy="2212826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2240" y="702088"/>
            <a:ext cx="1872208" cy="2817673"/>
          </a:xfrm>
          <a:prstGeom prst="rect">
            <a:avLst/>
          </a:prstGeom>
          <a:effectLst>
            <a:softEdge rad="127000"/>
          </a:effectLst>
        </p:spPr>
      </p:pic>
      <p:sp>
        <p:nvSpPr>
          <p:cNvPr id="9" name="TextBox 8"/>
          <p:cNvSpPr txBox="1"/>
          <p:nvPr/>
        </p:nvSpPr>
        <p:spPr>
          <a:xfrm>
            <a:off x="611560" y="404664"/>
            <a:ext cx="79208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FF0000"/>
                </a:solidFill>
              </a:rPr>
              <a:t>Великие учителя</a:t>
            </a:r>
            <a:endParaRPr lang="ru-RU" sz="2800" b="1" dirty="0">
              <a:solidFill>
                <a:srgbClr val="FF0000"/>
              </a:solidFill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5896" y="2492896"/>
            <a:ext cx="2096521" cy="3129136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4288" y="4005064"/>
            <a:ext cx="1524000" cy="2141220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3032" y="3212976"/>
            <a:ext cx="1754845" cy="26815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67540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7" name="Rectangle 2"/>
          <p:cNvSpPr>
            <a:spLocks noGrp="1" noChangeArrowheads="1"/>
          </p:cNvSpPr>
          <p:nvPr>
            <p:ph type="title"/>
          </p:nvPr>
        </p:nvSpPr>
        <p:spPr>
          <a:xfrm>
            <a:off x="179512" y="404664"/>
            <a:ext cx="8642350" cy="371475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ru-RU" sz="2800" b="1" dirty="0" smtClean="0">
                <a:solidFill>
                  <a:srgbClr val="0000FF"/>
                </a:solidFill>
              </a:rPr>
              <a:t>Интенсивная терапия ДВС-синдрома при сепсисе</a:t>
            </a:r>
          </a:p>
        </p:txBody>
      </p:sp>
      <p:sp>
        <p:nvSpPr>
          <p:cNvPr id="26628" name="AutoShape 3"/>
          <p:cNvSpPr>
            <a:spLocks noGrp="1" noChangeArrowheads="1"/>
          </p:cNvSpPr>
          <p:nvPr>
            <p:ph type="body" idx="1"/>
          </p:nvPr>
        </p:nvSpPr>
        <p:spPr>
          <a:xfrm>
            <a:off x="179512" y="1052736"/>
            <a:ext cx="8713787" cy="4680520"/>
          </a:xfrm>
          <a:prstGeom prst="roundRect">
            <a:avLst>
              <a:gd name="adj" fmla="val 8324"/>
            </a:avLst>
          </a:prstGeom>
          <a:noFill/>
        </p:spPr>
        <p:txBody>
          <a:bodyPr>
            <a:normAutofit/>
          </a:bodyPr>
          <a:lstStyle/>
          <a:p>
            <a:pPr marL="400050" algn="just">
              <a:lnSpc>
                <a:spcPct val="150000"/>
              </a:lnSpc>
              <a:spcBef>
                <a:spcPts val="1800"/>
              </a:spcBef>
            </a:pPr>
            <a:r>
              <a:rPr lang="ru-RU" sz="2000" b="1" dirty="0" smtClean="0"/>
              <a:t>Пациенты с тяжелым сепсисом и высоким риском смерти, полиорганной недостаточностью, имеющие оценку APACHE II </a:t>
            </a:r>
            <a:r>
              <a:rPr lang="ru-RU" sz="2000" b="1" u="sng" dirty="0" smtClean="0"/>
              <a:t>&gt;</a:t>
            </a:r>
            <a:r>
              <a:rPr lang="ru-RU" sz="2000" b="1" dirty="0" smtClean="0"/>
              <a:t>25</a:t>
            </a:r>
            <a:r>
              <a:rPr lang="ru-RU" sz="2000" dirty="0" smtClean="0"/>
              <a:t> </a:t>
            </a:r>
            <a:r>
              <a:rPr lang="ru-RU" sz="2000" b="1" dirty="0" smtClean="0"/>
              <a:t> могут получать rhAPC при отсутствии противопоказаний </a:t>
            </a:r>
            <a:r>
              <a:rPr lang="ru-RU" sz="1800" dirty="0" smtClean="0"/>
              <a:t>(уровень 2В) (2008). </a:t>
            </a:r>
            <a:r>
              <a:rPr lang="ru-RU" sz="2000" b="1" dirty="0" smtClean="0">
                <a:solidFill>
                  <a:srgbClr val="FF0000"/>
                </a:solidFill>
              </a:rPr>
              <a:t>Производитель забрал </a:t>
            </a:r>
            <a:r>
              <a:rPr lang="ru-RU" sz="2000" b="1" dirty="0" err="1" smtClean="0">
                <a:solidFill>
                  <a:srgbClr val="FF0000"/>
                </a:solidFill>
              </a:rPr>
              <a:t>дротрекогин</a:t>
            </a:r>
            <a:r>
              <a:rPr lang="ru-RU" sz="2000" b="1" dirty="0" smtClean="0">
                <a:solidFill>
                  <a:srgbClr val="FF0000"/>
                </a:solidFill>
              </a:rPr>
              <a:t> с рынка в октябре 2011 г.</a:t>
            </a:r>
            <a:endParaRPr lang="ru-RU" sz="1800" b="1" dirty="0" smtClean="0">
              <a:solidFill>
                <a:srgbClr val="FF0000"/>
              </a:solidFill>
            </a:endParaRPr>
          </a:p>
          <a:p>
            <a:pPr marL="400050" algn="just">
              <a:spcBef>
                <a:spcPts val="1800"/>
              </a:spcBef>
            </a:pPr>
            <a:r>
              <a:rPr lang="ru-RU" sz="2000" b="1" dirty="0" smtClean="0"/>
              <a:t>В протоколе </a:t>
            </a:r>
            <a:r>
              <a:rPr lang="en-US" sz="2000" b="1" dirty="0" smtClean="0"/>
              <a:t>SSC </a:t>
            </a:r>
            <a:r>
              <a:rPr lang="ru-RU" sz="2000" b="1" dirty="0" smtClean="0"/>
              <a:t>2012 г. – применение rhAPC не рекомендуется</a:t>
            </a:r>
          </a:p>
          <a:p>
            <a:pPr marL="400050" algn="just">
              <a:spcBef>
                <a:spcPts val="1800"/>
              </a:spcBef>
            </a:pPr>
            <a:r>
              <a:rPr lang="ru-RU" sz="2000" b="1" dirty="0" smtClean="0"/>
              <a:t>Рассматривается применение  </a:t>
            </a:r>
            <a:r>
              <a:rPr lang="ru-RU" sz="2800" b="1" i="1" dirty="0" smtClean="0">
                <a:solidFill>
                  <a:srgbClr val="FF0000"/>
                </a:solidFill>
              </a:rPr>
              <a:t>антитромбина </a:t>
            </a:r>
            <a:r>
              <a:rPr lang="en-US" sz="2800" b="1" i="1" dirty="0" smtClean="0">
                <a:solidFill>
                  <a:srgbClr val="FF0000"/>
                </a:solidFill>
              </a:rPr>
              <a:t>III</a:t>
            </a:r>
            <a:r>
              <a:rPr lang="ru-RU" sz="2800" b="1" i="1" dirty="0">
                <a:solidFill>
                  <a:srgbClr val="FF0000"/>
                </a:solidFill>
              </a:rPr>
              <a:t> </a:t>
            </a:r>
            <a:r>
              <a:rPr lang="ru-RU" sz="2800" b="1" i="1" dirty="0" smtClean="0">
                <a:solidFill>
                  <a:srgbClr val="FF0000"/>
                </a:solidFill>
              </a:rPr>
              <a:t>и рекомбинантного </a:t>
            </a:r>
            <a:r>
              <a:rPr lang="ru-RU" sz="2800" b="1" i="1" dirty="0" err="1" smtClean="0">
                <a:solidFill>
                  <a:srgbClr val="FF0000"/>
                </a:solidFill>
              </a:rPr>
              <a:t>тромбомодулина</a:t>
            </a:r>
            <a:endParaRPr lang="ru-RU" sz="2800" b="1" i="1" dirty="0" smtClean="0">
              <a:solidFill>
                <a:srgbClr val="FF0000"/>
              </a:solidFill>
            </a:endParaRPr>
          </a:p>
        </p:txBody>
      </p:sp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1475656" y="4797152"/>
            <a:ext cx="7524328" cy="6001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0" numCol="1" anchor="ctr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r>
              <a:rPr kumimoji="0" lang="en-US" altLang="ru-RU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Times New Roman" pitchFamily="18" charset="0"/>
                <a:cs typeface="Courier New" pitchFamily="49" charset="0"/>
              </a:rPr>
              <a:t>Levi M. Diagnosis and treatment of disseminated intravascular coagulation. </a:t>
            </a:r>
            <a:r>
              <a:rPr kumimoji="0" lang="ru-RU" altLang="ru-RU" sz="12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Times New Roman" pitchFamily="18" charset="0"/>
                <a:cs typeface="Courier New" pitchFamily="49" charset="0"/>
              </a:rPr>
              <a:t>Int</a:t>
            </a:r>
            <a:r>
              <a:rPr kumimoji="0" lang="ru-RU" altLang="ru-RU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Times New Roman" pitchFamily="18" charset="0"/>
                <a:cs typeface="Courier New" pitchFamily="49" charset="0"/>
              </a:rPr>
              <a:t>. </a:t>
            </a:r>
            <a:r>
              <a:rPr kumimoji="0" lang="ru-RU" altLang="ru-RU" sz="12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Times New Roman" pitchFamily="18" charset="0"/>
                <a:cs typeface="Courier New" pitchFamily="49" charset="0"/>
              </a:rPr>
              <a:t>Lab</a:t>
            </a:r>
            <a:r>
              <a:rPr kumimoji="0" lang="ru-RU" altLang="ru-RU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Times New Roman" pitchFamily="18" charset="0"/>
                <a:cs typeface="Courier New" pitchFamily="49" charset="0"/>
              </a:rPr>
              <a:t> </a:t>
            </a:r>
            <a:r>
              <a:rPr kumimoji="0" lang="ru-RU" altLang="ru-RU" sz="12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Times New Roman" pitchFamily="18" charset="0"/>
                <a:cs typeface="Courier New" pitchFamily="49" charset="0"/>
              </a:rPr>
              <a:t>Hematol</a:t>
            </a:r>
            <a:r>
              <a:rPr kumimoji="0" lang="ru-RU" altLang="ru-RU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Times New Roman" pitchFamily="18" charset="0"/>
                <a:cs typeface="Courier New" pitchFamily="49" charset="0"/>
              </a:rPr>
              <a:t>. 2014 Jun;36(3):228-36.</a:t>
            </a:r>
            <a:endParaRPr kumimoji="0" lang="ru-RU" altLang="ru-RU" sz="105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r>
              <a:rPr kumimoji="0" lang="en-US" altLang="ru-RU" sz="12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Times New Roman" pitchFamily="18" charset="0"/>
                <a:cs typeface="Courier New" pitchFamily="49" charset="0"/>
              </a:rPr>
              <a:t>Iba</a:t>
            </a:r>
            <a:r>
              <a:rPr kumimoji="0" lang="en-US" altLang="ru-RU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Times New Roman" pitchFamily="18" charset="0"/>
                <a:cs typeface="Courier New" pitchFamily="49" charset="0"/>
              </a:rPr>
              <a:t> T, Yamada A, Hashiguchi N, </a:t>
            </a:r>
            <a:r>
              <a:rPr kumimoji="0" lang="en-US" altLang="ru-RU" sz="12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Times New Roman" pitchFamily="18" charset="0"/>
                <a:cs typeface="Courier New" pitchFamily="49" charset="0"/>
              </a:rPr>
              <a:t>Nagaoka</a:t>
            </a:r>
            <a:r>
              <a:rPr kumimoji="0" lang="en-US" altLang="ru-RU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Times New Roman" pitchFamily="18" charset="0"/>
                <a:cs typeface="Courier New" pitchFamily="49" charset="0"/>
              </a:rPr>
              <a:t> I. New therapeutic options for patients with sepsis and disseminated intravascular coagulation. Pol Arch Med </a:t>
            </a:r>
            <a:r>
              <a:rPr kumimoji="0" lang="en-US" altLang="ru-RU" sz="12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Times New Roman" pitchFamily="18" charset="0"/>
                <a:cs typeface="Courier New" pitchFamily="49" charset="0"/>
              </a:rPr>
              <a:t>Wewn</a:t>
            </a:r>
            <a:r>
              <a:rPr kumimoji="0" lang="en-US" altLang="ru-RU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Times New Roman" pitchFamily="18" charset="0"/>
                <a:cs typeface="Courier New" pitchFamily="49" charset="0"/>
              </a:rPr>
              <a:t>. 2014 Apr 15. </a:t>
            </a:r>
            <a:r>
              <a:rPr kumimoji="0" lang="en-US" altLang="ru-RU" sz="12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Times New Roman" pitchFamily="18" charset="0"/>
                <a:cs typeface="Courier New" pitchFamily="49" charset="0"/>
              </a:rPr>
              <a:t>pii</a:t>
            </a:r>
            <a:r>
              <a:rPr kumimoji="0" lang="en-US" altLang="ru-RU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Times New Roman" pitchFamily="18" charset="0"/>
                <a:cs typeface="Courier New" pitchFamily="49" charset="0"/>
              </a:rPr>
              <a:t>: AOP_14_029. </a:t>
            </a:r>
            <a:endParaRPr kumimoji="0" lang="en-US" alt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51520" y="5517232"/>
            <a:ext cx="86456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FF0000"/>
                </a:solidFill>
              </a:rPr>
              <a:t>На 2014-2015 </a:t>
            </a:r>
            <a:r>
              <a:rPr lang="ru-RU" sz="2800" b="1" dirty="0" err="1" smtClean="0">
                <a:solidFill>
                  <a:srgbClr val="FF0000"/>
                </a:solidFill>
              </a:rPr>
              <a:t>г.г</a:t>
            </a:r>
            <a:r>
              <a:rPr lang="ru-RU" sz="2800" b="1" dirty="0" smtClean="0">
                <a:solidFill>
                  <a:srgbClr val="FF0000"/>
                </a:solidFill>
              </a:rPr>
              <a:t>. – рекомендаций нет!</a:t>
            </a:r>
            <a:endParaRPr lang="ru-RU" sz="28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15551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4294967295"/>
          </p:nvPr>
        </p:nvSpPr>
        <p:spPr>
          <a:xfrm>
            <a:off x="539552" y="620688"/>
            <a:ext cx="8229600" cy="452596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4400" b="1" dirty="0" smtClean="0">
                <a:solidFill>
                  <a:srgbClr val="FF0000"/>
                </a:solidFill>
              </a:rPr>
              <a:t>ДВС-синдром с кровотечением</a:t>
            </a:r>
          </a:p>
          <a:p>
            <a:pPr marL="0" indent="0" algn="ctr">
              <a:buNone/>
            </a:pPr>
            <a:r>
              <a:rPr lang="ru-RU" sz="4400" b="1" dirty="0" smtClean="0">
                <a:solidFill>
                  <a:srgbClr val="FF0000"/>
                </a:solidFill>
              </a:rPr>
              <a:t>(явный  - </a:t>
            </a:r>
            <a:r>
              <a:rPr lang="ru-RU" sz="4400" b="1" dirty="0" err="1" smtClean="0">
                <a:solidFill>
                  <a:srgbClr val="FF0000"/>
                </a:solidFill>
              </a:rPr>
              <a:t>overt</a:t>
            </a:r>
            <a:r>
              <a:rPr lang="ru-RU" sz="4400" b="1" dirty="0" smtClean="0">
                <a:solidFill>
                  <a:srgbClr val="FF0000"/>
                </a:solidFill>
              </a:rPr>
              <a:t>)</a:t>
            </a:r>
            <a:endParaRPr lang="en-US" sz="4400" b="1" dirty="0" smtClean="0">
              <a:solidFill>
                <a:srgbClr val="FF0000"/>
              </a:solidFill>
            </a:endParaRPr>
          </a:p>
          <a:p>
            <a:pPr marL="0" indent="0" algn="ctr">
              <a:buNone/>
            </a:pPr>
            <a:r>
              <a:rPr lang="ru-RU" sz="4400" b="1" dirty="0">
                <a:solidFill>
                  <a:srgbClr val="FF0000"/>
                </a:solidFill>
              </a:rPr>
              <a:t> </a:t>
            </a:r>
            <a:r>
              <a:rPr lang="ru-RU" sz="4400" b="1" dirty="0" smtClean="0">
                <a:solidFill>
                  <a:srgbClr val="FF0000"/>
                </a:solidFill>
              </a:rPr>
              <a:t>или коагулопатия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288" y="3427648"/>
            <a:ext cx="2005819" cy="2841104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6136" y="3613584"/>
            <a:ext cx="2655168" cy="2655168"/>
          </a:xfrm>
          <a:prstGeom prst="rect">
            <a:avLst/>
          </a:prstGeom>
          <a:effectLst>
            <a:softEdge rad="127000"/>
          </a:effectLst>
        </p:spPr>
      </p:pic>
    </p:spTree>
    <p:extLst>
      <p:ext uri="{BB962C8B-B14F-4D97-AF65-F5344CB8AC3E}">
        <p14:creationId xmlns:p14="http://schemas.microsoft.com/office/powerpoint/2010/main" val="20658933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680" y="2492896"/>
            <a:ext cx="6792754" cy="3820924"/>
          </a:xfrm>
          <a:prstGeom prst="rect">
            <a:avLst/>
          </a:prstGeom>
          <a:effectLst>
            <a:softEdge rad="317500"/>
          </a:effectLst>
        </p:spPr>
      </p:pic>
      <p:sp>
        <p:nvSpPr>
          <p:cNvPr id="5" name="Выноска-облако 4"/>
          <p:cNvSpPr/>
          <p:nvPr/>
        </p:nvSpPr>
        <p:spPr>
          <a:xfrm>
            <a:off x="1691680" y="1160748"/>
            <a:ext cx="3600400" cy="1080120"/>
          </a:xfrm>
          <a:prstGeom prst="cloudCallout">
            <a:avLst>
              <a:gd name="adj1" fmla="val 36248"/>
              <a:gd name="adj2" fmla="val 198269"/>
            </a:avLst>
          </a:prstGeom>
          <a:solidFill>
            <a:srgbClr val="CCEC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rgbClr val="FF0000"/>
                </a:solidFill>
              </a:rPr>
              <a:t>Там был Во-о-от такой </a:t>
            </a:r>
            <a:r>
              <a:rPr lang="ru-RU" sz="2000" b="1" dirty="0" err="1" smtClean="0">
                <a:solidFill>
                  <a:srgbClr val="FF0000"/>
                </a:solidFill>
              </a:rPr>
              <a:t>ДВСище</a:t>
            </a:r>
            <a:r>
              <a:rPr lang="ru-RU" sz="2000" b="1" dirty="0" smtClean="0">
                <a:solidFill>
                  <a:srgbClr val="FF0000"/>
                </a:solidFill>
              </a:rPr>
              <a:t>!</a:t>
            </a:r>
            <a:endParaRPr lang="ru-RU" sz="2000" b="1" dirty="0">
              <a:solidFill>
                <a:srgbClr val="FF0000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67544" y="476672"/>
            <a:ext cx="79928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0033CC"/>
                </a:solidFill>
              </a:rPr>
              <a:t>При массивной кровопотере:</a:t>
            </a:r>
            <a:endParaRPr lang="ru-RU" sz="2800" b="1" dirty="0">
              <a:solidFill>
                <a:srgbClr val="0033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8383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544232" y="188640"/>
            <a:ext cx="8229600" cy="633412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solidFill>
                  <a:srgbClr val="0000FF"/>
                </a:solidFill>
              </a:rPr>
              <a:t>Что мы видим при массивной кровопотере:</a:t>
            </a:r>
            <a:endParaRPr lang="ru-RU" sz="3600" b="1" dirty="0">
              <a:solidFill>
                <a:srgbClr val="0000FF"/>
              </a:solidFill>
            </a:endParaRPr>
          </a:p>
        </p:txBody>
      </p:sp>
      <p:sp>
        <p:nvSpPr>
          <p:cNvPr id="6" name="AutoShape 4"/>
          <p:cNvSpPr>
            <a:spLocks noChangeArrowheads="1"/>
          </p:cNvSpPr>
          <p:nvPr/>
        </p:nvSpPr>
        <p:spPr bwMode="auto">
          <a:xfrm>
            <a:off x="3322176" y="4005131"/>
            <a:ext cx="3702365" cy="1838801"/>
          </a:xfrm>
          <a:prstGeom prst="roundRect">
            <a:avLst>
              <a:gd name="adj" fmla="val 16667"/>
            </a:avLst>
          </a:prstGeom>
          <a:solidFill>
            <a:srgbClr val="CCFFCC"/>
          </a:solidFill>
          <a:ln>
            <a:noFill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spcBef>
                <a:spcPts val="0"/>
              </a:spcBef>
              <a:defRPr/>
            </a:pPr>
            <a:r>
              <a:rPr lang="ru-RU" sz="2000" b="1" dirty="0" smtClean="0">
                <a:solidFill>
                  <a:srgbClr val="0033CC"/>
                </a:solidFill>
              </a:rPr>
              <a:t>Лабораторный контроль:</a:t>
            </a:r>
            <a:endParaRPr lang="ru-RU" b="1" dirty="0" smtClean="0">
              <a:solidFill>
                <a:srgbClr val="0033CC"/>
              </a:solidFill>
            </a:endParaRPr>
          </a:p>
          <a:p>
            <a:pPr algn="ctr">
              <a:spcBef>
                <a:spcPts val="0"/>
              </a:spcBef>
              <a:defRPr/>
            </a:pPr>
            <a:r>
              <a:rPr lang="ru-RU" b="1" dirty="0" smtClean="0">
                <a:solidFill>
                  <a:srgbClr val="FF0000"/>
                </a:solidFill>
              </a:rPr>
              <a:t>Критическое </a:t>
            </a:r>
            <a:r>
              <a:rPr lang="ru-RU" b="1" dirty="0">
                <a:solidFill>
                  <a:srgbClr val="FF0000"/>
                </a:solidFill>
              </a:rPr>
              <a:t>снижение:</a:t>
            </a:r>
          </a:p>
          <a:p>
            <a:pPr algn="ctr">
              <a:spcBef>
                <a:spcPts val="0"/>
              </a:spcBef>
              <a:defRPr/>
            </a:pPr>
            <a:r>
              <a:rPr lang="ru-RU" sz="1600" b="1" dirty="0"/>
              <a:t>Тромбоциты менее 50*10</a:t>
            </a:r>
            <a:r>
              <a:rPr lang="ru-RU" sz="1600" b="1" baseline="30000" dirty="0"/>
              <a:t>9</a:t>
            </a:r>
          </a:p>
          <a:p>
            <a:pPr algn="ctr">
              <a:spcBef>
                <a:spcPts val="0"/>
              </a:spcBef>
              <a:defRPr/>
            </a:pPr>
            <a:r>
              <a:rPr lang="ru-RU" sz="1600" b="1" dirty="0"/>
              <a:t>Фибриноген менее 1,0 г/л</a:t>
            </a:r>
          </a:p>
          <a:p>
            <a:pPr algn="ctr">
              <a:spcBef>
                <a:spcPts val="0"/>
              </a:spcBef>
              <a:defRPr/>
            </a:pPr>
            <a:r>
              <a:rPr lang="ru-RU" sz="1600" b="1" dirty="0"/>
              <a:t>МНО, АПТВ более 1,5 от </a:t>
            </a:r>
            <a:r>
              <a:rPr lang="ru-RU" sz="1600" b="1" dirty="0" smtClean="0"/>
              <a:t>нормы</a:t>
            </a:r>
          </a:p>
          <a:p>
            <a:pPr algn="ctr">
              <a:spcBef>
                <a:spcPts val="0"/>
              </a:spcBef>
              <a:defRPr/>
            </a:pPr>
            <a:r>
              <a:rPr lang="ru-RU" sz="1600" b="1" dirty="0" err="1" smtClean="0"/>
              <a:t>Гипокоагуляция</a:t>
            </a:r>
            <a:r>
              <a:rPr lang="ru-RU" sz="1600" b="1" dirty="0" smtClean="0"/>
              <a:t> на ТЭГ </a:t>
            </a:r>
            <a:endParaRPr lang="ru-RU" sz="1200" b="1" dirty="0"/>
          </a:p>
        </p:txBody>
      </p:sp>
      <p:sp>
        <p:nvSpPr>
          <p:cNvPr id="7" name="AutoShape 7"/>
          <p:cNvSpPr>
            <a:spLocks noChangeArrowheads="1"/>
          </p:cNvSpPr>
          <p:nvPr/>
        </p:nvSpPr>
        <p:spPr bwMode="auto">
          <a:xfrm>
            <a:off x="2657476" y="1194997"/>
            <a:ext cx="4938859" cy="578882"/>
          </a:xfrm>
          <a:prstGeom prst="roundRect">
            <a:avLst>
              <a:gd name="adj" fmla="val 16667"/>
            </a:avLst>
          </a:prstGeom>
          <a:solidFill>
            <a:srgbClr val="C00000"/>
          </a:solidFill>
          <a:ln w="9525">
            <a:noFill/>
            <a:round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ru-RU" sz="2800" b="1" dirty="0" smtClean="0">
                <a:solidFill>
                  <a:schemeClr val="bg1"/>
                </a:solidFill>
              </a:rPr>
              <a:t>Клинически - кровотечение</a:t>
            </a:r>
            <a:endParaRPr lang="ru-RU" sz="2800" b="1" dirty="0">
              <a:solidFill>
                <a:schemeClr val="bg1"/>
              </a:solidFill>
            </a:endParaRPr>
          </a:p>
        </p:txBody>
      </p:sp>
      <p:cxnSp>
        <p:nvCxnSpPr>
          <p:cNvPr id="17" name="Прямая со стрелкой 16"/>
          <p:cNvCxnSpPr/>
          <p:nvPr/>
        </p:nvCxnSpPr>
        <p:spPr>
          <a:xfrm flipH="1">
            <a:off x="5110905" y="3203763"/>
            <a:ext cx="5712" cy="857374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 стрелкой 23"/>
          <p:cNvCxnSpPr/>
          <p:nvPr/>
        </p:nvCxnSpPr>
        <p:spPr>
          <a:xfrm flipH="1">
            <a:off x="5121193" y="1787821"/>
            <a:ext cx="5712" cy="792088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Рисунок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80" y="1918952"/>
            <a:ext cx="2876059" cy="1944216"/>
          </a:xfrm>
          <a:prstGeom prst="rect">
            <a:avLst/>
          </a:prstGeom>
          <a:effectLst>
            <a:softEdge rad="127000"/>
          </a:effectLst>
        </p:spPr>
      </p:pic>
      <p:sp>
        <p:nvSpPr>
          <p:cNvPr id="18" name="AutoShape 7"/>
          <p:cNvSpPr>
            <a:spLocks noChangeArrowheads="1"/>
          </p:cNvSpPr>
          <p:nvPr/>
        </p:nvSpPr>
        <p:spPr bwMode="auto">
          <a:xfrm>
            <a:off x="3038414" y="2601619"/>
            <a:ext cx="4269890" cy="578882"/>
          </a:xfrm>
          <a:prstGeom prst="roundRect">
            <a:avLst>
              <a:gd name="adj" fmla="val 16667"/>
            </a:avLst>
          </a:prstGeom>
          <a:solidFill>
            <a:srgbClr val="C00000"/>
          </a:solidFill>
          <a:ln w="9525">
            <a:noFill/>
            <a:round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ru-RU" sz="2800" b="1" dirty="0" smtClean="0">
                <a:solidFill>
                  <a:schemeClr val="bg1"/>
                </a:solidFill>
              </a:rPr>
              <a:t>Кровь не сворачивается</a:t>
            </a:r>
            <a:endParaRPr lang="ru-RU" sz="2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05475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2492896"/>
            <a:ext cx="8396132" cy="3816424"/>
          </a:xfrm>
          <a:prstGeom prst="rect">
            <a:avLst/>
          </a:prstGeom>
          <a:effectLst>
            <a:softEdge rad="317500"/>
          </a:effectLst>
        </p:spPr>
      </p:pic>
      <p:sp>
        <p:nvSpPr>
          <p:cNvPr id="5" name="Выноска-облако 4"/>
          <p:cNvSpPr/>
          <p:nvPr/>
        </p:nvSpPr>
        <p:spPr>
          <a:xfrm>
            <a:off x="3923928" y="836712"/>
            <a:ext cx="4841444" cy="1080120"/>
          </a:xfrm>
          <a:prstGeom prst="cloudCallout">
            <a:avLst>
              <a:gd name="adj1" fmla="val -17277"/>
              <a:gd name="adj2" fmla="val 206417"/>
            </a:avLst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0033CC"/>
                </a:solidFill>
              </a:rPr>
              <a:t>Все пропало шеф! Все пропало!</a:t>
            </a:r>
            <a:endParaRPr lang="ru-RU" sz="2800" b="1" dirty="0">
              <a:solidFill>
                <a:srgbClr val="0033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14675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544232" y="188640"/>
            <a:ext cx="8229600" cy="633412"/>
          </a:xfrm>
        </p:spPr>
        <p:txBody>
          <a:bodyPr/>
          <a:lstStyle/>
          <a:p>
            <a:r>
              <a:rPr lang="ru-RU" sz="2800" b="1" dirty="0" smtClean="0">
                <a:solidFill>
                  <a:srgbClr val="0000FF"/>
                </a:solidFill>
              </a:rPr>
              <a:t>Что мы видим при кровопотере:</a:t>
            </a:r>
            <a:endParaRPr lang="ru-RU" sz="3200" b="1" dirty="0">
              <a:solidFill>
                <a:srgbClr val="0000FF"/>
              </a:solidFill>
            </a:endParaRPr>
          </a:p>
        </p:txBody>
      </p:sp>
      <p:sp>
        <p:nvSpPr>
          <p:cNvPr id="9" name="AutoShape 9"/>
          <p:cNvSpPr>
            <a:spLocks noChangeArrowheads="1"/>
          </p:cNvSpPr>
          <p:nvPr/>
        </p:nvSpPr>
        <p:spPr bwMode="auto">
          <a:xfrm>
            <a:off x="4860032" y="2302250"/>
            <a:ext cx="4104456" cy="919401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 w="9525">
            <a:noFill/>
            <a:round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ru-RU" sz="2400" b="1" dirty="0" smtClean="0"/>
              <a:t>Потребление факторов при ДВС-синдроме </a:t>
            </a:r>
            <a:endParaRPr lang="ru-RU" sz="2400" b="1" dirty="0"/>
          </a:p>
        </p:txBody>
      </p:sp>
      <p:sp>
        <p:nvSpPr>
          <p:cNvPr id="54" name="Прямоугольник 53"/>
          <p:cNvSpPr/>
          <p:nvPr/>
        </p:nvSpPr>
        <p:spPr>
          <a:xfrm>
            <a:off x="3001337" y="1052736"/>
            <a:ext cx="339795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Bef>
                <a:spcPts val="0"/>
              </a:spcBef>
              <a:defRPr/>
            </a:pPr>
            <a:r>
              <a:rPr lang="ru-RU" sz="3200" b="1" dirty="0">
                <a:solidFill>
                  <a:srgbClr val="FF0000"/>
                </a:solidFill>
                <a:latin typeface="Arial"/>
              </a:rPr>
              <a:t>Как отличить</a:t>
            </a:r>
            <a:endParaRPr lang="ru-RU" sz="2000" b="1" dirty="0">
              <a:solidFill>
                <a:srgbClr val="FF0000"/>
              </a:solidFill>
              <a:latin typeface="Arial"/>
            </a:endParaRPr>
          </a:p>
        </p:txBody>
      </p:sp>
      <p:sp>
        <p:nvSpPr>
          <p:cNvPr id="5" name="AutoShape 9"/>
          <p:cNvSpPr>
            <a:spLocks noChangeArrowheads="1"/>
          </p:cNvSpPr>
          <p:nvPr/>
        </p:nvSpPr>
        <p:spPr bwMode="auto">
          <a:xfrm>
            <a:off x="179512" y="2276872"/>
            <a:ext cx="3974142" cy="919401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 w="9525">
            <a:noFill/>
            <a:round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ru-RU" sz="2400" b="1" dirty="0" smtClean="0"/>
              <a:t>Потеря </a:t>
            </a:r>
            <a:r>
              <a:rPr lang="ru-RU" sz="2400" b="1" dirty="0"/>
              <a:t>при кровотечении, </a:t>
            </a:r>
            <a:r>
              <a:rPr lang="ru-RU" sz="2400" b="1" dirty="0" err="1" smtClean="0"/>
              <a:t>гемодилюция</a:t>
            </a:r>
            <a:endParaRPr lang="ru-RU" sz="2400" b="1" dirty="0"/>
          </a:p>
        </p:txBody>
      </p:sp>
      <p:sp>
        <p:nvSpPr>
          <p:cNvPr id="55" name="Прямоугольник 54"/>
          <p:cNvSpPr/>
          <p:nvPr/>
        </p:nvSpPr>
        <p:spPr>
          <a:xfrm>
            <a:off x="2051720" y="4045321"/>
            <a:ext cx="529718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Bef>
                <a:spcPts val="0"/>
              </a:spcBef>
              <a:defRPr/>
            </a:pPr>
            <a:r>
              <a:rPr lang="ru-RU" sz="2400" b="1" dirty="0" smtClean="0">
                <a:solidFill>
                  <a:srgbClr val="FF0000"/>
                </a:solidFill>
                <a:latin typeface="Arial"/>
              </a:rPr>
              <a:t>В остром периоде невозможно</a:t>
            </a:r>
            <a:endParaRPr lang="ru-RU" sz="1600" b="1" dirty="0">
              <a:solidFill>
                <a:srgbClr val="FF0000"/>
              </a:solidFill>
              <a:latin typeface="Arial"/>
            </a:endParaRPr>
          </a:p>
        </p:txBody>
      </p:sp>
      <p:cxnSp>
        <p:nvCxnSpPr>
          <p:cNvPr id="57" name="Прямая со стрелкой 56"/>
          <p:cNvCxnSpPr/>
          <p:nvPr/>
        </p:nvCxnSpPr>
        <p:spPr>
          <a:xfrm>
            <a:off x="4481569" y="2991961"/>
            <a:ext cx="0" cy="1053360"/>
          </a:xfrm>
          <a:prstGeom prst="straightConnector1">
            <a:avLst/>
          </a:prstGeom>
          <a:ln w="57150">
            <a:solidFill>
              <a:srgbClr val="00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2" name="Рисунок 5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4709" y="1821250"/>
            <a:ext cx="951789" cy="966399"/>
          </a:xfrm>
          <a:prstGeom prst="rect">
            <a:avLst/>
          </a:prstGeom>
        </p:spPr>
      </p:pic>
      <p:sp>
        <p:nvSpPr>
          <p:cNvPr id="20" name="Прямоугольник 19"/>
          <p:cNvSpPr/>
          <p:nvPr/>
        </p:nvSpPr>
        <p:spPr>
          <a:xfrm>
            <a:off x="2051720" y="4869160"/>
            <a:ext cx="529718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Bef>
                <a:spcPts val="0"/>
              </a:spcBef>
              <a:defRPr/>
            </a:pPr>
            <a:r>
              <a:rPr lang="ru-RU" sz="2400" b="1" dirty="0" smtClean="0">
                <a:solidFill>
                  <a:srgbClr val="FF0000"/>
                </a:solidFill>
                <a:latin typeface="Arial"/>
              </a:rPr>
              <a:t>Да и не нужно</a:t>
            </a:r>
            <a:endParaRPr lang="ru-RU" sz="1600" b="1" dirty="0">
              <a:solidFill>
                <a:srgbClr val="FF0000"/>
              </a:solidFill>
              <a:latin typeface="Arial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3203848" y="4653136"/>
            <a:ext cx="2880320" cy="93610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736527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544232" y="188640"/>
            <a:ext cx="8229600" cy="633412"/>
          </a:xfrm>
        </p:spPr>
        <p:txBody>
          <a:bodyPr>
            <a:normAutofit fontScale="90000"/>
          </a:bodyPr>
          <a:lstStyle/>
          <a:p>
            <a:r>
              <a:rPr lang="ru-RU" sz="3200" b="1" dirty="0" smtClean="0">
                <a:solidFill>
                  <a:srgbClr val="FF0000"/>
                </a:solidFill>
              </a:rPr>
              <a:t>А нужно быстро останавливать кровотечение</a:t>
            </a:r>
            <a:endParaRPr lang="ru-RU" sz="3200" b="1" dirty="0">
              <a:solidFill>
                <a:srgbClr val="FF0000"/>
              </a:solidFill>
            </a:endParaRPr>
          </a:p>
        </p:txBody>
      </p:sp>
      <p:cxnSp>
        <p:nvCxnSpPr>
          <p:cNvPr id="24" name="Прямая со стрелкой 23"/>
          <p:cNvCxnSpPr/>
          <p:nvPr/>
        </p:nvCxnSpPr>
        <p:spPr>
          <a:xfrm>
            <a:off x="5709854" y="2025245"/>
            <a:ext cx="0" cy="417632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AutoShape 9"/>
          <p:cNvSpPr>
            <a:spLocks noChangeArrowheads="1"/>
          </p:cNvSpPr>
          <p:nvPr/>
        </p:nvSpPr>
        <p:spPr bwMode="auto">
          <a:xfrm>
            <a:off x="4386047" y="2457013"/>
            <a:ext cx="3600400" cy="1191816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 w="9525">
            <a:noFill/>
            <a:round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ru-RU" sz="2400" b="1" dirty="0" smtClean="0">
                <a:solidFill>
                  <a:srgbClr val="0033CC"/>
                </a:solidFill>
              </a:rPr>
              <a:t>Недостаточно</a:t>
            </a:r>
            <a:r>
              <a:rPr lang="ru-RU" sz="2000" b="1" dirty="0" smtClean="0"/>
              <a:t> при потреблении факторов при ДВС-синдроме</a:t>
            </a:r>
            <a:endParaRPr lang="ru-RU" sz="2000" b="1" dirty="0"/>
          </a:p>
        </p:txBody>
      </p:sp>
      <p:sp>
        <p:nvSpPr>
          <p:cNvPr id="5" name="AutoShape 9"/>
          <p:cNvSpPr>
            <a:spLocks noChangeArrowheads="1"/>
          </p:cNvSpPr>
          <p:nvPr/>
        </p:nvSpPr>
        <p:spPr bwMode="auto">
          <a:xfrm>
            <a:off x="476545" y="2442877"/>
            <a:ext cx="3438381" cy="1532334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 w="9525">
            <a:noFill/>
            <a:round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ru-RU" sz="2400" b="1" dirty="0" smtClean="0">
                <a:solidFill>
                  <a:srgbClr val="0033CC"/>
                </a:solidFill>
              </a:rPr>
              <a:t>Достаточно</a:t>
            </a:r>
            <a:r>
              <a:rPr lang="ru-RU" sz="2000" b="1" dirty="0" smtClean="0"/>
              <a:t> если факторы потеряны при кровотечении и </a:t>
            </a:r>
            <a:r>
              <a:rPr lang="ru-RU" sz="2000" b="1" dirty="0" err="1" smtClean="0"/>
              <a:t>гемодилюции</a:t>
            </a:r>
            <a:endParaRPr lang="ru-RU" sz="2000" b="1" dirty="0"/>
          </a:p>
        </p:txBody>
      </p:sp>
      <p:sp>
        <p:nvSpPr>
          <p:cNvPr id="18" name="Text Box 3"/>
          <p:cNvSpPr txBox="1">
            <a:spLocks noChangeArrowheads="1"/>
          </p:cNvSpPr>
          <p:nvPr/>
        </p:nvSpPr>
        <p:spPr bwMode="auto">
          <a:xfrm>
            <a:off x="1635603" y="1113881"/>
            <a:ext cx="5360907" cy="911364"/>
          </a:xfrm>
          <a:prstGeom prst="roundRect">
            <a:avLst>
              <a:gd name="adj" fmla="val 16165"/>
            </a:avLst>
          </a:prstGeom>
          <a:solidFill>
            <a:srgbClr val="FF0000"/>
          </a:soli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ru-RU" sz="2400" b="1" dirty="0" smtClean="0">
                <a:solidFill>
                  <a:schemeClr val="bg1"/>
                </a:solidFill>
              </a:rPr>
              <a:t>Хирургическая остановка кровотечения и замещение факторов</a:t>
            </a:r>
            <a:endParaRPr lang="ru-RU" sz="2400" b="1" dirty="0">
              <a:solidFill>
                <a:schemeClr val="bg1"/>
              </a:solidFill>
            </a:endParaRPr>
          </a:p>
        </p:txBody>
      </p:sp>
      <p:cxnSp>
        <p:nvCxnSpPr>
          <p:cNvPr id="19" name="Прямая со стрелкой 18"/>
          <p:cNvCxnSpPr/>
          <p:nvPr/>
        </p:nvCxnSpPr>
        <p:spPr>
          <a:xfrm>
            <a:off x="2195736" y="2025245"/>
            <a:ext cx="0" cy="412383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AutoShape 4"/>
          <p:cNvSpPr>
            <a:spLocks noChangeArrowheads="1"/>
          </p:cNvSpPr>
          <p:nvPr/>
        </p:nvSpPr>
        <p:spPr bwMode="auto">
          <a:xfrm>
            <a:off x="4885492" y="4127363"/>
            <a:ext cx="2601509" cy="649188"/>
          </a:xfrm>
          <a:prstGeom prst="roundRect">
            <a:avLst>
              <a:gd name="adj" fmla="val 50000"/>
            </a:avLst>
          </a:prstGeom>
          <a:solidFill>
            <a:srgbClr val="003399"/>
          </a:solidFill>
          <a:ln w="9525">
            <a:noFill/>
            <a:round/>
            <a:headEnd/>
            <a:tailEnd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ru-RU" sz="2400" b="1" dirty="0" err="1" smtClean="0">
                <a:solidFill>
                  <a:schemeClr val="bg1"/>
                </a:solidFill>
              </a:rPr>
              <a:t>Микротромбоз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15" name="Text Box 25"/>
          <p:cNvSpPr txBox="1">
            <a:spLocks noChangeArrowheads="1"/>
          </p:cNvSpPr>
          <p:nvPr/>
        </p:nvSpPr>
        <p:spPr bwMode="auto">
          <a:xfrm>
            <a:off x="5004048" y="5359301"/>
            <a:ext cx="2258213" cy="783193"/>
          </a:xfrm>
          <a:prstGeom prst="roundRect">
            <a:avLst/>
          </a:prstGeom>
          <a:solidFill>
            <a:srgbClr val="003399"/>
          </a:soli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ru-RU" sz="2000" b="1" dirty="0">
                <a:solidFill>
                  <a:schemeClr val="bg1"/>
                </a:solidFill>
              </a:rPr>
              <a:t>Полиорганная недостаточность</a:t>
            </a:r>
          </a:p>
        </p:txBody>
      </p:sp>
      <p:pic>
        <p:nvPicPr>
          <p:cNvPr id="22" name="Рисунок 2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3598" y="3694295"/>
            <a:ext cx="405298" cy="403947"/>
          </a:xfrm>
          <a:prstGeom prst="rect">
            <a:avLst/>
          </a:prstGeom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78120" y="4902185"/>
            <a:ext cx="407987" cy="401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8" name="Прямоугольник 27"/>
          <p:cNvSpPr/>
          <p:nvPr/>
        </p:nvSpPr>
        <p:spPr>
          <a:xfrm>
            <a:off x="4693919" y="3710255"/>
            <a:ext cx="3384376" cy="251686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518770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лилиния 2"/>
          <p:cNvSpPr/>
          <p:nvPr/>
        </p:nvSpPr>
        <p:spPr>
          <a:xfrm>
            <a:off x="249136" y="1403733"/>
            <a:ext cx="4610896" cy="797739"/>
          </a:xfrm>
          <a:custGeom>
            <a:avLst/>
            <a:gdLst>
              <a:gd name="connsiteX0" fmla="*/ 0 w 5402071"/>
              <a:gd name="connsiteY0" fmla="*/ 132959 h 797739"/>
              <a:gd name="connsiteX1" fmla="*/ 132959 w 5402071"/>
              <a:gd name="connsiteY1" fmla="*/ 0 h 797739"/>
              <a:gd name="connsiteX2" fmla="*/ 5269112 w 5402071"/>
              <a:gd name="connsiteY2" fmla="*/ 0 h 797739"/>
              <a:gd name="connsiteX3" fmla="*/ 5402071 w 5402071"/>
              <a:gd name="connsiteY3" fmla="*/ 132959 h 797739"/>
              <a:gd name="connsiteX4" fmla="*/ 5402071 w 5402071"/>
              <a:gd name="connsiteY4" fmla="*/ 664780 h 797739"/>
              <a:gd name="connsiteX5" fmla="*/ 5269112 w 5402071"/>
              <a:gd name="connsiteY5" fmla="*/ 797739 h 797739"/>
              <a:gd name="connsiteX6" fmla="*/ 132959 w 5402071"/>
              <a:gd name="connsiteY6" fmla="*/ 797739 h 797739"/>
              <a:gd name="connsiteX7" fmla="*/ 0 w 5402071"/>
              <a:gd name="connsiteY7" fmla="*/ 664780 h 797739"/>
              <a:gd name="connsiteX8" fmla="*/ 0 w 5402071"/>
              <a:gd name="connsiteY8" fmla="*/ 132959 h 7977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402071" h="797739">
                <a:moveTo>
                  <a:pt x="0" y="132959"/>
                </a:moveTo>
                <a:cubicBezTo>
                  <a:pt x="0" y="59528"/>
                  <a:pt x="59528" y="0"/>
                  <a:pt x="132959" y="0"/>
                </a:cubicBezTo>
                <a:lnTo>
                  <a:pt x="5269112" y="0"/>
                </a:lnTo>
                <a:cubicBezTo>
                  <a:pt x="5342543" y="0"/>
                  <a:pt x="5402071" y="59528"/>
                  <a:pt x="5402071" y="132959"/>
                </a:cubicBezTo>
                <a:lnTo>
                  <a:pt x="5402071" y="664780"/>
                </a:lnTo>
                <a:cubicBezTo>
                  <a:pt x="5402071" y="738211"/>
                  <a:pt x="5342543" y="797739"/>
                  <a:pt x="5269112" y="797739"/>
                </a:cubicBezTo>
                <a:lnTo>
                  <a:pt x="132959" y="797739"/>
                </a:lnTo>
                <a:cubicBezTo>
                  <a:pt x="59528" y="797739"/>
                  <a:pt x="0" y="738211"/>
                  <a:pt x="0" y="664780"/>
                </a:cubicBezTo>
                <a:lnTo>
                  <a:pt x="0" y="132959"/>
                </a:lnTo>
                <a:close/>
              </a:path>
            </a:pathLst>
          </a:custGeom>
          <a:scene3d>
            <a:camera prst="orthographicFront"/>
            <a:lightRig rig="threePt" dir="t">
              <a:rot lat="0" lon="0" rev="7500000"/>
            </a:lightRig>
          </a:scene3d>
          <a:sp3d prstMaterial="plastic">
            <a:bevelT w="127000" h="25400" prst="relaxedInset"/>
          </a:sp3d>
        </p:spPr>
        <p:style>
          <a:lnRef idx="0">
            <a:schemeClr val="dk1">
              <a:shade val="80000"/>
              <a:hueOff val="0"/>
              <a:satOff val="0"/>
              <a:lumOff val="0"/>
              <a:alphaOff val="0"/>
            </a:schemeClr>
          </a:lnRef>
          <a:fillRef idx="3">
            <a:schemeClr val="lt1">
              <a:hueOff val="0"/>
              <a:satOff val="0"/>
              <a:lumOff val="0"/>
              <a:alphaOff val="0"/>
            </a:schemeClr>
          </a:fillRef>
          <a:effectRef idx="2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51642" tIns="51642" rIns="51642" bIns="51642" numCol="1" spcCol="1270" anchor="ctr" anchorCtr="0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2000" b="1" kern="1200" dirty="0" smtClean="0">
              <a:solidFill>
                <a:srgbClr val="FF0000"/>
              </a:solidFill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400" b="1" kern="1200" dirty="0" smtClean="0">
                <a:solidFill>
                  <a:srgbClr val="FF0000"/>
                </a:solidFill>
              </a:rPr>
              <a:t>Потеря при кровотечении</a:t>
            </a:r>
          </a:p>
          <a:p>
            <a:pPr lvl="0" algn="ctr" defTabSz="23558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ru-RU" sz="1800" b="1" kern="1200" dirty="0"/>
          </a:p>
        </p:txBody>
      </p:sp>
      <p:sp>
        <p:nvSpPr>
          <p:cNvPr id="4" name="Полилиния 3"/>
          <p:cNvSpPr/>
          <p:nvPr/>
        </p:nvSpPr>
        <p:spPr>
          <a:xfrm>
            <a:off x="2727229" y="2404428"/>
            <a:ext cx="4451991" cy="797739"/>
          </a:xfrm>
          <a:custGeom>
            <a:avLst/>
            <a:gdLst>
              <a:gd name="connsiteX0" fmla="*/ 0 w 5386659"/>
              <a:gd name="connsiteY0" fmla="*/ 132959 h 797739"/>
              <a:gd name="connsiteX1" fmla="*/ 132959 w 5386659"/>
              <a:gd name="connsiteY1" fmla="*/ 0 h 797739"/>
              <a:gd name="connsiteX2" fmla="*/ 5253700 w 5386659"/>
              <a:gd name="connsiteY2" fmla="*/ 0 h 797739"/>
              <a:gd name="connsiteX3" fmla="*/ 5386659 w 5386659"/>
              <a:gd name="connsiteY3" fmla="*/ 132959 h 797739"/>
              <a:gd name="connsiteX4" fmla="*/ 5386659 w 5386659"/>
              <a:gd name="connsiteY4" fmla="*/ 664780 h 797739"/>
              <a:gd name="connsiteX5" fmla="*/ 5253700 w 5386659"/>
              <a:gd name="connsiteY5" fmla="*/ 797739 h 797739"/>
              <a:gd name="connsiteX6" fmla="*/ 132959 w 5386659"/>
              <a:gd name="connsiteY6" fmla="*/ 797739 h 797739"/>
              <a:gd name="connsiteX7" fmla="*/ 0 w 5386659"/>
              <a:gd name="connsiteY7" fmla="*/ 664780 h 797739"/>
              <a:gd name="connsiteX8" fmla="*/ 0 w 5386659"/>
              <a:gd name="connsiteY8" fmla="*/ 132959 h 7977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386659" h="797739">
                <a:moveTo>
                  <a:pt x="0" y="132959"/>
                </a:moveTo>
                <a:cubicBezTo>
                  <a:pt x="0" y="59528"/>
                  <a:pt x="59528" y="0"/>
                  <a:pt x="132959" y="0"/>
                </a:cubicBezTo>
                <a:lnTo>
                  <a:pt x="5253700" y="0"/>
                </a:lnTo>
                <a:cubicBezTo>
                  <a:pt x="5327131" y="0"/>
                  <a:pt x="5386659" y="59528"/>
                  <a:pt x="5386659" y="132959"/>
                </a:cubicBezTo>
                <a:lnTo>
                  <a:pt x="5386659" y="664780"/>
                </a:lnTo>
                <a:cubicBezTo>
                  <a:pt x="5386659" y="738211"/>
                  <a:pt x="5327131" y="797739"/>
                  <a:pt x="5253700" y="797739"/>
                </a:cubicBezTo>
                <a:lnTo>
                  <a:pt x="132959" y="797739"/>
                </a:lnTo>
                <a:cubicBezTo>
                  <a:pt x="59528" y="797739"/>
                  <a:pt x="0" y="738211"/>
                  <a:pt x="0" y="664780"/>
                </a:cubicBezTo>
                <a:lnTo>
                  <a:pt x="0" y="132959"/>
                </a:lnTo>
                <a:close/>
              </a:path>
            </a:pathLst>
          </a:custGeom>
          <a:scene3d>
            <a:camera prst="orthographicFront"/>
            <a:lightRig rig="threePt" dir="t">
              <a:rot lat="0" lon="0" rev="7500000"/>
            </a:lightRig>
          </a:scene3d>
          <a:sp3d prstMaterial="plastic">
            <a:bevelT w="127000" h="25400" prst="relaxedInset"/>
          </a:sp3d>
        </p:spPr>
        <p:style>
          <a:lnRef idx="0">
            <a:schemeClr val="dk1">
              <a:shade val="80000"/>
              <a:hueOff val="0"/>
              <a:satOff val="0"/>
              <a:lumOff val="0"/>
              <a:alphaOff val="0"/>
            </a:schemeClr>
          </a:lnRef>
          <a:fillRef idx="3">
            <a:schemeClr val="lt1">
              <a:hueOff val="0"/>
              <a:satOff val="0"/>
              <a:lumOff val="0"/>
              <a:alphaOff val="0"/>
            </a:schemeClr>
          </a:fillRef>
          <a:effectRef idx="2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51642" tIns="51642" rIns="51642" bIns="51642" numCol="1" spcCol="1270" anchor="ctr" anchorCtr="0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2000" b="1" kern="1200" dirty="0" smtClean="0">
              <a:solidFill>
                <a:srgbClr val="FF0000"/>
              </a:solidFill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400" b="1" kern="1200" dirty="0" smtClean="0">
                <a:solidFill>
                  <a:srgbClr val="FF0000"/>
                </a:solidFill>
              </a:rPr>
              <a:t>Разведение (</a:t>
            </a:r>
            <a:r>
              <a:rPr lang="ru-RU" sz="2400" b="1" kern="1200" dirty="0" err="1" smtClean="0">
                <a:solidFill>
                  <a:srgbClr val="FF0000"/>
                </a:solidFill>
              </a:rPr>
              <a:t>гемодилюция</a:t>
            </a:r>
            <a:r>
              <a:rPr lang="ru-RU" sz="2400" b="1" kern="1200" dirty="0" smtClean="0">
                <a:solidFill>
                  <a:srgbClr val="FF0000"/>
                </a:solidFill>
              </a:rPr>
              <a:t>)</a:t>
            </a:r>
            <a:endParaRPr lang="ru-RU" sz="2000" b="1" kern="1200" dirty="0" smtClean="0">
              <a:solidFill>
                <a:srgbClr val="FF0000"/>
              </a:solidFill>
            </a:endParaRPr>
          </a:p>
          <a:p>
            <a:pPr lvl="0" algn="ctr" defTabSz="1689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ru-RU" sz="1800" b="1" kern="1200" dirty="0"/>
          </a:p>
        </p:txBody>
      </p:sp>
      <p:sp>
        <p:nvSpPr>
          <p:cNvPr id="5" name="Полилиния 4"/>
          <p:cNvSpPr/>
          <p:nvPr/>
        </p:nvSpPr>
        <p:spPr>
          <a:xfrm>
            <a:off x="3419871" y="3356992"/>
            <a:ext cx="5319751" cy="724674"/>
          </a:xfrm>
          <a:custGeom>
            <a:avLst/>
            <a:gdLst>
              <a:gd name="connsiteX0" fmla="*/ 0 w 5402071"/>
              <a:gd name="connsiteY0" fmla="*/ 132959 h 797739"/>
              <a:gd name="connsiteX1" fmla="*/ 132959 w 5402071"/>
              <a:gd name="connsiteY1" fmla="*/ 0 h 797739"/>
              <a:gd name="connsiteX2" fmla="*/ 5269112 w 5402071"/>
              <a:gd name="connsiteY2" fmla="*/ 0 h 797739"/>
              <a:gd name="connsiteX3" fmla="*/ 5402071 w 5402071"/>
              <a:gd name="connsiteY3" fmla="*/ 132959 h 797739"/>
              <a:gd name="connsiteX4" fmla="*/ 5402071 w 5402071"/>
              <a:gd name="connsiteY4" fmla="*/ 664780 h 797739"/>
              <a:gd name="connsiteX5" fmla="*/ 5269112 w 5402071"/>
              <a:gd name="connsiteY5" fmla="*/ 797739 h 797739"/>
              <a:gd name="connsiteX6" fmla="*/ 132959 w 5402071"/>
              <a:gd name="connsiteY6" fmla="*/ 797739 h 797739"/>
              <a:gd name="connsiteX7" fmla="*/ 0 w 5402071"/>
              <a:gd name="connsiteY7" fmla="*/ 664780 h 797739"/>
              <a:gd name="connsiteX8" fmla="*/ 0 w 5402071"/>
              <a:gd name="connsiteY8" fmla="*/ 132959 h 7977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402071" h="797739">
                <a:moveTo>
                  <a:pt x="0" y="132959"/>
                </a:moveTo>
                <a:cubicBezTo>
                  <a:pt x="0" y="59528"/>
                  <a:pt x="59528" y="0"/>
                  <a:pt x="132959" y="0"/>
                </a:cubicBezTo>
                <a:lnTo>
                  <a:pt x="5269112" y="0"/>
                </a:lnTo>
                <a:cubicBezTo>
                  <a:pt x="5342543" y="0"/>
                  <a:pt x="5402071" y="59528"/>
                  <a:pt x="5402071" y="132959"/>
                </a:cubicBezTo>
                <a:lnTo>
                  <a:pt x="5402071" y="664780"/>
                </a:lnTo>
                <a:cubicBezTo>
                  <a:pt x="5402071" y="738211"/>
                  <a:pt x="5342543" y="797739"/>
                  <a:pt x="5269112" y="797739"/>
                </a:cubicBezTo>
                <a:lnTo>
                  <a:pt x="132959" y="797739"/>
                </a:lnTo>
                <a:cubicBezTo>
                  <a:pt x="59528" y="797739"/>
                  <a:pt x="0" y="738211"/>
                  <a:pt x="0" y="664780"/>
                </a:cubicBezTo>
                <a:lnTo>
                  <a:pt x="0" y="132959"/>
                </a:lnTo>
                <a:close/>
              </a:path>
            </a:pathLst>
          </a:custGeom>
          <a:scene3d>
            <a:camera prst="orthographicFront"/>
            <a:lightRig rig="threePt" dir="t">
              <a:rot lat="0" lon="0" rev="7500000"/>
            </a:lightRig>
          </a:scene3d>
          <a:sp3d prstMaterial="plastic">
            <a:bevelT w="127000" h="25400" prst="relaxedInset"/>
          </a:sp3d>
        </p:spPr>
        <p:style>
          <a:lnRef idx="0">
            <a:schemeClr val="dk1">
              <a:shade val="80000"/>
              <a:hueOff val="0"/>
              <a:satOff val="0"/>
              <a:lumOff val="0"/>
              <a:alphaOff val="0"/>
            </a:schemeClr>
          </a:lnRef>
          <a:fillRef idx="3">
            <a:schemeClr val="lt1">
              <a:hueOff val="0"/>
              <a:satOff val="0"/>
              <a:lumOff val="0"/>
              <a:alphaOff val="0"/>
            </a:schemeClr>
          </a:fillRef>
          <a:effectRef idx="2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51642" tIns="51642" rIns="51642" bIns="51642" numCol="1" spcCol="1270" anchor="ctr" anchorCtr="0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2000" b="1" kern="1200" dirty="0" smtClean="0">
              <a:solidFill>
                <a:srgbClr val="FF0000"/>
              </a:solidFill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400" b="1" kern="1200" dirty="0" smtClean="0">
                <a:solidFill>
                  <a:srgbClr val="FF0000"/>
                </a:solidFill>
              </a:rPr>
              <a:t>Потребление при  ДВС-синдроме</a:t>
            </a:r>
          </a:p>
          <a:p>
            <a:pPr lvl="0" algn="ctr" defTabSz="23558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ru-RU" sz="1800" b="1" kern="1200" dirty="0"/>
          </a:p>
        </p:txBody>
      </p:sp>
      <p:sp>
        <p:nvSpPr>
          <p:cNvPr id="6" name="Полилиния 5"/>
          <p:cNvSpPr/>
          <p:nvPr/>
        </p:nvSpPr>
        <p:spPr>
          <a:xfrm>
            <a:off x="899592" y="4404838"/>
            <a:ext cx="3096344" cy="797739"/>
          </a:xfrm>
          <a:custGeom>
            <a:avLst/>
            <a:gdLst>
              <a:gd name="connsiteX0" fmla="*/ 0 w 5376036"/>
              <a:gd name="connsiteY0" fmla="*/ 132959 h 797739"/>
              <a:gd name="connsiteX1" fmla="*/ 132959 w 5376036"/>
              <a:gd name="connsiteY1" fmla="*/ 0 h 797739"/>
              <a:gd name="connsiteX2" fmla="*/ 5243077 w 5376036"/>
              <a:gd name="connsiteY2" fmla="*/ 0 h 797739"/>
              <a:gd name="connsiteX3" fmla="*/ 5376036 w 5376036"/>
              <a:gd name="connsiteY3" fmla="*/ 132959 h 797739"/>
              <a:gd name="connsiteX4" fmla="*/ 5376036 w 5376036"/>
              <a:gd name="connsiteY4" fmla="*/ 664780 h 797739"/>
              <a:gd name="connsiteX5" fmla="*/ 5243077 w 5376036"/>
              <a:gd name="connsiteY5" fmla="*/ 797739 h 797739"/>
              <a:gd name="connsiteX6" fmla="*/ 132959 w 5376036"/>
              <a:gd name="connsiteY6" fmla="*/ 797739 h 797739"/>
              <a:gd name="connsiteX7" fmla="*/ 0 w 5376036"/>
              <a:gd name="connsiteY7" fmla="*/ 664780 h 797739"/>
              <a:gd name="connsiteX8" fmla="*/ 0 w 5376036"/>
              <a:gd name="connsiteY8" fmla="*/ 132959 h 7977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376036" h="797739">
                <a:moveTo>
                  <a:pt x="0" y="132959"/>
                </a:moveTo>
                <a:cubicBezTo>
                  <a:pt x="0" y="59528"/>
                  <a:pt x="59528" y="0"/>
                  <a:pt x="132959" y="0"/>
                </a:cubicBezTo>
                <a:lnTo>
                  <a:pt x="5243077" y="0"/>
                </a:lnTo>
                <a:cubicBezTo>
                  <a:pt x="5316508" y="0"/>
                  <a:pt x="5376036" y="59528"/>
                  <a:pt x="5376036" y="132959"/>
                </a:cubicBezTo>
                <a:lnTo>
                  <a:pt x="5376036" y="664780"/>
                </a:lnTo>
                <a:cubicBezTo>
                  <a:pt x="5376036" y="738211"/>
                  <a:pt x="5316508" y="797739"/>
                  <a:pt x="5243077" y="797739"/>
                </a:cubicBezTo>
                <a:lnTo>
                  <a:pt x="132959" y="797739"/>
                </a:lnTo>
                <a:cubicBezTo>
                  <a:pt x="59528" y="797739"/>
                  <a:pt x="0" y="738211"/>
                  <a:pt x="0" y="664780"/>
                </a:cubicBezTo>
                <a:lnTo>
                  <a:pt x="0" y="132959"/>
                </a:lnTo>
                <a:close/>
              </a:path>
            </a:pathLst>
          </a:custGeom>
          <a:scene3d>
            <a:camera prst="orthographicFront"/>
            <a:lightRig rig="threePt" dir="t">
              <a:rot lat="0" lon="0" rev="7500000"/>
            </a:lightRig>
          </a:scene3d>
          <a:sp3d prstMaterial="plastic">
            <a:bevelT w="127000" h="25400" prst="relaxedInset"/>
          </a:sp3d>
        </p:spPr>
        <p:style>
          <a:lnRef idx="0">
            <a:schemeClr val="dk1">
              <a:shade val="80000"/>
              <a:hueOff val="0"/>
              <a:satOff val="0"/>
              <a:lumOff val="0"/>
              <a:alphaOff val="0"/>
            </a:schemeClr>
          </a:lnRef>
          <a:fillRef idx="3">
            <a:schemeClr val="lt1">
              <a:hueOff val="0"/>
              <a:satOff val="0"/>
              <a:lumOff val="0"/>
              <a:alphaOff val="0"/>
            </a:schemeClr>
          </a:fillRef>
          <a:effectRef idx="2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50372" tIns="50372" rIns="50372" bIns="50372" numCol="1" spcCol="1270" anchor="ctr" anchorCtr="0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1800" b="1" kern="1200" dirty="0" smtClean="0"/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800" b="1" kern="1200" dirty="0" smtClean="0"/>
              <a:t>Повышенное разрушение </a:t>
            </a:r>
            <a:r>
              <a:rPr lang="ru-RU" sz="1600" b="1" kern="1200" dirty="0" smtClean="0"/>
              <a:t>(</a:t>
            </a:r>
            <a:r>
              <a:rPr lang="ru-RU" sz="1600" b="1" kern="1200" dirty="0" err="1" smtClean="0"/>
              <a:t>гиперфибринолиз</a:t>
            </a:r>
            <a:r>
              <a:rPr lang="ru-RU" sz="1600" b="1" kern="1200" dirty="0" smtClean="0"/>
              <a:t>)</a:t>
            </a:r>
          </a:p>
          <a:p>
            <a:pPr lvl="0" algn="ctr" defTabSz="20447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ru-RU" sz="1800" b="1" kern="1200" dirty="0"/>
          </a:p>
        </p:txBody>
      </p:sp>
      <p:sp>
        <p:nvSpPr>
          <p:cNvPr id="7" name="Полилиния 6"/>
          <p:cNvSpPr/>
          <p:nvPr/>
        </p:nvSpPr>
        <p:spPr>
          <a:xfrm>
            <a:off x="4067944" y="4365104"/>
            <a:ext cx="4464496" cy="797739"/>
          </a:xfrm>
          <a:custGeom>
            <a:avLst/>
            <a:gdLst>
              <a:gd name="connsiteX0" fmla="*/ 0 w 5402071"/>
              <a:gd name="connsiteY0" fmla="*/ 132959 h 797739"/>
              <a:gd name="connsiteX1" fmla="*/ 132959 w 5402071"/>
              <a:gd name="connsiteY1" fmla="*/ 0 h 797739"/>
              <a:gd name="connsiteX2" fmla="*/ 5269112 w 5402071"/>
              <a:gd name="connsiteY2" fmla="*/ 0 h 797739"/>
              <a:gd name="connsiteX3" fmla="*/ 5402071 w 5402071"/>
              <a:gd name="connsiteY3" fmla="*/ 132959 h 797739"/>
              <a:gd name="connsiteX4" fmla="*/ 5402071 w 5402071"/>
              <a:gd name="connsiteY4" fmla="*/ 664780 h 797739"/>
              <a:gd name="connsiteX5" fmla="*/ 5269112 w 5402071"/>
              <a:gd name="connsiteY5" fmla="*/ 797739 h 797739"/>
              <a:gd name="connsiteX6" fmla="*/ 132959 w 5402071"/>
              <a:gd name="connsiteY6" fmla="*/ 797739 h 797739"/>
              <a:gd name="connsiteX7" fmla="*/ 0 w 5402071"/>
              <a:gd name="connsiteY7" fmla="*/ 664780 h 797739"/>
              <a:gd name="connsiteX8" fmla="*/ 0 w 5402071"/>
              <a:gd name="connsiteY8" fmla="*/ 132959 h 7977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402071" h="797739">
                <a:moveTo>
                  <a:pt x="0" y="132959"/>
                </a:moveTo>
                <a:cubicBezTo>
                  <a:pt x="0" y="59528"/>
                  <a:pt x="59528" y="0"/>
                  <a:pt x="132959" y="0"/>
                </a:cubicBezTo>
                <a:lnTo>
                  <a:pt x="5269112" y="0"/>
                </a:lnTo>
                <a:cubicBezTo>
                  <a:pt x="5342543" y="0"/>
                  <a:pt x="5402071" y="59528"/>
                  <a:pt x="5402071" y="132959"/>
                </a:cubicBezTo>
                <a:lnTo>
                  <a:pt x="5402071" y="664780"/>
                </a:lnTo>
                <a:cubicBezTo>
                  <a:pt x="5402071" y="738211"/>
                  <a:pt x="5342543" y="797739"/>
                  <a:pt x="5269112" y="797739"/>
                </a:cubicBezTo>
                <a:lnTo>
                  <a:pt x="132959" y="797739"/>
                </a:lnTo>
                <a:cubicBezTo>
                  <a:pt x="59528" y="797739"/>
                  <a:pt x="0" y="738211"/>
                  <a:pt x="0" y="664780"/>
                </a:cubicBezTo>
                <a:lnTo>
                  <a:pt x="0" y="132959"/>
                </a:lnTo>
                <a:close/>
              </a:path>
            </a:pathLst>
          </a:custGeom>
          <a:scene3d>
            <a:camera prst="orthographicFront"/>
            <a:lightRig rig="threePt" dir="t">
              <a:rot lat="0" lon="0" rev="7500000"/>
            </a:lightRig>
          </a:scene3d>
          <a:sp3d prstMaterial="plastic">
            <a:bevelT w="127000" h="25400" prst="relaxedInset"/>
          </a:sp3d>
        </p:spPr>
        <p:style>
          <a:lnRef idx="0">
            <a:schemeClr val="dk1">
              <a:shade val="80000"/>
              <a:hueOff val="0"/>
              <a:satOff val="0"/>
              <a:lumOff val="0"/>
              <a:alphaOff val="0"/>
            </a:schemeClr>
          </a:lnRef>
          <a:fillRef idx="3">
            <a:schemeClr val="lt1">
              <a:hueOff val="0"/>
              <a:satOff val="0"/>
              <a:lumOff val="0"/>
              <a:alphaOff val="0"/>
            </a:schemeClr>
          </a:fillRef>
          <a:effectRef idx="2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50372" tIns="50372" rIns="50372" bIns="50372" numCol="1" spcCol="1270" anchor="ctr" anchorCtr="0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1800" b="1" kern="1200" dirty="0" smtClean="0"/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800" b="1" kern="1200" dirty="0" smtClean="0"/>
              <a:t>Снижение продукции факторов в печени и костном мозге</a:t>
            </a:r>
          </a:p>
          <a:p>
            <a:pPr lvl="0" algn="ctr" defTabSz="23558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ru-RU" sz="1800" b="1" kern="1200" dirty="0"/>
          </a:p>
        </p:txBody>
      </p:sp>
      <p:sp>
        <p:nvSpPr>
          <p:cNvPr id="8" name="Полилиния 7"/>
          <p:cNvSpPr/>
          <p:nvPr/>
        </p:nvSpPr>
        <p:spPr>
          <a:xfrm>
            <a:off x="2637359" y="5257492"/>
            <a:ext cx="3889903" cy="797739"/>
          </a:xfrm>
          <a:custGeom>
            <a:avLst/>
            <a:gdLst>
              <a:gd name="connsiteX0" fmla="*/ 0 w 5316378"/>
              <a:gd name="connsiteY0" fmla="*/ 132959 h 797739"/>
              <a:gd name="connsiteX1" fmla="*/ 132959 w 5316378"/>
              <a:gd name="connsiteY1" fmla="*/ 0 h 797739"/>
              <a:gd name="connsiteX2" fmla="*/ 5183419 w 5316378"/>
              <a:gd name="connsiteY2" fmla="*/ 0 h 797739"/>
              <a:gd name="connsiteX3" fmla="*/ 5316378 w 5316378"/>
              <a:gd name="connsiteY3" fmla="*/ 132959 h 797739"/>
              <a:gd name="connsiteX4" fmla="*/ 5316378 w 5316378"/>
              <a:gd name="connsiteY4" fmla="*/ 664780 h 797739"/>
              <a:gd name="connsiteX5" fmla="*/ 5183419 w 5316378"/>
              <a:gd name="connsiteY5" fmla="*/ 797739 h 797739"/>
              <a:gd name="connsiteX6" fmla="*/ 132959 w 5316378"/>
              <a:gd name="connsiteY6" fmla="*/ 797739 h 797739"/>
              <a:gd name="connsiteX7" fmla="*/ 0 w 5316378"/>
              <a:gd name="connsiteY7" fmla="*/ 664780 h 797739"/>
              <a:gd name="connsiteX8" fmla="*/ 0 w 5316378"/>
              <a:gd name="connsiteY8" fmla="*/ 132959 h 7977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316378" h="797739">
                <a:moveTo>
                  <a:pt x="0" y="132959"/>
                </a:moveTo>
                <a:cubicBezTo>
                  <a:pt x="0" y="59528"/>
                  <a:pt x="59528" y="0"/>
                  <a:pt x="132959" y="0"/>
                </a:cubicBezTo>
                <a:lnTo>
                  <a:pt x="5183419" y="0"/>
                </a:lnTo>
                <a:cubicBezTo>
                  <a:pt x="5256850" y="0"/>
                  <a:pt x="5316378" y="59528"/>
                  <a:pt x="5316378" y="132959"/>
                </a:cubicBezTo>
                <a:lnTo>
                  <a:pt x="5316378" y="664780"/>
                </a:lnTo>
                <a:cubicBezTo>
                  <a:pt x="5316378" y="738211"/>
                  <a:pt x="5256850" y="797739"/>
                  <a:pt x="5183419" y="797739"/>
                </a:cubicBezTo>
                <a:lnTo>
                  <a:pt x="132959" y="797739"/>
                </a:lnTo>
                <a:cubicBezTo>
                  <a:pt x="59528" y="797739"/>
                  <a:pt x="0" y="738211"/>
                  <a:pt x="0" y="664780"/>
                </a:cubicBezTo>
                <a:lnTo>
                  <a:pt x="0" y="132959"/>
                </a:lnTo>
                <a:close/>
              </a:path>
            </a:pathLst>
          </a:custGeom>
          <a:scene3d>
            <a:camera prst="orthographicFront"/>
            <a:lightRig rig="threePt" dir="t">
              <a:rot lat="0" lon="0" rev="7500000"/>
            </a:lightRig>
          </a:scene3d>
          <a:sp3d prstMaterial="plastic">
            <a:bevelT w="127000" h="25400" prst="relaxedInset"/>
          </a:sp3d>
        </p:spPr>
        <p:style>
          <a:lnRef idx="0">
            <a:schemeClr val="dk1">
              <a:shade val="80000"/>
              <a:hueOff val="0"/>
              <a:satOff val="0"/>
              <a:lumOff val="0"/>
              <a:alphaOff val="0"/>
            </a:schemeClr>
          </a:lnRef>
          <a:fillRef idx="3">
            <a:schemeClr val="lt1">
              <a:hueOff val="0"/>
              <a:satOff val="0"/>
              <a:lumOff val="0"/>
              <a:alphaOff val="0"/>
            </a:schemeClr>
          </a:fillRef>
          <a:effectRef idx="2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50372" tIns="50372" rIns="50372" bIns="50372" numCol="1" spcCol="1270" anchor="ctr" anchorCtr="0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1800" b="1" kern="1200" dirty="0" smtClean="0"/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800" b="1" kern="1200" dirty="0" smtClean="0"/>
              <a:t>Врожденная недостаточность </a:t>
            </a:r>
            <a:r>
              <a:rPr lang="ru-RU" sz="1600" b="1" kern="1200" dirty="0" smtClean="0"/>
              <a:t>(гемофилия, болезнь </a:t>
            </a:r>
            <a:r>
              <a:rPr lang="ru-RU" sz="1600" b="1" kern="1200" dirty="0" err="1" smtClean="0"/>
              <a:t>Виллебранда</a:t>
            </a:r>
            <a:r>
              <a:rPr lang="ru-RU" sz="1600" b="1" kern="1200" dirty="0" smtClean="0"/>
              <a:t>)</a:t>
            </a:r>
          </a:p>
          <a:p>
            <a:pPr lvl="0" algn="ctr" defTabSz="23558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ru-RU" sz="1800" b="1" kern="1200" dirty="0"/>
          </a:p>
        </p:txBody>
      </p:sp>
      <p:sp>
        <p:nvSpPr>
          <p:cNvPr id="9" name="Скругленный прямоугольник 8"/>
          <p:cNvSpPr/>
          <p:nvPr/>
        </p:nvSpPr>
        <p:spPr>
          <a:xfrm rot="16200000">
            <a:off x="4216019" y="-3676481"/>
            <a:ext cx="792090" cy="8666349"/>
          </a:xfrm>
          <a:prstGeom prst="roundRect">
            <a:avLst/>
          </a:prstGeom>
          <a:noFill/>
          <a:ln>
            <a:noFill/>
          </a:ln>
          <a:effectLst/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rgbClr r="0" g="0" b="0"/>
          </a:lnRef>
          <a:fillRef idx="3">
            <a:schemeClr val="lt1">
              <a:hueOff val="0"/>
              <a:satOff val="0"/>
              <a:lumOff val="0"/>
              <a:alphaOff val="0"/>
            </a:schemeClr>
          </a:fillRef>
          <a:effectRef idx="2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vert" wrap="square" lIns="287290" tIns="370810" rIns="287291" bIns="370809" numCol="1" spcCol="1270" anchor="ctr" anchorCtr="0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800" b="1" kern="1200" dirty="0" smtClean="0">
                <a:solidFill>
                  <a:srgbClr val="0000FF"/>
                </a:solidFill>
              </a:rPr>
              <a:t>Снижение уровня факторов свертывания крови и развитие </a:t>
            </a:r>
            <a:r>
              <a:rPr lang="ru-RU" sz="3200" b="1" kern="1200" dirty="0" err="1" smtClean="0">
                <a:solidFill>
                  <a:srgbClr val="FF0000"/>
                </a:solidFill>
              </a:rPr>
              <a:t>гипокоагуляции</a:t>
            </a:r>
            <a:endParaRPr lang="ru-RU" sz="2400" kern="1200" dirty="0">
              <a:solidFill>
                <a:srgbClr val="FF0000"/>
              </a:solidFill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7865" y="1364677"/>
            <a:ext cx="424333" cy="816134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9181" y="2217528"/>
            <a:ext cx="460078" cy="8848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89766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5" name="Rectangle 2"/>
          <p:cNvSpPr>
            <a:spLocks noGrp="1" noChangeArrowheads="1"/>
          </p:cNvSpPr>
          <p:nvPr>
            <p:ph type="body" sz="half" idx="1"/>
          </p:nvPr>
        </p:nvSpPr>
        <p:spPr>
          <a:xfrm>
            <a:off x="179388" y="2060574"/>
            <a:ext cx="8713787" cy="1008385"/>
          </a:xfrm>
        </p:spPr>
        <p:txBody>
          <a:bodyPr>
            <a:normAutofit fontScale="92500" lnSpcReduction="10000"/>
          </a:bodyPr>
          <a:lstStyle/>
          <a:p>
            <a:pPr marL="533400" indent="-533400" eaLnBrk="1" hangingPunct="1">
              <a:lnSpc>
                <a:spcPct val="80000"/>
              </a:lnSpc>
              <a:buFontTx/>
              <a:buAutoNum type="arabicPeriod"/>
            </a:pPr>
            <a:r>
              <a:rPr lang="ru-RU" sz="2600" b="1" dirty="0" smtClean="0"/>
              <a:t>Есть ли у пациента заболевание, соответствующее ДВС-синдрому? </a:t>
            </a:r>
          </a:p>
          <a:p>
            <a:pPr marL="533400" indent="-533400" eaLnBrk="1" hangingPunct="1">
              <a:lnSpc>
                <a:spcPct val="80000"/>
              </a:lnSpc>
              <a:buFontTx/>
              <a:buNone/>
            </a:pPr>
            <a:r>
              <a:rPr lang="ru-RU" sz="2600" b="1" dirty="0" smtClean="0"/>
              <a:t>        Если </a:t>
            </a:r>
            <a:r>
              <a:rPr lang="ru-RU" sz="3000" b="1" dirty="0" smtClean="0">
                <a:solidFill>
                  <a:srgbClr val="0000FF"/>
                </a:solidFill>
              </a:rPr>
              <a:t>да</a:t>
            </a:r>
            <a:r>
              <a:rPr lang="ru-RU" sz="2600" b="1" dirty="0" smtClean="0"/>
              <a:t>, то переходим к шкале:</a:t>
            </a:r>
          </a:p>
          <a:p>
            <a:pPr marL="533400" indent="-533400" eaLnBrk="1" hangingPunct="1"/>
            <a:endParaRPr lang="ru-RU" sz="2000" b="1" dirty="0" smtClean="0"/>
          </a:p>
        </p:txBody>
      </p:sp>
      <p:graphicFrame>
        <p:nvGraphicFramePr>
          <p:cNvPr id="319491" name="Group 3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1905637163"/>
              </p:ext>
            </p:extLst>
          </p:nvPr>
        </p:nvGraphicFramePr>
        <p:xfrm>
          <a:off x="539552" y="3284984"/>
          <a:ext cx="7849245" cy="3240360"/>
        </p:xfrm>
        <a:graphic>
          <a:graphicData uri="http://schemas.openxmlformats.org/drawingml/2006/table">
            <a:tbl>
              <a:tblPr>
                <a:tableStyleId>{5940675A-B579-460E-94D1-54222C63F5DA}</a:tableStyleId>
              </a:tblPr>
              <a:tblGrid>
                <a:gridCol w="4616707"/>
                <a:gridCol w="2704244"/>
                <a:gridCol w="528294"/>
              </a:tblGrid>
              <a:tr h="54697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Количество тромбоцитов</a:t>
                      </a:r>
                      <a:endParaRPr kumimoji="0" lang="ru-RU" sz="1400" b="1" i="0" u="none" strike="noStrike" cap="none" normalizeH="0" baseline="30000" dirty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4" marB="45714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&gt; 100*10</a:t>
                      </a:r>
                      <a:r>
                        <a:rPr kumimoji="0" lang="en-US" sz="1400" b="1" u="none" strike="noStrike" cap="none" normalizeH="0" baseline="30000" dirty="0" smtClean="0">
                          <a:ln>
                            <a:noFill/>
                          </a:ln>
                          <a:effectLst/>
                        </a:rPr>
                        <a:t>9</a:t>
                      </a:r>
                      <a:endParaRPr kumimoji="0" lang="ru-RU" sz="1400" b="1" u="none" strike="noStrike" cap="none" normalizeH="0" baseline="30000" dirty="0" smtClean="0">
                        <a:ln>
                          <a:noFill/>
                        </a:ln>
                        <a:effectLst/>
                      </a:endParaRPr>
                    </a:p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50-100*10</a:t>
                      </a:r>
                      <a:r>
                        <a:rPr kumimoji="0" lang="en-US" sz="1400" b="1" u="none" strike="noStrike" cap="none" normalizeH="0" baseline="30000" dirty="0" smtClean="0">
                          <a:ln>
                            <a:noFill/>
                          </a:ln>
                          <a:effectLst/>
                        </a:rPr>
                        <a:t>9</a:t>
                      </a:r>
                      <a:endParaRPr kumimoji="0" lang="ru-RU" sz="1400" b="1" u="none" strike="noStrike" cap="none" normalizeH="0" baseline="30000" dirty="0" smtClean="0">
                        <a:ln>
                          <a:noFill/>
                        </a:ln>
                        <a:effectLst/>
                      </a:endParaRPr>
                    </a:p>
                    <a:p>
                      <a:pPr marL="0" marR="0" lvl="0" indent="0" algn="r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&lt; 50*10</a:t>
                      </a:r>
                      <a:r>
                        <a:rPr kumimoji="0" lang="en-US" sz="1400" b="1" u="none" strike="noStrike" cap="none" normalizeH="0" baseline="30000" dirty="0" smtClean="0">
                          <a:ln>
                            <a:noFill/>
                          </a:ln>
                          <a:effectLst/>
                        </a:rPr>
                        <a:t>9</a:t>
                      </a:r>
                      <a:endParaRPr kumimoji="0" lang="ru-RU" sz="1400" b="1" i="0" u="none" strike="noStrike" cap="none" normalizeH="0" baseline="3000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4" marB="45714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0</a:t>
                      </a:r>
                      <a:endParaRPr kumimoji="0" lang="ru-RU" sz="1400" b="1" u="none" strike="noStrike" cap="none" normalizeH="0" baseline="0" dirty="0" smtClean="0">
                        <a:ln>
                          <a:noFill/>
                        </a:ln>
                        <a:effectLst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1</a:t>
                      </a:r>
                      <a:endParaRPr kumimoji="0" lang="ru-RU" sz="1400" b="1" u="none" strike="noStrike" cap="none" normalizeH="0" baseline="0" dirty="0" smtClean="0">
                        <a:ln>
                          <a:noFill/>
                        </a:ln>
                        <a:effectLst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2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4" marB="45714" anchor="ctr" horzOverflow="overflow"/>
                </a:tc>
              </a:tr>
              <a:tr h="63972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Растворимые мономеры фибрина/продукты деградации фибрина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4" marB="45714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Нет увеличения</a:t>
                      </a:r>
                    </a:p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Умеренное увеличение</a:t>
                      </a:r>
                    </a:p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Значительное увеличение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4" marB="45714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3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0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2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3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4" marB="45714" horzOverflow="overflow"/>
                </a:tc>
              </a:tr>
              <a:tr h="55102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Увеличение </a:t>
                      </a:r>
                      <a:r>
                        <a:rPr kumimoji="0" lang="ru-RU" sz="1800" b="1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протромбинового</a:t>
                      </a:r>
                      <a:r>
                        <a:rPr kumimoji="0" lang="ru-RU" sz="18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 времени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4" marB="45714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Менее, чем на 3 с</a:t>
                      </a:r>
                    </a:p>
                    <a:p>
                      <a:pPr marL="0" marR="0" lvl="0" indent="0" algn="r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От 3 до 6 с</a:t>
                      </a:r>
                    </a:p>
                    <a:p>
                      <a:pPr marL="0" marR="0" lvl="0" indent="0" algn="r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Более, чем на 6 с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4" marB="45714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0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1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2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4" marB="45714" anchor="ctr" horzOverflow="overflow"/>
                </a:tc>
              </a:tr>
              <a:tr h="37879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Фибриноген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4" marB="45714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Более 1 г/л</a:t>
                      </a:r>
                    </a:p>
                    <a:p>
                      <a:pPr marL="0" marR="0" lvl="0" indent="0" algn="r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Менее 1 г/л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4" marB="45714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0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1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4" marB="45714" horzOverflow="overflow"/>
                </a:tc>
              </a:tr>
              <a:tr h="608395"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</a:rPr>
                        <a:t>Баллы более 5 – явный ДВС-синдром</a:t>
                      </a:r>
                      <a:endParaRPr kumimoji="0" 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4" marB="45714" anchor="ctr" horzOverflow="overflow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3579" name="Text Box 24"/>
          <p:cNvSpPr txBox="1">
            <a:spLocks noChangeArrowheads="1"/>
          </p:cNvSpPr>
          <p:nvPr/>
        </p:nvSpPr>
        <p:spPr bwMode="auto">
          <a:xfrm>
            <a:off x="179512" y="716682"/>
            <a:ext cx="5679832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sz="2000" b="1" dirty="0">
                <a:solidFill>
                  <a:srgbClr val="0000FF"/>
                </a:solidFill>
              </a:rPr>
              <a:t>Шкала диагностики</a:t>
            </a:r>
            <a:r>
              <a:rPr lang="en-US" sz="2000" b="1" dirty="0">
                <a:solidFill>
                  <a:srgbClr val="0000FF"/>
                </a:solidFill>
              </a:rPr>
              <a:t> </a:t>
            </a:r>
            <a:r>
              <a:rPr lang="ru-RU" sz="2000" b="1" dirty="0">
                <a:solidFill>
                  <a:srgbClr val="0000FF"/>
                </a:solidFill>
              </a:rPr>
              <a:t>явного (</a:t>
            </a:r>
            <a:r>
              <a:rPr lang="ru-RU" sz="2000" b="1" dirty="0" err="1">
                <a:solidFill>
                  <a:srgbClr val="0000FF"/>
                </a:solidFill>
              </a:rPr>
              <a:t>overt</a:t>
            </a:r>
            <a:r>
              <a:rPr lang="ru-RU" sz="2000" b="1" dirty="0">
                <a:solidFill>
                  <a:srgbClr val="0000FF"/>
                </a:solidFill>
              </a:rPr>
              <a:t>)        ДВС-синдрома</a:t>
            </a:r>
            <a:r>
              <a:rPr lang="ru-RU" sz="1600" dirty="0">
                <a:solidFill>
                  <a:srgbClr val="0000FF"/>
                </a:solidFill>
              </a:rPr>
              <a:t>                                                                 </a:t>
            </a:r>
            <a:r>
              <a:rPr lang="ru-RU" sz="1600" dirty="0" err="1"/>
              <a:t>International</a:t>
            </a:r>
            <a:r>
              <a:rPr lang="ru-RU" sz="1600" dirty="0"/>
              <a:t> </a:t>
            </a:r>
            <a:r>
              <a:rPr lang="ru-RU" sz="1600" dirty="0" err="1"/>
              <a:t>Society</a:t>
            </a:r>
            <a:r>
              <a:rPr lang="ru-RU" sz="1600" dirty="0"/>
              <a:t> on </a:t>
            </a:r>
            <a:r>
              <a:rPr lang="ru-RU" sz="1600" dirty="0" err="1"/>
              <a:t>Thrombosis</a:t>
            </a:r>
            <a:r>
              <a:rPr lang="ru-RU" sz="1600" dirty="0"/>
              <a:t> </a:t>
            </a:r>
            <a:r>
              <a:rPr lang="ru-RU" sz="1600" dirty="0" err="1"/>
              <a:t>and</a:t>
            </a:r>
            <a:r>
              <a:rPr lang="ru-RU" sz="1600" dirty="0"/>
              <a:t> Haemostasis, 2001</a:t>
            </a: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84168" y="117964"/>
            <a:ext cx="2879576" cy="15167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</p:spTree>
    <p:extLst>
      <p:ext uri="{BB962C8B-B14F-4D97-AF65-F5344CB8AC3E}">
        <p14:creationId xmlns:p14="http://schemas.microsoft.com/office/powerpoint/2010/main" val="36189498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4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194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2074"/>
          </a:xfrm>
        </p:spPr>
        <p:txBody>
          <a:bodyPr/>
          <a:lstStyle/>
          <a:p>
            <a:r>
              <a:rPr lang="ru-RU" sz="2400" b="1" dirty="0" smtClean="0">
                <a:solidFill>
                  <a:srgbClr val="0000FF"/>
                </a:solidFill>
              </a:rPr>
              <a:t>Критерии ДВС-синдрома в шкалах</a:t>
            </a:r>
            <a:endParaRPr lang="ru-RU" sz="2400" b="1" dirty="0">
              <a:solidFill>
                <a:srgbClr val="0000FF"/>
              </a:solidFill>
            </a:endParaRPr>
          </a:p>
        </p:txBody>
      </p:sp>
      <p:graphicFrame>
        <p:nvGraphicFramePr>
          <p:cNvPr id="8" name="Объект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2027145"/>
              </p:ext>
            </p:extLst>
          </p:nvPr>
        </p:nvGraphicFramePr>
        <p:xfrm>
          <a:off x="179512" y="980728"/>
          <a:ext cx="8712968" cy="51257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872208"/>
                <a:gridCol w="2232248"/>
                <a:gridCol w="2430270"/>
                <a:gridCol w="2178242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rgbClr val="0000FF"/>
                          </a:solidFill>
                        </a:rPr>
                        <a:t>Параметр</a:t>
                      </a:r>
                      <a:endParaRPr lang="ru-RU" sz="1600" b="1" dirty="0">
                        <a:solidFill>
                          <a:srgbClr val="0000FF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rgbClr val="0000FF"/>
                          </a:solidFill>
                        </a:rPr>
                        <a:t>Критерии явного ДВС по </a:t>
                      </a:r>
                      <a:r>
                        <a:rPr lang="en-US" sz="1600" b="1" dirty="0" smtClean="0">
                          <a:solidFill>
                            <a:srgbClr val="0000FF"/>
                          </a:solidFill>
                        </a:rPr>
                        <a:t>ISTH</a:t>
                      </a:r>
                      <a:endParaRPr lang="ru-RU" sz="1600" b="1" dirty="0">
                        <a:solidFill>
                          <a:srgbClr val="0000FF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rgbClr val="0000FF"/>
                          </a:solidFill>
                        </a:rPr>
                        <a:t>Критерии</a:t>
                      </a:r>
                      <a:r>
                        <a:rPr lang="ru-RU" sz="1600" b="1" baseline="0" dirty="0" smtClean="0">
                          <a:solidFill>
                            <a:srgbClr val="0000FF"/>
                          </a:solidFill>
                        </a:rPr>
                        <a:t> ДВС по </a:t>
                      </a:r>
                      <a:r>
                        <a:rPr lang="en-US" sz="1600" b="1" baseline="0" dirty="0" smtClean="0">
                          <a:solidFill>
                            <a:srgbClr val="0000FF"/>
                          </a:solidFill>
                        </a:rPr>
                        <a:t>JMHLW</a:t>
                      </a:r>
                      <a:endParaRPr lang="ru-RU" sz="1600" b="1" dirty="0">
                        <a:solidFill>
                          <a:srgbClr val="0000FF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rgbClr val="0000FF"/>
                          </a:solidFill>
                        </a:rPr>
                        <a:t>Критерии</a:t>
                      </a:r>
                      <a:r>
                        <a:rPr lang="ru-RU" sz="1600" b="1" baseline="0" dirty="0" smtClean="0">
                          <a:solidFill>
                            <a:srgbClr val="0000FF"/>
                          </a:solidFill>
                        </a:rPr>
                        <a:t> ДВС по </a:t>
                      </a:r>
                      <a:r>
                        <a:rPr lang="en-US" sz="1600" b="1" baseline="0" dirty="0" smtClean="0">
                          <a:solidFill>
                            <a:srgbClr val="0000FF"/>
                          </a:solidFill>
                        </a:rPr>
                        <a:t>JAAM</a:t>
                      </a:r>
                      <a:endParaRPr lang="ru-RU" sz="1600" b="1" dirty="0">
                        <a:solidFill>
                          <a:srgbClr val="0000FF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400" b="1" dirty="0" smtClean="0"/>
                        <a:t>Соответствующее заболевание</a:t>
                      </a:r>
                      <a:endParaRPr lang="ru-RU" sz="1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0 баллов</a:t>
                      </a:r>
                      <a:endParaRPr lang="ru-RU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 1 балл</a:t>
                      </a:r>
                      <a:endParaRPr lang="ru-RU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0 баллов</a:t>
                      </a:r>
                      <a:endParaRPr lang="ru-RU" sz="1400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400" b="1" dirty="0" smtClean="0"/>
                        <a:t>Клинические проявления</a:t>
                      </a:r>
                      <a:endParaRPr lang="ru-RU" sz="1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0 баллов</a:t>
                      </a:r>
                      <a:endParaRPr lang="ru-RU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Кровотечение – 1 балл</a:t>
                      </a:r>
                    </a:p>
                    <a:p>
                      <a:pPr algn="ctr"/>
                      <a:r>
                        <a:rPr lang="ru-RU" sz="1400" dirty="0" smtClean="0"/>
                        <a:t>ПОН -1 балл</a:t>
                      </a:r>
                      <a:endParaRPr lang="ru-RU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SIRS </a:t>
                      </a:r>
                      <a:r>
                        <a:rPr lang="en-US" sz="1400" baseline="0" dirty="0" smtClean="0"/>
                        <a:t> </a:t>
                      </a:r>
                      <a:r>
                        <a:rPr lang="ru-RU" sz="1400" baseline="0" dirty="0" smtClean="0"/>
                        <a:t>более 3 – 1 балл</a:t>
                      </a:r>
                      <a:endParaRPr lang="ru-RU" sz="1400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400" b="1" dirty="0" smtClean="0"/>
                        <a:t>Тромбоциты, </a:t>
                      </a:r>
                      <a:r>
                        <a:rPr lang="ru-RU" sz="1400" b="1" dirty="0" err="1" smtClean="0"/>
                        <a:t>тыс</a:t>
                      </a:r>
                      <a:r>
                        <a:rPr lang="ru-RU" sz="1400" b="1" dirty="0" smtClean="0"/>
                        <a:t> в </a:t>
                      </a:r>
                      <a:r>
                        <a:rPr lang="ru-RU" sz="1400" b="1" dirty="0" err="1" smtClean="0"/>
                        <a:t>мкл</a:t>
                      </a:r>
                      <a:endParaRPr lang="ru-RU" sz="1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От 50 до 100  – 1 балл</a:t>
                      </a:r>
                    </a:p>
                    <a:p>
                      <a:pPr algn="ctr"/>
                      <a:r>
                        <a:rPr lang="ru-RU" sz="1400" dirty="0" smtClean="0"/>
                        <a:t>Менее 50  – 2 балла</a:t>
                      </a:r>
                      <a:endParaRPr lang="ru-RU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От 80</a:t>
                      </a:r>
                      <a:r>
                        <a:rPr lang="ru-RU" sz="1400" baseline="0" dirty="0" smtClean="0"/>
                        <a:t> до 120  – 1 балл</a:t>
                      </a:r>
                    </a:p>
                    <a:p>
                      <a:pPr algn="ctr"/>
                      <a:r>
                        <a:rPr lang="ru-RU" sz="1400" baseline="0" dirty="0" smtClean="0"/>
                        <a:t>От 50 до 80 – 2 балла</a:t>
                      </a:r>
                    </a:p>
                    <a:p>
                      <a:pPr algn="ctr"/>
                      <a:r>
                        <a:rPr lang="ru-RU" sz="1400" baseline="0" dirty="0" smtClean="0"/>
                        <a:t>Менее 50 -3 балла</a:t>
                      </a:r>
                      <a:endParaRPr lang="ru-RU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От 80</a:t>
                      </a:r>
                      <a:r>
                        <a:rPr lang="ru-RU" sz="1400" baseline="0" dirty="0" smtClean="0"/>
                        <a:t> до 120  и снижение на 30% – 1 балл</a:t>
                      </a:r>
                    </a:p>
                    <a:p>
                      <a:pPr algn="ctr"/>
                      <a:r>
                        <a:rPr lang="ru-RU" sz="1400" baseline="0" dirty="0" smtClean="0"/>
                        <a:t>От 50 до 80 – и снижение  - 3 балла</a:t>
                      </a:r>
                    </a:p>
                    <a:p>
                      <a:pPr algn="ctr"/>
                      <a:endParaRPr lang="ru-RU" sz="1400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400" b="1" dirty="0" smtClean="0"/>
                        <a:t>ПДФ</a:t>
                      </a:r>
                      <a:endParaRPr lang="ru-RU" sz="1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Умеренное повышение – 2 балла</a:t>
                      </a:r>
                    </a:p>
                    <a:p>
                      <a:pPr algn="ctr"/>
                      <a:r>
                        <a:rPr lang="ru-RU" sz="1400" dirty="0" smtClean="0"/>
                        <a:t>Выраженное повышение- 3 балла</a:t>
                      </a:r>
                      <a:endParaRPr lang="ru-RU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От 10 до 20 мкг/мл -1 балл</a:t>
                      </a:r>
                    </a:p>
                    <a:p>
                      <a:pPr algn="ctr"/>
                      <a:r>
                        <a:rPr lang="ru-RU" sz="1400" dirty="0" smtClean="0"/>
                        <a:t>От 20 до 40 мкг/мл – 2 балла</a:t>
                      </a:r>
                    </a:p>
                    <a:p>
                      <a:pPr algn="ctr"/>
                      <a:r>
                        <a:rPr lang="ru-RU" sz="1400" dirty="0" smtClean="0"/>
                        <a:t>Более 40 мкг/мл – 3 балла</a:t>
                      </a:r>
                      <a:endParaRPr lang="ru-RU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От 10 до 25 мкг/мл -1 балл</a:t>
                      </a:r>
                    </a:p>
                    <a:p>
                      <a:pPr algn="ctr"/>
                      <a:r>
                        <a:rPr lang="ru-RU" sz="1400" dirty="0" smtClean="0"/>
                        <a:t>Более</a:t>
                      </a:r>
                      <a:r>
                        <a:rPr lang="ru-RU" sz="1400" baseline="0" dirty="0" smtClean="0"/>
                        <a:t> </a:t>
                      </a:r>
                      <a:r>
                        <a:rPr lang="ru-RU" sz="1400" dirty="0" smtClean="0"/>
                        <a:t> 25 мкг/мл  – 3 балла</a:t>
                      </a:r>
                      <a:endParaRPr lang="ru-RU" sz="1400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400" b="1" dirty="0" smtClean="0"/>
                        <a:t>Фибриноген г/л</a:t>
                      </a:r>
                      <a:endParaRPr lang="ru-RU" sz="1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Менее 1,0 – 1 балл</a:t>
                      </a:r>
                      <a:endParaRPr lang="ru-RU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От 1 до 1,5  -1 балл</a:t>
                      </a:r>
                    </a:p>
                    <a:p>
                      <a:pPr algn="ctr"/>
                      <a:r>
                        <a:rPr lang="ru-RU" sz="1400" dirty="0" smtClean="0"/>
                        <a:t>Менее 1,0 – 2 балла</a:t>
                      </a:r>
                      <a:endParaRPr lang="ru-RU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Нет</a:t>
                      </a:r>
                      <a:endParaRPr lang="ru-RU" sz="1400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400" b="1" dirty="0" err="1" smtClean="0"/>
                        <a:t>Протромбиновое</a:t>
                      </a:r>
                      <a:r>
                        <a:rPr lang="ru-RU" sz="1400" b="1" dirty="0" smtClean="0"/>
                        <a:t> время</a:t>
                      </a:r>
                      <a:endParaRPr lang="ru-RU" sz="1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От 3 до 6 с – 1 балл</a:t>
                      </a:r>
                    </a:p>
                    <a:p>
                      <a:pPr algn="ctr"/>
                      <a:r>
                        <a:rPr lang="ru-RU" sz="1400" dirty="0" smtClean="0"/>
                        <a:t>Более 6 с – 2 балла</a:t>
                      </a:r>
                      <a:endParaRPr lang="ru-RU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1,25-1,67  -1 балла</a:t>
                      </a:r>
                    </a:p>
                    <a:p>
                      <a:pPr algn="ctr"/>
                      <a:r>
                        <a:rPr lang="ru-RU" sz="1400" dirty="0" smtClean="0"/>
                        <a:t>Более 1,67 – 2 балла</a:t>
                      </a:r>
                      <a:endParaRPr lang="ru-RU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Более 1,2 – 1 балл</a:t>
                      </a:r>
                      <a:endParaRPr lang="ru-RU" sz="1400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rgbClr val="0000FF"/>
                          </a:solidFill>
                        </a:rPr>
                        <a:t>Диагноз</a:t>
                      </a:r>
                      <a:endParaRPr lang="ru-RU" sz="1400" b="1" dirty="0">
                        <a:solidFill>
                          <a:srgbClr val="0000FF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rgbClr val="0000FF"/>
                          </a:solidFill>
                        </a:rPr>
                        <a:t>Боле 5 баллов</a:t>
                      </a:r>
                      <a:endParaRPr lang="ru-RU" sz="1400" b="1" dirty="0">
                        <a:solidFill>
                          <a:srgbClr val="0000FF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rgbClr val="0000FF"/>
                          </a:solidFill>
                        </a:rPr>
                        <a:t>Более 7 баллов</a:t>
                      </a:r>
                      <a:endParaRPr lang="ru-RU" sz="1400" b="1" dirty="0">
                        <a:solidFill>
                          <a:srgbClr val="0000FF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rgbClr val="0000FF"/>
                          </a:solidFill>
                        </a:rPr>
                        <a:t>Более 4 баллов</a:t>
                      </a:r>
                      <a:endParaRPr lang="ru-RU" sz="1400" b="1" dirty="0">
                        <a:solidFill>
                          <a:srgbClr val="0000FF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547358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Cutout trans="76000" numberOfShades="0"/>
                    </a14:imgEffect>
                    <a14:imgEffect>
                      <a14:sharpenSoften amount="16000"/>
                    </a14:imgEffect>
                    <a14:imgEffect>
                      <a14:brightnessContrast bright="2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16632"/>
            <a:ext cx="8438438" cy="54006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rmAutofit fontScale="90000"/>
          </a:bodyPr>
          <a:lstStyle/>
          <a:p>
            <a:r>
              <a:rPr lang="en-US" dirty="0"/>
              <a:t> </a:t>
            </a:r>
            <a:r>
              <a:rPr lang="ru-RU" b="1" dirty="0" smtClean="0">
                <a:solidFill>
                  <a:srgbClr val="0000FF"/>
                </a:solidFill>
              </a:rPr>
              <a:t>Что нам нужно</a:t>
            </a:r>
            <a:r>
              <a:rPr lang="en-US" b="1" dirty="0" smtClean="0">
                <a:solidFill>
                  <a:srgbClr val="0000FF"/>
                </a:solidFill>
              </a:rPr>
              <a:t> </a:t>
            </a:r>
            <a:r>
              <a:rPr lang="ru-RU" b="1" dirty="0" smtClean="0">
                <a:solidFill>
                  <a:srgbClr val="0000FF"/>
                </a:solidFill>
              </a:rPr>
              <a:t>сегодня?</a:t>
            </a:r>
            <a:endParaRPr lang="ru-RU" b="1" dirty="0">
              <a:solidFill>
                <a:srgbClr val="0000FF"/>
              </a:solidFill>
            </a:endParaRPr>
          </a:p>
        </p:txBody>
      </p:sp>
      <p:sp>
        <p:nvSpPr>
          <p:cNvPr id="7" name="Объект 6"/>
          <p:cNvSpPr>
            <a:spLocks noGrp="1"/>
          </p:cNvSpPr>
          <p:nvPr>
            <p:ph idx="1"/>
          </p:nvPr>
        </p:nvSpPr>
        <p:spPr>
          <a:xfrm>
            <a:off x="395536" y="1052736"/>
            <a:ext cx="8599046" cy="4525963"/>
          </a:xfrm>
        </p:spPr>
        <p:txBody>
          <a:bodyPr>
            <a:normAutofit fontScale="92500"/>
          </a:bodyPr>
          <a:lstStyle/>
          <a:p>
            <a:pPr>
              <a:lnSpc>
                <a:spcPct val="110000"/>
              </a:lnSpc>
              <a:spcBef>
                <a:spcPts val="1200"/>
              </a:spcBef>
            </a:pPr>
            <a:r>
              <a:rPr lang="ru-RU" sz="2800" b="1" dirty="0" smtClean="0"/>
              <a:t>Единство определений и критериев постановки диагноза коагулопатии и ДВС-синдрома</a:t>
            </a:r>
          </a:p>
          <a:p>
            <a:pPr>
              <a:lnSpc>
                <a:spcPct val="110000"/>
              </a:lnSpc>
              <a:spcBef>
                <a:spcPts val="1200"/>
              </a:spcBef>
            </a:pPr>
            <a:r>
              <a:rPr lang="ru-RU" sz="2800" b="1" dirty="0" smtClean="0"/>
              <a:t>Подготовка анестезиологов-реаниматологов по острым нарушениям системы гемостаза и трансфузиологии</a:t>
            </a:r>
          </a:p>
          <a:p>
            <a:pPr>
              <a:lnSpc>
                <a:spcPct val="110000"/>
              </a:lnSpc>
              <a:spcBef>
                <a:spcPts val="1200"/>
              </a:spcBef>
            </a:pPr>
            <a:r>
              <a:rPr lang="ru-RU" sz="2800" b="1" dirty="0" smtClean="0"/>
              <a:t>Внедрение общепринятых тестов для своевременной диагностики острых нарушений в системе гемостаза</a:t>
            </a:r>
          </a:p>
          <a:p>
            <a:pPr>
              <a:lnSpc>
                <a:spcPct val="110000"/>
              </a:lnSpc>
              <a:spcBef>
                <a:spcPts val="1200"/>
              </a:spcBef>
            </a:pPr>
            <a:r>
              <a:rPr lang="ru-RU" sz="2800" b="1" dirty="0" smtClean="0"/>
              <a:t>Внедрение алгоритма применения </a:t>
            </a:r>
            <a:r>
              <a:rPr lang="ru-RU" sz="2800" b="1" dirty="0" err="1" smtClean="0"/>
              <a:t>гемостатических</a:t>
            </a:r>
            <a:r>
              <a:rPr lang="ru-RU" sz="2800" b="1" dirty="0" smtClean="0"/>
              <a:t> препаратов и антикоагулянтов при критических состояниях</a:t>
            </a:r>
            <a:endParaRPr lang="ru-RU" sz="2800" b="1" dirty="0"/>
          </a:p>
        </p:txBody>
      </p:sp>
    </p:spTree>
    <p:extLst>
      <p:ext uri="{BB962C8B-B14F-4D97-AF65-F5344CB8AC3E}">
        <p14:creationId xmlns:p14="http://schemas.microsoft.com/office/powerpoint/2010/main" val="13877809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600" b="1" dirty="0">
                <a:solidFill>
                  <a:srgbClr val="0033CC"/>
                </a:solidFill>
              </a:rPr>
              <a:t>Дифференциальная диагностика </a:t>
            </a:r>
            <a:r>
              <a:rPr lang="ru-RU" sz="3600" b="1" dirty="0" smtClean="0">
                <a:solidFill>
                  <a:srgbClr val="0033CC"/>
                </a:solidFill>
              </a:rPr>
              <a:t>ДВС-синдрома:</a:t>
            </a:r>
            <a:endParaRPr lang="ru-RU" sz="3600" b="1" dirty="0">
              <a:solidFill>
                <a:srgbClr val="0033CC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b="1" dirty="0" smtClean="0"/>
              <a:t>Массивная </a:t>
            </a:r>
            <a:r>
              <a:rPr lang="ru-RU" b="1" dirty="0"/>
              <a:t>кровопотеря</a:t>
            </a:r>
          </a:p>
          <a:p>
            <a:r>
              <a:rPr lang="ru-RU" b="1" dirty="0"/>
              <a:t>Тромботическая микроангиопатия</a:t>
            </a:r>
          </a:p>
          <a:p>
            <a:r>
              <a:rPr lang="ru-RU" b="1" dirty="0"/>
              <a:t>Гепарин-индуцированной </a:t>
            </a:r>
            <a:r>
              <a:rPr lang="ru-RU" b="1" dirty="0" smtClean="0"/>
              <a:t>тромбоцитопения</a:t>
            </a:r>
            <a:endParaRPr lang="ru-RU" b="1" dirty="0"/>
          </a:p>
          <a:p>
            <a:r>
              <a:rPr lang="ru-RU" b="1" dirty="0" smtClean="0"/>
              <a:t>Дефицит витамина </a:t>
            </a:r>
            <a:r>
              <a:rPr lang="ru-RU" b="1" dirty="0"/>
              <a:t>K </a:t>
            </a:r>
          </a:p>
          <a:p>
            <a:r>
              <a:rPr lang="ru-RU" b="1" dirty="0" smtClean="0"/>
              <a:t>Печеночная </a:t>
            </a:r>
            <a:r>
              <a:rPr lang="ru-RU" b="1" dirty="0"/>
              <a:t>недостаточность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8224" y="4365104"/>
            <a:ext cx="2141984" cy="2141984"/>
          </a:xfrm>
          <a:prstGeom prst="rect">
            <a:avLst/>
          </a:prstGeom>
          <a:effectLst>
            <a:softEdge rad="127000"/>
          </a:effectLst>
        </p:spPr>
      </p:pic>
    </p:spTree>
    <p:extLst>
      <p:ext uri="{BB962C8B-B14F-4D97-AF65-F5344CB8AC3E}">
        <p14:creationId xmlns:p14="http://schemas.microsoft.com/office/powerpoint/2010/main" val="12043357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347864" y="448046"/>
            <a:ext cx="2304256" cy="510778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FF0000"/>
                </a:solidFill>
              </a:rPr>
              <a:t>Кровопотеря</a:t>
            </a:r>
            <a:endParaRPr lang="ru-RU" sz="2400" b="1" dirty="0">
              <a:solidFill>
                <a:srgbClr val="FF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372200" y="488203"/>
            <a:ext cx="1944216" cy="510778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FF0000"/>
                </a:solidFill>
              </a:rPr>
              <a:t>Массивная</a:t>
            </a:r>
            <a:endParaRPr lang="ru-RU" sz="2400" b="1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55576" y="509601"/>
            <a:ext cx="1927267" cy="510778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FF0000"/>
                </a:solidFill>
              </a:rPr>
              <a:t>Умеренная</a:t>
            </a:r>
            <a:endParaRPr lang="ru-RU" sz="2400" b="1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339753" y="2593574"/>
            <a:ext cx="3888432" cy="1530191"/>
          </a:xfrm>
          <a:prstGeom prst="roundRect">
            <a:avLst>
              <a:gd name="adj" fmla="val 11643"/>
            </a:avLst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00FF"/>
                </a:solidFill>
              </a:rPr>
              <a:t>Плазмозаменители </a:t>
            </a:r>
            <a:r>
              <a:rPr lang="ru-RU" b="1" dirty="0" smtClean="0">
                <a:solidFill>
                  <a:srgbClr val="0000FF"/>
                </a:solidFill>
              </a:rPr>
              <a:t>(Коллоиды, кристаллоиды)</a:t>
            </a:r>
          </a:p>
          <a:p>
            <a:pPr algn="ctr"/>
            <a:r>
              <a:rPr lang="ru-RU" b="1" dirty="0" smtClean="0">
                <a:solidFill>
                  <a:srgbClr val="0000FF"/>
                </a:solidFill>
              </a:rPr>
              <a:t>Не менее 200% от объема кровопотери</a:t>
            </a:r>
            <a:endParaRPr lang="ru-RU" b="1" dirty="0">
              <a:solidFill>
                <a:srgbClr val="0000FF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51520" y="1556791"/>
            <a:ext cx="3649765" cy="473631"/>
          </a:xfrm>
          <a:prstGeom prst="roundRect">
            <a:avLst>
              <a:gd name="adj" fmla="val 27697"/>
            </a:avLst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0000FF"/>
                </a:solidFill>
              </a:rPr>
              <a:t>Нет шока, коагулопатии</a:t>
            </a:r>
            <a:endParaRPr lang="ru-RU" sz="1600" b="1" dirty="0">
              <a:solidFill>
                <a:srgbClr val="0000FF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858155" y="1556792"/>
            <a:ext cx="2993326" cy="473631"/>
          </a:xfrm>
          <a:prstGeom prst="roundRect">
            <a:avLst>
              <a:gd name="adj" fmla="val 27697"/>
            </a:avLst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0000FF"/>
                </a:solidFill>
              </a:rPr>
              <a:t>Шок , </a:t>
            </a:r>
            <a:r>
              <a:rPr lang="ru-RU" sz="2000" b="1" dirty="0" err="1" smtClean="0">
                <a:solidFill>
                  <a:srgbClr val="0000FF"/>
                </a:solidFill>
              </a:rPr>
              <a:t>коагулопатия</a:t>
            </a:r>
            <a:endParaRPr lang="ru-RU" sz="1600" b="1" dirty="0">
              <a:solidFill>
                <a:srgbClr val="0000FF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77029" y="3467969"/>
            <a:ext cx="2448271" cy="1092994"/>
          </a:xfrm>
          <a:prstGeom prst="roundRect">
            <a:avLst>
              <a:gd name="adj" fmla="val 27697"/>
            </a:avLst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FF0000"/>
                </a:solidFill>
              </a:rPr>
              <a:t>Компоненты крови по строгим показаниям</a:t>
            </a:r>
            <a:endParaRPr lang="ru-RU" sz="1400" b="1" dirty="0">
              <a:solidFill>
                <a:srgbClr val="FF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372201" y="2580413"/>
            <a:ext cx="2558242" cy="1092994"/>
          </a:xfrm>
          <a:prstGeom prst="roundRect">
            <a:avLst>
              <a:gd name="adj" fmla="val 27697"/>
            </a:avLst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FF0000"/>
                </a:solidFill>
              </a:rPr>
              <a:t>Антифибринолитики Компоненты крови как можно быстрее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832390" y="5202457"/>
            <a:ext cx="4098053" cy="910828"/>
          </a:xfrm>
          <a:prstGeom prst="roundRect">
            <a:avLst>
              <a:gd name="adj" fmla="val 27697"/>
            </a:avLst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rgbClr val="FF0000"/>
                </a:solidFill>
              </a:rPr>
              <a:t>Эр :  СЗП : </a:t>
            </a:r>
            <a:r>
              <a:rPr lang="ru-RU" sz="1600" b="1" dirty="0" err="1" smtClean="0">
                <a:solidFill>
                  <a:srgbClr val="FF0000"/>
                </a:solidFill>
              </a:rPr>
              <a:t>Тр</a:t>
            </a:r>
            <a:r>
              <a:rPr lang="ru-RU" sz="1600" b="1" dirty="0" smtClean="0">
                <a:solidFill>
                  <a:srgbClr val="FF0000"/>
                </a:solidFill>
              </a:rPr>
              <a:t> : Крио – 1 : 1 : 1 : 1</a:t>
            </a:r>
          </a:p>
          <a:p>
            <a:pPr algn="ctr"/>
            <a:r>
              <a:rPr lang="ru-RU" sz="1400" b="1" dirty="0" smtClean="0">
                <a:solidFill>
                  <a:srgbClr val="FF0000"/>
                </a:solidFill>
              </a:rPr>
              <a:t>Факторы (Коагил 7) и концентраты факторов свертывания (Протромплекс)</a:t>
            </a:r>
            <a:endParaRPr lang="ru-RU" sz="1400" b="1" dirty="0">
              <a:solidFill>
                <a:srgbClr val="FF0000"/>
              </a:solidFill>
            </a:endParaRPr>
          </a:p>
        </p:txBody>
      </p:sp>
      <p:cxnSp>
        <p:nvCxnSpPr>
          <p:cNvPr id="14" name="Прямая со стрелкой 13"/>
          <p:cNvCxnSpPr/>
          <p:nvPr/>
        </p:nvCxnSpPr>
        <p:spPr>
          <a:xfrm flipH="1">
            <a:off x="2690697" y="737487"/>
            <a:ext cx="657167" cy="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 стрелкой 14"/>
          <p:cNvCxnSpPr/>
          <p:nvPr/>
        </p:nvCxnSpPr>
        <p:spPr>
          <a:xfrm>
            <a:off x="5652120" y="764990"/>
            <a:ext cx="720080" cy="1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 стрелкой 17"/>
          <p:cNvCxnSpPr/>
          <p:nvPr/>
        </p:nvCxnSpPr>
        <p:spPr>
          <a:xfrm flipH="1">
            <a:off x="1719209" y="1026928"/>
            <a:ext cx="1" cy="529864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 стрелкой 20"/>
          <p:cNvCxnSpPr/>
          <p:nvPr/>
        </p:nvCxnSpPr>
        <p:spPr>
          <a:xfrm flipH="1">
            <a:off x="1736836" y="2134533"/>
            <a:ext cx="1" cy="1333436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 стрелкой 22"/>
          <p:cNvCxnSpPr/>
          <p:nvPr/>
        </p:nvCxnSpPr>
        <p:spPr>
          <a:xfrm flipH="1">
            <a:off x="3057397" y="2134533"/>
            <a:ext cx="7854" cy="459041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 стрелкой 24"/>
          <p:cNvCxnSpPr/>
          <p:nvPr/>
        </p:nvCxnSpPr>
        <p:spPr>
          <a:xfrm flipH="1">
            <a:off x="7344306" y="1026928"/>
            <a:ext cx="1" cy="529864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 стрелкой 25"/>
          <p:cNvCxnSpPr/>
          <p:nvPr/>
        </p:nvCxnSpPr>
        <p:spPr>
          <a:xfrm flipH="1">
            <a:off x="6073684" y="2103289"/>
            <a:ext cx="2" cy="490285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 стрелкой 28"/>
          <p:cNvCxnSpPr/>
          <p:nvPr/>
        </p:nvCxnSpPr>
        <p:spPr>
          <a:xfrm flipH="1">
            <a:off x="7355425" y="2103289"/>
            <a:ext cx="1" cy="437197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Прямая со стрелкой 30"/>
          <p:cNvCxnSpPr/>
          <p:nvPr/>
        </p:nvCxnSpPr>
        <p:spPr>
          <a:xfrm flipH="1">
            <a:off x="7452320" y="3714320"/>
            <a:ext cx="1" cy="529864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TextBox 43"/>
          <p:cNvSpPr txBox="1"/>
          <p:nvPr/>
        </p:nvSpPr>
        <p:spPr>
          <a:xfrm>
            <a:off x="6239655" y="4244184"/>
            <a:ext cx="2520278" cy="692229"/>
          </a:xfrm>
          <a:prstGeom prst="roundRect">
            <a:avLst>
              <a:gd name="adj" fmla="val 27697"/>
            </a:avLst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rgbClr val="FF0000"/>
                </a:solidFill>
              </a:rPr>
              <a:t>Протокол массивной трансфузии</a:t>
            </a:r>
          </a:p>
        </p:txBody>
      </p:sp>
      <p:cxnSp>
        <p:nvCxnSpPr>
          <p:cNvPr id="45" name="Прямая со стрелкой 44"/>
          <p:cNvCxnSpPr/>
          <p:nvPr/>
        </p:nvCxnSpPr>
        <p:spPr>
          <a:xfrm flipH="1">
            <a:off x="7452320" y="4936413"/>
            <a:ext cx="10858" cy="264932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6561" y="4954721"/>
            <a:ext cx="1239455" cy="17916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941024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11560" y="745540"/>
            <a:ext cx="83529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00FF"/>
                </a:solidFill>
              </a:rPr>
              <a:t>Агрессивная инфузия </a:t>
            </a:r>
            <a:r>
              <a:rPr lang="ru-RU" sz="2400" b="1" dirty="0" err="1" smtClean="0">
                <a:solidFill>
                  <a:srgbClr val="0000FF"/>
                </a:solidFill>
              </a:rPr>
              <a:t>плазмозаменителей</a:t>
            </a:r>
            <a:r>
              <a:rPr lang="ru-RU" sz="2400" b="1" dirty="0" smtClean="0">
                <a:solidFill>
                  <a:srgbClr val="0000FF"/>
                </a:solidFill>
              </a:rPr>
              <a:t> 30-40 мл/кг</a:t>
            </a:r>
            <a:endParaRPr lang="ru-RU" sz="2400" b="1" dirty="0">
              <a:solidFill>
                <a:srgbClr val="0000FF"/>
              </a:solidFill>
            </a:endParaRPr>
          </a:p>
        </p:txBody>
      </p:sp>
      <p:cxnSp>
        <p:nvCxnSpPr>
          <p:cNvPr id="4" name="Прямая со стрелкой 3"/>
          <p:cNvCxnSpPr/>
          <p:nvPr/>
        </p:nvCxnSpPr>
        <p:spPr>
          <a:xfrm>
            <a:off x="4427984" y="1268760"/>
            <a:ext cx="0" cy="36004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1565843" y="1621711"/>
            <a:ext cx="6132563" cy="1123712"/>
          </a:xfrm>
          <a:prstGeom prst="roundRect">
            <a:avLst/>
          </a:prstGeom>
          <a:solidFill>
            <a:srgbClr val="CCECFF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FF0000"/>
                </a:solidFill>
              </a:rPr>
              <a:t>Антифибринолитики                                                            Протокол массивной трансфузии                                эритроциты : плазма : тромбоциты: Крио -   1:1:1:1</a:t>
            </a:r>
            <a:endParaRPr lang="ru-RU" sz="2000" b="1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851950" y="3397959"/>
            <a:ext cx="280831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FF0000"/>
                </a:solidFill>
              </a:rPr>
              <a:t>Оптимально в первые 2 ч</a:t>
            </a:r>
            <a:endParaRPr lang="ru-RU" sz="2400" b="1" dirty="0">
              <a:solidFill>
                <a:srgbClr val="FF0000"/>
              </a:solidFill>
            </a:endParaRPr>
          </a:p>
        </p:txBody>
      </p:sp>
      <p:cxnSp>
        <p:nvCxnSpPr>
          <p:cNvPr id="8" name="Прямая со стрелкой 7"/>
          <p:cNvCxnSpPr>
            <a:endCxn id="7" idx="0"/>
          </p:cNvCxnSpPr>
          <p:nvPr/>
        </p:nvCxnSpPr>
        <p:spPr>
          <a:xfrm>
            <a:off x="7233588" y="2767094"/>
            <a:ext cx="22518" cy="630865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 стрелкой 8"/>
          <p:cNvCxnSpPr/>
          <p:nvPr/>
        </p:nvCxnSpPr>
        <p:spPr>
          <a:xfrm>
            <a:off x="2525075" y="2767094"/>
            <a:ext cx="0" cy="36004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1088889" y="3082526"/>
            <a:ext cx="27723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/>
              <a:t>Нет возможности</a:t>
            </a:r>
            <a:endParaRPr lang="ru-RU" sz="20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249604" y="4208893"/>
            <a:ext cx="489654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00FF"/>
                </a:solidFill>
              </a:rPr>
              <a:t>Ранее подключение </a:t>
            </a:r>
            <a:r>
              <a:rPr lang="ru-RU" sz="2400" b="1" dirty="0" err="1" smtClean="0">
                <a:solidFill>
                  <a:srgbClr val="0000FF"/>
                </a:solidFill>
              </a:rPr>
              <a:t>вазопрессоров</a:t>
            </a:r>
            <a:r>
              <a:rPr lang="ru-RU" sz="2400" b="1" dirty="0" smtClean="0">
                <a:solidFill>
                  <a:srgbClr val="0000FF"/>
                </a:solidFill>
              </a:rPr>
              <a:t> </a:t>
            </a:r>
            <a:r>
              <a:rPr lang="ru-RU" sz="2000" b="1" dirty="0" smtClean="0">
                <a:solidFill>
                  <a:srgbClr val="0000FF"/>
                </a:solidFill>
              </a:rPr>
              <a:t>(Норадреналин)</a:t>
            </a:r>
            <a:endParaRPr lang="ru-RU" sz="2000" b="1" dirty="0">
              <a:solidFill>
                <a:srgbClr val="0000FF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15650" y="5411915"/>
            <a:ext cx="3600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00FF"/>
                </a:solidFill>
              </a:rPr>
              <a:t>Титрование </a:t>
            </a:r>
            <a:r>
              <a:rPr lang="ru-RU" sz="2400" b="1" dirty="0" err="1" smtClean="0">
                <a:solidFill>
                  <a:srgbClr val="0000FF"/>
                </a:solidFill>
              </a:rPr>
              <a:t>инфузии</a:t>
            </a:r>
            <a:endParaRPr lang="ru-RU" sz="2400" b="1" dirty="0">
              <a:solidFill>
                <a:srgbClr val="0000FF"/>
              </a:solidFill>
            </a:endParaRPr>
          </a:p>
        </p:txBody>
      </p:sp>
      <p:cxnSp>
        <p:nvCxnSpPr>
          <p:cNvPr id="13" name="Прямая со стрелкой 12"/>
          <p:cNvCxnSpPr/>
          <p:nvPr/>
        </p:nvCxnSpPr>
        <p:spPr>
          <a:xfrm>
            <a:off x="2513079" y="3848853"/>
            <a:ext cx="0" cy="36004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 стрелкой 13"/>
          <p:cNvCxnSpPr/>
          <p:nvPr/>
        </p:nvCxnSpPr>
        <p:spPr>
          <a:xfrm>
            <a:off x="2526596" y="5039890"/>
            <a:ext cx="0" cy="36004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/>
          <p:cNvSpPr txBox="1"/>
          <p:nvPr/>
        </p:nvSpPr>
        <p:spPr>
          <a:xfrm>
            <a:off x="1967829" y="182262"/>
            <a:ext cx="53285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</a:rPr>
              <a:t>Массивная кровопотеря</a:t>
            </a:r>
            <a:endParaRPr lang="ru-RU" sz="3200" b="1" dirty="0">
              <a:solidFill>
                <a:srgbClr val="FF00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17754" y="3502606"/>
            <a:ext cx="467027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/>
              <a:t>Нет стабилизации гемодинамики</a:t>
            </a:r>
            <a:endParaRPr lang="ru-RU" sz="2000" b="1" dirty="0"/>
          </a:p>
        </p:txBody>
      </p:sp>
    </p:spTree>
    <p:extLst>
      <p:ext uri="{BB962C8B-B14F-4D97-AF65-F5344CB8AC3E}">
        <p14:creationId xmlns:p14="http://schemas.microsoft.com/office/powerpoint/2010/main" val="30568794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0063" y="1804748"/>
            <a:ext cx="5783378" cy="4337534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sp>
        <p:nvSpPr>
          <p:cNvPr id="6" name="Скругленная прямоугольная выноска 5"/>
          <p:cNvSpPr/>
          <p:nvPr/>
        </p:nvSpPr>
        <p:spPr>
          <a:xfrm>
            <a:off x="395536" y="4690793"/>
            <a:ext cx="2294116" cy="1099512"/>
          </a:xfrm>
          <a:prstGeom prst="wedgeRoundRectCallout">
            <a:avLst>
              <a:gd name="adj1" fmla="val 74242"/>
              <a:gd name="adj2" fmla="val -49018"/>
              <a:gd name="adj3" fmla="val 16667"/>
            </a:avLst>
          </a:prstGeom>
          <a:solidFill>
            <a:schemeClr val="accent3">
              <a:lumMod val="20000"/>
              <a:lumOff val="80000"/>
            </a:schemeClr>
          </a:solidFill>
          <a:ln w="3175">
            <a:solidFill>
              <a:schemeClr val="tx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600" b="1" dirty="0" smtClean="0">
                <a:solidFill>
                  <a:schemeClr val="tx1"/>
                </a:solidFill>
              </a:rPr>
              <a:t>Фибриноген</a:t>
            </a:r>
          </a:p>
          <a:p>
            <a:pPr algn="ctr">
              <a:defRPr/>
            </a:pPr>
            <a:r>
              <a:rPr lang="ru-RU" b="1" dirty="0" err="1" smtClean="0">
                <a:solidFill>
                  <a:srgbClr val="FF0000"/>
                </a:solidFill>
              </a:rPr>
              <a:t>Криопреципитат</a:t>
            </a:r>
            <a:endParaRPr lang="ru-RU" b="1" dirty="0" smtClean="0">
              <a:solidFill>
                <a:srgbClr val="FF0000"/>
              </a:solidFill>
            </a:endParaRPr>
          </a:p>
          <a:p>
            <a:pPr algn="ctr">
              <a:defRPr/>
            </a:pPr>
            <a:r>
              <a:rPr lang="ru-RU" sz="1400" b="1" dirty="0" smtClean="0">
                <a:solidFill>
                  <a:schemeClr val="tx1"/>
                </a:solidFill>
              </a:rPr>
              <a:t>СЗП</a:t>
            </a:r>
          </a:p>
          <a:p>
            <a:pPr algn="ctr">
              <a:defRPr/>
            </a:pPr>
            <a:r>
              <a:rPr lang="ru-RU" sz="1400" b="1" dirty="0" smtClean="0">
                <a:solidFill>
                  <a:schemeClr val="tx1"/>
                </a:solidFill>
              </a:rPr>
              <a:t>Витамин К</a:t>
            </a:r>
            <a:endParaRPr lang="ru-RU" sz="1400" b="1" dirty="0">
              <a:solidFill>
                <a:schemeClr val="tx1"/>
              </a:solidFill>
            </a:endParaRPr>
          </a:p>
        </p:txBody>
      </p:sp>
      <p:sp>
        <p:nvSpPr>
          <p:cNvPr id="8" name="Скругленная прямоугольная выноска 7"/>
          <p:cNvSpPr/>
          <p:nvPr/>
        </p:nvSpPr>
        <p:spPr>
          <a:xfrm>
            <a:off x="149529" y="3662816"/>
            <a:ext cx="1872212" cy="621398"/>
          </a:xfrm>
          <a:prstGeom prst="wedgeRoundRectCallout">
            <a:avLst>
              <a:gd name="adj1" fmla="val 57105"/>
              <a:gd name="adj2" fmla="val -79200"/>
              <a:gd name="adj3" fmla="val 16667"/>
            </a:avLst>
          </a:prstGeom>
          <a:solidFill>
            <a:schemeClr val="accent3">
              <a:lumMod val="20000"/>
              <a:lumOff val="80000"/>
            </a:schemeClr>
          </a:solidFill>
          <a:ln w="3175">
            <a:solidFill>
              <a:schemeClr val="tx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 err="1" smtClean="0">
                <a:solidFill>
                  <a:srgbClr val="FF0000"/>
                </a:solidFill>
              </a:rPr>
              <a:t>Тромбомасса</a:t>
            </a:r>
            <a:r>
              <a:rPr lang="ru-RU" b="1" dirty="0" smtClean="0">
                <a:solidFill>
                  <a:srgbClr val="FF0000"/>
                </a:solidFill>
              </a:rPr>
              <a:t> </a:t>
            </a:r>
          </a:p>
          <a:p>
            <a:pPr algn="ctr">
              <a:defRPr/>
            </a:pPr>
            <a:r>
              <a:rPr lang="ru-RU" sz="1400" b="1" dirty="0" smtClean="0">
                <a:solidFill>
                  <a:schemeClr val="tx1"/>
                </a:solidFill>
              </a:rPr>
              <a:t>Ф. </a:t>
            </a:r>
            <a:r>
              <a:rPr lang="ru-RU" sz="1400" b="1" dirty="0" err="1" smtClean="0">
                <a:solidFill>
                  <a:schemeClr val="tx1"/>
                </a:solidFill>
              </a:rPr>
              <a:t>Виллебранда</a:t>
            </a:r>
            <a:endParaRPr lang="ru-RU" sz="1400" b="1" dirty="0">
              <a:solidFill>
                <a:schemeClr val="tx1"/>
              </a:solidFill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339147" y="785171"/>
            <a:ext cx="1111568" cy="468932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 w="3175">
            <a:solidFill>
              <a:schemeClr val="tx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800" b="1" dirty="0" smtClean="0">
                <a:solidFill>
                  <a:srgbClr val="FF0000"/>
                </a:solidFill>
              </a:rPr>
              <a:t>СЗП</a:t>
            </a:r>
            <a:endParaRPr lang="ru-RU" sz="2800" b="1" dirty="0">
              <a:solidFill>
                <a:srgbClr val="FF0000"/>
              </a:solidFill>
            </a:endParaRPr>
          </a:p>
        </p:txBody>
      </p:sp>
      <p:sp>
        <p:nvSpPr>
          <p:cNvPr id="21" name="Скругленная прямоугольная выноска 20"/>
          <p:cNvSpPr/>
          <p:nvPr/>
        </p:nvSpPr>
        <p:spPr>
          <a:xfrm>
            <a:off x="6156176" y="3671698"/>
            <a:ext cx="2654531" cy="432048"/>
          </a:xfrm>
          <a:prstGeom prst="wedgeRoundRectCallout">
            <a:avLst>
              <a:gd name="adj1" fmla="val -40394"/>
              <a:gd name="adj2" fmla="val 183410"/>
              <a:gd name="adj3" fmla="val 16667"/>
            </a:avLst>
          </a:prstGeom>
          <a:solidFill>
            <a:schemeClr val="accent3">
              <a:lumMod val="20000"/>
              <a:lumOff val="80000"/>
            </a:schemeClr>
          </a:solidFill>
          <a:ln w="3175">
            <a:solidFill>
              <a:schemeClr val="tx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 err="1" smtClean="0">
                <a:solidFill>
                  <a:srgbClr val="FF0000"/>
                </a:solidFill>
              </a:rPr>
              <a:t>Антифибринолитики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14" name="Правая фигурная скобка 13"/>
          <p:cNvSpPr/>
          <p:nvPr/>
        </p:nvSpPr>
        <p:spPr>
          <a:xfrm rot="16200000">
            <a:off x="4790915" y="-1005206"/>
            <a:ext cx="208032" cy="4966341"/>
          </a:xfrm>
          <a:prstGeom prst="rightBrace">
            <a:avLst>
              <a:gd name="adj1" fmla="val 55365"/>
              <a:gd name="adj2" fmla="val 50000"/>
            </a:avLst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149529" y="188640"/>
            <a:ext cx="269427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00FF"/>
                </a:solidFill>
              </a:rPr>
              <a:t>Минимальный вариант</a:t>
            </a:r>
            <a:endParaRPr lang="ru-RU" sz="2400" b="1" dirty="0">
              <a:solidFill>
                <a:srgbClr val="0000FF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6012160" y="332656"/>
            <a:ext cx="28803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</a:rPr>
              <a:t>Приказ МЗ № 183</a:t>
            </a:r>
            <a:endParaRPr lang="ru-RU" sz="2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10261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2420888"/>
            <a:ext cx="8721636" cy="26265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512" y="5229200"/>
            <a:ext cx="7745757" cy="12961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1" y="188640"/>
            <a:ext cx="3249929" cy="20111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3" name="Прямая соединительная линия 2"/>
          <p:cNvCxnSpPr/>
          <p:nvPr/>
        </p:nvCxnSpPr>
        <p:spPr>
          <a:xfrm>
            <a:off x="107504" y="2708920"/>
            <a:ext cx="2304256" cy="0"/>
          </a:xfrm>
          <a:prstGeom prst="line">
            <a:avLst/>
          </a:prstGeom>
          <a:ln w="38100">
            <a:solidFill>
              <a:srgbClr val="D6009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/>
          <p:cNvCxnSpPr/>
          <p:nvPr/>
        </p:nvCxnSpPr>
        <p:spPr>
          <a:xfrm>
            <a:off x="179511" y="4437112"/>
            <a:ext cx="3816425" cy="0"/>
          </a:xfrm>
          <a:prstGeom prst="line">
            <a:avLst/>
          </a:prstGeom>
          <a:ln w="38100">
            <a:solidFill>
              <a:srgbClr val="D6009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123350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1361" y="2140232"/>
            <a:ext cx="4821009" cy="3615757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sp>
        <p:nvSpPr>
          <p:cNvPr id="4" name="Скругленная прямоугольная выноска 3"/>
          <p:cNvSpPr/>
          <p:nvPr/>
        </p:nvSpPr>
        <p:spPr>
          <a:xfrm>
            <a:off x="656995" y="1543247"/>
            <a:ext cx="1542754" cy="625569"/>
          </a:xfrm>
          <a:prstGeom prst="wedgeRoundRectCallout">
            <a:avLst>
              <a:gd name="adj1" fmla="val 120042"/>
              <a:gd name="adj2" fmla="val 116072"/>
              <a:gd name="adj3" fmla="val 16667"/>
            </a:avLst>
          </a:prstGeom>
          <a:solidFill>
            <a:schemeClr val="accent3">
              <a:lumMod val="20000"/>
              <a:lumOff val="80000"/>
            </a:schemeClr>
          </a:solidFill>
          <a:ln w="3175">
            <a:solidFill>
              <a:schemeClr val="tx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 smtClean="0">
                <a:solidFill>
                  <a:srgbClr val="FF0000"/>
                </a:solidFill>
              </a:rPr>
              <a:t>Фактор </a:t>
            </a:r>
            <a:r>
              <a:rPr lang="en-US" b="1" dirty="0" smtClean="0">
                <a:solidFill>
                  <a:srgbClr val="FF0000"/>
                </a:solidFill>
              </a:rPr>
              <a:t>VII</a:t>
            </a:r>
            <a:r>
              <a:rPr lang="ru-RU" b="1" dirty="0" smtClean="0">
                <a:solidFill>
                  <a:srgbClr val="FF0000"/>
                </a:solidFill>
              </a:rPr>
              <a:t> – Коагил 7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6" name="Скругленная прямоугольная выноска 5"/>
          <p:cNvSpPr/>
          <p:nvPr/>
        </p:nvSpPr>
        <p:spPr>
          <a:xfrm>
            <a:off x="281314" y="5013176"/>
            <a:ext cx="2294116" cy="1099512"/>
          </a:xfrm>
          <a:prstGeom prst="wedgeRoundRectCallout">
            <a:avLst>
              <a:gd name="adj1" fmla="val 99353"/>
              <a:gd name="adj2" fmla="val -88105"/>
              <a:gd name="adj3" fmla="val 16667"/>
            </a:avLst>
          </a:prstGeom>
          <a:solidFill>
            <a:schemeClr val="accent3">
              <a:lumMod val="20000"/>
              <a:lumOff val="80000"/>
            </a:schemeClr>
          </a:solidFill>
          <a:ln w="3175">
            <a:solidFill>
              <a:schemeClr val="tx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600" b="1" dirty="0" smtClean="0">
                <a:solidFill>
                  <a:schemeClr val="tx1"/>
                </a:solidFill>
              </a:rPr>
              <a:t>Фибриноген</a:t>
            </a:r>
          </a:p>
          <a:p>
            <a:pPr algn="ctr">
              <a:defRPr/>
            </a:pPr>
            <a:r>
              <a:rPr lang="ru-RU" b="1" dirty="0" err="1" smtClean="0">
                <a:solidFill>
                  <a:srgbClr val="FF0000"/>
                </a:solidFill>
              </a:rPr>
              <a:t>Криопреципитат</a:t>
            </a:r>
            <a:endParaRPr lang="ru-RU" b="1" dirty="0" smtClean="0">
              <a:solidFill>
                <a:srgbClr val="FF0000"/>
              </a:solidFill>
            </a:endParaRPr>
          </a:p>
          <a:p>
            <a:pPr algn="ctr">
              <a:defRPr/>
            </a:pPr>
            <a:r>
              <a:rPr lang="ru-RU" sz="1400" b="1" dirty="0" smtClean="0">
                <a:solidFill>
                  <a:schemeClr val="tx1"/>
                </a:solidFill>
              </a:rPr>
              <a:t>СЗП</a:t>
            </a:r>
          </a:p>
          <a:p>
            <a:pPr algn="ctr">
              <a:defRPr/>
            </a:pPr>
            <a:r>
              <a:rPr lang="ru-RU" sz="1400" b="1" dirty="0" smtClean="0">
                <a:solidFill>
                  <a:schemeClr val="tx1"/>
                </a:solidFill>
              </a:rPr>
              <a:t>Витамин К</a:t>
            </a:r>
            <a:endParaRPr lang="ru-RU" sz="1400" b="1" dirty="0">
              <a:solidFill>
                <a:schemeClr val="tx1"/>
              </a:solidFill>
            </a:endParaRPr>
          </a:p>
        </p:txBody>
      </p:sp>
      <p:sp>
        <p:nvSpPr>
          <p:cNvPr id="7" name="Скругленная прямоугольная выноска 6"/>
          <p:cNvSpPr/>
          <p:nvPr/>
        </p:nvSpPr>
        <p:spPr>
          <a:xfrm>
            <a:off x="2321361" y="1070835"/>
            <a:ext cx="3816424" cy="432137"/>
          </a:xfrm>
          <a:prstGeom prst="wedgeRoundRectCallout">
            <a:avLst>
              <a:gd name="adj1" fmla="val -21611"/>
              <a:gd name="adj2" fmla="val 223477"/>
              <a:gd name="adj3" fmla="val 16667"/>
            </a:avLst>
          </a:prstGeom>
          <a:solidFill>
            <a:schemeClr val="accent3">
              <a:lumMod val="20000"/>
              <a:lumOff val="80000"/>
            </a:schemeClr>
          </a:solidFill>
          <a:ln w="3175">
            <a:solidFill>
              <a:schemeClr val="tx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 smtClean="0">
                <a:solidFill>
                  <a:srgbClr val="FF0000"/>
                </a:solidFill>
              </a:rPr>
              <a:t>Протромплекс 600 – 4 фактора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8" name="Скругленная прямоугольная выноска 7"/>
          <p:cNvSpPr/>
          <p:nvPr/>
        </p:nvSpPr>
        <p:spPr>
          <a:xfrm>
            <a:off x="656995" y="3926507"/>
            <a:ext cx="1872212" cy="621398"/>
          </a:xfrm>
          <a:prstGeom prst="wedgeRoundRectCallout">
            <a:avLst>
              <a:gd name="adj1" fmla="val 57105"/>
              <a:gd name="adj2" fmla="val -79200"/>
              <a:gd name="adj3" fmla="val 16667"/>
            </a:avLst>
          </a:prstGeom>
          <a:solidFill>
            <a:schemeClr val="accent3">
              <a:lumMod val="20000"/>
              <a:lumOff val="80000"/>
            </a:schemeClr>
          </a:solidFill>
          <a:ln w="3175">
            <a:solidFill>
              <a:schemeClr val="tx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 err="1" smtClean="0">
                <a:solidFill>
                  <a:srgbClr val="FF0000"/>
                </a:solidFill>
              </a:rPr>
              <a:t>Тромбомасса</a:t>
            </a:r>
            <a:r>
              <a:rPr lang="ru-RU" b="1" dirty="0" smtClean="0">
                <a:solidFill>
                  <a:srgbClr val="FF0000"/>
                </a:solidFill>
              </a:rPr>
              <a:t> </a:t>
            </a:r>
          </a:p>
          <a:p>
            <a:pPr algn="ctr">
              <a:defRPr/>
            </a:pPr>
            <a:r>
              <a:rPr lang="ru-RU" sz="1400" b="1" dirty="0" smtClean="0">
                <a:solidFill>
                  <a:schemeClr val="tx1"/>
                </a:solidFill>
              </a:rPr>
              <a:t>Ф. </a:t>
            </a:r>
            <a:r>
              <a:rPr lang="ru-RU" sz="1400" b="1" dirty="0" err="1" smtClean="0">
                <a:solidFill>
                  <a:schemeClr val="tx1"/>
                </a:solidFill>
              </a:rPr>
              <a:t>Виллебранда</a:t>
            </a:r>
            <a:endParaRPr lang="ru-RU" sz="1400" b="1" dirty="0">
              <a:solidFill>
                <a:schemeClr val="tx1"/>
              </a:solidFill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339156" y="224903"/>
            <a:ext cx="1111568" cy="468932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 w="3175">
            <a:solidFill>
              <a:schemeClr val="tx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800" b="1" dirty="0" smtClean="0">
                <a:solidFill>
                  <a:srgbClr val="FF0000"/>
                </a:solidFill>
              </a:rPr>
              <a:t>СЗП</a:t>
            </a:r>
            <a:endParaRPr lang="ru-RU" sz="2800" b="1" dirty="0">
              <a:solidFill>
                <a:srgbClr val="FF0000"/>
              </a:solidFill>
            </a:endParaRPr>
          </a:p>
        </p:txBody>
      </p:sp>
      <p:sp>
        <p:nvSpPr>
          <p:cNvPr id="18" name="Скругленная прямоугольная выноска 17"/>
          <p:cNvSpPr/>
          <p:nvPr/>
        </p:nvSpPr>
        <p:spPr>
          <a:xfrm>
            <a:off x="7236296" y="2963685"/>
            <a:ext cx="1680756" cy="288032"/>
          </a:xfrm>
          <a:prstGeom prst="wedgeRoundRectCallout">
            <a:avLst>
              <a:gd name="adj1" fmla="val -79637"/>
              <a:gd name="adj2" fmla="val -70585"/>
              <a:gd name="adj3" fmla="val 16667"/>
            </a:avLst>
          </a:prstGeom>
          <a:solidFill>
            <a:schemeClr val="accent3">
              <a:lumMod val="20000"/>
              <a:lumOff val="80000"/>
            </a:schemeClr>
          </a:solidFill>
          <a:ln w="3175">
            <a:solidFill>
              <a:schemeClr val="tx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600" b="1" dirty="0" smtClean="0">
                <a:solidFill>
                  <a:schemeClr val="tx1"/>
                </a:solidFill>
              </a:rPr>
              <a:t>Фактор </a:t>
            </a:r>
            <a:r>
              <a:rPr lang="en-US" sz="1600" b="1" dirty="0" smtClean="0">
                <a:solidFill>
                  <a:schemeClr val="tx1"/>
                </a:solidFill>
              </a:rPr>
              <a:t>VIII, IX</a:t>
            </a:r>
            <a:endParaRPr lang="ru-RU" sz="1600" b="1" dirty="0">
              <a:solidFill>
                <a:schemeClr val="tx1"/>
              </a:solidFill>
            </a:endParaRPr>
          </a:p>
        </p:txBody>
      </p:sp>
      <p:sp>
        <p:nvSpPr>
          <p:cNvPr id="21" name="Скругленная прямоугольная выноска 20"/>
          <p:cNvSpPr/>
          <p:nvPr/>
        </p:nvSpPr>
        <p:spPr>
          <a:xfrm>
            <a:off x="6348642" y="3805158"/>
            <a:ext cx="2654531" cy="631954"/>
          </a:xfrm>
          <a:prstGeom prst="wedgeRoundRectCallout">
            <a:avLst>
              <a:gd name="adj1" fmla="val -52844"/>
              <a:gd name="adj2" fmla="val 99861"/>
              <a:gd name="adj3" fmla="val 16667"/>
            </a:avLst>
          </a:prstGeom>
          <a:solidFill>
            <a:schemeClr val="accent3">
              <a:lumMod val="20000"/>
              <a:lumOff val="80000"/>
            </a:schemeClr>
          </a:solidFill>
          <a:ln w="3175">
            <a:solidFill>
              <a:schemeClr val="tx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 smtClean="0">
                <a:solidFill>
                  <a:srgbClr val="FF0000"/>
                </a:solidFill>
              </a:rPr>
              <a:t>Антифибринолитики 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26" name="Скругленная прямоугольная выноска 25"/>
          <p:cNvSpPr/>
          <p:nvPr/>
        </p:nvSpPr>
        <p:spPr>
          <a:xfrm>
            <a:off x="5160509" y="6106866"/>
            <a:ext cx="2376265" cy="287251"/>
          </a:xfrm>
          <a:prstGeom prst="wedgeRoundRectCallout">
            <a:avLst>
              <a:gd name="adj1" fmla="val -5656"/>
              <a:gd name="adj2" fmla="val -361724"/>
              <a:gd name="adj3" fmla="val 16667"/>
            </a:avLst>
          </a:prstGeom>
          <a:solidFill>
            <a:schemeClr val="accent3">
              <a:lumMod val="20000"/>
              <a:lumOff val="80000"/>
            </a:schemeClr>
          </a:solidFill>
          <a:ln w="3175">
            <a:solidFill>
              <a:schemeClr val="tx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400" b="1" dirty="0" smtClean="0">
                <a:solidFill>
                  <a:schemeClr val="tx1"/>
                </a:solidFill>
              </a:rPr>
              <a:t>Местные </a:t>
            </a:r>
            <a:r>
              <a:rPr lang="ru-RU" sz="1400" b="1" dirty="0" err="1" smtClean="0">
                <a:solidFill>
                  <a:schemeClr val="tx1"/>
                </a:solidFill>
              </a:rPr>
              <a:t>гемостатики</a:t>
            </a:r>
            <a:endParaRPr lang="ru-RU" sz="1400" b="1" dirty="0">
              <a:solidFill>
                <a:schemeClr val="tx1"/>
              </a:solidFill>
            </a:endParaRPr>
          </a:p>
        </p:txBody>
      </p:sp>
      <p:sp>
        <p:nvSpPr>
          <p:cNvPr id="29" name="Скругленная прямоугольная выноска 28"/>
          <p:cNvSpPr/>
          <p:nvPr/>
        </p:nvSpPr>
        <p:spPr>
          <a:xfrm>
            <a:off x="4254922" y="1814064"/>
            <a:ext cx="1280036" cy="213226"/>
          </a:xfrm>
          <a:prstGeom prst="wedgeRoundRectCallout">
            <a:avLst>
              <a:gd name="adj1" fmla="val -74721"/>
              <a:gd name="adj2" fmla="val 294915"/>
              <a:gd name="adj3" fmla="val 16667"/>
            </a:avLst>
          </a:prstGeom>
          <a:solidFill>
            <a:schemeClr val="accent3">
              <a:lumMod val="20000"/>
              <a:lumOff val="80000"/>
            </a:schemeClr>
          </a:solidFill>
          <a:ln w="3175">
            <a:solidFill>
              <a:schemeClr val="tx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600" b="1" dirty="0" smtClean="0">
                <a:solidFill>
                  <a:schemeClr val="tx1"/>
                </a:solidFill>
              </a:rPr>
              <a:t>Витамин К</a:t>
            </a:r>
            <a:endParaRPr lang="ru-RU" sz="1600" b="1" dirty="0">
              <a:solidFill>
                <a:schemeClr val="tx1"/>
              </a:solidFill>
            </a:endParaRPr>
          </a:p>
        </p:txBody>
      </p:sp>
      <p:sp>
        <p:nvSpPr>
          <p:cNvPr id="14" name="Правая фигурная скобка 13"/>
          <p:cNvSpPr/>
          <p:nvPr/>
        </p:nvSpPr>
        <p:spPr>
          <a:xfrm rot="16200000">
            <a:off x="4877012" y="-1829313"/>
            <a:ext cx="208031" cy="5389761"/>
          </a:xfrm>
          <a:prstGeom prst="rightBrace">
            <a:avLst>
              <a:gd name="adj1" fmla="val 55365"/>
              <a:gd name="adj2" fmla="val 50000"/>
            </a:avLst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TextBox 14"/>
          <p:cNvSpPr txBox="1"/>
          <p:nvPr/>
        </p:nvSpPr>
        <p:spPr>
          <a:xfrm>
            <a:off x="149529" y="188640"/>
            <a:ext cx="254012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00FF"/>
                </a:solidFill>
              </a:rPr>
              <a:t>Максимальный вариант</a:t>
            </a:r>
            <a:endParaRPr lang="ru-RU" sz="2400" b="1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35494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Стрелка вниз 33"/>
          <p:cNvSpPr/>
          <p:nvPr/>
        </p:nvSpPr>
        <p:spPr>
          <a:xfrm>
            <a:off x="3990537" y="2656117"/>
            <a:ext cx="571872" cy="1765290"/>
          </a:xfrm>
          <a:prstGeom prst="downArrow">
            <a:avLst>
              <a:gd name="adj1" fmla="val 50000"/>
              <a:gd name="adj2" fmla="val 82477"/>
            </a:avLst>
          </a:prstGeom>
          <a:gradFill flip="none" rotWithShape="1">
            <a:gsLst>
              <a:gs pos="0">
                <a:srgbClr val="FF0000">
                  <a:tint val="66000"/>
                  <a:satMod val="160000"/>
                </a:srgbClr>
              </a:gs>
              <a:gs pos="50000">
                <a:srgbClr val="FF0000">
                  <a:tint val="44500"/>
                  <a:satMod val="160000"/>
                </a:srgbClr>
              </a:gs>
              <a:gs pos="100000">
                <a:srgbClr val="FF0000">
                  <a:tint val="23500"/>
                  <a:satMod val="16000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7" name="Прямая со стрелкой 6"/>
          <p:cNvCxnSpPr/>
          <p:nvPr/>
        </p:nvCxnSpPr>
        <p:spPr>
          <a:xfrm flipV="1">
            <a:off x="2123728" y="897312"/>
            <a:ext cx="0" cy="5195984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 стрелкой 8"/>
          <p:cNvCxnSpPr/>
          <p:nvPr/>
        </p:nvCxnSpPr>
        <p:spPr>
          <a:xfrm>
            <a:off x="2110902" y="6089515"/>
            <a:ext cx="6740638" cy="3781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Прямоугольник 10"/>
          <p:cNvSpPr/>
          <p:nvPr/>
        </p:nvSpPr>
        <p:spPr>
          <a:xfrm>
            <a:off x="6345225" y="2557822"/>
            <a:ext cx="1905338" cy="1906505"/>
          </a:xfrm>
          <a:prstGeom prst="rect">
            <a:avLst/>
          </a:prstGeom>
          <a:solidFill>
            <a:srgbClr val="92D050">
              <a:alpha val="2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TextBox 15"/>
          <p:cNvSpPr txBox="1"/>
          <p:nvPr/>
        </p:nvSpPr>
        <p:spPr>
          <a:xfrm>
            <a:off x="77572" y="4917842"/>
            <a:ext cx="20149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err="1" smtClean="0">
                <a:solidFill>
                  <a:srgbClr val="FF0000"/>
                </a:solidFill>
              </a:rPr>
              <a:t>Гипокоагуляция</a:t>
            </a:r>
            <a:endParaRPr lang="ru-RU" sz="2000" b="1" dirty="0">
              <a:solidFill>
                <a:srgbClr val="FF000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966226" y="3208852"/>
            <a:ext cx="106186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/>
              <a:t>Норма</a:t>
            </a:r>
            <a:endParaRPr lang="ru-RU" sz="2000" b="1" dirty="0"/>
          </a:p>
        </p:txBody>
      </p:sp>
      <p:sp>
        <p:nvSpPr>
          <p:cNvPr id="22" name="TextBox 21"/>
          <p:cNvSpPr txBox="1"/>
          <p:nvPr/>
        </p:nvSpPr>
        <p:spPr>
          <a:xfrm>
            <a:off x="1497158" y="1283032"/>
            <a:ext cx="2077890" cy="510778"/>
          </a:xfrm>
          <a:prstGeom prst="roundRect">
            <a:avLst>
              <a:gd name="adj" fmla="val 33807"/>
            </a:avLst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err="1" smtClean="0"/>
              <a:t>Протромплекс</a:t>
            </a:r>
            <a:endParaRPr lang="ru-RU" sz="2000" b="1" dirty="0"/>
          </a:p>
        </p:txBody>
      </p:sp>
      <p:sp>
        <p:nvSpPr>
          <p:cNvPr id="23" name="TextBox 22"/>
          <p:cNvSpPr txBox="1"/>
          <p:nvPr/>
        </p:nvSpPr>
        <p:spPr>
          <a:xfrm>
            <a:off x="4562409" y="229732"/>
            <a:ext cx="1431775" cy="573286"/>
          </a:xfrm>
          <a:prstGeom prst="roundRect">
            <a:avLst>
              <a:gd name="adj" fmla="val 33807"/>
            </a:avLst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err="1" smtClean="0"/>
              <a:t>Коагил</a:t>
            </a:r>
            <a:endParaRPr lang="ru-RU" sz="2400" b="1" dirty="0"/>
          </a:p>
        </p:txBody>
      </p:sp>
      <p:sp>
        <p:nvSpPr>
          <p:cNvPr id="24" name="TextBox 23"/>
          <p:cNvSpPr txBox="1"/>
          <p:nvPr/>
        </p:nvSpPr>
        <p:spPr>
          <a:xfrm>
            <a:off x="2775914" y="2118825"/>
            <a:ext cx="1292469" cy="496848"/>
          </a:xfrm>
          <a:prstGeom prst="roundRect">
            <a:avLst>
              <a:gd name="adj" fmla="val 33807"/>
            </a:avLst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/>
              <a:t>Плазма</a:t>
            </a:r>
            <a:endParaRPr lang="ru-RU" sz="2000" b="1" dirty="0"/>
          </a:p>
        </p:txBody>
      </p:sp>
      <p:sp>
        <p:nvSpPr>
          <p:cNvPr id="25" name="Стрелка вниз 24"/>
          <p:cNvSpPr/>
          <p:nvPr/>
        </p:nvSpPr>
        <p:spPr>
          <a:xfrm>
            <a:off x="2256465" y="1793811"/>
            <a:ext cx="539138" cy="2611650"/>
          </a:xfrm>
          <a:prstGeom prst="downArrow">
            <a:avLst>
              <a:gd name="adj1" fmla="val 50000"/>
              <a:gd name="adj2" fmla="val 82477"/>
            </a:avLst>
          </a:prstGeom>
          <a:gradFill flip="none" rotWithShape="1">
            <a:gsLst>
              <a:gs pos="0">
                <a:srgbClr val="FF0000">
                  <a:tint val="66000"/>
                  <a:satMod val="160000"/>
                </a:srgbClr>
              </a:gs>
              <a:gs pos="50000">
                <a:srgbClr val="FF0000">
                  <a:tint val="44500"/>
                  <a:satMod val="160000"/>
                </a:srgbClr>
              </a:gs>
              <a:gs pos="100000">
                <a:srgbClr val="FF0000">
                  <a:tint val="23500"/>
                  <a:satMod val="16000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Стрелка вниз 25"/>
          <p:cNvSpPr/>
          <p:nvPr/>
        </p:nvSpPr>
        <p:spPr>
          <a:xfrm>
            <a:off x="3141136" y="2616687"/>
            <a:ext cx="571872" cy="1788774"/>
          </a:xfrm>
          <a:prstGeom prst="downArrow">
            <a:avLst>
              <a:gd name="adj1" fmla="val 50000"/>
              <a:gd name="adj2" fmla="val 82477"/>
            </a:avLst>
          </a:prstGeom>
          <a:gradFill flip="none" rotWithShape="1">
            <a:gsLst>
              <a:gs pos="0">
                <a:srgbClr val="FF0000">
                  <a:tint val="66000"/>
                  <a:satMod val="160000"/>
                </a:srgbClr>
              </a:gs>
              <a:gs pos="50000">
                <a:srgbClr val="FF0000">
                  <a:tint val="44500"/>
                  <a:satMod val="160000"/>
                </a:srgbClr>
              </a:gs>
              <a:gs pos="100000">
                <a:srgbClr val="FF0000">
                  <a:tint val="23500"/>
                  <a:satMod val="16000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Правая фигурная скобка 26"/>
          <p:cNvSpPr/>
          <p:nvPr/>
        </p:nvSpPr>
        <p:spPr>
          <a:xfrm rot="16200000">
            <a:off x="5151340" y="-1978704"/>
            <a:ext cx="292251" cy="5906195"/>
          </a:xfrm>
          <a:prstGeom prst="rightBrace">
            <a:avLst>
              <a:gd name="adj1" fmla="val 50089"/>
              <a:gd name="adj2" fmla="val 50000"/>
            </a:avLst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TextBox 27"/>
          <p:cNvSpPr txBox="1"/>
          <p:nvPr/>
        </p:nvSpPr>
        <p:spPr>
          <a:xfrm>
            <a:off x="6132223" y="1147479"/>
            <a:ext cx="20882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При клиническом кровотечении</a:t>
            </a:r>
            <a:endParaRPr lang="ru-RU" b="1" dirty="0"/>
          </a:p>
        </p:txBody>
      </p:sp>
      <p:sp>
        <p:nvSpPr>
          <p:cNvPr id="30" name="Стрелка вниз 29"/>
          <p:cNvSpPr/>
          <p:nvPr/>
        </p:nvSpPr>
        <p:spPr>
          <a:xfrm rot="10800000">
            <a:off x="5751213" y="4483110"/>
            <a:ext cx="485942" cy="934260"/>
          </a:xfrm>
          <a:prstGeom prst="downArrow">
            <a:avLst>
              <a:gd name="adj1" fmla="val 50000"/>
              <a:gd name="adj2" fmla="val 82477"/>
            </a:avLst>
          </a:prstGeom>
          <a:gradFill flip="none" rotWithShape="1">
            <a:gsLst>
              <a:gs pos="0">
                <a:srgbClr val="FF0000">
                  <a:tint val="66000"/>
                  <a:satMod val="160000"/>
                </a:srgbClr>
              </a:gs>
              <a:gs pos="50000">
                <a:srgbClr val="FF0000">
                  <a:tint val="44500"/>
                  <a:satMod val="160000"/>
                </a:srgbClr>
              </a:gs>
              <a:gs pos="100000">
                <a:srgbClr val="FF0000">
                  <a:tint val="23500"/>
                  <a:satMod val="16000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1" name="Рисунок 3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7322" y="4950240"/>
            <a:ext cx="399492" cy="399492"/>
          </a:xfrm>
          <a:prstGeom prst="rect">
            <a:avLst/>
          </a:prstGeom>
        </p:spPr>
      </p:pic>
      <p:cxnSp>
        <p:nvCxnSpPr>
          <p:cNvPr id="33" name="Прямая соединительная линия 32"/>
          <p:cNvCxnSpPr/>
          <p:nvPr/>
        </p:nvCxnSpPr>
        <p:spPr>
          <a:xfrm>
            <a:off x="6345225" y="2566266"/>
            <a:ext cx="0" cy="3250595"/>
          </a:xfrm>
          <a:prstGeom prst="line">
            <a:avLst/>
          </a:prstGeom>
          <a:ln w="3810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31"/>
          <p:cNvSpPr txBox="1"/>
          <p:nvPr/>
        </p:nvSpPr>
        <p:spPr>
          <a:xfrm>
            <a:off x="4504942" y="2918222"/>
            <a:ext cx="1732213" cy="510778"/>
          </a:xfrm>
          <a:prstGeom prst="roundRect">
            <a:avLst>
              <a:gd name="adj" fmla="val 33807"/>
            </a:avLst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/>
              <a:t>Тромбоциты</a:t>
            </a:r>
            <a:endParaRPr lang="ru-RU" sz="2000" b="1" dirty="0"/>
          </a:p>
        </p:txBody>
      </p:sp>
      <p:sp>
        <p:nvSpPr>
          <p:cNvPr id="37" name="TextBox 36"/>
          <p:cNvSpPr txBox="1"/>
          <p:nvPr/>
        </p:nvSpPr>
        <p:spPr>
          <a:xfrm>
            <a:off x="3683090" y="2539817"/>
            <a:ext cx="1292469" cy="496848"/>
          </a:xfrm>
          <a:prstGeom prst="roundRect">
            <a:avLst>
              <a:gd name="adj" fmla="val 33807"/>
            </a:avLst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err="1" smtClean="0"/>
              <a:t>КриоПр</a:t>
            </a:r>
            <a:endParaRPr lang="ru-RU" sz="2000" b="1" dirty="0"/>
          </a:p>
        </p:txBody>
      </p:sp>
      <p:sp>
        <p:nvSpPr>
          <p:cNvPr id="38" name="Стрелка вниз 37"/>
          <p:cNvSpPr/>
          <p:nvPr/>
        </p:nvSpPr>
        <p:spPr>
          <a:xfrm>
            <a:off x="5082520" y="3428999"/>
            <a:ext cx="571872" cy="976461"/>
          </a:xfrm>
          <a:prstGeom prst="downArrow">
            <a:avLst>
              <a:gd name="adj1" fmla="val 50000"/>
              <a:gd name="adj2" fmla="val 82477"/>
            </a:avLst>
          </a:prstGeom>
          <a:gradFill flip="none" rotWithShape="1">
            <a:gsLst>
              <a:gs pos="0">
                <a:srgbClr val="FF0000">
                  <a:tint val="66000"/>
                  <a:satMod val="160000"/>
                </a:srgbClr>
              </a:gs>
              <a:gs pos="50000">
                <a:srgbClr val="FF0000">
                  <a:tint val="44500"/>
                  <a:satMod val="160000"/>
                </a:srgbClr>
              </a:gs>
              <a:gs pos="100000">
                <a:srgbClr val="FF0000">
                  <a:tint val="23500"/>
                  <a:satMod val="16000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0" name="Прямоугольник 39"/>
          <p:cNvSpPr/>
          <p:nvPr/>
        </p:nvSpPr>
        <p:spPr>
          <a:xfrm>
            <a:off x="2157345" y="4405461"/>
            <a:ext cx="4165633" cy="1352533"/>
          </a:xfrm>
          <a:prstGeom prst="rect">
            <a:avLst/>
          </a:prstGeom>
          <a:solidFill>
            <a:srgbClr val="FF0000">
              <a:alpha val="2392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44" name="Прямая со стрелкой 43"/>
          <p:cNvCxnSpPr/>
          <p:nvPr/>
        </p:nvCxnSpPr>
        <p:spPr>
          <a:xfrm flipV="1">
            <a:off x="2157345" y="3356992"/>
            <a:ext cx="6063110" cy="2459869"/>
          </a:xfrm>
          <a:prstGeom prst="straightConnector1">
            <a:avLst/>
          </a:prstGeom>
          <a:ln w="28575">
            <a:solidFill>
              <a:schemeClr val="tx1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>
            <a:off x="4975559" y="5517232"/>
            <a:ext cx="2277281" cy="496848"/>
          </a:xfrm>
          <a:prstGeom prst="roundRect">
            <a:avLst>
              <a:gd name="adj" fmla="val 33807"/>
            </a:avLst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err="1" smtClean="0"/>
              <a:t>Протромплекс</a:t>
            </a:r>
            <a:endParaRPr lang="ru-RU" sz="2000" b="1" dirty="0"/>
          </a:p>
        </p:txBody>
      </p:sp>
    </p:spTree>
    <p:extLst>
      <p:ext uri="{BB962C8B-B14F-4D97-AF65-F5344CB8AC3E}">
        <p14:creationId xmlns:p14="http://schemas.microsoft.com/office/powerpoint/2010/main" val="3614179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1124744"/>
            <a:ext cx="7247249" cy="5450065"/>
          </a:xfrm>
          <a:prstGeom prst="rect">
            <a:avLst/>
          </a:prstGeom>
        </p:spPr>
      </p:pic>
      <p:cxnSp>
        <p:nvCxnSpPr>
          <p:cNvPr id="5" name="Прямая со стрелкой 4"/>
          <p:cNvCxnSpPr/>
          <p:nvPr/>
        </p:nvCxnSpPr>
        <p:spPr>
          <a:xfrm>
            <a:off x="4716016" y="692696"/>
            <a:ext cx="720080" cy="2448272"/>
          </a:xfrm>
          <a:prstGeom prst="straightConnector1">
            <a:avLst/>
          </a:prstGeom>
          <a:ln w="762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Прямая со стрелкой 5"/>
          <p:cNvCxnSpPr/>
          <p:nvPr/>
        </p:nvCxnSpPr>
        <p:spPr>
          <a:xfrm flipH="1">
            <a:off x="7164288" y="2389076"/>
            <a:ext cx="1008112" cy="1120316"/>
          </a:xfrm>
          <a:prstGeom prst="straightConnector1">
            <a:avLst/>
          </a:prstGeom>
          <a:ln w="762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54422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Заголовок 3"/>
          <p:cNvSpPr>
            <a:spLocks noGrp="1"/>
          </p:cNvSpPr>
          <p:nvPr>
            <p:ph type="title"/>
          </p:nvPr>
        </p:nvSpPr>
        <p:spPr>
          <a:xfrm>
            <a:off x="251520" y="260648"/>
            <a:ext cx="8446393" cy="850900"/>
          </a:xfrm>
        </p:spPr>
        <p:txBody>
          <a:bodyPr>
            <a:noAutofit/>
          </a:bodyPr>
          <a:lstStyle/>
          <a:p>
            <a:r>
              <a:rPr lang="ru-RU" sz="2800" b="1" dirty="0" smtClean="0">
                <a:solidFill>
                  <a:srgbClr val="0000FF"/>
                </a:solidFill>
              </a:rPr>
              <a:t>Преимущества концентратов факторов свертывания</a:t>
            </a:r>
          </a:p>
        </p:txBody>
      </p:sp>
      <p:sp>
        <p:nvSpPr>
          <p:cNvPr id="49154" name="Содержимое 4"/>
          <p:cNvSpPr>
            <a:spLocks noGrp="1"/>
          </p:cNvSpPr>
          <p:nvPr>
            <p:ph idx="1"/>
          </p:nvPr>
        </p:nvSpPr>
        <p:spPr>
          <a:xfrm>
            <a:off x="395536" y="1340768"/>
            <a:ext cx="8496300" cy="4525963"/>
          </a:xfrm>
        </p:spPr>
        <p:txBody>
          <a:bodyPr>
            <a:normAutofit/>
          </a:bodyPr>
          <a:lstStyle/>
          <a:p>
            <a:pPr>
              <a:spcBef>
                <a:spcPts val="1200"/>
              </a:spcBef>
            </a:pPr>
            <a:r>
              <a:rPr lang="ru-RU" sz="2800" b="1" dirty="0" smtClean="0">
                <a:solidFill>
                  <a:srgbClr val="FF0000"/>
                </a:solidFill>
              </a:rPr>
              <a:t>Возможность немедленного введения</a:t>
            </a:r>
          </a:p>
          <a:p>
            <a:pPr>
              <a:spcBef>
                <a:spcPts val="1200"/>
              </a:spcBef>
            </a:pPr>
            <a:r>
              <a:rPr lang="ru-RU" sz="2800" b="1" dirty="0" smtClean="0">
                <a:solidFill>
                  <a:srgbClr val="FF0000"/>
                </a:solidFill>
              </a:rPr>
              <a:t>Иммунологическая и инфекционная безопасность</a:t>
            </a:r>
          </a:p>
          <a:p>
            <a:pPr>
              <a:spcBef>
                <a:spcPts val="1200"/>
              </a:spcBef>
            </a:pPr>
            <a:r>
              <a:rPr lang="ru-RU" sz="2800" b="1" dirty="0" smtClean="0">
                <a:solidFill>
                  <a:srgbClr val="FF0000"/>
                </a:solidFill>
                <a:ea typeface="HGMinchoL"/>
                <a:cs typeface="Times New Roman" pitchFamily="18" charset="0"/>
              </a:rPr>
              <a:t>Уменьшается количество компонентов крови </a:t>
            </a:r>
            <a:r>
              <a:rPr lang="ru-RU" sz="2400" b="1" dirty="0" smtClean="0">
                <a:solidFill>
                  <a:srgbClr val="FF0000"/>
                </a:solidFill>
                <a:ea typeface="HGMinchoL"/>
                <a:cs typeface="Times New Roman" pitchFamily="18" charset="0"/>
              </a:rPr>
              <a:t>(СЗП, криопреципитат, тромбоцитарная масса, эритроциты).</a:t>
            </a:r>
            <a:endParaRPr lang="ru-RU" b="1" dirty="0" smtClean="0">
              <a:solidFill>
                <a:srgbClr val="FF0000"/>
              </a:solidFill>
              <a:cs typeface="Times New Roman" pitchFamily="18" charset="0"/>
            </a:endParaRPr>
          </a:p>
          <a:p>
            <a:pPr>
              <a:spcBef>
                <a:spcPts val="1200"/>
              </a:spcBef>
            </a:pPr>
            <a:r>
              <a:rPr lang="ru-RU" sz="2800" b="1" dirty="0" smtClean="0">
                <a:ea typeface="HGMinchoL"/>
                <a:cs typeface="HGMinchoL"/>
              </a:rPr>
              <a:t>Снижение частоты посттрансфузионного повреждения легких (</a:t>
            </a:r>
            <a:r>
              <a:rPr lang="en-US" sz="2800" b="1" dirty="0" smtClean="0">
                <a:ea typeface="HGMinchoL"/>
                <a:cs typeface="HGMinchoL"/>
              </a:rPr>
              <a:t>TRALI</a:t>
            </a:r>
            <a:r>
              <a:rPr lang="ru-RU" sz="2800" b="1" dirty="0" smtClean="0">
                <a:ea typeface="HGMinchoL"/>
                <a:cs typeface="HGMinchoL"/>
              </a:rPr>
              <a:t>)</a:t>
            </a:r>
          </a:p>
          <a:p>
            <a:pPr>
              <a:spcBef>
                <a:spcPts val="1200"/>
              </a:spcBef>
            </a:pPr>
            <a:r>
              <a:rPr lang="ru-RU" sz="2800" b="1" dirty="0" smtClean="0">
                <a:ea typeface="HGMinchoL"/>
                <a:cs typeface="HGMinchoL"/>
              </a:rPr>
              <a:t>Вводятся физиологические антикоагулянты</a:t>
            </a:r>
            <a:endParaRPr lang="ru-RU" sz="3600" b="1" dirty="0" smtClean="0"/>
          </a:p>
        </p:txBody>
      </p:sp>
    </p:spTree>
    <p:extLst>
      <p:ext uri="{BB962C8B-B14F-4D97-AF65-F5344CB8AC3E}">
        <p14:creationId xmlns:p14="http://schemas.microsoft.com/office/powerpoint/2010/main" val="4321559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374" y="1844824"/>
            <a:ext cx="5168900" cy="472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956" y="116632"/>
            <a:ext cx="4633068" cy="962565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729" y="1196752"/>
            <a:ext cx="8127688" cy="264058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Овал 9"/>
          <p:cNvSpPr/>
          <p:nvPr/>
        </p:nvSpPr>
        <p:spPr>
          <a:xfrm>
            <a:off x="539552" y="5157192"/>
            <a:ext cx="2160240" cy="43204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Овал 10"/>
          <p:cNvSpPr/>
          <p:nvPr/>
        </p:nvSpPr>
        <p:spPr>
          <a:xfrm>
            <a:off x="2571776" y="2720360"/>
            <a:ext cx="2186520" cy="36004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Скругленная прямоугольная выноска 1"/>
          <p:cNvSpPr/>
          <p:nvPr/>
        </p:nvSpPr>
        <p:spPr>
          <a:xfrm>
            <a:off x="6505912" y="1777948"/>
            <a:ext cx="2340300" cy="1122431"/>
          </a:xfrm>
          <a:prstGeom prst="wedgeRoundRectCallout">
            <a:avLst>
              <a:gd name="adj1" fmla="val -162376"/>
              <a:gd name="adj2" fmla="val -28817"/>
              <a:gd name="adj3" fmla="val 16667"/>
            </a:avLst>
          </a:prstGeom>
          <a:solidFill>
            <a:schemeClr val="bg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Концентрат протромбинового комплекса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12" name="Скругленная прямоугольная выноска 11"/>
          <p:cNvSpPr/>
          <p:nvPr/>
        </p:nvSpPr>
        <p:spPr>
          <a:xfrm>
            <a:off x="6286464" y="4383392"/>
            <a:ext cx="1799996" cy="648072"/>
          </a:xfrm>
          <a:prstGeom prst="wedgeRoundRectCallout">
            <a:avLst>
              <a:gd name="adj1" fmla="val -173084"/>
              <a:gd name="adj2" fmla="val -5587"/>
              <a:gd name="adj3" fmla="val 16667"/>
            </a:avLst>
          </a:prstGeom>
          <a:solidFill>
            <a:schemeClr val="bg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Фактор </a:t>
            </a:r>
            <a:r>
              <a:rPr lang="en-US" b="1" dirty="0" smtClean="0">
                <a:solidFill>
                  <a:schemeClr val="tx1"/>
                </a:solidFill>
              </a:rPr>
              <a:t>VII</a:t>
            </a:r>
            <a:endParaRPr lang="ru-RU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18440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Заголовок 5"/>
          <p:cNvSpPr>
            <a:spLocks noGrp="1"/>
          </p:cNvSpPr>
          <p:nvPr>
            <p:ph type="title"/>
          </p:nvPr>
        </p:nvSpPr>
        <p:spPr>
          <a:xfrm>
            <a:off x="395536" y="404664"/>
            <a:ext cx="8229600" cy="760413"/>
          </a:xfrm>
        </p:spPr>
        <p:txBody>
          <a:bodyPr/>
          <a:lstStyle/>
          <a:p>
            <a:r>
              <a:rPr lang="ru-RU" sz="3200" b="1" dirty="0" smtClean="0">
                <a:solidFill>
                  <a:srgbClr val="0033CC"/>
                </a:solidFill>
              </a:rPr>
              <a:t>Определение</a:t>
            </a:r>
          </a:p>
        </p:txBody>
      </p:sp>
      <p:sp>
        <p:nvSpPr>
          <p:cNvPr id="18434" name="Объект 6"/>
          <p:cNvSpPr>
            <a:spLocks noGrp="1"/>
          </p:cNvSpPr>
          <p:nvPr>
            <p:ph idx="1"/>
          </p:nvPr>
        </p:nvSpPr>
        <p:spPr>
          <a:xfrm>
            <a:off x="395536" y="1484784"/>
            <a:ext cx="8424936" cy="3671887"/>
          </a:xfrm>
        </p:spPr>
        <p:txBody>
          <a:bodyPr/>
          <a:lstStyle/>
          <a:p>
            <a:pPr marL="0" indent="0" algn="just">
              <a:lnSpc>
                <a:spcPts val="4500"/>
              </a:lnSpc>
              <a:spcBef>
                <a:spcPts val="600"/>
              </a:spcBef>
              <a:buFontTx/>
              <a:buNone/>
            </a:pPr>
            <a:r>
              <a:rPr lang="ru-RU" b="1" dirty="0" smtClean="0">
                <a:solidFill>
                  <a:srgbClr val="0033CC"/>
                </a:solidFill>
              </a:rPr>
              <a:t>Коагулопатия</a:t>
            </a:r>
            <a:r>
              <a:rPr lang="ru-RU" sz="2800" b="1" dirty="0" smtClean="0"/>
              <a:t> (от лат. </a:t>
            </a:r>
            <a:r>
              <a:rPr lang="la-Latn" sz="2800" b="1" i="1" dirty="0" smtClean="0"/>
              <a:t>coagulum</a:t>
            </a:r>
            <a:r>
              <a:rPr lang="ru-RU" sz="2800" b="1" dirty="0" smtClean="0"/>
              <a:t> - «свертывание» и др.-греч. π</a:t>
            </a:r>
            <a:r>
              <a:rPr lang="ru-RU" sz="2800" b="1" dirty="0" err="1" smtClean="0"/>
              <a:t>άθος</a:t>
            </a:r>
            <a:r>
              <a:rPr lang="ru-RU" sz="2800" b="1" dirty="0" smtClean="0"/>
              <a:t> - «страдание») — патологическое состояние организма, обусловленное нарушениями свертывания крови </a:t>
            </a:r>
            <a:r>
              <a:rPr lang="ru-RU" sz="2800" b="1" dirty="0" smtClean="0">
                <a:solidFill>
                  <a:srgbClr val="FF0000"/>
                </a:solidFill>
              </a:rPr>
              <a:t>в сторону </a:t>
            </a:r>
            <a:r>
              <a:rPr lang="ru-RU" sz="2800" b="1" dirty="0" err="1" smtClean="0">
                <a:solidFill>
                  <a:srgbClr val="FF0000"/>
                </a:solidFill>
              </a:rPr>
              <a:t>гипокоагуляции</a:t>
            </a:r>
            <a:r>
              <a:rPr lang="ru-RU" sz="2800" b="1" dirty="0" smtClean="0">
                <a:solidFill>
                  <a:srgbClr val="FF0000"/>
                </a:solidFill>
              </a:rPr>
              <a:t> </a:t>
            </a:r>
            <a:r>
              <a:rPr lang="ru-RU" sz="2400" b="1" dirty="0" smtClean="0">
                <a:solidFill>
                  <a:srgbClr val="FF0000"/>
                </a:solidFill>
              </a:rPr>
              <a:t>(тромбоцитопения и дефицит факторов свертывания).</a:t>
            </a:r>
            <a:r>
              <a:rPr lang="ru-RU" sz="2400" b="1" i="1" dirty="0" smtClean="0">
                <a:solidFill>
                  <a:srgbClr val="FF0000"/>
                </a:solidFill>
              </a:rPr>
              <a:t>    </a:t>
            </a:r>
            <a:endParaRPr lang="ru-RU" sz="2800" b="1" dirty="0" smtClean="0">
              <a:solidFill>
                <a:srgbClr val="FF000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195736" y="4797152"/>
            <a:ext cx="4601260" cy="7386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  <a:spcBef>
                <a:spcPts val="1800"/>
              </a:spcBef>
            </a:pPr>
            <a:r>
              <a:rPr lang="ru-RU" sz="2800" b="1" dirty="0" smtClean="0">
                <a:solidFill>
                  <a:prstClr val="black"/>
                </a:solidFill>
              </a:rPr>
              <a:t>В МКБ:  D68.9 </a:t>
            </a:r>
            <a:r>
              <a:rPr lang="ru-RU" sz="2800" b="1" dirty="0" err="1">
                <a:solidFill>
                  <a:prstClr val="black"/>
                </a:solidFill>
              </a:rPr>
              <a:t>Коагулопатия</a:t>
            </a:r>
            <a:r>
              <a:rPr lang="ru-RU" sz="2800" b="1" dirty="0">
                <a:solidFill>
                  <a:prstClr val="black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8478952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  <p:extLst mod="1">
    <p:ext uri="{3A86A75C-4F4B-4683-9AE1-C65F6400EC91}">
      <p14:laserTraceLst xmlns:p14="http://schemas.microsoft.com/office/powerpoint/2010/main">
        <p14:tracePtLst>
          <p14:tracePt t="899" x="1155700" y="1308100"/>
          <p14:tracePt t="1186" x="0" y="0"/>
        </p14:tracePtLst>
      </p14:laserTraceLst>
    </p:ext>
  </p:extLst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348880"/>
            <a:ext cx="5104899" cy="20275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60648"/>
            <a:ext cx="6120680" cy="1271631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696" y="1628800"/>
            <a:ext cx="8774757" cy="285080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Овал 5"/>
          <p:cNvSpPr/>
          <p:nvPr/>
        </p:nvSpPr>
        <p:spPr>
          <a:xfrm>
            <a:off x="251520" y="3861048"/>
            <a:ext cx="2376264" cy="51535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Скругленная прямоугольная выноска 8"/>
          <p:cNvSpPr/>
          <p:nvPr/>
        </p:nvSpPr>
        <p:spPr>
          <a:xfrm>
            <a:off x="6516216" y="2334008"/>
            <a:ext cx="1799996" cy="648072"/>
          </a:xfrm>
          <a:prstGeom prst="wedgeRoundRectCallout">
            <a:avLst>
              <a:gd name="adj1" fmla="val -173084"/>
              <a:gd name="adj2" fmla="val -5587"/>
              <a:gd name="adj3" fmla="val 16667"/>
            </a:avLst>
          </a:prstGeom>
          <a:solidFill>
            <a:schemeClr val="bg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err="1" smtClean="0">
                <a:solidFill>
                  <a:schemeClr val="tx1"/>
                </a:solidFill>
              </a:rPr>
              <a:t>Реинфузия</a:t>
            </a:r>
            <a:endParaRPr lang="ru-RU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3750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88640"/>
            <a:ext cx="4100686" cy="26410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528" y="3073400"/>
            <a:ext cx="8435375" cy="8596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4" name="Прямая соединительная линия 3"/>
          <p:cNvCxnSpPr/>
          <p:nvPr/>
        </p:nvCxnSpPr>
        <p:spPr>
          <a:xfrm>
            <a:off x="467544" y="3356992"/>
            <a:ext cx="2304256" cy="0"/>
          </a:xfrm>
          <a:prstGeom prst="line">
            <a:avLst/>
          </a:prstGeom>
          <a:ln w="38100">
            <a:solidFill>
              <a:srgbClr val="D6009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298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89381" y="2430736"/>
            <a:ext cx="8229600" cy="3024336"/>
          </a:xfrm>
        </p:spPr>
        <p:txBody>
          <a:bodyPr>
            <a:normAutofit/>
          </a:bodyPr>
          <a:lstStyle/>
          <a:p>
            <a:pPr algn="just" eaLnBrk="1" hangingPunct="1">
              <a:lnSpc>
                <a:spcPct val="150000"/>
              </a:lnSpc>
              <a:buFontTx/>
              <a:buNone/>
            </a:pPr>
            <a:r>
              <a:rPr lang="ru-RU" sz="2800" b="1" dirty="0" err="1" smtClean="0">
                <a:solidFill>
                  <a:srgbClr val="0033CC"/>
                </a:solidFill>
              </a:rPr>
              <a:t>Беральд</a:t>
            </a:r>
            <a:r>
              <a:rPr lang="ru-RU" sz="2800" b="1" dirty="0" smtClean="0">
                <a:solidFill>
                  <a:srgbClr val="0033CC"/>
                </a:solidFill>
              </a:rPr>
              <a:t>. </a:t>
            </a:r>
            <a:r>
              <a:rPr lang="ru-RU" sz="2800" b="1" dirty="0" smtClean="0"/>
              <a:t>…лекарства хороши только для людей здоровых и крепких, у которых хватает  сил выдержать одновременно и болезнь и лекарство… </a:t>
            </a:r>
          </a:p>
        </p:txBody>
      </p:sp>
      <p:sp>
        <p:nvSpPr>
          <p:cNvPr id="54275" name="Text Box 4"/>
          <p:cNvSpPr txBox="1">
            <a:spLocks noChangeArrowheads="1"/>
          </p:cNvSpPr>
          <p:nvPr/>
        </p:nvSpPr>
        <p:spPr bwMode="auto">
          <a:xfrm>
            <a:off x="1908175" y="5085184"/>
            <a:ext cx="684053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 hangingPunct="1">
              <a:spcBef>
                <a:spcPct val="50000"/>
              </a:spcBef>
            </a:pPr>
            <a:r>
              <a:rPr lang="ru-RU" b="1" dirty="0">
                <a:solidFill>
                  <a:srgbClr val="0033CC"/>
                </a:solidFill>
              </a:rPr>
              <a:t>Мольер Ж.Б. «Мнимый больной», 1673</a:t>
            </a:r>
          </a:p>
        </p:txBody>
      </p:sp>
      <p:pic>
        <p:nvPicPr>
          <p:cNvPr id="54276" name="Picture 5" descr="мольер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260350"/>
            <a:ext cx="1943894" cy="2147518"/>
          </a:xfrm>
          <a:prstGeom prst="rect">
            <a:avLst/>
          </a:prstGeom>
          <a:noFill/>
          <a:ln>
            <a:noFill/>
          </a:ln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782463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60648"/>
            <a:ext cx="4536504" cy="942503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695" y="1326600"/>
            <a:ext cx="8774757" cy="285080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697" y="2276872"/>
            <a:ext cx="3258560" cy="9869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1257" y="2188129"/>
            <a:ext cx="3053219" cy="14255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Овал 9"/>
          <p:cNvSpPr/>
          <p:nvPr/>
        </p:nvSpPr>
        <p:spPr>
          <a:xfrm>
            <a:off x="1007604" y="3029779"/>
            <a:ext cx="2232248" cy="362871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Скругленная прямоугольная выноска 6"/>
          <p:cNvSpPr/>
          <p:nvPr/>
        </p:nvSpPr>
        <p:spPr>
          <a:xfrm>
            <a:off x="6948264" y="2252856"/>
            <a:ext cx="1799996" cy="648072"/>
          </a:xfrm>
          <a:prstGeom prst="wedgeRoundRectCallout">
            <a:avLst>
              <a:gd name="adj1" fmla="val -70976"/>
              <a:gd name="adj2" fmla="val -18286"/>
              <a:gd name="adj3" fmla="val 16667"/>
            </a:avLst>
          </a:prstGeom>
          <a:solidFill>
            <a:schemeClr val="bg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Транексамовая кислота</a:t>
            </a:r>
            <a:endParaRPr lang="ru-RU" b="1" dirty="0">
              <a:solidFill>
                <a:schemeClr val="tx1"/>
              </a:solidFill>
            </a:endParaRPr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3613727"/>
            <a:ext cx="3251745" cy="20090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2535" y="5733256"/>
            <a:ext cx="8054917" cy="10142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653668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295382"/>
            <a:ext cx="7416824" cy="5562618"/>
          </a:xfrm>
          <a:prstGeom prst="rect">
            <a:avLst/>
          </a:prstGeom>
        </p:spPr>
      </p:pic>
      <p:sp>
        <p:nvSpPr>
          <p:cNvPr id="5" name="Правая фигурная скобка 4"/>
          <p:cNvSpPr/>
          <p:nvPr/>
        </p:nvSpPr>
        <p:spPr>
          <a:xfrm rot="16200000">
            <a:off x="4734018" y="-1373794"/>
            <a:ext cx="324036" cy="5400600"/>
          </a:xfrm>
          <a:prstGeom prst="rightBrace">
            <a:avLst>
              <a:gd name="adj1" fmla="val 40785"/>
              <a:gd name="adj2" fmla="val 50174"/>
            </a:avLst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1331640" y="364101"/>
            <a:ext cx="669674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0000FF"/>
                </a:solidFill>
              </a:rPr>
              <a:t>Т</a:t>
            </a:r>
            <a:r>
              <a:rPr lang="ru-RU" sz="2400" b="1" dirty="0" smtClean="0">
                <a:solidFill>
                  <a:srgbClr val="0000FF"/>
                </a:solidFill>
              </a:rPr>
              <a:t>ранексамовая кислота 15 мг/кг и </a:t>
            </a:r>
            <a:r>
              <a:rPr lang="ru-RU" sz="2400" b="1" dirty="0" err="1" smtClean="0">
                <a:solidFill>
                  <a:srgbClr val="0000FF"/>
                </a:solidFill>
              </a:rPr>
              <a:t>инфузия</a:t>
            </a:r>
            <a:r>
              <a:rPr lang="ru-RU" sz="2400" b="1" dirty="0" smtClean="0">
                <a:solidFill>
                  <a:srgbClr val="0000FF"/>
                </a:solidFill>
              </a:rPr>
              <a:t> до остановки кровотечения</a:t>
            </a:r>
            <a:endParaRPr lang="ru-RU" sz="2400" b="1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52067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0112" y="3352532"/>
            <a:ext cx="2952329" cy="1894984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652292" y="5517232"/>
            <a:ext cx="777686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FF0000"/>
                </a:solidFill>
              </a:rPr>
              <a:t>Гепарин (НМГ) -  </a:t>
            </a:r>
            <a:r>
              <a:rPr lang="ru-RU" sz="2800" b="1" dirty="0">
                <a:solidFill>
                  <a:srgbClr val="FF0000"/>
                </a:solidFill>
              </a:rPr>
              <a:t>при </a:t>
            </a:r>
            <a:r>
              <a:rPr lang="ru-RU" sz="2800" b="1" dirty="0" err="1" smtClean="0">
                <a:solidFill>
                  <a:srgbClr val="FF0000"/>
                </a:solidFill>
              </a:rPr>
              <a:t>тромбопрофилактике</a:t>
            </a:r>
            <a:r>
              <a:rPr lang="ru-RU" sz="2800" b="1" dirty="0" smtClean="0">
                <a:solidFill>
                  <a:srgbClr val="FF0000"/>
                </a:solidFill>
              </a:rPr>
              <a:t> и лечении ВТЭО</a:t>
            </a:r>
            <a:endParaRPr lang="ru-RU" sz="2800" dirty="0">
              <a:solidFill>
                <a:srgbClr val="FF0000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92252" y="230758"/>
            <a:ext cx="8496944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150000"/>
              </a:lnSpc>
              <a:spcBef>
                <a:spcPct val="0"/>
              </a:spcBef>
            </a:pPr>
            <a:r>
              <a:rPr lang="ru-RU" sz="2800" b="1" dirty="0">
                <a:solidFill>
                  <a:srgbClr val="0000FF"/>
                </a:solidFill>
              </a:rPr>
              <a:t>Гепарин при </a:t>
            </a:r>
            <a:r>
              <a:rPr lang="ru-RU" sz="2800" b="1" dirty="0" smtClean="0">
                <a:solidFill>
                  <a:srgbClr val="0000FF"/>
                </a:solidFill>
              </a:rPr>
              <a:t>ДВС-синдроме </a:t>
            </a:r>
            <a:r>
              <a:rPr lang="ru-RU" sz="3200" b="1" i="1" dirty="0" smtClean="0">
                <a:solidFill>
                  <a:srgbClr val="FF0000"/>
                </a:solidFill>
              </a:rPr>
              <a:t>нельзя:</a:t>
            </a:r>
            <a:endParaRPr lang="ru-RU" sz="2800" b="1" i="1" dirty="0" smtClean="0">
              <a:solidFill>
                <a:srgbClr val="FF0000"/>
              </a:solidFill>
            </a:endParaRPr>
          </a:p>
          <a:p>
            <a:pPr marL="342900" lvl="0" indent="-3429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ru-RU" sz="2400" b="1" dirty="0" smtClean="0"/>
              <a:t>При </a:t>
            </a:r>
            <a:r>
              <a:rPr lang="ru-RU" sz="2400" b="1" dirty="0" err="1" smtClean="0"/>
              <a:t>неустраненном</a:t>
            </a:r>
            <a:r>
              <a:rPr lang="ru-RU" sz="2400" b="1" dirty="0" smtClean="0"/>
              <a:t> источнике кровотечения</a:t>
            </a:r>
          </a:p>
          <a:p>
            <a:pPr marL="342900" lvl="0" indent="-3429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ru-RU" sz="2400" b="1" dirty="0" smtClean="0"/>
              <a:t>При тяжелой </a:t>
            </a:r>
            <a:r>
              <a:rPr lang="ru-RU" sz="2400" b="1" dirty="0" err="1" smtClean="0"/>
              <a:t>преэклампсии</a:t>
            </a:r>
            <a:r>
              <a:rPr lang="ru-RU" sz="2400" b="1" dirty="0" smtClean="0"/>
              <a:t>/эклампсии</a:t>
            </a:r>
          </a:p>
          <a:p>
            <a:pPr marL="342900" lvl="0" indent="-3429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ru-RU" sz="2400" b="1" dirty="0" smtClean="0"/>
              <a:t>При эмболии амниотической жидкостью</a:t>
            </a:r>
          </a:p>
          <a:p>
            <a:pPr marL="342900" lvl="0" indent="-3429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ru-RU" sz="2400" b="1" dirty="0" smtClean="0"/>
              <a:t>При </a:t>
            </a:r>
            <a:r>
              <a:rPr lang="en-US" sz="2400" b="1" dirty="0" smtClean="0"/>
              <a:t>HELLP</a:t>
            </a:r>
            <a:r>
              <a:rPr lang="ru-RU" sz="2400" b="1" dirty="0" smtClean="0"/>
              <a:t>-синдроме и остром жировом </a:t>
            </a:r>
            <a:r>
              <a:rPr lang="ru-RU" sz="2400" b="1" dirty="0" err="1" smtClean="0"/>
              <a:t>гепатозе</a:t>
            </a:r>
            <a:endParaRPr lang="ru-RU" sz="2400" b="1" dirty="0" smtClean="0"/>
          </a:p>
          <a:p>
            <a:pPr marL="342900" lvl="0" indent="-3429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ru-RU" sz="2400" b="1" dirty="0" smtClean="0"/>
              <a:t>При отслойке плаценты</a:t>
            </a:r>
          </a:p>
          <a:p>
            <a:pPr marL="342900" lvl="0" indent="-3429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ru-RU" sz="2400" b="1" dirty="0" smtClean="0"/>
              <a:t>При </a:t>
            </a:r>
            <a:r>
              <a:rPr lang="ru-RU" sz="2400" b="1" dirty="0" err="1" smtClean="0"/>
              <a:t>предлежании</a:t>
            </a:r>
            <a:r>
              <a:rPr lang="ru-RU" sz="2400" b="1" dirty="0" smtClean="0"/>
              <a:t> плаценты</a:t>
            </a:r>
          </a:p>
          <a:p>
            <a:pPr marL="342900" lvl="0" indent="-3429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ru-RU" sz="2400" b="1" dirty="0" smtClean="0"/>
              <a:t>При тромбоцитопении</a:t>
            </a:r>
          </a:p>
          <a:p>
            <a:pPr marL="342900" lvl="0" indent="-3429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ru-RU" sz="2400" b="1" dirty="0" smtClean="0"/>
              <a:t>При врожденных </a:t>
            </a:r>
            <a:r>
              <a:rPr lang="ru-RU" sz="2400" b="1" dirty="0" err="1" smtClean="0"/>
              <a:t>коагулопатиях</a:t>
            </a:r>
            <a:endParaRPr lang="ru-RU" sz="2400" b="1" dirty="0"/>
          </a:p>
        </p:txBody>
      </p:sp>
    </p:spTree>
    <p:extLst>
      <p:ext uri="{BB962C8B-B14F-4D97-AF65-F5344CB8AC3E}">
        <p14:creationId xmlns:p14="http://schemas.microsoft.com/office/powerpoint/2010/main" val="29912473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600" b="1" dirty="0">
                <a:solidFill>
                  <a:srgbClr val="0000FF"/>
                </a:solidFill>
              </a:rPr>
              <a:t>Прочие мероприятия</a:t>
            </a:r>
            <a:br>
              <a:rPr lang="ru-RU" sz="3600" b="1" dirty="0">
                <a:solidFill>
                  <a:srgbClr val="0000FF"/>
                </a:solidFill>
              </a:rPr>
            </a:br>
            <a:endParaRPr lang="ru-RU" dirty="0"/>
          </a:p>
        </p:txBody>
      </p:sp>
      <p:sp>
        <p:nvSpPr>
          <p:cNvPr id="6" name="Объект 5"/>
          <p:cNvSpPr>
            <a:spLocks noGrp="1"/>
          </p:cNvSpPr>
          <p:nvPr>
            <p:ph idx="1"/>
          </p:nvPr>
        </p:nvSpPr>
        <p:spPr>
          <a:xfrm>
            <a:off x="251520" y="980728"/>
            <a:ext cx="8640960" cy="4525963"/>
          </a:xfrm>
        </p:spPr>
        <p:txBody>
          <a:bodyPr>
            <a:normAutofit/>
          </a:bodyPr>
          <a:lstStyle/>
          <a:p>
            <a:r>
              <a:rPr lang="ru-RU" sz="2800" b="1" dirty="0" smtClean="0"/>
              <a:t>Согревание</a:t>
            </a:r>
          </a:p>
          <a:p>
            <a:r>
              <a:rPr lang="ru-RU" sz="2800" b="1" dirty="0" smtClean="0"/>
              <a:t>Устранение гипоксии, ацидоза</a:t>
            </a:r>
          </a:p>
          <a:p>
            <a:r>
              <a:rPr lang="ru-RU" sz="2800" b="1" dirty="0" smtClean="0"/>
              <a:t>Коррекция </a:t>
            </a:r>
            <a:r>
              <a:rPr lang="ru-RU" sz="2800" b="1" dirty="0" err="1" smtClean="0"/>
              <a:t>гипокальциемии</a:t>
            </a:r>
            <a:r>
              <a:rPr lang="ru-RU" sz="2800" b="1" dirty="0" smtClean="0"/>
              <a:t> </a:t>
            </a:r>
            <a:r>
              <a:rPr lang="ru-RU" sz="2000" b="1" dirty="0" smtClean="0"/>
              <a:t>(ионизированный </a:t>
            </a:r>
            <a:r>
              <a:rPr lang="en-US" sz="2000" b="1" dirty="0" smtClean="0"/>
              <a:t>Ca</a:t>
            </a:r>
            <a:r>
              <a:rPr lang="en-US" sz="2000" b="1" baseline="30000" dirty="0" smtClean="0"/>
              <a:t>2+</a:t>
            </a:r>
            <a:r>
              <a:rPr lang="ru-RU" sz="2000" b="1" dirty="0" smtClean="0"/>
              <a:t> 1,1-1,3 </a:t>
            </a:r>
            <a:r>
              <a:rPr lang="ru-RU" sz="2000" b="1" dirty="0" err="1" smtClean="0"/>
              <a:t>ммоль</a:t>
            </a:r>
            <a:r>
              <a:rPr lang="ru-RU" sz="2000" b="1" dirty="0" smtClean="0"/>
              <a:t>/л)</a:t>
            </a:r>
            <a:endParaRPr lang="ru-RU" sz="2800" b="1" dirty="0" smtClean="0"/>
          </a:p>
          <a:p>
            <a:r>
              <a:rPr lang="ru-RU" sz="2800" b="1" dirty="0" smtClean="0"/>
              <a:t>Устранение анемии </a:t>
            </a:r>
            <a:r>
              <a:rPr lang="en-US" sz="2000" b="1" dirty="0" smtClean="0"/>
              <a:t>(</a:t>
            </a:r>
            <a:r>
              <a:rPr lang="ru-RU" sz="2000" b="1" dirty="0" smtClean="0"/>
              <a:t>еще во время беременности – </a:t>
            </a:r>
            <a:r>
              <a:rPr lang="ru-RU" sz="2000" b="1" dirty="0" err="1" smtClean="0"/>
              <a:t>эритропоэтин</a:t>
            </a:r>
            <a:r>
              <a:rPr lang="ru-RU" sz="2000" b="1" dirty="0" smtClean="0"/>
              <a:t>, препараты железа)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827584" y="260648"/>
            <a:ext cx="79208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sz="2800" b="1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27028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43502828"/>
              </p:ext>
            </p:extLst>
          </p:nvPr>
        </p:nvGraphicFramePr>
        <p:xfrm>
          <a:off x="179512" y="764704"/>
          <a:ext cx="8784976" cy="5881914"/>
        </p:xfrm>
        <a:graphic>
          <a:graphicData uri="http://schemas.openxmlformats.org/drawingml/2006/table">
            <a:tbl>
              <a:tblPr/>
              <a:tblGrid>
                <a:gridCol w="1800200"/>
                <a:gridCol w="1008112"/>
                <a:gridCol w="683120"/>
                <a:gridCol w="966781"/>
                <a:gridCol w="841268"/>
                <a:gridCol w="1201690"/>
                <a:gridCol w="1201690"/>
                <a:gridCol w="1082115"/>
              </a:tblGrid>
              <a:tr h="743803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Раствор</a:t>
                      </a:r>
                      <a:endParaRPr lang="ru-RU" sz="24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6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Содержание в 1000 мл, </a:t>
                      </a:r>
                      <a:r>
                        <a:rPr lang="ru-RU" sz="1400" b="1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ммоль</a:t>
                      </a:r>
                      <a:r>
                        <a:rPr lang="ru-RU" sz="14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/л</a:t>
                      </a:r>
                      <a:endParaRPr lang="ru-RU" sz="24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Осмоля</a:t>
                      </a:r>
                      <a:endParaRPr lang="ru-RU" sz="24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-</a:t>
                      </a:r>
                      <a:r>
                        <a:rPr lang="ru-RU" sz="1400" b="1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рность</a:t>
                      </a:r>
                      <a:r>
                        <a:rPr lang="ru-RU" sz="14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,</a:t>
                      </a:r>
                      <a:endParaRPr lang="ru-RU" sz="24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(</a:t>
                      </a:r>
                      <a:r>
                        <a:rPr lang="ru-RU" sz="1400" b="1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мОсм</a:t>
                      </a:r>
                      <a:r>
                        <a:rPr lang="ru-RU" sz="14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)</a:t>
                      </a:r>
                      <a:endParaRPr lang="ru-RU" sz="24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6836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Na</a:t>
                      </a:r>
                      <a:endParaRPr lang="ru-RU" sz="24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К</a:t>
                      </a:r>
                      <a:endParaRPr lang="ru-RU" sz="24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Са</a:t>
                      </a:r>
                      <a:endParaRPr lang="ru-RU" sz="24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Mg</a:t>
                      </a:r>
                      <a:endParaRPr lang="ru-RU" sz="24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С</a:t>
                      </a:r>
                      <a:r>
                        <a:rPr lang="en-US" sz="14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l</a:t>
                      </a:r>
                      <a:endParaRPr lang="ru-RU" sz="24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spc="-4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Носители резервной</a:t>
                      </a:r>
                      <a:endParaRPr lang="ru-RU" sz="24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spc="-4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щелочности</a:t>
                      </a:r>
                      <a:endParaRPr lang="ru-RU" sz="24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 </a:t>
                      </a:r>
                      <a:endParaRPr lang="ru-RU" sz="24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88626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Плазма крови</a:t>
                      </a:r>
                      <a:endParaRPr lang="ru-RU" sz="24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136-143</a:t>
                      </a:r>
                      <a:endParaRPr lang="ru-RU" sz="24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3,5-5</a:t>
                      </a:r>
                      <a:endParaRPr lang="ru-RU" sz="24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2,38-2,63</a:t>
                      </a:r>
                      <a:endParaRPr lang="ru-RU" sz="24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0,75-1,1</a:t>
                      </a:r>
                      <a:endParaRPr lang="ru-RU" sz="24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96-105</a:t>
                      </a:r>
                      <a:endParaRPr lang="ru-RU" sz="24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spc="-4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-</a:t>
                      </a:r>
                      <a:endParaRPr lang="ru-RU" sz="24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280-290</a:t>
                      </a:r>
                      <a:endParaRPr lang="ru-RU" sz="24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88626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err="1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Интерстиц</a:t>
                      </a:r>
                      <a:r>
                        <a:rPr lang="en-US" sz="1400" b="1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.</a:t>
                      </a:r>
                      <a:r>
                        <a:rPr lang="ru-RU" sz="1400" b="1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4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жидкость</a:t>
                      </a:r>
                      <a:endParaRPr lang="ru-RU" sz="24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145</a:t>
                      </a:r>
                      <a:endParaRPr lang="ru-RU" sz="24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4</a:t>
                      </a:r>
                      <a:endParaRPr lang="ru-RU" sz="24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2,5</a:t>
                      </a:r>
                      <a:endParaRPr lang="ru-RU" sz="24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1</a:t>
                      </a:r>
                      <a:endParaRPr lang="ru-RU" sz="24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116</a:t>
                      </a:r>
                      <a:endParaRPr lang="ru-RU" sz="24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spc="-4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-</a:t>
                      </a:r>
                      <a:endParaRPr lang="ru-RU" sz="24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298</a:t>
                      </a:r>
                      <a:endParaRPr lang="ru-RU" sz="24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7387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NaCl</a:t>
                      </a:r>
                      <a:r>
                        <a:rPr lang="ru-RU" sz="14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 0,9%</a:t>
                      </a:r>
                      <a:endParaRPr lang="ru-RU" sz="24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154</a:t>
                      </a:r>
                      <a:endParaRPr lang="ru-RU" sz="24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-</a:t>
                      </a:r>
                      <a:endParaRPr lang="ru-RU" sz="24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-</a:t>
                      </a:r>
                      <a:endParaRPr lang="ru-RU" sz="24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-</a:t>
                      </a:r>
                      <a:endParaRPr lang="ru-RU" sz="24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154</a:t>
                      </a:r>
                      <a:endParaRPr lang="ru-RU" sz="24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-</a:t>
                      </a:r>
                      <a:endParaRPr lang="ru-RU" sz="24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308</a:t>
                      </a:r>
                      <a:endParaRPr lang="ru-RU" sz="24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3764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 err="1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Рингер</a:t>
                      </a:r>
                      <a:endParaRPr lang="ru-RU" sz="24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147</a:t>
                      </a:r>
                      <a:endParaRPr lang="ru-RU" sz="24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4</a:t>
                      </a:r>
                      <a:endParaRPr lang="ru-RU" sz="2400" b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6</a:t>
                      </a:r>
                      <a:endParaRPr lang="ru-RU" sz="24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 </a:t>
                      </a:r>
                      <a:endParaRPr lang="ru-RU" sz="24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155</a:t>
                      </a:r>
                      <a:endParaRPr lang="ru-RU" sz="24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-</a:t>
                      </a:r>
                      <a:endParaRPr lang="ru-RU" sz="24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309</a:t>
                      </a:r>
                      <a:endParaRPr lang="ru-RU" sz="24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8862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Рингер-лактат</a:t>
                      </a:r>
                      <a:r>
                        <a:rPr lang="ru-RU" sz="14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 (Гартмана)</a:t>
                      </a:r>
                      <a:endParaRPr lang="ru-RU" sz="24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130</a:t>
                      </a:r>
                      <a:endParaRPr lang="ru-RU" sz="2400" b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4</a:t>
                      </a:r>
                      <a:endParaRPr lang="ru-RU" sz="24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3</a:t>
                      </a:r>
                      <a:endParaRPr lang="ru-RU" sz="24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-</a:t>
                      </a:r>
                      <a:endParaRPr lang="ru-RU" sz="2400" b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109</a:t>
                      </a:r>
                      <a:endParaRPr lang="ru-RU" sz="24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 spc="-4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Лактат</a:t>
                      </a:r>
                      <a:r>
                        <a:rPr lang="ru-RU" sz="14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 28</a:t>
                      </a:r>
                      <a:endParaRPr lang="ru-RU" sz="24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273</a:t>
                      </a:r>
                      <a:endParaRPr lang="ru-RU" sz="24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848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Рингер</a:t>
                      </a:r>
                      <a:r>
                        <a:rPr lang="ru-RU" sz="14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-ацетат</a:t>
                      </a:r>
                      <a:endParaRPr lang="ru-RU" sz="24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131</a:t>
                      </a:r>
                      <a:endParaRPr lang="ru-RU" sz="2400" b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4</a:t>
                      </a:r>
                      <a:endParaRPr lang="ru-RU" sz="2400" b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2</a:t>
                      </a:r>
                      <a:endParaRPr lang="ru-RU" sz="2400" b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1</a:t>
                      </a:r>
                      <a:endParaRPr lang="ru-RU" sz="24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111</a:t>
                      </a:r>
                      <a:endParaRPr lang="ru-RU" sz="24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ацетат 30</a:t>
                      </a:r>
                      <a:endParaRPr lang="ru-RU" sz="24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280</a:t>
                      </a:r>
                      <a:endParaRPr lang="ru-RU" sz="24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8862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err="1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Стерофундин</a:t>
                      </a:r>
                      <a:r>
                        <a:rPr lang="ru-RU" sz="1600" b="1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 изотонический</a:t>
                      </a:r>
                      <a:endParaRPr lang="ru-RU" sz="2800" b="1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140</a:t>
                      </a:r>
                      <a:endParaRPr lang="ru-RU" sz="2800" b="1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4</a:t>
                      </a:r>
                      <a:endParaRPr lang="ru-RU" sz="2800" b="1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2,5</a:t>
                      </a:r>
                      <a:endParaRPr lang="ru-RU" sz="2800" b="1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1</a:t>
                      </a:r>
                      <a:endParaRPr lang="ru-RU" sz="2800" b="1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127</a:t>
                      </a:r>
                      <a:endParaRPr lang="ru-RU" sz="2800" b="1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err="1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малат</a:t>
                      </a:r>
                      <a:r>
                        <a:rPr lang="ru-RU" sz="1600" b="1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 5,0,</a:t>
                      </a:r>
                      <a:endParaRPr lang="ru-RU" sz="2800" b="1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ацетат 24</a:t>
                      </a:r>
                      <a:endParaRPr lang="ru-RU" sz="2800" b="1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304</a:t>
                      </a:r>
                      <a:endParaRPr lang="ru-RU" sz="2800" b="1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8863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err="1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Йоностерил</a:t>
                      </a:r>
                      <a:endParaRPr lang="ru-RU" sz="2800" b="1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137</a:t>
                      </a:r>
                      <a:endParaRPr lang="ru-RU" sz="2800" b="1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4</a:t>
                      </a:r>
                      <a:endParaRPr lang="ru-RU" sz="2800" b="1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1.65</a:t>
                      </a:r>
                      <a:endParaRPr lang="ru-RU" sz="2800" b="1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1,25</a:t>
                      </a:r>
                      <a:endParaRPr lang="ru-RU" sz="2800" b="1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110</a:t>
                      </a:r>
                      <a:endParaRPr lang="ru-RU" sz="2800" b="1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ацетат 3.674</a:t>
                      </a:r>
                      <a:endParaRPr lang="ru-RU" sz="2800" b="1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291</a:t>
                      </a:r>
                      <a:endParaRPr lang="ru-RU" sz="2800" b="1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69686">
                <a:tc>
                  <a:txBody>
                    <a:bodyPr/>
                    <a:lstStyle/>
                    <a:p>
                      <a:pPr algn="just"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kern="1200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Плазма-Лит 148</a:t>
                      </a:r>
                      <a:endParaRPr lang="ru-RU" sz="2800" b="1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kern="120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140</a:t>
                      </a:r>
                      <a:endParaRPr lang="ru-RU" sz="2800" b="1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kern="120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5</a:t>
                      </a:r>
                      <a:endParaRPr lang="ru-RU" sz="2800" b="1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kern="120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-</a:t>
                      </a:r>
                      <a:endParaRPr lang="ru-RU" sz="2800" b="1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kern="120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1,5</a:t>
                      </a:r>
                      <a:endParaRPr lang="ru-RU" sz="2800" b="1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kern="1200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98</a:t>
                      </a:r>
                      <a:endParaRPr lang="ru-RU" sz="2800" b="1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1600" b="1" kern="1200" dirty="0" err="1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Малат</a:t>
                      </a:r>
                      <a:r>
                        <a:rPr lang="en-US" sz="1600" b="1" kern="1200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,</a:t>
                      </a:r>
                      <a:r>
                        <a:rPr lang="ru-RU" sz="1600" b="1" kern="1200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  ацетат по 27</a:t>
                      </a:r>
                      <a:endParaRPr lang="ru-RU" sz="2800" b="1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kern="1200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294</a:t>
                      </a:r>
                      <a:endParaRPr lang="ru-RU" sz="2800" b="1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899592" y="249692"/>
            <a:ext cx="75608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00FF"/>
                </a:solidFill>
              </a:rPr>
              <a:t>Характеристика некоторых кристаллоидов</a:t>
            </a:r>
            <a:endParaRPr lang="ru-RU" sz="2400" b="1" dirty="0">
              <a:solidFill>
                <a:srgbClr val="0000FF"/>
              </a:solidFill>
            </a:endParaRPr>
          </a:p>
        </p:txBody>
      </p:sp>
      <p:sp>
        <p:nvSpPr>
          <p:cNvPr id="4" name="Овал 3"/>
          <p:cNvSpPr/>
          <p:nvPr/>
        </p:nvSpPr>
        <p:spPr>
          <a:xfrm>
            <a:off x="3635896" y="1340768"/>
            <a:ext cx="1044116" cy="4752528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577554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967615"/>
              </p:ext>
            </p:extLst>
          </p:nvPr>
        </p:nvGraphicFramePr>
        <p:xfrm>
          <a:off x="179998" y="1254408"/>
          <a:ext cx="8856984" cy="4090272"/>
        </p:xfrm>
        <a:graphic>
          <a:graphicData uri="http://schemas.openxmlformats.org/drawingml/2006/table">
            <a:tbl>
              <a:tblPr firstRow="1" bandRow="1">
                <a:tableStyleId>{16D9F66E-5EB9-4882-86FB-DCBF35E3C3E4}</a:tableStyleId>
              </a:tblPr>
              <a:tblGrid>
                <a:gridCol w="4176464"/>
                <a:gridCol w="4680520"/>
              </a:tblGrid>
              <a:tr h="313443"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solidFill>
                            <a:srgbClr val="0000FF"/>
                          </a:solidFill>
                        </a:rPr>
                        <a:t>Максимальная эффективность</a:t>
                      </a:r>
                      <a:endParaRPr lang="ru-RU" sz="2000" b="1" dirty="0">
                        <a:solidFill>
                          <a:srgbClr val="0000FF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solidFill>
                            <a:srgbClr val="0000FF"/>
                          </a:solidFill>
                        </a:rPr>
                        <a:t>Ограничение эффективности</a:t>
                      </a:r>
                      <a:endParaRPr lang="ru-RU" sz="2000" b="1" dirty="0">
                        <a:solidFill>
                          <a:srgbClr val="0000FF"/>
                        </a:solidFill>
                      </a:endParaRPr>
                    </a:p>
                  </a:txBody>
                  <a:tcPr/>
                </a:tc>
              </a:tr>
              <a:tr h="522405"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При своевременной диагностике - ТЭГ</a:t>
                      </a:r>
                      <a:endParaRPr lang="ru-RU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При продолжающемся кровотечении  </a:t>
                      </a:r>
                      <a:r>
                        <a:rPr lang="ru-RU" sz="1600" b="1" dirty="0" smtClean="0"/>
                        <a:t>(дефект хирургического гемостаза) </a:t>
                      </a:r>
                      <a:endParaRPr lang="ru-RU" sz="1600" b="1" dirty="0"/>
                    </a:p>
                  </a:txBody>
                  <a:tcPr anchor="ctr"/>
                </a:tc>
              </a:tr>
              <a:tr h="548525">
                <a:tc>
                  <a:txBody>
                    <a:bodyPr/>
                    <a:lstStyle/>
                    <a:p>
                      <a:pPr algn="ctr"/>
                      <a:r>
                        <a:rPr lang="ru-RU" b="1" baseline="0" dirty="0" smtClean="0"/>
                        <a:t>Проведена максимально быстро</a:t>
                      </a:r>
                      <a:endParaRPr lang="ru-RU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Эффективность снижена при задержке более чем на 2 ч</a:t>
                      </a:r>
                      <a:endParaRPr lang="ru-RU" b="1" dirty="0"/>
                    </a:p>
                  </a:txBody>
                  <a:tcPr anchor="ctr"/>
                </a:tc>
              </a:tr>
              <a:tr h="1018690"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Раннее использование </a:t>
                      </a:r>
                      <a:r>
                        <a:rPr lang="ru-RU" b="1" dirty="0" err="1" smtClean="0"/>
                        <a:t>антифибринолитиков</a:t>
                      </a:r>
                      <a:r>
                        <a:rPr lang="ru-RU" b="1" dirty="0" smtClean="0"/>
                        <a:t>,  факторов (фибриноген, фактор</a:t>
                      </a:r>
                      <a:r>
                        <a:rPr lang="ru-RU" b="1" baseline="0" dirty="0" smtClean="0"/>
                        <a:t> </a:t>
                      </a:r>
                      <a:r>
                        <a:rPr lang="en-US" b="1" baseline="0" dirty="0" smtClean="0"/>
                        <a:t>VII</a:t>
                      </a:r>
                      <a:r>
                        <a:rPr lang="ru-RU" b="1" baseline="0" dirty="0" smtClean="0"/>
                        <a:t> -</a:t>
                      </a:r>
                      <a:r>
                        <a:rPr lang="ru-RU" b="1" baseline="0" dirty="0" err="1" smtClean="0"/>
                        <a:t>Коагил</a:t>
                      </a:r>
                      <a:r>
                        <a:rPr lang="ru-RU" b="1" baseline="0" dirty="0" smtClean="0"/>
                        <a:t>)</a:t>
                      </a:r>
                      <a:r>
                        <a:rPr lang="ru-RU" b="1" dirty="0" smtClean="0"/>
                        <a:t> и концентратов факторов свертывания крови (КПК), тромбоцитов</a:t>
                      </a:r>
                      <a:endParaRPr lang="ru-RU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Нет возможности реализовать «протокол массивной трансфузии»: </a:t>
                      </a:r>
                      <a:r>
                        <a:rPr lang="ru-RU" b="1" dirty="0" err="1" smtClean="0"/>
                        <a:t>СЗП:эритроциты:тромбоциты</a:t>
                      </a:r>
                      <a:r>
                        <a:rPr lang="ru-RU" b="1" dirty="0" smtClean="0"/>
                        <a:t>:</a:t>
                      </a:r>
                      <a:r>
                        <a:rPr lang="en-US" b="1" dirty="0" smtClean="0"/>
                        <a:t> </a:t>
                      </a:r>
                      <a:r>
                        <a:rPr lang="ru-RU" b="1" dirty="0" err="1" smtClean="0"/>
                        <a:t>КриоПр</a:t>
                      </a:r>
                      <a:r>
                        <a:rPr lang="ru-RU" b="1" dirty="0" smtClean="0"/>
                        <a:t> – 1:1:1:1</a:t>
                      </a:r>
                      <a:endParaRPr lang="ru-RU" b="1" dirty="0"/>
                    </a:p>
                  </a:txBody>
                  <a:tcPr anchor="ctr"/>
                </a:tc>
              </a:tr>
              <a:tr h="981312"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Раннее выведение из шока, стабилизация гемодинамики</a:t>
                      </a:r>
                      <a:endParaRPr lang="ru-RU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Длительная</a:t>
                      </a:r>
                      <a:r>
                        <a:rPr lang="ru-RU" b="1" baseline="0" dirty="0" smtClean="0"/>
                        <a:t> централизация кровообращения, шок, гипотермия, ацидоз, </a:t>
                      </a:r>
                      <a:r>
                        <a:rPr lang="ru-RU" b="1" baseline="0" dirty="0" err="1" smtClean="0"/>
                        <a:t>гипокальциемия</a:t>
                      </a:r>
                      <a:endParaRPr lang="ru-RU" b="1" dirty="0"/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216002" y="5473005"/>
            <a:ext cx="8784976" cy="1384995"/>
          </a:xfrm>
          <a:prstGeom prst="rect">
            <a:avLst/>
          </a:prstGeom>
          <a:noFill/>
          <a:ln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FF0000"/>
                </a:solidFill>
              </a:rPr>
              <a:t>ВЫВОД : </a:t>
            </a:r>
          </a:p>
          <a:p>
            <a:r>
              <a:rPr lang="ru-RU" sz="2000" b="1" dirty="0" smtClean="0">
                <a:solidFill>
                  <a:srgbClr val="FF0000"/>
                </a:solidFill>
              </a:rPr>
              <a:t>Готовность службы крови к максимально быстрому замещению факторов, запас факторов и концентратов факторов свертывания крови</a:t>
            </a:r>
            <a:endParaRPr lang="ru-RU" sz="2000" b="1" dirty="0">
              <a:solidFill>
                <a:srgbClr val="FF0000"/>
              </a:solidFill>
            </a:endParaRPr>
          </a:p>
          <a:p>
            <a:endParaRPr lang="ru-RU" sz="2400" b="1" dirty="0">
              <a:solidFill>
                <a:srgbClr val="FF0000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396022" y="116632"/>
            <a:ext cx="842493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err="1">
                <a:solidFill>
                  <a:srgbClr val="FF0000"/>
                </a:solidFill>
              </a:rPr>
              <a:t>Гемостатическая</a:t>
            </a:r>
            <a:r>
              <a:rPr lang="ru-RU" sz="2400" b="1" dirty="0">
                <a:solidFill>
                  <a:srgbClr val="FF0000"/>
                </a:solidFill>
              </a:rPr>
              <a:t> терапия            </a:t>
            </a:r>
            <a:r>
              <a:rPr lang="ru-RU" sz="2400" b="1" dirty="0" smtClean="0">
                <a:solidFill>
                  <a:srgbClr val="FF0000"/>
                </a:solidFill>
              </a:rPr>
              <a:t>                                               </a:t>
            </a:r>
            <a:r>
              <a:rPr lang="ru-RU" b="1" dirty="0">
                <a:solidFill>
                  <a:srgbClr val="FF0000"/>
                </a:solidFill>
              </a:rPr>
              <a:t>(</a:t>
            </a:r>
            <a:r>
              <a:rPr lang="ru-RU" b="1" dirty="0" err="1">
                <a:solidFill>
                  <a:srgbClr val="FF0000"/>
                </a:solidFill>
              </a:rPr>
              <a:t>утеротоники</a:t>
            </a:r>
            <a:r>
              <a:rPr lang="ru-RU" b="1" dirty="0" smtClean="0">
                <a:solidFill>
                  <a:srgbClr val="FF0000"/>
                </a:solidFill>
              </a:rPr>
              <a:t>, </a:t>
            </a:r>
            <a:r>
              <a:rPr lang="ru-RU" b="1" dirty="0" err="1" smtClean="0">
                <a:solidFill>
                  <a:srgbClr val="FF0000"/>
                </a:solidFill>
              </a:rPr>
              <a:t>антифибринолитики</a:t>
            </a:r>
            <a:r>
              <a:rPr lang="ru-RU" b="1" dirty="0" smtClean="0">
                <a:solidFill>
                  <a:srgbClr val="FF0000"/>
                </a:solidFill>
              </a:rPr>
              <a:t>, </a:t>
            </a:r>
            <a:r>
              <a:rPr lang="ru-RU" b="1" dirty="0">
                <a:solidFill>
                  <a:srgbClr val="FF0000"/>
                </a:solidFill>
              </a:rPr>
              <a:t>эритроциты, компоненты крови, факторы свертывания крови)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199393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2710163"/>
            <a:ext cx="2688299" cy="2016224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3808" y="4869160"/>
            <a:ext cx="2614166" cy="1733817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2080" y="2053111"/>
            <a:ext cx="2796406" cy="1688688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41000"/>
                    </a14:imgEffect>
                    <a14:imgEffect>
                      <a14:brightnessContrast contrast="1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0398" y="4440784"/>
            <a:ext cx="3051795" cy="1739671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467543" y="332656"/>
            <a:ext cx="816436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3600" b="1" dirty="0" smtClean="0">
                <a:solidFill>
                  <a:srgbClr val="FF0000"/>
                </a:solidFill>
              </a:rPr>
              <a:t>Есть ли дешевые методы?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3600" b="1" dirty="0" smtClean="0">
                <a:solidFill>
                  <a:srgbClr val="FF0000"/>
                </a:solidFill>
              </a:rPr>
              <a:t>ЕСТЬ!!!</a:t>
            </a:r>
            <a:endParaRPr lang="ru-RU" sz="3600" b="1" dirty="0">
              <a:solidFill>
                <a:srgbClr val="FF0000"/>
              </a:solidFill>
            </a:endParaRP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4791" y="1700807"/>
            <a:ext cx="1723256" cy="2739977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85228" y="939676"/>
            <a:ext cx="8928992" cy="581935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341002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91680" y="332656"/>
            <a:ext cx="6984776" cy="1143000"/>
          </a:xfrm>
        </p:spPr>
        <p:txBody>
          <a:bodyPr>
            <a:normAutofit fontScale="90000"/>
          </a:bodyPr>
          <a:lstStyle/>
          <a:p>
            <a:r>
              <a:rPr lang="ru-RU" sz="3600" b="1" dirty="0" smtClean="0">
                <a:solidFill>
                  <a:srgbClr val="0000FF"/>
                </a:solidFill>
              </a:rPr>
              <a:t>Все чаще звучит не ДВС-синдром, а:</a:t>
            </a:r>
            <a:endParaRPr lang="ru-RU" sz="3600" b="1" dirty="0">
              <a:solidFill>
                <a:srgbClr val="0000FF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1412776"/>
            <a:ext cx="8229600" cy="4525963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ru-RU" b="1" dirty="0" smtClean="0"/>
              <a:t>Острая травматическая </a:t>
            </a:r>
            <a:r>
              <a:rPr lang="ru-RU" b="1" dirty="0" err="1" smtClean="0">
                <a:solidFill>
                  <a:srgbClr val="FF0000"/>
                </a:solidFill>
              </a:rPr>
              <a:t>коагулопатия</a:t>
            </a:r>
            <a:endParaRPr lang="ru-RU" b="1" dirty="0" smtClean="0">
              <a:solidFill>
                <a:srgbClr val="FF0000"/>
              </a:solidFill>
            </a:endParaRPr>
          </a:p>
          <a:p>
            <a:pPr>
              <a:lnSpc>
                <a:spcPct val="150000"/>
              </a:lnSpc>
            </a:pPr>
            <a:r>
              <a:rPr lang="ru-RU" b="1" dirty="0" smtClean="0"/>
              <a:t>Септическая </a:t>
            </a:r>
            <a:r>
              <a:rPr lang="ru-RU" b="1" dirty="0" err="1" smtClean="0">
                <a:solidFill>
                  <a:srgbClr val="FF0000"/>
                </a:solidFill>
              </a:rPr>
              <a:t>коагулопатия</a:t>
            </a:r>
            <a:endParaRPr lang="ru-RU" b="1" dirty="0" smtClean="0">
              <a:solidFill>
                <a:srgbClr val="FF0000"/>
              </a:solidFill>
            </a:endParaRPr>
          </a:p>
          <a:p>
            <a:pPr>
              <a:lnSpc>
                <a:spcPct val="150000"/>
              </a:lnSpc>
            </a:pPr>
            <a:r>
              <a:rPr lang="ru-RU" b="1" dirty="0" smtClean="0"/>
              <a:t>Иммунная </a:t>
            </a:r>
            <a:r>
              <a:rPr lang="ru-RU" b="1" dirty="0" err="1" smtClean="0">
                <a:solidFill>
                  <a:srgbClr val="FF0000"/>
                </a:solidFill>
              </a:rPr>
              <a:t>коагулопатия</a:t>
            </a:r>
            <a:endParaRPr lang="ru-RU" b="1" dirty="0" smtClean="0">
              <a:solidFill>
                <a:srgbClr val="FF0000"/>
              </a:solidFill>
            </a:endParaRPr>
          </a:p>
          <a:p>
            <a:pPr>
              <a:lnSpc>
                <a:spcPct val="150000"/>
              </a:lnSpc>
            </a:pPr>
            <a:r>
              <a:rPr lang="ru-RU" b="1" dirty="0" smtClean="0"/>
              <a:t>Посттрансфузионная </a:t>
            </a:r>
            <a:r>
              <a:rPr lang="ru-RU" b="1" dirty="0" smtClean="0">
                <a:solidFill>
                  <a:srgbClr val="FF0000"/>
                </a:solidFill>
              </a:rPr>
              <a:t>коагулопатия</a:t>
            </a:r>
          </a:p>
          <a:p>
            <a:pPr>
              <a:lnSpc>
                <a:spcPct val="150000"/>
              </a:lnSpc>
            </a:pPr>
            <a:r>
              <a:rPr lang="ru-RU" b="1" dirty="0" err="1" smtClean="0"/>
              <a:t>Дилюционная</a:t>
            </a:r>
            <a:r>
              <a:rPr lang="ru-RU" b="1" dirty="0" smtClean="0">
                <a:solidFill>
                  <a:srgbClr val="FF0000"/>
                </a:solidFill>
              </a:rPr>
              <a:t> коагулопатия</a:t>
            </a:r>
            <a:endParaRPr lang="ru-RU" b="1" dirty="0">
              <a:solidFill>
                <a:srgbClr val="FF0000"/>
              </a:solidFill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88640"/>
            <a:ext cx="1226429" cy="12241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04552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2074"/>
          </a:xfrm>
        </p:spPr>
        <p:txBody>
          <a:bodyPr>
            <a:normAutofit fontScale="90000"/>
          </a:bodyPr>
          <a:lstStyle/>
          <a:p>
            <a:r>
              <a:rPr lang="ru-RU" sz="3600" b="1" dirty="0" smtClean="0">
                <a:solidFill>
                  <a:srgbClr val="0000FF"/>
                </a:solidFill>
              </a:rPr>
              <a:t>Цели контроля за коагуляцией</a:t>
            </a:r>
            <a:endParaRPr lang="ru-RU" sz="3600" b="1" dirty="0">
              <a:solidFill>
                <a:srgbClr val="0000FF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29208" y="908720"/>
            <a:ext cx="8229600" cy="4525963"/>
          </a:xfrm>
        </p:spPr>
        <p:txBody>
          <a:bodyPr>
            <a:normAutofit/>
          </a:bodyPr>
          <a:lstStyle/>
          <a:p>
            <a:r>
              <a:rPr lang="ru-RU" sz="2800" b="1" dirty="0" smtClean="0"/>
              <a:t>Отсутствует </a:t>
            </a:r>
            <a:r>
              <a:rPr lang="ru-RU" sz="2800" b="1" dirty="0" err="1" smtClean="0"/>
              <a:t>коагулопатическое</a:t>
            </a:r>
            <a:r>
              <a:rPr lang="ru-RU" sz="2800" b="1" dirty="0" smtClean="0"/>
              <a:t> кровотечение</a:t>
            </a:r>
            <a:endParaRPr lang="ru-RU" sz="2800" b="1" dirty="0"/>
          </a:p>
          <a:p>
            <a:r>
              <a:rPr lang="ru-RU" sz="2800" b="1" dirty="0" smtClean="0"/>
              <a:t>Гемоглобин 70-90 г/л</a:t>
            </a:r>
          </a:p>
          <a:p>
            <a:r>
              <a:rPr lang="ru-RU" sz="2800" b="1" dirty="0" smtClean="0"/>
              <a:t>Фибриноген более 2,0 г/л</a:t>
            </a:r>
          </a:p>
          <a:p>
            <a:r>
              <a:rPr lang="ru-RU" sz="2800" b="1" dirty="0" smtClean="0"/>
              <a:t>Тромбоциты более 50000 в </a:t>
            </a:r>
            <a:r>
              <a:rPr lang="ru-RU" sz="2800" b="1" dirty="0" err="1" smtClean="0"/>
              <a:t>мкл</a:t>
            </a:r>
            <a:endParaRPr lang="ru-RU" sz="2800" b="1" dirty="0" smtClean="0"/>
          </a:p>
          <a:p>
            <a:r>
              <a:rPr lang="ru-RU" sz="2800" b="1" dirty="0" smtClean="0"/>
              <a:t>МНО, АПТВ менее 1,5 от нормы</a:t>
            </a:r>
          </a:p>
          <a:p>
            <a:r>
              <a:rPr lang="ru-RU" sz="2800" b="1" dirty="0" err="1" smtClean="0"/>
              <a:t>Нормо</a:t>
            </a:r>
            <a:r>
              <a:rPr lang="ru-RU" sz="2800" b="1" dirty="0" smtClean="0"/>
              <a:t>- или </a:t>
            </a:r>
            <a:r>
              <a:rPr lang="ru-RU" sz="2800" b="1" dirty="0" err="1" smtClean="0"/>
              <a:t>гиперкоагуляция</a:t>
            </a:r>
            <a:r>
              <a:rPr lang="ru-RU" sz="2800" b="1" dirty="0" smtClean="0"/>
              <a:t> на ТЭГ</a:t>
            </a:r>
            <a:endParaRPr lang="ru-RU" sz="28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363560" y="4293096"/>
            <a:ext cx="849694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FF0000"/>
                </a:solidFill>
              </a:rPr>
              <a:t>При наличии этих параметров продолжающееся кровотечение скорее всего связано с хирургическим дефектом</a:t>
            </a:r>
            <a:endParaRPr lang="ru-RU" sz="28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30613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Кровопотеря</a:t>
            </a:r>
            <a:r>
              <a:rPr lang="ru-RU" b="1" dirty="0" smtClean="0">
                <a:solidFill>
                  <a:srgbClr val="0033CC"/>
                </a:solidFill>
              </a:rPr>
              <a:t> – </a:t>
            </a:r>
            <a:r>
              <a:rPr lang="ru-RU" b="1" dirty="0" smtClean="0"/>
              <a:t>Шок</a:t>
            </a:r>
            <a:r>
              <a:rPr lang="ru-RU" b="1" dirty="0" smtClean="0">
                <a:solidFill>
                  <a:srgbClr val="0033CC"/>
                </a:solidFill>
              </a:rPr>
              <a:t> - Коагулопатия</a:t>
            </a:r>
            <a:endParaRPr lang="ru-RU" b="1" dirty="0">
              <a:solidFill>
                <a:srgbClr val="0033CC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1988840"/>
            <a:ext cx="7281340" cy="40324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9858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648" y="3717032"/>
            <a:ext cx="3523457" cy="2862971"/>
          </a:xfrm>
          <a:prstGeom prst="rect">
            <a:avLst/>
          </a:prstGeo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0000FF"/>
                </a:solidFill>
              </a:rPr>
              <a:t>Благодарю за внимание!</a:t>
            </a:r>
            <a:endParaRPr lang="ru-RU" b="1" dirty="0">
              <a:solidFill>
                <a:srgbClr val="0000FF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835696" y="1328061"/>
            <a:ext cx="6658272" cy="2389406"/>
          </a:xfrm>
          <a:prstGeom prst="cloudCallout">
            <a:avLst>
              <a:gd name="adj1" fmla="val -36284"/>
              <a:gd name="adj2" fmla="val 98497"/>
            </a:avLst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</a:rPr>
              <a:t>Приходите на наши форумы, не пожалеете!</a:t>
            </a:r>
            <a:endParaRPr lang="ru-RU" sz="3200" b="1" dirty="0">
              <a:solidFill>
                <a:srgbClr val="FF0000"/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412776"/>
            <a:ext cx="1828649" cy="18286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00772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353284" y="439797"/>
            <a:ext cx="48965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FF0000"/>
                </a:solidFill>
              </a:rPr>
              <a:t>«Триада смерти»</a:t>
            </a:r>
            <a:endParaRPr lang="ru-RU" sz="3600" b="1" dirty="0">
              <a:solidFill>
                <a:srgbClr val="FF0000"/>
              </a:solidFill>
            </a:endParaRPr>
          </a:p>
        </p:txBody>
      </p:sp>
      <p:sp>
        <p:nvSpPr>
          <p:cNvPr id="6" name="Овал 5"/>
          <p:cNvSpPr/>
          <p:nvPr/>
        </p:nvSpPr>
        <p:spPr>
          <a:xfrm>
            <a:off x="4635984" y="1340768"/>
            <a:ext cx="3168352" cy="1296144"/>
          </a:xfrm>
          <a:prstGeom prst="ellipse">
            <a:avLst/>
          </a:prstGeom>
          <a:solidFill>
            <a:srgbClr val="0033CC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Гипотермия</a:t>
            </a:r>
            <a:endParaRPr lang="ru-RU" sz="2800" b="1" dirty="0"/>
          </a:p>
        </p:txBody>
      </p:sp>
      <p:sp>
        <p:nvSpPr>
          <p:cNvPr id="7" name="Овал 6"/>
          <p:cNvSpPr/>
          <p:nvPr/>
        </p:nvSpPr>
        <p:spPr>
          <a:xfrm>
            <a:off x="3233576" y="2387752"/>
            <a:ext cx="3135961" cy="1008112"/>
          </a:xfrm>
          <a:prstGeom prst="ellipse">
            <a:avLst/>
          </a:prstGeom>
          <a:solidFill>
            <a:srgbClr val="7030A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Ацидоз</a:t>
            </a:r>
            <a:endParaRPr lang="ru-RU" sz="2800" b="1" dirty="0"/>
          </a:p>
        </p:txBody>
      </p:sp>
      <p:sp>
        <p:nvSpPr>
          <p:cNvPr id="5" name="Овал 4"/>
          <p:cNvSpPr/>
          <p:nvPr/>
        </p:nvSpPr>
        <p:spPr>
          <a:xfrm>
            <a:off x="1619672" y="1340768"/>
            <a:ext cx="3312368" cy="1296144"/>
          </a:xfrm>
          <a:prstGeom prst="ellipse">
            <a:avLst/>
          </a:prstGeom>
          <a:solidFill>
            <a:srgbClr val="C0000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Коагулопатия</a:t>
            </a:r>
            <a:endParaRPr lang="ru-RU" sz="2800" b="1" dirty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052" y="0"/>
            <a:ext cx="1401620" cy="1868827"/>
          </a:xfrm>
          <a:prstGeom prst="rect">
            <a:avLst/>
          </a:prstGeom>
          <a:effectLst>
            <a:softEdge rad="127000"/>
          </a:effectLst>
        </p:spPr>
      </p:pic>
      <p:sp>
        <p:nvSpPr>
          <p:cNvPr id="9" name="Rectangle 1"/>
          <p:cNvSpPr>
            <a:spLocks noChangeArrowheads="1"/>
          </p:cNvSpPr>
          <p:nvPr/>
        </p:nvSpPr>
        <p:spPr bwMode="auto">
          <a:xfrm>
            <a:off x="2627784" y="3856776"/>
            <a:ext cx="6408712" cy="7386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 Unicode MS" pitchFamily="34" charset="-128"/>
                <a:cs typeface="Arial" pitchFamily="34" charset="0"/>
              </a:rPr>
              <a:t>González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 Unicode MS" pitchFamily="34" charset="-128"/>
                <a:cs typeface="Arial" pitchFamily="34" charset="0"/>
              </a:rPr>
              <a:t> </a:t>
            </a:r>
            <a:r>
              <a:rPr kumimoji="0" lang="ru-RU" altLang="ru-RU" sz="1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 Unicode MS" pitchFamily="34" charset="-128"/>
                <a:cs typeface="Arial" pitchFamily="34" charset="0"/>
              </a:rPr>
              <a:t>Balverde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 Unicode MS" pitchFamily="34" charset="-128"/>
                <a:cs typeface="Arial" pitchFamily="34" charset="0"/>
              </a:rPr>
              <a:t> M, </a:t>
            </a:r>
            <a:r>
              <a:rPr kumimoji="0" lang="ru-RU" altLang="ru-RU" sz="1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 Unicode MS" pitchFamily="34" charset="-128"/>
                <a:cs typeface="Arial" pitchFamily="34" charset="0"/>
              </a:rPr>
              <a:t>Ramírez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 Unicode MS" pitchFamily="34" charset="-128"/>
                <a:cs typeface="Arial" pitchFamily="34" charset="0"/>
              </a:rPr>
              <a:t> </a:t>
            </a:r>
            <a:r>
              <a:rPr kumimoji="0" lang="ru-RU" altLang="ru-RU" sz="1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 Unicode MS" pitchFamily="34" charset="-128"/>
                <a:cs typeface="Arial" pitchFamily="34" charset="0"/>
              </a:rPr>
              <a:t>Lizardo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 Unicode MS" pitchFamily="34" charset="-128"/>
                <a:cs typeface="Arial" pitchFamily="34" charset="0"/>
              </a:rPr>
              <a:t> EJ, </a:t>
            </a:r>
            <a:r>
              <a:rPr kumimoji="0" lang="ru-RU" altLang="ru-RU" sz="1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 Unicode MS" pitchFamily="34" charset="-128"/>
                <a:cs typeface="Arial" pitchFamily="34" charset="0"/>
              </a:rPr>
              <a:t>Cardona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 Unicode MS" pitchFamily="34" charset="-128"/>
                <a:cs typeface="Arial" pitchFamily="34" charset="0"/>
              </a:rPr>
              <a:t> </a:t>
            </a:r>
            <a:r>
              <a:rPr kumimoji="0" lang="ru-RU" altLang="ru-RU" sz="1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 Unicode MS" pitchFamily="34" charset="-128"/>
                <a:cs typeface="Arial" pitchFamily="34" charset="0"/>
              </a:rPr>
              <a:t>Muñoz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 Unicode MS" pitchFamily="34" charset="-128"/>
                <a:cs typeface="Arial" pitchFamily="34" charset="0"/>
              </a:rPr>
              <a:t> EG, </a:t>
            </a:r>
            <a:r>
              <a:rPr kumimoji="0" lang="ru-RU" altLang="ru-RU" sz="1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 Unicode MS" pitchFamily="34" charset="-128"/>
                <a:cs typeface="Arial" pitchFamily="34" charset="0"/>
              </a:rPr>
              <a:t>Totsuka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 Unicode MS" pitchFamily="34" charset="-128"/>
                <a:cs typeface="Arial" pitchFamily="34" charset="0"/>
              </a:rPr>
              <a:t> </a:t>
            </a:r>
            <a:r>
              <a:rPr kumimoji="0" lang="ru-RU" altLang="ru-RU" sz="1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 Unicode MS" pitchFamily="34" charset="-128"/>
                <a:cs typeface="Arial" pitchFamily="34" charset="0"/>
              </a:rPr>
              <a:t>Sutto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 Unicode MS" pitchFamily="34" charset="-128"/>
                <a:cs typeface="Arial" pitchFamily="34" charset="0"/>
              </a:rPr>
              <a:t> SE, </a:t>
            </a:r>
            <a:r>
              <a:rPr kumimoji="0" lang="ru-RU" altLang="ru-RU" sz="1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 Unicode MS" pitchFamily="34" charset="-128"/>
                <a:cs typeface="Arial" pitchFamily="34" charset="0"/>
              </a:rPr>
              <a:t>García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 Unicode MS" pitchFamily="34" charset="-128"/>
                <a:cs typeface="Arial" pitchFamily="34" charset="0"/>
              </a:rPr>
              <a:t> </a:t>
            </a:r>
            <a:r>
              <a:rPr kumimoji="0" lang="ru-RU" altLang="ru-RU" sz="1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 Unicode MS" pitchFamily="34" charset="-128"/>
                <a:cs typeface="Arial" pitchFamily="34" charset="0"/>
              </a:rPr>
              <a:t>Benavides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 Unicode MS" pitchFamily="34" charset="-128"/>
                <a:cs typeface="Arial" pitchFamily="34" charset="0"/>
              </a:rPr>
              <a:t> L. [</a:t>
            </a:r>
            <a:r>
              <a:rPr kumimoji="0" lang="ru-RU" altLang="ru-RU" sz="1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 Unicode MS" pitchFamily="34" charset="-128"/>
                <a:cs typeface="Arial" pitchFamily="34" charset="0"/>
              </a:rPr>
              <a:t>Prognostic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 Unicode MS" pitchFamily="34" charset="-128"/>
                <a:cs typeface="Arial" pitchFamily="34" charset="0"/>
              </a:rPr>
              <a:t> </a:t>
            </a:r>
            <a:r>
              <a:rPr kumimoji="0" lang="ru-RU" altLang="ru-RU" sz="1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 Unicode MS" pitchFamily="34" charset="-128"/>
                <a:cs typeface="Arial" pitchFamily="34" charset="0"/>
              </a:rPr>
              <a:t>value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 Unicode MS" pitchFamily="34" charset="-128"/>
                <a:cs typeface="Arial" pitchFamily="34" charset="0"/>
              </a:rPr>
              <a:t> of </a:t>
            </a:r>
            <a:r>
              <a:rPr kumimoji="0" lang="ru-RU" altLang="ru-RU" sz="1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 Unicode MS" pitchFamily="34" charset="-128"/>
                <a:cs typeface="Arial" pitchFamily="34" charset="0"/>
              </a:rPr>
              <a:t>the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 Unicode MS" pitchFamily="34" charset="-128"/>
                <a:cs typeface="Arial" pitchFamily="34" charset="0"/>
              </a:rPr>
              <a:t> </a:t>
            </a:r>
            <a:r>
              <a:rPr kumimoji="0" lang="ru-RU" altLang="ru-RU" sz="1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 Unicode MS" pitchFamily="34" charset="-128"/>
                <a:cs typeface="Arial" pitchFamily="34" charset="0"/>
              </a:rPr>
              <a:t>lethal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 Unicode MS" pitchFamily="34" charset="-128"/>
                <a:cs typeface="Arial" pitchFamily="34" charset="0"/>
              </a:rPr>
              <a:t> </a:t>
            </a:r>
            <a:r>
              <a:rPr kumimoji="0" lang="ru-RU" altLang="ru-RU" sz="1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 Unicode MS" pitchFamily="34" charset="-128"/>
                <a:cs typeface="Arial" pitchFamily="34" charset="0"/>
              </a:rPr>
              <a:t>triad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 Unicode MS" pitchFamily="34" charset="-128"/>
                <a:cs typeface="Arial" pitchFamily="34" charset="0"/>
              </a:rPr>
              <a:t> </a:t>
            </a:r>
            <a:r>
              <a:rPr kumimoji="0" lang="ru-RU" altLang="ru-RU" sz="1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 Unicode MS" pitchFamily="34" charset="-128"/>
                <a:cs typeface="Arial" pitchFamily="34" charset="0"/>
              </a:rPr>
              <a:t>among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 Unicode MS" pitchFamily="34" charset="-128"/>
                <a:cs typeface="Arial" pitchFamily="34" charset="0"/>
              </a:rPr>
              <a:t> </a:t>
            </a:r>
            <a:r>
              <a:rPr kumimoji="0" lang="ru-RU" altLang="ru-RU" sz="1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 Unicode MS" pitchFamily="34" charset="-128"/>
                <a:cs typeface="Arial" pitchFamily="34" charset="0"/>
              </a:rPr>
              <a:t>patients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 Unicode MS" pitchFamily="34" charset="-128"/>
                <a:cs typeface="Arial" pitchFamily="34" charset="0"/>
              </a:rPr>
              <a:t> </a:t>
            </a:r>
            <a:r>
              <a:rPr kumimoji="0" lang="ru-RU" altLang="ru-RU" sz="1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 Unicode MS" pitchFamily="34" charset="-128"/>
                <a:cs typeface="Arial" pitchFamily="34" charset="0"/>
              </a:rPr>
              <a:t>with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 Unicode MS" pitchFamily="34" charset="-128"/>
                <a:cs typeface="Arial" pitchFamily="34" charset="0"/>
              </a:rPr>
              <a:t> </a:t>
            </a:r>
            <a:r>
              <a:rPr kumimoji="0" lang="ru-RU" altLang="ru-RU" sz="1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 Unicode MS" pitchFamily="34" charset="-128"/>
                <a:cs typeface="Arial" pitchFamily="34" charset="0"/>
              </a:rPr>
              <a:t>multiple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 Unicode MS" pitchFamily="34" charset="-128"/>
                <a:cs typeface="Arial" pitchFamily="34" charset="0"/>
              </a:rPr>
              <a:t> </a:t>
            </a:r>
            <a:r>
              <a:rPr kumimoji="0" lang="ru-RU" altLang="ru-RU" sz="1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 Unicode MS" pitchFamily="34" charset="-128"/>
                <a:cs typeface="Arial" pitchFamily="34" charset="0"/>
              </a:rPr>
              <a:t>trauma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 Unicode MS" pitchFamily="34" charset="-128"/>
                <a:cs typeface="Arial" pitchFamily="34" charset="0"/>
              </a:rPr>
              <a:t>]. </a:t>
            </a:r>
            <a:r>
              <a:rPr kumimoji="0" lang="ru-RU" altLang="ru-RU" sz="1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 Unicode MS" pitchFamily="34" charset="-128"/>
                <a:cs typeface="Arial" pitchFamily="34" charset="0"/>
              </a:rPr>
              <a:t>Rev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 Unicode MS" pitchFamily="34" charset="-128"/>
                <a:cs typeface="Arial" pitchFamily="34" charset="0"/>
              </a:rPr>
              <a:t> </a:t>
            </a:r>
            <a:r>
              <a:rPr kumimoji="0" lang="ru-RU" altLang="ru-RU" sz="1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 Unicode MS" pitchFamily="34" charset="-128"/>
                <a:cs typeface="Arial" pitchFamily="34" charset="0"/>
              </a:rPr>
              <a:t>Med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 Unicode MS" pitchFamily="34" charset="-128"/>
                <a:cs typeface="Arial" pitchFamily="34" charset="0"/>
              </a:rPr>
              <a:t> </a:t>
            </a:r>
            <a:r>
              <a:rPr kumimoji="0" lang="ru-RU" altLang="ru-RU" sz="1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 Unicode MS" pitchFamily="34" charset="-128"/>
                <a:cs typeface="Arial" pitchFamily="34" charset="0"/>
              </a:rPr>
              <a:t>Chil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 Unicode MS" pitchFamily="34" charset="-128"/>
                <a:cs typeface="Arial" pitchFamily="34" charset="0"/>
              </a:rPr>
              <a:t>. 2013 Nov;141(11):1420-6.</a:t>
            </a:r>
            <a:r>
              <a:rPr kumimoji="0" lang="ru-RU" alt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endParaRPr kumimoji="0" lang="ru-RU" alt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7" name="Picture 3" descr="Revista médica de Chil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126" y="3645024"/>
            <a:ext cx="1771650" cy="776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631368" y="4924618"/>
            <a:ext cx="828092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err="1" smtClean="0">
                <a:solidFill>
                  <a:srgbClr val="FF0000"/>
                </a:solidFill>
              </a:rPr>
              <a:t>Коагулопатия</a:t>
            </a:r>
            <a:r>
              <a:rPr lang="ru-RU" sz="2400" b="1" dirty="0" smtClean="0">
                <a:solidFill>
                  <a:srgbClr val="FF0000"/>
                </a:solidFill>
              </a:rPr>
              <a:t> при критических состояниях – независимый фактор риска смерти!</a:t>
            </a:r>
            <a:endParaRPr lang="ru-RU" sz="2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21837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1955" y="1179706"/>
            <a:ext cx="6310858" cy="4360722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220994"/>
            <a:ext cx="8229600" cy="562074"/>
          </a:xfrm>
        </p:spPr>
        <p:txBody>
          <a:bodyPr>
            <a:normAutofit fontScale="90000"/>
          </a:bodyPr>
          <a:lstStyle/>
          <a:p>
            <a:r>
              <a:rPr lang="ru-RU" sz="3200" b="1" dirty="0" smtClean="0">
                <a:solidFill>
                  <a:srgbClr val="0000FF"/>
                </a:solidFill>
              </a:rPr>
              <a:t>Что</a:t>
            </a:r>
            <a:r>
              <a:rPr lang="en-US" sz="3200" b="1" dirty="0" smtClean="0">
                <a:solidFill>
                  <a:srgbClr val="0000FF"/>
                </a:solidFill>
              </a:rPr>
              <a:t> </a:t>
            </a:r>
            <a:r>
              <a:rPr lang="ru-RU" sz="3200" b="1" dirty="0" smtClean="0">
                <a:solidFill>
                  <a:srgbClr val="0000FF"/>
                </a:solidFill>
              </a:rPr>
              <a:t>же такое ДВС-синдром?</a:t>
            </a:r>
            <a:endParaRPr lang="ru-RU" sz="3200" b="1" dirty="0">
              <a:solidFill>
                <a:srgbClr val="0000FF"/>
              </a:solidFill>
            </a:endParaRPr>
          </a:p>
        </p:txBody>
      </p:sp>
      <p:sp>
        <p:nvSpPr>
          <p:cNvPr id="6" name="Выноска-облако 5"/>
          <p:cNvSpPr/>
          <p:nvPr/>
        </p:nvSpPr>
        <p:spPr>
          <a:xfrm>
            <a:off x="1696290" y="5341448"/>
            <a:ext cx="2838509" cy="939937"/>
          </a:xfrm>
          <a:prstGeom prst="cloudCallout">
            <a:avLst>
              <a:gd name="adj1" fmla="val 14011"/>
              <a:gd name="adj2" fmla="val -116438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0000FF"/>
                </a:solidFill>
              </a:rPr>
              <a:t>Это кровотечение</a:t>
            </a:r>
            <a:endParaRPr lang="ru-RU" b="1" dirty="0">
              <a:solidFill>
                <a:srgbClr val="0000FF"/>
              </a:solidFill>
            </a:endParaRPr>
          </a:p>
        </p:txBody>
      </p:sp>
      <p:sp>
        <p:nvSpPr>
          <p:cNvPr id="7" name="Выноска-облако 6"/>
          <p:cNvSpPr/>
          <p:nvPr/>
        </p:nvSpPr>
        <p:spPr>
          <a:xfrm>
            <a:off x="5985" y="2442327"/>
            <a:ext cx="2520280" cy="917740"/>
          </a:xfrm>
          <a:prstGeom prst="cloudCallout">
            <a:avLst>
              <a:gd name="adj1" fmla="val 26279"/>
              <a:gd name="adj2" fmla="val 93729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0000FF"/>
                </a:solidFill>
              </a:rPr>
              <a:t>Это острое заболевание</a:t>
            </a:r>
            <a:endParaRPr lang="ru-RU" b="1" dirty="0">
              <a:solidFill>
                <a:srgbClr val="0000FF"/>
              </a:solidFill>
            </a:endParaRPr>
          </a:p>
        </p:txBody>
      </p:sp>
      <p:sp>
        <p:nvSpPr>
          <p:cNvPr id="8" name="Выноска-облако 7"/>
          <p:cNvSpPr/>
          <p:nvPr/>
        </p:nvSpPr>
        <p:spPr>
          <a:xfrm>
            <a:off x="1546271" y="920207"/>
            <a:ext cx="2099773" cy="796775"/>
          </a:xfrm>
          <a:prstGeom prst="cloudCallout">
            <a:avLst>
              <a:gd name="adj1" fmla="val 68212"/>
              <a:gd name="adj2" fmla="val 59074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0000FF"/>
                </a:solidFill>
              </a:rPr>
              <a:t>Это тромбоз</a:t>
            </a:r>
            <a:endParaRPr lang="ru-RU" b="1" dirty="0">
              <a:solidFill>
                <a:srgbClr val="0000FF"/>
              </a:solidFill>
            </a:endParaRPr>
          </a:p>
        </p:txBody>
      </p:sp>
      <p:sp>
        <p:nvSpPr>
          <p:cNvPr id="9" name="Выноска-облако 8"/>
          <p:cNvSpPr/>
          <p:nvPr/>
        </p:nvSpPr>
        <p:spPr>
          <a:xfrm>
            <a:off x="5143026" y="980728"/>
            <a:ext cx="2592288" cy="1152128"/>
          </a:xfrm>
          <a:prstGeom prst="cloudCallout">
            <a:avLst>
              <a:gd name="adj1" fmla="val -45050"/>
              <a:gd name="adj2" fmla="val 120544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0000FF"/>
                </a:solidFill>
              </a:rPr>
              <a:t>Это хроническое заболевание</a:t>
            </a:r>
            <a:endParaRPr lang="ru-RU" b="1" dirty="0">
              <a:solidFill>
                <a:srgbClr val="0000FF"/>
              </a:solidFill>
            </a:endParaRPr>
          </a:p>
        </p:txBody>
      </p:sp>
      <p:sp>
        <p:nvSpPr>
          <p:cNvPr id="10" name="Выноска-облако 9"/>
          <p:cNvSpPr/>
          <p:nvPr/>
        </p:nvSpPr>
        <p:spPr>
          <a:xfrm>
            <a:off x="4534798" y="5341449"/>
            <a:ext cx="3565593" cy="1183895"/>
          </a:xfrm>
          <a:prstGeom prst="cloudCallout">
            <a:avLst>
              <a:gd name="adj1" fmla="val -44804"/>
              <a:gd name="adj2" fmla="val -124806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0000FF"/>
                </a:solidFill>
              </a:rPr>
              <a:t>Нужно лечить</a:t>
            </a:r>
            <a:r>
              <a:rPr lang="en-US" b="1" dirty="0">
                <a:solidFill>
                  <a:srgbClr val="0000FF"/>
                </a:solidFill>
              </a:rPr>
              <a:t> </a:t>
            </a:r>
            <a:r>
              <a:rPr lang="ru-RU" b="1" dirty="0" smtClean="0">
                <a:solidFill>
                  <a:srgbClr val="0000FF"/>
                </a:solidFill>
              </a:rPr>
              <a:t>физиологическими антикоагулянтами</a:t>
            </a:r>
            <a:endParaRPr lang="ru-RU" b="1" dirty="0">
              <a:solidFill>
                <a:srgbClr val="0000FF"/>
              </a:solidFill>
            </a:endParaRPr>
          </a:p>
        </p:txBody>
      </p:sp>
      <p:sp>
        <p:nvSpPr>
          <p:cNvPr id="11" name="Выноска-облако 10"/>
          <p:cNvSpPr/>
          <p:nvPr/>
        </p:nvSpPr>
        <p:spPr>
          <a:xfrm>
            <a:off x="6681137" y="2094508"/>
            <a:ext cx="2283352" cy="1228822"/>
          </a:xfrm>
          <a:prstGeom prst="cloudCallout">
            <a:avLst>
              <a:gd name="adj1" fmla="val -48013"/>
              <a:gd name="adj2" fmla="val 63608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0000FF"/>
                </a:solidFill>
              </a:rPr>
              <a:t>Нужно лечить плазмой</a:t>
            </a:r>
            <a:endParaRPr lang="ru-RU" b="1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2471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Заголовок 5"/>
          <p:cNvSpPr>
            <a:spLocks noGrp="1"/>
          </p:cNvSpPr>
          <p:nvPr>
            <p:ph type="title"/>
          </p:nvPr>
        </p:nvSpPr>
        <p:spPr>
          <a:xfrm>
            <a:off x="251520" y="548680"/>
            <a:ext cx="8712968" cy="635000"/>
          </a:xfrm>
        </p:spPr>
        <p:txBody>
          <a:bodyPr>
            <a:noAutofit/>
          </a:bodyPr>
          <a:lstStyle/>
          <a:p>
            <a:r>
              <a:rPr lang="ru-RU" sz="2800" b="1" dirty="0" smtClean="0">
                <a:solidFill>
                  <a:srgbClr val="0000FF"/>
                </a:solidFill>
              </a:rPr>
              <a:t>Определение</a:t>
            </a:r>
            <a:r>
              <a:rPr lang="en-US" sz="2800" b="1" dirty="0" smtClean="0">
                <a:solidFill>
                  <a:srgbClr val="0000FF"/>
                </a:solidFill>
              </a:rPr>
              <a:t> </a:t>
            </a:r>
            <a:r>
              <a:rPr lang="ru-RU" sz="2800" b="1" dirty="0" smtClean="0">
                <a:solidFill>
                  <a:srgbClr val="0000FF"/>
                </a:solidFill>
              </a:rPr>
              <a:t>         </a:t>
            </a:r>
            <a:r>
              <a:rPr lang="ru-RU" sz="2400" b="1" dirty="0" smtClean="0">
                <a:solidFill>
                  <a:srgbClr val="0000FF"/>
                </a:solidFill>
              </a:rPr>
              <a:t>                                                                                       МКБ 10: D65 </a:t>
            </a:r>
            <a:r>
              <a:rPr lang="ru-RU" sz="2400" b="1" dirty="0">
                <a:solidFill>
                  <a:srgbClr val="0000FF"/>
                </a:solidFill>
              </a:rPr>
              <a:t>Диссеминированное внутрисосудистое свертывание [синдром </a:t>
            </a:r>
            <a:r>
              <a:rPr lang="ru-RU" sz="2400" b="1" dirty="0" err="1">
                <a:solidFill>
                  <a:srgbClr val="0000FF"/>
                </a:solidFill>
              </a:rPr>
              <a:t>дефибринации</a:t>
            </a:r>
            <a:r>
              <a:rPr lang="ru-RU" sz="2400" b="1" dirty="0">
                <a:solidFill>
                  <a:srgbClr val="0000FF"/>
                </a:solidFill>
              </a:rPr>
              <a:t>]</a:t>
            </a:r>
            <a:br>
              <a:rPr lang="ru-RU" sz="2400" b="1" dirty="0">
                <a:solidFill>
                  <a:srgbClr val="0000FF"/>
                </a:solidFill>
              </a:rPr>
            </a:br>
            <a:endParaRPr lang="ru-RU" sz="2400" b="1" dirty="0" smtClean="0">
              <a:solidFill>
                <a:srgbClr val="0000FF"/>
              </a:solidFill>
            </a:endParaRPr>
          </a:p>
        </p:txBody>
      </p:sp>
      <p:sp>
        <p:nvSpPr>
          <p:cNvPr id="22530" name="Объект 6"/>
          <p:cNvSpPr>
            <a:spLocks noGrp="1"/>
          </p:cNvSpPr>
          <p:nvPr>
            <p:ph idx="1"/>
          </p:nvPr>
        </p:nvSpPr>
        <p:spPr>
          <a:xfrm>
            <a:off x="395536" y="1340768"/>
            <a:ext cx="8280921" cy="4021906"/>
          </a:xfrm>
        </p:spPr>
        <p:txBody>
          <a:bodyPr>
            <a:normAutofit/>
          </a:bodyPr>
          <a:lstStyle/>
          <a:p>
            <a:pPr algn="just">
              <a:spcBef>
                <a:spcPts val="1200"/>
              </a:spcBef>
            </a:pPr>
            <a:r>
              <a:rPr lang="ru-RU" sz="2800" b="1" dirty="0" smtClean="0">
                <a:solidFill>
                  <a:srgbClr val="0033CC"/>
                </a:solidFill>
              </a:rPr>
              <a:t>ДВС-синдром</a:t>
            </a:r>
            <a:r>
              <a:rPr lang="ru-RU" sz="2400" dirty="0" smtClean="0"/>
              <a:t> - </a:t>
            </a:r>
            <a:r>
              <a:rPr lang="ru-RU" sz="2400" b="1" dirty="0" smtClean="0"/>
              <a:t>приобретённая, вторичная </a:t>
            </a:r>
            <a:r>
              <a:rPr lang="ru-RU" sz="2800" b="1" i="1" dirty="0" smtClean="0">
                <a:solidFill>
                  <a:srgbClr val="FF0000"/>
                </a:solidFill>
              </a:rPr>
              <a:t>острая</a:t>
            </a:r>
            <a:r>
              <a:rPr lang="ru-RU" sz="2400" b="1" dirty="0" smtClean="0"/>
              <a:t> патология гемостаза.</a:t>
            </a:r>
          </a:p>
          <a:p>
            <a:pPr algn="just">
              <a:spcBef>
                <a:spcPts val="1200"/>
              </a:spcBef>
            </a:pPr>
            <a:r>
              <a:rPr lang="ru-RU" sz="2400" b="1" dirty="0" smtClean="0"/>
              <a:t>Сопутствует только </a:t>
            </a:r>
            <a:r>
              <a:rPr lang="ru-RU" sz="2800" b="1" i="1" dirty="0" smtClean="0">
                <a:solidFill>
                  <a:srgbClr val="FF0000"/>
                </a:solidFill>
              </a:rPr>
              <a:t>критическому состоянию!!!</a:t>
            </a:r>
          </a:p>
          <a:p>
            <a:pPr algn="just">
              <a:spcBef>
                <a:spcPts val="1200"/>
              </a:spcBef>
            </a:pPr>
            <a:r>
              <a:rPr lang="ru-RU" sz="2800" b="1" i="1" dirty="0" smtClean="0">
                <a:solidFill>
                  <a:srgbClr val="FF0000"/>
                </a:solidFill>
              </a:rPr>
              <a:t>С</a:t>
            </a:r>
            <a:r>
              <a:rPr lang="en-US" sz="2800" b="1" i="1" dirty="0" err="1" smtClean="0">
                <a:solidFill>
                  <a:srgbClr val="FF0000"/>
                </a:solidFill>
              </a:rPr>
              <a:t>oagulopathy</a:t>
            </a:r>
            <a:r>
              <a:rPr lang="en-US" sz="2800" b="1" i="1" dirty="0" smtClean="0">
                <a:solidFill>
                  <a:srgbClr val="FF0000"/>
                </a:solidFill>
              </a:rPr>
              <a:t> consumptive</a:t>
            </a:r>
            <a:r>
              <a:rPr lang="ru-RU" sz="2800" b="1" i="1" dirty="0" smtClean="0">
                <a:solidFill>
                  <a:srgbClr val="FF0000"/>
                </a:solidFill>
              </a:rPr>
              <a:t>: </a:t>
            </a:r>
            <a:r>
              <a:rPr lang="ru-RU" sz="2400" b="1" dirty="0" smtClean="0"/>
              <a:t>потребляются компоненты свертывающей и </a:t>
            </a:r>
            <a:r>
              <a:rPr lang="ru-RU" sz="2400" b="1" i="1" dirty="0" err="1" smtClean="0">
                <a:solidFill>
                  <a:srgbClr val="FF0000"/>
                </a:solidFill>
              </a:rPr>
              <a:t>противосвертывающей</a:t>
            </a:r>
            <a:r>
              <a:rPr lang="ru-RU" sz="2400" b="1" i="1" dirty="0" smtClean="0">
                <a:solidFill>
                  <a:srgbClr val="FF0000"/>
                </a:solidFill>
              </a:rPr>
              <a:t> </a:t>
            </a:r>
            <a:r>
              <a:rPr lang="ru-RU" sz="2400" b="1" dirty="0" smtClean="0"/>
              <a:t>системы крови</a:t>
            </a:r>
          </a:p>
          <a:p>
            <a:pPr algn="just">
              <a:spcBef>
                <a:spcPts val="1200"/>
              </a:spcBef>
            </a:pPr>
            <a:r>
              <a:rPr lang="ru-RU" sz="2400" b="1" dirty="0" smtClean="0"/>
              <a:t>Может сопровождаться как </a:t>
            </a:r>
            <a:r>
              <a:rPr lang="ru-RU" sz="2400" b="1" i="1" dirty="0" smtClean="0">
                <a:solidFill>
                  <a:srgbClr val="FF0000"/>
                </a:solidFill>
              </a:rPr>
              <a:t>кровотечением</a:t>
            </a:r>
            <a:r>
              <a:rPr lang="ru-RU" sz="2400" b="1" dirty="0" smtClean="0"/>
              <a:t>, так и </a:t>
            </a:r>
            <a:r>
              <a:rPr lang="ru-RU" sz="2800" b="1" i="1" dirty="0" err="1" smtClean="0">
                <a:solidFill>
                  <a:srgbClr val="FF0000"/>
                </a:solidFill>
              </a:rPr>
              <a:t>микротромбозами</a:t>
            </a:r>
            <a:endParaRPr lang="ru-RU" sz="2400" b="1" i="1" dirty="0" smtClean="0">
              <a:solidFill>
                <a:srgbClr val="FF0000"/>
              </a:solidFill>
            </a:endParaRPr>
          </a:p>
        </p:txBody>
      </p:sp>
      <p:pic>
        <p:nvPicPr>
          <p:cNvPr id="22532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4699000"/>
            <a:ext cx="2673350" cy="2159000"/>
          </a:xfrm>
          <a:prstGeom prst="rect">
            <a:avLst/>
          </a:prstGeom>
          <a:noFill/>
          <a:ln>
            <a:noFill/>
          </a:ln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358947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2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6816</TotalTime>
  <Words>2319</Words>
  <Application>Microsoft Office PowerPoint</Application>
  <PresentationFormat>Экран (4:3)</PresentationFormat>
  <Paragraphs>551</Paragraphs>
  <Slides>62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4</vt:i4>
      </vt:variant>
      <vt:variant>
        <vt:lpstr>Заголовки слайдов</vt:lpstr>
      </vt:variant>
      <vt:variant>
        <vt:i4>62</vt:i4>
      </vt:variant>
    </vt:vector>
  </HeadingPairs>
  <TitlesOfParts>
    <vt:vector size="66" baseType="lpstr">
      <vt:lpstr>Тема Office</vt:lpstr>
      <vt:lpstr>Оформление по умолчанию</vt:lpstr>
      <vt:lpstr>1_Тема Office</vt:lpstr>
      <vt:lpstr>2_Тема Office</vt:lpstr>
      <vt:lpstr>Презентация PowerPoint</vt:lpstr>
      <vt:lpstr>Кто в России специалист по гемостазу?</vt:lpstr>
      <vt:lpstr>Презентация PowerPoint</vt:lpstr>
      <vt:lpstr> Что нам нужно сегодня?</vt:lpstr>
      <vt:lpstr>Определение</vt:lpstr>
      <vt:lpstr>Все чаще звучит не ДВС-синдром, а:</vt:lpstr>
      <vt:lpstr>Презентация PowerPoint</vt:lpstr>
      <vt:lpstr>Что же такое ДВС-синдром?</vt:lpstr>
      <vt:lpstr>Определение                                                                                                 МКБ 10: D65 Диссеминированное внутрисосудистое свертывание [синдром дефибринации] </vt:lpstr>
      <vt:lpstr>Определение</vt:lpstr>
      <vt:lpstr>Основные причины ДВС-синдрома в акушерстве</vt:lpstr>
      <vt:lpstr>Презентация PowerPoint</vt:lpstr>
      <vt:lpstr>Презентация PowerPoint</vt:lpstr>
      <vt:lpstr>Шкалы диагностики             ДВС-синдрома</vt:lpstr>
      <vt:lpstr>Презентация PowerPoint</vt:lpstr>
      <vt:lpstr>Диагностика ДВС-синдрома</vt:lpstr>
      <vt:lpstr>Основные тесты коагулограммы</vt:lpstr>
      <vt:lpstr>Тромбоэластограмма в экстренной ситуации  может заменить всю лабораторию!</vt:lpstr>
      <vt:lpstr>Подготовка кадров</vt:lpstr>
      <vt:lpstr>Презентация PowerPoint</vt:lpstr>
      <vt:lpstr>Презентация PowerPoint</vt:lpstr>
      <vt:lpstr>Кожные проявления ДВС-синдрома при менингококковой септицемии.</vt:lpstr>
      <vt:lpstr>Причины тромбоцитопении в беременности Тромбоцитопения у 10% беременных женщин,                       из них 70-80% - гестационная тромбоцитопения</vt:lpstr>
      <vt:lpstr>Причины тромбоцитопении в беременности Тромбоцитопения у 10% беременных женщин,                       из них 70-80% - гестационная тромбоцитопения</vt:lpstr>
      <vt:lpstr>Дифференциальная диагностика связанных с беременностью микроангиопатий </vt:lpstr>
      <vt:lpstr>Морфология ДВС-синдрома: тромбы в сосудах микроциркуляции легких (показаны стрелкой) при эмболии амниотической жидкостью (автор микрофото А.В. Спирин, 2006).</vt:lpstr>
      <vt:lpstr>Презентация PowerPoint</vt:lpstr>
      <vt:lpstr>Презентация PowerPoint</vt:lpstr>
      <vt:lpstr>Презентация PowerPoint</vt:lpstr>
      <vt:lpstr>Интенсивная терапия ДВС-синдрома при сепсисе</vt:lpstr>
      <vt:lpstr>Презентация PowerPoint</vt:lpstr>
      <vt:lpstr>Презентация PowerPoint</vt:lpstr>
      <vt:lpstr>Что мы видим при массивной кровопотере:</vt:lpstr>
      <vt:lpstr>Презентация PowerPoint</vt:lpstr>
      <vt:lpstr>Что мы видим при кровопотере:</vt:lpstr>
      <vt:lpstr>А нужно быстро останавливать кровотечение</vt:lpstr>
      <vt:lpstr>Презентация PowerPoint</vt:lpstr>
      <vt:lpstr>Презентация PowerPoint</vt:lpstr>
      <vt:lpstr>Критерии ДВС-синдрома в шкалах</vt:lpstr>
      <vt:lpstr>Дифференциальная диагностика ДВС-синдрома: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Преимущества концентратов факторов свертывания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Прочие мероприятия </vt:lpstr>
      <vt:lpstr>Презентация PowerPoint</vt:lpstr>
      <vt:lpstr>Презентация PowerPoint</vt:lpstr>
      <vt:lpstr>Презентация PowerPoint</vt:lpstr>
      <vt:lpstr>Цели контроля за коагуляцией</vt:lpstr>
      <vt:lpstr>Кровопотеря – Шок - Коагулопатия</vt:lpstr>
      <vt:lpstr>Благодарю за внимание!</vt:lpstr>
    </vt:vector>
  </TitlesOfParts>
  <Company>Hewlett-Packard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куликов</dc:creator>
  <cp:lastModifiedBy>ветер</cp:lastModifiedBy>
  <cp:revision>202</cp:revision>
  <dcterms:created xsi:type="dcterms:W3CDTF">2013-09-03T16:28:15Z</dcterms:created>
  <dcterms:modified xsi:type="dcterms:W3CDTF">2015-06-19T06:26:02Z</dcterms:modified>
</cp:coreProperties>
</file>