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4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0.xml" ContentType="application/vnd.openxmlformats-officedocument.drawingml.chart+xml"/>
  <Override PartName="/ppt/notesSlides/notesSlide5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6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7.xml" ContentType="application/vnd.openxmlformats-officedocument.presentationml.notesSlide+xml"/>
  <Override PartName="/ppt/charts/chart15.xml" ContentType="application/vnd.openxmlformats-officedocument.drawingml.chart+xml"/>
  <Override PartName="/ppt/notesSlides/notesSlide8.xml" ContentType="application/vnd.openxmlformats-officedocument.presentationml.notesSlide+xml"/>
  <Override PartName="/ppt/charts/chart16.xml" ContentType="application/vnd.openxmlformats-officedocument.drawingml.chart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17.xml" ContentType="application/vnd.openxmlformats-officedocument.drawingml.chart+xml"/>
  <Override PartName="/ppt/notesSlides/notesSlide10.xml" ContentType="application/vnd.openxmlformats-officedocument.presentationml.notesSlide+xml"/>
  <Override PartName="/ppt/charts/chart18.xml" ContentType="application/vnd.openxmlformats-officedocument.drawingml.chart+xml"/>
  <Override PartName="/ppt/notesSlides/notesSlide11.xml" ContentType="application/vnd.openxmlformats-officedocument.presentationml.notesSlid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charts/chart21.xml" ContentType="application/vnd.openxmlformats-officedocument.drawingml.chart+xml"/>
  <Override PartName="/ppt/drawings/drawing3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notesSlides/notesSlide14.xml" ContentType="application/vnd.openxmlformats-officedocument.presentationml.notesSlide+xml"/>
  <Override PartName="/ppt/charts/chart24.xml" ContentType="application/vnd.openxmlformats-officedocument.drawingml.chart+xml"/>
  <Override PartName="/ppt/notesSlides/notesSlide15.xml" ContentType="application/vnd.openxmlformats-officedocument.presentationml.notesSlide+xml"/>
  <Override PartName="/ppt/charts/chart25.xml" ContentType="application/vnd.openxmlformats-officedocument.drawingml.chart+xml"/>
  <Override PartName="/ppt/notesSlides/notesSlide16.xml" ContentType="application/vnd.openxmlformats-officedocument.presentationml.notesSlide+xml"/>
  <Override PartName="/ppt/charts/chart26.xml" ContentType="application/vnd.openxmlformats-officedocument.drawingml.chart+xml"/>
  <Override PartName="/ppt/theme/themeOverride2.xml" ContentType="application/vnd.openxmlformats-officedocument.themeOverr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charts/chart27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  <Override PartName="/ppt/charts/style8.xml" ContentType="application/vnd.ms-office.chartstyle+xml"/>
  <Override PartName="/ppt/charts/colors8.xml" ContentType="application/vnd.ms-office.chartcolorstyle+xml"/>
  <Override PartName="/ppt/charts/style9.xml" ContentType="application/vnd.ms-office.chartstyle+xml"/>
  <Override PartName="/ppt/charts/colors9.xml" ContentType="application/vnd.ms-office.chartcolorstyle+xml"/>
  <Override PartName="/ppt/charts/style10.xml" ContentType="application/vnd.ms-office.chartstyle+xml"/>
  <Override PartName="/ppt/charts/colors10.xml" ContentType="application/vnd.ms-office.chartcolorstyle+xml"/>
  <Override PartName="/ppt/charts/style11.xml" ContentType="application/vnd.ms-office.chartstyle+xml"/>
  <Override PartName="/ppt/charts/colors1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79"/>
  </p:notesMasterIdLst>
  <p:sldIdLst>
    <p:sldId id="256" r:id="rId3"/>
    <p:sldId id="273" r:id="rId4"/>
    <p:sldId id="375" r:id="rId5"/>
    <p:sldId id="377" r:id="rId6"/>
    <p:sldId id="410" r:id="rId7"/>
    <p:sldId id="414" r:id="rId8"/>
    <p:sldId id="382" r:id="rId9"/>
    <p:sldId id="383" r:id="rId10"/>
    <p:sldId id="384" r:id="rId11"/>
    <p:sldId id="387" r:id="rId12"/>
    <p:sldId id="388" r:id="rId13"/>
    <p:sldId id="389" r:id="rId14"/>
    <p:sldId id="390" r:id="rId15"/>
    <p:sldId id="385" r:id="rId16"/>
    <p:sldId id="386" r:id="rId17"/>
    <p:sldId id="274" r:id="rId18"/>
    <p:sldId id="276" r:id="rId19"/>
    <p:sldId id="352" r:id="rId20"/>
    <p:sldId id="275" r:id="rId21"/>
    <p:sldId id="415" r:id="rId22"/>
    <p:sldId id="370" r:id="rId23"/>
    <p:sldId id="416" r:id="rId24"/>
    <p:sldId id="433" r:id="rId25"/>
    <p:sldId id="296" r:id="rId26"/>
    <p:sldId id="298" r:id="rId27"/>
    <p:sldId id="299" r:id="rId28"/>
    <p:sldId id="282" r:id="rId29"/>
    <p:sldId id="279" r:id="rId30"/>
    <p:sldId id="315" r:id="rId31"/>
    <p:sldId id="316" r:id="rId32"/>
    <p:sldId id="317" r:id="rId33"/>
    <p:sldId id="285" r:id="rId34"/>
    <p:sldId id="288" r:id="rId35"/>
    <p:sldId id="355" r:id="rId36"/>
    <p:sldId id="356" r:id="rId37"/>
    <p:sldId id="353" r:id="rId38"/>
    <p:sldId id="354" r:id="rId39"/>
    <p:sldId id="294" r:id="rId40"/>
    <p:sldId id="338" r:id="rId41"/>
    <p:sldId id="345" r:id="rId42"/>
    <p:sldId id="344" r:id="rId43"/>
    <p:sldId id="391" r:id="rId44"/>
    <p:sldId id="434" r:id="rId45"/>
    <p:sldId id="437" r:id="rId46"/>
    <p:sldId id="436" r:id="rId47"/>
    <p:sldId id="435" r:id="rId48"/>
    <p:sldId id="417" r:id="rId49"/>
    <p:sldId id="418" r:id="rId50"/>
    <p:sldId id="419" r:id="rId51"/>
    <p:sldId id="392" r:id="rId52"/>
    <p:sldId id="394" r:id="rId53"/>
    <p:sldId id="395" r:id="rId54"/>
    <p:sldId id="398" r:id="rId55"/>
    <p:sldId id="403" r:id="rId56"/>
    <p:sldId id="420" r:id="rId57"/>
    <p:sldId id="400" r:id="rId58"/>
    <p:sldId id="404" r:id="rId59"/>
    <p:sldId id="422" r:id="rId60"/>
    <p:sldId id="423" r:id="rId61"/>
    <p:sldId id="424" r:id="rId62"/>
    <p:sldId id="425" r:id="rId63"/>
    <p:sldId id="426" r:id="rId64"/>
    <p:sldId id="427" r:id="rId65"/>
    <p:sldId id="428" r:id="rId66"/>
    <p:sldId id="429" r:id="rId67"/>
    <p:sldId id="430" r:id="rId68"/>
    <p:sldId id="431" r:id="rId69"/>
    <p:sldId id="406" r:id="rId70"/>
    <p:sldId id="407" r:id="rId71"/>
    <p:sldId id="408" r:id="rId72"/>
    <p:sldId id="409" r:id="rId73"/>
    <p:sldId id="432" r:id="rId74"/>
    <p:sldId id="421" r:id="rId75"/>
    <p:sldId id="401" r:id="rId76"/>
    <p:sldId id="402" r:id="rId77"/>
    <p:sldId id="341" r:id="rId7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055B"/>
    <a:srgbClr val="00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968" autoAdjust="0"/>
    <p:restoredTop sz="81763" autoAdjust="0"/>
  </p:normalViewPr>
  <p:slideViewPr>
    <p:cSldViewPr>
      <p:cViewPr varScale="1">
        <p:scale>
          <a:sx n="89" d="100"/>
          <a:sy n="89" d="100"/>
        </p:scale>
        <p:origin x="-35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7818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Relationship Id="rId4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_____Microsoft_Excel16.xlsx"/><Relationship Id="rId1" Type="http://schemas.openxmlformats.org/officeDocument/2006/relationships/themeOverride" Target="../theme/themeOverride1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5.xlsx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6.xlsx"/><Relationship Id="rId1" Type="http://schemas.openxmlformats.org/officeDocument/2006/relationships/themeOverride" Target="../theme/themeOverride2.xml"/></Relationships>
</file>

<file path=ppt/charts/_rels/chart27.xml.rels><?xml version="1.0" encoding="UTF-8" standalone="yes"?>
<Relationships xmlns="http://schemas.openxmlformats.org/package/2006/relationships"><Relationship Id="rId3" Type="http://schemas.microsoft.com/office/2011/relationships/chartStyle" Target="style11.xml"/><Relationship Id="rId2" Type="http://schemas.microsoft.com/office/2011/relationships/chartColorStyle" Target="colors11.xml"/><Relationship Id="rId1" Type="http://schemas.openxmlformats.org/officeDocument/2006/relationships/package" Target="../embeddings/_____Microsoft_Excel27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3"/>
                <c:pt idx="0">
                  <c:v>Кемеровская область </c:v>
                </c:pt>
                <c:pt idx="1">
                  <c:v>Новосибирская область </c:v>
                </c:pt>
                <c:pt idx="2">
                  <c:v>Омская область </c:v>
                </c:pt>
                <c:pt idx="3">
                  <c:v>Томская область </c:v>
                </c:pt>
                <c:pt idx="4">
                  <c:v>Иркутская область </c:v>
                </c:pt>
                <c:pt idx="5">
                  <c:v>Забайкальский край </c:v>
                </c:pt>
                <c:pt idx="6">
                  <c:v>Красноярский край </c:v>
                </c:pt>
                <c:pt idx="7">
                  <c:v>Алтайский край </c:v>
                </c:pt>
                <c:pt idx="9">
                  <c:v>Республика Алтай </c:v>
                </c:pt>
                <c:pt idx="10">
                  <c:v>Республика Тыва </c:v>
                </c:pt>
                <c:pt idx="11">
                  <c:v>Республика Хакасия </c:v>
                </c:pt>
                <c:pt idx="12">
                  <c:v>Республика Бурятия 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16.600000000000001</c:v>
                </c:pt>
                <c:pt idx="1">
                  <c:v>21.3</c:v>
                </c:pt>
                <c:pt idx="2">
                  <c:v>13.6</c:v>
                </c:pt>
                <c:pt idx="3">
                  <c:v>26.5</c:v>
                </c:pt>
                <c:pt idx="4">
                  <c:v>7.9</c:v>
                </c:pt>
                <c:pt idx="5">
                  <c:v>11.4</c:v>
                </c:pt>
                <c:pt idx="6">
                  <c:v>9.6999999999999993</c:v>
                </c:pt>
                <c:pt idx="7">
                  <c:v>12.7</c:v>
                </c:pt>
                <c:pt idx="8">
                  <c:v>0</c:v>
                </c:pt>
                <c:pt idx="9">
                  <c:v>0</c:v>
                </c:pt>
                <c:pt idx="10">
                  <c:v>24.6</c:v>
                </c:pt>
                <c:pt idx="11">
                  <c:v>30.1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782208"/>
        <c:axId val="32783744"/>
      </c:barChart>
      <c:catAx>
        <c:axId val="32782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783744"/>
        <c:crosses val="autoZero"/>
        <c:auto val="1"/>
        <c:lblAlgn val="ctr"/>
        <c:lblOffset val="100"/>
        <c:noMultiLvlLbl val="0"/>
      </c:catAx>
      <c:valAx>
        <c:axId val="32783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782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1:13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1:</a:t>
                    </a:r>
                    <a:r>
                      <a:rPr lang="en-US" baseline="0" smtClean="0"/>
                      <a:t> 3,6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1: 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1:6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1:</a:t>
                    </a:r>
                    <a:fld id="{9447C259-F389-4BF8-B584-7B7F9585C27B}" type="VALUE">
                      <a:rPr lang="en-US" smtClean="0"/>
                      <a:pPr/>
                      <a:t>[ЗНАЧЕНИЕ]</a:t>
                    </a:fld>
                    <a:endParaRPr lang="en-US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1: 11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1:44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Кемеровская область</c:v>
                </c:pt>
                <c:pt idx="1">
                  <c:v>Новосибирская область</c:v>
                </c:pt>
                <c:pt idx="2">
                  <c:v>Омская область</c:v>
                </c:pt>
                <c:pt idx="3">
                  <c:v>Томская область</c:v>
                </c:pt>
                <c:pt idx="4">
                  <c:v>Иркутская область</c:v>
                </c:pt>
                <c:pt idx="5">
                  <c:v>Забайкальский край</c:v>
                </c:pt>
                <c:pt idx="6">
                  <c:v>Красноярский край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13</c:v>
                </c:pt>
                <c:pt idx="1">
                  <c:v>3.6</c:v>
                </c:pt>
                <c:pt idx="2">
                  <c:v>4</c:v>
                </c:pt>
                <c:pt idx="3">
                  <c:v>6</c:v>
                </c:pt>
                <c:pt idx="4">
                  <c:v>4</c:v>
                </c:pt>
                <c:pt idx="5">
                  <c:v>11</c:v>
                </c:pt>
                <c:pt idx="6">
                  <c:v>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2168320"/>
        <c:axId val="132182400"/>
      </c:barChart>
      <c:catAx>
        <c:axId val="13216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2182400"/>
        <c:crosses val="autoZero"/>
        <c:auto val="1"/>
        <c:lblAlgn val="ctr"/>
        <c:lblOffset val="100"/>
        <c:noMultiLvlLbl val="0"/>
      </c:catAx>
      <c:valAx>
        <c:axId val="13218240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2168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СФО (2014)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8.8421208000796434E-2"/>
                  <c:y val="-5.0998056050477634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5.600009840050444E-2"/>
                  <c:y val="1.784931961766717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fld id="{16B6F03F-22B6-4CF1-8D27-B43BFA7F920F}" type="CATEGORYNAME">
                      <a:rPr lang="ru-RU">
                        <a:solidFill>
                          <a:srgbClr val="C00000"/>
                        </a:solidFill>
                      </a:rPr>
                      <a:pPr/>
                      <a:t>[ИМЯ КАТЕГОРИИ]</a:t>
                    </a:fld>
                    <a:r>
                      <a:rPr lang="ru-RU" baseline="0" dirty="0">
                        <a:solidFill>
                          <a:srgbClr val="C00000"/>
                        </a:solidFill>
                      </a:rPr>
                      <a:t>
</a:t>
                    </a:r>
                    <a:fld id="{FDA70BAE-C1A9-4D5D-A311-0A5A3CBF2711}" type="PERCENTAGE">
                      <a:rPr lang="ru-RU" baseline="0" smtClean="0">
                        <a:solidFill>
                          <a:srgbClr val="C00000"/>
                        </a:solidFill>
                      </a:rPr>
                      <a:pPr/>
                      <a:t>[ПРОЦЕНТ]</a:t>
                    </a:fld>
                    <a:r>
                      <a:rPr lang="ru-RU" baseline="0" dirty="0" smtClean="0">
                        <a:solidFill>
                          <a:srgbClr val="C00000"/>
                        </a:solidFill>
                      </a:rPr>
                      <a:t>*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/>
              <c:tx>
                <c:rich>
                  <a:bodyPr rot="0" spcFirstLastPara="1" vertOverflow="ellipsis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8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Отслойка+</a:t>
                    </a:r>
                  </a:p>
                  <a:p>
                    <a:pPr>
                      <a:defRPr sz="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800" b="1" dirty="0" err="1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предлежание</a:t>
                    </a:r>
                    <a:endParaRPr lang="ru-RU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8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19%</a:t>
                    </a:r>
                    <a:endParaRPr lang="ru-RU" sz="8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5"/>
              <c:layout>
                <c:manualLayout>
                  <c:x val="6.1894845600557538E-2"/>
                  <c:y val="-1.2749514012619409E-2"/>
                </c:manualLayout>
              </c:layout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8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2.9473736000265494E-3"/>
                  <c:y val="3.5698639235334347E-2"/>
                </c:manualLayout>
              </c:layout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8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-0.11494757040103544"/>
                  <c:y val="3.8248542037858227E-2"/>
                </c:manualLayout>
              </c:layout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/>
              <c:tx>
                <c:rich>
                  <a:bodyPr/>
                  <a:lstStyle/>
                  <a:p>
                    <a:fld id="{B5D74AA6-B82A-45F7-993F-68CECB50DF77}" type="CATEGORYNAME">
                      <a:rPr lang="ru-RU">
                        <a:solidFill>
                          <a:srgbClr val="C00000"/>
                        </a:solidFill>
                      </a:rPr>
                      <a:pPr/>
                      <a:t>[ИМЯ КАТЕГОРИИ]</a:t>
                    </a:fld>
                    <a:r>
                      <a:rPr lang="ru-RU" baseline="0" dirty="0"/>
                      <a:t>
</a:t>
                    </a:r>
                    <a:fld id="{F509804F-174B-4727-B46F-28E88564CB19}" type="PERCENTAGE">
                      <a:rPr lang="ru-RU" baseline="0" smtClean="0">
                        <a:solidFill>
                          <a:srgbClr val="C00000"/>
                        </a:solidFill>
                      </a:rPr>
                      <a:pPr/>
                      <a:t>[ПРОЦЕНТ]</a:t>
                    </a:fld>
                    <a:r>
                      <a:rPr lang="ru-RU" baseline="0" dirty="0" smtClean="0">
                        <a:solidFill>
                          <a:srgbClr val="C00000"/>
                        </a:solidFill>
                      </a:rPr>
                      <a:t>*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9"/>
              <c:layout>
                <c:manualLayout>
                  <c:x val="0"/>
                  <c:y val="0.1096458205085269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1"/>
              <c:layout/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2921306F-8094-4793-A707-E114D3B55472}" type="CATEGORYNAME">
                      <a:rPr lang="ru-RU" sz="800">
                        <a:solidFill>
                          <a:schemeClr val="tx1"/>
                        </a:solidFill>
                      </a:rPr>
                      <a:pPr>
                        <a:defRPr sz="800" b="1" i="0" u="none" strike="noStrik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[ИМЯ КАТЕГОРИИ]</a:t>
                    </a:fld>
                    <a:r>
                      <a:rPr lang="ru-RU" sz="800" baseline="0" dirty="0">
                        <a:solidFill>
                          <a:schemeClr val="tx1"/>
                        </a:solidFill>
                      </a:rPr>
                      <a:t>
</a:t>
                    </a:r>
                    <a:fld id="{12CFC174-B989-4AF3-9197-6E1590C0726C}" type="PERCENTAGE">
                      <a:rPr lang="ru-RU" sz="800" baseline="0">
                        <a:solidFill>
                          <a:schemeClr val="tx1"/>
                        </a:solidFill>
                      </a:rPr>
                      <a:pPr>
                        <a:defRPr sz="800" b="1" i="0" u="none" strike="noStrik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[ПРОЦЕНТ]</a:t>
                    </a:fld>
                    <a:endParaRPr lang="ru-RU" sz="800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Лист1!$A$2:$A$13</c:f>
              <c:strCache>
                <c:ptCount val="12"/>
                <c:pt idx="0">
                  <c:v>Внемат. бер-ть</c:v>
                </c:pt>
                <c:pt idx="1">
                  <c:v>мед.аборт</c:v>
                </c:pt>
                <c:pt idx="2">
                  <c:v>Аборт внебол.</c:v>
                </c:pt>
                <c:pt idx="3">
                  <c:v>Преэклампсия</c:v>
                </c:pt>
                <c:pt idx="4">
                  <c:v>ПОНРП+предлежание</c:v>
                </c:pt>
                <c:pt idx="5">
                  <c:v>Гипотония</c:v>
                </c:pt>
                <c:pt idx="6">
                  <c:v>Осложнения анестезии</c:v>
                </c:pt>
                <c:pt idx="7">
                  <c:v>П\род сепсис</c:v>
                </c:pt>
                <c:pt idx="8">
                  <c:v>Эмболия</c:v>
                </c:pt>
                <c:pt idx="9">
                  <c:v>Разрыв матки</c:v>
                </c:pt>
                <c:pt idx="10">
                  <c:v>Прочие</c:v>
                </c:pt>
                <c:pt idx="11">
                  <c:v>ЭГЗ</c:v>
                </c:pt>
              </c:strCache>
            </c:strRef>
          </c:cat>
          <c:val>
            <c:numRef>
              <c:f>Лист1!$B$2:$B$13</c:f>
              <c:numCache>
                <c:formatCode>0%</c:formatCode>
                <c:ptCount val="12"/>
                <c:pt idx="0" formatCode="0.00%">
                  <c:v>2.4E-2</c:v>
                </c:pt>
                <c:pt idx="1">
                  <c:v>0</c:v>
                </c:pt>
                <c:pt idx="2" formatCode="0.00%">
                  <c:v>0.14299999999999999</c:v>
                </c:pt>
                <c:pt idx="3" formatCode="0.00%">
                  <c:v>7.0999999999999994E-2</c:v>
                </c:pt>
                <c:pt idx="4">
                  <c:v>0.19</c:v>
                </c:pt>
                <c:pt idx="5">
                  <c:v>0</c:v>
                </c:pt>
                <c:pt idx="6" formatCode="0.00%">
                  <c:v>4.8000000000000001E-2</c:v>
                </c:pt>
                <c:pt idx="7">
                  <c:v>0</c:v>
                </c:pt>
                <c:pt idx="8" formatCode="0.00%">
                  <c:v>0.28599999999999998</c:v>
                </c:pt>
                <c:pt idx="9" formatCode="0.00%">
                  <c:v>2.4E-2</c:v>
                </c:pt>
                <c:pt idx="10">
                  <c:v>0</c:v>
                </c:pt>
                <c:pt idx="11" formatCode="0.00%">
                  <c:v>0.214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СФО (2014)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1"/>
              <c:layout>
                <c:manualLayout>
                  <c:x val="5.5998447917034108E-2"/>
                  <c:y val="-5.087394296364571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8.8418601974264391E-2"/>
                  <c:y val="1.6187163670250908E-2"/>
                </c:manualLayout>
              </c:layout>
              <c:tx>
                <c:rich>
                  <a:bodyPr/>
                  <a:lstStyle/>
                  <a:p>
                    <a:fld id="{16B6F03F-22B6-4CF1-8D27-B43BFA7F920F}" type="CATEGORYNAME">
                      <a:rPr lang="ru-RU">
                        <a:solidFill>
                          <a:schemeClr val="tx1"/>
                        </a:solidFill>
                      </a:rPr>
                      <a:pPr/>
                      <a:t>[ИМЯ КАТЕГОРИИ]</a:t>
                    </a:fld>
                    <a:r>
                      <a:rPr lang="ru-RU" baseline="0" dirty="0">
                        <a:solidFill>
                          <a:schemeClr val="tx1"/>
                        </a:solidFill>
                      </a:rPr>
                      <a:t>
</a:t>
                    </a:r>
                    <a:fld id="{FDA70BAE-C1A9-4D5D-A311-0A5A3CBF2711}" type="PERCENTAGE">
                      <a:rPr lang="ru-RU" baseline="0" smtClean="0">
                        <a:solidFill>
                          <a:schemeClr val="tx1"/>
                        </a:solidFill>
                      </a:rPr>
                      <a:pPr/>
                      <a:t>[ПРОЦЕНТ]</a:t>
                    </a:fld>
                    <a:r>
                      <a:rPr lang="ru-RU" baseline="0" dirty="0" smtClean="0">
                        <a:solidFill>
                          <a:schemeClr val="tx1"/>
                        </a:solidFill>
                      </a:rPr>
                      <a:t>*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0"/>
                  <c:y val="-4.8561491010752765E-2"/>
                </c:manualLayout>
              </c:layout>
              <c:tx>
                <c:rich>
                  <a:bodyPr/>
                  <a:lstStyle/>
                  <a:p>
                    <a:fld id="{89260329-1FF8-486A-9031-15E34408175F}" type="CATEGORYNAME">
                      <a:rPr lang="ru-RU">
                        <a:solidFill>
                          <a:srgbClr val="C00000"/>
                        </a:solidFill>
                      </a:rPr>
                      <a:pPr/>
                      <a:t>[ИМЯ КАТЕГОРИИ]</a:t>
                    </a:fld>
                    <a:r>
                      <a:rPr lang="ru-RU" baseline="0" dirty="0">
                        <a:solidFill>
                          <a:srgbClr val="C00000"/>
                        </a:solidFill>
                      </a:rPr>
                      <a:t>
</a:t>
                    </a:r>
                    <a:fld id="{7CA702D6-E063-4AAA-A25F-C8D9FA758ACD}" type="PERCENTAGE">
                      <a:rPr lang="ru-RU" baseline="0">
                        <a:solidFill>
                          <a:srgbClr val="C00000"/>
                        </a:solidFill>
                      </a:rPr>
                      <a:pPr/>
                      <a:t>[ПРОЦЕНТ]</a:t>
                    </a:fld>
                    <a:endParaRPr lang="ru-RU" baseline="0" dirty="0">
                      <a:solidFill>
                        <a:srgbClr val="C00000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/>
              <c:tx>
                <c:rich>
                  <a:bodyPr rot="0" spcFirstLastPara="1" vertOverflow="ellipsis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8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Отслойка+</a:t>
                    </a:r>
                  </a:p>
                  <a:p>
                    <a:pPr>
                      <a:defRPr sz="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800" b="1" dirty="0" err="1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предлежание</a:t>
                    </a:r>
                    <a:endParaRPr lang="ru-RU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8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21,8%</a:t>
                    </a:r>
                    <a:endParaRPr lang="ru-RU" sz="8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5"/>
              <c:layout/>
              <c:tx>
                <c:rich>
                  <a:bodyPr rot="0" spcFirstLastPara="1" vertOverflow="clip" horzOverflow="clip" vert="horz" wrap="square" lIns="38100" tIns="19050" rIns="38100" bIns="19050" anchor="ctr" anchorCtr="0">
                    <a:noAutofit/>
                  </a:bodyPr>
                  <a:lstStyle/>
                  <a:p>
                    <a:pPr algn="r">
                      <a:defRPr sz="800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7F7A32DA-B667-43D8-9375-B32D6AC359FD}" type="CATEGORYNAME">
                      <a:rPr lang="ru-RU" smtClean="0">
                        <a:solidFill>
                          <a:schemeClr val="accent1"/>
                        </a:solidFill>
                      </a:rPr>
                      <a:pPr algn="r">
                        <a:defRPr sz="800" b="1" i="0" u="none" strike="noStrik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[ИМЯ КАТЕГОРИИ]</a:t>
                    </a:fld>
                    <a:r>
                      <a:rPr lang="ru-RU" baseline="0" dirty="0" smtClean="0">
                        <a:solidFill>
                          <a:schemeClr val="accent1"/>
                        </a:solidFill>
                      </a:rPr>
                      <a:t>
</a:t>
                    </a:r>
                    <a:fld id="{2B7B2418-109F-47B4-A94F-FDCC0D9BD9A4}" type="PERCENTAGE">
                      <a:rPr lang="ru-RU" baseline="0" smtClean="0">
                        <a:solidFill>
                          <a:schemeClr val="accent1"/>
                        </a:solidFill>
                      </a:rPr>
                      <a:pPr algn="r">
                        <a:defRPr sz="800" b="1" i="0" u="none" strike="noStrik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[ПРОЦЕНТ]</a:t>
                    </a:fld>
                    <a:endParaRPr lang="ru-RU" baseline="0" dirty="0" smtClean="0">
                      <a:solidFill>
                        <a:schemeClr val="accent1"/>
                      </a:solidFill>
                    </a:endParaRPr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</c:extLst>
            </c:dLbl>
            <c:dLbl>
              <c:idx val="6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8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/>
              <c:tx>
                <c:rich>
                  <a:bodyPr/>
                  <a:lstStyle/>
                  <a:p>
                    <a:fld id="{B5D74AA6-B82A-45F7-993F-68CECB50DF77}" type="CATEGORYNAME">
                      <a:rPr lang="ru-RU">
                        <a:solidFill>
                          <a:srgbClr val="C00000"/>
                        </a:solidFill>
                      </a:rPr>
                      <a:pPr/>
                      <a:t>[ИМЯ КАТЕГОРИИ]</a:t>
                    </a:fld>
                    <a:r>
                      <a:rPr lang="ru-RU" baseline="0" dirty="0"/>
                      <a:t>
</a:t>
                    </a:r>
                    <a:fld id="{F509804F-174B-4727-B46F-28E88564CB19}" type="PERCENTAGE">
                      <a:rPr lang="ru-RU" baseline="0" smtClean="0">
                        <a:solidFill>
                          <a:srgbClr val="C00000"/>
                        </a:solidFill>
                      </a:rPr>
                      <a:pPr/>
                      <a:t>[ПРОЦЕНТ]</a:t>
                    </a:fld>
                    <a:r>
                      <a:rPr lang="ru-RU" baseline="0" dirty="0" smtClean="0">
                        <a:solidFill>
                          <a:srgbClr val="C00000"/>
                        </a:solidFill>
                      </a:rPr>
                      <a:t>*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1"/>
              <c:layout/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2921306F-8094-4793-A707-E114D3B55472}" type="CATEGORYNAME">
                      <a:rPr lang="ru-RU" sz="800">
                        <a:solidFill>
                          <a:schemeClr val="tx1"/>
                        </a:solidFill>
                      </a:rPr>
                      <a:pPr>
                        <a:defRPr sz="800" b="1" i="0" u="none" strike="noStrik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[ИМЯ КАТЕГОРИИ]</a:t>
                    </a:fld>
                    <a:r>
                      <a:rPr lang="ru-RU" sz="800" baseline="0" dirty="0">
                        <a:solidFill>
                          <a:schemeClr val="tx1"/>
                        </a:solidFill>
                      </a:rPr>
                      <a:t>
</a:t>
                    </a:r>
                    <a:fld id="{12CFC174-B989-4AF3-9197-6E1590C0726C}" type="PERCENTAGE">
                      <a:rPr lang="ru-RU" sz="800" baseline="0">
                        <a:solidFill>
                          <a:schemeClr val="tx1"/>
                        </a:solidFill>
                      </a:rPr>
                      <a:pPr>
                        <a:defRPr sz="800" b="1" i="0" u="none" strike="noStrik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[ПРОЦЕНТ]</a:t>
                    </a:fld>
                    <a:endParaRPr lang="ru-RU" sz="800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Лист1!$A$2:$A$13</c:f>
              <c:strCache>
                <c:ptCount val="12"/>
                <c:pt idx="0">
                  <c:v>Внемат. бер-ть</c:v>
                </c:pt>
                <c:pt idx="1">
                  <c:v>Мед.аборт</c:v>
                </c:pt>
                <c:pt idx="2">
                  <c:v>Аборт внебол.</c:v>
                </c:pt>
                <c:pt idx="3">
                  <c:v>Преэклампсия</c:v>
                </c:pt>
                <c:pt idx="4">
                  <c:v>ПОНРП+предлежание</c:v>
                </c:pt>
                <c:pt idx="5">
                  <c:v>Гипотония</c:v>
                </c:pt>
                <c:pt idx="6">
                  <c:v>Осложнения анестезии</c:v>
                </c:pt>
                <c:pt idx="7">
                  <c:v>П\род сепсис</c:v>
                </c:pt>
                <c:pt idx="8">
                  <c:v>Эмболия</c:v>
                </c:pt>
                <c:pt idx="9">
                  <c:v>Разрыв матки</c:v>
                </c:pt>
                <c:pt idx="10">
                  <c:v>Прочие</c:v>
                </c:pt>
                <c:pt idx="11">
                  <c:v>ЭГЗ</c:v>
                </c:pt>
              </c:strCache>
            </c:strRef>
          </c:cat>
          <c:val>
            <c:numRef>
              <c:f>Лист1!$B$2:$B$13</c:f>
              <c:numCache>
                <c:formatCode>0%</c:formatCode>
                <c:ptCount val="12"/>
                <c:pt idx="0" formatCode="0.00%">
                  <c:v>0</c:v>
                </c:pt>
                <c:pt idx="1">
                  <c:v>7.0000000000000001E-3</c:v>
                </c:pt>
                <c:pt idx="2" formatCode="0.00%">
                  <c:v>4.5999999999999999E-2</c:v>
                </c:pt>
                <c:pt idx="3" formatCode="0.00%">
                  <c:v>0.249</c:v>
                </c:pt>
                <c:pt idx="4">
                  <c:v>0.218</c:v>
                </c:pt>
                <c:pt idx="5">
                  <c:v>0.23499999999999999</c:v>
                </c:pt>
                <c:pt idx="6" formatCode="0.00%">
                  <c:v>5.0000000000000001E-3</c:v>
                </c:pt>
                <c:pt idx="7">
                  <c:v>5.5E-2</c:v>
                </c:pt>
                <c:pt idx="8" formatCode="0.00%">
                  <c:v>7.0000000000000001E-3</c:v>
                </c:pt>
                <c:pt idx="9" formatCode="0.00%">
                  <c:v>3.3000000000000002E-2</c:v>
                </c:pt>
                <c:pt idx="10">
                  <c:v>5.8000000000000003E-2</c:v>
                </c:pt>
                <c:pt idx="11" formatCode="0.00%">
                  <c:v>8.5999999999999993E-2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91300913774667"/>
          <c:y val="7.543079782136973E-2"/>
          <c:w val="0.4984182706328375"/>
          <c:h val="0.84913840435726051"/>
        </c:manualLayout>
      </c:layout>
      <c:radarChart>
        <c:radarStyle val="fill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Погибшие 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зима</c:v>
                </c:pt>
                <c:pt idx="1">
                  <c:v>весна</c:v>
                </c:pt>
                <c:pt idx="2">
                  <c:v>лето</c:v>
                </c:pt>
                <c:pt idx="3">
                  <c:v>осень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42.8</c:v>
                </c:pt>
                <c:pt idx="1">
                  <c:v>19.100000000000001</c:v>
                </c:pt>
                <c:pt idx="2">
                  <c:v>14.3</c:v>
                </c:pt>
                <c:pt idx="3">
                  <c:v>23.8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"Едва не погибшие"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зима</c:v>
                </c:pt>
                <c:pt idx="1">
                  <c:v>весна</c:v>
                </c:pt>
                <c:pt idx="2">
                  <c:v>лето</c:v>
                </c:pt>
                <c:pt idx="3">
                  <c:v>осень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17.5</c:v>
                </c:pt>
                <c:pt idx="1">
                  <c:v>25.5</c:v>
                </c:pt>
                <c:pt idx="2">
                  <c:v>34.700000000000003</c:v>
                </c:pt>
                <c:pt idx="3">
                  <c:v>22.3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1914752"/>
        <c:axId val="132059904"/>
      </c:radarChart>
      <c:catAx>
        <c:axId val="131914752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32059904"/>
        <c:crosses val="autoZero"/>
        <c:auto val="1"/>
        <c:lblAlgn val="ctr"/>
        <c:lblOffset val="100"/>
        <c:noMultiLvlLbl val="0"/>
      </c:catAx>
      <c:valAx>
        <c:axId val="132059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crossAx val="13191475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 rtl="0">
            <a:defRPr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effectLst>
      <a:glow rad="63500">
        <a:schemeClr val="accent1">
          <a:satMod val="175000"/>
          <a:alpha val="40000"/>
        </a:schemeClr>
      </a:glow>
    </a:effectLst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523680373909166E-2"/>
          <c:y val="6.4285218309076769E-2"/>
          <c:w val="0.91564946889959087"/>
          <c:h val="0.852865985904947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800" b="1" dirty="0" smtClean="0"/>
                      <a:t>38%*</a:t>
                    </a:r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Погибшие</c:v>
                </c:pt>
                <c:pt idx="1">
                  <c:v>Едва не погибшие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0.38</c:v>
                </c:pt>
                <c:pt idx="1">
                  <c:v>0.06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1866624"/>
        <c:axId val="131868160"/>
      </c:barChart>
      <c:catAx>
        <c:axId val="131866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31868160"/>
        <c:crosses val="autoZero"/>
        <c:auto val="1"/>
        <c:lblAlgn val="ctr"/>
        <c:lblOffset val="100"/>
        <c:noMultiLvlLbl val="0"/>
      </c:catAx>
      <c:valAx>
        <c:axId val="1318681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31866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12,5%*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Погибшие</c:v>
                </c:pt>
                <c:pt idx="1">
                  <c:v>Едва не погибшие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 formatCode="0.00%">
                  <c:v>0.125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1748608"/>
        <c:axId val="131750144"/>
      </c:barChart>
      <c:catAx>
        <c:axId val="131748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31750144"/>
        <c:crosses val="autoZero"/>
        <c:auto val="1"/>
        <c:lblAlgn val="ctr"/>
        <c:lblOffset val="100"/>
        <c:noMultiLvlLbl val="0"/>
      </c:catAx>
      <c:valAx>
        <c:axId val="1317501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131748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O(I)</c:v>
                </c:pt>
              </c:strCache>
            </c:strRef>
          </c:tx>
          <c:invertIfNegative val="0"/>
          <c:dLbls>
            <c:dLbl>
              <c:idx val="0"/>
              <c:spPr>
                <a:solidFill>
                  <a:schemeClr val="bg1"/>
                </a:solidFill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solidFill>
                  <a:schemeClr val="bg1"/>
                </a:solidFill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0706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Погибшие женщины</c:v>
                </c:pt>
                <c:pt idx="1">
                  <c:v>"Едва не погибшие" женщины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19.100000000000001</c:v>
                </c:pt>
                <c:pt idx="1">
                  <c:v>33.5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A(II)</c:v>
                </c:pt>
              </c:strCache>
            </c:strRef>
          </c:tx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42,0</a:t>
                    </a:r>
                  </a:p>
                </c:rich>
              </c:tx>
              <c:spPr>
                <a:solidFill>
                  <a:schemeClr val="bg1"/>
                </a:solidFill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Погибшие женщины</c:v>
                </c:pt>
                <c:pt idx="1">
                  <c:v>"Едва не погибшие" женщины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23.8</c:v>
                </c:pt>
                <c:pt idx="1">
                  <c:v>42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B(III)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4.6296296296297161E-3"/>
                  <c:y val="1.1904761904761908E-2"/>
                </c:manualLayout>
              </c:layout>
              <c:spPr>
                <a:solidFill>
                  <a:schemeClr val="bg1"/>
                </a:solidFill>
              </c:spPr>
              <c:txPr>
                <a:bodyPr/>
                <a:lstStyle/>
                <a:p>
                  <a:pPr>
                    <a:defRPr sz="1400"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Погибшие женщины</c:v>
                </c:pt>
                <c:pt idx="1">
                  <c:v>"Едва не погибшие" женщины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33.299999999999997</c:v>
                </c:pt>
                <c:pt idx="1">
                  <c:v>14.9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AB (IV)</c:v>
                </c:pt>
              </c:strCache>
            </c:strRef>
          </c:tx>
          <c:invertIfNegative val="0"/>
          <c:dLbls>
            <c:spPr>
              <a:solidFill>
                <a:schemeClr val="bg1"/>
              </a:solidFill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Погибшие женщины</c:v>
                </c:pt>
                <c:pt idx="1">
                  <c:v>"Едва не погибшие" женщины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23.8</c:v>
                </c:pt>
                <c:pt idx="1">
                  <c:v>9.6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1670400"/>
        <c:axId val="131671936"/>
      </c:barChart>
      <c:catAx>
        <c:axId val="131670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31671936"/>
        <c:crosses val="autoZero"/>
        <c:auto val="1"/>
        <c:lblAlgn val="ctr"/>
        <c:lblOffset val="100"/>
        <c:noMultiLvlLbl val="0"/>
      </c:catAx>
      <c:valAx>
        <c:axId val="1316719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16704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562286705464505"/>
          <c:y val="0.33660135393744728"/>
          <c:w val="0.15836300723665253"/>
          <c:h val="0.36928097848025876"/>
        </c:manualLayout>
      </c:layout>
      <c:overlay val="0"/>
      <c:txPr>
        <a:bodyPr/>
        <a:lstStyle/>
        <a:p>
          <a:pPr>
            <a:defRPr sz="1600" b="1">
              <a:solidFill>
                <a:sysClr val="windowText" lastClr="000000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14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  <c:userShapes r:id="rId3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975308641975308E-2"/>
          <c:y val="3.0866359269839369E-2"/>
          <c:w val="0.80718503937007879"/>
          <c:h val="0.6623143159609506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Погибшие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66,6*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13,3*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2"/>
              </a:solidFill>
            </c:spPr>
            <c:txPr>
              <a:bodyPr/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Сочетание экстрагенитальных заболеваний (р*=0,0001)</c:v>
                </c:pt>
                <c:pt idx="1">
                  <c:v>Анемия (р*=0,003)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66.599999999999994</c:v>
                </c:pt>
                <c:pt idx="1">
                  <c:v>13.3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"Едва не погибшие"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2.3148148148148147E-2"/>
                  <c:y val="-2.5254293948050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2"/>
              </a:solidFill>
            </c:spPr>
            <c:txPr>
              <a:bodyPr/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Сочетание экстрагенитальных заболеваний (р*=0,0001)</c:v>
                </c:pt>
                <c:pt idx="1">
                  <c:v>Анемия (р*=0,003)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16.8</c:v>
                </c:pt>
                <c:pt idx="1">
                  <c:v>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6786944"/>
        <c:axId val="131851392"/>
        <c:axId val="0"/>
      </c:bar3DChart>
      <c:catAx>
        <c:axId val="1267869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31851392"/>
        <c:crosses val="autoZero"/>
        <c:auto val="1"/>
        <c:lblAlgn val="ctr"/>
        <c:lblOffset val="100"/>
        <c:noMultiLvlLbl val="0"/>
      </c:catAx>
      <c:valAx>
        <c:axId val="1318513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67869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601219986390593"/>
          <c:y val="0.24771258624960035"/>
          <c:w val="0.31472854087683483"/>
          <c:h val="0.14540242595885119"/>
        </c:manualLayout>
      </c:layout>
      <c:overlay val="0"/>
      <c:txPr>
        <a:bodyPr/>
        <a:lstStyle/>
        <a:p>
          <a:pPr>
            <a:defRPr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166553761415849E-2"/>
          <c:y val="4.3188729850280286E-2"/>
          <c:w val="0.6555172790901137"/>
          <c:h val="0.6744304745536536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Погибшие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33,3*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64,3*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61,9*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2"/>
              </a:solidFill>
            </c:spPr>
            <c:txPr>
              <a:bodyPr/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Выкидыши (р*=0,041)</c:v>
                </c:pt>
                <c:pt idx="1">
                  <c:v>ВЗОМТ (р*=0,024)</c:v>
                </c:pt>
                <c:pt idx="2">
                  <c:v>Наблюдение в ж/к (р*=0,0001)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33.299999999999997</c:v>
                </c:pt>
                <c:pt idx="1">
                  <c:v>64.3</c:v>
                </c:pt>
                <c:pt idx="2">
                  <c:v>61.9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"Едва не погибшие"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1.5432098765432102E-3"/>
                  <c:y val="-4.209048991341733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92,0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2"/>
              </a:solidFill>
            </c:spPr>
            <c:txPr>
              <a:bodyPr/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Выкидыши (р*=0,041)</c:v>
                </c:pt>
                <c:pt idx="1">
                  <c:v>ВЗОМТ (р*=0,024)</c:v>
                </c:pt>
                <c:pt idx="2">
                  <c:v>Наблюдение в ж/к (р*=0,0001)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15.4</c:v>
                </c:pt>
                <c:pt idx="1">
                  <c:v>33.200000000000003</c:v>
                </c:pt>
                <c:pt idx="2">
                  <c:v>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6748928"/>
        <c:axId val="126767104"/>
        <c:axId val="0"/>
      </c:bar3DChart>
      <c:catAx>
        <c:axId val="1267489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26767104"/>
        <c:crosses val="autoZero"/>
        <c:auto val="1"/>
        <c:lblAlgn val="ctr"/>
        <c:lblOffset val="100"/>
        <c:noMultiLvlLbl val="0"/>
      </c:catAx>
      <c:valAx>
        <c:axId val="1267671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67489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229433405321727"/>
          <c:y val="0.32092008558426149"/>
          <c:w val="0.31472854087683483"/>
          <c:h val="0.14540242595885119"/>
        </c:manualLayout>
      </c:layout>
      <c:overlay val="0"/>
      <c:txPr>
        <a:bodyPr/>
        <a:lstStyle/>
        <a:p>
          <a:pPr>
            <a:defRPr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9991026638065863"/>
          <c:y val="0.15104166666666666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1648940715988818"/>
          <c:y val="7.382915026246716E-3"/>
          <c:w val="0.62886495517592067"/>
          <c:h val="0.9249087516404199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Погибшие</c:v>
                </c:pt>
              </c:strCache>
            </c:strRef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75,0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b="1" dirty="0" smtClean="0">
                        <a:solidFill>
                          <a:srgbClr val="C00000"/>
                        </a:solidFill>
                      </a:rPr>
                      <a:t>25,0</a:t>
                    </a:r>
                    <a:endParaRPr lang="en-US" b="1" dirty="0">
                      <a:solidFill>
                        <a:srgbClr val="C0000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Эндометриоз</c:v>
                </c:pt>
                <c:pt idx="1">
                  <c:v>Миома матки</c:v>
                </c:pt>
                <c:pt idx="2">
                  <c:v>Опухоль яичников</c:v>
                </c:pt>
                <c:pt idx="3">
                  <c:v>Болезни шейки матки</c:v>
                </c:pt>
                <c:pt idx="4">
                  <c:v>Сочетание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</c:v>
                </c:pt>
                <c:pt idx="1">
                  <c:v>75</c:v>
                </c:pt>
                <c:pt idx="2">
                  <c:v>0</c:v>
                </c:pt>
                <c:pt idx="3">
                  <c:v>25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41308145248818506"/>
          <c:y val="0.69924397145669293"/>
          <c:w val="0.58468375308726372"/>
          <c:h val="0.2937908054461942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2,4%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14,3%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7,1%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4,8%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smtClean="0"/>
                      <a:t>28,6%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smtClean="0"/>
                      <a:t>2,4%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 smtClean="0"/>
                      <a:t>21,4%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Внемат. бер-ть</c:v>
                </c:pt>
                <c:pt idx="1">
                  <c:v>мед.аборт</c:v>
                </c:pt>
                <c:pt idx="2">
                  <c:v>Аборт внебол.</c:v>
                </c:pt>
                <c:pt idx="3">
                  <c:v>Преэклампсия</c:v>
                </c:pt>
                <c:pt idx="4">
                  <c:v>ПОНРП+предлежание</c:v>
                </c:pt>
                <c:pt idx="5">
                  <c:v>Гипотония</c:v>
                </c:pt>
                <c:pt idx="6">
                  <c:v>Осложнения анестезии</c:v>
                </c:pt>
                <c:pt idx="7">
                  <c:v>П\род сепсис</c:v>
                </c:pt>
                <c:pt idx="8">
                  <c:v>Эмболия</c:v>
                </c:pt>
                <c:pt idx="9">
                  <c:v>Разрыв матки</c:v>
                </c:pt>
                <c:pt idx="10">
                  <c:v>Прочие</c:v>
                </c:pt>
                <c:pt idx="11">
                  <c:v>ЭГЗ</c:v>
                </c:pt>
              </c:strCache>
            </c:strRef>
          </c:cat>
          <c:val>
            <c:numRef>
              <c:f>Лист1!$B$2:$B$13</c:f>
              <c:numCache>
                <c:formatCode>0%</c:formatCode>
                <c:ptCount val="12"/>
                <c:pt idx="0" formatCode="0.00%">
                  <c:v>2.4E-2</c:v>
                </c:pt>
                <c:pt idx="1">
                  <c:v>0</c:v>
                </c:pt>
                <c:pt idx="2" formatCode="0.00%">
                  <c:v>0.14299999999999999</c:v>
                </c:pt>
                <c:pt idx="3" formatCode="0.00%">
                  <c:v>7.0999999999999994E-2</c:v>
                </c:pt>
                <c:pt idx="4">
                  <c:v>0.19</c:v>
                </c:pt>
                <c:pt idx="5">
                  <c:v>0</c:v>
                </c:pt>
                <c:pt idx="6" formatCode="0.00%">
                  <c:v>4.8000000000000001E-2</c:v>
                </c:pt>
                <c:pt idx="7">
                  <c:v>0</c:v>
                </c:pt>
                <c:pt idx="8" formatCode="0.00%">
                  <c:v>0.28599999999999998</c:v>
                </c:pt>
                <c:pt idx="9" formatCode="0.00%">
                  <c:v>2.4E-2</c:v>
                </c:pt>
                <c:pt idx="10">
                  <c:v>0</c:v>
                </c:pt>
                <c:pt idx="11" formatCode="0.00%">
                  <c:v>0.214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521216"/>
        <c:axId val="30522752"/>
      </c:barChart>
      <c:catAx>
        <c:axId val="30521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522752"/>
        <c:crosses val="autoZero"/>
        <c:auto val="1"/>
        <c:lblAlgn val="ctr"/>
        <c:lblOffset val="100"/>
        <c:noMultiLvlLbl val="0"/>
      </c:catAx>
      <c:valAx>
        <c:axId val="305227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30521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987409528710302"/>
          <c:y val="0.1735697797246514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813810924792769E-2"/>
          <c:y val="0.14231333202836369"/>
          <c:w val="0.82596512031143376"/>
          <c:h val="0.7569042152282903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"Едва не погибшие"</c:v>
                </c:pt>
              </c:strCache>
            </c:strRef>
          </c:tx>
          <c:dLbls>
            <c:dLbl>
              <c:idx val="0"/>
              <c:layout>
                <c:manualLayout>
                  <c:x val="1.3383318604364995E-3"/>
                  <c:y val="8.29883540276829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25,0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2607209177452372"/>
                  <c:y val="-6.62212576027707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9287723870996611E-2"/>
                  <c:y val="5.14938375453873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Эндометриоз</c:v>
                </c:pt>
                <c:pt idx="1">
                  <c:v>Миома матки</c:v>
                </c:pt>
                <c:pt idx="2">
                  <c:v>Опухоль яичников</c:v>
                </c:pt>
                <c:pt idx="3">
                  <c:v>Болезни шейки матки</c:v>
                </c:pt>
                <c:pt idx="4">
                  <c:v>Сочетание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1.8</c:v>
                </c:pt>
                <c:pt idx="1">
                  <c:v>25</c:v>
                </c:pt>
                <c:pt idx="2">
                  <c:v>8.9</c:v>
                </c:pt>
                <c:pt idx="3">
                  <c:v>62.5</c:v>
                </c:pt>
                <c:pt idx="4">
                  <c:v>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809966462525518"/>
          <c:y val="7.543079782136973E-2"/>
          <c:w val="0.42546733741615628"/>
          <c:h val="0.77363115871694033"/>
        </c:manualLayout>
      </c:layout>
      <c:radarChart>
        <c:radarStyle val="fill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Погибшие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Зима</c:v>
                </c:pt>
                <c:pt idx="1">
                  <c:v>Весна</c:v>
                </c:pt>
                <c:pt idx="2">
                  <c:v>Лето</c:v>
                </c:pt>
                <c:pt idx="3">
                  <c:v>Осень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33.299999999999997</c:v>
                </c:pt>
                <c:pt idx="1">
                  <c:v>14.3</c:v>
                </c:pt>
                <c:pt idx="2">
                  <c:v>33.299999999999997</c:v>
                </c:pt>
                <c:pt idx="3">
                  <c:v>19.100000000000001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"Едва не погибшие"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Зима</c:v>
                </c:pt>
                <c:pt idx="1">
                  <c:v>Весна</c:v>
                </c:pt>
                <c:pt idx="2">
                  <c:v>Лето</c:v>
                </c:pt>
                <c:pt idx="3">
                  <c:v>Осень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22.3</c:v>
                </c:pt>
                <c:pt idx="1">
                  <c:v>25.5</c:v>
                </c:pt>
                <c:pt idx="2">
                  <c:v>39.4</c:v>
                </c:pt>
                <c:pt idx="3">
                  <c:v>12.8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6623744"/>
        <c:axId val="126625280"/>
      </c:radarChart>
      <c:catAx>
        <c:axId val="12662374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26625280"/>
        <c:crosses val="autoZero"/>
        <c:auto val="1"/>
        <c:lblAlgn val="ctr"/>
        <c:lblOffset val="100"/>
        <c:noMultiLvlLbl val="0"/>
      </c:catAx>
      <c:valAx>
        <c:axId val="126625280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cross"/>
        <c:minorTickMark val="none"/>
        <c:tickLblPos val="nextTo"/>
        <c:crossAx val="12662374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93838040983952"/>
          <c:y val="8.7499999999999994E-2"/>
        </c:manualLayout>
      </c:layout>
      <c:overlay val="0"/>
      <c:txPr>
        <a:bodyPr/>
        <a:lstStyle/>
        <a:p>
          <a:pPr>
            <a:defRPr sz="2400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2284248110363213E-2"/>
          <c:y val="0"/>
          <c:w val="0.83780537794651178"/>
          <c:h val="0.9801092519685040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Погибшие</c:v>
                </c:pt>
              </c:strCache>
            </c:strRef>
          </c:tx>
          <c:dLbls>
            <c:dLbl>
              <c:idx val="2"/>
              <c:layout>
                <c:manualLayout>
                  <c:x val="0.11079324519497834"/>
                  <c:y val="5.7894438976377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073448735581104"/>
                  <c:y val="9.66198326771653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2"/>
              </a:solidFill>
            </c:spPr>
            <c:txPr>
              <a:bodyPr/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Уровень I</c:v>
                </c:pt>
                <c:pt idx="1">
                  <c:v>Уровень II</c:v>
                </c:pt>
                <c:pt idx="2">
                  <c:v>Уровень III</c:v>
                </c:pt>
                <c:pt idx="3">
                  <c:v>Дома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52.3</c:v>
                </c:pt>
                <c:pt idx="1">
                  <c:v>33.300000000000011</c:v>
                </c:pt>
                <c:pt idx="2">
                  <c:v>4.8</c:v>
                </c:pt>
                <c:pt idx="3">
                  <c:v>9.5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1159025912829609"/>
          <c:y val="0.76237007874015761"/>
          <c:w val="0.87844202535325633"/>
          <c:h val="0.23762992125984247"/>
        </c:manualLayout>
      </c:layout>
      <c:overlay val="0"/>
      <c:txPr>
        <a:bodyPr/>
        <a:lstStyle/>
        <a:p>
          <a:pPr>
            <a:defRPr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0699744836592324"/>
          <c:y val="8.4505382108813268E-2"/>
        </c:manualLayout>
      </c:layout>
      <c:overlay val="0"/>
      <c:txPr>
        <a:bodyPr/>
        <a:lstStyle/>
        <a:p>
          <a:pPr>
            <a:defRPr sz="2400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2505326643527258E-2"/>
          <c:y val="0.16885629712434555"/>
          <c:w val="0.78771177703701167"/>
          <c:h val="0.6843107775590551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"Near miss"</c:v>
                </c:pt>
              </c:strCache>
            </c:strRef>
          </c:tx>
          <c:dLbls>
            <c:spPr>
              <a:solidFill>
                <a:schemeClr val="bg2"/>
              </a:solidFill>
            </c:spPr>
            <c:txPr>
              <a:bodyPr/>
              <a:lstStyle/>
              <a:p>
                <a:pPr>
                  <a:defRPr sz="18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37.200000000000003</c:v>
                </c:pt>
                <c:pt idx="1">
                  <c:v>51.6</c:v>
                </c:pt>
                <c:pt idx="2">
                  <c:v>11.1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101169918627193E-3"/>
          <c:y val="3.1024037521985539E-2"/>
          <c:w val="0.95704435654475506"/>
          <c:h val="0.696050745879747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Погибшие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83000"/>
                    <a:shade val="100000"/>
                    <a:alpha val="100000"/>
                    <a:hueMod val="100000"/>
                    <a:satMod val="220000"/>
                    <a:lumMod val="90000"/>
                  </a:schemeClr>
                </a:gs>
                <a:gs pos="76000">
                  <a:schemeClr val="accent1">
                    <a:shade val="100000"/>
                  </a:schemeClr>
                </a:gs>
                <a:gs pos="100000">
                  <a:schemeClr val="accent1">
                    <a:shade val="93000"/>
                    <a:alpha val="100000"/>
                    <a:satMod val="100000"/>
                    <a:lumMod val="93000"/>
                  </a:schemeClr>
                </a:gs>
              </a:gsLst>
              <a:path path="circle">
                <a:fillToRect l="15000" t="15000" r="100000" b="100000"/>
              </a:path>
            </a:gradFill>
            <a:ln>
              <a:noFill/>
            </a:ln>
            <a:effectLst>
              <a:outerShdw blurRad="381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l"/>
            </a:scene3d>
            <a:sp3d contourW="12700">
              <a:bevelT w="31750" h="12700"/>
              <a:contourClr>
                <a:scrgbClr r="0" g="0" b="0"/>
              </a:contourClr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2400" b="1" smtClean="0">
                        <a:solidFill>
                          <a:schemeClr val="tx1"/>
                        </a:solidFill>
                      </a:rPr>
                      <a:t>91,7%*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2400" b="1" smtClean="0">
                        <a:solidFill>
                          <a:schemeClr val="tx1"/>
                        </a:solidFill>
                      </a:rPr>
                      <a:t>33,4%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2400" b="1" smtClean="0">
                        <a:solidFill>
                          <a:schemeClr val="tx1"/>
                        </a:solidFill>
                      </a:rPr>
                      <a:t>57,3%*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2400" b="1" smtClean="0">
                        <a:solidFill>
                          <a:schemeClr val="tx1"/>
                        </a:solidFill>
                      </a:rPr>
                      <a:t>76,4%*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Несоблюдение протоколов</c:v>
                </c:pt>
              </c:strCache>
            </c:strRef>
          </c:cat>
          <c:val>
            <c:numRef>
              <c:f>Лист1!$B$2</c:f>
              <c:numCache>
                <c:formatCode>0.00%</c:formatCode>
                <c:ptCount val="1"/>
                <c:pt idx="0">
                  <c:v>0.91700000000000004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Едва не погибшие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83000"/>
                    <a:shade val="100000"/>
                    <a:alpha val="100000"/>
                    <a:hueMod val="100000"/>
                    <a:satMod val="220000"/>
                    <a:lumMod val="90000"/>
                  </a:schemeClr>
                </a:gs>
                <a:gs pos="76000">
                  <a:schemeClr val="accent2">
                    <a:shade val="100000"/>
                  </a:schemeClr>
                </a:gs>
                <a:gs pos="100000">
                  <a:schemeClr val="accent2">
                    <a:shade val="93000"/>
                    <a:alpha val="100000"/>
                    <a:satMod val="100000"/>
                    <a:lumMod val="93000"/>
                  </a:schemeClr>
                </a:gs>
              </a:gsLst>
              <a:path path="circle">
                <a:fillToRect l="15000" t="15000" r="100000" b="100000"/>
              </a:path>
            </a:gradFill>
            <a:ln>
              <a:noFill/>
            </a:ln>
            <a:effectLst>
              <a:outerShdw blurRad="381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l"/>
            </a:scene3d>
            <a:sp3d contourW="12700">
              <a:bevelT w="31750" h="12700"/>
              <a:contourClr>
                <a:scrgbClr r="0" g="0" b="0"/>
              </a:contourClr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2400" b="1" smtClean="0">
                        <a:solidFill>
                          <a:schemeClr val="tx1"/>
                        </a:solidFill>
                      </a:rPr>
                      <a:t>63,3%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2400" b="1" smtClean="0">
                        <a:solidFill>
                          <a:schemeClr val="tx1"/>
                        </a:solidFill>
                      </a:rPr>
                      <a:t>29,2%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2400" b="1" smtClean="0">
                        <a:solidFill>
                          <a:schemeClr val="tx1"/>
                        </a:solidFill>
                      </a:rPr>
                      <a:t>22,8%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2400" b="1" smtClean="0">
                        <a:solidFill>
                          <a:schemeClr val="tx1"/>
                        </a:solidFill>
                      </a:rPr>
                      <a:t>48,4%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2400" b="1" smtClean="0">
                        <a:solidFill>
                          <a:schemeClr val="tx1"/>
                        </a:solidFill>
                      </a:rPr>
                      <a:t>20,7%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Несоблюдение протоколов</c:v>
                </c:pt>
              </c:strCache>
            </c:strRef>
          </c:cat>
          <c:val>
            <c:numRef>
              <c:f>Лист1!$C$2</c:f>
              <c:numCache>
                <c:formatCode>0.00%</c:formatCode>
                <c:ptCount val="1"/>
                <c:pt idx="0">
                  <c:v>0.63300000000000001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15464064"/>
        <c:axId val="115465600"/>
      </c:barChart>
      <c:catAx>
        <c:axId val="115464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5465600"/>
        <c:crosses val="autoZero"/>
        <c:auto val="1"/>
        <c:lblAlgn val="ctr"/>
        <c:lblOffset val="100"/>
        <c:noMultiLvlLbl val="0"/>
      </c:catAx>
      <c:valAx>
        <c:axId val="11546560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115464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Погибшие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83000"/>
                    <a:shade val="100000"/>
                    <a:alpha val="100000"/>
                    <a:hueMod val="100000"/>
                    <a:satMod val="220000"/>
                    <a:lumMod val="90000"/>
                  </a:schemeClr>
                </a:gs>
                <a:gs pos="76000">
                  <a:schemeClr val="accent1">
                    <a:shade val="100000"/>
                  </a:schemeClr>
                </a:gs>
                <a:gs pos="100000">
                  <a:schemeClr val="accent1">
                    <a:shade val="93000"/>
                    <a:alpha val="100000"/>
                    <a:satMod val="100000"/>
                    <a:lumMod val="93000"/>
                  </a:schemeClr>
                </a:gs>
              </a:gsLst>
              <a:path path="circle">
                <a:fillToRect l="15000" t="15000" r="100000" b="100000"/>
              </a:path>
            </a:gradFill>
            <a:ln>
              <a:noFill/>
            </a:ln>
            <a:effectLst>
              <a:outerShdw blurRad="381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l"/>
            </a:scene3d>
            <a:sp3d contourW="12700">
              <a:bevelT w="31750" h="12700"/>
              <a:contourClr>
                <a:scrgbClr r="0" g="0" b="0"/>
              </a:contourClr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800" smtClean="0">
                        <a:solidFill>
                          <a:schemeClr val="tx1"/>
                        </a:solidFill>
                      </a:rPr>
                      <a:t>91,7%*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800" dirty="0" smtClean="0">
                        <a:solidFill>
                          <a:schemeClr val="tx1"/>
                        </a:solidFill>
                      </a:rPr>
                      <a:t>33,4%*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800" smtClean="0">
                        <a:solidFill>
                          <a:schemeClr val="tx1"/>
                        </a:solidFill>
                      </a:rPr>
                      <a:t>57,3%*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800" dirty="0" smtClean="0">
                        <a:solidFill>
                          <a:schemeClr val="tx1"/>
                        </a:solidFill>
                      </a:rPr>
                      <a:t>76,4%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Неверная оценка кровопотери</c:v>
                </c:pt>
                <c:pt idx="1">
                  <c:v>Запоздалое оперативное вмешательство</c:v>
                </c:pt>
                <c:pt idx="2">
                  <c:v>Неверная тактика ИТТ</c:v>
                </c:pt>
                <c:pt idx="3">
                  <c:v>Нарушение этапности оказания помощи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0.33400000000000002</c:v>
                </c:pt>
                <c:pt idx="1">
                  <c:v>0.57299999999999995</c:v>
                </c:pt>
                <c:pt idx="2">
                  <c:v>0.76400000000000001</c:v>
                </c:pt>
                <c:pt idx="3">
                  <c:v>0.38300000000000001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Едва не погибшие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83000"/>
                    <a:shade val="100000"/>
                    <a:alpha val="100000"/>
                    <a:hueMod val="100000"/>
                    <a:satMod val="220000"/>
                    <a:lumMod val="90000"/>
                  </a:schemeClr>
                </a:gs>
                <a:gs pos="76000">
                  <a:schemeClr val="accent2">
                    <a:shade val="100000"/>
                  </a:schemeClr>
                </a:gs>
                <a:gs pos="100000">
                  <a:schemeClr val="accent2">
                    <a:shade val="93000"/>
                    <a:alpha val="100000"/>
                    <a:satMod val="100000"/>
                    <a:lumMod val="93000"/>
                  </a:schemeClr>
                </a:gs>
              </a:gsLst>
              <a:path path="circle">
                <a:fillToRect l="15000" t="15000" r="100000" b="100000"/>
              </a:path>
            </a:gradFill>
            <a:ln>
              <a:noFill/>
            </a:ln>
            <a:effectLst>
              <a:outerShdw blurRad="381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l"/>
            </a:scene3d>
            <a:sp3d contourW="12700">
              <a:bevelT w="31750" h="12700"/>
              <a:contourClr>
                <a:scrgbClr r="0" g="0" b="0"/>
              </a:contourClr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800" smtClean="0">
                        <a:solidFill>
                          <a:schemeClr val="tx1"/>
                        </a:solidFill>
                      </a:rPr>
                      <a:t>63,3%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800" smtClean="0">
                        <a:solidFill>
                          <a:schemeClr val="tx1"/>
                        </a:solidFill>
                      </a:rPr>
                      <a:t>29,2%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800" smtClean="0">
                        <a:solidFill>
                          <a:schemeClr val="tx1"/>
                        </a:solidFill>
                      </a:rPr>
                      <a:t>22,8%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800" smtClean="0">
                        <a:solidFill>
                          <a:schemeClr val="tx1"/>
                        </a:solidFill>
                      </a:rPr>
                      <a:t>48,4%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800" smtClean="0">
                        <a:solidFill>
                          <a:schemeClr val="tx1"/>
                        </a:solidFill>
                      </a:rPr>
                      <a:t>20,7%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Неверная оценка кровопотери</c:v>
                </c:pt>
                <c:pt idx="1">
                  <c:v>Запоздалое оперативное вмешательство</c:v>
                </c:pt>
                <c:pt idx="2">
                  <c:v>Неверная тактика ИТТ</c:v>
                </c:pt>
                <c:pt idx="3">
                  <c:v>Нарушение этапности оказания помощи</c:v>
                </c:pt>
              </c:strCache>
            </c:strRef>
          </c:cat>
          <c:val>
            <c:numRef>
              <c:f>Лист1!$C$2:$C$5</c:f>
              <c:numCache>
                <c:formatCode>0.00%</c:formatCode>
                <c:ptCount val="4"/>
                <c:pt idx="0">
                  <c:v>0.29199999999999998</c:v>
                </c:pt>
                <c:pt idx="1">
                  <c:v>0.22800000000000001</c:v>
                </c:pt>
                <c:pt idx="2">
                  <c:v>0.48399999999999999</c:v>
                </c:pt>
                <c:pt idx="3">
                  <c:v>0.20699999999999999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14975104"/>
        <c:axId val="114976640"/>
      </c:barChart>
      <c:catAx>
        <c:axId val="114975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4976640"/>
        <c:crosses val="autoZero"/>
        <c:auto val="1"/>
        <c:lblAlgn val="ctr"/>
        <c:lblOffset val="100"/>
        <c:noMultiLvlLbl val="0"/>
      </c:catAx>
      <c:valAx>
        <c:axId val="1149766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114975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8518518518518517E-2"/>
          <c:y val="3.0866359269839369E-2"/>
          <c:w val="0.96604938271604934"/>
          <c:h val="0.88619659506717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погибшие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8.588957055214722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9.406952965235172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3.290636710905502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0864197530864196E-3"/>
                  <c:y val="7.98941573318208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5432098765432098E-3"/>
                  <c:y val="4.48448208701661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2151258870418976E-7"/>
                  <c:y val="3.36206902265883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18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до 10 мин</c:v>
                </c:pt>
                <c:pt idx="1">
                  <c:v>11-19 мин</c:v>
                </c:pt>
                <c:pt idx="2">
                  <c:v>20-39 мин</c:v>
                </c:pt>
                <c:pt idx="3">
                  <c:v>40-59 мин</c:v>
                </c:pt>
                <c:pt idx="4">
                  <c:v>60-79 мин</c:v>
                </c:pt>
                <c:pt idx="5">
                  <c:v>80-140 мин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2">
                  <c:v>1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едва не погибшие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5432098765431957E-3"/>
                  <c:y val="8.13749471659401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0864197530864196E-3"/>
                  <c:y val="9.259907780951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658370848008886E-17"/>
                  <c:y val="8.41809798268346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6296296296296294E-3"/>
                  <c:y val="7.29568491832566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5432098765432098E-3"/>
                  <c:y val="9.54051104704124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5432098765432098E-3"/>
                  <c:y val="8.41809798268346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18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до 10 мин</c:v>
                </c:pt>
                <c:pt idx="1">
                  <c:v>11-19 мин</c:v>
                </c:pt>
                <c:pt idx="2">
                  <c:v>20-39 мин</c:v>
                </c:pt>
                <c:pt idx="3">
                  <c:v>40-59 мин</c:v>
                </c:pt>
                <c:pt idx="4">
                  <c:v>60-79 мин</c:v>
                </c:pt>
                <c:pt idx="5">
                  <c:v>80-140 мин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3</c:v>
                </c:pt>
                <c:pt idx="1">
                  <c:v>4</c:v>
                </c:pt>
                <c:pt idx="2">
                  <c:v>32</c:v>
                </c:pt>
                <c:pt idx="3">
                  <c:v>14</c:v>
                </c:pt>
                <c:pt idx="4">
                  <c:v>6</c:v>
                </c:pt>
                <c:pt idx="5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882816"/>
        <c:axId val="114909184"/>
      </c:barChart>
      <c:catAx>
        <c:axId val="114882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14909184"/>
        <c:crosses val="autoZero"/>
        <c:auto val="1"/>
        <c:lblAlgn val="ctr"/>
        <c:lblOffset val="100"/>
        <c:noMultiLvlLbl val="0"/>
      </c:catAx>
      <c:valAx>
        <c:axId val="1149091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4882816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Кемеровская область</c:v>
                </c:pt>
                <c:pt idx="1">
                  <c:v>Новосибирская область</c:v>
                </c:pt>
                <c:pt idx="2">
                  <c:v>Омская область</c:v>
                </c:pt>
                <c:pt idx="3">
                  <c:v>Томская область</c:v>
                </c:pt>
                <c:pt idx="4">
                  <c:v>Иркутская область</c:v>
                </c:pt>
                <c:pt idx="5">
                  <c:v>Забайкальский край</c:v>
                </c:pt>
                <c:pt idx="6">
                  <c:v>Красноярский край</c:v>
                </c:pt>
                <c:pt idx="7">
                  <c:v>Алтайский край</c:v>
                </c:pt>
                <c:pt idx="8">
                  <c:v>Республика Алтай</c:v>
                </c:pt>
              </c:strCache>
            </c:strRef>
          </c:cat>
          <c:val>
            <c:numRef>
              <c:f>Лист1!$B$2:$B$10</c:f>
              <c:numCache>
                <c:formatCode>0%</c:formatCode>
                <c:ptCount val="9"/>
                <c:pt idx="0">
                  <c:v>0.8</c:v>
                </c:pt>
                <c:pt idx="1">
                  <c:v>0.65</c:v>
                </c:pt>
                <c:pt idx="2" formatCode="0.00%">
                  <c:v>0.14299999999999999</c:v>
                </c:pt>
                <c:pt idx="3">
                  <c:v>1</c:v>
                </c:pt>
                <c:pt idx="4">
                  <c:v>0.75</c:v>
                </c:pt>
                <c:pt idx="5">
                  <c:v>0.02</c:v>
                </c:pt>
                <c:pt idx="6" formatCode="0.00%">
                  <c:v>0.245</c:v>
                </c:pt>
                <c:pt idx="7" formatCode="0.00%">
                  <c:v>0.23400000000000001</c:v>
                </c:pt>
                <c:pt idx="8">
                  <c:v>0.68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156992"/>
        <c:axId val="107158528"/>
      </c:barChart>
      <c:catAx>
        <c:axId val="107156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7158528"/>
        <c:crosses val="autoZero"/>
        <c:auto val="1"/>
        <c:lblAlgn val="ctr"/>
        <c:lblOffset val="100"/>
        <c:noMultiLvlLbl val="0"/>
      </c:catAx>
      <c:valAx>
        <c:axId val="10715852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07156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СФО (2014)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2365204888569374"/>
                  <c:y val="-1.312914989684830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3.1631919482386771E-2"/>
                  <c:y val="1.312914989684830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fld id="{16B6F03F-22B6-4CF1-8D27-B43BFA7F920F}" type="CATEGORYNAME">
                      <a:rPr lang="ru-RU">
                        <a:solidFill>
                          <a:srgbClr val="C00000"/>
                        </a:solidFill>
                      </a:rPr>
                      <a:pPr/>
                      <a:t>[ИМЯ КАТЕГОРИИ]</a:t>
                    </a:fld>
                    <a:r>
                      <a:rPr lang="ru-RU" baseline="0" dirty="0">
                        <a:solidFill>
                          <a:srgbClr val="C00000"/>
                        </a:solidFill>
                      </a:rPr>
                      <a:t>
</a:t>
                    </a:r>
                    <a:fld id="{FDA70BAE-C1A9-4D5D-A311-0A5A3CBF2711}" type="PERCENTAGE">
                      <a:rPr lang="ru-RU" baseline="0" smtClean="0">
                        <a:solidFill>
                          <a:srgbClr val="C00000"/>
                        </a:solidFill>
                      </a:rPr>
                      <a:pPr/>
                      <a:t>[ПРОЦЕНТ]</a:t>
                    </a:fld>
                    <a:r>
                      <a:rPr lang="ru-RU" baseline="0" dirty="0" smtClean="0">
                        <a:solidFill>
                          <a:srgbClr val="C00000"/>
                        </a:solidFill>
                      </a:rPr>
                      <a:t>*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/>
              <c:tx>
                <c:rich>
                  <a:bodyPr rot="0" spcFirstLastPara="1" vertOverflow="ellipsis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8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Отслойка+</a:t>
                    </a:r>
                  </a:p>
                  <a:p>
                    <a:pPr>
                      <a:defRPr sz="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800" b="1" dirty="0" err="1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предлежание</a:t>
                    </a:r>
                    <a:endParaRPr lang="ru-RU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8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19%*</a:t>
                    </a:r>
                    <a:endParaRPr lang="ru-RU" sz="8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5"/>
              <c:layout>
                <c:manualLayout>
                  <c:x val="5.1761322789360277E-2"/>
                  <c:y val="-2.3632469814326942E-2"/>
                </c:manualLayout>
              </c:layout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8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2.875629043853343E-3"/>
                  <c:y val="4.2013279669914562E-2"/>
                </c:manualLayout>
              </c:layout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8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-6.901509705248017E-2"/>
                  <c:y val="2.8884129773066262E-2"/>
                </c:manualLayout>
              </c:layout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/>
              <c:tx>
                <c:rich>
                  <a:bodyPr/>
                  <a:lstStyle/>
                  <a:p>
                    <a:fld id="{B5D74AA6-B82A-45F7-993F-68CECB50DF77}" type="CATEGORYNAME">
                      <a:rPr lang="ru-RU">
                        <a:solidFill>
                          <a:srgbClr val="C00000"/>
                        </a:solidFill>
                      </a:rPr>
                      <a:pPr/>
                      <a:t>[ИМЯ КАТЕГОРИИ]</a:t>
                    </a:fld>
                    <a:r>
                      <a:rPr lang="ru-RU" baseline="0" dirty="0"/>
                      <a:t>
</a:t>
                    </a:r>
                    <a:fld id="{F509804F-174B-4727-B46F-28E88564CB19}" type="PERCENTAGE">
                      <a:rPr lang="ru-RU" baseline="0" smtClean="0">
                        <a:solidFill>
                          <a:srgbClr val="C00000"/>
                        </a:solidFill>
                      </a:rPr>
                      <a:pPr/>
                      <a:t>[ПРОЦЕНТ]</a:t>
                    </a:fld>
                    <a:r>
                      <a:rPr lang="ru-RU" baseline="0" dirty="0" smtClean="0">
                        <a:solidFill>
                          <a:srgbClr val="C00000"/>
                        </a:solidFill>
                      </a:rPr>
                      <a:t>*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9"/>
              <c:layout>
                <c:manualLayout>
                  <c:x val="0"/>
                  <c:y val="0.1129106891128953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1"/>
              <c:layout/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2921306F-8094-4793-A707-E114D3B55472}" type="CATEGORYNAME">
                      <a:rPr lang="ru-RU" sz="800">
                        <a:solidFill>
                          <a:schemeClr val="tx1"/>
                        </a:solidFill>
                      </a:rPr>
                      <a:pPr>
                        <a:defRPr sz="800" b="1" i="0" u="none" strike="noStrik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[ИМЯ КАТЕГОРИИ]</a:t>
                    </a:fld>
                    <a:r>
                      <a:rPr lang="ru-RU" sz="800" baseline="0" dirty="0">
                        <a:solidFill>
                          <a:schemeClr val="tx1"/>
                        </a:solidFill>
                      </a:rPr>
                      <a:t>
</a:t>
                    </a:r>
                    <a:fld id="{12CFC174-B989-4AF3-9197-6E1590C0726C}" type="PERCENTAGE">
                      <a:rPr lang="ru-RU" sz="800" baseline="0">
                        <a:solidFill>
                          <a:schemeClr val="tx1"/>
                        </a:solidFill>
                      </a:rPr>
                      <a:pPr>
                        <a:defRPr sz="800" b="1" i="0" u="none" strike="noStrik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[ПРОЦЕНТ]</a:t>
                    </a:fld>
                    <a:endParaRPr lang="ru-RU" sz="800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Лист1!$A$2:$A$13</c:f>
              <c:strCache>
                <c:ptCount val="12"/>
                <c:pt idx="0">
                  <c:v>Внемат. бер-ть</c:v>
                </c:pt>
                <c:pt idx="1">
                  <c:v>мед.аборт</c:v>
                </c:pt>
                <c:pt idx="2">
                  <c:v>Аборт внебол.</c:v>
                </c:pt>
                <c:pt idx="3">
                  <c:v>Преэклампсия</c:v>
                </c:pt>
                <c:pt idx="4">
                  <c:v>ПОНРП+предлежание</c:v>
                </c:pt>
                <c:pt idx="5">
                  <c:v>Гипотония</c:v>
                </c:pt>
                <c:pt idx="6">
                  <c:v>Осложнения анестезии</c:v>
                </c:pt>
                <c:pt idx="7">
                  <c:v>П\род сепсис</c:v>
                </c:pt>
                <c:pt idx="8">
                  <c:v>Эмболия</c:v>
                </c:pt>
                <c:pt idx="9">
                  <c:v>Разрыв матки</c:v>
                </c:pt>
                <c:pt idx="10">
                  <c:v>Прочие</c:v>
                </c:pt>
                <c:pt idx="11">
                  <c:v>ЭГЗ</c:v>
                </c:pt>
              </c:strCache>
            </c:strRef>
          </c:cat>
          <c:val>
            <c:numRef>
              <c:f>Лист1!$B$2:$B$13</c:f>
              <c:numCache>
                <c:formatCode>0%</c:formatCode>
                <c:ptCount val="12"/>
                <c:pt idx="0" formatCode="0.00%">
                  <c:v>2.4E-2</c:v>
                </c:pt>
                <c:pt idx="1">
                  <c:v>0</c:v>
                </c:pt>
                <c:pt idx="2" formatCode="0.00%">
                  <c:v>0.14299999999999999</c:v>
                </c:pt>
                <c:pt idx="3" formatCode="0.00%">
                  <c:v>7.0999999999999994E-2</c:v>
                </c:pt>
                <c:pt idx="4">
                  <c:v>0.19</c:v>
                </c:pt>
                <c:pt idx="5">
                  <c:v>0</c:v>
                </c:pt>
                <c:pt idx="6" formatCode="0.00%">
                  <c:v>4.8000000000000001E-2</c:v>
                </c:pt>
                <c:pt idx="7">
                  <c:v>0</c:v>
                </c:pt>
                <c:pt idx="8" formatCode="0.00%">
                  <c:v>0.28599999999999998</c:v>
                </c:pt>
                <c:pt idx="9" formatCode="0.00%">
                  <c:v>2.4E-2</c:v>
                </c:pt>
                <c:pt idx="10">
                  <c:v>0</c:v>
                </c:pt>
                <c:pt idx="11" formatCode="0.00%">
                  <c:v>0.214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6.4925885357023413E-2"/>
                  <c:y val="-2.66551482844788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5.081156245332271E-2"/>
                  <c:y val="-1.599308897068731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7.3394479099244014E-2"/>
                  <c:y val="1.3327574142239427E-2"/>
                </c:manualLayout>
              </c:layout>
              <c:tx>
                <c:rich>
                  <a:bodyPr/>
                  <a:lstStyle/>
                  <a:p>
                    <a:fld id="{16B6F03F-22B6-4CF1-8D27-B43BFA7F920F}" type="CATEGORYNAME">
                      <a:rPr lang="ru-RU">
                        <a:solidFill>
                          <a:schemeClr val="tx1"/>
                        </a:solidFill>
                      </a:rPr>
                      <a:pPr/>
                      <a:t>[ИМЯ КАТЕГОРИИ]</a:t>
                    </a:fld>
                    <a:r>
                      <a:rPr lang="ru-RU" baseline="0" dirty="0">
                        <a:solidFill>
                          <a:srgbClr val="C00000"/>
                        </a:solidFill>
                      </a:rPr>
                      <a:t>
</a:t>
                    </a:r>
                    <a:fld id="{FDA70BAE-C1A9-4D5D-A311-0A5A3CBF2711}" type="PERCENTAGE">
                      <a:rPr lang="ru-RU" baseline="0" smtClean="0">
                        <a:solidFill>
                          <a:schemeClr val="tx1"/>
                        </a:solidFill>
                      </a:rPr>
                      <a:pPr/>
                      <a:t>[ПРОЦЕНТ]</a:t>
                    </a:fld>
                    <a:endParaRPr lang="ru-RU" baseline="0" dirty="0">
                      <a:solidFill>
                        <a:srgbClr val="C00000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8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Отслойка+</a:t>
                    </a:r>
                  </a:p>
                  <a:p>
                    <a:pPr>
                      <a:defRPr sz="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800" b="1" dirty="0" err="1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предлежание</a:t>
                    </a:r>
                    <a:endParaRPr lang="ru-RU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8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9%</a:t>
                    </a:r>
                    <a:endParaRPr lang="ru-RU" sz="8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5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8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8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/>
              <c:tx>
                <c:rich>
                  <a:bodyPr/>
                  <a:lstStyle/>
                  <a:p>
                    <a:fld id="{B5D74AA6-B82A-45F7-993F-68CECB50DF77}" type="CATEGORYNAME">
                      <a:rPr lang="ru-RU">
                        <a:solidFill>
                          <a:schemeClr val="tx1"/>
                        </a:solidFill>
                      </a:rPr>
                      <a:pPr/>
                      <a:t>[ИМЯ КАТЕГОРИИ]</a:t>
                    </a:fld>
                    <a:r>
                      <a:rPr lang="ru-RU" baseline="0" dirty="0">
                        <a:solidFill>
                          <a:schemeClr val="tx1"/>
                        </a:solidFill>
                      </a:rPr>
                      <a:t>
</a:t>
                    </a:r>
                    <a:fld id="{F509804F-174B-4727-B46F-28E88564CB19}" type="PERCENTAGE">
                      <a:rPr lang="ru-RU" baseline="0" smtClean="0">
                        <a:solidFill>
                          <a:schemeClr val="tx1"/>
                        </a:solidFill>
                      </a:rPr>
                      <a:pPr/>
                      <a:t>[ПРОЦЕНТ]</a:t>
                    </a:fld>
                    <a:r>
                      <a:rPr lang="ru-RU" baseline="0" dirty="0" smtClean="0">
                        <a:solidFill>
                          <a:schemeClr val="tx1"/>
                        </a:solidFill>
                      </a:rPr>
                      <a:t>*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1"/>
              <c:layout/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2921306F-8094-4793-A707-E114D3B55472}" type="CATEGORYNAME">
                      <a:rPr lang="ru-RU" sz="800">
                        <a:solidFill>
                          <a:schemeClr val="tx1"/>
                        </a:solidFill>
                      </a:rPr>
                      <a:pPr>
                        <a:defRPr sz="800" b="1" i="0" u="none" strike="noStrik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[ИМЯ КАТЕГОРИИ]</a:t>
                    </a:fld>
                    <a:r>
                      <a:rPr lang="ru-RU" sz="800" baseline="0" dirty="0">
                        <a:solidFill>
                          <a:schemeClr val="tx1"/>
                        </a:solidFill>
                      </a:rPr>
                      <a:t>
</a:t>
                    </a:r>
                    <a:fld id="{12CFC174-B989-4AF3-9197-6E1590C0726C}" type="PERCENTAGE">
                      <a:rPr lang="ru-RU" sz="800" baseline="0">
                        <a:solidFill>
                          <a:schemeClr val="tx1"/>
                        </a:solidFill>
                      </a:rPr>
                      <a:pPr>
                        <a:defRPr sz="800" b="1" i="0" u="none" strike="noStrik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[ПРОЦЕНТ]</a:t>
                    </a:fld>
                    <a:endParaRPr lang="ru-RU" sz="800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</c15:spPr>
                  <c15:dlblFieldTable/>
                  <c15:showDataLabelsRange val="0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</c:ext>
            </c:extLst>
          </c:dLbls>
          <c:cat>
            <c:strRef>
              <c:f>Лист1!$A$2:$A$13</c:f>
              <c:strCache>
                <c:ptCount val="12"/>
                <c:pt idx="0">
                  <c:v>Внемат. бер-ть</c:v>
                </c:pt>
                <c:pt idx="1">
                  <c:v>мед.аборт</c:v>
                </c:pt>
                <c:pt idx="2">
                  <c:v>Аборт внебол.</c:v>
                </c:pt>
                <c:pt idx="3">
                  <c:v>Преэклампсия</c:v>
                </c:pt>
                <c:pt idx="4">
                  <c:v>ПОНРП+предлежание</c:v>
                </c:pt>
                <c:pt idx="5">
                  <c:v>Гипотония</c:v>
                </c:pt>
                <c:pt idx="6">
                  <c:v>Осложнения анестезии</c:v>
                </c:pt>
                <c:pt idx="7">
                  <c:v>П\род сепсис</c:v>
                </c:pt>
                <c:pt idx="8">
                  <c:v>Эмболия</c:v>
                </c:pt>
                <c:pt idx="9">
                  <c:v>Разрыв матки</c:v>
                </c:pt>
                <c:pt idx="10">
                  <c:v>Прочие</c:v>
                </c:pt>
                <c:pt idx="11">
                  <c:v>ЭГЗ</c:v>
                </c:pt>
              </c:strCache>
            </c:strRef>
          </c:cat>
          <c:val>
            <c:numRef>
              <c:f>Лист1!$B$2:$B$13</c:f>
              <c:numCache>
                <c:formatCode>0%</c:formatCode>
                <c:ptCount val="12"/>
                <c:pt idx="0" formatCode="0.00%">
                  <c:v>1.9E-2</c:v>
                </c:pt>
                <c:pt idx="1">
                  <c:v>2.3E-2</c:v>
                </c:pt>
                <c:pt idx="2" formatCode="0.00%">
                  <c:v>3.6999999999999998E-2</c:v>
                </c:pt>
                <c:pt idx="3" formatCode="0.00%">
                  <c:v>0.11600000000000001</c:v>
                </c:pt>
                <c:pt idx="4">
                  <c:v>8.7999999999999995E-2</c:v>
                </c:pt>
                <c:pt idx="5">
                  <c:v>0.107</c:v>
                </c:pt>
                <c:pt idx="6" formatCode="0.00%">
                  <c:v>2.8000000000000001E-2</c:v>
                </c:pt>
                <c:pt idx="7">
                  <c:v>5.0999999999999997E-2</c:v>
                </c:pt>
                <c:pt idx="8" formatCode="0.00%">
                  <c:v>0.158</c:v>
                </c:pt>
                <c:pt idx="9" formatCode="0.00%">
                  <c:v>3.6999999999999998E-2</c:v>
                </c:pt>
                <c:pt idx="10">
                  <c:v>0.11600000000000001</c:v>
                </c:pt>
                <c:pt idx="11" formatCode="0.00%">
                  <c:v>0.219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Дома</a:t>
                    </a:r>
                    <a:r>
                      <a:rPr lang="ru-RU" baseline="0" dirty="0" smtClean="0"/>
                      <a:t>; </a:t>
                    </a:r>
                    <a:r>
                      <a:rPr lang="ru-RU" baseline="0" dirty="0" smtClean="0"/>
                      <a:t>10%</a:t>
                    </a:r>
                  </a:p>
                </c:rich>
              </c:tx>
              <c:dLblPos val="outEnd"/>
              <c:showLegendKey val="1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1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I уровень</c:v>
                </c:pt>
                <c:pt idx="1">
                  <c:v>II уровень</c:v>
                </c:pt>
                <c:pt idx="2">
                  <c:v>III уровень</c:v>
                </c:pt>
                <c:pt idx="3">
                  <c:v>дома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0.22</c:v>
                </c:pt>
                <c:pt idx="1">
                  <c:v>0.34</c:v>
                </c:pt>
                <c:pt idx="2">
                  <c:v>0.34</c:v>
                </c:pt>
                <c:pt idx="3" formatCode="0.00%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Непредотвратимы</c:v>
                </c:pt>
                <c:pt idx="1">
                  <c:v>Условно предотвратимы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0.6</c:v>
                </c:pt>
                <c:pt idx="1">
                  <c:v>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907800490171424E-2"/>
          <c:y val="0.18247507847645139"/>
          <c:w val="0.87892264235924755"/>
          <c:h val="0.66956814374010187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материнская смертность</c:v>
                </c:pt>
              </c:strCache>
            </c:strRef>
          </c:tx>
          <c:spPr>
            <a:ln w="112396">
              <a:solidFill>
                <a:srgbClr val="002060"/>
              </a:solidFill>
              <a:prstDash val="solid"/>
            </a:ln>
          </c:spPr>
          <c:marker>
            <c:symbol val="diamond"/>
            <c:size val="2"/>
            <c:spPr>
              <a:solidFill>
                <a:srgbClr val="FF0000"/>
              </a:solidFill>
              <a:ln>
                <a:noFill/>
                <a:prstDash val="solid"/>
              </a:ln>
              <a:scene3d>
                <a:camera prst="orthographicFront"/>
                <a:lightRig rig="threePt" dir="t"/>
              </a:scene3d>
              <a:sp3d prstMaterial="plastic">
                <a:bevelT w="6350"/>
              </a:sp3d>
            </c:spPr>
          </c:marker>
          <c:dLbls>
            <c:dLbl>
              <c:idx val="0"/>
              <c:layout>
                <c:manualLayout>
                  <c:x val="-5.1110254734192534E-2"/>
                  <c:y val="-8.0835925637892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5622298754134189E-2"/>
                  <c:y val="-7.34872051253564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0975911960116655E-2"/>
                  <c:y val="-0.132276969225641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5487955980058341E-2"/>
                  <c:y val="-0.128602608969373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8956380062244509E-3"/>
                  <c:y val="-9.14490403844016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3.0975911960116685E-3"/>
                  <c:y val="-4.04179628189459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7817442121386549E-4"/>
                  <c:y val="-0.1002171633707365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6.195182392023337E-3"/>
                  <c:y val="-5.87897641002851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5.1895628250031708E-3"/>
                  <c:y val="-5.79793796059697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7.0095805812739635E-3"/>
                  <c:y val="-9.1254328222790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6.3788427204166708E-3"/>
                  <c:y val="-8.45244625597155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3.8125280080514249E-3"/>
                  <c:y val="-4.1233167957649697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963994213115257E-2"/>
                      <c:h val="0.12821080579524086"/>
                    </c:manualLayout>
                  </c15:layout>
                </c:ext>
              </c:extLst>
            </c:dLbl>
            <c:spPr>
              <a:noFill/>
              <a:ln w="24046">
                <a:noFill/>
              </a:ln>
            </c:spPr>
            <c:txPr>
              <a:bodyPr/>
              <a:lstStyle/>
              <a:p>
                <a:pPr>
                  <a:defRPr sz="1761" b="1" i="0" u="none" strike="noStrike" baseline="0">
                    <a:solidFill>
                      <a:schemeClr val="tx1"/>
                    </a:solidFill>
                    <a:latin typeface="+mn-lt"/>
                    <a:ea typeface="Garamond"/>
                    <a:cs typeface="Garamond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Sheet1!$B$1:$N$1</c:f>
              <c:numCache>
                <c:formatCode>General</c:formatCode>
                <c:ptCount val="13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</c:numCache>
            </c:numRef>
          </c:cat>
          <c:val>
            <c:numRef>
              <c:f>Sheet1!$B$2:$N$2</c:f>
              <c:numCache>
                <c:formatCode>General</c:formatCode>
                <c:ptCount val="13"/>
                <c:pt idx="0">
                  <c:v>58.2</c:v>
                </c:pt>
                <c:pt idx="1">
                  <c:v>64.7</c:v>
                </c:pt>
                <c:pt idx="2">
                  <c:v>46.2</c:v>
                </c:pt>
                <c:pt idx="3">
                  <c:v>61.4</c:v>
                </c:pt>
                <c:pt idx="4">
                  <c:v>31.2</c:v>
                </c:pt>
                <c:pt idx="5">
                  <c:v>26.3</c:v>
                </c:pt>
                <c:pt idx="6">
                  <c:v>19.100000000000001</c:v>
                </c:pt>
                <c:pt idx="7">
                  <c:v>21.2</c:v>
                </c:pt>
                <c:pt idx="8">
                  <c:v>19.2</c:v>
                </c:pt>
                <c:pt idx="9">
                  <c:v>14.3</c:v>
                </c:pt>
                <c:pt idx="10">
                  <c:v>13.3</c:v>
                </c:pt>
                <c:pt idx="11">
                  <c:v>10.7</c:v>
                </c:pt>
                <c:pt idx="12">
                  <c:v>16.600000000000001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3391488"/>
        <c:axId val="153393024"/>
      </c:lineChart>
      <c:catAx>
        <c:axId val="153391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2485">
            <a:solidFill>
              <a:schemeClr val="accent2"/>
            </a:solidFill>
            <a:prstDash val="solid"/>
          </a:ln>
        </c:spPr>
        <c:txPr>
          <a:bodyPr rot="0" vert="horz"/>
          <a:lstStyle/>
          <a:p>
            <a:pPr>
              <a:defRPr sz="1570" b="1" i="0" u="none" strike="noStrike" baseline="0">
                <a:solidFill>
                  <a:schemeClr val="tx1"/>
                </a:solidFill>
                <a:latin typeface="+mn-lt"/>
                <a:ea typeface="Garamond"/>
                <a:cs typeface="Garamond"/>
              </a:defRPr>
            </a:pPr>
            <a:endParaRPr lang="ru-RU"/>
          </a:p>
        </c:txPr>
        <c:crossAx val="15339302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53393024"/>
        <c:scaling>
          <c:orientation val="minMax"/>
          <c:max val="70"/>
          <c:min val="10"/>
        </c:scaling>
        <c:delete val="1"/>
        <c:axPos val="l"/>
        <c:numFmt formatCode="General" sourceLinked="1"/>
        <c:majorTickMark val="out"/>
        <c:minorTickMark val="none"/>
        <c:tickLblPos val="nextTo"/>
        <c:crossAx val="153391488"/>
        <c:crosses val="autoZero"/>
        <c:crossBetween val="between"/>
        <c:majorUnit val="10"/>
        <c:minorUnit val="4"/>
      </c:valAx>
      <c:spPr>
        <a:noFill/>
        <a:ln w="25404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97" b="1" i="0" u="none" strike="noStrike" baseline="0">
          <a:solidFill>
            <a:schemeClr val="tx1"/>
          </a:solidFill>
          <a:latin typeface="Garamond"/>
          <a:ea typeface="Garamond"/>
          <a:cs typeface="Garamond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Акушеры-гинекологи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Лист1!$A$2:$A$5</c:f>
              <c:strCache>
                <c:ptCount val="4"/>
                <c:pt idx="0">
                  <c:v>2011г</c:v>
                </c:pt>
                <c:pt idx="1">
                  <c:v>2012г</c:v>
                </c:pt>
                <c:pt idx="2">
                  <c:v>2013г</c:v>
                </c:pt>
                <c:pt idx="3">
                  <c:v>2014г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677</c:v>
                </c:pt>
                <c:pt idx="1">
                  <c:v>678</c:v>
                </c:pt>
                <c:pt idx="2">
                  <c:v>665</c:v>
                </c:pt>
                <c:pt idx="3">
                  <c:v>646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2343296"/>
        <c:axId val="152344832"/>
      </c:lineChart>
      <c:catAx>
        <c:axId val="152343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2344832"/>
        <c:crossesAt val="600"/>
        <c:auto val="1"/>
        <c:lblAlgn val="ctr"/>
        <c:lblOffset val="100"/>
        <c:noMultiLvlLbl val="0"/>
      </c:catAx>
      <c:valAx>
        <c:axId val="152344832"/>
        <c:scaling>
          <c:orientation val="minMax"/>
          <c:max val="680"/>
          <c:min val="640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2343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Акушерки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Лист1!$A$2:$A$5</c:f>
              <c:strCache>
                <c:ptCount val="4"/>
                <c:pt idx="0">
                  <c:v>2011г</c:v>
                </c:pt>
                <c:pt idx="1">
                  <c:v>2012г</c:v>
                </c:pt>
                <c:pt idx="2">
                  <c:v>2013г</c:v>
                </c:pt>
                <c:pt idx="3">
                  <c:v>2014г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1128</c:v>
                </c:pt>
                <c:pt idx="1">
                  <c:v>1083</c:v>
                </c:pt>
                <c:pt idx="2">
                  <c:v>1082</c:v>
                </c:pt>
                <c:pt idx="3">
                  <c:v>1037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upDownBars>
          <c:gapWidth val="150"/>
          <c:upBars>
            <c:spPr>
              <a:solidFill>
                <a:schemeClr val="lt1"/>
              </a:solidFill>
              <a:ln w="9525">
                <a:solidFill>
                  <a:schemeClr val="tx1">
                    <a:lumMod val="15000"/>
                    <a:lumOff val="85000"/>
                  </a:schemeClr>
                </a:solidFill>
              </a:ln>
              <a:effectLst/>
            </c:spPr>
          </c:upBars>
          <c:downBars>
            <c:spPr>
              <a:solidFill>
                <a:schemeClr val="dk1">
                  <a:lumMod val="65000"/>
                  <a:lumOff val="35000"/>
                </a:schemeClr>
              </a:solidFill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downBars>
        </c:upDownBars>
        <c:marker val="1"/>
        <c:smooth val="0"/>
        <c:axId val="152258048"/>
        <c:axId val="152259584"/>
      </c:lineChart>
      <c:catAx>
        <c:axId val="1522580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2259584"/>
        <c:crosses val="autoZero"/>
        <c:auto val="1"/>
        <c:lblAlgn val="ctr"/>
        <c:lblOffset val="100"/>
        <c:noMultiLvlLbl val="0"/>
      </c:catAx>
      <c:valAx>
        <c:axId val="152259584"/>
        <c:scaling>
          <c:orientation val="minMax"/>
          <c:max val="1150"/>
          <c:min val="1020"/>
        </c:scaling>
        <c:delete val="0"/>
        <c:axPos val="l"/>
        <c:majorGridlines>
          <c:spPr>
            <a:ln w="9525" cap="flat" cmpd="sng" algn="ctr">
              <a:gradFill>
                <a:gsLst>
                  <a:gs pos="95000">
                    <a:schemeClr val="accent1">
                      <a:lumMod val="5000"/>
                      <a:lumOff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prstDash val="sysDot"/>
              <a:round/>
            </a:ln>
            <a:effectLst>
              <a:softEdge rad="0"/>
            </a:effectLst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2258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1.png"/><Relationship Id="rId1" Type="http://schemas.openxmlformats.org/officeDocument/2006/relationships/image" Target="../media/image79.png"/><Relationship Id="rId4" Type="http://schemas.openxmlformats.org/officeDocument/2006/relationships/image" Target="../media/image8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1.png"/><Relationship Id="rId1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F9A439-4487-4B77-93F7-A8883707F333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85C68F83-0619-4BE0-BB7F-E74EB2D6123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Смерть</a:t>
          </a:r>
        </a:p>
      </dgm:t>
    </dgm:pt>
    <dgm:pt modelId="{99FDF1C8-5DDF-4784-9903-9E4A43C80FE1}" type="parTrans" cxnId="{2D7568A5-19B7-4070-ABE6-6DFB38B5A44C}">
      <dgm:prSet/>
      <dgm:spPr/>
      <dgm:t>
        <a:bodyPr/>
        <a:lstStyle/>
        <a:p>
          <a:endParaRPr lang="ru-RU"/>
        </a:p>
      </dgm:t>
    </dgm:pt>
    <dgm:pt modelId="{006965D3-3BCF-439C-A441-256AE638D623}" type="sibTrans" cxnId="{2D7568A5-19B7-4070-ABE6-6DFB38B5A44C}">
      <dgm:prSet/>
      <dgm:spPr/>
      <dgm:t>
        <a:bodyPr/>
        <a:lstStyle/>
        <a:p>
          <a:endParaRPr lang="ru-RU"/>
        </a:p>
      </dgm:t>
    </dgm:pt>
    <dgm:pt modelId="{4DD2FAA6-C33C-45FB-9EA8-30AD734A317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rPr>
            <a:t>Органная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rPr>
            <a:t>недостаточность</a:t>
          </a:r>
        </a:p>
      </dgm:t>
    </dgm:pt>
    <dgm:pt modelId="{FBB53900-43DA-4CB6-B0BC-0E59DA7F7F6F}" type="parTrans" cxnId="{01A5F8FD-D618-4307-8366-B3FEB7B0A58A}">
      <dgm:prSet/>
      <dgm:spPr/>
      <dgm:t>
        <a:bodyPr/>
        <a:lstStyle/>
        <a:p>
          <a:endParaRPr lang="ru-RU"/>
        </a:p>
      </dgm:t>
    </dgm:pt>
    <dgm:pt modelId="{FAE863C5-8E3B-4139-B3AC-D8C32DFE0D55}" type="sibTrans" cxnId="{01A5F8FD-D618-4307-8366-B3FEB7B0A58A}">
      <dgm:prSet/>
      <dgm:spPr/>
      <dgm:t>
        <a:bodyPr/>
        <a:lstStyle/>
        <a:p>
          <a:endParaRPr lang="ru-RU"/>
        </a:p>
      </dgm:t>
    </dgm:pt>
    <dgm:pt modelId="{42101780-F8E1-42C1-AF47-D5764CDB4B6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rPr>
            <a:t>Органная</a:t>
          </a: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rPr>
            <a:t> </a:t>
          </a: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rPr>
            <a:t>дисфункция</a:t>
          </a:r>
        </a:p>
      </dgm:t>
    </dgm:pt>
    <dgm:pt modelId="{F0098FF2-E586-4F9F-92B2-F7CCA4A01226}" type="parTrans" cxnId="{83043F96-D85E-4975-9E16-9102BD8CA25D}">
      <dgm:prSet/>
      <dgm:spPr/>
      <dgm:t>
        <a:bodyPr/>
        <a:lstStyle/>
        <a:p>
          <a:endParaRPr lang="ru-RU"/>
        </a:p>
      </dgm:t>
    </dgm:pt>
    <dgm:pt modelId="{85DC49E2-AEE9-4D25-94ED-20A40DDFB074}" type="sibTrans" cxnId="{83043F96-D85E-4975-9E16-9102BD8CA25D}">
      <dgm:prSet/>
      <dgm:spPr/>
      <dgm:t>
        <a:bodyPr/>
        <a:lstStyle/>
        <a:p>
          <a:endParaRPr lang="ru-RU"/>
        </a:p>
      </dgm:t>
    </dgm:pt>
    <dgm:pt modelId="{85328DD1-4566-4EAC-B8F3-A108FDBBE94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Синдром системного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 воспалительного ответа</a:t>
          </a:r>
        </a:p>
      </dgm:t>
    </dgm:pt>
    <dgm:pt modelId="{3E1F015E-6A7C-4F14-9560-944B457979D0}" type="parTrans" cxnId="{BF69FBC8-E20E-4406-9680-3B1567F41F45}">
      <dgm:prSet/>
      <dgm:spPr/>
      <dgm:t>
        <a:bodyPr/>
        <a:lstStyle/>
        <a:p>
          <a:endParaRPr lang="ru-RU"/>
        </a:p>
      </dgm:t>
    </dgm:pt>
    <dgm:pt modelId="{CB819E2C-BA84-4883-9B0A-76BD5C7E1267}" type="sibTrans" cxnId="{BF69FBC8-E20E-4406-9680-3B1567F41F45}">
      <dgm:prSet/>
      <dgm:spPr/>
      <dgm:t>
        <a:bodyPr/>
        <a:lstStyle/>
        <a:p>
          <a:endParaRPr lang="ru-RU"/>
        </a:p>
      </dgm:t>
    </dgm:pt>
    <dgm:pt modelId="{84E8B30A-BAC6-4721-A057-EDDF9048F47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Клинический случай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(осложнение беременности)</a:t>
          </a:r>
        </a:p>
      </dgm:t>
    </dgm:pt>
    <dgm:pt modelId="{129CFE5F-A61D-4D0E-9C4C-C3E8DAF083EA}" type="parTrans" cxnId="{16F62040-0E55-49FE-96DA-24727E2249EF}">
      <dgm:prSet/>
      <dgm:spPr/>
      <dgm:t>
        <a:bodyPr/>
        <a:lstStyle/>
        <a:p>
          <a:endParaRPr lang="ru-RU"/>
        </a:p>
      </dgm:t>
    </dgm:pt>
    <dgm:pt modelId="{E5C3669B-2FA9-4C7D-AF27-20E69C7EC0CA}" type="sibTrans" cxnId="{16F62040-0E55-49FE-96DA-24727E2249EF}">
      <dgm:prSet/>
      <dgm:spPr/>
      <dgm:t>
        <a:bodyPr/>
        <a:lstStyle/>
        <a:p>
          <a:endParaRPr lang="ru-RU"/>
        </a:p>
      </dgm:t>
    </dgm:pt>
    <dgm:pt modelId="{3239ED4A-A9FB-419F-8A98-0B49B2815DE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Популяция беременных</a:t>
          </a:r>
        </a:p>
      </dgm:t>
    </dgm:pt>
    <dgm:pt modelId="{35924A71-D830-4591-A903-C1A73E5EB59B}" type="parTrans" cxnId="{85048674-69A6-4916-AAFD-7376E89C4CF6}">
      <dgm:prSet/>
      <dgm:spPr/>
      <dgm:t>
        <a:bodyPr/>
        <a:lstStyle/>
        <a:p>
          <a:endParaRPr lang="ru-RU"/>
        </a:p>
      </dgm:t>
    </dgm:pt>
    <dgm:pt modelId="{37AD0D95-FEA6-423A-8710-1203B571E67D}" type="sibTrans" cxnId="{85048674-69A6-4916-AAFD-7376E89C4CF6}">
      <dgm:prSet/>
      <dgm:spPr/>
      <dgm:t>
        <a:bodyPr/>
        <a:lstStyle/>
        <a:p>
          <a:endParaRPr lang="ru-RU"/>
        </a:p>
      </dgm:t>
    </dgm:pt>
    <dgm:pt modelId="{BF069A46-3172-4F83-B7AA-9094B594872D}" type="pres">
      <dgm:prSet presAssocID="{37F9A439-4487-4B77-93F7-A8883707F333}" presName="Name0" presStyleCnt="0">
        <dgm:presLayoutVars>
          <dgm:dir/>
          <dgm:animLvl val="lvl"/>
          <dgm:resizeHandles val="exact"/>
        </dgm:presLayoutVars>
      </dgm:prSet>
      <dgm:spPr/>
    </dgm:pt>
    <dgm:pt modelId="{96C06569-EB77-466D-B60A-ED188F9FA051}" type="pres">
      <dgm:prSet presAssocID="{85C68F83-0619-4BE0-BB7F-E74EB2D6123D}" presName="Name8" presStyleCnt="0"/>
      <dgm:spPr/>
    </dgm:pt>
    <dgm:pt modelId="{61FA9298-AA1C-48A1-A02D-3E0338200485}" type="pres">
      <dgm:prSet presAssocID="{85C68F83-0619-4BE0-BB7F-E74EB2D6123D}" presName="level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6E0610-AFB9-4D52-A989-B1D53D3B39F7}" type="pres">
      <dgm:prSet presAssocID="{85C68F83-0619-4BE0-BB7F-E74EB2D6123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E54DDF-5725-4399-9C2C-B20310EA84AE}" type="pres">
      <dgm:prSet presAssocID="{4DD2FAA6-C33C-45FB-9EA8-30AD734A317F}" presName="Name8" presStyleCnt="0"/>
      <dgm:spPr/>
    </dgm:pt>
    <dgm:pt modelId="{830FA84A-0C8D-4537-8791-0F077C70B4B5}" type="pres">
      <dgm:prSet presAssocID="{4DD2FAA6-C33C-45FB-9EA8-30AD734A317F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19CB0-7467-44DA-8EB2-8A7AC7268D9F}" type="pres">
      <dgm:prSet presAssocID="{4DD2FAA6-C33C-45FB-9EA8-30AD734A317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20A8AE-9CA6-43DD-9278-98E8A7EC7276}" type="pres">
      <dgm:prSet presAssocID="{42101780-F8E1-42C1-AF47-D5764CDB4B64}" presName="Name8" presStyleCnt="0"/>
      <dgm:spPr/>
    </dgm:pt>
    <dgm:pt modelId="{5D9ADE73-9D95-493C-B2AF-3D47FD9387C6}" type="pres">
      <dgm:prSet presAssocID="{42101780-F8E1-42C1-AF47-D5764CDB4B64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103604-6C06-4B1D-B8AA-D274B1514608}" type="pres">
      <dgm:prSet presAssocID="{42101780-F8E1-42C1-AF47-D5764CDB4B6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035E1C-7A52-4DAB-AF8D-F46AF8502109}" type="pres">
      <dgm:prSet presAssocID="{85328DD1-4566-4EAC-B8F3-A108FDBBE945}" presName="Name8" presStyleCnt="0"/>
      <dgm:spPr/>
    </dgm:pt>
    <dgm:pt modelId="{86869FD6-25AB-4073-B5D2-711712063F9A}" type="pres">
      <dgm:prSet presAssocID="{85328DD1-4566-4EAC-B8F3-A108FDBBE945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8557F4-6615-4A4B-B483-AF1E7AA6080D}" type="pres">
      <dgm:prSet presAssocID="{85328DD1-4566-4EAC-B8F3-A108FDBBE94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3FD1C4-D26F-4DBE-977A-2693BD6A33E9}" type="pres">
      <dgm:prSet presAssocID="{84E8B30A-BAC6-4721-A057-EDDF9048F474}" presName="Name8" presStyleCnt="0"/>
      <dgm:spPr/>
    </dgm:pt>
    <dgm:pt modelId="{100AF066-60B9-45CD-AF75-16D038C9B9C9}" type="pres">
      <dgm:prSet presAssocID="{84E8B30A-BAC6-4721-A057-EDDF9048F474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042D64-5C3F-4F6D-AA7E-94413A9DF623}" type="pres">
      <dgm:prSet presAssocID="{84E8B30A-BAC6-4721-A057-EDDF9048F47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71EFD4-19E2-4620-8B33-6818591A7F5D}" type="pres">
      <dgm:prSet presAssocID="{3239ED4A-A9FB-419F-8A98-0B49B2815DED}" presName="Name8" presStyleCnt="0"/>
      <dgm:spPr/>
    </dgm:pt>
    <dgm:pt modelId="{81A9ED9F-969E-413B-9578-B5C34E601DD6}" type="pres">
      <dgm:prSet presAssocID="{3239ED4A-A9FB-419F-8A98-0B49B2815DED}" presName="level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DC0947-0ACD-453F-A932-7A456A75C951}" type="pres">
      <dgm:prSet presAssocID="{3239ED4A-A9FB-419F-8A98-0B49B2815DE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AECF14E-39BE-47C7-85F1-2D599ED781A6}" type="presOf" srcId="{84E8B30A-BAC6-4721-A057-EDDF9048F474}" destId="{100AF066-60B9-45CD-AF75-16D038C9B9C9}" srcOrd="0" destOrd="0" presId="urn:microsoft.com/office/officeart/2005/8/layout/pyramid1"/>
    <dgm:cxn modelId="{26C2CF75-06B9-4DA7-9B69-DDD8CD5C63C6}" type="presOf" srcId="{85C68F83-0619-4BE0-BB7F-E74EB2D6123D}" destId="{61FA9298-AA1C-48A1-A02D-3E0338200485}" srcOrd="0" destOrd="0" presId="urn:microsoft.com/office/officeart/2005/8/layout/pyramid1"/>
    <dgm:cxn modelId="{85048674-69A6-4916-AAFD-7376E89C4CF6}" srcId="{37F9A439-4487-4B77-93F7-A8883707F333}" destId="{3239ED4A-A9FB-419F-8A98-0B49B2815DED}" srcOrd="5" destOrd="0" parTransId="{35924A71-D830-4591-A903-C1A73E5EB59B}" sibTransId="{37AD0D95-FEA6-423A-8710-1203B571E67D}"/>
    <dgm:cxn modelId="{1C7822CB-A382-460B-B3A2-9B52EC5BF779}" type="presOf" srcId="{84E8B30A-BAC6-4721-A057-EDDF9048F474}" destId="{C7042D64-5C3F-4F6D-AA7E-94413A9DF623}" srcOrd="1" destOrd="0" presId="urn:microsoft.com/office/officeart/2005/8/layout/pyramid1"/>
    <dgm:cxn modelId="{309D2531-63CC-4E18-A84B-7F9318E146AF}" type="presOf" srcId="{4DD2FAA6-C33C-45FB-9EA8-30AD734A317F}" destId="{D0D19CB0-7467-44DA-8EB2-8A7AC7268D9F}" srcOrd="1" destOrd="0" presId="urn:microsoft.com/office/officeart/2005/8/layout/pyramid1"/>
    <dgm:cxn modelId="{EA5757C6-BEB2-4BDC-BDFF-70708DA1232F}" type="presOf" srcId="{4DD2FAA6-C33C-45FB-9EA8-30AD734A317F}" destId="{830FA84A-0C8D-4537-8791-0F077C70B4B5}" srcOrd="0" destOrd="0" presId="urn:microsoft.com/office/officeart/2005/8/layout/pyramid1"/>
    <dgm:cxn modelId="{A3410D5A-2509-4F90-8F5E-B16ECC189B4E}" type="presOf" srcId="{37F9A439-4487-4B77-93F7-A8883707F333}" destId="{BF069A46-3172-4F83-B7AA-9094B594872D}" srcOrd="0" destOrd="0" presId="urn:microsoft.com/office/officeart/2005/8/layout/pyramid1"/>
    <dgm:cxn modelId="{BF69FBC8-E20E-4406-9680-3B1567F41F45}" srcId="{37F9A439-4487-4B77-93F7-A8883707F333}" destId="{85328DD1-4566-4EAC-B8F3-A108FDBBE945}" srcOrd="3" destOrd="0" parTransId="{3E1F015E-6A7C-4F14-9560-944B457979D0}" sibTransId="{CB819E2C-BA84-4883-9B0A-76BD5C7E1267}"/>
    <dgm:cxn modelId="{68FE3E01-A2B1-416E-BCCA-4FAF549C1FEA}" type="presOf" srcId="{42101780-F8E1-42C1-AF47-D5764CDB4B64}" destId="{72103604-6C06-4B1D-B8AA-D274B1514608}" srcOrd="1" destOrd="0" presId="urn:microsoft.com/office/officeart/2005/8/layout/pyramid1"/>
    <dgm:cxn modelId="{2D7568A5-19B7-4070-ABE6-6DFB38B5A44C}" srcId="{37F9A439-4487-4B77-93F7-A8883707F333}" destId="{85C68F83-0619-4BE0-BB7F-E74EB2D6123D}" srcOrd="0" destOrd="0" parTransId="{99FDF1C8-5DDF-4784-9903-9E4A43C80FE1}" sibTransId="{006965D3-3BCF-439C-A441-256AE638D623}"/>
    <dgm:cxn modelId="{01A5F8FD-D618-4307-8366-B3FEB7B0A58A}" srcId="{37F9A439-4487-4B77-93F7-A8883707F333}" destId="{4DD2FAA6-C33C-45FB-9EA8-30AD734A317F}" srcOrd="1" destOrd="0" parTransId="{FBB53900-43DA-4CB6-B0BC-0E59DA7F7F6F}" sibTransId="{FAE863C5-8E3B-4139-B3AC-D8C32DFE0D55}"/>
    <dgm:cxn modelId="{83043F96-D85E-4975-9E16-9102BD8CA25D}" srcId="{37F9A439-4487-4B77-93F7-A8883707F333}" destId="{42101780-F8E1-42C1-AF47-D5764CDB4B64}" srcOrd="2" destOrd="0" parTransId="{F0098FF2-E586-4F9F-92B2-F7CCA4A01226}" sibTransId="{85DC49E2-AEE9-4D25-94ED-20A40DDFB074}"/>
    <dgm:cxn modelId="{6A948044-4A31-4543-B94D-CE411E86C771}" type="presOf" srcId="{85328DD1-4566-4EAC-B8F3-A108FDBBE945}" destId="{528557F4-6615-4A4B-B483-AF1E7AA6080D}" srcOrd="1" destOrd="0" presId="urn:microsoft.com/office/officeart/2005/8/layout/pyramid1"/>
    <dgm:cxn modelId="{F85E0260-9EB0-493F-9BAD-2D5E07F73AFB}" type="presOf" srcId="{42101780-F8E1-42C1-AF47-D5764CDB4B64}" destId="{5D9ADE73-9D95-493C-B2AF-3D47FD9387C6}" srcOrd="0" destOrd="0" presId="urn:microsoft.com/office/officeart/2005/8/layout/pyramid1"/>
    <dgm:cxn modelId="{4A938228-DF76-42D7-99BB-D5B99AB8D5E6}" type="presOf" srcId="{3239ED4A-A9FB-419F-8A98-0B49B2815DED}" destId="{81A9ED9F-969E-413B-9578-B5C34E601DD6}" srcOrd="0" destOrd="0" presId="urn:microsoft.com/office/officeart/2005/8/layout/pyramid1"/>
    <dgm:cxn modelId="{16F62040-0E55-49FE-96DA-24727E2249EF}" srcId="{37F9A439-4487-4B77-93F7-A8883707F333}" destId="{84E8B30A-BAC6-4721-A057-EDDF9048F474}" srcOrd="4" destOrd="0" parTransId="{129CFE5F-A61D-4D0E-9C4C-C3E8DAF083EA}" sibTransId="{E5C3669B-2FA9-4C7D-AF27-20E69C7EC0CA}"/>
    <dgm:cxn modelId="{EEB0B863-B4C7-4E7B-8A82-AC80B2C09467}" type="presOf" srcId="{85328DD1-4566-4EAC-B8F3-A108FDBBE945}" destId="{86869FD6-25AB-4073-B5D2-711712063F9A}" srcOrd="0" destOrd="0" presId="urn:microsoft.com/office/officeart/2005/8/layout/pyramid1"/>
    <dgm:cxn modelId="{0CE740F0-C7B6-408C-9804-FD50B10F3217}" type="presOf" srcId="{3239ED4A-A9FB-419F-8A98-0B49B2815DED}" destId="{0ADC0947-0ACD-453F-A932-7A456A75C951}" srcOrd="1" destOrd="0" presId="urn:microsoft.com/office/officeart/2005/8/layout/pyramid1"/>
    <dgm:cxn modelId="{51D601B2-C872-476B-A903-FCA1AE566060}" type="presOf" srcId="{85C68F83-0619-4BE0-BB7F-E74EB2D6123D}" destId="{5F6E0610-AFB9-4D52-A989-B1D53D3B39F7}" srcOrd="1" destOrd="0" presId="urn:microsoft.com/office/officeart/2005/8/layout/pyramid1"/>
    <dgm:cxn modelId="{37A50C44-3356-4C38-B0B0-6B19C41F278F}" type="presParOf" srcId="{BF069A46-3172-4F83-B7AA-9094B594872D}" destId="{96C06569-EB77-466D-B60A-ED188F9FA051}" srcOrd="0" destOrd="0" presId="urn:microsoft.com/office/officeart/2005/8/layout/pyramid1"/>
    <dgm:cxn modelId="{33425BFB-60B4-4078-A2D9-E4FE26F70FE0}" type="presParOf" srcId="{96C06569-EB77-466D-B60A-ED188F9FA051}" destId="{61FA9298-AA1C-48A1-A02D-3E0338200485}" srcOrd="0" destOrd="0" presId="urn:microsoft.com/office/officeart/2005/8/layout/pyramid1"/>
    <dgm:cxn modelId="{829F1128-BD26-4003-B6EC-1C8100E7B09F}" type="presParOf" srcId="{96C06569-EB77-466D-B60A-ED188F9FA051}" destId="{5F6E0610-AFB9-4D52-A989-B1D53D3B39F7}" srcOrd="1" destOrd="0" presId="urn:microsoft.com/office/officeart/2005/8/layout/pyramid1"/>
    <dgm:cxn modelId="{2F0AC463-5722-419C-8986-7584A4AE97D8}" type="presParOf" srcId="{BF069A46-3172-4F83-B7AA-9094B594872D}" destId="{22E54DDF-5725-4399-9C2C-B20310EA84AE}" srcOrd="1" destOrd="0" presId="urn:microsoft.com/office/officeart/2005/8/layout/pyramid1"/>
    <dgm:cxn modelId="{9982853E-4ADF-4A30-A6E5-EA5FFCDB34D0}" type="presParOf" srcId="{22E54DDF-5725-4399-9C2C-B20310EA84AE}" destId="{830FA84A-0C8D-4537-8791-0F077C70B4B5}" srcOrd="0" destOrd="0" presId="urn:microsoft.com/office/officeart/2005/8/layout/pyramid1"/>
    <dgm:cxn modelId="{43AA7144-31CD-44FF-9792-FC590395602B}" type="presParOf" srcId="{22E54DDF-5725-4399-9C2C-B20310EA84AE}" destId="{D0D19CB0-7467-44DA-8EB2-8A7AC7268D9F}" srcOrd="1" destOrd="0" presId="urn:microsoft.com/office/officeart/2005/8/layout/pyramid1"/>
    <dgm:cxn modelId="{2863024B-82AC-4BC5-94DF-A4D6629E8625}" type="presParOf" srcId="{BF069A46-3172-4F83-B7AA-9094B594872D}" destId="{F720A8AE-9CA6-43DD-9278-98E8A7EC7276}" srcOrd="2" destOrd="0" presId="urn:microsoft.com/office/officeart/2005/8/layout/pyramid1"/>
    <dgm:cxn modelId="{2440FFA9-775E-45A2-9137-92A911D66543}" type="presParOf" srcId="{F720A8AE-9CA6-43DD-9278-98E8A7EC7276}" destId="{5D9ADE73-9D95-493C-B2AF-3D47FD9387C6}" srcOrd="0" destOrd="0" presId="urn:microsoft.com/office/officeart/2005/8/layout/pyramid1"/>
    <dgm:cxn modelId="{1560229C-2248-4EB2-A4C6-EC87EF4EEA8F}" type="presParOf" srcId="{F720A8AE-9CA6-43DD-9278-98E8A7EC7276}" destId="{72103604-6C06-4B1D-B8AA-D274B1514608}" srcOrd="1" destOrd="0" presId="urn:microsoft.com/office/officeart/2005/8/layout/pyramid1"/>
    <dgm:cxn modelId="{26EB448E-6F8B-4D98-A3FE-E90AE98FB71F}" type="presParOf" srcId="{BF069A46-3172-4F83-B7AA-9094B594872D}" destId="{F1035E1C-7A52-4DAB-AF8D-F46AF8502109}" srcOrd="3" destOrd="0" presId="urn:microsoft.com/office/officeart/2005/8/layout/pyramid1"/>
    <dgm:cxn modelId="{16D5CDF6-3149-4669-8959-EF8315F18ADC}" type="presParOf" srcId="{F1035E1C-7A52-4DAB-AF8D-F46AF8502109}" destId="{86869FD6-25AB-4073-B5D2-711712063F9A}" srcOrd="0" destOrd="0" presId="urn:microsoft.com/office/officeart/2005/8/layout/pyramid1"/>
    <dgm:cxn modelId="{7EE477FD-1E42-4AF4-BD6B-456F0ABA2A9B}" type="presParOf" srcId="{F1035E1C-7A52-4DAB-AF8D-F46AF8502109}" destId="{528557F4-6615-4A4B-B483-AF1E7AA6080D}" srcOrd="1" destOrd="0" presId="urn:microsoft.com/office/officeart/2005/8/layout/pyramid1"/>
    <dgm:cxn modelId="{BD760EAC-ED8E-4D5C-992A-134AFF74EF93}" type="presParOf" srcId="{BF069A46-3172-4F83-B7AA-9094B594872D}" destId="{CF3FD1C4-D26F-4DBE-977A-2693BD6A33E9}" srcOrd="4" destOrd="0" presId="urn:microsoft.com/office/officeart/2005/8/layout/pyramid1"/>
    <dgm:cxn modelId="{E37B950E-D480-4777-BCC7-E74C6BF68AA2}" type="presParOf" srcId="{CF3FD1C4-D26F-4DBE-977A-2693BD6A33E9}" destId="{100AF066-60B9-45CD-AF75-16D038C9B9C9}" srcOrd="0" destOrd="0" presId="urn:microsoft.com/office/officeart/2005/8/layout/pyramid1"/>
    <dgm:cxn modelId="{DC6B9223-469D-4C09-B919-2E0BCA448522}" type="presParOf" srcId="{CF3FD1C4-D26F-4DBE-977A-2693BD6A33E9}" destId="{C7042D64-5C3F-4F6D-AA7E-94413A9DF623}" srcOrd="1" destOrd="0" presId="urn:microsoft.com/office/officeart/2005/8/layout/pyramid1"/>
    <dgm:cxn modelId="{A0B90782-C5DC-4A80-A2E3-F4188DCF38A4}" type="presParOf" srcId="{BF069A46-3172-4F83-B7AA-9094B594872D}" destId="{6871EFD4-19E2-4620-8B33-6818591A7F5D}" srcOrd="5" destOrd="0" presId="urn:microsoft.com/office/officeart/2005/8/layout/pyramid1"/>
    <dgm:cxn modelId="{DF4804AC-3205-4096-BE63-7FE95C2E0890}" type="presParOf" srcId="{6871EFD4-19E2-4620-8B33-6818591A7F5D}" destId="{81A9ED9F-969E-413B-9578-B5C34E601DD6}" srcOrd="0" destOrd="0" presId="urn:microsoft.com/office/officeart/2005/8/layout/pyramid1"/>
    <dgm:cxn modelId="{6E4338BD-D4A6-4F82-844E-D6FA99D3161E}" type="presParOf" srcId="{6871EFD4-19E2-4620-8B33-6818591A7F5D}" destId="{0ADC0947-0ACD-453F-A932-7A456A75C951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5175D9-7A10-400E-B776-3F0EE5184623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1FA5A93-D92E-4A82-9830-D177F38D9819}">
      <dgm:prSet phldrT="[Текст]" phldr="1"/>
      <dgm:spPr/>
      <dgm:t>
        <a:bodyPr/>
        <a:lstStyle/>
        <a:p>
          <a:endParaRPr lang="ru-RU"/>
        </a:p>
      </dgm:t>
    </dgm:pt>
    <dgm:pt modelId="{BB031208-3781-4CBA-8401-D9D13FABFE79}" type="parTrans" cxnId="{81D749C5-A883-4D2B-A302-2D143950A20A}">
      <dgm:prSet/>
      <dgm:spPr/>
      <dgm:t>
        <a:bodyPr/>
        <a:lstStyle/>
        <a:p>
          <a:endParaRPr lang="ru-RU"/>
        </a:p>
      </dgm:t>
    </dgm:pt>
    <dgm:pt modelId="{FBA9D6D0-D462-4ABB-815A-9C89D47DE915}" type="sibTrans" cxnId="{81D749C5-A883-4D2B-A302-2D143950A20A}">
      <dgm:prSet/>
      <dgm:spPr/>
      <dgm:t>
        <a:bodyPr/>
        <a:lstStyle/>
        <a:p>
          <a:endParaRPr lang="ru-RU"/>
        </a:p>
      </dgm:t>
    </dgm:pt>
    <dgm:pt modelId="{B4AD2471-3F76-4ED6-9AFD-7373A88ECB5C}">
      <dgm:prSet phldrT="[Текст]" custT="1"/>
      <dgm:spPr/>
      <dgm:t>
        <a:bodyPr/>
        <a:lstStyle/>
        <a:p>
          <a:r>
            <a:rPr lang="ru-RU" sz="2800" dirty="0" smtClean="0"/>
            <a:t>Порядок</a:t>
          </a:r>
          <a:endParaRPr lang="ru-RU" sz="2800" dirty="0"/>
        </a:p>
      </dgm:t>
    </dgm:pt>
    <dgm:pt modelId="{12F1D14A-D4E4-4333-BF7D-20C0D44010B8}" type="parTrans" cxnId="{47C47B9A-1818-4705-A7A3-6E0A5827B3D1}">
      <dgm:prSet/>
      <dgm:spPr/>
      <dgm:t>
        <a:bodyPr/>
        <a:lstStyle/>
        <a:p>
          <a:endParaRPr lang="ru-RU"/>
        </a:p>
      </dgm:t>
    </dgm:pt>
    <dgm:pt modelId="{F24B530A-06D3-42CD-BF46-85C44C05CE59}" type="sibTrans" cxnId="{47C47B9A-1818-4705-A7A3-6E0A5827B3D1}">
      <dgm:prSet/>
      <dgm:spPr/>
      <dgm:t>
        <a:bodyPr/>
        <a:lstStyle/>
        <a:p>
          <a:endParaRPr lang="ru-RU"/>
        </a:p>
      </dgm:t>
    </dgm:pt>
    <dgm:pt modelId="{945678DA-E591-4A98-912E-69B2DF228EB7}">
      <dgm:prSet phldrT="[Текст]" phldr="1"/>
      <dgm:spPr/>
      <dgm:t>
        <a:bodyPr/>
        <a:lstStyle/>
        <a:p>
          <a:endParaRPr lang="ru-RU"/>
        </a:p>
      </dgm:t>
    </dgm:pt>
    <dgm:pt modelId="{608B6E2A-B3D9-455F-AF62-7FE61B02C17F}" type="parTrans" cxnId="{BFD39B8C-5943-4C7A-AC0C-5F43C895D1BA}">
      <dgm:prSet/>
      <dgm:spPr/>
      <dgm:t>
        <a:bodyPr/>
        <a:lstStyle/>
        <a:p>
          <a:endParaRPr lang="ru-RU"/>
        </a:p>
      </dgm:t>
    </dgm:pt>
    <dgm:pt modelId="{91655B02-8B7F-416E-A1BC-A99604FCD9DA}" type="sibTrans" cxnId="{BFD39B8C-5943-4C7A-AC0C-5F43C895D1BA}">
      <dgm:prSet/>
      <dgm:spPr/>
      <dgm:t>
        <a:bodyPr/>
        <a:lstStyle/>
        <a:p>
          <a:endParaRPr lang="ru-RU"/>
        </a:p>
      </dgm:t>
    </dgm:pt>
    <dgm:pt modelId="{C67BEBBB-6852-460B-85CA-B00914E58B3C}">
      <dgm:prSet phldrT="[Текст]" custT="1"/>
      <dgm:spPr/>
      <dgm:t>
        <a:bodyPr/>
        <a:lstStyle/>
        <a:p>
          <a:r>
            <a:rPr lang="ru-RU" sz="2800" dirty="0" smtClean="0"/>
            <a:t>Стандарт</a:t>
          </a:r>
          <a:endParaRPr lang="ru-RU" sz="2800" dirty="0"/>
        </a:p>
      </dgm:t>
    </dgm:pt>
    <dgm:pt modelId="{A4390A66-E7AB-4B00-BE75-57C05CBF0250}" type="parTrans" cxnId="{19DF687F-98DE-4023-AE83-247296FD2D75}">
      <dgm:prSet/>
      <dgm:spPr/>
      <dgm:t>
        <a:bodyPr/>
        <a:lstStyle/>
        <a:p>
          <a:endParaRPr lang="ru-RU"/>
        </a:p>
      </dgm:t>
    </dgm:pt>
    <dgm:pt modelId="{E4BB4750-826F-491C-8F46-E19A0D1746BF}" type="sibTrans" cxnId="{19DF687F-98DE-4023-AE83-247296FD2D75}">
      <dgm:prSet/>
      <dgm:spPr/>
      <dgm:t>
        <a:bodyPr/>
        <a:lstStyle/>
        <a:p>
          <a:endParaRPr lang="ru-RU"/>
        </a:p>
      </dgm:t>
    </dgm:pt>
    <dgm:pt modelId="{CA65E70A-5F2D-4FBF-8235-2C19E495D37E}">
      <dgm:prSet phldrT="[Текст]" phldr="1"/>
      <dgm:spPr/>
      <dgm:t>
        <a:bodyPr/>
        <a:lstStyle/>
        <a:p>
          <a:endParaRPr lang="ru-RU"/>
        </a:p>
      </dgm:t>
    </dgm:pt>
    <dgm:pt modelId="{988AD2D5-D815-45D6-97B5-222E9C8F614A}" type="parTrans" cxnId="{321CBF1D-1793-4E08-BCFF-BBB25AE0383B}">
      <dgm:prSet/>
      <dgm:spPr/>
      <dgm:t>
        <a:bodyPr/>
        <a:lstStyle/>
        <a:p>
          <a:endParaRPr lang="ru-RU"/>
        </a:p>
      </dgm:t>
    </dgm:pt>
    <dgm:pt modelId="{EA271BB8-6196-42E5-B33D-D7D2ABB811DA}" type="sibTrans" cxnId="{321CBF1D-1793-4E08-BCFF-BBB25AE0383B}">
      <dgm:prSet/>
      <dgm:spPr/>
      <dgm:t>
        <a:bodyPr/>
        <a:lstStyle/>
        <a:p>
          <a:endParaRPr lang="ru-RU"/>
        </a:p>
      </dgm:t>
    </dgm:pt>
    <dgm:pt modelId="{480F8CBF-8D1A-477B-B026-18554BFDD651}">
      <dgm:prSet phldrT="[Текст]" custT="1"/>
      <dgm:spPr/>
      <dgm:t>
        <a:bodyPr/>
        <a:lstStyle/>
        <a:p>
          <a:r>
            <a:rPr lang="ru-RU" sz="2800" dirty="0" smtClean="0"/>
            <a:t>Клинический протокол</a:t>
          </a:r>
          <a:endParaRPr lang="ru-RU" sz="2800" dirty="0"/>
        </a:p>
      </dgm:t>
    </dgm:pt>
    <dgm:pt modelId="{250DDE72-27D8-4F0A-A4F8-40E8BC9C2B5F}" type="parTrans" cxnId="{D4A823A0-3A0A-4A8D-BA33-928FC35EA358}">
      <dgm:prSet/>
      <dgm:spPr/>
      <dgm:t>
        <a:bodyPr/>
        <a:lstStyle/>
        <a:p>
          <a:endParaRPr lang="ru-RU"/>
        </a:p>
      </dgm:t>
    </dgm:pt>
    <dgm:pt modelId="{63C3BD60-0031-4268-B995-592D2721983C}" type="sibTrans" cxnId="{D4A823A0-3A0A-4A8D-BA33-928FC35EA358}">
      <dgm:prSet/>
      <dgm:spPr/>
      <dgm:t>
        <a:bodyPr/>
        <a:lstStyle/>
        <a:p>
          <a:endParaRPr lang="ru-RU"/>
        </a:p>
      </dgm:t>
    </dgm:pt>
    <dgm:pt modelId="{296A90B3-59A7-48FB-B006-387799F41EC6}" type="pres">
      <dgm:prSet presAssocID="{7D5175D9-7A10-400E-B776-3F0EE518462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1FAAA4-DA3F-4229-AEFB-25B21B3873F5}" type="pres">
      <dgm:prSet presAssocID="{11FA5A93-D92E-4A82-9830-D177F38D9819}" presName="composite" presStyleCnt="0"/>
      <dgm:spPr/>
    </dgm:pt>
    <dgm:pt modelId="{526C2AED-D2EA-43DC-B116-199DB713971A}" type="pres">
      <dgm:prSet presAssocID="{11FA5A93-D92E-4A82-9830-D177F38D9819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D6EE71-2A12-4562-B57E-51DF7EF874CB}" type="pres">
      <dgm:prSet presAssocID="{11FA5A93-D92E-4A82-9830-D177F38D9819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1303BF-EA4B-4C1C-93FF-4777E001D85B}" type="pres">
      <dgm:prSet presAssocID="{FBA9D6D0-D462-4ABB-815A-9C89D47DE915}" presName="sp" presStyleCnt="0"/>
      <dgm:spPr/>
    </dgm:pt>
    <dgm:pt modelId="{8ED832F5-3EFD-4765-94CD-03C6A649ED49}" type="pres">
      <dgm:prSet presAssocID="{945678DA-E591-4A98-912E-69B2DF228EB7}" presName="composite" presStyleCnt="0"/>
      <dgm:spPr/>
    </dgm:pt>
    <dgm:pt modelId="{009A4D51-989B-4707-9204-443D9370BEB2}" type="pres">
      <dgm:prSet presAssocID="{945678DA-E591-4A98-912E-69B2DF228EB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53C0CD-0414-46B3-86F4-5B5119B529C2}" type="pres">
      <dgm:prSet presAssocID="{945678DA-E591-4A98-912E-69B2DF228EB7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BB8E1D-7977-44D3-A0DC-66DE337265F1}" type="pres">
      <dgm:prSet presAssocID="{91655B02-8B7F-416E-A1BC-A99604FCD9DA}" presName="sp" presStyleCnt="0"/>
      <dgm:spPr/>
    </dgm:pt>
    <dgm:pt modelId="{53AD092C-C6E6-4A3D-8531-A2B54B78E92B}" type="pres">
      <dgm:prSet presAssocID="{CA65E70A-5F2D-4FBF-8235-2C19E495D37E}" presName="composite" presStyleCnt="0"/>
      <dgm:spPr/>
    </dgm:pt>
    <dgm:pt modelId="{C523F065-7445-40C6-AED2-24B373DD11E3}" type="pres">
      <dgm:prSet presAssocID="{CA65E70A-5F2D-4FBF-8235-2C19E495D37E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3A083E-F8DF-4AF8-B664-DFB34047E8D7}" type="pres">
      <dgm:prSet presAssocID="{CA65E70A-5F2D-4FBF-8235-2C19E495D37E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1CBF1D-1793-4E08-BCFF-BBB25AE0383B}" srcId="{7D5175D9-7A10-400E-B776-3F0EE5184623}" destId="{CA65E70A-5F2D-4FBF-8235-2C19E495D37E}" srcOrd="2" destOrd="0" parTransId="{988AD2D5-D815-45D6-97B5-222E9C8F614A}" sibTransId="{EA271BB8-6196-42E5-B33D-D7D2ABB811DA}"/>
    <dgm:cxn modelId="{9521B2D9-06A3-47A2-A873-42144E60BA5C}" type="presOf" srcId="{945678DA-E591-4A98-912E-69B2DF228EB7}" destId="{009A4D51-989B-4707-9204-443D9370BEB2}" srcOrd="0" destOrd="0" presId="urn:microsoft.com/office/officeart/2005/8/layout/chevron2"/>
    <dgm:cxn modelId="{BFD39B8C-5943-4C7A-AC0C-5F43C895D1BA}" srcId="{7D5175D9-7A10-400E-B776-3F0EE5184623}" destId="{945678DA-E591-4A98-912E-69B2DF228EB7}" srcOrd="1" destOrd="0" parTransId="{608B6E2A-B3D9-455F-AF62-7FE61B02C17F}" sibTransId="{91655B02-8B7F-416E-A1BC-A99604FCD9DA}"/>
    <dgm:cxn modelId="{81D749C5-A883-4D2B-A302-2D143950A20A}" srcId="{7D5175D9-7A10-400E-B776-3F0EE5184623}" destId="{11FA5A93-D92E-4A82-9830-D177F38D9819}" srcOrd="0" destOrd="0" parTransId="{BB031208-3781-4CBA-8401-D9D13FABFE79}" sibTransId="{FBA9D6D0-D462-4ABB-815A-9C89D47DE915}"/>
    <dgm:cxn modelId="{19DF687F-98DE-4023-AE83-247296FD2D75}" srcId="{945678DA-E591-4A98-912E-69B2DF228EB7}" destId="{C67BEBBB-6852-460B-85CA-B00914E58B3C}" srcOrd="0" destOrd="0" parTransId="{A4390A66-E7AB-4B00-BE75-57C05CBF0250}" sibTransId="{E4BB4750-826F-491C-8F46-E19A0D1746BF}"/>
    <dgm:cxn modelId="{D4A823A0-3A0A-4A8D-BA33-928FC35EA358}" srcId="{CA65E70A-5F2D-4FBF-8235-2C19E495D37E}" destId="{480F8CBF-8D1A-477B-B026-18554BFDD651}" srcOrd="0" destOrd="0" parTransId="{250DDE72-27D8-4F0A-A4F8-40E8BC9C2B5F}" sibTransId="{63C3BD60-0031-4268-B995-592D2721983C}"/>
    <dgm:cxn modelId="{1B7B4559-A1CC-40C7-BF81-12B7AB714EB5}" type="presOf" srcId="{11FA5A93-D92E-4A82-9830-D177F38D9819}" destId="{526C2AED-D2EA-43DC-B116-199DB713971A}" srcOrd="0" destOrd="0" presId="urn:microsoft.com/office/officeart/2005/8/layout/chevron2"/>
    <dgm:cxn modelId="{D9170F0C-148C-49E2-9ED5-566EE332DA33}" type="presOf" srcId="{480F8CBF-8D1A-477B-B026-18554BFDD651}" destId="{643A083E-F8DF-4AF8-B664-DFB34047E8D7}" srcOrd="0" destOrd="0" presId="urn:microsoft.com/office/officeart/2005/8/layout/chevron2"/>
    <dgm:cxn modelId="{4521E5A3-708D-4459-8B80-9F245A654E48}" type="presOf" srcId="{CA65E70A-5F2D-4FBF-8235-2C19E495D37E}" destId="{C523F065-7445-40C6-AED2-24B373DD11E3}" srcOrd="0" destOrd="0" presId="urn:microsoft.com/office/officeart/2005/8/layout/chevron2"/>
    <dgm:cxn modelId="{6108597F-808E-4123-B608-4990CE62C945}" type="presOf" srcId="{7D5175D9-7A10-400E-B776-3F0EE5184623}" destId="{296A90B3-59A7-48FB-B006-387799F41EC6}" srcOrd="0" destOrd="0" presId="urn:microsoft.com/office/officeart/2005/8/layout/chevron2"/>
    <dgm:cxn modelId="{47C47B9A-1818-4705-A7A3-6E0A5827B3D1}" srcId="{11FA5A93-D92E-4A82-9830-D177F38D9819}" destId="{B4AD2471-3F76-4ED6-9AFD-7373A88ECB5C}" srcOrd="0" destOrd="0" parTransId="{12F1D14A-D4E4-4333-BF7D-20C0D44010B8}" sibTransId="{F24B530A-06D3-42CD-BF46-85C44C05CE59}"/>
    <dgm:cxn modelId="{BC281358-3314-4035-8240-9D3A037B6245}" type="presOf" srcId="{B4AD2471-3F76-4ED6-9AFD-7373A88ECB5C}" destId="{4ED6EE71-2A12-4562-B57E-51DF7EF874CB}" srcOrd="0" destOrd="0" presId="urn:microsoft.com/office/officeart/2005/8/layout/chevron2"/>
    <dgm:cxn modelId="{A9BA84E2-B40B-4C13-94BF-ED9FE96B4972}" type="presOf" srcId="{C67BEBBB-6852-460B-85CA-B00914E58B3C}" destId="{6F53C0CD-0414-46B3-86F4-5B5119B529C2}" srcOrd="0" destOrd="0" presId="urn:microsoft.com/office/officeart/2005/8/layout/chevron2"/>
    <dgm:cxn modelId="{0E902627-9803-49A4-A86B-60CCCC4A0D48}" type="presParOf" srcId="{296A90B3-59A7-48FB-B006-387799F41EC6}" destId="{471FAAA4-DA3F-4229-AEFB-25B21B3873F5}" srcOrd="0" destOrd="0" presId="urn:microsoft.com/office/officeart/2005/8/layout/chevron2"/>
    <dgm:cxn modelId="{73AA67A1-D0E0-4697-9D6C-BCCFADF267B1}" type="presParOf" srcId="{471FAAA4-DA3F-4229-AEFB-25B21B3873F5}" destId="{526C2AED-D2EA-43DC-B116-199DB713971A}" srcOrd="0" destOrd="0" presId="urn:microsoft.com/office/officeart/2005/8/layout/chevron2"/>
    <dgm:cxn modelId="{812587A6-FA0E-47E1-AE0D-613D034641E8}" type="presParOf" srcId="{471FAAA4-DA3F-4229-AEFB-25B21B3873F5}" destId="{4ED6EE71-2A12-4562-B57E-51DF7EF874CB}" srcOrd="1" destOrd="0" presId="urn:microsoft.com/office/officeart/2005/8/layout/chevron2"/>
    <dgm:cxn modelId="{C6FA8FA7-1604-4136-8A37-5B3C55A93E02}" type="presParOf" srcId="{296A90B3-59A7-48FB-B006-387799F41EC6}" destId="{C01303BF-EA4B-4C1C-93FF-4777E001D85B}" srcOrd="1" destOrd="0" presId="urn:microsoft.com/office/officeart/2005/8/layout/chevron2"/>
    <dgm:cxn modelId="{4272166C-2FA0-4A29-AC4E-E1A5CA52B6EC}" type="presParOf" srcId="{296A90B3-59A7-48FB-B006-387799F41EC6}" destId="{8ED832F5-3EFD-4765-94CD-03C6A649ED49}" srcOrd="2" destOrd="0" presId="urn:microsoft.com/office/officeart/2005/8/layout/chevron2"/>
    <dgm:cxn modelId="{654BE221-B698-44BB-BD66-7BCA083BF848}" type="presParOf" srcId="{8ED832F5-3EFD-4765-94CD-03C6A649ED49}" destId="{009A4D51-989B-4707-9204-443D9370BEB2}" srcOrd="0" destOrd="0" presId="urn:microsoft.com/office/officeart/2005/8/layout/chevron2"/>
    <dgm:cxn modelId="{C2F55881-1895-465E-9BAF-5AAC9CDB986E}" type="presParOf" srcId="{8ED832F5-3EFD-4765-94CD-03C6A649ED49}" destId="{6F53C0CD-0414-46B3-86F4-5B5119B529C2}" srcOrd="1" destOrd="0" presId="urn:microsoft.com/office/officeart/2005/8/layout/chevron2"/>
    <dgm:cxn modelId="{F7BF0B91-BBFE-4C6A-93BE-5EF3B8D2E11E}" type="presParOf" srcId="{296A90B3-59A7-48FB-B006-387799F41EC6}" destId="{D3BB8E1D-7977-44D3-A0DC-66DE337265F1}" srcOrd="3" destOrd="0" presId="urn:microsoft.com/office/officeart/2005/8/layout/chevron2"/>
    <dgm:cxn modelId="{DDBC44B5-93C2-44A9-97FF-08915F27D030}" type="presParOf" srcId="{296A90B3-59A7-48FB-B006-387799F41EC6}" destId="{53AD092C-C6E6-4A3D-8531-A2B54B78E92B}" srcOrd="4" destOrd="0" presId="urn:microsoft.com/office/officeart/2005/8/layout/chevron2"/>
    <dgm:cxn modelId="{4A7F58EF-2F3D-4A35-89D5-FE9C1EE43B8A}" type="presParOf" srcId="{53AD092C-C6E6-4A3D-8531-A2B54B78E92B}" destId="{C523F065-7445-40C6-AED2-24B373DD11E3}" srcOrd="0" destOrd="0" presId="urn:microsoft.com/office/officeart/2005/8/layout/chevron2"/>
    <dgm:cxn modelId="{623E327F-2A7F-4EED-9AC3-254EBAA37F62}" type="presParOf" srcId="{53AD092C-C6E6-4A3D-8531-A2B54B78E92B}" destId="{643A083E-F8DF-4AF8-B664-DFB34047E8D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E6CE39-A4A4-461F-8B5C-C0CE13FDD6EC}" type="doc">
      <dgm:prSet loTypeId="urn:microsoft.com/office/officeart/2005/8/layout/cycle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1F837A3-2173-4083-A8B7-513D75DA086E}">
      <dgm:prSet phldrT="[Текст]" custT="1"/>
      <dgm:spPr/>
      <dgm:t>
        <a:bodyPr/>
        <a:lstStyle/>
        <a:p>
          <a:r>
            <a:rPr lang="ru-RU" sz="2400" b="1" dirty="0" smtClean="0">
              <a:latin typeface="Arial" panose="020B0604020202020204" pitchFamily="34" charset="0"/>
              <a:cs typeface="Arial" panose="020B0604020202020204" pitchFamily="34" charset="0"/>
            </a:rPr>
            <a:t>Центр</a:t>
          </a:r>
          <a:endParaRPr lang="ru-RU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1286C6-DFDC-4A4D-9BAE-1B8F2EC62241}" type="parTrans" cxnId="{3207D171-3A55-4EBA-844D-096C830C599C}">
      <dgm:prSet/>
      <dgm:spPr/>
      <dgm:t>
        <a:bodyPr/>
        <a:lstStyle/>
        <a:p>
          <a:endParaRPr lang="ru-RU"/>
        </a:p>
      </dgm:t>
    </dgm:pt>
    <dgm:pt modelId="{38C8FE68-7A54-40A5-9E06-2CA49FD74D94}" type="sibTrans" cxnId="{3207D171-3A55-4EBA-844D-096C830C599C}">
      <dgm:prSet/>
      <dgm:spPr/>
      <dgm:t>
        <a:bodyPr/>
        <a:lstStyle/>
        <a:p>
          <a:endParaRPr lang="ru-RU"/>
        </a:p>
      </dgm:t>
    </dgm:pt>
    <dgm:pt modelId="{2CCB9CA8-C7B5-4EF0-8E74-141F87D1EC7D}">
      <dgm:prSet phldrT="[Текст]" custT="1"/>
      <dgm:spPr/>
      <dgm:t>
        <a:bodyPr/>
        <a:lstStyle/>
        <a:p>
          <a:r>
            <a:rPr lang="ru-RU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Оборудо-вание</a:t>
          </a:r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 и персонал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BEBA4A-A8CC-4568-B6E7-20CC8BCA2E2D}" type="parTrans" cxnId="{ADFB2A77-EDD8-4786-AD13-9C7A9274BF55}">
      <dgm:prSet/>
      <dgm:spPr/>
      <dgm:t>
        <a:bodyPr/>
        <a:lstStyle/>
        <a:p>
          <a:endParaRPr lang="ru-RU"/>
        </a:p>
      </dgm:t>
    </dgm:pt>
    <dgm:pt modelId="{893F5944-4634-4331-A0F1-9DE602C79037}" type="sibTrans" cxnId="{ADFB2A77-EDD8-4786-AD13-9C7A9274BF55}">
      <dgm:prSet/>
      <dgm:spPr/>
      <dgm:t>
        <a:bodyPr/>
        <a:lstStyle/>
        <a:p>
          <a:endParaRPr lang="ru-RU"/>
        </a:p>
      </dgm:t>
    </dgm:pt>
    <dgm:pt modelId="{A3AC0D40-6541-4075-959A-DE41D4B86132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AFED79D3-C96C-495C-8818-74E92C5C09CE}" type="parTrans" cxnId="{D7D771D3-B323-4FBA-8963-0C4C13CD86BE}">
      <dgm:prSet/>
      <dgm:spPr/>
      <dgm:t>
        <a:bodyPr/>
        <a:lstStyle/>
        <a:p>
          <a:endParaRPr lang="ru-RU"/>
        </a:p>
      </dgm:t>
    </dgm:pt>
    <dgm:pt modelId="{7EA5DDF0-BA59-48C1-85C8-CE1C26E88629}" type="sibTrans" cxnId="{D7D771D3-B323-4FBA-8963-0C4C13CD86BE}">
      <dgm:prSet/>
      <dgm:spPr/>
      <dgm:t>
        <a:bodyPr/>
        <a:lstStyle/>
        <a:p>
          <a:endParaRPr lang="ru-RU"/>
        </a:p>
      </dgm:t>
    </dgm:pt>
    <dgm:pt modelId="{D5DB929A-6322-422D-8A46-4DEA1CE3DC75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Тренинги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5F82A1-D08C-46D5-A19D-845880B1CFC6}" type="parTrans" cxnId="{FD0052AF-3B06-44DC-932F-6402A5CE8E4B}">
      <dgm:prSet/>
      <dgm:spPr/>
      <dgm:t>
        <a:bodyPr/>
        <a:lstStyle/>
        <a:p>
          <a:endParaRPr lang="ru-RU"/>
        </a:p>
      </dgm:t>
    </dgm:pt>
    <dgm:pt modelId="{A9098A9F-ED99-490F-9B10-C844122F6247}" type="sibTrans" cxnId="{FD0052AF-3B06-44DC-932F-6402A5CE8E4B}">
      <dgm:prSet/>
      <dgm:spPr/>
      <dgm:t>
        <a:bodyPr/>
        <a:lstStyle/>
        <a:p>
          <a:endParaRPr lang="ru-RU"/>
        </a:p>
      </dgm:t>
    </dgm:pt>
    <dgm:pt modelId="{34799E09-984C-42A5-81D9-A762CEF6284A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Протоколы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D3401E-F535-43E1-8D3A-9FAB2BEF5A1A}" type="parTrans" cxnId="{184CC529-18DB-45AE-AAF3-C7AABC3DBC18}">
      <dgm:prSet/>
      <dgm:spPr/>
      <dgm:t>
        <a:bodyPr/>
        <a:lstStyle/>
        <a:p>
          <a:endParaRPr lang="ru-RU"/>
        </a:p>
      </dgm:t>
    </dgm:pt>
    <dgm:pt modelId="{11A1A8B5-60C6-49CA-BBC7-5DE09E70CCD6}" type="sibTrans" cxnId="{184CC529-18DB-45AE-AAF3-C7AABC3DBC18}">
      <dgm:prSet/>
      <dgm:spPr/>
      <dgm:t>
        <a:bodyPr/>
        <a:lstStyle/>
        <a:p>
          <a:endParaRPr lang="ru-RU"/>
        </a:p>
      </dgm:t>
    </dgm:pt>
    <dgm:pt modelId="{6A5A1FF6-6F7A-4ACD-A5CE-C30D733DFDB1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FD1666C7-7223-4214-B596-400ACB133C3C}" type="parTrans" cxnId="{C925AEB8-246F-48ED-9228-FD905C09812E}">
      <dgm:prSet/>
      <dgm:spPr/>
      <dgm:t>
        <a:bodyPr/>
        <a:lstStyle/>
        <a:p>
          <a:endParaRPr lang="ru-RU"/>
        </a:p>
      </dgm:t>
    </dgm:pt>
    <dgm:pt modelId="{376D73D2-7EAB-4783-A024-C48E8FBEB114}" type="sibTrans" cxnId="{C925AEB8-246F-48ED-9228-FD905C09812E}">
      <dgm:prSet/>
      <dgm:spPr/>
      <dgm:t>
        <a:bodyPr/>
        <a:lstStyle/>
        <a:p>
          <a:endParaRPr lang="ru-RU"/>
        </a:p>
      </dgm:t>
    </dgm:pt>
    <dgm:pt modelId="{95E545DD-9732-426E-A9C0-713AC0743D12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5A2E60A3-ED1E-4E18-AA5D-2641D045C703}" type="sibTrans" cxnId="{B59629A5-4486-4F13-9F15-C987C995CB19}">
      <dgm:prSet/>
      <dgm:spPr/>
      <dgm:t>
        <a:bodyPr/>
        <a:lstStyle/>
        <a:p>
          <a:endParaRPr lang="ru-RU"/>
        </a:p>
      </dgm:t>
    </dgm:pt>
    <dgm:pt modelId="{6E959891-604B-4F0B-8E15-3F27702FFD9D}" type="parTrans" cxnId="{B59629A5-4486-4F13-9F15-C987C995CB19}">
      <dgm:prSet/>
      <dgm:spPr/>
      <dgm:t>
        <a:bodyPr/>
        <a:lstStyle/>
        <a:p>
          <a:endParaRPr lang="ru-RU"/>
        </a:p>
      </dgm:t>
    </dgm:pt>
    <dgm:pt modelId="{0181AAB3-5C4B-4238-9AD2-6AD752171AD8}">
      <dgm:prSet phldrT="[Текст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7A98FF5C-3F8B-49C0-9E45-3B81EF62C81C}" type="sibTrans" cxnId="{410E2282-F826-41FD-AA17-0BACBEEFBA8F}">
      <dgm:prSet/>
      <dgm:spPr/>
      <dgm:t>
        <a:bodyPr/>
        <a:lstStyle/>
        <a:p>
          <a:endParaRPr lang="ru-RU"/>
        </a:p>
      </dgm:t>
    </dgm:pt>
    <dgm:pt modelId="{D7DF07B5-189F-424D-AFFB-1C98A826494D}" type="parTrans" cxnId="{410E2282-F826-41FD-AA17-0BACBEEFBA8F}">
      <dgm:prSet/>
      <dgm:spPr/>
      <dgm:t>
        <a:bodyPr/>
        <a:lstStyle/>
        <a:p>
          <a:endParaRPr lang="ru-RU"/>
        </a:p>
      </dgm:t>
    </dgm:pt>
    <dgm:pt modelId="{25F40D1B-DEED-4615-8A5D-521E6D6654C7}" type="pres">
      <dgm:prSet presAssocID="{48E6CE39-A4A4-461F-8B5C-C0CE13FDD6EC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6974F2B-D62C-4D57-A432-8A648FF573AF}" type="pres">
      <dgm:prSet presAssocID="{48E6CE39-A4A4-461F-8B5C-C0CE13FDD6EC}" presName="children" presStyleCnt="0"/>
      <dgm:spPr/>
    </dgm:pt>
    <dgm:pt modelId="{D1A0BF5B-0B8D-4033-B426-369310A2F6FB}" type="pres">
      <dgm:prSet presAssocID="{48E6CE39-A4A4-461F-8B5C-C0CE13FDD6EC}" presName="child1group" presStyleCnt="0"/>
      <dgm:spPr/>
    </dgm:pt>
    <dgm:pt modelId="{15732FBB-70A0-4794-AE37-D85986F72171}" type="pres">
      <dgm:prSet presAssocID="{48E6CE39-A4A4-461F-8B5C-C0CE13FDD6EC}" presName="child1" presStyleLbl="bgAcc1" presStyleIdx="0" presStyleCnt="4" custScaleY="126228"/>
      <dgm:spPr/>
      <dgm:t>
        <a:bodyPr/>
        <a:lstStyle/>
        <a:p>
          <a:endParaRPr lang="ru-RU"/>
        </a:p>
      </dgm:t>
    </dgm:pt>
    <dgm:pt modelId="{A6049266-75FA-4F7C-8EEC-92078CF7814B}" type="pres">
      <dgm:prSet presAssocID="{48E6CE39-A4A4-461F-8B5C-C0CE13FDD6EC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A73107-76EF-43CB-9402-2FA77741F823}" type="pres">
      <dgm:prSet presAssocID="{48E6CE39-A4A4-461F-8B5C-C0CE13FDD6EC}" presName="child2group" presStyleCnt="0"/>
      <dgm:spPr/>
    </dgm:pt>
    <dgm:pt modelId="{E0392879-88D7-4E64-8ECD-01604F839643}" type="pres">
      <dgm:prSet presAssocID="{48E6CE39-A4A4-461F-8B5C-C0CE13FDD6EC}" presName="child2" presStyleLbl="bgAcc1" presStyleIdx="1" presStyleCnt="4" custScaleX="116243" custScaleY="130614"/>
      <dgm:spPr/>
      <dgm:t>
        <a:bodyPr/>
        <a:lstStyle/>
        <a:p>
          <a:endParaRPr lang="ru-RU"/>
        </a:p>
      </dgm:t>
    </dgm:pt>
    <dgm:pt modelId="{4A5907E4-8CB1-463F-A078-006A85F42180}" type="pres">
      <dgm:prSet presAssocID="{48E6CE39-A4A4-461F-8B5C-C0CE13FDD6EC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088C1F-5F91-4DA9-BD50-AEA051D54EDA}" type="pres">
      <dgm:prSet presAssocID="{48E6CE39-A4A4-461F-8B5C-C0CE13FDD6EC}" presName="child3group" presStyleCnt="0"/>
      <dgm:spPr/>
    </dgm:pt>
    <dgm:pt modelId="{2A1F5C35-A1B1-47C5-97EF-BC2B324C5E58}" type="pres">
      <dgm:prSet presAssocID="{48E6CE39-A4A4-461F-8B5C-C0CE13FDD6EC}" presName="child3" presStyleLbl="bgAcc1" presStyleIdx="2" presStyleCnt="4" custScaleX="116718" custScaleY="119318"/>
      <dgm:spPr/>
      <dgm:t>
        <a:bodyPr/>
        <a:lstStyle/>
        <a:p>
          <a:endParaRPr lang="ru-RU"/>
        </a:p>
      </dgm:t>
    </dgm:pt>
    <dgm:pt modelId="{942E5F9C-634E-4E00-95CD-1BD7897E37C4}" type="pres">
      <dgm:prSet presAssocID="{48E6CE39-A4A4-461F-8B5C-C0CE13FDD6EC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BB8927-80D3-4291-8CBB-46E2793D630F}" type="pres">
      <dgm:prSet presAssocID="{48E6CE39-A4A4-461F-8B5C-C0CE13FDD6EC}" presName="child4group" presStyleCnt="0"/>
      <dgm:spPr/>
    </dgm:pt>
    <dgm:pt modelId="{793005C5-412F-4380-9305-5C268FF2A961}" type="pres">
      <dgm:prSet presAssocID="{48E6CE39-A4A4-461F-8B5C-C0CE13FDD6EC}" presName="child4" presStyleLbl="bgAcc1" presStyleIdx="3" presStyleCnt="4" custScaleY="129613"/>
      <dgm:spPr/>
      <dgm:t>
        <a:bodyPr/>
        <a:lstStyle/>
        <a:p>
          <a:endParaRPr lang="ru-RU"/>
        </a:p>
      </dgm:t>
    </dgm:pt>
    <dgm:pt modelId="{3731C3B9-D065-4F73-B8A6-A8BF466FD11F}" type="pres">
      <dgm:prSet presAssocID="{48E6CE39-A4A4-461F-8B5C-C0CE13FDD6EC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C1C2E7-D715-4C8A-992C-E17C6DD00900}" type="pres">
      <dgm:prSet presAssocID="{48E6CE39-A4A4-461F-8B5C-C0CE13FDD6EC}" presName="childPlaceholder" presStyleCnt="0"/>
      <dgm:spPr/>
    </dgm:pt>
    <dgm:pt modelId="{F2ABEF49-2665-430A-9EA5-6B43CF281F9C}" type="pres">
      <dgm:prSet presAssocID="{48E6CE39-A4A4-461F-8B5C-C0CE13FDD6EC}" presName="circle" presStyleCnt="0"/>
      <dgm:spPr/>
    </dgm:pt>
    <dgm:pt modelId="{E645ECD8-E6E9-4D9C-8377-E4A73EB11075}" type="pres">
      <dgm:prSet presAssocID="{48E6CE39-A4A4-461F-8B5C-C0CE13FDD6EC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882779-6159-453E-B016-7A9953102E63}" type="pres">
      <dgm:prSet presAssocID="{48E6CE39-A4A4-461F-8B5C-C0CE13FDD6EC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586F26-7BA3-4B0E-8E15-AF28D43796B0}" type="pres">
      <dgm:prSet presAssocID="{48E6CE39-A4A4-461F-8B5C-C0CE13FDD6EC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57B818-20ED-4F57-A621-2FA212DA16B9}" type="pres">
      <dgm:prSet presAssocID="{48E6CE39-A4A4-461F-8B5C-C0CE13FDD6EC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427783-843F-401E-B83C-4D396975AFB9}" type="pres">
      <dgm:prSet presAssocID="{48E6CE39-A4A4-461F-8B5C-C0CE13FDD6EC}" presName="quadrantPlaceholder" presStyleCnt="0"/>
      <dgm:spPr/>
    </dgm:pt>
    <dgm:pt modelId="{B2FBD1BE-E745-41C7-AB49-E256B9429F3F}" type="pres">
      <dgm:prSet presAssocID="{48E6CE39-A4A4-461F-8B5C-C0CE13FDD6EC}" presName="center1" presStyleLbl="fgShp" presStyleIdx="0" presStyleCnt="2"/>
      <dgm:spPr/>
    </dgm:pt>
    <dgm:pt modelId="{81AABA75-7AA2-4049-80F8-524F5BD33CCE}" type="pres">
      <dgm:prSet presAssocID="{48E6CE39-A4A4-461F-8B5C-C0CE13FDD6EC}" presName="center2" presStyleLbl="fgShp" presStyleIdx="1" presStyleCnt="2"/>
      <dgm:spPr/>
    </dgm:pt>
  </dgm:ptLst>
  <dgm:cxnLst>
    <dgm:cxn modelId="{ADFB2A77-EDD8-4786-AD13-9C7A9274BF55}" srcId="{48E6CE39-A4A4-461F-8B5C-C0CE13FDD6EC}" destId="{2CCB9CA8-C7B5-4EF0-8E74-141F87D1EC7D}" srcOrd="1" destOrd="0" parTransId="{1EBEBA4A-A8CC-4568-B6E7-20CC8BCA2E2D}" sibTransId="{893F5944-4634-4331-A0F1-9DE602C79037}"/>
    <dgm:cxn modelId="{DFCBAB80-6728-4C4B-89D7-C2A6892EAF64}" type="presOf" srcId="{0181AAB3-5C4B-4238-9AD2-6AD752171AD8}" destId="{2A1F5C35-A1B1-47C5-97EF-BC2B324C5E58}" srcOrd="0" destOrd="0" presId="urn:microsoft.com/office/officeart/2005/8/layout/cycle4"/>
    <dgm:cxn modelId="{410E2282-F826-41FD-AA17-0BACBEEFBA8F}" srcId="{D5DB929A-6322-422D-8A46-4DEA1CE3DC75}" destId="{0181AAB3-5C4B-4238-9AD2-6AD752171AD8}" srcOrd="0" destOrd="0" parTransId="{D7DF07B5-189F-424D-AFFB-1C98A826494D}" sibTransId="{7A98FF5C-3F8B-49C0-9E45-3B81EF62C81C}"/>
    <dgm:cxn modelId="{D7D771D3-B323-4FBA-8963-0C4C13CD86BE}" srcId="{2CCB9CA8-C7B5-4EF0-8E74-141F87D1EC7D}" destId="{A3AC0D40-6541-4075-959A-DE41D4B86132}" srcOrd="0" destOrd="0" parTransId="{AFED79D3-C96C-495C-8818-74E92C5C09CE}" sibTransId="{7EA5DDF0-BA59-48C1-85C8-CE1C26E88629}"/>
    <dgm:cxn modelId="{06943EB0-E7B7-4B34-B2DF-28D2CAF1B7E1}" type="presOf" srcId="{48E6CE39-A4A4-461F-8B5C-C0CE13FDD6EC}" destId="{25F40D1B-DEED-4615-8A5D-521E6D6654C7}" srcOrd="0" destOrd="0" presId="urn:microsoft.com/office/officeart/2005/8/layout/cycle4"/>
    <dgm:cxn modelId="{AEB0071B-788E-4B61-B4B8-A07847BA52EC}" type="presOf" srcId="{A3AC0D40-6541-4075-959A-DE41D4B86132}" destId="{E0392879-88D7-4E64-8ECD-01604F839643}" srcOrd="0" destOrd="0" presId="urn:microsoft.com/office/officeart/2005/8/layout/cycle4"/>
    <dgm:cxn modelId="{794ED3EC-E7C3-4940-B6A6-FFD035B5492F}" type="presOf" srcId="{D5DB929A-6322-422D-8A46-4DEA1CE3DC75}" destId="{68586F26-7BA3-4B0E-8E15-AF28D43796B0}" srcOrd="0" destOrd="0" presId="urn:microsoft.com/office/officeart/2005/8/layout/cycle4"/>
    <dgm:cxn modelId="{1A67F0A5-8472-4B72-81B9-702D1286F3F8}" type="presOf" srcId="{2CCB9CA8-C7B5-4EF0-8E74-141F87D1EC7D}" destId="{2F882779-6159-453E-B016-7A9953102E63}" srcOrd="0" destOrd="0" presId="urn:microsoft.com/office/officeart/2005/8/layout/cycle4"/>
    <dgm:cxn modelId="{3207D171-3A55-4EBA-844D-096C830C599C}" srcId="{48E6CE39-A4A4-461F-8B5C-C0CE13FDD6EC}" destId="{D1F837A3-2173-4083-A8B7-513D75DA086E}" srcOrd="0" destOrd="0" parTransId="{7D1286C6-DFDC-4A4D-9BAE-1B8F2EC62241}" sibTransId="{38C8FE68-7A54-40A5-9E06-2CA49FD74D94}"/>
    <dgm:cxn modelId="{C470F16C-ADF9-43DA-A32F-66623DCAFDF2}" type="presOf" srcId="{6A5A1FF6-6F7A-4ACD-A5CE-C30D733DFDB1}" destId="{793005C5-412F-4380-9305-5C268FF2A961}" srcOrd="0" destOrd="0" presId="urn:microsoft.com/office/officeart/2005/8/layout/cycle4"/>
    <dgm:cxn modelId="{B59629A5-4486-4F13-9F15-C987C995CB19}" srcId="{D1F837A3-2173-4083-A8B7-513D75DA086E}" destId="{95E545DD-9732-426E-A9C0-713AC0743D12}" srcOrd="0" destOrd="0" parTransId="{6E959891-604B-4F0B-8E15-3F27702FFD9D}" sibTransId="{5A2E60A3-ED1E-4E18-AA5D-2641D045C703}"/>
    <dgm:cxn modelId="{81692057-77B1-4FEF-B185-919237D352E9}" type="presOf" srcId="{A3AC0D40-6541-4075-959A-DE41D4B86132}" destId="{4A5907E4-8CB1-463F-A078-006A85F42180}" srcOrd="1" destOrd="0" presId="urn:microsoft.com/office/officeart/2005/8/layout/cycle4"/>
    <dgm:cxn modelId="{73CCDD11-ADC0-44D3-B04F-FF207002A927}" type="presOf" srcId="{0181AAB3-5C4B-4238-9AD2-6AD752171AD8}" destId="{942E5F9C-634E-4E00-95CD-1BD7897E37C4}" srcOrd="1" destOrd="0" presId="urn:microsoft.com/office/officeart/2005/8/layout/cycle4"/>
    <dgm:cxn modelId="{FA4390A9-D501-43C6-9A0C-9DDD664DB8B8}" type="presOf" srcId="{95E545DD-9732-426E-A9C0-713AC0743D12}" destId="{A6049266-75FA-4F7C-8EEC-92078CF7814B}" srcOrd="1" destOrd="0" presId="urn:microsoft.com/office/officeart/2005/8/layout/cycle4"/>
    <dgm:cxn modelId="{0151433D-A143-4524-A132-2DDD880A9D54}" type="presOf" srcId="{95E545DD-9732-426E-A9C0-713AC0743D12}" destId="{15732FBB-70A0-4794-AE37-D85986F72171}" srcOrd="0" destOrd="0" presId="urn:microsoft.com/office/officeart/2005/8/layout/cycle4"/>
    <dgm:cxn modelId="{184CC529-18DB-45AE-AAF3-C7AABC3DBC18}" srcId="{48E6CE39-A4A4-461F-8B5C-C0CE13FDD6EC}" destId="{34799E09-984C-42A5-81D9-A762CEF6284A}" srcOrd="3" destOrd="0" parTransId="{55D3401E-F535-43E1-8D3A-9FAB2BEF5A1A}" sibTransId="{11A1A8B5-60C6-49CA-BBC7-5DE09E70CCD6}"/>
    <dgm:cxn modelId="{C925AEB8-246F-48ED-9228-FD905C09812E}" srcId="{34799E09-984C-42A5-81D9-A762CEF6284A}" destId="{6A5A1FF6-6F7A-4ACD-A5CE-C30D733DFDB1}" srcOrd="0" destOrd="0" parTransId="{FD1666C7-7223-4214-B596-400ACB133C3C}" sibTransId="{376D73D2-7EAB-4783-A024-C48E8FBEB114}"/>
    <dgm:cxn modelId="{FD0052AF-3B06-44DC-932F-6402A5CE8E4B}" srcId="{48E6CE39-A4A4-461F-8B5C-C0CE13FDD6EC}" destId="{D5DB929A-6322-422D-8A46-4DEA1CE3DC75}" srcOrd="2" destOrd="0" parTransId="{975F82A1-D08C-46D5-A19D-845880B1CFC6}" sibTransId="{A9098A9F-ED99-490F-9B10-C844122F6247}"/>
    <dgm:cxn modelId="{33DF65C0-9C29-4913-B392-2EC9B83E2530}" type="presOf" srcId="{6A5A1FF6-6F7A-4ACD-A5CE-C30D733DFDB1}" destId="{3731C3B9-D065-4F73-B8A6-A8BF466FD11F}" srcOrd="1" destOrd="0" presId="urn:microsoft.com/office/officeart/2005/8/layout/cycle4"/>
    <dgm:cxn modelId="{73DCE80F-7729-49B4-A422-9987C78299E3}" type="presOf" srcId="{D1F837A3-2173-4083-A8B7-513D75DA086E}" destId="{E645ECD8-E6E9-4D9C-8377-E4A73EB11075}" srcOrd="0" destOrd="0" presId="urn:microsoft.com/office/officeart/2005/8/layout/cycle4"/>
    <dgm:cxn modelId="{5E48E2E8-D13D-400C-A7B1-970FDD404CDC}" type="presOf" srcId="{34799E09-984C-42A5-81D9-A762CEF6284A}" destId="{4357B818-20ED-4F57-A621-2FA212DA16B9}" srcOrd="0" destOrd="0" presId="urn:microsoft.com/office/officeart/2005/8/layout/cycle4"/>
    <dgm:cxn modelId="{C30D2431-C149-4168-B1F4-B07D464D0D9F}" type="presParOf" srcId="{25F40D1B-DEED-4615-8A5D-521E6D6654C7}" destId="{66974F2B-D62C-4D57-A432-8A648FF573AF}" srcOrd="0" destOrd="0" presId="urn:microsoft.com/office/officeart/2005/8/layout/cycle4"/>
    <dgm:cxn modelId="{E536DEE4-ECBD-4C75-92DF-87C6BD42F0D6}" type="presParOf" srcId="{66974F2B-D62C-4D57-A432-8A648FF573AF}" destId="{D1A0BF5B-0B8D-4033-B426-369310A2F6FB}" srcOrd="0" destOrd="0" presId="urn:microsoft.com/office/officeart/2005/8/layout/cycle4"/>
    <dgm:cxn modelId="{84B48E4B-2200-4DE8-94DB-3D3F41DC4E90}" type="presParOf" srcId="{D1A0BF5B-0B8D-4033-B426-369310A2F6FB}" destId="{15732FBB-70A0-4794-AE37-D85986F72171}" srcOrd="0" destOrd="0" presId="urn:microsoft.com/office/officeart/2005/8/layout/cycle4"/>
    <dgm:cxn modelId="{BB36E203-9BB9-44CB-A778-B0F1C67A7342}" type="presParOf" srcId="{D1A0BF5B-0B8D-4033-B426-369310A2F6FB}" destId="{A6049266-75FA-4F7C-8EEC-92078CF7814B}" srcOrd="1" destOrd="0" presId="urn:microsoft.com/office/officeart/2005/8/layout/cycle4"/>
    <dgm:cxn modelId="{17EEC384-09DD-456A-9149-32E8036069D9}" type="presParOf" srcId="{66974F2B-D62C-4D57-A432-8A648FF573AF}" destId="{25A73107-76EF-43CB-9402-2FA77741F823}" srcOrd="1" destOrd="0" presId="urn:microsoft.com/office/officeart/2005/8/layout/cycle4"/>
    <dgm:cxn modelId="{46320FA3-AD8A-470B-B04B-483DA8DBFE49}" type="presParOf" srcId="{25A73107-76EF-43CB-9402-2FA77741F823}" destId="{E0392879-88D7-4E64-8ECD-01604F839643}" srcOrd="0" destOrd="0" presId="urn:microsoft.com/office/officeart/2005/8/layout/cycle4"/>
    <dgm:cxn modelId="{C5CC8421-B7EE-4C5E-B1FD-EFAA2CC32A72}" type="presParOf" srcId="{25A73107-76EF-43CB-9402-2FA77741F823}" destId="{4A5907E4-8CB1-463F-A078-006A85F42180}" srcOrd="1" destOrd="0" presId="urn:microsoft.com/office/officeart/2005/8/layout/cycle4"/>
    <dgm:cxn modelId="{6E6A4D20-8E54-4E7E-AF40-53F5D58CAA5B}" type="presParOf" srcId="{66974F2B-D62C-4D57-A432-8A648FF573AF}" destId="{22088C1F-5F91-4DA9-BD50-AEA051D54EDA}" srcOrd="2" destOrd="0" presId="urn:microsoft.com/office/officeart/2005/8/layout/cycle4"/>
    <dgm:cxn modelId="{C03E1ECD-7CEB-4FCE-8AD1-580527A43BAE}" type="presParOf" srcId="{22088C1F-5F91-4DA9-BD50-AEA051D54EDA}" destId="{2A1F5C35-A1B1-47C5-97EF-BC2B324C5E58}" srcOrd="0" destOrd="0" presId="urn:microsoft.com/office/officeart/2005/8/layout/cycle4"/>
    <dgm:cxn modelId="{2A20FFEB-4D35-40DE-B54B-0C62D883345C}" type="presParOf" srcId="{22088C1F-5F91-4DA9-BD50-AEA051D54EDA}" destId="{942E5F9C-634E-4E00-95CD-1BD7897E37C4}" srcOrd="1" destOrd="0" presId="urn:microsoft.com/office/officeart/2005/8/layout/cycle4"/>
    <dgm:cxn modelId="{2F0986E9-0801-4B37-9CBC-5CE06321728A}" type="presParOf" srcId="{66974F2B-D62C-4D57-A432-8A648FF573AF}" destId="{FFBB8927-80D3-4291-8CBB-46E2793D630F}" srcOrd="3" destOrd="0" presId="urn:microsoft.com/office/officeart/2005/8/layout/cycle4"/>
    <dgm:cxn modelId="{4CF2D411-1543-4DA3-B2CB-7EC24A962466}" type="presParOf" srcId="{FFBB8927-80D3-4291-8CBB-46E2793D630F}" destId="{793005C5-412F-4380-9305-5C268FF2A961}" srcOrd="0" destOrd="0" presId="urn:microsoft.com/office/officeart/2005/8/layout/cycle4"/>
    <dgm:cxn modelId="{B1E217AC-C366-4401-A0D1-87A72ABC8A80}" type="presParOf" srcId="{FFBB8927-80D3-4291-8CBB-46E2793D630F}" destId="{3731C3B9-D065-4F73-B8A6-A8BF466FD11F}" srcOrd="1" destOrd="0" presId="urn:microsoft.com/office/officeart/2005/8/layout/cycle4"/>
    <dgm:cxn modelId="{1A8E3D82-0C82-4886-90ED-230E76F34A12}" type="presParOf" srcId="{66974F2B-D62C-4D57-A432-8A648FF573AF}" destId="{DCC1C2E7-D715-4C8A-992C-E17C6DD00900}" srcOrd="4" destOrd="0" presId="urn:microsoft.com/office/officeart/2005/8/layout/cycle4"/>
    <dgm:cxn modelId="{71CC6175-65ED-41A1-A96F-8C9141889C18}" type="presParOf" srcId="{25F40D1B-DEED-4615-8A5D-521E6D6654C7}" destId="{F2ABEF49-2665-430A-9EA5-6B43CF281F9C}" srcOrd="1" destOrd="0" presId="urn:microsoft.com/office/officeart/2005/8/layout/cycle4"/>
    <dgm:cxn modelId="{D0732BDC-13BB-4755-9DDA-34C436EE24AB}" type="presParOf" srcId="{F2ABEF49-2665-430A-9EA5-6B43CF281F9C}" destId="{E645ECD8-E6E9-4D9C-8377-E4A73EB11075}" srcOrd="0" destOrd="0" presId="urn:microsoft.com/office/officeart/2005/8/layout/cycle4"/>
    <dgm:cxn modelId="{348625F2-7D22-4A65-AE4C-FFE33FF58AED}" type="presParOf" srcId="{F2ABEF49-2665-430A-9EA5-6B43CF281F9C}" destId="{2F882779-6159-453E-B016-7A9953102E63}" srcOrd="1" destOrd="0" presId="urn:microsoft.com/office/officeart/2005/8/layout/cycle4"/>
    <dgm:cxn modelId="{2A3EA198-7648-42D4-AF93-66FDAD57E10C}" type="presParOf" srcId="{F2ABEF49-2665-430A-9EA5-6B43CF281F9C}" destId="{68586F26-7BA3-4B0E-8E15-AF28D43796B0}" srcOrd="2" destOrd="0" presId="urn:microsoft.com/office/officeart/2005/8/layout/cycle4"/>
    <dgm:cxn modelId="{95C255EC-3F96-43C2-84E0-A83B95C32DC4}" type="presParOf" srcId="{F2ABEF49-2665-430A-9EA5-6B43CF281F9C}" destId="{4357B818-20ED-4F57-A621-2FA212DA16B9}" srcOrd="3" destOrd="0" presId="urn:microsoft.com/office/officeart/2005/8/layout/cycle4"/>
    <dgm:cxn modelId="{54073334-0136-48B0-AFAA-96E39D9C2447}" type="presParOf" srcId="{F2ABEF49-2665-430A-9EA5-6B43CF281F9C}" destId="{EE427783-843F-401E-B83C-4D396975AFB9}" srcOrd="4" destOrd="0" presId="urn:microsoft.com/office/officeart/2005/8/layout/cycle4"/>
    <dgm:cxn modelId="{A6BEA6D4-0912-4387-B1AC-DECF00D6025B}" type="presParOf" srcId="{25F40D1B-DEED-4615-8A5D-521E6D6654C7}" destId="{B2FBD1BE-E745-41C7-AB49-E256B9429F3F}" srcOrd="2" destOrd="0" presId="urn:microsoft.com/office/officeart/2005/8/layout/cycle4"/>
    <dgm:cxn modelId="{23636C46-0E8A-4AEE-9874-35D9B15160D1}" type="presParOf" srcId="{25F40D1B-DEED-4615-8A5D-521E6D6654C7}" destId="{81AABA75-7AA2-4049-80F8-524F5BD33CCE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FA9298-AA1C-48A1-A02D-3E0338200485}">
      <dsp:nvSpPr>
        <dsp:cNvPr id="0" name=""/>
        <dsp:cNvSpPr/>
      </dsp:nvSpPr>
      <dsp:spPr>
        <a:xfrm>
          <a:off x="3660510" y="0"/>
          <a:ext cx="1464204" cy="720080"/>
        </a:xfrm>
        <a:prstGeom prst="trapezoid">
          <a:avLst>
            <a:gd name="adj" fmla="val 101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7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Смерть</a:t>
          </a:r>
        </a:p>
      </dsp:txBody>
      <dsp:txXfrm>
        <a:off x="3660510" y="0"/>
        <a:ext cx="1464204" cy="720080"/>
      </dsp:txXfrm>
    </dsp:sp>
    <dsp:sp modelId="{830FA84A-0C8D-4537-8791-0F077C70B4B5}">
      <dsp:nvSpPr>
        <dsp:cNvPr id="0" name=""/>
        <dsp:cNvSpPr/>
      </dsp:nvSpPr>
      <dsp:spPr>
        <a:xfrm>
          <a:off x="2928408" y="720080"/>
          <a:ext cx="2928408" cy="720080"/>
        </a:xfrm>
        <a:prstGeom prst="trapezoid">
          <a:avLst>
            <a:gd name="adj" fmla="val 101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7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rPr>
            <a:t>Органная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7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rPr>
            <a:t>недостаточность</a:t>
          </a:r>
        </a:p>
      </dsp:txBody>
      <dsp:txXfrm>
        <a:off x="3440879" y="720080"/>
        <a:ext cx="1903465" cy="720080"/>
      </dsp:txXfrm>
    </dsp:sp>
    <dsp:sp modelId="{5D9ADE73-9D95-493C-B2AF-3D47FD9387C6}">
      <dsp:nvSpPr>
        <dsp:cNvPr id="0" name=""/>
        <dsp:cNvSpPr/>
      </dsp:nvSpPr>
      <dsp:spPr>
        <a:xfrm>
          <a:off x="2196306" y="1440160"/>
          <a:ext cx="4392612" cy="720080"/>
        </a:xfrm>
        <a:prstGeom prst="trapezoid">
          <a:avLst>
            <a:gd name="adj" fmla="val 101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7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rPr>
            <a:t>Органная</a:t>
          </a:r>
          <a:r>
            <a:rPr kumimoji="0" lang="ru-RU" altLang="ru-RU" sz="1700" b="1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rPr>
            <a:t> </a:t>
          </a:r>
          <a:r>
            <a:rPr kumimoji="0" lang="ru-RU" altLang="ru-RU" sz="17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rPr>
            <a:t>дисфункция</a:t>
          </a:r>
        </a:p>
      </dsp:txBody>
      <dsp:txXfrm>
        <a:off x="2965013" y="1440160"/>
        <a:ext cx="2855198" cy="720080"/>
      </dsp:txXfrm>
    </dsp:sp>
    <dsp:sp modelId="{86869FD6-25AB-4073-B5D2-711712063F9A}">
      <dsp:nvSpPr>
        <dsp:cNvPr id="0" name=""/>
        <dsp:cNvSpPr/>
      </dsp:nvSpPr>
      <dsp:spPr>
        <a:xfrm>
          <a:off x="1464204" y="2160239"/>
          <a:ext cx="5856816" cy="720080"/>
        </a:xfrm>
        <a:prstGeom prst="trapezoid">
          <a:avLst>
            <a:gd name="adj" fmla="val 101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7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Синдром системного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7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 воспалительного ответа</a:t>
          </a:r>
        </a:p>
      </dsp:txBody>
      <dsp:txXfrm>
        <a:off x="2489147" y="2160239"/>
        <a:ext cx="3806930" cy="720080"/>
      </dsp:txXfrm>
    </dsp:sp>
    <dsp:sp modelId="{100AF066-60B9-45CD-AF75-16D038C9B9C9}">
      <dsp:nvSpPr>
        <dsp:cNvPr id="0" name=""/>
        <dsp:cNvSpPr/>
      </dsp:nvSpPr>
      <dsp:spPr>
        <a:xfrm>
          <a:off x="732102" y="2880320"/>
          <a:ext cx="7321020" cy="720080"/>
        </a:xfrm>
        <a:prstGeom prst="trapezoid">
          <a:avLst>
            <a:gd name="adj" fmla="val 101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7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Клинический случай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7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(осложнение беременности)</a:t>
          </a:r>
        </a:p>
      </dsp:txBody>
      <dsp:txXfrm>
        <a:off x="2013280" y="2880320"/>
        <a:ext cx="4758663" cy="720080"/>
      </dsp:txXfrm>
    </dsp:sp>
    <dsp:sp modelId="{81A9ED9F-969E-413B-9578-B5C34E601DD6}">
      <dsp:nvSpPr>
        <dsp:cNvPr id="0" name=""/>
        <dsp:cNvSpPr/>
      </dsp:nvSpPr>
      <dsp:spPr>
        <a:xfrm>
          <a:off x="0" y="3600400"/>
          <a:ext cx="8785224" cy="720080"/>
        </a:xfrm>
        <a:prstGeom prst="trapezoid">
          <a:avLst>
            <a:gd name="adj" fmla="val 101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7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Популяция беременных</a:t>
          </a:r>
        </a:p>
      </dsp:txBody>
      <dsp:txXfrm>
        <a:off x="1537414" y="3600400"/>
        <a:ext cx="5710396" cy="7200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6C2AED-D2EA-43DC-B116-199DB713971A}">
      <dsp:nvSpPr>
        <dsp:cNvPr id="0" name=""/>
        <dsp:cNvSpPr/>
      </dsp:nvSpPr>
      <dsp:spPr>
        <a:xfrm rot="5400000">
          <a:off x="-224562" y="226551"/>
          <a:ext cx="1497084" cy="104795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 rot="-5400000">
        <a:off x="1" y="525969"/>
        <a:ext cx="1047959" cy="449125"/>
      </dsp:txXfrm>
    </dsp:sp>
    <dsp:sp modelId="{4ED6EE71-2A12-4562-B57E-51DF7EF874CB}">
      <dsp:nvSpPr>
        <dsp:cNvPr id="0" name=""/>
        <dsp:cNvSpPr/>
      </dsp:nvSpPr>
      <dsp:spPr>
        <a:xfrm rot="5400000">
          <a:off x="4105879" y="-3055931"/>
          <a:ext cx="973104" cy="70889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/>
            <a:t>Порядок</a:t>
          </a:r>
          <a:endParaRPr lang="ru-RU" sz="2800" kern="1200" dirty="0"/>
        </a:p>
      </dsp:txBody>
      <dsp:txXfrm rot="-5400000">
        <a:off x="1047960" y="49491"/>
        <a:ext cx="7041441" cy="878098"/>
      </dsp:txXfrm>
    </dsp:sp>
    <dsp:sp modelId="{009A4D51-989B-4707-9204-443D9370BEB2}">
      <dsp:nvSpPr>
        <dsp:cNvPr id="0" name=""/>
        <dsp:cNvSpPr/>
      </dsp:nvSpPr>
      <dsp:spPr>
        <a:xfrm rot="5400000">
          <a:off x="-224562" y="1528248"/>
          <a:ext cx="1497084" cy="104795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 rot="-5400000">
        <a:off x="1" y="1827666"/>
        <a:ext cx="1047959" cy="449125"/>
      </dsp:txXfrm>
    </dsp:sp>
    <dsp:sp modelId="{6F53C0CD-0414-46B3-86F4-5B5119B529C2}">
      <dsp:nvSpPr>
        <dsp:cNvPr id="0" name=""/>
        <dsp:cNvSpPr/>
      </dsp:nvSpPr>
      <dsp:spPr>
        <a:xfrm rot="5400000">
          <a:off x="4105879" y="-1754234"/>
          <a:ext cx="973104" cy="70889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/>
            <a:t>Стандарт</a:t>
          </a:r>
          <a:endParaRPr lang="ru-RU" sz="2800" kern="1200" dirty="0"/>
        </a:p>
      </dsp:txBody>
      <dsp:txXfrm rot="-5400000">
        <a:off x="1047960" y="1351188"/>
        <a:ext cx="7041441" cy="878098"/>
      </dsp:txXfrm>
    </dsp:sp>
    <dsp:sp modelId="{C523F065-7445-40C6-AED2-24B373DD11E3}">
      <dsp:nvSpPr>
        <dsp:cNvPr id="0" name=""/>
        <dsp:cNvSpPr/>
      </dsp:nvSpPr>
      <dsp:spPr>
        <a:xfrm rot="5400000">
          <a:off x="-224562" y="2829945"/>
          <a:ext cx="1497084" cy="104795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 rot="-5400000">
        <a:off x="1" y="3129363"/>
        <a:ext cx="1047959" cy="449125"/>
      </dsp:txXfrm>
    </dsp:sp>
    <dsp:sp modelId="{643A083E-F8DF-4AF8-B664-DFB34047E8D7}">
      <dsp:nvSpPr>
        <dsp:cNvPr id="0" name=""/>
        <dsp:cNvSpPr/>
      </dsp:nvSpPr>
      <dsp:spPr>
        <a:xfrm rot="5400000">
          <a:off x="4105879" y="-452537"/>
          <a:ext cx="973104" cy="70889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/>
            <a:t>Клинический протокол</a:t>
          </a:r>
          <a:endParaRPr lang="ru-RU" sz="2800" kern="1200" dirty="0"/>
        </a:p>
      </dsp:txBody>
      <dsp:txXfrm rot="-5400000">
        <a:off x="1047960" y="2652885"/>
        <a:ext cx="7041441" cy="8780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1F5C35-A1B1-47C5-97EF-BC2B324C5E58}">
      <dsp:nvSpPr>
        <dsp:cNvPr id="0" name=""/>
        <dsp:cNvSpPr/>
      </dsp:nvSpPr>
      <dsp:spPr>
        <a:xfrm>
          <a:off x="4722476" y="4023835"/>
          <a:ext cx="3567765" cy="236258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0" tIns="209550" rIns="209550" bIns="209550" numCol="1" spcCol="1270" anchor="t" anchorCtr="0">
          <a:noAutofit/>
        </a:bodyPr>
        <a:lstStyle/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4300" kern="1200" dirty="0"/>
        </a:p>
      </dsp:txBody>
      <dsp:txXfrm>
        <a:off x="5844704" y="4666379"/>
        <a:ext cx="2393640" cy="1668142"/>
      </dsp:txXfrm>
    </dsp:sp>
    <dsp:sp modelId="{793005C5-412F-4380-9305-5C268FF2A961}">
      <dsp:nvSpPr>
        <dsp:cNvPr id="0" name=""/>
        <dsp:cNvSpPr/>
      </dsp:nvSpPr>
      <dsp:spPr>
        <a:xfrm>
          <a:off x="-9322" y="3921911"/>
          <a:ext cx="3056740" cy="256643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600" kern="1200" dirty="0"/>
        </a:p>
      </dsp:txBody>
      <dsp:txXfrm>
        <a:off x="47054" y="4619895"/>
        <a:ext cx="2026966" cy="1812073"/>
      </dsp:txXfrm>
    </dsp:sp>
    <dsp:sp modelId="{E0392879-88D7-4E64-8ECD-01604F839643}">
      <dsp:nvSpPr>
        <dsp:cNvPr id="0" name=""/>
        <dsp:cNvSpPr/>
      </dsp:nvSpPr>
      <dsp:spPr>
        <a:xfrm>
          <a:off x="4729736" y="-295657"/>
          <a:ext cx="3553246" cy="258625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0" tIns="209550" rIns="209550" bIns="209550" numCol="1" spcCol="1270" anchor="t" anchorCtr="0">
          <a:noAutofit/>
        </a:bodyPr>
        <a:lstStyle/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4300" kern="1200" dirty="0"/>
        </a:p>
      </dsp:txBody>
      <dsp:txXfrm>
        <a:off x="5852522" y="-238845"/>
        <a:ext cx="2373648" cy="1826066"/>
      </dsp:txXfrm>
    </dsp:sp>
    <dsp:sp modelId="{15732FBB-70A0-4794-AE37-D85986F72171}">
      <dsp:nvSpPr>
        <dsp:cNvPr id="0" name=""/>
        <dsp:cNvSpPr/>
      </dsp:nvSpPr>
      <dsp:spPr>
        <a:xfrm>
          <a:off x="-9322" y="-252234"/>
          <a:ext cx="3056740" cy="249940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600" kern="1200" dirty="0"/>
        </a:p>
      </dsp:txBody>
      <dsp:txXfrm>
        <a:off x="45582" y="-197330"/>
        <a:ext cx="2029910" cy="1764748"/>
      </dsp:txXfrm>
    </dsp:sp>
    <dsp:sp modelId="{E645ECD8-E6E9-4D9C-8377-E4A73EB11075}">
      <dsp:nvSpPr>
        <dsp:cNvPr id="0" name=""/>
        <dsp:cNvSpPr/>
      </dsp:nvSpPr>
      <dsp:spPr>
        <a:xfrm>
          <a:off x="1399294" y="355178"/>
          <a:ext cx="2679288" cy="2679288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Центр</a:t>
          </a:r>
          <a:endParaRPr lang="ru-RU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84039" y="1139923"/>
        <a:ext cx="1894543" cy="1894543"/>
      </dsp:txXfrm>
    </dsp:sp>
    <dsp:sp modelId="{2F882779-6159-453E-B016-7A9953102E63}">
      <dsp:nvSpPr>
        <dsp:cNvPr id="0" name=""/>
        <dsp:cNvSpPr/>
      </dsp:nvSpPr>
      <dsp:spPr>
        <a:xfrm rot="5400000">
          <a:off x="4202337" y="355178"/>
          <a:ext cx="2679288" cy="2679288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Оборудо-вание</a:t>
          </a: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и персонал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4202337" y="1139923"/>
        <a:ext cx="1894543" cy="1894543"/>
      </dsp:txXfrm>
    </dsp:sp>
    <dsp:sp modelId="{68586F26-7BA3-4B0E-8E15-AF28D43796B0}">
      <dsp:nvSpPr>
        <dsp:cNvPr id="0" name=""/>
        <dsp:cNvSpPr/>
      </dsp:nvSpPr>
      <dsp:spPr>
        <a:xfrm rot="10800000">
          <a:off x="4202337" y="3158221"/>
          <a:ext cx="2679288" cy="2679288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Arial" panose="020B0604020202020204" pitchFamily="34" charset="0"/>
              <a:cs typeface="Arial" panose="020B0604020202020204" pitchFamily="34" charset="0"/>
            </a:rPr>
            <a:t>Тренинги</a:t>
          </a:r>
          <a:endParaRPr lang="ru-RU" sz="2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4202337" y="3158221"/>
        <a:ext cx="1894543" cy="1894543"/>
      </dsp:txXfrm>
    </dsp:sp>
    <dsp:sp modelId="{4357B818-20ED-4F57-A621-2FA212DA16B9}">
      <dsp:nvSpPr>
        <dsp:cNvPr id="0" name=""/>
        <dsp:cNvSpPr/>
      </dsp:nvSpPr>
      <dsp:spPr>
        <a:xfrm rot="16200000">
          <a:off x="1399294" y="3158221"/>
          <a:ext cx="2679288" cy="2679288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Протоколы</a:t>
          </a:r>
          <a:endParaRPr lang="ru-RU" sz="2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2184039" y="3158221"/>
        <a:ext cx="1894543" cy="1894543"/>
      </dsp:txXfrm>
    </dsp:sp>
    <dsp:sp modelId="{B2FBD1BE-E745-41C7-AB49-E256B9429F3F}">
      <dsp:nvSpPr>
        <dsp:cNvPr id="0" name=""/>
        <dsp:cNvSpPr/>
      </dsp:nvSpPr>
      <dsp:spPr>
        <a:xfrm>
          <a:off x="3677926" y="2539448"/>
          <a:ext cx="925066" cy="804405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AABA75-7AA2-4049-80F8-524F5BD33CCE}">
      <dsp:nvSpPr>
        <dsp:cNvPr id="0" name=""/>
        <dsp:cNvSpPr/>
      </dsp:nvSpPr>
      <dsp:spPr>
        <a:xfrm rot="10800000">
          <a:off x="3677926" y="2848834"/>
          <a:ext cx="925066" cy="804405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0.43468</cdr:y>
    </cdr:from>
    <cdr:to>
      <cdr:x>1</cdr:x>
      <cdr:y>0.43468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>
          <a:off x="0" y="2104008"/>
          <a:ext cx="8136904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0.38516</cdr:x>
      <cdr:y>0.21053</cdr:y>
    </cdr:from>
    <cdr:to>
      <cdr:x>0.50744</cdr:x>
      <cdr:y>0.43331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80320" y="8640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rgbClr val="C00000"/>
              </a:solidFill>
            </a:rPr>
            <a:t>АВ </a:t>
          </a:r>
          <a:r>
            <a:rPr lang="en-US" sz="2000" b="1" dirty="0" smtClean="0">
              <a:solidFill>
                <a:srgbClr val="C00000"/>
              </a:solidFill>
            </a:rPr>
            <a:t>(IY)</a:t>
          </a:r>
        </a:p>
        <a:p xmlns:a="http://schemas.openxmlformats.org/drawingml/2006/main">
          <a:pPr algn="ctr"/>
          <a:r>
            <a:rPr lang="en-US" sz="2000" b="1" dirty="0" smtClean="0">
              <a:solidFill>
                <a:srgbClr val="C00000"/>
              </a:solidFill>
            </a:rPr>
            <a:t>B(III)</a:t>
          </a:r>
        </a:p>
        <a:p xmlns:a="http://schemas.openxmlformats.org/drawingml/2006/main">
          <a:pPr algn="ctr"/>
          <a:r>
            <a:rPr lang="en-US" sz="2000" b="1" dirty="0" smtClean="0">
              <a:solidFill>
                <a:srgbClr val="C00000"/>
              </a:solidFill>
            </a:rPr>
            <a:t>!!!</a:t>
          </a:r>
          <a:endParaRPr lang="ru-RU" sz="2000" b="1" dirty="0">
            <a:solidFill>
              <a:srgbClr val="C00000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0.73625</cdr:x>
      <cdr:y>0.54726</cdr:y>
    </cdr:from>
    <cdr:to>
      <cdr:x>0.97446</cdr:x>
      <cdr:y>0.89185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059017" y="2476872"/>
          <a:ext cx="1960364" cy="155958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0.02086</cdr:x>
      <cdr:y>0.5576</cdr:y>
    </cdr:from>
    <cdr:to>
      <cdr:x>0.28461</cdr:x>
      <cdr:y>0.91683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171666" y="2523684"/>
          <a:ext cx="2170584" cy="1625843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51787-A6EC-45C5-B23D-C3DE7D2042A4}" type="datetimeFigureOut">
              <a:rPr lang="ru-RU" smtClean="0"/>
              <a:t>14.05.2015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50984-72E6-44F6-AFE4-54EC68E59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994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mtClean="0">
                <a:latin typeface="Arial" pitchFamily="34" charset="0"/>
              </a:rPr>
              <a:t>Кемеровская область по региональной типологии областей РФ, по уровню и динамике снижения МС относится к 4 классу: со средним уровнем МС и тенденцией к его убыванию </a:t>
            </a:r>
          </a:p>
          <a:p>
            <a:pPr algn="r">
              <a:lnSpc>
                <a:spcPct val="90000"/>
              </a:lnSpc>
            </a:pPr>
            <a:r>
              <a:rPr lang="ru-RU" altLang="ru-RU" sz="800" smtClean="0">
                <a:latin typeface="Arial" pitchFamily="34" charset="0"/>
              </a:rPr>
              <a:t>Бурдули Г.М., 1997</a:t>
            </a:r>
          </a:p>
          <a:p>
            <a:pPr>
              <a:lnSpc>
                <a:spcPct val="90000"/>
              </a:lnSpc>
            </a:pPr>
            <a:r>
              <a:rPr lang="ru-RU" altLang="ru-RU" smtClean="0">
                <a:latin typeface="Arial" pitchFamily="34" charset="0"/>
              </a:rPr>
              <a:t>Показатели МС в Кемеровской области на протяжении многих лет были традиционно высокими и значительно превышали российские значения, однако исследования, посвященные проблемам материнской летальности в регионе ранее не проводились. </a:t>
            </a:r>
          </a:p>
          <a:p>
            <a:pPr>
              <a:lnSpc>
                <a:spcPct val="90000"/>
              </a:lnSpc>
            </a:pPr>
            <a:endParaRPr lang="ru-RU" altLang="ru-RU" smtClean="0">
              <a:latin typeface="Arial" pitchFamily="34" charset="0"/>
            </a:endParaRPr>
          </a:p>
          <a:p>
            <a:endParaRPr lang="ru-RU" altLang="ru-R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464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Погибшие пациентки значимо чаще имели в анамнезе самопроизвольные выкидыши,</a:t>
            </a:r>
            <a:r>
              <a:rPr lang="ru-RU" baseline="0" dirty="0" smtClean="0"/>
              <a:t> </a:t>
            </a:r>
            <a:r>
              <a:rPr lang="ru-RU" dirty="0" smtClean="0"/>
              <a:t>страдали воспалительными заболеваниями женских половых органов</a:t>
            </a:r>
            <a:r>
              <a:rPr lang="ru-RU" baseline="0" dirty="0" smtClean="0"/>
              <a:t> и з</a:t>
            </a:r>
            <a:r>
              <a:rPr lang="ru-RU" dirty="0" smtClean="0"/>
              <a:t>начимо реже наблюдались в женской консультации</a:t>
            </a:r>
            <a:r>
              <a:rPr lang="ru-RU" baseline="0" dirty="0" smtClean="0"/>
              <a:t> 62% в группе погибших и почти все в группе выживших.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936ED-477F-469E-80D4-DBD10B8AA77B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1015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структуре гинекологических </a:t>
            </a:r>
            <a:r>
              <a:rPr lang="ru-RU" dirty="0" err="1" smtClean="0"/>
              <a:t>невоспалительных</a:t>
            </a:r>
            <a:r>
              <a:rPr lang="ru-RU" dirty="0" smtClean="0"/>
              <a:t> заболеваний ОМТ у погибших значимо чаще регистрировалась миома матки. (р=0,036)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936ED-477F-469E-80D4-DBD10B8AA77B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33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 установлено статистически значимых различий между группами по сезону возникновению  критического состояния. Наибольшее количество женщин погибло в зимние и летние месяцы года – по 7 (33,3 %) [17,1–54,6]. Весной погибло 3 (14,2 %) [4,9–34,6] пациентки, а осенью – 4 (19,0 %) [7,6–42,5]. Наибольшее число случаев массивного кровотечения наблюдалось в летние месяцы года, практически в равной степени весной и зимой и реже в осенние месяцы.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936ED-477F-469E-80D4-DBD10B8AA77B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0106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Погибшие пациентки чаще получали помощь на I уровне или находились дома. В группе погибших женщин больше, чем в половине случаев помощь оказывалась на I уровне – 52,3%, среди «едва не погибших» в 37,2% случаев (р=0,193); более, чем в половине случаев в группе «едва не погибших» помощь была оказана на II уровне, в группе погибших – в 33,3% случаев ( р=0,119). Всего одной пациентке из погибших помощь была оказана в учреждении III уровня – 4,7%, среди «едва не погибших» – 11,1% (0,252). У 2 (9,5%[2,6-28,9]) погибших женщин критическое состояние произошло дома (р=0,0001). Погибшие пациентки статистически значимо чаще получали помощь на I уровне или находились дома - 61,8% и 37,2% соответственно (р=0,027).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936ED-477F-469E-80D4-DBD10B8AA77B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905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 погибших от АК женщин почти во всех случаях имело место несоблюдение региональных протоколов (91,7%), кроме того, в отличии от «едва не погибших», значительно чаще выявлялась неверная тактика ИТТ  (76,4%),  запоздалый хирургический гемостаз (отсроченное оперативное вмешательство вследствие многократного использования различных консервативных методов остановки кровотечения, неготовность операционной бригады и т.д.) – в 57,3%.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936ED-477F-469E-80D4-DBD10B8AA77B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983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 погибших от АК женщин почти во всех случаях имело место несоблюдение региональных протоколов (91,7%), кроме того, в отличии от «едва не погибших», значительно чаще выявлялась неверная тактика ИТТ  (76,4%),  запоздалый хирургический гемостаз (отсроченное оперативное вмешательство вследствие многократного использования различных консервативных методов остановки кровотечения, неготовность операционной бригады и т.д.) – в 57,3%.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936ED-477F-469E-80D4-DBD10B8AA77B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983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Основной проблемой при преждевременной отслойке плаценты было запоздалое оперативное вмешательство</a:t>
            </a:r>
          </a:p>
          <a:p>
            <a:endParaRPr lang="ru-RU" dirty="0" smtClean="0"/>
          </a:p>
          <a:p>
            <a:r>
              <a:rPr lang="ru-RU" dirty="0" smtClean="0"/>
              <a:t>На рисунке представлено количество пациенток с преждевременной отслойкой плаценты в зависимости от времени поступления в стационар и оперативного лечения. Медиана времени от начала кровотечения до операции – 40 минут с </a:t>
            </a:r>
            <a:r>
              <a:rPr lang="ru-RU" dirty="0" err="1" smtClean="0"/>
              <a:t>интерквартильным</a:t>
            </a:r>
            <a:r>
              <a:rPr lang="ru-RU" dirty="0" smtClean="0"/>
              <a:t> размахом 20–120 минут.  Всего в 4 (6,2%) случаях медицинская помощь была оказана до 20 минут от времени поступления пациентки с кровотечением в стационар.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936ED-477F-469E-80D4-DBD10B8AA77B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556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r>
              <a:rPr lang="ru-RU" smtClean="0">
                <a:latin typeface="Arial" pitchFamily="34" charset="0"/>
              </a:rPr>
              <a:t>Анализируя ошибки, явившиеся причиной МС, Майн Р.с соавт.(1990) разработали т.наз. «модель 3-х задержек»,</a:t>
            </a:r>
          </a:p>
        </p:txBody>
      </p:sp>
    </p:spTree>
    <p:extLst>
      <p:ext uri="{BB962C8B-B14F-4D97-AF65-F5344CB8AC3E}">
        <p14:creationId xmlns:p14="http://schemas.microsoft.com/office/powerpoint/2010/main" val="11235406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5325"/>
            <a:ext cx="4573587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024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50984-72E6-44F6-AFE4-54EC68E59D4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072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50984-72E6-44F6-AFE4-54EC68E59D4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542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50984-72E6-44F6-AFE4-54EC68E59D4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843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50984-72E6-44F6-AFE4-54EC68E59D4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387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 установлено статистически значимых различий между группами по сезону возникновению  критического состояния. Наибольшее количество женщин погибло в зимние и летние месяцы года – по 7 (33,3 %) [17,1–54,6]. Весной погибло 3 (14,2 %) [4,9–34,6] пациентки, а осенью – 4 (19,0 %) [7,6–42,5]. Наибольшее число случаев массивного кровотечения наблюдалось в летние месяцы года, практически в равной степени весной и зимой и реже в осенние месяцы.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936ED-477F-469E-80D4-DBD10B8AA77B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999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Погибшие значимо чаще имели рабочую профессию– 23,8 % [10,6–45,1], «едва не погибшие» - 2,9 % [1,2–6,5] (р=0,0001)</a:t>
            </a:r>
          </a:p>
          <a:p>
            <a:r>
              <a:rPr lang="ru-RU" dirty="0" smtClean="0"/>
              <a:t>Погибшие чаще имели B(III) 33,3 % [17,2-54,6] и 14,9 % [10,5-20,7] (р=0,033),  и AB(IV) четвертую 23,8 % [10,6-45,1] и 9,6 % [6,1-14,6] (р=0,050) группы крови</a:t>
            </a:r>
          </a:p>
          <a:p>
            <a:r>
              <a:rPr lang="ru-RU" dirty="0" smtClean="0"/>
              <a:t>Погибшие чаще страдали алкогольной зависимостью – 12,5% [2,2–47,1], «едва не погибшие» 0 % [0,0–6,8] (р=0,011)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936ED-477F-469E-80D4-DBD10B8AA77B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274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50984-72E6-44F6-AFE4-54EC68E59D4F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647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Чаще имели сочетание </a:t>
            </a:r>
            <a:r>
              <a:rPr lang="ru-RU" dirty="0" err="1" smtClean="0"/>
              <a:t>экстрагенитальных</a:t>
            </a:r>
            <a:r>
              <a:rPr lang="ru-RU" dirty="0" smtClean="0"/>
              <a:t> заболеваний и</a:t>
            </a:r>
            <a:r>
              <a:rPr lang="ru-RU" baseline="0" dirty="0" smtClean="0"/>
              <a:t> </a:t>
            </a:r>
            <a:r>
              <a:rPr lang="ru-RU" dirty="0" smtClean="0"/>
              <a:t>страдали анемией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936ED-477F-469E-80D4-DBD10B8AA77B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22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5B13-1D7D-42EB-89C1-CE4074ED70CD}" type="datetimeFigureOut">
              <a:rPr lang="ru-RU" smtClean="0"/>
              <a:t>14.05.2015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D0B82-3166-46F7-B598-276519193C4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5B13-1D7D-42EB-89C1-CE4074ED70CD}" type="datetimeFigureOut">
              <a:rPr lang="ru-RU" smtClean="0"/>
              <a:t>14.05.2015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D0B82-3166-46F7-B598-276519193C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5B13-1D7D-42EB-89C1-CE4074ED70CD}" type="datetimeFigureOut">
              <a:rPr lang="ru-RU" smtClean="0"/>
              <a:t>14.05.2015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D0B82-3166-46F7-B598-276519193C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481138"/>
            <a:ext cx="4038600" cy="45259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138"/>
            <a:ext cx="4038600" cy="45259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56EB8-78DD-4E58-A220-A8752CEE65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910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2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610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224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759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32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2839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108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5B13-1D7D-42EB-89C1-CE4074ED70CD}" type="datetimeFigureOut">
              <a:rPr lang="ru-RU" smtClean="0"/>
              <a:t>14.05.2015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D0B82-3166-46F7-B598-276519193C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148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163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278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6846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447800"/>
            <a:ext cx="7772400" cy="609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2209800"/>
            <a:ext cx="38100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2209800"/>
            <a:ext cx="38100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66D-0774-493F-BF0B-2645D617E3C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8566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-11251" y="-4197"/>
            <a:ext cx="9155251" cy="1284647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5696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-11251" y="1220132"/>
            <a:ext cx="9155251" cy="120636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914400" y="1484785"/>
            <a:ext cx="7315200" cy="4824576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9900"/>
              </a:buClr>
              <a:buFont typeface="Wingdings" pitchFamily="2" charset="2"/>
              <a:buChar char="q"/>
              <a:defRPr/>
            </a:lvl1pPr>
            <a:lvl2pPr marL="502920" indent="-182880">
              <a:buClr>
                <a:srgbClr val="009900"/>
              </a:buClr>
              <a:buFont typeface="Wingdings" pitchFamily="2" charset="2"/>
              <a:buChar char="q"/>
              <a:defRPr/>
            </a:lvl2pPr>
            <a:lvl3pPr marL="685800" indent="-182880">
              <a:buClr>
                <a:srgbClr val="009900"/>
              </a:buClr>
              <a:buFont typeface="Wingdings" pitchFamily="2" charset="2"/>
              <a:buChar char="q"/>
              <a:defRPr/>
            </a:lvl3pPr>
            <a:lvl4pPr marL="914400" indent="-182880">
              <a:buClr>
                <a:srgbClr val="009900"/>
              </a:buClr>
              <a:buFont typeface="Wingdings" pitchFamily="2" charset="2"/>
              <a:buChar char="q"/>
              <a:defRPr/>
            </a:lvl4pPr>
            <a:lvl5pPr marL="1143000" indent="-182880">
              <a:buClr>
                <a:srgbClr val="009900"/>
              </a:buClr>
              <a:buFont typeface="Wingdings" pitchFamily="2" charset="2"/>
              <a:buChar char="q"/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5895" y="6228578"/>
            <a:ext cx="470601" cy="2967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rgbClr val="4781DA"/>
                </a:solidFill>
              </a:defRPr>
            </a:lvl1pPr>
          </a:lstStyle>
          <a:p>
            <a:fld id="{2CBB0E91-1FF9-4123-B5FA-DEFA4EF47209}" type="slidenum">
              <a:rPr lang="ru-RU" smtClean="0">
                <a:latin typeface="Arial"/>
              </a:rPr>
              <a:pPr/>
              <a:t>‹#›</a:t>
            </a:fld>
            <a:endParaRPr lang="ru-RU" dirty="0">
              <a:latin typeface="Arial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5145" y="57331"/>
            <a:ext cx="7315200" cy="106741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lang="en-US" sz="3600" b="0" i="0" kern="120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Calibr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grpSp>
        <p:nvGrpSpPr>
          <p:cNvPr id="2" name="Группа 15"/>
          <p:cNvGrpSpPr/>
          <p:nvPr userDrawn="1"/>
        </p:nvGrpSpPr>
        <p:grpSpPr>
          <a:xfrm>
            <a:off x="43706" y="28689"/>
            <a:ext cx="844017" cy="1124891"/>
            <a:chOff x="8259115" y="27971"/>
            <a:chExt cx="844017" cy="1124891"/>
          </a:xfrm>
          <a:solidFill>
            <a:srgbClr val="0070C0"/>
          </a:solidFill>
        </p:grpSpPr>
        <p:sp>
          <p:nvSpPr>
            <p:cNvPr id="18" name="Прямоугольник 17"/>
            <p:cNvSpPr/>
            <p:nvPr userDrawn="1"/>
          </p:nvSpPr>
          <p:spPr>
            <a:xfrm>
              <a:off x="8259115" y="28330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9" name="Прямоугольник 18"/>
            <p:cNvSpPr/>
            <p:nvPr userDrawn="1"/>
          </p:nvSpPr>
          <p:spPr>
            <a:xfrm>
              <a:off x="8490852" y="27971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0" name="Прямоугольник 19"/>
            <p:cNvSpPr/>
            <p:nvPr userDrawn="1"/>
          </p:nvSpPr>
          <p:spPr>
            <a:xfrm>
              <a:off x="8727379" y="28689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" name="Прямоугольник 20"/>
            <p:cNvSpPr/>
            <p:nvPr userDrawn="1"/>
          </p:nvSpPr>
          <p:spPr>
            <a:xfrm>
              <a:off x="8959116" y="28330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2" name="Прямоугольник 21"/>
            <p:cNvSpPr/>
            <p:nvPr userDrawn="1"/>
          </p:nvSpPr>
          <p:spPr>
            <a:xfrm>
              <a:off x="8259115" y="271746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3" name="Прямоугольник 22"/>
            <p:cNvSpPr/>
            <p:nvPr userDrawn="1"/>
          </p:nvSpPr>
          <p:spPr>
            <a:xfrm>
              <a:off x="8490852" y="271387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4" name="Прямоугольник 23"/>
            <p:cNvSpPr/>
            <p:nvPr userDrawn="1"/>
          </p:nvSpPr>
          <p:spPr>
            <a:xfrm>
              <a:off x="8727379" y="272105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" name="Прямоугольник 24"/>
            <p:cNvSpPr/>
            <p:nvPr userDrawn="1"/>
          </p:nvSpPr>
          <p:spPr>
            <a:xfrm>
              <a:off x="8959116" y="271746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6" name="Прямоугольник 25"/>
            <p:cNvSpPr/>
            <p:nvPr userDrawn="1"/>
          </p:nvSpPr>
          <p:spPr>
            <a:xfrm>
              <a:off x="8259115" y="517883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" name="Прямоугольник 26"/>
            <p:cNvSpPr/>
            <p:nvPr userDrawn="1"/>
          </p:nvSpPr>
          <p:spPr>
            <a:xfrm>
              <a:off x="8490852" y="517524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8" name="Прямоугольник 27"/>
            <p:cNvSpPr/>
            <p:nvPr userDrawn="1"/>
          </p:nvSpPr>
          <p:spPr>
            <a:xfrm>
              <a:off x="8727379" y="518242"/>
              <a:ext cx="144016" cy="14401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" name="Прямоугольник 28"/>
            <p:cNvSpPr/>
            <p:nvPr userDrawn="1"/>
          </p:nvSpPr>
          <p:spPr>
            <a:xfrm>
              <a:off x="8959116" y="517883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0" name="Прямоугольник 29"/>
            <p:cNvSpPr/>
            <p:nvPr userDrawn="1"/>
          </p:nvSpPr>
          <p:spPr>
            <a:xfrm>
              <a:off x="8259115" y="762350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1" name="Прямоугольник 30"/>
            <p:cNvSpPr/>
            <p:nvPr userDrawn="1"/>
          </p:nvSpPr>
          <p:spPr>
            <a:xfrm>
              <a:off x="8490852" y="761991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2" name="Прямоугольник 31"/>
            <p:cNvSpPr/>
            <p:nvPr userDrawn="1"/>
          </p:nvSpPr>
          <p:spPr>
            <a:xfrm>
              <a:off x="8727379" y="762709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3" name="Прямоугольник 32"/>
            <p:cNvSpPr/>
            <p:nvPr userDrawn="1"/>
          </p:nvSpPr>
          <p:spPr>
            <a:xfrm>
              <a:off x="8959116" y="762350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4" name="Прямоугольник 33"/>
            <p:cNvSpPr/>
            <p:nvPr userDrawn="1"/>
          </p:nvSpPr>
          <p:spPr>
            <a:xfrm>
              <a:off x="8259115" y="1008487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5" name="Прямоугольник 34"/>
            <p:cNvSpPr/>
            <p:nvPr userDrawn="1"/>
          </p:nvSpPr>
          <p:spPr>
            <a:xfrm>
              <a:off x="8490852" y="100812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6" name="Прямоугольник 35"/>
            <p:cNvSpPr/>
            <p:nvPr userDrawn="1"/>
          </p:nvSpPr>
          <p:spPr>
            <a:xfrm>
              <a:off x="8727379" y="1008846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7" name="Прямоугольник 36"/>
            <p:cNvSpPr/>
            <p:nvPr userDrawn="1"/>
          </p:nvSpPr>
          <p:spPr>
            <a:xfrm>
              <a:off x="8959116" y="1008487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2266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481138"/>
            <a:ext cx="4038600" cy="45259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481138"/>
            <a:ext cx="4038600" cy="21859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819525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251F9-FBE8-4DB1-90D6-5D44E70E752D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8002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-14172" y="1340768"/>
            <a:ext cx="9158172" cy="55172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-14172" y="1412776"/>
            <a:ext cx="9158172" cy="576064"/>
          </a:xfrm>
          <a:prstGeom prst="rect">
            <a:avLst/>
          </a:prstGeom>
          <a:solidFill>
            <a:schemeClr val="tx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2800" b="1">
                <a:solidFill>
                  <a:srgbClr val="005696"/>
                </a:solidFill>
                <a:latin typeface="Calibri" pitchFamily="34" charset="0"/>
                <a:cs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553707" y="2204864"/>
            <a:ext cx="8149808" cy="230425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lang="en-US" sz="4200" b="0" i="0" kern="120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Calibr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grpSp>
        <p:nvGrpSpPr>
          <p:cNvPr id="2" name="Группа 13"/>
          <p:cNvGrpSpPr/>
          <p:nvPr userDrawn="1"/>
        </p:nvGrpSpPr>
        <p:grpSpPr>
          <a:xfrm>
            <a:off x="64972" y="4926317"/>
            <a:ext cx="9019086" cy="1863786"/>
            <a:chOff x="107504" y="5011381"/>
            <a:chExt cx="9019086" cy="1863786"/>
          </a:xfrm>
          <a:solidFill>
            <a:srgbClr val="005696"/>
          </a:solidFill>
        </p:grpSpPr>
        <p:sp>
          <p:nvSpPr>
            <p:cNvPr id="15" name="Прямоугольник 14"/>
            <p:cNvSpPr/>
            <p:nvPr userDrawn="1"/>
          </p:nvSpPr>
          <p:spPr>
            <a:xfrm>
              <a:off x="107504" y="5013176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" name="Прямоугольник 15"/>
            <p:cNvSpPr/>
            <p:nvPr userDrawn="1"/>
          </p:nvSpPr>
          <p:spPr>
            <a:xfrm>
              <a:off x="339241" y="5012817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" name="Прямоугольник 16"/>
            <p:cNvSpPr/>
            <p:nvPr userDrawn="1"/>
          </p:nvSpPr>
          <p:spPr>
            <a:xfrm>
              <a:off x="575768" y="5013535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8" name="Прямоугольник 17"/>
            <p:cNvSpPr/>
            <p:nvPr userDrawn="1"/>
          </p:nvSpPr>
          <p:spPr>
            <a:xfrm>
              <a:off x="807505" y="5013176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9" name="Прямоугольник 18"/>
            <p:cNvSpPr/>
            <p:nvPr userDrawn="1"/>
          </p:nvSpPr>
          <p:spPr>
            <a:xfrm>
              <a:off x="1039911" y="501245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" name="Прямоугольник 19"/>
            <p:cNvSpPr/>
            <p:nvPr userDrawn="1"/>
          </p:nvSpPr>
          <p:spPr>
            <a:xfrm>
              <a:off x="1271648" y="5012099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1" name="Прямоугольник 20"/>
            <p:cNvSpPr/>
            <p:nvPr userDrawn="1"/>
          </p:nvSpPr>
          <p:spPr>
            <a:xfrm>
              <a:off x="1508175" y="5012817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2" name="Прямоугольник 21"/>
            <p:cNvSpPr/>
            <p:nvPr userDrawn="1"/>
          </p:nvSpPr>
          <p:spPr>
            <a:xfrm>
              <a:off x="1739912" y="501245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3" name="Прямоугольник 22"/>
            <p:cNvSpPr/>
            <p:nvPr userDrawn="1"/>
          </p:nvSpPr>
          <p:spPr>
            <a:xfrm>
              <a:off x="1970494" y="501245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" name="Прямоугольник 23"/>
            <p:cNvSpPr/>
            <p:nvPr userDrawn="1"/>
          </p:nvSpPr>
          <p:spPr>
            <a:xfrm>
              <a:off x="2202231" y="5012099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5" name="Прямоугольник 24"/>
            <p:cNvSpPr/>
            <p:nvPr userDrawn="1"/>
          </p:nvSpPr>
          <p:spPr>
            <a:xfrm>
              <a:off x="2438758" y="5012817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" name="Прямоугольник 25"/>
            <p:cNvSpPr/>
            <p:nvPr userDrawn="1"/>
          </p:nvSpPr>
          <p:spPr>
            <a:xfrm>
              <a:off x="2670495" y="501245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7" name="Прямоугольник 26"/>
            <p:cNvSpPr/>
            <p:nvPr userDrawn="1"/>
          </p:nvSpPr>
          <p:spPr>
            <a:xfrm>
              <a:off x="2902901" y="5011740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8" name="Прямоугольник 27"/>
            <p:cNvSpPr/>
            <p:nvPr userDrawn="1"/>
          </p:nvSpPr>
          <p:spPr>
            <a:xfrm>
              <a:off x="3134638" y="5011381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9" name="Прямоугольник 28"/>
            <p:cNvSpPr/>
            <p:nvPr userDrawn="1"/>
          </p:nvSpPr>
          <p:spPr>
            <a:xfrm>
              <a:off x="3371165" y="5012099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" name="Прямоугольник 29"/>
            <p:cNvSpPr/>
            <p:nvPr userDrawn="1"/>
          </p:nvSpPr>
          <p:spPr>
            <a:xfrm>
              <a:off x="3602902" y="5011740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1" name="Прямоугольник 30"/>
            <p:cNvSpPr/>
            <p:nvPr userDrawn="1"/>
          </p:nvSpPr>
          <p:spPr>
            <a:xfrm>
              <a:off x="3840068" y="5013535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2" name="Прямоугольник 31"/>
            <p:cNvSpPr/>
            <p:nvPr userDrawn="1"/>
          </p:nvSpPr>
          <p:spPr>
            <a:xfrm>
              <a:off x="4071805" y="5013176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3" name="Прямоугольник 32"/>
            <p:cNvSpPr/>
            <p:nvPr userDrawn="1"/>
          </p:nvSpPr>
          <p:spPr>
            <a:xfrm>
              <a:off x="4308332" y="5013894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4" name="Прямоугольник 33"/>
            <p:cNvSpPr/>
            <p:nvPr userDrawn="1"/>
          </p:nvSpPr>
          <p:spPr>
            <a:xfrm>
              <a:off x="4540069" y="5013535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5" name="Прямоугольник 34"/>
            <p:cNvSpPr/>
            <p:nvPr userDrawn="1"/>
          </p:nvSpPr>
          <p:spPr>
            <a:xfrm>
              <a:off x="4772475" y="5012817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6" name="Прямоугольник 35"/>
            <p:cNvSpPr/>
            <p:nvPr userDrawn="1"/>
          </p:nvSpPr>
          <p:spPr>
            <a:xfrm>
              <a:off x="5004212" y="501245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7" name="Прямоугольник 36"/>
            <p:cNvSpPr/>
            <p:nvPr userDrawn="1"/>
          </p:nvSpPr>
          <p:spPr>
            <a:xfrm>
              <a:off x="5240739" y="5013176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8" name="Прямоугольник 37"/>
            <p:cNvSpPr/>
            <p:nvPr userDrawn="1"/>
          </p:nvSpPr>
          <p:spPr>
            <a:xfrm>
              <a:off x="5472476" y="5012817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9" name="Прямоугольник 38"/>
            <p:cNvSpPr/>
            <p:nvPr userDrawn="1"/>
          </p:nvSpPr>
          <p:spPr>
            <a:xfrm>
              <a:off x="5703058" y="5012817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0" name="Прямоугольник 39"/>
            <p:cNvSpPr/>
            <p:nvPr userDrawn="1"/>
          </p:nvSpPr>
          <p:spPr>
            <a:xfrm>
              <a:off x="5934795" y="501245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1" name="Прямоугольник 40"/>
            <p:cNvSpPr/>
            <p:nvPr userDrawn="1"/>
          </p:nvSpPr>
          <p:spPr>
            <a:xfrm>
              <a:off x="6171322" y="5013176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2" name="Прямоугольник 41"/>
            <p:cNvSpPr/>
            <p:nvPr userDrawn="1"/>
          </p:nvSpPr>
          <p:spPr>
            <a:xfrm>
              <a:off x="6403059" y="5012817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3" name="Прямоугольник 42"/>
            <p:cNvSpPr/>
            <p:nvPr userDrawn="1"/>
          </p:nvSpPr>
          <p:spPr>
            <a:xfrm>
              <a:off x="6635465" y="5012099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4" name="Прямоугольник 43"/>
            <p:cNvSpPr/>
            <p:nvPr userDrawn="1"/>
          </p:nvSpPr>
          <p:spPr>
            <a:xfrm>
              <a:off x="6867202" y="5011740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5" name="Прямоугольник 44"/>
            <p:cNvSpPr/>
            <p:nvPr userDrawn="1"/>
          </p:nvSpPr>
          <p:spPr>
            <a:xfrm>
              <a:off x="7103729" y="501245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6" name="Прямоугольник 45"/>
            <p:cNvSpPr/>
            <p:nvPr userDrawn="1"/>
          </p:nvSpPr>
          <p:spPr>
            <a:xfrm>
              <a:off x="7335466" y="5012099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7" name="Прямоугольник 46"/>
            <p:cNvSpPr/>
            <p:nvPr userDrawn="1"/>
          </p:nvSpPr>
          <p:spPr>
            <a:xfrm>
              <a:off x="7583727" y="5013894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8" name="Прямоугольник 47"/>
            <p:cNvSpPr/>
            <p:nvPr userDrawn="1"/>
          </p:nvSpPr>
          <p:spPr>
            <a:xfrm>
              <a:off x="7815464" y="5013535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9" name="Прямоугольник 48"/>
            <p:cNvSpPr/>
            <p:nvPr userDrawn="1"/>
          </p:nvSpPr>
          <p:spPr>
            <a:xfrm>
              <a:off x="8051991" y="5014253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0" name="Прямоугольник 49"/>
            <p:cNvSpPr/>
            <p:nvPr userDrawn="1"/>
          </p:nvSpPr>
          <p:spPr>
            <a:xfrm>
              <a:off x="8283728" y="5013894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1" name="Прямоугольник 50"/>
            <p:cNvSpPr/>
            <p:nvPr userDrawn="1"/>
          </p:nvSpPr>
          <p:spPr>
            <a:xfrm>
              <a:off x="8514310" y="5013894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2" name="Прямоугольник 51"/>
            <p:cNvSpPr/>
            <p:nvPr userDrawn="1"/>
          </p:nvSpPr>
          <p:spPr>
            <a:xfrm>
              <a:off x="8746047" y="5013535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3" name="Прямоугольник 52"/>
            <p:cNvSpPr/>
            <p:nvPr userDrawn="1"/>
          </p:nvSpPr>
          <p:spPr>
            <a:xfrm>
              <a:off x="8982574" y="5014253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" name="Прямоугольник 53"/>
            <p:cNvSpPr/>
            <p:nvPr userDrawn="1"/>
          </p:nvSpPr>
          <p:spPr>
            <a:xfrm>
              <a:off x="107504" y="5259313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5" name="Прямоугольник 54"/>
            <p:cNvSpPr/>
            <p:nvPr userDrawn="1"/>
          </p:nvSpPr>
          <p:spPr>
            <a:xfrm>
              <a:off x="339241" y="5258954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6" name="Прямоугольник 55"/>
            <p:cNvSpPr/>
            <p:nvPr userDrawn="1"/>
          </p:nvSpPr>
          <p:spPr>
            <a:xfrm>
              <a:off x="575768" y="5259672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7" name="Прямоугольник 56"/>
            <p:cNvSpPr/>
            <p:nvPr userDrawn="1"/>
          </p:nvSpPr>
          <p:spPr>
            <a:xfrm>
              <a:off x="807505" y="5259313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8" name="Прямоугольник 57"/>
            <p:cNvSpPr/>
            <p:nvPr userDrawn="1"/>
          </p:nvSpPr>
          <p:spPr>
            <a:xfrm>
              <a:off x="1039911" y="5258595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9" name="Прямоугольник 58"/>
            <p:cNvSpPr/>
            <p:nvPr userDrawn="1"/>
          </p:nvSpPr>
          <p:spPr>
            <a:xfrm>
              <a:off x="1271648" y="5258236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0" name="Прямоугольник 59"/>
            <p:cNvSpPr/>
            <p:nvPr userDrawn="1"/>
          </p:nvSpPr>
          <p:spPr>
            <a:xfrm>
              <a:off x="1508175" y="5258954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1" name="Прямоугольник 60"/>
            <p:cNvSpPr/>
            <p:nvPr userDrawn="1"/>
          </p:nvSpPr>
          <p:spPr>
            <a:xfrm>
              <a:off x="1739912" y="5258595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2" name="Прямоугольник 61"/>
            <p:cNvSpPr/>
            <p:nvPr userDrawn="1"/>
          </p:nvSpPr>
          <p:spPr>
            <a:xfrm>
              <a:off x="1970494" y="5258595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3" name="Прямоугольник 62"/>
            <p:cNvSpPr/>
            <p:nvPr userDrawn="1"/>
          </p:nvSpPr>
          <p:spPr>
            <a:xfrm>
              <a:off x="2202231" y="5258236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4" name="Прямоугольник 63"/>
            <p:cNvSpPr/>
            <p:nvPr userDrawn="1"/>
          </p:nvSpPr>
          <p:spPr>
            <a:xfrm>
              <a:off x="2438758" y="5258954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5" name="Прямоугольник 64"/>
            <p:cNvSpPr/>
            <p:nvPr userDrawn="1"/>
          </p:nvSpPr>
          <p:spPr>
            <a:xfrm>
              <a:off x="2670495" y="5258595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6" name="Прямоугольник 65"/>
            <p:cNvSpPr/>
            <p:nvPr userDrawn="1"/>
          </p:nvSpPr>
          <p:spPr>
            <a:xfrm>
              <a:off x="2902901" y="5257877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7" name="Прямоугольник 66"/>
            <p:cNvSpPr/>
            <p:nvPr userDrawn="1"/>
          </p:nvSpPr>
          <p:spPr>
            <a:xfrm>
              <a:off x="3134638" y="525751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8" name="Прямоугольник 67"/>
            <p:cNvSpPr/>
            <p:nvPr userDrawn="1"/>
          </p:nvSpPr>
          <p:spPr>
            <a:xfrm>
              <a:off x="3371165" y="5258236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9" name="Прямоугольник 68"/>
            <p:cNvSpPr/>
            <p:nvPr userDrawn="1"/>
          </p:nvSpPr>
          <p:spPr>
            <a:xfrm>
              <a:off x="3602902" y="5257877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0" name="Прямоугольник 69"/>
            <p:cNvSpPr/>
            <p:nvPr userDrawn="1"/>
          </p:nvSpPr>
          <p:spPr>
            <a:xfrm>
              <a:off x="3840068" y="5259672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1" name="Прямоугольник 70"/>
            <p:cNvSpPr/>
            <p:nvPr userDrawn="1"/>
          </p:nvSpPr>
          <p:spPr>
            <a:xfrm>
              <a:off x="4071805" y="5259313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2" name="Прямоугольник 71"/>
            <p:cNvSpPr/>
            <p:nvPr userDrawn="1"/>
          </p:nvSpPr>
          <p:spPr>
            <a:xfrm>
              <a:off x="4308332" y="5260031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3" name="Прямоугольник 72"/>
            <p:cNvSpPr/>
            <p:nvPr userDrawn="1"/>
          </p:nvSpPr>
          <p:spPr>
            <a:xfrm>
              <a:off x="4540069" y="5259672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4" name="Прямоугольник 73"/>
            <p:cNvSpPr/>
            <p:nvPr userDrawn="1"/>
          </p:nvSpPr>
          <p:spPr>
            <a:xfrm>
              <a:off x="4772475" y="5258954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5" name="Прямоугольник 74"/>
            <p:cNvSpPr/>
            <p:nvPr userDrawn="1"/>
          </p:nvSpPr>
          <p:spPr>
            <a:xfrm>
              <a:off x="5004212" y="5258595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6" name="Прямоугольник 75"/>
            <p:cNvSpPr/>
            <p:nvPr userDrawn="1"/>
          </p:nvSpPr>
          <p:spPr>
            <a:xfrm>
              <a:off x="5240739" y="5259313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7" name="Прямоугольник 76"/>
            <p:cNvSpPr/>
            <p:nvPr userDrawn="1"/>
          </p:nvSpPr>
          <p:spPr>
            <a:xfrm>
              <a:off x="5472476" y="5258954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8" name="Прямоугольник 77"/>
            <p:cNvSpPr/>
            <p:nvPr userDrawn="1"/>
          </p:nvSpPr>
          <p:spPr>
            <a:xfrm>
              <a:off x="5703058" y="5258954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9" name="Прямоугольник 78"/>
            <p:cNvSpPr/>
            <p:nvPr userDrawn="1"/>
          </p:nvSpPr>
          <p:spPr>
            <a:xfrm>
              <a:off x="5934795" y="5258595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0" name="Прямоугольник 79"/>
            <p:cNvSpPr/>
            <p:nvPr userDrawn="1"/>
          </p:nvSpPr>
          <p:spPr>
            <a:xfrm>
              <a:off x="6171322" y="5259313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1" name="Прямоугольник 80"/>
            <p:cNvSpPr/>
            <p:nvPr userDrawn="1"/>
          </p:nvSpPr>
          <p:spPr>
            <a:xfrm>
              <a:off x="6403059" y="5258954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2" name="Прямоугольник 81"/>
            <p:cNvSpPr/>
            <p:nvPr userDrawn="1"/>
          </p:nvSpPr>
          <p:spPr>
            <a:xfrm>
              <a:off x="6635465" y="5258236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3" name="Прямоугольник 82"/>
            <p:cNvSpPr/>
            <p:nvPr userDrawn="1"/>
          </p:nvSpPr>
          <p:spPr>
            <a:xfrm>
              <a:off x="6867202" y="5257877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4" name="Прямоугольник 83"/>
            <p:cNvSpPr/>
            <p:nvPr userDrawn="1"/>
          </p:nvSpPr>
          <p:spPr>
            <a:xfrm>
              <a:off x="7103729" y="5258595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5" name="Прямоугольник 84"/>
            <p:cNvSpPr/>
            <p:nvPr userDrawn="1"/>
          </p:nvSpPr>
          <p:spPr>
            <a:xfrm>
              <a:off x="7335466" y="5258236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6" name="Прямоугольник 85"/>
            <p:cNvSpPr/>
            <p:nvPr userDrawn="1"/>
          </p:nvSpPr>
          <p:spPr>
            <a:xfrm>
              <a:off x="7583727" y="5260031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7" name="Прямоугольник 86"/>
            <p:cNvSpPr/>
            <p:nvPr userDrawn="1"/>
          </p:nvSpPr>
          <p:spPr>
            <a:xfrm>
              <a:off x="7815464" y="5259672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8" name="Прямоугольник 87"/>
            <p:cNvSpPr/>
            <p:nvPr userDrawn="1"/>
          </p:nvSpPr>
          <p:spPr>
            <a:xfrm>
              <a:off x="8051991" y="5260390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9" name="Прямоугольник 88"/>
            <p:cNvSpPr/>
            <p:nvPr userDrawn="1"/>
          </p:nvSpPr>
          <p:spPr>
            <a:xfrm>
              <a:off x="8283728" y="5260031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0" name="Прямоугольник 89"/>
            <p:cNvSpPr/>
            <p:nvPr userDrawn="1"/>
          </p:nvSpPr>
          <p:spPr>
            <a:xfrm>
              <a:off x="8514310" y="5260031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1" name="Прямоугольник 90"/>
            <p:cNvSpPr/>
            <p:nvPr userDrawn="1"/>
          </p:nvSpPr>
          <p:spPr>
            <a:xfrm>
              <a:off x="8746047" y="5259672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2" name="Прямоугольник 91"/>
            <p:cNvSpPr/>
            <p:nvPr userDrawn="1"/>
          </p:nvSpPr>
          <p:spPr>
            <a:xfrm>
              <a:off x="8982574" y="5260390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3" name="Прямоугольник 92"/>
            <p:cNvSpPr/>
            <p:nvPr userDrawn="1"/>
          </p:nvSpPr>
          <p:spPr>
            <a:xfrm>
              <a:off x="107504" y="5503780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4" name="Прямоугольник 93"/>
            <p:cNvSpPr/>
            <p:nvPr userDrawn="1"/>
          </p:nvSpPr>
          <p:spPr>
            <a:xfrm>
              <a:off x="339241" y="5503421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5" name="Прямоугольник 94"/>
            <p:cNvSpPr/>
            <p:nvPr userDrawn="1"/>
          </p:nvSpPr>
          <p:spPr>
            <a:xfrm>
              <a:off x="575768" y="5504139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6" name="Прямоугольник 95"/>
            <p:cNvSpPr/>
            <p:nvPr userDrawn="1"/>
          </p:nvSpPr>
          <p:spPr>
            <a:xfrm>
              <a:off x="807505" y="5503780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7" name="Прямоугольник 96"/>
            <p:cNvSpPr/>
            <p:nvPr userDrawn="1"/>
          </p:nvSpPr>
          <p:spPr>
            <a:xfrm>
              <a:off x="1039911" y="5503062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8" name="Прямоугольник 97"/>
            <p:cNvSpPr/>
            <p:nvPr userDrawn="1"/>
          </p:nvSpPr>
          <p:spPr>
            <a:xfrm>
              <a:off x="1271648" y="5502703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9" name="Прямоугольник 98"/>
            <p:cNvSpPr/>
            <p:nvPr userDrawn="1"/>
          </p:nvSpPr>
          <p:spPr>
            <a:xfrm>
              <a:off x="1508175" y="5503421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0" name="Прямоугольник 99"/>
            <p:cNvSpPr/>
            <p:nvPr userDrawn="1"/>
          </p:nvSpPr>
          <p:spPr>
            <a:xfrm>
              <a:off x="1739912" y="5503062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1" name="Прямоугольник 100"/>
            <p:cNvSpPr/>
            <p:nvPr userDrawn="1"/>
          </p:nvSpPr>
          <p:spPr>
            <a:xfrm>
              <a:off x="1970494" y="5503062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2" name="Прямоугольник 101"/>
            <p:cNvSpPr/>
            <p:nvPr userDrawn="1"/>
          </p:nvSpPr>
          <p:spPr>
            <a:xfrm>
              <a:off x="2202231" y="5502703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3" name="Прямоугольник 102"/>
            <p:cNvSpPr/>
            <p:nvPr userDrawn="1"/>
          </p:nvSpPr>
          <p:spPr>
            <a:xfrm>
              <a:off x="2438758" y="5503421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4" name="Прямоугольник 103"/>
            <p:cNvSpPr/>
            <p:nvPr userDrawn="1"/>
          </p:nvSpPr>
          <p:spPr>
            <a:xfrm>
              <a:off x="2670495" y="5503062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5" name="Прямоугольник 104"/>
            <p:cNvSpPr/>
            <p:nvPr userDrawn="1"/>
          </p:nvSpPr>
          <p:spPr>
            <a:xfrm>
              <a:off x="2902901" y="5502344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6" name="Прямоугольник 105"/>
            <p:cNvSpPr/>
            <p:nvPr userDrawn="1"/>
          </p:nvSpPr>
          <p:spPr>
            <a:xfrm>
              <a:off x="3134638" y="5501985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7" name="Прямоугольник 106"/>
            <p:cNvSpPr/>
            <p:nvPr userDrawn="1"/>
          </p:nvSpPr>
          <p:spPr>
            <a:xfrm>
              <a:off x="3371165" y="5502703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8" name="Прямоугольник 107"/>
            <p:cNvSpPr/>
            <p:nvPr userDrawn="1"/>
          </p:nvSpPr>
          <p:spPr>
            <a:xfrm>
              <a:off x="3602902" y="5502344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9" name="Прямоугольник 108"/>
            <p:cNvSpPr/>
            <p:nvPr userDrawn="1"/>
          </p:nvSpPr>
          <p:spPr>
            <a:xfrm>
              <a:off x="3840068" y="5504139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0" name="Прямоугольник 109"/>
            <p:cNvSpPr/>
            <p:nvPr userDrawn="1"/>
          </p:nvSpPr>
          <p:spPr>
            <a:xfrm>
              <a:off x="4071805" y="5503780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1" name="Прямоугольник 110"/>
            <p:cNvSpPr/>
            <p:nvPr userDrawn="1"/>
          </p:nvSpPr>
          <p:spPr>
            <a:xfrm>
              <a:off x="4308332" y="550449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2" name="Прямоугольник 111"/>
            <p:cNvSpPr/>
            <p:nvPr userDrawn="1"/>
          </p:nvSpPr>
          <p:spPr>
            <a:xfrm>
              <a:off x="4540069" y="5504139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3" name="Прямоугольник 112"/>
            <p:cNvSpPr/>
            <p:nvPr userDrawn="1"/>
          </p:nvSpPr>
          <p:spPr>
            <a:xfrm>
              <a:off x="4772475" y="5503421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4" name="Прямоугольник 113"/>
            <p:cNvSpPr/>
            <p:nvPr userDrawn="1"/>
          </p:nvSpPr>
          <p:spPr>
            <a:xfrm>
              <a:off x="5004212" y="5503062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5" name="Прямоугольник 114"/>
            <p:cNvSpPr/>
            <p:nvPr userDrawn="1"/>
          </p:nvSpPr>
          <p:spPr>
            <a:xfrm>
              <a:off x="5240739" y="5503780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6" name="Прямоугольник 115"/>
            <p:cNvSpPr/>
            <p:nvPr userDrawn="1"/>
          </p:nvSpPr>
          <p:spPr>
            <a:xfrm>
              <a:off x="5472476" y="5503421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7" name="Прямоугольник 116"/>
            <p:cNvSpPr/>
            <p:nvPr userDrawn="1"/>
          </p:nvSpPr>
          <p:spPr>
            <a:xfrm>
              <a:off x="5703058" y="5503421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8" name="Прямоугольник 117"/>
            <p:cNvSpPr/>
            <p:nvPr userDrawn="1"/>
          </p:nvSpPr>
          <p:spPr>
            <a:xfrm>
              <a:off x="5934795" y="5503062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9" name="Прямоугольник 118"/>
            <p:cNvSpPr/>
            <p:nvPr userDrawn="1"/>
          </p:nvSpPr>
          <p:spPr>
            <a:xfrm>
              <a:off x="6171322" y="5503780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0" name="Прямоугольник 119"/>
            <p:cNvSpPr/>
            <p:nvPr userDrawn="1"/>
          </p:nvSpPr>
          <p:spPr>
            <a:xfrm>
              <a:off x="6403059" y="5503421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1" name="Прямоугольник 120"/>
            <p:cNvSpPr/>
            <p:nvPr userDrawn="1"/>
          </p:nvSpPr>
          <p:spPr>
            <a:xfrm>
              <a:off x="6635465" y="5502703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2" name="Прямоугольник 121"/>
            <p:cNvSpPr/>
            <p:nvPr userDrawn="1"/>
          </p:nvSpPr>
          <p:spPr>
            <a:xfrm>
              <a:off x="6867202" y="5502344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3" name="Прямоугольник 122"/>
            <p:cNvSpPr/>
            <p:nvPr userDrawn="1"/>
          </p:nvSpPr>
          <p:spPr>
            <a:xfrm>
              <a:off x="7103729" y="5503062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4" name="Прямоугольник 123"/>
            <p:cNvSpPr/>
            <p:nvPr userDrawn="1"/>
          </p:nvSpPr>
          <p:spPr>
            <a:xfrm>
              <a:off x="7335466" y="5502703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5" name="Прямоугольник 124"/>
            <p:cNvSpPr/>
            <p:nvPr userDrawn="1"/>
          </p:nvSpPr>
          <p:spPr>
            <a:xfrm>
              <a:off x="7583727" y="550449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6" name="Прямоугольник 125"/>
            <p:cNvSpPr/>
            <p:nvPr userDrawn="1"/>
          </p:nvSpPr>
          <p:spPr>
            <a:xfrm>
              <a:off x="7815464" y="5504139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7" name="Прямоугольник 126"/>
            <p:cNvSpPr/>
            <p:nvPr userDrawn="1"/>
          </p:nvSpPr>
          <p:spPr>
            <a:xfrm>
              <a:off x="8051991" y="5504857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8" name="Прямоугольник 127"/>
            <p:cNvSpPr/>
            <p:nvPr userDrawn="1"/>
          </p:nvSpPr>
          <p:spPr>
            <a:xfrm>
              <a:off x="8283728" y="550449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9" name="Прямоугольник 128"/>
            <p:cNvSpPr/>
            <p:nvPr userDrawn="1"/>
          </p:nvSpPr>
          <p:spPr>
            <a:xfrm>
              <a:off x="8514310" y="550449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0" name="Прямоугольник 129"/>
            <p:cNvSpPr/>
            <p:nvPr userDrawn="1"/>
          </p:nvSpPr>
          <p:spPr>
            <a:xfrm>
              <a:off x="8746047" y="5504139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1" name="Прямоугольник 130"/>
            <p:cNvSpPr/>
            <p:nvPr userDrawn="1"/>
          </p:nvSpPr>
          <p:spPr>
            <a:xfrm>
              <a:off x="8982574" y="5504857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2" name="Прямоугольник 131"/>
            <p:cNvSpPr/>
            <p:nvPr userDrawn="1"/>
          </p:nvSpPr>
          <p:spPr>
            <a:xfrm>
              <a:off x="107504" y="5749917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3" name="Прямоугольник 132"/>
            <p:cNvSpPr/>
            <p:nvPr userDrawn="1"/>
          </p:nvSpPr>
          <p:spPr>
            <a:xfrm>
              <a:off x="339241" y="574955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4" name="Прямоугольник 133"/>
            <p:cNvSpPr/>
            <p:nvPr userDrawn="1"/>
          </p:nvSpPr>
          <p:spPr>
            <a:xfrm>
              <a:off x="575768" y="5750276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5" name="Прямоугольник 134"/>
            <p:cNvSpPr/>
            <p:nvPr userDrawn="1"/>
          </p:nvSpPr>
          <p:spPr>
            <a:xfrm>
              <a:off x="807505" y="5749917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6" name="Прямоугольник 135"/>
            <p:cNvSpPr/>
            <p:nvPr userDrawn="1"/>
          </p:nvSpPr>
          <p:spPr>
            <a:xfrm>
              <a:off x="1039911" y="5749199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7" name="Прямоугольник 136"/>
            <p:cNvSpPr/>
            <p:nvPr userDrawn="1"/>
          </p:nvSpPr>
          <p:spPr>
            <a:xfrm>
              <a:off x="1271648" y="5748840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8" name="Прямоугольник 137"/>
            <p:cNvSpPr/>
            <p:nvPr userDrawn="1"/>
          </p:nvSpPr>
          <p:spPr>
            <a:xfrm>
              <a:off x="1508175" y="574955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9" name="Прямоугольник 138"/>
            <p:cNvSpPr/>
            <p:nvPr userDrawn="1"/>
          </p:nvSpPr>
          <p:spPr>
            <a:xfrm>
              <a:off x="1739912" y="5749199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0" name="Прямоугольник 139"/>
            <p:cNvSpPr/>
            <p:nvPr userDrawn="1"/>
          </p:nvSpPr>
          <p:spPr>
            <a:xfrm>
              <a:off x="1970494" y="5749199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1" name="Прямоугольник 140"/>
            <p:cNvSpPr/>
            <p:nvPr userDrawn="1"/>
          </p:nvSpPr>
          <p:spPr>
            <a:xfrm>
              <a:off x="2202231" y="5748840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2" name="Прямоугольник 141"/>
            <p:cNvSpPr/>
            <p:nvPr userDrawn="1"/>
          </p:nvSpPr>
          <p:spPr>
            <a:xfrm>
              <a:off x="2438758" y="574955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3" name="Прямоугольник 142"/>
            <p:cNvSpPr/>
            <p:nvPr userDrawn="1"/>
          </p:nvSpPr>
          <p:spPr>
            <a:xfrm>
              <a:off x="2670495" y="5749199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4" name="Прямоугольник 143"/>
            <p:cNvSpPr/>
            <p:nvPr userDrawn="1"/>
          </p:nvSpPr>
          <p:spPr>
            <a:xfrm>
              <a:off x="2902901" y="5748481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5" name="Прямоугольник 144"/>
            <p:cNvSpPr/>
            <p:nvPr userDrawn="1"/>
          </p:nvSpPr>
          <p:spPr>
            <a:xfrm>
              <a:off x="3134638" y="5748122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6" name="Прямоугольник 145"/>
            <p:cNvSpPr/>
            <p:nvPr userDrawn="1"/>
          </p:nvSpPr>
          <p:spPr>
            <a:xfrm>
              <a:off x="3371165" y="5748840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7" name="Прямоугольник 146"/>
            <p:cNvSpPr/>
            <p:nvPr userDrawn="1"/>
          </p:nvSpPr>
          <p:spPr>
            <a:xfrm>
              <a:off x="3602902" y="5748481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48" name="Прямоугольник 147"/>
            <p:cNvSpPr/>
            <p:nvPr userDrawn="1"/>
          </p:nvSpPr>
          <p:spPr>
            <a:xfrm>
              <a:off x="3840068" y="5750276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9" name="Прямоугольник 148"/>
            <p:cNvSpPr/>
            <p:nvPr userDrawn="1"/>
          </p:nvSpPr>
          <p:spPr>
            <a:xfrm>
              <a:off x="4071805" y="5749917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0" name="Прямоугольник 149"/>
            <p:cNvSpPr/>
            <p:nvPr userDrawn="1"/>
          </p:nvSpPr>
          <p:spPr>
            <a:xfrm>
              <a:off x="4308332" y="5750635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1" name="Прямоугольник 150"/>
            <p:cNvSpPr/>
            <p:nvPr userDrawn="1"/>
          </p:nvSpPr>
          <p:spPr>
            <a:xfrm>
              <a:off x="4540069" y="5750276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2" name="Прямоугольник 151"/>
            <p:cNvSpPr/>
            <p:nvPr userDrawn="1"/>
          </p:nvSpPr>
          <p:spPr>
            <a:xfrm>
              <a:off x="4772475" y="574955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3" name="Прямоугольник 152"/>
            <p:cNvSpPr/>
            <p:nvPr userDrawn="1"/>
          </p:nvSpPr>
          <p:spPr>
            <a:xfrm>
              <a:off x="5004212" y="5749199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4" name="Прямоугольник 153"/>
            <p:cNvSpPr/>
            <p:nvPr userDrawn="1"/>
          </p:nvSpPr>
          <p:spPr>
            <a:xfrm>
              <a:off x="5240739" y="5749917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5" name="Прямоугольник 154"/>
            <p:cNvSpPr/>
            <p:nvPr userDrawn="1"/>
          </p:nvSpPr>
          <p:spPr>
            <a:xfrm>
              <a:off x="5472476" y="574955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6" name="Прямоугольник 155"/>
            <p:cNvSpPr/>
            <p:nvPr userDrawn="1"/>
          </p:nvSpPr>
          <p:spPr>
            <a:xfrm>
              <a:off x="5703058" y="574955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7" name="Прямоугольник 156"/>
            <p:cNvSpPr/>
            <p:nvPr userDrawn="1"/>
          </p:nvSpPr>
          <p:spPr>
            <a:xfrm>
              <a:off x="5934795" y="5749199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8" name="Прямоугольник 157"/>
            <p:cNvSpPr/>
            <p:nvPr userDrawn="1"/>
          </p:nvSpPr>
          <p:spPr>
            <a:xfrm>
              <a:off x="6171322" y="5749917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9" name="Прямоугольник 158"/>
            <p:cNvSpPr/>
            <p:nvPr userDrawn="1"/>
          </p:nvSpPr>
          <p:spPr>
            <a:xfrm>
              <a:off x="6403059" y="574955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0" name="Прямоугольник 159"/>
            <p:cNvSpPr/>
            <p:nvPr userDrawn="1"/>
          </p:nvSpPr>
          <p:spPr>
            <a:xfrm>
              <a:off x="6635465" y="5748840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1" name="Прямоугольник 160"/>
            <p:cNvSpPr/>
            <p:nvPr userDrawn="1"/>
          </p:nvSpPr>
          <p:spPr>
            <a:xfrm>
              <a:off x="6867202" y="5748481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2" name="Прямоугольник 161"/>
            <p:cNvSpPr/>
            <p:nvPr userDrawn="1"/>
          </p:nvSpPr>
          <p:spPr>
            <a:xfrm>
              <a:off x="7103729" y="5749199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3" name="Прямоугольник 162"/>
            <p:cNvSpPr/>
            <p:nvPr userDrawn="1"/>
          </p:nvSpPr>
          <p:spPr>
            <a:xfrm>
              <a:off x="7335466" y="5748840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4" name="Прямоугольник 163"/>
            <p:cNvSpPr/>
            <p:nvPr userDrawn="1"/>
          </p:nvSpPr>
          <p:spPr>
            <a:xfrm>
              <a:off x="7583727" y="5750635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5" name="Прямоугольник 164"/>
            <p:cNvSpPr/>
            <p:nvPr userDrawn="1"/>
          </p:nvSpPr>
          <p:spPr>
            <a:xfrm>
              <a:off x="7815464" y="5750276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6" name="Прямоугольник 165"/>
            <p:cNvSpPr/>
            <p:nvPr userDrawn="1"/>
          </p:nvSpPr>
          <p:spPr>
            <a:xfrm>
              <a:off x="8051991" y="5750994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7" name="Прямоугольник 166"/>
            <p:cNvSpPr/>
            <p:nvPr userDrawn="1"/>
          </p:nvSpPr>
          <p:spPr>
            <a:xfrm>
              <a:off x="8283728" y="5750635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8" name="Прямоугольник 167"/>
            <p:cNvSpPr/>
            <p:nvPr userDrawn="1"/>
          </p:nvSpPr>
          <p:spPr>
            <a:xfrm>
              <a:off x="8514310" y="5750635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9" name="Прямоугольник 168"/>
            <p:cNvSpPr/>
            <p:nvPr userDrawn="1"/>
          </p:nvSpPr>
          <p:spPr>
            <a:xfrm>
              <a:off x="8746047" y="5750276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0" name="Прямоугольник 169"/>
            <p:cNvSpPr/>
            <p:nvPr userDrawn="1"/>
          </p:nvSpPr>
          <p:spPr>
            <a:xfrm>
              <a:off x="8982574" y="5750994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1" name="Прямоугольник 170"/>
            <p:cNvSpPr/>
            <p:nvPr userDrawn="1"/>
          </p:nvSpPr>
          <p:spPr>
            <a:xfrm>
              <a:off x="107504" y="5993333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2" name="Прямоугольник 171"/>
            <p:cNvSpPr/>
            <p:nvPr userDrawn="1"/>
          </p:nvSpPr>
          <p:spPr>
            <a:xfrm>
              <a:off x="339241" y="5992974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3" name="Прямоугольник 172"/>
            <p:cNvSpPr/>
            <p:nvPr userDrawn="1"/>
          </p:nvSpPr>
          <p:spPr>
            <a:xfrm>
              <a:off x="575768" y="5993692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4" name="Прямоугольник 173"/>
            <p:cNvSpPr/>
            <p:nvPr userDrawn="1"/>
          </p:nvSpPr>
          <p:spPr>
            <a:xfrm>
              <a:off x="807505" y="5993333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5" name="Прямоугольник 174"/>
            <p:cNvSpPr/>
            <p:nvPr userDrawn="1"/>
          </p:nvSpPr>
          <p:spPr>
            <a:xfrm>
              <a:off x="1039911" y="5992615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6" name="Прямоугольник 175"/>
            <p:cNvSpPr/>
            <p:nvPr userDrawn="1"/>
          </p:nvSpPr>
          <p:spPr>
            <a:xfrm>
              <a:off x="1271648" y="5992256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7" name="Прямоугольник 176"/>
            <p:cNvSpPr/>
            <p:nvPr userDrawn="1"/>
          </p:nvSpPr>
          <p:spPr>
            <a:xfrm>
              <a:off x="1508175" y="5992974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8" name="Прямоугольник 177"/>
            <p:cNvSpPr/>
            <p:nvPr userDrawn="1"/>
          </p:nvSpPr>
          <p:spPr>
            <a:xfrm>
              <a:off x="1739912" y="5992615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9" name="Прямоугольник 178"/>
            <p:cNvSpPr/>
            <p:nvPr userDrawn="1"/>
          </p:nvSpPr>
          <p:spPr>
            <a:xfrm>
              <a:off x="1970494" y="5992615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80" name="Прямоугольник 179"/>
            <p:cNvSpPr/>
            <p:nvPr userDrawn="1"/>
          </p:nvSpPr>
          <p:spPr>
            <a:xfrm>
              <a:off x="2202231" y="5992256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81" name="Прямоугольник 180"/>
            <p:cNvSpPr/>
            <p:nvPr userDrawn="1"/>
          </p:nvSpPr>
          <p:spPr>
            <a:xfrm>
              <a:off x="2438758" y="5992974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82" name="Прямоугольник 181"/>
            <p:cNvSpPr/>
            <p:nvPr userDrawn="1"/>
          </p:nvSpPr>
          <p:spPr>
            <a:xfrm>
              <a:off x="2670495" y="5992615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83" name="Прямоугольник 182"/>
            <p:cNvSpPr/>
            <p:nvPr userDrawn="1"/>
          </p:nvSpPr>
          <p:spPr>
            <a:xfrm>
              <a:off x="2902901" y="5991897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84" name="Прямоугольник 183"/>
            <p:cNvSpPr/>
            <p:nvPr userDrawn="1"/>
          </p:nvSpPr>
          <p:spPr>
            <a:xfrm>
              <a:off x="3134638" y="599153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85" name="Прямоугольник 184"/>
            <p:cNvSpPr/>
            <p:nvPr userDrawn="1"/>
          </p:nvSpPr>
          <p:spPr>
            <a:xfrm>
              <a:off x="3371165" y="5992256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86" name="Прямоугольник 185"/>
            <p:cNvSpPr/>
            <p:nvPr userDrawn="1"/>
          </p:nvSpPr>
          <p:spPr>
            <a:xfrm>
              <a:off x="3602902" y="5991897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87" name="Прямоугольник 186"/>
            <p:cNvSpPr/>
            <p:nvPr userDrawn="1"/>
          </p:nvSpPr>
          <p:spPr>
            <a:xfrm>
              <a:off x="3840068" y="5993692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88" name="Прямоугольник 187"/>
            <p:cNvSpPr/>
            <p:nvPr userDrawn="1"/>
          </p:nvSpPr>
          <p:spPr>
            <a:xfrm>
              <a:off x="4071805" y="5993333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89" name="Прямоугольник 188"/>
            <p:cNvSpPr/>
            <p:nvPr userDrawn="1"/>
          </p:nvSpPr>
          <p:spPr>
            <a:xfrm>
              <a:off x="4308332" y="5994051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90" name="Прямоугольник 189"/>
            <p:cNvSpPr/>
            <p:nvPr userDrawn="1"/>
          </p:nvSpPr>
          <p:spPr>
            <a:xfrm>
              <a:off x="4540069" y="5993692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91" name="Прямоугольник 190"/>
            <p:cNvSpPr/>
            <p:nvPr userDrawn="1"/>
          </p:nvSpPr>
          <p:spPr>
            <a:xfrm>
              <a:off x="4772475" y="5992974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92" name="Прямоугольник 191"/>
            <p:cNvSpPr/>
            <p:nvPr userDrawn="1"/>
          </p:nvSpPr>
          <p:spPr>
            <a:xfrm>
              <a:off x="5004212" y="5992615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93" name="Прямоугольник 192"/>
            <p:cNvSpPr/>
            <p:nvPr userDrawn="1"/>
          </p:nvSpPr>
          <p:spPr>
            <a:xfrm>
              <a:off x="5240739" y="5993333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94" name="Прямоугольник 193"/>
            <p:cNvSpPr/>
            <p:nvPr userDrawn="1"/>
          </p:nvSpPr>
          <p:spPr>
            <a:xfrm>
              <a:off x="5472476" y="5992974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95" name="Прямоугольник 194"/>
            <p:cNvSpPr/>
            <p:nvPr userDrawn="1"/>
          </p:nvSpPr>
          <p:spPr>
            <a:xfrm>
              <a:off x="5703058" y="5992974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96" name="Прямоугольник 195"/>
            <p:cNvSpPr/>
            <p:nvPr userDrawn="1"/>
          </p:nvSpPr>
          <p:spPr>
            <a:xfrm>
              <a:off x="5934795" y="5992615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97" name="Прямоугольник 196"/>
            <p:cNvSpPr/>
            <p:nvPr userDrawn="1"/>
          </p:nvSpPr>
          <p:spPr>
            <a:xfrm>
              <a:off x="6171322" y="5993333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98" name="Прямоугольник 197"/>
            <p:cNvSpPr/>
            <p:nvPr userDrawn="1"/>
          </p:nvSpPr>
          <p:spPr>
            <a:xfrm>
              <a:off x="6403059" y="5992974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99" name="Прямоугольник 198"/>
            <p:cNvSpPr/>
            <p:nvPr userDrawn="1"/>
          </p:nvSpPr>
          <p:spPr>
            <a:xfrm>
              <a:off x="6635465" y="5992256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0" name="Прямоугольник 199"/>
            <p:cNvSpPr/>
            <p:nvPr userDrawn="1"/>
          </p:nvSpPr>
          <p:spPr>
            <a:xfrm>
              <a:off x="6867202" y="5991897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01" name="Прямоугольник 200"/>
            <p:cNvSpPr/>
            <p:nvPr userDrawn="1"/>
          </p:nvSpPr>
          <p:spPr>
            <a:xfrm>
              <a:off x="7103729" y="5992615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2" name="Прямоугольник 201"/>
            <p:cNvSpPr/>
            <p:nvPr userDrawn="1"/>
          </p:nvSpPr>
          <p:spPr>
            <a:xfrm>
              <a:off x="7335466" y="5992256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03" name="Прямоугольник 202"/>
            <p:cNvSpPr/>
            <p:nvPr userDrawn="1"/>
          </p:nvSpPr>
          <p:spPr>
            <a:xfrm>
              <a:off x="7583727" y="5994051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4" name="Прямоугольник 203"/>
            <p:cNvSpPr/>
            <p:nvPr userDrawn="1"/>
          </p:nvSpPr>
          <p:spPr>
            <a:xfrm>
              <a:off x="7815464" y="5993692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05" name="Прямоугольник 204"/>
            <p:cNvSpPr/>
            <p:nvPr userDrawn="1"/>
          </p:nvSpPr>
          <p:spPr>
            <a:xfrm>
              <a:off x="8051991" y="5994410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6" name="Прямоугольник 205"/>
            <p:cNvSpPr/>
            <p:nvPr userDrawn="1"/>
          </p:nvSpPr>
          <p:spPr>
            <a:xfrm>
              <a:off x="8283728" y="5994051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07" name="Прямоугольник 206"/>
            <p:cNvSpPr/>
            <p:nvPr userDrawn="1"/>
          </p:nvSpPr>
          <p:spPr>
            <a:xfrm>
              <a:off x="8514310" y="5994051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8" name="Прямоугольник 207"/>
            <p:cNvSpPr/>
            <p:nvPr userDrawn="1"/>
          </p:nvSpPr>
          <p:spPr>
            <a:xfrm>
              <a:off x="8746047" y="5993692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09" name="Прямоугольник 208"/>
            <p:cNvSpPr/>
            <p:nvPr userDrawn="1"/>
          </p:nvSpPr>
          <p:spPr>
            <a:xfrm>
              <a:off x="8982574" y="5994410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0" name="Прямоугольник 209"/>
            <p:cNvSpPr/>
            <p:nvPr userDrawn="1"/>
          </p:nvSpPr>
          <p:spPr>
            <a:xfrm>
              <a:off x="107504" y="6239470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1" name="Прямоугольник 210"/>
            <p:cNvSpPr/>
            <p:nvPr userDrawn="1"/>
          </p:nvSpPr>
          <p:spPr>
            <a:xfrm>
              <a:off x="339241" y="6239111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12" name="Прямоугольник 211"/>
            <p:cNvSpPr/>
            <p:nvPr userDrawn="1"/>
          </p:nvSpPr>
          <p:spPr>
            <a:xfrm>
              <a:off x="575768" y="6239829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3" name="Прямоугольник 212"/>
            <p:cNvSpPr/>
            <p:nvPr userDrawn="1"/>
          </p:nvSpPr>
          <p:spPr>
            <a:xfrm>
              <a:off x="807505" y="6239470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14" name="Прямоугольник 213"/>
            <p:cNvSpPr/>
            <p:nvPr userDrawn="1"/>
          </p:nvSpPr>
          <p:spPr>
            <a:xfrm>
              <a:off x="1039911" y="6238752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5" name="Прямоугольник 214"/>
            <p:cNvSpPr/>
            <p:nvPr userDrawn="1"/>
          </p:nvSpPr>
          <p:spPr>
            <a:xfrm>
              <a:off x="1271648" y="6238393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16" name="Прямоугольник 215"/>
            <p:cNvSpPr/>
            <p:nvPr userDrawn="1"/>
          </p:nvSpPr>
          <p:spPr>
            <a:xfrm>
              <a:off x="1508175" y="6239111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7" name="Прямоугольник 216"/>
            <p:cNvSpPr/>
            <p:nvPr userDrawn="1"/>
          </p:nvSpPr>
          <p:spPr>
            <a:xfrm>
              <a:off x="1739912" y="6238752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18" name="Прямоугольник 217"/>
            <p:cNvSpPr/>
            <p:nvPr userDrawn="1"/>
          </p:nvSpPr>
          <p:spPr>
            <a:xfrm>
              <a:off x="1970494" y="6238752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9" name="Прямоугольник 218"/>
            <p:cNvSpPr/>
            <p:nvPr userDrawn="1"/>
          </p:nvSpPr>
          <p:spPr>
            <a:xfrm>
              <a:off x="2202231" y="6238393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20" name="Прямоугольник 219"/>
            <p:cNvSpPr/>
            <p:nvPr userDrawn="1"/>
          </p:nvSpPr>
          <p:spPr>
            <a:xfrm>
              <a:off x="2438758" y="6239111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21" name="Прямоугольник 220"/>
            <p:cNvSpPr/>
            <p:nvPr userDrawn="1"/>
          </p:nvSpPr>
          <p:spPr>
            <a:xfrm>
              <a:off x="2670495" y="6238752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22" name="Прямоугольник 221"/>
            <p:cNvSpPr/>
            <p:nvPr userDrawn="1"/>
          </p:nvSpPr>
          <p:spPr>
            <a:xfrm>
              <a:off x="2902901" y="6238034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23" name="Прямоугольник 222"/>
            <p:cNvSpPr/>
            <p:nvPr userDrawn="1"/>
          </p:nvSpPr>
          <p:spPr>
            <a:xfrm>
              <a:off x="3134638" y="6237675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24" name="Прямоугольник 223"/>
            <p:cNvSpPr/>
            <p:nvPr userDrawn="1"/>
          </p:nvSpPr>
          <p:spPr>
            <a:xfrm>
              <a:off x="3371165" y="6238393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25" name="Прямоугольник 224"/>
            <p:cNvSpPr/>
            <p:nvPr userDrawn="1"/>
          </p:nvSpPr>
          <p:spPr>
            <a:xfrm>
              <a:off x="3602902" y="6238034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26" name="Прямоугольник 225"/>
            <p:cNvSpPr/>
            <p:nvPr userDrawn="1"/>
          </p:nvSpPr>
          <p:spPr>
            <a:xfrm>
              <a:off x="3840068" y="6239829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27" name="Прямоугольник 226"/>
            <p:cNvSpPr/>
            <p:nvPr userDrawn="1"/>
          </p:nvSpPr>
          <p:spPr>
            <a:xfrm>
              <a:off x="4071805" y="6239470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28" name="Прямоугольник 227"/>
            <p:cNvSpPr/>
            <p:nvPr userDrawn="1"/>
          </p:nvSpPr>
          <p:spPr>
            <a:xfrm>
              <a:off x="4308332" y="624018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29" name="Прямоугольник 228"/>
            <p:cNvSpPr/>
            <p:nvPr userDrawn="1"/>
          </p:nvSpPr>
          <p:spPr>
            <a:xfrm>
              <a:off x="4540069" y="6239829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30" name="Прямоугольник 229"/>
            <p:cNvSpPr/>
            <p:nvPr userDrawn="1"/>
          </p:nvSpPr>
          <p:spPr>
            <a:xfrm>
              <a:off x="4772475" y="6239111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31" name="Прямоугольник 230"/>
            <p:cNvSpPr/>
            <p:nvPr userDrawn="1"/>
          </p:nvSpPr>
          <p:spPr>
            <a:xfrm>
              <a:off x="5004212" y="6238752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32" name="Прямоугольник 231"/>
            <p:cNvSpPr/>
            <p:nvPr userDrawn="1"/>
          </p:nvSpPr>
          <p:spPr>
            <a:xfrm>
              <a:off x="5240739" y="6239470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33" name="Прямоугольник 232"/>
            <p:cNvSpPr/>
            <p:nvPr userDrawn="1"/>
          </p:nvSpPr>
          <p:spPr>
            <a:xfrm>
              <a:off x="5472476" y="6239111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34" name="Прямоугольник 233"/>
            <p:cNvSpPr/>
            <p:nvPr userDrawn="1"/>
          </p:nvSpPr>
          <p:spPr>
            <a:xfrm>
              <a:off x="5703058" y="6239111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35" name="Прямоугольник 234"/>
            <p:cNvSpPr/>
            <p:nvPr userDrawn="1"/>
          </p:nvSpPr>
          <p:spPr>
            <a:xfrm>
              <a:off x="5934795" y="6238752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36" name="Прямоугольник 235"/>
            <p:cNvSpPr/>
            <p:nvPr userDrawn="1"/>
          </p:nvSpPr>
          <p:spPr>
            <a:xfrm>
              <a:off x="6171322" y="6239470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37" name="Прямоугольник 236"/>
            <p:cNvSpPr/>
            <p:nvPr userDrawn="1"/>
          </p:nvSpPr>
          <p:spPr>
            <a:xfrm>
              <a:off x="6403059" y="6239111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38" name="Прямоугольник 237"/>
            <p:cNvSpPr/>
            <p:nvPr userDrawn="1"/>
          </p:nvSpPr>
          <p:spPr>
            <a:xfrm>
              <a:off x="6635465" y="6238393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39" name="Прямоугольник 238"/>
            <p:cNvSpPr/>
            <p:nvPr userDrawn="1"/>
          </p:nvSpPr>
          <p:spPr>
            <a:xfrm>
              <a:off x="6867202" y="6238034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40" name="Прямоугольник 239"/>
            <p:cNvSpPr/>
            <p:nvPr userDrawn="1"/>
          </p:nvSpPr>
          <p:spPr>
            <a:xfrm>
              <a:off x="7103729" y="6238752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1" name="Прямоугольник 240"/>
            <p:cNvSpPr/>
            <p:nvPr userDrawn="1"/>
          </p:nvSpPr>
          <p:spPr>
            <a:xfrm>
              <a:off x="7335466" y="6238393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42" name="Прямоугольник 241"/>
            <p:cNvSpPr/>
            <p:nvPr userDrawn="1"/>
          </p:nvSpPr>
          <p:spPr>
            <a:xfrm>
              <a:off x="7583727" y="624018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3" name="Прямоугольник 242"/>
            <p:cNvSpPr/>
            <p:nvPr userDrawn="1"/>
          </p:nvSpPr>
          <p:spPr>
            <a:xfrm>
              <a:off x="7815464" y="6239829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44" name="Прямоугольник 243"/>
            <p:cNvSpPr/>
            <p:nvPr userDrawn="1"/>
          </p:nvSpPr>
          <p:spPr>
            <a:xfrm>
              <a:off x="8051991" y="6240547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5" name="Прямоугольник 244"/>
            <p:cNvSpPr/>
            <p:nvPr userDrawn="1"/>
          </p:nvSpPr>
          <p:spPr>
            <a:xfrm>
              <a:off x="8283728" y="624018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46" name="Прямоугольник 245"/>
            <p:cNvSpPr/>
            <p:nvPr userDrawn="1"/>
          </p:nvSpPr>
          <p:spPr>
            <a:xfrm>
              <a:off x="8514310" y="624018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7" name="Прямоугольник 246"/>
            <p:cNvSpPr/>
            <p:nvPr userDrawn="1"/>
          </p:nvSpPr>
          <p:spPr>
            <a:xfrm>
              <a:off x="8746047" y="6239829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48" name="Прямоугольник 247"/>
            <p:cNvSpPr/>
            <p:nvPr userDrawn="1"/>
          </p:nvSpPr>
          <p:spPr>
            <a:xfrm>
              <a:off x="8982574" y="6240547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9" name="Прямоугольник 248"/>
            <p:cNvSpPr/>
            <p:nvPr userDrawn="1"/>
          </p:nvSpPr>
          <p:spPr>
            <a:xfrm>
              <a:off x="107504" y="6483937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0" name="Прямоугольник 249"/>
            <p:cNvSpPr/>
            <p:nvPr userDrawn="1"/>
          </p:nvSpPr>
          <p:spPr>
            <a:xfrm>
              <a:off x="339241" y="648357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51" name="Прямоугольник 250"/>
            <p:cNvSpPr/>
            <p:nvPr userDrawn="1"/>
          </p:nvSpPr>
          <p:spPr>
            <a:xfrm>
              <a:off x="575768" y="6484296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2" name="Прямоугольник 251"/>
            <p:cNvSpPr/>
            <p:nvPr userDrawn="1"/>
          </p:nvSpPr>
          <p:spPr>
            <a:xfrm>
              <a:off x="807505" y="6483937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53" name="Прямоугольник 252"/>
            <p:cNvSpPr/>
            <p:nvPr userDrawn="1"/>
          </p:nvSpPr>
          <p:spPr>
            <a:xfrm>
              <a:off x="1039911" y="6483219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4" name="Прямоугольник 253"/>
            <p:cNvSpPr/>
            <p:nvPr userDrawn="1"/>
          </p:nvSpPr>
          <p:spPr>
            <a:xfrm>
              <a:off x="1271648" y="6482860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55" name="Прямоугольник 254"/>
            <p:cNvSpPr/>
            <p:nvPr userDrawn="1"/>
          </p:nvSpPr>
          <p:spPr>
            <a:xfrm>
              <a:off x="1508175" y="648357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6" name="Прямоугольник 255"/>
            <p:cNvSpPr/>
            <p:nvPr userDrawn="1"/>
          </p:nvSpPr>
          <p:spPr>
            <a:xfrm>
              <a:off x="1739912" y="6483219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57" name="Прямоугольник 256"/>
            <p:cNvSpPr/>
            <p:nvPr userDrawn="1"/>
          </p:nvSpPr>
          <p:spPr>
            <a:xfrm>
              <a:off x="1970494" y="6483219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8" name="Прямоугольник 257"/>
            <p:cNvSpPr/>
            <p:nvPr userDrawn="1"/>
          </p:nvSpPr>
          <p:spPr>
            <a:xfrm>
              <a:off x="2202231" y="6482860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59" name="Прямоугольник 258"/>
            <p:cNvSpPr/>
            <p:nvPr userDrawn="1"/>
          </p:nvSpPr>
          <p:spPr>
            <a:xfrm>
              <a:off x="2438758" y="648357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0" name="Прямоугольник 259"/>
            <p:cNvSpPr/>
            <p:nvPr userDrawn="1"/>
          </p:nvSpPr>
          <p:spPr>
            <a:xfrm>
              <a:off x="2670495" y="6483219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61" name="Прямоугольник 260"/>
            <p:cNvSpPr/>
            <p:nvPr userDrawn="1"/>
          </p:nvSpPr>
          <p:spPr>
            <a:xfrm>
              <a:off x="2902901" y="6482501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2" name="Прямоугольник 261"/>
            <p:cNvSpPr/>
            <p:nvPr userDrawn="1"/>
          </p:nvSpPr>
          <p:spPr>
            <a:xfrm>
              <a:off x="3134638" y="6482142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63" name="Прямоугольник 262"/>
            <p:cNvSpPr/>
            <p:nvPr userDrawn="1"/>
          </p:nvSpPr>
          <p:spPr>
            <a:xfrm>
              <a:off x="3371165" y="6482860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4" name="Прямоугольник 263"/>
            <p:cNvSpPr/>
            <p:nvPr userDrawn="1"/>
          </p:nvSpPr>
          <p:spPr>
            <a:xfrm>
              <a:off x="3602902" y="6482501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65" name="Прямоугольник 264"/>
            <p:cNvSpPr/>
            <p:nvPr userDrawn="1"/>
          </p:nvSpPr>
          <p:spPr>
            <a:xfrm>
              <a:off x="3840068" y="6484296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6" name="Прямоугольник 265"/>
            <p:cNvSpPr/>
            <p:nvPr userDrawn="1"/>
          </p:nvSpPr>
          <p:spPr>
            <a:xfrm>
              <a:off x="4071805" y="6483937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67" name="Прямоугольник 266"/>
            <p:cNvSpPr/>
            <p:nvPr userDrawn="1"/>
          </p:nvSpPr>
          <p:spPr>
            <a:xfrm>
              <a:off x="4308332" y="6484655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8" name="Прямоугольник 267"/>
            <p:cNvSpPr/>
            <p:nvPr userDrawn="1"/>
          </p:nvSpPr>
          <p:spPr>
            <a:xfrm>
              <a:off x="4540069" y="6484296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69" name="Прямоугольник 268"/>
            <p:cNvSpPr/>
            <p:nvPr userDrawn="1"/>
          </p:nvSpPr>
          <p:spPr>
            <a:xfrm>
              <a:off x="4772475" y="648357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0" name="Прямоугольник 269"/>
            <p:cNvSpPr/>
            <p:nvPr userDrawn="1"/>
          </p:nvSpPr>
          <p:spPr>
            <a:xfrm>
              <a:off x="5004212" y="6483219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71" name="Прямоугольник 270"/>
            <p:cNvSpPr/>
            <p:nvPr userDrawn="1"/>
          </p:nvSpPr>
          <p:spPr>
            <a:xfrm>
              <a:off x="5240739" y="6483937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2" name="Прямоугольник 271"/>
            <p:cNvSpPr/>
            <p:nvPr userDrawn="1"/>
          </p:nvSpPr>
          <p:spPr>
            <a:xfrm>
              <a:off x="5472476" y="648357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73" name="Прямоугольник 272"/>
            <p:cNvSpPr/>
            <p:nvPr userDrawn="1"/>
          </p:nvSpPr>
          <p:spPr>
            <a:xfrm>
              <a:off x="5703058" y="648357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4" name="Прямоугольник 273"/>
            <p:cNvSpPr/>
            <p:nvPr userDrawn="1"/>
          </p:nvSpPr>
          <p:spPr>
            <a:xfrm>
              <a:off x="5934795" y="6483219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75" name="Прямоугольник 274"/>
            <p:cNvSpPr/>
            <p:nvPr userDrawn="1"/>
          </p:nvSpPr>
          <p:spPr>
            <a:xfrm>
              <a:off x="6171322" y="6483937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6" name="Прямоугольник 275"/>
            <p:cNvSpPr/>
            <p:nvPr userDrawn="1"/>
          </p:nvSpPr>
          <p:spPr>
            <a:xfrm>
              <a:off x="6403059" y="648357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77" name="Прямоугольник 276"/>
            <p:cNvSpPr/>
            <p:nvPr userDrawn="1"/>
          </p:nvSpPr>
          <p:spPr>
            <a:xfrm>
              <a:off x="6635465" y="6482860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8" name="Прямоугольник 277"/>
            <p:cNvSpPr/>
            <p:nvPr userDrawn="1"/>
          </p:nvSpPr>
          <p:spPr>
            <a:xfrm>
              <a:off x="6867202" y="6482501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79" name="Прямоугольник 278"/>
            <p:cNvSpPr/>
            <p:nvPr userDrawn="1"/>
          </p:nvSpPr>
          <p:spPr>
            <a:xfrm>
              <a:off x="7103729" y="6483219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80" name="Прямоугольник 279"/>
            <p:cNvSpPr/>
            <p:nvPr userDrawn="1"/>
          </p:nvSpPr>
          <p:spPr>
            <a:xfrm>
              <a:off x="7335466" y="6482860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81" name="Прямоугольник 280"/>
            <p:cNvSpPr/>
            <p:nvPr userDrawn="1"/>
          </p:nvSpPr>
          <p:spPr>
            <a:xfrm>
              <a:off x="7583727" y="6484655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82" name="Прямоугольник 281"/>
            <p:cNvSpPr/>
            <p:nvPr userDrawn="1"/>
          </p:nvSpPr>
          <p:spPr>
            <a:xfrm>
              <a:off x="7815464" y="6484296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83" name="Прямоугольник 282"/>
            <p:cNvSpPr/>
            <p:nvPr userDrawn="1"/>
          </p:nvSpPr>
          <p:spPr>
            <a:xfrm>
              <a:off x="8051991" y="6485014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84" name="Прямоугольник 283"/>
            <p:cNvSpPr/>
            <p:nvPr userDrawn="1"/>
          </p:nvSpPr>
          <p:spPr>
            <a:xfrm>
              <a:off x="8283728" y="6484655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85" name="Прямоугольник 284"/>
            <p:cNvSpPr/>
            <p:nvPr userDrawn="1"/>
          </p:nvSpPr>
          <p:spPr>
            <a:xfrm>
              <a:off x="8514310" y="6484655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86" name="Прямоугольник 285"/>
            <p:cNvSpPr/>
            <p:nvPr userDrawn="1"/>
          </p:nvSpPr>
          <p:spPr>
            <a:xfrm>
              <a:off x="8746047" y="6484296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87" name="Прямоугольник 286"/>
            <p:cNvSpPr/>
            <p:nvPr userDrawn="1"/>
          </p:nvSpPr>
          <p:spPr>
            <a:xfrm>
              <a:off x="8982574" y="6485014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88" name="Прямоугольник 287"/>
            <p:cNvSpPr/>
            <p:nvPr userDrawn="1"/>
          </p:nvSpPr>
          <p:spPr>
            <a:xfrm>
              <a:off x="107504" y="6730074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89" name="Прямоугольник 288"/>
            <p:cNvSpPr/>
            <p:nvPr userDrawn="1"/>
          </p:nvSpPr>
          <p:spPr>
            <a:xfrm>
              <a:off x="339241" y="6729715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90" name="Прямоугольник 289"/>
            <p:cNvSpPr/>
            <p:nvPr userDrawn="1"/>
          </p:nvSpPr>
          <p:spPr>
            <a:xfrm>
              <a:off x="575768" y="6730433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1" name="Прямоугольник 290"/>
            <p:cNvSpPr/>
            <p:nvPr userDrawn="1"/>
          </p:nvSpPr>
          <p:spPr>
            <a:xfrm>
              <a:off x="807505" y="6730074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92" name="Прямоугольник 291"/>
            <p:cNvSpPr/>
            <p:nvPr userDrawn="1"/>
          </p:nvSpPr>
          <p:spPr>
            <a:xfrm>
              <a:off x="1039911" y="6729356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3" name="Прямоугольник 292"/>
            <p:cNvSpPr/>
            <p:nvPr userDrawn="1"/>
          </p:nvSpPr>
          <p:spPr>
            <a:xfrm>
              <a:off x="1271648" y="6728997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94" name="Прямоугольник 293"/>
            <p:cNvSpPr/>
            <p:nvPr userDrawn="1"/>
          </p:nvSpPr>
          <p:spPr>
            <a:xfrm>
              <a:off x="1508175" y="6729715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5" name="Прямоугольник 294"/>
            <p:cNvSpPr/>
            <p:nvPr userDrawn="1"/>
          </p:nvSpPr>
          <p:spPr>
            <a:xfrm>
              <a:off x="1739912" y="6729356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96" name="Прямоугольник 295"/>
            <p:cNvSpPr/>
            <p:nvPr userDrawn="1"/>
          </p:nvSpPr>
          <p:spPr>
            <a:xfrm>
              <a:off x="1970494" y="6729356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7" name="Прямоугольник 296"/>
            <p:cNvSpPr/>
            <p:nvPr userDrawn="1"/>
          </p:nvSpPr>
          <p:spPr>
            <a:xfrm>
              <a:off x="2202231" y="6728997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98" name="Прямоугольник 297"/>
            <p:cNvSpPr/>
            <p:nvPr userDrawn="1"/>
          </p:nvSpPr>
          <p:spPr>
            <a:xfrm>
              <a:off x="2438758" y="6729715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9" name="Прямоугольник 298"/>
            <p:cNvSpPr/>
            <p:nvPr userDrawn="1"/>
          </p:nvSpPr>
          <p:spPr>
            <a:xfrm>
              <a:off x="2670495" y="6729356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00" name="Прямоугольник 299"/>
            <p:cNvSpPr/>
            <p:nvPr userDrawn="1"/>
          </p:nvSpPr>
          <p:spPr>
            <a:xfrm>
              <a:off x="2902901" y="672863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1" name="Прямоугольник 300"/>
            <p:cNvSpPr/>
            <p:nvPr userDrawn="1"/>
          </p:nvSpPr>
          <p:spPr>
            <a:xfrm>
              <a:off x="3134638" y="6728279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02" name="Прямоугольник 301"/>
            <p:cNvSpPr/>
            <p:nvPr userDrawn="1"/>
          </p:nvSpPr>
          <p:spPr>
            <a:xfrm>
              <a:off x="3371165" y="6728997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3" name="Прямоугольник 302"/>
            <p:cNvSpPr/>
            <p:nvPr userDrawn="1"/>
          </p:nvSpPr>
          <p:spPr>
            <a:xfrm>
              <a:off x="3602902" y="672863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04" name="Прямоугольник 303"/>
            <p:cNvSpPr/>
            <p:nvPr userDrawn="1"/>
          </p:nvSpPr>
          <p:spPr>
            <a:xfrm>
              <a:off x="3840068" y="6730433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5" name="Прямоугольник 304"/>
            <p:cNvSpPr/>
            <p:nvPr userDrawn="1"/>
          </p:nvSpPr>
          <p:spPr>
            <a:xfrm>
              <a:off x="4071805" y="6730074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06" name="Прямоугольник 305"/>
            <p:cNvSpPr/>
            <p:nvPr userDrawn="1"/>
          </p:nvSpPr>
          <p:spPr>
            <a:xfrm>
              <a:off x="4308332" y="6730792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7" name="Прямоугольник 306"/>
            <p:cNvSpPr/>
            <p:nvPr userDrawn="1"/>
          </p:nvSpPr>
          <p:spPr>
            <a:xfrm>
              <a:off x="4540069" y="6730433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08" name="Прямоугольник 307"/>
            <p:cNvSpPr/>
            <p:nvPr userDrawn="1"/>
          </p:nvSpPr>
          <p:spPr>
            <a:xfrm>
              <a:off x="4772475" y="6729715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9" name="Прямоугольник 308"/>
            <p:cNvSpPr/>
            <p:nvPr userDrawn="1"/>
          </p:nvSpPr>
          <p:spPr>
            <a:xfrm>
              <a:off x="5004212" y="6729356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10" name="Прямоугольник 309"/>
            <p:cNvSpPr/>
            <p:nvPr userDrawn="1"/>
          </p:nvSpPr>
          <p:spPr>
            <a:xfrm>
              <a:off x="5240739" y="6730074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11" name="Прямоугольник 310"/>
            <p:cNvSpPr/>
            <p:nvPr userDrawn="1"/>
          </p:nvSpPr>
          <p:spPr>
            <a:xfrm>
              <a:off x="5472476" y="6729715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12" name="Прямоугольник 311"/>
            <p:cNvSpPr/>
            <p:nvPr userDrawn="1"/>
          </p:nvSpPr>
          <p:spPr>
            <a:xfrm>
              <a:off x="5703058" y="6729715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13" name="Прямоугольник 312"/>
            <p:cNvSpPr/>
            <p:nvPr userDrawn="1"/>
          </p:nvSpPr>
          <p:spPr>
            <a:xfrm>
              <a:off x="5934795" y="6729356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14" name="Прямоугольник 313"/>
            <p:cNvSpPr/>
            <p:nvPr userDrawn="1"/>
          </p:nvSpPr>
          <p:spPr>
            <a:xfrm>
              <a:off x="6171322" y="6730074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15" name="Прямоугольник 314"/>
            <p:cNvSpPr/>
            <p:nvPr userDrawn="1"/>
          </p:nvSpPr>
          <p:spPr>
            <a:xfrm>
              <a:off x="6403059" y="6729715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16" name="Прямоугольник 315"/>
            <p:cNvSpPr/>
            <p:nvPr userDrawn="1"/>
          </p:nvSpPr>
          <p:spPr>
            <a:xfrm>
              <a:off x="6635465" y="6728997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17" name="Прямоугольник 316"/>
            <p:cNvSpPr/>
            <p:nvPr userDrawn="1"/>
          </p:nvSpPr>
          <p:spPr>
            <a:xfrm>
              <a:off x="6867202" y="6728638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18" name="Прямоугольник 317"/>
            <p:cNvSpPr/>
            <p:nvPr userDrawn="1"/>
          </p:nvSpPr>
          <p:spPr>
            <a:xfrm>
              <a:off x="7103729" y="6729356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19" name="Прямоугольник 318"/>
            <p:cNvSpPr/>
            <p:nvPr userDrawn="1"/>
          </p:nvSpPr>
          <p:spPr>
            <a:xfrm>
              <a:off x="7335466" y="6728997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20" name="Прямоугольник 319"/>
            <p:cNvSpPr/>
            <p:nvPr userDrawn="1"/>
          </p:nvSpPr>
          <p:spPr>
            <a:xfrm>
              <a:off x="7583727" y="6730792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21" name="Прямоугольник 320"/>
            <p:cNvSpPr/>
            <p:nvPr userDrawn="1"/>
          </p:nvSpPr>
          <p:spPr>
            <a:xfrm>
              <a:off x="7815464" y="6730433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22" name="Прямоугольник 321"/>
            <p:cNvSpPr/>
            <p:nvPr userDrawn="1"/>
          </p:nvSpPr>
          <p:spPr>
            <a:xfrm>
              <a:off x="8051991" y="6731151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23" name="Прямоугольник 322"/>
            <p:cNvSpPr/>
            <p:nvPr userDrawn="1"/>
          </p:nvSpPr>
          <p:spPr>
            <a:xfrm>
              <a:off x="8283728" y="6730792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24" name="Прямоугольник 323"/>
            <p:cNvSpPr/>
            <p:nvPr userDrawn="1"/>
          </p:nvSpPr>
          <p:spPr>
            <a:xfrm>
              <a:off x="8514310" y="6730792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25" name="Прямоугольник 324"/>
            <p:cNvSpPr/>
            <p:nvPr userDrawn="1"/>
          </p:nvSpPr>
          <p:spPr>
            <a:xfrm>
              <a:off x="8746047" y="6730433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26" name="Прямоугольник 325"/>
            <p:cNvSpPr/>
            <p:nvPr userDrawn="1"/>
          </p:nvSpPr>
          <p:spPr>
            <a:xfrm>
              <a:off x="8982574" y="6731151"/>
              <a:ext cx="144016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327" name="Прямоугольник 326"/>
          <p:cNvSpPr/>
          <p:nvPr userDrawn="1"/>
        </p:nvSpPr>
        <p:spPr>
          <a:xfrm>
            <a:off x="1" y="1340768"/>
            <a:ext cx="9144000" cy="720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28" name="Picture 2" descr="\\PC-071\Arhive2\!Логотипы и рисунки\Национальная медицинская палата.pn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734" y="308713"/>
            <a:ext cx="2494164" cy="88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" name="Picture 3" descr="\\PC-071\Arhive2\!Логотипы и рисунки\ASMOK_obem.png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36" y="308712"/>
            <a:ext cx="2314990" cy="77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183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5B13-1D7D-42EB-89C1-CE4074ED70CD}" type="datetimeFigureOut">
              <a:rPr lang="ru-RU" smtClean="0"/>
              <a:t>14.05.2015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D0B82-3166-46F7-B598-276519193C4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5B13-1D7D-42EB-89C1-CE4074ED70CD}" type="datetimeFigureOut">
              <a:rPr lang="ru-RU" smtClean="0"/>
              <a:t>14.05.2015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D0B82-3166-46F7-B598-276519193C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5B13-1D7D-42EB-89C1-CE4074ED70CD}" type="datetimeFigureOut">
              <a:rPr lang="ru-RU" smtClean="0"/>
              <a:t>14.05.2015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D0B82-3166-46F7-B598-276519193C4D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5B13-1D7D-42EB-89C1-CE4074ED70CD}" type="datetimeFigureOut">
              <a:rPr lang="ru-RU" smtClean="0"/>
              <a:t>14.05.2015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D0B82-3166-46F7-B598-276519193C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5B13-1D7D-42EB-89C1-CE4074ED70CD}" type="datetimeFigureOut">
              <a:rPr lang="ru-RU" smtClean="0"/>
              <a:t>14.05.2015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D0B82-3166-46F7-B598-276519193C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5B13-1D7D-42EB-89C1-CE4074ED70CD}" type="datetimeFigureOut">
              <a:rPr lang="ru-RU" smtClean="0"/>
              <a:t>14.05.2015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D0B82-3166-46F7-B598-276519193C4D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5B13-1D7D-42EB-89C1-CE4074ED70CD}" type="datetimeFigureOut">
              <a:rPr lang="ru-RU" smtClean="0"/>
              <a:t>14.05.2015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D0B82-3166-46F7-B598-276519193C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628A5B13-1D7D-42EB-89C1-CE4074ED70CD}" type="datetimeFigureOut">
              <a:rPr lang="ru-RU" smtClean="0"/>
              <a:t>14.05.2015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605D0B82-3166-46F7-B598-276519193C4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3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chart" Target="../charts/char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cbi.nlm.nih.gov/pubmed/24600086" TargetMode="External"/><Relationship Id="rId3" Type="http://schemas.openxmlformats.org/officeDocument/2006/relationships/hyperlink" Target="http://www.ncbi.nlm.nih.gov/pubmed?term=Nakra%20M%5bAuthor%5d&amp;cauthor=true&amp;cauthor_uid=24600086" TargetMode="External"/><Relationship Id="rId7" Type="http://schemas.openxmlformats.org/officeDocument/2006/relationships/hyperlink" Target="http://www.ncbi.nlm.nih.gov/pubmed?term=Marwaha%20A%5bAuthor%5d&amp;cauthor=true&amp;cauthor_uid=24600086" TargetMode="External"/><Relationship Id="rId2" Type="http://schemas.openxmlformats.org/officeDocument/2006/relationships/hyperlink" Target="http://www.ncbi.nlm.nih.gov/pubmed?term=Chawla%20S%5bAuthor%5d&amp;cauthor=true&amp;cauthor_uid=2460008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cbi.nlm.nih.gov/pubmed?term=Agarwal%20R%5bAuthor%5d&amp;cauthor=true&amp;cauthor_uid=24600086" TargetMode="External"/><Relationship Id="rId5" Type="http://schemas.openxmlformats.org/officeDocument/2006/relationships/hyperlink" Target="http://www.ncbi.nlm.nih.gov/pubmed?term=Nambiar%20BC%5bAuthor%5d&amp;cauthor=true&amp;cauthor_uid=24600086" TargetMode="External"/><Relationship Id="rId4" Type="http://schemas.openxmlformats.org/officeDocument/2006/relationships/hyperlink" Target="http://www.ncbi.nlm.nih.gov/pubmed?term=Mohan%20S%5bAuthor%5d&amp;cauthor=true&amp;cauthor_uid=24600086" TargetMode="External"/><Relationship Id="rId9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ubmed?term=Neligan%20PJ%5bAuthor%5d&amp;cauthor=true&amp;cauthor_uid=21888683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hyperlink" Target="http://www.ncbi.nlm.nih.gov/pubmed/21888683" TargetMode="External"/><Relationship Id="rId4" Type="http://schemas.openxmlformats.org/officeDocument/2006/relationships/hyperlink" Target="http://www.ncbi.nlm.nih.gov/pubmed?term=Laffey%20JG%5bAuthor%5d&amp;cauthor=true&amp;cauthor_uid=21888683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3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0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4.jpg"/><Relationship Id="rId4" Type="http://schemas.openxmlformats.org/officeDocument/2006/relationships/image" Target="../media/image7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3200400"/>
            <a:ext cx="7478216" cy="1308720"/>
          </a:xfrm>
        </p:spPr>
        <p:txBody>
          <a:bodyPr/>
          <a:lstStyle/>
          <a:p>
            <a:r>
              <a:rPr lang="ru-RU" sz="3600" b="1" dirty="0"/>
              <a:t>Материнская смертность </a:t>
            </a:r>
            <a:r>
              <a:rPr lang="ru-RU" sz="3600" b="1" dirty="0" smtClean="0"/>
              <a:t>и</a:t>
            </a:r>
            <a:br>
              <a:rPr lang="ru-RU" sz="3600" b="1" dirty="0" smtClean="0"/>
            </a:br>
            <a:r>
              <a:rPr lang="ru-RU" sz="3600" b="1" dirty="0" smtClean="0"/>
              <a:t>«</a:t>
            </a:r>
            <a:r>
              <a:rPr lang="en-US" sz="3600" b="1" dirty="0"/>
              <a:t>near miss</a:t>
            </a:r>
            <a:r>
              <a:rPr lang="ru-RU" sz="3600" b="1" dirty="0"/>
              <a:t>» в </a:t>
            </a:r>
            <a:r>
              <a:rPr lang="ru-RU" sz="3600" b="1" dirty="0" smtClean="0"/>
              <a:t>СФО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4869160"/>
            <a:ext cx="8568952" cy="1872208"/>
          </a:xfrm>
        </p:spPr>
        <p:txBody>
          <a:bodyPr>
            <a:normAutofit fontScale="55000" lnSpcReduction="20000"/>
          </a:bodyPr>
          <a:lstStyle/>
          <a:p>
            <a:pPr algn="r">
              <a:lnSpc>
                <a:spcPct val="110000"/>
              </a:lnSpc>
              <a:spcBef>
                <a:spcPts val="0"/>
              </a:spcBef>
              <a:defRPr/>
            </a:pPr>
            <a:r>
              <a:rPr lang="ru-RU" altLang="ru-RU" sz="4000" b="1" dirty="0">
                <a:latin typeface="+mj-lt"/>
              </a:rPr>
              <a:t>проф. </a:t>
            </a:r>
            <a:r>
              <a:rPr lang="ru-RU" altLang="ru-RU" sz="4000" b="1" dirty="0" err="1">
                <a:latin typeface="+mj-lt"/>
              </a:rPr>
              <a:t>Артымук</a:t>
            </a:r>
            <a:r>
              <a:rPr lang="ru-RU" altLang="ru-RU" sz="4000" b="1" dirty="0">
                <a:latin typeface="+mj-lt"/>
              </a:rPr>
              <a:t> Н.В.</a:t>
            </a:r>
            <a:endParaRPr lang="en-US" altLang="ru-RU" sz="4000" b="1" dirty="0">
              <a:latin typeface="+mj-lt"/>
            </a:endParaRPr>
          </a:p>
          <a:p>
            <a:pPr algn="r">
              <a:lnSpc>
                <a:spcPct val="110000"/>
              </a:lnSpc>
              <a:spcBef>
                <a:spcPts val="0"/>
              </a:spcBef>
              <a:defRPr/>
            </a:pPr>
            <a:r>
              <a:rPr lang="ru-RU" altLang="ru-RU" sz="2900" dirty="0" err="1">
                <a:latin typeface="+mj-lt"/>
              </a:rPr>
              <a:t>зав.кафедрой</a:t>
            </a:r>
            <a:r>
              <a:rPr lang="ru-RU" altLang="ru-RU" sz="2900" dirty="0">
                <a:latin typeface="+mj-lt"/>
              </a:rPr>
              <a:t> акушерства и гинекологии №2 Кемеровской государственной медицинской академии, </a:t>
            </a:r>
          </a:p>
          <a:p>
            <a:pPr algn="r">
              <a:lnSpc>
                <a:spcPct val="110000"/>
              </a:lnSpc>
              <a:spcBef>
                <a:spcPts val="0"/>
              </a:spcBef>
              <a:defRPr/>
            </a:pPr>
            <a:r>
              <a:rPr lang="ru-RU" altLang="ru-RU" sz="2900" dirty="0">
                <a:latin typeface="+mj-lt"/>
              </a:rPr>
              <a:t>Президент КРОО «Ассоциация акушеров-гинекологов», </a:t>
            </a:r>
          </a:p>
          <a:p>
            <a:pPr algn="r">
              <a:lnSpc>
                <a:spcPct val="110000"/>
              </a:lnSpc>
              <a:spcBef>
                <a:spcPts val="0"/>
              </a:spcBef>
              <a:defRPr/>
            </a:pPr>
            <a:r>
              <a:rPr lang="ru-RU" altLang="ru-RU" sz="2900" dirty="0">
                <a:latin typeface="+mj-lt"/>
              </a:rPr>
              <a:t>главный </a:t>
            </a:r>
            <a:r>
              <a:rPr lang="ru-RU" altLang="ru-RU" sz="2900" dirty="0" smtClean="0">
                <a:latin typeface="+mj-lt"/>
              </a:rPr>
              <a:t>внештатный специалист Минздрава России по акушерству и гинекологии в </a:t>
            </a:r>
            <a:r>
              <a:rPr lang="ru-RU" altLang="ru-RU" sz="2900" dirty="0">
                <a:latin typeface="+mj-lt"/>
              </a:rPr>
              <a:t>СФО</a:t>
            </a:r>
            <a:endParaRPr lang="en-US" altLang="ru-RU" sz="2900" dirty="0">
              <a:latin typeface="+mj-lt"/>
            </a:endParaRPr>
          </a:p>
          <a:p>
            <a:pPr algn="ctr" defTabSz="912813">
              <a:lnSpc>
                <a:spcPct val="80000"/>
              </a:lnSpc>
              <a:buClr>
                <a:srgbClr val="1F497D"/>
              </a:buClr>
            </a:pPr>
            <a:endParaRPr lang="ru-RU" sz="4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>
              <a:lnSpc>
                <a:spcPct val="80000"/>
              </a:lnSpc>
            </a:pPr>
            <a:r>
              <a:rPr lang="ru-RU" sz="2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Кемерово, 14 мая 2015г</a:t>
            </a:r>
            <a:endParaRPr lang="ru-RU" sz="2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4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733219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17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748464" cy="1224136"/>
          </a:xfrm>
        </p:spPr>
        <p:txBody>
          <a:bodyPr>
            <a:noAutofit/>
          </a:bodyPr>
          <a:lstStyle/>
          <a:p>
            <a:r>
              <a:rPr lang="ru-RU" sz="3200" dirty="0" smtClean="0"/>
              <a:t>Материнская смертность в Кемеровской области</a:t>
            </a:r>
            <a:endParaRPr lang="ru-RU" sz="3200" dirty="0"/>
          </a:p>
        </p:txBody>
      </p:sp>
      <p:graphicFrame>
        <p:nvGraphicFramePr>
          <p:cNvPr id="4" name="Object 4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107504" y="1988840"/>
          <a:ext cx="8838607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Овал 2"/>
          <p:cNvSpPr/>
          <p:nvPr/>
        </p:nvSpPr>
        <p:spPr>
          <a:xfrm>
            <a:off x="7740352" y="4797152"/>
            <a:ext cx="1224136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7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748464" cy="1224136"/>
          </a:xfrm>
        </p:spPr>
        <p:txBody>
          <a:bodyPr>
            <a:noAutofit/>
          </a:bodyPr>
          <a:lstStyle/>
          <a:p>
            <a:r>
              <a:rPr lang="ru-RU" sz="3200" dirty="0" smtClean="0"/>
              <a:t>Количество акушеров-гинекологов в Кемеровской области</a:t>
            </a:r>
            <a:endParaRPr lang="ru-RU" sz="3200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270709"/>
              </p:ext>
            </p:extLst>
          </p:nvPr>
        </p:nvGraphicFramePr>
        <p:xfrm>
          <a:off x="959749" y="2633259"/>
          <a:ext cx="7478712" cy="3816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32240" y="2564904"/>
            <a:ext cx="889987" cy="584775"/>
          </a:xfrm>
          <a:prstGeom prst="rect">
            <a:avLst/>
          </a:prstGeom>
          <a:solidFill>
            <a:prstClr val="white"/>
          </a:solidFill>
          <a:ln w="317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- 3</a:t>
            </a:r>
            <a:r>
              <a:rPr lang="en-US" sz="32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94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748464" cy="1224136"/>
          </a:xfrm>
        </p:spPr>
        <p:txBody>
          <a:bodyPr>
            <a:noAutofit/>
          </a:bodyPr>
          <a:lstStyle/>
          <a:p>
            <a:r>
              <a:rPr lang="ru-RU" sz="3200" dirty="0" smtClean="0"/>
              <a:t>Количество акушерок в Кемеровской области</a:t>
            </a:r>
            <a:endParaRPr lang="ru-RU" sz="3200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123979"/>
              </p:ext>
            </p:extLst>
          </p:nvPr>
        </p:nvGraphicFramePr>
        <p:xfrm>
          <a:off x="827584" y="2060848"/>
          <a:ext cx="7478216" cy="3889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732240" y="2564904"/>
            <a:ext cx="889987" cy="584775"/>
          </a:xfrm>
          <a:prstGeom prst="rect">
            <a:avLst/>
          </a:prstGeom>
          <a:solidFill>
            <a:prstClr val="white"/>
          </a:solidFill>
          <a:ln w="317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- 91</a:t>
            </a:r>
            <a:endParaRPr lang="ru-RU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40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3567" y="274637"/>
            <a:ext cx="8292157" cy="1550987"/>
          </a:xfrm>
        </p:spPr>
        <p:txBody>
          <a:bodyPr lIns="92075" tIns="46038" rIns="92075" bIns="46038">
            <a:normAutofit/>
          </a:bodyPr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Обеспеченность на 10 000 женского населения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17525" y="2057400"/>
            <a:ext cx="6416675" cy="3810000"/>
          </a:xfrm>
        </p:spPr>
        <p:txBody>
          <a:bodyPr lIns="182562" tIns="46038" rIns="182562" bIns="46038"/>
          <a:lstStyle/>
          <a:p>
            <a:pPr marL="0" indent="0" eaLnBrk="1" hangingPunct="1">
              <a:buFontTx/>
              <a:buNone/>
            </a:pPr>
            <a:r>
              <a:rPr lang="ru-RU" altLang="ru-RU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Врачами -  4,6</a:t>
            </a:r>
          </a:p>
          <a:p>
            <a:pPr marL="0" indent="0" eaLnBrk="1" hangingPunct="1">
              <a:buFontTx/>
              <a:buNone/>
            </a:pPr>
            <a:r>
              <a:rPr lang="ru-RU" alt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(РФ – 4,9)</a:t>
            </a:r>
          </a:p>
          <a:p>
            <a:pPr marL="0" indent="0" eaLnBrk="1" hangingPunct="1">
              <a:buFontTx/>
              <a:buNone/>
            </a:pPr>
            <a:endParaRPr lang="ru-RU" altLang="ru-RU" b="1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</a:pPr>
            <a:r>
              <a:rPr lang="ru-RU" altLang="ru-RU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Акушерками  - 7,2</a:t>
            </a:r>
          </a:p>
          <a:p>
            <a:pPr marL="0" indent="0" eaLnBrk="1" hangingPunct="1">
              <a:buFontTx/>
              <a:buNone/>
            </a:pPr>
            <a:r>
              <a:rPr lang="ru-RU" altLang="ru-RU" b="1" dirty="0" smtClean="0">
                <a:solidFill>
                  <a:srgbClr val="F307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ru-RU" alt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(РФ - 7,7)</a:t>
            </a:r>
          </a:p>
          <a:p>
            <a:pPr marL="0" indent="0" eaLnBrk="1" hangingPunct="1">
              <a:buFontTx/>
              <a:buNone/>
            </a:pPr>
            <a:endParaRPr lang="ru-RU" alt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6" name="Picture 5"/>
          <p:cNvSpPr>
            <a:spLocks noChangeAspect="1" noChangeArrowheads="1"/>
          </p:cNvSpPr>
          <p:nvPr/>
        </p:nvSpPr>
        <p:spPr bwMode="auto">
          <a:xfrm>
            <a:off x="6324600" y="2133600"/>
            <a:ext cx="26511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/>
          </a:p>
        </p:txBody>
      </p:sp>
      <p:sp>
        <p:nvSpPr>
          <p:cNvPr id="13317" name="Text Box 9"/>
          <p:cNvSpPr txBox="1">
            <a:spLocks noChangeArrowheads="1"/>
          </p:cNvSpPr>
          <p:nvPr/>
        </p:nvSpPr>
        <p:spPr bwMode="auto">
          <a:xfrm>
            <a:off x="517525" y="3702050"/>
            <a:ext cx="777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2400" b="0">
              <a:latin typeface="Arial Unicode MS" panose="020B0604020202020204" pitchFamily="34" charset="-128"/>
            </a:endParaRPr>
          </a:p>
        </p:txBody>
      </p:sp>
      <p:pic>
        <p:nvPicPr>
          <p:cNvPr id="1331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828800"/>
            <a:ext cx="2803525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6836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Поздняя материнская смертность в СФО (2014)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772816"/>
            <a:ext cx="8229600" cy="423428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200" b="1" dirty="0" smtClean="0"/>
              <a:t>8 женщин</a:t>
            </a:r>
          </a:p>
          <a:p>
            <a:r>
              <a:rPr lang="ru-RU" sz="3200" dirty="0" smtClean="0"/>
              <a:t>онкология </a:t>
            </a:r>
            <a:r>
              <a:rPr lang="ru-RU" sz="3200" dirty="0"/>
              <a:t>– 5 </a:t>
            </a:r>
            <a:r>
              <a:rPr lang="ru-RU" sz="3200" dirty="0" smtClean="0"/>
              <a:t>женщин </a:t>
            </a:r>
          </a:p>
          <a:p>
            <a:pPr marL="0" indent="0">
              <a:buNone/>
            </a:pPr>
            <a:r>
              <a:rPr lang="ru-RU" sz="3200" dirty="0" smtClean="0"/>
              <a:t>(</a:t>
            </a:r>
            <a:r>
              <a:rPr lang="ru-RU" sz="3200" dirty="0" err="1" smtClean="0"/>
              <a:t>трофобластическая</a:t>
            </a:r>
            <a:r>
              <a:rPr lang="ru-RU" sz="3200" dirty="0" smtClean="0"/>
              <a:t> </a:t>
            </a:r>
            <a:r>
              <a:rPr lang="ru-RU" sz="3200" dirty="0"/>
              <a:t>болезнь, опухоль мозга, рак желудка, </a:t>
            </a:r>
            <a:r>
              <a:rPr lang="ru-RU" sz="3200" dirty="0" err="1"/>
              <a:t>безпигментная</a:t>
            </a:r>
            <a:r>
              <a:rPr lang="ru-RU" sz="3200" dirty="0"/>
              <a:t> меланома, острый </a:t>
            </a:r>
            <a:r>
              <a:rPr lang="ru-RU" sz="3200" dirty="0" smtClean="0"/>
              <a:t>лейкоз)</a:t>
            </a:r>
          </a:p>
          <a:p>
            <a:r>
              <a:rPr lang="ru-RU" sz="3200" dirty="0" smtClean="0"/>
              <a:t>1 острый панкреатит</a:t>
            </a:r>
          </a:p>
          <a:p>
            <a:r>
              <a:rPr lang="ru-RU" sz="3200" dirty="0" smtClean="0"/>
              <a:t>1 отравление</a:t>
            </a:r>
          </a:p>
          <a:p>
            <a:r>
              <a:rPr lang="ru-RU" sz="3200" dirty="0" smtClean="0"/>
              <a:t>1 </a:t>
            </a:r>
            <a:r>
              <a:rPr lang="ru-RU" sz="3200" dirty="0"/>
              <a:t>ВИЧ </a:t>
            </a:r>
            <a:r>
              <a:rPr lang="en-US" sz="3200" dirty="0" smtClean="0"/>
              <a:t>IY</a:t>
            </a:r>
            <a:endParaRPr lang="ru-RU" sz="3200" dirty="0" smtClean="0"/>
          </a:p>
          <a:p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5157192"/>
            <a:ext cx="2016224" cy="158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0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08920"/>
            <a:ext cx="7859216" cy="36004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-  </a:t>
            </a:r>
            <a:r>
              <a:rPr lang="ru-RU" sz="2200" dirty="0" smtClean="0"/>
              <a:t>Увеличение среднего возраста беременных</a:t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-    Ухудшение общего здоровья беременных</a:t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3200" dirty="0" smtClean="0"/>
              <a:t>…….У беременной женщины есть не только беременная матка, но и другие органы</a:t>
            </a:r>
            <a:endParaRPr lang="ru-RU" sz="3200" dirty="0"/>
          </a:p>
        </p:txBody>
      </p:sp>
      <p:pic>
        <p:nvPicPr>
          <p:cNvPr id="22530" name="Picture 2" descr="Почему болит бок при беременности. - Статьи - Беременность -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56992"/>
            <a:ext cx="3929360" cy="261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29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/>
          </p:cNvSpPr>
          <p:nvPr>
            <p:ph type="title"/>
          </p:nvPr>
        </p:nvSpPr>
        <p:spPr bwMode="auto">
          <a:xfrm>
            <a:off x="250825" y="188913"/>
            <a:ext cx="8642350" cy="10795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sz="3600" dirty="0" smtClean="0">
                <a:effectLst/>
              </a:rPr>
              <a:t>«</a:t>
            </a:r>
            <a:r>
              <a:rPr lang="en-US" sz="3600" dirty="0" smtClean="0">
                <a:effectLst/>
              </a:rPr>
              <a:t>Near miss</a:t>
            </a:r>
            <a:r>
              <a:rPr lang="ru-RU" sz="3600" dirty="0" smtClean="0">
                <a:effectLst/>
              </a:rPr>
              <a:t>» (</a:t>
            </a:r>
            <a:r>
              <a:rPr lang="ru-RU" sz="3600" dirty="0" smtClean="0"/>
              <a:t>«едва не умершие»</a:t>
            </a:r>
            <a:r>
              <a:rPr lang="ru-RU" sz="3600" dirty="0" smtClean="0">
                <a:effectLst/>
              </a:rPr>
              <a:t>) женщины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579258443"/>
              </p:ext>
            </p:extLst>
          </p:nvPr>
        </p:nvGraphicFramePr>
        <p:xfrm>
          <a:off x="250825" y="1844825"/>
          <a:ext cx="8785225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084" name="Text Box 13"/>
          <p:cNvSpPr txBox="1">
            <a:spLocks noChangeArrowheads="1"/>
          </p:cNvSpPr>
          <p:nvPr/>
        </p:nvSpPr>
        <p:spPr bwMode="auto">
          <a:xfrm>
            <a:off x="5559425" y="1716088"/>
            <a:ext cx="31892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85" name="AutoShape 15"/>
          <p:cNvSpPr>
            <a:spLocks noChangeArrowheads="1"/>
          </p:cNvSpPr>
          <p:nvPr/>
        </p:nvSpPr>
        <p:spPr bwMode="auto">
          <a:xfrm>
            <a:off x="4696911" y="1340768"/>
            <a:ext cx="4500562" cy="1008062"/>
          </a:xfrm>
          <a:prstGeom prst="leftArrowCallout">
            <a:avLst>
              <a:gd name="adj1" fmla="val 25000"/>
              <a:gd name="adj2" fmla="val 25000"/>
              <a:gd name="adj3" fmla="val 74409"/>
              <a:gd name="adj4" fmla="val 66667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Arial" pitchFamily="34" charset="0"/>
              </a:rPr>
              <a:t>Материнская смертность</a:t>
            </a:r>
          </a:p>
        </p:txBody>
      </p:sp>
      <p:sp>
        <p:nvSpPr>
          <p:cNvPr id="3086" name="AutoShape 17"/>
          <p:cNvSpPr>
            <a:spLocks noChangeArrowheads="1"/>
          </p:cNvSpPr>
          <p:nvPr/>
        </p:nvSpPr>
        <p:spPr bwMode="auto">
          <a:xfrm>
            <a:off x="6046788" y="2736029"/>
            <a:ext cx="3097212" cy="863600"/>
          </a:xfrm>
          <a:prstGeom prst="leftArrowCallout">
            <a:avLst>
              <a:gd name="adj1" fmla="val 25000"/>
              <a:gd name="adj2" fmla="val 25000"/>
              <a:gd name="adj3" fmla="val 59773"/>
              <a:gd name="adj4" fmla="val 66667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FF0000"/>
                </a:solidFill>
                <a:latin typeface="Arial" pitchFamily="34" charset="0"/>
              </a:rPr>
              <a:t>«</a:t>
            </a:r>
            <a:r>
              <a:rPr lang="en-US" altLang="ru-RU">
                <a:solidFill>
                  <a:srgbClr val="FF0000"/>
                </a:solidFill>
              </a:rPr>
              <a:t>Near miss</a:t>
            </a:r>
            <a:r>
              <a:rPr lang="ru-RU" altLang="ru-RU">
                <a:solidFill>
                  <a:srgbClr val="FF0000"/>
                </a:solidFill>
                <a:latin typeface="Arial" pitchFamily="34" charset="0"/>
              </a:rPr>
              <a:t>»</a:t>
            </a:r>
          </a:p>
        </p:txBody>
      </p:sp>
      <p:sp>
        <p:nvSpPr>
          <p:cNvPr id="3087" name="Rectangle 18"/>
          <p:cNvSpPr>
            <a:spLocks noChangeArrowheads="1"/>
          </p:cNvSpPr>
          <p:nvPr/>
        </p:nvSpPr>
        <p:spPr bwMode="auto">
          <a:xfrm>
            <a:off x="1331640" y="6453336"/>
            <a:ext cx="78123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>
                <a:schemeClr val="accent1"/>
              </a:buClr>
              <a:buSzPct val="68000"/>
              <a:buFont typeface="Arial" pitchFamily="34" charset="0"/>
              <a:buNone/>
            </a:pPr>
            <a:r>
              <a:rPr lang="en-US" altLang="ru-RU" sz="800" b="1" dirty="0" err="1">
                <a:latin typeface="Arial" pitchFamily="34" charset="0"/>
              </a:rPr>
              <a:t>Anju</a:t>
            </a:r>
            <a:r>
              <a:rPr lang="en-US" altLang="ru-RU" sz="800" b="1" dirty="0">
                <a:latin typeface="Arial" pitchFamily="34" charset="0"/>
              </a:rPr>
              <a:t> </a:t>
            </a:r>
            <a:r>
              <a:rPr lang="en-US" altLang="ru-RU" sz="800" b="1" dirty="0" err="1">
                <a:latin typeface="Arial" pitchFamily="34" charset="0"/>
              </a:rPr>
              <a:t>Taly</a:t>
            </a:r>
            <a:r>
              <a:rPr lang="en-US" altLang="ru-RU" sz="800" b="1" dirty="0">
                <a:latin typeface="Arial" pitchFamily="34" charset="0"/>
              </a:rPr>
              <a:t>, </a:t>
            </a:r>
            <a:r>
              <a:rPr lang="en-US" altLang="ru-RU" sz="800" b="1" dirty="0" err="1">
                <a:latin typeface="Arial" pitchFamily="34" charset="0"/>
              </a:rPr>
              <a:t>Shashi</a:t>
            </a:r>
            <a:r>
              <a:rPr lang="en-US" altLang="ru-RU" sz="800" b="1" dirty="0">
                <a:latin typeface="Arial" pitchFamily="34" charset="0"/>
              </a:rPr>
              <a:t> Gupta, Neeta Jain. Maternal Intensive Care and Near miss Mortality in Obstetrics. J </a:t>
            </a:r>
            <a:r>
              <a:rPr lang="en-US" altLang="ru-RU" sz="800" b="1" dirty="0" err="1">
                <a:latin typeface="Arial" pitchFamily="34" charset="0"/>
              </a:rPr>
              <a:t>Obstet</a:t>
            </a:r>
            <a:r>
              <a:rPr lang="en-US" altLang="ru-RU" sz="800" b="1" dirty="0">
                <a:latin typeface="Arial" pitchFamily="34" charset="0"/>
              </a:rPr>
              <a:t> </a:t>
            </a:r>
            <a:r>
              <a:rPr lang="en-US" altLang="ru-RU" sz="800" b="1" dirty="0" err="1">
                <a:latin typeface="Arial" pitchFamily="34" charset="0"/>
              </a:rPr>
              <a:t>Gynecol</a:t>
            </a:r>
            <a:r>
              <a:rPr lang="en-US" altLang="ru-RU" sz="800" b="1" dirty="0">
                <a:latin typeface="Arial" pitchFamily="34" charset="0"/>
              </a:rPr>
              <a:t> </a:t>
            </a:r>
            <a:r>
              <a:rPr lang="en-US" altLang="ru-RU" sz="800" b="1" dirty="0" err="1">
                <a:latin typeface="Arial" pitchFamily="34" charset="0"/>
              </a:rPr>
              <a:t>Ind</a:t>
            </a:r>
            <a:r>
              <a:rPr lang="en-US" altLang="ru-RU" sz="800" b="1" dirty="0">
                <a:latin typeface="Arial" pitchFamily="34" charset="0"/>
              </a:rPr>
              <a:t> Vol. 54 No 5. 2004. 478-482.</a:t>
            </a:r>
            <a:endParaRPr lang="ru-RU" altLang="ru-RU" sz="800" b="1" dirty="0">
              <a:latin typeface="Arial" pitchFamily="34" charset="0"/>
            </a:endParaRPr>
          </a:p>
          <a:p>
            <a:pPr algn="r" eaLnBrk="1" hangingPunct="1">
              <a:spcBef>
                <a:spcPct val="50000"/>
              </a:spcBef>
              <a:buClr>
                <a:schemeClr val="accent1"/>
              </a:buClr>
              <a:buSzPct val="68000"/>
              <a:buFont typeface="Arial" pitchFamily="34" charset="0"/>
              <a:buNone/>
            </a:pPr>
            <a:r>
              <a:rPr lang="en-US" altLang="ru-RU" sz="800" b="1" dirty="0">
                <a:latin typeface="Arial" pitchFamily="34" charset="0"/>
              </a:rPr>
              <a:t>Mantel GD, </a:t>
            </a:r>
            <a:r>
              <a:rPr lang="en-US" altLang="ru-RU" sz="800" b="1" dirty="0" err="1">
                <a:latin typeface="Arial" pitchFamily="34" charset="0"/>
              </a:rPr>
              <a:t>Buchmonn</a:t>
            </a:r>
            <a:r>
              <a:rPr lang="en-US" altLang="ru-RU" sz="800" b="1" dirty="0">
                <a:latin typeface="Arial" pitchFamily="34" charset="0"/>
              </a:rPr>
              <a:t> E, Rees H. et al Severe acute maternal morbidity</a:t>
            </a:r>
            <a:r>
              <a:rPr lang="ru-RU" altLang="ru-RU" sz="800" b="1" dirty="0">
                <a:latin typeface="Arial" pitchFamily="34" charset="0"/>
              </a:rPr>
              <a:t>: </a:t>
            </a:r>
            <a:r>
              <a:rPr lang="en-US" altLang="ru-RU" sz="800" b="1" dirty="0">
                <a:latin typeface="Arial" pitchFamily="34" charset="0"/>
              </a:rPr>
              <a:t>a pilot study of a definition for a near-miss. Br J </a:t>
            </a:r>
            <a:r>
              <a:rPr lang="en-US" altLang="ru-RU" sz="800" b="1" dirty="0" err="1">
                <a:latin typeface="Arial" pitchFamily="34" charset="0"/>
              </a:rPr>
              <a:t>Obstet</a:t>
            </a:r>
            <a:r>
              <a:rPr lang="en-US" altLang="ru-RU" sz="800" b="1" dirty="0">
                <a:latin typeface="Arial" pitchFamily="34" charset="0"/>
              </a:rPr>
              <a:t> </a:t>
            </a:r>
            <a:r>
              <a:rPr lang="en-US" altLang="ru-RU" sz="800" b="1" dirty="0" err="1">
                <a:latin typeface="Arial" pitchFamily="34" charset="0"/>
              </a:rPr>
              <a:t>Gynecol</a:t>
            </a:r>
            <a:r>
              <a:rPr lang="en-US" altLang="ru-RU" sz="800" b="1" dirty="0">
                <a:latin typeface="Arial" pitchFamily="34" charset="0"/>
              </a:rPr>
              <a:t> 1998</a:t>
            </a:r>
            <a:r>
              <a:rPr lang="ru-RU" altLang="ru-RU" sz="800" b="1" dirty="0">
                <a:latin typeface="Arial" pitchFamily="34" charset="0"/>
              </a:rPr>
              <a:t>; </a:t>
            </a:r>
            <a:r>
              <a:rPr lang="en-US" altLang="ru-RU" sz="800" b="1" dirty="0">
                <a:latin typeface="Arial" pitchFamily="34" charset="0"/>
              </a:rPr>
              <a:t>105</a:t>
            </a:r>
            <a:r>
              <a:rPr lang="ru-RU" altLang="ru-RU" sz="800" b="1" dirty="0">
                <a:latin typeface="Arial" pitchFamily="34" charset="0"/>
              </a:rPr>
              <a:t>: 985-90</a:t>
            </a:r>
            <a:r>
              <a:rPr lang="en-US" altLang="ru-RU" sz="800" b="1" dirty="0">
                <a:latin typeface="Arial" pitchFamily="34" charset="0"/>
              </a:rPr>
              <a:t>  </a:t>
            </a:r>
            <a:endParaRPr lang="ru-RU" altLang="ru-RU" sz="800" b="1" dirty="0">
              <a:latin typeface="Arial" pitchFamily="34" charset="0"/>
            </a:endParaRPr>
          </a:p>
          <a:p>
            <a:pPr algn="r" eaLnBrk="1" hangingPunct="1">
              <a:spcBef>
                <a:spcPct val="500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</a:pPr>
            <a:endParaRPr lang="ru-RU" altLang="ru-RU" sz="8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2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/>
          </a:bodyPr>
          <a:lstStyle/>
          <a:p>
            <a:r>
              <a:rPr lang="ru-RU" sz="3600" dirty="0"/>
              <a:t>«</a:t>
            </a:r>
            <a:r>
              <a:rPr lang="en-US" sz="3600" dirty="0"/>
              <a:t>Near miss</a:t>
            </a:r>
            <a:r>
              <a:rPr lang="ru-RU" sz="3600" dirty="0"/>
              <a:t>»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(«</a:t>
            </a:r>
            <a:r>
              <a:rPr lang="ru-RU" sz="3600" dirty="0"/>
              <a:t>едва не </a:t>
            </a:r>
            <a:r>
              <a:rPr lang="ru-RU" sz="3600" dirty="0" smtClean="0"/>
              <a:t>погибшие») </a:t>
            </a:r>
            <a:r>
              <a:rPr lang="ru-RU" sz="3600" dirty="0"/>
              <a:t>женщины</a:t>
            </a:r>
          </a:p>
        </p:txBody>
      </p:sp>
      <p:sp>
        <p:nvSpPr>
          <p:cNvPr id="5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1481138"/>
            <a:ext cx="8219256" cy="4525962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пациентки, требующие интенсивной терапии и перевода в реанимационное отделение;</a:t>
            </a:r>
          </a:p>
          <a:p>
            <a:pPr eaLnBrk="1" hangingPunct="1"/>
            <a:endParaRPr lang="ru-RU" alt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пациентки с органной дисфункцией, которые погибли бы при отсутствии оказания соответствующего лечения.</a:t>
            </a:r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683568" y="5229200"/>
            <a:ext cx="79928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171450" indent="-171450" eaLnBrk="1" hangingPunct="1">
              <a:spcBef>
                <a:spcPct val="50000"/>
              </a:spcBef>
              <a:buClr>
                <a:schemeClr val="accent1"/>
              </a:buClr>
              <a:buSzPct val="68000"/>
              <a:buFont typeface="Arial" panose="020B0604020202020204" pitchFamily="34" charset="0"/>
              <a:buChar char="•"/>
            </a:pPr>
            <a:r>
              <a:rPr lang="en-US" altLang="ru-RU" sz="1200" b="1" dirty="0" err="1">
                <a:latin typeface="Arial" pitchFamily="34" charset="0"/>
              </a:rPr>
              <a:t>Anju</a:t>
            </a:r>
            <a:r>
              <a:rPr lang="en-US" altLang="ru-RU" sz="1200" b="1" dirty="0">
                <a:latin typeface="Arial" pitchFamily="34" charset="0"/>
              </a:rPr>
              <a:t> </a:t>
            </a:r>
            <a:r>
              <a:rPr lang="en-US" altLang="ru-RU" sz="1200" b="1" dirty="0" err="1">
                <a:latin typeface="Arial" pitchFamily="34" charset="0"/>
              </a:rPr>
              <a:t>Taly</a:t>
            </a:r>
            <a:r>
              <a:rPr lang="en-US" altLang="ru-RU" sz="1200" b="1" dirty="0">
                <a:latin typeface="Arial" pitchFamily="34" charset="0"/>
              </a:rPr>
              <a:t>, </a:t>
            </a:r>
            <a:r>
              <a:rPr lang="en-US" altLang="ru-RU" sz="1200" b="1" dirty="0" err="1">
                <a:latin typeface="Arial" pitchFamily="34" charset="0"/>
              </a:rPr>
              <a:t>Shashi</a:t>
            </a:r>
            <a:r>
              <a:rPr lang="en-US" altLang="ru-RU" sz="1200" b="1" dirty="0">
                <a:latin typeface="Arial" pitchFamily="34" charset="0"/>
              </a:rPr>
              <a:t> Gupta, Neeta Jain. Maternal Intensive Care and Near miss Mortality in Obstetrics. J </a:t>
            </a:r>
            <a:r>
              <a:rPr lang="en-US" altLang="ru-RU" sz="1200" b="1" dirty="0" err="1">
                <a:latin typeface="Arial" pitchFamily="34" charset="0"/>
              </a:rPr>
              <a:t>Obstet</a:t>
            </a:r>
            <a:r>
              <a:rPr lang="en-US" altLang="ru-RU" sz="1200" b="1" dirty="0">
                <a:latin typeface="Arial" pitchFamily="34" charset="0"/>
              </a:rPr>
              <a:t> </a:t>
            </a:r>
            <a:r>
              <a:rPr lang="en-US" altLang="ru-RU" sz="1200" b="1" dirty="0" err="1">
                <a:latin typeface="Arial" pitchFamily="34" charset="0"/>
              </a:rPr>
              <a:t>Gynecol</a:t>
            </a:r>
            <a:r>
              <a:rPr lang="en-US" altLang="ru-RU" sz="1200" b="1" dirty="0">
                <a:latin typeface="Arial" pitchFamily="34" charset="0"/>
              </a:rPr>
              <a:t> </a:t>
            </a:r>
            <a:r>
              <a:rPr lang="en-US" altLang="ru-RU" sz="1200" b="1" dirty="0" err="1">
                <a:latin typeface="Arial" pitchFamily="34" charset="0"/>
              </a:rPr>
              <a:t>Ind</a:t>
            </a:r>
            <a:r>
              <a:rPr lang="en-US" altLang="ru-RU" sz="1200" b="1" dirty="0">
                <a:latin typeface="Arial" pitchFamily="34" charset="0"/>
              </a:rPr>
              <a:t> Vol. 54 No 5. 2004. 478-482.</a:t>
            </a:r>
            <a:endParaRPr lang="ru-RU" altLang="ru-RU" sz="1200" b="1" dirty="0">
              <a:latin typeface="Arial" pitchFamily="34" charset="0"/>
            </a:endParaRPr>
          </a:p>
          <a:p>
            <a:pPr marL="171450" indent="-171450" eaLnBrk="1" hangingPunct="1">
              <a:spcBef>
                <a:spcPct val="50000"/>
              </a:spcBef>
              <a:buClr>
                <a:schemeClr val="accent1"/>
              </a:buClr>
              <a:buSzPct val="68000"/>
              <a:buFont typeface="Arial" panose="020B0604020202020204" pitchFamily="34" charset="0"/>
              <a:buChar char="•"/>
            </a:pPr>
            <a:r>
              <a:rPr lang="en-US" altLang="ru-RU" sz="1200" b="1" dirty="0">
                <a:latin typeface="Arial" pitchFamily="34" charset="0"/>
              </a:rPr>
              <a:t>Mantel GD, </a:t>
            </a:r>
            <a:r>
              <a:rPr lang="en-US" altLang="ru-RU" sz="1200" b="1" dirty="0" err="1">
                <a:latin typeface="Arial" pitchFamily="34" charset="0"/>
              </a:rPr>
              <a:t>Buchmonn</a:t>
            </a:r>
            <a:r>
              <a:rPr lang="en-US" altLang="ru-RU" sz="1200" b="1" dirty="0">
                <a:latin typeface="Arial" pitchFamily="34" charset="0"/>
              </a:rPr>
              <a:t> E, Rees H. et al Severe acute maternal morbidity</a:t>
            </a:r>
            <a:r>
              <a:rPr lang="ru-RU" altLang="ru-RU" sz="1200" b="1" dirty="0">
                <a:latin typeface="Arial" pitchFamily="34" charset="0"/>
              </a:rPr>
              <a:t>: </a:t>
            </a:r>
            <a:r>
              <a:rPr lang="en-US" altLang="ru-RU" sz="1200" b="1" dirty="0">
                <a:latin typeface="Arial" pitchFamily="34" charset="0"/>
              </a:rPr>
              <a:t>a pilot study of a definition for a near-miss. Br J </a:t>
            </a:r>
            <a:r>
              <a:rPr lang="en-US" altLang="ru-RU" sz="1200" b="1" dirty="0" err="1">
                <a:latin typeface="Arial" pitchFamily="34" charset="0"/>
              </a:rPr>
              <a:t>Obstet</a:t>
            </a:r>
            <a:r>
              <a:rPr lang="en-US" altLang="ru-RU" sz="1200" b="1" dirty="0">
                <a:latin typeface="Arial" pitchFamily="34" charset="0"/>
              </a:rPr>
              <a:t> </a:t>
            </a:r>
            <a:r>
              <a:rPr lang="en-US" altLang="ru-RU" sz="1200" b="1" dirty="0" err="1">
                <a:latin typeface="Arial" pitchFamily="34" charset="0"/>
              </a:rPr>
              <a:t>Gynecol</a:t>
            </a:r>
            <a:r>
              <a:rPr lang="en-US" altLang="ru-RU" sz="1200" b="1" dirty="0">
                <a:latin typeface="Arial" pitchFamily="34" charset="0"/>
              </a:rPr>
              <a:t> 1998</a:t>
            </a:r>
            <a:r>
              <a:rPr lang="ru-RU" altLang="ru-RU" sz="1200" b="1" dirty="0">
                <a:latin typeface="Arial" pitchFamily="34" charset="0"/>
              </a:rPr>
              <a:t>; </a:t>
            </a:r>
            <a:r>
              <a:rPr lang="en-US" altLang="ru-RU" sz="1200" b="1" dirty="0">
                <a:latin typeface="Arial" pitchFamily="34" charset="0"/>
              </a:rPr>
              <a:t>105</a:t>
            </a:r>
            <a:r>
              <a:rPr lang="ru-RU" altLang="ru-RU" sz="1200" b="1" dirty="0">
                <a:latin typeface="Arial" pitchFamily="34" charset="0"/>
              </a:rPr>
              <a:t>: 985-90</a:t>
            </a:r>
            <a:r>
              <a:rPr lang="en-US" altLang="ru-RU" sz="1200" b="1" dirty="0">
                <a:latin typeface="Arial" pitchFamily="34" charset="0"/>
              </a:rPr>
              <a:t>  </a:t>
            </a:r>
            <a:endParaRPr lang="ru-RU" altLang="ru-RU" sz="1200" b="1" dirty="0"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</a:pPr>
            <a:endParaRPr lang="ru-RU" altLang="ru-RU" sz="12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81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4"/>
          <p:cNvSpPr txBox="1">
            <a:spLocks noChangeArrowheads="1"/>
          </p:cNvSpPr>
          <p:nvPr/>
        </p:nvSpPr>
        <p:spPr bwMode="auto">
          <a:xfrm>
            <a:off x="1285875" y="1143000"/>
            <a:ext cx="657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26627" name="Picture 5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6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7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8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9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0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1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3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4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15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14301" y="476672"/>
            <a:ext cx="8815388" cy="7078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Критерии «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near miss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WHO (2009)</a:t>
            </a:r>
            <a:endParaRPr lang="ru-RU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Всемирная </a:t>
            </a:r>
            <a:r>
              <a:rPr lang="ru-RU" dirty="0">
                <a:latin typeface="Arial" pitchFamily="34" charset="0"/>
                <a:cs typeface="Arial" pitchFamily="34" charset="0"/>
              </a:rPr>
              <a:t>организация здравоохранения (ВОЗ) недавно определила «</a:t>
            </a:r>
            <a:r>
              <a:rPr lang="en-US" dirty="0">
                <a:latin typeface="Arial" pitchFamily="34" charset="0"/>
                <a:cs typeface="Arial" pitchFamily="34" charset="0"/>
              </a:rPr>
              <a:t>Near miss</a:t>
            </a:r>
            <a:r>
              <a:rPr lang="ru-RU" dirty="0">
                <a:latin typeface="Arial" pitchFamily="34" charset="0"/>
                <a:cs typeface="Arial" pitchFamily="34" charset="0"/>
              </a:rPr>
              <a:t>», для описания состояния женщины, которая едва не погибла, но выжила во время беременности, родов или до 42-й дня послеродового периода.</a:t>
            </a:r>
          </a:p>
          <a:p>
            <a:pPr>
              <a:defRPr/>
            </a:pPr>
            <a:endParaRPr lang="ru-RU" b="1" dirty="0"/>
          </a:p>
          <a:p>
            <a:pPr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Основные лабораторные критерии (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laboratory based criteria)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PaO</a:t>
            </a:r>
            <a:r>
              <a:rPr lang="en-US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dirty="0">
                <a:latin typeface="Arial" pitchFamily="34" charset="0"/>
                <a:cs typeface="Arial" pitchFamily="34" charset="0"/>
              </a:rPr>
              <a:t>/FiO</a:t>
            </a:r>
            <a:r>
              <a:rPr lang="en-US" baseline="-25000" dirty="0">
                <a:latin typeface="Arial" pitchFamily="34" charset="0"/>
                <a:cs typeface="Arial" pitchFamily="34" charset="0"/>
              </a:rPr>
              <a:t>2 </a:t>
            </a:r>
            <a:r>
              <a:rPr lang="en-US" dirty="0">
                <a:latin typeface="Arial" pitchFamily="34" charset="0"/>
                <a:cs typeface="Arial" pitchFamily="34" charset="0"/>
              </a:rPr>
              <a:t>&lt;200 mmHg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dirty="0" err="1">
                <a:latin typeface="Arial" pitchFamily="34" charset="0"/>
                <a:cs typeface="Arial" pitchFamily="34" charset="0"/>
              </a:rPr>
              <a:t>Креатинин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≥3.5 mg/dl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Общий билирубин</a:t>
            </a:r>
            <a:r>
              <a:rPr lang="en-US" dirty="0">
                <a:latin typeface="Arial" pitchFamily="34" charset="0"/>
                <a:cs typeface="Arial" pitchFamily="34" charset="0"/>
              </a:rPr>
              <a:t>&gt;6.0 mg/dl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Снижение </a:t>
            </a:r>
            <a:r>
              <a:rPr lang="en-US" dirty="0">
                <a:latin typeface="Arial" pitchFamily="34" charset="0"/>
                <a:cs typeface="Arial" pitchFamily="34" charset="0"/>
              </a:rPr>
              <a:t>pH &lt;7.1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Снижение тромбоцитов</a:t>
            </a:r>
            <a:r>
              <a:rPr lang="en-US" dirty="0">
                <a:latin typeface="Arial" pitchFamily="34" charset="0"/>
                <a:cs typeface="Arial" pitchFamily="34" charset="0"/>
              </a:rPr>
              <a:t> &lt;50,000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Критерии при ведении пациентки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(management criteria)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Использование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вазоактивных</a:t>
            </a:r>
            <a:r>
              <a:rPr lang="ru-RU" dirty="0">
                <a:latin typeface="Arial" pitchFamily="34" charset="0"/>
                <a:cs typeface="Arial" pitchFamily="34" charset="0"/>
              </a:rPr>
              <a:t> препаратов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dirty="0" err="1">
                <a:latin typeface="Arial" pitchFamily="34" charset="0"/>
                <a:cs typeface="Arial" pitchFamily="34" charset="0"/>
              </a:rPr>
              <a:t>Гистерэктомия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Трансфузия крови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ИВЛ</a:t>
            </a:r>
            <a:r>
              <a:rPr lang="en-US" dirty="0">
                <a:latin typeface="Arial" pitchFamily="34" charset="0"/>
                <a:cs typeface="Arial" pitchFamily="34" charset="0"/>
              </a:rPr>
              <a:t>≥ 1 h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Гемодиализ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Сердечно-легочная реанимация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en-US" sz="1200" dirty="0"/>
              <a:t>Say L, Souza JP, </a:t>
            </a:r>
            <a:r>
              <a:rPr lang="en-US" sz="1200" dirty="0" err="1"/>
              <a:t>Pattinson</a:t>
            </a:r>
            <a:r>
              <a:rPr lang="en-US" sz="1200" dirty="0"/>
              <a:t> RC. WHO working group on Maternal Mortality and Morbidity classifications. Maternal near miss - towards a standard tool for monitoring quality of maternal health care. Best </a:t>
            </a:r>
            <a:r>
              <a:rPr lang="en-US" sz="1200" dirty="0" err="1"/>
              <a:t>Pract</a:t>
            </a:r>
            <a:r>
              <a:rPr lang="en-US" sz="1200" dirty="0"/>
              <a:t> Res </a:t>
            </a:r>
            <a:r>
              <a:rPr lang="en-US" sz="1200" dirty="0" err="1"/>
              <a:t>Clin</a:t>
            </a:r>
            <a:r>
              <a:rPr lang="en-US" sz="1200" dirty="0"/>
              <a:t> </a:t>
            </a:r>
            <a:r>
              <a:rPr lang="en-US" sz="1200" dirty="0" err="1"/>
              <a:t>Obstet</a:t>
            </a:r>
            <a:r>
              <a:rPr lang="en-US" sz="1200" dirty="0"/>
              <a:t> </a:t>
            </a:r>
            <a:r>
              <a:rPr lang="en-US" sz="1200" dirty="0" err="1"/>
              <a:t>Gynaecol</a:t>
            </a:r>
            <a:r>
              <a:rPr lang="en-US" sz="1200" dirty="0"/>
              <a:t>. 2009;23(3):287–96. </a:t>
            </a:r>
            <a:r>
              <a:rPr lang="en-US" sz="1200" dirty="0" err="1"/>
              <a:t>doi</a:t>
            </a:r>
            <a:r>
              <a:rPr lang="en-US" sz="1200" dirty="0"/>
              <a:t>: 10.1016/j.bpobgyn.2009.01.007. </a:t>
            </a:r>
          </a:p>
          <a:p>
            <a:pPr>
              <a:defRPr/>
            </a:pPr>
            <a:r>
              <a:rPr lang="en-US" sz="1200" dirty="0"/>
              <a:t>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732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/>
          </p:cNvSpPr>
          <p:nvPr>
            <p:ph type="body" idx="1"/>
          </p:nvPr>
        </p:nvSpPr>
        <p:spPr>
          <a:xfrm>
            <a:off x="457200" y="836613"/>
            <a:ext cx="8229600" cy="5545137"/>
          </a:xfrm>
        </p:spPr>
        <p:txBody>
          <a:bodyPr/>
          <a:lstStyle/>
          <a:p>
            <a:pPr algn="ctr" eaLnBrk="1" hangingPunct="1">
              <a:buFont typeface="Wingdings 3" pitchFamily="18" charset="2"/>
              <a:buNone/>
            </a:pPr>
            <a:r>
              <a:rPr lang="ru-RU" altLang="ru-RU" b="1" dirty="0" smtClean="0">
                <a:latin typeface="Arial" pitchFamily="34" charset="0"/>
              </a:rPr>
              <a:t>Соотношение «</a:t>
            </a:r>
            <a:r>
              <a:rPr lang="en-US" altLang="ru-RU" b="1" dirty="0" smtClean="0">
                <a:latin typeface="Arial" pitchFamily="34" charset="0"/>
              </a:rPr>
              <a:t>Near miss</a:t>
            </a:r>
            <a:r>
              <a:rPr lang="ru-RU" altLang="ru-RU" b="1" dirty="0" smtClean="0">
                <a:latin typeface="Arial" pitchFamily="34" charset="0"/>
              </a:rPr>
              <a:t>»: материнская смертность различается по регионам</a:t>
            </a:r>
            <a:r>
              <a:rPr lang="ru-RU" altLang="ru-RU" dirty="0" smtClean="0">
                <a:latin typeface="Arial" pitchFamily="34" charset="0"/>
              </a:rPr>
              <a:t> </a:t>
            </a:r>
          </a:p>
          <a:p>
            <a:pPr eaLnBrk="1" hangingPunct="1">
              <a:buFont typeface="Wingdings 3" pitchFamily="18" charset="2"/>
              <a:buNone/>
            </a:pPr>
            <a:endParaRPr lang="ru-RU" altLang="ru-RU" dirty="0" smtClean="0">
              <a:latin typeface="Arial" pitchFamily="34" charset="0"/>
            </a:endParaRPr>
          </a:p>
          <a:p>
            <a:pPr eaLnBrk="1" hangingPunct="1">
              <a:buFont typeface="Wingdings 3" pitchFamily="18" charset="2"/>
              <a:buNone/>
            </a:pPr>
            <a:endParaRPr lang="ru-RU" altLang="ru-RU" dirty="0" smtClean="0">
              <a:latin typeface="Arial" pitchFamily="34" charset="0"/>
            </a:endParaRPr>
          </a:p>
          <a:p>
            <a:pPr eaLnBrk="1" hangingPunct="1"/>
            <a:r>
              <a:rPr lang="ru-RU" altLang="ru-RU" dirty="0" smtClean="0">
                <a:latin typeface="Arial" pitchFamily="34" charset="0"/>
              </a:rPr>
              <a:t>Претория, Южная Африка 1: 5</a:t>
            </a:r>
          </a:p>
          <a:p>
            <a:pPr eaLnBrk="1" hangingPunct="1"/>
            <a:r>
              <a:rPr lang="ru-RU" altLang="ru-RU" dirty="0" smtClean="0">
                <a:latin typeface="Arial" pitchFamily="34" charset="0"/>
              </a:rPr>
              <a:t>Джайпур, Индия 1: 6</a:t>
            </a:r>
          </a:p>
          <a:p>
            <a:pPr eaLnBrk="1" hangingPunct="1"/>
            <a:r>
              <a:rPr lang="ru-RU" altLang="ru-RU" dirty="0" smtClean="0">
                <a:latin typeface="Arial" pitchFamily="34" charset="0"/>
              </a:rPr>
              <a:t>Франция 1:19</a:t>
            </a:r>
          </a:p>
          <a:p>
            <a:pPr eaLnBrk="1" hangingPunct="1"/>
            <a:r>
              <a:rPr lang="ru-RU" altLang="ru-RU" dirty="0" smtClean="0">
                <a:latin typeface="Arial" pitchFamily="34" charset="0"/>
              </a:rPr>
              <a:t>Шотландия 1:28 </a:t>
            </a:r>
          </a:p>
          <a:p>
            <a:pPr eaLnBrk="1" hangingPunct="1"/>
            <a:r>
              <a:rPr lang="ru-RU" altLang="ru-RU" dirty="0" smtClean="0">
                <a:latin typeface="Arial" pitchFamily="34" charset="0"/>
              </a:rPr>
              <a:t>Лондон 1:118</a:t>
            </a:r>
          </a:p>
          <a:p>
            <a:pPr eaLnBrk="1" hangingPunct="1">
              <a:buFont typeface="Wingdings 3" pitchFamily="18" charset="2"/>
              <a:buNone/>
            </a:pPr>
            <a:r>
              <a:rPr lang="ru-RU" altLang="ru-RU" dirty="0" smtClean="0">
                <a:latin typeface="Arial" pitchFamily="34" charset="0"/>
              </a:rPr>
              <a:t> </a:t>
            </a:r>
            <a:r>
              <a:rPr lang="en-US" altLang="ru-RU" sz="1200" b="1" dirty="0" err="1" smtClean="0"/>
              <a:t>Anju</a:t>
            </a:r>
            <a:r>
              <a:rPr lang="en-US" altLang="ru-RU" sz="1200" b="1" dirty="0" smtClean="0"/>
              <a:t> </a:t>
            </a:r>
            <a:r>
              <a:rPr lang="en-US" altLang="ru-RU" sz="1200" b="1" dirty="0" err="1" smtClean="0"/>
              <a:t>Taly</a:t>
            </a:r>
            <a:r>
              <a:rPr lang="en-US" altLang="ru-RU" sz="1200" b="1" dirty="0" smtClean="0"/>
              <a:t>, </a:t>
            </a:r>
            <a:r>
              <a:rPr lang="en-US" altLang="ru-RU" sz="1200" b="1" dirty="0" err="1" smtClean="0"/>
              <a:t>Shashi</a:t>
            </a:r>
            <a:r>
              <a:rPr lang="en-US" altLang="ru-RU" sz="1200" b="1" dirty="0" smtClean="0"/>
              <a:t> Gupta, Neeta Jain. Maternal Intensive Care and Near miss Mortality in Obstetrics. J </a:t>
            </a:r>
            <a:r>
              <a:rPr lang="en-US" altLang="ru-RU" sz="1200" b="1" dirty="0" err="1" smtClean="0"/>
              <a:t>Obstet</a:t>
            </a:r>
            <a:r>
              <a:rPr lang="en-US" altLang="ru-RU" sz="1200" b="1" dirty="0" smtClean="0"/>
              <a:t> </a:t>
            </a:r>
            <a:r>
              <a:rPr lang="en-US" altLang="ru-RU" sz="1200" b="1" dirty="0" err="1" smtClean="0"/>
              <a:t>Gynecol</a:t>
            </a:r>
            <a:r>
              <a:rPr lang="en-US" altLang="ru-RU" sz="1200" b="1" dirty="0" smtClean="0"/>
              <a:t> </a:t>
            </a:r>
            <a:r>
              <a:rPr lang="en-US" altLang="ru-RU" sz="1200" b="1" dirty="0" err="1" smtClean="0"/>
              <a:t>Ind</a:t>
            </a:r>
            <a:r>
              <a:rPr lang="en-US" altLang="ru-RU" sz="1200" b="1" dirty="0" smtClean="0"/>
              <a:t> Vol. 54 No 5. 2004. 478-482.</a:t>
            </a:r>
            <a:endParaRPr lang="ru-RU" altLang="ru-RU" sz="1200" b="1" dirty="0" smtClean="0"/>
          </a:p>
          <a:p>
            <a:pPr eaLnBrk="1" hangingPunct="1">
              <a:buFont typeface="Wingdings 3" pitchFamily="18" charset="2"/>
              <a:buNone/>
            </a:pPr>
            <a:endParaRPr lang="ru-RU" altLang="ru-RU" sz="1200" dirty="0" smtClean="0">
              <a:latin typeface="Arial" pitchFamily="34" charset="0"/>
            </a:endParaRPr>
          </a:p>
          <a:p>
            <a:pPr eaLnBrk="1" hangingPunct="1"/>
            <a:endParaRPr lang="ru-RU" altLang="ru-RU" sz="1200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63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Rot="1" noChangeArrowheads="1"/>
          </p:cNvSpPr>
          <p:nvPr>
            <p:ph idx="4294967295"/>
          </p:nvPr>
        </p:nvSpPr>
        <p:spPr>
          <a:xfrm>
            <a:off x="571500" y="3500438"/>
            <a:ext cx="8215313" cy="3114675"/>
          </a:xfrm>
        </p:spPr>
        <p:txBody>
          <a:bodyPr lIns="45720" rIns="45720"/>
          <a:lstStyle/>
          <a:p>
            <a:pPr marL="0" indent="-273050" eaLnBrk="1" hangingPunct="1">
              <a:spcBef>
                <a:spcPct val="0"/>
              </a:spcBef>
              <a:buFont typeface="Wingdings 3" pitchFamily="18" charset="2"/>
              <a:buNone/>
            </a:pPr>
            <a:r>
              <a:rPr lang="ru-RU" altLang="ru-RU" sz="2300" b="1" dirty="0" smtClean="0">
                <a:latin typeface="Arial Narrow" pitchFamily="34" charset="0"/>
              </a:rPr>
              <a:t>В РФ уровень и структура материнской смертности существенно различается по федеральным округам. </a:t>
            </a:r>
            <a:endParaRPr lang="en-US" altLang="ru-RU" sz="2300" b="1" dirty="0" smtClean="0">
              <a:latin typeface="Arial Narrow" pitchFamily="34" charset="0"/>
            </a:endParaRPr>
          </a:p>
          <a:p>
            <a:pPr marL="0" indent="-273050" eaLnBrk="1" hangingPunct="1">
              <a:spcBef>
                <a:spcPct val="0"/>
              </a:spcBef>
              <a:buFont typeface="Wingdings 3" pitchFamily="18" charset="2"/>
              <a:buNone/>
            </a:pPr>
            <a:endParaRPr lang="en-US" altLang="ru-RU" sz="2300" b="1" dirty="0" smtClean="0">
              <a:latin typeface="Arial Narrow" pitchFamily="34" charset="0"/>
            </a:endParaRPr>
          </a:p>
          <a:p>
            <a:pPr marL="0" indent="-273050" algn="r" eaLnBrk="1" hangingPunct="1">
              <a:spcBef>
                <a:spcPct val="0"/>
              </a:spcBef>
              <a:buFont typeface="Arial" pitchFamily="34" charset="0"/>
              <a:buNone/>
            </a:pPr>
            <a:endParaRPr lang="ru-RU" altLang="ru-RU" sz="1600" b="1" dirty="0" smtClean="0">
              <a:latin typeface="Arial Narrow" pitchFamily="34" charset="0"/>
            </a:endParaRPr>
          </a:p>
          <a:p>
            <a:pPr marL="0" indent="-273050" algn="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altLang="ru-RU" sz="1600" b="1" dirty="0" smtClean="0">
                <a:latin typeface="Arial Narrow" pitchFamily="34" charset="0"/>
              </a:rPr>
              <a:t>Филиппов О.С., 2009 </a:t>
            </a:r>
          </a:p>
          <a:p>
            <a:pPr marL="0" indent="-273050" algn="r" eaLnBrk="1" hangingPunct="1">
              <a:spcBef>
                <a:spcPct val="0"/>
              </a:spcBef>
            </a:pPr>
            <a:endParaRPr lang="ru-RU" altLang="ru-RU" sz="1600" b="1" dirty="0" smtClean="0">
              <a:latin typeface="Arial Narrow" pitchFamily="34" charset="0"/>
            </a:endParaRPr>
          </a:p>
        </p:txBody>
      </p:sp>
      <p:sp>
        <p:nvSpPr>
          <p:cNvPr id="37891" name="TextBox 7"/>
          <p:cNvSpPr txBox="1">
            <a:spLocks noChangeArrowheads="1"/>
          </p:cNvSpPr>
          <p:nvPr/>
        </p:nvSpPr>
        <p:spPr bwMode="auto">
          <a:xfrm>
            <a:off x="539552" y="980728"/>
            <a:ext cx="831869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Материнская смертность (МС) </a:t>
            </a:r>
            <a:r>
              <a:rPr lang="ru-RU" altLang="ru-RU" sz="2400" b="1" dirty="0">
                <a:latin typeface="Arial Narrow" pitchFamily="34" charset="0"/>
                <a:cs typeface="Arial" pitchFamily="34" charset="0"/>
              </a:rPr>
              <a:t>является одним из наиболее важных и комплексных критериев оценки социально-экономических, политических и экологических факторов, воздействующих на состояние здоровья населения.</a:t>
            </a:r>
            <a:endParaRPr lang="en-US" altLang="ru-RU" sz="2400" b="1" dirty="0">
              <a:latin typeface="Arial Narrow" pitchFamily="34" charset="0"/>
              <a:cs typeface="Arial" pitchFamily="34" charset="0"/>
            </a:endParaRPr>
          </a:p>
          <a:p>
            <a:pPr eaLnBrk="1" hangingPunct="1"/>
            <a:r>
              <a:rPr lang="ru-RU" altLang="ru-RU" sz="2400" b="1" dirty="0">
                <a:latin typeface="Arial Narrow" pitchFamily="34" charset="0"/>
                <a:cs typeface="Arial" pitchFamily="34" charset="0"/>
              </a:rPr>
              <a:t>Это один из самых интегрированных показателей репродуктивного здоровья населения.</a:t>
            </a:r>
          </a:p>
          <a:p>
            <a:pPr eaLnBrk="1" hangingPunct="1"/>
            <a:endParaRPr lang="ru-RU" altLang="ru-RU" sz="2400" b="1" dirty="0">
              <a:latin typeface="Arial Narrow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849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shootistar.org.ua/wp-content/uploads/2012/09/%D0%B1%D0%B8%D0%B79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6892297" cy="385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75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064896" cy="79208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Near miss\</a:t>
            </a:r>
            <a:r>
              <a:rPr lang="ru-RU" sz="3200" dirty="0" smtClean="0"/>
              <a:t>материнская смертность в СФО</a:t>
            </a:r>
            <a:endParaRPr lang="ru-RU" sz="32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6661719"/>
              </p:ext>
            </p:extLst>
          </p:nvPr>
        </p:nvGraphicFramePr>
        <p:xfrm>
          <a:off x="0" y="1844824"/>
          <a:ext cx="9144000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6446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Near miss</a:t>
            </a:r>
            <a:r>
              <a:rPr lang="ru-RU" dirty="0" smtClean="0"/>
              <a:t> СФО </a:t>
            </a:r>
            <a:r>
              <a:rPr lang="en-US" dirty="0" smtClean="0"/>
              <a:t> (</a:t>
            </a:r>
            <a:r>
              <a:rPr lang="ru-RU" dirty="0" smtClean="0"/>
              <a:t>2014)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МС СФО (2014)</a:t>
            </a:r>
            <a:endParaRPr lang="ru-RU" dirty="0"/>
          </a:p>
        </p:txBody>
      </p:sp>
      <p:graphicFrame>
        <p:nvGraphicFramePr>
          <p:cNvPr id="9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4366110"/>
              </p:ext>
            </p:extLst>
          </p:nvPr>
        </p:nvGraphicFramePr>
        <p:xfrm>
          <a:off x="4067944" y="1249362"/>
          <a:ext cx="4308921" cy="4980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841880"/>
              </p:ext>
            </p:extLst>
          </p:nvPr>
        </p:nvGraphicFramePr>
        <p:xfrm>
          <a:off x="107505" y="1249362"/>
          <a:ext cx="4309048" cy="5492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9919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827584" y="404664"/>
            <a:ext cx="7632848" cy="89838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Отличие структуры МС и критических состояний в СФО  в 2014г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427598" y="332656"/>
            <a:ext cx="3988954" cy="1533456"/>
          </a:xfrm>
        </p:spPr>
        <p:txBody>
          <a:bodyPr/>
          <a:lstStyle/>
          <a:p>
            <a:pPr algn="ctr"/>
            <a:r>
              <a:rPr lang="en-US" dirty="0" smtClean="0"/>
              <a:t>Near miss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179512" y="2174874"/>
            <a:ext cx="3672408" cy="2202389"/>
          </a:xfrm>
        </p:spPr>
        <p:txBody>
          <a:bodyPr>
            <a:normAutofit/>
          </a:bodyPr>
          <a:lstStyle/>
          <a:p>
            <a:r>
              <a:rPr lang="ru-RU" dirty="0" err="1" smtClean="0"/>
              <a:t>Преэклампсия</a:t>
            </a:r>
            <a:r>
              <a:rPr lang="ru-RU" dirty="0" smtClean="0"/>
              <a:t> – 25%*</a:t>
            </a:r>
          </a:p>
          <a:p>
            <a:r>
              <a:rPr lang="ru-RU" dirty="0" smtClean="0"/>
              <a:t>Гипотония – 22%*</a:t>
            </a:r>
          </a:p>
          <a:p>
            <a:r>
              <a:rPr lang="ru-RU" dirty="0" err="1" smtClean="0"/>
              <a:t>Отслойка+предлежание</a:t>
            </a:r>
            <a:r>
              <a:rPr lang="ru-RU" dirty="0" smtClean="0"/>
              <a:t> - 23%</a:t>
            </a:r>
          </a:p>
          <a:p>
            <a:r>
              <a:rPr lang="ru-RU" dirty="0" smtClean="0"/>
              <a:t>Сепсис – 5%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4644008" y="620688"/>
            <a:ext cx="4042792" cy="1554186"/>
          </a:xfrm>
        </p:spPr>
        <p:txBody>
          <a:bodyPr/>
          <a:lstStyle/>
          <a:p>
            <a:pPr algn="ctr"/>
            <a:r>
              <a:rPr lang="ru-RU" dirty="0" smtClean="0"/>
              <a:t>Материнская смертность</a:t>
            </a:r>
            <a:endParaRPr lang="ru-RU" dirty="0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00600" y="2174875"/>
            <a:ext cx="3886200" cy="3951288"/>
          </a:xfrm>
        </p:spPr>
        <p:txBody>
          <a:bodyPr/>
          <a:lstStyle/>
          <a:p>
            <a:r>
              <a:rPr lang="ru-RU" dirty="0" smtClean="0"/>
              <a:t>Эмболия – 29%*</a:t>
            </a:r>
          </a:p>
          <a:p>
            <a:r>
              <a:rPr lang="ru-RU" dirty="0" smtClean="0"/>
              <a:t>ЭГЗ – 21%*</a:t>
            </a:r>
          </a:p>
          <a:p>
            <a:r>
              <a:rPr lang="ru-RU" dirty="0" err="1" smtClean="0"/>
              <a:t>Отслойка+предлежание</a:t>
            </a:r>
            <a:r>
              <a:rPr lang="ru-RU" dirty="0" smtClean="0"/>
              <a:t> – 18%</a:t>
            </a:r>
          </a:p>
          <a:p>
            <a:r>
              <a:rPr lang="ru-RU" dirty="0" smtClean="0"/>
              <a:t>Аборт - 14%*</a:t>
            </a:r>
            <a:endParaRPr lang="ru-RU" dirty="0"/>
          </a:p>
        </p:txBody>
      </p:sp>
      <p:pic>
        <p:nvPicPr>
          <p:cNvPr id="1028" name="Picture 4" descr="http://korsar-r.ru/shop/img_large/23367.jpg?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609301"/>
            <a:ext cx="1873916" cy="2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85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Материнские потери: что определяет исход</a:t>
            </a:r>
            <a:r>
              <a:rPr lang="en-US" dirty="0" smtClean="0"/>
              <a:t>?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2060848"/>
            <a:ext cx="4848427" cy="36363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3293368"/>
            <a:ext cx="1944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+mj-lt"/>
              </a:rPr>
              <a:t>Погибшие</a:t>
            </a:r>
          </a:p>
          <a:p>
            <a:pPr algn="ctr"/>
            <a:endParaRPr lang="ru-RU" sz="28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16170" y="3293368"/>
            <a:ext cx="19203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+mj-lt"/>
              </a:rPr>
              <a:t>«Едва не погибшие»</a:t>
            </a:r>
          </a:p>
          <a:p>
            <a:pPr algn="ctr"/>
            <a:endParaRPr lang="ru-RU" sz="28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678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975" y="620688"/>
            <a:ext cx="8656512" cy="936104"/>
          </a:xfrm>
        </p:spPr>
        <p:txBody>
          <a:bodyPr>
            <a:noAutofit/>
          </a:bodyPr>
          <a:lstStyle/>
          <a:p>
            <a:r>
              <a:rPr lang="ru-RU" sz="3200" b="1" dirty="0">
                <a:cs typeface="Arial" panose="020B0604020202020204" pitchFamily="34" charset="0"/>
              </a:rPr>
              <a:t>Время года рождения погибших женщин и </a:t>
            </a:r>
            <a:r>
              <a:rPr lang="ru-RU" sz="3200" b="1" dirty="0" smtClean="0">
                <a:cs typeface="Arial" panose="020B0604020202020204" pitchFamily="34" charset="0"/>
              </a:rPr>
              <a:t>«едва не погибших»</a:t>
            </a:r>
            <a:endParaRPr lang="ru-RU" sz="3200" b="1" dirty="0">
              <a:cs typeface="Arial" panose="020B0604020202020204" pitchFamily="34" charset="0"/>
            </a:endParaRPr>
          </a:p>
        </p:txBody>
      </p:sp>
      <p:sp>
        <p:nvSpPr>
          <p:cNvPr id="3" name="AutoShape 2" descr="data:image/jpeg;base64,/9j/4AAQSkZJRgABAQAAAQABAAD/2wCEAAkGBxQTEhUUExMWFRUXFhgaFxgYGRoYHhgZGhcYGBwYGBsaHCggGBolHBwaIjEhJSkrLi4uGR8zODMsNygtLisBCgoKDg0OFA8QFywcHBwsLCwsLCwsLCwsLCwsLCwsLCwsLCwsLCwsLCwsLCwsLCwsLCwsLCwsLCwsLCwsLCwsLP/AABEIAMkA+wMBIgACEQEDEQH/xAAbAAACAwEBAQAAAAAAAAAAAAAEBQIDBgEAB//EADoQAAECBAQEBAQGAgIBBQAAAAECEQADITEEEkFRBSJhcROBkaEGMrHwFEJSwdHhI/FicoIVMzSSsv/EABgBAQEBAQEAAAAAAAAAAAAAAAABAgME/8QAGhEBAQEBAAMAAAAAAAAAAAAAABEBAhIhMf/aAAwDAQACEQMRAD8A0AWSbFna13iaV5mDBgX86VB0MDypRWiig7gAkAAAuCSGo1IvXKRLUopWVGlFbdC2np3jTJzh5j/lPnHFztP3A/eBcBOFb3te/WL8hzXyjqd3o3lGuviZntfLTaoD/f33gfFqJzMeUi5PTYEEn7ePTMijdRLCosN3p7e8US8TklKStjzZUtW4FQ4tqDtWMNEsqSXSHJBSQFFxmLC4JJBFiC5cNFRnKSwNgajuwr6P5wZjsGSygXcHd6HU6GsLMQggsaEFh1DXG4/mAbYfirJqsAOzB3pdyLQxWSZaVp+UgF8zlsoO7F+m8ZeRw4rNDyFjWjEdGqzA0v00epnFMsSmASkMlgzBJLU7H7aIIoSlvRum/eLhOLPpYn0NetfaBVhRUyQA6bk0DEDXWvsOkEGWkJYnMXsCTqK9T+xiquOIqGc/fvHPBYirPVj3Dew9DAIULvlve/tBBCUoCjmsoqejBie/nAH4ZJzEpSQ6md6E0sDYQTPxBQkmtHcVJN7UO3S0JJGMKUlVRU5XLkAfpewo7f8AKJYfFDFnKl8oyhSrhTKzMmocggVqLCsQHzJpSr58wAFWqxAOx9Hi+SsLVm0oPIX7PHZXBAxSSqh3Gtbt+3SkFy+HkElNhWmtbN6xcQUmU6bUiWWK0S1uxDUrrqKDa8EZTtHfjqsdYrCYsEnrHGjyJlSGJt66CJ33PhnKCkRFotLm/n/cRaN87cZ3EGjjRZljjRpFbRxosaIkQRAiOERMiOEQFZEcaJkRFoD5uviBKgAAA3NcktY+doPGJ1NAAoMLBg6Wb07CE2Fl3JBBNn2H5TQDXyfW8EJmEskOqrkAEgaB23tHmjse8PmqBelqktS+nf8AaGsnEhSiDu+4qOh7iEuFUwbs4YBz+9rxPMUkmw6bbNDdIaY9LsUDKKBkh2DWuKCrRRiuYgF2AsNCahyx6eggOQoKWMxLUfTV97f3FgxFTRmdx2LgftGGlpTlarlnDFx5l6Oz7wNxeY5qBpS4FfUX9xEZM8k5lVzEn2oBtb6RHGYjMCkczEVIIYg6+TiAvwWHUsFRQQm9LHS7ecG4fBJIZzWlSTobbPeEGCnLUpTFRASCXPKLsSPNTPSh1to8LMSsB1BJdwBQmoejvdx1rsYADi07wvDI+R+YuWSClTFiGJJGp/qzhyFTQo5SAASoqcOWdkuHVcB7aO4YEY2dn5GT4YAIObNzi6VIKaMbF8zsekULxJBYChBHuS5+vlFw0LIwQQQCoqLAuWq4erUHbRovGJchAF6VIYJuVVH1epbWnMZMIw5mLyhCKO9dQGFqkgekZzDYeZiFc6T4dGSPzhtdkVt50gG/xBgCtAMhSSHDoI0LglSg+YZgKADY3iXA+FTCR/kUSiwDy0joAntv9I4FgkAEAVSnoHcUFwHtGi4VPCQEoPMpyyionKKlQZgwe7AGAdZyUKNAaVd/pqKx5E1ixJpvWnXW2piqTKLkqKRW22r7PActbFvmVUmoZra/dYB2VMCoJVW/9fflEEzk9SdqW7QuM1lDKWNCl3qOvax7GLMNh85cFQ1vQMQaOAekQFrUGcdf4jyLlrmrb/bGKsRMKDbTdgdDpf8AmJy9xU0b7eLUXVtbyqf4EeEqlK+0DOoFipJJfUFm3jxWXt30+zfrSL5biRes+n39+keUgebxFCw4Bp3b70jxmAVdth+7doZ1uG4rUGiJixcRj0ZrnuIGImJkRExaiJiMTMRgPl8qUr5RWtO9RBmGkhNBluKkJIJubg+cOZYlhmSBSovqavrreCJCUEkpTXsTptXaPNXYLhcIRRKjoO9CWb7fvDiZw95WVySDQqZwHsKUpE8JlNMrDbTeg8+kHiOmZms6yqsKrm6e/wB0hbxDFlLFSykAso3BBKgHFGYm5pvaNriZbgsW9O8ZDjchS0qQQCCGaybjmoA7gM7VHk3PrI1mrMwKSA4NKP8AbtQQKtJ3LbszHfc06Qv4TImuEh1gLXp8gypWlFA1OcdKPvDHiWCXLSlSnAUSH0ZgoHShJp28oyqrAqbxQmrgdPzJrqaOT3EWS+FgFKUzVlebxVFsrl6JLCtn6gIrvR8NIUubNuUBIBUwBSTTlf5lFlsCGdnBF3IxbuUpqXdySBTTQBrPtASE8Amna5dVnPb7vHpqSEMwCyTqaMbDRX90eOSZSqKKQQWU4apLUd6aX8tYC4vi5kgDLLUpRUjKAHpmehZg9Ktp3EXAXNwq8UUiY4koWolFRmUFK0NmLgO71tQmzE4ZcskpLIAALaM7AtY76fSH3AsOQkBRSVMM2V2f8wGpAIvGZncQ8ZQlyhnaswvqSbahRBTRq5ekUDrmUIQ2dqOfr6w+4Nw5ICVrTmUKhTuSTUW0A0LsWZrQDw/hqWq+agckGuzNqN4fBLAUr3iDkzEBIIAADMNhpaAE4vmKieY2ua/sNoniBU6dXgDBSCtSgCkMpiSbOAvSuppeAOlzCVULbbU08x+8OMHOIJ/SaipIGpYO3tHsHIlAgpAcNVLm4Bsou/SrdDBU+U5zAA9Lc1661/bziBf+NmLLJSFJJJzBqBhRTihNXtbTWE6eUsEkAguXNCFB7G6WGu4gwgAmgAyhz37W8t4rw3C0rqTm6hVANqMfV6ewWBSiArKSAHHMaWo6hW/teJTZwBKiRYXDgMWLCKZmEWn5FSyCbrLumoIFHH3WKMSiii4HLbW6C4pUM9faAvTjEkhnfTNUtX0/iLETHLkVqO/Qfephfg1hgnM6lOd2oVs7D8oduukWpnZiljyEdwKEsb9R5PrFQ2QQzUiCkxXJIBYuKBtqxMTKn71jfOxNxExFokY4Y61iIERxokYjCpGQSMoYlxprrUdNP6iMycm+jVcMRZrcvaKcHiBQ1ISA9NhVhqNfPtFSZJWpyQknQWegFqvX6bR53U0w88qUK9fXtDiTP8/3hXgMCUBmGZTV75sx7M220FqlZcrEEuLEHXRoZsIN8UWvA0/CBRzC/wCaxB6c1HYm8UzTlLKBdx2Or/fWKcHig/MDmbpQeetrDWLaQ3kJSkMkZXIJBFSepJcg2rpFi1jKRfTceYtaBE4h7CtnuQwdmrW0SJCaZwCb8pLjodn/AJjDRfw7DKUuYsF0BaijPRmCUEJBPKnMCp9cxJekWYTCpIUyFFLO1NKcqgdiW8tDBuGSCEsxA1BZhVzQ7/WJYMFKcoLCjM9bk9rs9zUm8BGVh0oplJayta2ygVtRtGGsWcVkeIkcoCgcwKhYhwDWgNTHVzi9GrZzfsLvvBsmorUih9C5As/kLwVjcdNnIKJct80ygVUUYhRGzW3tvDjB8Fl4dKUyyQABmUGdR/MpW5LCnbQQ5mScxr5OAWbQ+RMWTZAUljqz6ebi1W6xqpCLCSUuTUJNK6inX7eLpgawdhppB+R3aoIuA+V7UDtp5R3DYVmzDmBqXP7d/aMhMpBUSkoKSEkgs4LHKe1TrsTpACcBNBUsoZLO6iwGVIc/M7s2ka/KkqIbMSCbUqoHTqEv27xXi1hQKSA4DO+U36EdfXrFAHBeIJDvQJT+cfNc0rQXPn1gwTlF1E3tsHIb2r5GEMuWEk0y1+U/7c6a6XtBq5xC0t8yUuTTRKlEbDbzgC+JTHTYKzKqHszijDVwa0oRAsmYJaCCcyiXAc/KScuYORm6CKJoUtKOYlQQSQA5JUSpiB/xaLMLg8uVxNUR+lBSPmuoqud2peukEWSsSCtQWRTlD9XSltjrXbrC/iE8gskkHIT3ZUtQHmCzU1g4cJS+VS82ZTvYqIeihux30EJuLYNQnrK7kM4P5SxtYOyQwsEit4AzC4ioJZmUlgLApAcAnv76GGfDwlQZJcXDghgzHpbaFPCkJKyFjlow/UaADoKe0aBaAEkpVUF9KgZdNQAB5xR2Rhsj0Ndf71i0Sy1Y8mZro/pQFj0uG6RLO9qCNcs64YiYsUnrECI6eWMxAxyJGIwowWGT8qmBc9tyLbw1wmCZiRlUQ7O7OX1/KCKO7P1EKlThLSA76km5ckUavbYGGGALupWpoXegoC1gGjg2PlrAYOxahFbNQOzCkWiaHdqAVIYdyNYXY+aEJBYs1K1BLkbu7fSK5XGEuAQzMQBXZ+rHfpBReOkNXMMzUzFnu5a3r+0AYLG5a5QoukAEWvY6fZj0/EeIs5TmQq4UaJYAUL6aG9xWGPDgKHkB3CXJNvmALnzgDZuKOShIcH+NqfzABmkGqmIuXemnYMRBipRcGraO1G6D77QDOSzuSSA5sNHN+j+8RRUrHlIUQqtANjp/f+45KWSASakks+p3epd4BwsoqdR+R3BejMAdagdIK/GJAIULaMer9yKUeAMwEkLVmUFHIeVlGzEV3uavdocpW/0A8rXjPYTGLoQkJZQKiKcmhclhTQEm9d3aZ4JTdikFJLc3KFWZxQkaRQbJBIDjb2161pFOLcFhY6RahdHYNRtX6iOzJAU9WLMCHpfdx6NAL0zwkOGBNAHd/wB4ulYoksU+o01L3tC7HYcpUObMGLqbKPrQ+kTkzFggJZmDqI/UNOwKe5NXiKYIxAYZRSr13+sUcUZQIN0ga1F2URqKH3inElYlhmzOCp6vRz3ABTbYwDxnDrUAXCWUFcyQoD5TY2At0JfSAEnKCCCAWTY2c3Yef0glFLskJGgvaqjo+wq3eBsdMEtaUkMKlQIzcxqCHNfvQwr4zxeacqMOE5lOStRcIscxAuWPZy+tKjTYfEFKk5MqSeYk/pzMRrWl612rDJAQEeMpSikl0pb8yjRnrUntGI4ThZiS8ycuad1GifmLIT+UlyCbkFnakaXimN8OTuAEAAVJ5g5c2OVyHIDtANpimzEMMrud/lqzNoYpmYcTKihyguwJIIO4fQ0ijGYkE0Oqkto+W/u1dotmYlCQnPQEBOw+XN6W9YBWlCpczPlBNwGoeWhAHYRfgcWV8yg1Cw2fMGH1ijBJzFaio5c+ZKVaJZDZa0DpJ7qMTSpQowJIqb9iNHoC8VF+GX2/kPBJWdNw77G8CyA1607xTxbEZALgk70PTpvDQfh983K3m9XiMwLflIZ/v76Qsw2JIBCnoQRszvXaLU4lRD0A/K92rXv/ADGQ2Ia8Vmd0PpCs40EM7tf7846Ziunm8a3rdSM1gZKSApRCi1H6Cqv/ANMO8QxGLCQprZSpQOoJKT3ADeo3MCcZlTMoEolCnS5TWgcsDYMQG7mAsDgylVXNCCfmLMkMom7slwC1BCA8Y2XMluggvVw6j7WsXbaFE5M3MkpAFa5iQ6ajKQAX1I2YGNDMw6BKAdiLG9HerG38W0gNZCzUW1Yl72O7aRYJGaR5sX2pW9oPwk9GbxCrQ8wqyQCMidHhevlB1MUJmpf5btTTUk/b3MRWtwnEAsFnAa9VF2s4v/UW4ZypwCyhaiWNQSMxYmhPY6vCPCYujAlRO9h0SKvUhy/po1k4tsqXISrMHSauMrvR0kEpHcsxq0Vo5GDKEAgDlAZIYjlACd7Np9YzmTxSFEEF15iHBJSpKWCVVKaHyOlIOweNW5SJbkAVulWZWWhAAVZRKWJ6VENsqUqANzpdhSgOgpYbwAOA4cUhSZqQUlgACSLvcncAj/YDWcTXKkEkgVILAsCw0DaRA8ocO2gO/rbygGagqII+atG3cMfv8ogC5yyGCQWo1dGDU+7RKRi6VoauDpY3gTFYNSUglQAIOYEimYAb7vQbgUaBDLUVc45RQOKK1qWYgECtYKNx+PJGVlJcHKxFw4UFCxFvXRoDwmIDupnXypBdwgFnNwxUBfrWBuIpOVVsgIbUi4UVdydbmEmN4hkQTmJQlIoKsEig3LsK39YIccTxSkKSl2zBQY6jlIAJDXfX8u0RPGC6AVEKSoMouysxYgszMSGP/FtXinik5BVmIqiWkAlqOQTlry/MQ9y3aIYfCqmZcycpcHKTqkvXLtSlniKE4vxGXikrCZc1JQtSStJSHylwg5jVKnoQaNtSJ8NwjCqWcgdaMCabBoYy8GkKsObW7l7eoeLCFJoQzO3qNeoJ9BFQKMORV6lrU79oT8WmqnzmCk+DKCTNSFFxMSOUFIFAxzVa3SPcf44ZeZMsHx0oU0utmKgumjpPtAqcDjJhSqXJEsTkFU7OShphdCwHBJSSEqHKeUtSkA/k8QIAUtDqJKlJrQnIWDV/L7xdJ4mZ0seOkJAUXejgZSlRAHKXzU1G7wolfDD0nzlzLA5TkSWKn33uGsNmgzA8HlJLpRf9SlKJD0qo9oqDJnF5SiESyVKJrkS+lABbYv02g3IvlBT4YIuoubijCxZ61aLJWGCA4a1GptToItxSlBBCQ6g1PPrEFMtC0qOz+vv97wq+IJgWlRFxQDr9t6QxlTFOtKkNtsegJuaa/wBQjw2KlqC0k/q/8Q3TXvAHYJBmSwrKAsAJNwHG7OCPp7xXicOrKCk1zasSKs3XWrbQDhcTk5QzUY2NNN26RfhsSQlVW5iwBJu+rA3fs0QVIxmVkLfM5egt1J6Vi5905upLQLhJPizUlTEC7XGxLX9d3tVyMGNSNbvvFQrXJcKNRoABZyXNHLP9IHmSglmGYbJe7Oe1rRVNnrIISWJrb9tfeBEJU+jk722pfbdo0L5q8zMLjtSl4miQwcsdr1/jX1i6UkB33cj+YgpbpIcChbQvQv5M3nEqhlJdwq4A9xW16vAipeWgq9v7gxKCS1HZiOuhA1pHJmBN731D7DuYArhk1AUCyiaMj5klVdQlwB2UWPd9KoJS9Qo0dLJURRIIqFEFw979YzfBpKnJSFAAsWBAVuHzJo7W9o0uLUoBKeZSiVF2oGAAto6gPWtDEBipyJaSsVXlo5oH21rR2uwi2TOASVM6socvYUFvem8KksspKmJCuWysqg/MdHFe3SDJak8yS5dnUS/btcsPsxTBE8L0qQGtQZmBtQk/SOomsEkqATYdatTo1H87QOlVnFKJrS7e7gx3FzRkUHryt3/N01t0gomXiFOGSVCl7ilXp5eUTnSBOCT8qgXqB+U26QKmaohQChmSJamo7FILkNYkUcaGL52IoFOyhcbhh72+xAJeJyigEqYZUl7lk6k/qptCbEYdKnzUSUtVw5UGAANXJIHm0a9E3MOV6/wRRxyltfpGa+JMIPElrK0okyQVqKlZQpQDJJeyEfNepvoYoWYDhwzpJJKAoLIsCQpwS5JZ0u+oArD84jIuSkkf5AQkmjzSksH/AGYnWwMZvhmJmqXNkzhzqlLUQyQEoXOXJRlKXD+Ggm/6dzD/AAUsICVrrlCWSAGABUEjyd3uWEBXwriycTJE1AutQDMQShQBLvrv18gxw4C0sS7imlkpBL/9q+fSAJGRBZACUpCglIoA1hTs3mIuGIJ+UM1bW0I66H1hB7DSAOYpAmJGRSiHUUgnKCo13vF6luFC5dtmDt5h9IGxPEQ+6ikFierOOn3rEE4l20BHe4HqXoIqDZOFBH39O+0dmyw48v8Af09Y5hprM4Je3at4rnpC1EbirqJDjmoLCztTTaCKcdiCk21YFxfr19dLQdw6cogl3e1W+/6gKbJLK1B+YVoRQt1JevnWKcJiSlJzAK3YM2w1+vWIp2CkumreY1v0OrxgviPBqTOXksTQNqRpRtWjT4LFHWurDrs4iPFZSVJ8RIJXUm1uoJZ4Iy02QQAopqlqDXodfP6RDicxLgihYu1urdP4gjjqFrCPDcJq5Ad2TQE7/wAdYRLQoHm0p9/esMDfg84iYnKQ+YUp2o9x0F41AxGI2leaVP59Yw3DpgE2WdQp2NvlNC0bBGOWw5dBqQ7AB2ejw1C+fOy51KYS2GUtzJLkKcM2UcpHZXSAZOIVm5ahuw1+sEY7Cy5yf8ilMRTKSMv/ACBBcKHMHGlC4JdbweeGyFCUKQACkKK2DU5mAPcONYoc4ZVRmvUkBh5NpEp2HKtB3DbEGrUNbdo9hp1GFja53cv7f6i4pAdjdn7kl/qYAJEgUoxD5XINt2t+0Sm4Na1AJTmZJ79mNSava0EYlDoOhBamrU7saDzi3hKApQVNUkZaMzkqFWDF7EU3FLF4ong2HqQqisocNoyVC6dLMd4dmWctgw8+o1u/1i1U2lQSWetPTr0imYspsCATd6j+IKHSC5CRcXG5uSDqwNfraCpUxKUqUEkmzswJIshzU7qp6QGuYa1I9mDO7Wa1x3EF4SdmZRNATdz0f0BDdYg5iEsQBdyd6tT3JHlA+LDIBPMQQSA9bajqRDKZKYgnqX2JYaaVfyjglGqQKBTVaoLVHQBvN4KH4bzTAouCRXR+XK3YP9Iuwc8Zl13UAQxF3dNwAS3kSIGm43LZ1LZIqGZSmIFtgadRFsnDnxBmDhQJJ3UkinVwCPKAhicWPkKudSSycwBLMk5XHUUvtGfxMpSgjKvKAt5gy0W75kkEgDMygSxICi0aKdJCgUFIJACkE1fmFQrSpYG/WFc9TrUTQvVw1dyABteKAMFg8h5QqrOSpytv1fq7mDsViAEZb2By6BIoz3eu8exIUzZWBBro+76+8UYZBLbhibhz1HUxUTWQpSmFHcPe9HiwKTytUlWmhoPZxSOIWEpJURapdwLCpH7bwIvLmCg6ntlBL0cEaOzfdgAxkpap6sgoGYnQAuo75cwYDpDXBySkJLPSp2cBj6lj2i1WHGY5SrNcdXVRNvlDEdk9oIkFQIABpprsAW6CICvCDc1wLdBag8v6gKYl11VlAIKUgEE93Jpuw/aCPxhejCtfSwP3vCriKwVBFAolyzOaNdtiaPbRyYIaSkhQzZqvdg22r0/iA8WgoBFw/cdA3s8UicqgOh2Ne1h/uC8XKGRyXsTr0HYfdIgXTAEJK3ZnfU2tvAEzjQyJOV0qJFTqktYM24Ln2iHxcDlTlJAPzbdLU3aM0lYLIJ+Zg+3XpGhof/WC5DOkF0/9aE1Hy6/ZotxC0KcgM5NL+5iC1Iljw6LNgWct1MVygCWtr6nR9f5iZgplyVlaVIplUC7kWc6VqNo0aMQtqywrqReKilSQzAtQWDkjYNWsD+JM/QD1JgglU4hTbOO+rn39YR8QmHDzUTJkwnOWDS3OUB8ijmAoVUIDsAC7PDKQ0xYXKmJUnKyxm5nAYMLDV7V84r+IOGjES/DPKUrBSzOCHqCQWcUtY9ooY4ZaSApJdKqg94IUHIfd/NxGY4JiBIQELdwM8xL5zKCiSEmpYBLXIDeUPvHGV3DEgA7u8KDMjULEM3cMQfNvpB/DCQyUnKTQqYFQelHo+tjXe0LJZcmt/rBErE5S42I7PRx1aEU8XjEZyAokioqG1FC1SGqe20XLUPD+YBR+XVg3zEXNnaM5wGYJc1ZUXClf40ipBXVZI0S9tyrpDTiePC5eaWoOSAog/KC4BoDuSL1ADVMQdUk2US+766ENRjT6xPCJDlIIZJBL1yjKS/ShesD5CaoZ2YOToeXs2ZZI1pZor4hiBJlqWkTCCEvkSVqYCtAH0EFabDmmZQLqr2qwrvV37wNiZoQpKt1nxBRwmqXIAs5DmjCpO+S4t8Sk4KR4AU8+SnJlTmUl1yCRbKgiWVnmNadTDDjnFEyVmZMXmBKFSEggFCynIpAJIDrOcE6ONjEDBWEWVqUCCXKgEtRYDAZiaF8zUP0hpg5nISnLQ8lXzAMCrdsz+TbtFHAiCkt1UCNSrMaPVqEjRjAk/FFKkvU5/Co1XWFJc/8AIBXm8UH8XUAnVgrK+ocEFwxzAgvoaE6CFCWLA1Uwroqt/IRRxTin+VAdOUKGbsQkPdmbfY3gTgqhLXNloCiR8oWoqFCczZiSCe+0Axxg5crgFqOCB6gEt1gHCoUmikqrZXSlAddfaCpONw+Ily1glOcKVLLMeVs3KR8zvS/nA+MlgEjlUaGqbvUGm473gOLl5io6E2OlMpo7MdjSkCKxqQtMp8q6tyZgXGZ7uASDZ+hEXzpiVIBHMATXVg4IYPUEAecL55SlaEzAplqCRlcVAKmOWw5QNqt0ghijH/oyqrRuc5RQqIFaBvU1hgifWoqaMNK27/X6g4TBjMw5SwsLbEfpdyGvQV3JXJLMQH0p7ilTrAdm4oJFEuRSoqa6EUa/UwkxeJWuZVBAqU9LcvufJ7w8SkKScxsC5LC2veFycM63CzUUYli1WHvV/pQDkVoSz/KP5br93ita8qDmc6CgdzoBmYmKUSlpdqAaEioZXm5veGOGlhSQKEG4YEVr6tWsQZ34gEzKlJSADVtfPv8AtGIxTJmpGucqZ2YAAHvcU79o+n8XUCQ2lxdjTrT7tHzjjH/ypjp50oFmbLQhh7EvtFwEYSYCSAQVAO1BR7e0FCYCpOY5QCHbpu7UPtCb4fklRmTGUzypbn9XhmYR0or2hnipKkGrvd/Mt994qNXKW7eHYgfvbrf7eCF4JDl1oBexJ/akLuDzCQolhUXJJIKQXoGd3DDY6hoc+Bd3dz7l9oyrBnhC88xUmaQvOtRJoSQFMigIKQCDZTvWrM74TiVFCROOZTAEgAMpgFO3XteCJyU7CtwNQXceZgAJSkpGX/2/lZrZSQlrgUdh+m8aRZx7hhmywnMkIW5WSADluGazEClTT1T8PUZOIEhRUqUfD8IFNXCSFdQkZQqtnbQvouFKJQOfMFPlUDnev6jftTsLALiy0k5UuMqkqWh1JOYKBQaUKeU72FNIimMyjgaxNKIjh1goAd2DOb2ueselpqw3jV9CniIKJK1D5jQAXJLJADa2tAPAUHBySifkWskzkSARmlqMtQOZWbKkFKFUbK4uTFXxd8Q+B/iknNiOjnw3b8o+eYaMNHe7Os+FeDqUcQudmqG+ZiVJmOWINhlI6uRZ4yr6Bw2dNmSypaUoKhRPzBIZ9GzFnNKWqXgvGSBlCShKklQYEUCgQpFOikhj2hZh+Kjw2y5XdLhgACqvVyQou2pOkM8ViwWSCxE1JNjcrNdvlJ6eUIMh8b8VMiQhUpkqmApQwSMoAdRs1HYPqoXtGc+FeITJyJMglKkyFLIJYreYCsjMaqZ1q/8AJuqb/iWaZ06XhioiUuWOdLk50zJjlhTI4Y3sk6Q4+Gfh7wEuFZjlZyGBKmqx1alekBtuG4xgpRYISZA7/Kl+zZoyvF1kzVKzAqSsFKkkl8vyk1ZwGpuIZ4qYvw8gABfMOrUBFdA9LXMJvFQzKNCHIAfzG8VHVYgLSlQUSMqElw1UpCTTSoi84lQ50kkpZ6PYgh97CKsgDITqpqszG2X+4HlTvDQVOcqjluxIerODrl9bwFnBuKpCkS2A8FajchwtQW1aOGb2pDmXMZIALlBYA0dJJI9C/wD9kiMr4Xhz1IQknmYuLkDmNC7U6W2YnRImJdOYhQNQQ5cdCAxv6DWsARKTYEUd9xYv603iHFpLZWQlbkHnZVcyWYPViSej2JYEnx0qDn5m00GYN0Gnr5wu4njMqpaqBRICaJDpzJcBVDbQO4JpEDuUSAl6lh2cpFKBtdoHxPE9HBUbcwALVPagJb/iYX4jifhyznDZSzli5qLCw018oSqnmco8pDhmBa9gXq1zteKHYmTkJDrzE3BZIL0sA+21onhCsFzW3t7wKieoKZ+UJDOBsL6xDi/FEyZWYBlMw6KsHO33S8BdJ4i85WblyAMaEkOf9to53gLiHxEpE0IQnMSEl3YBC5gBoGqAl36AVeMpwrOJs1cwkr5fmNSHPtb2i3A4jxcQtQsAlDjVnUbQGzw2MXOWUB3UlRJSBymgFwXNSavaMTxCc07ErIC1SwoKIdAJlhQIYvXlAo+kaWVOSg5kqOZNWa/dtIRcI4IubICpiFhS5kxRooHLMypWbVcJLA2PnBDngSMuFMxVETlCYDQMqWsIJcFqoAbokwx4hhDmFQSmqSKAm70Pf2g7DYAy5MuSEryIDJo7AGmajlwan948pZAAyktYlNKsB/poghgxQvyksbGhAcgNcPX+4ZysIlq1vtvA6sMCAxc3oGbUkE/bxSuXNBZKuXR9trwCyesKmpaoo50Fbk+ftCziSpiCpSACXo7gB2I6Glu+kNsMQNstXPRiGeFc7CutTBqsNd618/7jSF/BfigiYpM9DfKzfMxFSavMalQNS+0bzEcNkYiSlR1+VYoRqAXG+h1j5bxbAFSgwCmU7s52p3694lw7i5kibh5ylEK5DztlBb/IE7gB0kMT5RnWsbY4NUtJALsRpeot1jO8Z47MloeSXWrOEm5CUpUpSkj9VKfzC7gnF8RKxIwWIOcLLCY7PLKTzg/9QW6jeB+O4JU0hKVJUJYUFKSUp5PFCSpIURQAtl1I6uQp+HOHTMTNC1M4KVhSyedShnDEggllJJBpVIj6kjBBLUY3Yb0JpoH0hXwzCpSpSQkIAOZORLDKEhGwY5ctgRbyeTFhIJUoAbv9sP4hgAXwzMAl6Dprv9B5dYR/FPE1Iwo/DzHmeIElRJBy5yyk7pKiBTQnYtT8TfFLTlYSWmhSULNXeYgMQwNgoHvBnwr8OEIlrngumqUkFlZmmJWXuQVKHcHrFtDThXCUhLkAkvoLKUVn1USqm8NUyAK+p/v0i0NEgsRqCCMMlQ5gCxNxF0uQgWSB2AiKpg+/SI+JEgJcbRVMwstTZkJLWcCnaK/EiaFxRydw6Wv5hp5ir0N7/QQHxLBkICUAtuNLXAr57QySqLEmL4jKKLECr0Pc7ja0A8T4hM8dKH/xDIVKBUCZjhkAu6iwNAKgKfpume4B7xRO4dKWQVS0uk5gWqFNlzBtWJD9YzvIzysESkJKmchunMGBZtGEXy8AyzcuQ/UNTsGD+m0aNGHQAGFujR38OnYRIEa+HpzPR2qAb0bW14iOEyiQCkK/7Am+2Z6VaNB4CdvSIpwSMzsQfWLApOESksEimwgiTL/4vDTwQ39xbLCdAnzr+0IhRPAcsnUdIslE6+33eKcYtYUQKOrpZg+X0AeJiXkADFgAGJcm+5uff6QERGckmg00/wBQKJ/MXd+o8qDYbxZInFRND0t2/aKLEy2Fadr++kDEDcjzgrEoWxyhzp1iIkK2V6QGRnS1EMx7QP8AgFlRYU26D+o3cvCDoI74KRr6QRhkcHympqadugHnGQ+OcD4OWYRlUGd2dSFOL9y9DH2X8Mjb2EV4jhspdFIB7xIr5n8CyU46WTMCc2HyiXNA0ILpezgCrbpOsM8JwVYnBIw6VITmzzZgS2RSQClHMSpS2L0SAC1Y3ycGwyhm+noIl+DLNEi1lOHTJKJy5QWl0gKWC5ASVpSkZnyhyoADYOaQPifhc4otPm5UuD/iWxIyiikvZhR689BRzp5vw7IUlSFS0kHICC5BCPlcPpT0EHYXAhJcXZho2r17CEGbwPwZKlTAtnmF3mAcqX0QkkhA/KBoA2sNsZKUEpQCcqUpygvUgMejuR7wfOnEFIG+gfZw3pXoYsEp8zpYtR0tqNRWAzeRZi+XhlamsOhgxpFicJGgkOGUKu4i5OGh0nBjyiKcISWoGtEoW/hokiQ1odJwQ1EQ/CVp9YtC1MvpHQiGH4cR0YcQoAyxIPBpkCPCSItQEhJ2iYQYKEraOmRvCgJokZcFoleUdKPOLQEEGPCWN4NVLiHhxBUtLEGn3/bxwJu7HvFyx90jmX7pACKkId8iSRq21osTSwHkBFxR0jhH20WIiZh0b0Ee/EK6egjwT2ixModIoX5KW7X6RFIhlI08/pEp8ZQuAiYia7xyKZqQ+7RNMQESESKtSD9mJv0HtFIiUIq1J6CJ5ukUpj0ILlAaJMRy9I4I7CDwHlFvidSY4I8YQEylPpE1IHR9G/qBpN4LN4kFS6RAqbQQQuIQA2YbekdcafzHJt4qMWIsUutRESoaRFMShBzMeseJPWLExBV4qvBUcmNE9IqVBHVR5JiBjsVEirp9P4iCqxcmLJesAP4dLNHhJPSLcRbzH1EWGM0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jpeg;base64,/9j/4AAQSkZJRgABAQAAAQABAAD/2wCEAAkGBxQTEhUUExMWFRUXFhgaFxgYGRoYHhgZGhcYGBwYGBsaHCggGBolHBwaIjEhJSkrLi4uGR8zODMsNygtLisBCgoKDg0OFA8QFywcHBwsLCwsLCwsLCwsLCwsLCwsLCwsLCwsLCwsLCwsLCwsLCwsLCwsLCwsLCwsLCwsLCwsLP/AABEIAMkA+wMBIgACEQEDEQH/xAAbAAACAwEBAQAAAAAAAAAAAAAEBQIDBgEAB//EADoQAAECBAQEBAQGAgIBBQAAAAECEQADITEEEkFRBSJhcROBkaEGMrHwFEJSwdHhI/FicoIVMzSSsv/EABgBAQEBAQEAAAAAAAAAAAAAAAABAgME/8QAGhEBAQEBAAMAAAAAAAAAAAAAABEBAhIhMf/aAAwDAQACEQMRAD8A0AWSbFna13iaV5mDBgX86VB0MDypRWiig7gAkAAAuCSGo1IvXKRLUopWVGlFbdC2np3jTJzh5j/lPnHFztP3A/eBcBOFb3te/WL8hzXyjqd3o3lGuviZntfLTaoD/f33gfFqJzMeUi5PTYEEn7ePTMijdRLCosN3p7e8US8TklKStjzZUtW4FQ4tqDtWMNEsqSXSHJBSQFFxmLC4JJBFiC5cNFRnKSwNgajuwr6P5wZjsGSygXcHd6HU6GsLMQggsaEFh1DXG4/mAbYfirJqsAOzB3pdyLQxWSZaVp+UgF8zlsoO7F+m8ZeRw4rNDyFjWjEdGqzA0v00epnFMsSmASkMlgzBJLU7H7aIIoSlvRum/eLhOLPpYn0NetfaBVhRUyQA6bk0DEDXWvsOkEGWkJYnMXsCTqK9T+xiquOIqGc/fvHPBYirPVj3Dew9DAIULvlve/tBBCUoCjmsoqejBie/nAH4ZJzEpSQ6md6E0sDYQTPxBQkmtHcVJN7UO3S0JJGMKUlVRU5XLkAfpewo7f8AKJYfFDFnKl8oyhSrhTKzMmocggVqLCsQHzJpSr58wAFWqxAOx9Hi+SsLVm0oPIX7PHZXBAxSSqh3Gtbt+3SkFy+HkElNhWmtbN6xcQUmU6bUiWWK0S1uxDUrrqKDa8EZTtHfjqsdYrCYsEnrHGjyJlSGJt66CJ33PhnKCkRFotLm/n/cRaN87cZ3EGjjRZljjRpFbRxosaIkQRAiOERMiOEQFZEcaJkRFoD5uviBKgAAA3NcktY+doPGJ1NAAoMLBg6Wb07CE2Fl3JBBNn2H5TQDXyfW8EJmEskOqrkAEgaB23tHmjse8PmqBelqktS+nf8AaGsnEhSiDu+4qOh7iEuFUwbs4YBz+9rxPMUkmw6bbNDdIaY9LsUDKKBkh2DWuKCrRRiuYgF2AsNCahyx6eggOQoKWMxLUfTV97f3FgxFTRmdx2LgftGGlpTlarlnDFx5l6Oz7wNxeY5qBpS4FfUX9xEZM8k5lVzEn2oBtb6RHGYjMCkczEVIIYg6+TiAvwWHUsFRQQm9LHS7ecG4fBJIZzWlSTobbPeEGCnLUpTFRASCXPKLsSPNTPSh1to8LMSsB1BJdwBQmoejvdx1rsYADi07wvDI+R+YuWSClTFiGJJGp/qzhyFTQo5SAASoqcOWdkuHVcB7aO4YEY2dn5GT4YAIObNzi6VIKaMbF8zsekULxJBYChBHuS5+vlFw0LIwQQQCoqLAuWq4erUHbRovGJchAF6VIYJuVVH1epbWnMZMIw5mLyhCKO9dQGFqkgekZzDYeZiFc6T4dGSPzhtdkVt50gG/xBgCtAMhSSHDoI0LglSg+YZgKADY3iXA+FTCR/kUSiwDy0joAntv9I4FgkAEAVSnoHcUFwHtGi4VPCQEoPMpyyionKKlQZgwe7AGAdZyUKNAaVd/pqKx5E1ixJpvWnXW2piqTKLkqKRW22r7PActbFvmVUmoZra/dYB2VMCoJVW/9fflEEzk9SdqW7QuM1lDKWNCl3qOvax7GLMNh85cFQ1vQMQaOAekQFrUGcdf4jyLlrmrb/bGKsRMKDbTdgdDpf8AmJy9xU0b7eLUXVtbyqf4EeEqlK+0DOoFipJJfUFm3jxWXt30+zfrSL5biRes+n39+keUgebxFCw4Bp3b70jxmAVdth+7doZ1uG4rUGiJixcRj0ZrnuIGImJkRExaiJiMTMRgPl8qUr5RWtO9RBmGkhNBluKkJIJubg+cOZYlhmSBSovqavrreCJCUEkpTXsTptXaPNXYLhcIRRKjoO9CWb7fvDiZw95WVySDQqZwHsKUpE8JlNMrDbTeg8+kHiOmZms6yqsKrm6e/wB0hbxDFlLFSykAso3BBKgHFGYm5pvaNriZbgsW9O8ZDjchS0qQQCCGaybjmoA7gM7VHk3PrI1mrMwKSA4NKP8AbtQQKtJ3LbszHfc06Qv4TImuEh1gLXp8gypWlFA1OcdKPvDHiWCXLSlSnAUSH0ZgoHShJp28oyqrAqbxQmrgdPzJrqaOT3EWS+FgFKUzVlebxVFsrl6JLCtn6gIrvR8NIUubNuUBIBUwBSTTlf5lFlsCGdnBF3IxbuUpqXdySBTTQBrPtASE8Amna5dVnPb7vHpqSEMwCyTqaMbDRX90eOSZSqKKQQWU4apLUd6aX8tYC4vi5kgDLLUpRUjKAHpmehZg9Ktp3EXAXNwq8UUiY4koWolFRmUFK0NmLgO71tQmzE4ZcskpLIAALaM7AtY76fSH3AsOQkBRSVMM2V2f8wGpAIvGZncQ8ZQlyhnaswvqSbahRBTRq5ekUDrmUIQ2dqOfr6w+4Nw5ICVrTmUKhTuSTUW0A0LsWZrQDw/hqWq+agckGuzNqN4fBLAUr3iDkzEBIIAADMNhpaAE4vmKieY2ua/sNoniBU6dXgDBSCtSgCkMpiSbOAvSuppeAOlzCVULbbU08x+8OMHOIJ/SaipIGpYO3tHsHIlAgpAcNVLm4Bsou/SrdDBU+U5zAA9Lc1661/bziBf+NmLLJSFJJJzBqBhRTihNXtbTWE6eUsEkAguXNCFB7G6WGu4gwgAmgAyhz37W8t4rw3C0rqTm6hVANqMfV6ewWBSiArKSAHHMaWo6hW/teJTZwBKiRYXDgMWLCKZmEWn5FSyCbrLumoIFHH3WKMSiii4HLbW6C4pUM9faAvTjEkhnfTNUtX0/iLETHLkVqO/Qfephfg1hgnM6lOd2oVs7D8oduukWpnZiljyEdwKEsb9R5PrFQ2QQzUiCkxXJIBYuKBtqxMTKn71jfOxNxExFokY4Y61iIERxokYjCpGQSMoYlxprrUdNP6iMycm+jVcMRZrcvaKcHiBQ1ISA9NhVhqNfPtFSZJWpyQknQWegFqvX6bR53U0w88qUK9fXtDiTP8/3hXgMCUBmGZTV75sx7M220FqlZcrEEuLEHXRoZsIN8UWvA0/CBRzC/wCaxB6c1HYm8UzTlLKBdx2Or/fWKcHig/MDmbpQeetrDWLaQ3kJSkMkZXIJBFSepJcg2rpFi1jKRfTceYtaBE4h7CtnuQwdmrW0SJCaZwCb8pLjodn/AJjDRfw7DKUuYsF0BaijPRmCUEJBPKnMCp9cxJekWYTCpIUyFFLO1NKcqgdiW8tDBuGSCEsxA1BZhVzQ7/WJYMFKcoLCjM9bk9rs9zUm8BGVh0oplJayta2ygVtRtGGsWcVkeIkcoCgcwKhYhwDWgNTHVzi9GrZzfsLvvBsmorUih9C5As/kLwVjcdNnIKJct80ygVUUYhRGzW3tvDjB8Fl4dKUyyQABmUGdR/MpW5LCnbQQ5mScxr5OAWbQ+RMWTZAUljqz6ebi1W6xqpCLCSUuTUJNK6inX7eLpgawdhppB+R3aoIuA+V7UDtp5R3DYVmzDmBqXP7d/aMhMpBUSkoKSEkgs4LHKe1TrsTpACcBNBUsoZLO6iwGVIc/M7s2ka/KkqIbMSCbUqoHTqEv27xXi1hQKSA4DO+U36EdfXrFAHBeIJDvQJT+cfNc0rQXPn1gwTlF1E3tsHIb2r5GEMuWEk0y1+U/7c6a6XtBq5xC0t8yUuTTRKlEbDbzgC+JTHTYKzKqHszijDVwa0oRAsmYJaCCcyiXAc/KScuYORm6CKJoUtKOYlQQSQA5JUSpiB/xaLMLg8uVxNUR+lBSPmuoqud2peukEWSsSCtQWRTlD9XSltjrXbrC/iE8gskkHIT3ZUtQHmCzU1g4cJS+VS82ZTvYqIeihux30EJuLYNQnrK7kM4P5SxtYOyQwsEit4AzC4ioJZmUlgLApAcAnv76GGfDwlQZJcXDghgzHpbaFPCkJKyFjlow/UaADoKe0aBaAEkpVUF9KgZdNQAB5xR2Rhsj0Ndf71i0Sy1Y8mZro/pQFj0uG6RLO9qCNcs64YiYsUnrECI6eWMxAxyJGIwowWGT8qmBc9tyLbw1wmCZiRlUQ7O7OX1/KCKO7P1EKlThLSA76km5ckUavbYGGGALupWpoXegoC1gGjg2PlrAYOxahFbNQOzCkWiaHdqAVIYdyNYXY+aEJBYs1K1BLkbu7fSK5XGEuAQzMQBXZ+rHfpBReOkNXMMzUzFnu5a3r+0AYLG5a5QoukAEWvY6fZj0/EeIs5TmQq4UaJYAUL6aG9xWGPDgKHkB3CXJNvmALnzgDZuKOShIcH+NqfzABmkGqmIuXemnYMRBipRcGraO1G6D77QDOSzuSSA5sNHN+j+8RRUrHlIUQqtANjp/f+45KWSASakks+p3epd4BwsoqdR+R3BejMAdagdIK/GJAIULaMer9yKUeAMwEkLVmUFHIeVlGzEV3uavdocpW/0A8rXjPYTGLoQkJZQKiKcmhclhTQEm9d3aZ4JTdikFJLc3KFWZxQkaRQbJBIDjb2161pFOLcFhY6RahdHYNRtX6iOzJAU9WLMCHpfdx6NAL0zwkOGBNAHd/wB4ulYoksU+o01L3tC7HYcpUObMGLqbKPrQ+kTkzFggJZmDqI/UNOwKe5NXiKYIxAYZRSr13+sUcUZQIN0ga1F2URqKH3inElYlhmzOCp6vRz3ABTbYwDxnDrUAXCWUFcyQoD5TY2At0JfSAEnKCCCAWTY2c3Yef0glFLskJGgvaqjo+wq3eBsdMEtaUkMKlQIzcxqCHNfvQwr4zxeacqMOE5lOStRcIscxAuWPZy+tKjTYfEFKk5MqSeYk/pzMRrWl612rDJAQEeMpSikl0pb8yjRnrUntGI4ThZiS8ycuad1GifmLIT+UlyCbkFnakaXimN8OTuAEAAVJ5g5c2OVyHIDtANpimzEMMrud/lqzNoYpmYcTKihyguwJIIO4fQ0ijGYkE0Oqkto+W/u1dotmYlCQnPQEBOw+XN6W9YBWlCpczPlBNwGoeWhAHYRfgcWV8yg1Cw2fMGH1ijBJzFaio5c+ZKVaJZDZa0DpJ7qMTSpQowJIqb9iNHoC8VF+GX2/kPBJWdNw77G8CyA1607xTxbEZALgk70PTpvDQfh983K3m9XiMwLflIZ/v76Qsw2JIBCnoQRszvXaLU4lRD0A/K92rXv/ADGQ2Ia8Vmd0PpCs40EM7tf7846Ziunm8a3rdSM1gZKSApRCi1H6Cqv/ANMO8QxGLCQprZSpQOoJKT3ADeo3MCcZlTMoEolCnS5TWgcsDYMQG7mAsDgylVXNCCfmLMkMom7slwC1BCA8Y2XMluggvVw6j7WsXbaFE5M3MkpAFa5iQ6ajKQAX1I2YGNDMw6BKAdiLG9HerG38W0gNZCzUW1Yl72O7aRYJGaR5sX2pW9oPwk9GbxCrQ8wqyQCMidHhevlB1MUJmpf5btTTUk/b3MRWtwnEAsFnAa9VF2s4v/UW4ZypwCyhaiWNQSMxYmhPY6vCPCYujAlRO9h0SKvUhy/po1k4tsqXISrMHSauMrvR0kEpHcsxq0Vo5GDKEAgDlAZIYjlACd7Np9YzmTxSFEEF15iHBJSpKWCVVKaHyOlIOweNW5SJbkAVulWZWWhAAVZRKWJ6VENsqUqANzpdhSgOgpYbwAOA4cUhSZqQUlgACSLvcncAj/YDWcTXKkEkgVILAsCw0DaRA8ocO2gO/rbygGagqII+atG3cMfv8ogC5yyGCQWo1dGDU+7RKRi6VoauDpY3gTFYNSUglQAIOYEimYAb7vQbgUaBDLUVc45RQOKK1qWYgECtYKNx+PJGVlJcHKxFw4UFCxFvXRoDwmIDupnXypBdwgFnNwxUBfrWBuIpOVVsgIbUi4UVdydbmEmN4hkQTmJQlIoKsEig3LsK39YIccTxSkKSl2zBQY6jlIAJDXfX8u0RPGC6AVEKSoMouysxYgszMSGP/FtXinik5BVmIqiWkAlqOQTlry/MQ9y3aIYfCqmZcycpcHKTqkvXLtSlniKE4vxGXikrCZc1JQtSStJSHylwg5jVKnoQaNtSJ8NwjCqWcgdaMCabBoYy8GkKsObW7l7eoeLCFJoQzO3qNeoJ9BFQKMORV6lrU79oT8WmqnzmCk+DKCTNSFFxMSOUFIFAxzVa3SPcf44ZeZMsHx0oU0utmKgumjpPtAqcDjJhSqXJEsTkFU7OShphdCwHBJSSEqHKeUtSkA/k8QIAUtDqJKlJrQnIWDV/L7xdJ4mZ0seOkJAUXejgZSlRAHKXzU1G7wolfDD0nzlzLA5TkSWKn33uGsNmgzA8HlJLpRf9SlKJD0qo9oqDJnF5SiESyVKJrkS+lABbYv02g3IvlBT4YIuoubijCxZ61aLJWGCA4a1GptToItxSlBBCQ6g1PPrEFMtC0qOz+vv97wq+IJgWlRFxQDr9t6QxlTFOtKkNtsegJuaa/wBQjw2KlqC0k/q/8Q3TXvAHYJBmSwrKAsAJNwHG7OCPp7xXicOrKCk1zasSKs3XWrbQDhcTk5QzUY2NNN26RfhsSQlVW5iwBJu+rA3fs0QVIxmVkLfM5egt1J6Vi5905upLQLhJPizUlTEC7XGxLX9d3tVyMGNSNbvvFQrXJcKNRoABZyXNHLP9IHmSglmGYbJe7Oe1rRVNnrIISWJrb9tfeBEJU+jk722pfbdo0L5q8zMLjtSl4miQwcsdr1/jX1i6UkB33cj+YgpbpIcChbQvQv5M3nEqhlJdwq4A9xW16vAipeWgq9v7gxKCS1HZiOuhA1pHJmBN731D7DuYArhk1AUCyiaMj5klVdQlwB2UWPd9KoJS9Qo0dLJURRIIqFEFw979YzfBpKnJSFAAsWBAVuHzJo7W9o0uLUoBKeZSiVF2oGAAto6gPWtDEBipyJaSsVXlo5oH21rR2uwi2TOASVM6socvYUFvem8KksspKmJCuWysqg/MdHFe3SDJak8yS5dnUS/btcsPsxTBE8L0qQGtQZmBtQk/SOomsEkqATYdatTo1H87QOlVnFKJrS7e7gx3FzRkUHryt3/N01t0gomXiFOGSVCl7ilXp5eUTnSBOCT8qgXqB+U26QKmaohQChmSJamo7FILkNYkUcaGL52IoFOyhcbhh72+xAJeJyigEqYZUl7lk6k/qptCbEYdKnzUSUtVw5UGAANXJIHm0a9E3MOV6/wRRxyltfpGa+JMIPElrK0okyQVqKlZQpQDJJeyEfNepvoYoWYDhwzpJJKAoLIsCQpwS5JZ0u+oArD84jIuSkkf5AQkmjzSksH/AGYnWwMZvhmJmqXNkzhzqlLUQyQEoXOXJRlKXD+Ggm/6dzD/AAUsICVrrlCWSAGABUEjyd3uWEBXwriycTJE1AutQDMQShQBLvrv18gxw4C0sS7imlkpBL/9q+fSAJGRBZACUpCglIoA1hTs3mIuGIJ+UM1bW0I66H1hB7DSAOYpAmJGRSiHUUgnKCo13vF6luFC5dtmDt5h9IGxPEQ+6ikFierOOn3rEE4l20BHe4HqXoIqDZOFBH39O+0dmyw48v8Af09Y5hprM4Je3at4rnpC1EbirqJDjmoLCztTTaCKcdiCk21YFxfr19dLQdw6cogl3e1W+/6gKbJLK1B+YVoRQt1JevnWKcJiSlJzAK3YM2w1+vWIp2CkumreY1v0OrxgviPBqTOXksTQNqRpRtWjT4LFHWurDrs4iPFZSVJ8RIJXUm1uoJZ4Iy02QQAopqlqDXodfP6RDicxLgihYu1urdP4gjjqFrCPDcJq5Ad2TQE7/wAdYRLQoHm0p9/esMDfg84iYnKQ+YUp2o9x0F41AxGI2leaVP59Yw3DpgE2WdQp2NvlNC0bBGOWw5dBqQ7AB2ejw1C+fOy51KYS2GUtzJLkKcM2UcpHZXSAZOIVm5ahuw1+sEY7Cy5yf8ilMRTKSMv/ACBBcKHMHGlC4JdbweeGyFCUKQACkKK2DU5mAPcONYoc4ZVRmvUkBh5NpEp2HKtB3DbEGrUNbdo9hp1GFja53cv7f6i4pAdjdn7kl/qYAJEgUoxD5XINt2t+0Sm4Na1AJTmZJ79mNSava0EYlDoOhBamrU7saDzi3hKApQVNUkZaMzkqFWDF7EU3FLF4ong2HqQqisocNoyVC6dLMd4dmWctgw8+o1u/1i1U2lQSWetPTr0imYspsCATd6j+IKHSC5CRcXG5uSDqwNfraCpUxKUqUEkmzswJIshzU7qp6QGuYa1I9mDO7Wa1x3EF4SdmZRNATdz0f0BDdYg5iEsQBdyd6tT3JHlA+LDIBPMQQSA9bajqRDKZKYgnqX2JYaaVfyjglGqQKBTVaoLVHQBvN4KH4bzTAouCRXR+XK3YP9Iuwc8Zl13UAQxF3dNwAS3kSIGm43LZ1LZIqGZSmIFtgadRFsnDnxBmDhQJJ3UkinVwCPKAhicWPkKudSSycwBLMk5XHUUvtGfxMpSgjKvKAt5gy0W75kkEgDMygSxICi0aKdJCgUFIJACkE1fmFQrSpYG/WFc9TrUTQvVw1dyABteKAMFg8h5QqrOSpytv1fq7mDsViAEZb2By6BIoz3eu8exIUzZWBBro+76+8UYZBLbhibhz1HUxUTWQpSmFHcPe9HiwKTytUlWmhoPZxSOIWEpJURapdwLCpH7bwIvLmCg6ntlBL0cEaOzfdgAxkpap6sgoGYnQAuo75cwYDpDXBySkJLPSp2cBj6lj2i1WHGY5SrNcdXVRNvlDEdk9oIkFQIABpprsAW6CICvCDc1wLdBag8v6gKYl11VlAIKUgEE93Jpuw/aCPxhejCtfSwP3vCriKwVBFAolyzOaNdtiaPbRyYIaSkhQzZqvdg22r0/iA8WgoBFw/cdA3s8UicqgOh2Ne1h/uC8XKGRyXsTr0HYfdIgXTAEJK3ZnfU2tvAEzjQyJOV0qJFTqktYM24Ln2iHxcDlTlJAPzbdLU3aM0lYLIJ+Zg+3XpGhof/WC5DOkF0/9aE1Hy6/ZotxC0KcgM5NL+5iC1Iljw6LNgWct1MVygCWtr6nR9f5iZgplyVlaVIplUC7kWc6VqNo0aMQtqywrqReKilSQzAtQWDkjYNWsD+JM/QD1JgglU4hTbOO+rn39YR8QmHDzUTJkwnOWDS3OUB8ijmAoVUIDsAC7PDKQ0xYXKmJUnKyxm5nAYMLDV7V84r+IOGjES/DPKUrBSzOCHqCQWcUtY9ooY4ZaSApJdKqg94IUHIfd/NxGY4JiBIQELdwM8xL5zKCiSEmpYBLXIDeUPvHGV3DEgA7u8KDMjULEM3cMQfNvpB/DCQyUnKTQqYFQelHo+tjXe0LJZcmt/rBErE5S42I7PRx1aEU8XjEZyAokioqG1FC1SGqe20XLUPD+YBR+XVg3zEXNnaM5wGYJc1ZUXClf40ipBXVZI0S9tyrpDTiePC5eaWoOSAog/KC4BoDuSL1ADVMQdUk2US+766ENRjT6xPCJDlIIZJBL1yjKS/ShesD5CaoZ2YOToeXs2ZZI1pZor4hiBJlqWkTCCEvkSVqYCtAH0EFabDmmZQLqr2qwrvV37wNiZoQpKt1nxBRwmqXIAs5DmjCpO+S4t8Sk4KR4AU8+SnJlTmUl1yCRbKgiWVnmNadTDDjnFEyVmZMXmBKFSEggFCynIpAJIDrOcE6ONjEDBWEWVqUCCXKgEtRYDAZiaF8zUP0hpg5nISnLQ8lXzAMCrdsz+TbtFHAiCkt1UCNSrMaPVqEjRjAk/FFKkvU5/Co1XWFJc/8AIBXm8UH8XUAnVgrK+ocEFwxzAgvoaE6CFCWLA1Uwroqt/IRRxTin+VAdOUKGbsQkPdmbfY3gTgqhLXNloCiR8oWoqFCczZiSCe+0Axxg5crgFqOCB6gEt1gHCoUmikqrZXSlAddfaCpONw+Ily1glOcKVLLMeVs3KR8zvS/nA+MlgEjlUaGqbvUGm473gOLl5io6E2OlMpo7MdjSkCKxqQtMp8q6tyZgXGZ7uASDZ+hEXzpiVIBHMATXVg4IYPUEAecL55SlaEzAplqCRlcVAKmOWw5QNqt0ghijH/oyqrRuc5RQqIFaBvU1hgifWoqaMNK27/X6g4TBjMw5SwsLbEfpdyGvQV3JXJLMQH0p7ilTrAdm4oJFEuRSoqa6EUa/UwkxeJWuZVBAqU9LcvufJ7w8SkKScxsC5LC2veFycM63CzUUYli1WHvV/pQDkVoSz/KP5br93ita8qDmc6CgdzoBmYmKUSlpdqAaEioZXm5veGOGlhSQKEG4YEVr6tWsQZ34gEzKlJSADVtfPv8AtGIxTJmpGucqZ2YAAHvcU79o+n8XUCQ2lxdjTrT7tHzjjH/ypjp50oFmbLQhh7EvtFwEYSYCSAQVAO1BR7e0FCYCpOY5QCHbpu7UPtCb4fklRmTGUzypbn9XhmYR0or2hnipKkGrvd/Mt994qNXKW7eHYgfvbrf7eCF4JDl1oBexJ/akLuDzCQolhUXJJIKQXoGd3DDY6hoc+Bd3dz7l9oyrBnhC88xUmaQvOtRJoSQFMigIKQCDZTvWrM74TiVFCROOZTAEgAMpgFO3XteCJyU7CtwNQXceZgAJSkpGX/2/lZrZSQlrgUdh+m8aRZx7hhmywnMkIW5WSADluGazEClTT1T8PUZOIEhRUqUfD8IFNXCSFdQkZQqtnbQvouFKJQOfMFPlUDnev6jftTsLALiy0k5UuMqkqWh1JOYKBQaUKeU72FNIimMyjgaxNKIjh1goAd2DOb2ueselpqw3jV9CniIKJK1D5jQAXJLJADa2tAPAUHBySifkWskzkSARmlqMtQOZWbKkFKFUbK4uTFXxd8Q+B/iknNiOjnw3b8o+eYaMNHe7Os+FeDqUcQudmqG+ZiVJmOWINhlI6uRZ4yr6Bw2dNmSypaUoKhRPzBIZ9GzFnNKWqXgvGSBlCShKklQYEUCgQpFOikhj2hZh+Kjw2y5XdLhgACqvVyQou2pOkM8ViwWSCxE1JNjcrNdvlJ6eUIMh8b8VMiQhUpkqmApQwSMoAdRs1HYPqoXtGc+FeITJyJMglKkyFLIJYreYCsjMaqZ1q/8AJuqb/iWaZ06XhioiUuWOdLk50zJjlhTI4Y3sk6Q4+Gfh7wEuFZjlZyGBKmqx1alekBtuG4xgpRYISZA7/Kl+zZoyvF1kzVKzAqSsFKkkl8vyk1ZwGpuIZ4qYvw8gABfMOrUBFdA9LXMJvFQzKNCHIAfzG8VHVYgLSlQUSMqElw1UpCTTSoi84lQ50kkpZ6PYgh97CKsgDITqpqszG2X+4HlTvDQVOcqjluxIerODrl9bwFnBuKpCkS2A8FajchwtQW1aOGb2pDmXMZIALlBYA0dJJI9C/wD9kiMr4Xhz1IQknmYuLkDmNC7U6W2YnRImJdOYhQNQQ5cdCAxv6DWsARKTYEUd9xYv603iHFpLZWQlbkHnZVcyWYPViSej2JYEnx0qDn5m00GYN0Gnr5wu4njMqpaqBRICaJDpzJcBVDbQO4JpEDuUSAl6lh2cpFKBtdoHxPE9HBUbcwALVPagJb/iYX4jifhyznDZSzli5qLCw018oSqnmco8pDhmBa9gXq1zteKHYmTkJDrzE3BZIL0sA+21onhCsFzW3t7wKieoKZ+UJDOBsL6xDi/FEyZWYBlMw6KsHO33S8BdJ4i85WblyAMaEkOf9to53gLiHxEpE0IQnMSEl3YBC5gBoGqAl36AVeMpwrOJs1cwkr5fmNSHPtb2i3A4jxcQtQsAlDjVnUbQGzw2MXOWUB3UlRJSBymgFwXNSavaMTxCc07ErIC1SwoKIdAJlhQIYvXlAo+kaWVOSg5kqOZNWa/dtIRcI4IubICpiFhS5kxRooHLMypWbVcJLA2PnBDngSMuFMxVETlCYDQMqWsIJcFqoAbokwx4hhDmFQSmqSKAm70Pf2g7DYAy5MuSEryIDJo7AGmajlwan948pZAAyktYlNKsB/poghgxQvyksbGhAcgNcPX+4ZysIlq1vtvA6sMCAxc3oGbUkE/bxSuXNBZKuXR9trwCyesKmpaoo50Fbk+ftCziSpiCpSACXo7gB2I6Glu+kNsMQNstXPRiGeFc7CutTBqsNd618/7jSF/BfigiYpM9DfKzfMxFSavMalQNS+0bzEcNkYiSlR1+VYoRqAXG+h1j5bxbAFSgwCmU7s52p3694lw7i5kibh5ylEK5DztlBb/IE7gB0kMT5RnWsbY4NUtJALsRpeot1jO8Z47MloeSXWrOEm5CUpUpSkj9VKfzC7gnF8RKxIwWIOcLLCY7PLKTzg/9QW6jeB+O4JU0hKVJUJYUFKSUp5PFCSpIURQAtl1I6uQp+HOHTMTNC1M4KVhSyedShnDEggllJJBpVIj6kjBBLUY3Yb0JpoH0hXwzCpSpSQkIAOZORLDKEhGwY5ctgRbyeTFhIJUoAbv9sP4hgAXwzMAl6Dprv9B5dYR/FPE1Iwo/DzHmeIElRJBy5yyk7pKiBTQnYtT8TfFLTlYSWmhSULNXeYgMQwNgoHvBnwr8OEIlrngumqUkFlZmmJWXuQVKHcHrFtDThXCUhLkAkvoLKUVn1USqm8NUyAK+p/v0i0NEgsRqCCMMlQ5gCxNxF0uQgWSB2AiKpg+/SI+JEgJcbRVMwstTZkJLWcCnaK/EiaFxRydw6Wv5hp5ir0N7/QQHxLBkICUAtuNLXAr57QySqLEmL4jKKLECr0Pc7ja0A8T4hM8dKH/xDIVKBUCZjhkAu6iwNAKgKfpume4B7xRO4dKWQVS0uk5gWqFNlzBtWJD9YzvIzysESkJKmchunMGBZtGEXy8AyzcuQ/UNTsGD+m0aNGHQAGFujR38OnYRIEa+HpzPR2qAb0bW14iOEyiQCkK/7Am+2Z6VaNB4CdvSIpwSMzsQfWLApOESksEimwgiTL/4vDTwQ39xbLCdAnzr+0IhRPAcsnUdIslE6+33eKcYtYUQKOrpZg+X0AeJiXkADFgAGJcm+5uff6QERGckmg00/wBQKJ/MXd+o8qDYbxZInFRND0t2/aKLEy2Fadr++kDEDcjzgrEoWxyhzp1iIkK2V6QGRnS1EMx7QP8AgFlRYU26D+o3cvCDoI74KRr6QRhkcHympqadugHnGQ+OcD4OWYRlUGd2dSFOL9y9DH2X8Mjb2EV4jhspdFIB7xIr5n8CyU46WTMCc2HyiXNA0ILpezgCrbpOsM8JwVYnBIw6VITmzzZgS2RSQClHMSpS2L0SAC1Y3ycGwyhm+noIl+DLNEi1lOHTJKJy5QWl0gKWC5ASVpSkZnyhyoADYOaQPifhc4otPm5UuD/iWxIyiikvZhR689BRzp5vw7IUlSFS0kHICC5BCPlcPpT0EHYXAhJcXZho2r17CEGbwPwZKlTAtnmF3mAcqX0QkkhA/KBoA2sNsZKUEpQCcqUpygvUgMejuR7wfOnEFIG+gfZw3pXoYsEp8zpYtR0tqNRWAzeRZi+XhlamsOhgxpFicJGgkOGUKu4i5OGh0nBjyiKcISWoGtEoW/hokiQ1odJwQ1EQ/CVp9YtC1MvpHQiGH4cR0YcQoAyxIPBpkCPCSItQEhJ2iYQYKEraOmRvCgJokZcFoleUdKPOLQEEGPCWN4NVLiHhxBUtLEGn3/bxwJu7HvFyx90jmX7pACKkId8iSRq21osTSwHkBFxR0jhH20WIiZh0b0Ee/EK6egjwT2ixModIoX5KW7X6RFIhlI08/pEp8ZQuAiYia7xyKZqQ+7RNMQESESKtSD9mJv0HtFIiUIq1J6CJ5ukUpj0ILlAaJMRy9I4I7CDwHlFvidSY4I8YQEylPpE1IHR9G/qBpN4LN4kFS6RAqbQQQuIQA2YbekdcafzHJt4qMWIsUutRESoaRFMShBzMeseJPWLExBV4qvBUcmNE9IqVBHVR5JiBjsVEirp9P4iCqxcmLJesAP4dLNHhJPSLcRbzH1EWGM0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239833"/>
            <a:ext cx="2952328" cy="2364214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 rot="19179515">
            <a:off x="2655582" y="2216087"/>
            <a:ext cx="2129215" cy="1014602"/>
          </a:xfrm>
          <a:prstGeom prst="ellipse">
            <a:avLst/>
          </a:prstGeom>
          <a:noFill/>
          <a:ln w="41275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4337430"/>
              </p:ext>
            </p:extLst>
          </p:nvPr>
        </p:nvGraphicFramePr>
        <p:xfrm>
          <a:off x="635223" y="1988840"/>
          <a:ext cx="8360097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2774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75" y="1124744"/>
            <a:ext cx="4687689" cy="1008112"/>
          </a:xfrm>
        </p:spPr>
        <p:txBody>
          <a:bodyPr/>
          <a:lstStyle/>
          <a:p>
            <a:pPr algn="ctr"/>
            <a:r>
              <a:rPr lang="ru-RU" dirty="0" smtClean="0"/>
              <a:t>Одинокие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3" y="2910084"/>
            <a:ext cx="3888432" cy="3086058"/>
          </a:xfrm>
          <a:prstGeom prst="rect">
            <a:avLst/>
          </a:prstGeom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001121326"/>
              </p:ext>
            </p:extLst>
          </p:nvPr>
        </p:nvGraphicFramePr>
        <p:xfrm>
          <a:off x="5148064" y="1916832"/>
          <a:ext cx="374441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AutoShape 2" descr="data:image/jpeg;base64,/9j/4AAQSkZJRgABAQAAAQABAAD/2wCEAAkGBxQSEhQUEhQUFRUVFxQUFBUVFBQVFBUVFBQWFhQVFBQYHCggGBolHBQUITEhJSkrLi4uFx8zODMsNygtLisBCgoKDg0OFxAQFCwcHBwsLCwsLCwsLCwsLCwsLCwsLCwsLCwsLCwsLCwsLCwsLCwsLCwsKywsNywsNyw3NyssLP/AABEIAK4BIgMBIgACEQEDEQH/xAAbAAACAwEBAQAAAAAAAAAAAAACAwABBAUGB//EADkQAAEDAgUCAwYFAwQDAQAAAAEAAhEDIQQSMUFRImEFE3EGMoGRodFCUrHB8BQjckNiguGisvEk/8QAGQEAAwEBAQAAAAAAAAAAAAAAAAECAwQF/8QAIREBAQEBAQACAwADAQAAAAAAAAECESEDMRJBURMiYQT/2gAMAwEAAhEDEQA/AOWoRKgUXnrczFUsrpC0NoZ2yNVoqskJPh78jsp0KvP2Vc6sJEcLnPbBXpMXhIdI3XIxlCCVtPEsCtQqJkoqQooSmAvKWAicraE4FbL13sn4NA814ufdHAXM9nvCvOfLh0N+pXvGtgQqCBqohEs2MxGQaT8/1QQ2uB0VkLNh6TXHM2Ry3un4gmMrbF1geO6c9BLup0bC7jyeFHvM9Pysqp0hTaGgzAuSdTvdOotgK/olBsIKhgJjnDlZXHMYIi8a37E/9JT010qkyCIP8urLVb2SIESdZ4WdpcCGANgazMgbRyi5LpqF4tygxLotJBN7cDX4wrpv7zYEHsUSUx4bFZYm4+o9V0WuBEhcehULiTHToDz3TmPLDLfi3b4IsDpkoXIaFZrxI+SfQpZnBvJSAGiQoRGvwXSxWJbSORjG2jMSJ1Ex3SP6tsyKbdIIjpmdQPkmbK5mhCWu26q0Ug/y2STEQANSEmhlqhzSxjSW9MATPr6wgOO5qXVXT8Moh7xIsLkHtz8Vkx7w5zi0AAkxAgRoPugMCislRIOOESWCrC89oNIxNKfUJ6hQGb+usM2oWbEuzElNxtCbpWWy0mk2OZiKcFIK6VVsrnvbC0zepCgeURP8/ZU4RIcLkanUDYKwqLxrpBWnAYQ1Xhjd9TwEimwkgDU6L3ns94WKTJPvOufsrkDf4dhBSYGt2HzWoqAKSmSOKwMqPzFrhIOoOkcg8dk2uzOOkwQeRCdQBA6ikYKjm02ToB/AFnwzHNl7/fftNmjZqIDzHFxHQw9Pdw1ciaXOcYIyEba91rInq6TQ69/inZVYbGmmyjhbWO6ihnrOEwR8bRfZJqxTbOugE7T32CNtKC1pEjkkmSN+yGpWLTDoaTYSTkj15WkhUkgvEwJB/AZBHYp9OllECTqZJklBgsLEvgtzfgmWg7kDugryypmLjlcIyxMQCZCL/IJf6U6k5+WYkdXF4IQf0+Y6m46hxeSEdNzrFpzBzejnqMyfSFqpU8oj5nkovkH2DLwgeYElPWOs0vMfhGvfsontUrDvcSXC1+nuO67PhePBe3NYg3H6xyuC6pfQiCRrtyE2o8QTuNxr2hVYI9R4lgnF5c0Zmuggi8GAP2mVir0HMIDrEiY+MfssuA8VcAGuJE6EEj591qqSbkz3N1PDdCof/wAzf8h/7FZMLVyvadpv6b/RO8kZGA+Yc02aRlGUxpCWzDt8xzC7Qw1wiJi0/GyQdGvTFFtRw1eYHbNr+5+C4NUfp+hXSqUyKc1C7NMNbNrak9tlhqD5j9N0wzNpWF1EYYogPNI2lArC8+tDAiQBGEgGo2QsGGdD8p0XRWPGUZuNQnLygrH4fKZGiwV6c9l28PWa+mc9souuFVBM2t+2zfuuiIZjBm+g6bankocsm6bVufgBxouh4L4aar/9gu77K5A6Xsv4TP8Acf8A8fuvWgIKNINAAtCYqSpKrVG6ExP8iUdR0CYnsFlaGvOrmmLgixHof1CYBhMBlc4kWnp0/gTsQ8uIptGt3n8o2HqUWKrZGiLuPS0clDTpZGRMuNy61ydSqzBaKo02AAA279kJIaIFiblH5jg28Tt3QsbmmZji1vQwrhLp0w0E3jWNYQgGZvcgzNgOCFdXsTGgAIB9e6t5LGSG5juJj1S4AYrEuYQQMzNHRdw7gIgW1W7Oaf2Wdtdrz0S1/JaS0jfsVuYwAQAB6I15C/aFYMXQdnD5GUASOIdJI9bBb8qwYrEtm5lrdhufsFMvPTo8PTi5tOjdmjYI4XPr+KnaB9UoeMEGCAfSxSuu05G2u8yGgXO+wHJWXFs91kWMHXUtuQfVa8LVDrzc/L0CmKo5svYzPFirzZCrmNbnmJOVxy3iYG88Sm0mTtAsT3I0A7I6vUdcuWS/QD1laGtECNItCvVKBIW7A42mym5tS7jOTWRa2ndYnWWdrZdPCz+1vUiuHMZleWgZpgG8mRof5KzY14Ly5thbtJAuSAvP0cc5lUNaJBEuvb4LuU6gfp8krOA7GYnO6QTGVov9fql6oSxUEgkdlarMogPKqKBWFwNFhEChCsIoGoQosuOxGUQNT9P+0T0MGPIzQNN+CefQJJAFwTECJ1nefUptNhnaCL6Ge3ZIrPzGBoPqVtmfoqHDUDUcANT9AvfeE4EUmBo+J5K53s74V5bc7h1HtoF3lv8ATO1AoVEvEUy5pAMfzdBM9aq4Ot8LWcOxG6fZgJ2uTJ0S8HTc0X9AJmPQ8JVUea7LPQ09Q/M78p7BVmHfF0TJNR2h9waQ3kzuU2n1EmI50IPCIPDiWkfZKyWLbgaBsjQbg7laJWCXHS2nBHdFUdAgG41jWOwV+Zl6fxRabA9hyksGfWx1dYxb10KfB0ykwGXBsX3ET89FkqYh7XG0GD0uPS7gMI3TMVUaXSQHsaCHNuXCYh0b+qPBUgZ94sDgaeYQRa8Tsn9EfhmENFo3jidQnQl4lpcxwBgkG8x9V56v405tgPdJiTO0CeTqsdX91eY6vi/iApjKPeP0HK8xWrklLrVySS4y46lJaVhrdrXOBFTPGuiiW5yzlsX+Lt+CVofB0K7lcwJGuy8r4VVu3sR+q9TT6iXbfhH7rqxbWOoW3DiCHXJ17zskUG5Tk4FvQaLbWeGgk6DVc7EtdOe3TIbGrg6JBHotZ6z+hOkwD8YVVnhoWgMAE/ElZWUw85iPQFLiisLSN3u95235RsFrp1C0yFC1CQot6I6dHEB3qmFq5AMLbhsWDZ2vKDOyqJkKIDygVoVFwtBSrlDKhKAqvWDRJ/hXKLszjMyQdNu6OvU8w9hp3Kt78rZcZMfwK8wFYh+UBjV0/Z3wvOc50Gg5PK5vheCdWfG2riveYXDhjQBoFvmcRae0QpChUJVpC+pCtYnOFQgEf4uBmDwfsm1KopMl14+pOgARJ0KxtYiGM993OjRu4qDpblbtrbWdfipQploLnDrd70bdh6KUCdTeT0/chacSN7gxsuP00+SZSEide959b6LM4nMS7M0N1OxB0jko6NQBxLrE6TMZY2lPgVUomRmlzdB+YE7peMrtphrahOUyHPOxOglPbiukGILrNE63ssdTCugupiDnDn033B/xJ0VZ/wClTaAcKggBzS2PMzXgaAjdNxVYhtSLFrQQfWdvgmYag1jYaABJMDSTwuB7Q43KX02yC6M9wQQBaOFG9RWJ1k8V8YdU6RZg+bjyVgpuaSM0xeYifqsz3KqTr3XFb2uvOOQZMlMan06QhEaYVcPsZnFIcU6s2FnSsDo+EU5e1vJE+guf0XsKYzEmNLD+cLyPgMmvrAawye5t916avXbNMZjlMyW8xbN2XT8c/wBXNu+kVMZLzc5AXU6gItJEgg8IvDqIyg9UESAbxaP0QYiiXvAEZZHmT/sIj4my3Yl4aNpNgOTsFrWc9rI5hPRqB+nCdkhHSpkAzcm5+yshRarhLmpbgnuSyFJkEKJhaluQE848lRLVJE56tCrXE1RYsbWnpH/I/sn4qrlFtTosdNhmQbau7nhXmBGNbZ0RAtP6xyUiDUcABvACZWqyew+q9D7PeGx1u1Og4C2zlNroeEeHCkyN9Se66YaoBCFaIFCyY17hBbpyL/McJtZwIykxIWfB4dzXGbN7XB7jhB8Ow4BGYhrSdSNPVJpt8xwqH3Gn+2OT+c/smYhnmE07gR1kH/x+KItHut0HTAGnF1pPE1dDEZi4FpEGLjVMNOY1EaRsrp08ojXvuUNYOMBtpNzaQOwKX78DO8tMtdmGWDm0E7EHdNol0kG4Fw60Ge3KX1HKHCDcgk6gG8gdkGMxQY0Frc7Wuh+XVveAr5SFUxjWuAqAtDvdcR0jtm2KZhKL25s1QvBMsmLA7d1VOu2qSAA6nAM3uZsLp9VplsGADfuOEr/DjJ4zUy08xcRlLSIMTB0Xiq1UuJcdSSSSun434iajssQGyI5M6rkOK5fk1+m/x5CUBpprSjCxdELpVHN7hbaNcO9eFnKU5m6qaTctGM0WEPTH1jEG/dJYnbC46/hLMwc3clhtrqZXdrkOAOrukOjjd0Lh+zYHnZiYDWOJ7mwH6rs0cKfMecwGcZCNYB6hHddvw3uXJ8k9aMNhzSa81HTvIv0j9ynYWX9Z0N2g7D7oajTUeGyQxhvw+2i3QnqlC0JTCEJCyUVlQuamkICgEuCW5q0EJb2oBOUdlEzKogOIhfUABJ2Vrn4ipndE2Gn+532XFItReXOuNRpwOVVd8ANCJz8ouZKDA4V1V4A317DlbZhVv8B8O8x2Y+6P14XsqTICz4DChjQALBa1sSlT3wFZWapXaSWOFu4/lkEVLahlpyvHIv8AHlOrVMjQG3cbNHfcnsrY1lNpdYDVFSp3zHU6TsNgnmCpQYGtyzJ1J3JOpRsp3n+QgptJ95NTtKLhLbWBJFxBi+57Ia9TYHq1gRMJbngDO4mGiDNgd50TmSq8SIJyQKjhAJDj8+AuVQYTWdlDqVWGl29N+zjl0XQrMJ62OAqAAETLHbhv/wAWqjJALgA6LgbdpWnfxiedMFlxfHMYASxwtkzsIN80wB+62eKYoMbDrteHM/5EdIjuV5rxvEuJFNwgsgH4NAWWrydXme8cx70IURQuPTrzFBWqLFQdCSxh3KhUIGyEFCS3hAAmuKEDdOTo66fs/TOao+JbTDWlv5pkuHwELv4nKGtZQADnEEWNo1N1k9lyKeE811jULqg2mbMHyAXW8PpGM7x1u+MDhd3x+Zce72nYWiGtAHr8TqmFEVSm05FFCQjQlIAKApiEhAAQluCaULkApRHCiA8jjK2rRrEk8D7pNJoADiIgQBwPuhotk5pkb9z9lKz59FzZiwmXn10C9d4L4f5bb+8dTwub7P8Ahs/3HD/H7r07RFltJxIgVJVKSqINeYtJ7AwfghZD4JabG2YEHumpNZ8kMBuRJjZvPZOTo6oEPJtLWnfQuG49FM2Z24i4N4M78IK7wwZGxMWH83WmmIHHZXSE5Kq4lotIn4xPBdoE1ZGte0ublzscSQZAInYz+qmSUURYXCHa2kgWI9UnHYmDkaGTLemoD1tNjlO5hamGAACMwGkyfksJaa9n0wWScrwSHNjgahaRGjqGAyusZpzmaw3h3IPCbisWGOpsIJ8wlsjRtputA0ScQwmCPeaZE79ifRL8u31UnI5JqtDXNqf6WZw5kOAYV5nE1i9znHVxJPxXU8exObKy1h1HkkzruAuLKw+bXrX48iCYGoGpgWDdIS6nyTg/kKnpH1maYKp7lHBAUjESgq0y/LTb71Vwpj4+8fgJVytvs7RNXEOLf9NuQHgv94+sDXutfjz2s93keuwzGvIaAPLpQ1vctEW7BdFLo0gxoaNBYI10VzIopCkpGqVCVZQwgIUBRqigAhAUwoCEACiuFEB4h7o6R/AtfhOC8x3+0a/ZZKFIk+q9f4ZhgxoAWeYqtuHpABNQq1aUCtUVaDLr1wxpJvwNydgFmpvyR5k5nm5gnXRojhNxOGzZSDDmnM2bie4SqOKzHy6oDX8HR3dp3WmfpFp2HpXzEX53PraVoVKwptORUqwVFEjc7GYQAZg5zXdQDmtlxLtAey2YanlaJ94wXdzF01qy4yo9pDrZBd3zV/lb4nh7HkkyIA0+6z+IVoadhBL3cNGw7nRH/WtIMEmHZYgglx2Eri+1GN0pD1d+wU6v4qnrz9ermJOknTgbJYCkI2NXJq9rok4KFYVqAJKElPCaluQGd6BNeEs210Tk6LWbH1/LYTvo0cle09j/AAryKDcw/uP63neToPgF5f2W8O/q6/mvH9mkekfmft8l9FC6MzkYb11coc6F5QK5GZhqIc6FE1ifAvOpnQbqijgOBlRLaYRtKVNRCEhGUJSBcKI4VpB47B2K9LgawIEcJ3hvhApta8hr6Zu2qxsuY7h7d29k7xPwtoyuo++YJDZLHk7t/KeyRja5FK5+Hxk2dZwsR3W0FMhgqKlEGtKxGHbUGV4kbbEHkHYpsqJy8Ljnis+japLmaCpqRwHj910GuBuLhXCwPwzqZzUrt1dTP6s49FXlT7HQCiRhsQ14kG41B1HqE4FTYqek4ykXsc1riwuBAcNW91irDzKGQPaXAdUnXI6HT6rdigSx2XXKY7mLBYcDSB/BlINzEGIHT85WmOT0qdUrZGGq60N6R3iJ9SvGV6xc4uOpMrre0niGd2Rp6W693f8AS4i5/l12tcZ4JqcwIKYTmrBtFEKAIlRQanJTymEpT0EW4rneKvJDabPeqEC3BXQKP2Ownn4l1Y+7S93/ACOn0utcRGq9p4NgBQospt/CBPd25Wx5VhLeVtIw+1FRCVYKslhOCQU0FTTU5iXlTVIR0inKBMdokpg4FQoGFGkYCorLVEg4PhXi1SiA5pls/hdmpm8WNl6TD4htXro3Dz/doaFpb+JpnleY8U8Zy4gYVzG5OkMLQA4EsAEncKqVN+HxHll3WAHMe2wMjR4Kw/8AP8n+T486/sa/Nj8N6zP1Xo62AbWaHZgC0OzuDYcHTYPbx3WBtV9I5aojg6g9wV2vDD/VG39uswGHAAsdyHtOoV4B3nMqtLWjJPmtuWGPxUibsPaIWzNiY6bgo5WPxDCnDOaWmabxLQfeHY7J1GrmEpQHhWUEokwiIKlRQTPi8JmOZpyPH4hoezhuEoYmT5dQFjtt2u7tP7LcClYiiHjK4SPqO44VzX9Tz+GDRczxrG+TTytPW7Tnu4q6uJOHIa8l4IOU/isNCvKYvFGq4vdqfoNgo3eLzOklWAqRhczokW0pmdKhWEGdmQkqpVFyXAhKW8qyUt5RwmXxKtlpuPNvmvZ+yHh3k4Zgjqd1u9XCw+S8XUo+bXoUjo5wJ9J0+i+nNbFuF0ZjLVWXJDtU9KeFpGalIVJrdFQLATGIHBRjkqBlt0StKeUiE4pRKhKoJwLbqnJTUyUqIpRUopN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293" y="0"/>
            <a:ext cx="3074707" cy="184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81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4392488" cy="172819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cs typeface="Arial" panose="020B0604020202020204" pitchFamily="34" charset="0"/>
              </a:rPr>
              <a:t>Алкогольная зависимость</a:t>
            </a:r>
            <a:endParaRPr lang="ru-RU" sz="3600" b="1" dirty="0"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852936"/>
            <a:ext cx="4824536" cy="3210509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713245270"/>
              </p:ext>
            </p:extLst>
          </p:nvPr>
        </p:nvGraphicFramePr>
        <p:xfrm>
          <a:off x="4932040" y="980728"/>
          <a:ext cx="421196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2353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8064896" cy="108012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Группа крови у </a:t>
            </a:r>
            <a:r>
              <a:rPr lang="ru-RU" sz="3200" dirty="0"/>
              <a:t>погибших и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«</a:t>
            </a:r>
            <a:r>
              <a:rPr lang="ru-RU" sz="3200" dirty="0"/>
              <a:t>едва не погибших</a:t>
            </a:r>
            <a:r>
              <a:rPr lang="ru-RU" sz="3200" dirty="0" smtClean="0"/>
              <a:t>»</a:t>
            </a:r>
            <a:endParaRPr lang="ru-RU" sz="32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7817974"/>
              </p:ext>
            </p:extLst>
          </p:nvPr>
        </p:nvGraphicFramePr>
        <p:xfrm>
          <a:off x="827584" y="1988840"/>
          <a:ext cx="7478216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404664"/>
            <a:ext cx="2209800" cy="2066925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 rot="20868262">
            <a:off x="1258141" y="1902880"/>
            <a:ext cx="5172654" cy="2232248"/>
          </a:xfrm>
          <a:prstGeom prst="ellipse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9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352928" cy="72008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cs typeface="Arial" panose="020B0604020202020204" pitchFamily="34" charset="0"/>
              </a:rPr>
              <a:t>Клинические особенности, %</a:t>
            </a:r>
            <a:endParaRPr lang="ru-RU" sz="36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9332360"/>
              </p:ext>
            </p:extLst>
          </p:nvPr>
        </p:nvGraphicFramePr>
        <p:xfrm>
          <a:off x="539552" y="1600200"/>
          <a:ext cx="8147248" cy="4637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6142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591921607"/>
              </p:ext>
            </p:extLst>
          </p:nvPr>
        </p:nvGraphicFramePr>
        <p:xfrm>
          <a:off x="251520" y="1196752"/>
          <a:ext cx="8892480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3568" y="404664"/>
            <a:ext cx="7560840" cy="7920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МС в СФО (2014г) – 14,9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423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908720"/>
            <a:ext cx="7560840" cy="432048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cs typeface="Arial" panose="020B0604020202020204" pitchFamily="34" charset="0"/>
              </a:rPr>
              <a:t>Клинические особенности, %</a:t>
            </a:r>
            <a:endParaRPr lang="ru-RU" sz="40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6530005"/>
              </p:ext>
            </p:extLst>
          </p:nvPr>
        </p:nvGraphicFramePr>
        <p:xfrm>
          <a:off x="179512" y="1988840"/>
          <a:ext cx="8856984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9691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08912" cy="135902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cs typeface="Arial" panose="020B0604020202020204" pitchFamily="34" charset="0"/>
              </a:rPr>
              <a:t>Гинекологические </a:t>
            </a:r>
            <a:r>
              <a:rPr lang="ru-RU" sz="3600" b="1" dirty="0" err="1" smtClean="0">
                <a:cs typeface="Arial" panose="020B0604020202020204" pitchFamily="34" charset="0"/>
              </a:rPr>
              <a:t>невоспалительные</a:t>
            </a:r>
            <a:r>
              <a:rPr lang="ru-RU" sz="3600" b="1" dirty="0" smtClean="0">
                <a:cs typeface="Arial" panose="020B0604020202020204" pitchFamily="34" charset="0"/>
              </a:rPr>
              <a:t> заболевания, %</a:t>
            </a:r>
            <a:endParaRPr lang="ru-RU" sz="36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1465611"/>
              </p:ext>
            </p:extLst>
          </p:nvPr>
        </p:nvGraphicFramePr>
        <p:xfrm>
          <a:off x="107504" y="1600200"/>
          <a:ext cx="468052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616749279"/>
              </p:ext>
            </p:extLst>
          </p:nvPr>
        </p:nvGraphicFramePr>
        <p:xfrm>
          <a:off x="5004048" y="1484784"/>
          <a:ext cx="3575720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3638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778098"/>
          </a:xfrm>
        </p:spPr>
        <p:txBody>
          <a:bodyPr>
            <a:normAutofit/>
          </a:bodyPr>
          <a:lstStyle/>
          <a:p>
            <a:r>
              <a:rPr lang="ru-RU" sz="3200" b="1" dirty="0">
                <a:cs typeface="Arial" panose="020B0604020202020204" pitchFamily="34" charset="0"/>
              </a:rPr>
              <a:t>Сезон возникновения </a:t>
            </a:r>
            <a:r>
              <a:rPr lang="ru-RU" sz="3200" b="1" dirty="0" smtClean="0">
                <a:cs typeface="Arial" panose="020B0604020202020204" pitchFamily="34" charset="0"/>
              </a:rPr>
              <a:t>кровотечения</a:t>
            </a:r>
            <a:endParaRPr lang="ru-RU" sz="3200" b="1" dirty="0">
              <a:cs typeface="Arial" panose="020B0604020202020204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881074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AutoShape 2" descr="data:image/jpeg;base64,/9j/4AAQSkZJRgABAQAAAQABAAD/2wCEAAkGBxQTEhUUExMWFRUXFhgaFxgYGRoYHhgZGhcYGBwYGBsaHCggGBolHBwaIjEhJSkrLi4uGR8zODMsNygtLisBCgoKDg0OFA8QFywcHBwsLCwsLCwsLCwsLCwsLCwsLCwsLCwsLCwsLCwsLCwsLCwsLCwsLCwsLCwsLCwsLCwsLP/AABEIAMkA+wMBIgACEQEDEQH/xAAbAAACAwEBAQAAAAAAAAAAAAAEBQIDBgEAB//EADoQAAECBAQEBAQGAgIBBQAAAAECEQADITEEEkFRBSJhcROBkaEGMrHwFEJSwdHhI/FicoIVMzSSsv/EABgBAQEBAQEAAAAAAAAAAAAAAAABAgME/8QAGhEBAQEBAAMAAAAAAAAAAAAAABEBAhIhMf/aAAwDAQACEQMRAD8A0AWSbFna13iaV5mDBgX86VB0MDypRWiig7gAkAAAuCSGo1IvXKRLUopWVGlFbdC2np3jTJzh5j/lPnHFztP3A/eBcBOFb3te/WL8hzXyjqd3o3lGuviZntfLTaoD/f33gfFqJzMeUi5PTYEEn7ePTMijdRLCosN3p7e8US8TklKStjzZUtW4FQ4tqDtWMNEsqSXSHJBSQFFxmLC4JJBFiC5cNFRnKSwNgajuwr6P5wZjsGSygXcHd6HU6GsLMQggsaEFh1DXG4/mAbYfirJqsAOzB3pdyLQxWSZaVp+UgF8zlsoO7F+m8ZeRw4rNDyFjWjEdGqzA0v00epnFMsSmASkMlgzBJLU7H7aIIoSlvRum/eLhOLPpYn0NetfaBVhRUyQA6bk0DEDXWvsOkEGWkJYnMXsCTqK9T+xiquOIqGc/fvHPBYirPVj3Dew9DAIULvlve/tBBCUoCjmsoqejBie/nAH4ZJzEpSQ6md6E0sDYQTPxBQkmtHcVJN7UO3S0JJGMKUlVRU5XLkAfpewo7f8AKJYfFDFnKl8oyhSrhTKzMmocggVqLCsQHzJpSr58wAFWqxAOx9Hi+SsLVm0oPIX7PHZXBAxSSqh3Gtbt+3SkFy+HkElNhWmtbN6xcQUmU6bUiWWK0S1uxDUrrqKDa8EZTtHfjqsdYrCYsEnrHGjyJlSGJt66CJ33PhnKCkRFotLm/n/cRaN87cZ3EGjjRZljjRpFbRxosaIkQRAiOERMiOEQFZEcaJkRFoD5uviBKgAAA3NcktY+doPGJ1NAAoMLBg6Wb07CE2Fl3JBBNn2H5TQDXyfW8EJmEskOqrkAEgaB23tHmjse8PmqBelqktS+nf8AaGsnEhSiDu+4qOh7iEuFUwbs4YBz+9rxPMUkmw6bbNDdIaY9LsUDKKBkh2DWuKCrRRiuYgF2AsNCahyx6eggOQoKWMxLUfTV97f3FgxFTRmdx2LgftGGlpTlarlnDFx5l6Oz7wNxeY5qBpS4FfUX9xEZM8k5lVzEn2oBtb6RHGYjMCkczEVIIYg6+TiAvwWHUsFRQQm9LHS7ecG4fBJIZzWlSTobbPeEGCnLUpTFRASCXPKLsSPNTPSh1to8LMSsB1BJdwBQmoejvdx1rsYADi07wvDI+R+YuWSClTFiGJJGp/qzhyFTQo5SAASoqcOWdkuHVcB7aO4YEY2dn5GT4YAIObNzi6VIKaMbF8zsekULxJBYChBHuS5+vlFw0LIwQQQCoqLAuWq4erUHbRovGJchAF6VIYJuVVH1epbWnMZMIw5mLyhCKO9dQGFqkgekZzDYeZiFc6T4dGSPzhtdkVt50gG/xBgCtAMhSSHDoI0LglSg+YZgKADY3iXA+FTCR/kUSiwDy0joAntv9I4FgkAEAVSnoHcUFwHtGi4VPCQEoPMpyyionKKlQZgwe7AGAdZyUKNAaVd/pqKx5E1ixJpvWnXW2piqTKLkqKRW22r7PActbFvmVUmoZra/dYB2VMCoJVW/9fflEEzk9SdqW7QuM1lDKWNCl3qOvax7GLMNh85cFQ1vQMQaOAekQFrUGcdf4jyLlrmrb/bGKsRMKDbTdgdDpf8AmJy9xU0b7eLUXVtbyqf4EeEqlK+0DOoFipJJfUFm3jxWXt30+zfrSL5biRes+n39+keUgebxFCw4Bp3b70jxmAVdth+7doZ1uG4rUGiJixcRj0ZrnuIGImJkRExaiJiMTMRgPl8qUr5RWtO9RBmGkhNBluKkJIJubg+cOZYlhmSBSovqavrreCJCUEkpTXsTptXaPNXYLhcIRRKjoO9CWb7fvDiZw95WVySDQqZwHsKUpE8JlNMrDbTeg8+kHiOmZms6yqsKrm6e/wB0hbxDFlLFSykAso3BBKgHFGYm5pvaNriZbgsW9O8ZDjchS0qQQCCGaybjmoA7gM7VHk3PrI1mrMwKSA4NKP8AbtQQKtJ3LbszHfc06Qv4TImuEh1gLXp8gypWlFA1OcdKPvDHiWCXLSlSnAUSH0ZgoHShJp28oyqrAqbxQmrgdPzJrqaOT3EWS+FgFKUzVlebxVFsrl6JLCtn6gIrvR8NIUubNuUBIBUwBSTTlf5lFlsCGdnBF3IxbuUpqXdySBTTQBrPtASE8Amna5dVnPb7vHpqSEMwCyTqaMbDRX90eOSZSqKKQQWU4apLUd6aX8tYC4vi5kgDLLUpRUjKAHpmehZg9Ktp3EXAXNwq8UUiY4koWolFRmUFK0NmLgO71tQmzE4ZcskpLIAALaM7AtY76fSH3AsOQkBRSVMM2V2f8wGpAIvGZncQ8ZQlyhnaswvqSbahRBTRq5ekUDrmUIQ2dqOfr6w+4Nw5ICVrTmUKhTuSTUW0A0LsWZrQDw/hqWq+agckGuzNqN4fBLAUr3iDkzEBIIAADMNhpaAE4vmKieY2ua/sNoniBU6dXgDBSCtSgCkMpiSbOAvSuppeAOlzCVULbbU08x+8OMHOIJ/SaipIGpYO3tHsHIlAgpAcNVLm4Bsou/SrdDBU+U5zAA9Lc1661/bziBf+NmLLJSFJJJzBqBhRTihNXtbTWE6eUsEkAguXNCFB7G6WGu4gwgAmgAyhz37W8t4rw3C0rqTm6hVANqMfV6ewWBSiArKSAHHMaWo6hW/teJTZwBKiRYXDgMWLCKZmEWn5FSyCbrLumoIFHH3WKMSiii4HLbW6C4pUM9faAvTjEkhnfTNUtX0/iLETHLkVqO/Qfephfg1hgnM6lOd2oVs7D8oduukWpnZiljyEdwKEsb9R5PrFQ2QQzUiCkxXJIBYuKBtqxMTKn71jfOxNxExFokY4Y61iIERxokYjCpGQSMoYlxprrUdNP6iMycm+jVcMRZrcvaKcHiBQ1ISA9NhVhqNfPtFSZJWpyQknQWegFqvX6bR53U0w88qUK9fXtDiTP8/3hXgMCUBmGZTV75sx7M220FqlZcrEEuLEHXRoZsIN8UWvA0/CBRzC/wCaxB6c1HYm8UzTlLKBdx2Or/fWKcHig/MDmbpQeetrDWLaQ3kJSkMkZXIJBFSepJcg2rpFi1jKRfTceYtaBE4h7CtnuQwdmrW0SJCaZwCb8pLjodn/AJjDRfw7DKUuYsF0BaijPRmCUEJBPKnMCp9cxJekWYTCpIUyFFLO1NKcqgdiW8tDBuGSCEsxA1BZhVzQ7/WJYMFKcoLCjM9bk9rs9zUm8BGVh0oplJayta2ygVtRtGGsWcVkeIkcoCgcwKhYhwDWgNTHVzi9GrZzfsLvvBsmorUih9C5As/kLwVjcdNnIKJct80ygVUUYhRGzW3tvDjB8Fl4dKUyyQABmUGdR/MpW5LCnbQQ5mScxr5OAWbQ+RMWTZAUljqz6ebi1W6xqpCLCSUuTUJNK6inX7eLpgawdhppB+R3aoIuA+V7UDtp5R3DYVmzDmBqXP7d/aMhMpBUSkoKSEkgs4LHKe1TrsTpACcBNBUsoZLO6iwGVIc/M7s2ka/KkqIbMSCbUqoHTqEv27xXi1hQKSA4DO+U36EdfXrFAHBeIJDvQJT+cfNc0rQXPn1gwTlF1E3tsHIb2r5GEMuWEk0y1+U/7c6a6XtBq5xC0t8yUuTTRKlEbDbzgC+JTHTYKzKqHszijDVwa0oRAsmYJaCCcyiXAc/KScuYORm6CKJoUtKOYlQQSQA5JUSpiB/xaLMLg8uVxNUR+lBSPmuoqud2peukEWSsSCtQWRTlD9XSltjrXbrC/iE8gskkHIT3ZUtQHmCzU1g4cJS+VS82ZTvYqIeihux30EJuLYNQnrK7kM4P5SxtYOyQwsEit4AzC4ioJZmUlgLApAcAnv76GGfDwlQZJcXDghgzHpbaFPCkJKyFjlow/UaADoKe0aBaAEkpVUF9KgZdNQAB5xR2Rhsj0Ndf71i0Sy1Y8mZro/pQFj0uG6RLO9qCNcs64YiYsUnrECI6eWMxAxyJGIwowWGT8qmBc9tyLbw1wmCZiRlUQ7O7OX1/KCKO7P1EKlThLSA76km5ckUavbYGGGALupWpoXegoC1gGjg2PlrAYOxahFbNQOzCkWiaHdqAVIYdyNYXY+aEJBYs1K1BLkbu7fSK5XGEuAQzMQBXZ+rHfpBReOkNXMMzUzFnu5a3r+0AYLG5a5QoukAEWvY6fZj0/EeIs5TmQq4UaJYAUL6aG9xWGPDgKHkB3CXJNvmALnzgDZuKOShIcH+NqfzABmkGqmIuXemnYMRBipRcGraO1G6D77QDOSzuSSA5sNHN+j+8RRUrHlIUQqtANjp/f+45KWSASakks+p3epd4BwsoqdR+R3BejMAdagdIK/GJAIULaMer9yKUeAMwEkLVmUFHIeVlGzEV3uavdocpW/0A8rXjPYTGLoQkJZQKiKcmhclhTQEm9d3aZ4JTdikFJLc3KFWZxQkaRQbJBIDjb2161pFOLcFhY6RahdHYNRtX6iOzJAU9WLMCHpfdx6NAL0zwkOGBNAHd/wB4ulYoksU+o01L3tC7HYcpUObMGLqbKPrQ+kTkzFggJZmDqI/UNOwKe5NXiKYIxAYZRSr13+sUcUZQIN0ga1F2URqKH3inElYlhmzOCp6vRz3ABTbYwDxnDrUAXCWUFcyQoD5TY2At0JfSAEnKCCCAWTY2c3Yef0glFLskJGgvaqjo+wq3eBsdMEtaUkMKlQIzcxqCHNfvQwr4zxeacqMOE5lOStRcIscxAuWPZy+tKjTYfEFKk5MqSeYk/pzMRrWl612rDJAQEeMpSikl0pb8yjRnrUntGI4ThZiS8ycuad1GifmLIT+UlyCbkFnakaXimN8OTuAEAAVJ5g5c2OVyHIDtANpimzEMMrud/lqzNoYpmYcTKihyguwJIIO4fQ0ijGYkE0Oqkto+W/u1dotmYlCQnPQEBOw+XN6W9YBWlCpczPlBNwGoeWhAHYRfgcWV8yg1Cw2fMGH1ijBJzFaio5c+ZKVaJZDZa0DpJ7qMTSpQowJIqb9iNHoC8VF+GX2/kPBJWdNw77G8CyA1607xTxbEZALgk70PTpvDQfh983K3m9XiMwLflIZ/v76Qsw2JIBCnoQRszvXaLU4lRD0A/K92rXv/ADGQ2Ia8Vmd0PpCs40EM7tf7846Ziunm8a3rdSM1gZKSApRCi1H6Cqv/ANMO8QxGLCQprZSpQOoJKT3ADeo3MCcZlTMoEolCnS5TWgcsDYMQG7mAsDgylVXNCCfmLMkMom7slwC1BCA8Y2XMluggvVw6j7WsXbaFE5M3MkpAFa5iQ6ajKQAX1I2YGNDMw6BKAdiLG9HerG38W0gNZCzUW1Yl72O7aRYJGaR5sX2pW9oPwk9GbxCrQ8wqyQCMidHhevlB1MUJmpf5btTTUk/b3MRWtwnEAsFnAa9VF2s4v/UW4ZypwCyhaiWNQSMxYmhPY6vCPCYujAlRO9h0SKvUhy/po1k4tsqXISrMHSauMrvR0kEpHcsxq0Vo5GDKEAgDlAZIYjlACd7Np9YzmTxSFEEF15iHBJSpKWCVVKaHyOlIOweNW5SJbkAVulWZWWhAAVZRKWJ6VENsqUqANzpdhSgOgpYbwAOA4cUhSZqQUlgACSLvcncAj/YDWcTXKkEkgVILAsCw0DaRA8ocO2gO/rbygGagqII+atG3cMfv8ogC5yyGCQWo1dGDU+7RKRi6VoauDpY3gTFYNSUglQAIOYEimYAb7vQbgUaBDLUVc45RQOKK1qWYgECtYKNx+PJGVlJcHKxFw4UFCxFvXRoDwmIDupnXypBdwgFnNwxUBfrWBuIpOVVsgIbUi4UVdydbmEmN4hkQTmJQlIoKsEig3LsK39YIccTxSkKSl2zBQY6jlIAJDXfX8u0RPGC6AVEKSoMouysxYgszMSGP/FtXinik5BVmIqiWkAlqOQTlry/MQ9y3aIYfCqmZcycpcHKTqkvXLtSlniKE4vxGXikrCZc1JQtSStJSHylwg5jVKnoQaNtSJ8NwjCqWcgdaMCabBoYy8GkKsObW7l7eoeLCFJoQzO3qNeoJ9BFQKMORV6lrU79oT8WmqnzmCk+DKCTNSFFxMSOUFIFAxzVa3SPcf44ZeZMsHx0oU0utmKgumjpPtAqcDjJhSqXJEsTkFU7OShphdCwHBJSSEqHKeUtSkA/k8QIAUtDqJKlJrQnIWDV/L7xdJ4mZ0seOkJAUXejgZSlRAHKXzU1G7wolfDD0nzlzLA5TkSWKn33uGsNmgzA8HlJLpRf9SlKJD0qo9oqDJnF5SiESyVKJrkS+lABbYv02g3IvlBT4YIuoubijCxZ61aLJWGCA4a1GptToItxSlBBCQ6g1PPrEFMtC0qOz+vv97wq+IJgWlRFxQDr9t6QxlTFOtKkNtsegJuaa/wBQjw2KlqC0k/q/8Q3TXvAHYJBmSwrKAsAJNwHG7OCPp7xXicOrKCk1zasSKs3XWrbQDhcTk5QzUY2NNN26RfhsSQlVW5iwBJu+rA3fs0QVIxmVkLfM5egt1J6Vi5905upLQLhJPizUlTEC7XGxLX9d3tVyMGNSNbvvFQrXJcKNRoABZyXNHLP9IHmSglmGYbJe7Oe1rRVNnrIISWJrb9tfeBEJU+jk722pfbdo0L5q8zMLjtSl4miQwcsdr1/jX1i6UkB33cj+YgpbpIcChbQvQv5M3nEqhlJdwq4A9xW16vAipeWgq9v7gxKCS1HZiOuhA1pHJmBN731D7DuYArhk1AUCyiaMj5klVdQlwB2UWPd9KoJS9Qo0dLJURRIIqFEFw979YzfBpKnJSFAAsWBAVuHzJo7W9o0uLUoBKeZSiVF2oGAAto6gPWtDEBipyJaSsVXlo5oH21rR2uwi2TOASVM6socvYUFvem8KksspKmJCuWysqg/MdHFe3SDJak8yS5dnUS/btcsPsxTBE8L0qQGtQZmBtQk/SOomsEkqATYdatTo1H87QOlVnFKJrS7e7gx3FzRkUHryt3/N01t0gomXiFOGSVCl7ilXp5eUTnSBOCT8qgXqB+U26QKmaohQChmSJamo7FILkNYkUcaGL52IoFOyhcbhh72+xAJeJyigEqYZUl7lk6k/qptCbEYdKnzUSUtVw5UGAANXJIHm0a9E3MOV6/wRRxyltfpGa+JMIPElrK0okyQVqKlZQpQDJJeyEfNepvoYoWYDhwzpJJKAoLIsCQpwS5JZ0u+oArD84jIuSkkf5AQkmjzSksH/AGYnWwMZvhmJmqXNkzhzqlLUQyQEoXOXJRlKXD+Ggm/6dzD/AAUsICVrrlCWSAGABUEjyd3uWEBXwriycTJE1AutQDMQShQBLvrv18gxw4C0sS7imlkpBL/9q+fSAJGRBZACUpCglIoA1hTs3mIuGIJ+UM1bW0I66H1hB7DSAOYpAmJGRSiHUUgnKCo13vF6luFC5dtmDt5h9IGxPEQ+6ikFierOOn3rEE4l20BHe4HqXoIqDZOFBH39O+0dmyw48v8Af09Y5hprM4Je3at4rnpC1EbirqJDjmoLCztTTaCKcdiCk21YFxfr19dLQdw6cogl3e1W+/6gKbJLK1B+YVoRQt1JevnWKcJiSlJzAK3YM2w1+vWIp2CkumreY1v0OrxgviPBqTOXksTQNqRpRtWjT4LFHWurDrs4iPFZSVJ8RIJXUm1uoJZ4Iy02QQAopqlqDXodfP6RDicxLgihYu1urdP4gjjqFrCPDcJq5Ad2TQE7/wAdYRLQoHm0p9/esMDfg84iYnKQ+YUp2o9x0F41AxGI2leaVP59Yw3DpgE2WdQp2NvlNC0bBGOWw5dBqQ7AB2ejw1C+fOy51KYS2GUtzJLkKcM2UcpHZXSAZOIVm5ahuw1+sEY7Cy5yf8ilMRTKSMv/ACBBcKHMHGlC4JdbweeGyFCUKQACkKK2DU5mAPcONYoc4ZVRmvUkBh5NpEp2HKtB3DbEGrUNbdo9hp1GFja53cv7f6i4pAdjdn7kl/qYAJEgUoxD5XINt2t+0Sm4Na1AJTmZJ79mNSava0EYlDoOhBamrU7saDzi3hKApQVNUkZaMzkqFWDF7EU3FLF4ong2HqQqisocNoyVC6dLMd4dmWctgw8+o1u/1i1U2lQSWetPTr0imYspsCATd6j+IKHSC5CRcXG5uSDqwNfraCpUxKUqUEkmzswJIshzU7qp6QGuYa1I9mDO7Wa1x3EF4SdmZRNATdz0f0BDdYg5iEsQBdyd6tT3JHlA+LDIBPMQQSA9bajqRDKZKYgnqX2JYaaVfyjglGqQKBTVaoLVHQBvN4KH4bzTAouCRXR+XK3YP9Iuwc8Zl13UAQxF3dNwAS3kSIGm43LZ1LZIqGZSmIFtgadRFsnDnxBmDhQJJ3UkinVwCPKAhicWPkKudSSycwBLMk5XHUUvtGfxMpSgjKvKAt5gy0W75kkEgDMygSxICi0aKdJCgUFIJACkE1fmFQrSpYG/WFc9TrUTQvVw1dyABteKAMFg8h5QqrOSpytv1fq7mDsViAEZb2By6BIoz3eu8exIUzZWBBro+76+8UYZBLbhibhz1HUxUTWQpSmFHcPe9HiwKTytUlWmhoPZxSOIWEpJURapdwLCpH7bwIvLmCg6ntlBL0cEaOzfdgAxkpap6sgoGYnQAuo75cwYDpDXBySkJLPSp2cBj6lj2i1WHGY5SrNcdXVRNvlDEdk9oIkFQIABpprsAW6CICvCDc1wLdBag8v6gKYl11VlAIKUgEE93Jpuw/aCPxhejCtfSwP3vCriKwVBFAolyzOaNdtiaPbRyYIaSkhQzZqvdg22r0/iA8WgoBFw/cdA3s8UicqgOh2Ne1h/uC8XKGRyXsTr0HYfdIgXTAEJK3ZnfU2tvAEzjQyJOV0qJFTqktYM24Ln2iHxcDlTlJAPzbdLU3aM0lYLIJ+Zg+3XpGhof/WC5DOkF0/9aE1Hy6/ZotxC0KcgM5NL+5iC1Iljw6LNgWct1MVygCWtr6nR9f5iZgplyVlaVIplUC7kWc6VqNo0aMQtqywrqReKilSQzAtQWDkjYNWsD+JM/QD1JgglU4hTbOO+rn39YR8QmHDzUTJkwnOWDS3OUB8ijmAoVUIDsAC7PDKQ0xYXKmJUnKyxm5nAYMLDV7V84r+IOGjES/DPKUrBSzOCHqCQWcUtY9ooY4ZaSApJdKqg94IUHIfd/NxGY4JiBIQELdwM8xL5zKCiSEmpYBLXIDeUPvHGV3DEgA7u8KDMjULEM3cMQfNvpB/DCQyUnKTQqYFQelHo+tjXe0LJZcmt/rBErE5S42I7PRx1aEU8XjEZyAokioqG1FC1SGqe20XLUPD+YBR+XVg3zEXNnaM5wGYJc1ZUXClf40ipBXVZI0S9tyrpDTiePC5eaWoOSAog/KC4BoDuSL1ADVMQdUk2US+766ENRjT6xPCJDlIIZJBL1yjKS/ShesD5CaoZ2YOToeXs2ZZI1pZor4hiBJlqWkTCCEvkSVqYCtAH0EFabDmmZQLqr2qwrvV37wNiZoQpKt1nxBRwmqXIAs5DmjCpO+S4t8Sk4KR4AU8+SnJlTmUl1yCRbKgiWVnmNadTDDjnFEyVmZMXmBKFSEggFCynIpAJIDrOcE6ONjEDBWEWVqUCCXKgEtRYDAZiaF8zUP0hpg5nISnLQ8lXzAMCrdsz+TbtFHAiCkt1UCNSrMaPVqEjRjAk/FFKkvU5/Co1XWFJc/8AIBXm8UH8XUAnVgrK+ocEFwxzAgvoaE6CFCWLA1Uwroqt/IRRxTin+VAdOUKGbsQkPdmbfY3gTgqhLXNloCiR8oWoqFCczZiSCe+0Axxg5crgFqOCB6gEt1gHCoUmikqrZXSlAddfaCpONw+Ily1glOcKVLLMeVs3KR8zvS/nA+MlgEjlUaGqbvUGm473gOLl5io6E2OlMpo7MdjSkCKxqQtMp8q6tyZgXGZ7uASDZ+hEXzpiVIBHMATXVg4IYPUEAecL55SlaEzAplqCRlcVAKmOWw5QNqt0ghijH/oyqrRuc5RQqIFaBvU1hgifWoqaMNK27/X6g4TBjMw5SwsLbEfpdyGvQV3JXJLMQH0p7ilTrAdm4oJFEuRSoqa6EUa/UwkxeJWuZVBAqU9LcvufJ7w8SkKScxsC5LC2veFycM63CzUUYli1WHvV/pQDkVoSz/KP5br93ita8qDmc6CgdzoBmYmKUSlpdqAaEioZXm5veGOGlhSQKEG4YEVr6tWsQZ34gEzKlJSADVtfPv8AtGIxTJmpGucqZ2YAAHvcU79o+n8XUCQ2lxdjTrT7tHzjjH/ypjp50oFmbLQhh7EvtFwEYSYCSAQVAO1BR7e0FCYCpOY5QCHbpu7UPtCb4fklRmTGUzypbn9XhmYR0or2hnipKkGrvd/Mt994qNXKW7eHYgfvbrf7eCF4JDl1oBexJ/akLuDzCQolhUXJJIKQXoGd3DDY6hoc+Bd3dz7l9oyrBnhC88xUmaQvOtRJoSQFMigIKQCDZTvWrM74TiVFCROOZTAEgAMpgFO3XteCJyU7CtwNQXceZgAJSkpGX/2/lZrZSQlrgUdh+m8aRZx7hhmywnMkIW5WSADluGazEClTT1T8PUZOIEhRUqUfD8IFNXCSFdQkZQqtnbQvouFKJQOfMFPlUDnev6jftTsLALiy0k5UuMqkqWh1JOYKBQaUKeU72FNIimMyjgaxNKIjh1goAd2DOb2ueselpqw3jV9CniIKJK1D5jQAXJLJADa2tAPAUHBySifkWskzkSARmlqMtQOZWbKkFKFUbK4uTFXxd8Q+B/iknNiOjnw3b8o+eYaMNHe7Os+FeDqUcQudmqG+ZiVJmOWINhlI6uRZ4yr6Bw2dNmSypaUoKhRPzBIZ9GzFnNKWqXgvGSBlCShKklQYEUCgQpFOikhj2hZh+Kjw2y5XdLhgACqvVyQou2pOkM8ViwWSCxE1JNjcrNdvlJ6eUIMh8b8VMiQhUpkqmApQwSMoAdRs1HYPqoXtGc+FeITJyJMglKkyFLIJYreYCsjMaqZ1q/8AJuqb/iWaZ06XhioiUuWOdLk50zJjlhTI4Y3sk6Q4+Gfh7wEuFZjlZyGBKmqx1alekBtuG4xgpRYISZA7/Kl+zZoyvF1kzVKzAqSsFKkkl8vyk1ZwGpuIZ4qYvw8gABfMOrUBFdA9LXMJvFQzKNCHIAfzG8VHVYgLSlQUSMqElw1UpCTTSoi84lQ50kkpZ6PYgh97CKsgDITqpqszG2X+4HlTvDQVOcqjluxIerODrl9bwFnBuKpCkS2A8FajchwtQW1aOGb2pDmXMZIALlBYA0dJJI9C/wD9kiMr4Xhz1IQknmYuLkDmNC7U6W2YnRImJdOYhQNQQ5cdCAxv6DWsARKTYEUd9xYv603iHFpLZWQlbkHnZVcyWYPViSej2JYEnx0qDn5m00GYN0Gnr5wu4njMqpaqBRICaJDpzJcBVDbQO4JpEDuUSAl6lh2cpFKBtdoHxPE9HBUbcwALVPagJb/iYX4jifhyznDZSzli5qLCw018oSqnmco8pDhmBa9gXq1zteKHYmTkJDrzE3BZIL0sA+21onhCsFzW3t7wKieoKZ+UJDOBsL6xDi/FEyZWYBlMw6KsHO33S8BdJ4i85WblyAMaEkOf9to53gLiHxEpE0IQnMSEl3YBC5gBoGqAl36AVeMpwrOJs1cwkr5fmNSHPtb2i3A4jxcQtQsAlDjVnUbQGzw2MXOWUB3UlRJSBymgFwXNSavaMTxCc07ErIC1SwoKIdAJlhQIYvXlAo+kaWVOSg5kqOZNWa/dtIRcI4IubICpiFhS5kxRooHLMypWbVcJLA2PnBDngSMuFMxVETlCYDQMqWsIJcFqoAbokwx4hhDmFQSmqSKAm70Pf2g7DYAy5MuSEryIDJo7AGmajlwan948pZAAyktYlNKsB/poghgxQvyksbGhAcgNcPX+4ZysIlq1vtvA6sMCAxc3oGbUkE/bxSuXNBZKuXR9trwCyesKmpaoo50Fbk+ftCziSpiCpSACXo7gB2I6Glu+kNsMQNstXPRiGeFc7CutTBqsNd618/7jSF/BfigiYpM9DfKzfMxFSavMalQNS+0bzEcNkYiSlR1+VYoRqAXG+h1j5bxbAFSgwCmU7s52p3694lw7i5kibh5ylEK5DztlBb/IE7gB0kMT5RnWsbY4NUtJALsRpeot1jO8Z47MloeSXWrOEm5CUpUpSkj9VKfzC7gnF8RKxIwWIOcLLCY7PLKTzg/9QW6jeB+O4JU0hKVJUJYUFKSUp5PFCSpIURQAtl1I6uQp+HOHTMTNC1M4KVhSyedShnDEggllJJBpVIj6kjBBLUY3Yb0JpoH0hXwzCpSpSQkIAOZORLDKEhGwY5ctgRbyeTFhIJUoAbv9sP4hgAXwzMAl6Dprv9B5dYR/FPE1Iwo/DzHmeIElRJBy5yyk7pKiBTQnYtT8TfFLTlYSWmhSULNXeYgMQwNgoHvBnwr8OEIlrngumqUkFlZmmJWXuQVKHcHrFtDThXCUhLkAkvoLKUVn1USqm8NUyAK+p/v0i0NEgsRqCCMMlQ5gCxNxF0uQgWSB2AiKpg+/SI+JEgJcbRVMwstTZkJLWcCnaK/EiaFxRydw6Wv5hp5ir0N7/QQHxLBkICUAtuNLXAr57QySqLEmL4jKKLECr0Pc7ja0A8T4hM8dKH/xDIVKBUCZjhkAu6iwNAKgKfpume4B7xRO4dKWQVS0uk5gWqFNlzBtWJD9YzvIzysESkJKmchunMGBZtGEXy8AyzcuQ/UNTsGD+m0aNGHQAGFujR38OnYRIEa+HpzPR2qAb0bW14iOEyiQCkK/7Am+2Z6VaNB4CdvSIpwSMzsQfWLApOESksEimwgiTL/4vDTwQ39xbLCdAnzr+0IhRPAcsnUdIslE6+33eKcYtYUQKOrpZg+X0AeJiXkADFgAGJcm+5uff6QERGckmg00/wBQKJ/MXd+o8qDYbxZInFRND0t2/aKLEy2Fadr++kDEDcjzgrEoWxyhzp1iIkK2V6QGRnS1EMx7QP8AgFlRYU26D+o3cvCDoI74KRr6QRhkcHympqadugHnGQ+OcD4OWYRlUGd2dSFOL9y9DH2X8Mjb2EV4jhspdFIB7xIr5n8CyU46WTMCc2HyiXNA0ILpezgCrbpOsM8JwVYnBIw6VITmzzZgS2RSQClHMSpS2L0SAC1Y3ycGwyhm+noIl+DLNEi1lOHTJKJy5QWl0gKWC5ASVpSkZnyhyoADYOaQPifhc4otPm5UuD/iWxIyiikvZhR689BRzp5vw7IUlSFS0kHICC5BCPlcPpT0EHYXAhJcXZho2r17CEGbwPwZKlTAtnmF3mAcqX0QkkhA/KBoA2sNsZKUEpQCcqUpygvUgMejuR7wfOnEFIG+gfZw3pXoYsEp8zpYtR0tqNRWAzeRZi+XhlamsOhgxpFicJGgkOGUKu4i5OGh0nBjyiKcISWoGtEoW/hokiQ1odJwQ1EQ/CVp9YtC1MvpHQiGH4cR0YcQoAyxIPBpkCPCSItQEhJ2iYQYKEraOmRvCgJokZcFoleUdKPOLQEEGPCWN4NVLiHhxBUtLEGn3/bxwJu7HvFyx90jmX7pACKkId8iSRq21osTSwHkBFxR0jhH20WIiZh0b0Ee/EK6egjwT2ixModIoX5KW7X6RFIhlI08/pEp8ZQuAiYia7xyKZqQ+7RNMQESESKtSD9mJv0HtFIiUIq1J6CJ5ukUpj0ILlAaJMRy9I4I7CDwHlFvidSY4I8YQEylPpE1IHR9G/qBpN4LN4kFS6RAqbQQQuIQA2YbekdcafzHJt4qMWIsUutRESoaRFMShBzMeseJPWLExBV4qvBUcmNE9IqVBHVR5JiBjsVEirp9P4iCqxcmLJesAP4dLNHhJPSLcRbzH1EWGM0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jpeg;base64,/9j/4AAQSkZJRgABAQAAAQABAAD/2wCEAAkGBxQTEhUUExMWFRUXFhgaFxgYGRoYHhgZGhcYGBwYGBsaHCggGBolHBwaIjEhJSkrLi4uGR8zODMsNygtLisBCgoKDg0OFA8QFywcHBwsLCwsLCwsLCwsLCwsLCwsLCwsLCwsLCwsLCwsLCwsLCwsLCwsLCwsLCwsLCwsLCwsLP/AABEIAMkA+wMBIgACEQEDEQH/xAAbAAACAwEBAQAAAAAAAAAAAAAEBQIDBgEAB//EADoQAAECBAQEBAQGAgIBBQAAAAECEQADITEEEkFRBSJhcROBkaEGMrHwFEJSwdHhI/FicoIVMzSSsv/EABgBAQEBAQEAAAAAAAAAAAAAAAABAgME/8QAGhEBAQEBAAMAAAAAAAAAAAAAABEBAhIhMf/aAAwDAQACEQMRAD8A0AWSbFna13iaV5mDBgX86VB0MDypRWiig7gAkAAAuCSGo1IvXKRLUopWVGlFbdC2np3jTJzh5j/lPnHFztP3A/eBcBOFb3te/WL8hzXyjqd3o3lGuviZntfLTaoD/f33gfFqJzMeUi5PTYEEn7ePTMijdRLCosN3p7e8US8TklKStjzZUtW4FQ4tqDtWMNEsqSXSHJBSQFFxmLC4JJBFiC5cNFRnKSwNgajuwr6P5wZjsGSygXcHd6HU6GsLMQggsaEFh1DXG4/mAbYfirJqsAOzB3pdyLQxWSZaVp+UgF8zlsoO7F+m8ZeRw4rNDyFjWjEdGqzA0v00epnFMsSmASkMlgzBJLU7H7aIIoSlvRum/eLhOLPpYn0NetfaBVhRUyQA6bk0DEDXWvsOkEGWkJYnMXsCTqK9T+xiquOIqGc/fvHPBYirPVj3Dew9DAIULvlve/tBBCUoCjmsoqejBie/nAH4ZJzEpSQ6md6E0sDYQTPxBQkmtHcVJN7UO3S0JJGMKUlVRU5XLkAfpewo7f8AKJYfFDFnKl8oyhSrhTKzMmocggVqLCsQHzJpSr58wAFWqxAOx9Hi+SsLVm0oPIX7PHZXBAxSSqh3Gtbt+3SkFy+HkElNhWmtbN6xcQUmU6bUiWWK0S1uxDUrrqKDa8EZTtHfjqsdYrCYsEnrHGjyJlSGJt66CJ33PhnKCkRFotLm/n/cRaN87cZ3EGjjRZljjRpFbRxosaIkQRAiOERMiOEQFZEcaJkRFoD5uviBKgAAA3NcktY+doPGJ1NAAoMLBg6Wb07CE2Fl3JBBNn2H5TQDXyfW8EJmEskOqrkAEgaB23tHmjse8PmqBelqktS+nf8AaGsnEhSiDu+4qOh7iEuFUwbs4YBz+9rxPMUkmw6bbNDdIaY9LsUDKKBkh2DWuKCrRRiuYgF2AsNCahyx6eggOQoKWMxLUfTV97f3FgxFTRmdx2LgftGGlpTlarlnDFx5l6Oz7wNxeY5qBpS4FfUX9xEZM8k5lVzEn2oBtb6RHGYjMCkczEVIIYg6+TiAvwWHUsFRQQm9LHS7ecG4fBJIZzWlSTobbPeEGCnLUpTFRASCXPKLsSPNTPSh1to8LMSsB1BJdwBQmoejvdx1rsYADi07wvDI+R+YuWSClTFiGJJGp/qzhyFTQo5SAASoqcOWdkuHVcB7aO4YEY2dn5GT4YAIObNzi6VIKaMbF8zsekULxJBYChBHuS5+vlFw0LIwQQQCoqLAuWq4erUHbRovGJchAF6VIYJuVVH1epbWnMZMIw5mLyhCKO9dQGFqkgekZzDYeZiFc6T4dGSPzhtdkVt50gG/xBgCtAMhSSHDoI0LglSg+YZgKADY3iXA+FTCR/kUSiwDy0joAntv9I4FgkAEAVSnoHcUFwHtGi4VPCQEoPMpyyionKKlQZgwe7AGAdZyUKNAaVd/pqKx5E1ixJpvWnXW2piqTKLkqKRW22r7PActbFvmVUmoZra/dYB2VMCoJVW/9fflEEzk9SdqW7QuM1lDKWNCl3qOvax7GLMNh85cFQ1vQMQaOAekQFrUGcdf4jyLlrmrb/bGKsRMKDbTdgdDpf8AmJy9xU0b7eLUXVtbyqf4EeEqlK+0DOoFipJJfUFm3jxWXt30+zfrSL5biRes+n39+keUgebxFCw4Bp3b70jxmAVdth+7doZ1uG4rUGiJixcRj0ZrnuIGImJkRExaiJiMTMRgPl8qUr5RWtO9RBmGkhNBluKkJIJubg+cOZYlhmSBSovqavrreCJCUEkpTXsTptXaPNXYLhcIRRKjoO9CWb7fvDiZw95WVySDQqZwHsKUpE8JlNMrDbTeg8+kHiOmZms6yqsKrm6e/wB0hbxDFlLFSykAso3BBKgHFGYm5pvaNriZbgsW9O8ZDjchS0qQQCCGaybjmoA7gM7VHk3PrI1mrMwKSA4NKP8AbtQQKtJ3LbszHfc06Qv4TImuEh1gLXp8gypWlFA1OcdKPvDHiWCXLSlSnAUSH0ZgoHShJp28oyqrAqbxQmrgdPzJrqaOT3EWS+FgFKUzVlebxVFsrl6JLCtn6gIrvR8NIUubNuUBIBUwBSTTlf5lFlsCGdnBF3IxbuUpqXdySBTTQBrPtASE8Amna5dVnPb7vHpqSEMwCyTqaMbDRX90eOSZSqKKQQWU4apLUd6aX8tYC4vi5kgDLLUpRUjKAHpmehZg9Ktp3EXAXNwq8UUiY4koWolFRmUFK0NmLgO71tQmzE4ZcskpLIAALaM7AtY76fSH3AsOQkBRSVMM2V2f8wGpAIvGZncQ8ZQlyhnaswvqSbahRBTRq5ekUDrmUIQ2dqOfr6w+4Nw5ICVrTmUKhTuSTUW0A0LsWZrQDw/hqWq+agckGuzNqN4fBLAUr3iDkzEBIIAADMNhpaAE4vmKieY2ua/sNoniBU6dXgDBSCtSgCkMpiSbOAvSuppeAOlzCVULbbU08x+8OMHOIJ/SaipIGpYO3tHsHIlAgpAcNVLm4Bsou/SrdDBU+U5zAA9Lc1661/bziBf+NmLLJSFJJJzBqBhRTihNXtbTWE6eUsEkAguXNCFB7G6WGu4gwgAmgAyhz37W8t4rw3C0rqTm6hVANqMfV6ewWBSiArKSAHHMaWo6hW/teJTZwBKiRYXDgMWLCKZmEWn5FSyCbrLumoIFHH3WKMSiii4HLbW6C4pUM9faAvTjEkhnfTNUtX0/iLETHLkVqO/Qfephfg1hgnM6lOd2oVs7D8oduukWpnZiljyEdwKEsb9R5PrFQ2QQzUiCkxXJIBYuKBtqxMTKn71jfOxNxExFokY4Y61iIERxokYjCpGQSMoYlxprrUdNP6iMycm+jVcMRZrcvaKcHiBQ1ISA9NhVhqNfPtFSZJWpyQknQWegFqvX6bR53U0w88qUK9fXtDiTP8/3hXgMCUBmGZTV75sx7M220FqlZcrEEuLEHXRoZsIN8UWvA0/CBRzC/wCaxB6c1HYm8UzTlLKBdx2Or/fWKcHig/MDmbpQeetrDWLaQ3kJSkMkZXIJBFSepJcg2rpFi1jKRfTceYtaBE4h7CtnuQwdmrW0SJCaZwCb8pLjodn/AJjDRfw7DKUuYsF0BaijPRmCUEJBPKnMCp9cxJekWYTCpIUyFFLO1NKcqgdiW8tDBuGSCEsxA1BZhVzQ7/WJYMFKcoLCjM9bk9rs9zUm8BGVh0oplJayta2ygVtRtGGsWcVkeIkcoCgcwKhYhwDWgNTHVzi9GrZzfsLvvBsmorUih9C5As/kLwVjcdNnIKJct80ygVUUYhRGzW3tvDjB8Fl4dKUyyQABmUGdR/MpW5LCnbQQ5mScxr5OAWbQ+RMWTZAUljqz6ebi1W6xqpCLCSUuTUJNK6inX7eLpgawdhppB+R3aoIuA+V7UDtp5R3DYVmzDmBqXP7d/aMhMpBUSkoKSEkgs4LHKe1TrsTpACcBNBUsoZLO6iwGVIc/M7s2ka/KkqIbMSCbUqoHTqEv27xXi1hQKSA4DO+U36EdfXrFAHBeIJDvQJT+cfNc0rQXPn1gwTlF1E3tsHIb2r5GEMuWEk0y1+U/7c6a6XtBq5xC0t8yUuTTRKlEbDbzgC+JTHTYKzKqHszijDVwa0oRAsmYJaCCcyiXAc/KScuYORm6CKJoUtKOYlQQSQA5JUSpiB/xaLMLg8uVxNUR+lBSPmuoqud2peukEWSsSCtQWRTlD9XSltjrXbrC/iE8gskkHIT3ZUtQHmCzU1g4cJS+VS82ZTvYqIeihux30EJuLYNQnrK7kM4P5SxtYOyQwsEit4AzC4ioJZmUlgLApAcAnv76GGfDwlQZJcXDghgzHpbaFPCkJKyFjlow/UaADoKe0aBaAEkpVUF9KgZdNQAB5xR2Rhsj0Ndf71i0Sy1Y8mZro/pQFj0uG6RLO9qCNcs64YiYsUnrECI6eWMxAxyJGIwowWGT8qmBc9tyLbw1wmCZiRlUQ7O7OX1/KCKO7P1EKlThLSA76km5ckUavbYGGGALupWpoXegoC1gGjg2PlrAYOxahFbNQOzCkWiaHdqAVIYdyNYXY+aEJBYs1K1BLkbu7fSK5XGEuAQzMQBXZ+rHfpBReOkNXMMzUzFnu5a3r+0AYLG5a5QoukAEWvY6fZj0/EeIs5TmQq4UaJYAUL6aG9xWGPDgKHkB3CXJNvmALnzgDZuKOShIcH+NqfzABmkGqmIuXemnYMRBipRcGraO1G6D77QDOSzuSSA5sNHN+j+8RRUrHlIUQqtANjp/f+45KWSASakks+p3epd4BwsoqdR+R3BejMAdagdIK/GJAIULaMer9yKUeAMwEkLVmUFHIeVlGzEV3uavdocpW/0A8rXjPYTGLoQkJZQKiKcmhclhTQEm9d3aZ4JTdikFJLc3KFWZxQkaRQbJBIDjb2161pFOLcFhY6RahdHYNRtX6iOzJAU9WLMCHpfdx6NAL0zwkOGBNAHd/wB4ulYoksU+o01L3tC7HYcpUObMGLqbKPrQ+kTkzFggJZmDqI/UNOwKe5NXiKYIxAYZRSr13+sUcUZQIN0ga1F2URqKH3inElYlhmzOCp6vRz3ABTbYwDxnDrUAXCWUFcyQoD5TY2At0JfSAEnKCCCAWTY2c3Yef0glFLskJGgvaqjo+wq3eBsdMEtaUkMKlQIzcxqCHNfvQwr4zxeacqMOE5lOStRcIscxAuWPZy+tKjTYfEFKk5MqSeYk/pzMRrWl612rDJAQEeMpSikl0pb8yjRnrUntGI4ThZiS8ycuad1GifmLIT+UlyCbkFnakaXimN8OTuAEAAVJ5g5c2OVyHIDtANpimzEMMrud/lqzNoYpmYcTKihyguwJIIO4fQ0ijGYkE0Oqkto+W/u1dotmYlCQnPQEBOw+XN6W9YBWlCpczPlBNwGoeWhAHYRfgcWV8yg1Cw2fMGH1ijBJzFaio5c+ZKVaJZDZa0DpJ7qMTSpQowJIqb9iNHoC8VF+GX2/kPBJWdNw77G8CyA1607xTxbEZALgk70PTpvDQfh983K3m9XiMwLflIZ/v76Qsw2JIBCnoQRszvXaLU4lRD0A/K92rXv/ADGQ2Ia8Vmd0PpCs40EM7tf7846Ziunm8a3rdSM1gZKSApRCi1H6Cqv/ANMO8QxGLCQprZSpQOoJKT3ADeo3MCcZlTMoEolCnS5TWgcsDYMQG7mAsDgylVXNCCfmLMkMom7slwC1BCA8Y2XMluggvVw6j7WsXbaFE5M3MkpAFa5iQ6ajKQAX1I2YGNDMw6BKAdiLG9HerG38W0gNZCzUW1Yl72O7aRYJGaR5sX2pW9oPwk9GbxCrQ8wqyQCMidHhevlB1MUJmpf5btTTUk/b3MRWtwnEAsFnAa9VF2s4v/UW4ZypwCyhaiWNQSMxYmhPY6vCPCYujAlRO9h0SKvUhy/po1k4tsqXISrMHSauMrvR0kEpHcsxq0Vo5GDKEAgDlAZIYjlACd7Np9YzmTxSFEEF15iHBJSpKWCVVKaHyOlIOweNW5SJbkAVulWZWWhAAVZRKWJ6VENsqUqANzpdhSgOgpYbwAOA4cUhSZqQUlgACSLvcncAj/YDWcTXKkEkgVILAsCw0DaRA8ocO2gO/rbygGagqII+atG3cMfv8ogC5yyGCQWo1dGDU+7RKRi6VoauDpY3gTFYNSUglQAIOYEimYAb7vQbgUaBDLUVc45RQOKK1qWYgECtYKNx+PJGVlJcHKxFw4UFCxFvXRoDwmIDupnXypBdwgFnNwxUBfrWBuIpOVVsgIbUi4UVdydbmEmN4hkQTmJQlIoKsEig3LsK39YIccTxSkKSl2zBQY6jlIAJDXfX8u0RPGC6AVEKSoMouysxYgszMSGP/FtXinik5BVmIqiWkAlqOQTlry/MQ9y3aIYfCqmZcycpcHKTqkvXLtSlniKE4vxGXikrCZc1JQtSStJSHylwg5jVKnoQaNtSJ8NwjCqWcgdaMCabBoYy8GkKsObW7l7eoeLCFJoQzO3qNeoJ9BFQKMORV6lrU79oT8WmqnzmCk+DKCTNSFFxMSOUFIFAxzVa3SPcf44ZeZMsHx0oU0utmKgumjpPtAqcDjJhSqXJEsTkFU7OShphdCwHBJSSEqHKeUtSkA/k8QIAUtDqJKlJrQnIWDV/L7xdJ4mZ0seOkJAUXejgZSlRAHKXzU1G7wolfDD0nzlzLA5TkSWKn33uGsNmgzA8HlJLpRf9SlKJD0qo9oqDJnF5SiESyVKJrkS+lABbYv02g3IvlBT4YIuoubijCxZ61aLJWGCA4a1GptToItxSlBBCQ6g1PPrEFMtC0qOz+vv97wq+IJgWlRFxQDr9t6QxlTFOtKkNtsegJuaa/wBQjw2KlqC0k/q/8Q3TXvAHYJBmSwrKAsAJNwHG7OCPp7xXicOrKCk1zasSKs3XWrbQDhcTk5QzUY2NNN26RfhsSQlVW5iwBJu+rA3fs0QVIxmVkLfM5egt1J6Vi5905upLQLhJPizUlTEC7XGxLX9d3tVyMGNSNbvvFQrXJcKNRoABZyXNHLP9IHmSglmGYbJe7Oe1rRVNnrIISWJrb9tfeBEJU+jk722pfbdo0L5q8zMLjtSl4miQwcsdr1/jX1i6UkB33cj+YgpbpIcChbQvQv5M3nEqhlJdwq4A9xW16vAipeWgq9v7gxKCS1HZiOuhA1pHJmBN731D7DuYArhk1AUCyiaMj5klVdQlwB2UWPd9KoJS9Qo0dLJURRIIqFEFw979YzfBpKnJSFAAsWBAVuHzJo7W9o0uLUoBKeZSiVF2oGAAto6gPWtDEBipyJaSsVXlo5oH21rR2uwi2TOASVM6socvYUFvem8KksspKmJCuWysqg/MdHFe3SDJak8yS5dnUS/btcsPsxTBE8L0qQGtQZmBtQk/SOomsEkqATYdatTo1H87QOlVnFKJrS7e7gx3FzRkUHryt3/N01t0gomXiFOGSVCl7ilXp5eUTnSBOCT8qgXqB+U26QKmaohQChmSJamo7FILkNYkUcaGL52IoFOyhcbhh72+xAJeJyigEqYZUl7lk6k/qptCbEYdKnzUSUtVw5UGAANXJIHm0a9E3MOV6/wRRxyltfpGa+JMIPElrK0okyQVqKlZQpQDJJeyEfNepvoYoWYDhwzpJJKAoLIsCQpwS5JZ0u+oArD84jIuSkkf5AQkmjzSksH/AGYnWwMZvhmJmqXNkzhzqlLUQyQEoXOXJRlKXD+Ggm/6dzD/AAUsICVrrlCWSAGABUEjyd3uWEBXwriycTJE1AutQDMQShQBLvrv18gxw4C0sS7imlkpBL/9q+fSAJGRBZACUpCglIoA1hTs3mIuGIJ+UM1bW0I66H1hB7DSAOYpAmJGRSiHUUgnKCo13vF6luFC5dtmDt5h9IGxPEQ+6ikFierOOn3rEE4l20BHe4HqXoIqDZOFBH39O+0dmyw48v8Af09Y5hprM4Je3at4rnpC1EbirqJDjmoLCztTTaCKcdiCk21YFxfr19dLQdw6cogl3e1W+/6gKbJLK1B+YVoRQt1JevnWKcJiSlJzAK3YM2w1+vWIp2CkumreY1v0OrxgviPBqTOXksTQNqRpRtWjT4LFHWurDrs4iPFZSVJ8RIJXUm1uoJZ4Iy02QQAopqlqDXodfP6RDicxLgihYu1urdP4gjjqFrCPDcJq5Ad2TQE7/wAdYRLQoHm0p9/esMDfg84iYnKQ+YUp2o9x0F41AxGI2leaVP59Yw3DpgE2WdQp2NvlNC0bBGOWw5dBqQ7AB2ejw1C+fOy51KYS2GUtzJLkKcM2UcpHZXSAZOIVm5ahuw1+sEY7Cy5yf8ilMRTKSMv/ACBBcKHMHGlC4JdbweeGyFCUKQACkKK2DU5mAPcONYoc4ZVRmvUkBh5NpEp2HKtB3DbEGrUNbdo9hp1GFja53cv7f6i4pAdjdn7kl/qYAJEgUoxD5XINt2t+0Sm4Na1AJTmZJ79mNSava0EYlDoOhBamrU7saDzi3hKApQVNUkZaMzkqFWDF7EU3FLF4ong2HqQqisocNoyVC6dLMd4dmWctgw8+o1u/1i1U2lQSWetPTr0imYspsCATd6j+IKHSC5CRcXG5uSDqwNfraCpUxKUqUEkmzswJIshzU7qp6QGuYa1I9mDO7Wa1x3EF4SdmZRNATdz0f0BDdYg5iEsQBdyd6tT3JHlA+LDIBPMQQSA9bajqRDKZKYgnqX2JYaaVfyjglGqQKBTVaoLVHQBvN4KH4bzTAouCRXR+XK3YP9Iuwc8Zl13UAQxF3dNwAS3kSIGm43LZ1LZIqGZSmIFtgadRFsnDnxBmDhQJJ3UkinVwCPKAhicWPkKudSSycwBLMk5XHUUvtGfxMpSgjKvKAt5gy0W75kkEgDMygSxICi0aKdJCgUFIJACkE1fmFQrSpYG/WFc9TrUTQvVw1dyABteKAMFg8h5QqrOSpytv1fq7mDsViAEZb2By6BIoz3eu8exIUzZWBBro+76+8UYZBLbhibhz1HUxUTWQpSmFHcPe9HiwKTytUlWmhoPZxSOIWEpJURapdwLCpH7bwIvLmCg6ntlBL0cEaOzfdgAxkpap6sgoGYnQAuo75cwYDpDXBySkJLPSp2cBj6lj2i1WHGY5SrNcdXVRNvlDEdk9oIkFQIABpprsAW6CICvCDc1wLdBag8v6gKYl11VlAIKUgEE93Jpuw/aCPxhejCtfSwP3vCriKwVBFAolyzOaNdtiaPbRyYIaSkhQzZqvdg22r0/iA8WgoBFw/cdA3s8UicqgOh2Ne1h/uC8XKGRyXsTr0HYfdIgXTAEJK3ZnfU2tvAEzjQyJOV0qJFTqktYM24Ln2iHxcDlTlJAPzbdLU3aM0lYLIJ+Zg+3XpGhof/WC5DOkF0/9aE1Hy6/ZotxC0KcgM5NL+5iC1Iljw6LNgWct1MVygCWtr6nR9f5iZgplyVlaVIplUC7kWc6VqNo0aMQtqywrqReKilSQzAtQWDkjYNWsD+JM/QD1JgglU4hTbOO+rn39YR8QmHDzUTJkwnOWDS3OUB8ijmAoVUIDsAC7PDKQ0xYXKmJUnKyxm5nAYMLDV7V84r+IOGjES/DPKUrBSzOCHqCQWcUtY9ooY4ZaSApJdKqg94IUHIfd/NxGY4JiBIQELdwM8xL5zKCiSEmpYBLXIDeUPvHGV3DEgA7u8KDMjULEM3cMQfNvpB/DCQyUnKTQqYFQelHo+tjXe0LJZcmt/rBErE5S42I7PRx1aEU8XjEZyAokioqG1FC1SGqe20XLUPD+YBR+XVg3zEXNnaM5wGYJc1ZUXClf40ipBXVZI0S9tyrpDTiePC5eaWoOSAog/KC4BoDuSL1ADVMQdUk2US+766ENRjT6xPCJDlIIZJBL1yjKS/ShesD5CaoZ2YOToeXs2ZZI1pZor4hiBJlqWkTCCEvkSVqYCtAH0EFabDmmZQLqr2qwrvV37wNiZoQpKt1nxBRwmqXIAs5DmjCpO+S4t8Sk4KR4AU8+SnJlTmUl1yCRbKgiWVnmNadTDDjnFEyVmZMXmBKFSEggFCynIpAJIDrOcE6ONjEDBWEWVqUCCXKgEtRYDAZiaF8zUP0hpg5nISnLQ8lXzAMCrdsz+TbtFHAiCkt1UCNSrMaPVqEjRjAk/FFKkvU5/Co1XWFJc/8AIBXm8UH8XUAnVgrK+ocEFwxzAgvoaE6CFCWLA1Uwroqt/IRRxTin+VAdOUKGbsQkPdmbfY3gTgqhLXNloCiR8oWoqFCczZiSCe+0Axxg5crgFqOCB6gEt1gHCoUmikqrZXSlAddfaCpONw+Ily1glOcKVLLMeVs3KR8zvS/nA+MlgEjlUaGqbvUGm473gOLl5io6E2OlMpo7MdjSkCKxqQtMp8q6tyZgXGZ7uASDZ+hEXzpiVIBHMATXVg4IYPUEAecL55SlaEzAplqCRlcVAKmOWw5QNqt0ghijH/oyqrRuc5RQqIFaBvU1hgifWoqaMNK27/X6g4TBjMw5SwsLbEfpdyGvQV3JXJLMQH0p7ilTrAdm4oJFEuRSoqa6EUa/UwkxeJWuZVBAqU9LcvufJ7w8SkKScxsC5LC2veFycM63CzUUYli1WHvV/pQDkVoSz/KP5br93ita8qDmc6CgdzoBmYmKUSlpdqAaEioZXm5veGOGlhSQKEG4YEVr6tWsQZ34gEzKlJSADVtfPv8AtGIxTJmpGucqZ2YAAHvcU79o+n8XUCQ2lxdjTrT7tHzjjH/ypjp50oFmbLQhh7EvtFwEYSYCSAQVAO1BR7e0FCYCpOY5QCHbpu7UPtCb4fklRmTGUzypbn9XhmYR0or2hnipKkGrvd/Mt994qNXKW7eHYgfvbrf7eCF4JDl1oBexJ/akLuDzCQolhUXJJIKQXoGd3DDY6hoc+Bd3dz7l9oyrBnhC88xUmaQvOtRJoSQFMigIKQCDZTvWrM74TiVFCROOZTAEgAMpgFO3XteCJyU7CtwNQXceZgAJSkpGX/2/lZrZSQlrgUdh+m8aRZx7hhmywnMkIW5WSADluGazEClTT1T8PUZOIEhRUqUfD8IFNXCSFdQkZQqtnbQvouFKJQOfMFPlUDnev6jftTsLALiy0k5UuMqkqWh1JOYKBQaUKeU72FNIimMyjgaxNKIjh1goAd2DOb2ueselpqw3jV9CniIKJK1D5jQAXJLJADa2tAPAUHBySifkWskzkSARmlqMtQOZWbKkFKFUbK4uTFXxd8Q+B/iknNiOjnw3b8o+eYaMNHe7Os+FeDqUcQudmqG+ZiVJmOWINhlI6uRZ4yr6Bw2dNmSypaUoKhRPzBIZ9GzFnNKWqXgvGSBlCShKklQYEUCgQpFOikhj2hZh+Kjw2y5XdLhgACqvVyQou2pOkM8ViwWSCxE1JNjcrNdvlJ6eUIMh8b8VMiQhUpkqmApQwSMoAdRs1HYPqoXtGc+FeITJyJMglKkyFLIJYreYCsjMaqZ1q/8AJuqb/iWaZ06XhioiUuWOdLk50zJjlhTI4Y3sk6Q4+Gfh7wEuFZjlZyGBKmqx1alekBtuG4xgpRYISZA7/Kl+zZoyvF1kzVKzAqSsFKkkl8vyk1ZwGpuIZ4qYvw8gABfMOrUBFdA9LXMJvFQzKNCHIAfzG8VHVYgLSlQUSMqElw1UpCTTSoi84lQ50kkpZ6PYgh97CKsgDITqpqszG2X+4HlTvDQVOcqjluxIerODrl9bwFnBuKpCkS2A8FajchwtQW1aOGb2pDmXMZIALlBYA0dJJI9C/wD9kiMr4Xhz1IQknmYuLkDmNC7U6W2YnRImJdOYhQNQQ5cdCAxv6DWsARKTYEUd9xYv603iHFpLZWQlbkHnZVcyWYPViSej2JYEnx0qDn5m00GYN0Gnr5wu4njMqpaqBRICaJDpzJcBVDbQO4JpEDuUSAl6lh2cpFKBtdoHxPE9HBUbcwALVPagJb/iYX4jifhyznDZSzli5qLCw018oSqnmco8pDhmBa9gXq1zteKHYmTkJDrzE3BZIL0sA+21onhCsFzW3t7wKieoKZ+UJDOBsL6xDi/FEyZWYBlMw6KsHO33S8BdJ4i85WblyAMaEkOf9to53gLiHxEpE0IQnMSEl3YBC5gBoGqAl36AVeMpwrOJs1cwkr5fmNSHPtb2i3A4jxcQtQsAlDjVnUbQGzw2MXOWUB3UlRJSBymgFwXNSavaMTxCc07ErIC1SwoKIdAJlhQIYvXlAo+kaWVOSg5kqOZNWa/dtIRcI4IubICpiFhS5kxRooHLMypWbVcJLA2PnBDngSMuFMxVETlCYDQMqWsIJcFqoAbokwx4hhDmFQSmqSKAm70Pf2g7DYAy5MuSEryIDJo7AGmajlwan948pZAAyktYlNKsB/poghgxQvyksbGhAcgNcPX+4ZysIlq1vtvA6sMCAxc3oGbUkE/bxSuXNBZKuXR9trwCyesKmpaoo50Fbk+ftCziSpiCpSACXo7gB2I6Glu+kNsMQNstXPRiGeFc7CutTBqsNd618/7jSF/BfigiYpM9DfKzfMxFSavMalQNS+0bzEcNkYiSlR1+VYoRqAXG+h1j5bxbAFSgwCmU7s52p3694lw7i5kibh5ylEK5DztlBb/IE7gB0kMT5RnWsbY4NUtJALsRpeot1jO8Z47MloeSXWrOEm5CUpUpSkj9VKfzC7gnF8RKxIwWIOcLLCY7PLKTzg/9QW6jeB+O4JU0hKVJUJYUFKSUp5PFCSpIURQAtl1I6uQp+HOHTMTNC1M4KVhSyedShnDEggllJJBpVIj6kjBBLUY3Yb0JpoH0hXwzCpSpSQkIAOZORLDKEhGwY5ctgRbyeTFhIJUoAbv9sP4hgAXwzMAl6Dprv9B5dYR/FPE1Iwo/DzHmeIElRJBy5yyk7pKiBTQnYtT8TfFLTlYSWmhSULNXeYgMQwNgoHvBnwr8OEIlrngumqUkFlZmmJWXuQVKHcHrFtDThXCUhLkAkvoLKUVn1USqm8NUyAK+p/v0i0NEgsRqCCMMlQ5gCxNxF0uQgWSB2AiKpg+/SI+JEgJcbRVMwstTZkJLWcCnaK/EiaFxRydw6Wv5hp5ir0N7/QQHxLBkICUAtuNLXAr57QySqLEmL4jKKLECr0Pc7ja0A8T4hM8dKH/xDIVKBUCZjhkAu6iwNAKgKfpume4B7xRO4dKWQVS0uk5gWqFNlzBtWJD9YzvIzysESkJKmchunMGBZtGEXy8AyzcuQ/UNTsGD+m0aNGHQAGFujR38OnYRIEa+HpzPR2qAb0bW14iOEyiQCkK/7Am+2Z6VaNB4CdvSIpwSMzsQfWLApOESksEimwgiTL/4vDTwQ39xbLCdAnzr+0IhRPAcsnUdIslE6+33eKcYtYUQKOrpZg+X0AeJiXkADFgAGJcm+5uff6QERGckmg00/wBQKJ/MXd+o8qDYbxZInFRND0t2/aKLEy2Fadr++kDEDcjzgrEoWxyhzp1iIkK2V6QGRnS1EMx7QP8AgFlRYU26D+o3cvCDoI74KRr6QRhkcHympqadugHnGQ+OcD4OWYRlUGd2dSFOL9y9DH2X8Mjb2EV4jhspdFIB7xIr5n8CyU46WTMCc2HyiXNA0ILpezgCrbpOsM8JwVYnBIw6VITmzzZgS2RSQClHMSpS2L0SAC1Y3ycGwyhm+noIl+DLNEi1lOHTJKJy5QWl0gKWC5ASVpSkZnyhyoADYOaQPifhc4otPm5UuD/iWxIyiikvZhR689BRzp5vw7IUlSFS0kHICC5BCPlcPpT0EHYXAhJcXZho2r17CEGbwPwZKlTAtnmF3mAcqX0QkkhA/KBoA2sNsZKUEpQCcqUpygvUgMejuR7wfOnEFIG+gfZw3pXoYsEp8zpYtR0tqNRWAzeRZi+XhlamsOhgxpFicJGgkOGUKu4i5OGh0nBjyiKcISWoGtEoW/hokiQ1odJwQ1EQ/CVp9YtC1MvpHQiGH4cR0YcQoAyxIPBpkCPCSItQEhJ2iYQYKEraOmRvCgJokZcFoleUdKPOLQEEGPCWN4NVLiHhxBUtLEGn3/bxwJu7HvFyx90jmX7pACKkId8iSRq21osTSwHkBFxR0jhH20WIiZh0b0Ee/EK6egjwT2ixModIoX5KW7X6RFIhlI08/pEp8ZQuAiYia7xyKZqQ+7RNMQESESKtSD9mJv0HtFIiUIq1J6CJ5ukUpj0ILlAaJMRy9I4I7CDwHlFvidSY4I8YQEylPpE1IHR9G/qBpN4LN4kFS6RAqbQQQuIQA2YbekdcafzHJt4qMWIsUutRESoaRFMShBzMeseJPWLExBV4qvBUcmNE9IqVBHVR5JiBjsVEirp9P4iCqxcmLJesAP4dLNHhJPSLcRbzH1EWGM0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1383060"/>
            <a:ext cx="1960364" cy="15698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1383060"/>
            <a:ext cx="2112235" cy="1584176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 rot="18477641">
            <a:off x="2613250" y="2760734"/>
            <a:ext cx="3164429" cy="600375"/>
          </a:xfrm>
          <a:prstGeom prst="ellipse">
            <a:avLst/>
          </a:prstGeom>
          <a:noFill/>
          <a:ln w="412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 rot="18324451" flipV="1">
            <a:off x="3798490" y="4020968"/>
            <a:ext cx="2966185" cy="669222"/>
          </a:xfrm>
          <a:prstGeom prst="ellipse">
            <a:avLst/>
          </a:prstGeom>
          <a:noFill/>
          <a:ln w="41275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57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8568952" cy="7920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Уровень оказания помощи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64288" y="6165304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latin typeface="Arial" panose="020B0604020202020204" pitchFamily="34" charset="0"/>
                <a:cs typeface="Arial" panose="020B0604020202020204" pitchFamily="34" charset="0"/>
              </a:rPr>
              <a:t>χ2=21,026</a:t>
            </a: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р=0,0001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887365858"/>
              </p:ext>
            </p:extLst>
          </p:nvPr>
        </p:nvGraphicFramePr>
        <p:xfrm>
          <a:off x="518438" y="1412776"/>
          <a:ext cx="3981554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/>
          </p:nvPr>
        </p:nvGraphicFramePr>
        <p:xfrm>
          <a:off x="4139952" y="1340768"/>
          <a:ext cx="4655840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944" y="5197324"/>
            <a:ext cx="1962919" cy="1470295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 rot="2028610">
            <a:off x="1507756" y="2402642"/>
            <a:ext cx="2715939" cy="1338207"/>
          </a:xfrm>
          <a:prstGeom prst="ellipse">
            <a:avLst/>
          </a:prstGeom>
          <a:noFill/>
          <a:ln w="38100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55576" y="6165304"/>
            <a:ext cx="3060325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>
                <a:shade val="5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дома +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уровень!!!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11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75" y="476672"/>
            <a:ext cx="8236769" cy="130748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cs typeface="Arial" panose="020B0604020202020204" pitchFamily="34" charset="0"/>
              </a:rPr>
              <a:t>Основные проблемы оказания </a:t>
            </a:r>
            <a:br>
              <a:rPr lang="ru-RU" sz="3600" b="1" dirty="0" smtClean="0">
                <a:cs typeface="Arial" panose="020B0604020202020204" pitchFamily="34" charset="0"/>
              </a:rPr>
            </a:br>
            <a:r>
              <a:rPr lang="ru-RU" sz="3600" b="1" dirty="0" smtClean="0">
                <a:cs typeface="Arial" panose="020B0604020202020204" pitchFamily="34" charset="0"/>
              </a:rPr>
              <a:t>помощи</a:t>
            </a:r>
            <a:endParaRPr lang="ru-RU" sz="3600" b="1" dirty="0">
              <a:cs typeface="Arial" panose="020B0604020202020204" pitchFamily="34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998363231"/>
              </p:ext>
            </p:extLst>
          </p:nvPr>
        </p:nvGraphicFramePr>
        <p:xfrm>
          <a:off x="1475656" y="2204864"/>
          <a:ext cx="6144344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AutoShape 2" descr="data:image/jpeg;base64,/9j/4AAQSkZJRgABAQAAAQABAAD/2wCEAAkGBxQSEBQSEBQVFBUUFRUVFhQXFRcVFRQVFBQXFhgaFBcYHCggGBolHBQVIjEhJSkrLi4uFx8zODMsNygtLi0BCgoKDg0OGxAQGywmICYsLCw0NCwsLCwsLC8sLCwsLCwsLCwsLCwsLCwsLCwsLC0sLCwsLCwtLCwsLCwsLCwsLP/AABEIAOEA4QMBEQACEQEDEQH/xAAcAAEAAgMBAQEAAAAAAAAAAAAAAwYEBQcIAgH/xABBEAABAwEEBQkGBAQGAwAAAAABAAIDEQQFBjESIUFRYQcTIkJicYGRsTJyocHR8BQjUoIzkqKyFSRDU2PhFtLx/8QAGwEBAAIDAQEAAAAAAAAAAAAAAAIFAQMEBgf/xAAzEQACAgEBBQUHBQEBAQEAAAAAAQIDEQQFEiExQRMiUWGxMnGBkaHR4QYUQsHwMyPxFf/aAAwDAQACEQMRAD8A7igCAIAgCAIAgCAIAgCAID8c4DPUgSyQm2xjORg/c36rG8ifZz8H8g22xnKRh/cPqmUOzn4P5EwNclkgfqAIAgCAIAgCAIAgCAIAgCAIAgCAIAgCAIAgPxzgBUmgG05IZSzyKpffKJYrNUc5zzh1YqP18XV0fitE9RCPmWmn2PqruO7urz4fTmUe9eV2d1RZoWRD9TyZHfID4rmlq5P2UXVH6dqjxtk37uBVrfjW3TV07TIAdjDzY/ootMr7H1LOrZekr5QXx4+ppprZI81e97jvc4k/ErW5N8zsjVCPCKS+BDRYNmGKIMMngtsjDVkj2ne1zmn4FZUmuTNUqoS4Sin8DdWDHFvipo2mRwGx9JPPTBK2RvsXU47dlaSznBfDh6FpurldmbQWmFkg/UwljvI1BPkt8dW/5IrL/wBO1vjVJr38S83JygWK00Al5p56ktGGu4OronzXTDUQl1KTUbI1VPFxyvFcfyWgGusLcVh+oAgCAIAgCAIAgCAIAgCAIAgCAEoCi4q5S7PZqx2elolFRqP5TT2nDM8B5hc1mpjHguLLvRbEuv71ndj9X8Pucov/ABZarYTz8p0f9ttWxj9oz7zUrhnbOfNnqdLs/T6ZdyPHxfF/73GmbGStLkkWMapS5I2914YtNo/hRPcP1U0WfzO1KUYzn7KNV1+l0/8A1sSfh1+XMtNh5L5jrlkij4CsjvEah8VuWkm+bwVtn6g0sP8AnBy9/Bf36G5h5M4B7c0h90Nb6grYtHHq2ccv1Jd/CuK+f4MlvJ7ZBmZj3vb8mhZ/aV+Zrf6h1j6RXwf3PiXk/shyMw7nt+bSj0lfmSj+oNWuai/g/uYNo5OoOpLIPeDXegCg9JHo2b4/qC1+3CL+f5NLbeTuUfw3xv76sd5ax8VremmuTOyvbOmn7cGvdx+3oVu8cPzw/wASN7R+qlW/zDUtTUo+0jvqnRd/ymvd1+5rHRkIpJkpVSjzRvMP4wtdjI5mQlg/0n1fH4CvR8CFuhdOHJlbqtm6fU+3Hj4rg/8Ae86zhXlHs1qIjl/IlNBRxGg4nYx+/gaZ6qrur1MZ8HwZ5bW7Fu0/eh3o+XNe9F1XQUwQBAEAQBAEAQBAEAQBAEBh3tekVmidLO8MY3acydzRmTwCjKSiss20UWXzUK1lnE8Z8oM1sJjhrDBlog0fIP8AkI2dkau9V1uoc+C5Hs9n7Hr0+Jz70vovd9ymsjJXM2kXsK5T5Fuw3gSe00eRzUZ67xrI7Dcz36gtldE7OPJHFq9q6XR91d6fgunvfT6s6Pc2DLJZqHQ51416clHa+Dcgu2vT1w6ZPM6rbOr1HDe3V4R4fXmb8vW4q8EbpFjJNRInSLGSaiRukWMklEidIsZJqJG6RYyTUSJ0ixkmokT3rBNI0N64bs81To8279TKDXxGRWmdMJFnptpainhnK8GUm+cLSQ1cBps/U3Z7zdi5pVyh5ou6dXRqOHsyK89hGawmmbJ1yhzLzgvlFlspbFaS6aDKpNZIx2SfaHZPguqrUuPCXIoNobGrvzOruy+j/wB4naLtvCO0RNlgeHsdk4eh3EbirGMlJZR466mdM3Caw0ZSyawgCAIAgCAIAgCAIDV4jv6KxQGac6smtHtPdsa0fdFCyxQWWdOk0lmps3K1+DgGKcSzW6XnJjRoroRj2Yxw3nedvwVXZbKbyz3mi0NWlhuw59X1Zh3Zdkk8gjjaXudk0fPcFp4yeIlg1CqDsueEjreFsDRWcCS0Ull1ECn5cZ4DrHifJd1OmUeMuLPK7R25Zfmunuw+r+y8i3OkXVkolEidIsZJqJE6RYyTUSN0ixkmokTpFjJNRI3SLGSaiROkWMk1EjdIsZJKJE6RYyTUSN0ixkmokTpFjJNRI3SLGSaiVy+sPMlq6KjH7uq7vGw8VonUnxXMttLr5Q7lnGP1RR7ZY3RuLXAgjMHZ9VpTw8Ms5VqUd+t5RtcI4qmsEulGdKNxHORE9F43j9LuK31Wut8Cq12z69XDEuD6Pw/B324b5itkDZoHVadRHWY7a1w2EKzhNTWUeF1Oms09jrsXH18zYqZzhAEAQBAEAQBAYV8XpHZYHzzO0WMFeJOwN3knUozkorLN1FE77FXBcWeeMVYilt05llNANUcdejG3cN53nb5Kqssc3lnv9FooaWvcjz6vxZHcVzSWmVscTauPk0bXOOwLUk5vdid9llelr7a7/fk7Thy4YrFHox63u9uQ5uPybwVlVVGtYR4nX6+3WT3p8EuS8Pz5mzdItmTjUSN0ixkkokTpFjJNRI3PWMk1Eic9YyTUSN0ixkmokTnrGSaiRukWMk1EidIsZJqJE6RYyTUSNz1jJNRInSLGSSiRukWMk1Eic9YyTUTXXrYWzNo7U4ey7aPqFCcVJHXpr5UyyuXgUe8LE6NxDhQj4jeFzptPDLaUY2R7SBssHYnksE4kZV0bqCWPY9vDc4bCuiq11vJU6/Qw1de6+fR+H4PQl2XhHaImTQu0mPFWn5EbCMiFaRkpLKPA3Uzpm4TWGjKUjWEAQBAEAQH4SgODcpeKzbbRzcR/IhJDaZPdkX92wcO9Vmot35YXJHudj7P/AG1W/L2pfReH3KzdlhdNI1jBpOcaNG8/Rcry3uovY7lcHbZwSO14auNljh0G0L3UMj9rjuHZFdQVlVUq44PF7Q109ZbvPkuS8PybRz1sycSiROkWMk1EjdIsZJqJE6RYyTUSN0ixkmokTpFjJJRI3SLGSaiROkWMk1EjdIsZJqJE6RYyTUSN0ixkmokTpFjJNRI3SLGSaiROkWMk1EjdIsZJqJE6RYySUTAvKyiVtDmPZO4/RQnHeR1ae11Sz0Kda4C1xBFKGhC1RfRndbBY348mXPktxZ+Fn/DzO/ImNATlHIdQPAHUD4Fdmmt3Xuvkec21s/t6+1gu9H6r/cjuSsjxQQBAEAQBAUPlYxL+Gs34eM0ltAINM2xZOPefZH7ty5tTZuxwubLzYmi7a3tJezH6vp9/kcRjZUqrk8I9zVDflg6xgC4eYi5+QfmSDog9Rn1PpRdmmq3VvPmzz22td20+xh7Mfq/wWxz105KNRInSLGSaiRuesZJqJE56xkmokbnrGSaifc9me1geRqPmO/csuLSyQhbCUt1GG6RQydKiROesZJqJG6RYyTUSJ0ixkkokTpFjJNRI3SLGSaiZf+FymLnQNWej1i3eBuUtyWMmj91UrOzz9s+Bq3SLXk7VEidIsZJqJG56xkmokTpFjJNRI3SLGSaiau97PpDSGYz4ha5rqdmnnjuPkytyNoaLKeURshuSwd45L8S/i7JzchrNBRrq5ubr0HcdQoeI4q009m/HD5o8HtnRft7t6K7suK9/VFzXQU4QBAEB8yPDQXONAASTuA1lDKTbwjzbi++jbLZLOT0SdGMbo2mjR8+8lVFs9+TZ9E0GlWmojX16+/qZuCrm/ETgOHQZ038QMm+J+a11Q7Sfkjq12o/aabK9qXBf7y9TrZerI8YokbpFjJJRInSLGSaiRukWMk1EidIsZJqJurnuwkh7xrzAOzieK2wh1ZX6rVJd2JvZLMC2nrt71vceBWRtalkp183cYiXD2f7e/hxXJZDdPQaTUq1YfP1NO6RasneokbpFjJNRInPWMk1EjdIsZJqJv8OXGZCJJBqza07eLuHqt9VWeLKvX65Vpwg+PV/0i7fhG6Oj8dtV17qwec7WW9ko+KcPlpMkQ4uaP7m/MLjuqxxR6TZ20FJKE37n/TKg6RcuS+USJ0ixkmokbpFjJNRInSLGSaiROesZJqJo7wgoTTvCguDOmS3689UbHAt+mx22OUmkbjoSjYWO1VPcaO8F002bk0yl2lpP3OnlBc+a9/55HowFWx89P1AEAQFO5Vb3/D3e9oPSnPND3SCX/wBII/cufUz3Ye8t9i6ftdUm+UeP2+pwaJtSqqTwj31Ud6R1rBdg5mytJ9qXpnuI6I8tfiuyiO7D3nndrX9tqGlyjw+5u3SLbkrlEidIsZJqJG6RYyTUSJ0iZJqJvLluokh7xrzA3cTx4LdXX1ZW6vVJLdiWWNgAoF0FO22z6QwQ2mzh4IPd/wBFYaybK7HB5RzrE9nFlJedLQrQ6idAnfw3FcFy3OPQ9Zs6x6pbvDe9fz5Fc/x2E9f+l30XP2sS2/YXLp9UfQvWI5SN8TT1Wd+PiY/a2r+LLThm5OdIkfrbm1u/tO4eq6aat7iyl2hruyThHn1+yL/BCGig812pYPLzm5PLJFkgRzwhwofA7lhrJOE3F5RzrF2GywmWIcXMG3tN+YXBfTjij1my9pKaVdj9z/plKdIuTJ6FRI3PWMk1Eic9YyTUSN0ixkmomLaiCFFm6tYZqZG0NFsTyjksjuyaPQfJte/4m7oi41fHWJ/ez2T4t0Vbaee9BHz7a2m7DVSS5Pivj+S0LcVgQBAcW5ary07XHAMoY6n3pDX+0N81X6uWZJHsf09Tu0Ss8X9F+SnXDY+dmYz9TwD7o1u+FVxY3pJHpd/sqJ2eC/31Ov6VBQZBWB4/GeLI3SLGSSiROkWMk1EjdIsZJqJ92S8YYXh1oIaMmknUHbNW35LMZxi8yI26e66DjUsv+i+WCdr21Z4/VdsWmuB5m6EoS7xkqRpCAIDEvKwNmYWuANQRr1gg7DwUZwUkb9PfKmSaOKYywo6yvL4wTETrGZjJ2He3cVT30ODyuR9E2VtWOqioTfe9fz4o2OBsHGVzZp29HNjDt7T+HDatmn0+93pHLtjbKqTqqfHq/wCl5+h1+y2YRtoPE71apYPBWWOx5ZMsmsIAgMO83tDOlns31+ijNrHE36eMnLunDcU3jE60ONmHR6x6rnbSwbB6qmunFy7p9K2bp7Y0Lt+fTxS8zTG2O4LTvMsOxifBtDt6ZZlVxPgvJ2rGSSikfKEiC0jIqcGcmpjyZ0bkRvHRmns5Op7BI0cWGh8w4fyqw0cuLieR/UVOa4Wro8fM7Au88kEAQHm7HFs568bS/Zzrmjuj6Apw6KqLnmbZ9D2bX2elrj5Z+fE2eAbPWYv2MZ/U4inw0lGhZm2dG1JbumjDxf8Av6L06RdWSgUSJ0ixkkokbpFjJNRNJfV+thq1tHSbtjfe+i1WWqPBcyx0mgld3pcI+vuKda7U+RxdIST6cANgXI5NvLPQV1QrjuwWEW3A+MHWdzYpnfl5Neepwd2PT06tPqNx4fIotsbHjqIuytd7qvHzXn6nZLHa2yNq3xH3sVrGSZ8/tqlXLDMhSNQQBAYl4WFsraECtKaxUEbiNoUZRUkb6L5VSyiWyWYRtoPE71mMcELLHY8smWTWEAQEFstQjbU+A+9ijKWDbVU7HhHHMcYwM7nRQu6GT3jr8G9n17s6rUaje4I9/sfY6oSssXHovDzfn6FKXIeiCAIAgCA+Jh0Ssx5mq5ZgzdcnNs5q87Oa6nPMZ4iRpaK+JB8F2UPFiPO7Wr7TSTXgs/I9EK1PABAfE0mi1ztwJ8hVGZistI8szSaTnOPWJPmaqkbPp0I4SiXrBDaRSO3uA8mg/NT0/Js5trPvxj5Fhc9b8lWokTpFjJNRNFf19c2NCM9M5n9A+q02WY4IstFou078+Xr+CoucSanWTtXKXySXBH4hkIC54HxgbO5sUzuhkx56nB3Y9PTr0+o3OD5HntsbHjqE7K13uq8fNefqdksdqbI2rfEfexWsZZPn9tUq3hmQpGoIAgCAIAgILZahG2p8B97FGUsG2qp2SwjjmOMYmdzooXdDJ7x1+yzsevdnVajUb3CJ7/Y+x1RFWWrj0Xh5vz9ClLkPRBAEAQBAEB+OGpERksrB8XVPzc8T/wBEjHfyuBXRF4aZT3w36pR8U19D1ECro+Zn6gMO+H0s8x3RSH+kqMvZZtoWbYrzXqeX25hUrPpseaOgYV1Wbve4+g+S20+ycW0uN/wRtHSLZk4lE1d83pzTNXtu9kbuJWuye6jt0ml7WXHkimvcSSSak5k7VyHoEklhH4hkIAgCAueCMYOs7mxTO6GTXnqcHdj09OvT6hw4Pkee2xseOoi7K13uq8fNefqdksdqEjajxH3sVrGWT5/bU63hmQpGoIAgCAgtlqEbanwH3sUZSwbaqnY8I45jnGBnc6GF3Qye8dfst7Hr3Z1Wo1G93Ue/2PseNCVti49F4eb8/QpS5D0QQBAEAQBAEAQGCt5VM9U2Z1WNO9oPmFdLkfMJLEmiRZImHfDK2eYb4pB/QVGXss20PFsX5r1PL7cwqVn02PNF8w8//Lt73eq2VeycuuX/ALv4GXabSGNLnZBScsLJorqc5KKKXbLSZHl7tuzcNgC5JPLyehqrVcVFEKwbAgCAIAgL1gXBxlc2advRzYw7e0/huG1dmn0+93pHmts7YVSdVT49X/S8/Q69ZLMI20Hid6tYxweCstdjyydZNYQBAEBiXjYWysLXAZEa8iDmDwUZRUkb6L5VSyjimM8KOsry+MExE6xtjJ2Hs7iqe+hweVyPomydqx1UVCb73r+fFFWXOXYQBAEAQBAEAQGCt5VM9U2ZtGNG5oHkFdLkfMJvMmyRZInxNHpNc39QI8xRGZi8NM8sTM0XFp6pI8jRUjR9PhLKTLfh6X8mm5x9AVmt8COtj/6J+RgX7bdJ2gDqbnxd/wBLXZLLwdWjp3Y775v0NUtZ3BAEAQBAXrA2DjK5s07ejmxh29p/DhtXZp9Pvd6R5rbG2VUnVU+PV/0vP0Ov2WzCNtB4nerVLB4Kyx2PLJlk1hAEAQBAEBiXlYGzMLXAGoI16wQcweCjOCkjfp9RKmSaOKYywo6yvL4wTETrGZjJ2He3cVT30ODyuR9E2VtWOqioTfe9fz4oqy5y7CAIAgCAID8J1IiMnhHxdcHOTxM/XIxv8zgPmuiKy0inunuVyl4Jv6HqIBXR8zP1AEB5uxtY+ZvG0s2c65w7nnTFP5lUXLE2j6Js6ztNLXLyx8uB+XXbtCJ+/VTvy+S0KW7ktJVdq4MwiVrO0IZCAIAgL1gbBxlc2advRzYw7e07hw2rs0+n3u9I81tjbCqTqqfHq/6XmdfstmEbaDxO9WsY4PBWWOx5ZMsmsIAgILZahG2p8B97FGUsG2qp2PCPyx2tsjajxH3sSMsoW1SrlhmQpGoIAgMS8bA2Zha4A1BGvWCDsPBRnBSRvovlTLKOKYywo6yvL4wTETrGZjJ2HeNxVPfQ4PK5H0TZW1Y6qKhN971/PiirLnLsIAgCAID4mPRKzHmarniDNzydWPnbzswpqa/nDwEbS7X4gDxXZQs2I89tazs9JN+Kx8+B6JVqfPwgCA4ry03doWyOcZTR0Pvxmh/pLfJV2rjiWT2P6eu3qJV+D+j/ADkolmOqi4Zo9ZppcGiZQOkIAgCA32DIIH2kC0HdzbTTRc+uoOPoNvruoUXLvFXtad8KG6fj4peX9+B3a7WsDBoeO+vFXUMY4HzTUObn3jLUjQEAQEFstQjbU+A+9ijKWDbVU7JYRxzHGMDO50ULuhk946/ZZ2PXuzqtRqN7hE9/sfY6oSssXHovDzfn6HzgfGDrO5sUzuhkx56nB3Y9PRp9RucHyM7Y2PHUJ2VrvdV4+a8/U7JY7U2RtW+I+9itYyTPn9tUq3hmQpGoIAgNffUEbozzgGsUpSulXYRtC12JNcTq0llkZ9w4JiWywxWl7LO7SaPENO1oPWoqW2MYyxE+n7PtutoUrlh+vnjoataztCAIAgILScgpwRy6mXJHReRG7tKee0Eao2CNp7TzU07g0fzBWGjjxcjyH6iuxXCrxefl/wDTsK7zyQQBAUzlXujn7vc9o6VnPOj3QCHju0TX9oXPqYb0M+BcbE1HZapRfKXD7f7zOEROoVVSWUe9qluyMtaixCAIAgAKGDpOA8ZmrYZ3dLUGuJ1SDc4/q3Hb69+m1H8ZHkdtbGWHbUuHVeHmvLyOpWeYPbVv/wA71ZJ5PFzg4PDJFkgQWy1CNtT4D72KMpYNtVTseEccxzjAzudDC7oZPeOv2W9j17s6rUaje7qPf7H2PGhK2xcei8PN+foUpch6IIC54Ixg6zubFM7oZNeepwd2PT069PqHDg+R57bGx46iLsrXe6rx815+p2Sx2psjajxH3sVrGSZ8/tqlXLDMhSNRFabQGNqfAbSVhvBOutzeEcnx3jMuc6GB2vJ7wfZ7LDv3lVmo1Ge7E9xsbYyilbavcvHzf9I56uE9WEAQGbYLudJrybv39ylGDZz3aiNfDqSXxZWx6DW50JPwp81mcUuRDS2ysy5GjkdUqaWEaLJb0mz0ByaXR+Gu6MOFHy1lf+/2Qe5ob8Va6eG7BHz7a+p7fVSa5Lgvh+S1LeVgQBAfMsYc0tcKhwII3gihCGU2nlHmzFlymx2uWA+yHVYd8btbT5au8FVFsNyTR9F0OpWpojYufX39TCidULlksMu6Z70T7WDaEAQBAAUMHScB4zNWwznp5NccpBududuO3179Nqf4yPI7Z2MsO2pcOq8PNeR0qS8GBmnXw2147lYuaxk8fHTzc905DjjGBnc6GF3Qye8dfst7Pr3Z1Wo1G9wR73Y+x1QlZYuPReHm/P0KUuQ9EEAQBAXPA+MHWdzYpnfl5Neepwd2PTuy69PqNzg+R57bGx46iLsrXe6rx815+p19l5MMenXw48OHFWm+sZPBPTTU905fjvGRc50MDtesPeOrvaw795VdqNRnuxPZ7G2MopW2r3Lx83/SOerhPVhAEBt7qucvo+QUbsG130C2wrzxZwanWKHdhzLHHAANwA8AAt6RUSm2yl31a9ORzhlk3uH38VzvvSyXMV2NKj1Zl4IuI2y2xxEVYDpyHcxus17zRviuimG/NIqNo6r9tp5T68l7/wAcz0aBTJWx89P1AEAQBAULlaw3+Is34mMVls4JO90WsuHh7XnvXLqa96O8uaLzYet7G3spPuy9enz5fI4lE+hVZJZR7mqe5Iy1qLAIZCAIAgCA3lsxTPJZhA528Of1nt2Nd96/XdK+TjulbVsqiu93Je5dE/H/AHI0a0lkEAQBAEAQG5s+Jp2WY2drtR1B3Wa2mtrTu9FtV0lHdK+ezKJ3q5rj4dG/FmmWosAgAFdQQw3gst0XFSj5RU7G7B37yuiFXVlRqtfnu18vEsLIVvwVTmaTFF4Bjeaaek4dLg3d3labZY7qLDZ9G8+1lyXL3/gpMj6lQSwjrsnvyyd15LcNfhLJzsgpNaKOdXNrBXQbw1Gp7+CtNNXuRy+bPCba1v7i7cj7MeHx6suq6CmCAIAgCA/CEBwTlJwobFaNOMfkTEllBqY7MsPdmOHcVV6ircllcj3WyNofuat2XtR5+fn9yqwSbD4LklHqehot/iydQOsIAgCAIAgCAIAgCAIAgCAICayWV0jg1gqfTiTsWYxbeEa7LY1x3pMuFz3G2LWek/fsHu/VdUKlEoNVrpW8FwX+5m5ZCt2CvczDvu8W2eOub3ew3jvPAKFk1BHRpNNLUTx0XM5vbbSXuJcakmpO8rlS6svbJJJVw5IuHJfhP8XPz8rfyISDrykkGsN4gaifAbV2aerfeXyR53bO0P29fZwfel9F4/Y7orI8SEAQBAEAQBAYN93VHaoHwTCrXjxadjm7iFGcFJYZv0+onRYrIc0ed8T4elsM5hlGrNjwOjI3YRx3jYVU2VuDwz3+j1leqrU4fFeDMCGXYVolHqi3puz3ZEygdIQBAEAQBAEAQBAEAQBAba6Lhkmo49Bn6iNZ90be/JbIVORwarX108Fxf+5l0u+7WRN0WCm87T3ldkYKPBHnr9TO2W9JmeyFTwczmYN93syzM19J59lm08TuChZYoI6dJpJ6mXDgur/3U5red4PleXvNXHM7ANw3BcnGTyz0Pcph2dZnYRw1Jb7QI2VDBQySU1Mb/wCx2D6FbqqnY8Iq9froaSrelz6Lx/Hiehbqu6OzwshhbosYKAepJ2k5kq1jFRWEeBuundN2TeWzLUjUEAQBAEAQBAEBqcS4fht0BimHFrxTSjdvafUbVCytTWGdWk1dmls34fLozgGJsOTWGYxzDUfYkFdCQb2nfvGYVXZW4PDPeaPW16qG/B+9dUa6ObYfNc8o+Ba1X9JE6gdQQyEAQBAEAQBAEBlWG75JjSNpO89Ud5UowcuRou1FdKzNluujCzI6Olo927qDw2+K6oUJcyi1W1Jz7tfBfUsccC34KhzJ2xKWDW5lav7FrIgWWej37X5sb3fqPw71z2XpcIlvo9lTn37uEfDr+Dn1strpHFznFxObjmVz4beWXLnGMdytYRs8KYXmt8uhEKMBHOSkdFg+bqZD0zW6qp2PgVeu19WkhmfPour/AB5nfsP3HFY4GwwNoBrc4+0921zztKtIQUFhHhNVqrNTY7LH+PJGyUznCAIAgCAIAgCAIAgMG+LpitURitDA9h8wd7TmDxUZQUlhm6jUWUTU63hnEcZ4BmsRMkdZoM9MDpMH/IB/cNXcq63TyhxXI9ps/a9Wp7suEvDx932KiyQhcrimXcLZQ5E7JQVrcWjrhdGRIsG4UQwEMhAfTGEmjQSdwFShhtJZZtLHh2eTqaA3u1fDP4LZGmTOK3aNFfXPuLFd2EY265SZDuyb5ZldEdOlzKm/a9kuEOHqWOCyhoAaAAMgBQBb1HBUTtcnlvLMgsDRVxAAzJNAPFS5GrLk8I0l5Yts8VQw867c3U3xd9KrTO+EeXEsdPsnUW8Zd1efP5FKvvFEs9Q52iz/AG26m/uOZ8VzysnPnyLqjSafS8YrMvF/7gaF7yc1hJInOyU+ZdMF8nk1rLZZ6wwZ1Op8g7AOQ7R8Krqq07nxfIotobYr0+YV8Z/Re/7Ha7ru2KzxNigYGMbkB8STtJ3lWEYqKwjxt107pudjy2ZakaggCAIAgCAIAgCAIAgCA/CEBQsVcmMFoJksxFnlOsilYnni3qHiNXBctmmjLjHgXui25bT3be9H6r7/AB+Zym/sMWmxn/MRENrQSDpRnucMq7jQ8FxTqlDmj1Gm11GpX/nLj4dfkalshC0uKZYRtlEnitZG8dyjutcjd28ZcJIzYL0pm2N/vMFfMUKZa5ow41y9mTXub/s2MF9xDOzRniKD1aVNWJfxNMtHZL2bX/vibWDFcLf9Jzfd0f8ApbFfFdDinsm6X80/fkn/APM4hlG8+LQs/uI+Br//ABrXzkvqQyY5p7MIHFz6/ANCx+58ETWxF/Kz6fk11rxtO7U0sj91tT5uqou6x8jdDZmkh7WX8fsaK23rJKayPc/3iaeAUGpS9pnXCVVSxVFIwnSEoopEZWylzNzh/CdqthHMRnQ2yO6MY/cc+4VW6FUp8kV2q2hRpv8ApLj4Ln/vedYwrya2ey0knpaJRrBIpG09lm08T5Bd1emjHi+LPK63bd1+Y192P1fx+xeV0lKEAQBAEAQBAEAQBAEAQBAEAQBAfL2BwIcAQdRBFQRxCGU2nlFRvvk4sVoJc1hheetEaDxYej5ALRPTQl5Frp9taqng3vLz+/Mo96cklpZrs8sco3GsbvmPiuaWkkuTLqn9Q0y/6Ra+pVrdg+3Q/wASzS6trW6Y82VC0Oma5os69paWz2bF6epqJ7O5ho9rmnc4Fp+K1tNczsjOMlmLyR1WME95+IqmBvMkgsz3mkbHPO5rS4/BSSb5GudkYcZNL3m5sODbdNTQs0lDtcObHm+i2Kmb5I5LNp6Wv2pr4cfQtV1ckc7qG0SsiG0NBkd8gPit0dJJ82Vd36iqj/zi37+H3LxcnJ3YrMQ7m+eeOtKdLyZ7OzcumGnhEpdRtjVXcN7C8uH15lsa0AUAoBqAGQW8qm8n6gCAIAgCAIAgCAIAgCAIAgCAIAgCAIAgCAID5cwHMA+CGU2jGfdcJzhiPfG0/JR3Y+BsV9q5SfzYZdkLfZhiHdG0fJN1eAd9j5yfzZktaBkAFI15Z9IYCAIAgCAIAgCAIAgCAIAgCAIAgCAIAgCAIAgCAIAgCAIAgCAIAgCAIAgCAIAgCAIAgCAI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3119473" y="404664"/>
            <a:ext cx="5847424" cy="4353110"/>
            <a:chOff x="42830" y="1746895"/>
            <a:chExt cx="5847424" cy="4353110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4601311" y="1746895"/>
              <a:ext cx="1288943" cy="1949755"/>
            </a:xfrm>
            <a:prstGeom prst="roundRect">
              <a:avLst>
                <a:gd name="adj" fmla="val 10000"/>
              </a:avLst>
            </a:prstGeom>
            <a:blipFill rotWithShape="0">
              <a:blip r:embed="rId4"/>
              <a:stretch>
                <a:fillRect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42830" y="4723349"/>
              <a:ext cx="2021294" cy="13766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5260" tIns="175260" rIns="175260" bIns="175260" numCol="1" spcCol="1270" anchor="t" anchorCtr="0">
              <a:noAutofit/>
            </a:bodyPr>
            <a:lstStyle/>
            <a:p>
              <a:pPr marL="285750" lvl="1" indent="-28575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3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0479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36815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cs typeface="Arial" panose="020B0604020202020204" pitchFamily="34" charset="0"/>
              </a:rPr>
              <a:t>Основные проблемы оказания </a:t>
            </a:r>
            <a:br>
              <a:rPr lang="ru-RU" sz="3600" b="1" dirty="0" smtClean="0">
                <a:cs typeface="Arial" panose="020B0604020202020204" pitchFamily="34" charset="0"/>
              </a:rPr>
            </a:br>
            <a:r>
              <a:rPr lang="ru-RU" sz="3600" b="1" dirty="0" smtClean="0">
                <a:cs typeface="Arial" panose="020B0604020202020204" pitchFamily="34" charset="0"/>
              </a:rPr>
              <a:t>помощи при кровотечениях</a:t>
            </a:r>
            <a:endParaRPr lang="ru-RU" sz="3600" b="1" dirty="0">
              <a:cs typeface="Arial" panose="020B0604020202020204" pitchFamily="34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163295902"/>
              </p:ext>
            </p:extLst>
          </p:nvPr>
        </p:nvGraphicFramePr>
        <p:xfrm>
          <a:off x="1115616" y="1397000"/>
          <a:ext cx="6504384" cy="4912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AutoShape 2" descr="data:image/jpeg;base64,/9j/4AAQSkZJRgABAQAAAQABAAD/2wCEAAkGBxQSEBQSEBQVFBUUFRUVFhQXFRcVFRQVFBQXFhgaFBcYHCggGBolHBQVIjEhJSkrLi4uFx8zODMsNygtLi0BCgoKDg0OGxAQGywmICYsLCw0NCwsLCwsLC8sLCwsLCwsLCwsLCwsLCwsLCwsLC0sLCwsLCwtLCwsLCwsLCwsLP/AABEIAOEA4QMBEQACEQEDEQH/xAAcAAEAAgMBAQEAAAAAAAAAAAAAAwYEBQcIAgH/xABBEAABAwEEBQkGBAQGAwAAAAABAAIDEQQFBjESIUFRYQcTIkJicYGRsTJyocHR8BQjUoIzkqKyFSRDU2PhFtLx/8QAGwEBAAIDAQEAAAAAAAAAAAAAAAIFAQMEBgf/xAAzEQACAgEBBQUHBQEBAQEAAAAAAQIDEQQFEiExQRMiUWGxMnGBkaHR4QYUQsHwMyPxFf/aAAwDAQACEQMRAD8A7igCAIAgCAIAgCAIAgCAID8c4DPUgSyQm2xjORg/c36rG8ifZz8H8g22xnKRh/cPqmUOzn4P5EwNclkgfqAIAgCAIAgCAIAgCAIAgCAIAgCAIAgCAIAgPxzgBUmgG05IZSzyKpffKJYrNUc5zzh1YqP18XV0fitE9RCPmWmn2PqruO7urz4fTmUe9eV2d1RZoWRD9TyZHfID4rmlq5P2UXVH6dqjxtk37uBVrfjW3TV07TIAdjDzY/ootMr7H1LOrZekr5QXx4+ppprZI81e97jvc4k/ErW5N8zsjVCPCKS+BDRYNmGKIMMngtsjDVkj2ne1zmn4FZUmuTNUqoS4Sin8DdWDHFvipo2mRwGx9JPPTBK2RvsXU47dlaSznBfDh6FpurldmbQWmFkg/UwljvI1BPkt8dW/5IrL/wBO1vjVJr38S83JygWK00Al5p56ktGGu4OronzXTDUQl1KTUbI1VPFxyvFcfyWgGusLcVh+oAgCAIAgCAIAgCAIAgCAIAgCAEoCi4q5S7PZqx2elolFRqP5TT2nDM8B5hc1mpjHguLLvRbEuv71ndj9X8Pucov/ABZarYTz8p0f9ttWxj9oz7zUrhnbOfNnqdLs/T6ZdyPHxfF/73GmbGStLkkWMapS5I2914YtNo/hRPcP1U0WfzO1KUYzn7KNV1+l0/8A1sSfh1+XMtNh5L5jrlkij4CsjvEah8VuWkm+bwVtn6g0sP8AnBy9/Bf36G5h5M4B7c0h90Nb6grYtHHq2ccv1Jd/CuK+f4MlvJ7ZBmZj3vb8mhZ/aV+Zrf6h1j6RXwf3PiXk/shyMw7nt+bSj0lfmSj+oNWuai/g/uYNo5OoOpLIPeDXegCg9JHo2b4/qC1+3CL+f5NLbeTuUfw3xv76sd5ax8VremmuTOyvbOmn7cGvdx+3oVu8cPzw/wASN7R+qlW/zDUtTUo+0jvqnRd/ymvd1+5rHRkIpJkpVSjzRvMP4wtdjI5mQlg/0n1fH4CvR8CFuhdOHJlbqtm6fU+3Hj4rg/8Ae86zhXlHs1qIjl/IlNBRxGg4nYx+/gaZ6qrur1MZ8HwZ5bW7Fu0/eh3o+XNe9F1XQUwQBAEAQBAEAQBAEAQBAEBh3tekVmidLO8MY3acydzRmTwCjKSiss20UWXzUK1lnE8Z8oM1sJjhrDBlog0fIP8AkI2dkau9V1uoc+C5Hs9n7Hr0+Jz70vovd9ymsjJXM2kXsK5T5Fuw3gSe00eRzUZ67xrI7Dcz36gtldE7OPJHFq9q6XR91d6fgunvfT6s6Pc2DLJZqHQ51416clHa+Dcgu2vT1w6ZPM6rbOr1HDe3V4R4fXmb8vW4q8EbpFjJNRInSLGSaiRukWMklEidIsZJqJG6RYyTUSJ0ixkmokT3rBNI0N64bs81To8279TKDXxGRWmdMJFnptpainhnK8GUm+cLSQ1cBps/U3Z7zdi5pVyh5ou6dXRqOHsyK89hGawmmbJ1yhzLzgvlFlspbFaS6aDKpNZIx2SfaHZPguqrUuPCXIoNobGrvzOruy+j/wB4naLtvCO0RNlgeHsdk4eh3EbirGMlJZR466mdM3Caw0ZSyawgCAIAgCAIAgCAIDV4jv6KxQGac6smtHtPdsa0fdFCyxQWWdOk0lmps3K1+DgGKcSzW6XnJjRoroRj2Yxw3nedvwVXZbKbyz3mi0NWlhuw59X1Zh3Zdkk8gjjaXudk0fPcFp4yeIlg1CqDsueEjreFsDRWcCS0Ull1ECn5cZ4DrHifJd1OmUeMuLPK7R25Zfmunuw+r+y8i3OkXVkolEidIsZJqJE6RYyTUSN0ixkmokTpFjJNRI3SLGSaiROkWMk1EjdIsZJKJE6RYyTUSN0ixkmokTpFjJNRI3SLGSaiVy+sPMlq6KjH7uq7vGw8VonUnxXMttLr5Q7lnGP1RR7ZY3RuLXAgjMHZ9VpTw8Ms5VqUd+t5RtcI4qmsEulGdKNxHORE9F43j9LuK31Wut8Cq12z69XDEuD6Pw/B324b5itkDZoHVadRHWY7a1w2EKzhNTWUeF1Oms09jrsXH18zYqZzhAEAQBAEAQBAYV8XpHZYHzzO0WMFeJOwN3knUozkorLN1FE77FXBcWeeMVYilt05llNANUcdejG3cN53nb5Kqssc3lnv9FooaWvcjz6vxZHcVzSWmVscTauPk0bXOOwLUk5vdid9llelr7a7/fk7Thy4YrFHox63u9uQ5uPybwVlVVGtYR4nX6+3WT3p8EuS8Pz5mzdItmTjUSN0ixkkokTpFjJNRI3PWMk1Eic9YyTUSN0ixkmokTnrGSaiRukWMk1EidIsZJqJE6RYyTUSNz1jJNRInSLGSSiRukWMk1Eic9YyTUTXXrYWzNo7U4ey7aPqFCcVJHXpr5UyyuXgUe8LE6NxDhQj4jeFzptPDLaUY2R7SBssHYnksE4kZV0bqCWPY9vDc4bCuiq11vJU6/Qw1de6+fR+H4PQl2XhHaImTQu0mPFWn5EbCMiFaRkpLKPA3Uzpm4TWGjKUjWEAQBAEAQH4SgODcpeKzbbRzcR/IhJDaZPdkX92wcO9Vmot35YXJHudj7P/AG1W/L2pfReH3KzdlhdNI1jBpOcaNG8/Rcry3uovY7lcHbZwSO14auNljh0G0L3UMj9rjuHZFdQVlVUq44PF7Q109ZbvPkuS8PybRz1sycSiROkWMk1EjdIsZJqJE6RYyTUSN0ixkmokTpFjJJRI3SLGSaiROkWMk1EjdIsZJqJE6RYyTUSN0ixkmokTpFjJNRI3SLGSaiROkWMk1EjdIsZJqJE6RYySUTAvKyiVtDmPZO4/RQnHeR1ae11Sz0Kda4C1xBFKGhC1RfRndbBY348mXPktxZ+Fn/DzO/ImNATlHIdQPAHUD4Fdmmt3Xuvkec21s/t6+1gu9H6r/cjuSsjxQQBAEAQBAUPlYxL+Gs34eM0ltAINM2xZOPefZH7ty5tTZuxwubLzYmi7a3tJezH6vp9/kcRjZUqrk8I9zVDflg6xgC4eYi5+QfmSDog9Rn1PpRdmmq3VvPmzz22td20+xh7Mfq/wWxz105KNRInSLGSaiRuesZJqJE56xkmokbnrGSaifc9me1geRqPmO/csuLSyQhbCUt1GG6RQydKiROesZJqJG6RYyTUSJ0ixkkokTpFjJNRI3SLGSaiZf+FymLnQNWej1i3eBuUtyWMmj91UrOzz9s+Bq3SLXk7VEidIsZJqJG56xkmokTpFjJNRI3SLGSaiau97PpDSGYz4ha5rqdmnnjuPkytyNoaLKeURshuSwd45L8S/i7JzchrNBRrq5ubr0HcdQoeI4q009m/HD5o8HtnRft7t6K7suK9/VFzXQU4QBAEB8yPDQXONAASTuA1lDKTbwjzbi++jbLZLOT0SdGMbo2mjR8+8lVFs9+TZ9E0GlWmojX16+/qZuCrm/ETgOHQZ038QMm+J+a11Q7Sfkjq12o/aabK9qXBf7y9TrZerI8YokbpFjJJRInSLGSaiRukWMk1EidIsZJqJurnuwkh7xrzAOzieK2wh1ZX6rVJd2JvZLMC2nrt71vceBWRtalkp183cYiXD2f7e/hxXJZDdPQaTUq1YfP1NO6RasneokbpFjJNRInPWMk1EjdIsZJqJv8OXGZCJJBqza07eLuHqt9VWeLKvX65Vpwg+PV/0i7fhG6Oj8dtV17qwec7WW9ko+KcPlpMkQ4uaP7m/MLjuqxxR6TZ20FJKE37n/TKg6RcuS+USJ0ixkmokbpFjJNRInSLGSaiROesZJqJo7wgoTTvCguDOmS3689UbHAt+mx22OUmkbjoSjYWO1VPcaO8F002bk0yl2lpP3OnlBc+a9/55HowFWx89P1AEAQFO5Vb3/D3e9oPSnPND3SCX/wBII/cufUz3Ye8t9i6ftdUm+UeP2+pwaJtSqqTwj31Ud6R1rBdg5mytJ9qXpnuI6I8tfiuyiO7D3nndrX9tqGlyjw+5u3SLbkrlEidIsZJqJG6RYyTUSJ0iZJqJvLluokh7xrzA3cTx4LdXX1ZW6vVJLdiWWNgAoF0FO22z6QwQ2mzh4IPd/wBFYaybK7HB5RzrE9nFlJedLQrQ6idAnfw3FcFy3OPQ9Zs6x6pbvDe9fz5Fc/x2E9f+l30XP2sS2/YXLp9UfQvWI5SN8TT1Wd+PiY/a2r+LLThm5OdIkfrbm1u/tO4eq6aat7iyl2hruyThHn1+yL/BCGig812pYPLzm5PLJFkgRzwhwofA7lhrJOE3F5RzrF2GywmWIcXMG3tN+YXBfTjij1my9pKaVdj9z/plKdIuTJ6FRI3PWMk1Eic9YyTUSN0ixkmomLaiCFFm6tYZqZG0NFsTyjksjuyaPQfJte/4m7oi41fHWJ/ez2T4t0Vbaee9BHz7a2m7DVSS5Pivj+S0LcVgQBAcW5ary07XHAMoY6n3pDX+0N81X6uWZJHsf09Tu0Ss8X9F+SnXDY+dmYz9TwD7o1u+FVxY3pJHpd/sqJ2eC/31Ov6VBQZBWB4/GeLI3SLGSSiROkWMk1EjdIsZJqJ92S8YYXh1oIaMmknUHbNW35LMZxi8yI26e66DjUsv+i+WCdr21Z4/VdsWmuB5m6EoS7xkqRpCAIDEvKwNmYWuANQRr1gg7DwUZwUkb9PfKmSaOKYywo6yvL4wTETrGZjJ2He3cVT30ODyuR9E2VtWOqioTfe9fz4o2OBsHGVzZp29HNjDt7T+HDatmn0+93pHLtjbKqTqqfHq/wCl5+h1+y2YRtoPE71apYPBWWOx5ZMsmsIAgMO83tDOlns31+ijNrHE36eMnLunDcU3jE60ONmHR6x6rnbSwbB6qmunFy7p9K2bp7Y0Lt+fTxS8zTG2O4LTvMsOxifBtDt6ZZlVxPgvJ2rGSSikfKEiC0jIqcGcmpjyZ0bkRvHRmns5Op7BI0cWGh8w4fyqw0cuLieR/UVOa4Wro8fM7Au88kEAQHm7HFs568bS/Zzrmjuj6Apw6KqLnmbZ9D2bX2elrj5Z+fE2eAbPWYv2MZ/U4inw0lGhZm2dG1JbumjDxf8Av6L06RdWSgUSJ0ixkkokbpFjJNRNJfV+thq1tHSbtjfe+i1WWqPBcyx0mgld3pcI+vuKda7U+RxdIST6cANgXI5NvLPQV1QrjuwWEW3A+MHWdzYpnfl5Neepwd2PT06tPqNx4fIotsbHjqIuytd7qvHzXn6nZLHa2yNq3xH3sVrGSZ8/tqlXLDMhSNQQBAYl4WFsraECtKaxUEbiNoUZRUkb6L5VSyiWyWYRtoPE71mMcELLHY8smWTWEAQEFstQjbU+A+9ijKWDbVU7HhHHMcYwM7nRQu6GT3jr8G9n17s6rUaje4I9/sfY6oSssXHovDzfn6FKXIeiCAIAgCA+Jh0Ssx5mq5ZgzdcnNs5q87Oa6nPMZ4iRpaK+JB8F2UPFiPO7Wr7TSTXgs/I9EK1PABAfE0mi1ztwJ8hVGZistI8szSaTnOPWJPmaqkbPp0I4SiXrBDaRSO3uA8mg/NT0/Js5trPvxj5Fhc9b8lWokTpFjJNRNFf19c2NCM9M5n9A+q02WY4IstFou078+Xr+CoucSanWTtXKXySXBH4hkIC54HxgbO5sUzuhkx56nB3Y9PTr0+o3OD5HntsbHjqE7K13uq8fNefqdksdqbI2rfEfexWsZZPn9tUq3hmQpGoIAgCAIAgILZahG2p8B97FGUsG2qp2SwjjmOMYmdzooXdDJ7x1+yzsevdnVajUb3CJ7/Y+x1RFWWrj0Xh5vz9ClLkPRBAEAQBAEB+OGpERksrB8XVPzc8T/wBEjHfyuBXRF4aZT3w36pR8U19D1ECro+Zn6gMO+H0s8x3RSH+kqMvZZtoWbYrzXqeX25hUrPpseaOgYV1Wbve4+g+S20+ycW0uN/wRtHSLZk4lE1d83pzTNXtu9kbuJWuye6jt0ml7WXHkimvcSSSak5k7VyHoEklhH4hkIAgCAueCMYOs7mxTO6GTXnqcHdj09OvT6hw4Pkee2xseOoi7K13uq8fNefqdksdqEjajxH3sVrGWT5/bU63hmQpGoIAgCAgtlqEbanwH3sUZSwbaqnY8I45jnGBnc6GF3Qye8dfst7Hr3Z1Wo1G93Ue/2PseNCVti49F4eb8/QpS5D0QQBAEAQBAEAQGCt5VM9U2Z1WNO9oPmFdLkfMJLEmiRZImHfDK2eYb4pB/QVGXss20PFsX5r1PL7cwqVn02PNF8w8//Lt73eq2VeycuuX/ALv4GXabSGNLnZBScsLJorqc5KKKXbLSZHl7tuzcNgC5JPLyehqrVcVFEKwbAgCAIAgL1gXBxlc2advRzYw7e0/huG1dmn0+93pHmts7YVSdVT49X/S8/Q69ZLMI20Hid6tYxweCstdjyydZNYQBAEBiXjYWysLXAZEa8iDmDwUZRUkb6L5VSyjimM8KOsry+MExE6xtjJ2Hs7iqe+hweVyPomydqx1UVCb73r+fFFWXOXYQBAEAQBAEAQGCt5VM9U2ZtGNG5oHkFdLkfMJvMmyRZInxNHpNc39QI8xRGZi8NM8sTM0XFp6pI8jRUjR9PhLKTLfh6X8mm5x9AVmt8COtj/6J+RgX7bdJ2gDqbnxd/wBLXZLLwdWjp3Y775v0NUtZ3BAEAQBAXrA2DjK5s07ejmxh29p/DhtXZp9Pvd6R5rbG2VUnVU+PV/0vP0Ov2WzCNtB4nerVLB4Kyx2PLJlk1hAEAQBAEBiXlYGzMLXAGoI16wQcweCjOCkjfp9RKmSaOKYywo6yvL4wTETrGZjJ2He3cVT30ODyuR9E2VtWOqioTfe9fz4oqy5y7CAIAgCAID8J1IiMnhHxdcHOTxM/XIxv8zgPmuiKy0inunuVyl4Jv6HqIBXR8zP1AEB5uxtY+ZvG0s2c65w7nnTFP5lUXLE2j6Js6ztNLXLyx8uB+XXbtCJ+/VTvy+S0KW7ktJVdq4MwiVrO0IZCAIAgL1gbBxlc2advRzYw7e07hw2rs0+n3u9I81tjbCqTqqfHq/6XmdfstmEbaDxO9WsY4PBWWOx5ZMsmsIAgILZahG2p8B97FGUsG2qp2PCPyx2tsjajxH3sSMsoW1SrlhmQpGoIAgMS8bA2Zha4A1BGvWCDsPBRnBSRvovlTLKOKYywo6yvL4wTETrGZjJ2HeNxVPfQ4PK5H0TZW1Y6qKhN971/PiirLnLsIAgCAID4mPRKzHmarniDNzydWPnbzswpqa/nDwEbS7X4gDxXZQs2I89tazs9JN+Kx8+B6JVqfPwgCA4ry03doWyOcZTR0Pvxmh/pLfJV2rjiWT2P6eu3qJV+D+j/ADkolmOqi4Zo9ZppcGiZQOkIAgCA32DIIH2kC0HdzbTTRc+uoOPoNvruoUXLvFXtad8KG6fj4peX9+B3a7WsDBoeO+vFXUMY4HzTUObn3jLUjQEAQEFstQjbU+A+9ijKWDbVU7JYRxzHGMDO50ULuhk946/ZZ2PXuzqtRqN7hE9/sfY6oSssXHovDzfn6HzgfGDrO5sUzuhkx56nB3Y9PRp9RucHyM7Y2PHUJ2VrvdV4+a8/U7JY7U2RtW+I+9itYyTPn9tUq3hmQpGoIAgNffUEbozzgGsUpSulXYRtC12JNcTq0llkZ9w4JiWywxWl7LO7SaPENO1oPWoqW2MYyxE+n7PtutoUrlh+vnjoataztCAIAgILScgpwRy6mXJHReRG7tKee0Eao2CNp7TzU07g0fzBWGjjxcjyH6iuxXCrxefl/wDTsK7zyQQBAUzlXujn7vc9o6VnPOj3QCHju0TX9oXPqYb0M+BcbE1HZapRfKXD7f7zOEROoVVSWUe9qluyMtaixCAIAgAKGDpOA8ZmrYZ3dLUGuJ1SDc4/q3Hb69+m1H8ZHkdtbGWHbUuHVeHmvLyOpWeYPbVv/wA71ZJ5PFzg4PDJFkgQWy1CNtT4D72KMpYNtVTseEccxzjAzudDC7oZPeOv2W9j17s6rUaje7qPf7H2PGhK2xcei8PN+foUpch6IIC54Ixg6zubFM7oZNeepwd2PT069PqHDg+R57bGx46iLsrXe6rx815+p2Sx2psjajxH3sVrGSZ8/tqlXLDMhSNRFabQGNqfAbSVhvBOutzeEcnx3jMuc6GB2vJ7wfZ7LDv3lVmo1Ge7E9xsbYyilbavcvHzf9I56uE9WEAQGbYLudJrybv39ylGDZz3aiNfDqSXxZWx6DW50JPwp81mcUuRDS2ysy5GjkdUqaWEaLJb0mz0ByaXR+Gu6MOFHy1lf+/2Qe5ob8Va6eG7BHz7a+p7fVSa5Lgvh+S1LeVgQBAfMsYc0tcKhwII3gihCGU2nlHmzFlymx2uWA+yHVYd8btbT5au8FVFsNyTR9F0OpWpojYufX39TCidULlksMu6Z70T7WDaEAQBAAUMHScB4zNWwznp5NccpBududuO3179Nqf4yPI7Z2MsO2pcOq8PNeR0qS8GBmnXw2147lYuaxk8fHTzc905DjjGBnc6GF3Qye8dfst7Pr3Z1Wo1G9wR73Y+x1QlZYuPReHm/P0KUuQ9EEAQBAXPA+MHWdzYpnfl5Neepwd2PTuy69PqNzg+R57bGx46iLsrXe6rx815+p19l5MMenXw48OHFWm+sZPBPTTU905fjvGRc50MDtesPeOrvaw795VdqNRnuxPZ7G2MopW2r3Lx83/SOerhPVhAEBt7qucvo+QUbsG130C2wrzxZwanWKHdhzLHHAANwA8AAt6RUSm2yl31a9ORzhlk3uH38VzvvSyXMV2NKj1Zl4IuI2y2xxEVYDpyHcxus17zRviuimG/NIqNo6r9tp5T68l7/wAcz0aBTJWx89P1AEAQBAULlaw3+Is34mMVls4JO90WsuHh7XnvXLqa96O8uaLzYet7G3spPuy9enz5fI4lE+hVZJZR7mqe5Iy1qLAIZCAIAgCA3lsxTPJZhA528Of1nt2Nd96/XdK+TjulbVsqiu93Je5dE/H/AHI0a0lkEAQBAEAQG5s+Jp2WY2drtR1B3Wa2mtrTu9FtV0lHdK+ezKJ3q5rj4dG/FmmWosAgAFdQQw3gst0XFSj5RU7G7B37yuiFXVlRqtfnu18vEsLIVvwVTmaTFF4Bjeaaek4dLg3d3labZY7qLDZ9G8+1lyXL3/gpMj6lQSwjrsnvyyd15LcNfhLJzsgpNaKOdXNrBXQbw1Gp7+CtNNXuRy+bPCba1v7i7cj7MeHx6suq6CmCAIAgCA/CEBwTlJwobFaNOMfkTEllBqY7MsPdmOHcVV6ircllcj3WyNofuat2XtR5+fn9yqwSbD4LklHqehot/iydQOsIAgCAIAgCAIAgCAIAgCAICayWV0jg1gqfTiTsWYxbeEa7LY1x3pMuFz3G2LWek/fsHu/VdUKlEoNVrpW8FwX+5m5ZCt2CvczDvu8W2eOub3ew3jvPAKFk1BHRpNNLUTx0XM5vbbSXuJcakmpO8rlS6svbJJJVw5IuHJfhP8XPz8rfyISDrykkGsN4gaifAbV2aerfeXyR53bO0P29fZwfel9F4/Y7orI8SEAQBAEAQBAYN93VHaoHwTCrXjxadjm7iFGcFJYZv0+onRYrIc0ed8T4elsM5hlGrNjwOjI3YRx3jYVU2VuDwz3+j1leqrU4fFeDMCGXYVolHqi3puz3ZEygdIQBAEAQBAEAQBAEAQBAba6Lhkmo49Bn6iNZ90be/JbIVORwarX108Fxf+5l0u+7WRN0WCm87T3ldkYKPBHnr9TO2W9JmeyFTwczmYN93syzM19J59lm08TuChZYoI6dJpJ6mXDgur/3U5red4PleXvNXHM7ANw3BcnGTyz0Pcph2dZnYRw1Jb7QI2VDBQySU1Mb/wCx2D6FbqqnY8Iq9froaSrelz6Lx/Hiehbqu6OzwshhbosYKAepJ2k5kq1jFRWEeBuundN2TeWzLUjUEAQBAEAQBAEBqcS4fht0BimHFrxTSjdvafUbVCytTWGdWk1dmls34fLozgGJsOTWGYxzDUfYkFdCQb2nfvGYVXZW4PDPeaPW16qG/B+9dUa6ObYfNc8o+Ba1X9JE6gdQQyEAQBAEAQBAEBlWG75JjSNpO89Ud5UowcuRou1FdKzNluujCzI6Olo927qDw2+K6oUJcyi1W1Jz7tfBfUsccC34KhzJ2xKWDW5lav7FrIgWWej37X5sb3fqPw71z2XpcIlvo9lTn37uEfDr+Dn1strpHFznFxObjmVz4beWXLnGMdytYRs8KYXmt8uhEKMBHOSkdFg+bqZD0zW6qp2PgVeu19WkhmfPour/AB5nfsP3HFY4GwwNoBrc4+0921zztKtIQUFhHhNVqrNTY7LH+PJGyUznCAIAgCAIAgCAIAgMG+LpitURitDA9h8wd7TmDxUZQUlhm6jUWUTU63hnEcZ4BmsRMkdZoM9MDpMH/IB/cNXcq63TyhxXI9ps/a9Wp7suEvDx932KiyQhcrimXcLZQ5E7JQVrcWjrhdGRIsG4UQwEMhAfTGEmjQSdwFShhtJZZtLHh2eTqaA3u1fDP4LZGmTOK3aNFfXPuLFd2EY265SZDuyb5ZldEdOlzKm/a9kuEOHqWOCyhoAaAAMgBQBb1HBUTtcnlvLMgsDRVxAAzJNAPFS5GrLk8I0l5Yts8VQw867c3U3xd9KrTO+EeXEsdPsnUW8Zd1efP5FKvvFEs9Q52iz/AG26m/uOZ8VzysnPnyLqjSafS8YrMvF/7gaF7yc1hJInOyU+ZdMF8nk1rLZZ6wwZ1Op8g7AOQ7R8Krqq07nxfIotobYr0+YV8Z/Re/7Ha7ru2KzxNigYGMbkB8STtJ3lWEYqKwjxt107pudjy2ZakaggCAIAgCAIAgCAIAgCA/CEBQsVcmMFoJksxFnlOsilYnni3qHiNXBctmmjLjHgXui25bT3be9H6r7/AB+Zym/sMWmxn/MRENrQSDpRnucMq7jQ8FxTqlDmj1Gm11GpX/nLj4dfkalshC0uKZYRtlEnitZG8dyjutcjd28ZcJIzYL0pm2N/vMFfMUKZa5ow41y9mTXub/s2MF9xDOzRniKD1aVNWJfxNMtHZL2bX/vibWDFcLf9Jzfd0f8ApbFfFdDinsm6X80/fkn/APM4hlG8+LQs/uI+Br//ABrXzkvqQyY5p7MIHFz6/ANCx+58ETWxF/Kz6fk11rxtO7U0sj91tT5uqou6x8jdDZmkh7WX8fsaK23rJKayPc/3iaeAUGpS9pnXCVVSxVFIwnSEoopEZWylzNzh/CdqthHMRnQ2yO6MY/cc+4VW6FUp8kV2q2hRpv8ApLj4Ln/vedYwrya2ey0knpaJRrBIpG09lm08T5Bd1emjHi+LPK63bd1+Y192P1fx+xeV0lKEAQBAEAQBAEAQBAEAQBAEAQBAfL2BwIcAQdRBFQRxCGU2nlFRvvk4sVoJc1hheetEaDxYej5ALRPTQl5Frp9taqng3vLz+/Mo96cklpZrs8sco3GsbvmPiuaWkkuTLqn9Q0y/6Ra+pVrdg+3Q/wASzS6trW6Y82VC0Oma5os69paWz2bF6epqJ7O5ho9rmnc4Fp+K1tNczsjOMlmLyR1WME95+IqmBvMkgsz3mkbHPO5rS4/BSSb5GudkYcZNL3m5sODbdNTQs0lDtcObHm+i2Kmb5I5LNp6Wv2pr4cfQtV1ckc7qG0SsiG0NBkd8gPit0dJJ82Vd36iqj/zi37+H3LxcnJ3YrMQ7m+eeOtKdLyZ7OzcumGnhEpdRtjVXcN7C8uH15lsa0AUAoBqAGQW8qm8n6gCAIAgCAIAgCAIAgCAIAgCAIAgCAIAgCAID5cwHMA+CGU2jGfdcJzhiPfG0/JR3Y+BsV9q5SfzYZdkLfZhiHdG0fJN1eAd9j5yfzZktaBkAFI15Z9IYCAIAgCAIAgCAIAgCAIAgCAIAgCAIAgCAIAgCAIAgCAIAgCAIAgCAIAgCAIAgCAIAgCAI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3" y="20464"/>
            <a:ext cx="1763688" cy="17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вал 6"/>
          <p:cNvSpPr/>
          <p:nvPr/>
        </p:nvSpPr>
        <p:spPr>
          <a:xfrm>
            <a:off x="1979712" y="1628800"/>
            <a:ext cx="3816424" cy="1296144"/>
          </a:xfrm>
          <a:prstGeom prst="ellipse">
            <a:avLst/>
          </a:prstGeom>
          <a:noFill/>
          <a:ln w="38100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78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1412776"/>
            <a:ext cx="7482408" cy="108012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Отслойка плаценты</a:t>
            </a:r>
            <a:endParaRPr lang="ru-RU" dirty="0"/>
          </a:p>
        </p:txBody>
      </p:sp>
      <p:pic>
        <p:nvPicPr>
          <p:cNvPr id="13314" name="Picture 2" descr="https://encrypted-tbn1.gstatic.com/images?q=tbn:ANd9GcSdjDiDokXS9cBxaScIchhAkvBmCYIEK8JeiyXlYXfgZ4dw_g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429000"/>
            <a:ext cx="389559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82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19022" cy="128215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Время от поступления в стационар с отслойкой плаценты до оперативного вмешательства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5556996"/>
              </p:ext>
            </p:extLst>
          </p:nvPr>
        </p:nvGraphicFramePr>
        <p:xfrm>
          <a:off x="539552" y="1556792"/>
          <a:ext cx="8147248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7504" y="6165304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Медиана времени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 «едва не погибших»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составила 30 минут (25-й квартиль – 22,5 минут; 75-й квартиль – 57,5 минут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), у погибших – 55 мин (25-й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квартиль –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32,5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минут; 75-й квартиль –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148,5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минут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2132856"/>
            <a:ext cx="3672408" cy="1323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>
                <a:hueOff val="0"/>
                <a:satOff val="0"/>
                <a:lumOff val="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Погибшие – 55 мин</a:t>
            </a:r>
          </a:p>
          <a:p>
            <a:pPr algn="ctr"/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«Едва не погибшие» – </a:t>
            </a:r>
          </a:p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30 мин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222" y="-24138"/>
            <a:ext cx="2484276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3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032" y="1700808"/>
            <a:ext cx="3888432" cy="28711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Почему эти женщины погибли</a:t>
            </a:r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21" y="332656"/>
            <a:ext cx="4247983" cy="631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2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332656"/>
            <a:ext cx="7694240" cy="475252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Потому что они иначе относились к своему здоровью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endParaRPr lang="ru-RU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наблюдения в ЖК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Алкоголизм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Наркомания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работы и места жительства</a:t>
            </a:r>
          </a:p>
          <a:p>
            <a:endParaRPr lang="en-US" sz="3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data:image/jpeg;base64,/9j/4AAQSkZJRgABAQAAAQABAAD/2wCEAAkGBxQSEhQUExQUFBUVFRcYFRcXFBQVFBQUFRQWFhQUFBUYHCggGBolHBUXITEhJSkrLi4uFx8zODMsNygtLisBCgoKDg0OGxAQGiweICQsLCwsLCwsLCwsLCwsLCwsLCwsLCwsLCwsLCwsLCwsLCwsLCwsLCwsLCwsLCwsLCwsN//AABEIAMIBAwMBIgACEQEDEQH/xAAcAAABBQEBAQAAAAAAAAAAAAAAAgMEBQYHAQj/xABDEAABAwIDBQUGAwYEBQUAAAABAAIDBBEFITEGEkFRYRMicYGRBzJyobHBQlLRFDNigpLwFSMk4SVzssLxCFNjk6P/xAAaAQACAwEBAAAAAAAAAAAAAAAAAgEDBAUG/8QAJxEAAgIBAwMEAwEBAAAAAAAAAAECEQMSITEEE0EFIjJRQmGRIxT/2gAMAwEAAhEDEQA/AO01j7NPXJQU/XOzA8/VRnlZ8j3NGNbDchTJS3lMSSWVLZckPRhSdBfkq6iqA7Prb9U7iM1mho/EbeSIuxM8u3ByITW7znPPE5dE7ZLa2y8eVcebf2xty8Xjio9YTuEA5mwHTeNifS6gRsRB3t51/eOXwjIfS/mluXmQAAyATbpEC2KJXib317vKAsXZJIXocvd5ACCxIdCngV6pCkV8tMq2rw++YWiICbkjCkNBjzTlp6gqZTxFuo10V1U0QPoqmeHs3gXJBFxfToR1TKKZs6STxz/THMKfu1MRHCRvzK6yFyKB1pGG1jvNPoQuuhNBVZ1ZnqEIVggIQhAAhCEACEIQAIQhAFVUuu93Sw+SakKJHd53xFJcsjds2JUkMSFVeIVG6CrKZZvHprNPgqZsthyL2drwWtH/AMYd/U43+avmC5ueGn3XMdhcTc6sMB03HFvgHgn5ldOabfT9U+JfZzvUsqaUUevco73pczlFe9W2cObPXPTNS/3fi/7XJL3qNWS+78X/AGuUWVOWw/JKo75lGnmUGapUFTyFi6pXrKlUElb1Xja3qgXuGjbOl9us82sKX+3lSN3C/EyWJlnf8T8EpmIG2aCe6jRCVOiUDMrONr04K++pUoZZUXcs1+ig1TGvG442z7rvyu6/wqG6r4ZqBVYhb++CYtjmp2TWRm+6QQWnTqDousRG4HgPouTU9X2jWyaujc1r+rHZMPlp6LrEHujwH0VkDuxyLJFSQ4hCE5IIQhAAhCEACEIQAIQhAFC3U/EfqlFIiOvifqlvKxo3EOrfYFYraOpyK1eJSWBXPdoajVZ5sZuo2QNgb/4mDa/+RL5XcxdWY7he548h0C5JsK//AImwXsHQyg+HdP2XWA8W7os3mtMfijgdU28jEzuUKWRPTPUCZ6Gc7Izx8iiVsmQ+Jv1t90STKHXyXjd4X9CCgzOQTyqunmS5ZslXTPUlT3G55k22br8/0UaaRIBP9lFDaScJxz+qUKof2CoNzyS7nkVIUTmV44nx/vmgV1//ADyUG44tKaMnioCizNWlsqlTmX+8lJo7uOuguVKQygWn7Vb0P0VVJWOJt9f1XlXLYWGpHoP91Ca65HPimLlE2Oxku9MIyb9oC08rizh9F2loXC9iwf2uD4/sV3QJ4HY6J+yv2eoQhWGwEIQgAQhCABCEIAEIQgDPQ6JchSYgiY5LEje+SixmSwK5rjstyVvtoJrArm+IHecbLO95C5fiX3s2wHtHzVZv/kFjG8iHg9rccbNLSuhVNvxEADgnPZzhXY0DGkZy7z3dd7IfIBU2IUTnTOBJ3Gk+ORtZbGtMUcPrVVMcmqWu91V1RIpha1os0FVlZfkkOXMjSyKNVS3jcOYP0KbqZFHdLcIsoUXZHM/dHgFDnmUds1hbll6ZKLNOgtWOuR50ouvRM3mq57zwB+3qkxwOedQPDM+XNMTpRbipZ+b5J0VUf50xTbKPfYneAP5nbl/AaqczYkfmaPJzvupErH9v+DbKqPQPGqjSTNOjgVYHYdx92RvnEf1UWs2OkYcntP8AK5voRdQSoR+yA9/X7qdSz7jTYtcXAC+ZAAN+WqpqvDZotRf5j1GnmvI53DmPROi2Ma82TKp9zfnqm4kumjDhYk3OY8kqlZfVDRZpNj7OqXfrI+TA5x8sl2oLnHssowwuefekbcDiIxYA+ZuV0cKyHB1elg4w38nqEITmgEIQgAQvHGy8a66AFIXl16gAQhCAKCNM1T0trslCrpcisDex0KtmU2lnyKzOB4eZ5gNbut6qz2jm1V37M6IGXe/KCfPh9VXiWqRXmOmU8IYxrBo1oaPACyzO05ZA4ySE7juAzO9YXFvmtWq7G6Bk0feFyzvN6OAPqF0Jq4nNzw1waOfyYpM/9zCI2fmkNieobqojmn8bnSHk1ht5LRVryzJkXaO/iduRj4nHXyVJUS1Dzbt2t/gpYDIR0Mj8h4lZqOJMo8RZbm3oRmql4ccgL3y1AWgOzxkd3mveec9QXH/64BYeblZUuz72jJ8UX/Khbvjwc8uIRRVUvxMHLgk+ZLbNOd3OAHInwTFLhEkp3YzvnjuC7R4yOyHlcroDMFhe42bNWyD8z96MG/4jlGPDPwWnoMBIaN8tYPyRCwHTfP2AUmzD0ebIc7oNihkZneABJPqc/QBavD9nWx+5CR1IDfm7NbCCkZH7jQOvE+JOZSnItnRx+lw/NtmebhL+UbfNzvoAvf8AC3/+40eDD93K8cE2WpXZrj0OBfiUE+FScJf/AM2/qqqqwepOk8fnFY9cwVrpAokjUjbH/wCLA/xRkKnDZbd8RyeG80+V7hZ6twRt94AxniCLtd5jIfJdFmiy5qmqo9ctVKyOJVP0zDL47GFbG5puW2sMgdPEFS9n6Fsrszdrd3eF+Fzl6BW8mCiS7W6ngcgT0PA/JM4NQNidJukh4v2jSLd21j5g2z55cVcppo50ulliyKMuDZ7Bzl9VKTlePIcA0EAAeS6AFzj2fP8A9SRziP1aujhWYfidXKqlR6hCFaVghCEAQcWLuycGi5dZtgbHM2TjZbDNrhly3uHRNyvJnYwaNaXu8T3Wj5k+SmFQBDwubfDnZ2Lza4IsBpkVOUehdvMB55+pKkKQBCEIAzZOSpsVlsCrKpksFkscr7XuuZNnUhG9zNYxLd1uq6X7N6Xdhe/mQB5C5+q5TPMHPHj9123ZCDcpY+t3epVnSr3WZ+p2RdKHi8hbBK4ZlsbiPEAqakPbfI6FbmYpK1Rg6SicQDK7tHnW/wC7Z0YzipPZD3Tdx/KBkP5RkPNF3PmkZYtjjdu3GryNQ3k0aeKt6dgaLAWHJY9XgzYfTXJXPYgMopCLANYOuZ/pbl80tmBMJvK50vR3dZ/Q3I+d1aBKAU8m/H0uLHwjyKMNADQABoALAeATlkAL2yZIuEFNlOkJDkNANFIKccmnFKMhmRRJFJkUeQJGMR3clWVcatntUCoCiS2BPcqHNINwrWOkEh7dou7s3RzAauYR3Xj+JpAv08FCcM1a4K/ccCNOSnGV5oKS3KrYCT/VtH8D/wC/kuohc0w+lZR4ldziI3bzmZZbsl8vI3C6UxwIuMwdOq1YtlRRl3dikIQrSsF4UXVRtTiopqaST8Vi2Mc5HCzfLiegKhulZKVkihN3yvJHedYfCwWHzuVJqH2a434H6LF7CxFtM11Qd4yd5hc4k7lhbw5+asdp5Gx0sr47tcG90gm4PPXxVPeXA/bZo6Nto2D+EfRPpqm9xvwj6J1XlYIQhAGTkpt8akeCpMU2Z7QHvm/UBahgXrm3XOcLOjraOOVWz80ErQ4XaXd1wvYm+Q6Fd5oYdyNjPytA9AFRSQDiARyIuMjcK8pKkPHXiP0WjAkjNnbZJXhQkvdYX5BaTOZ2QDtH2/Mf90+xRo8yTzN/VSGrnrk6NUqJDSlhMsTwVqK2LavUkFe3ToRgU05LcU04oJQhyZelvcmXOSMZCHlRZXJ17lFmdZIxhuSRRZXJUj0wXJSSNMnMOqt11impc1ElFioVrcl01Rp9paHtqYSMzfD3h1Yffb9/JK2U2hYGiOR+mlze3TwUTDcba2MtfndpHrkueYZWWlc3TdcR5Xy+Svc63RQsd7M7yyujOj2nzSv2tn5gsFhFYCBf+81exzjdvwH1T90jsUXk+Ixta5xeAGi552HTiuc4vSvxWoaHue2Jp7kbTYNb+J8nNxHppzSNo8QG/Y8BveQKkYJtRS08b3Od/mEZAg52GTQfFZJ53Oejhef2aY9MoR1cvwWmNfvWsYQ1sbQ0AX4cFmdrf2iSLcYbtOoBs49M9fBVEu1bHSi9yXHW+WadGNl7LtaTkTrfS+azf6ym50WaIRSTZ17ZzEBPTQyj8TG3HJwG69p8HAhWQK597KcZ7Vk8brDdeHt4ZSDvD+oX/mXQAV2MctUUzmZI6ZNCkIQnEMvBUAqW14KwtBjgIBBV1TYuDxXPU/s6LiaItXrMjcZKugxEFS21AViZW4lrDU89U3ic3cIGZdllnYcVFZLdLDwrdbaoq7aTsgsbbgfROtCmIVaxlrmxhqcDkOcoFXXbnC/RTsgVsndqNLpW+sy7HBvZ2HiQVIbi0ZHvBRrG7bLwuTTiqH/EAD3X/NT6SqLmBzrZk2tyB49UarBwokyOUd7l4+oF7Xz5JmR6gEjyR6h1D05LIoc8iVkjUsqiiVImlTDZc0gxKc9RJvFKfLkokj0NgkM1UtgsZVzmOqvewcAfPQrWzG6yuM4dLLI0xRvkLLlwY1ziG5Z2CMb3oaa2NhTTP7O7O8LXIGo8FtcCc59MxxJuRnoDe5vfquV4HilhYn/Y8R0WlY57292RzR0cRdNdMnTaKT2h1RjmYb3NnA8LjI5hYupr+RPmrvaaFxmIJLrAC5N87XP1WcqoLKI6WyJuVbDYmJN75q8w+vcxhF9R6XGazrQr/ZtzBUwdqLs3wXC18rZXHK9lfLZbFMd2bLZZ0kcbu7uh+73jlcDXd46ldQ2AqJHwv3yXMa+0ZNzlYbwBOoBXO8Wrw9+6ywF7XFsgOQC6lsjPC6mYILhrO6Q7J29qSfG9/NL08afJHVPbgu0IQtZiOeY57Nxm+jf2Z17N5JjPRrtW/MLEV009I7cqI3RngT7rurXDIrvKZq6VkrSyRjXtOrXAEHyKplhiy2GaUTilLtB1VtBtD1V9i3srpJCTC6WnJzs077L/AAuzHkVm6n2W1jP3VRDIOG8HMPyuFS8DXBeuoT5Lqmx8aEqdDjINsxmuZY5HUYe9rKoMBeCW7rw8EDU2GYHiE7h+0DCN4G1uRvZJplEsUos63DiAUmOpusDh+MskGTvP9VfUlYQNbplOiHBeDS3uoFfRb7SOJCRDXZKZFMHJ9pEK0cu2pwjsoJJy7cDBq4m7nk2DGtHlmeawFDjNRk0POfRd12x2ebWQOjJc29jvNtq03bcHUZLh8eGvpaoxSizmnycL5OHQpNKRZrb4LOnrKtme7fwVozaqraLdn8v0WkwyJpaNNFLdRN5JLLLZkKHEqh8we5zi4keAHgt9BU3aLqtZRtBvZO9rZBDJUsyg1EyRJMok8iWyGD33TMpLDYgg9fsvIasMJda5tos7BWTPkcCS5oc7NwIIBzA5HkgjY0ZemnFM07skolQQNvK03swbaqkPOK3o4FZZ7lqfZsf9Sfgd9k+L5oMvwZodrdhIau8sdoaj84Hdk6StGvxa+K53LDLRv3KhhYeDtY3/AAP0P1Xc0xV0rJWFkjWvY4Wc1wBaR1BWueJSMePPKG3g+fq6PflkceJ+wsqKuiAVni1eO3ntYDtXgDSwDiAPQLO11USuaoy1nTco6CJIzPLmukbHSQR4eXNA7VxPauuN6++Q1vOwaB63XNWDiV0HY/Aom04qi+8rt4sH4WNaSO838RyWuXBnhyy1wvA6mpcDHC635391tjxJOZ8rrqWyuC/skO4XBz3O3nkZC9rADoAFQez2umqHPfJYsjbuBzRZrnE8PAD5rcBX44JKzJmm26PUIQrSkEIQgASXGyUo9dIGxvccgGOJ8A0lAHyxj+KurcQkmmdk+RzG3OTI2ktjaOQsPmVMk2YtmwuB5grJSy3J6knPqSVp9ltqxCBFPd0Yya8ZuZ0I4t+YVOWMuYl2GUVtITHTzwuu11+YOh9Fs9nMW7QBrrhw437w8eY6px0EcrA+NzXtOjm5j1Va6lLXXbkRxGqyuV7M1qNbo2v7Y+MAghwvbr5heO2mDTd2Q4EfcLOYXVuuGvJJHuu1PnzCcxLE4T3J7Dkd3L14eCFaH2N9hWNMkbckLzGcDpqoDtGNc4e64ZPbfk4Z26LBYXgURO9TzG+tgbt8wrV9dNTfvB3be8M2nz4eCfV9iKO+wp+DSUziGb0kfA27w8QNfEKTRvMjgwa8b5WA1JSMO2q3vePmrWLE4pMr2c4EXAAPqkcb4LL+yrnk3S4XvY2uNFBfOpOK4Y6MEsJe0dcwOfVUMlSkd8MYlyTph0yhuqEkzKUhGx2XNRgM7L0yplju8VNFZYsdYLwvTDXo3kEoW5y1vszZepceUZ+bgsY9y3/sqg/fyfC0fMn7J8S9yEzP2HQ1Hr5wyN7j+FpPyUhc39sONOZEynYbGQbzz/CDZrfM3PktWSWmLZjgrdGF2Jot+qkMjQ9rQ6+8AQXONuP8y19dsTQTg/5QjJ4xuLSPLT5Kp2NoyIGyO1dfwtfu368b9VoW73ArzubPNZNmdOMVpMlW+ysWPYTi3KRufq3X0SNk5KajmdT1DDUDfIcRfdYMrkMvmLgkrXYjLK2JxbbesbXOV7ZLzZfYOmqKemqnGVs0kLTKWSWD3nN5IINje4ysuh0ksmXl8FU5Rhz5Oi0sbGsaIw1rLDdDQALHSwCfSImBoAAsAAAOQGQS11jnghCEACEIQALH+1bFv2bDahwNnSDsm87yZG3ldbBcY/8AUPiOVJTg6l8rh0aNxt/6j6IA4mWpJCcKCpIH8MxWWndvRPLTxGrHfE3QrZYZtZHNZsoEUh69xx6HgehWBe1Iuq541LkshllE6zvdbdeR4KlxSplLrSMDxwcOP+6zGE7QSQ2ae/H+UnMfCftotdRYmyZt2m44g5Ob8QWZ43A1RyKY5gTw114nFrvyu0y5haGLaQnKQAtvYuzMd7Ztv0OXis+Sw5PFuUmm7y6+aXgGEy1M7aeGTeY4kvdkWxx3u9/Lj6kISsZvSavZ/Z6GcyVLt5sLLgBriBLJyHMD6+Cx1ZXmKZwiJPBtzwB1+notf7RNoWUsUdHTiwa3dFvwtGRcepz+ZXLXSuJuBc87/ZWNJKiqMpN6jcYBtK5m8Jt83OoNwPJN4nI03e0mxOlrZHQ+PRZKlrXAW1HFaCjlbIwtBuC3MHmOSplE0xnaGe3ShMqxsidbIiiuyeZV7E5QTIn43KKAmBycDlGY5L31BKHSV2L2f0PZ0bCdZCXn+b3fkAuJ1lWIo3SO0aCfE8B6rvWyLCKKlDve7CPe8SwE/VX4I+SjPLwWpXFfahTGoxBzWusWRsaAQ4g90ut3QbZu5LtZXPfaDsZLPK2qpie0As9rXBrnAaOaTle2Vk3URk4e0qxNKW4zhmHPbAxpBHdaLWIFw0J5lKQvMFr6qnp2iSF8jQSLk2eM9HB2Qsb6lSqTaSKQ2MMjSNSGXAvz3Sc8l56fTu+f6dCOX9EXFgeyd0aT6Aq+9nEDmYZSB2pi3vDfcXAehVHtNWsMQjju904MbBYk7zstMjxW6oqcRxsYNGNa0fygD7Lq+nxfubMvUNbD4XqAhdMyghCEACEIQBDxfEGU8Mk0hsyJhc7wA0HU6ea+Vtrsekrqh88pzOTQNGNGjW9B89V9B+16ZrMJqi42uGBvVxlZuj1XzGXIIYgpDnJZTblJB5vJLmrwrwOQMCXFOWkFpII4jIrxIcFAGkodod6wlyPB3A+PJbPAsYFJSyPieGSzOsCGtJc1n4SbXa25OYPELkwKfhrHNAAcbA6cL9BwVbxrwWdxtUzTYlWSySOkeQ4uzPIcgExR1G6QSD5KDFioOTsj8lJEwPFVtMtUl4Hmuv6p+N1tMvkorXBOtelGsktKdDlGbIlF6UmyUxykMcoDHp9siiiSc2RKEigmcBUuL45kWRnPQuGg8OqmMLZEp6R/EqsVFRFTg9ztWB5HElwB8gCV9YwsDQANAAB4AZL41wp+48O43GfW+S+t9lcUFVSQTD8bBfo4ZOHqCtaVKjI5W7LKeYMaXOvYa2BOXgF52zd3eOQtveWt044XFjxVI2F7N14BJjJiaDxbYhrvC+75BSTFJlvBKHtDm5g+Whsok1PG6TddGCd3e3vO1lFkhe14bd9u4G2HG93uJvkb3v0KbYZb7xbJvboDjnc98F+5y6W4aKHFPkdR+mLo4qeN+8Iwx+8Wg2L3ZO3TZ2dsyroKogjNoyWP/evJFibBwdYu5jMZpkQkMaG70ZDXF73Ahu6Q7Ik9d3wUqKXAOKZdslBJAIJGo5XS1WYZIG3Fnje7zQWnTug5kZ5m/mmBC4ADdfvbjwbX1L2kWJyta+fLqgXRuXSFAoqQhgu5w1Nr6XcSB816gVpfZOQhCCDGe2BgOE1VwDYMIuL2IlZYjqvmWRCFKIY0UhyEIIEOTbl4hAwpqUhCAG3pJQhAAEuNxBFiUIUPgFyWrCn2lCFnZoQ9GU4DmhCVjIeanAV4hKMVGOSENyJ15qljQhacfBny8kiPgvpn2KH/AIVH/wAyX/qQhOVG9QhCCQQhCABImaC0gi4INwdDkhCAGKHO5OuQvxtbS6lIQgmXIIQhB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data:image/jpeg;base64,/9j/4AAQSkZJRgABAQAAAQABAAD/2wCEAAkGBxQSEhQUExQUFBUVFRcYFRcXFBQVFBQUFRQWFhQUFBUYHCggGBolHBUXITEhJSkrLi4uFx8zODMsNygtLisBCgoKDg0OGxAQGiweICQsLCwsLCwsLCwsLCwsLCwsLCwsLCwsLCwsLCwsLCwsLCwsLCwsLCwsLCwsLCwsLCwsN//AABEIAMIBAwMBIgACEQEDEQH/xAAcAAABBQEBAQAAAAAAAAAAAAAAAgMEBQYHAQj/xABDEAABAwIDBQUGAwYEBQUAAAABAAIDBBEFITEGEkFRYRMicYGRBzJyobHBQlLRFDNigpLwFSMk4SVzssLxCFNjk6P/xAAaAQACAwEBAAAAAAAAAAAAAAAAAgEDBAUG/8QAJxEAAgIBAwMEAwEBAAAAAAAAAAECEQMSITEEE0EFIjJRQmGRIxT/2gAMAwEAAhEDEQA/AO01j7NPXJQU/XOzA8/VRnlZ8j3NGNbDchTJS3lMSSWVLZckPRhSdBfkq6iqA7Prb9U7iM1mho/EbeSIuxM8u3ByITW7znPPE5dE7ZLa2y8eVcebf2xty8Xjio9YTuEA5mwHTeNifS6gRsRB3t51/eOXwjIfS/mluXmQAAyATbpEC2KJXib317vKAsXZJIXocvd5ACCxIdCngV6pCkV8tMq2rw++YWiICbkjCkNBjzTlp6gqZTxFuo10V1U0QPoqmeHs3gXJBFxfToR1TKKZs6STxz/THMKfu1MRHCRvzK6yFyKB1pGG1jvNPoQuuhNBVZ1ZnqEIVggIQhAAhCEACEIQAIQhAFVUuu93Sw+SakKJHd53xFJcsjds2JUkMSFVeIVG6CrKZZvHprNPgqZsthyL2drwWtH/AMYd/U43+avmC5ueGn3XMdhcTc6sMB03HFvgHgn5ldOabfT9U+JfZzvUsqaUUevco73pczlFe9W2cObPXPTNS/3fi/7XJL3qNWS+78X/AGuUWVOWw/JKo75lGnmUGapUFTyFi6pXrKlUElb1Xja3qgXuGjbOl9us82sKX+3lSN3C/EyWJlnf8T8EpmIG2aCe6jRCVOiUDMrONr04K++pUoZZUXcs1+ig1TGvG442z7rvyu6/wqG6r4ZqBVYhb++CYtjmp2TWRm+6QQWnTqDousRG4HgPouTU9X2jWyaujc1r+rHZMPlp6LrEHujwH0VkDuxyLJFSQ4hCE5IIQhAAhCEACEIQAIQhAFC3U/EfqlFIiOvifqlvKxo3EOrfYFYraOpyK1eJSWBXPdoajVZ5sZuo2QNgb/4mDa/+RL5XcxdWY7he548h0C5JsK//AImwXsHQyg+HdP2XWA8W7os3mtMfijgdU28jEzuUKWRPTPUCZ6Gc7Izx8iiVsmQ+Jv1t90STKHXyXjd4X9CCgzOQTyqunmS5ZslXTPUlT3G55k22br8/0UaaRIBP9lFDaScJxz+qUKof2CoNzyS7nkVIUTmV44nx/vmgV1//ADyUG44tKaMnioCizNWlsqlTmX+8lJo7uOuguVKQygWn7Vb0P0VVJWOJt9f1XlXLYWGpHoP91Ca65HPimLlE2Oxku9MIyb9oC08rizh9F2loXC9iwf2uD4/sV3QJ4HY6J+yv2eoQhWGwEIQgAQhCABCEIAEIQgDPQ6JchSYgiY5LEje+SixmSwK5rjstyVvtoJrArm+IHecbLO95C5fiX3s2wHtHzVZv/kFjG8iHg9rccbNLSuhVNvxEADgnPZzhXY0DGkZy7z3dd7IfIBU2IUTnTOBJ3Gk+ORtZbGtMUcPrVVMcmqWu91V1RIpha1os0FVlZfkkOXMjSyKNVS3jcOYP0KbqZFHdLcIsoUXZHM/dHgFDnmUds1hbll6ZKLNOgtWOuR50ouvRM3mq57zwB+3qkxwOedQPDM+XNMTpRbipZ+b5J0VUf50xTbKPfYneAP5nbl/AaqczYkfmaPJzvupErH9v+DbKqPQPGqjSTNOjgVYHYdx92RvnEf1UWs2OkYcntP8AK5voRdQSoR+yA9/X7qdSz7jTYtcXAC+ZAAN+WqpqvDZotRf5j1GnmvI53DmPROi2Ma82TKp9zfnqm4kumjDhYk3OY8kqlZfVDRZpNj7OqXfrI+TA5x8sl2oLnHssowwuefekbcDiIxYA+ZuV0cKyHB1elg4w38nqEITmgEIQgAQvHGy8a66AFIXl16gAQhCAKCNM1T0trslCrpcisDex0KtmU2lnyKzOB4eZ5gNbut6qz2jm1V37M6IGXe/KCfPh9VXiWqRXmOmU8IYxrBo1oaPACyzO05ZA4ySE7juAzO9YXFvmtWq7G6Bk0feFyzvN6OAPqF0Jq4nNzw1waOfyYpM/9zCI2fmkNieobqojmn8bnSHk1ht5LRVryzJkXaO/iduRj4nHXyVJUS1Dzbt2t/gpYDIR0Mj8h4lZqOJMo8RZbm3oRmql4ccgL3y1AWgOzxkd3mveec9QXH/64BYeblZUuz72jJ8UX/Khbvjwc8uIRRVUvxMHLgk+ZLbNOd3OAHInwTFLhEkp3YzvnjuC7R4yOyHlcroDMFhe42bNWyD8z96MG/4jlGPDPwWnoMBIaN8tYPyRCwHTfP2AUmzD0ebIc7oNihkZneABJPqc/QBavD9nWx+5CR1IDfm7NbCCkZH7jQOvE+JOZSnItnRx+lw/NtmebhL+UbfNzvoAvf8AC3/+40eDD93K8cE2WpXZrj0OBfiUE+FScJf/AM2/qqqqwepOk8fnFY9cwVrpAokjUjbH/wCLA/xRkKnDZbd8RyeG80+V7hZ6twRt94AxniCLtd5jIfJdFmiy5qmqo9ctVKyOJVP0zDL47GFbG5puW2sMgdPEFS9n6Fsrszdrd3eF+Fzl6BW8mCiS7W6ngcgT0PA/JM4NQNidJukh4v2jSLd21j5g2z55cVcppo50ulliyKMuDZ7Bzl9VKTlePIcA0EAAeS6AFzj2fP8A9SRziP1aujhWYfidXKqlR6hCFaVghCEAQcWLuycGi5dZtgbHM2TjZbDNrhly3uHRNyvJnYwaNaXu8T3Wj5k+SmFQBDwubfDnZ2Lza4IsBpkVOUehdvMB55+pKkKQBCEIAzZOSpsVlsCrKpksFkscr7XuuZNnUhG9zNYxLd1uq6X7N6Xdhe/mQB5C5+q5TPMHPHj9123ZCDcpY+t3epVnSr3WZ+p2RdKHi8hbBK4ZlsbiPEAqakPbfI6FbmYpK1Rg6SicQDK7tHnW/wC7Z0YzipPZD3Tdx/KBkP5RkPNF3PmkZYtjjdu3GryNQ3k0aeKt6dgaLAWHJY9XgzYfTXJXPYgMopCLANYOuZ/pbl80tmBMJvK50vR3dZ/Q3I+d1aBKAU8m/H0uLHwjyKMNADQABoALAeATlkAL2yZIuEFNlOkJDkNANFIKccmnFKMhmRRJFJkUeQJGMR3clWVcatntUCoCiS2BPcqHNINwrWOkEh7dou7s3RzAauYR3Xj+JpAv08FCcM1a4K/ccCNOSnGV5oKS3KrYCT/VtH8D/wC/kuohc0w+lZR4ldziI3bzmZZbsl8vI3C6UxwIuMwdOq1YtlRRl3dikIQrSsF4UXVRtTiopqaST8Vi2Mc5HCzfLiegKhulZKVkihN3yvJHedYfCwWHzuVJqH2a434H6LF7CxFtM11Qd4yd5hc4k7lhbw5+asdp5Gx0sr47tcG90gm4PPXxVPeXA/bZo6Nto2D+EfRPpqm9xvwj6J1XlYIQhAGTkpt8akeCpMU2Z7QHvm/UBahgXrm3XOcLOjraOOVWz80ErQ4XaXd1wvYm+Q6Fd5oYdyNjPytA9AFRSQDiARyIuMjcK8pKkPHXiP0WjAkjNnbZJXhQkvdYX5BaTOZ2QDtH2/Mf90+xRo8yTzN/VSGrnrk6NUqJDSlhMsTwVqK2LavUkFe3ToRgU05LcU04oJQhyZelvcmXOSMZCHlRZXJ17lFmdZIxhuSRRZXJUj0wXJSSNMnMOqt11impc1ElFioVrcl01Rp9paHtqYSMzfD3h1Yffb9/JK2U2hYGiOR+mlze3TwUTDcba2MtfndpHrkueYZWWlc3TdcR5Xy+Svc63RQsd7M7yyujOj2nzSv2tn5gsFhFYCBf+81exzjdvwH1T90jsUXk+Ixta5xeAGi552HTiuc4vSvxWoaHue2Jp7kbTYNb+J8nNxHppzSNo8QG/Y8BveQKkYJtRS08b3Od/mEZAg52GTQfFZJ53Oejhef2aY9MoR1cvwWmNfvWsYQ1sbQ0AX4cFmdrf2iSLcYbtOoBs49M9fBVEu1bHSi9yXHW+WadGNl7LtaTkTrfS+azf6ym50WaIRSTZ17ZzEBPTQyj8TG3HJwG69p8HAhWQK597KcZ7Vk8brDdeHt4ZSDvD+oX/mXQAV2MctUUzmZI6ZNCkIQnEMvBUAqW14KwtBjgIBBV1TYuDxXPU/s6LiaItXrMjcZKugxEFS21AViZW4lrDU89U3ic3cIGZdllnYcVFZLdLDwrdbaoq7aTsgsbbgfROtCmIVaxlrmxhqcDkOcoFXXbnC/RTsgVsndqNLpW+sy7HBvZ2HiQVIbi0ZHvBRrG7bLwuTTiqH/EAD3X/NT6SqLmBzrZk2tyB49UarBwokyOUd7l4+oF7Xz5JmR6gEjyR6h1D05LIoc8iVkjUsqiiVImlTDZc0gxKc9RJvFKfLkokj0NgkM1UtgsZVzmOqvewcAfPQrWzG6yuM4dLLI0xRvkLLlwY1ziG5Z2CMb3oaa2NhTTP7O7O8LXIGo8FtcCc59MxxJuRnoDe5vfquV4HilhYn/Y8R0WlY57292RzR0cRdNdMnTaKT2h1RjmYb3NnA8LjI5hYupr+RPmrvaaFxmIJLrAC5N87XP1WcqoLKI6WyJuVbDYmJN75q8w+vcxhF9R6XGazrQr/ZtzBUwdqLs3wXC18rZXHK9lfLZbFMd2bLZZ0kcbu7uh+73jlcDXd46ldQ2AqJHwv3yXMa+0ZNzlYbwBOoBXO8Wrw9+6ywF7XFsgOQC6lsjPC6mYILhrO6Q7J29qSfG9/NL08afJHVPbgu0IQtZiOeY57Nxm+jf2Z17N5JjPRrtW/MLEV009I7cqI3RngT7rurXDIrvKZq6VkrSyRjXtOrXAEHyKplhiy2GaUTilLtB1VtBtD1V9i3srpJCTC6WnJzs077L/AAuzHkVm6n2W1jP3VRDIOG8HMPyuFS8DXBeuoT5Lqmx8aEqdDjINsxmuZY5HUYe9rKoMBeCW7rw8EDU2GYHiE7h+0DCN4G1uRvZJplEsUos63DiAUmOpusDh+MskGTvP9VfUlYQNbplOiHBeDS3uoFfRb7SOJCRDXZKZFMHJ9pEK0cu2pwjsoJJy7cDBq4m7nk2DGtHlmeawFDjNRk0POfRd12x2ebWQOjJc29jvNtq03bcHUZLh8eGvpaoxSizmnycL5OHQpNKRZrb4LOnrKtme7fwVozaqraLdn8v0WkwyJpaNNFLdRN5JLLLZkKHEqh8we5zi4keAHgt9BU3aLqtZRtBvZO9rZBDJUsyg1EyRJMok8iWyGD33TMpLDYgg9fsvIasMJda5tos7BWTPkcCS5oc7NwIIBzA5HkgjY0ZemnFM07skolQQNvK03swbaqkPOK3o4FZZ7lqfZsf9Sfgd9k+L5oMvwZodrdhIau8sdoaj84Hdk6StGvxa+K53LDLRv3KhhYeDtY3/AAP0P1Xc0xV0rJWFkjWvY4Wc1wBaR1BWueJSMePPKG3g+fq6PflkceJ+wsqKuiAVni1eO3ntYDtXgDSwDiAPQLO11USuaoy1nTco6CJIzPLmukbHSQR4eXNA7VxPauuN6++Q1vOwaB63XNWDiV0HY/Aom04qi+8rt4sH4WNaSO838RyWuXBnhyy1wvA6mpcDHC635391tjxJOZ8rrqWyuC/skO4XBz3O3nkZC9rADoAFQez2umqHPfJYsjbuBzRZrnE8PAD5rcBX44JKzJmm26PUIQrSkEIQgASXGyUo9dIGxvccgGOJ8A0lAHyxj+KurcQkmmdk+RzG3OTI2ktjaOQsPmVMk2YtmwuB5grJSy3J6knPqSVp9ltqxCBFPd0Yya8ZuZ0I4t+YVOWMuYl2GUVtITHTzwuu11+YOh9Fs9nMW7QBrrhw437w8eY6px0EcrA+NzXtOjm5j1Va6lLXXbkRxGqyuV7M1qNbo2v7Y+MAghwvbr5heO2mDTd2Q4EfcLOYXVuuGvJJHuu1PnzCcxLE4T3J7Dkd3L14eCFaH2N9hWNMkbckLzGcDpqoDtGNc4e64ZPbfk4Z26LBYXgURO9TzG+tgbt8wrV9dNTfvB3be8M2nz4eCfV9iKO+wp+DSUziGb0kfA27w8QNfEKTRvMjgwa8b5WA1JSMO2q3vePmrWLE4pMr2c4EXAAPqkcb4LL+yrnk3S4XvY2uNFBfOpOK4Y6MEsJe0dcwOfVUMlSkd8MYlyTph0yhuqEkzKUhGx2XNRgM7L0yplju8VNFZYsdYLwvTDXo3kEoW5y1vszZepceUZ+bgsY9y3/sqg/fyfC0fMn7J8S9yEzP2HQ1Hr5wyN7j+FpPyUhc39sONOZEynYbGQbzz/CDZrfM3PktWSWmLZjgrdGF2Jot+qkMjQ9rQ6+8AQXONuP8y19dsTQTg/5QjJ4xuLSPLT5Kp2NoyIGyO1dfwtfu368b9VoW73ArzubPNZNmdOMVpMlW+ysWPYTi3KRufq3X0SNk5KajmdT1DDUDfIcRfdYMrkMvmLgkrXYjLK2JxbbesbXOV7ZLzZfYOmqKemqnGVs0kLTKWSWD3nN5IINje4ysuh0ksmXl8FU5Rhz5Oi0sbGsaIw1rLDdDQALHSwCfSImBoAAsAAAOQGQS11jnghCEACEIQALH+1bFv2bDahwNnSDsm87yZG3ldbBcY/8AUPiOVJTg6l8rh0aNxt/6j6IA4mWpJCcKCpIH8MxWWndvRPLTxGrHfE3QrZYZtZHNZsoEUh69xx6HgehWBe1Iuq541LkshllE6zvdbdeR4KlxSplLrSMDxwcOP+6zGE7QSQ2ae/H+UnMfCftotdRYmyZt2m44g5Ob8QWZ43A1RyKY5gTw114nFrvyu0y5haGLaQnKQAtvYuzMd7Ztv0OXis+Sw5PFuUmm7y6+aXgGEy1M7aeGTeY4kvdkWxx3u9/Lj6kISsZvSavZ/Z6GcyVLt5sLLgBriBLJyHMD6+Cx1ZXmKZwiJPBtzwB1+notf7RNoWUsUdHTiwa3dFvwtGRcepz+ZXLXSuJuBc87/ZWNJKiqMpN6jcYBtK5m8Jt83OoNwPJN4nI03e0mxOlrZHQ+PRZKlrXAW1HFaCjlbIwtBuC3MHmOSplE0xnaGe3ShMqxsidbIiiuyeZV7E5QTIn43KKAmBycDlGY5L31BKHSV2L2f0PZ0bCdZCXn+b3fkAuJ1lWIo3SO0aCfE8B6rvWyLCKKlDve7CPe8SwE/VX4I+SjPLwWpXFfahTGoxBzWusWRsaAQ4g90ut3QbZu5LtZXPfaDsZLPK2qpie0As9rXBrnAaOaTle2Vk3URk4e0qxNKW4zhmHPbAxpBHdaLWIFw0J5lKQvMFr6qnp2iSF8jQSLk2eM9HB2Qsb6lSqTaSKQ2MMjSNSGXAvz3Sc8l56fTu+f6dCOX9EXFgeyd0aT6Aq+9nEDmYZSB2pi3vDfcXAehVHtNWsMQjju904MbBYk7zstMjxW6oqcRxsYNGNa0fygD7Lq+nxfubMvUNbD4XqAhdMyghCEACEIQBDxfEGU8Mk0hsyJhc7wA0HU6ea+Vtrsekrqh88pzOTQNGNGjW9B89V9B+16ZrMJqi42uGBvVxlZuj1XzGXIIYgpDnJZTblJB5vJLmrwrwOQMCXFOWkFpII4jIrxIcFAGkodod6wlyPB3A+PJbPAsYFJSyPieGSzOsCGtJc1n4SbXa25OYPELkwKfhrHNAAcbA6cL9BwVbxrwWdxtUzTYlWSySOkeQ4uzPIcgExR1G6QSD5KDFioOTsj8lJEwPFVtMtUl4Hmuv6p+N1tMvkorXBOtelGsktKdDlGbIlF6UmyUxykMcoDHp9siiiSc2RKEigmcBUuL45kWRnPQuGg8OqmMLZEp6R/EqsVFRFTg9ztWB5HElwB8gCV9YwsDQANAAB4AZL41wp+48O43GfW+S+t9lcUFVSQTD8bBfo4ZOHqCtaVKjI5W7LKeYMaXOvYa2BOXgF52zd3eOQtveWt044XFjxVI2F7N14BJjJiaDxbYhrvC+75BSTFJlvBKHtDm5g+Whsok1PG6TddGCd3e3vO1lFkhe14bd9u4G2HG93uJvkb3v0KbYZb7xbJvboDjnc98F+5y6W4aKHFPkdR+mLo4qeN+8Iwx+8Wg2L3ZO3TZ2dsyroKogjNoyWP/evJFibBwdYu5jMZpkQkMaG70ZDXF73Ahu6Q7Ik9d3wUqKXAOKZdslBJAIJGo5XS1WYZIG3Fnje7zQWnTug5kZ5m/mmBC4ADdfvbjwbX1L2kWJyta+fLqgXRuXSFAoqQhgu5w1Nr6XcSB816gVpfZOQhCCDGe2BgOE1VwDYMIuL2IlZYjqvmWRCFKIY0UhyEIIEOTbl4hAwpqUhCAG3pJQhAAEuNxBFiUIUPgFyWrCn2lCFnZoQ9GU4DmhCVjIeanAV4hKMVGOSENyJ15qljQhacfBny8kiPgvpn2KH/AIVH/wAyX/qQhOVG9QhCCQQhCABImaC0gi4INwdDkhCAGKHO5OuQvxtbS6lIQgmXIIQhBB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861048"/>
            <a:ext cx="288403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9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76672"/>
            <a:ext cx="7543800" cy="93610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</a:rPr>
              <a:t>Субъекты с показателями МС выше </a:t>
            </a:r>
            <a:r>
              <a:rPr lang="ru-RU" sz="3200" b="1" dirty="0" smtClean="0">
                <a:solidFill>
                  <a:schemeClr val="tx1"/>
                </a:solidFill>
              </a:rPr>
              <a:t>среднего и ростом МС в </a:t>
            </a:r>
            <a:r>
              <a:rPr lang="ru-RU" sz="3200" b="1" dirty="0">
                <a:solidFill>
                  <a:schemeClr val="tx1"/>
                </a:solidFill>
              </a:rPr>
              <a:t>СФО (14,9)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2132856"/>
            <a:ext cx="7334200" cy="3600400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Кемеровская область (16,6)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Новосибирская область (21,3)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Томская область (26,5)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Республика Бурятия (30,1)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Республика Хакасия (24,6)</a:t>
            </a:r>
          </a:p>
          <a:p>
            <a:endParaRPr lang="ru-RU" dirty="0" smtClean="0"/>
          </a:p>
          <a:p>
            <a:endParaRPr lang="ru-RU" dirty="0"/>
          </a:p>
          <a:p>
            <a:pPr marL="0" indent="0" algn="ctr">
              <a:buNone/>
            </a:pPr>
            <a:r>
              <a:rPr lang="ru-RU" sz="3200" b="1" dirty="0" smtClean="0"/>
              <a:t>14,9</a:t>
            </a:r>
            <a:endParaRPr lang="ru-RU" sz="3200" b="1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467544" y="4725144"/>
            <a:ext cx="8424936" cy="5598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58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8640960" cy="568863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Потому что они были менее здоровы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ru-RU" sz="3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Сочетание </a:t>
            </a:r>
            <a:r>
              <a:rPr lang="ru-RU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экстрагенитальных</a:t>
            </a: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заболеваний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Анемия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Миома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ВЗОМТ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Аборты, выкидыши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Патология плаценты (низкая </a:t>
            </a:r>
            <a:r>
              <a:rPr lang="ru-RU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плацентация</a:t>
            </a: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плотное прикрепление, врастание)</a:t>
            </a:r>
          </a:p>
          <a:p>
            <a:r>
              <a:rPr lang="ru-RU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Преэклампсия</a:t>
            </a:r>
            <a:endParaRPr lang="ru-RU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Многоводие</a:t>
            </a:r>
          </a:p>
          <a:p>
            <a:endParaRPr lang="ru-RU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22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310324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Потому что мы сделали что-то не так……</a:t>
            </a:r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645024"/>
            <a:ext cx="2431157" cy="243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222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692696"/>
            <a:ext cx="5924128" cy="11521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Основные проблемы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2276872"/>
            <a:ext cx="6984776" cy="3312368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Медленное внедрение федеральных клинических рекомендаций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Дефицит кадров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Качество подготовки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Проблемы взаимодействия со смежными специалистами (терапевты, инфекционисты и т.д.)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071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48680"/>
            <a:ext cx="6500192" cy="1008112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Проблемы оказания помощи при </a:t>
            </a:r>
            <a:r>
              <a:rPr lang="ru-RU" sz="3200" dirty="0" err="1" smtClean="0"/>
              <a:t>преэклампсии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628800"/>
            <a:ext cx="7550224" cy="4536504"/>
          </a:xfrm>
        </p:spPr>
        <p:txBody>
          <a:bodyPr/>
          <a:lstStyle/>
          <a:p>
            <a:r>
              <a:rPr lang="ru-RU" dirty="0" smtClean="0"/>
              <a:t>Трудности внедрения федеральных клинических рекомендаций</a:t>
            </a:r>
          </a:p>
          <a:p>
            <a:r>
              <a:rPr lang="ru-RU" dirty="0" smtClean="0"/>
              <a:t>Позднее </a:t>
            </a:r>
            <a:r>
              <a:rPr lang="ru-RU" dirty="0" err="1" smtClean="0"/>
              <a:t>родоразрешение</a:t>
            </a:r>
            <a:r>
              <a:rPr lang="ru-RU" dirty="0" smtClean="0"/>
              <a:t> (недооценка тяжести)</a:t>
            </a:r>
          </a:p>
          <a:p>
            <a:r>
              <a:rPr lang="ru-RU" dirty="0" smtClean="0"/>
              <a:t> Попытка лечить препаратами с недоказанной безопасностью и эффективностью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7968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Documents and Settings\Артымук НВ\Рабочий стол\Глупости ПЦ\IMG_058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1" r="6490"/>
          <a:stretch/>
        </p:blipFill>
        <p:spPr bwMode="auto">
          <a:xfrm rot="16200000">
            <a:off x="974069" y="-65348"/>
            <a:ext cx="5048032" cy="699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92281" y="2132856"/>
            <a:ext cx="19442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Преэклампсия</a:t>
            </a:r>
            <a:endParaRPr lang="ru-RU" b="1" dirty="0" smtClean="0"/>
          </a:p>
          <a:p>
            <a:endParaRPr lang="ru-RU" dirty="0" smtClean="0"/>
          </a:p>
          <a:p>
            <a:r>
              <a:rPr lang="ru-RU" dirty="0" smtClean="0"/>
              <a:t>Сульфат магния</a:t>
            </a:r>
          </a:p>
          <a:p>
            <a:r>
              <a:rPr lang="ru-RU" dirty="0" smtClean="0"/>
              <a:t>4г /сутки ежедневно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8454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Артымук НВ\Рабочий стол\Глупости ПЦ\FullSizeRend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475252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80112" y="1340768"/>
            <a:ext cx="3168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/>
              <a:t>Преэклампсия</a:t>
            </a:r>
            <a:endParaRPr lang="ru-RU" b="1" dirty="0" smtClean="0"/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Сульфат магния 12,5г ежедневно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Актовегин</a:t>
            </a:r>
            <a:r>
              <a:rPr lang="ru-RU" dirty="0" smtClean="0"/>
              <a:t> через сутки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Курантил</a:t>
            </a:r>
            <a:r>
              <a:rPr lang="ru-RU" dirty="0" smtClean="0"/>
              <a:t> ежедневно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44712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ртымук НВ\Рабочий стол\Глупости ПЦ\FullSizeRender (2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66"/>
          <a:stretch/>
        </p:blipFill>
        <p:spPr bwMode="auto">
          <a:xfrm>
            <a:off x="971600" y="620687"/>
            <a:ext cx="6840760" cy="586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flipV="1">
            <a:off x="1043608" y="1556792"/>
            <a:ext cx="2376264" cy="5040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3951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304800"/>
            <a:ext cx="8229600" cy="1143000"/>
          </a:xfrm>
        </p:spPr>
        <p:txBody>
          <a:bodyPr wrap="square" lIns="91440" tIns="45720" rIns="91440" bIns="45720" numCol="1" anchor="b" anchorCtr="0" compatLnSpc="1">
            <a:prstTxWarp prst="textNoShape">
              <a:avLst/>
            </a:prstTxWarp>
            <a:normAutofit fontScale="90000"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100" b="0" smtClean="0">
                <a:solidFill>
                  <a:srgbClr val="0066FF"/>
                </a:solidFill>
                <a:effectLst/>
                <a:ea typeface="+mj-lt"/>
                <a:cs typeface="+mj-lt"/>
              </a:rPr>
              <a:t/>
            </a:r>
            <a:br>
              <a:rPr lang="ru-RU" sz="3100" b="0" smtClean="0">
                <a:solidFill>
                  <a:srgbClr val="0066FF"/>
                </a:solidFill>
                <a:effectLst/>
                <a:ea typeface="+mj-lt"/>
                <a:cs typeface="+mj-lt"/>
              </a:rPr>
            </a:br>
            <a:r>
              <a:rPr lang="ru-RU" sz="3100" b="0" smtClean="0">
                <a:solidFill>
                  <a:srgbClr val="0066FF"/>
                </a:solidFill>
                <a:effectLst/>
                <a:ea typeface="+mj-lt"/>
                <a:cs typeface="+mj-lt"/>
              </a:rPr>
              <a:t/>
            </a:r>
            <a:br>
              <a:rPr lang="ru-RU" sz="3100" b="0" smtClean="0">
                <a:solidFill>
                  <a:srgbClr val="0066FF"/>
                </a:solidFill>
                <a:effectLst/>
                <a:ea typeface="+mj-lt"/>
                <a:cs typeface="+mj-lt"/>
              </a:rPr>
            </a:br>
            <a:r>
              <a:rPr lang="ru-RU" sz="3100" b="0" smtClean="0">
                <a:solidFill>
                  <a:srgbClr val="0066FF"/>
                </a:solidFill>
                <a:effectLst/>
                <a:ea typeface="+mj-lt"/>
                <a:cs typeface="+mj-lt"/>
              </a:rPr>
              <a:t/>
            </a:r>
            <a:br>
              <a:rPr lang="ru-RU" sz="3100" b="0" smtClean="0">
                <a:solidFill>
                  <a:srgbClr val="0066FF"/>
                </a:solidFill>
                <a:effectLst/>
                <a:ea typeface="+mj-lt"/>
                <a:cs typeface="+mj-lt"/>
              </a:rPr>
            </a:br>
            <a:endParaRPr lang="ru-RU" sz="2700" smtClean="0">
              <a:solidFill>
                <a:schemeClr val="folHlink"/>
              </a:solidFill>
              <a:effectLst/>
              <a:ea typeface="+mj-lt"/>
              <a:cs typeface="+mj-lt"/>
            </a:endParaRPr>
          </a:p>
        </p:txBody>
      </p:sp>
      <p:sp>
        <p:nvSpPr>
          <p:cNvPr id="57347" name="Rectangle 3"/>
          <p:cNvSpPr>
            <a:spLocks noGrp="1"/>
          </p:cNvSpPr>
          <p:nvPr>
            <p:ph type="body" idx="4294967295"/>
          </p:nvPr>
        </p:nvSpPr>
        <p:spPr>
          <a:xfrm>
            <a:off x="611560" y="1916832"/>
            <a:ext cx="7344816" cy="4941168"/>
          </a:xfrm>
        </p:spPr>
        <p:txBody>
          <a:bodyPr lIns="45720" rIns="45720"/>
          <a:lstStyle/>
          <a:p>
            <a:pPr marL="0" indent="-273050" eaLnBrk="1" hangingPunct="1">
              <a:lnSpc>
                <a:spcPct val="70000"/>
              </a:lnSpc>
              <a:spcBef>
                <a:spcPct val="0"/>
              </a:spcBef>
              <a:buClr>
                <a:srgbClr val="C00000"/>
              </a:buClr>
              <a:buSzPct val="85000"/>
              <a:buFont typeface="Wingdings" pitchFamily="2" charset="2"/>
              <a:buChar char="§"/>
            </a:pPr>
            <a:r>
              <a:rPr lang="ru-RU" sz="2100" b="1" dirty="0" smtClean="0">
                <a:latin typeface="Arial Narrow" pitchFamily="34" charset="0"/>
              </a:rPr>
              <a:t>1 - задержка на этапе принятия решения</a:t>
            </a:r>
            <a:r>
              <a:rPr lang="ru-RU" sz="2100" dirty="0" smtClean="0">
                <a:latin typeface="Arial Narrow" pitchFamily="34" charset="0"/>
              </a:rPr>
              <a:t> </a:t>
            </a:r>
            <a:r>
              <a:rPr lang="ru-RU" sz="2100" dirty="0" smtClean="0">
                <a:latin typeface="Arial" pitchFamily="34" charset="0"/>
              </a:rPr>
              <a:t> </a:t>
            </a:r>
            <a:br>
              <a:rPr lang="ru-RU" sz="2100" dirty="0" smtClean="0">
                <a:latin typeface="Arial" pitchFamily="34" charset="0"/>
              </a:rPr>
            </a:br>
            <a:r>
              <a:rPr lang="ru-RU" sz="2100" dirty="0" smtClean="0">
                <a:latin typeface="Arial" pitchFamily="34" charset="0"/>
              </a:rPr>
              <a:t>о</a:t>
            </a:r>
            <a:r>
              <a:rPr lang="ru-RU" sz="2100" dirty="0" smtClean="0">
                <a:latin typeface="Arial Narrow" pitchFamily="34" charset="0"/>
              </a:rPr>
              <a:t> необходимости срочной госпитализации (перевода) пациентки в      квалифицированное учреждение или позднее обращение</a:t>
            </a:r>
          </a:p>
          <a:p>
            <a:pPr marL="0" indent="-273050" eaLnBrk="1" hangingPunct="1">
              <a:lnSpc>
                <a:spcPct val="70000"/>
              </a:lnSpc>
              <a:spcBef>
                <a:spcPct val="0"/>
              </a:spcBef>
              <a:buClr>
                <a:srgbClr val="C00000"/>
              </a:buClr>
              <a:buSzPct val="85000"/>
              <a:buFont typeface="Wingdings 3" pitchFamily="18" charset="2"/>
              <a:buNone/>
            </a:pPr>
            <a:endParaRPr lang="ru-RU" sz="2100" dirty="0" smtClean="0">
              <a:latin typeface="Arial Narrow" pitchFamily="34" charset="0"/>
            </a:endParaRPr>
          </a:p>
          <a:p>
            <a:pPr marL="0" indent="-273050" eaLnBrk="1" hangingPunct="1">
              <a:lnSpc>
                <a:spcPct val="70000"/>
              </a:lnSpc>
              <a:spcBef>
                <a:spcPct val="0"/>
              </a:spcBef>
              <a:buClr>
                <a:srgbClr val="C00000"/>
              </a:buClr>
              <a:buSzPct val="85000"/>
              <a:buFont typeface="Wingdings" pitchFamily="2" charset="2"/>
              <a:buChar char="§"/>
            </a:pPr>
            <a:r>
              <a:rPr lang="ru-RU" sz="2100" b="1" dirty="0" smtClean="0">
                <a:latin typeface="Arial Narrow" pitchFamily="34" charset="0"/>
              </a:rPr>
              <a:t>2 -</a:t>
            </a:r>
            <a:r>
              <a:rPr lang="ru-RU" sz="2100" dirty="0" smtClean="0">
                <a:latin typeface="Arial Narrow" pitchFamily="34" charset="0"/>
              </a:rPr>
              <a:t> </a:t>
            </a:r>
            <a:r>
              <a:rPr lang="ru-RU" sz="2100" b="1" dirty="0" smtClean="0">
                <a:latin typeface="Arial Narrow" pitchFamily="34" charset="0"/>
              </a:rPr>
              <a:t>проблема транспортировки</a:t>
            </a:r>
            <a:r>
              <a:rPr lang="ru-RU" sz="2100" dirty="0" smtClean="0">
                <a:latin typeface="Arial Narrow" pitchFamily="34" charset="0"/>
              </a:rPr>
              <a:t>, приобретающая иногда фатальное значение для пациентки (связь, дороги и пр.)</a:t>
            </a:r>
          </a:p>
          <a:p>
            <a:pPr marL="0" indent="-273050" eaLnBrk="1" hangingPunct="1">
              <a:lnSpc>
                <a:spcPct val="70000"/>
              </a:lnSpc>
              <a:spcBef>
                <a:spcPct val="0"/>
              </a:spcBef>
              <a:buClr>
                <a:srgbClr val="C00000"/>
              </a:buClr>
              <a:buSzPct val="85000"/>
              <a:buFont typeface="Wingdings 3" pitchFamily="18" charset="2"/>
              <a:buNone/>
            </a:pPr>
            <a:endParaRPr lang="ru-RU" sz="2100" dirty="0" smtClean="0">
              <a:latin typeface="Arial Narrow" pitchFamily="34" charset="0"/>
            </a:endParaRPr>
          </a:p>
          <a:p>
            <a:pPr marL="0" indent="-273050" eaLnBrk="1" hangingPunct="1">
              <a:lnSpc>
                <a:spcPct val="70000"/>
              </a:lnSpc>
              <a:spcBef>
                <a:spcPct val="0"/>
              </a:spcBef>
              <a:buClr>
                <a:srgbClr val="C00000"/>
              </a:buClr>
              <a:buSzPct val="85000"/>
              <a:buFont typeface="Wingdings" pitchFamily="2" charset="2"/>
              <a:buChar char="§"/>
            </a:pPr>
            <a:r>
              <a:rPr lang="ru-RU" sz="2100" b="1" dirty="0" smtClean="0">
                <a:latin typeface="Arial Narrow" pitchFamily="34" charset="0"/>
              </a:rPr>
              <a:t>3 -</a:t>
            </a:r>
            <a:r>
              <a:rPr lang="ru-RU" sz="2100" dirty="0" smtClean="0">
                <a:latin typeface="Arial Narrow" pitchFamily="34" charset="0"/>
              </a:rPr>
              <a:t> </a:t>
            </a:r>
            <a:r>
              <a:rPr lang="ru-RU" sz="2100" b="1" dirty="0" smtClean="0">
                <a:latin typeface="Arial Narrow" pitchFamily="34" charset="0"/>
              </a:rPr>
              <a:t>готовность принимающего учреждения</a:t>
            </a:r>
            <a:r>
              <a:rPr lang="ru-RU" sz="2100" dirty="0" smtClean="0">
                <a:latin typeface="Arial Narrow" pitchFamily="34" charset="0"/>
              </a:rPr>
              <a:t> </a:t>
            </a:r>
            <a:br>
              <a:rPr lang="ru-RU" sz="2100" dirty="0" smtClean="0">
                <a:latin typeface="Arial Narrow" pitchFamily="34" charset="0"/>
              </a:rPr>
            </a:br>
            <a:r>
              <a:rPr lang="ru-RU" sz="2100" dirty="0" smtClean="0">
                <a:latin typeface="Arial Narrow" pitchFamily="34" charset="0"/>
              </a:rPr>
              <a:t>к оказанию экстренной квалифицированной помощи </a:t>
            </a:r>
            <a:br>
              <a:rPr lang="ru-RU" sz="2100" dirty="0" smtClean="0">
                <a:latin typeface="Arial Narrow" pitchFamily="34" charset="0"/>
              </a:rPr>
            </a:br>
            <a:r>
              <a:rPr lang="ru-RU" sz="2100" dirty="0" smtClean="0">
                <a:latin typeface="Arial Narrow" pitchFamily="34" charset="0"/>
              </a:rPr>
              <a:t>в полном объеме, включая оперативную, реанимационную помощь</a:t>
            </a:r>
          </a:p>
          <a:p>
            <a:pPr marL="0" indent="-273050" eaLnBrk="1" hangingPunct="1">
              <a:lnSpc>
                <a:spcPct val="70000"/>
              </a:lnSpc>
              <a:spcBef>
                <a:spcPct val="0"/>
              </a:spcBef>
              <a:buClr>
                <a:srgbClr val="C00000"/>
              </a:buClr>
              <a:buSzPct val="85000"/>
              <a:buFont typeface="Wingdings" pitchFamily="2" charset="2"/>
              <a:buChar char="§"/>
            </a:pPr>
            <a:endParaRPr lang="ru-RU" sz="2100" dirty="0">
              <a:latin typeface="Arial Narrow" pitchFamily="34" charset="0"/>
            </a:endParaRPr>
          </a:p>
          <a:p>
            <a:pPr marL="0" indent="-273050" eaLnBrk="1" hangingPunct="1">
              <a:lnSpc>
                <a:spcPct val="70000"/>
              </a:lnSpc>
              <a:spcBef>
                <a:spcPct val="0"/>
              </a:spcBef>
              <a:buClr>
                <a:srgbClr val="C00000"/>
              </a:buClr>
              <a:buSzPct val="85000"/>
              <a:buFont typeface="Wingdings" pitchFamily="2" charset="2"/>
              <a:buChar char="§"/>
            </a:pPr>
            <a:endParaRPr lang="ru-RU" sz="2100" dirty="0" smtClean="0">
              <a:latin typeface="Arial Narrow" pitchFamily="34" charset="0"/>
            </a:endParaRPr>
          </a:p>
          <a:p>
            <a:pPr marL="0" indent="-273050" eaLnBrk="1" hangingPunct="1">
              <a:lnSpc>
                <a:spcPct val="70000"/>
              </a:lnSpc>
              <a:spcBef>
                <a:spcPct val="0"/>
              </a:spcBef>
              <a:buClr>
                <a:srgbClr val="C00000"/>
              </a:buClr>
              <a:buSzPct val="85000"/>
              <a:buFont typeface="Wingdings" pitchFamily="2" charset="2"/>
              <a:buChar char="§"/>
            </a:pPr>
            <a:endParaRPr lang="ru-RU" sz="2100" dirty="0">
              <a:latin typeface="Arial Narrow" pitchFamily="34" charset="0"/>
            </a:endParaRPr>
          </a:p>
        </p:txBody>
      </p:sp>
      <p:sp>
        <p:nvSpPr>
          <p:cNvPr id="57351" name="Rectangle 5"/>
          <p:cNvSpPr>
            <a:spLocks noChangeArrowheads="1"/>
          </p:cNvSpPr>
          <p:nvPr/>
        </p:nvSpPr>
        <p:spPr bwMode="auto">
          <a:xfrm>
            <a:off x="323528" y="500042"/>
            <a:ext cx="706787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«Модель трех задержек» </a:t>
            </a:r>
            <a:b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экстренной помощи, предопределяющих летальный исход (ВОЗ, 2002):</a:t>
            </a:r>
          </a:p>
        </p:txBody>
      </p:sp>
      <p:sp>
        <p:nvSpPr>
          <p:cNvPr id="2" name="Овал 1"/>
          <p:cNvSpPr/>
          <p:nvPr/>
        </p:nvSpPr>
        <p:spPr>
          <a:xfrm>
            <a:off x="2411376" y="5445224"/>
            <a:ext cx="4176464" cy="1042998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  <a:spcBef>
                <a:spcPct val="0"/>
              </a:spcBef>
              <a:buClr>
                <a:srgbClr val="C00000"/>
              </a:buClr>
              <a:buSzPct val="85000"/>
            </a:pPr>
            <a:r>
              <a:rPr lang="ru-RU" sz="4000" b="1" dirty="0">
                <a:solidFill>
                  <a:schemeClr val="bg1"/>
                </a:solidFill>
                <a:latin typeface="Arial Narrow" pitchFamily="34" charset="0"/>
              </a:rPr>
              <a:t>ПОЗДНО!!!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-1786"/>
            <a:ext cx="17526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5828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Проблемы коммуникации</a:t>
            </a:r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39985"/>
            <a:ext cx="3528392" cy="234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93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685800"/>
            <a:ext cx="7478216" cy="3895328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Пациентки в критическом состоянии требуют  командного подхода акушеров, анестезиологов и реаниматологов для оптимального уровня оказания помощи.</a:t>
            </a:r>
          </a:p>
          <a:p>
            <a:endParaRPr lang="ru-RU" b="1" cap="all" dirty="0"/>
          </a:p>
          <a:p>
            <a:r>
              <a:rPr lang="en-US" sz="1600" u="sng" dirty="0" smtClean="0">
                <a:hlinkClick r:id="rId2"/>
              </a:rPr>
              <a:t>Chawla S</a:t>
            </a:r>
            <a:r>
              <a:rPr lang="en-US" sz="1600" dirty="0" smtClean="0"/>
              <a:t>,</a:t>
            </a:r>
            <a:r>
              <a:rPr lang="en-US" sz="1600" dirty="0"/>
              <a:t> </a:t>
            </a:r>
            <a:r>
              <a:rPr lang="en-US" sz="1600" u="sng" dirty="0" err="1">
                <a:hlinkClick r:id="rId3"/>
              </a:rPr>
              <a:t>Nakra</a:t>
            </a:r>
            <a:r>
              <a:rPr lang="en-US" sz="1600" u="sng" dirty="0">
                <a:hlinkClick r:id="rId3"/>
              </a:rPr>
              <a:t> </a:t>
            </a:r>
            <a:r>
              <a:rPr lang="en-US" sz="1600" u="sng" dirty="0" smtClean="0">
                <a:hlinkClick r:id="rId3"/>
              </a:rPr>
              <a:t>M</a:t>
            </a:r>
            <a:r>
              <a:rPr lang="en-US" sz="1600" dirty="0" smtClean="0"/>
              <a:t>,</a:t>
            </a:r>
            <a:r>
              <a:rPr lang="en-US" sz="1600" dirty="0"/>
              <a:t> </a:t>
            </a:r>
            <a:r>
              <a:rPr lang="en-US" sz="1600" u="sng" dirty="0">
                <a:hlinkClick r:id="rId4"/>
              </a:rPr>
              <a:t>Mohan </a:t>
            </a:r>
            <a:r>
              <a:rPr lang="en-US" sz="1600" u="sng" dirty="0" smtClean="0">
                <a:hlinkClick r:id="rId4"/>
              </a:rPr>
              <a:t>S</a:t>
            </a:r>
            <a:r>
              <a:rPr lang="en-US" sz="1600" dirty="0" smtClean="0"/>
              <a:t>,</a:t>
            </a:r>
            <a:r>
              <a:rPr lang="en-US" sz="1600" dirty="0"/>
              <a:t> </a:t>
            </a:r>
            <a:r>
              <a:rPr lang="en-US" sz="1600" u="sng" dirty="0" err="1">
                <a:hlinkClick r:id="rId5"/>
              </a:rPr>
              <a:t>Nambiar</a:t>
            </a:r>
            <a:r>
              <a:rPr lang="en-US" sz="1600" u="sng" dirty="0">
                <a:hlinkClick r:id="rId5"/>
              </a:rPr>
              <a:t> </a:t>
            </a:r>
            <a:r>
              <a:rPr lang="en-US" sz="1600" u="sng" dirty="0" smtClean="0">
                <a:hlinkClick r:id="rId5"/>
              </a:rPr>
              <a:t>BC</a:t>
            </a:r>
            <a:r>
              <a:rPr lang="en-US" sz="1600" dirty="0" smtClean="0"/>
              <a:t>,</a:t>
            </a:r>
            <a:r>
              <a:rPr lang="en-US" sz="1600" dirty="0"/>
              <a:t> </a:t>
            </a:r>
            <a:r>
              <a:rPr lang="en-US" sz="1600" u="sng" dirty="0">
                <a:hlinkClick r:id="rId6"/>
              </a:rPr>
              <a:t>Agarwal </a:t>
            </a:r>
            <a:r>
              <a:rPr lang="en-US" sz="1600" u="sng" dirty="0" smtClean="0">
                <a:hlinkClick r:id="rId6"/>
              </a:rPr>
              <a:t>R</a:t>
            </a:r>
            <a:r>
              <a:rPr lang="en-US" sz="1600" dirty="0" smtClean="0"/>
              <a:t>,</a:t>
            </a:r>
            <a:r>
              <a:rPr lang="en-US" sz="1600" dirty="0"/>
              <a:t> </a:t>
            </a:r>
            <a:r>
              <a:rPr lang="en-US" sz="1600" u="sng" dirty="0" err="1">
                <a:hlinkClick r:id="rId7"/>
              </a:rPr>
              <a:t>Marwaha</a:t>
            </a:r>
            <a:r>
              <a:rPr lang="en-US" sz="1600" u="sng" dirty="0">
                <a:hlinkClick r:id="rId7"/>
              </a:rPr>
              <a:t> </a:t>
            </a:r>
            <a:r>
              <a:rPr lang="en-US" sz="1600" u="sng" dirty="0" smtClean="0">
                <a:hlinkClick r:id="rId7"/>
              </a:rPr>
              <a:t>A</a:t>
            </a:r>
            <a:r>
              <a:rPr lang="en-US" sz="1600" dirty="0" smtClean="0"/>
              <a:t>.</a:t>
            </a:r>
            <a:r>
              <a:rPr lang="ru-RU" sz="1600" dirty="0" smtClean="0"/>
              <a:t> </a:t>
            </a:r>
            <a:r>
              <a:rPr lang="en-US" sz="1600" b="1" dirty="0" smtClean="0"/>
              <a:t>Why </a:t>
            </a:r>
            <a:r>
              <a:rPr lang="en-US" sz="1600" b="1" dirty="0"/>
              <a:t>do obstetric patients go to the ICU? A 3-year-study</a:t>
            </a:r>
            <a:r>
              <a:rPr lang="en-US" sz="1600" b="1" dirty="0" smtClean="0"/>
              <a:t>.</a:t>
            </a:r>
            <a:r>
              <a:rPr lang="en-US" sz="1600" u="sng" dirty="0">
                <a:hlinkClick r:id="rId8" tooltip="Medical journal, Armed Forces India."/>
              </a:rPr>
              <a:t> Med J Armed Forces India.</a:t>
            </a:r>
            <a:r>
              <a:rPr lang="en-US" sz="1600" dirty="0"/>
              <a:t> 2013 Apr;69(2):134-7. </a:t>
            </a:r>
            <a:r>
              <a:rPr lang="en-US" sz="1600" dirty="0" err="1"/>
              <a:t>doi</a:t>
            </a:r>
            <a:r>
              <a:rPr lang="en-US" sz="1600" dirty="0"/>
              <a:t>: 10.1016/j.mjafi.2012.08.033. </a:t>
            </a:r>
            <a:r>
              <a:rPr lang="en-US" sz="1600" dirty="0" err="1"/>
              <a:t>Epub</a:t>
            </a:r>
            <a:r>
              <a:rPr lang="en-US" sz="1600" dirty="0"/>
              <a:t> 2012 Dec 1.</a:t>
            </a:r>
          </a:p>
          <a:p>
            <a:endParaRPr lang="en-US" b="1" dirty="0"/>
          </a:p>
        </p:txBody>
      </p:sp>
      <p:pic>
        <p:nvPicPr>
          <p:cNvPr id="4" name="Picture 2" descr="https://encrypted-tbn1.gstatic.com/images?q=tbn:ANd9GcRJs8yHrRvhNzCOz03a61Ml53Yoi_mlPtLr75m0MiHomVklNsQuY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581128"/>
            <a:ext cx="2835792" cy="188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38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76672"/>
            <a:ext cx="6781800" cy="72008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Причины МС в СФО (2014)</a:t>
            </a:r>
            <a:endParaRPr lang="ru-RU" sz="360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5753014"/>
              </p:ext>
            </p:extLst>
          </p:nvPr>
        </p:nvGraphicFramePr>
        <p:xfrm>
          <a:off x="323528" y="1556792"/>
          <a:ext cx="849694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Овал 7"/>
          <p:cNvSpPr/>
          <p:nvPr/>
        </p:nvSpPr>
        <p:spPr>
          <a:xfrm>
            <a:off x="6012160" y="1052736"/>
            <a:ext cx="864096" cy="4176464"/>
          </a:xfrm>
          <a:prstGeom prst="ellipse">
            <a:avLst/>
          </a:prstGeom>
          <a:noFill/>
          <a:ln>
            <a:solidFill>
              <a:srgbClr val="2405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156176" y="1196752"/>
            <a:ext cx="544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I</a:t>
            </a:r>
            <a:endParaRPr lang="ru-RU" sz="2400" b="1" dirty="0"/>
          </a:p>
        </p:txBody>
      </p:sp>
      <p:sp>
        <p:nvSpPr>
          <p:cNvPr id="10" name="Овал 9"/>
          <p:cNvSpPr/>
          <p:nvPr/>
        </p:nvSpPr>
        <p:spPr>
          <a:xfrm>
            <a:off x="7812360" y="980728"/>
            <a:ext cx="1080120" cy="4400872"/>
          </a:xfrm>
          <a:prstGeom prst="ellipse">
            <a:avLst/>
          </a:prstGeom>
          <a:noFill/>
          <a:ln>
            <a:solidFill>
              <a:srgbClr val="2405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100392" y="1349152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</a:t>
            </a:r>
            <a:r>
              <a:rPr lang="en-US" sz="2400" b="1" dirty="0" smtClean="0"/>
              <a:t>I</a:t>
            </a:r>
            <a:endParaRPr lang="ru-RU" sz="2400" b="1" dirty="0"/>
          </a:p>
        </p:txBody>
      </p:sp>
      <p:sp>
        <p:nvSpPr>
          <p:cNvPr id="13" name="Овал 12"/>
          <p:cNvSpPr/>
          <p:nvPr/>
        </p:nvSpPr>
        <p:spPr>
          <a:xfrm flipH="1">
            <a:off x="3491880" y="1205136"/>
            <a:ext cx="792088" cy="4176464"/>
          </a:xfrm>
          <a:prstGeom prst="ellipse">
            <a:avLst/>
          </a:prstGeom>
          <a:noFill/>
          <a:ln>
            <a:solidFill>
              <a:srgbClr val="2405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2195736" y="1205136"/>
            <a:ext cx="792088" cy="4176464"/>
          </a:xfrm>
          <a:prstGeom prst="ellipse">
            <a:avLst/>
          </a:prstGeom>
          <a:noFill/>
          <a:ln>
            <a:solidFill>
              <a:srgbClr val="2405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563889" y="1349152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III</a:t>
            </a:r>
            <a:endParaRPr lang="ru-RU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267744" y="1349152"/>
            <a:ext cx="556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I</a:t>
            </a:r>
            <a:r>
              <a:rPr lang="en-US" sz="2400" b="1" dirty="0"/>
              <a:t>Y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26227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91680" y="476672"/>
            <a:ext cx="585212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Работа в команде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0662" y="1515269"/>
            <a:ext cx="616267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1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550" y="1486694"/>
            <a:ext cx="7200900" cy="4819650"/>
          </a:xfrm>
          <a:prstGeom prst="rect">
            <a:avLst/>
          </a:prstGeom>
        </p:spPr>
      </p:pic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1691680" y="404664"/>
            <a:ext cx="585212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Работа в команде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797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980728"/>
            <a:ext cx="2880320" cy="172819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Работа в команде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685800"/>
            <a:ext cx="5715000" cy="5505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8" y="6167806"/>
            <a:ext cx="87393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u="sng" dirty="0" err="1" smtClean="0">
                <a:solidFill>
                  <a:srgbClr val="660066"/>
                </a:solidFill>
                <a:latin typeface="arial" panose="020B0604020202020204" pitchFamily="34" charset="0"/>
                <a:hlinkClick r:id="rId3"/>
              </a:rPr>
              <a:t>Neligan</a:t>
            </a:r>
            <a:r>
              <a:rPr lang="en-US" sz="1400" u="sng" dirty="0" smtClean="0">
                <a:solidFill>
                  <a:srgbClr val="660066"/>
                </a:solidFill>
                <a:latin typeface="arial" panose="020B0604020202020204" pitchFamily="34" charset="0"/>
                <a:hlinkClick r:id="rId3"/>
              </a:rPr>
              <a:t> </a:t>
            </a:r>
            <a:r>
              <a:rPr lang="en-US" sz="1400" u="sng" dirty="0">
                <a:solidFill>
                  <a:srgbClr val="660066"/>
                </a:solidFill>
                <a:latin typeface="arial" panose="020B0604020202020204" pitchFamily="34" charset="0"/>
                <a:hlinkClick r:id="rId3"/>
              </a:rPr>
              <a:t>PJ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, </a:t>
            </a:r>
            <a:r>
              <a:rPr lang="en-US" sz="1400" u="sng" dirty="0" err="1">
                <a:solidFill>
                  <a:srgbClr val="660066"/>
                </a:solidFill>
                <a:latin typeface="arial" panose="020B0604020202020204" pitchFamily="34" charset="0"/>
                <a:hlinkClick r:id="rId4"/>
              </a:rPr>
              <a:t>Laffey</a:t>
            </a:r>
            <a:r>
              <a:rPr lang="en-US" sz="1400" u="sng" dirty="0">
                <a:solidFill>
                  <a:srgbClr val="660066"/>
                </a:solidFill>
                <a:latin typeface="arial" panose="020B0604020202020204" pitchFamily="34" charset="0"/>
                <a:hlinkClick r:id="rId4"/>
              </a:rPr>
              <a:t> </a:t>
            </a:r>
            <a:r>
              <a:rPr lang="en-US" sz="1400" u="sng" dirty="0" err="1" smtClean="0">
                <a:solidFill>
                  <a:srgbClr val="660066"/>
                </a:solidFill>
                <a:latin typeface="arial" panose="020B0604020202020204" pitchFamily="34" charset="0"/>
                <a:hlinkClick r:id="rId4"/>
              </a:rPr>
              <a:t>JG</a:t>
            </a:r>
            <a:r>
              <a:rPr lang="en-US" sz="1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r>
              <a:rPr 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Clinical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review: Special populations--critical illness and pregnancy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ru-RU" sz="1400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400" u="sng" dirty="0" smtClean="0">
                <a:solidFill>
                  <a:srgbClr val="660066"/>
                </a:solidFill>
                <a:latin typeface="arial" panose="020B0604020202020204" pitchFamily="34" charset="0"/>
                <a:hlinkClick r:id="rId5" tooltip="Critical care (London, England)."/>
              </a:rPr>
              <a:t> </a:t>
            </a:r>
            <a:r>
              <a:rPr lang="en-US" sz="1400" u="sng" dirty="0" err="1">
                <a:solidFill>
                  <a:srgbClr val="660066"/>
                </a:solidFill>
                <a:latin typeface="arial" panose="020B0604020202020204" pitchFamily="34" charset="0"/>
                <a:hlinkClick r:id="rId5" tooltip="Critical care (London, England)."/>
              </a:rPr>
              <a:t>Crit</a:t>
            </a:r>
            <a:r>
              <a:rPr lang="en-US" sz="1400" u="sng" dirty="0">
                <a:solidFill>
                  <a:srgbClr val="660066"/>
                </a:solidFill>
                <a:latin typeface="arial" panose="020B0604020202020204" pitchFamily="34" charset="0"/>
                <a:hlinkClick r:id="rId5" tooltip="Critical care (London, England)."/>
              </a:rPr>
              <a:t> Care.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 2011 Aug 12;15(4):227.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doi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: 10.1186/cc10256.</a:t>
            </a:r>
          </a:p>
          <a:p>
            <a:endParaRPr lang="en-US" sz="14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AutoShape 4" descr="data:image/jpeg;base64,/9j/4AAQSkZJRgABAQAAAQABAAD/2wCEAAkGBxQSEhQUExQUFRUXFhUYGBUXFBQYGBgYFhgWGBQXFxQYHSggGBolHBcUITEhJSkrLi4uFx8zODMsNygtLisBCgoKDg0OGxAQGywkHyQsLCwsLCwsLCwsLCwsLCwsLCwsLCwsLCwsLCwsLCwsLCwsLCwsLCwsLCwsLCwsLCwsLP/AABEIAJABXwMBEQACEQEDEQH/xAAcAAABBQEBAQAAAAAAAAAAAAAAAwQFBgcCAQj/xABEEAABAwIDBQYDBQUGBQUAAAABAAIDBBEFEiEGMUFRYQcTInGBkTKhsRQjQlLBYoKSwtEzcqKy4fAVU8PE8RYkNGOz/8QAGwEAAgMBAQEAAAAAAAAAAAAAAAQBAgMFBgf/xAA1EQACAgEEAQEGAwYHAQAAAAAAAQIRAwQSITFBUQUTIjJhcUKRsQYjgaHB0RQzNFLh8PEk/9oADAMBAAIRAxEAPwDcUACABAAgAQAIAEACABAAgAQAIAEACABAAgAQAIAEARGN7TUtIPv5mtPBurnnyY25QC5KvVdrdCw6CZ/UMaPk5wPyUcE7WdUvazQOIDjLHfi5gsPPK4n5I4BplswvHaepH3M0cnRrhf1bvG8KSCRQAIAEACABAAgAQAIAEACABAAgAQAIAEACABAAgAQAIAEACABAAgAQAIAEACABAAgAQAIAEACABAAgAQAIA5e8AEk2A1JO4BAGOdoXaU57jBRvLWbnSjRz+YYd4b10JUWXUfUzCScm5JOp9T5lQWEg08LeuiCaOXM0/UX/APCiw2nFFiUkEjXscQ5puDxuOKtZRo3fs77TGVmWCosyc6B1rMkPAC58Lzy3HhyUlKo0dAAgAQB5dAHqAE5ZmtF3ODRzJAHuVKTfRWU4wVydCFHicUt+7ka6xsbFWlCUe0Y4dVhzXsknQ6uqDB6gAQAIAEACABAAgAQAIAEACABAAgAQAIAEACABAAgAQAIAEACABAAgAQAIAEACAMg7YdsHh5oojZoAMxG9xIuGf3QLE87jlrDLRXkyFz/MuPFQXpi9PRyO3NPsqPJFGscUmWPCtjZ5RcgtHVZSzegxHTf7mStTsC8C7XX6LP30vQ09xB+SuV+yMzdMpOqutQvJnLSPwQ32d8L+RBGu7dxB5piMlLlCk8bi6Z9B9l+15roCyYjv4rBx/OzcH2530PWx0urmLVF3QQeOdZAN0Z3j+28jrim8LQfisMzvIcB807DTpK5cnltV7ZnOW3F8K9fJWZMamk+OSQ/vn6LdRivBysmfNJ25v82JPlcd5J8ySrLgXbb7Erm97kIslUWrZbax8b2xyOzxE2u7ey+435dCsMuGMlcezr+z/aeTFJY8ruL9fH/BpLHAi41CQPWppq0dIJBAAgAQAIAEACABAAgAQAIAEACABACc87WAuc4NA3kmwQBCP2xpQbd4T1DXEe9kBTF4Np6VxAEzQTuDtPqgCXa6+5AHqABAAgCA2j2xpKGwqJQ1xFwwXc+3PKNQOpU0RZlu0PbPM99qJjI2D8crczneTbgNHujgKYwpO2XEGOvIynlbxaGOYfRwcfogKfqaLsr2q0VY5sbiYJXaBktgCeTZBoT0UBddl7QSCAGuK1zYIZZn/DGx7z5MBJ+iAPmWKKTEat7nHxPcXvPK51A+Q8rLLJParGMUNzou+H7IQMIJGYjnuScpyY/CEV0i0YfRsYPC0D0VEXk2SBcFcocuIQyRlWMBWckaxZUNoNnhNct0NirY5uJXJBTRXez3FHUmIxBxsO8Eb+rZDkN+gJaf3V0Yu+TkzVcH0qrGQ1xI/dSW35H/AOUq0fmRlndY5fZ/oYPYjcbLouzw9p8tCzD1UmTFS5TZWjnvOYUWTtPWuG8IBp+TSuzzEi+J0ROsZuP7ruHob+6U1Mae49N7D1DnjeJ/h6+zLcljuggAQAIAEACABAAgAQAIAEACABAEFtbtNHQxZ3+J50Ywb3H9AgDHMT2jmqyTK867o23DG+nFRZZKhCSrcBZx0tvQWI2orSW5b6jcfoUAXTYzb50JbHLd0Zt5t5kdOiEUaNhgma9oc0ggi4IUkCiAIjanHo6GmfPKdGizRxc8/C0dSUEM+ZqqR1W+WZ5LpXuLnH9ByA3DyVZSNYw44I9tM5u8EKVJPohxaE5HBWKjF7tVAG2djvaI57m0VW+5OkMpOpsP7Nx4nkUFejZkElS7Vanu8MqLfiyM9HyNB+V0Ersxfs/lDZTzISubod07NIBSzG4jynuhEsX7tTRWwLFNBY2qIlRo0jJDJzURImZDtGSyqkI0IcSE9i+U5ub5mfUOCVffU8Ev54o3/wATQf1WwsNtqpslJOd3gI/i0/VaYlc0J+0JbdNN/T9TEXvTrfJ4+K4AORYUKtcpszaR1nRZFHbT0VrKtFk2Dq8lWwcHhzT7XHzAWWZXBnR9k5HDVRXra/kaskD2QIAEAQ2ObUUtIwumlaOFgbuJ5ABBFkBh3arh8z8neOYdwL2lrT+9uQHJb6Svil/s5GP/ALrgVNBY5UEggAQAIAEACAOJpA1pcdwBJ9EAYJtTjvfVDny6i9mjk3gAFVs0ihhI5rhdgPsq70arE2N46CSZ2UA6qN6LLC7Jluw7wLk8FR5KNFhQwrsDMRG+ymGVS4K5cG1WaH2bYmWSfZySWOZmbfg4bwOlvotkJyRpCkgwjtnxZ1VWspGG7YQLgf8AMeAST5NIHqVEpbUWxx3MW2Y2dZG0Zhc9UhPI5M6sMSgibqdnoZN7RdQm10DryVTG+z1rgTE/KeR3LWOdrsynp4y64M8xfAp6Y2kYbfmGrffgmI5Iy6E8mGUOxlSzuY5r2GzmkOB6g3B9wrmR9f7N4iKmlgmBv3kbHepAv81JVEH2sR5sKqegjd/DIwlQyy7ML2JBNS0evyN1hm6GsHZrFPFzNkttHNw4NYxm9zB+8FdRK7hVlUHbjdQAhVYi1gu46bkdk0Qz9sKcOyuLrj9nT3VtnBXfyO4q6OX4DrwvxVNvJfdwZl2gU2WqLuDmtPysfoUzi6E8/dm+9nby7DKMn/kMHsLA+RAutxRnPaC+1FJ1LB/iC1wfOcz2s/8A5n91+pjrWFxs0XPQXTM5xirbPPYNPkzS244tv6f1JmgwMkXeQ3pvKTlrUvlR38H7NZJq806+i5/mSDcFjG97j7f0WT12T0Q9H9mNKu5SZzLhcQHxkedkLXZPRBP9mNK1xKSIyWjsTkc1/wDdOvsmcWthLiXByNX+zeoxJyxPevyY52WfaqgP/wBjf6JufMHRx9JcNTC+7RtIXOPbAgDIe1/b0MBpaaRwkDvvHNNrW/DdAJWY4yYvJLiSTvuSdeaC4GLXQIAWwzFZqeQPie9jmngTY+Y4osikz6V2C2obX0zX3HeNAEjeTuPopfqURZlBIIAEACABADfEIc8T2fma4e4QBhlXg+aQZuB+iyyOkM4VbJ+lwxgsLJXydFLgm6SgazWwV0ZtjuUG2iGEUV/GIrtPTVZxtOzSauIbDPH2iK3G4+RT8TkZFyaspKHzlhX32J1T3C5M0xPQZyAPayX1D4GtIuTQIYwOIHqlNo/uHlwrUVsTllaPiIHmUUFjGp7mVpbmY6/C4KhprosnuRju1+DfZ5SWizTu5JzFPcjn58e12jdOw2pL8LYCb5JJW+QzZgPmthbyTvaG5v8Aw+oY8EiRvdixtYv0ab2NrGxVZyUVbNcOJ5JbUYp2d0R+0uJ/CxwPmCB/RY5HaNsSpss+O1TG6yufa9msbf8ARZJ2+BiqVsp89ZA5xIgeA3UudIb8NwN+a0cZ+pnGcG6pl72WLXsBbfKVjzfJu16DvaSHIwkC+l7eSq/oWi/UoTKqoJLo2AG9spZbTTU6eftuWyjHyzKcp38MSbwysmcQ2aI9HNsSD5ADRZyaXTLxi2uVQ27QsOztheBqbsPmdW/zLXHIwywvg1Ps7BFMWEk5HlgHBrWtaAB04+q0wNtP7mesgoyikvCGvaxV93Q880jBb0cf0TMJqLtnJ1mmnqILHD1/kZYyokhpmPZbPJcuda56ABK5Jb5cnW0emjp8ajjX3Ih+P1YdoXEdWae6PdqjX3k1IuGDPlnjLicpHDmlpLkbjJtWVDHBM+Qjxm3AG11tjqjDKpX0PsGoXgtNntPU7vZVnJIvCDq+h7icj6eqBZezgHi3Bw3kfVNabUbVUujg+1vZPvpe8xL4/wBf+TeqCfvIo3/mY13uAVd1fBrC9qvsRxvEW08EkztzGl3meA9TZQWPlDGql0075D8T3ucR1JJVTSvBIYVg00nwxnzUb0XWOT8D+fZmpaAe7JHRG9EvHIjKzA5uMbx1sjeivu2WbshxJ8FexhJDX3Y4cDceEn1Vouykk0fRakoCABAAgAQB4UAY9ikn/vHx/lc8/NY5uhrT9jCXaZ8TiTHZo3XOqx2jm5kzg20/2jRo15IbosknyQ20W2MkLzG1ni6qY8kTe0icLxqWWQF0mhPw20RJJFYty8k1s9U/Z8RaPwZgfLNot4PgTywbk6NsWgsYVglBllrJgbA1MwDv2c7jolcz5H9NHgjMWx6nzWAlcQbZm5t/6qIwk1ZrPJBOmWzZyTOwZS4gi4v/AKrJ9lq8kPtSxwJJaX23N3AqYdktKrojMHq6hxyimYG9HC/nZWmorp2Rjc/MaRNbQYL31I8OaQ8NuL79FXHKpBmgpRaJXsLrC2N9PlIGsl+vhb9LJtT+OhCWJLEp+bovu2kGekkb1j/ztRl+Uvo3WZfx/QzXAKRsdVUZdxY0+RcTcfJLN2hyWPbK/UmZsMa83I1WaRoNX4C1x8R08grch0SFJTtjsGjQKCBxWjUeSJAlwM/+HsP4QPJHZPK6HDKRjRp+qhxRKtkRtO092xw/DKx+vS4HzIVk6iVhDdkSLvsOw9wXEWzOv/haCmMCqInr3+8r0RHdq0WajGlyJBYdcrgrZOkGhVzkvoyj4XCHQxNcLWal5djmFVwxxLQQttmN9dATx6BRZtRIYfAAHDcqluhrXU0Vx3jRqdCf6qE64CheOkiaPBZTKgTZD4phzpZGEG1gdeR5+SlOkVxpOdvwazsqT9lhzbw23mASAfaycxu4o5OrSWaVepF9ptPnw6cXtbK7zykG3yV6sWujBtmqATTgOGg1WOR0hrCt0jT6KPJYNFkom2dDaqJNpJ3q/JWgkZfeBZQ2wpFOxvC2wVNPPGMt5WB1t3xBb4Jc0K6qNKzcWpgRPUACABAAgAQBkGN0pbiT3fmLtOmiwySH8cKUWvJDYls86Yk6m/XcsYzaG3jTXI92awYU8lwddxCG9zLqCihbHsIjfI579D+bootpk7FJcnlBs5GwZg8EcFErYJJcUJVUNqqKwuHAAnlYixV03SMoL4m/ozaItw8gnDjGbDDWwvmjOoM8rtf23Zv1Seb5jp6VfDYjU4FC43t7GwWYwx5htM1hAboAo8lH0d10MdznGnO2nqh9hHo9p2RRi7A30AVlRam+CPq6sG44WKquy040h52TUWXvncwLdASSfomMPMmxHV8Qii+YnTd5E9g3lunmNR8wExJWqFMctk1IzWhw8wyOJ/EbEH4mlptby3pGmmdjLkU0q8El3tkAuhnPiGuUan6KrZbaLRTN08QueCuijQpWVbBa7gOGpshkJEfLX5SbfDz3rO6NEjtleHC4NwosvwKFzX5bi4B3ddw04rRcowtqTaNCwqk7qJjOQ16k6n5p2KpUcnJPfJyE8aw0VERjJsdC11r2cNxsiUdyothyvHLcjNsew51I4McQ4kXBboN54JWcdvB0cWZZG5IrL6gvfcm1t2u63FVSGU+aEhiEzTbvGuvxuFfamRUx4HAx/eytd5kaKjSL8x7PMNmcLWdmbcWPQrOXZF3EvOzGDMqS5zy7K22gNrk3vc+iYxY1JWxHLqJ4nUS+QxhrQ1osALAcgE0jnNtu2VHtVrGsoJGm+Z+jQONtT6KHJLsmONz68GabG0TWwmb8Tr+llhlY3gVKxGt2uMbi1pDjysqRxWMzzxXBM4HjUk9/Dra6pJUXhJSVkZiO1kkcmSxt0FyrQhuRE8qgyS+2CqpZCCSQLi41Dm6hTH4WZ5anHg1XZevM9LDKd7mC/mNCm075ObOGx7SVQVBAAgAQAIAz3bnCn/aY5WAndm04bisci5HcGRbKfhkHWVpYHBqXH4SVWyL+1yRgFuvEnirxgDyX0IxVL5nOMjrMtuKs4oN0vQ6pZXtBym7QeaycQ95aLZs1g7qrLKCBlsDf9FrGG5WJ5Mvu20aQ0WTJzypbXQZJA8D4m6+Y0+lvZLZ1Tsf0c/BVaitJIaD5pZux/pHktTK3RuXKBy1J80Ip2No5pST3kzWtO9hy/UofJK4Gxqcr8rHBw5XvZRyiylY7oaV00gY3RztByF+JVoK3RTNk2xs0nZnCPs0WU5cxOpbe2mg3/wC9U7ihsVM5WfL7yVolytDEr+0mEtLXzC4cACRpY2IBPQ2+ixyQVWM4czVQ8FMqHmzrb7f+EozoQfgYU8rGDV7QSeLgCTx371KRDk2xvUwsJzNeM1uv1VlZb3cxm6AP/tJL9NT58EMt7ifkUqcWp4g1jpBc6NbZxJ8gAoUG+aM5XCkx5h9Na7rZb30v7H6qkiyb8lz2IgBe8kA5WjeL2Lid3XRMaddiWrl0XMJoSPUAU7tGw8ujZKPwEtd5OtY+4+axyxtWM6ae10ZjV4ayWx3EG9+o4EcQloy2s6exTRI0NR3YAcyE7vwEblspIo9In+JndXRiceMjJ+RrQAehO9UnkotHTQXbbPZYw2wAAA4D2CXtt8l5cGgdno+4ef2/5QnsHynK1XzlqWwsVTtFw0y02Zou6M3t0do79FjmjcbG9HOp7X54KJhlKGQBttL6jzWEncbG4wUZbTn/ANLQvOceHiiM5UWliV2SGFUjYpAGbtblVu2XUUkFTgkL3kusDdSnQONjwUrGNysAtZRfIOPBf8FpxHBEwC1mBPR6OPkdybHqkoCABAAgAQBy9gIsUAZXjlHklkZ1Nv0SslUjoY5XFENSUrobl1pAfzcPJWjNehv7vd+KhR7xICwNa2/Jv6qXP6F/cx8ts5dhrIG+EHXfqsrszlSfBo3Z+wCm/eN0xjVROfqHcyzrQxGWMUXfRObx3t8xu/p6qk47lRfHPbJMyvFKFxuGOMb7nUWuD1BSHyvk66laGeCxBgy1YfK65s/Pa44XGgWycPQh4s0l8EkL1/2fLljhjzEWuTmdx1t6qXOK6RX/AA2V8zmMcOwiOmBLR4jqTzWM5uRokl0WzYGHPUZj+FpPruH1W2CPNimrl8NGkJs54IATqIg9rmnc4EH1FlDVgnRm07Mji13xNJaR5JGSp0zpwlfKIPG9moqlouLPabseNCDv/wB3U450aNRfEv8Awf4ZOI2tD6eJ722BJOQmzXDVpBB/Dx5lapr0LzwZJfLPgJ61uWzaaFlw4Xc7NYu3Wa0eL3HohtehH+Gyt25/kMYcMa6Y1EjQZDcN0HhBNwAOG/zWUp+EW2xjwuX6/wBh+XgeQWSKMumwsP3LpOL3/Jug+ZcnsKqJztRK5FlWpgCAIfa5l6Ofo2/sQVWfys0w/OjII5gDqlHG+jpb9kuR4yaPjYqFFjO9VwOft0VtNFWUbBzSGxlznTco20heM98i/dnr/upByeD7j/RM6f5WK65VNfYtLZmkkAgkbxcXHmOCYEFJN0eyRhwIIuCLEeaCyKLjOzRgjke12Zt72tqAl5YqTHoandJWijT1z28SG8+SXrkf38HQq3+ExOJHkT81ooMjevVDqsnd3Yzl2YnTQ71SUHZbevBMbH0r5pGtfe2pPkFbFG5GGpy7YGotbYWHBOnIPUACABAAgAQAIAz/AG4ZlqL/AJmg+o0/osMnY1h+UrxrQN+5U2jEcjQi/Go27hb0VqL7xpNiOchFUZNuTNE7Pqtpicy/izXt0stMTtC2ojUi3LQwBAFL22omsc2QaZ7hw5kW18/6JXPBdjulm3cSvfZmvGp0S6HU6OY6GGPW4Uss5NkViFY0mwVUiKZbezQXfKeTWj3J/omtO+xHVqqL+mRIEACAM22q0qpT1H+UJTJzJoexcQTGtJJdYjCdnVTGTut7BXTJW5dMbxU7r3Lh6AKJMstz7YpJoLlZ9kvgi3yFxsFolXJjJ3wjStif/j25PI+TSmsLuIlqFUyfWpgcSSBupIA5k2QQ2l2VrbnH4oIu5cbyTtc1jBvsB4nnk0XGvMhUyOomuBN5FRk9W3QpeJ1MsLIp0TuBIWglKEl0OaSkcTqSVV0EYTfZYYqfKAspDuKG08xXGKqmpZfsrsrnWzEC7g0byzkVfBOpV6mHtDFvhadV+hE7G4rJC1srJHOeSS9xJJcTvDr7/VdnHBOFHz/VZ8mLUuceH+qNo2d2hZVM08MgHiZ+reYS2TE4fY7+h9oQ1MfSS7X9h9iseaF7ebSsXyjop07MkqoPFbgUnKNco6uOfHIUwfHpGNPSytHIae6hLtEi1r3av38FWUr4DbCC+EumyOHZGGQ/E7d0CYxQ2o5uoyb5V6FiWouCABAAgAQAnJMBvKlJsBpU4gGtLtwAJueiuoFbMursWfVF0jxYXIYP2BuPqlNR8w/pl8FkbK02WVmu0hp2Eu0CtuChxT053lUci0Yk5gtaY6qmAPxuc0+WUn9Ftpn8VGWsXwJmvRT8004+hz7HDXAqlElX2+H3UfPP/KUvqflGtJ85nsmYfC4hJ2dNNeSNlMhO9Ba0d0lJrcm5UNlbL1sDWMjldG5wDpMoZfiW5iQOtvomdK+0I61cJmgJwQBAAgDN9pXNfUSlpDhmtcG4u0AOF+YII8wksrqZ0MHONEB3jmFTxJBzFiwxHRU2tG0ZpiT60jW6KbJ3pDWatc/QXtzVlFR7MpScnwO8Pg4lUnKy8FRYsB2sjppRTSNcTK18jC2xuY7Z2WJGuXUW5HomtMnJUI6x7XZb4cfgcAc+W/4XAg/6+icenyLwJLPBq7M4212ldUOLBdkbdzToXH8zh9AmMeLYvqeZ1+snqJ7aaivHr9SgYdXSTTyTPc55aBGzMScrRrYX3LF4Y5Ls6a1+XRRgo8uubJKWv5tWD0bXTOlh/aKEl+8h+Qgaxl+I9FT3E0OL2rpZ+a+6HlHWM35h671R4p+gytdpaveh6cXbuaCVMdJKXfAhn9v6fEqgnJ/kjl9Q9+hsByT2HSxhz5PL+0PbOfVfC+I+iIOCP7PU5b+CW5A5OWq+CVepjJ/4nTX+KH6FkpJnRuDmuIINwRvC3pVTOUpyjJSjw0Wyi22fkLZW5jbRw09wl5aZP5Tt6f27OCrLG/qisTPNyR7FIz0mWHK5R39L7f0malJ7X9f7ibKp4OlwlHGmehxZoyVp2S9FIeJuoXBM5bi8bM4gDFY/hNk5j+KKZy8y2zZPtcDqNUGZ6gAQAIAYzVJO5aqBWxs/U291YghdrnExshbvmeGfu73/AOEFWREvQq2LxhsrmDQNAA9AudqH8Z1tOv3ZHGOyws1cSOqjy3q1kbQiBA1VGzSMRbBQZK+maPwlzvYH+qZ0q+IV1r+FI2N0wATrOeoNkDtRtG2mgdI64A0AHxOcdGtHUqDaONR5ZQcDmqZGl9VI9zz8LXG/dt4NHXmd5XMzz3Sr0HcOPYrfbHkjVgbjF7ddykuheBllUhjLaKYxxCRpyvjkje08nNcCFtg+cX1KvGzUsI2idIxr3hrRYXsTckjWwT2Ddl6QjmxwxrlitbtM1ukbS7q7Qe2/6J2Gkk/mdHPlqUuiibe7ZVMFM97ZnMc7wtDWxgC976lpdu4g8lOfDHHFNBhnKcuSK2Lic2kha8kuDSTf9txda/73yXFyPdJs7eOO2KRM1FNdVXBd8jZ9CDvC0sycRF2HqHIlRFYaQKrZooj6NllmXspe3ERY+nqWm3dy92BzzNdJ/wBMD95O6R07EdYrovJkGQG126XHTmF6RK2effR06ZgjJfZ7QCdQDpy1VXC2VlKKi5PmihywtD3d2xsQcbhrR4eoVpaSK+V0cXLneV75f+DeWneN4v5JaeCce0RHJB9MavYOvssGjZNnLWj/AGFBLY8hceGb2VlZhOvI8ZC7ibBWURdzj4VkdtDE0MDwSXMcDfpfVUyJVY97OnJ5Nklw+CapJs7Wu5gLeLtHMzY/dzcfRjgFWMDpkqmyHEWa5VljhPtGuHVZsDvHJoe09QN276Lm6jRV8UPyPW+y/wBo1NrFqeH/ALv7k9sRUZnztO64+YWWn+U7+qq0/oWhjHRnQ3aeHJMcMVH0NTcKjiTYuyQFUok7UARAW5mdRjS/NBJCVA7yvjbwijLvV5sPkCreCPJXNoYCKqTkQ0pHUqpJnT0crg0Rs/hCVHUrI5jw52mpUkE3QbKyykOf4GdfiPpwWsMDfLM56iMeEWfC9noad2djbvtYvOptyHJMwgo9Cs5ub5JNy1KlFa3/AIhX5jrT0ps0cHy8XeiAS5sc4tFlleOeo9Vzs8amORfBHSJY0GxKtGEpuoqyJ5YY1c2l9zh9SB18v6rp4fZGefz1Ffz/ACOHqv2i0uLjHc39OF+b/pYyrnd6MrgMtwbb926/BdbB7Kw43btv6nntV7f1GZOKW1fTv8x7guIljxcksJy6km19AU9LFFR4VCmm1WT3tTk3ZZ96xOuUPtDHeVFLCdxcy46Ocb//AJpTMlLJCL6GcL245SRY6GExnLbQCw8hu+RC4mpwPFkcfyO3p86y41Lz5JHMsDY8DlZFWcyBRRY8aqskUY0uIa0XcdAFCi5OkDairZWe1GIRx08Q1LZHOcebyxxPoA0BdbFh93g+7OTlze8zfZFsoWWY0Hg0D5LsHKIraJvdxG25zmi3rc/QrWDti2qe3Eys1Lbi43j6hMM4mN06YvHJcA8Cp7M5RptA+EHePXis54YT7REZtDaakcNWG/Q70nk0klzDk2hlg+JDRsj+LrdAlPiN3GC8DqCnJ33PmpUTGeRLoVraZhjcDbUFWklVGeHJNZE0NdnqxvdNa5wBGljyVMUlVMc9paafvnNLh8kuTdbWcqqOA610FqFIZr6KUys4UeVNQWWPDiolKiceNS4LXsLM3vJNfEQ0jqAlsmNLlHqPZGtlkh7nI7a6+3p/AtWL4qYo3OazNl36204rJRO02KxTaBwOhAKmgHzX3F1m0WFmSEKrQEfIdwWpQXaNyqWILCBmq6p/IsYP3Rf+ZXZVdnGJUIndIB8bbEddNypnw7saNdNn2ZGinYnEdWkEHd1uuW4tOjuQkmrssmymzTIGiR4vI7XX8P8AqnMeNJW+xHLl3Ol0WKV3BamSRxnCmgK/thijooMsf9rKRHGP2naX9BqpB8C2zuCimhaziBqeZ4lQWddI4x2kuWPtzafqEtqY8Jm+J2qIGtY1gufQcSs9JpJ6mdLry/QW9oa/Ho8W+XfhepBTyZjc+3JeuwYIYYKEFwfO9Tq8upyPJkdv9PsIlbGHgSndwHFQy8F5ZxPo0BD6ovDmVl0wWq7yIH8Q0d5jj6pWcaZ3dPl95jT89Mpm1ovidMOXdf8AcJSX+oj/AN9R5f5Mi/UzWkhr/hdYX/KfwuH0Pn0Rq8Cyw+qDTZ3in9xSswmSPgXN5tF/du8Lgzwyj9TuY88ZEdI4DeQPNZdGx1Exz/ga5391pI99wUqMn0iHKK7ZIU2z0z/jLYh/E/5aD3Wi08n2Zy1MV1yTlDhbIQcnLxPcbuI43PAdBomseOMOhPJllPtmU7fyCWpgYNznOPo5zI2/JxXSyxpQh9RDHK3ORdoxZNCyK7thPcsZy8R97D+b3W+Jds52uycqH8SE4kc9fZbs5XiwpxYeqEE+WOQrGDPVAHLmA8Bfml82BT5XZdSaVCYeeKQdrhk7URFQDPMYwSGNHiKxpzlR08UlpsPvauT6E6jC6caAPv8AmF/qhwgTDWapu219hTBax0b+6e7MD8D+fQ9VMJNOmU1mGOSHvoKn5X9Sa5rU5ggHWd5qvk1q4nOJy/dk8t6ib4J08P3lD3Ba90T43jeAPXmFPfDLRySw5PeR7TNPmpo6yEXJDXC5sbeYNkq/hZ7LDljmxqa6ZHVmCugjvTPPhHwkkggcFO41oldm8QE8IfuPEciN4VJIsS3eaKtANWi7vJWKDglQWIPZXVkr/wA00h9nWH0VpFY9HEc2SqdydYfJNON4fsLJ1mJCro43PDy0ZgkJRTdnUxuSj9BQOuEF6ODr6KQRw1l1JJVIm/asSc7fFSjKORld8R9AghepblAEbj07WQkuNtRbmTyCtHTvO9iMNTrYaTE8k/4L1foZ3VVJe4lxvqfQcAF6DDhjigoxR4HU6nJqMjyZHbf8hs93zWrMkge+wuh9BGNuhG3i9FHkv+E5n1dbkh9kw4RK7P1fdvAPwu0Pn+E/p6qmSNxG9Hm2ZKfTI7aYXxSn8ov+5XOf+oj9v7noF/ky+5d8mnomDAtGCVPeR6nxt0PXkfUfMFczPDZL6D+GW6P1H+QrDg3PcqCD0kBBJCY/PmicNzTZoH5iefS1z6LbTx3TSMszqDMtrvvcUibvDcn+EPefnkTk+c6XohaPGFv1ZfGrcwKRis/ePe7hfTyGg+l/VOQjUTgZ8u/K2NJHWc0qzMYq4tCpbY9CpKXaO2FCKyQZ0BtAOUA0EguFjmxKa+oRdMg8MzCeZpHU/Ky5UU1JpnW1KT02Oa8cE6Ixa1lqkjkOTuyNxOg0GQEuuC0Aa5gdLeeoWeSPHB0/Z+bdJwl01RJRXtqLGwuDvB4q66ObkW2TQzqBYqjN8YznJLHt5uA9yqP0GIJKal9B+NC3pZaCvaZftha7MXwOO7xN/mH0WeZeTs+w8/Dwv7r+pcJKYW00Kws9AQuy9O+N04cLNMhLfI2v87qZEonSoBnFOEMqj2rflY48gfohdksidjTekjO693fxElTLsiPQq+ivM6R24WsOq0easexE4tPuyb2OHFLDr9BMSWuFYns8EwAtxtdAUReM4r3UEsp0yNJv14D3U0W+XkY7A0zo6f7weN7jI4nfd5uoBx2pIsk0oaC5xsACSeQG9TFNtJGU5RhFylwkZzjmKOneXHRo0a3kP6niu7p8CxRrz5PBe0NdLV5t34V0v++pFEpgTEJ3WLf7wHvcKJM0xq0/sc1DruA5aqHy6LY1UWxcDj0VjK74G8etyoRrLjgWI0UvozT5GstQZcQpid4bG09SPtBv7ELm5I1qV9v7np9Nl95pbfd1+VGikaLQBfD5u7kDuB0PkePoVlnhvh9jXDLbItbSuadBHRCgkazHMco3cVDBEHtFN4msG5oufM7vl9U/pIdsT1MuUjONnB3mJTv4Mzj1zNjHyjcrYvizTZWfGKKLji9RkhceJ8I8z/pf2TUFckhHU5Pd4nIprxonTzq7G9WPCCqyNsXzNDmF+ZoVkYzW2RzK61/I+4/2FV8FoqziN2nogtJcijdykzZ1dQQLQ1FmOZlb4i05reIFu7XlYnRL5sKn8S7Rt76SxPH4u/4ngCTquGKsVglyPY/8r2u/hIKrJWjbTZNmWMvRjvHo8tRMBuLy7+LxfqqY/lRtr4qOoml6/ryRFTFfcrNGOOdEUDeUjg2x9baLH8Q9VYk/UfMNyFohVqkS+C13c1DJOAIv5HQqZK+CdLmeHJGa8P8AkbC0hwBG4i6S6Pbppq0IMbYqSUD96lEn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94" y="3241861"/>
            <a:ext cx="2672607" cy="17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13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1" y="620713"/>
            <a:ext cx="7489081" cy="7921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 dirty="0" smtClean="0">
                <a:solidFill>
                  <a:schemeClr val="bg1"/>
                </a:solidFill>
              </a:rPr>
              <a:t>Документы, регулирующие медицинскую деятельность</a:t>
            </a:r>
            <a:endParaRPr lang="ru-RU" sz="2800" dirty="0">
              <a:solidFill>
                <a:schemeClr val="bg1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467544" y="2132856"/>
          <a:ext cx="8136904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167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799" y="1397158"/>
            <a:ext cx="6254551" cy="500364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90797" y="57331"/>
            <a:ext cx="3810003" cy="1067413"/>
          </a:xfrm>
        </p:spPr>
        <p:txBody>
          <a:bodyPr/>
          <a:lstStyle/>
          <a:p>
            <a:r>
              <a:rPr lang="ru-RU" dirty="0" smtClean="0"/>
              <a:t>Чек-лист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3047"/>
            <a:ext cx="2590797" cy="258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5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5574" y="620688"/>
            <a:ext cx="8759825" cy="7509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/>
              </a:rPr>
              <a:t>Хирургический чек-лист (клиника </a:t>
            </a:r>
            <a:r>
              <a:rPr lang="ru-RU" sz="3200" b="1" dirty="0" err="1" smtClean="0">
                <a:solidFill>
                  <a:srgbClr val="C00000"/>
                </a:solidFill>
                <a:effectLst/>
              </a:rPr>
              <a:t>Тюбингенского</a:t>
            </a:r>
            <a:r>
              <a:rPr lang="ru-RU" sz="3200" b="1" dirty="0" smtClean="0">
                <a:solidFill>
                  <a:srgbClr val="C00000"/>
                </a:solidFill>
                <a:effectLst/>
              </a:rPr>
              <a:t> университета, Германия)</a:t>
            </a:r>
            <a:endParaRPr lang="ru-RU" sz="3200" b="1" dirty="0">
              <a:solidFill>
                <a:srgbClr val="C00000"/>
              </a:solidFill>
              <a:effectLst/>
            </a:endParaRPr>
          </a:p>
        </p:txBody>
      </p:sp>
      <p:sp>
        <p:nvSpPr>
          <p:cNvPr id="11" name="AutoShape 8" descr="Отображается файл &quot;IMG_0318.JPG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0" descr="Отображается файл &quot;IMG_0318.JPG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1371600"/>
            <a:ext cx="54102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608640" cy="778098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Алгоритм действия персонала при кровотечении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5"/>
          <a:stretch/>
        </p:blipFill>
        <p:spPr>
          <a:xfrm>
            <a:off x="9525" y="1295400"/>
            <a:ext cx="9134475" cy="5589588"/>
          </a:xfrm>
        </p:spPr>
      </p:pic>
    </p:spTree>
    <p:extLst>
      <p:ext uri="{BB962C8B-B14F-4D97-AF65-F5344CB8AC3E}">
        <p14:creationId xmlns:p14="http://schemas.microsoft.com/office/powerpoint/2010/main" val="164147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29200" y="3962400"/>
            <a:ext cx="3778770" cy="25146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07904" y="476672"/>
            <a:ext cx="3835896" cy="13681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Тренинги и симуляции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447800"/>
            <a:ext cx="2819400" cy="41605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67200" y="2590800"/>
            <a:ext cx="464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100</a:t>
            </a:r>
            <a:endParaRPr lang="ru-RU" sz="6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15145" y="5608320"/>
            <a:ext cx="13708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0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257366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4292600"/>
            <a:ext cx="8435975" cy="1993900"/>
          </a:xfrm>
          <a:solidFill>
            <a:schemeClr val="bg1"/>
          </a:solidFill>
          <a:ln>
            <a:solidFill>
              <a:srgbClr val="003366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Font typeface="Georgia" panose="02040502050405020303" pitchFamily="18" charset="0"/>
              <a:buNone/>
            </a:pPr>
            <a:r>
              <a:rPr lang="ru-RU" altLang="ru-RU" sz="4000" b="1" smtClean="0"/>
              <a:t>2010 год – </a:t>
            </a:r>
            <a:r>
              <a:rPr lang="ru-RU" altLang="ru-RU" sz="2400" b="1" smtClean="0"/>
              <a:t>создание Ресурсного центра на базе КемГМА и Перинатального центра</a:t>
            </a:r>
          </a:p>
          <a:p>
            <a:pPr eaLnBrk="1" hangingPunct="1"/>
            <a:r>
              <a:rPr lang="ru-RU" altLang="ru-RU" sz="2400" b="1" smtClean="0">
                <a:solidFill>
                  <a:srgbClr val="003366"/>
                </a:solidFill>
              </a:rPr>
              <a:t>Основная задача </a:t>
            </a:r>
            <a:r>
              <a:rPr lang="ru-RU" altLang="ru-RU" sz="1600" smtClean="0"/>
              <a:t>–  непрерывная подготовка кадров акушерско-анестезиологического профиля, основная на доказательной медицине, с применением современных методов обучения. </a:t>
            </a:r>
          </a:p>
        </p:txBody>
      </p:sp>
      <p:pic>
        <p:nvPicPr>
          <p:cNvPr id="12291" name="Picture 4" descr="DSC027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692150"/>
            <a:ext cx="446563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43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750" y="908050"/>
            <a:ext cx="8147050" cy="244951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altLang="ru-RU" sz="3600" b="1" smtClean="0"/>
              <a:t>2011 год </a:t>
            </a:r>
            <a:br>
              <a:rPr lang="ru-RU" altLang="ru-RU" sz="3600" b="1" smtClean="0"/>
            </a:br>
            <a:r>
              <a:rPr lang="ru-RU" altLang="ru-RU" sz="3600" smtClean="0"/>
              <a:t/>
            </a:r>
            <a:br>
              <a:rPr lang="ru-RU" altLang="ru-RU" sz="3600" smtClean="0"/>
            </a:br>
            <a:r>
              <a:rPr lang="ru-RU" altLang="ru-RU" sz="3600" smtClean="0"/>
              <a:t> </a:t>
            </a:r>
            <a:r>
              <a:rPr lang="ru-RU" altLang="ru-RU" sz="2400" smtClean="0">
                <a:solidFill>
                  <a:schemeClr val="tx1"/>
                </a:solidFill>
              </a:rPr>
              <a:t>Администрацией Кемеровской области выделено </a:t>
            </a:r>
            <a:br>
              <a:rPr lang="ru-RU" altLang="ru-RU" sz="2400" smtClean="0">
                <a:solidFill>
                  <a:schemeClr val="tx1"/>
                </a:solidFill>
              </a:rPr>
            </a:br>
            <a:r>
              <a:rPr lang="ru-RU" altLang="ru-RU" sz="2400" smtClean="0">
                <a:solidFill>
                  <a:schemeClr val="tx1"/>
                </a:solidFill>
              </a:rPr>
              <a:t>5 млн рублей из бюджета области для дооборудования Ресурсного центра.</a:t>
            </a:r>
          </a:p>
        </p:txBody>
      </p:sp>
      <p:pic>
        <p:nvPicPr>
          <p:cNvPr id="13315" name="Picture 2" descr="http://im6-tub-ru.yandex.net/i?id=264995034-36-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4076700"/>
            <a:ext cx="211296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6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МС СФО (2014)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МС РФ (2013)</a:t>
            </a:r>
            <a:endParaRPr lang="ru-RU" dirty="0"/>
          </a:p>
        </p:txBody>
      </p:sp>
      <p:graphicFrame>
        <p:nvGraphicFramePr>
          <p:cNvPr id="13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15510335"/>
              </p:ext>
            </p:extLst>
          </p:nvPr>
        </p:nvGraphicFramePr>
        <p:xfrm>
          <a:off x="0" y="1328738"/>
          <a:ext cx="4416425" cy="4836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Объект 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039353279"/>
              </p:ext>
            </p:extLst>
          </p:nvPr>
        </p:nvGraphicFramePr>
        <p:xfrm>
          <a:off x="4645024" y="1328738"/>
          <a:ext cx="4498976" cy="4764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3929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DSC06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924175"/>
            <a:ext cx="28606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7" descr="DSC06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7563"/>
            <a:ext cx="4391025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2"/>
          <p:cNvSpPr>
            <a:spLocks noChangeArrowheads="1"/>
          </p:cNvSpPr>
          <p:nvPr/>
        </p:nvSpPr>
        <p:spPr bwMode="auto">
          <a:xfrm>
            <a:off x="179388" y="785813"/>
            <a:ext cx="3744912" cy="1419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b="1" i="1">
                <a:solidFill>
                  <a:srgbClr val="006699"/>
                </a:solidFill>
              </a:rPr>
              <a:t>Тренинги на современном оборудовании</a:t>
            </a:r>
            <a:endParaRPr lang="ru-RU" altLang="ru-RU" sz="4400" i="1">
              <a:solidFill>
                <a:srgbClr val="006699"/>
              </a:solidFill>
            </a:endParaRPr>
          </a:p>
        </p:txBody>
      </p:sp>
      <p:pic>
        <p:nvPicPr>
          <p:cNvPr id="14341" name="Picture 5" descr="noel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692150"/>
            <a:ext cx="4953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83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250825" y="333375"/>
            <a:ext cx="8435975" cy="863377"/>
          </a:xfrm>
          <a:noFill/>
        </p:spPr>
        <p:txBody>
          <a:bodyPr/>
          <a:lstStyle/>
          <a:p>
            <a:pPr>
              <a:defRPr/>
            </a:pPr>
            <a:r>
              <a:rPr lang="ru-RU" altLang="ru-RU" sz="3200" b="1" i="1" dirty="0" smtClean="0">
                <a:solidFill>
                  <a:srgbClr val="C00000"/>
                </a:solidFill>
              </a:rPr>
              <a:t>Основные формы работы Ресурсного центра</a:t>
            </a:r>
          </a:p>
        </p:txBody>
      </p:sp>
      <p:sp>
        <p:nvSpPr>
          <p:cNvPr id="15363" name="Rectangle 3"/>
          <p:cNvSpPr>
            <a:spLocks noGrp="1"/>
          </p:cNvSpPr>
          <p:nvPr>
            <p:ph type="body" idx="1"/>
          </p:nvPr>
        </p:nvSpPr>
        <p:spPr>
          <a:xfrm>
            <a:off x="899592" y="1844825"/>
            <a:ext cx="7787208" cy="4729014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Работа в команде, </a:t>
            </a:r>
          </a:p>
          <a:p>
            <a:pPr eaLnBrk="1" hangingPunct="1"/>
            <a:r>
              <a:rPr lang="ru-RU" altLang="ru-RU" dirty="0"/>
              <a:t>И</a:t>
            </a:r>
            <a:r>
              <a:rPr lang="ru-RU" altLang="ru-RU" dirty="0" smtClean="0"/>
              <a:t>нтерактивные тренинги, </a:t>
            </a:r>
          </a:p>
          <a:p>
            <a:pPr eaLnBrk="1" hangingPunct="1"/>
            <a:r>
              <a:rPr lang="ru-RU" altLang="ru-RU" dirty="0" smtClean="0"/>
              <a:t>Фантомные курсы</a:t>
            </a:r>
          </a:p>
          <a:p>
            <a:pPr eaLnBrk="1" hangingPunct="1"/>
            <a:r>
              <a:rPr lang="ru-RU" altLang="ru-RU" dirty="0" smtClean="0"/>
              <a:t>Выезд на территорию, обучение на «рабочем месте» (9 часов). </a:t>
            </a:r>
          </a:p>
          <a:p>
            <a:endParaRPr lang="ru-RU" altLang="ru-RU" dirty="0" smtClean="0"/>
          </a:p>
        </p:txBody>
      </p:sp>
      <p:sp>
        <p:nvSpPr>
          <p:cNvPr id="76814" name="Oval 15"/>
          <p:cNvSpPr>
            <a:spLocks noChangeArrowheads="1"/>
          </p:cNvSpPr>
          <p:nvPr/>
        </p:nvSpPr>
        <p:spPr bwMode="auto">
          <a:xfrm>
            <a:off x="3707904" y="1654837"/>
            <a:ext cx="5001411" cy="125094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46050"/>
          </a:sp3d>
        </p:spPr>
        <p:txBody>
          <a:bodyPr wrap="none" anchor="ctr"/>
          <a:lstStyle/>
          <a:p>
            <a:pPr eaLnBrk="1" hangingPunct="1">
              <a:defRPr/>
            </a:pPr>
            <a:r>
              <a:rPr lang="ru-RU" sz="2400" b="1" dirty="0">
                <a:solidFill>
                  <a:prstClr val="black"/>
                </a:solidFill>
                <a:latin typeface="Calibri" pitchFamily="34" charset="0"/>
              </a:rPr>
              <a:t>Обучены </a:t>
            </a:r>
            <a:r>
              <a:rPr lang="ru-RU" sz="2400" b="1" dirty="0">
                <a:solidFill>
                  <a:prstClr val="black"/>
                </a:solidFill>
              </a:rPr>
              <a:t>1280</a:t>
            </a:r>
            <a:r>
              <a:rPr lang="ru-RU" sz="2400" b="1" dirty="0">
                <a:solidFill>
                  <a:prstClr val="black"/>
                </a:solidFill>
                <a:latin typeface="Calibri" pitchFamily="34" charset="0"/>
              </a:rPr>
              <a:t> специалистов </a:t>
            </a:r>
          </a:p>
          <a:p>
            <a:pPr eaLnBrk="1" hangingPunct="1">
              <a:defRPr/>
            </a:pPr>
            <a:r>
              <a:rPr lang="ru-RU" sz="2400" b="1" dirty="0">
                <a:solidFill>
                  <a:prstClr val="black"/>
                </a:solidFill>
                <a:latin typeface="Calibri" pitchFamily="34" charset="0"/>
              </a:rPr>
              <a:t>родильных домов области</a:t>
            </a:r>
          </a:p>
        </p:txBody>
      </p:sp>
      <p:sp>
        <p:nvSpPr>
          <p:cNvPr id="2" name="Oval 15"/>
          <p:cNvSpPr>
            <a:spLocks noChangeArrowheads="1"/>
          </p:cNvSpPr>
          <p:nvPr/>
        </p:nvSpPr>
        <p:spPr bwMode="auto">
          <a:xfrm>
            <a:off x="3006629" y="5517232"/>
            <a:ext cx="3633980" cy="105660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46050"/>
          </a:sp3d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FF0000"/>
                </a:solidFill>
                <a:latin typeface="Calibri" pitchFamily="34" charset="0"/>
              </a:rPr>
              <a:t>36 часов</a:t>
            </a:r>
            <a:r>
              <a:rPr lang="ru-RU" sz="2400" b="1" dirty="0">
                <a:solidFill>
                  <a:prstClr val="black"/>
                </a:solidFill>
                <a:latin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709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755650" y="44450"/>
            <a:ext cx="7560766" cy="1584325"/>
          </a:xfrm>
        </p:spPr>
        <p:txBody>
          <a:bodyPr>
            <a:normAutofit/>
          </a:bodyPr>
          <a:lstStyle/>
          <a:p>
            <a:r>
              <a:rPr lang="ru-RU" altLang="ru-RU" sz="3600" b="1" dirty="0" smtClean="0">
                <a:solidFill>
                  <a:srgbClr val="C00000"/>
                </a:solidFill>
              </a:rPr>
              <a:t>Оптимально - выездные тренинги – 9 часов!!!</a:t>
            </a:r>
          </a:p>
        </p:txBody>
      </p:sp>
      <p:sp>
        <p:nvSpPr>
          <p:cNvPr id="16387" name="Rectangle 5"/>
          <p:cNvSpPr>
            <a:spLocks noGrp="1"/>
          </p:cNvSpPr>
          <p:nvPr>
            <p:ph idx="1"/>
          </p:nvPr>
        </p:nvSpPr>
        <p:spPr>
          <a:xfrm>
            <a:off x="457200" y="2249488"/>
            <a:ext cx="5770563" cy="2835275"/>
          </a:xfrm>
        </p:spPr>
        <p:txBody>
          <a:bodyPr/>
          <a:lstStyle/>
          <a:p>
            <a:r>
              <a:rPr lang="ru-RU" altLang="ru-RU" sz="2800" smtClean="0"/>
              <a:t>31 родовспомогательное учреждение</a:t>
            </a:r>
          </a:p>
          <a:p>
            <a:r>
              <a:rPr lang="ru-RU" altLang="ru-RU" sz="2800" smtClean="0"/>
              <a:t>Тренинг на «рабочем месте»,</a:t>
            </a:r>
          </a:p>
          <a:p>
            <a:r>
              <a:rPr lang="ru-RU" altLang="ru-RU" sz="2800" smtClean="0"/>
              <a:t>В реальном обстановке,</a:t>
            </a:r>
          </a:p>
          <a:p>
            <a:r>
              <a:rPr lang="ru-RU" altLang="ru-RU" sz="2800" smtClean="0"/>
              <a:t>В реальном коллективе!!!</a:t>
            </a:r>
          </a:p>
        </p:txBody>
      </p:sp>
      <p:pic>
        <p:nvPicPr>
          <p:cNvPr id="16388" name="Picture 4" descr="img10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325" y="1628775"/>
            <a:ext cx="2747963" cy="4324350"/>
          </a:xfrm>
        </p:spPr>
      </p:pic>
      <p:pic>
        <p:nvPicPr>
          <p:cNvPr id="16389" name="Picture 7" descr="stop-wat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868863"/>
            <a:ext cx="1684338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171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>
          <a:xfrm>
            <a:off x="457200" y="357188"/>
            <a:ext cx="8229600" cy="1285875"/>
          </a:xfrm>
        </p:spPr>
        <p:txBody>
          <a:bodyPr/>
          <a:lstStyle/>
          <a:p>
            <a:r>
              <a:rPr lang="ru-RU" altLang="ru-RU" b="1" dirty="0" smtClean="0"/>
              <a:t>Выездная бригада</a:t>
            </a:r>
          </a:p>
        </p:txBody>
      </p:sp>
      <p:sp>
        <p:nvSpPr>
          <p:cNvPr id="17411" name="Rectangle 5"/>
          <p:cNvSpPr>
            <a:spLocks noGrp="1"/>
          </p:cNvSpPr>
          <p:nvPr>
            <p:ph idx="1"/>
          </p:nvPr>
        </p:nvSpPr>
        <p:spPr>
          <a:xfrm>
            <a:off x="457200" y="1196752"/>
            <a:ext cx="7972425" cy="3168352"/>
          </a:xfrm>
        </p:spPr>
        <p:txBody>
          <a:bodyPr/>
          <a:lstStyle/>
          <a:p>
            <a:pPr algn="ctr"/>
            <a:r>
              <a:rPr lang="ru-RU" altLang="ru-RU" dirty="0" smtClean="0"/>
              <a:t>Акушер-гинеколог</a:t>
            </a:r>
          </a:p>
          <a:p>
            <a:pPr algn="ctr"/>
            <a:r>
              <a:rPr lang="ru-RU" altLang="ru-RU" dirty="0" smtClean="0"/>
              <a:t>Неонатолог</a:t>
            </a:r>
          </a:p>
          <a:p>
            <a:pPr algn="ctr"/>
            <a:r>
              <a:rPr lang="ru-RU" altLang="ru-RU" dirty="0" smtClean="0"/>
              <a:t>Анестезиолог-реаниматолог</a:t>
            </a:r>
          </a:p>
        </p:txBody>
      </p:sp>
      <p:pic>
        <p:nvPicPr>
          <p:cNvPr id="17412" name="Picture 2" descr="https://encrypted-tbn2.gstatic.com/images?q=tbn:ANd9GcTcFccZ84Uz25Ja-ODOwez6dIO_oDfSue2LZswYubVSzTPaNmJ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13" y="3857625"/>
            <a:ext cx="387826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32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1096963"/>
          </a:xfrm>
          <a:solidFill>
            <a:schemeClr val="bg1"/>
          </a:solidFill>
        </p:spPr>
        <p:txBody>
          <a:bodyPr/>
          <a:lstStyle/>
          <a:p>
            <a:r>
              <a:rPr lang="ru-RU" altLang="ru-RU" sz="2400" b="1" smtClean="0"/>
              <a:t>Выездные тренинги г.Белово, Междуреченск, Мыски, Юрга, Новокузнецк и т.д.</a:t>
            </a:r>
          </a:p>
        </p:txBody>
      </p:sp>
      <p:pic>
        <p:nvPicPr>
          <p:cNvPr id="18435" name="Содержимое 3" descr="P1030379 (2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7250" y="1500188"/>
            <a:ext cx="3143250" cy="2357437"/>
          </a:xfrm>
        </p:spPr>
      </p:pic>
      <p:pic>
        <p:nvPicPr>
          <p:cNvPr id="18436" name="Рисунок 4" descr="P1030366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1500188"/>
            <a:ext cx="3214687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Рисунок 5" descr="P1030348 (1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071938"/>
            <a:ext cx="3357563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91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762000" y="548680"/>
            <a:ext cx="7698432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dirty="0" smtClean="0"/>
              <a:t>26 декабря 2013 года </a:t>
            </a:r>
          </a:p>
        </p:txBody>
      </p:sp>
      <p:sp>
        <p:nvSpPr>
          <p:cNvPr id="1945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mtClean="0"/>
              <a:t>Постановление Правительства РФ о создании Федерального симуляционного Центра на базе КемГМА.</a:t>
            </a:r>
          </a:p>
          <a:p>
            <a:endParaRPr lang="ru-RU" altLang="ru-RU" smtClean="0"/>
          </a:p>
        </p:txBody>
      </p:sp>
      <p:sp>
        <p:nvSpPr>
          <p:cNvPr id="19460" name="AutoShape 2" descr="data:image/jpeg;base64,/9j/4AAQSkZJRgABAQAAAQABAAD/2wCEAAkGBxQQEhQUEBQUFBQUFRQUFBUVFxQVFBQVFBQWFxUUFBQYHSggGBolHBYVITEhJSkrLi4uFx8zODMsNygtLisBCgoKDg0OGhAQGywkHCUsLCwsLCwsLCwsLCwsLCwsLCwsLCwsLCwsLCwsLCwsLCwsLCwsLCwsLCwsLCwsLCwsLP/AABEIAMIBAwMBIgACEQEDEQH/xAAbAAACAgMBAAAAAAAAAAAAAAAAAQMEAgUGB//EAEoQAAEEAAMFAwcGCgkEAwAAAAEAAgMRBBIhBRMiMUEGUWEUIzJxgZGhJEJSYrHRBxUzcoKSosHC8CU0Q1NjsrPh8URzo9J0g5P/xAAZAQEBAQEBAQAAAAAAAAAAAAABAAIDBAX/xAAlEQEBAAICAQQCAwEBAAAAAAAAAQIREiExAxNBUSJhgaHwMgT/2gAMAwEAAhEDEQA/APJUIQvouYQhCWQhCFI0JISDQkhSNCSFI0JIUghCFIIQkpBCEIRIQkpBCEkIJJpIISQhCCSEkIIQkskIQkorKEIXUBCEJBoSTSAhCFIIQhQCEIUghCFIIQkpBZMYSQBzJAHrPILFSYe87a55m167CqkaSnxeJdK4vebcQLJs8gANTryAUCEEk0lIJIQgkhCEIkk0kIJJpIJFJNJZQQhCCsoSQuwCaSaQEIQpBNJCQE0k1IISQpGkhCkEIQoBXtiQl+IgaBeaaJtc7uRo/eqIXp+w9nYfDQYSYxu3sjGStcC6w4hpJBuh6uS5er6s9ObreGFy6jy9vIeofYheifhH2DHDCySNgYQRYAAJD/pHnoR8SvO04epM5uLLHjdEhCFtkkIQhEkmkhBJNJBJJNJCCSaSzSSaSaEsIQhdkEIQkGhJCgaEk1IISQkGhK1t8PsgcJceZZY6HMeV+pZyzmPkybalYucBzW+i2Yy3XZ4XHWtLaTopBsyPJIMt6NOp15OOh6LlfWmujxc8mRVX11HiO8LqTgGBhGUUC8jS9csX3q1JhwKoDTJWnLzkiPf/AEeLlo9nSn5ndzLWnUWNCR01XvnZlkLdnYYz5PMwsDgeItdG0hwoHX0HadaC8xcXA0LrSwP+yCrEUb849LLnf1OWt8B6uS4+rl7k1W8Lx7dR+FpjJYwyORpdwu07mlxPt0IXlP4lfrryaXajmRWnPx5+C6iDBPFHK7kP9Fw+2gpGbOe2zl+bIBdHUvsWPFWGWWM1Bld+XIxbGeQ4mgRlrXvLefsKGbJORxLhYy1XLUuu/cF2I2Y/iutcnd0Md6D1FV/xQ4NLSRqIx1NFpcT9q37mTPTlm7HAa4l1nNV66AB+lfoqQ7Obk66POvX0Ca+C6R+zg1pDniidTyq954/WHuUeIw8Qa47wZQ4hxtvC4tc2ieh4hoszKloDs1tEaipMt9fnafBUNo4PdFuthwv2jmusfh4yX8YFOBOrdHuL6b+0NOa1Pa+HIYvU/wCBat4ZW3QrnUFCS7MhJNJZJJJpIpCEIWSsISQuwpoQhICaSEg0JIUjQkhQBXdRRRgMBcAS6Oh1JrM0e3i9y4UrvmMDXRC42kvj0rM53A41fzepvpTlx9bxGsWEb4C8tDiTkkzaH0Y7a88ud6LKKaIte5scjgBECA11uz+jQPOg7Xu9ikwslyPqdzqZOabFVZXkWD1LeQHXmsoAXRS8WLf/AFfk3LJrkJyDu1t/dxLztJoX8NiCQ297CMtEAAAuN/NORoHrCkfPK1gLcOCSwuIc9jS1wdpGSfW434eKGYImNvmsQ7z0pouyuGjuJx6tPJo8R3LHFbLuKMeS5qw5bT5suXiZ5pxvi5WXfV8VJLiZpGuAaIQ24hb304hx4gGg8+Qb3pnEP32QyQZd7lyAuMhAZYaRyD719Sl2hgjvA7d4ai7D8cjuM0TyF8x83vJKyEdYmrwgueqA88fNA0TWknX81SUcLiS6VrTiGP1n822OryfWrQs5HvtVtmYgSD+syTeYe6xFkGkjhvG/WFZa8L6rb4B9zNbv4XcWIG7ZHROWtM1aFnXvtVtkYoSaeVmY+TyP0iyAgSubvR4isuXrltIUcM3NHNrjH+YZ6Qpx4T+S/wAU9fGkHDF8MrDBO4ZIaa92V0ttstDq0I0Dj3rYYQNfHKd7i5PkzT6OV1UeKL/FPd6lBBhWujxPm8a64sPYk0c/zejYtNH/AEvrFRUMRs87uYeTDie05XyaS/WJvgru8FFicORFKN3h23LdPcDG7UcUmujv9lsZ9nAxTjyWQ5jEcjpK3xAHonTJXXvpQ4jBHdTjyZmsjSGvktsuo4nG+Gu7wUELsOTvqZA7ijdQNcj6Umv5TqPUFpe2cOQxcJb+U0ux6Q5H4+0LoJ8GTvwIGOvduDQ8DeVXE43wkdO+gtZ2+iAbCQ1zeKXQmxq4mwfHn6i1a9P/AKVcakU0l3ZJJNJBJJNJZpCEIRsrCEkLqDQkhQZISQlGhJCgaEISidyXpcLqkhGdrc0jBlay8/m3HKXdOV39U9680fyK9fgbUkLd5VvHCxltd5omnO+aOt948Vx9b4axUMHOXOf52Z1RTnSOqqRwBZ3vHJo6gWs4YS6GTTGv4sNzGWTlGeDTl1f45lcwbcxk48W7zE59AD+0cPN1/ajk3wAVjCYLNDLwY53HhdHcMh4YjbDXoj5/iHrgVTyAuiYNzO6pZjTn04WH8Tj1aboDpmHco8bsq4ox5KHZcM5mV8+XJxs8yTm4uV5/q+K2x2UTDGPJp3VLiDldJTmW2QZ3Hq110B0zDuUWP2R5qMeRNdlwpZkfiAwM4ozuCcwvlef6niosdowuMgBZhy0OwxBkfxXepDb0cNMveUGOsV/0Y+UdBc58zyOmkv8ACtjtDAF01iHDHXC8cj6ecrjfDfNvze8kqYYP5UbGCHygUdDP+R5nul/hTA02ANztaZsOSX4kBjIyHHLWmatC2+I9bVfY2KzuA8sEt4eZ2VsOS8szm70HplrJl61a3uzheIDd5gz53FDLEPOHKBw3Xptvj9YUGwZy97W+VxS3BO7JHDkvLM5u9BoUG+gW9TZUGs2dKHxy1iZ5PkgdYZlIHF51gv8AKGuXgFBBG0xYijjn+Yw5OYU8jd6bj/FPzvrFbzY+KEjZPlxlPkW9sQlmUZnjyluvPSsv1fFQ4eRskWIIxWJkHk0Dswblc0GOxLF/iO9IjvpKaF+Da6LEjc4p1tgtryQ6TgHDEa0I+d42op9mXFiR5K85iw5HSEb403kdMlcvYtoImOjxPFjn+aw5NgB9GMV5Pp+UPN31lgzAMdFixucY4FkJLXXmk4BTYKHMfO8VJQm2VmbiQcI94eyE5WyHNOW5PRN8GWvbl8Vrfwk4cNiioPHnZNHctTIczfA8x4ZV0z9ntDcVcGLGaCHNkzZ5KY2mwaek2qNdbWm/CmB5NDRf+Xdwv6W19kfYPCk4eU8yKSaS7AFJCSKgkhCzSEJJoOkyEkLojTWcELnuDWAuceQHgFcGxMR/dH3sH2lW5AoIWybsGc/MH68fT9JLEbDmjbmc1tfnNJ+BVzn2tNcmrLtmyj+zcfVxfYq8jC30gW+sEfamWUEhAQkE/kfUV7kH5ZYBvH0XHhYyo3VBdSH5revroLxGNoJAcaBIBIFkAnUgWL06Wvb8TixvI/Oymi7QNa2N3mW/lBfLUEfWXL1fhqKuzOIy8WPd8mn9IUdZnjzfPzvRv1Q1bjAYPzMg3eNfcuG0e4ZzTIuJhy6MFW/vIeuZ2fitJOPGuvDyinFuY3I40zTSXoD0blXR4Btwv4MW65sOcpkaHmhGM7TQpja4h1yu79eRW34M7mIeSzHjxNtdI0OYCJKe49Q/QADlnHcqe1dnZ42NODEnyXIQ+fJlOZh3BdmBPfn+p4p4oxsgjzwTcJxLsjpiXtzF4JLm+kH5tB80OHKtNRtIskazLh96BhxGA6dwAFsO4cc3FyvN9XxWflOlxeBzTZvJ4Ha4TjfJTjlcT6N82c295KtnBfKs27wf9YDsxI358zWev73p+atKXZps+4idfkxMj5i08DiXcOb5nMd5K22ZonL8mFrfB+8MlyEbvKZOejweEfV9y1AhwMGXEN0wABlxRIiAE5sNNg1+U6yforDYcpdKwGbCOuGbhhYA4lspGZpr0G8iPpKu05ZWu3eEDc8zi5jblp4GVwNem4+l36c1W2VI+N7S9uEawMkDhFHT7c4lmU5dG1zHerpNvsPFF7T8sil+SGS44soFSOHlA09HSsv1VWZjg6OcnH5wMLE/M2PKYrBvEN14s3PL0rxWexsc5rRv5IAd05pyRZRvM1h2jfRrSlK/aDsjhv2FxY1rS2LLlk6yctR9VPQc63GxuZiT5ZPJ5iB1huV0YMY85Drq915iOhoLLB4mJ8WKG9xbvMRWa4x5sUcPqbkPMj6SzxAncH3OSXMa1rg1oyPAAdIBetmzSwwTZWCQPxErs8TWNIaPNvDaMjdeZOqEsAx5ZyH4wfJYLNatAYNYP8X6Y71zP4UnB+Ehyvc/z4prhxaxH38wK8fBdU3GFnObEEmJsY4fReBRlHFzPMrVdqMa6aGNgc8hssbn521mAytAB1o5tfanG6pjx4YGU8opT+g/7lI3ZM55QyfqOH2r1QYAd32lYyYBt6tNV0uvgVrnRt5d+Jp/7p/tofaUHYk/92fez716c3AR2KYRXeLrTqSiXCtGlNv2X66Ryq28lxOGdGcrxRoGrB0PLUKFdL25gyysP0mEfqm/4lzS00EJJoKRzqQ19qUxt7visDhx4/BZ9y7a4t52LjzYtn5rz+yfvXpjMMHtJyggFw1HVhIPuLSvP/weRfLBrdRv/hXp2EbUDz9bEn/ySpzu5ti9Vp9h4uHFZ3YeiGUHUxzKL+XMfVKp9pBeHsci6h7Mw/cl+CmKoZzlrjjHPnTT96m7QD5JHpzd9uY/vXP4asazDbTgFNe2t07zp6uDi2mixpz/AGltYDA8NDnUcw3nIhsbg3Kct89XaHwXEytvyr/uMH/kYtjKz+s+rDj4RrOxxdINgwSamKM+ORuvtAVqLslAeULP/wA2n9y0+1hWHxZBI/I+HzAodutI2Pg3WbJk/wBVbmTPF3eC7J4YDWOMf/XH/wCqtu2azMBQ8bLbBrXpzvRcb2sh/pHAt6VhB8QnHAD2hBrlLML9UUiN9rTsm4Blmstizo4XQrU1yRuIqJEkdN9IiUENBdQzUdNO9cR2MhBx+ONf9NiNevpNUfZbC5MHtMkVbYe7W5SParktOzkdCGF+9iLQQHOEoLWknkXXQ071TmxcDWbwyw5Lyl+8GQOqy3NdXyXLYDDVsvEDvxEI+CqYzCn8VloBLvKjoBr+SHRZ51rjHYO2ph2xtkM0QjJID8wLC4cwHBKfa+GbGyV8sYjkzBjzq1xBo0a77XC43D3srDjrvpf4ljttn9F4Eac5v9Ry1yHF3su18LGxkkkrBHICWOyEhwFA1Te+lLjNtYTDxxSSzBrJW54yI5DnaKBNNaSOY5rgu0rP6O2f+ZJ/nath2yg/o/Zh/wAB3+aNW1qOw2ht7CwMikklIZM3eR1FK7M0EWaDbHMc6WWM7QYaFkL5JHhs7N5GRG85mhwskVbfSGhXL9ssN8j2b/8AGI/aZ4o7YYasJs7wwzh+2zx8EXIzF10228O1kTyZSJmPcymi6a4AkgkUeIUqm0+0mGgiincJ3Mnz5AGtLvNuyusFwrXxXK9qm1gdna15qYdP7xiXaWMO2Xs8nvxIvT++8UzY1G/2p2qw7MPFiDHMY5nSNaA1mcGM0cwL6rn1Wuxu3I5sLHJHG9rZpxCM+UOa5o3lkAkVTe/qtVt+EfijA2RpPiR065ioYKGzcPRvLtKvfhSf3rUtWpp1OMhqXD+Mjx/4ZD+5Uu3+HrASeDov9Vq2W25hHJgy7kcTlvlq+GUDU+JCfb/Dn8XynvETh4gSs1WtwYy724/8FLARiR4Qn/V+5dDtCGsXD/2cQP24CtH+ClnFifzIvg6VdHtydkc0L3uDQGzNs+IYf4VnHwL5cR+EKKsp7iPc4Ov/AChcSux7d7Qjly5HA+idPAvH71xbpKTco3IyQo96hZ5Q6SF5PVZtl01WGIAzGu//AJUdrnK6WadV2F2i2LFZnajduHtLmL1CHakXkhcTWbf+wkvP8S8Z7PysjmBkfkAA1IJGpF2B4WfYu7j7RYRuHczMyRzmvAzNkzNc/Nq3QAHiGq1crxY47ybD8FOIbuJgbsygX+gD7Oqu7ZjacNhg40HFlmroFmp+K0nYnHwsjk3fmgSHZOJ/FQF5iL6E0ltjtLhpIYImS26Mta4ZXiiAAdS1Ymcy6nl0ywuN3prNpwRskxDYXGRm9aQ6qLhnBPDenIq2CRvjrruehOlRg18Vqcc9kD5Y3yMc7etfbDnaQXZrDm2DopWbZhuS3jiewjR2obkvp4FGM3j9s5yzLw6TaOJBgxTMudzt21gp15iwEOFc61RtrByv2VgomRvc8BxLQ0kjznXu6rS7S27A6CZrZBmcQQKdZpoHcodp9oopMBh4A8iSLR3pa2Qbuh3n3Lcx8/75Y71Hd9pMBK/aWEc2N5Yw4UOcAaFZSbVfC4CX8eb4xv3e8xBz1w/k5R3+PctLtvtThpNpwSNlBhjdhyXtzZQGBmaxQ5UeioYjtVC3FvxMMmZwdinMBD6Jex4jJGmhJb8eS1rv+RJXR9icDI3FY2R0bw1+Gmykj0iXNIA8VP2e2VOzBY5r43gv3AY0gmxv7Ne+68VpOw/a5rTM2bKGvilDajzSOe6jVsaX5fWa0Vjs5io2YTGh8jQ6STD5Q40SGzNJyi9QBZ0XPH8v7bzxuP8ATZDZ0jMBKwRvD3YiEhtOJNNJPieRVLG4OXyMMDHh5xDnZcpDq3dEkEcj4rLtFio8HhRGZWXM9sseU2S0CieEnLqetLmX7eHkkjXPq3P3VvzSk7qnE9QLIo0Ovci468ibu9NvtLZsrsDDGGOLxJK4tyi61qxWnMKHa+y5n4DCRNjcZGb0ltCxcnXoNCqe0+0UT8K1jZW7y3Ehuax6Na14KrjtvxHCRxNkJe3eX6ROspI1NdNUzx/C+f5b/a+yZpcHgomxPc5jJM7W1bbeK1ojoVs+0uy5ZMHgY2sOaOJ4cHU0jjbob68JXJv7RwOwMcLnuzNa4EAkO+d84tI6jostubZws+DwkMcmsTCwh4cSAXMPGQ3nw9Fr9KSvRtu7NEmCwjC2pI4dDYLbzC2EV17+lcio+18Tn4PCRhkeZsZslzRXEBQJHLS1yO1tv4ObC4SIy3uo3MkGR4p2dpbzHKr1CtbZ21s6ePDxmVj91C9vKUZXOe1wAOTnoPcsX097/wB9OszvU/3yO1uHecHgWDJmaye7cAPyjeR5HktVt6CV2z8E3M3gdifngNFyk1fX7P347d2tg5oYIhIKiEoqpPnyNdpw9a+C18m3cK3CMgDi4sfMTQfWVzw9utdTp0W7uTpzxm7qre2sDJ5BhGZ2flJyTvGBtgWMri7U07UeHgo9nxyDBZSWua3GiSw4OA+T5Trfq+CrbZ2vhX4GCGN3HHJJIG5XGg+LLlLi0a3115KhhNrRRYfIHgkzCTKWv4Rud2XcsvqpOxxdR+F3abWthhaRnDxMR1bQIbenWz7uvTf43a4xmyHSmmue0AtDs2VzXA1ddwv2ryjtbtgYzEOkZnDOTQ9xd6yATwg9wUOH27MyEQB53WYuy61ZFEepPLsTHqOu2FtPyISlpvPlbY+ble4+zR380ud7Q46SR5zOcWhzqsjmRqa/eqr9sZy7MALaGjLnoU67onvJKgxGKa8DV/Mmjq0XforO+tHXe1nYONEMpLoopQ5j21K3O0HKSHNH0gQPetbjcRvHufla3MS7KwBrG2bprRyHgrMU4DmVrRPOxd6UVVmmzuLsrW2ScrbDRfRovkucn5bdrfxk2hQs/wCeqFpzWcVGczgXB1EjM3VprS2n6PcsYcNmvia2ml3Eauvmt73HoFJu/E+4feshCPpfZ96OUdeFtb7s72FxW0mvfht3lY7Ic7i3iDGuNUD0IWnxezn4aWRj3sD4JjE4B2udjnAlgI4mgsOviO9dN2X7ez7MYYcM2F+8kzkyZhlcWtbRdYFU1ut960mPueSSaQszyyPldl1bmkc5zqGY6WdFz5WefDXDd6Q4LEFjeDlrdkcrNaHwVKV7LPO7N+1TnDuoihXsFqDEYYt5uZr0DgSPWBdKx47rWdy4yaTYHCGVzWRMe979Gsa0uc486aANeSNrYXcPMb43xSMoPY9pa4EgEW08tDftW27NzMwc8WIkeHNbm0ikDpOJjm2GcJsFwPpDlzU+2Zxip3YhgAjcaBle0PcQxrePM466fSOlLe5re2OOV605UnwTdqttDAaNZDq7+0j/AHlUcSzLYNX4OafsKdz7ZuNnlA1h0WbmHofFRu093elmPNa2xpYZIfreNGjr3KcYw65Bo0WcxBIFgDXS+Y5BUYgSdPtA+K2WGjjAt+UuHQvAP+Uj4rEy4eHSY81CWUn1eP8AyoA0rbFzKNGr6NfH/wCqhLY7viJ8XNP8KPc2r6S1hey2IlZG+JrZDKHOaxr2mQNa7KXPb80Xprr4KPaHZ7EYdmeaMsbYFkt5nkKtdF2H2myCd7rABiIuh9JvdS23bPtJFPh3x0A4PhLObiWtElu1/OZoe9cb6ufPjJ09uH/k9O+jfUt77+Y81Y0EgE0CRbudC9TQ1NLGlZdKP5b/ALpRlnXT9G/4l6NvBxYQw2Dbg3UcwTyB7h4rN2GDQHZwXZwAANMoF5rJsG9KLfam8jodOmlfCzSxDQeZI6ihevvFLO63qaVxGSUsqvAMrTMXdDQ+OqWleh7eL/2Wts8FPdoyKy0fUv8AX/cUpPzK/W+9WxqImloaQQc1tyuzaAa5gW1qTprYqut6RZVIOun26LMSV8wftfeoIRH4qbCAAhzmteB81xNHTqGkH3FYb36o+P3rEO8FXuKalWX5QBQOnjfP2KoAs3ynuHx+9Jsp/koksOVlrMNCFK3Furp7/wDdCO/pr8fv+m7/ABxH4/qp/jaLv/YWq2dJGwu3sbJLrLmfIAOd6RuBPv6KGVoLiWgAEkgC6AvQCyTXrJK1xjXuVuYMVDpmIsANN39ynGLw/wDh+7/Zc84G0wO9GjzdC6eE/wB37gk7cjnu/YAfsWiZCCrEeCB5V7dR7R1WLlI3N34S4yWEjhZZsa10BFj2iwt12N2bDPjsOyWJjo3F+eLVznZYnuA4deYGg7lzx2fJd8Op5CwNegrkEhh8hzAljh1BII9R5p5z7ZuN+m67V7OEeMxLcPCGMbKQ1mvAKBy0eVX1K0u4f9Ac+4e7mqxI14j7zqsd4ejne8rUc1h0T/oD3D71VkjIItpGvcs96/6TveViXu7z9qWabQR833tTMh7v2R9ye8NXm1v0SOnffJZQYjUZyAOrudewJ6X6KLi5mu7hGvwWG87/ALGqYYkDuJHIi6+NLH8ZO/n/AHRs6nzRG9p5ur9FtKw9wBreAihRYGkeo3RCTNonwP6qwdtQ/Rb7QFi7rc4yeSkjOUOzDWxWt/ZSrtk9fvV2GYPrNTa1PCar1AFStxEHUFvjkH7lS03GdWVQMpHU+8oMx7z7ythI6AePiGmlFI+CjVXRrQjXomUXHXzFPfHvPvKxMp7z7yrfmdNdevNBZD9IfFaZ437Ui8+PvKxLleLIfpf5li1kR5OHtJH2pZ41TYyzQ696xKumBostcD3arGPDNcBrqVDjVJJX/Ih3/wDCwOCUuNUyhWjg/FYnCpGqroU3k57/AIIUOzzFGb1e5XPJB4rA4TxK3wpVs3gPimJP5sqc4PxWJwh7wjjUj3p73e+1kMQe8+5qRwzu5YiE9QUXH9LdS+VO+l8K+xYF186PrzLGSMitCsCjWjcrUucdw9h+9PMO4+8fcoE0aG6l07ne5LTx9yiTBPinS2z07x8fuRlHeFjnPeUxIR/wFLZ5fV7wsSHdPgU956vcEs/gPipNhs18cjgMYZsoAAMUbHv58rc5tdddVjj4Iw87oPDOm9y5/bl0CpBw+j8Ssg/84e3/AGWbj3tqZdMt0Fm3C31Ki3n1ne0A/vWQl8Wn1iv3KuNMynyvxwOrXX1odhvqj+fYqIxDuhHsr96kGLk8P59q5+3k6+5j8oJw5p0FeofeE8IWOdUxc1v0msDyP0czftUpxLzzHwKwM57j/PsW5ueY5XjvezxeGjDvNPc9v0nMEZ/VzO+1QCOuRUhlHj8FiXjx9w+9PY6+ERjSIUlg9fesS3xHx+5LKxihFY3L5Xd4kaxleoh5zde5RtkAPFm9hH2qHd+r3/er+xhFvmeUgiHUSZHAOrKaIJa+jdfNPs5q0ZVSSTXhLq8eaxMrh1+wrddo8NhWuZ5A6R7SDvBIS6jeleZj6eBWjcw91e9Sy3tlvnd6FJFLGAA6MuPfnIv2UhQ22qaSF3bFLEhNCYzWCYQhbZNMtQhFKExjuHuCpsaNdOqaFxyCApJoWESAmhSAQhCkAmhCkQQhCkYRSEILEoDz3lNCgzY89596ssF80IW54IkjHcPcqrwhCKGCYQhZJFF1yQhQGc95TQhK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>
              <a:solidFill>
                <a:srgbClr val="003366"/>
              </a:solidFill>
            </a:endParaRPr>
          </a:p>
        </p:txBody>
      </p:sp>
      <p:pic>
        <p:nvPicPr>
          <p:cNvPr id="19461" name="Picture 4" descr="Правительство РФ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13" y="3644900"/>
            <a:ext cx="3105150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87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1403648" y="548679"/>
            <a:ext cx="7283152" cy="749129"/>
          </a:xfrm>
          <a:noFill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altLang="ru-RU" dirty="0" smtClean="0"/>
              <a:t>4 </a:t>
            </a:r>
            <a:r>
              <a:rPr lang="ru-RU" altLang="ru-RU" dirty="0" err="1" smtClean="0"/>
              <a:t>тренинговых</a:t>
            </a:r>
            <a:r>
              <a:rPr lang="ru-RU" altLang="ru-RU" dirty="0" smtClean="0"/>
              <a:t> класса</a:t>
            </a:r>
          </a:p>
        </p:txBody>
      </p:sp>
      <p:sp>
        <p:nvSpPr>
          <p:cNvPr id="20483" name="Объект 2"/>
          <p:cNvSpPr>
            <a:spLocks noGrp="1"/>
          </p:cNvSpPr>
          <p:nvPr>
            <p:ph idx="1"/>
          </p:nvPr>
        </p:nvSpPr>
        <p:spPr>
          <a:xfrm>
            <a:off x="1259632" y="1600201"/>
            <a:ext cx="6265118" cy="2332856"/>
          </a:xfrm>
        </p:spPr>
        <p:txBody>
          <a:bodyPr/>
          <a:lstStyle/>
          <a:p>
            <a:r>
              <a:rPr lang="ru-RU" altLang="ru-RU" dirty="0" smtClean="0"/>
              <a:t>Акушерство</a:t>
            </a:r>
          </a:p>
          <a:p>
            <a:r>
              <a:rPr lang="ru-RU" altLang="ru-RU" dirty="0" err="1" smtClean="0"/>
              <a:t>Неонаталогия</a:t>
            </a:r>
            <a:endParaRPr lang="ru-RU" altLang="ru-RU" dirty="0" smtClean="0"/>
          </a:p>
          <a:p>
            <a:r>
              <a:rPr lang="ru-RU" altLang="ru-RU" dirty="0" smtClean="0"/>
              <a:t>Анестезиология и реанимация</a:t>
            </a:r>
          </a:p>
          <a:p>
            <a:r>
              <a:rPr lang="ru-RU" altLang="ru-RU" dirty="0" smtClean="0"/>
              <a:t>Эндоскопическая хирургия</a:t>
            </a:r>
          </a:p>
        </p:txBody>
      </p:sp>
      <p:pic>
        <p:nvPicPr>
          <p:cNvPr id="20484" name="Picture 2" descr="https://encrypted-tbn1.gstatic.com/images?q=tbn:ANd9GcQW2AQ-ofm7kIaoW0g_ZOfEJoOBu8uZoPoGTWoUkYgF41fk2_ohj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773238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 descr="http://news.headline.kz/img/show/big/64156/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292600"/>
            <a:ext cx="38830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http://ktovmedicine.ru/img/images/karagandinskiy-gosudarstvennyy-medicinskiy-universitet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235450"/>
            <a:ext cx="3527425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19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936625"/>
          </a:xfrm>
          <a:solidFill>
            <a:schemeClr val="bg1"/>
          </a:solidFill>
        </p:spPr>
        <p:txBody>
          <a:bodyPr/>
          <a:lstStyle/>
          <a:p>
            <a:r>
              <a:rPr lang="ru-RU" altLang="ru-RU" sz="3200" b="1" smtClean="0"/>
              <a:t>Открытие центра 28 января 2015 года</a:t>
            </a:r>
          </a:p>
        </p:txBody>
      </p:sp>
      <p:pic>
        <p:nvPicPr>
          <p:cNvPr id="21507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439863"/>
            <a:ext cx="4343400" cy="3257550"/>
          </a:xfrm>
        </p:spPr>
      </p:pic>
      <p:pic>
        <p:nvPicPr>
          <p:cNvPr id="5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437954"/>
            <a:ext cx="4968801" cy="328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522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42" y="3822476"/>
            <a:ext cx="3478218" cy="2524173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34" y="609600"/>
            <a:ext cx="3453865" cy="25913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073786"/>
            <a:ext cx="2614613" cy="34861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038600" y="457200"/>
            <a:ext cx="4724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prstClr val="black"/>
                </a:solidFill>
              </a:rPr>
              <a:t>Анестезиологический  </a:t>
            </a:r>
            <a:r>
              <a:rPr lang="ru-RU" sz="3600" b="1" dirty="0">
                <a:solidFill>
                  <a:prstClr val="black"/>
                </a:solidFill>
              </a:rPr>
              <a:t>класс</a:t>
            </a:r>
          </a:p>
        </p:txBody>
      </p:sp>
    </p:spTree>
    <p:extLst>
      <p:ext uri="{BB962C8B-B14F-4D97-AF65-F5344CB8AC3E}">
        <p14:creationId xmlns:p14="http://schemas.microsoft.com/office/powerpoint/2010/main" val="206347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Неонатальный класс</a:t>
            </a:r>
            <a:endParaRPr lang="ru-RU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3771900" cy="251460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00370"/>
            <a:ext cx="3809999" cy="25334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766" y="3965608"/>
            <a:ext cx="3823234" cy="27399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62400"/>
            <a:ext cx="37719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1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4572000"/>
            <a:ext cx="8136904" cy="1600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Различия в  структуре МС в СФО (2014) и РФ (2013)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(+)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Основная доля – непредотвратимые причины (эмболия, ЭГЗ)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Отсутствие п/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род.кровотечений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и п/род. сепсиса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Меньше доля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преэклампсии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(7%)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(-)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Больше доля внебольничного аборта (14%)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447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Родовой блок</a:t>
            </a:r>
            <a:endParaRPr lang="ru-RU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97" y="1219200"/>
            <a:ext cx="2287753" cy="342900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36935" y="3563673"/>
            <a:ext cx="3779838" cy="25198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425" y="2209800"/>
            <a:ext cx="26289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5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Эндоскопический класс</a:t>
            </a:r>
            <a:endParaRPr lang="ru-RU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6142" y="4296450"/>
            <a:ext cx="3149600" cy="23622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142" y="1586661"/>
            <a:ext cx="3149600" cy="2362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343400"/>
            <a:ext cx="3137800" cy="23533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94610"/>
            <a:ext cx="3137800" cy="23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4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360363"/>
            <a:ext cx="8496943" cy="900112"/>
          </a:xfrm>
        </p:spPr>
        <p:txBody>
          <a:bodyPr tIns="111600">
            <a:normAutofit/>
          </a:bodyPr>
          <a:lstStyle/>
          <a:p>
            <a:pPr algn="ctr" eaLnBrk="1" fontAlgn="auto" hangingPunct="1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 err="1" smtClean="0">
                <a:solidFill>
                  <a:srgbClr val="C00000"/>
                </a:solidFill>
                <a:effectLst/>
              </a:rPr>
              <a:t>Симуляционные</a:t>
            </a:r>
            <a:r>
              <a:rPr lang="ru-RU" b="1" dirty="0" smtClean="0">
                <a:solidFill>
                  <a:srgbClr val="C00000"/>
                </a:solidFill>
                <a:effectLst/>
              </a:rPr>
              <a:t> центры СФО</a:t>
            </a:r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87480" rIns="90000" bIns="45000"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-18256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lnSpc>
                <a:spcPct val="88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altLang="ru-RU" sz="28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Томск</a:t>
            </a:r>
            <a:endParaRPr lang="ru-RU" altLang="ru-RU" sz="2800" b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 eaLnBrk="1" hangingPunct="1">
              <a:lnSpc>
                <a:spcPct val="88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altLang="ru-RU" sz="28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Кемерово</a:t>
            </a:r>
            <a:endParaRPr lang="ru-RU" altLang="ru-RU" sz="2800" b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 eaLnBrk="1" hangingPunct="1">
              <a:lnSpc>
                <a:spcPct val="88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altLang="ru-RU" sz="28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Чита</a:t>
            </a:r>
            <a:endParaRPr lang="ru-RU" altLang="ru-RU" sz="28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53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569" y="2387600"/>
            <a:ext cx="1849438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292600"/>
            <a:ext cx="291147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13" y="4235450"/>
            <a:ext cx="2644775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4652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8915400" cy="1199728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effectLst/>
              </a:rPr>
              <a:t>Процент обученных в </a:t>
            </a:r>
            <a:r>
              <a:rPr lang="ru-RU" b="1" dirty="0" err="1">
                <a:solidFill>
                  <a:srgbClr val="C00000"/>
                </a:solidFill>
                <a:effectLst/>
              </a:rPr>
              <a:t>симуляционных</a:t>
            </a:r>
            <a:r>
              <a:rPr lang="ru-RU" b="1" dirty="0">
                <a:solidFill>
                  <a:srgbClr val="C00000"/>
                </a:solidFill>
                <a:effectLst/>
              </a:rPr>
              <a:t> центрах сотрудников ПЦ в субъектах </a:t>
            </a:r>
            <a:r>
              <a:rPr lang="ru-RU" b="1" dirty="0" smtClean="0">
                <a:solidFill>
                  <a:srgbClr val="C00000"/>
                </a:solidFill>
                <a:effectLst/>
              </a:rPr>
              <a:t>СФО – 39,5%</a:t>
            </a:r>
            <a:r>
              <a:rPr lang="ru-RU" b="1" dirty="0">
                <a:solidFill>
                  <a:srgbClr val="C00000"/>
                </a:solidFill>
                <a:effectLst/>
              </a:rPr>
              <a:t/>
            </a:r>
            <a:br>
              <a:rPr lang="ru-RU" b="1" dirty="0">
                <a:solidFill>
                  <a:srgbClr val="C00000"/>
                </a:solidFill>
                <a:effectLst/>
              </a:rPr>
            </a:br>
            <a:endParaRPr lang="ru-RU" b="1" dirty="0">
              <a:solidFill>
                <a:srgbClr val="C00000"/>
              </a:solidFill>
              <a:effectLst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/>
          </p:nvPr>
        </p:nvGraphicFramePr>
        <p:xfrm>
          <a:off x="107504" y="1628800"/>
          <a:ext cx="8712968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Овал 3"/>
          <p:cNvSpPr/>
          <p:nvPr/>
        </p:nvSpPr>
        <p:spPr>
          <a:xfrm rot="16200000">
            <a:off x="-381136" y="3341576"/>
            <a:ext cx="3281535" cy="1008112"/>
          </a:xfrm>
          <a:prstGeom prst="ellipse">
            <a:avLst/>
          </a:prstGeom>
          <a:noFill/>
          <a:ln w="41275">
            <a:solidFill>
              <a:srgbClr val="C00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31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1340768"/>
            <a:ext cx="7543800" cy="275439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нужно для того, чтобы женщины не умирали</a:t>
            </a:r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95167"/>
            <a:ext cx="2762892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18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>
            <p:extLst/>
          </p:nvPr>
        </p:nvGraphicFramePr>
        <p:xfrm>
          <a:off x="323528" y="404664"/>
          <a:ext cx="8280920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730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620" y="1051235"/>
            <a:ext cx="6840759" cy="54616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7584" y="319098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34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83568" y="836712"/>
            <a:ext cx="7848872" cy="12241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Уровень оказания помощи в случаях МС</a:t>
            </a:r>
            <a:endParaRPr lang="ru-RU" dirty="0"/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5203004"/>
              </p:ext>
            </p:extLst>
          </p:nvPr>
        </p:nvGraphicFramePr>
        <p:xfrm>
          <a:off x="0" y="2205038"/>
          <a:ext cx="9144000" cy="4320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761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83568" y="836712"/>
            <a:ext cx="7848872" cy="1224136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Предотвратимость</a:t>
            </a:r>
            <a:r>
              <a:rPr lang="ru-RU" dirty="0" smtClean="0"/>
              <a:t> случаев МС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9851374"/>
              </p:ext>
            </p:extLst>
          </p:nvPr>
        </p:nvGraphicFramePr>
        <p:xfrm>
          <a:off x="755576" y="2060848"/>
          <a:ext cx="7632848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3422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8277</TotalTime>
  <Words>2261</Words>
  <Application>Microsoft Office PowerPoint</Application>
  <PresentationFormat>Экран (4:3)</PresentationFormat>
  <Paragraphs>420</Paragraphs>
  <Slides>76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76</vt:i4>
      </vt:variant>
    </vt:vector>
  </HeadingPairs>
  <TitlesOfParts>
    <vt:vector size="78" baseType="lpstr">
      <vt:lpstr>NewsPrint</vt:lpstr>
      <vt:lpstr>Office Theme</vt:lpstr>
      <vt:lpstr>Материнская смертность и «near miss» в СФО</vt:lpstr>
      <vt:lpstr>Презентация PowerPoint</vt:lpstr>
      <vt:lpstr>МС в СФО (2014г) – 14,9</vt:lpstr>
      <vt:lpstr>Субъекты с показателями МС выше среднего и ростом МС в СФО (14,9)</vt:lpstr>
      <vt:lpstr>Причины МС в СФО (2014)</vt:lpstr>
      <vt:lpstr>Презентация PowerPoint</vt:lpstr>
      <vt:lpstr>Различия в  структуре МС в СФО (2014) и РФ (2013)</vt:lpstr>
      <vt:lpstr>Уровень оказания помощи в случаях МС</vt:lpstr>
      <vt:lpstr>Предотвратимость случаев МС</vt:lpstr>
      <vt:lpstr>Материнская смертность в Кемеровской области</vt:lpstr>
      <vt:lpstr>Количество акушеров-гинекологов в Кемеровской области</vt:lpstr>
      <vt:lpstr>Количество акушерок в Кемеровской области</vt:lpstr>
      <vt:lpstr>Обеспеченность на 10 000 женского населения</vt:lpstr>
      <vt:lpstr>Поздняя материнская смертность в СФО (2014)</vt:lpstr>
      <vt:lpstr> -  Увеличение среднего возраста беременных  -    Ухудшение общего здоровья беременных   …….У беременной женщины есть не только беременная матка, но и другие органы</vt:lpstr>
      <vt:lpstr>«Near miss» («едва не умершие») женщины</vt:lpstr>
      <vt:lpstr>«Near miss»  («едва не погибшие») женщины</vt:lpstr>
      <vt:lpstr>Презентация PowerPoint</vt:lpstr>
      <vt:lpstr>Презентация PowerPoint</vt:lpstr>
      <vt:lpstr>Презентация PowerPoint</vt:lpstr>
      <vt:lpstr>Near miss\материнская смертность в СФО</vt:lpstr>
      <vt:lpstr>Презентация PowerPoint</vt:lpstr>
      <vt:lpstr>Отличие структуры МС и критических состояний в СФО  в 2014г</vt:lpstr>
      <vt:lpstr>Материнские потери: что определяет исход?</vt:lpstr>
      <vt:lpstr>Время года рождения погибших женщин и «едва не погибших»</vt:lpstr>
      <vt:lpstr>Одинокие</vt:lpstr>
      <vt:lpstr>Алкогольная зависимость</vt:lpstr>
      <vt:lpstr>Группа крови у погибших и  «едва не погибших»</vt:lpstr>
      <vt:lpstr>Клинические особенности, %</vt:lpstr>
      <vt:lpstr>Клинические особенности, %</vt:lpstr>
      <vt:lpstr>Гинекологические невоспалительные заболевания, %</vt:lpstr>
      <vt:lpstr>Сезон возникновения кровотечения</vt:lpstr>
      <vt:lpstr>Уровень оказания помощи</vt:lpstr>
      <vt:lpstr>Основные проблемы оказания  помощи</vt:lpstr>
      <vt:lpstr>Основные проблемы оказания  помощи при кровотечениях</vt:lpstr>
      <vt:lpstr>Отслойка плаценты</vt:lpstr>
      <vt:lpstr>Время от поступления в стационар с отслойкой плаценты до оперативного вмешательства 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проблемы</vt:lpstr>
      <vt:lpstr>Проблемы оказания помощи при преэклампсии</vt:lpstr>
      <vt:lpstr>Презентация PowerPoint</vt:lpstr>
      <vt:lpstr>Презентация PowerPoint</vt:lpstr>
      <vt:lpstr>Презентация PowerPoint</vt:lpstr>
      <vt:lpstr>   </vt:lpstr>
      <vt:lpstr>Презентация PowerPoint</vt:lpstr>
      <vt:lpstr>Презентация PowerPoint</vt:lpstr>
      <vt:lpstr>Работа в команде</vt:lpstr>
      <vt:lpstr>Работа в команде</vt:lpstr>
      <vt:lpstr>Работа в команде</vt:lpstr>
      <vt:lpstr>Документы, регулирующие медицинскую деятельность</vt:lpstr>
      <vt:lpstr>Чек-лист</vt:lpstr>
      <vt:lpstr>Хирургический чек-лист (клиника Тюбингенского университета, Германия)</vt:lpstr>
      <vt:lpstr>Алгоритм действия персонала при кровотечении</vt:lpstr>
      <vt:lpstr>Тренинги и симуляции</vt:lpstr>
      <vt:lpstr>Презентация PowerPoint</vt:lpstr>
      <vt:lpstr>2011 год    Администрацией Кемеровской области выделено  5 млн рублей из бюджета области для дооборудования Ресурсного центра.</vt:lpstr>
      <vt:lpstr>Презентация PowerPoint</vt:lpstr>
      <vt:lpstr>Основные формы работы Ресурсного центра</vt:lpstr>
      <vt:lpstr>Оптимально - выездные тренинги – 9 часов!!!</vt:lpstr>
      <vt:lpstr>Выездная бригада</vt:lpstr>
      <vt:lpstr>Выездные тренинги г.Белово, Междуреченск, Мыски, Юрга, Новокузнецк и т.д.</vt:lpstr>
      <vt:lpstr>26 декабря 2013 года </vt:lpstr>
      <vt:lpstr>4 тренинговых класса</vt:lpstr>
      <vt:lpstr>Открытие центра 28 января 2015 года</vt:lpstr>
      <vt:lpstr>Презентация PowerPoint</vt:lpstr>
      <vt:lpstr>Неонатальный класс</vt:lpstr>
      <vt:lpstr>Родовой блок</vt:lpstr>
      <vt:lpstr>Эндоскопический класс</vt:lpstr>
      <vt:lpstr>Симуляционные центры СФО</vt:lpstr>
      <vt:lpstr>Процент обученных в симуляционных центрах сотрудников ПЦ в субъектах СФО – 39,5% </vt:lpstr>
      <vt:lpstr>Презентация PowerPoint</vt:lpstr>
      <vt:lpstr>Презентация PowerPoint</vt:lpstr>
      <vt:lpstr>Презентация PowerPoint</vt:lpstr>
    </vt:vector>
  </TitlesOfParts>
  <Company>ГБОУ ВПО КемГМА Минздрава России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Акушерские кровотечения: материнская смертность и "near miss" , что определяет исход?</dc:title>
  <dc:creator>Артымук Н. В.</dc:creator>
  <cp:lastModifiedBy>Греческий зал</cp:lastModifiedBy>
  <cp:revision>135</cp:revision>
  <dcterms:created xsi:type="dcterms:W3CDTF">2014-03-14T06:41:17Z</dcterms:created>
  <dcterms:modified xsi:type="dcterms:W3CDTF">2015-05-14T02:42:21Z</dcterms:modified>
</cp:coreProperties>
</file>