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256" r:id="rId2"/>
    <p:sldId id="257" r:id="rId3"/>
    <p:sldId id="359" r:id="rId4"/>
    <p:sldId id="278" r:id="rId5"/>
    <p:sldId id="259" r:id="rId6"/>
    <p:sldId id="274" r:id="rId7"/>
    <p:sldId id="380" r:id="rId8"/>
    <p:sldId id="262" r:id="rId9"/>
    <p:sldId id="263" r:id="rId10"/>
    <p:sldId id="264" r:id="rId11"/>
    <p:sldId id="265" r:id="rId12"/>
    <p:sldId id="381" r:id="rId13"/>
    <p:sldId id="417" r:id="rId14"/>
    <p:sldId id="384" r:id="rId15"/>
    <p:sldId id="269" r:id="rId16"/>
    <p:sldId id="418" r:id="rId17"/>
    <p:sldId id="458" r:id="rId18"/>
    <p:sldId id="475" r:id="rId19"/>
    <p:sldId id="476" r:id="rId20"/>
    <p:sldId id="463" r:id="rId21"/>
    <p:sldId id="449" r:id="rId22"/>
    <p:sldId id="450" r:id="rId23"/>
    <p:sldId id="437" r:id="rId24"/>
    <p:sldId id="477" r:id="rId25"/>
    <p:sldId id="438" r:id="rId26"/>
    <p:sldId id="439" r:id="rId27"/>
    <p:sldId id="440" r:id="rId28"/>
    <p:sldId id="393" r:id="rId29"/>
    <p:sldId id="434" r:id="rId30"/>
    <p:sldId id="394" r:id="rId31"/>
    <p:sldId id="422" r:id="rId32"/>
    <p:sldId id="423" r:id="rId33"/>
    <p:sldId id="465" r:id="rId34"/>
    <p:sldId id="466" r:id="rId35"/>
    <p:sldId id="467" r:id="rId36"/>
    <p:sldId id="468" r:id="rId37"/>
    <p:sldId id="470" r:id="rId38"/>
    <p:sldId id="472" r:id="rId39"/>
    <p:sldId id="471" r:id="rId40"/>
    <p:sldId id="473" r:id="rId41"/>
    <p:sldId id="399" r:id="rId42"/>
    <p:sldId id="444" r:id="rId43"/>
    <p:sldId id="401" r:id="rId44"/>
    <p:sldId id="462" r:id="rId45"/>
    <p:sldId id="426" r:id="rId46"/>
    <p:sldId id="405" r:id="rId47"/>
    <p:sldId id="406" r:id="rId48"/>
    <p:sldId id="427" r:id="rId49"/>
    <p:sldId id="428" r:id="rId50"/>
    <p:sldId id="407" r:id="rId51"/>
    <p:sldId id="408" r:id="rId52"/>
    <p:sldId id="446" r:id="rId53"/>
    <p:sldId id="410" r:id="rId54"/>
    <p:sldId id="411" r:id="rId55"/>
    <p:sldId id="474" r:id="rId56"/>
    <p:sldId id="413" r:id="rId57"/>
    <p:sldId id="429" r:id="rId58"/>
    <p:sldId id="445" r:id="rId59"/>
    <p:sldId id="441" r:id="rId60"/>
    <p:sldId id="414" r:id="rId61"/>
    <p:sldId id="415" r:id="rId62"/>
    <p:sldId id="416" r:id="rId63"/>
    <p:sldId id="362" r:id="rId64"/>
    <p:sldId id="318" r:id="rId65"/>
    <p:sldId id="378" r:id="rId66"/>
    <p:sldId id="305" r:id="rId67"/>
    <p:sldId id="307" r:id="rId68"/>
    <p:sldId id="308" r:id="rId69"/>
    <p:sldId id="309" r:id="rId70"/>
    <p:sldId id="312" r:id="rId71"/>
    <p:sldId id="313" r:id="rId72"/>
    <p:sldId id="314" r:id="rId73"/>
    <p:sldId id="329" r:id="rId74"/>
    <p:sldId id="315" r:id="rId75"/>
    <p:sldId id="340" r:id="rId76"/>
    <p:sldId id="343" r:id="rId77"/>
    <p:sldId id="344" r:id="rId78"/>
    <p:sldId id="435" r:id="rId79"/>
    <p:sldId id="430" r:id="rId80"/>
    <p:sldId id="431" r:id="rId81"/>
    <p:sldId id="432" r:id="rId82"/>
    <p:sldId id="459" r:id="rId83"/>
    <p:sldId id="460" r:id="rId84"/>
    <p:sldId id="461" r:id="rId8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455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-600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472"/>
    </p:cViewPr>
  </p:sorterViewPr>
  <p:notesViewPr>
    <p:cSldViewPr snapToGrid="0">
      <p:cViewPr varScale="1">
        <p:scale>
          <a:sx n="47" d="100"/>
          <a:sy n="47" d="100"/>
        </p:scale>
        <p:origin x="-2416" y="-5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F3653-041D-44AF-9DF6-854803F297F2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ru-RU" dirty="0" err="1" smtClean="0"/>
              <a:t>енка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7A897-45D8-4B7D-A7BF-6529C3B2E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246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7A897-45D8-4B7D-A7BF-6529C3B2E3B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983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r>
              <a:rPr lang="ru-RU" sz="2800" b="1" i="1" dirty="0" smtClean="0"/>
              <a:t>Практическая </a:t>
            </a:r>
            <a:r>
              <a:rPr lang="ru-RU" sz="2800" b="1" i="1" dirty="0" err="1" smtClean="0"/>
              <a:t>осмолярность</a:t>
            </a:r>
            <a:r>
              <a:rPr lang="ru-RU" sz="2800" b="1" i="1" dirty="0" smtClean="0"/>
              <a:t> </a:t>
            </a:r>
            <a:r>
              <a:rPr lang="ru-RU" sz="2800" b="1" i="1" dirty="0" smtClean="0">
                <a:solidFill>
                  <a:srgbClr val="FFC000"/>
                </a:solidFill>
              </a:rPr>
              <a:t>313</a:t>
            </a:r>
            <a:r>
              <a:rPr lang="ru-RU" sz="2800" b="1" i="1" dirty="0" smtClean="0"/>
              <a:t> ммоль/кг</a:t>
            </a:r>
          </a:p>
          <a:p>
            <a:pPr algn="just">
              <a:defRPr/>
            </a:pPr>
            <a:r>
              <a:rPr lang="ru-RU" sz="2800" b="1" dirty="0" smtClean="0"/>
              <a:t>Теоретическая </a:t>
            </a:r>
            <a:r>
              <a:rPr lang="ru-RU" sz="2800" b="1" dirty="0" err="1" smtClean="0"/>
              <a:t>осмоляльность</a:t>
            </a:r>
            <a:r>
              <a:rPr lang="ru-RU" sz="2800" b="1" dirty="0" smtClean="0"/>
              <a:t> 345,4 ммоль/л</a:t>
            </a:r>
            <a:endParaRPr lang="ru-RU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304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2B18E96E-3134-4680-AA27-03439E3392A6}" type="slidenum">
              <a:rPr lang="ru-RU">
                <a:solidFill>
                  <a:prstClr val="black"/>
                </a:solidFill>
              </a:rPr>
              <a:pPr eaLnBrk="1" hangingPunct="1"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95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51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Превращение янтарной кислоты в организме связано с продукцией энергии необходимой для обеспечения жизнедеятельности. При возрастании нагрузки на любую из систем организма, поддержание ее работ обеспечивается преимущественно за счет окисления янтарной кислоты.</a:t>
            </a:r>
          </a:p>
        </p:txBody>
      </p:sp>
    </p:spTree>
    <p:extLst>
      <p:ext uri="{BB962C8B-B14F-4D97-AF65-F5344CB8AC3E}">
        <p14:creationId xmlns:p14="http://schemas.microsoft.com/office/powerpoint/2010/main" val="777936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Recommended bolus to the patient: 50-100 IU /kg body weight. </a:t>
            </a:r>
          </a:p>
          <a:p>
            <a:r>
              <a:rPr lang="en-US" dirty="0" smtClean="0"/>
              <a:t>Activated Clotting Time (ACT) &gt;180 seconds during treatment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D2E67-582E-49B8-BB74-A84EC149E0C9}" type="slidenum">
              <a:rPr lang="sv-SE" smtClean="0"/>
              <a:pPr/>
              <a:t>46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3049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Standard dialysis </a:t>
            </a:r>
            <a:r>
              <a:rPr lang="en-US" dirty="0" err="1" smtClean="0"/>
              <a:t>luer</a:t>
            </a:r>
            <a:r>
              <a:rPr lang="en-US" dirty="0" smtClean="0"/>
              <a:t>-lock connectors for any blood line and CRRT device/blood pump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D2E67-582E-49B8-BB74-A84EC149E0C9}" type="slidenum">
              <a:rPr lang="sv-SE" smtClean="0"/>
              <a:pPr/>
              <a:t>58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5922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r>
              <a:rPr lang="ru-RU" sz="2800" b="1" i="1" dirty="0" smtClean="0"/>
              <a:t>Практическая </a:t>
            </a:r>
            <a:r>
              <a:rPr lang="ru-RU" sz="2800" b="1" i="1" dirty="0" err="1" smtClean="0"/>
              <a:t>осмолярность</a:t>
            </a:r>
            <a:r>
              <a:rPr lang="ru-RU" sz="2800" b="1" i="1" dirty="0" smtClean="0"/>
              <a:t> </a:t>
            </a:r>
            <a:r>
              <a:rPr lang="ru-RU" sz="2800" b="1" i="1" dirty="0" smtClean="0">
                <a:solidFill>
                  <a:srgbClr val="FFC000"/>
                </a:solidFill>
              </a:rPr>
              <a:t>313</a:t>
            </a:r>
            <a:r>
              <a:rPr lang="ru-RU" sz="2800" b="1" i="1" dirty="0" smtClean="0"/>
              <a:t> ммоль/кг</a:t>
            </a:r>
          </a:p>
          <a:p>
            <a:pPr algn="just">
              <a:defRPr/>
            </a:pPr>
            <a:r>
              <a:rPr lang="ru-RU" sz="2800" b="1" dirty="0" smtClean="0"/>
              <a:t>Теоретическая </a:t>
            </a:r>
            <a:r>
              <a:rPr lang="ru-RU" sz="2800" b="1" dirty="0" err="1" smtClean="0"/>
              <a:t>осмоляльность</a:t>
            </a:r>
            <a:r>
              <a:rPr lang="ru-RU" sz="2800" b="1" dirty="0" smtClean="0"/>
              <a:t> 345,4 ммоль/л</a:t>
            </a:r>
            <a:endParaRPr lang="ru-RU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304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2B18E96E-3134-4680-AA27-03439E3392A6}" type="slidenum">
              <a:rPr lang="ru-RU">
                <a:solidFill>
                  <a:prstClr val="black"/>
                </a:solidFill>
              </a:rPr>
              <a:pPr eaLnBrk="1" hangingPunct="1"/>
              <a:t>68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95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51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Превращение янтарной кислоты в организме связано с продукцией энергии необходимой для обеспечения жизнедеятельности. При возрастании нагрузки на любую из систем организма, поддержание ее работ обеспечивается преимущественно за счет окисления янтарной кислоты.</a:t>
            </a:r>
          </a:p>
        </p:txBody>
      </p:sp>
    </p:spTree>
    <p:extLst>
      <p:ext uri="{BB962C8B-B14F-4D97-AF65-F5344CB8AC3E}">
        <p14:creationId xmlns:p14="http://schemas.microsoft.com/office/powerpoint/2010/main" val="777936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B9A4-2E5A-4B9B-8FDF-77ACC0B7541B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F25B-F7ED-4F34-B844-BE276C40F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55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B9A4-2E5A-4B9B-8FDF-77ACC0B7541B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F25B-F7ED-4F34-B844-BE276C40F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168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B9A4-2E5A-4B9B-8FDF-77ACC0B7541B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F25B-F7ED-4F34-B844-BE276C40F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130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B9A4-2E5A-4B9B-8FDF-77ACC0B7541B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F25B-F7ED-4F34-B844-BE276C40F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58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B9A4-2E5A-4B9B-8FDF-77ACC0B7541B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F25B-F7ED-4F34-B844-BE276C40F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268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B9A4-2E5A-4B9B-8FDF-77ACC0B7541B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F25B-F7ED-4F34-B844-BE276C40F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42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B9A4-2E5A-4B9B-8FDF-77ACC0B7541B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F25B-F7ED-4F34-B844-BE276C40F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04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B9A4-2E5A-4B9B-8FDF-77ACC0B7541B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F25B-F7ED-4F34-B844-BE276C40F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354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B9A4-2E5A-4B9B-8FDF-77ACC0B7541B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F25B-F7ED-4F34-B844-BE276C40F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86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B9A4-2E5A-4B9B-8FDF-77ACC0B7541B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F25B-F7ED-4F34-B844-BE276C40F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25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B9A4-2E5A-4B9B-8FDF-77ACC0B7541B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F25B-F7ED-4F34-B844-BE276C40F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00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9B9A4-2E5A-4B9B-8FDF-77ACC0B7541B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0F25B-F7ED-4F34-B844-BE276C40F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87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emf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Гестационный</a:t>
            </a:r>
            <a:r>
              <a:rPr lang="ru-RU" b="1" dirty="0" smtClean="0"/>
              <a:t> пиелонефрит, осложненный сепсисом. Клинические наблюдения.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Профессор Молчанов И.В., профессор </a:t>
            </a:r>
            <a:r>
              <a:rPr lang="ru-RU" dirty="0" err="1" smtClean="0"/>
              <a:t>Гридчик</a:t>
            </a:r>
            <a:r>
              <a:rPr lang="ru-RU" dirty="0" smtClean="0"/>
              <a:t> И.Е.</a:t>
            </a:r>
          </a:p>
          <a:p>
            <a:r>
              <a:rPr lang="ru-RU" dirty="0" smtClean="0"/>
              <a:t>ГБОУ ДПО РМАПО МЗ России</a:t>
            </a:r>
          </a:p>
          <a:p>
            <a:r>
              <a:rPr lang="ru-RU" dirty="0" smtClean="0"/>
              <a:t>Кафедра анестезиологии и реаниматологии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3142444" y="5683214"/>
            <a:ext cx="5022761" cy="4507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Ростов на Дону 201 5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5" y="4969567"/>
            <a:ext cx="2190750" cy="1819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920" y="4016375"/>
            <a:ext cx="2428875" cy="2667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05" y="323117"/>
            <a:ext cx="136207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83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/>
              <a:t>Острый </a:t>
            </a:r>
            <a:r>
              <a:rPr lang="ru-RU" sz="6600" b="1" dirty="0" err="1" smtClean="0"/>
              <a:t>гестационный</a:t>
            </a:r>
            <a:r>
              <a:rPr lang="ru-RU" sz="6600" b="1" dirty="0" smtClean="0"/>
              <a:t> пиелонефрит - лечение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57631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Лечение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770" y="959005"/>
            <a:ext cx="10515600" cy="5475249"/>
          </a:xfrm>
        </p:spPr>
        <p:txBody>
          <a:bodyPr/>
          <a:lstStyle/>
          <a:p>
            <a:r>
              <a:rPr lang="ru-RU" sz="3600" dirty="0" smtClean="0"/>
              <a:t>Лечебные мероприятия при </a:t>
            </a:r>
            <a:r>
              <a:rPr lang="ru-RU" sz="3600" dirty="0" err="1" smtClean="0"/>
              <a:t>гестационном</a:t>
            </a:r>
            <a:r>
              <a:rPr lang="ru-RU" sz="3600" dirty="0" smtClean="0"/>
              <a:t> пиелонефрите </a:t>
            </a:r>
            <a:r>
              <a:rPr lang="ru-RU" sz="3600" b="1" dirty="0" smtClean="0">
                <a:solidFill>
                  <a:srgbClr val="0070C0"/>
                </a:solidFill>
              </a:rPr>
              <a:t>начинают с восстановления оттока мочи из почечной лоханки</a:t>
            </a:r>
          </a:p>
          <a:p>
            <a:r>
              <a:rPr lang="ru-RU" sz="3600" dirty="0" smtClean="0"/>
              <a:t>Применяют </a:t>
            </a:r>
            <a:r>
              <a:rPr lang="ru-RU" sz="3600" dirty="0"/>
              <a:t>позиционную </a:t>
            </a:r>
            <a:r>
              <a:rPr lang="ru-RU" sz="3600" b="1" dirty="0">
                <a:solidFill>
                  <a:srgbClr val="0070C0"/>
                </a:solidFill>
              </a:rPr>
              <a:t>дренирующую </a:t>
            </a:r>
            <a:r>
              <a:rPr lang="ru-RU" sz="3600" b="1" dirty="0" smtClean="0">
                <a:solidFill>
                  <a:srgbClr val="0070C0"/>
                </a:solidFill>
              </a:rPr>
              <a:t>терапию</a:t>
            </a:r>
          </a:p>
          <a:p>
            <a:r>
              <a:rPr lang="ru-RU" sz="3600" dirty="0" smtClean="0"/>
              <a:t>Одновременно </a:t>
            </a:r>
            <a:r>
              <a:rPr lang="ru-RU" sz="3600" b="1" dirty="0">
                <a:solidFill>
                  <a:srgbClr val="0070C0"/>
                </a:solidFill>
              </a:rPr>
              <a:t>назначают спазмолитические средства</a:t>
            </a:r>
            <a:r>
              <a:rPr lang="ru-RU" sz="3600" dirty="0">
                <a:solidFill>
                  <a:srgbClr val="0070C0"/>
                </a:solidFill>
              </a:rPr>
              <a:t>: </a:t>
            </a:r>
            <a:r>
              <a:rPr lang="ru-RU" sz="3600" dirty="0"/>
              <a:t>баралгин (по 5 мл внутримышечно), </a:t>
            </a:r>
            <a:r>
              <a:rPr lang="ru-RU" sz="3600" dirty="0" err="1"/>
              <a:t>дротаверин</a:t>
            </a:r>
            <a:r>
              <a:rPr lang="ru-RU" sz="3600" dirty="0"/>
              <a:t> (по 2 мл внутримышечно), папаверин (по 2 мл 2% раствора внутримышечно</a:t>
            </a:r>
            <a:r>
              <a:rPr lang="ru-RU" dirty="0" smtClean="0"/>
              <a:t>).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endParaRPr lang="ru-RU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9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3206" y="1150161"/>
            <a:ext cx="1143682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На фоне восстановленного оттока мочи из почки проводят </a:t>
            </a:r>
            <a:r>
              <a:rPr lang="ru-RU" sz="4000" b="1" dirty="0">
                <a:solidFill>
                  <a:srgbClr val="FF00FF"/>
                </a:solidFill>
              </a:rPr>
              <a:t>консервативное</a:t>
            </a:r>
            <a:r>
              <a:rPr lang="ru-RU" sz="4000" dirty="0"/>
              <a:t> </a:t>
            </a:r>
            <a:r>
              <a:rPr lang="ru-RU" sz="4000" dirty="0" smtClean="0"/>
              <a:t>лечение </a:t>
            </a:r>
            <a:r>
              <a:rPr lang="ru-RU" sz="4000" dirty="0" err="1" smtClean="0"/>
              <a:t>гестационного</a:t>
            </a:r>
            <a:r>
              <a:rPr lang="ru-RU" sz="4000" dirty="0" smtClean="0"/>
              <a:t>  пиелонефрита, </a:t>
            </a:r>
            <a:r>
              <a:rPr lang="ru-RU" sz="4000" dirty="0"/>
              <a:t>которое включает </a:t>
            </a:r>
            <a:r>
              <a:rPr lang="ru-RU" sz="4000" dirty="0" smtClean="0"/>
              <a:t>--</a:t>
            </a:r>
            <a:r>
              <a:rPr lang="ru-RU" sz="4000" b="1" dirty="0" smtClean="0">
                <a:solidFill>
                  <a:srgbClr val="0070C0"/>
                </a:solidFill>
              </a:rPr>
              <a:t>этиологическую</a:t>
            </a:r>
            <a:r>
              <a:rPr lang="ru-RU" sz="4000" dirty="0" smtClean="0"/>
              <a:t> </a:t>
            </a:r>
            <a:r>
              <a:rPr lang="ru-RU" sz="4000" dirty="0"/>
              <a:t>(антибактериальную) и </a:t>
            </a:r>
            <a:r>
              <a:rPr lang="ru-RU" sz="4000" b="1" dirty="0">
                <a:solidFill>
                  <a:srgbClr val="0070C0"/>
                </a:solidFill>
              </a:rPr>
              <a:t>патогенетическую терапию</a:t>
            </a:r>
            <a:r>
              <a:rPr lang="ru-RU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157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173" y="118942"/>
            <a:ext cx="10515600" cy="783736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Консервативная терапия </a:t>
            </a:r>
            <a:endParaRPr lang="ru-RU" sz="4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9110" y="766763"/>
            <a:ext cx="5157787" cy="428991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Патогенетическая терапия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496" y="1168643"/>
            <a:ext cx="5157787" cy="5114925"/>
          </a:xfrm>
        </p:spPr>
        <p:txBody>
          <a:bodyPr/>
          <a:lstStyle/>
          <a:p>
            <a:r>
              <a:rPr lang="ru-RU" dirty="0"/>
              <a:t>НПВС, </a:t>
            </a:r>
            <a:endParaRPr lang="ru-RU" dirty="0" smtClean="0"/>
          </a:p>
          <a:p>
            <a:r>
              <a:rPr lang="ru-RU" dirty="0" err="1" smtClean="0"/>
              <a:t>ангиопротекторы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err="1"/>
              <a:t>салуретики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инфузионно-трансфузионная</a:t>
            </a:r>
            <a:r>
              <a:rPr lang="ru-RU" dirty="0" smtClean="0"/>
              <a:t> </a:t>
            </a:r>
            <a:r>
              <a:rPr lang="ru-RU" dirty="0" err="1"/>
              <a:t>терпия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экстракорпоральные </a:t>
            </a:r>
            <a:r>
              <a:rPr lang="ru-RU" b="1" dirty="0">
                <a:solidFill>
                  <a:srgbClr val="FF0000"/>
                </a:solidFill>
              </a:rPr>
              <a:t>методы </a:t>
            </a:r>
            <a:r>
              <a:rPr lang="ru-RU" b="1" dirty="0" err="1">
                <a:solidFill>
                  <a:srgbClr val="FF0000"/>
                </a:solidFill>
              </a:rPr>
              <a:t>детоксикации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79124" y="755040"/>
            <a:ext cx="5183188" cy="41726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Этиологическая терапия.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914292" y="1121751"/>
            <a:ext cx="5183188" cy="5396279"/>
          </a:xfrm>
        </p:spPr>
        <p:txBody>
          <a:bodyPr>
            <a:normAutofit/>
          </a:bodyPr>
          <a:lstStyle/>
          <a:p>
            <a:r>
              <a:rPr lang="ru-RU" b="1" dirty="0"/>
              <a:t>Антибактериальная терапия </a:t>
            </a:r>
            <a:r>
              <a:rPr lang="ru-RU" dirty="0"/>
              <a:t>– природные и полусинтетические пенициллины и цефалоспорины, </a:t>
            </a:r>
            <a:r>
              <a:rPr lang="ru-RU" dirty="0" err="1"/>
              <a:t>макролиды</a:t>
            </a:r>
            <a:r>
              <a:rPr lang="ru-RU" dirty="0"/>
              <a:t> (</a:t>
            </a:r>
            <a:r>
              <a:rPr lang="ru-RU" dirty="0" err="1"/>
              <a:t>кларитромицин</a:t>
            </a:r>
            <a:r>
              <a:rPr lang="ru-RU" dirty="0"/>
              <a:t>, </a:t>
            </a:r>
            <a:r>
              <a:rPr lang="ru-RU" dirty="0" err="1"/>
              <a:t>джазамицин</a:t>
            </a:r>
            <a:r>
              <a:rPr lang="ru-RU" dirty="0"/>
              <a:t>, </a:t>
            </a:r>
            <a:r>
              <a:rPr lang="ru-RU" dirty="0" err="1"/>
              <a:t>рокситромицин</a:t>
            </a:r>
            <a:r>
              <a:rPr lang="ru-RU" dirty="0"/>
              <a:t>), </a:t>
            </a:r>
            <a:r>
              <a:rPr lang="ru-RU" dirty="0" err="1"/>
              <a:t>хинолоны</a:t>
            </a:r>
            <a:r>
              <a:rPr lang="ru-RU" dirty="0"/>
              <a:t> (</a:t>
            </a:r>
            <a:r>
              <a:rPr lang="ru-RU" dirty="0" err="1"/>
              <a:t>уротрактин</a:t>
            </a:r>
            <a:r>
              <a:rPr lang="ru-RU" dirty="0"/>
              <a:t>).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FF"/>
                </a:solidFill>
              </a:rPr>
              <a:t>- </a:t>
            </a:r>
            <a:r>
              <a:rPr lang="ru-RU" b="1" dirty="0" err="1">
                <a:solidFill>
                  <a:srgbClr val="FF00FF"/>
                </a:solidFill>
              </a:rPr>
              <a:t>Аминогликизиды</a:t>
            </a:r>
            <a:r>
              <a:rPr lang="ru-RU" b="1" dirty="0">
                <a:solidFill>
                  <a:srgbClr val="FF00FF"/>
                </a:solidFill>
              </a:rPr>
              <a:t> надо вводить с осторожностью!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- Сульфаниламиды не рекомендовано применять в течении всей беременности!!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59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188" y="984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Оперативные методы лечения</a:t>
            </a:r>
            <a:endParaRPr lang="ru-RU" sz="48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77888" y="1320800"/>
            <a:ext cx="5157787" cy="63817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Оперативное лечение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FF00FF"/>
                </a:solidFill>
              </a:rPr>
              <a:t>При отсутствии эффекта </a:t>
            </a:r>
            <a:r>
              <a:rPr lang="ru-RU" dirty="0"/>
              <a:t>от </a:t>
            </a:r>
            <a:r>
              <a:rPr lang="ru-RU" dirty="0" smtClean="0"/>
              <a:t>проводимой </a:t>
            </a:r>
            <a:r>
              <a:rPr lang="ru-RU" b="1" dirty="0" smtClean="0">
                <a:solidFill>
                  <a:srgbClr val="FF00FF"/>
                </a:solidFill>
              </a:rPr>
              <a:t>консервативной </a:t>
            </a:r>
            <a:r>
              <a:rPr lang="ru-RU" dirty="0" smtClean="0"/>
              <a:t> </a:t>
            </a:r>
            <a:r>
              <a:rPr lang="ru-RU" dirty="0"/>
              <a:t>терапии выполняют катетеризацию лоханки, используя для отведения мочи мочеточниковый катетер или </a:t>
            </a:r>
            <a:r>
              <a:rPr lang="ru-RU" dirty="0" err="1"/>
              <a:t>стент</a:t>
            </a:r>
            <a:r>
              <a:rPr lang="ru-RU" dirty="0"/>
              <a:t>. </a:t>
            </a:r>
          </a:p>
          <a:p>
            <a:r>
              <a:rPr lang="ru-RU" b="1" dirty="0">
                <a:solidFill>
                  <a:srgbClr val="0070C0"/>
                </a:solidFill>
              </a:rPr>
              <a:t>Иногда выполняют </a:t>
            </a:r>
            <a:r>
              <a:rPr lang="ru-RU" dirty="0" err="1"/>
              <a:t>чрескожную</a:t>
            </a:r>
            <a:r>
              <a:rPr lang="ru-RU" dirty="0"/>
              <a:t> пункционную или открытую </a:t>
            </a:r>
            <a:r>
              <a:rPr lang="ru-RU" b="1" dirty="0">
                <a:solidFill>
                  <a:srgbClr val="0070C0"/>
                </a:solidFill>
              </a:rPr>
              <a:t>нефростомию</a:t>
            </a:r>
            <a:r>
              <a:rPr lang="ru-RU" sz="2400" b="1" dirty="0">
                <a:solidFill>
                  <a:srgbClr val="0070C0"/>
                </a:solidFill>
              </a:rPr>
              <a:t>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Преимущества </a:t>
            </a:r>
            <a:r>
              <a:rPr lang="ru-RU" sz="2800" dirty="0" err="1"/>
              <a:t>чрескожной</a:t>
            </a:r>
            <a:r>
              <a:rPr lang="ru-RU" sz="2800" dirty="0"/>
              <a:t> пункционной </a:t>
            </a:r>
            <a:r>
              <a:rPr lang="ru-RU" sz="2800" dirty="0" err="1"/>
              <a:t>нефростомии</a:t>
            </a:r>
            <a:r>
              <a:rPr lang="ru-RU" sz="2800" dirty="0"/>
              <a:t> 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lvl="0" fontAlgn="base"/>
            <a:r>
              <a:rPr lang="ru-RU" dirty="0"/>
              <a:t>формируют хорошо контролируемый короткий наружный дренирующий канал;</a:t>
            </a:r>
          </a:p>
          <a:p>
            <a:pPr lvl="0" fontAlgn="base"/>
            <a:r>
              <a:rPr lang="ru-RU" dirty="0"/>
              <a:t>дренирование не сопровождается пузырно-мочеточниковым рефлюксом:</a:t>
            </a:r>
          </a:p>
          <a:p>
            <a:pPr lvl="0" fontAlgn="base"/>
            <a:r>
              <a:rPr lang="ru-RU" dirty="0"/>
              <a:t>уход за дренажем прост, нет необходимости в повторных цистоскопиях для его замены.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68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00" y="127000"/>
            <a:ext cx="10515600" cy="1411891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4551E9"/>
                </a:solidFill>
              </a:rPr>
              <a:t>При гнойно-деструктивных формах </a:t>
            </a:r>
            <a:r>
              <a:rPr lang="ru-RU" sz="3600" b="1" dirty="0" err="1" smtClean="0">
                <a:solidFill>
                  <a:srgbClr val="4551E9"/>
                </a:solidFill>
              </a:rPr>
              <a:t>гестационного</a:t>
            </a:r>
            <a:r>
              <a:rPr lang="ru-RU" sz="3600" b="1" dirty="0" smtClean="0">
                <a:solidFill>
                  <a:srgbClr val="4551E9"/>
                </a:solidFill>
              </a:rPr>
              <a:t> пиелонефрита выполняют:</a:t>
            </a:r>
            <a:endParaRPr lang="ru-RU" sz="3600" b="1" dirty="0">
              <a:solidFill>
                <a:srgbClr val="4551E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14499"/>
            <a:ext cx="10515600" cy="446246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органосохраняющее (</a:t>
            </a:r>
            <a:r>
              <a:rPr lang="ru-RU" dirty="0"/>
              <a:t>нефростомию, </a:t>
            </a:r>
            <a:r>
              <a:rPr lang="ru-RU" dirty="0" err="1"/>
              <a:t>декапсуляцию</a:t>
            </a:r>
            <a:r>
              <a:rPr lang="ru-RU" dirty="0"/>
              <a:t> почки, иссечение карбункулов, вскрытие абсцессов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  <a:r>
              <a:rPr lang="ru-RU" b="1" dirty="0" err="1" smtClean="0"/>
              <a:t>нефрэктомию</a:t>
            </a:r>
            <a:endParaRPr lang="ru-RU" b="1" dirty="0" smtClean="0"/>
          </a:p>
          <a:p>
            <a:endParaRPr lang="ru-RU" dirty="0"/>
          </a:p>
          <a:p>
            <a:endParaRPr lang="ru-RU" dirty="0" smtClean="0"/>
          </a:p>
          <a:p>
            <a:pPr lvl="0" fontAlgn="base"/>
            <a:r>
              <a:rPr lang="ru-RU" dirty="0"/>
              <a:t>длительность атаки пиелонефрита;</a:t>
            </a:r>
          </a:p>
          <a:p>
            <a:pPr lvl="0" fontAlgn="base"/>
            <a:r>
              <a:rPr lang="ru-RU" dirty="0"/>
              <a:t>особенности микрофлоры;</a:t>
            </a:r>
          </a:p>
          <a:p>
            <a:pPr lvl="0" fontAlgn="base"/>
            <a:r>
              <a:rPr lang="ru-RU" dirty="0"/>
              <a:t>степень дилатации чашечно-лоханочной системы;</a:t>
            </a:r>
          </a:p>
          <a:p>
            <a:pPr lvl="0" fontAlgn="base"/>
            <a:r>
              <a:rPr lang="ru-RU" dirty="0"/>
              <a:t>наличие пузырно-мочеточникового рефлюкса;</a:t>
            </a:r>
          </a:p>
          <a:p>
            <a:pPr lvl="0" fontAlgn="base"/>
            <a:r>
              <a:rPr lang="ru-RU" dirty="0"/>
              <a:t>сроки беременности.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99882" y="3229932"/>
            <a:ext cx="7015656" cy="5202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Выбор вида дренирования зависит от:</a:t>
            </a:r>
            <a:endParaRPr lang="ru-RU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477" y="1"/>
            <a:ext cx="10515600" cy="996462"/>
          </a:xfrm>
        </p:spPr>
        <p:txBody>
          <a:bodyPr/>
          <a:lstStyle/>
          <a:p>
            <a:r>
              <a:rPr lang="ru-RU" b="1" dirty="0" smtClean="0"/>
              <a:t>Осложнения </a:t>
            </a:r>
            <a:r>
              <a:rPr lang="ru-RU" b="1" dirty="0" err="1" smtClean="0"/>
              <a:t>гестационного</a:t>
            </a:r>
            <a:r>
              <a:rPr lang="ru-RU" b="1" dirty="0" smtClean="0"/>
              <a:t> пиелонефрита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92" y="876056"/>
            <a:ext cx="11582400" cy="5595082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Преждевременные роды </a:t>
            </a:r>
            <a:r>
              <a:rPr lang="ru-RU" dirty="0"/>
              <a:t>(до 37 недель) – самое частое осложнение, в отсутствие лечения вероятность доходит </a:t>
            </a:r>
            <a:r>
              <a:rPr lang="ru-RU" b="1" dirty="0">
                <a:solidFill>
                  <a:srgbClr val="FF00FF"/>
                </a:solidFill>
              </a:rPr>
              <a:t>до 50%. </a:t>
            </a:r>
            <a:r>
              <a:rPr lang="ru-RU" dirty="0"/>
              <a:t>Лечение антибиотиками снижает риск до 5%;</a:t>
            </a:r>
          </a:p>
          <a:p>
            <a:r>
              <a:rPr lang="ru-RU" dirty="0"/>
              <a:t> Низкая масса новорожденного (менее 2500 г) – 7% вероятность;</a:t>
            </a:r>
          </a:p>
          <a:p>
            <a:r>
              <a:rPr lang="ru-RU" sz="3200" b="1" dirty="0">
                <a:solidFill>
                  <a:srgbClr val="7030A0"/>
                </a:solidFill>
              </a:rPr>
              <a:t>Респираторный </a:t>
            </a:r>
            <a:r>
              <a:rPr lang="ru-RU" sz="3200" b="1" dirty="0" err="1">
                <a:solidFill>
                  <a:srgbClr val="7030A0"/>
                </a:solidFill>
              </a:rPr>
              <a:t>дистресс</a:t>
            </a:r>
            <a:r>
              <a:rPr lang="ru-RU" sz="3200" b="1" dirty="0">
                <a:solidFill>
                  <a:srgbClr val="7030A0"/>
                </a:solidFill>
              </a:rPr>
              <a:t> синдром плода (нарушения дыхания) – до 8%;</a:t>
            </a:r>
          </a:p>
          <a:p>
            <a:r>
              <a:rPr lang="ru-RU" dirty="0"/>
              <a:t>Внутриутробные инфекции плода;</a:t>
            </a:r>
          </a:p>
          <a:p>
            <a:r>
              <a:rPr lang="ru-RU" dirty="0"/>
              <a:t> </a:t>
            </a:r>
            <a:r>
              <a:rPr lang="ru-RU" b="1" dirty="0">
                <a:solidFill>
                  <a:srgbClr val="7030A0"/>
                </a:solidFill>
              </a:rPr>
              <a:t>Почечная недостаточность у матери</a:t>
            </a:r>
            <a:r>
              <a:rPr lang="ru-RU" dirty="0" smtClean="0">
                <a:solidFill>
                  <a:srgbClr val="7030A0"/>
                </a:solidFill>
              </a:rPr>
              <a:t>;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/>
              <a:t>Кроме того, пиелонефрит беременных </a:t>
            </a:r>
            <a:r>
              <a:rPr lang="ru-RU" sz="3200" b="1" dirty="0">
                <a:solidFill>
                  <a:srgbClr val="FF0000"/>
                </a:solidFill>
              </a:rPr>
              <a:t>увеличивает вероятность повышенного давления и </a:t>
            </a:r>
            <a:r>
              <a:rPr lang="ru-RU" sz="3200" b="1" dirty="0" err="1">
                <a:solidFill>
                  <a:srgbClr val="FF0000"/>
                </a:solidFill>
              </a:rPr>
              <a:t>гестоза</a:t>
            </a:r>
            <a:r>
              <a:rPr lang="ru-RU" sz="3200" b="1" dirty="0">
                <a:solidFill>
                  <a:srgbClr val="FF0000"/>
                </a:solidFill>
              </a:rPr>
              <a:t>.</a:t>
            </a:r>
            <a:r>
              <a:rPr lang="ru-RU" dirty="0"/>
              <a:t> </a:t>
            </a:r>
            <a:endParaRPr lang="ru-RU" dirty="0" smtClean="0"/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При </a:t>
            </a:r>
            <a:r>
              <a:rPr lang="ru-RU" sz="3200" b="1" dirty="0">
                <a:solidFill>
                  <a:srgbClr val="0070C0"/>
                </a:solidFill>
              </a:rPr>
              <a:t>правильном своевременном лечении большинства осложнений удается избежать.</a:t>
            </a:r>
          </a:p>
        </p:txBody>
      </p:sp>
    </p:spTree>
    <p:extLst>
      <p:ext uri="{BB962C8B-B14F-4D97-AF65-F5344CB8AC3E}">
        <p14:creationId xmlns:p14="http://schemas.microsoft.com/office/powerpoint/2010/main" val="179214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092" y="515817"/>
            <a:ext cx="10515600" cy="777922"/>
          </a:xfrm>
        </p:spPr>
        <p:txBody>
          <a:bodyPr/>
          <a:lstStyle/>
          <a:p>
            <a:r>
              <a:rPr lang="ru-RU" b="1" dirty="0" smtClean="0"/>
              <a:t>Сепсис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307" y="1409368"/>
            <a:ext cx="10515600" cy="544863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На основании законченного в 2003 году в Европе исследования EPISEPSIS было выявлено, что частота случаев сепсиса в индустриально развитых странах составляет </a:t>
            </a:r>
            <a:r>
              <a:rPr lang="ru-RU" b="1" dirty="0"/>
              <a:t>50-100 случаев на 100 000 населения. </a:t>
            </a:r>
          </a:p>
          <a:p>
            <a:r>
              <a:rPr lang="ru-RU" dirty="0" smtClean="0"/>
              <a:t>По </a:t>
            </a:r>
            <a:r>
              <a:rPr lang="ru-RU" dirty="0"/>
              <a:t>Российским данным частота тяжелого сепсиса составляет порядка </a:t>
            </a:r>
            <a:r>
              <a:rPr lang="ru-RU" b="1" dirty="0"/>
              <a:t>100 случаев заболевания на 100 000 населения</a:t>
            </a:r>
            <a:r>
              <a:rPr lang="ru-RU" dirty="0"/>
              <a:t>, а септическая смертность занимает 11-е место среди </a:t>
            </a:r>
            <a:r>
              <a:rPr lang="ru-RU" dirty="0" err="1"/>
              <a:t>некоронарных</a:t>
            </a:r>
            <a:r>
              <a:rPr lang="ru-RU" dirty="0"/>
              <a:t> причин </a:t>
            </a:r>
            <a:r>
              <a:rPr lang="ru-RU" dirty="0" smtClean="0"/>
              <a:t>смерти.</a:t>
            </a:r>
          </a:p>
          <a:p>
            <a:r>
              <a:rPr lang="ru-RU" dirty="0"/>
              <a:t>Септическая летальность у реанимационных больных по данным разных авторов составляет </a:t>
            </a:r>
            <a:r>
              <a:rPr lang="ru-RU" b="1" dirty="0">
                <a:solidFill>
                  <a:srgbClr val="4551E9"/>
                </a:solidFill>
              </a:rPr>
              <a:t>от 40% до 70%, т.е</a:t>
            </a:r>
            <a:r>
              <a:rPr lang="ru-RU" dirty="0"/>
              <a:t>. в Мире от сепсиса каждый день умирает около 1400 человек.</a:t>
            </a:r>
          </a:p>
          <a:p>
            <a:r>
              <a:rPr lang="ru-RU" dirty="0" smtClean="0"/>
              <a:t>Затраты </a:t>
            </a:r>
            <a:r>
              <a:rPr lang="ru-RU" dirty="0"/>
              <a:t>на лечение пациентов с сепсисом в отделениях ОРИТ отнимают до </a:t>
            </a:r>
            <a:r>
              <a:rPr lang="ru-RU" b="1" dirty="0">
                <a:solidFill>
                  <a:srgbClr val="4551E9"/>
                </a:solidFill>
              </a:rPr>
              <a:t>40% от общего бюджета</a:t>
            </a:r>
            <a:r>
              <a:rPr lang="ru-RU" dirty="0"/>
              <a:t>, выделенного на лечение всех нозологий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b="1" dirty="0" smtClean="0">
                <a:solidFill>
                  <a:srgbClr val="FF00FF"/>
                </a:solidFill>
              </a:rPr>
              <a:t>Затраты </a:t>
            </a:r>
            <a:r>
              <a:rPr lang="ru-RU" b="1" dirty="0">
                <a:solidFill>
                  <a:srgbClr val="FF00FF"/>
                </a:solidFill>
              </a:rPr>
              <a:t>на одного больного в течение 3-х недель могут превысить 70-90 тысяч долларов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09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609600" y="549276"/>
            <a:ext cx="10972800" cy="868363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В 2012 г в лечении сепсиса выделяется 2 лечебных этапа:</a:t>
            </a:r>
            <a:br>
              <a:rPr lang="ru-RU" sz="4800" b="1" dirty="0" smtClean="0"/>
            </a:br>
            <a:endParaRPr lang="ru-RU" sz="4800" b="1" dirty="0" smtClean="0"/>
          </a:p>
        </p:txBody>
      </p:sp>
      <p:sp>
        <p:nvSpPr>
          <p:cNvPr id="45059" name="Объект 2"/>
          <p:cNvSpPr>
            <a:spLocks noGrp="1"/>
          </p:cNvSpPr>
          <p:nvPr>
            <p:ph idx="1"/>
          </p:nvPr>
        </p:nvSpPr>
        <p:spPr>
          <a:xfrm>
            <a:off x="931984" y="1978025"/>
            <a:ext cx="10515600" cy="536062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Инициальной </a:t>
            </a:r>
            <a:r>
              <a:rPr lang="ru-RU" sz="3600" b="1" dirty="0" err="1" smtClean="0"/>
              <a:t>ресурситации</a:t>
            </a:r>
            <a:r>
              <a:rPr lang="ru-RU" sz="3600" b="1" dirty="0" smtClean="0"/>
              <a:t> </a:t>
            </a:r>
            <a:r>
              <a:rPr lang="ru-RU" sz="3600" dirty="0" smtClean="0"/>
              <a:t>(первые 6 часов)- количественное возмещение жидкости (30 мл/кг) у пациентов с сепсис-индуцированной гипотензией или шоком.  Достижение целевых значений: </a:t>
            </a:r>
            <a:r>
              <a:rPr lang="ru-RU" sz="3600" b="1" dirty="0" smtClean="0"/>
              <a:t>ЦВД 8-12 мм </a:t>
            </a:r>
            <a:r>
              <a:rPr lang="ru-RU" sz="3600" b="1" dirty="0" err="1" smtClean="0"/>
              <a:t>рт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ст</a:t>
            </a:r>
            <a:r>
              <a:rPr lang="ru-RU" sz="3600" b="1" dirty="0" smtClean="0"/>
              <a:t>, АД ср ≥65 мм </a:t>
            </a:r>
            <a:r>
              <a:rPr lang="ru-RU" sz="3600" b="1" dirty="0" err="1" smtClean="0"/>
              <a:t>рт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ст</a:t>
            </a:r>
            <a:r>
              <a:rPr lang="ru-RU" sz="3600" b="1" dirty="0" smtClean="0"/>
              <a:t>  Темп диуреза ≥0,5 мл/кг/ч, </a:t>
            </a:r>
            <a:r>
              <a:rPr lang="en-US" sz="3600" b="1" dirty="0" smtClean="0"/>
              <a:t>SvO2≥70% </a:t>
            </a:r>
            <a:endParaRPr lang="ru-RU" sz="3600" b="1" dirty="0" smtClean="0"/>
          </a:p>
          <a:p>
            <a:r>
              <a:rPr lang="ru-RU" sz="3600" dirty="0" smtClean="0"/>
              <a:t>Последующий этап – </a:t>
            </a:r>
            <a:r>
              <a:rPr lang="ru-RU" sz="3600" b="1" dirty="0" smtClean="0"/>
              <a:t>включение </a:t>
            </a:r>
            <a:r>
              <a:rPr lang="ru-RU" sz="3600" b="1" dirty="0" err="1" smtClean="0"/>
              <a:t>адъювантной</a:t>
            </a:r>
            <a:r>
              <a:rPr lang="ru-RU" sz="3600" b="1" dirty="0" smtClean="0"/>
              <a:t> терапии</a:t>
            </a:r>
            <a:r>
              <a:rPr lang="ru-RU" sz="3600" dirty="0" smtClean="0"/>
              <a:t> без ущерба для больного.</a:t>
            </a:r>
          </a:p>
        </p:txBody>
      </p:sp>
    </p:spTree>
    <p:extLst>
      <p:ext uri="{BB962C8B-B14F-4D97-AF65-F5344CB8AC3E}">
        <p14:creationId xmlns:p14="http://schemas.microsoft.com/office/powerpoint/2010/main" val="195129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754" y="95496"/>
            <a:ext cx="10515600" cy="854074"/>
          </a:xfrm>
        </p:spPr>
        <p:txBody>
          <a:bodyPr>
            <a:normAutofit/>
          </a:bodyPr>
          <a:lstStyle/>
          <a:p>
            <a:r>
              <a:rPr lang="ru-RU" sz="4800" b="1" dirty="0" err="1" smtClean="0"/>
              <a:t>Инфузионная</a:t>
            </a:r>
            <a:r>
              <a:rPr lang="ru-RU" sz="4800" b="1" dirty="0" smtClean="0"/>
              <a:t> терапия 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52609"/>
            <a:ext cx="10515600" cy="564197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FF"/>
                </a:solidFill>
              </a:rPr>
              <a:t>Кристаллоиды – первый выбор при сепсисе (1В)</a:t>
            </a:r>
          </a:p>
          <a:p>
            <a:r>
              <a:rPr lang="ru-RU" sz="3200" b="1" dirty="0">
                <a:solidFill>
                  <a:srgbClr val="FF00FF"/>
                </a:solidFill>
              </a:rPr>
              <a:t>Имеются возражения против крахмалов (1В)</a:t>
            </a:r>
          </a:p>
          <a:p>
            <a:r>
              <a:rPr lang="ru-RU" sz="3200" dirty="0"/>
              <a:t>Альбумин – выбор коллоидов в случае потребности в больших объемах кристаллоидов (2С)</a:t>
            </a:r>
          </a:p>
          <a:p>
            <a:r>
              <a:rPr lang="ru-RU" sz="3200" b="1" dirty="0">
                <a:solidFill>
                  <a:srgbClr val="4551E9"/>
                </a:solidFill>
              </a:rPr>
              <a:t>Первичное введение кристаллоидов с сепсис-индуцированной </a:t>
            </a:r>
            <a:r>
              <a:rPr lang="ru-RU" sz="3200" b="1" dirty="0" err="1">
                <a:solidFill>
                  <a:srgbClr val="4551E9"/>
                </a:solidFill>
              </a:rPr>
              <a:t>гипоперфузией</a:t>
            </a:r>
            <a:r>
              <a:rPr lang="ru-RU" sz="3200" b="1" dirty="0">
                <a:solidFill>
                  <a:srgbClr val="4551E9"/>
                </a:solidFill>
              </a:rPr>
              <a:t> и </a:t>
            </a:r>
            <a:r>
              <a:rPr lang="ru-RU" sz="3200" b="1" dirty="0" err="1">
                <a:solidFill>
                  <a:srgbClr val="4551E9"/>
                </a:solidFill>
              </a:rPr>
              <a:t>гиповолемией</a:t>
            </a:r>
            <a:r>
              <a:rPr lang="ru-RU" sz="3200" b="1" dirty="0">
                <a:solidFill>
                  <a:srgbClr val="4551E9"/>
                </a:solidFill>
              </a:rPr>
              <a:t> 30 мл/кг. Иногда требуются большие объемы </a:t>
            </a:r>
            <a:r>
              <a:rPr lang="ru-RU" sz="3200" b="1" dirty="0" err="1">
                <a:solidFill>
                  <a:srgbClr val="4551E9"/>
                </a:solidFill>
              </a:rPr>
              <a:t>инфузии</a:t>
            </a:r>
            <a:r>
              <a:rPr lang="ru-RU" sz="3200" b="1" dirty="0">
                <a:solidFill>
                  <a:srgbClr val="4551E9"/>
                </a:solidFill>
              </a:rPr>
              <a:t> (1С)</a:t>
            </a:r>
          </a:p>
          <a:p>
            <a:r>
              <a:rPr lang="ru-RU" sz="3200" dirty="0" err="1"/>
              <a:t>Инфузия</a:t>
            </a:r>
            <a:r>
              <a:rPr lang="ru-RU" sz="3200" dirty="0"/>
              <a:t> будет требоваться под контролем стандартных или инвазивных гемодинамических показателей (вариабельность ударного объема, вариабельность пульсовой волны (ЧСС, АД)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911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b="1" dirty="0"/>
              <a:t>Пиелонефрит при беременности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Пиелонефрит представляет собой инфекционно-воспалительное заболевание почек с преимущественным поражением </a:t>
            </a:r>
            <a:r>
              <a:rPr lang="ru-RU" dirty="0" err="1"/>
              <a:t>тубулоинтерстициальной</a:t>
            </a:r>
            <a:r>
              <a:rPr lang="ru-RU" dirty="0"/>
              <a:t> ткани, чашечно-лоханочной системы и нередко с </a:t>
            </a:r>
            <a:r>
              <a:rPr lang="ru-RU" dirty="0" smtClean="0"/>
              <a:t>вовлечением почечной  </a:t>
            </a:r>
            <a:r>
              <a:rPr lang="ru-RU" dirty="0"/>
              <a:t>паренхимы</a:t>
            </a:r>
            <a:r>
              <a:rPr lang="ru-RU" dirty="0" smtClean="0"/>
              <a:t>.</a:t>
            </a:r>
          </a:p>
          <a:p>
            <a:r>
              <a:rPr lang="ru-RU" dirty="0"/>
              <a:t>Острый пиелонефрит может возникать во время беременности, родов и ближайшего послеродового периода, в связи с чем это осложнение чаще всего называют острым </a:t>
            </a:r>
            <a:r>
              <a:rPr lang="ru-RU" b="1" dirty="0" err="1">
                <a:solidFill>
                  <a:srgbClr val="0070C0"/>
                </a:solidFill>
              </a:rPr>
              <a:t>гестационным</a:t>
            </a:r>
            <a:r>
              <a:rPr lang="ru-RU" b="1" dirty="0">
                <a:solidFill>
                  <a:srgbClr val="0070C0"/>
                </a:solidFill>
              </a:rPr>
              <a:t> пиелонефритом.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65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190500" y="142875"/>
            <a:ext cx="11811000" cy="8683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4551E9"/>
                </a:solidFill>
                <a:latin typeface="Times New Roman" pitchFamily="18" charset="0"/>
                <a:cs typeface="Times New Roman" pitchFamily="18" charset="0"/>
              </a:rPr>
              <a:t>ХАРАКТЕРИСТИКА ИНФУЗИОННЫХ АНТИГИПОКСАНТОВ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90500" y="1285875"/>
          <a:ext cx="11811000" cy="483093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08487"/>
                <a:gridCol w="982111"/>
                <a:gridCol w="759328"/>
                <a:gridCol w="937348"/>
                <a:gridCol w="1044073"/>
                <a:gridCol w="968205"/>
                <a:gridCol w="759328"/>
                <a:gridCol w="937356"/>
                <a:gridCol w="857253"/>
                <a:gridCol w="1447924"/>
                <a:gridCol w="1409587"/>
              </a:tblGrid>
              <a:tr h="259077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Раствор</a:t>
                      </a:r>
                      <a:endParaRPr lang="ru-RU" sz="1200" dirty="0"/>
                    </a:p>
                  </a:txBody>
                  <a:tcPr marL="121920" marR="121920" marT="45726" marB="45726"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ru-RU" sz="1100" baseline="0" dirty="0" smtClean="0"/>
                        <a:t>Состав, </a:t>
                      </a:r>
                      <a:r>
                        <a:rPr lang="ru-RU" sz="1100" baseline="0" dirty="0" err="1" smtClean="0"/>
                        <a:t>ммоль</a:t>
                      </a:r>
                      <a:r>
                        <a:rPr lang="ru-RU" sz="1100" baseline="0" dirty="0" smtClean="0"/>
                        <a:t>/л</a:t>
                      </a:r>
                      <a:endParaRPr lang="ru-RU" sz="1100" baseline="0" dirty="0"/>
                    </a:p>
                  </a:txBody>
                  <a:tcPr marL="121920" marR="121920" marT="45726" marB="45726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aseline="30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aseline="30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aseline="30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aseline="30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7169"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Na</a:t>
                      </a:r>
                      <a:r>
                        <a:rPr lang="ru-RU" sz="1200" baseline="30000" dirty="0" smtClean="0"/>
                        <a:t>+</a:t>
                      </a:r>
                      <a:endParaRPr lang="ru-RU" sz="1200" baseline="300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K</a:t>
                      </a:r>
                      <a:r>
                        <a:rPr lang="ru-RU" sz="1200" baseline="30000" dirty="0" smtClean="0"/>
                        <a:t>+</a:t>
                      </a:r>
                      <a:endParaRPr lang="ru-RU" sz="1200" baseline="300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Ca</a:t>
                      </a:r>
                      <a:r>
                        <a:rPr lang="ru-RU" sz="1200" baseline="30000" dirty="0" smtClean="0"/>
                        <a:t>++</a:t>
                      </a:r>
                      <a:endParaRPr lang="ru-RU" sz="1200" baseline="300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Mg</a:t>
                      </a:r>
                      <a:r>
                        <a:rPr lang="ru-RU" sz="1200" baseline="30000" dirty="0" smtClean="0"/>
                        <a:t>++</a:t>
                      </a:r>
                      <a:endParaRPr lang="ru-RU" sz="1200" baseline="300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Cl</a:t>
                      </a:r>
                      <a:r>
                        <a:rPr lang="ru-RU" sz="1200" baseline="30000" smtClean="0"/>
                        <a:t>-</a:t>
                      </a:r>
                      <a:endParaRPr lang="ru-RU" sz="1200" baseline="300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НСО</a:t>
                      </a:r>
                      <a:r>
                        <a:rPr lang="ru-RU" sz="1200" baseline="-25000" dirty="0" smtClean="0"/>
                        <a:t>3</a:t>
                      </a:r>
                      <a:r>
                        <a:rPr lang="ru-RU" sz="1200" baseline="30000" dirty="0" smtClean="0"/>
                        <a:t>-</a:t>
                      </a:r>
                      <a:endParaRPr lang="ru-RU" sz="1200" baseline="300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Ацетат</a:t>
                      </a:r>
                      <a:endParaRPr lang="ru-RU" sz="12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Лактат</a:t>
                      </a:r>
                      <a:endParaRPr lang="ru-RU" sz="12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Субстраты</a:t>
                      </a:r>
                      <a:endParaRPr lang="ru-RU" sz="12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Осмолярность</a:t>
                      </a:r>
                      <a:endParaRPr lang="ru-RU" sz="1200" dirty="0"/>
                    </a:p>
                  </a:txBody>
                  <a:tcPr marL="121920" marR="121920" marT="45726" marB="45726"/>
                </a:tc>
              </a:tr>
              <a:tr h="45716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Плазма крови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135-145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3,5-5.5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2,4-2,6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0,75-1,1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96-105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26-30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280-290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marT="45726" marB="45726"/>
                </a:tc>
              </a:tr>
              <a:tr h="274310">
                <a:tc gridSpan="11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ИЗООСМОЛЯРНЫЕ РАСТВОРЫ</a:t>
                      </a:r>
                      <a:endParaRPr lang="ru-RU" sz="1200" b="1" dirty="0">
                        <a:solidFill>
                          <a:srgbClr val="003399"/>
                        </a:solidFill>
                      </a:endParaRPr>
                    </a:p>
                  </a:txBody>
                  <a:tcPr marL="121920" marR="121920" marT="45726" marB="4572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1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Стерофундин</a:t>
                      </a:r>
                      <a:r>
                        <a:rPr lang="ru-RU" sz="1200" dirty="0" smtClean="0"/>
                        <a:t> изотонический</a:t>
                      </a:r>
                      <a:endParaRPr lang="ru-RU" sz="12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140</a:t>
                      </a:r>
                      <a:endParaRPr lang="ru-RU" sz="12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2,5</a:t>
                      </a:r>
                      <a:endParaRPr lang="ru-RU" sz="12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127</a:t>
                      </a:r>
                      <a:endParaRPr lang="ru-RU" sz="12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</a:t>
                      </a:r>
                      <a:endParaRPr lang="ru-RU" sz="12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Малат</a:t>
                      </a:r>
                      <a:r>
                        <a:rPr lang="ru-RU" sz="1200" dirty="0" smtClean="0"/>
                        <a:t> – 5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304</a:t>
                      </a:r>
                      <a:endParaRPr lang="ru-RU" sz="1200" dirty="0"/>
                    </a:p>
                  </a:txBody>
                  <a:tcPr marL="121920" marR="121920" marT="45726" marB="45726"/>
                </a:tc>
              </a:tr>
              <a:tr h="274310">
                <a:tc gridSpan="1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ГИПООСМОЛЯРНЫЕ РАСТВОРЫ</a:t>
                      </a:r>
                      <a:endParaRPr lang="ru-RU" sz="1200" dirty="0"/>
                    </a:p>
                  </a:txBody>
                  <a:tcPr marL="121920" marR="121920" marT="45726" marB="45726"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</a:tr>
              <a:tr h="64002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Стерофундин</a:t>
                      </a:r>
                      <a:r>
                        <a:rPr lang="ru-RU" sz="1200" dirty="0" smtClean="0"/>
                        <a:t>  Г5</a:t>
                      </a:r>
                      <a:endParaRPr lang="ru-RU" sz="12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140</a:t>
                      </a:r>
                      <a:endParaRPr lang="ru-RU" sz="12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2,5</a:t>
                      </a:r>
                      <a:endParaRPr lang="ru-RU" sz="12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141</a:t>
                      </a:r>
                      <a:endParaRPr lang="ru-RU" sz="12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Малат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– 10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Глюкоза – 50 г/л</a:t>
                      </a:r>
                      <a:endParaRPr lang="ru-RU" sz="1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270</a:t>
                      </a:r>
                      <a:endParaRPr lang="ru-RU" sz="1200" dirty="0"/>
                    </a:p>
                  </a:txBody>
                  <a:tcPr marL="121920" marR="121920" marT="45726" marB="45726"/>
                </a:tc>
              </a:tr>
              <a:tr h="274310">
                <a:tc gridSpan="1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ГИПЕРОСМОЛЯРНЫЕ РАСТВОРЫ</a:t>
                      </a:r>
                      <a:endParaRPr lang="ru-RU" sz="1200" dirty="0"/>
                    </a:p>
                  </a:txBody>
                  <a:tcPr marL="121920" marR="121920" marT="45726" marB="45726"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</a:tr>
              <a:tr h="4571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Мафусол</a:t>
                      </a:r>
                      <a:endParaRPr lang="ru-RU" sz="12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280</a:t>
                      </a:r>
                      <a:endParaRPr lang="ru-RU" sz="12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1,2</a:t>
                      </a:r>
                      <a:endParaRPr lang="ru-RU" sz="12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109</a:t>
                      </a:r>
                      <a:endParaRPr lang="ru-RU" sz="12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Фумарат</a:t>
                      </a:r>
                      <a:r>
                        <a:rPr lang="ru-RU" sz="1200" dirty="0" smtClean="0"/>
                        <a:t> – 86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410</a:t>
                      </a:r>
                      <a:endParaRPr lang="ru-RU" sz="1200" dirty="0"/>
                    </a:p>
                  </a:txBody>
                  <a:tcPr marL="121920" marR="121920" marT="45726" marB="45726"/>
                </a:tc>
              </a:tr>
              <a:tr h="4571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Поли-</a:t>
                      </a:r>
                    </a:p>
                    <a:p>
                      <a:pPr algn="ctr"/>
                      <a:r>
                        <a:rPr lang="ru-RU" sz="1200" dirty="0" err="1" smtClean="0"/>
                        <a:t>оксифумарин</a:t>
                      </a:r>
                      <a:endParaRPr lang="ru-RU" sz="12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200" dirty="0" smtClean="0"/>
                        <a:t>280</a:t>
                      </a:r>
                      <a:endParaRPr lang="ru-RU" sz="12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1,2</a:t>
                      </a:r>
                      <a:endParaRPr lang="ru-RU" sz="12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109</a:t>
                      </a:r>
                      <a:endParaRPr lang="ru-RU" sz="12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/>
                        <a:t>Фумарат</a:t>
                      </a:r>
                      <a:r>
                        <a:rPr lang="ru-RU" sz="1200" dirty="0" smtClean="0"/>
                        <a:t> – 86</a:t>
                      </a:r>
                      <a:endParaRPr lang="ru-RU" sz="1200" b="1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410</a:t>
                      </a:r>
                      <a:endParaRPr lang="ru-RU" sz="1200" dirty="0"/>
                    </a:p>
                  </a:txBody>
                  <a:tcPr marL="121920" marR="121920" marT="45726" marB="45726"/>
                </a:tc>
              </a:tr>
              <a:tr h="82288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Реамберин</a:t>
                      </a:r>
                      <a:r>
                        <a:rPr lang="ru-RU" sz="1200" dirty="0" smtClean="0"/>
                        <a:t> 1,5%</a:t>
                      </a:r>
                      <a:endParaRPr lang="ru-RU" sz="12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142,4</a:t>
                      </a:r>
                      <a:endParaRPr lang="ru-RU" sz="12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1,2</a:t>
                      </a:r>
                      <a:endParaRPr lang="ru-RU" sz="12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109</a:t>
                      </a:r>
                      <a:endParaRPr lang="ru-RU" sz="12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>
                          <a:solidFill>
                            <a:srgbClr val="FF3300"/>
                          </a:solidFill>
                        </a:rPr>
                        <a:t>Сукцинат</a:t>
                      </a:r>
                      <a:r>
                        <a:rPr lang="ru-RU" sz="1200" b="1" dirty="0" smtClean="0">
                          <a:solidFill>
                            <a:srgbClr val="FF3300"/>
                          </a:solidFill>
                        </a:rPr>
                        <a:t> – 44,7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FF3300"/>
                          </a:solidFill>
                        </a:rPr>
                        <a:t>N-</a:t>
                      </a:r>
                      <a:r>
                        <a:rPr lang="ru-RU" sz="1200" b="1" dirty="0" smtClean="0">
                          <a:solidFill>
                            <a:srgbClr val="FF3300"/>
                          </a:solidFill>
                        </a:rPr>
                        <a:t>МГА – 44,7</a:t>
                      </a:r>
                      <a:endParaRPr lang="ru-RU" sz="1200" b="1" dirty="0">
                        <a:solidFill>
                          <a:srgbClr val="FF3300"/>
                        </a:solidFill>
                      </a:endParaRPr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313</a:t>
                      </a:r>
                      <a:endParaRPr lang="ru-RU" sz="1200" dirty="0"/>
                    </a:p>
                  </a:txBody>
                  <a:tcPr marL="121920" marR="121920" marT="45726" marB="4572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692776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07435" y="260648"/>
            <a:ext cx="10945117" cy="1296144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/>
            <a:r>
              <a:rPr lang="ru-RU" sz="3600" b="1" dirty="0">
                <a:latin typeface="Times New Roman" pitchFamily="18" charset="0"/>
              </a:rPr>
              <a:t>Активированные кислородные метаболиты  (АКМ) - активные окислители в организме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idx="1"/>
          </p:nvPr>
        </p:nvSpPr>
        <p:spPr>
          <a:xfrm>
            <a:off x="670560" y="1700808"/>
            <a:ext cx="10911840" cy="480159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</a:rPr>
              <a:t>В организме человека постоянно протекают реакции с участием кислорода с образованием его активированных форм, обладающих высокой окислительной способностью.                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</a:rPr>
              <a:t>Совокупность всех окислителей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в организме человека, включающая соединения радикальной и нерадикальной природы, объединяется термином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</a:rPr>
              <a:t>«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</a:rPr>
              <a:t>активированные кислородные метаболиты».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>
                <a:latin typeface="Times New Roman" pitchFamily="18" charset="0"/>
              </a:rPr>
              <a:t>              Процесс образования АКМ происходит постоянно во всех клетках организма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</a:rPr>
              <a:t>при </a:t>
            </a:r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</a:rPr>
              <a:t>физиологических и патофизиологических условиях.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</a:rPr>
              <a:t>                 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3173-231F-4E5C-A248-7C24FD136AE2}" type="slidenum">
              <a:rPr lang="ru-RU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97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10" name="Rectangle 10"/>
          <p:cNvSpPr>
            <a:spLocks noGrp="1" noChangeArrowheads="1"/>
          </p:cNvSpPr>
          <p:nvPr>
            <p:ph type="title"/>
          </p:nvPr>
        </p:nvSpPr>
        <p:spPr>
          <a:xfrm>
            <a:off x="711200" y="0"/>
            <a:ext cx="11176000" cy="1276350"/>
          </a:xfrm>
          <a:noFill/>
          <a:ln/>
        </p:spPr>
        <p:txBody>
          <a:bodyPr lIns="92075" tIns="46038" rIns="92075" bIns="46038"/>
          <a:lstStyle/>
          <a:p>
            <a:pPr algn="ctr"/>
            <a:r>
              <a:rPr lang="ru-RU" sz="2400" b="1" dirty="0">
                <a:latin typeface="Arial" pitchFamily="34" charset="0"/>
              </a:rPr>
              <a:t>Роль активированных  кислородных метаболитов (АКМ) в биологических системах</a:t>
            </a:r>
          </a:p>
        </p:txBody>
      </p:sp>
      <p:sp>
        <p:nvSpPr>
          <p:cNvPr id="4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BDC5-95FC-4ED6-9800-9E30A0A708DA}" type="slidenum">
              <a:rPr lang="ru-RU"/>
              <a:pPr/>
              <a:t>22</a:t>
            </a:fld>
            <a:endParaRPr lang="ru-RU"/>
          </a:p>
        </p:txBody>
      </p:sp>
      <p:sp>
        <p:nvSpPr>
          <p:cNvPr id="281602" name="AutoShape 2"/>
          <p:cNvSpPr>
            <a:spLocks noChangeArrowheads="1"/>
          </p:cNvSpPr>
          <p:nvPr/>
        </p:nvSpPr>
        <p:spPr bwMode="auto">
          <a:xfrm rot="-10848315">
            <a:off x="4163485" y="2208213"/>
            <a:ext cx="1830916" cy="3656012"/>
          </a:xfrm>
          <a:prstGeom prst="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FFF99"/>
              </a:gs>
              <a:gs pos="100000">
                <a:schemeClr val="folHlink"/>
              </a:gs>
            </a:gsLst>
            <a:lin ang="0" scaled="1"/>
          </a:gra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1603" name="AutoShape 3"/>
          <p:cNvSpPr>
            <a:spLocks noChangeArrowheads="1"/>
          </p:cNvSpPr>
          <p:nvPr/>
        </p:nvSpPr>
        <p:spPr bwMode="auto">
          <a:xfrm>
            <a:off x="5892800" y="2209800"/>
            <a:ext cx="1727200" cy="3581400"/>
          </a:xfrm>
          <a:prstGeom prst="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chemeClr val="folHlink"/>
              </a:gs>
              <a:gs pos="100000">
                <a:srgbClr val="FFFF99"/>
              </a:gs>
            </a:gsLst>
            <a:lin ang="0" scaled="1"/>
          </a:gra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892800" y="4724400"/>
            <a:ext cx="1219200" cy="609600"/>
            <a:chOff x="1968" y="2400"/>
            <a:chExt cx="576" cy="384"/>
          </a:xfrm>
        </p:grpSpPr>
        <p:sp>
          <p:nvSpPr>
            <p:cNvPr id="281605" name="Oval 5"/>
            <p:cNvSpPr>
              <a:spLocks noChangeArrowheads="1"/>
            </p:cNvSpPr>
            <p:nvPr/>
          </p:nvSpPr>
          <p:spPr bwMode="auto">
            <a:xfrm>
              <a:off x="2064" y="2400"/>
              <a:ext cx="384" cy="384"/>
            </a:xfrm>
            <a:prstGeom prst="ellipse">
              <a:avLst/>
            </a:prstGeom>
            <a:gradFill rotWithShape="0">
              <a:gsLst>
                <a:gs pos="0">
                  <a:srgbClr val="00CCFF"/>
                </a:gs>
                <a:gs pos="50000">
                  <a:schemeClr val="tx1"/>
                </a:gs>
                <a:gs pos="100000">
                  <a:srgbClr val="00CCFF"/>
                </a:gs>
              </a:gsLst>
              <a:lin ang="5400000" scaled="1"/>
            </a:gradFill>
            <a:ln w="12700">
              <a:solidFill>
                <a:srgbClr val="339933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1606" name="Text Box 6"/>
            <p:cNvSpPr txBox="1">
              <a:spLocks noChangeArrowheads="1"/>
            </p:cNvSpPr>
            <p:nvPr/>
          </p:nvSpPr>
          <p:spPr bwMode="auto">
            <a:xfrm>
              <a:off x="1968" y="2496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CCFF"/>
                      </a:gs>
                      <a:gs pos="50000">
                        <a:schemeClr val="tx1"/>
                      </a:gs>
                      <a:gs pos="100000">
                        <a:srgbClr val="00CCFF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800" b="1">
                  <a:solidFill>
                    <a:schemeClr val="bg2"/>
                  </a:solidFill>
                  <a:latin typeface="Arial" pitchFamily="34" charset="0"/>
                </a:rPr>
                <a:t>OCl</a:t>
              </a:r>
              <a:r>
                <a:rPr lang="en-US" b="1" baseline="30000">
                  <a:solidFill>
                    <a:schemeClr val="bg2"/>
                  </a:solidFill>
                  <a:latin typeface="Arial" pitchFamily="34" charset="0"/>
                </a:rPr>
                <a:t>_</a:t>
              </a:r>
              <a:endParaRPr lang="ru-RU" b="1" baseline="30000">
                <a:solidFill>
                  <a:schemeClr val="bg2"/>
                </a:solidFill>
                <a:latin typeface="Arial" pitchFamily="34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705600" y="4114800"/>
            <a:ext cx="812800" cy="609600"/>
            <a:chOff x="3072" y="2640"/>
            <a:chExt cx="384" cy="384"/>
          </a:xfrm>
        </p:grpSpPr>
        <p:sp>
          <p:nvSpPr>
            <p:cNvPr id="281608" name="Oval 8"/>
            <p:cNvSpPr>
              <a:spLocks noChangeArrowheads="1"/>
            </p:cNvSpPr>
            <p:nvPr/>
          </p:nvSpPr>
          <p:spPr bwMode="auto">
            <a:xfrm>
              <a:off x="3072" y="2640"/>
              <a:ext cx="384" cy="384"/>
            </a:xfrm>
            <a:prstGeom prst="ellipse">
              <a:avLst/>
            </a:prstGeom>
            <a:gradFill rotWithShape="0">
              <a:gsLst>
                <a:gs pos="0">
                  <a:srgbClr val="33CC33"/>
                </a:gs>
                <a:gs pos="100000">
                  <a:srgbClr val="FFFFFF"/>
                </a:gs>
              </a:gsLst>
              <a:lin ang="2700000" scaled="1"/>
            </a:gradFill>
            <a:ln w="12700">
              <a:solidFill>
                <a:srgbClr val="339933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1609" name="Text Box 9"/>
            <p:cNvSpPr txBox="1">
              <a:spLocks noChangeArrowheads="1"/>
            </p:cNvSpPr>
            <p:nvPr/>
          </p:nvSpPr>
          <p:spPr bwMode="auto">
            <a:xfrm>
              <a:off x="3072" y="2736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800" b="1">
                  <a:solidFill>
                    <a:schemeClr val="bg2"/>
                  </a:solidFill>
                  <a:latin typeface="Arial" pitchFamily="34" charset="0"/>
                </a:rPr>
                <a:t>RH</a:t>
              </a:r>
              <a:r>
                <a:rPr lang="en-US" b="1" baseline="28000">
                  <a:solidFill>
                    <a:schemeClr val="bg2"/>
                  </a:solidFill>
                  <a:latin typeface="Arial" pitchFamily="34" charset="0"/>
                </a:rPr>
                <a:t>.</a:t>
              </a:r>
              <a:endParaRPr lang="ru-RU" b="1" baseline="28000">
                <a:solidFill>
                  <a:schemeClr val="bg2"/>
                </a:solidFill>
                <a:latin typeface="Arial" pitchFamily="34" charset="0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572000" y="3200400"/>
            <a:ext cx="711200" cy="533400"/>
            <a:chOff x="2160" y="1920"/>
            <a:chExt cx="336" cy="336"/>
          </a:xfrm>
        </p:grpSpPr>
        <p:sp>
          <p:nvSpPr>
            <p:cNvPr id="281612" name="Oval 12"/>
            <p:cNvSpPr>
              <a:spLocks noChangeArrowheads="1"/>
            </p:cNvSpPr>
            <p:nvPr/>
          </p:nvSpPr>
          <p:spPr bwMode="auto">
            <a:xfrm>
              <a:off x="2160" y="1920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FF6600"/>
                </a:gs>
              </a:gsLst>
              <a:lin ang="18900000" scaled="1"/>
            </a:gradFill>
            <a:ln w="12700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1613" name="Text Box 13"/>
            <p:cNvSpPr txBox="1">
              <a:spLocks noChangeArrowheads="1"/>
            </p:cNvSpPr>
            <p:nvPr/>
          </p:nvSpPr>
          <p:spPr bwMode="auto">
            <a:xfrm>
              <a:off x="2160" y="1968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sz="1800" b="1" baseline="30000">
                  <a:solidFill>
                    <a:schemeClr val="bg2"/>
                  </a:solidFill>
                  <a:latin typeface="Arial" pitchFamily="34" charset="0"/>
                </a:rPr>
                <a:t>1</a:t>
              </a:r>
              <a:r>
                <a:rPr lang="ru-RU" sz="1800" b="1">
                  <a:solidFill>
                    <a:schemeClr val="bg2"/>
                  </a:solidFill>
                  <a:latin typeface="Arial" pitchFamily="34" charset="0"/>
                </a:rPr>
                <a:t>О</a:t>
              </a:r>
              <a:r>
                <a:rPr lang="ru-RU" sz="1800" b="1" baseline="-25000">
                  <a:solidFill>
                    <a:schemeClr val="bg2"/>
                  </a:solidFill>
                  <a:latin typeface="Arial" pitchFamily="34" charset="0"/>
                </a:rPr>
                <a:t>2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978400" y="2895600"/>
            <a:ext cx="711200" cy="533400"/>
            <a:chOff x="2496" y="2112"/>
            <a:chExt cx="336" cy="336"/>
          </a:xfrm>
        </p:grpSpPr>
        <p:sp>
          <p:nvSpPr>
            <p:cNvPr id="281615" name="Oval 15"/>
            <p:cNvSpPr>
              <a:spLocks noChangeArrowheads="1"/>
            </p:cNvSpPr>
            <p:nvPr/>
          </p:nvSpPr>
          <p:spPr bwMode="auto">
            <a:xfrm>
              <a:off x="2496" y="2112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50000">
                  <a:schemeClr val="tx1"/>
                </a:gs>
                <a:gs pos="100000">
                  <a:srgbClr val="FF6600"/>
                </a:gs>
              </a:gsLst>
              <a:lin ang="5400000" scaled="1"/>
            </a:gradFill>
            <a:ln w="12700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1616" name="Text Box 16"/>
            <p:cNvSpPr txBox="1">
              <a:spLocks noChangeArrowheads="1"/>
            </p:cNvSpPr>
            <p:nvPr/>
          </p:nvSpPr>
          <p:spPr bwMode="auto">
            <a:xfrm>
              <a:off x="2496" y="2160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sz="1800" b="1" baseline="30000">
                  <a:solidFill>
                    <a:schemeClr val="bg2"/>
                  </a:solidFill>
                  <a:latin typeface="Arial" pitchFamily="34" charset="0"/>
                </a:rPr>
                <a:t>-</a:t>
              </a:r>
              <a:r>
                <a:rPr lang="ru-RU" sz="1800" b="1">
                  <a:solidFill>
                    <a:schemeClr val="bg2"/>
                  </a:solidFill>
                  <a:latin typeface="Arial" pitchFamily="34" charset="0"/>
                </a:rPr>
                <a:t>О</a:t>
              </a:r>
              <a:r>
                <a:rPr lang="ru-RU" sz="1800" b="1" baseline="-25000">
                  <a:solidFill>
                    <a:schemeClr val="bg2"/>
                  </a:solidFill>
                  <a:latin typeface="Arial" pitchFamily="34" charset="0"/>
                </a:rPr>
                <a:t>2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283200" y="3352800"/>
            <a:ext cx="914400" cy="609600"/>
            <a:chOff x="2496" y="2016"/>
            <a:chExt cx="432" cy="384"/>
          </a:xfrm>
        </p:grpSpPr>
        <p:sp>
          <p:nvSpPr>
            <p:cNvPr id="281618" name="Oval 18"/>
            <p:cNvSpPr>
              <a:spLocks noChangeArrowheads="1"/>
            </p:cNvSpPr>
            <p:nvPr/>
          </p:nvSpPr>
          <p:spPr bwMode="auto">
            <a:xfrm>
              <a:off x="2496" y="2016"/>
              <a:ext cx="384" cy="384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50000">
                  <a:schemeClr val="tx1"/>
                </a:gs>
                <a:gs pos="100000">
                  <a:srgbClr val="FF6600"/>
                </a:gs>
              </a:gsLst>
              <a:lin ang="5400000" scaled="1"/>
            </a:gradFill>
            <a:ln w="12700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1619" name="Text Box 19"/>
            <p:cNvSpPr txBox="1">
              <a:spLocks noChangeArrowheads="1"/>
            </p:cNvSpPr>
            <p:nvPr/>
          </p:nvSpPr>
          <p:spPr bwMode="auto">
            <a:xfrm>
              <a:off x="2496" y="2064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sz="1800" b="1" baseline="30000">
                  <a:solidFill>
                    <a:schemeClr val="bg2"/>
                  </a:solidFill>
                  <a:latin typeface="Arial" pitchFamily="34" charset="0"/>
                </a:rPr>
                <a:t>-</a:t>
              </a:r>
              <a:r>
                <a:rPr lang="ru-RU" sz="1800" b="1">
                  <a:solidFill>
                    <a:schemeClr val="bg2"/>
                  </a:solidFill>
                  <a:latin typeface="Arial" pitchFamily="34" charset="0"/>
                </a:rPr>
                <a:t>О</a:t>
              </a:r>
              <a:r>
                <a:rPr lang="ru-RU" sz="1800" b="1" baseline="-25000">
                  <a:solidFill>
                    <a:schemeClr val="bg2"/>
                  </a:solidFill>
                  <a:latin typeface="Arial" pitchFamily="34" charset="0"/>
                </a:rPr>
                <a:t>2</a:t>
              </a:r>
              <a:r>
                <a:rPr lang="ru-RU" sz="1800" b="1">
                  <a:solidFill>
                    <a:schemeClr val="bg2"/>
                  </a:solidFill>
                  <a:latin typeface="Arial" pitchFamily="34" charset="0"/>
                </a:rPr>
                <a:t>Н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994400" y="3124200"/>
            <a:ext cx="914400" cy="533400"/>
            <a:chOff x="2832" y="1872"/>
            <a:chExt cx="432" cy="336"/>
          </a:xfrm>
        </p:grpSpPr>
        <p:sp>
          <p:nvSpPr>
            <p:cNvPr id="281621" name="Oval 21"/>
            <p:cNvSpPr>
              <a:spLocks noChangeArrowheads="1"/>
            </p:cNvSpPr>
            <p:nvPr/>
          </p:nvSpPr>
          <p:spPr bwMode="auto">
            <a:xfrm>
              <a:off x="2880" y="1872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chemeClr val="tx1"/>
                </a:gs>
              </a:gsLst>
              <a:lin ang="2700000" scaled="1"/>
            </a:gradFill>
            <a:ln w="12700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1622" name="Text Box 22"/>
            <p:cNvSpPr txBox="1">
              <a:spLocks noChangeArrowheads="1"/>
            </p:cNvSpPr>
            <p:nvPr/>
          </p:nvSpPr>
          <p:spPr bwMode="auto">
            <a:xfrm>
              <a:off x="2832" y="1920"/>
              <a:ext cx="43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sz="3200" b="1" baseline="32000">
                  <a:solidFill>
                    <a:schemeClr val="bg2"/>
                  </a:solidFill>
                  <a:latin typeface="Arial" pitchFamily="34" charset="0"/>
                </a:rPr>
                <a:t>.</a:t>
              </a:r>
              <a:r>
                <a:rPr lang="ru-RU" sz="1800" b="1">
                  <a:solidFill>
                    <a:schemeClr val="bg2"/>
                  </a:solidFill>
                  <a:latin typeface="Arial" pitchFamily="34" charset="0"/>
                </a:rPr>
                <a:t>ОН</a:t>
              </a:r>
              <a:endParaRPr lang="ru-RU" sz="1800" b="1" baseline="-25000">
                <a:solidFill>
                  <a:schemeClr val="bg2"/>
                </a:solidFill>
                <a:latin typeface="Arial" pitchFamily="34" charset="0"/>
              </a:endParaRP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5994400" y="3962400"/>
            <a:ext cx="812800" cy="609600"/>
            <a:chOff x="2784" y="2496"/>
            <a:chExt cx="384" cy="384"/>
          </a:xfrm>
        </p:grpSpPr>
        <p:sp>
          <p:nvSpPr>
            <p:cNvPr id="281624" name="Oval 24"/>
            <p:cNvSpPr>
              <a:spLocks noChangeArrowheads="1"/>
            </p:cNvSpPr>
            <p:nvPr/>
          </p:nvSpPr>
          <p:spPr bwMode="auto">
            <a:xfrm>
              <a:off x="2784" y="2496"/>
              <a:ext cx="384" cy="384"/>
            </a:xfrm>
            <a:prstGeom prst="ellipse">
              <a:avLst/>
            </a:prstGeom>
            <a:gradFill rotWithShape="0">
              <a:gsLst>
                <a:gs pos="0">
                  <a:srgbClr val="33CC33"/>
                </a:gs>
                <a:gs pos="50000">
                  <a:srgbClr val="FFFFFF"/>
                </a:gs>
                <a:gs pos="100000">
                  <a:srgbClr val="33CC33"/>
                </a:gs>
              </a:gsLst>
              <a:lin ang="5400000" scaled="1"/>
            </a:gradFill>
            <a:ln w="12700">
              <a:solidFill>
                <a:srgbClr val="339933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1625" name="Text Box 25"/>
            <p:cNvSpPr txBox="1">
              <a:spLocks noChangeArrowheads="1"/>
            </p:cNvSpPr>
            <p:nvPr/>
          </p:nvSpPr>
          <p:spPr bwMode="auto">
            <a:xfrm>
              <a:off x="2832" y="2592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800" b="1">
                  <a:solidFill>
                    <a:schemeClr val="bg2"/>
                  </a:solidFill>
                  <a:latin typeface="Arial" pitchFamily="34" charset="0"/>
                </a:rPr>
                <a:t>R</a:t>
              </a:r>
              <a:r>
                <a:rPr lang="en-US" b="1" baseline="28000">
                  <a:solidFill>
                    <a:schemeClr val="bg2"/>
                  </a:solidFill>
                  <a:latin typeface="Arial" pitchFamily="34" charset="0"/>
                </a:rPr>
                <a:t>.</a:t>
              </a:r>
              <a:endParaRPr lang="ru-RU" b="1" baseline="28000">
                <a:solidFill>
                  <a:schemeClr val="bg2"/>
                </a:solidFill>
                <a:latin typeface="Arial" pitchFamily="34" charset="0"/>
              </a:endParaRP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6299200" y="3505200"/>
            <a:ext cx="1117600" cy="685800"/>
            <a:chOff x="3072" y="2208"/>
            <a:chExt cx="528" cy="432"/>
          </a:xfrm>
        </p:grpSpPr>
        <p:sp>
          <p:nvSpPr>
            <p:cNvPr id="281627" name="Oval 27"/>
            <p:cNvSpPr>
              <a:spLocks noChangeArrowheads="1"/>
            </p:cNvSpPr>
            <p:nvPr/>
          </p:nvSpPr>
          <p:spPr bwMode="auto">
            <a:xfrm>
              <a:off x="3120" y="2208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33CC33"/>
                </a:gs>
                <a:gs pos="50000">
                  <a:srgbClr val="FFFFFF"/>
                </a:gs>
                <a:gs pos="100000">
                  <a:srgbClr val="33CC33"/>
                </a:gs>
              </a:gsLst>
              <a:lin ang="5400000" scaled="1"/>
            </a:gradFill>
            <a:ln w="12700">
              <a:solidFill>
                <a:srgbClr val="339933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1628" name="Text Box 28"/>
            <p:cNvSpPr txBox="1">
              <a:spLocks noChangeArrowheads="1"/>
            </p:cNvSpPr>
            <p:nvPr/>
          </p:nvSpPr>
          <p:spPr bwMode="auto">
            <a:xfrm>
              <a:off x="3072" y="2304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800" b="1">
                  <a:solidFill>
                    <a:schemeClr val="bg2"/>
                  </a:solidFill>
                  <a:latin typeface="Arial" pitchFamily="34" charset="0"/>
                </a:rPr>
                <a:t>ROO</a:t>
              </a:r>
              <a:r>
                <a:rPr lang="en-US" b="1" baseline="28000">
                  <a:solidFill>
                    <a:schemeClr val="bg2"/>
                  </a:solidFill>
                  <a:latin typeface="Arial" pitchFamily="34" charset="0"/>
                </a:rPr>
                <a:t>.</a:t>
              </a:r>
              <a:endParaRPr lang="ru-RU" b="1" baseline="28000">
                <a:solidFill>
                  <a:schemeClr val="bg2"/>
                </a:solidFill>
                <a:latin typeface="Arial" pitchFamily="34" charset="0"/>
              </a:endParaRP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5283200" y="4419600"/>
            <a:ext cx="914400" cy="609600"/>
            <a:chOff x="2496" y="2736"/>
            <a:chExt cx="432" cy="384"/>
          </a:xfrm>
        </p:grpSpPr>
        <p:sp>
          <p:nvSpPr>
            <p:cNvPr id="281630" name="Oval 30"/>
            <p:cNvSpPr>
              <a:spLocks noChangeArrowheads="1"/>
            </p:cNvSpPr>
            <p:nvPr/>
          </p:nvSpPr>
          <p:spPr bwMode="auto">
            <a:xfrm>
              <a:off x="2544" y="2736"/>
              <a:ext cx="384" cy="38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CC33"/>
                </a:gs>
              </a:gsLst>
              <a:lin ang="18900000" scaled="1"/>
            </a:gradFill>
            <a:ln w="12700">
              <a:solidFill>
                <a:srgbClr val="339933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1631" name="Text Box 31"/>
            <p:cNvSpPr txBox="1">
              <a:spLocks noChangeArrowheads="1"/>
            </p:cNvSpPr>
            <p:nvPr/>
          </p:nvSpPr>
          <p:spPr bwMode="auto">
            <a:xfrm>
              <a:off x="2496" y="2832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800" b="1">
                  <a:solidFill>
                    <a:schemeClr val="bg2"/>
                  </a:solidFill>
                  <a:latin typeface="Arial" pitchFamily="34" charset="0"/>
                </a:rPr>
                <a:t>RH</a:t>
              </a:r>
              <a:r>
                <a:rPr lang="en-US" sz="1800" b="1" baseline="-25000">
                  <a:solidFill>
                    <a:schemeClr val="bg2"/>
                  </a:solidFill>
                  <a:latin typeface="Arial" pitchFamily="34" charset="0"/>
                </a:rPr>
                <a:t>2</a:t>
              </a:r>
              <a:r>
                <a:rPr lang="en-US" b="1" baseline="28000">
                  <a:solidFill>
                    <a:schemeClr val="bg2"/>
                  </a:solidFill>
                  <a:latin typeface="Arial" pitchFamily="34" charset="0"/>
                </a:rPr>
                <a:t>.</a:t>
              </a:r>
              <a:endParaRPr lang="ru-RU" b="1" baseline="28000">
                <a:solidFill>
                  <a:schemeClr val="bg2"/>
                </a:solidFill>
                <a:latin typeface="Arial" pitchFamily="34" charset="0"/>
              </a:endParaRPr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5181600" y="3810000"/>
            <a:ext cx="1219200" cy="609600"/>
            <a:chOff x="2448" y="2400"/>
            <a:chExt cx="576" cy="384"/>
          </a:xfrm>
        </p:grpSpPr>
        <p:sp>
          <p:nvSpPr>
            <p:cNvPr id="281633" name="Oval 33"/>
            <p:cNvSpPr>
              <a:spLocks noChangeArrowheads="1"/>
            </p:cNvSpPr>
            <p:nvPr/>
          </p:nvSpPr>
          <p:spPr bwMode="auto">
            <a:xfrm>
              <a:off x="2544" y="2400"/>
              <a:ext cx="384" cy="384"/>
            </a:xfrm>
            <a:prstGeom prst="ellipse">
              <a:avLst/>
            </a:prstGeom>
            <a:gradFill rotWithShape="0">
              <a:gsLst>
                <a:gs pos="0">
                  <a:srgbClr val="33CC33"/>
                </a:gs>
                <a:gs pos="50000">
                  <a:srgbClr val="FFFFFF"/>
                </a:gs>
                <a:gs pos="100000">
                  <a:srgbClr val="33CC33"/>
                </a:gs>
              </a:gsLst>
              <a:lin ang="5400000" scaled="1"/>
            </a:gradFill>
            <a:ln w="12700">
              <a:solidFill>
                <a:srgbClr val="339933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1634" name="Text Box 34"/>
            <p:cNvSpPr txBox="1">
              <a:spLocks noChangeArrowheads="1"/>
            </p:cNvSpPr>
            <p:nvPr/>
          </p:nvSpPr>
          <p:spPr bwMode="auto">
            <a:xfrm>
              <a:off x="2448" y="2496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800" b="1">
                  <a:solidFill>
                    <a:schemeClr val="bg2"/>
                  </a:solidFill>
                  <a:latin typeface="Arial" pitchFamily="34" charset="0"/>
                </a:rPr>
                <a:t>RHO</a:t>
              </a:r>
              <a:r>
                <a:rPr lang="en-US" b="1" baseline="28000">
                  <a:solidFill>
                    <a:schemeClr val="bg2"/>
                  </a:solidFill>
                  <a:latin typeface="Arial" pitchFamily="34" charset="0"/>
                </a:rPr>
                <a:t>.</a:t>
              </a:r>
              <a:endParaRPr lang="ru-RU" b="1" baseline="28000">
                <a:solidFill>
                  <a:schemeClr val="bg2"/>
                </a:solidFill>
                <a:latin typeface="Arial" pitchFamily="34" charset="0"/>
              </a:endParaRPr>
            </a:p>
          </p:txBody>
        </p:sp>
      </p:grpSp>
      <p:sp>
        <p:nvSpPr>
          <p:cNvPr id="281635" name="Text Box 35"/>
          <p:cNvSpPr txBox="1">
            <a:spLocks noChangeArrowheads="1"/>
          </p:cNvSpPr>
          <p:nvPr/>
        </p:nvSpPr>
        <p:spPr bwMode="auto">
          <a:xfrm>
            <a:off x="623392" y="1268760"/>
            <a:ext cx="3694608" cy="466281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tx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>
                <a:solidFill>
                  <a:srgbClr val="FF00FF"/>
                </a:solidFill>
                <a:latin typeface="Arial" pitchFamily="34" charset="0"/>
              </a:rPr>
              <a:t>Физиологические функции</a:t>
            </a:r>
          </a:p>
          <a:p>
            <a:pPr eaLnBrk="0" hangingPunct="0"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ru-RU" b="1" dirty="0">
                <a:latin typeface="Arial" pitchFamily="34" charset="0"/>
              </a:rPr>
              <a:t>поддержание структурного гомеостаза клеточных мембран</a:t>
            </a:r>
          </a:p>
          <a:p>
            <a:pPr eaLnBrk="0" hangingPunct="0"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endParaRPr lang="ru-RU" b="1" dirty="0">
              <a:latin typeface="Arial" pitchFamily="34" charset="0"/>
            </a:endParaRPr>
          </a:p>
          <a:p>
            <a:pPr eaLnBrk="0" hangingPunct="0"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ru-RU" b="1" dirty="0">
                <a:latin typeface="Arial" pitchFamily="34" charset="0"/>
              </a:rPr>
              <a:t>регуляция тонуса сосудов</a:t>
            </a:r>
          </a:p>
          <a:p>
            <a:pPr eaLnBrk="0" hangingPunct="0"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ru-RU" b="1" dirty="0">
                <a:latin typeface="Arial" pitchFamily="34" charset="0"/>
              </a:rPr>
              <a:t>торможение агрегации и сосудистой адгезии тромбоцитов</a:t>
            </a:r>
          </a:p>
          <a:p>
            <a:pPr eaLnBrk="0" hangingPunct="0"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ru-RU" b="1" dirty="0">
                <a:latin typeface="Arial" pitchFamily="34" charset="0"/>
              </a:rPr>
              <a:t>индукция </a:t>
            </a:r>
            <a:r>
              <a:rPr lang="ru-RU" b="1" dirty="0" err="1">
                <a:latin typeface="Arial" pitchFamily="34" charset="0"/>
              </a:rPr>
              <a:t>апоптоза</a:t>
            </a:r>
            <a:endParaRPr lang="ru-RU" b="1" dirty="0">
              <a:latin typeface="Arial" pitchFamily="34" charset="0"/>
            </a:endParaRPr>
          </a:p>
          <a:p>
            <a:pPr eaLnBrk="0" hangingPunct="0"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ru-RU" b="1" dirty="0">
                <a:latin typeface="Arial" pitchFamily="34" charset="0"/>
              </a:rPr>
              <a:t>антибактериальная</a:t>
            </a:r>
          </a:p>
          <a:p>
            <a:pPr eaLnBrk="0" hangingPunct="0"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ru-RU" b="1" dirty="0">
                <a:solidFill>
                  <a:srgbClr val="FF00FF"/>
                </a:solidFill>
                <a:latin typeface="Arial" pitchFamily="34" charset="0"/>
              </a:rPr>
              <a:t>Сохранение организма как целостной единицы</a:t>
            </a:r>
          </a:p>
        </p:txBody>
      </p:sp>
      <p:sp>
        <p:nvSpPr>
          <p:cNvPr id="281636" name="Text Box 36"/>
          <p:cNvSpPr txBox="1">
            <a:spLocks noChangeArrowheads="1"/>
          </p:cNvSpPr>
          <p:nvPr/>
        </p:nvSpPr>
        <p:spPr bwMode="auto">
          <a:xfrm>
            <a:off x="7620000" y="1268760"/>
            <a:ext cx="4064000" cy="532453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tx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 dirty="0">
                <a:solidFill>
                  <a:srgbClr val="0070C0"/>
                </a:solidFill>
                <a:latin typeface="Arial" pitchFamily="34" charset="0"/>
              </a:rPr>
              <a:t>Патофизиологические функции</a:t>
            </a:r>
          </a:p>
          <a:p>
            <a:pPr algn="just" eaLnBrk="0" hangingPunct="0"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ru-RU" sz="2000" b="1" dirty="0">
                <a:latin typeface="Arial" pitchFamily="34" charset="0"/>
              </a:rPr>
              <a:t>повреждение генетического аппарата клеток</a:t>
            </a:r>
          </a:p>
          <a:p>
            <a:pPr eaLnBrk="0" hangingPunct="0"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ru-RU" sz="2000" b="1" dirty="0">
                <a:latin typeface="Arial" pitchFamily="34" charset="0"/>
              </a:rPr>
              <a:t>нарушение проницаемости клеточных мембран</a:t>
            </a:r>
          </a:p>
          <a:p>
            <a:pPr eaLnBrk="0" hangingPunct="0"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ru-RU" sz="2000" b="1" dirty="0">
                <a:latin typeface="Arial" pitchFamily="34" charset="0"/>
              </a:rPr>
              <a:t>индукция воспаления</a:t>
            </a:r>
          </a:p>
          <a:p>
            <a:pPr eaLnBrk="0" hangingPunct="0"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ru-RU" sz="2000" b="1" dirty="0">
                <a:latin typeface="Arial" pitchFamily="34" charset="0"/>
              </a:rPr>
              <a:t>индукция некроза</a:t>
            </a:r>
          </a:p>
          <a:p>
            <a:pPr eaLnBrk="0" hangingPunct="0"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ru-RU" sz="2000" b="1" dirty="0">
                <a:latin typeface="Arial" pitchFamily="34" charset="0"/>
              </a:rPr>
              <a:t>биохимические и структурные нарушения в </a:t>
            </a:r>
            <a:r>
              <a:rPr lang="ru-RU" sz="2000" b="1" dirty="0" smtClean="0">
                <a:latin typeface="Arial" pitchFamily="34" charset="0"/>
              </a:rPr>
              <a:t>клетках</a:t>
            </a:r>
          </a:p>
          <a:p>
            <a:pPr eaLnBrk="0" hangingPunct="0"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</a:rPr>
              <a:t>Функциональная </a:t>
            </a:r>
            <a:r>
              <a:rPr lang="ru-RU" sz="2000" b="1" dirty="0">
                <a:solidFill>
                  <a:srgbClr val="0070C0"/>
                </a:solidFill>
                <a:latin typeface="Arial" pitchFamily="34" charset="0"/>
              </a:rPr>
              <a:t>несостоятельность органов и тканей</a:t>
            </a:r>
          </a:p>
        </p:txBody>
      </p:sp>
      <p:grpSp>
        <p:nvGrpSpPr>
          <p:cNvPr id="12" name="Group 37"/>
          <p:cNvGrpSpPr>
            <a:grpSpLocks/>
          </p:cNvGrpSpPr>
          <p:nvPr/>
        </p:nvGrpSpPr>
        <p:grpSpPr bwMode="auto">
          <a:xfrm>
            <a:off x="4470400" y="3733800"/>
            <a:ext cx="914400" cy="609600"/>
            <a:chOff x="2112" y="2256"/>
            <a:chExt cx="432" cy="384"/>
          </a:xfrm>
        </p:grpSpPr>
        <p:sp>
          <p:nvSpPr>
            <p:cNvPr id="281638" name="Oval 38"/>
            <p:cNvSpPr>
              <a:spLocks noChangeArrowheads="1"/>
            </p:cNvSpPr>
            <p:nvPr/>
          </p:nvSpPr>
          <p:spPr bwMode="auto">
            <a:xfrm>
              <a:off x="2160" y="2256"/>
              <a:ext cx="384" cy="384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99CCFF"/>
                </a:gs>
              </a:gsLst>
              <a:lin ang="2700000" scaled="1"/>
            </a:gra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1639" name="Text Box 39"/>
            <p:cNvSpPr txBox="1">
              <a:spLocks noChangeArrowheads="1"/>
            </p:cNvSpPr>
            <p:nvPr/>
          </p:nvSpPr>
          <p:spPr bwMode="auto">
            <a:xfrm>
              <a:off x="2112" y="2352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99CC"/>
                      </a:gs>
                      <a:gs pos="100000">
                        <a:schemeClr val="tx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800" b="1">
                  <a:solidFill>
                    <a:schemeClr val="bg2"/>
                  </a:solidFill>
                  <a:latin typeface="Arial" pitchFamily="34" charset="0"/>
                </a:rPr>
                <a:t>NO</a:t>
              </a:r>
              <a:r>
                <a:rPr lang="en-US" b="1" baseline="28000">
                  <a:solidFill>
                    <a:schemeClr val="bg2"/>
                  </a:solidFill>
                  <a:latin typeface="Arial" pitchFamily="34" charset="0"/>
                </a:rPr>
                <a:t>.</a:t>
              </a:r>
              <a:endParaRPr lang="ru-RU" b="1" baseline="28000">
                <a:solidFill>
                  <a:schemeClr val="bg2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459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876" y="285750"/>
            <a:ext cx="8786813" cy="857250"/>
          </a:xfrm>
        </p:spPr>
        <p:txBody>
          <a:bodyPr/>
          <a:lstStyle/>
          <a:p>
            <a:pPr>
              <a:defRPr/>
            </a:pPr>
            <a:r>
              <a:rPr lang="ru-RU" b="1" dirty="0" err="1" smtClean="0">
                <a:solidFill>
                  <a:schemeClr val="tx1"/>
                </a:solidFill>
                <a:cs typeface="Times New Roman" pitchFamily="18" charset="0"/>
              </a:rPr>
              <a:t>Цитопротекция</a:t>
            </a:r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0291" name="Содержимое 2"/>
          <p:cNvSpPr>
            <a:spLocks noGrp="1"/>
          </p:cNvSpPr>
          <p:nvPr>
            <p:ph idx="1"/>
          </p:nvPr>
        </p:nvSpPr>
        <p:spPr>
          <a:xfrm>
            <a:off x="504092" y="1714500"/>
            <a:ext cx="11441723" cy="4859338"/>
          </a:xfrm>
        </p:spPr>
        <p:txBody>
          <a:bodyPr>
            <a:normAutofit/>
          </a:bodyPr>
          <a:lstStyle/>
          <a:p>
            <a:pPr marL="0" indent="0" algn="ctr"/>
            <a:r>
              <a:rPr lang="ru-RU" sz="3600" b="1" dirty="0" smtClean="0">
                <a:latin typeface="+mj-lt"/>
                <a:cs typeface="Times New Roman" pitchFamily="18" charset="0"/>
              </a:rPr>
              <a:t>Комплекс терапевтических мероприятий, основным компонентом которого является фармакологическое </a:t>
            </a:r>
            <a:r>
              <a:rPr lang="ru-RU" sz="3600" b="1" i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воздействие на поврежденные органы и ткани, </a:t>
            </a:r>
            <a:r>
              <a:rPr lang="ru-RU" sz="3600" b="1" dirty="0" smtClean="0">
                <a:latin typeface="+mj-lt"/>
                <a:cs typeface="Times New Roman" pitchFamily="18" charset="0"/>
              </a:rPr>
              <a:t>направленное на </a:t>
            </a:r>
            <a:r>
              <a:rPr lang="ru-RU" sz="3600" b="1" i="1" u="sng" dirty="0" smtClean="0">
                <a:solidFill>
                  <a:srgbClr val="FF00FF"/>
                </a:solidFill>
                <a:latin typeface="+mj-lt"/>
                <a:cs typeface="Times New Roman" pitchFamily="18" charset="0"/>
              </a:rPr>
              <a:t>повышение резистентности клеточных структур</a:t>
            </a:r>
            <a:r>
              <a:rPr lang="ru-RU" sz="3600" b="1" dirty="0" smtClean="0">
                <a:latin typeface="+mj-lt"/>
                <a:cs typeface="Times New Roman" pitchFamily="18" charset="0"/>
              </a:rPr>
              <a:t> организма к экстремальному воздействию </a:t>
            </a:r>
          </a:p>
        </p:txBody>
      </p:sp>
    </p:spTree>
    <p:extLst>
      <p:ext uri="{BB962C8B-B14F-4D97-AF65-F5344CB8AC3E}">
        <p14:creationId xmlns:p14="http://schemas.microsoft.com/office/powerpoint/2010/main" val="1424337233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Ирина\Pictures\фумараты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0982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00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Янтарная кислота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ru-RU" sz="3600" dirty="0"/>
              <a:t>Показания к использованию препарата определяются его влиянием на основные звенья патогенеза критических состояний, которые имеют единую патофизиологическую основу, состоящую из 3 основных процессов:</a:t>
            </a:r>
          </a:p>
          <a:p>
            <a:pPr algn="just">
              <a:defRPr/>
            </a:pPr>
            <a:r>
              <a:rPr lang="ru-RU" sz="3600" b="1" dirty="0">
                <a:solidFill>
                  <a:srgbClr val="0070C0"/>
                </a:solidFill>
              </a:rPr>
              <a:t>        гипоксии, </a:t>
            </a:r>
          </a:p>
          <a:p>
            <a:pPr algn="just">
              <a:defRPr/>
            </a:pPr>
            <a:r>
              <a:rPr lang="ru-RU" sz="3600" b="1" dirty="0">
                <a:solidFill>
                  <a:srgbClr val="0070C0"/>
                </a:solidFill>
              </a:rPr>
              <a:t>        интоксикации, </a:t>
            </a:r>
          </a:p>
          <a:p>
            <a:pPr algn="just">
              <a:defRPr/>
            </a:pPr>
            <a:r>
              <a:rPr lang="ru-RU" sz="3600" b="1" dirty="0">
                <a:solidFill>
                  <a:srgbClr val="0070C0"/>
                </a:solidFill>
              </a:rPr>
              <a:t>        </a:t>
            </a:r>
            <a:r>
              <a:rPr lang="ru-RU" sz="3600" b="1" dirty="0" err="1">
                <a:solidFill>
                  <a:srgbClr val="0070C0"/>
                </a:solidFill>
              </a:rPr>
              <a:t>иммуносупрессии</a:t>
            </a:r>
            <a:r>
              <a:rPr lang="ru-RU" sz="3600" b="1" dirty="0">
                <a:solidFill>
                  <a:srgbClr val="66FF33"/>
                </a:solidFill>
              </a:rPr>
              <a:t>.</a:t>
            </a:r>
          </a:p>
          <a:p>
            <a:pPr algn="just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386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952626" y="214314"/>
            <a:ext cx="8424863" cy="5238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1,5% раствор </a:t>
            </a:r>
            <a:r>
              <a:rPr lang="ru-RU" sz="28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РЕАМБЕРИНА®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инфузий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805488" y="1628776"/>
            <a:ext cx="4572000" cy="453707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ru-RU" sz="2400" dirty="0">
                <a:solidFill>
                  <a:srgbClr val="FF3300"/>
                </a:solidFill>
              </a:rPr>
              <a:t>Состав:</a:t>
            </a:r>
          </a:p>
          <a:p>
            <a:pPr>
              <a:buFont typeface="Arial" pitchFamily="34" charset="0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Натрий – 142,4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/л</a:t>
            </a:r>
          </a:p>
          <a:p>
            <a:pPr>
              <a:buFont typeface="Arial" pitchFamily="34" charset="0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Калий – 4,0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/л</a:t>
            </a:r>
          </a:p>
          <a:p>
            <a:pPr>
              <a:buFont typeface="Arial" pitchFamily="34" charset="0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Магний – 1,2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/л</a:t>
            </a:r>
          </a:p>
          <a:p>
            <a:pPr>
              <a:buFont typeface="Arial" pitchFamily="34" charset="0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Хлор – 109 ммоль/л</a:t>
            </a:r>
          </a:p>
          <a:p>
            <a:pPr>
              <a:buFont typeface="Arial" pitchFamily="34" charset="0"/>
              <a:buNone/>
              <a:defRPr/>
            </a:pPr>
            <a:r>
              <a:rPr lang="ru-RU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Меглюмина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натрия </a:t>
            </a:r>
            <a:r>
              <a:rPr lang="ru-RU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Сукцинат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– 44,7 ммоль/л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метилглюкаммоний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44,7 ммоль/л</a:t>
            </a:r>
          </a:p>
          <a:p>
            <a:pPr marL="0" indent="0">
              <a:buNone/>
              <a:defRPr/>
            </a:pPr>
            <a:r>
              <a:rPr lang="ru-RU" sz="2400" b="1" dirty="0" err="1">
                <a:solidFill>
                  <a:srgbClr val="4D4DC3"/>
                </a:solidFill>
                <a:latin typeface="Times New Roman" pitchFamily="18" charset="0"/>
                <a:cs typeface="Times New Roman" pitchFamily="18" charset="0"/>
              </a:rPr>
              <a:t>Осмолярность</a:t>
            </a:r>
            <a:r>
              <a:rPr lang="ru-RU" sz="2400" b="1" dirty="0">
                <a:solidFill>
                  <a:srgbClr val="4D4DC3"/>
                </a:solidFill>
                <a:latin typeface="Times New Roman" pitchFamily="18" charset="0"/>
                <a:cs typeface="Times New Roman" pitchFamily="18" charset="0"/>
              </a:rPr>
              <a:t> – 346 </a:t>
            </a:r>
            <a:r>
              <a:rPr lang="ru-RU" sz="2400" b="1" dirty="0" err="1">
                <a:solidFill>
                  <a:srgbClr val="4D4DC3"/>
                </a:solidFill>
                <a:latin typeface="Times New Roman" pitchFamily="18" charset="0"/>
                <a:cs typeface="Times New Roman" pitchFamily="18" charset="0"/>
              </a:rPr>
              <a:t>мосм</a:t>
            </a:r>
            <a:r>
              <a:rPr lang="ru-RU" sz="2400" b="1" dirty="0">
                <a:solidFill>
                  <a:srgbClr val="4D4DC3"/>
                </a:solidFill>
                <a:latin typeface="Times New Roman" pitchFamily="18" charset="0"/>
                <a:cs typeface="Times New Roman" pitchFamily="18" charset="0"/>
              </a:rPr>
              <a:t>/л  </a:t>
            </a:r>
          </a:p>
        </p:txBody>
      </p:sp>
      <p:pic>
        <p:nvPicPr>
          <p:cNvPr id="6" name="Picture 4" descr="C:\Users\Delvig-Kamenskaya TJ\Desktop\kadr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9550" y="1844675"/>
            <a:ext cx="3786188" cy="3671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135189" y="796926"/>
            <a:ext cx="792162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СБАЛАНСИРОВАННЫЙ НОРМООСМОЛЯРНЫЙ СОЛЕВОЙ РАСТВОР С  АКТИВНЫМ ДЕТОКСИЦИРУЮЩИМ ДЕЙСТВИЕМ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852380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2063751" y="765175"/>
            <a:ext cx="64801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FFC000"/>
                </a:solidFill>
                <a:latin typeface="Verdana" pitchFamily="34" charset="0"/>
              </a:rPr>
              <a:t>Эффекты РЕАМБЕРИНА</a:t>
            </a:r>
            <a:r>
              <a:rPr lang="ru-RU" sz="3600" b="1" baseline="30000">
                <a:solidFill>
                  <a:srgbClr val="FFC000"/>
                </a:solidFill>
                <a:latin typeface="Verdana" pitchFamily="34" charset="0"/>
                <a:ea typeface="Cambria Math" pitchFamily="18" charset="0"/>
                <a:cs typeface="Arial" pitchFamily="34" charset="0"/>
                <a:sym typeface="Symbol" pitchFamily="18" charset="2"/>
              </a:rPr>
              <a:t> </a:t>
            </a:r>
            <a:endParaRPr lang="ru-RU" sz="3600">
              <a:solidFill>
                <a:srgbClr val="FFC000"/>
              </a:solidFill>
              <a:latin typeface="Verdana" pitchFamily="34" charset="0"/>
            </a:endParaRPr>
          </a:p>
        </p:txBody>
      </p:sp>
      <p:pic>
        <p:nvPicPr>
          <p:cNvPr id="148483" name="Picture 4" descr="C:\Users\Delvig-Kamenskaya TJ\Desktop\kadr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188913"/>
            <a:ext cx="187166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4" name="Rectangle 4"/>
          <p:cNvSpPr txBox="1">
            <a:spLocks noChangeArrowheads="1"/>
          </p:cNvSpPr>
          <p:nvPr/>
        </p:nvSpPr>
        <p:spPr bwMode="auto">
          <a:xfrm>
            <a:off x="2322514" y="1774826"/>
            <a:ext cx="8059737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600">
                <a:solidFill>
                  <a:srgbClr val="000000"/>
                </a:solidFill>
                <a:latin typeface="Arial" pitchFamily="34" charset="0"/>
              </a:rPr>
              <a:t>Снижение ПОЛ и эндогенной интоксикации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600">
                <a:solidFill>
                  <a:srgbClr val="000000"/>
                </a:solidFill>
                <a:latin typeface="Arial" pitchFamily="34" charset="0"/>
              </a:rPr>
              <a:t>Антиоксидантное и антигипоксантное действие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600">
                <a:solidFill>
                  <a:srgbClr val="000000"/>
                </a:solidFill>
                <a:latin typeface="Arial" pitchFamily="34" charset="0"/>
              </a:rPr>
              <a:t>Цитопротективное действие  и стабилизация клеточного метаболизма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600">
                <a:solidFill>
                  <a:srgbClr val="000000"/>
                </a:solidFill>
                <a:latin typeface="Arial" pitchFamily="34" charset="0"/>
              </a:rPr>
              <a:t>Нормализация реологических свойств крови    </a:t>
            </a:r>
            <a:br>
              <a:rPr lang="ru-RU" sz="2600">
                <a:solidFill>
                  <a:srgbClr val="000000"/>
                </a:solidFill>
                <a:latin typeface="Arial" pitchFamily="34" charset="0"/>
              </a:rPr>
            </a:br>
            <a:r>
              <a:rPr lang="ru-RU" sz="2600">
                <a:solidFill>
                  <a:srgbClr val="000000"/>
                </a:solidFill>
                <a:latin typeface="Arial" pitchFamily="34" charset="0"/>
              </a:rPr>
              <a:t>и ионного состава биологических жидкостей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600">
                <a:solidFill>
                  <a:srgbClr val="000000"/>
                </a:solidFill>
                <a:latin typeface="Arial" pitchFamily="34" charset="0"/>
              </a:rPr>
              <a:t>Диуретическое действие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600">
                <a:solidFill>
                  <a:srgbClr val="000000"/>
                </a:solidFill>
                <a:latin typeface="Arial" pitchFamily="34" charset="0"/>
              </a:rPr>
              <a:t>Усиление микроциркуляции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600">
                <a:solidFill>
                  <a:srgbClr val="000000"/>
                </a:solidFill>
                <a:latin typeface="Arial" pitchFamily="34" charset="0"/>
              </a:rPr>
              <a:t>Иммунокорригирующее действие</a:t>
            </a:r>
          </a:p>
        </p:txBody>
      </p:sp>
    </p:spTree>
    <p:extLst>
      <p:ext uri="{BB962C8B-B14F-4D97-AF65-F5344CB8AC3E}">
        <p14:creationId xmlns:p14="http://schemas.microsoft.com/office/powerpoint/2010/main" val="3745760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584" y="14238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5400" b="1" dirty="0" err="1" smtClean="0"/>
              <a:t>Адьювантная</a:t>
            </a:r>
            <a:r>
              <a:rPr lang="ru-RU" sz="5400" b="1" dirty="0" smtClean="0"/>
              <a:t> терапия </a:t>
            </a:r>
            <a:r>
              <a:rPr lang="ru-RU" sz="5400" b="1" dirty="0"/>
              <a:t>сепсиса </a:t>
            </a:r>
            <a:r>
              <a:rPr lang="en-US" sz="5400" b="1" dirty="0"/>
              <a:t>(SSP 2012)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2015" y="1771283"/>
            <a:ext cx="5181600" cy="5086717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Вазопрессоры</a:t>
            </a:r>
            <a:endParaRPr lang="ru-RU" sz="3200" dirty="0" smtClean="0"/>
          </a:p>
          <a:p>
            <a:r>
              <a:rPr lang="ru-RU" sz="3200" dirty="0" err="1" smtClean="0"/>
              <a:t>Ионотропы</a:t>
            </a:r>
            <a:endParaRPr lang="ru-RU" sz="3200" dirty="0" smtClean="0"/>
          </a:p>
          <a:p>
            <a:r>
              <a:rPr lang="ru-RU" sz="3200" dirty="0" err="1" smtClean="0"/>
              <a:t>Кортикостароиды</a:t>
            </a:r>
            <a:endParaRPr lang="ru-RU" sz="3200" dirty="0" smtClean="0"/>
          </a:p>
          <a:p>
            <a:r>
              <a:rPr lang="ru-RU" sz="3200" dirty="0" smtClean="0"/>
              <a:t>Компоненты крови</a:t>
            </a:r>
          </a:p>
          <a:p>
            <a:r>
              <a:rPr lang="ru-RU" sz="3200" dirty="0" smtClean="0"/>
              <a:t>Респираторная поддержка</a:t>
            </a:r>
          </a:p>
          <a:p>
            <a:r>
              <a:rPr lang="ru-RU" sz="3200" dirty="0" err="1" smtClean="0"/>
              <a:t>Седация</a:t>
            </a:r>
            <a:endParaRPr lang="ru-RU" sz="3200" dirty="0" smtClean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961185" y="1602885"/>
            <a:ext cx="5181600" cy="5618529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Нутритивная</a:t>
            </a:r>
            <a:r>
              <a:rPr lang="ru-RU" sz="3200" dirty="0" smtClean="0"/>
              <a:t> </a:t>
            </a:r>
            <a:r>
              <a:rPr lang="ru-RU" sz="3200" dirty="0"/>
              <a:t>поддержка</a:t>
            </a:r>
          </a:p>
          <a:p>
            <a:r>
              <a:rPr lang="ru-RU" sz="3200" dirty="0" smtClean="0"/>
              <a:t>Контроль </a:t>
            </a:r>
            <a:r>
              <a:rPr lang="ru-RU" sz="3200" dirty="0" err="1"/>
              <a:t>гликэмии</a:t>
            </a:r>
            <a:endParaRPr lang="ru-RU" sz="3200" dirty="0"/>
          </a:p>
          <a:p>
            <a:r>
              <a:rPr lang="ru-RU" sz="3200" dirty="0" smtClean="0"/>
              <a:t>Введение бикарбоната</a:t>
            </a:r>
          </a:p>
          <a:p>
            <a:r>
              <a:rPr lang="ru-RU" sz="3200" dirty="0" smtClean="0"/>
              <a:t>Профилактика тромбозов</a:t>
            </a:r>
          </a:p>
          <a:p>
            <a:r>
              <a:rPr lang="ru-RU" sz="3200" dirty="0" smtClean="0"/>
              <a:t>Профилактика стрессовых язв</a:t>
            </a:r>
          </a:p>
          <a:p>
            <a:r>
              <a:rPr lang="ru-RU" sz="3200" b="1" dirty="0" smtClean="0">
                <a:solidFill>
                  <a:srgbClr val="FF00FF"/>
                </a:solidFill>
              </a:rPr>
              <a:t>Заместительная почечная терапия </a:t>
            </a:r>
            <a:endParaRPr lang="ru-RU" sz="32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5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9400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Экстракорпоральные методы лечения сепсиса</a:t>
            </a:r>
            <a:endParaRPr lang="ru-RU" sz="48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266066"/>
            <a:ext cx="10515600" cy="5162029"/>
          </a:xfrm>
        </p:spPr>
        <p:txBody>
          <a:bodyPr/>
          <a:lstStyle/>
          <a:p>
            <a:r>
              <a:rPr lang="ru-RU" sz="3200" dirty="0"/>
              <a:t>В настоящее время самое серьезное значение в лечении сепсиса имеет своевременное и правильное использование методов экстракорпоральной </a:t>
            </a:r>
            <a:r>
              <a:rPr lang="ru-RU" sz="3200" dirty="0" err="1"/>
              <a:t>детоксикации</a:t>
            </a:r>
            <a:r>
              <a:rPr lang="ru-RU" sz="3200" dirty="0"/>
              <a:t>. </a:t>
            </a:r>
            <a:endParaRPr lang="ru-RU" sz="3200" dirty="0" smtClean="0"/>
          </a:p>
          <a:p>
            <a:r>
              <a:rPr lang="ru-RU" sz="3200" dirty="0" smtClean="0"/>
              <a:t>Экстракорпоральные </a:t>
            </a:r>
            <a:r>
              <a:rPr lang="ru-RU" sz="3200" dirty="0"/>
              <a:t>методы позволяют воздействовать на патогенетические механизмы развития септического шока и предупреждать </a:t>
            </a:r>
            <a:r>
              <a:rPr lang="ru-RU" sz="3200" dirty="0" smtClean="0"/>
              <a:t>возникновение синдрома </a:t>
            </a:r>
            <a:r>
              <a:rPr lang="ru-RU" sz="3200" dirty="0" err="1"/>
              <a:t>полиорганной</a:t>
            </a:r>
            <a:r>
              <a:rPr lang="ru-RU" sz="3200" dirty="0"/>
              <a:t> недостаточности.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697" y="4448672"/>
            <a:ext cx="2825229" cy="174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8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2877"/>
            <a:ext cx="10515600" cy="924353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b="1" dirty="0"/>
              <a:t>Пиелонефрит при беременности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61018"/>
            <a:ext cx="10814538" cy="512001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Пиелонефритом при беременности чаще страдают женщины во время </a:t>
            </a:r>
            <a:r>
              <a:rPr lang="ru-RU" b="1" dirty="0" smtClean="0"/>
              <a:t>первой беременности (70-85%) </a:t>
            </a:r>
            <a:r>
              <a:rPr lang="ru-RU" dirty="0" smtClean="0"/>
              <a:t>и первородящие.</a:t>
            </a:r>
          </a:p>
          <a:p>
            <a:r>
              <a:rPr lang="ru-RU" dirty="0"/>
              <a:t>Чаще пиелонефрит при беременности возникает во II и III триместрах беременности. </a:t>
            </a:r>
            <a:r>
              <a:rPr lang="ru-RU" b="1" dirty="0"/>
              <a:t>Критическими сроками </a:t>
            </a:r>
            <a:r>
              <a:rPr lang="ru-RU" dirty="0"/>
              <a:t>его развития считают </a:t>
            </a:r>
            <a:r>
              <a:rPr lang="ru-RU" b="1" dirty="0"/>
              <a:t>24-26-ю и 32-34-ю </a:t>
            </a:r>
            <a:r>
              <a:rPr lang="ru-RU" dirty="0" smtClean="0"/>
              <a:t>неделю </a:t>
            </a:r>
            <a:r>
              <a:rPr lang="ru-RU" dirty="0"/>
              <a:t>беременности, что можно объяснить особенностями патогенеза заболевания у беременных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b="1" dirty="0"/>
              <a:t>До 10% беременных </a:t>
            </a:r>
            <a:r>
              <a:rPr lang="ru-RU" dirty="0"/>
              <a:t>с острым пиелонефритом страдают гнойно-деструктивными формами заболевания. Среди них преобладают карбункулы, их сочетание с </a:t>
            </a:r>
            <a:r>
              <a:rPr lang="ru-RU" dirty="0" err="1"/>
              <a:t>апостемами</a:t>
            </a:r>
            <a:r>
              <a:rPr lang="ru-RU" dirty="0"/>
              <a:t> и абсцессы.</a:t>
            </a:r>
          </a:p>
          <a:p>
            <a:r>
              <a:rPr lang="ru-RU" dirty="0" smtClean="0"/>
              <a:t>Реже </a:t>
            </a:r>
            <a:r>
              <a:rPr lang="ru-RU" dirty="0"/>
              <a:t>пиелонефрит при беременности манифестирует во время родов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Пиелонефрит родильниц возникает обычно на 4-12-й день послеродового периода.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77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Использование экстракорпоральных методов лечения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/>
              <a:t>если посмотреть на </a:t>
            </a:r>
            <a:r>
              <a:rPr lang="ru-RU" sz="3600" b="1" dirty="0" smtClean="0"/>
              <a:t>молекулярную массу </a:t>
            </a:r>
            <a:r>
              <a:rPr lang="ru-RU" sz="3600" dirty="0"/>
              <a:t>большинства как про - (TNF-a, IL-1b, IL-6, IL-8 </a:t>
            </a:r>
            <a:r>
              <a:rPr lang="ru-RU" sz="3600" dirty="0" err="1" smtClean="0"/>
              <a:t>идр</a:t>
            </a:r>
            <a:r>
              <a:rPr lang="ru-RU" sz="3600" dirty="0"/>
              <a:t>.), так и противовоспалительных (IL-4, IL-10, IL-13 </a:t>
            </a:r>
            <a:r>
              <a:rPr lang="ru-RU" sz="3600" dirty="0" smtClean="0"/>
              <a:t>и3др</a:t>
            </a:r>
            <a:r>
              <a:rPr lang="ru-RU" sz="3600" dirty="0"/>
              <a:t>.) </a:t>
            </a:r>
            <a:r>
              <a:rPr lang="ru-RU" sz="3600" b="1" dirty="0"/>
              <a:t>цитокинов</a:t>
            </a:r>
            <a:r>
              <a:rPr lang="ru-RU" sz="3600" dirty="0"/>
              <a:t>, то она в большинстве случаев </a:t>
            </a:r>
            <a:r>
              <a:rPr lang="ru-RU" sz="3600" dirty="0" smtClean="0"/>
              <a:t>не превышает </a:t>
            </a:r>
            <a:r>
              <a:rPr lang="ru-RU" sz="3600" b="1" dirty="0">
                <a:solidFill>
                  <a:srgbClr val="0070C0"/>
                </a:solidFill>
              </a:rPr>
              <a:t>12-17 </a:t>
            </a:r>
            <a:r>
              <a:rPr lang="ru-RU" sz="3600" b="1" dirty="0" err="1">
                <a:solidFill>
                  <a:srgbClr val="0070C0"/>
                </a:solidFill>
              </a:rPr>
              <a:t>kDa</a:t>
            </a:r>
            <a:r>
              <a:rPr lang="ru-RU" sz="3600" dirty="0"/>
              <a:t>, что указывает на возможность </a:t>
            </a:r>
            <a:r>
              <a:rPr lang="ru-RU" sz="3600" dirty="0" smtClean="0"/>
              <a:t>их фильтрации </a:t>
            </a:r>
            <a:r>
              <a:rPr lang="ru-RU" sz="3600" dirty="0"/>
              <a:t>с помощью </a:t>
            </a:r>
            <a:r>
              <a:rPr lang="ru-RU" sz="3600" b="1" dirty="0">
                <a:solidFill>
                  <a:srgbClr val="0070C0"/>
                </a:solidFill>
              </a:rPr>
              <a:t>методов </a:t>
            </a:r>
            <a:r>
              <a:rPr lang="ru-RU" sz="3600" b="1" dirty="0" err="1">
                <a:solidFill>
                  <a:srgbClr val="0070C0"/>
                </a:solidFill>
              </a:rPr>
              <a:t>гемофильтрации</a:t>
            </a:r>
            <a:r>
              <a:rPr lang="ru-RU" sz="3600" b="1" dirty="0" smtClean="0">
                <a:solidFill>
                  <a:srgbClr val="0070C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39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/>
              <a:t>Использование экстракорпоральных методов лечения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Влияние ГФ </a:t>
            </a:r>
            <a:r>
              <a:rPr lang="ru-RU" sz="3600" b="1" dirty="0">
                <a:solidFill>
                  <a:srgbClr val="0070C0"/>
                </a:solidFill>
              </a:rPr>
              <a:t>на воспалительный ответ </a:t>
            </a:r>
            <a:r>
              <a:rPr lang="ru-RU" sz="3600" dirty="0"/>
              <a:t>достигается преимущественно </a:t>
            </a:r>
            <a:r>
              <a:rPr lang="ru-RU" sz="3600" b="1" dirty="0">
                <a:solidFill>
                  <a:srgbClr val="FF0000"/>
                </a:solidFill>
              </a:rPr>
              <a:t>за счет адсорбции циркулирующих медиаторов воспаления на пористой мембране фильтра</a:t>
            </a:r>
            <a:r>
              <a:rPr lang="ru-RU" sz="3600" dirty="0"/>
              <a:t>. </a:t>
            </a:r>
            <a:endParaRPr lang="ru-RU" sz="3600" dirty="0" smtClean="0"/>
          </a:p>
          <a:p>
            <a:r>
              <a:rPr lang="ru-RU" sz="3600" b="1" dirty="0" smtClean="0"/>
              <a:t>Мембраны</a:t>
            </a:r>
            <a:r>
              <a:rPr lang="ru-RU" sz="3600" dirty="0" smtClean="0"/>
              <a:t> </a:t>
            </a:r>
            <a:r>
              <a:rPr lang="ru-RU" sz="3600" dirty="0"/>
              <a:t>же  </a:t>
            </a:r>
            <a:r>
              <a:rPr lang="ru-RU" sz="3600" dirty="0" err="1"/>
              <a:t>гемофильтров</a:t>
            </a:r>
            <a:r>
              <a:rPr lang="ru-RU" sz="3600" dirty="0"/>
              <a:t> </a:t>
            </a:r>
            <a:r>
              <a:rPr lang="ru-RU" sz="3600" b="1" dirty="0"/>
              <a:t>не предназначены для сорбции </a:t>
            </a:r>
            <a:r>
              <a:rPr lang="ru-RU" sz="3600" dirty="0"/>
              <a:t>и, по мере насыщения пор, эффективность их в удалении цитокинов быстро снижается .</a:t>
            </a:r>
          </a:p>
        </p:txBody>
      </p:sp>
    </p:spTree>
    <p:extLst>
      <p:ext uri="{BB962C8B-B14F-4D97-AF65-F5344CB8AC3E}">
        <p14:creationId xmlns:p14="http://schemas.microsoft.com/office/powerpoint/2010/main" val="371706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897" y="1606953"/>
            <a:ext cx="1165518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ru-RU" sz="3600" dirty="0" smtClean="0"/>
              <a:t>Это </a:t>
            </a:r>
            <a:r>
              <a:rPr lang="ru-RU" sz="3600" dirty="0"/>
              <a:t>послужило поводом для принятия решения на первой конференции по применению ПЗПТ </a:t>
            </a:r>
            <a:r>
              <a:rPr lang="ru-RU" sz="3600" b="1" dirty="0">
                <a:solidFill>
                  <a:srgbClr val="FF00FF"/>
                </a:solidFill>
              </a:rPr>
              <a:t>отказаться от применения ГФ при сепсисе,</a:t>
            </a:r>
            <a:r>
              <a:rPr lang="ru-RU" sz="3600" dirty="0"/>
              <a:t> за исключением случаев сочетанной тяжелой дисфункции </a:t>
            </a:r>
            <a:r>
              <a:rPr lang="ru-RU" sz="3600" dirty="0" smtClean="0"/>
              <a:t>почек.</a:t>
            </a:r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r>
              <a:rPr lang="en-US" sz="1600" dirty="0" err="1" smtClean="0"/>
              <a:t>J.Kellum</a:t>
            </a:r>
            <a:r>
              <a:rPr lang="en-US" sz="1600" dirty="0" smtClean="0"/>
              <a:t> </a:t>
            </a:r>
            <a:r>
              <a:rPr lang="en-US" sz="1600" dirty="0"/>
              <a:t>et al. The first international consensus on </a:t>
            </a:r>
            <a:r>
              <a:rPr lang="en-US" sz="1600" dirty="0" err="1"/>
              <a:t>CRRT,Kidney</a:t>
            </a:r>
            <a:r>
              <a:rPr lang="en-US" sz="1600" dirty="0"/>
              <a:t> Inter.2002, 62, 1855-1863</a:t>
            </a:r>
            <a:endParaRPr lang="ru-RU" sz="1600" dirty="0"/>
          </a:p>
          <a:p>
            <a:r>
              <a:rPr lang="en-US" sz="1600" dirty="0"/>
              <a:t>De </a:t>
            </a:r>
            <a:r>
              <a:rPr lang="en-US" sz="1600" dirty="0" err="1"/>
              <a:t>Vriese</a:t>
            </a:r>
            <a:r>
              <a:rPr lang="en-US" sz="1600" dirty="0"/>
              <a:t> A.S.,</a:t>
            </a:r>
            <a:r>
              <a:rPr lang="en-US" sz="1600" dirty="0" err="1"/>
              <a:t>Colardyn</a:t>
            </a:r>
            <a:r>
              <a:rPr lang="en-US" sz="1600" dirty="0"/>
              <a:t> </a:t>
            </a:r>
            <a:r>
              <a:rPr lang="en-US" sz="1600" dirty="0" err="1"/>
              <a:t>F.A.,Philippe</a:t>
            </a:r>
            <a:r>
              <a:rPr lang="en-US" sz="1600" dirty="0"/>
              <a:t> J.J. et al. </a:t>
            </a:r>
            <a:r>
              <a:rPr lang="en-US" sz="1600" dirty="0" err="1"/>
              <a:t>Cytokineremoval</a:t>
            </a:r>
            <a:r>
              <a:rPr lang="en-US" sz="1600" dirty="0"/>
              <a:t> during continuous HF in septic patients. Intensive CareMed.1999,25,903-910</a:t>
            </a:r>
          </a:p>
          <a:p>
            <a:r>
              <a:rPr lang="it-IT" sz="1600" dirty="0"/>
              <a:t>19. Y. Gasche, M.Pascual, P. Suter, H. FavreGasche et al.</a:t>
            </a:r>
            <a:r>
              <a:rPr lang="en-US" sz="1600" dirty="0"/>
              <a:t>Complement depletion during </a:t>
            </a:r>
            <a:r>
              <a:rPr lang="en-US" sz="1600" dirty="0" err="1"/>
              <a:t>haemofiltration</a:t>
            </a:r>
            <a:r>
              <a:rPr lang="en-US" sz="1600" dirty="0"/>
              <a:t> </a:t>
            </a:r>
            <a:r>
              <a:rPr lang="en-US" sz="1600" dirty="0" err="1"/>
              <a:t>withpolyacrilonitrile</a:t>
            </a:r>
            <a:r>
              <a:rPr lang="en-US" sz="1600" dirty="0"/>
              <a:t> membranes N D T 1996, 11, 117-119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4769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200" y="0"/>
            <a:ext cx="3606800" cy="22041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200" y="109182"/>
            <a:ext cx="3606800" cy="22041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/>
              <a:t>«Триггеры» синдрома системной воспалительной реакции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876" y="2778544"/>
            <a:ext cx="11728939" cy="30947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В результате проведенных научных исследований установлено, что </a:t>
            </a:r>
            <a:r>
              <a:rPr lang="ru-RU" sz="3200" dirty="0" smtClean="0"/>
              <a:t>первичным </a:t>
            </a:r>
            <a:r>
              <a:rPr lang="ru-RU" sz="3200" dirty="0"/>
              <a:t>" триггером ", который запускает </a:t>
            </a:r>
            <a:r>
              <a:rPr lang="ru-RU" sz="3200" b="1" dirty="0">
                <a:solidFill>
                  <a:srgbClr val="FF00FF"/>
                </a:solidFill>
              </a:rPr>
              <a:t>синдром системной воспалительной </a:t>
            </a:r>
            <a:r>
              <a:rPr lang="ru-RU" sz="3200" b="1" dirty="0" smtClean="0">
                <a:solidFill>
                  <a:srgbClr val="FF00FF"/>
                </a:solidFill>
              </a:rPr>
              <a:t>реакции, </a:t>
            </a:r>
            <a:r>
              <a:rPr lang="ru-RU" sz="3200" dirty="0" smtClean="0"/>
              <a:t>в ответ  </a:t>
            </a:r>
            <a:r>
              <a:rPr lang="ru-RU" sz="3200" dirty="0"/>
              <a:t>на Гр (-) грамотрицательную бактериальную инфекцию, приводящую </a:t>
            </a:r>
            <a:r>
              <a:rPr lang="ru-RU" sz="3200" b="1" dirty="0"/>
              <a:t>к тяжелому сепсису и </a:t>
            </a:r>
            <a:r>
              <a:rPr lang="ru-RU" sz="3200" b="1" dirty="0" err="1"/>
              <a:t>эндотоксическому</a:t>
            </a:r>
            <a:r>
              <a:rPr lang="ru-RU" sz="3200" b="1" dirty="0"/>
              <a:t> </a:t>
            </a:r>
            <a:r>
              <a:rPr lang="ru-RU" sz="3200" b="1" dirty="0" smtClean="0"/>
              <a:t>шоку является </a:t>
            </a:r>
            <a:r>
              <a:rPr lang="ru-RU" sz="3200" dirty="0" err="1"/>
              <a:t>является</a:t>
            </a:r>
            <a:r>
              <a:rPr lang="ru-RU" sz="3200" dirty="0"/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липополисахарид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dirty="0"/>
              <a:t>(эндотоксин</a:t>
            </a:r>
            <a:r>
              <a:rPr lang="ru-RU" sz="3200" dirty="0" smtClean="0"/>
              <a:t>)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05631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49924" y="316523"/>
            <a:ext cx="10515600" cy="924413"/>
          </a:xfrm>
        </p:spPr>
        <p:txBody>
          <a:bodyPr>
            <a:normAutofit/>
          </a:bodyPr>
          <a:lstStyle/>
          <a:p>
            <a:pPr marL="0" indent="0"/>
            <a:r>
              <a:rPr lang="ru-RU" b="1" dirty="0" smtClean="0"/>
              <a:t>ЭНДОТОКСИН </a:t>
            </a:r>
            <a:r>
              <a:rPr lang="ru-RU" dirty="0" smtClean="0"/>
              <a:t>                                     </a:t>
            </a:r>
            <a:r>
              <a:rPr lang="en-US" b="1" dirty="0" smtClean="0"/>
              <a:t>Endotoxin </a:t>
            </a:r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94527" y="920435"/>
            <a:ext cx="10976149" cy="5644488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sz="3200" b="1" dirty="0" smtClean="0"/>
              <a:t>Эндотоксин</a:t>
            </a:r>
            <a:r>
              <a:rPr lang="ru-RU" sz="3200" dirty="0" smtClean="0"/>
              <a:t> – макромолекула, состоящая из липидной части (Липид А) и  полисахаридной части. </a:t>
            </a:r>
          </a:p>
          <a:p>
            <a:r>
              <a:rPr lang="ru-RU" sz="3200" dirty="0" smtClean="0"/>
              <a:t>Полисахаридная часть отличается у разных типов бактерий, в то время как </a:t>
            </a:r>
            <a:r>
              <a:rPr lang="ru-RU" sz="3200" b="1" dirty="0" smtClean="0">
                <a:solidFill>
                  <a:srgbClr val="0070C0"/>
                </a:solidFill>
              </a:rPr>
              <a:t>Липид А – одинаков у всех «Гр-» бактерий</a:t>
            </a:r>
            <a:r>
              <a:rPr lang="ru-RU" sz="3200" dirty="0" smtClean="0"/>
              <a:t>.</a:t>
            </a:r>
          </a:p>
          <a:p>
            <a:r>
              <a:rPr lang="ru-RU" sz="3200" b="1" dirty="0" smtClean="0">
                <a:solidFill>
                  <a:srgbClr val="4551E9"/>
                </a:solidFill>
              </a:rPr>
              <a:t>Липид А </a:t>
            </a:r>
            <a:r>
              <a:rPr lang="ru-RU" sz="3200" dirty="0" smtClean="0"/>
              <a:t>высвобождается при  лизисе бактерий и </a:t>
            </a:r>
            <a:r>
              <a:rPr lang="ru-RU" sz="3200" b="1" dirty="0" smtClean="0">
                <a:solidFill>
                  <a:srgbClr val="0070C0"/>
                </a:solidFill>
              </a:rPr>
              <a:t>вызывает токсические эффекты.</a:t>
            </a:r>
          </a:p>
          <a:p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4551E9"/>
                </a:solidFill>
              </a:rPr>
              <a:t>Липид А </a:t>
            </a:r>
            <a:r>
              <a:rPr lang="ru-RU" sz="3200" dirty="0" smtClean="0"/>
              <a:t>связывается с </a:t>
            </a:r>
            <a:r>
              <a:rPr lang="en-US" sz="3200" dirty="0" smtClean="0"/>
              <a:t>Toll-like </a:t>
            </a:r>
            <a:r>
              <a:rPr lang="ru-RU" sz="3200" dirty="0" smtClean="0"/>
              <a:t>рецепторами</a:t>
            </a:r>
            <a:r>
              <a:rPr lang="en-US" sz="3200" dirty="0" smtClean="0"/>
              <a:t> </a:t>
            </a:r>
            <a:r>
              <a:rPr lang="en-US" sz="3200" dirty="0"/>
              <a:t>(TLR4</a:t>
            </a:r>
            <a:r>
              <a:rPr lang="en-US" sz="3200" dirty="0" smtClean="0"/>
              <a:t>)</a:t>
            </a:r>
            <a:r>
              <a:rPr lang="ru-RU" sz="3200" dirty="0" smtClean="0"/>
              <a:t> и </a:t>
            </a:r>
            <a:r>
              <a:rPr lang="ru-RU" sz="3200" b="1" dirty="0" smtClean="0">
                <a:solidFill>
                  <a:srgbClr val="0070C0"/>
                </a:solidFill>
              </a:rPr>
              <a:t>активирует высвобождение клеткой про- и анти-воспалительных цитокинов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82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3635" y="199293"/>
            <a:ext cx="3932237" cy="49236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LPS </a:t>
            </a:r>
            <a:r>
              <a:rPr lang="ru-RU" b="1" dirty="0">
                <a:solidFill>
                  <a:srgbClr val="0070C0"/>
                </a:solidFill>
              </a:rPr>
              <a:t>стимулируют 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128955" y="826476"/>
            <a:ext cx="6764214" cy="5843955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миелоидные </a:t>
            </a:r>
            <a:r>
              <a:rPr lang="ru-RU" sz="2400" b="1" dirty="0"/>
              <a:t>клетки </a:t>
            </a:r>
            <a:r>
              <a:rPr lang="ru-RU" sz="2400" dirty="0"/>
              <a:t>к синтезу и секреции биологически активных молекул, под действием которых происходит активация лимфоцитов, </a:t>
            </a:r>
            <a:endParaRPr lang="ru-RU" sz="2400" dirty="0" smtClean="0"/>
          </a:p>
          <a:p>
            <a:r>
              <a:rPr lang="ru-RU" sz="2400" b="1" dirty="0" smtClean="0"/>
              <a:t>тучные </a:t>
            </a:r>
            <a:r>
              <a:rPr lang="ru-RU" sz="2400" b="1" dirty="0"/>
              <a:t>клетки </a:t>
            </a:r>
            <a:r>
              <a:rPr lang="ru-RU" sz="2400" dirty="0"/>
              <a:t>и базофилы продуцируют факторы хемотаксиса, </a:t>
            </a:r>
            <a:endParaRPr lang="ru-RU" sz="2400" dirty="0" smtClean="0"/>
          </a:p>
          <a:p>
            <a:r>
              <a:rPr lang="ru-RU" sz="2400" b="1" dirty="0" smtClean="0"/>
              <a:t>тромбоциты</a:t>
            </a:r>
            <a:r>
              <a:rPr lang="ru-RU" sz="2400" dirty="0" smtClean="0"/>
              <a:t> </a:t>
            </a:r>
            <a:r>
              <a:rPr lang="ru-RU" sz="2400" dirty="0"/>
              <a:t>секретируют факторы роста и коагуляции, макрофаги, моноциты, эндотелиальные клетки секретируют растворимые медиаторы (ФНО-α, ИЛ-1, ИЛ-6, оксид азота, метаболиты </a:t>
            </a:r>
            <a:r>
              <a:rPr lang="ru-RU" sz="2400" dirty="0" err="1"/>
              <a:t>арахидоновой</a:t>
            </a:r>
            <a:r>
              <a:rPr lang="ru-RU" sz="2400" dirty="0"/>
              <a:t> кислоты, интерферон-γ и другие). </a:t>
            </a:r>
            <a:endParaRPr lang="ru-RU" sz="2400" dirty="0" smtClean="0"/>
          </a:p>
          <a:p>
            <a:r>
              <a:rPr lang="ru-RU" sz="2400" b="1" dirty="0" smtClean="0"/>
              <a:t>Свободные </a:t>
            </a:r>
            <a:r>
              <a:rPr lang="ru-RU" sz="2400" b="1" dirty="0"/>
              <a:t>цитокины </a:t>
            </a:r>
            <a:r>
              <a:rPr lang="ru-RU" sz="2400" dirty="0"/>
              <a:t>активизируют клетки различных тканей и органов, приводя к некрозу и индуцируют </a:t>
            </a:r>
            <a:r>
              <a:rPr lang="ru-RU" sz="2400" dirty="0" err="1"/>
              <a:t>апоптоз</a:t>
            </a:r>
            <a:r>
              <a:rPr lang="ru-RU" sz="2400" dirty="0"/>
              <a:t>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" r="7015"/>
          <a:stretch>
            <a:fillRect/>
          </a:stretch>
        </p:blipFill>
        <p:spPr bwMode="auto">
          <a:xfrm>
            <a:off x="7373814" y="108195"/>
            <a:ext cx="4818185" cy="405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75385" y="5769151"/>
            <a:ext cx="66938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Схема активации </a:t>
            </a:r>
            <a:r>
              <a:rPr lang="ru-RU" b="1" dirty="0" err="1">
                <a:solidFill>
                  <a:prstClr val="black"/>
                </a:solidFill>
              </a:rPr>
              <a:t>липополисахаридом</a:t>
            </a:r>
            <a:r>
              <a:rPr lang="ru-RU" b="1" dirty="0">
                <a:solidFill>
                  <a:prstClr val="black"/>
                </a:solidFill>
              </a:rPr>
              <a:t> системного воспалительного ответа (по </a:t>
            </a:r>
            <a:r>
              <a:rPr lang="ru-RU" b="1" dirty="0" err="1">
                <a:solidFill>
                  <a:prstClr val="black"/>
                </a:solidFill>
              </a:rPr>
              <a:t>Jonathan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Cohen</a:t>
            </a:r>
            <a:r>
              <a:rPr lang="ru-RU" b="1" dirty="0">
                <a:solidFill>
                  <a:prstClr val="black"/>
                </a:solidFill>
              </a:rPr>
              <a:t> //</a:t>
            </a:r>
            <a:r>
              <a:rPr lang="ru-RU" b="1" dirty="0" err="1">
                <a:solidFill>
                  <a:prstClr val="black"/>
                </a:solidFill>
              </a:rPr>
              <a:t>Nature</a:t>
            </a:r>
            <a:r>
              <a:rPr lang="ru-RU" b="1" dirty="0">
                <a:solidFill>
                  <a:prstClr val="black"/>
                </a:solidFill>
              </a:rPr>
              <a:t>. — 2002. — 420. Р. 885–891)</a:t>
            </a:r>
          </a:p>
        </p:txBody>
      </p:sp>
    </p:spTree>
    <p:extLst>
      <p:ext uri="{BB962C8B-B14F-4D97-AF65-F5344CB8AC3E}">
        <p14:creationId xmlns:p14="http://schemas.microsoft.com/office/powerpoint/2010/main" val="76226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Полимиксин</a:t>
            </a:r>
            <a:r>
              <a:rPr lang="ru-RU" b="1" dirty="0" smtClean="0"/>
              <a:t> 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200" b="1" dirty="0" err="1"/>
              <a:t>Полимиксин</a:t>
            </a:r>
            <a:r>
              <a:rPr lang="ru-RU" sz="3200" b="1" dirty="0"/>
              <a:t> В</a:t>
            </a:r>
            <a:r>
              <a:rPr lang="ru-RU" sz="3200" dirty="0"/>
              <a:t> (ПМ-В или PMX) - это катионный циклический полипептидный антибиотик, который </a:t>
            </a:r>
            <a:r>
              <a:rPr lang="ru-RU" sz="3200" b="1" dirty="0">
                <a:solidFill>
                  <a:srgbClr val="FF00FF"/>
                </a:solidFill>
              </a:rPr>
              <a:t>обладает высокой степенью сродства к эндотоксину</a:t>
            </a:r>
            <a:r>
              <a:rPr lang="ru-RU" sz="3200" dirty="0"/>
              <a:t>. ПМ-В способен связываться с эндотоксином и нейтрализовать его эффекты. </a:t>
            </a:r>
            <a:endParaRPr lang="ru-RU" sz="3200" dirty="0" smtClean="0"/>
          </a:p>
          <a:p>
            <a:r>
              <a:rPr lang="ru-RU" sz="3200" dirty="0" smtClean="0"/>
              <a:t>Однако</a:t>
            </a:r>
            <a:r>
              <a:rPr lang="ru-RU" sz="3200" dirty="0"/>
              <a:t>, этому антибактериальному препарату свойственны </a:t>
            </a:r>
            <a:r>
              <a:rPr lang="ru-RU" sz="3200" dirty="0">
                <a:solidFill>
                  <a:srgbClr val="FF00FF"/>
                </a:solidFill>
              </a:rPr>
              <a:t>выраженное нефротоксическое и нейротоксическое действие</a:t>
            </a:r>
            <a:r>
              <a:rPr lang="ru-RU" sz="3200" dirty="0"/>
              <a:t>, что исключает его системное </a:t>
            </a:r>
            <a:r>
              <a:rPr lang="ru-RU" sz="3200" dirty="0" smtClean="0"/>
              <a:t>применение</a:t>
            </a:r>
          </a:p>
          <a:p>
            <a:r>
              <a:rPr lang="ru-RU" sz="3200" dirty="0" smtClean="0"/>
              <a:t>В </a:t>
            </a:r>
            <a:r>
              <a:rPr lang="ru-RU" sz="3200" dirty="0"/>
              <a:t>связи с этим, был разработан </a:t>
            </a:r>
            <a:r>
              <a:rPr lang="ru-RU" sz="3200" b="1" dirty="0">
                <a:solidFill>
                  <a:srgbClr val="FF0000"/>
                </a:solidFill>
              </a:rPr>
              <a:t>адсорбирующий картридж</a:t>
            </a:r>
            <a:r>
              <a:rPr lang="ru-RU" sz="3200" dirty="0"/>
              <a:t>, в котором ПМ-В </a:t>
            </a:r>
            <a:r>
              <a:rPr lang="ru-RU" sz="3200" dirty="0" err="1"/>
              <a:t>ковалентно</a:t>
            </a:r>
            <a:r>
              <a:rPr lang="ru-RU" sz="3200" dirty="0"/>
              <a:t> связан с </a:t>
            </a:r>
            <a:r>
              <a:rPr lang="ru-RU" sz="3200" dirty="0" err="1"/>
              <a:t>полистироловыми</a:t>
            </a:r>
            <a:r>
              <a:rPr lang="ru-RU" sz="3200" dirty="0"/>
              <a:t> волокнами (PMX-F) . 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6045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87400" y="949325"/>
            <a:ext cx="10515600" cy="4351338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600" b="1" dirty="0"/>
              <a:t>С 1994 года </a:t>
            </a:r>
            <a:r>
              <a:rPr lang="ru-RU" sz="3600" dirty="0"/>
              <a:t>колонка PMX-F применяется в клинических условиях в Японии для лечения пациентов </a:t>
            </a:r>
            <a:r>
              <a:rPr lang="ru-RU" sz="3600" dirty="0">
                <a:solidFill>
                  <a:srgbClr val="FF0000"/>
                </a:solidFill>
              </a:rPr>
              <a:t>с </a:t>
            </a:r>
            <a:r>
              <a:rPr lang="ru-RU" sz="3600" dirty="0" err="1">
                <a:solidFill>
                  <a:srgbClr val="FF0000"/>
                </a:solidFill>
              </a:rPr>
              <a:t>эндотоксемией</a:t>
            </a:r>
            <a:r>
              <a:rPr lang="ru-RU" sz="3600" dirty="0"/>
              <a:t>, больных с подозрением на инфекционный процесс, вызванный </a:t>
            </a:r>
            <a:r>
              <a:rPr lang="ru-RU" sz="3600" b="1" dirty="0">
                <a:solidFill>
                  <a:srgbClr val="0070C0"/>
                </a:solidFill>
              </a:rPr>
              <a:t>грамотрицательными микроорганизмами</a:t>
            </a:r>
            <a:r>
              <a:rPr lang="ru-RU" sz="3600" dirty="0"/>
              <a:t>, при условии соответствия критериям синдрома системного воспалительного ответа (ССВО), а также пациентов с септическим шоком, которым необходимо введение </a:t>
            </a:r>
            <a:r>
              <a:rPr lang="ru-RU" sz="3600" dirty="0" err="1"/>
              <a:t>вазопрессоров</a:t>
            </a:r>
            <a:r>
              <a:rPr lang="ru-RU" sz="3600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961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Торамиксин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</a:t>
            </a:r>
            <a:r>
              <a:rPr lang="ru-RU" dirty="0"/>
              <a:t>устройство эффективно использует способность ПМ-В нейтрализовать эндотоксины, тогда как системная токсичность препарата сводится к </a:t>
            </a:r>
            <a:r>
              <a:rPr lang="ru-RU" dirty="0" smtClean="0"/>
              <a:t>минимуму </a:t>
            </a:r>
            <a:r>
              <a:rPr lang="ru-RU" b="1" dirty="0" smtClean="0">
                <a:solidFill>
                  <a:srgbClr val="0070C0"/>
                </a:solidFill>
              </a:rPr>
              <a:t>(колонки </a:t>
            </a:r>
            <a:r>
              <a:rPr lang="en-US" b="1" dirty="0" err="1">
                <a:solidFill>
                  <a:srgbClr val="0070C0"/>
                </a:solidFill>
              </a:rPr>
              <a:t>ToraymyxinTM</a:t>
            </a:r>
            <a:r>
              <a:rPr lang="en-US" b="1" dirty="0">
                <a:solidFill>
                  <a:srgbClr val="0070C0"/>
                </a:solidFill>
              </a:rPr>
              <a:t>, (Toray, </a:t>
            </a:r>
            <a:r>
              <a:rPr lang="ru-RU" b="1" dirty="0">
                <a:solidFill>
                  <a:srgbClr val="0070C0"/>
                </a:solidFill>
              </a:rPr>
              <a:t>Япония)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Прямая </a:t>
            </a:r>
            <a:r>
              <a:rPr lang="ru-RU" dirty="0" err="1"/>
              <a:t>гемоперфузия</a:t>
            </a:r>
            <a:r>
              <a:rPr lang="ru-RU" dirty="0"/>
              <a:t> с помощью колонки PMX-F обеспечивает связывание и нейтрализацию эндотоксина как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vitro</a:t>
            </a:r>
            <a:r>
              <a:rPr lang="ru-RU" dirty="0"/>
              <a:t>, так и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 smtClean="0"/>
              <a:t>vivo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Следовательно, экстракорпоральная терапия с применением PMX-F может уменьшить концентрацию эндотоксина в системном кровотоке, и, возможно, прервать биологический каскад сепсиса. </a:t>
            </a:r>
          </a:p>
        </p:txBody>
      </p:sp>
      <p:pic>
        <p:nvPicPr>
          <p:cNvPr id="7170" name="Picture 2" descr="C:\Users\Ирина\Pictures\терамиксин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293" y="1"/>
            <a:ext cx="344072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41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Создание </a:t>
            </a:r>
            <a:r>
              <a:rPr lang="en-US" b="1" dirty="0" err="1" smtClean="0"/>
              <a:t>Alteco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886" y="1335768"/>
            <a:ext cx="10515600" cy="5075918"/>
          </a:xfrm>
        </p:spPr>
        <p:txBody>
          <a:bodyPr>
            <a:normAutofit/>
          </a:bodyPr>
          <a:lstStyle/>
          <a:p>
            <a:r>
              <a:rPr lang="ru-RU" dirty="0"/>
              <a:t>В соответствии с требованиями </a:t>
            </a:r>
            <a:r>
              <a:rPr lang="ru-RU" b="1" dirty="0"/>
              <a:t>Мирового Медицинского Сообщества </a:t>
            </a:r>
            <a:r>
              <a:rPr lang="ru-RU" dirty="0"/>
              <a:t>и необходимостью применения инновационных медицинских технологий, компания </a:t>
            </a:r>
            <a:r>
              <a:rPr lang="ru-RU" dirty="0" err="1"/>
              <a:t>Алтеко</a:t>
            </a:r>
            <a:r>
              <a:rPr lang="ru-RU" dirty="0"/>
              <a:t> </a:t>
            </a:r>
            <a:r>
              <a:rPr lang="ru-RU" dirty="0" err="1"/>
              <a:t>Медикал</a:t>
            </a:r>
            <a:r>
              <a:rPr lang="ru-RU" dirty="0"/>
              <a:t> АБ (</a:t>
            </a:r>
            <a:r>
              <a:rPr lang="ru-RU" dirty="0" err="1"/>
              <a:t>Alteco</a:t>
            </a:r>
            <a:r>
              <a:rPr lang="ru-RU" dirty="0"/>
              <a:t> </a:t>
            </a:r>
            <a:r>
              <a:rPr lang="ru-RU" dirty="0" err="1"/>
              <a:t>Medical</a:t>
            </a:r>
            <a:r>
              <a:rPr lang="ru-RU" dirty="0"/>
              <a:t> AB), Швеция, используя 40-летний опыт и знания в сфере </a:t>
            </a:r>
            <a:r>
              <a:rPr lang="ru-RU" b="1" dirty="0">
                <a:solidFill>
                  <a:srgbClr val="0070C0"/>
                </a:solidFill>
              </a:rPr>
              <a:t>экстракорпоральной </a:t>
            </a:r>
            <a:r>
              <a:rPr lang="ru-RU" b="1" dirty="0" err="1">
                <a:solidFill>
                  <a:srgbClr val="0070C0"/>
                </a:solidFill>
              </a:rPr>
              <a:t>детоксикации</a:t>
            </a:r>
            <a:r>
              <a:rPr lang="ru-RU" dirty="0"/>
              <a:t>, создала новейший </a:t>
            </a:r>
            <a:r>
              <a:rPr lang="ru-RU" b="1" dirty="0">
                <a:solidFill>
                  <a:srgbClr val="FF00FF"/>
                </a:solidFill>
              </a:rPr>
              <a:t>продукт, предназначенный для лечения Гр (-) грамотрицательного сепсиса,</a:t>
            </a:r>
            <a:r>
              <a:rPr lang="ru-RU" dirty="0"/>
              <a:t> вызванного </a:t>
            </a:r>
            <a:r>
              <a:rPr lang="ru-RU" dirty="0" err="1"/>
              <a:t>Escherichia</a:t>
            </a:r>
            <a:r>
              <a:rPr lang="ru-RU" dirty="0"/>
              <a:t> </a:t>
            </a:r>
            <a:r>
              <a:rPr lang="ru-RU" dirty="0" err="1"/>
              <a:t>spp</a:t>
            </a:r>
            <a:r>
              <a:rPr lang="ru-RU" dirty="0"/>
              <a:t>., </a:t>
            </a:r>
            <a:r>
              <a:rPr lang="ru-RU" dirty="0" err="1"/>
              <a:t>Klebsiella</a:t>
            </a:r>
            <a:r>
              <a:rPr lang="ru-RU" dirty="0"/>
              <a:t> </a:t>
            </a:r>
            <a:r>
              <a:rPr lang="ru-RU" dirty="0" err="1"/>
              <a:t>spp</a:t>
            </a:r>
            <a:r>
              <a:rPr lang="ru-RU" dirty="0"/>
              <a:t>., </a:t>
            </a:r>
            <a:r>
              <a:rPr lang="ru-RU" dirty="0" err="1"/>
              <a:t>Proteus</a:t>
            </a:r>
            <a:r>
              <a:rPr lang="ru-RU" dirty="0"/>
              <a:t> </a:t>
            </a:r>
            <a:r>
              <a:rPr lang="ru-RU" dirty="0" err="1"/>
              <a:t>spp</a:t>
            </a:r>
            <a:r>
              <a:rPr lang="ru-RU" dirty="0"/>
              <a:t>., H. </a:t>
            </a:r>
            <a:r>
              <a:rPr lang="ru-RU" dirty="0" err="1"/>
              <a:t>Influenza</a:t>
            </a:r>
            <a:r>
              <a:rPr lang="ru-RU" dirty="0"/>
              <a:t>, </a:t>
            </a:r>
            <a:r>
              <a:rPr lang="ru-RU" dirty="0" err="1"/>
              <a:t>Neisseria</a:t>
            </a:r>
            <a:r>
              <a:rPr lang="ru-RU" dirty="0"/>
              <a:t> </a:t>
            </a:r>
            <a:r>
              <a:rPr lang="ru-RU" dirty="0" err="1"/>
              <a:t>spp</a:t>
            </a:r>
            <a:r>
              <a:rPr lang="ru-RU" dirty="0"/>
              <a:t>., </a:t>
            </a:r>
            <a:r>
              <a:rPr lang="ru-RU" dirty="0" err="1"/>
              <a:t>Pseudomonas</a:t>
            </a:r>
            <a:r>
              <a:rPr lang="ru-RU" dirty="0"/>
              <a:t> </a:t>
            </a:r>
            <a:r>
              <a:rPr lang="ru-RU" dirty="0" err="1"/>
              <a:t>aeruginosa</a:t>
            </a:r>
            <a:r>
              <a:rPr lang="ru-RU" dirty="0"/>
              <a:t>  (синегнойной палочкой), </a:t>
            </a:r>
            <a:r>
              <a:rPr lang="ru-RU" dirty="0" err="1"/>
              <a:t>Enterobacter</a:t>
            </a:r>
            <a:r>
              <a:rPr lang="ru-RU" dirty="0"/>
              <a:t> </a:t>
            </a:r>
            <a:r>
              <a:rPr lang="ru-RU" dirty="0" err="1"/>
              <a:t>spp</a:t>
            </a:r>
            <a:r>
              <a:rPr lang="ru-RU" dirty="0"/>
              <a:t>. </a:t>
            </a:r>
            <a:r>
              <a:rPr lang="ru-RU" dirty="0" err="1"/>
              <a:t>etc</a:t>
            </a:r>
            <a:r>
              <a:rPr lang="ru-RU" dirty="0"/>
              <a:t>.</a:t>
            </a:r>
          </a:p>
          <a:p>
            <a:r>
              <a:rPr lang="ru-RU" dirty="0"/>
              <a:t>Инновационный экстракорпоральный биотехнологический продукт называется  </a:t>
            </a:r>
            <a:r>
              <a:rPr lang="ru-RU" b="1" dirty="0"/>
              <a:t>,,</a:t>
            </a:r>
            <a:r>
              <a:rPr lang="ru-RU" b="1" dirty="0" err="1"/>
              <a:t>Алтеко</a:t>
            </a:r>
            <a:r>
              <a:rPr lang="ru-RU" b="1" dirty="0"/>
              <a:t> ЛПС адсорбер,, (</a:t>
            </a:r>
            <a:r>
              <a:rPr lang="ru-RU" b="1" dirty="0" err="1"/>
              <a:t>Alteco</a:t>
            </a:r>
            <a:r>
              <a:rPr lang="ru-RU" b="1" dirty="0"/>
              <a:t> LPS </a:t>
            </a:r>
            <a:r>
              <a:rPr lang="ru-RU" b="1" dirty="0" err="1"/>
              <a:t>adsorber</a:t>
            </a:r>
            <a:r>
              <a:rPr lang="ru-RU" b="1" dirty="0"/>
              <a:t>) или </a:t>
            </a:r>
            <a:r>
              <a:rPr lang="ru-RU" b="1" dirty="0" err="1"/>
              <a:t>Alteco</a:t>
            </a:r>
            <a:r>
              <a:rPr lang="ru-RU" b="1" dirty="0"/>
              <a:t> </a:t>
            </a:r>
            <a:r>
              <a:rPr lang="ru-RU" b="1" dirty="0" err="1"/>
              <a:t>липополисахаридный</a:t>
            </a:r>
            <a:r>
              <a:rPr lang="ru-RU" b="1" dirty="0"/>
              <a:t> адсорбер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69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93" y="378372"/>
            <a:ext cx="10720551" cy="599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4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657" y="103868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 smtClean="0"/>
              <a:t>Что происходит при проведении АЛТЕКО ЛПС-сорбции у больных с сепсисом?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886" y="1346653"/>
            <a:ext cx="10515600" cy="4956175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r>
              <a:rPr lang="ru-RU" sz="3600" b="1" dirty="0" smtClean="0">
                <a:solidFill>
                  <a:srgbClr val="C00000"/>
                </a:solidFill>
              </a:rPr>
              <a:t>ЛПС Адсорбер селективно удаляет эндотоксин</a:t>
            </a:r>
            <a:r>
              <a:rPr lang="ru-RU" sz="3600" dirty="0" smtClean="0"/>
              <a:t>, который выделяется при  естественном лизисе бактерий или когда антибиотики разрушают бактериальную стенку.</a:t>
            </a:r>
          </a:p>
          <a:p>
            <a:r>
              <a:rPr lang="ru-RU" sz="3600" dirty="0" smtClean="0"/>
              <a:t>При удалении эндотоксина из кровотока, организм быстрее справляется с симптомами сепсиса, обеспечивая более быстрое выздоровление</a:t>
            </a:r>
          </a:p>
          <a:p>
            <a:r>
              <a:rPr lang="ru-RU" sz="3600" dirty="0"/>
              <a:t>Т</a:t>
            </a:r>
            <a:r>
              <a:rPr lang="ru-RU" sz="3600" dirty="0" smtClean="0"/>
              <a:t>ем </a:t>
            </a:r>
            <a:r>
              <a:rPr lang="ru-RU" sz="3600" dirty="0"/>
              <a:t>не менее, </a:t>
            </a:r>
            <a:r>
              <a:rPr lang="ru-RU" sz="3600" b="1" dirty="0">
                <a:solidFill>
                  <a:srgbClr val="0070C0"/>
                </a:solidFill>
              </a:rPr>
              <a:t>при длительном инфекционном заболевании, у большинства пациентов определяется высокий уровень эндотоксина в крови.</a:t>
            </a:r>
          </a:p>
          <a:p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43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572" y="173711"/>
            <a:ext cx="10515600" cy="980175"/>
          </a:xfrm>
        </p:spPr>
        <p:txBody>
          <a:bodyPr/>
          <a:lstStyle/>
          <a:p>
            <a:r>
              <a:rPr lang="ru-RU" sz="4800" b="1" dirty="0" err="1"/>
              <a:t>Алтеко</a:t>
            </a:r>
            <a:r>
              <a:rPr lang="ru-RU" sz="4800" b="1" baseline="30000" dirty="0"/>
              <a:t>®</a:t>
            </a:r>
            <a:r>
              <a:rPr lang="ru-RU" sz="4800" b="1" dirty="0"/>
              <a:t> ЛПС-Адсорбе</a:t>
            </a:r>
            <a:r>
              <a:rPr lang="ru-RU" b="1" dirty="0"/>
              <a:t>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884" y="943882"/>
            <a:ext cx="11061931" cy="5679655"/>
          </a:xfrm>
        </p:spPr>
        <p:txBody>
          <a:bodyPr>
            <a:normAutofit lnSpcReduction="10000"/>
          </a:bodyPr>
          <a:lstStyle/>
          <a:p>
            <a:r>
              <a:rPr lang="ru-RU" sz="4300" b="1" dirty="0" smtClean="0"/>
              <a:t>Активный компонент</a:t>
            </a:r>
            <a:r>
              <a:rPr lang="ru-RU" sz="4300" dirty="0" smtClean="0"/>
              <a:t>: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3600" dirty="0" smtClean="0"/>
              <a:t>Запатентованный пептид с высокой </a:t>
            </a:r>
            <a:r>
              <a:rPr lang="ru-RU" sz="3600" dirty="0" err="1" smtClean="0"/>
              <a:t>аффинностью</a:t>
            </a:r>
            <a:r>
              <a:rPr lang="ru-RU" sz="3600" dirty="0" smtClean="0"/>
              <a:t> к эндотоксину (ЛПС), специально разработанный для сорбции ЛПС</a:t>
            </a:r>
            <a:r>
              <a:rPr lang="en-US" sz="3600" dirty="0" smtClean="0"/>
              <a:t> </a:t>
            </a:r>
            <a:endParaRPr lang="ru-RU" sz="3600" dirty="0" smtClean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3600" dirty="0" smtClean="0"/>
              <a:t>100% синтетический  (пептидный  синтез полного цикла)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4000" dirty="0" smtClean="0"/>
              <a:t>Пептид связывает ЛПС в </a:t>
            </a:r>
          </a:p>
          <a:p>
            <a:pPr lvl="2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3600" b="1" dirty="0" smtClean="0"/>
              <a:t>цельной крови</a:t>
            </a:r>
          </a:p>
          <a:p>
            <a:pPr lvl="2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3600" b="1" dirty="0"/>
              <a:t>п</a:t>
            </a:r>
            <a:r>
              <a:rPr lang="ru-RU" sz="3600" b="1" dirty="0" smtClean="0"/>
              <a:t>лазме</a:t>
            </a:r>
          </a:p>
          <a:p>
            <a:pPr lvl="2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3600" b="1" dirty="0"/>
              <a:t>в</a:t>
            </a:r>
            <a:r>
              <a:rPr lang="ru-RU" sz="3600" b="1" dirty="0" smtClean="0"/>
              <a:t>одных растворах</a:t>
            </a:r>
            <a:endParaRPr lang="ru-RU" b="1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6658" t="4707" r="3471"/>
          <a:stretch/>
        </p:blipFill>
        <p:spPr>
          <a:xfrm>
            <a:off x="8064219" y="4323386"/>
            <a:ext cx="2592288" cy="14579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06140" y="173251"/>
            <a:ext cx="4528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Селективная адсорбция эндотоксина (ЛПС)</a:t>
            </a:r>
            <a:endParaRPr lang="en-US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72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За последнее десятилетие накопилось значительное количество экспериментальных и клинических исследований по элиминации ЛПС с помощью </a:t>
            </a:r>
            <a:r>
              <a:rPr lang="ru-RU" sz="3600" b="1" dirty="0">
                <a:solidFill>
                  <a:srgbClr val="C00000"/>
                </a:solidFill>
              </a:rPr>
              <a:t>селективной адсорбции при лечении сепсиса. </a:t>
            </a:r>
          </a:p>
        </p:txBody>
      </p:sp>
    </p:spTree>
    <p:extLst>
      <p:ext uri="{BB962C8B-B14F-4D97-AF65-F5344CB8AC3E}">
        <p14:creationId xmlns:p14="http://schemas.microsoft.com/office/powerpoint/2010/main" val="288816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799" y="117231"/>
            <a:ext cx="10515600" cy="879232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Показания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9086" y="796505"/>
            <a:ext cx="10515600" cy="5205709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pPr algn="ctr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3900" b="1" dirty="0" smtClean="0">
                <a:solidFill>
                  <a:srgbClr val="0070C0"/>
                </a:solidFill>
              </a:rPr>
              <a:t>Все пациенты с тяжелым сепсисом или септическим шоком с подтвержденной Грамм «-» флорой или подозреваемой </a:t>
            </a:r>
            <a:r>
              <a:rPr lang="ru-RU" sz="3900" b="1" dirty="0" err="1" smtClean="0">
                <a:solidFill>
                  <a:srgbClr val="0070C0"/>
                </a:solidFill>
              </a:rPr>
              <a:t>эндотоксемией</a:t>
            </a:r>
            <a:r>
              <a:rPr lang="ru-RU" sz="3900" b="1" dirty="0" smtClean="0">
                <a:solidFill>
                  <a:srgbClr val="0070C0"/>
                </a:solidFill>
              </a:rPr>
              <a:t> (за счет </a:t>
            </a:r>
            <a:r>
              <a:rPr lang="ru-RU" sz="3900" b="1" dirty="0" err="1" smtClean="0">
                <a:solidFill>
                  <a:srgbClr val="0070C0"/>
                </a:solidFill>
              </a:rPr>
              <a:t>транслокации</a:t>
            </a:r>
            <a:r>
              <a:rPr lang="ru-RU" sz="3900" b="1" dirty="0" smtClean="0">
                <a:solidFill>
                  <a:srgbClr val="0070C0"/>
                </a:solidFill>
              </a:rPr>
              <a:t> или микст-инфекции)</a:t>
            </a:r>
            <a:r>
              <a:rPr lang="en-US" sz="3900" b="1" dirty="0" smtClean="0">
                <a:solidFill>
                  <a:srgbClr val="0070C0"/>
                </a:solidFill>
              </a:rPr>
              <a:t>. </a:t>
            </a:r>
            <a:endParaRPr lang="ru-RU" sz="3900" b="1" dirty="0" smtClean="0">
              <a:solidFill>
                <a:srgbClr val="0070C0"/>
              </a:solidFill>
            </a:endParaRPr>
          </a:p>
          <a:p>
            <a:pPr lvl="2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600" i="1" dirty="0" smtClean="0"/>
              <a:t>В том числе после абдоминальной или кардиохирургии, после инфаркта миокарда, ожоговые больные, пациенты с </a:t>
            </a:r>
            <a:r>
              <a:rPr lang="ru-RU" sz="2600" i="1" dirty="0" err="1" smtClean="0"/>
              <a:t>иммуносупрессией</a:t>
            </a:r>
            <a:r>
              <a:rPr lang="ru-RU" sz="2600" i="1" dirty="0" smtClean="0"/>
              <a:t> или вторичным сепси</a:t>
            </a:r>
            <a:r>
              <a:rPr lang="ru-RU" sz="2600" dirty="0" smtClean="0"/>
              <a:t>сом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76391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86" y="150125"/>
            <a:ext cx="9750448" cy="652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1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Подключение </a:t>
            </a:r>
            <a:r>
              <a:rPr lang="ru-RU" dirty="0" err="1"/>
              <a:t>Алтеко</a:t>
            </a:r>
            <a:r>
              <a:rPr lang="ru-RU" baseline="30000" dirty="0"/>
              <a:t>®</a:t>
            </a:r>
            <a:r>
              <a:rPr lang="ru-RU" dirty="0"/>
              <a:t> ЛПС-Адсорбера в контур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685018"/>
            <a:ext cx="10733313" cy="473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1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215" y="78633"/>
            <a:ext cx="3643493" cy="22766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371" y="260648"/>
            <a:ext cx="8832849" cy="122396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Алтеко</a:t>
            </a:r>
            <a:r>
              <a:rPr lang="ru-RU" baseline="30000" dirty="0"/>
              <a:t>®</a:t>
            </a:r>
            <a:r>
              <a:rPr lang="ru-RU" dirty="0"/>
              <a:t> </a:t>
            </a:r>
            <a:r>
              <a:rPr lang="ru-RU" dirty="0" smtClean="0"/>
              <a:t>ЛПС-Адсорбер: проведение терапии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1" y="1296096"/>
            <a:ext cx="10515600" cy="5561903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sz="3200" b="1" dirty="0" err="1" smtClean="0"/>
              <a:t>Антигоагуляция</a:t>
            </a:r>
            <a:endParaRPr lang="ru-RU" sz="32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/>
              <a:t>Рекомендованная доза гепарина 50-100 ЕД</a:t>
            </a:r>
            <a:r>
              <a:rPr lang="en-US" sz="3200" dirty="0" smtClean="0"/>
              <a:t>/</a:t>
            </a:r>
            <a:r>
              <a:rPr lang="ru-RU" sz="3200" dirty="0" smtClean="0"/>
              <a:t>кг массы тела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/>
              <a:t>Время активированного свертывания крови более 180 секунд (при необходимости следует назначить дополнительную дозу гепарина)</a:t>
            </a:r>
          </a:p>
          <a:p>
            <a:r>
              <a:rPr lang="ru-RU" sz="3200" b="1" dirty="0" smtClean="0"/>
              <a:t>Лечение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/>
              <a:t>Режим </a:t>
            </a:r>
            <a:r>
              <a:rPr lang="ru-RU" sz="3200" dirty="0" err="1"/>
              <a:t>гемоперфузии</a:t>
            </a:r>
            <a:r>
              <a:rPr lang="ru-RU" sz="3200" dirty="0"/>
              <a:t>  (постоянный кровоток). </a:t>
            </a:r>
            <a:r>
              <a:rPr lang="ru-RU" sz="3200" dirty="0" smtClean="0"/>
              <a:t>Постепенное увеличение  скорости </a:t>
            </a:r>
            <a:r>
              <a:rPr lang="ru-RU" sz="3200" dirty="0"/>
              <a:t>кровотока до 150 ± 50 </a:t>
            </a:r>
            <a:r>
              <a:rPr lang="ru-RU" sz="3200" dirty="0" smtClean="0"/>
              <a:t>мл/мин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/>
              <a:t>Время лечение 2 часа (до 6 часов)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3200" b="1" i="1" dirty="0" smtClean="0"/>
              <a:t>Одна или более процедур может потребоваться в зависимости от состояния пациента и гемодинамического ответа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305716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5520" y="1124745"/>
            <a:ext cx="7792936" cy="43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0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Цель: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Лечение больных с </a:t>
            </a:r>
            <a:r>
              <a:rPr lang="ru-RU" sz="5400" dirty="0" err="1" smtClean="0"/>
              <a:t>гестационным</a:t>
            </a:r>
            <a:r>
              <a:rPr lang="ru-RU" sz="5400" dirty="0" smtClean="0"/>
              <a:t> пиелонефритом, осложненным сепсисом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68025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657" y="125640"/>
            <a:ext cx="10515600" cy="897618"/>
          </a:xfrm>
        </p:spPr>
        <p:txBody>
          <a:bodyPr/>
          <a:lstStyle/>
          <a:p>
            <a:r>
              <a:rPr lang="ru-RU" b="1" dirty="0" smtClean="0"/>
              <a:t>Клинические случаи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9086" y="1172481"/>
            <a:ext cx="10515600" cy="5260975"/>
          </a:xfrm>
        </p:spPr>
        <p:txBody>
          <a:bodyPr>
            <a:normAutofit/>
          </a:bodyPr>
          <a:lstStyle/>
          <a:p>
            <a:r>
              <a:rPr lang="ru-RU" dirty="0" smtClean="0"/>
              <a:t>8 женщин с </a:t>
            </a:r>
            <a:r>
              <a:rPr lang="ru-RU" dirty="0" err="1" smtClean="0"/>
              <a:t>гестационным</a:t>
            </a:r>
            <a:r>
              <a:rPr lang="ru-RU" dirty="0" smtClean="0"/>
              <a:t> пиелонефритом: </a:t>
            </a:r>
          </a:p>
          <a:p>
            <a:pPr marL="0" indent="0">
              <a:buNone/>
            </a:pPr>
            <a:r>
              <a:rPr lang="ru-RU" dirty="0" smtClean="0"/>
              <a:t>- 3 женщины в сроках беременности 29-32 недели</a:t>
            </a:r>
          </a:p>
          <a:p>
            <a:pPr marL="0" indent="0">
              <a:buNone/>
            </a:pPr>
            <a:r>
              <a:rPr lang="ru-RU" dirty="0" smtClean="0"/>
              <a:t>- 2 женщины в сроках беременности 16-18 недель</a:t>
            </a:r>
          </a:p>
          <a:p>
            <a:pPr marL="0" indent="0">
              <a:buNone/>
            </a:pPr>
            <a:r>
              <a:rPr lang="ru-RU" dirty="0" smtClean="0"/>
              <a:t>- 3 женщин в послеродовом периоде (через 2-6 дней после родов)</a:t>
            </a:r>
          </a:p>
          <a:p>
            <a:r>
              <a:rPr lang="ru-RU" dirty="0" smtClean="0"/>
              <a:t>Возраст 18-29 лет</a:t>
            </a:r>
          </a:p>
          <a:p>
            <a:r>
              <a:rPr lang="ru-RU" dirty="0" smtClean="0"/>
              <a:t>Пиелонефрит в </a:t>
            </a:r>
            <a:r>
              <a:rPr lang="ru-RU" dirty="0" err="1" smtClean="0"/>
              <a:t>анаменезе</a:t>
            </a:r>
            <a:r>
              <a:rPr lang="ru-RU" dirty="0" smtClean="0"/>
              <a:t> у 2-х женщин</a:t>
            </a:r>
          </a:p>
          <a:p>
            <a:r>
              <a:rPr lang="ru-RU" dirty="0" smtClean="0"/>
              <a:t>Оперативное лечение в 6 случаях: </a:t>
            </a:r>
          </a:p>
          <a:p>
            <a:pPr marL="0" indent="0">
              <a:buNone/>
            </a:pPr>
            <a:r>
              <a:rPr lang="ru-RU" dirty="0" smtClean="0"/>
              <a:t>- 3 случая </a:t>
            </a:r>
            <a:r>
              <a:rPr lang="ru-RU" dirty="0" err="1" smtClean="0"/>
              <a:t>стентирования</a:t>
            </a:r>
            <a:r>
              <a:rPr lang="ru-RU" dirty="0" smtClean="0"/>
              <a:t>, </a:t>
            </a:r>
          </a:p>
          <a:p>
            <a:pPr marL="0" indent="0">
              <a:buNone/>
            </a:pPr>
            <a:r>
              <a:rPr lang="ru-RU" dirty="0" smtClean="0"/>
              <a:t>- 2 случая </a:t>
            </a:r>
            <a:r>
              <a:rPr lang="ru-RU" dirty="0" err="1" smtClean="0"/>
              <a:t>нефростомии</a:t>
            </a:r>
            <a:r>
              <a:rPr lang="ru-RU" dirty="0" smtClean="0"/>
              <a:t>, </a:t>
            </a:r>
          </a:p>
          <a:p>
            <a:pPr marL="0" indent="0">
              <a:buNone/>
            </a:pPr>
            <a:r>
              <a:rPr lang="ru-RU" dirty="0" smtClean="0"/>
              <a:t>- 1 случай </a:t>
            </a:r>
            <a:r>
              <a:rPr lang="ru-RU" dirty="0" err="1" smtClean="0"/>
              <a:t>нефрэктомии</a:t>
            </a:r>
            <a:r>
              <a:rPr lang="ru-RU" dirty="0" smtClean="0"/>
              <a:t> с дренированием забрюшинной клетчатки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533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Причины</a:t>
            </a:r>
            <a:endParaRPr lang="ru-RU" sz="48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85094"/>
          </a:xfrm>
        </p:spPr>
        <p:txBody>
          <a:bodyPr/>
          <a:lstStyle/>
          <a:p>
            <a:r>
              <a:rPr lang="ru-RU" dirty="0" err="1" smtClean="0"/>
              <a:t>Возбудитли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E.coli</a:t>
            </a:r>
            <a:r>
              <a:rPr lang="ru-RU" dirty="0" smtClean="0"/>
              <a:t>– 75-85%</a:t>
            </a:r>
          </a:p>
          <a:p>
            <a:r>
              <a:rPr lang="en-US" dirty="0" err="1" smtClean="0"/>
              <a:t>Klebsiella</a:t>
            </a:r>
            <a:r>
              <a:rPr lang="en-US" dirty="0" smtClean="0"/>
              <a:t> </a:t>
            </a:r>
            <a:r>
              <a:rPr lang="en-US" dirty="0" err="1" smtClean="0"/>
              <a:t>spp</a:t>
            </a:r>
            <a:r>
              <a:rPr lang="en-US" dirty="0" smtClean="0"/>
              <a:t>/+Proteus vulgaris</a:t>
            </a:r>
            <a:r>
              <a:rPr lang="ru-RU" dirty="0" smtClean="0"/>
              <a:t>– 10-20%</a:t>
            </a:r>
            <a:endParaRPr lang="en-US" dirty="0" smtClean="0"/>
          </a:p>
          <a:p>
            <a:r>
              <a:rPr lang="en-US" dirty="0" smtClean="0"/>
              <a:t>Pseudomonad aeruginosa – 7%</a:t>
            </a:r>
          </a:p>
          <a:p>
            <a:r>
              <a:rPr lang="en-US" dirty="0" smtClean="0"/>
              <a:t>G+</a:t>
            </a:r>
            <a:r>
              <a:rPr lang="ru-RU" dirty="0" smtClean="0"/>
              <a:t> кокки – 5%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128657" y="1289277"/>
            <a:ext cx="5183188" cy="823912"/>
          </a:xfrm>
        </p:spPr>
        <p:txBody>
          <a:bodyPr/>
          <a:lstStyle/>
          <a:p>
            <a:r>
              <a:rPr lang="ru-RU" dirty="0" smtClean="0"/>
              <a:t>Пути проникновения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5225142" y="2058762"/>
            <a:ext cx="5867400" cy="4450896"/>
          </a:xfrm>
        </p:spPr>
        <p:txBody>
          <a:bodyPr>
            <a:normAutofit fontScale="77500" lnSpcReduction="20000"/>
          </a:bodyPr>
          <a:lstStyle/>
          <a:p>
            <a:pPr lvl="2"/>
            <a:r>
              <a:rPr lang="ru-RU" sz="3200" b="1" dirty="0" err="1"/>
              <a:t>гематогенно</a:t>
            </a:r>
            <a:r>
              <a:rPr lang="ru-RU" sz="2800" dirty="0"/>
              <a:t> (нисходящий путь) – с кровью, например, при ОРЗ вирусы с током крови от верхних дыхательных путей (бронхов и глотки) путешествуют по всему организму, а оседают именно в почках; подобное происходит и при стафилококковой ангине;</a:t>
            </a:r>
          </a:p>
          <a:p>
            <a:pPr lvl="2"/>
            <a:r>
              <a:rPr lang="ru-RU" sz="3200" b="1" dirty="0" err="1"/>
              <a:t>урогенно</a:t>
            </a:r>
            <a:r>
              <a:rPr lang="ru-RU" sz="3200" b="1" dirty="0"/>
              <a:t> </a:t>
            </a:r>
            <a:r>
              <a:rPr lang="ru-RU" sz="2800" dirty="0"/>
              <a:t>(восходящий путь) — при упомянутом выше рефлюксе мочи, так идет вверх по мочевым путям кишечная палочка, протей, </a:t>
            </a:r>
            <a:r>
              <a:rPr lang="ru-RU" sz="2800" dirty="0" err="1"/>
              <a:t>кандида</a:t>
            </a:r>
            <a:r>
              <a:rPr lang="ru-RU" sz="2800" dirty="0"/>
              <a:t>, микоплазмы и энтерококки</a:t>
            </a:r>
          </a:p>
          <a:p>
            <a:pPr lvl="2"/>
            <a:r>
              <a:rPr lang="ru-RU" sz="3200" b="1" dirty="0" err="1"/>
              <a:t>лимфогенно</a:t>
            </a:r>
            <a:r>
              <a:rPr lang="ru-RU" sz="3200" b="1" dirty="0"/>
              <a:t> </a:t>
            </a:r>
            <a:r>
              <a:rPr lang="ru-RU" sz="2800" dirty="0"/>
              <a:t>– с лимфой, характерно для вирусных инфекций, микоплазмы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15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71346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Процедура LPS- адсорбции проводилась по методике, описанной ниже: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Подключение адсорбера:</a:t>
            </a:r>
          </a:p>
          <a:p>
            <a:r>
              <a:rPr lang="ru-RU" dirty="0"/>
              <a:t>катетер ARROW 12 </a:t>
            </a:r>
            <a:r>
              <a:rPr lang="ru-RU" dirty="0" err="1"/>
              <a:t>Fr</a:t>
            </a:r>
            <a:r>
              <a:rPr lang="ru-RU" dirty="0"/>
              <a:t>, доступ - левая бедренная вена.</a:t>
            </a:r>
          </a:p>
          <a:p>
            <a:r>
              <a:rPr lang="ru-RU" dirty="0"/>
              <a:t>Заполнение- 0,9 % раствор </a:t>
            </a:r>
            <a:r>
              <a:rPr lang="ru-RU" dirty="0" err="1"/>
              <a:t>NaCl</a:t>
            </a:r>
            <a:r>
              <a:rPr lang="ru-RU" dirty="0"/>
              <a:t>,</a:t>
            </a:r>
          </a:p>
          <a:p>
            <a:r>
              <a:rPr lang="ru-RU" dirty="0"/>
              <a:t>Режим </a:t>
            </a:r>
            <a:r>
              <a:rPr lang="ru-RU" dirty="0" err="1"/>
              <a:t>антикоагуляции</a:t>
            </a:r>
            <a:r>
              <a:rPr lang="ru-RU" dirty="0"/>
              <a:t>- гепарин 800- 1000 </a:t>
            </a:r>
            <a:r>
              <a:rPr lang="ru-RU" dirty="0" err="1"/>
              <a:t>ед</a:t>
            </a:r>
            <a:r>
              <a:rPr lang="ru-RU" dirty="0"/>
              <a:t>/час</a:t>
            </a:r>
          </a:p>
          <a:p>
            <a:r>
              <a:rPr lang="ru-RU" dirty="0"/>
              <a:t>Скорость кровотока 140 мл/мин</a:t>
            </a:r>
          </a:p>
          <a:p>
            <a:r>
              <a:rPr lang="ru-RU" dirty="0"/>
              <a:t>Длительность процедуры 120 мин</a:t>
            </a:r>
          </a:p>
          <a:p>
            <a:r>
              <a:rPr lang="ru-RU" dirty="0"/>
              <a:t>Кратность- 2 процедуры через 24 часа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solidFill>
                  <a:srgbClr val="FF00FF"/>
                </a:solidFill>
              </a:rPr>
              <a:t>В 4 случаях кратность процедуры составила 3 и более.</a:t>
            </a:r>
          </a:p>
          <a:p>
            <a:r>
              <a:rPr lang="ru-RU" b="1" dirty="0" smtClean="0">
                <a:solidFill>
                  <a:srgbClr val="FF00FF"/>
                </a:solidFill>
              </a:rPr>
              <a:t>Использовались </a:t>
            </a:r>
            <a:r>
              <a:rPr lang="ru-RU" b="1" dirty="0">
                <a:solidFill>
                  <a:srgbClr val="0000FF"/>
                </a:solidFill>
              </a:rPr>
              <a:t>колонки </a:t>
            </a:r>
            <a:r>
              <a:rPr lang="ru-RU" b="1" dirty="0" err="1" smtClean="0">
                <a:solidFill>
                  <a:srgbClr val="0000FF"/>
                </a:solidFill>
              </a:rPr>
              <a:t>ToraymyxinTM</a:t>
            </a:r>
            <a:r>
              <a:rPr lang="ru-RU" b="1" dirty="0" smtClean="0">
                <a:solidFill>
                  <a:srgbClr val="0000FF"/>
                </a:solidFill>
              </a:rPr>
              <a:t> 40% случаев</a:t>
            </a:r>
            <a:r>
              <a:rPr lang="ru-RU" dirty="0" smtClean="0"/>
              <a:t>, </a:t>
            </a:r>
            <a:r>
              <a:rPr lang="ru-RU" b="1" dirty="0" err="1">
                <a:solidFill>
                  <a:srgbClr val="C00000"/>
                </a:solidFill>
              </a:rPr>
              <a:t>Алтеко</a:t>
            </a:r>
            <a:r>
              <a:rPr lang="ru-RU" b="1" baseline="30000" dirty="0">
                <a:solidFill>
                  <a:srgbClr val="C00000"/>
                </a:solidFill>
              </a:rPr>
              <a:t>®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ЛПС-Адсорбер в 60% случаев.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68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86897"/>
            <a:ext cx="10515600" cy="1325563"/>
          </a:xfrm>
        </p:spPr>
        <p:txBody>
          <a:bodyPr/>
          <a:lstStyle/>
          <a:p>
            <a:r>
              <a:rPr lang="ru-RU" b="1" dirty="0"/>
              <a:t>Контроль состояния: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062648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 </a:t>
            </a:r>
            <a:r>
              <a:rPr lang="ru-RU" dirty="0" smtClean="0"/>
              <a:t>Гемодинамика (САД, ЧСС, ЭКГ, </a:t>
            </a:r>
            <a:r>
              <a:rPr lang="en-US" dirty="0" smtClean="0"/>
              <a:t>SpO2</a:t>
            </a:r>
            <a:r>
              <a:rPr lang="ru-RU" dirty="0" smtClean="0"/>
              <a:t>)</a:t>
            </a:r>
          </a:p>
          <a:p>
            <a:r>
              <a:rPr lang="ru-RU" dirty="0" smtClean="0"/>
              <a:t>КЩС</a:t>
            </a:r>
            <a:r>
              <a:rPr lang="ru-RU" dirty="0"/>
              <a:t>, газы крови, </a:t>
            </a:r>
            <a:r>
              <a:rPr lang="ru-RU" dirty="0" err="1"/>
              <a:t>лактат</a:t>
            </a:r>
            <a:r>
              <a:rPr lang="ru-RU" dirty="0"/>
              <a:t>, </a:t>
            </a:r>
            <a:r>
              <a:rPr lang="ru-RU" dirty="0" err="1"/>
              <a:t>Hb</a:t>
            </a:r>
            <a:r>
              <a:rPr lang="ru-RU" dirty="0"/>
              <a:t>, </a:t>
            </a:r>
            <a:r>
              <a:rPr lang="ru-RU" dirty="0" err="1"/>
              <a:t>Ht</a:t>
            </a:r>
            <a:r>
              <a:rPr lang="ru-RU" dirty="0"/>
              <a:t>, SatO</a:t>
            </a:r>
            <a:r>
              <a:rPr lang="ru-RU" baseline="-25000" dirty="0"/>
              <a:t>2</a:t>
            </a:r>
            <a:r>
              <a:rPr lang="ru-RU" dirty="0"/>
              <a:t> артериальной и венозной крови. </a:t>
            </a:r>
            <a:endParaRPr lang="ru-RU" dirty="0" smtClean="0"/>
          </a:p>
          <a:p>
            <a:r>
              <a:rPr lang="ru-RU" dirty="0" smtClean="0"/>
              <a:t>Биохимические </a:t>
            </a:r>
            <a:r>
              <a:rPr lang="ru-RU" dirty="0"/>
              <a:t>показатели: </a:t>
            </a:r>
            <a:r>
              <a:rPr lang="ru-RU" dirty="0" err="1"/>
              <a:t>креатинин</a:t>
            </a:r>
            <a:r>
              <a:rPr lang="ru-RU" dirty="0"/>
              <a:t>, мочевина, АСТ, АЛТ, билирубин, глюкоза, общий белок, </a:t>
            </a:r>
            <a:r>
              <a:rPr lang="ru-RU" dirty="0" smtClean="0"/>
              <a:t>альбумин, </a:t>
            </a:r>
            <a:r>
              <a:rPr lang="ru-RU" dirty="0" err="1" smtClean="0"/>
              <a:t>лактат</a:t>
            </a:r>
            <a:r>
              <a:rPr lang="ru-RU" dirty="0" smtClean="0"/>
              <a:t>, </a:t>
            </a:r>
            <a:r>
              <a:rPr lang="ru-RU" dirty="0" err="1" smtClean="0"/>
              <a:t>прокальциотонин</a:t>
            </a:r>
            <a:r>
              <a:rPr lang="ru-RU" dirty="0" smtClean="0"/>
              <a:t> (РСТ) и С-белок. </a:t>
            </a:r>
            <a:endParaRPr lang="en-US" dirty="0" smtClean="0"/>
          </a:p>
          <a:p>
            <a:r>
              <a:rPr lang="ru-RU" dirty="0" err="1" smtClean="0"/>
              <a:t>Коагулологические</a:t>
            </a:r>
            <a:r>
              <a:rPr lang="ru-RU" dirty="0" smtClean="0"/>
              <a:t> </a:t>
            </a:r>
            <a:r>
              <a:rPr lang="ru-RU" dirty="0"/>
              <a:t>показатели: АЧТВ, АТ III, </a:t>
            </a:r>
            <a:r>
              <a:rPr lang="ru-RU" dirty="0" smtClean="0"/>
              <a:t>МНО,ПТИ, </a:t>
            </a:r>
            <a:r>
              <a:rPr lang="ru-RU" dirty="0"/>
              <a:t>Фибриноген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Посевы крови, мочи и мокроты с определением чувствительности к антибиотикам.</a:t>
            </a:r>
          </a:p>
          <a:p>
            <a:r>
              <a:rPr lang="ru-RU" dirty="0" smtClean="0"/>
              <a:t>Оценка тяжести по шакалам </a:t>
            </a:r>
            <a:r>
              <a:rPr lang="en-US" dirty="0" smtClean="0"/>
              <a:t> SAPS II</a:t>
            </a:r>
            <a:r>
              <a:rPr lang="ru-RU" dirty="0" smtClean="0"/>
              <a:t> и</a:t>
            </a:r>
            <a:r>
              <a:rPr lang="en-US" dirty="0" smtClean="0"/>
              <a:t> SOFA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62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Бактериальный пейзаж (БАЛ, моча)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/>
              <a:t>E.coli</a:t>
            </a:r>
            <a:r>
              <a:rPr lang="ru-RU" sz="3600" dirty="0" smtClean="0"/>
              <a:t>– 63,2%</a:t>
            </a:r>
            <a:endParaRPr lang="ru-RU" sz="3600" dirty="0"/>
          </a:p>
          <a:p>
            <a:r>
              <a:rPr lang="en-US" sz="3600" dirty="0" err="1"/>
              <a:t>Klebsiella</a:t>
            </a:r>
            <a:r>
              <a:rPr lang="en-US" sz="3600" dirty="0"/>
              <a:t> </a:t>
            </a:r>
            <a:r>
              <a:rPr lang="en-US" sz="3600" dirty="0" err="1" smtClean="0"/>
              <a:t>spp</a:t>
            </a:r>
            <a:r>
              <a:rPr lang="ru-RU" sz="3600" dirty="0" smtClean="0"/>
              <a:t> – 18,7%</a:t>
            </a:r>
            <a:endParaRPr lang="en-US" sz="3600" dirty="0"/>
          </a:p>
          <a:p>
            <a:r>
              <a:rPr lang="en-US" sz="3600" dirty="0"/>
              <a:t>Pseudomonad </a:t>
            </a:r>
            <a:r>
              <a:rPr lang="en-US" sz="3600" dirty="0" err="1"/>
              <a:t>aeruginosa</a:t>
            </a:r>
            <a:r>
              <a:rPr lang="en-US" sz="3600" dirty="0"/>
              <a:t> – </a:t>
            </a:r>
            <a:r>
              <a:rPr lang="en-US" sz="3600" dirty="0" smtClean="0"/>
              <a:t>7</a:t>
            </a:r>
            <a:r>
              <a:rPr lang="ru-RU" sz="3600" dirty="0" smtClean="0"/>
              <a:t>,7</a:t>
            </a:r>
            <a:r>
              <a:rPr lang="en-US" sz="3600" dirty="0" smtClean="0"/>
              <a:t>%</a:t>
            </a:r>
            <a:r>
              <a:rPr lang="ru-RU" sz="3600" dirty="0" smtClean="0"/>
              <a:t> </a:t>
            </a:r>
          </a:p>
          <a:p>
            <a:r>
              <a:rPr lang="ru-RU" sz="3600" dirty="0" err="1" smtClean="0"/>
              <a:t>Enterobacter</a:t>
            </a:r>
            <a:r>
              <a:rPr lang="ru-RU" sz="3600" dirty="0" smtClean="0"/>
              <a:t> </a:t>
            </a:r>
            <a:r>
              <a:rPr lang="ru-RU" sz="3600" dirty="0" err="1" smtClean="0"/>
              <a:t>spp</a:t>
            </a:r>
            <a:r>
              <a:rPr lang="ru-RU" sz="3600" dirty="0" smtClean="0"/>
              <a:t> – 10,4%</a:t>
            </a:r>
            <a:endParaRPr lang="en-US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73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7971"/>
            <a:ext cx="10515600" cy="827315"/>
          </a:xfrm>
        </p:spPr>
        <p:txBody>
          <a:bodyPr>
            <a:normAutofit/>
          </a:bodyPr>
          <a:lstStyle/>
          <a:p>
            <a:r>
              <a:rPr lang="ru-RU" b="1" dirty="0" smtClean="0"/>
              <a:t>Полученные результаты: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1655628"/>
              </p:ext>
            </p:extLst>
          </p:nvPr>
        </p:nvGraphicFramePr>
        <p:xfrm>
          <a:off x="838200" y="1208314"/>
          <a:ext cx="10515603" cy="5192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9"/>
                <a:gridCol w="1502229"/>
                <a:gridCol w="1502229"/>
                <a:gridCol w="1502229"/>
                <a:gridCol w="1502229"/>
                <a:gridCol w="1502229"/>
                <a:gridCol w="1502229"/>
              </a:tblGrid>
              <a:tr h="617150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выписка</a:t>
                      </a:r>
                      <a:endParaRPr lang="ru-RU" dirty="0"/>
                    </a:p>
                  </a:txBody>
                  <a:tcPr/>
                </a:tc>
              </a:tr>
              <a:tr h="6171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SAPS II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52\51%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51/51%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40/25%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32/19%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17/2,7%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87243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SOFA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</a:tr>
              <a:tr h="6171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PCT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≥10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≥10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≤10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≥5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/>
                </a:tc>
              </a:tr>
              <a:tr h="61715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О. белок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74±2,4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52±1,5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48±1,7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54±2.1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64±2.2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70±1,9</a:t>
                      </a:r>
                      <a:endParaRPr lang="ru-RU" sz="2400" dirty="0"/>
                    </a:p>
                  </a:txBody>
                  <a:tcPr/>
                </a:tc>
              </a:tr>
              <a:tr h="617150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Лактат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9,2±0,5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5,2±0,3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2,7±0,06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1,2±0,08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1,1±0,02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0,7±0,02</a:t>
                      </a:r>
                      <a:endParaRPr lang="ru-RU" sz="2400" dirty="0"/>
                    </a:p>
                  </a:txBody>
                  <a:tcPr/>
                </a:tc>
              </a:tr>
              <a:tr h="61715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С-белок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182,3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202,4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134,5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61715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к\д </a:t>
                      </a:r>
                      <a:r>
                        <a:rPr lang="ru-RU" sz="2400" dirty="0" err="1" smtClean="0"/>
                        <a:t>реан</a:t>
                      </a:r>
                      <a:r>
                        <a:rPr lang="ru-RU" sz="2400" dirty="0" smtClean="0"/>
                        <a:t>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7,8±0,6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98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658" y="0"/>
            <a:ext cx="10515600" cy="1325563"/>
          </a:xfrm>
        </p:spPr>
        <p:txBody>
          <a:bodyPr/>
          <a:lstStyle/>
          <a:p>
            <a:r>
              <a:rPr lang="ru-RU" b="1" dirty="0" smtClean="0"/>
              <a:t>Заключение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6429" y="987424"/>
            <a:ext cx="10515600" cy="536648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Наличие у женщин </a:t>
            </a:r>
            <a:r>
              <a:rPr lang="ru-RU" dirty="0" err="1" smtClean="0"/>
              <a:t>гестационного</a:t>
            </a:r>
            <a:r>
              <a:rPr lang="ru-RU" dirty="0" smtClean="0"/>
              <a:t> пиелонефрита необходимо расценивать как проявления сепсиса</a:t>
            </a:r>
          </a:p>
          <a:p>
            <a:r>
              <a:rPr lang="ru-RU" dirty="0" smtClean="0"/>
              <a:t>Терапия должна быть начата в первые 3 - 6 часов от начала заболевания (поступления пациентки в стационар)</a:t>
            </a:r>
          </a:p>
          <a:p>
            <a:r>
              <a:rPr lang="ru-RU" dirty="0" smtClean="0"/>
              <a:t>В комплекс </a:t>
            </a:r>
            <a:r>
              <a:rPr lang="ru-RU" dirty="0" err="1" smtClean="0"/>
              <a:t>инфузионной</a:t>
            </a:r>
            <a:r>
              <a:rPr lang="ru-RU" dirty="0" smtClean="0"/>
              <a:t> </a:t>
            </a:r>
            <a:r>
              <a:rPr lang="ru-RU" dirty="0" err="1" smtClean="0"/>
              <a:t>трапии</a:t>
            </a:r>
            <a:r>
              <a:rPr lang="ru-RU" dirty="0" smtClean="0"/>
              <a:t> целесообразно включение антиоксидантов (</a:t>
            </a:r>
            <a:r>
              <a:rPr lang="ru-RU" dirty="0" err="1" smtClean="0"/>
              <a:t>реамберин</a:t>
            </a:r>
            <a:r>
              <a:rPr lang="ru-RU" dirty="0" smtClean="0"/>
              <a:t>, </a:t>
            </a:r>
            <a:r>
              <a:rPr lang="ru-RU" dirty="0" err="1" smtClean="0"/>
              <a:t>цитофлавин</a:t>
            </a:r>
            <a:r>
              <a:rPr lang="ru-RU" dirty="0" smtClean="0"/>
              <a:t>, </a:t>
            </a:r>
            <a:r>
              <a:rPr lang="ru-RU" dirty="0" err="1" smtClean="0"/>
              <a:t>ремаксол,стерофундин</a:t>
            </a:r>
            <a:r>
              <a:rPr lang="ru-RU" dirty="0" smtClean="0"/>
              <a:t>)</a:t>
            </a:r>
          </a:p>
          <a:p>
            <a:r>
              <a:rPr lang="ru-RU" dirty="0" smtClean="0"/>
              <a:t>Решение вопроса о включение в терапию ЛПС-адсорбера должно быть принято в течении первых суток</a:t>
            </a:r>
          </a:p>
          <a:p>
            <a:r>
              <a:rPr lang="ru-RU" dirty="0" smtClean="0"/>
              <a:t>Необходимо отметить, что в ряде случаев у пациенток с </a:t>
            </a:r>
            <a:r>
              <a:rPr lang="ru-RU" dirty="0" err="1" smtClean="0"/>
              <a:t>гестационным</a:t>
            </a:r>
            <a:r>
              <a:rPr lang="ru-RU" dirty="0" smtClean="0"/>
              <a:t> пиелонефритом использование 1-2 колонок бывает не достаточным.</a:t>
            </a:r>
          </a:p>
          <a:p>
            <a:r>
              <a:rPr lang="ru-RU" dirty="0" smtClean="0"/>
              <a:t>Использование 3  более колонок, даже у беременных женщин, не оказывало отрицательного влияния на дальнейшее течение беременности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307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рина\Pictures\thCAPXJ6N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246" y="1934307"/>
            <a:ext cx="3364523" cy="370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0580772">
            <a:off x="765051" y="2274894"/>
            <a:ext cx="919627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Благодарю за понимание и внимание!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4461" y="5814646"/>
            <a:ext cx="4572000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gridchik10@rambler.ru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8195" name="Picture 3" descr="C:\Users\Ирина\Pictures\Ростов на Дону февраль 2015 с министром здравоохране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3" y="0"/>
            <a:ext cx="3387969" cy="221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14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Мои рисунки\i (3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332656"/>
            <a:ext cx="1113723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3392" y="404665"/>
            <a:ext cx="110412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 и терпение!</a:t>
            </a:r>
            <a:endParaRPr lang="ru-RU" sz="40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999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543" y="158297"/>
            <a:ext cx="10515600" cy="1325563"/>
          </a:xfrm>
        </p:spPr>
        <p:txBody>
          <a:bodyPr/>
          <a:lstStyle/>
          <a:p>
            <a:r>
              <a:rPr lang="ru-RU" b="1" dirty="0" smtClean="0"/>
              <a:t>Изменяя течение СЕПСИСА…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1743" y="1118054"/>
            <a:ext cx="10515600" cy="435133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pPr algn="ctr"/>
            <a:r>
              <a:rPr lang="ru-RU" dirty="0" smtClean="0"/>
              <a:t>Инновационная технология снижения </a:t>
            </a:r>
            <a:r>
              <a:rPr lang="ru-RU" dirty="0" err="1" smtClean="0"/>
              <a:t>эндотокосемии</a:t>
            </a:r>
            <a:r>
              <a:rPr lang="ru-RU" dirty="0" smtClean="0"/>
              <a:t> у пациентов тяжелым сепсисом и септическим шоком</a:t>
            </a:r>
          </a:p>
          <a:p>
            <a:pPr algn="ctr"/>
            <a:endParaRPr lang="ru-RU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Экстракорпоральная терапия в течение 2 часов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Связывание эндотоксина эффективным и специфичным сорбентом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Отсутствие противопоказаний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Отсутствие побочных реакций, лекарственных взаимодействий, аллергических реакций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Просто контролируемая и стандартизируемая процедура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Эффективное лечение с доказанной экономической эффективностью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28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8720" y="131441"/>
            <a:ext cx="2276037" cy="2962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31441"/>
            <a:ext cx="10515600" cy="1325563"/>
          </a:xfrm>
        </p:spPr>
        <p:txBody>
          <a:bodyPr/>
          <a:lstStyle/>
          <a:p>
            <a:r>
              <a:rPr lang="ru-RU" dirty="0" err="1"/>
              <a:t>Алтеко</a:t>
            </a:r>
            <a:r>
              <a:rPr lang="ru-RU" baseline="30000" dirty="0"/>
              <a:t>®</a:t>
            </a:r>
            <a:r>
              <a:rPr lang="ru-RU" dirty="0"/>
              <a:t> ЛПС-Адсорбер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323" y="1051902"/>
            <a:ext cx="11464434" cy="509099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ru-RU" sz="4000" dirty="0" smtClean="0"/>
              <a:t>Устройство для экстракорпоральной адсорбции ЛПС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4000" dirty="0" smtClean="0"/>
              <a:t>Предназначен для вено-венозной </a:t>
            </a:r>
            <a:r>
              <a:rPr lang="ru-RU" sz="4000" dirty="0" err="1" smtClean="0"/>
              <a:t>гемоперфузии</a:t>
            </a:r>
            <a:endParaRPr lang="ru-RU" sz="4000" dirty="0" smtClean="0"/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4000" dirty="0"/>
              <a:t>Стандартные  </a:t>
            </a:r>
            <a:r>
              <a:rPr lang="ru-RU" sz="4000" dirty="0" smtClean="0"/>
              <a:t>диализные коннекторы </a:t>
            </a:r>
            <a:r>
              <a:rPr lang="ru-RU" sz="4000" dirty="0"/>
              <a:t>в виде наконечников </a:t>
            </a:r>
            <a:r>
              <a:rPr lang="ru-RU" sz="4000" dirty="0" err="1"/>
              <a:t>Мэил</a:t>
            </a:r>
            <a:r>
              <a:rPr lang="ru-RU" sz="4000" dirty="0"/>
              <a:t> </a:t>
            </a:r>
            <a:r>
              <a:rPr lang="ru-RU" sz="4000" dirty="0" err="1" smtClean="0"/>
              <a:t>Люэра</a:t>
            </a:r>
            <a:endParaRPr lang="ru-RU" sz="4000" dirty="0" smtClean="0"/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4000" dirty="0" smtClean="0"/>
              <a:t>Быстрое подключение, простота и удобство применения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4000" dirty="0" smtClean="0"/>
              <a:t>Промывание системы  для удаления стабилизатора и воздуха(500 мл физ. раствора)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4000" dirty="0" smtClean="0"/>
              <a:t>Заполнение контура (</a:t>
            </a:r>
            <a:r>
              <a:rPr lang="en-US" sz="4000" dirty="0" err="1" smtClean="0"/>
              <a:t>NaCl</a:t>
            </a:r>
            <a:r>
              <a:rPr lang="en-US" sz="4000" dirty="0" smtClean="0"/>
              <a:t>/</a:t>
            </a:r>
            <a:r>
              <a:rPr lang="ru-RU" sz="4000" dirty="0" smtClean="0"/>
              <a:t>гепарин) для минимизации риска свертывания крови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03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772" y="103868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b="1" dirty="0" err="1"/>
              <a:t>Алтеко</a:t>
            </a:r>
            <a:r>
              <a:rPr lang="ru-RU" sz="4800" b="1" baseline="30000" dirty="0"/>
              <a:t>®</a:t>
            </a:r>
            <a:r>
              <a:rPr lang="ru-RU" sz="4800" b="1" dirty="0"/>
              <a:t> ЛПС-Адсорбер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4657" y="1118052"/>
            <a:ext cx="10515600" cy="5282747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3200" dirty="0"/>
              <a:t>Сорбционная емкость в несколько раз превышает количество эндотоксина, определяемого у пациентов с тяжелым сепсисом</a:t>
            </a:r>
            <a:endParaRPr lang="en-US" sz="3200" dirty="0"/>
          </a:p>
          <a:p>
            <a:r>
              <a:rPr lang="ru-RU" sz="3200" b="1" dirty="0"/>
              <a:t>Функциональные преимущества</a:t>
            </a:r>
            <a:r>
              <a:rPr lang="ru-RU" sz="3200" dirty="0"/>
              <a:t>: </a:t>
            </a:r>
          </a:p>
          <a:p>
            <a:r>
              <a:rPr lang="en-US" sz="3200" dirty="0"/>
              <a:t>+ </a:t>
            </a:r>
            <a:r>
              <a:rPr lang="ru-RU" sz="3200" dirty="0"/>
              <a:t>отсутствие токсических компонентов</a:t>
            </a:r>
            <a:endParaRPr lang="en-US" sz="3200" dirty="0"/>
          </a:p>
          <a:p>
            <a:r>
              <a:rPr lang="en-US" sz="3200" dirty="0"/>
              <a:t>+ </a:t>
            </a:r>
            <a:r>
              <a:rPr lang="ru-RU" sz="3200" dirty="0"/>
              <a:t>отсутствие лекарственных субстанций → устройство класса</a:t>
            </a:r>
            <a:r>
              <a:rPr lang="en-US" sz="3200" dirty="0"/>
              <a:t> </a:t>
            </a:r>
            <a:r>
              <a:rPr lang="en-US" sz="3200" dirty="0" err="1"/>
              <a:t>IIa</a:t>
            </a:r>
            <a:r>
              <a:rPr lang="en-US" sz="3200" dirty="0"/>
              <a:t> </a:t>
            </a:r>
          </a:p>
          <a:p>
            <a:r>
              <a:rPr lang="en-US" sz="3200" dirty="0"/>
              <a:t>+ </a:t>
            </a:r>
            <a:r>
              <a:rPr lang="ru-RU" sz="3200" dirty="0"/>
              <a:t>синтетический пептид → специфичен для ЛПС → высокоселективная (</a:t>
            </a:r>
            <a:r>
              <a:rPr lang="ru-RU" sz="3200" dirty="0" err="1"/>
              <a:t>таргетная</a:t>
            </a:r>
            <a:r>
              <a:rPr lang="ru-RU" sz="3200" dirty="0"/>
              <a:t>) терапия</a:t>
            </a:r>
          </a:p>
        </p:txBody>
      </p:sp>
    </p:spTree>
    <p:extLst>
      <p:ext uri="{BB962C8B-B14F-4D97-AF65-F5344CB8AC3E}">
        <p14:creationId xmlns:p14="http://schemas.microsoft.com/office/powerpoint/2010/main" val="329427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7759" y="125639"/>
            <a:ext cx="10515600" cy="941161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effectLst/>
              </a:rPr>
              <a:t>симптомы пиелонефрита: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72445" y="853849"/>
            <a:ext cx="5157787" cy="823912"/>
          </a:xfrm>
        </p:spPr>
        <p:txBody>
          <a:bodyPr/>
          <a:lstStyle/>
          <a:p>
            <a:r>
              <a:rPr lang="ru-RU" dirty="0" smtClean="0"/>
              <a:t>ОБЩИЕ СИМПТОМЫ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-1927602" y="1655586"/>
            <a:ext cx="7120491" cy="4928094"/>
          </a:xfrm>
        </p:spPr>
        <p:txBody>
          <a:bodyPr>
            <a:normAutofit fontScale="77500" lnSpcReduction="20000"/>
          </a:bodyPr>
          <a:lstStyle/>
          <a:p>
            <a:pPr lvl="7"/>
            <a:r>
              <a:rPr lang="ru-RU" sz="3200" b="1" i="1" dirty="0" smtClean="0">
                <a:effectLst/>
              </a:rPr>
              <a:t>резкое повышение температуры до 38-40°С</a:t>
            </a:r>
            <a:endParaRPr lang="ru-RU" sz="3200" dirty="0" smtClean="0">
              <a:effectLst/>
            </a:endParaRPr>
          </a:p>
          <a:p>
            <a:pPr lvl="7"/>
            <a:r>
              <a:rPr lang="ru-RU" sz="3200" b="1" i="1" dirty="0" smtClean="0">
                <a:effectLst/>
              </a:rPr>
              <a:t>выраженный озноб</a:t>
            </a:r>
            <a:endParaRPr lang="ru-RU" sz="3200" dirty="0" smtClean="0">
              <a:effectLst/>
            </a:endParaRPr>
          </a:p>
          <a:p>
            <a:pPr lvl="7"/>
            <a:r>
              <a:rPr lang="ru-RU" sz="3200" dirty="0" smtClean="0">
                <a:effectLst/>
              </a:rPr>
              <a:t>слабость, головная боль, боль в мышцах и суставах</a:t>
            </a:r>
          </a:p>
          <a:p>
            <a:pPr lvl="7"/>
            <a:r>
              <a:rPr lang="ru-RU" sz="3200" dirty="0" smtClean="0">
                <a:effectLst/>
              </a:rPr>
              <a:t>ломота во всем теле</a:t>
            </a:r>
          </a:p>
          <a:p>
            <a:pPr lvl="7"/>
            <a:r>
              <a:rPr lang="ru-RU" sz="3200" dirty="0" smtClean="0">
                <a:effectLst/>
              </a:rPr>
              <a:t>выраженное потоотделение</a:t>
            </a:r>
          </a:p>
          <a:p>
            <a:pPr lvl="7"/>
            <a:r>
              <a:rPr lang="ru-RU" sz="3200" dirty="0" smtClean="0">
                <a:effectLst/>
              </a:rPr>
              <a:t>редко – тошнота и рвота</a:t>
            </a:r>
          </a:p>
          <a:p>
            <a:pPr lvl="7"/>
            <a:r>
              <a:rPr lang="ru-RU" sz="3600" b="1" dirty="0" smtClean="0">
                <a:solidFill>
                  <a:srgbClr val="0070C0"/>
                </a:solidFill>
                <a:effectLst/>
              </a:rPr>
              <a:t>повышение артериального давления – очень редко, но очень опасно!  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1315" y="810306"/>
            <a:ext cx="5183188" cy="823912"/>
          </a:xfrm>
        </p:spPr>
        <p:txBody>
          <a:bodyPr/>
          <a:lstStyle/>
          <a:p>
            <a:r>
              <a:rPr lang="ru-RU" dirty="0" smtClean="0"/>
              <a:t>Местные симптомы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002865" y="1669696"/>
            <a:ext cx="5895623" cy="4742393"/>
          </a:xfrm>
        </p:spPr>
        <p:txBody>
          <a:bodyPr>
            <a:normAutofit fontScale="70000" lnSpcReduction="20000"/>
          </a:bodyPr>
          <a:lstStyle/>
          <a:p>
            <a:pPr lvl="2"/>
            <a:r>
              <a:rPr lang="ru-RU" sz="3200" b="1" i="1" dirty="0"/>
              <a:t>боль в пояснице, преимущественно с одной стороны, чаще справа</a:t>
            </a:r>
            <a:endParaRPr lang="ru-RU" sz="3200" dirty="0"/>
          </a:p>
          <a:p>
            <a:pPr lvl="2"/>
            <a:r>
              <a:rPr lang="ru-RU" sz="3200" dirty="0"/>
              <a:t>боль неинтенсивная, </a:t>
            </a:r>
            <a:r>
              <a:rPr lang="ru-RU" sz="3200" dirty="0" smtClean="0"/>
              <a:t>тупая может </a:t>
            </a:r>
            <a:r>
              <a:rPr lang="ru-RU" sz="3200" dirty="0"/>
              <a:t>отдавать в верхнюю часть живота, пах, бедро, половые губы</a:t>
            </a:r>
          </a:p>
          <a:p>
            <a:pPr lvl="2"/>
            <a:r>
              <a:rPr lang="ru-RU" sz="3200" dirty="0"/>
              <a:t>усиливается при лежании на больной стороне, иногда при кашле</a:t>
            </a:r>
          </a:p>
          <a:p>
            <a:pPr lvl="2"/>
            <a:r>
              <a:rPr lang="ru-RU" sz="3200" dirty="0"/>
              <a:t>положительный симптом </a:t>
            </a:r>
            <a:r>
              <a:rPr lang="ru-RU" sz="3200" dirty="0" err="1"/>
              <a:t>Пастернацкого</a:t>
            </a:r>
            <a:r>
              <a:rPr lang="ru-RU" sz="3200" dirty="0"/>
              <a:t> (не всегда, но проверяют его обязательно)</a:t>
            </a:r>
          </a:p>
          <a:p>
            <a:pPr lvl="2"/>
            <a:r>
              <a:rPr lang="ru-RU" sz="3200" b="1" dirty="0"/>
              <a:t>дизурия –</a:t>
            </a:r>
            <a:r>
              <a:rPr lang="ru-RU" sz="3200" dirty="0"/>
              <a:t> нарушения мочеиспускания при перекрытии мочеточника камнем или сдавливания большой маткой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43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Адсорбер </a:t>
            </a:r>
            <a:r>
              <a:rPr lang="ru-RU" dirty="0"/>
              <a:t>LPS селективно адсорбирует </a:t>
            </a:r>
            <a:r>
              <a:rPr lang="ru-RU" dirty="0" err="1"/>
              <a:t>липополисахарид</a:t>
            </a:r>
            <a:r>
              <a:rPr lang="ru-RU" dirty="0"/>
              <a:t> из цельной крови достоверно снижая его концентрацию на 85%-90%. </a:t>
            </a:r>
            <a:endParaRPr lang="ru-RU" dirty="0" smtClean="0"/>
          </a:p>
          <a:p>
            <a:r>
              <a:rPr lang="ru-RU" dirty="0" smtClean="0"/>
              <a:t>Помимо </a:t>
            </a:r>
            <a:r>
              <a:rPr lang="ru-RU" dirty="0"/>
              <a:t>этого, значительно снижается </a:t>
            </a:r>
            <a:r>
              <a:rPr lang="ru-RU" dirty="0" smtClean="0"/>
              <a:t>концентрация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прокальцитонина</a:t>
            </a:r>
            <a:r>
              <a:rPr lang="ru-RU" dirty="0" smtClean="0"/>
              <a:t> </a:t>
            </a:r>
            <a:r>
              <a:rPr lang="ru-RU" dirty="0"/>
              <a:t>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- цитокинов</a:t>
            </a:r>
            <a:r>
              <a:rPr lang="ru-RU" dirty="0"/>
              <a:t>, что </a:t>
            </a:r>
            <a:r>
              <a:rPr lang="ru-RU" dirty="0" smtClean="0"/>
              <a:t>кумулятивно</a:t>
            </a:r>
          </a:p>
          <a:p>
            <a:pPr marL="0" indent="0">
              <a:buNone/>
            </a:pPr>
            <a:r>
              <a:rPr lang="ru-RU" dirty="0" smtClean="0"/>
              <a:t> - стабилизирует </a:t>
            </a:r>
            <a:r>
              <a:rPr lang="ru-RU" dirty="0"/>
              <a:t>гемодинамику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- значительно </a:t>
            </a:r>
            <a:r>
              <a:rPr lang="ru-RU" dirty="0"/>
              <a:t>сокращается время госпитализации пациентов в ОРИТ,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- быстро </a:t>
            </a:r>
            <a:r>
              <a:rPr lang="ru-RU" dirty="0"/>
              <a:t>улучшается состояние,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- предупреждается </a:t>
            </a:r>
            <a:r>
              <a:rPr lang="ru-RU" dirty="0"/>
              <a:t>развитие </a:t>
            </a:r>
            <a:r>
              <a:rPr lang="ru-RU" dirty="0" err="1"/>
              <a:t>полиорганного</a:t>
            </a:r>
            <a:r>
              <a:rPr lang="ru-RU" dirty="0"/>
              <a:t> поражения,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- уменьшаются </a:t>
            </a:r>
            <a:r>
              <a:rPr lang="ru-RU" dirty="0"/>
              <a:t>общие финансовые затраты на лечение больных с Гр (-) сепсисом</a:t>
            </a:r>
            <a:r>
              <a:rPr lang="ru-RU" b="1" dirty="0"/>
              <a:t>.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21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Гемоперфузия</a:t>
            </a:r>
            <a:r>
              <a:rPr lang="ru-RU" dirty="0" smtClean="0"/>
              <a:t> и </a:t>
            </a:r>
            <a:r>
              <a:rPr lang="ru-RU" dirty="0" err="1" smtClean="0"/>
              <a:t>гемофильтрация</a:t>
            </a:r>
            <a:r>
              <a:rPr lang="ru-RU" dirty="0" smtClean="0"/>
              <a:t> через аппарат гемодиализа</a:t>
            </a:r>
            <a:endParaRPr lang="ru-RU" dirty="0"/>
          </a:p>
        </p:txBody>
      </p:sp>
      <p:pic>
        <p:nvPicPr>
          <p:cNvPr id="4" name="Объект 3" descr="http://medconcept.kz/d/74252/d/1_1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791" y="1690687"/>
            <a:ext cx="7014949" cy="4764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901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76" y="2560501"/>
            <a:ext cx="3606800" cy="36068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247" y="2220776"/>
            <a:ext cx="43815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2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Сепсис</a:t>
            </a:r>
            <a:r>
              <a:rPr lang="ru-RU" dirty="0"/>
              <a:t> – наличие (вероятное или документированное) инфекции при одновременных системных проявлениях </a:t>
            </a:r>
          </a:p>
          <a:p>
            <a:r>
              <a:rPr lang="ru-RU" b="1" dirty="0"/>
              <a:t>Тяжелый сепсис </a:t>
            </a:r>
            <a:r>
              <a:rPr lang="ru-RU" dirty="0"/>
              <a:t>= сепсис + сепсис-индуцированная органная дисфункция или тканевая </a:t>
            </a:r>
            <a:r>
              <a:rPr lang="ru-RU" dirty="0" err="1"/>
              <a:t>гипоперфузия</a:t>
            </a:r>
            <a:r>
              <a:rPr lang="ru-RU" dirty="0"/>
              <a:t> </a:t>
            </a:r>
          </a:p>
          <a:p>
            <a:r>
              <a:rPr lang="ru-RU" b="1" dirty="0"/>
              <a:t>Сепсис-индуцированная гипотензия </a:t>
            </a:r>
            <a:r>
              <a:rPr lang="ru-RU" dirty="0"/>
              <a:t>– систолическое АД &lt; 90 мм </a:t>
            </a:r>
            <a:r>
              <a:rPr lang="ru-RU" dirty="0" err="1"/>
              <a:t>рт</a:t>
            </a:r>
            <a:r>
              <a:rPr lang="ru-RU" dirty="0"/>
              <a:t> </a:t>
            </a:r>
            <a:r>
              <a:rPr lang="ru-RU" dirty="0" err="1"/>
              <a:t>ст</a:t>
            </a:r>
            <a:r>
              <a:rPr lang="ru-RU" dirty="0"/>
              <a:t> или среднее АД &lt; 70 мм </a:t>
            </a:r>
            <a:r>
              <a:rPr lang="ru-RU" dirty="0" err="1"/>
              <a:t>рт</a:t>
            </a:r>
            <a:r>
              <a:rPr lang="ru-RU" dirty="0"/>
              <a:t> </a:t>
            </a:r>
            <a:r>
              <a:rPr lang="ru-RU" dirty="0" err="1"/>
              <a:t>ст</a:t>
            </a:r>
            <a:r>
              <a:rPr lang="ru-RU" dirty="0"/>
              <a:t> или снижение систолического АД более 40 мм </a:t>
            </a:r>
            <a:r>
              <a:rPr lang="ru-RU" dirty="0" err="1"/>
              <a:t>рт</a:t>
            </a:r>
            <a:r>
              <a:rPr lang="ru-RU" dirty="0"/>
              <a:t> </a:t>
            </a:r>
            <a:r>
              <a:rPr lang="ru-RU" dirty="0" err="1"/>
              <a:t>ст</a:t>
            </a:r>
            <a:r>
              <a:rPr lang="ru-RU" dirty="0"/>
              <a:t> от исходного при отсутствии иных причин для </a:t>
            </a:r>
            <a:r>
              <a:rPr lang="ru-RU" dirty="0" err="1"/>
              <a:t>гипотенз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21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1" y="173038"/>
            <a:ext cx="11163300" cy="62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8388351" y="6451600"/>
            <a:ext cx="360468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Angus D et al, 2013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3796" name="TextBox 1"/>
          <p:cNvSpPr txBox="1">
            <a:spLocks noChangeArrowheads="1"/>
          </p:cNvSpPr>
          <p:nvPr/>
        </p:nvSpPr>
        <p:spPr bwMode="auto">
          <a:xfrm>
            <a:off x="878418" y="995363"/>
            <a:ext cx="2154767" cy="7683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100" smtClean="0">
                <a:solidFill>
                  <a:srgbClr val="000000"/>
                </a:solidFill>
              </a:rPr>
              <a:t>Патогены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100" smtClean="0">
                <a:solidFill>
                  <a:srgbClr val="000000"/>
                </a:solidFill>
              </a:rPr>
              <a:t>Нагрузка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100" smtClean="0">
                <a:solidFill>
                  <a:srgbClr val="000000"/>
                </a:solidFill>
              </a:rPr>
              <a:t>Вирулентность Ассоц. Микр.</a:t>
            </a:r>
          </a:p>
        </p:txBody>
      </p:sp>
      <p:sp>
        <p:nvSpPr>
          <p:cNvPr id="33797" name="TextBox 2"/>
          <p:cNvSpPr txBox="1">
            <a:spLocks noChangeArrowheads="1"/>
          </p:cNvSpPr>
          <p:nvPr/>
        </p:nvSpPr>
        <p:spPr bwMode="auto">
          <a:xfrm rot="-5400000">
            <a:off x="-276753" y="3112086"/>
            <a:ext cx="1857375" cy="338554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srgbClr val="000000"/>
                </a:solidFill>
              </a:rPr>
              <a:t>Хозяин-патоген </a:t>
            </a:r>
          </a:p>
        </p:txBody>
      </p:sp>
      <p:sp>
        <p:nvSpPr>
          <p:cNvPr id="33798" name="TextBox 5"/>
          <p:cNvSpPr txBox="1">
            <a:spLocks noChangeArrowheads="1"/>
          </p:cNvSpPr>
          <p:nvPr/>
        </p:nvSpPr>
        <p:spPr bwMode="auto">
          <a:xfrm>
            <a:off x="425451" y="303213"/>
            <a:ext cx="3384549" cy="338554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srgbClr val="000000"/>
                </a:solidFill>
              </a:rPr>
              <a:t>Провоспалительный ответ </a:t>
            </a:r>
          </a:p>
        </p:txBody>
      </p:sp>
      <p:sp>
        <p:nvSpPr>
          <p:cNvPr id="33799" name="TextBox 6"/>
          <p:cNvSpPr txBox="1">
            <a:spLocks noChangeArrowheads="1"/>
          </p:cNvSpPr>
          <p:nvPr/>
        </p:nvSpPr>
        <p:spPr bwMode="auto">
          <a:xfrm>
            <a:off x="3896785" y="306389"/>
            <a:ext cx="5583767" cy="5857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srgbClr val="000000"/>
                </a:solidFill>
              </a:rPr>
              <a:t>Избыточный ответ вызывает отдаленное тканевое повреждение </a:t>
            </a:r>
          </a:p>
        </p:txBody>
      </p:sp>
      <p:sp>
        <p:nvSpPr>
          <p:cNvPr id="33800" name="TextBox 7"/>
          <p:cNvSpPr txBox="1">
            <a:spLocks noChangeArrowheads="1"/>
          </p:cNvSpPr>
          <p:nvPr/>
        </p:nvSpPr>
        <p:spPr bwMode="auto">
          <a:xfrm>
            <a:off x="9480551" y="809625"/>
            <a:ext cx="1788583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DAMP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3801" name="TextBox 8"/>
          <p:cNvSpPr txBox="1">
            <a:spLocks noChangeArrowheads="1"/>
          </p:cNvSpPr>
          <p:nvPr/>
        </p:nvSpPr>
        <p:spPr bwMode="auto">
          <a:xfrm>
            <a:off x="-884767" y="4652963"/>
            <a:ext cx="1422400" cy="83026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smtClean="0">
                <a:solidFill>
                  <a:srgbClr val="000000"/>
                </a:solidFill>
              </a:rPr>
              <a:t>Фкт.отяг. Экология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smtClean="0">
                <a:solidFill>
                  <a:srgbClr val="000000"/>
                </a:solidFill>
              </a:rPr>
              <a:t>Генетика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smtClean="0">
                <a:solidFill>
                  <a:srgbClr val="000000"/>
                </a:solidFill>
              </a:rPr>
              <a:t>Возраст </a:t>
            </a:r>
          </a:p>
        </p:txBody>
      </p:sp>
      <p:sp>
        <p:nvSpPr>
          <p:cNvPr id="33802" name="TextBox 9"/>
          <p:cNvSpPr txBox="1">
            <a:spLocks noChangeArrowheads="1"/>
          </p:cNvSpPr>
          <p:nvPr/>
        </p:nvSpPr>
        <p:spPr bwMode="auto">
          <a:xfrm>
            <a:off x="425451" y="6038851"/>
            <a:ext cx="3327400" cy="3079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srgbClr val="000000"/>
                </a:solidFill>
              </a:rPr>
              <a:t>Противоспалительный ответ </a:t>
            </a:r>
          </a:p>
        </p:txBody>
      </p:sp>
      <p:sp>
        <p:nvSpPr>
          <p:cNvPr id="33803" name="TextBox 10"/>
          <p:cNvSpPr txBox="1">
            <a:spLocks noChangeArrowheads="1"/>
          </p:cNvSpPr>
          <p:nvPr/>
        </p:nvSpPr>
        <p:spPr bwMode="auto">
          <a:xfrm>
            <a:off x="3896785" y="6035676"/>
            <a:ext cx="6292849" cy="339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srgbClr val="000000"/>
                </a:solidFill>
              </a:rPr>
              <a:t>Иммуносупрессия + вторичная инфекция </a:t>
            </a:r>
          </a:p>
        </p:txBody>
      </p:sp>
      <p:sp>
        <p:nvSpPr>
          <p:cNvPr id="33804" name="TextBox 12"/>
          <p:cNvSpPr txBox="1">
            <a:spLocks noChangeArrowheads="1"/>
          </p:cNvSpPr>
          <p:nvPr/>
        </p:nvSpPr>
        <p:spPr bwMode="auto">
          <a:xfrm>
            <a:off x="2366434" y="4751389"/>
            <a:ext cx="1181100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ГГАС</a:t>
            </a:r>
          </a:p>
        </p:txBody>
      </p:sp>
      <p:sp>
        <p:nvSpPr>
          <p:cNvPr id="33805" name="TextBox 13"/>
          <p:cNvSpPr txBox="1">
            <a:spLocks noChangeArrowheads="1"/>
          </p:cNvSpPr>
          <p:nvPr/>
        </p:nvSpPr>
        <p:spPr bwMode="auto">
          <a:xfrm>
            <a:off x="3547533" y="2533650"/>
            <a:ext cx="1788584" cy="33813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srgbClr val="000000"/>
                </a:solidFill>
              </a:rPr>
              <a:t>Цитокины</a:t>
            </a:r>
          </a:p>
        </p:txBody>
      </p:sp>
      <p:sp>
        <p:nvSpPr>
          <p:cNvPr id="33806" name="TextBox 14"/>
          <p:cNvSpPr txBox="1">
            <a:spLocks noChangeArrowheads="1"/>
          </p:cNvSpPr>
          <p:nvPr/>
        </p:nvSpPr>
        <p:spPr bwMode="auto">
          <a:xfrm>
            <a:off x="5482167" y="2520950"/>
            <a:ext cx="1788584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srgbClr val="000000"/>
                </a:solidFill>
              </a:rPr>
              <a:t>Актив. Компл</a:t>
            </a:r>
            <a:r>
              <a:rPr lang="ru-RU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3807" name="TextBox 15"/>
          <p:cNvSpPr txBox="1">
            <a:spLocks noChangeArrowheads="1"/>
          </p:cNvSpPr>
          <p:nvPr/>
        </p:nvSpPr>
        <p:spPr bwMode="auto">
          <a:xfrm>
            <a:off x="7579785" y="2533651"/>
            <a:ext cx="1788583" cy="3079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srgbClr val="000000"/>
                </a:solidFill>
              </a:rPr>
              <a:t>Коагуляция </a:t>
            </a:r>
          </a:p>
        </p:txBody>
      </p:sp>
      <p:sp>
        <p:nvSpPr>
          <p:cNvPr id="33808" name="TextBox 17"/>
          <p:cNvSpPr txBox="1">
            <a:spLocks noChangeArrowheads="1"/>
          </p:cNvSpPr>
          <p:nvPr/>
        </p:nvSpPr>
        <p:spPr bwMode="auto">
          <a:xfrm>
            <a:off x="9480551" y="2501900"/>
            <a:ext cx="1788583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Некроз </a:t>
            </a:r>
          </a:p>
        </p:txBody>
      </p:sp>
    </p:spTree>
    <p:extLst>
      <p:ext uri="{BB962C8B-B14F-4D97-AF65-F5344CB8AC3E}">
        <p14:creationId xmlns:p14="http://schemas.microsoft.com/office/powerpoint/2010/main" val="189254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33" y="277813"/>
            <a:ext cx="10915651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8388351" y="6299200"/>
            <a:ext cx="360468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Angus D et al, 2013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1902885" y="244475"/>
            <a:ext cx="4167716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Тканевая гипоперфузия </a:t>
            </a:r>
          </a:p>
        </p:txBody>
      </p:sp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6483351" y="5794375"/>
            <a:ext cx="1788583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ПОН</a:t>
            </a:r>
          </a:p>
        </p:txBody>
      </p:sp>
      <p:sp>
        <p:nvSpPr>
          <p:cNvPr id="34822" name="TextBox 5"/>
          <p:cNvSpPr txBox="1">
            <a:spLocks noChangeArrowheads="1"/>
          </p:cNvSpPr>
          <p:nvPr/>
        </p:nvSpPr>
        <p:spPr bwMode="auto">
          <a:xfrm rot="-5400000">
            <a:off x="528374" y="4754841"/>
            <a:ext cx="1341437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Ткани </a:t>
            </a:r>
          </a:p>
        </p:txBody>
      </p:sp>
      <p:sp>
        <p:nvSpPr>
          <p:cNvPr id="34823" name="TextBox 6"/>
          <p:cNvSpPr txBox="1">
            <a:spLocks noChangeArrowheads="1"/>
          </p:cNvSpPr>
          <p:nvPr/>
        </p:nvSpPr>
        <p:spPr bwMode="auto">
          <a:xfrm rot="-5400000">
            <a:off x="551658" y="2259291"/>
            <a:ext cx="1341437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Микро </a:t>
            </a:r>
          </a:p>
        </p:txBody>
      </p:sp>
      <p:sp>
        <p:nvSpPr>
          <p:cNvPr id="34824" name="TextBox 7"/>
          <p:cNvSpPr txBox="1">
            <a:spLocks noChangeArrowheads="1"/>
          </p:cNvSpPr>
          <p:nvPr/>
        </p:nvSpPr>
        <p:spPr bwMode="auto">
          <a:xfrm>
            <a:off x="4226985" y="4411664"/>
            <a:ext cx="2262716" cy="2762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smtClean="0">
                <a:solidFill>
                  <a:srgbClr val="000000"/>
                </a:solidFill>
              </a:rPr>
              <a:t>Гипоперфузия </a:t>
            </a:r>
          </a:p>
        </p:txBody>
      </p:sp>
      <p:sp>
        <p:nvSpPr>
          <p:cNvPr id="34825" name="TextBox 8"/>
          <p:cNvSpPr txBox="1">
            <a:spLocks noChangeArrowheads="1"/>
          </p:cNvSpPr>
          <p:nvPr/>
        </p:nvSpPr>
        <p:spPr bwMode="auto">
          <a:xfrm>
            <a:off x="8155518" y="244475"/>
            <a:ext cx="3039533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Нарушение барьера</a:t>
            </a:r>
          </a:p>
        </p:txBody>
      </p:sp>
      <p:sp>
        <p:nvSpPr>
          <p:cNvPr id="34826" name="TextBox 9"/>
          <p:cNvSpPr txBox="1">
            <a:spLocks noChangeArrowheads="1"/>
          </p:cNvSpPr>
          <p:nvPr/>
        </p:nvSpPr>
        <p:spPr bwMode="auto">
          <a:xfrm>
            <a:off x="6326717" y="5208589"/>
            <a:ext cx="2260600" cy="3079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srgbClr val="000000"/>
                </a:solidFill>
              </a:rPr>
              <a:t>Тканевая гипоксия </a:t>
            </a:r>
          </a:p>
        </p:txBody>
      </p:sp>
      <p:sp>
        <p:nvSpPr>
          <p:cNvPr id="34827" name="TextBox 10"/>
          <p:cNvSpPr txBox="1">
            <a:spLocks noChangeArrowheads="1"/>
          </p:cNvSpPr>
          <p:nvPr/>
        </p:nvSpPr>
        <p:spPr bwMode="auto">
          <a:xfrm>
            <a:off x="4464051" y="3141664"/>
            <a:ext cx="1788583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Тромбоз </a:t>
            </a:r>
          </a:p>
        </p:txBody>
      </p:sp>
      <p:sp>
        <p:nvSpPr>
          <p:cNvPr id="34828" name="TextBox 11"/>
          <p:cNvSpPr txBox="1">
            <a:spLocks noChangeArrowheads="1"/>
          </p:cNvSpPr>
          <p:nvPr/>
        </p:nvSpPr>
        <p:spPr bwMode="auto">
          <a:xfrm>
            <a:off x="5706534" y="2098675"/>
            <a:ext cx="2434167" cy="10160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smtClean="0">
                <a:solidFill>
                  <a:srgbClr val="000000"/>
                </a:solidFill>
              </a:rPr>
              <a:t>Вазодилатация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smtClean="0">
                <a:solidFill>
                  <a:srgbClr val="000000"/>
                </a:solidFill>
              </a:rPr>
              <a:t>Гипотензия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smtClean="0">
                <a:solidFill>
                  <a:srgbClr val="000000"/>
                </a:solidFill>
              </a:rPr>
              <a:t>Нарушение деформабельности эритроцитов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83567" y="5068888"/>
            <a:ext cx="1830917" cy="30321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 err="1">
                <a:solidFill>
                  <a:srgbClr val="000000"/>
                </a:solidFill>
              </a:rPr>
              <a:t>Митохондриальная</a:t>
            </a:r>
            <a:r>
              <a:rPr lang="ru-RU" sz="1100" dirty="0">
                <a:solidFill>
                  <a:srgbClr val="000000"/>
                </a:solidFill>
              </a:rPr>
              <a:t> дисфункция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155518" y="1973263"/>
            <a:ext cx="1807633" cy="5842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>
                <a:solidFill>
                  <a:srgbClr val="000000"/>
                </a:solidFill>
              </a:rPr>
              <a:t>Активатор протеина С и тромбина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931152" y="3644901"/>
            <a:ext cx="1924049" cy="479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000000"/>
                </a:solidFill>
              </a:rPr>
              <a:t>Капиллярная </a:t>
            </a:r>
            <a:r>
              <a:rPr lang="ru-RU" sz="1200" dirty="0" err="1">
                <a:solidFill>
                  <a:srgbClr val="000000"/>
                </a:solidFill>
              </a:rPr>
              <a:t>утечка,отек</a:t>
            </a:r>
            <a:endParaRPr lang="ru-RU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21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876" y="285750"/>
            <a:ext cx="8786813" cy="85725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ЦИТОПРОТЕКЦИЯ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291" name="Содержимое 2"/>
          <p:cNvSpPr>
            <a:spLocks noGrp="1"/>
          </p:cNvSpPr>
          <p:nvPr>
            <p:ph idx="1"/>
          </p:nvPr>
        </p:nvSpPr>
        <p:spPr>
          <a:xfrm>
            <a:off x="1738314" y="1714500"/>
            <a:ext cx="8715375" cy="4859338"/>
          </a:xfrm>
        </p:spPr>
        <p:txBody>
          <a:bodyPr/>
          <a:lstStyle/>
          <a:p>
            <a:pPr marL="0" indent="0" algn="ctr"/>
            <a:r>
              <a:rPr lang="ru-RU" smtClean="0">
                <a:solidFill>
                  <a:srgbClr val="4D4DC3"/>
                </a:solidFill>
                <a:latin typeface="Times New Roman" pitchFamily="18" charset="0"/>
                <a:cs typeface="Times New Roman" pitchFamily="18" charset="0"/>
              </a:rPr>
              <a:t>Комплекс терапевтических мероприятий, основным компонентом которого является фармакологическое воздействие на поврежденные органы и ткани, направленное на повышение резистентности клеточных структур организма к экстремальному воздействию </a:t>
            </a:r>
          </a:p>
        </p:txBody>
      </p:sp>
    </p:spTree>
    <p:extLst>
      <p:ext uri="{BB962C8B-B14F-4D97-AF65-F5344CB8AC3E}">
        <p14:creationId xmlns:p14="http://schemas.microsoft.com/office/powerpoint/2010/main" val="1772499799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Янтарная кислота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ru-RU" sz="3600" dirty="0"/>
              <a:t>Показания к использованию препарата определяются его влиянием на основные звенья патогенеза критических состояний, которые имеют единую патофизиологическую основу, состоящую из 3 основных процессов:</a:t>
            </a:r>
          </a:p>
          <a:p>
            <a:pPr algn="just">
              <a:defRPr/>
            </a:pPr>
            <a:r>
              <a:rPr lang="ru-RU" sz="3600" b="1" dirty="0">
                <a:solidFill>
                  <a:srgbClr val="0070C0"/>
                </a:solidFill>
              </a:rPr>
              <a:t>        гипоксии, </a:t>
            </a:r>
          </a:p>
          <a:p>
            <a:pPr algn="just">
              <a:defRPr/>
            </a:pPr>
            <a:r>
              <a:rPr lang="ru-RU" sz="3600" b="1" dirty="0">
                <a:solidFill>
                  <a:srgbClr val="0070C0"/>
                </a:solidFill>
              </a:rPr>
              <a:t>        интоксикации, </a:t>
            </a:r>
          </a:p>
          <a:p>
            <a:pPr algn="just">
              <a:defRPr/>
            </a:pPr>
            <a:r>
              <a:rPr lang="ru-RU" sz="3600" b="1" dirty="0">
                <a:solidFill>
                  <a:srgbClr val="0070C0"/>
                </a:solidFill>
              </a:rPr>
              <a:t>        </a:t>
            </a:r>
            <a:r>
              <a:rPr lang="ru-RU" sz="3600" b="1" dirty="0" err="1">
                <a:solidFill>
                  <a:srgbClr val="0070C0"/>
                </a:solidFill>
              </a:rPr>
              <a:t>иммуносупрессии</a:t>
            </a:r>
            <a:r>
              <a:rPr lang="ru-RU" sz="3600" b="1" dirty="0">
                <a:solidFill>
                  <a:srgbClr val="66FF33"/>
                </a:solidFill>
              </a:rPr>
              <a:t>.</a:t>
            </a:r>
          </a:p>
          <a:p>
            <a:pPr algn="just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335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952626" y="214314"/>
            <a:ext cx="8424863" cy="5238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1,5% раствор </a:t>
            </a:r>
            <a:r>
              <a:rPr lang="ru-RU" sz="28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РЕАМБЕРИНА®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инфузий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805488" y="1628776"/>
            <a:ext cx="4572000" cy="453707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ru-RU" sz="2400" dirty="0">
                <a:solidFill>
                  <a:srgbClr val="FF3300"/>
                </a:solidFill>
              </a:rPr>
              <a:t>Состав:</a:t>
            </a:r>
          </a:p>
          <a:p>
            <a:pPr>
              <a:buFont typeface="Arial" pitchFamily="34" charset="0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Натрий – 142,4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/л</a:t>
            </a:r>
          </a:p>
          <a:p>
            <a:pPr>
              <a:buFont typeface="Arial" pitchFamily="34" charset="0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Калий – 4,0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/л</a:t>
            </a:r>
          </a:p>
          <a:p>
            <a:pPr>
              <a:buFont typeface="Arial" pitchFamily="34" charset="0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Магний – 1,2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/л</a:t>
            </a:r>
          </a:p>
          <a:p>
            <a:pPr>
              <a:buFont typeface="Arial" pitchFamily="34" charset="0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Хлор – 109 ммоль/л</a:t>
            </a:r>
          </a:p>
          <a:p>
            <a:pPr>
              <a:buFont typeface="Arial" pitchFamily="34" charset="0"/>
              <a:buNone/>
              <a:defRPr/>
            </a:pPr>
            <a:r>
              <a:rPr lang="ru-RU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Меглюмина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натрия </a:t>
            </a:r>
            <a:r>
              <a:rPr lang="ru-RU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Сукцинат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– 44,7 ммоль/л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метилглюкаммоний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44,7 ммоль/л</a:t>
            </a:r>
          </a:p>
          <a:p>
            <a:pPr marL="0" indent="0">
              <a:buNone/>
              <a:defRPr/>
            </a:pPr>
            <a:r>
              <a:rPr lang="ru-RU" sz="2400" b="1" dirty="0" err="1">
                <a:solidFill>
                  <a:srgbClr val="4D4DC3"/>
                </a:solidFill>
                <a:latin typeface="Times New Roman" pitchFamily="18" charset="0"/>
                <a:cs typeface="Times New Roman" pitchFamily="18" charset="0"/>
              </a:rPr>
              <a:t>Осмолярность</a:t>
            </a:r>
            <a:r>
              <a:rPr lang="ru-RU" sz="2400" b="1" dirty="0">
                <a:solidFill>
                  <a:srgbClr val="4D4DC3"/>
                </a:solidFill>
                <a:latin typeface="Times New Roman" pitchFamily="18" charset="0"/>
                <a:cs typeface="Times New Roman" pitchFamily="18" charset="0"/>
              </a:rPr>
              <a:t> – 346 </a:t>
            </a:r>
            <a:r>
              <a:rPr lang="ru-RU" sz="2400" b="1" dirty="0" err="1">
                <a:solidFill>
                  <a:srgbClr val="4D4DC3"/>
                </a:solidFill>
                <a:latin typeface="Times New Roman" pitchFamily="18" charset="0"/>
                <a:cs typeface="Times New Roman" pitchFamily="18" charset="0"/>
              </a:rPr>
              <a:t>мосм</a:t>
            </a:r>
            <a:r>
              <a:rPr lang="ru-RU" sz="2400" b="1" dirty="0">
                <a:solidFill>
                  <a:srgbClr val="4D4DC3"/>
                </a:solidFill>
                <a:latin typeface="Times New Roman" pitchFamily="18" charset="0"/>
                <a:cs typeface="Times New Roman" pitchFamily="18" charset="0"/>
              </a:rPr>
              <a:t>/л  </a:t>
            </a:r>
          </a:p>
        </p:txBody>
      </p:sp>
      <p:pic>
        <p:nvPicPr>
          <p:cNvPr id="6" name="Picture 4" descr="C:\Users\Delvig-Kamenskaya TJ\Desktop\kadr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9550" y="1844675"/>
            <a:ext cx="3786188" cy="3671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135189" y="796926"/>
            <a:ext cx="792162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СБАЛАНСИРОВАННЫЙ НОРМООСМОЛЯРНЫЙ СОЛЕВОЙ РАСТВОР С  АКТИВНЫМ ДЕТОКСИЦИРУЮЩИМ ДЕЙСТВИЕМ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306052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2063751" y="765175"/>
            <a:ext cx="64801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FFC000"/>
                </a:solidFill>
                <a:latin typeface="Verdana" pitchFamily="34" charset="0"/>
              </a:rPr>
              <a:t>Эффекты РЕАМБЕРИНА</a:t>
            </a:r>
            <a:r>
              <a:rPr lang="ru-RU" sz="3600" b="1" baseline="30000">
                <a:solidFill>
                  <a:srgbClr val="FFC000"/>
                </a:solidFill>
                <a:latin typeface="Verdana" pitchFamily="34" charset="0"/>
                <a:ea typeface="Cambria Math" pitchFamily="18" charset="0"/>
                <a:cs typeface="Arial" pitchFamily="34" charset="0"/>
                <a:sym typeface="Symbol" pitchFamily="18" charset="2"/>
              </a:rPr>
              <a:t> </a:t>
            </a:r>
            <a:endParaRPr lang="ru-RU" sz="3600">
              <a:solidFill>
                <a:srgbClr val="FFC000"/>
              </a:solidFill>
              <a:latin typeface="Verdana" pitchFamily="34" charset="0"/>
            </a:endParaRPr>
          </a:p>
        </p:txBody>
      </p:sp>
      <p:pic>
        <p:nvPicPr>
          <p:cNvPr id="148483" name="Picture 4" descr="C:\Users\Delvig-Kamenskaya TJ\Desktop\kadr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188913"/>
            <a:ext cx="187166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4" name="Rectangle 4"/>
          <p:cNvSpPr txBox="1">
            <a:spLocks noChangeArrowheads="1"/>
          </p:cNvSpPr>
          <p:nvPr/>
        </p:nvSpPr>
        <p:spPr bwMode="auto">
          <a:xfrm>
            <a:off x="2322514" y="1774826"/>
            <a:ext cx="8059737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600">
                <a:solidFill>
                  <a:srgbClr val="000000"/>
                </a:solidFill>
                <a:latin typeface="Arial" pitchFamily="34" charset="0"/>
              </a:rPr>
              <a:t>Снижение ПОЛ и эндогенной интоксикации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600">
                <a:solidFill>
                  <a:srgbClr val="000000"/>
                </a:solidFill>
                <a:latin typeface="Arial" pitchFamily="34" charset="0"/>
              </a:rPr>
              <a:t>Антиоксидантное и антигипоксантное действие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600">
                <a:solidFill>
                  <a:srgbClr val="000000"/>
                </a:solidFill>
                <a:latin typeface="Arial" pitchFamily="34" charset="0"/>
              </a:rPr>
              <a:t>Цитопротективное действие  и стабилизация клеточного метаболизма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600">
                <a:solidFill>
                  <a:srgbClr val="000000"/>
                </a:solidFill>
                <a:latin typeface="Arial" pitchFamily="34" charset="0"/>
              </a:rPr>
              <a:t>Нормализация реологических свойств крови    </a:t>
            </a:r>
            <a:br>
              <a:rPr lang="ru-RU" sz="2600">
                <a:solidFill>
                  <a:srgbClr val="000000"/>
                </a:solidFill>
                <a:latin typeface="Arial" pitchFamily="34" charset="0"/>
              </a:rPr>
            </a:br>
            <a:r>
              <a:rPr lang="ru-RU" sz="2600">
                <a:solidFill>
                  <a:srgbClr val="000000"/>
                </a:solidFill>
                <a:latin typeface="Arial" pitchFamily="34" charset="0"/>
              </a:rPr>
              <a:t>и ионного состава биологических жидкостей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600">
                <a:solidFill>
                  <a:srgbClr val="000000"/>
                </a:solidFill>
                <a:latin typeface="Arial" pitchFamily="34" charset="0"/>
              </a:rPr>
              <a:t>Диуретическое действие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600">
                <a:solidFill>
                  <a:srgbClr val="000000"/>
                </a:solidFill>
                <a:latin typeface="Arial" pitchFamily="34" charset="0"/>
              </a:rPr>
              <a:t>Усиление микроциркуляции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600">
                <a:solidFill>
                  <a:srgbClr val="000000"/>
                </a:solidFill>
                <a:latin typeface="Arial" pitchFamily="34" charset="0"/>
              </a:rPr>
              <a:t>Иммунокорригирующее действие</a:t>
            </a:r>
          </a:p>
        </p:txBody>
      </p:sp>
    </p:spTree>
    <p:extLst>
      <p:ext uri="{BB962C8B-B14F-4D97-AF65-F5344CB8AC3E}">
        <p14:creationId xmlns:p14="http://schemas.microsoft.com/office/powerpoint/2010/main" val="1396680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/>
              <a:t>Изменения в общем анализе мочи при пиелонефрите у беременных:</a:t>
            </a:r>
            <a:endParaRPr lang="ru-RU" sz="48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lvl="1"/>
            <a:r>
              <a:rPr lang="ru-RU" sz="2800" b="1" i="1" dirty="0"/>
              <a:t>количество мочи увеличено </a:t>
            </a:r>
            <a:r>
              <a:rPr lang="ru-RU" sz="2800" i="1" dirty="0"/>
              <a:t>(полиурия), но может быть в пределах нормы</a:t>
            </a:r>
          </a:p>
          <a:p>
            <a:pPr lvl="1"/>
            <a:r>
              <a:rPr lang="ru-RU" sz="2800" i="1" dirty="0"/>
              <a:t>цвет и прозрачность – все оттенки желтого, </a:t>
            </a:r>
            <a:r>
              <a:rPr lang="ru-RU" sz="2800" b="1" i="1" dirty="0"/>
              <a:t>но моча мутная, иногда с осадком в виде хлопьев</a:t>
            </a:r>
          </a:p>
          <a:p>
            <a:pPr lvl="1"/>
            <a:r>
              <a:rPr lang="ru-RU" sz="2800" i="1" dirty="0" smtClean="0"/>
              <a:t>реакция </a:t>
            </a:r>
            <a:r>
              <a:rPr lang="ru-RU" sz="2800" i="1" dirty="0"/>
              <a:t>(рН) </a:t>
            </a:r>
            <a:r>
              <a:rPr lang="ru-RU" sz="2800" b="1" i="1" dirty="0"/>
              <a:t>– </a:t>
            </a:r>
            <a:r>
              <a:rPr lang="ru-RU" sz="2800" b="1" i="1" dirty="0" smtClean="0"/>
              <a:t>кислая</a:t>
            </a:r>
            <a:r>
              <a:rPr lang="ru-RU" sz="2800" b="1" i="1" dirty="0"/>
              <a:t> </a:t>
            </a:r>
            <a:endParaRPr lang="ru-RU" sz="2800" b="1" i="1" dirty="0" smtClean="0"/>
          </a:p>
          <a:p>
            <a:pPr lvl="1"/>
            <a:r>
              <a:rPr lang="ru-RU" sz="2800" b="1" i="1" dirty="0" smtClean="0"/>
              <a:t>относительная </a:t>
            </a:r>
            <a:r>
              <a:rPr lang="ru-RU" sz="2800" b="1" i="1" dirty="0"/>
              <a:t>плотность мочи – снижена (1,010-1,015) </a:t>
            </a:r>
            <a:r>
              <a:rPr lang="ru-RU" sz="2800" i="1" dirty="0"/>
              <a:t>или в норме (1,016-1,025)</a:t>
            </a:r>
          </a:p>
          <a:p>
            <a:pPr lvl="1"/>
            <a:r>
              <a:rPr lang="ru-RU" sz="2800" b="1" i="1" dirty="0"/>
              <a:t>лейкоциты</a:t>
            </a:r>
            <a:r>
              <a:rPr lang="ru-RU" sz="2800" i="1" dirty="0"/>
              <a:t> – более 6 в поле зрения, как правило, </a:t>
            </a:r>
            <a:r>
              <a:rPr lang="ru-RU" sz="2800" b="1" i="1" dirty="0"/>
              <a:t>20-50 или занимают все поле зрения</a:t>
            </a:r>
          </a:p>
          <a:p>
            <a:pPr lvl="1"/>
            <a:r>
              <a:rPr lang="ru-RU" sz="2800" b="1" i="1" dirty="0"/>
              <a:t>эритроциты</a:t>
            </a:r>
            <a:r>
              <a:rPr lang="ru-RU" sz="2800" i="1" dirty="0"/>
              <a:t> – более 4-х в поле зрения, как правило, </a:t>
            </a:r>
            <a:r>
              <a:rPr lang="ru-RU" sz="2800" b="1" i="1" dirty="0"/>
              <a:t>до 30</a:t>
            </a:r>
            <a:r>
              <a:rPr lang="ru-RU" sz="2800" i="1" dirty="0"/>
              <a:t>, редко – все поле зрения</a:t>
            </a:r>
          </a:p>
          <a:p>
            <a:pPr lvl="1"/>
            <a:r>
              <a:rPr lang="ru-RU" sz="2800" b="1" i="1" dirty="0"/>
              <a:t>белок - менее 1 г/л </a:t>
            </a:r>
            <a:r>
              <a:rPr lang="ru-RU" sz="2800" i="1" dirty="0"/>
              <a:t>(если больше – это не пиелонефрит)</a:t>
            </a:r>
          </a:p>
          <a:p>
            <a:pPr lvl="1"/>
            <a:r>
              <a:rPr lang="ru-RU" sz="2800" b="1" i="1" dirty="0"/>
              <a:t>бактерии – есть </a:t>
            </a:r>
            <a:r>
              <a:rPr lang="ru-RU" sz="2800" i="1" dirty="0"/>
              <a:t>(в норме их нет совсем) </a:t>
            </a:r>
          </a:p>
          <a:p>
            <a:pPr lvl="1"/>
            <a:endParaRPr lang="ru-RU" sz="2800" dirty="0"/>
          </a:p>
          <a:p>
            <a:pPr lvl="1"/>
            <a:endParaRPr lang="ru-RU" sz="2800" dirty="0"/>
          </a:p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lvl="1"/>
            <a:r>
              <a:rPr lang="ru-RU" sz="2800" dirty="0" smtClean="0"/>
              <a:t>глюкоза </a:t>
            </a:r>
            <a:r>
              <a:rPr lang="ru-RU" sz="2800" dirty="0"/>
              <a:t>и кетоновые тела – нет</a:t>
            </a:r>
          </a:p>
          <a:p>
            <a:pPr lvl="1"/>
            <a:r>
              <a:rPr lang="ru-RU" sz="2800" dirty="0"/>
              <a:t>билирубин, уробилин, желчные кислоты, индикан – нет</a:t>
            </a:r>
          </a:p>
          <a:p>
            <a:pPr lvl="1"/>
            <a:r>
              <a:rPr lang="ru-RU" sz="2800" dirty="0"/>
              <a:t>эпителий – почечный, более 10 в поле </a:t>
            </a:r>
            <a:r>
              <a:rPr lang="ru-RU" sz="2800" dirty="0" smtClean="0"/>
              <a:t>зрения</a:t>
            </a:r>
          </a:p>
          <a:p>
            <a:pPr lvl="1"/>
            <a:r>
              <a:rPr lang="ru-RU" sz="2800" dirty="0" smtClean="0"/>
              <a:t>слизь </a:t>
            </a:r>
            <a:r>
              <a:rPr lang="ru-RU" sz="2800" dirty="0"/>
              <a:t>– может быть, но чаще при хроническом или длительном процессе</a:t>
            </a:r>
          </a:p>
          <a:p>
            <a:pPr lvl="1"/>
            <a:r>
              <a:rPr lang="ru-RU" sz="2800" dirty="0"/>
              <a:t>соли – не имеет связи с пиелонефритом, могут быть, а могут и не быть</a:t>
            </a:r>
          </a:p>
          <a:p>
            <a:pPr lvl="1"/>
            <a:r>
              <a:rPr lang="ru-RU" sz="2800" dirty="0"/>
              <a:t>цилиндры – могут быть эпителиальные, лейкоцитарные (в норме их нет)</a:t>
            </a:r>
          </a:p>
          <a:p>
            <a:pPr lvl="1"/>
            <a:endParaRPr lang="ru-RU" sz="28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076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9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7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01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545" y="112878"/>
            <a:ext cx="11054255" cy="6911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Основы </a:t>
            </a:r>
            <a:r>
              <a:rPr lang="ru-RU" dirty="0" err="1" smtClean="0"/>
              <a:t>экстакорпорального</a:t>
            </a:r>
            <a:r>
              <a:rPr lang="ru-RU" dirty="0" smtClean="0"/>
              <a:t> лечения пиелонефрита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50882"/>
            <a:ext cx="12192000" cy="5565227"/>
          </a:xfrm>
        </p:spPr>
        <p:txBody>
          <a:bodyPr>
            <a:normAutofit/>
          </a:bodyPr>
          <a:lstStyle/>
          <a:p>
            <a:r>
              <a:rPr lang="ru-RU" sz="3200" dirty="0"/>
              <a:t>Понимание того, что многие медиаторы </a:t>
            </a:r>
            <a:r>
              <a:rPr lang="ru-RU" sz="3200" dirty="0" smtClean="0"/>
              <a:t>обладают молекулярным </a:t>
            </a:r>
            <a:r>
              <a:rPr lang="ru-RU" sz="3200" dirty="0"/>
              <a:t>весом, </a:t>
            </a:r>
            <a:r>
              <a:rPr lang="ru-RU" sz="3200" dirty="0" smtClean="0"/>
              <a:t>превышающим </a:t>
            </a:r>
            <a:r>
              <a:rPr lang="ru-RU" sz="3200" dirty="0"/>
              <a:t>точку отсечки </a:t>
            </a:r>
            <a:r>
              <a:rPr lang="ru-RU" sz="3200" dirty="0" smtClean="0"/>
              <a:t>для 4 обычных </a:t>
            </a:r>
            <a:r>
              <a:rPr lang="ru-RU" sz="3200" dirty="0" err="1"/>
              <a:t>гемофильтров</a:t>
            </a:r>
            <a:r>
              <a:rPr lang="ru-RU" sz="3200" dirty="0"/>
              <a:t>, </a:t>
            </a:r>
            <a:r>
              <a:rPr lang="ru-RU" sz="3200" dirty="0" smtClean="0"/>
              <a:t>привело </a:t>
            </a:r>
            <a:r>
              <a:rPr lang="ru-RU" sz="3200" dirty="0"/>
              <a:t>к разработке методик </a:t>
            </a:r>
            <a:r>
              <a:rPr lang="ru-RU" sz="3200" dirty="0" smtClean="0"/>
              <a:t>с повышенной пористостью</a:t>
            </a:r>
          </a:p>
          <a:p>
            <a:r>
              <a:rPr lang="ru-RU" sz="3200" dirty="0" smtClean="0"/>
              <a:t>Примерами </a:t>
            </a:r>
            <a:r>
              <a:rPr lang="ru-RU" sz="3200" dirty="0"/>
              <a:t>таких </a:t>
            </a:r>
            <a:r>
              <a:rPr lang="ru-RU" sz="3200" dirty="0" smtClean="0"/>
              <a:t>методик могут </a:t>
            </a:r>
            <a:r>
              <a:rPr lang="ru-RU" sz="3200" dirty="0"/>
              <a:t>служить </a:t>
            </a:r>
            <a:r>
              <a:rPr lang="ru-RU" sz="3200" dirty="0" err="1"/>
              <a:t>гемофильтрация</a:t>
            </a:r>
            <a:r>
              <a:rPr lang="ru-RU" sz="3200" dirty="0"/>
              <a:t> с высоко </a:t>
            </a:r>
            <a:r>
              <a:rPr lang="ru-RU" sz="3200" dirty="0" smtClean="0"/>
              <a:t>проницаемыми мембранами, </a:t>
            </a:r>
            <a:r>
              <a:rPr lang="ru-RU" sz="3200" dirty="0" err="1"/>
              <a:t>гемофильтрация</a:t>
            </a:r>
            <a:r>
              <a:rPr lang="ru-RU" sz="3200" dirty="0"/>
              <a:t> с </a:t>
            </a:r>
            <a:r>
              <a:rPr lang="ru-RU" sz="3200" dirty="0" smtClean="0"/>
              <a:t>супер-высоким потоком  </a:t>
            </a:r>
            <a:r>
              <a:rPr lang="ru-RU" sz="3200" dirty="0"/>
              <a:t>и </a:t>
            </a:r>
            <a:r>
              <a:rPr lang="ru-RU" sz="3200" dirty="0" err="1" smtClean="0"/>
              <a:t>гемоадсорбция</a:t>
            </a:r>
            <a:r>
              <a:rPr lang="ru-RU" sz="3200" dirty="0" smtClean="0"/>
              <a:t>. </a:t>
            </a:r>
            <a:r>
              <a:rPr lang="ru-RU" sz="3200" dirty="0"/>
              <a:t>В </a:t>
            </a:r>
            <a:r>
              <a:rPr lang="ru-RU" sz="3200" dirty="0" smtClean="0"/>
              <a:t>пилотном исследовании </a:t>
            </a:r>
            <a:r>
              <a:rPr lang="ru-RU" sz="3200" dirty="0" err="1"/>
              <a:t>Morgera</a:t>
            </a:r>
            <a:r>
              <a:rPr lang="ru-RU" sz="3200" dirty="0"/>
              <a:t> </a:t>
            </a:r>
            <a:r>
              <a:rPr lang="ru-RU" sz="3200" dirty="0" err="1"/>
              <a:t>et</a:t>
            </a:r>
            <a:r>
              <a:rPr lang="ru-RU" sz="3200" dirty="0"/>
              <a:t> </a:t>
            </a:r>
            <a:r>
              <a:rPr lang="ru-RU" sz="3200" dirty="0" err="1"/>
              <a:t>al</a:t>
            </a:r>
            <a:r>
              <a:rPr lang="ru-RU" sz="3200" dirty="0"/>
              <a:t>. было показано </a:t>
            </a:r>
            <a:r>
              <a:rPr lang="ru-RU" sz="3200" dirty="0" smtClean="0"/>
              <a:t>снижение дозы </a:t>
            </a:r>
            <a:r>
              <a:rPr lang="ru-RU" sz="3200" dirty="0"/>
              <a:t>норадреналина в группе, где </a:t>
            </a:r>
            <a:r>
              <a:rPr lang="ru-RU" sz="3200" dirty="0" smtClean="0"/>
              <a:t>использовались </a:t>
            </a:r>
            <a:r>
              <a:rPr lang="ru-RU" sz="3200" dirty="0" err="1" smtClean="0"/>
              <a:t>гемофильтры</a:t>
            </a:r>
            <a:r>
              <a:rPr lang="ru-RU" sz="3200" dirty="0" smtClean="0"/>
              <a:t> </a:t>
            </a:r>
            <a:r>
              <a:rPr lang="ru-RU" sz="3200" dirty="0"/>
              <a:t>с точкой осечки до 100 </a:t>
            </a:r>
            <a:r>
              <a:rPr lang="ru-RU" sz="3200" dirty="0" err="1"/>
              <a:t>кДа</a:t>
            </a:r>
            <a:r>
              <a:rPr lang="ru-RU" sz="3200" dirty="0"/>
              <a:t>, при </a:t>
            </a:r>
            <a:r>
              <a:rPr lang="ru-RU" sz="3200" dirty="0" smtClean="0"/>
              <a:t>явном повышении </a:t>
            </a:r>
            <a:r>
              <a:rPr lang="ru-RU" sz="3200" dirty="0"/>
              <a:t>клиренса медиаторов (IL-6, IL-1ra</a:t>
            </a:r>
            <a:r>
              <a:rPr lang="ru-RU" sz="3200" dirty="0" smtClean="0"/>
              <a:t>).</a:t>
            </a:r>
          </a:p>
          <a:p>
            <a:r>
              <a:rPr lang="de-DE" sz="1400" dirty="0" err="1"/>
              <a:t>Morgera</a:t>
            </a:r>
            <a:r>
              <a:rPr lang="de-DE" sz="1400" dirty="0"/>
              <a:t> S, Haase M, Kuss T, Vargas-Hein O, </a:t>
            </a:r>
            <a:r>
              <a:rPr lang="de-DE" sz="1400" dirty="0" err="1" smtClean="0"/>
              <a:t>Zuckerman</a:t>
            </a:r>
            <a:r>
              <a:rPr lang="de-DE" sz="1400" dirty="0" smtClean="0"/>
              <a:t>-</a:t>
            </a:r>
            <a:r>
              <a:rPr lang="en-US" sz="1400" dirty="0" smtClean="0"/>
              <a:t>Becker </a:t>
            </a:r>
            <a:r>
              <a:rPr lang="en-US" sz="1400" dirty="0"/>
              <a:t>H, </a:t>
            </a:r>
            <a:r>
              <a:rPr lang="en-US" sz="1400" dirty="0" err="1"/>
              <a:t>Melzer</a:t>
            </a:r>
            <a:r>
              <a:rPr lang="en-US" sz="1400" dirty="0"/>
              <a:t> C et al. Pilot study on the effects of high </a:t>
            </a:r>
            <a:r>
              <a:rPr lang="en-US" sz="1400" dirty="0" err="1" smtClean="0"/>
              <a:t>cutoffhemofiltration</a:t>
            </a:r>
            <a:r>
              <a:rPr lang="en-US" sz="1400" dirty="0" smtClean="0"/>
              <a:t> </a:t>
            </a:r>
            <a:r>
              <a:rPr lang="en-US" sz="1400" dirty="0"/>
              <a:t>on the need for norepinephrine in septic </a:t>
            </a:r>
            <a:r>
              <a:rPr lang="en-US" sz="1400" dirty="0" err="1" smtClean="0"/>
              <a:t>patientswith</a:t>
            </a:r>
            <a:r>
              <a:rPr lang="en-US" sz="1400" dirty="0" smtClean="0"/>
              <a:t> </a:t>
            </a:r>
            <a:r>
              <a:rPr lang="en-US" sz="1400" dirty="0"/>
              <a:t>acute renal failure</a:t>
            </a:r>
            <a:r>
              <a:rPr lang="en-US" sz="1400" dirty="0" smtClean="0"/>
              <a:t>.</a:t>
            </a:r>
            <a:r>
              <a:rPr lang="ru-RU" sz="1400" dirty="0" smtClean="0"/>
              <a:t> </a:t>
            </a:r>
            <a:r>
              <a:rPr lang="en-US" sz="1400" dirty="0" err="1" smtClean="0"/>
              <a:t>Crit</a:t>
            </a:r>
            <a:r>
              <a:rPr lang="en-US" sz="1400" dirty="0" smtClean="0"/>
              <a:t> </a:t>
            </a:r>
            <a:r>
              <a:rPr lang="en-US" sz="1400" dirty="0"/>
              <a:t>Care Med. 2006 ;</a:t>
            </a:r>
            <a:r>
              <a:rPr lang="en-US" sz="1400" dirty="0" smtClean="0"/>
              <a:t>34:2099-104</a:t>
            </a:r>
            <a:r>
              <a:rPr lang="ru-RU" sz="1400" dirty="0" smtClean="0"/>
              <a:t>6</a:t>
            </a:r>
            <a:endParaRPr lang="ru-RU" sz="1400" dirty="0"/>
          </a:p>
          <a:p>
            <a:r>
              <a:rPr lang="en-US" sz="1400" dirty="0" smtClean="0"/>
              <a:t>Uchino </a:t>
            </a:r>
            <a:r>
              <a:rPr lang="en-US" sz="1400" dirty="0" err="1"/>
              <a:t>S,Bellomo</a:t>
            </a:r>
            <a:r>
              <a:rPr lang="en-US" sz="1400" dirty="0"/>
              <a:t> R, Goldsmith D, Davenport A, Cole </a:t>
            </a:r>
            <a:r>
              <a:rPr lang="en-US" sz="1400" dirty="0" err="1" smtClean="0"/>
              <a:t>L,Baldwin</a:t>
            </a:r>
            <a:r>
              <a:rPr lang="en-US" sz="1400" dirty="0" smtClean="0"/>
              <a:t> </a:t>
            </a:r>
            <a:r>
              <a:rPr lang="en-US" sz="1400" dirty="0"/>
              <a:t>I et al. Super high flux </a:t>
            </a:r>
            <a:r>
              <a:rPr lang="en-US" sz="1400" dirty="0" smtClean="0"/>
              <a:t>hemofiltration</a:t>
            </a:r>
            <a:r>
              <a:rPr lang="en-US" sz="1400" dirty="0"/>
              <a:t>: a new technique </a:t>
            </a:r>
            <a:r>
              <a:rPr lang="en-US" sz="1400" dirty="0" err="1" smtClean="0"/>
              <a:t>forcytokine</a:t>
            </a:r>
            <a:r>
              <a:rPr lang="en-US" sz="1400" dirty="0" smtClean="0"/>
              <a:t> </a:t>
            </a:r>
            <a:r>
              <a:rPr lang="en-US" sz="1400" dirty="0"/>
              <a:t>removal</a:t>
            </a:r>
            <a:r>
              <a:rPr lang="en-US" sz="1400" dirty="0" smtClean="0"/>
              <a:t>.</a:t>
            </a:r>
            <a:r>
              <a:rPr lang="ru-RU" sz="1400" dirty="0" smtClean="0"/>
              <a:t> </a:t>
            </a:r>
            <a:r>
              <a:rPr lang="en-US" sz="1400" dirty="0" smtClean="0"/>
              <a:t>Intensive </a:t>
            </a:r>
            <a:r>
              <a:rPr lang="en-US" sz="1400" dirty="0"/>
              <a:t>Care Med. 2002;28:651-5</a:t>
            </a:r>
          </a:p>
          <a:p>
            <a:r>
              <a:rPr lang="en-US" sz="1400" dirty="0" smtClean="0"/>
              <a:t>Honor</a:t>
            </a:r>
            <a:r>
              <a:rPr lang="ru-RU" sz="1400" dirty="0"/>
              <a:t>й </a:t>
            </a:r>
            <a:r>
              <a:rPr lang="en-US" sz="1400" dirty="0"/>
              <a:t>PM, Matson JR. Hemofiltration, adsorption, sieving </a:t>
            </a:r>
            <a:r>
              <a:rPr lang="en-US" sz="1400" dirty="0" smtClean="0"/>
              <a:t>and</a:t>
            </a:r>
            <a:r>
              <a:rPr lang="ru-RU" sz="1400" dirty="0" smtClean="0"/>
              <a:t> </a:t>
            </a:r>
            <a:r>
              <a:rPr lang="en-US" sz="1400" dirty="0" smtClean="0"/>
              <a:t>the </a:t>
            </a:r>
            <a:r>
              <a:rPr lang="en-US" sz="1400" dirty="0"/>
              <a:t>challenge of sepsis therapy design. Review. </a:t>
            </a:r>
            <a:r>
              <a:rPr lang="en-US" sz="1400" dirty="0" err="1"/>
              <a:t>Crit</a:t>
            </a:r>
            <a:r>
              <a:rPr lang="en-US" sz="1400" dirty="0"/>
              <a:t> </a:t>
            </a:r>
            <a:r>
              <a:rPr lang="en-US" sz="1400" dirty="0" smtClean="0"/>
              <a:t>Care</a:t>
            </a:r>
            <a:r>
              <a:rPr lang="ru-RU" sz="1400" dirty="0" smtClean="0"/>
              <a:t>2002;6:394-396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0577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Острый пиелонефрит при беременности - факторы риска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177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Перенесенные ранее урологические заболевания</a:t>
            </a:r>
          </a:p>
          <a:p>
            <a:r>
              <a:rPr lang="ru-RU" sz="3600" dirty="0" smtClean="0"/>
              <a:t>Латентно протекающие заболевания почек</a:t>
            </a:r>
          </a:p>
          <a:p>
            <a:r>
              <a:rPr lang="ru-RU" sz="3600" dirty="0" smtClean="0"/>
              <a:t>Бактериурия</a:t>
            </a:r>
          </a:p>
          <a:p>
            <a:r>
              <a:rPr lang="ru-RU" sz="3600" dirty="0" smtClean="0"/>
              <a:t>Наличие </a:t>
            </a:r>
            <a:r>
              <a:rPr lang="ru-RU" sz="3600" dirty="0" err="1" smtClean="0"/>
              <a:t>инкурентных</a:t>
            </a:r>
            <a:r>
              <a:rPr lang="ru-RU" sz="3600" dirty="0" smtClean="0"/>
              <a:t> воспалительных заболеваний</a:t>
            </a:r>
          </a:p>
          <a:p>
            <a:r>
              <a:rPr lang="ru-RU" sz="3600" dirty="0" smtClean="0"/>
              <a:t>Местные факторы , нарушающие уро динамику (крупный плод, узкий таз, многоводие, многоплодие)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4101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8263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Обоснование использования </a:t>
            </a:r>
            <a:r>
              <a:rPr lang="ru-RU" dirty="0" err="1" smtClean="0"/>
              <a:t>липиполисахаридных</a:t>
            </a:r>
            <a:r>
              <a:rPr lang="ru-RU" dirty="0" smtClean="0"/>
              <a:t> колонок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491" y="1184180"/>
            <a:ext cx="11709778" cy="553051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Недавно на европейском рынке </a:t>
            </a:r>
            <a:r>
              <a:rPr lang="ru-RU" dirty="0" smtClean="0"/>
              <a:t>появились селективные</a:t>
            </a:r>
            <a:r>
              <a:rPr lang="ru-RU" dirty="0"/>
              <a:t>, </a:t>
            </a:r>
            <a:r>
              <a:rPr lang="ru-RU" dirty="0" smtClean="0"/>
              <a:t>биосовместимые </a:t>
            </a:r>
            <a:r>
              <a:rPr lang="ru-RU" dirty="0"/>
              <a:t>картриджи для </a:t>
            </a:r>
            <a:r>
              <a:rPr lang="ru-RU" dirty="0" smtClean="0"/>
              <a:t>LPS адсорбции</a:t>
            </a:r>
            <a:r>
              <a:rPr lang="ru-RU" dirty="0"/>
              <a:t>, изготовленные компанией </a:t>
            </a:r>
            <a:r>
              <a:rPr lang="ru-RU" dirty="0" err="1"/>
              <a:t>Alteco</a:t>
            </a:r>
            <a:r>
              <a:rPr lang="ru-RU" dirty="0"/>
              <a:t> </a:t>
            </a:r>
            <a:r>
              <a:rPr lang="ru-RU" dirty="0" smtClean="0"/>
              <a:t>( </a:t>
            </a:r>
            <a:r>
              <a:rPr lang="ru-RU" dirty="0" err="1" smtClean="0"/>
              <a:t>Лунд,Швеция</a:t>
            </a:r>
            <a:r>
              <a:rPr lang="ru-RU" dirty="0"/>
              <a:t>) (35-36) и колонки </a:t>
            </a:r>
            <a:r>
              <a:rPr lang="ru-RU" dirty="0" err="1" smtClean="0"/>
              <a:t>ToraymyxinTM</a:t>
            </a:r>
            <a:r>
              <a:rPr lang="ru-RU" dirty="0"/>
              <a:t>, </a:t>
            </a:r>
            <a:r>
              <a:rPr lang="ru-RU" dirty="0" smtClean="0"/>
              <a:t>(</a:t>
            </a:r>
            <a:r>
              <a:rPr lang="ru-RU" dirty="0" err="1" smtClean="0"/>
              <a:t>Toray</a:t>
            </a:r>
            <a:r>
              <a:rPr lang="ru-RU" dirty="0" smtClean="0"/>
              <a:t>, Япония</a:t>
            </a:r>
            <a:r>
              <a:rPr lang="ru-RU" dirty="0"/>
              <a:t>) </a:t>
            </a:r>
            <a:r>
              <a:rPr lang="ru-RU" b="1" dirty="0"/>
              <a:t>для адсорбции эндотоксинов </a:t>
            </a:r>
            <a:r>
              <a:rPr lang="ru-RU" b="1" dirty="0" smtClean="0"/>
              <a:t>при </a:t>
            </a:r>
            <a:r>
              <a:rPr lang="ru-RU" b="1" dirty="0" err="1" smtClean="0"/>
              <a:t>гемоперфузии</a:t>
            </a:r>
            <a:r>
              <a:rPr lang="ru-RU" dirty="0"/>
              <a:t>, состоящие из </a:t>
            </a:r>
            <a:r>
              <a:rPr lang="ru-RU" dirty="0" smtClean="0"/>
              <a:t>иммобилизованных волокон </a:t>
            </a:r>
            <a:r>
              <a:rPr lang="ru-RU" dirty="0" err="1"/>
              <a:t>полимиксина</a:t>
            </a:r>
            <a:r>
              <a:rPr lang="ru-RU" dirty="0"/>
              <a:t> </a:t>
            </a:r>
            <a:r>
              <a:rPr lang="ru-RU" dirty="0" smtClean="0"/>
              <a:t>В.</a:t>
            </a:r>
          </a:p>
          <a:p>
            <a:r>
              <a:rPr lang="ru-RU" sz="2600" dirty="0" smtClean="0"/>
              <a:t>За последнее десятилетие накопилось значительное количество экспериментальных и клинических исследований по элиминации ЛПС с помощью селективной адсорбции при лечении сепсиса. </a:t>
            </a:r>
          </a:p>
          <a:p>
            <a:r>
              <a:rPr lang="ru-RU" sz="2600" dirty="0" smtClean="0"/>
              <a:t>В ряде исследований отмечается эффективность использована </a:t>
            </a:r>
            <a:r>
              <a:rPr lang="ru-RU" sz="2600" dirty="0" err="1" smtClean="0"/>
              <a:t>гемоперфузии</a:t>
            </a:r>
            <a:r>
              <a:rPr lang="ru-RU" sz="2600" dirty="0" smtClean="0"/>
              <a:t> с </a:t>
            </a:r>
            <a:r>
              <a:rPr lang="ru-RU" sz="2600" dirty="0" err="1" smtClean="0"/>
              <a:t>Полимиксином</a:t>
            </a:r>
            <a:r>
              <a:rPr lang="ru-RU" sz="2600" dirty="0" smtClean="0"/>
              <a:t> В, адсорбированным на </a:t>
            </a:r>
            <a:r>
              <a:rPr lang="ru-RU" sz="2600" dirty="0" err="1" smtClean="0"/>
              <a:t>полистироловой</a:t>
            </a:r>
            <a:r>
              <a:rPr lang="ru-RU" sz="2600" dirty="0" smtClean="0"/>
              <a:t> мембране (PMX-F, </a:t>
            </a:r>
            <a:r>
              <a:rPr lang="ru-RU" sz="2600" dirty="0" err="1" smtClean="0"/>
              <a:t>Toray</a:t>
            </a:r>
            <a:r>
              <a:rPr lang="ru-RU" sz="2600" dirty="0" smtClean="0"/>
              <a:t>) для элиминации эндотоксина </a:t>
            </a:r>
            <a:r>
              <a:rPr lang="ru-RU" sz="2600" dirty="0" err="1" smtClean="0"/>
              <a:t>грамотицательных</a:t>
            </a:r>
            <a:r>
              <a:rPr lang="ru-RU" sz="2600" dirty="0" smtClean="0"/>
              <a:t> бактерий и медиаторов воспалительного каскада, что сопровождалось улучшением функции </a:t>
            </a:r>
            <a:r>
              <a:rPr lang="ru-RU" sz="2600" dirty="0" err="1" smtClean="0"/>
              <a:t>сердечнос-осудистой</a:t>
            </a:r>
            <a:r>
              <a:rPr lang="ru-RU" sz="2600" dirty="0" smtClean="0"/>
              <a:t> и дыхательной систем ,снижением летальности.</a:t>
            </a:r>
          </a:p>
          <a:p>
            <a:endParaRPr lang="ru-RU" sz="1500" dirty="0"/>
          </a:p>
          <a:p>
            <a:endParaRPr lang="ru-RU" sz="1500" dirty="0" smtClean="0"/>
          </a:p>
          <a:p>
            <a:endParaRPr lang="ru-RU" sz="1500" dirty="0"/>
          </a:p>
          <a:p>
            <a:endParaRPr lang="ru-RU" sz="1500" dirty="0" smtClean="0"/>
          </a:p>
          <a:p>
            <a:r>
              <a:rPr lang="en-US" sz="1500" dirty="0" smtClean="0"/>
              <a:t>Shoji </a:t>
            </a:r>
            <a:r>
              <a:rPr lang="en-US" sz="1500" dirty="0"/>
              <a:t>H. Extracorporeal Endotoxin Removal for </a:t>
            </a:r>
            <a:r>
              <a:rPr lang="en-US" sz="1500" dirty="0" smtClean="0"/>
              <a:t>the</a:t>
            </a:r>
            <a:r>
              <a:rPr lang="ru-RU" sz="1500" dirty="0" smtClean="0"/>
              <a:t> </a:t>
            </a:r>
            <a:r>
              <a:rPr lang="en-US" sz="1500" dirty="0" smtClean="0"/>
              <a:t>Treatment </a:t>
            </a:r>
            <a:r>
              <a:rPr lang="en-US" sz="1500" dirty="0"/>
              <a:t>of Sepsis: Endotoxin Adsorption </a:t>
            </a:r>
            <a:r>
              <a:rPr lang="en-US" sz="1500" dirty="0" smtClean="0"/>
              <a:t>Cartridge</a:t>
            </a:r>
            <a:r>
              <a:rPr lang="ru-RU" sz="1500" dirty="0" smtClean="0"/>
              <a:t>  </a:t>
            </a:r>
            <a:r>
              <a:rPr lang="en-US" sz="1500" dirty="0" smtClean="0"/>
              <a:t>(</a:t>
            </a:r>
            <a:r>
              <a:rPr lang="en-US" sz="1500" dirty="0" err="1" smtClean="0"/>
              <a:t>Toraymyxin</a:t>
            </a:r>
            <a:r>
              <a:rPr lang="en-US" sz="1500" dirty="0"/>
              <a:t>). Therapeutic Aphaeresis and Dialysis 2007(1</a:t>
            </a:r>
            <a:r>
              <a:rPr lang="en-US" sz="1500" dirty="0" smtClean="0"/>
              <a:t>):</a:t>
            </a:r>
            <a:r>
              <a:rPr lang="ru-RU" sz="1500" dirty="0" smtClean="0"/>
              <a:t>108-114</a:t>
            </a:r>
            <a:r>
              <a:rPr lang="ru-RU" sz="1600" dirty="0" smtClean="0"/>
              <a:t>.</a:t>
            </a:r>
            <a:endParaRPr lang="ru-RU" sz="1500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45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Токсические эффекты грамотрицательных бактерий обусловлены их структурным компонентом- термостабильными </a:t>
            </a:r>
            <a:r>
              <a:rPr lang="ru-RU" dirty="0" err="1"/>
              <a:t>липополисахаридами</a:t>
            </a:r>
            <a:r>
              <a:rPr lang="ru-RU" dirty="0"/>
              <a:t> (LPS), называемыми эндотоксинами. Эндотоксины оказывают глобальное воздействие на организм как на гуморальном, так и на клеточном уровнях. LPS активизируют каскад комплемента и модулируют различные пути системы коагуляции, вызывая повреждение эндотелия сосудов, ДВС синдром.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2543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Большинство методов, направленных на фармакологическую блокаду специфических </a:t>
            </a:r>
            <a:r>
              <a:rPr lang="ru-RU" sz="2800" dirty="0" err="1"/>
              <a:t>противоспалительных</a:t>
            </a:r>
            <a:r>
              <a:rPr lang="ru-RU" sz="2800" dirty="0"/>
              <a:t> медиаторов, на практике оказались безуспешными.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Широко используются эфферентные методы элиминации эндотоксинов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Вместе с тем, существуют ограничения в скорости и качестве удаления LPS, обусловленные физико- химической основой фильтрационных и конвекционных методов</a:t>
            </a:r>
            <a:r>
              <a:rPr lang="ru-RU" dirty="0" smtClean="0"/>
              <a:t>.</a:t>
            </a:r>
          </a:p>
          <a:p>
            <a:r>
              <a:rPr lang="ru-RU" dirty="0"/>
              <a:t> В последние годы появился чрезвычайно перспективный метод лечения-селективная адсорбция LPS.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321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Обоснование использования </a:t>
            </a:r>
            <a:r>
              <a:rPr lang="ru-RU" b="1" dirty="0" err="1"/>
              <a:t>липиполисахаридных</a:t>
            </a:r>
            <a:r>
              <a:rPr lang="ru-RU" b="1" dirty="0"/>
              <a:t> колонок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Запуск системной воспалительной реакции инициируется значительным количеством различных факторов вирулентности, в том числе так называемыми </a:t>
            </a:r>
            <a:r>
              <a:rPr lang="ru-RU" b="1" dirty="0"/>
              <a:t>РАМР-молекулами </a:t>
            </a:r>
            <a:r>
              <a:rPr lang="ru-RU" dirty="0"/>
              <a:t>(</a:t>
            </a:r>
            <a:r>
              <a:rPr lang="en-US" dirty="0"/>
              <a:t>pathogen-associated molecular pattern). </a:t>
            </a:r>
            <a:endParaRPr lang="ru-RU" dirty="0"/>
          </a:p>
          <a:p>
            <a:r>
              <a:rPr lang="ru-RU" dirty="0"/>
              <a:t>К ним относятся: </a:t>
            </a:r>
            <a:r>
              <a:rPr lang="ru-RU" b="1" dirty="0">
                <a:solidFill>
                  <a:srgbClr val="0070C0"/>
                </a:solidFill>
              </a:rPr>
              <a:t>ЛПС</a:t>
            </a:r>
            <a:r>
              <a:rPr lang="ru-RU" dirty="0"/>
              <a:t>, </a:t>
            </a:r>
            <a:r>
              <a:rPr lang="ru-RU" dirty="0" err="1"/>
              <a:t>липотейхоевая</a:t>
            </a:r>
            <a:r>
              <a:rPr lang="ru-RU" dirty="0"/>
              <a:t> кислота, </a:t>
            </a:r>
            <a:r>
              <a:rPr lang="ru-RU" b="1" dirty="0" err="1">
                <a:solidFill>
                  <a:srgbClr val="0070C0"/>
                </a:solidFill>
              </a:rPr>
              <a:t>пептидогликан</a:t>
            </a:r>
            <a:r>
              <a:rPr lang="ru-RU" dirty="0"/>
              <a:t>, </a:t>
            </a:r>
            <a:r>
              <a:rPr lang="ru-RU" dirty="0" err="1"/>
              <a:t>триациллипопептиды</a:t>
            </a:r>
            <a:r>
              <a:rPr lang="ru-RU" dirty="0"/>
              <a:t> и другие бактериальные, вирусные и грибковые макромолекулы.</a:t>
            </a:r>
          </a:p>
        </p:txBody>
      </p:sp>
    </p:spTree>
    <p:extLst>
      <p:ext uri="{BB962C8B-B14F-4D97-AF65-F5344CB8AC3E}">
        <p14:creationId xmlns:p14="http://schemas.microsoft.com/office/powerpoint/2010/main" val="45209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3207" y="1477708"/>
            <a:ext cx="1183715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Важная роль в патогенезе пиелонефрита при беременности принадлежит </a:t>
            </a:r>
            <a:r>
              <a:rPr lang="ru-RU" sz="4000" b="1" dirty="0">
                <a:solidFill>
                  <a:srgbClr val="0070C0"/>
                </a:solidFill>
              </a:rPr>
              <a:t>нарушениям </a:t>
            </a:r>
            <a:r>
              <a:rPr lang="ru-RU" sz="4000" b="1" dirty="0" err="1">
                <a:solidFill>
                  <a:srgbClr val="0070C0"/>
                </a:solidFill>
              </a:rPr>
              <a:t>уродинамики</a:t>
            </a:r>
            <a:r>
              <a:rPr lang="ru-RU" sz="4000" b="1" dirty="0">
                <a:solidFill>
                  <a:srgbClr val="0070C0"/>
                </a:solidFill>
              </a:rPr>
              <a:t> верхних мочевыводящих путей</a:t>
            </a:r>
            <a:r>
              <a:rPr lang="ru-RU" sz="4000" b="1" dirty="0"/>
              <a:t>, причинами которых могут быть как </a:t>
            </a:r>
            <a:r>
              <a:rPr lang="ru-RU" sz="4000" b="1" dirty="0">
                <a:solidFill>
                  <a:srgbClr val="0070C0"/>
                </a:solidFill>
              </a:rPr>
              <a:t>гормональные</a:t>
            </a:r>
            <a:r>
              <a:rPr lang="ru-RU" sz="4000" b="1" dirty="0"/>
              <a:t>, так и </a:t>
            </a:r>
            <a:r>
              <a:rPr lang="ru-RU" sz="4000" b="1" dirty="0">
                <a:solidFill>
                  <a:srgbClr val="0070C0"/>
                </a:solidFill>
              </a:rPr>
              <a:t>компрессионные</a:t>
            </a:r>
            <a:r>
              <a:rPr lang="ru-RU" sz="4000" b="1" dirty="0"/>
              <a:t> факторы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1120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 smtClean="0"/>
              <a:t>Диагностика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9840"/>
            <a:ext cx="10515600" cy="497096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Общие симптомы</a:t>
            </a:r>
          </a:p>
          <a:p>
            <a:r>
              <a:rPr lang="ru-RU" dirty="0" smtClean="0"/>
              <a:t>Местные симптомы</a:t>
            </a:r>
          </a:p>
          <a:p>
            <a:r>
              <a:rPr lang="ru-RU" dirty="0" smtClean="0"/>
              <a:t>Исследование осадка мочи количественными методами</a:t>
            </a:r>
          </a:p>
          <a:p>
            <a:r>
              <a:rPr lang="ru-RU" dirty="0" smtClean="0"/>
              <a:t>Бактериологическое исследование мочи</a:t>
            </a:r>
          </a:p>
          <a:p>
            <a:r>
              <a:rPr lang="ru-RU" dirty="0" err="1" smtClean="0"/>
              <a:t>Антибиотикограмма</a:t>
            </a:r>
            <a:endParaRPr lang="ru-RU" dirty="0" smtClean="0"/>
          </a:p>
          <a:p>
            <a:r>
              <a:rPr lang="ru-RU" dirty="0" smtClean="0"/>
              <a:t>Ультразвуковое сканирование почек</a:t>
            </a:r>
          </a:p>
          <a:p>
            <a:r>
              <a:rPr lang="ru-RU" dirty="0" smtClean="0"/>
              <a:t>Во </a:t>
            </a:r>
            <a:r>
              <a:rPr lang="en-US" dirty="0" smtClean="0"/>
              <a:t>II</a:t>
            </a:r>
            <a:r>
              <a:rPr lang="ru-RU" dirty="0" smtClean="0"/>
              <a:t> и </a:t>
            </a:r>
            <a:r>
              <a:rPr lang="en-US" dirty="0" smtClean="0"/>
              <a:t> III</a:t>
            </a:r>
            <a:r>
              <a:rPr lang="ru-RU" dirty="0" smtClean="0"/>
              <a:t> триместрах беременности возможно использование МРТ</a:t>
            </a:r>
          </a:p>
          <a:p>
            <a:r>
              <a:rPr lang="ru-RU" b="1" dirty="0" smtClean="0">
                <a:solidFill>
                  <a:srgbClr val="FF00FF"/>
                </a:solidFill>
              </a:rPr>
              <a:t>Рентгенологические методы исследования (обзорная и </a:t>
            </a:r>
            <a:r>
              <a:rPr lang="ru-RU" b="1" dirty="0">
                <a:solidFill>
                  <a:srgbClr val="FF00FF"/>
                </a:solidFill>
              </a:rPr>
              <a:t> </a:t>
            </a:r>
            <a:r>
              <a:rPr lang="ru-RU" b="1" dirty="0" smtClean="0">
                <a:solidFill>
                  <a:srgbClr val="FF00FF"/>
                </a:solidFill>
              </a:rPr>
              <a:t>экскреторная урография), </a:t>
            </a:r>
            <a:r>
              <a:rPr lang="ru-RU" b="1" dirty="0" err="1" smtClean="0">
                <a:solidFill>
                  <a:srgbClr val="FF00FF"/>
                </a:solidFill>
              </a:rPr>
              <a:t>радионуклидная</a:t>
            </a:r>
            <a:r>
              <a:rPr lang="ru-RU" b="1" dirty="0" smtClean="0">
                <a:solidFill>
                  <a:srgbClr val="FF00FF"/>
                </a:solidFill>
              </a:rPr>
              <a:t> рентгенография используются только в послеродовом периоде</a:t>
            </a:r>
          </a:p>
        </p:txBody>
      </p:sp>
    </p:spTree>
    <p:extLst>
      <p:ext uri="{BB962C8B-B14F-4D97-AF65-F5344CB8AC3E}">
        <p14:creationId xmlns:p14="http://schemas.microsoft.com/office/powerpoint/2010/main" val="365158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8740" y="1734993"/>
            <a:ext cx="111092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В ранние сроки беременности </a:t>
            </a:r>
            <a:r>
              <a:rPr lang="ru-RU" sz="3600" b="1" dirty="0">
                <a:solidFill>
                  <a:srgbClr val="0070C0"/>
                </a:solidFill>
              </a:rPr>
              <a:t>отмечают изменение соотношения половых гормонов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/>
              <a:t>с последующим нейрогуморальным воздействием на альфа- и бета-</a:t>
            </a:r>
            <a:r>
              <a:rPr lang="ru-RU" sz="3600" dirty="0" err="1"/>
              <a:t>адренорецепторы</a:t>
            </a:r>
            <a:r>
              <a:rPr lang="ru-RU" sz="3600" dirty="0"/>
              <a:t>, приводящим </a:t>
            </a:r>
            <a:r>
              <a:rPr lang="ru-RU" sz="3600" b="1" dirty="0"/>
              <a:t>к снижению тонуса верхних мочевыводящих путей.</a:t>
            </a:r>
          </a:p>
        </p:txBody>
      </p:sp>
    </p:spTree>
    <p:extLst>
      <p:ext uri="{BB962C8B-B14F-4D97-AF65-F5344CB8AC3E}">
        <p14:creationId xmlns:p14="http://schemas.microsoft.com/office/powerpoint/2010/main" val="401377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Ведущим патогенетическим фактором пиелонефрит при беременности в более поздние сроки беременности </a:t>
            </a:r>
            <a:r>
              <a:rPr lang="ru-RU" dirty="0" smtClean="0"/>
              <a:t>считают: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механическое давление матки на мочеточники</a:t>
            </a:r>
            <a:r>
              <a:rPr lang="ru-RU" sz="3600" b="1" dirty="0" smtClean="0"/>
              <a:t>.</a:t>
            </a:r>
          </a:p>
          <a:p>
            <a:r>
              <a:rPr lang="ru-RU" sz="3600" b="1" dirty="0" err="1" smtClean="0"/>
              <a:t>уродинамические</a:t>
            </a:r>
            <a:r>
              <a:rPr lang="ru-RU" sz="3600" b="1" dirty="0" smtClean="0"/>
              <a:t> </a:t>
            </a:r>
            <a:r>
              <a:rPr lang="ru-RU" sz="3600" b="1" dirty="0"/>
              <a:t>изменения верхних мочевыводящих путей</a:t>
            </a:r>
          </a:p>
          <a:p>
            <a:r>
              <a:rPr lang="ru-RU" sz="3600" b="1" dirty="0"/>
              <a:t>пузырно-мочеточниково-лоханочный рефлюкс</a:t>
            </a:r>
            <a:r>
              <a:rPr lang="ru-RU" sz="3600" b="1" dirty="0" smtClean="0"/>
              <a:t>,</a:t>
            </a:r>
          </a:p>
          <a:p>
            <a:r>
              <a:rPr lang="ru-RU" sz="3600" b="1" dirty="0"/>
              <a:t>угнетение иммунной </a:t>
            </a:r>
            <a:r>
              <a:rPr lang="ru-RU" sz="3600" b="1" dirty="0" smtClean="0"/>
              <a:t>системы</a:t>
            </a:r>
          </a:p>
          <a:p>
            <a:r>
              <a:rPr lang="ru-RU" sz="3600" b="1" dirty="0"/>
              <a:t>генетическая предрасположенность.</a:t>
            </a:r>
          </a:p>
        </p:txBody>
      </p:sp>
    </p:spTree>
    <p:extLst>
      <p:ext uri="{BB962C8B-B14F-4D97-AF65-F5344CB8AC3E}">
        <p14:creationId xmlns:p14="http://schemas.microsoft.com/office/powerpoint/2010/main" val="30848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Частота СЕПСИСА</a:t>
            </a:r>
            <a:endParaRPr lang="en-US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953" y="1576495"/>
            <a:ext cx="10562167" cy="431949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Количество случаев  Грамм «-» тяжелого сепсиса и септического шока в год</a:t>
            </a:r>
            <a:endParaRPr lang="en-US" dirty="0"/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>
            <p:extLst/>
          </p:nvPr>
        </p:nvGraphicFramePr>
        <p:xfrm>
          <a:off x="1377951" y="2372990"/>
          <a:ext cx="9207500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Worksheet" r:id="rId3" imgW="3838589" imgH="781110" progId="Excel.Sheet.12">
                  <p:embed/>
                </p:oleObj>
              </mc:Choice>
              <mc:Fallback>
                <p:oleObj name="Worksheet" r:id="rId3" imgW="3838589" imgH="78111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1" y="2372990"/>
                        <a:ext cx="9207500" cy="141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ruta 7"/>
          <p:cNvSpPr txBox="1"/>
          <p:nvPr/>
        </p:nvSpPr>
        <p:spPr>
          <a:xfrm>
            <a:off x="1360781" y="5646921"/>
            <a:ext cx="96010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Journal of Critical Care “</a:t>
            </a:r>
            <a:r>
              <a:rPr lang="en-US" sz="1000" i="1" dirty="0" smtClean="0"/>
              <a:t>Sepsis in European Intensive Care Units: Results of the SOAP Study</a:t>
            </a:r>
            <a:r>
              <a:rPr lang="en-US" sz="1000" dirty="0" smtClean="0"/>
              <a:t>”, </a:t>
            </a:r>
            <a:r>
              <a:rPr lang="sv-SE" sz="1000" dirty="0" smtClean="0"/>
              <a:t>Jean-Louis Vincent et al, 	2006;34(2):344-353</a:t>
            </a:r>
          </a:p>
          <a:p>
            <a:pPr>
              <a:tabLst>
                <a:tab pos="173038" algn="l"/>
              </a:tabLst>
            </a:pPr>
            <a:r>
              <a:rPr lang="en-US" sz="1000" dirty="0" smtClean="0"/>
              <a:t> Journal of Critical Care “</a:t>
            </a:r>
            <a:r>
              <a:rPr lang="en-US" sz="1000" i="1" dirty="0" smtClean="0"/>
              <a:t>Surviving Sepsis Campaign</a:t>
            </a:r>
            <a:r>
              <a:rPr lang="en-US" sz="1000" dirty="0" smtClean="0"/>
              <a:t>”, Philip Dellinger et al, 2008</a:t>
            </a:r>
          </a:p>
          <a:p>
            <a:pPr>
              <a:tabLst>
                <a:tab pos="173038" algn="l"/>
              </a:tabLst>
            </a:pPr>
            <a:r>
              <a:rPr lang="en-US" sz="1000" dirty="0"/>
              <a:t> </a:t>
            </a:r>
            <a:r>
              <a:rPr lang="en-US" sz="1000" dirty="0" smtClean="0"/>
              <a:t>Smolensk State Medical Academy, “</a:t>
            </a:r>
            <a:r>
              <a:rPr lang="en-US" sz="1000" i="1" dirty="0" smtClean="0"/>
              <a:t>Mortality from Sepsis in Russia</a:t>
            </a:r>
            <a:r>
              <a:rPr lang="en-US" sz="1000" dirty="0" smtClean="0"/>
              <a:t>”, Poster nr. 1012 (2006)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0088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Затраты на СЕПСИС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403" y="1844825"/>
            <a:ext cx="10562167" cy="4392613"/>
          </a:xfrm>
        </p:spPr>
        <p:txBody>
          <a:bodyPr/>
          <a:lstStyle/>
          <a:p>
            <a:r>
              <a:rPr lang="en-US" sz="2400" b="1" dirty="0" smtClean="0"/>
              <a:t>14,600,000,000 $</a:t>
            </a:r>
            <a:r>
              <a:rPr lang="ru-RU" sz="2400" b="1" dirty="0" smtClean="0"/>
              <a:t> </a:t>
            </a:r>
            <a:r>
              <a:rPr lang="ru-RU" sz="2400" dirty="0" smtClean="0"/>
              <a:t>- затраты на  лечение СЕПСИСА в  стационарах США</a:t>
            </a:r>
            <a:r>
              <a:rPr lang="en-US" sz="2400" dirty="0" smtClean="0"/>
              <a:t> </a:t>
            </a:r>
            <a:r>
              <a:rPr lang="ru-RU" sz="2400" dirty="0" smtClean="0"/>
              <a:t>в 2008</a:t>
            </a:r>
          </a:p>
          <a:p>
            <a:endParaRPr lang="ru-RU" sz="2400" dirty="0"/>
          </a:p>
          <a:p>
            <a:r>
              <a:rPr lang="ru-RU" sz="2400" b="1" dirty="0" smtClean="0"/>
              <a:t>25</a:t>
            </a:r>
            <a:r>
              <a:rPr lang="en-US" sz="2400" b="1" dirty="0" smtClean="0"/>
              <a:t>,000 – 55,000 EURO </a:t>
            </a:r>
            <a:r>
              <a:rPr lang="ru-RU" sz="2400" dirty="0" smtClean="0"/>
              <a:t>– затраты на лечение </a:t>
            </a:r>
            <a:r>
              <a:rPr lang="ru-RU" sz="2400" u="sng" dirty="0" smtClean="0"/>
              <a:t>одного</a:t>
            </a:r>
            <a:r>
              <a:rPr lang="ru-RU" sz="2400" dirty="0" smtClean="0"/>
              <a:t> пациента с СЕПСИСОМ в Германии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-611" t="12956" r="60068" b="2495"/>
          <a:stretch/>
        </p:blipFill>
        <p:spPr>
          <a:xfrm>
            <a:off x="8490449" y="3874877"/>
            <a:ext cx="3704236" cy="281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5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4551E9"/>
                </a:solidFill>
              </a:rPr>
              <a:t>ЭНДОТОКСИН – ЛИПОПОЛИСАХАРИД (ЛПС)</a:t>
            </a:r>
            <a:endParaRPr lang="ru-RU" b="1" dirty="0">
              <a:solidFill>
                <a:srgbClr val="4551E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382" y="1161993"/>
            <a:ext cx="10562167" cy="4392613"/>
          </a:xfrm>
        </p:spPr>
        <p:txBody>
          <a:bodyPr/>
          <a:lstStyle/>
          <a:p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Грамм «–» бактерии вызывают более 50% всех случаев СЕПСИСА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ЭНДОТОКСИН – основной компонент стенки Грамм «–» бактерий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562" y="3316298"/>
            <a:ext cx="5216161" cy="326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Дифференциальная диагностика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Инфекции верхних дыхательных путей</a:t>
            </a:r>
          </a:p>
          <a:p>
            <a:r>
              <a:rPr lang="ru-RU" dirty="0" smtClean="0"/>
              <a:t>Токсоплазмоз</a:t>
            </a:r>
          </a:p>
          <a:p>
            <a:r>
              <a:rPr lang="ru-RU" dirty="0" smtClean="0"/>
              <a:t>Острый живот – острый аппендицит, холецистит, панкреатит, гастроэнтеритом, фиброз матки, отслойка плаценты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571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4275</Words>
  <Application>Microsoft Office PowerPoint</Application>
  <PresentationFormat>Произвольный</PresentationFormat>
  <Paragraphs>606</Paragraphs>
  <Slides>84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84</vt:i4>
      </vt:variant>
    </vt:vector>
  </HeadingPairs>
  <TitlesOfParts>
    <vt:vector size="86" baseType="lpstr">
      <vt:lpstr>Тема Office</vt:lpstr>
      <vt:lpstr>Worksheet</vt:lpstr>
      <vt:lpstr>Гестационный пиелонефрит, осложненный сепсисом. Клинические наблюдения.</vt:lpstr>
      <vt:lpstr>  Пиелонефрит при беременности</vt:lpstr>
      <vt:lpstr>  Пиелонефрит при беременности</vt:lpstr>
      <vt:lpstr>Презентация PowerPoint</vt:lpstr>
      <vt:lpstr>Причины</vt:lpstr>
      <vt:lpstr>симптомы пиелонефрита:</vt:lpstr>
      <vt:lpstr>Изменения в общем анализе мочи при пиелонефрите у беременных:</vt:lpstr>
      <vt:lpstr>Диагностика </vt:lpstr>
      <vt:lpstr>Дифференциальная диагностика</vt:lpstr>
      <vt:lpstr>Презентация PowerPoint</vt:lpstr>
      <vt:lpstr>Лечение</vt:lpstr>
      <vt:lpstr>Презентация PowerPoint</vt:lpstr>
      <vt:lpstr>Консервативная терапия </vt:lpstr>
      <vt:lpstr>Оперативные методы лечения</vt:lpstr>
      <vt:lpstr>При гнойно-деструктивных формах гестационного пиелонефрита выполняют:</vt:lpstr>
      <vt:lpstr>Осложнения гестационного пиелонефрита</vt:lpstr>
      <vt:lpstr>Сепсис</vt:lpstr>
      <vt:lpstr>В 2012 г в лечении сепсиса выделяется 2 лечебных этапа: </vt:lpstr>
      <vt:lpstr>Инфузионная терапия </vt:lpstr>
      <vt:lpstr>ХАРАКТЕРИСТИКА ИНФУЗИОННЫХ АНТИГИПОКСАНТОВ</vt:lpstr>
      <vt:lpstr>Активированные кислородные метаболиты  (АКМ) - активные окислители в организме</vt:lpstr>
      <vt:lpstr>Роль активированных  кислородных метаболитов (АКМ) в биологических системах</vt:lpstr>
      <vt:lpstr>Цитопротекция</vt:lpstr>
      <vt:lpstr>Презентация PowerPoint</vt:lpstr>
      <vt:lpstr>Янтарная кислота</vt:lpstr>
      <vt:lpstr>Презентация PowerPoint</vt:lpstr>
      <vt:lpstr>Презентация PowerPoint</vt:lpstr>
      <vt:lpstr>Адьювантная терапия сепсиса (SSP 2012)</vt:lpstr>
      <vt:lpstr>Экстракорпоральные методы лечения сепсиса</vt:lpstr>
      <vt:lpstr>Использование экстракорпоральных методов лечения</vt:lpstr>
      <vt:lpstr>Использование экстракорпоральных методов лечения</vt:lpstr>
      <vt:lpstr>Презентация PowerPoint</vt:lpstr>
      <vt:lpstr>«Триггеры» синдрома системной воспалительной реакции</vt:lpstr>
      <vt:lpstr>ЭНДОТОКСИН                                      Endotoxin </vt:lpstr>
      <vt:lpstr>LPS стимулируют </vt:lpstr>
      <vt:lpstr>Полимиксин В</vt:lpstr>
      <vt:lpstr>Презентация PowerPoint</vt:lpstr>
      <vt:lpstr>Торамиксин</vt:lpstr>
      <vt:lpstr>Создание Alteco</vt:lpstr>
      <vt:lpstr>Что происходит при проведении АЛТЕКО ЛПС-сорбции у больных с сепсисом?</vt:lpstr>
      <vt:lpstr>Алтеко® ЛПС-Адсорбер</vt:lpstr>
      <vt:lpstr>Презентация PowerPoint</vt:lpstr>
      <vt:lpstr>Показания</vt:lpstr>
      <vt:lpstr>Презентация PowerPoint</vt:lpstr>
      <vt:lpstr>Подключение Алтеко® ЛПС-Адсорбера в контур</vt:lpstr>
      <vt:lpstr>Алтеко® ЛПС-Адсорбер: проведение терапии</vt:lpstr>
      <vt:lpstr>Презентация PowerPoint</vt:lpstr>
      <vt:lpstr>Цель:</vt:lpstr>
      <vt:lpstr>Клинические случаи</vt:lpstr>
      <vt:lpstr>Процедура LPS- адсорбции проводилась по методике, описанной ниже: </vt:lpstr>
      <vt:lpstr>Контроль состояния:</vt:lpstr>
      <vt:lpstr>Бактериальный пейзаж (БАЛ, моча)</vt:lpstr>
      <vt:lpstr>Полученные результаты:</vt:lpstr>
      <vt:lpstr>Заключение</vt:lpstr>
      <vt:lpstr>Презентация PowerPoint</vt:lpstr>
      <vt:lpstr>Презентация PowerPoint</vt:lpstr>
      <vt:lpstr>Изменяя течение СЕПСИСА…</vt:lpstr>
      <vt:lpstr>Алтеко® ЛПС-Адсорбер</vt:lpstr>
      <vt:lpstr>Алтеко® ЛПС-Адсорбер</vt:lpstr>
      <vt:lpstr>Презентация PowerPoint</vt:lpstr>
      <vt:lpstr>Гемоперфузия и гемофильтрация через аппарат гемодиализа</vt:lpstr>
      <vt:lpstr>Презентация PowerPoint</vt:lpstr>
      <vt:lpstr>Определение </vt:lpstr>
      <vt:lpstr>Презентация PowerPoint</vt:lpstr>
      <vt:lpstr>Презентация PowerPoint</vt:lpstr>
      <vt:lpstr>ЦИТОПРОТЕКЦИЯ</vt:lpstr>
      <vt:lpstr>Янтарная кислота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Основы экстакорпорального лечения пиелонефрита</vt:lpstr>
      <vt:lpstr>Острый пиелонефрит при беременности - факторы риска</vt:lpstr>
      <vt:lpstr>Обоснование использования липиполисахаридных колонок</vt:lpstr>
      <vt:lpstr>Презентация PowerPoint</vt:lpstr>
      <vt:lpstr>Большинство методов, направленных на фармакологическую блокаду специфических противоспалительных медиаторов, на практике оказались безуспешными.</vt:lpstr>
      <vt:lpstr>Обоснование использования липиполисахаридных колонок</vt:lpstr>
      <vt:lpstr>Презентация PowerPoint</vt:lpstr>
      <vt:lpstr>Презентация PowerPoint</vt:lpstr>
      <vt:lpstr>Ведущим патогенетическим фактором пиелонефрит при беременности в более поздние сроки беременности считают:</vt:lpstr>
      <vt:lpstr>Частота СЕПСИСА</vt:lpstr>
      <vt:lpstr>Затраты на СЕПСИС</vt:lpstr>
      <vt:lpstr>ЭНДОТОКСИН – ЛИПОПОЛИСАХАРИД (ЛПС)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Гестационный пиелонефрит, осложненный сепсисом. Клинические наблюдения.</dc:title>
  <dc:creator>Ирина Гридчик</dc:creator>
  <cp:lastModifiedBy>Ирина Гридчик</cp:lastModifiedBy>
  <cp:revision>5</cp:revision>
  <dcterms:modified xsi:type="dcterms:W3CDTF">2015-04-27T10:15:47Z</dcterms:modified>
</cp:coreProperties>
</file>