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  <p:sldMasterId id="2147483818" r:id="rId4"/>
  </p:sldMasterIdLst>
  <p:notesMasterIdLst>
    <p:notesMasterId r:id="rId32"/>
  </p:notesMasterIdLst>
  <p:sldIdLst>
    <p:sldId id="272" r:id="rId5"/>
    <p:sldId id="273" r:id="rId6"/>
    <p:sldId id="276" r:id="rId7"/>
    <p:sldId id="284" r:id="rId8"/>
    <p:sldId id="285" r:id="rId9"/>
    <p:sldId id="277" r:id="rId10"/>
    <p:sldId id="286" r:id="rId11"/>
    <p:sldId id="265" r:id="rId12"/>
    <p:sldId id="266" r:id="rId13"/>
    <p:sldId id="287" r:id="rId14"/>
    <p:sldId id="289" r:id="rId15"/>
    <p:sldId id="290" r:id="rId16"/>
    <p:sldId id="267" r:id="rId17"/>
    <p:sldId id="282" r:id="rId18"/>
    <p:sldId id="288" r:id="rId19"/>
    <p:sldId id="279" r:id="rId20"/>
    <p:sldId id="281" r:id="rId21"/>
    <p:sldId id="256" r:id="rId22"/>
    <p:sldId id="271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503-4\Desktop\&#1047;&#1077;&#1083;&#1077;&#1085;&#1080;&#1085;&#1072;-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92354817859701E-4"/>
          <c:y val="6.8127517425527195E-2"/>
          <c:w val="0.66235549917557679"/>
          <c:h val="0.93187247328681566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contrasting" dir="t">
                  <a:rot lat="0" lon="0" rev="12000000"/>
                </a:lightRig>
              </a:scene3d>
              <a:sp3d>
                <a:bevelT h="50800"/>
              </a:sp3d>
            </c:spPr>
          </c:dPt>
          <c:dPt>
            <c:idx val="3"/>
            <c:bubble3D val="0"/>
            <c:spPr>
              <a:solidFill>
                <a:srgbClr val="AC1C6E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  <a:scene3d>
                <a:camera prst="orthographicFront"/>
                <a:lightRig rig="contrasting" dir="t">
                  <a:rot lat="0" lon="0" rev="12000000"/>
                </a:lightRig>
              </a:scene3d>
              <a:sp3d>
                <a:bevelT h="50800"/>
              </a:sp3d>
            </c:spPr>
          </c:dPt>
          <c:dLbls>
            <c:dLbl>
              <c:idx val="0"/>
              <c:layout>
                <c:manualLayout>
                  <c:x val="-9.972604986876768E-2"/>
                  <c:y val="-0.102506643872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71970691163704"/>
                  <c:y val="-0.245765072685331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385389326334224E-2"/>
                  <c:y val="-0.230487619110241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677055993000871E-2"/>
                  <c:y val="-8.95106274554932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899114173228664E-2"/>
                  <c:y val="-5.6029457695658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Лист7!$A$1:$A$6</c:f>
              <c:strCache>
                <c:ptCount val="6"/>
                <c:pt idx="0">
                  <c:v>Отслойка плаценты во время беременности </c:v>
                </c:pt>
                <c:pt idx="1">
                  <c:v>Раннее послеродовое кровотечение </c:v>
                </c:pt>
                <c:pt idx="2">
                  <c:v>Кровотечение после аборта</c:v>
                </c:pt>
                <c:pt idx="3">
                  <c:v>Позднее послеродовое кровотечение </c:v>
                </c:pt>
                <c:pt idx="4">
                  <c:v>Отслойка плаценты в родах </c:v>
                </c:pt>
                <c:pt idx="5">
                  <c:v>Внематочная беременность</c:v>
                </c:pt>
              </c:strCache>
            </c:strRef>
          </c:cat>
          <c:val>
            <c:numRef>
              <c:f>Лист7!$B$1:$B$6</c:f>
              <c:numCache>
                <c:formatCode>0.00%</c:formatCode>
                <c:ptCount val="6"/>
                <c:pt idx="0">
                  <c:v>0.30400000000000038</c:v>
                </c:pt>
                <c:pt idx="1">
                  <c:v>0.21700000000000041</c:v>
                </c:pt>
                <c:pt idx="2">
                  <c:v>0.17400000000000004</c:v>
                </c:pt>
                <c:pt idx="3">
                  <c:v>0.13</c:v>
                </c:pt>
                <c:pt idx="4">
                  <c:v>8.7000000000000022E-2</c:v>
                </c:pt>
                <c:pt idx="5">
                  <c:v>8.7000000000000022E-2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731685469726156"/>
          <c:y val="9.0099886803249207E-2"/>
          <c:w val="0.30505683453057408"/>
          <c:h val="0.87351270664626646"/>
        </c:manualLayout>
      </c:layout>
      <c:overlay val="0"/>
      <c:txPr>
        <a:bodyPr/>
        <a:lstStyle/>
        <a:p>
          <a:pPr>
            <a:defRPr sz="16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4F81BD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4.2571898141585802E-2"/>
                  <c:y val="-0.2824726619018465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653597876098055E-2"/>
                  <c:y val="-0.2824726619018465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Группа с КТП</c:v>
                </c:pt>
                <c:pt idx="1">
                  <c:v>Группа без КТП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2.5000000000000001E-2</c:v>
                </c:pt>
                <c:pt idx="1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966912"/>
        <c:axId val="52968448"/>
        <c:axId val="0"/>
      </c:bar3DChart>
      <c:catAx>
        <c:axId val="52966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2968448"/>
        <c:crosses val="autoZero"/>
        <c:auto val="1"/>
        <c:lblAlgn val="ctr"/>
        <c:lblOffset val="100"/>
        <c:noMultiLvlLbl val="0"/>
      </c:catAx>
      <c:valAx>
        <c:axId val="5296844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5296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4.3835081477040079E-2"/>
                  <c:y val="0.10127037938230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835081477040079E-2"/>
                  <c:y val="0.10127037938230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Группа с КТП</c:v>
                </c:pt>
                <c:pt idx="1">
                  <c:v>Группа без КТП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</c:v>
                </c:pt>
                <c:pt idx="1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014528"/>
        <c:axId val="53016064"/>
        <c:axId val="0"/>
      </c:bar3DChart>
      <c:catAx>
        <c:axId val="53014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3016064"/>
        <c:crosses val="autoZero"/>
        <c:auto val="1"/>
        <c:lblAlgn val="ctr"/>
        <c:lblOffset val="100"/>
        <c:noMultiLvlLbl val="0"/>
      </c:catAx>
      <c:valAx>
        <c:axId val="530160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301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B724-0ACB-49C6-A0C1-49B8A0793F7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64942-5BED-4D5F-9667-C3A4B1C4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6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Глубокоуважаемый президиум, глубокоуважаемые коллеги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9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Согласно последним рекомендациям ВОЗ </a:t>
            </a:r>
            <a:r>
              <a:rPr lang="ru-RU" dirty="0" err="1" smtClean="0"/>
              <a:t>утеротоники</a:t>
            </a:r>
            <a:r>
              <a:rPr lang="ru-RU" dirty="0" smtClean="0"/>
              <a:t> </a:t>
            </a:r>
            <a:r>
              <a:rPr lang="ru-RU" dirty="0" err="1" smtClean="0"/>
              <a:t>рекомендорваны</a:t>
            </a:r>
            <a:r>
              <a:rPr lang="ru-RU" dirty="0" smtClean="0"/>
              <a:t> всем пациенткам, и препаратом</a:t>
            </a:r>
            <a:r>
              <a:rPr lang="ru-RU" baseline="0" dirty="0" smtClean="0"/>
              <a:t> первого выбора является окситоцин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Comic Sans MS" pitchFamily="66" charset="0"/>
              </a:rPr>
              <a:t>В настоящее время в мире проводятся исследования необходимости контролируемых тракций за пуповину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EC1262-6387-49B3-8A30-24112BEDFA30}" type="slidenum">
              <a:rPr lang="ru-R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оценки эффективности контролируемых </a:t>
            </a:r>
            <a:r>
              <a:rPr lang="ru-RU" dirty="0" err="1" smtClean="0"/>
              <a:t>тракций</a:t>
            </a:r>
            <a:r>
              <a:rPr lang="ru-RU" dirty="0" smtClean="0"/>
              <a:t> за пуповину в пакете АВТПР проведено внутрибольничное, открытое </a:t>
            </a:r>
            <a:r>
              <a:rPr lang="ru-RU" dirty="0" err="1" smtClean="0"/>
              <a:t>проспективное</a:t>
            </a:r>
            <a:r>
              <a:rPr lang="ru-RU" dirty="0" smtClean="0"/>
              <a:t>, </a:t>
            </a:r>
            <a:r>
              <a:rPr lang="ru-RU" dirty="0" err="1" smtClean="0"/>
              <a:t>рандомизированное</a:t>
            </a:r>
            <a:r>
              <a:rPr lang="ru-RU" dirty="0" smtClean="0"/>
              <a:t> исследование.</a:t>
            </a:r>
          </a:p>
          <a:p>
            <a:r>
              <a:rPr lang="ru-RU" dirty="0" smtClean="0"/>
              <a:t>В исследование включено 800 женщин, </a:t>
            </a:r>
            <a:r>
              <a:rPr lang="ru-RU" dirty="0" err="1" smtClean="0"/>
              <a:t>родоразрешенных</a:t>
            </a:r>
            <a:r>
              <a:rPr lang="ru-RU" dirty="0" smtClean="0"/>
              <a:t> через естественные родовые пути в ГБУЗ КО ОКПЦ </a:t>
            </a:r>
          </a:p>
          <a:p>
            <a:r>
              <a:rPr lang="ru-RU" dirty="0" smtClean="0"/>
              <a:t>I группа включала 400 женщин, которым проводился полный пакет активного ведения третьего периода родов </a:t>
            </a:r>
          </a:p>
          <a:p>
            <a:r>
              <a:rPr lang="ru-RU" dirty="0" smtClean="0"/>
              <a:t>II группа - 400 женщин, которым проводился упрощенный пакет активного ведения третьего периода родов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1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Рандомизация проводилась календарным методом. Четный день календаря – на истории родов женщин, родивших в этот день, крепится красная метка и проводится полный пакет активного ведения 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III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 периода родов</a:t>
            </a:r>
          </a:p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Нечетный день календаря – на истории крепится синяя метка и проводится усеченный пакет активного ведения 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III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 периода родов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B9ED93-DC6F-464D-93D5-AF177E29249A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Медиана кровопотери составила 200мл в обеих группах. Частота развития послеродового кровотечения составила 2,5%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6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показано, что статистически значимых различий между групп установлено</a:t>
            </a:r>
            <a:r>
              <a:rPr lang="ru-RU" baseline="0" dirty="0" smtClean="0"/>
              <a:t> не было.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36ED-477F-469E-80D4-DBD10B8AA77B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Уровень гемоглобина снижался после родов в обеих группах, но значимо не различался.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36ED-477F-469E-80D4-DBD10B8AA77B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4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Установлено значимое снижение гематокрита в обеих группах после родов и отсутствие существенных различий между группами.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36ED-477F-469E-80D4-DBD10B8AA77B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5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многие из этих женщин умирают в результате АК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3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Остается достаточно высокой, составляя до 40 %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4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2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9B2969-3F1F-4D4A-A72E-3BE44DBF86F1}" type="slidenum">
              <a:rPr lang="en-GB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fld id="{F7662015-8417-4FCD-AF3C-A65F69D2B5F8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2750" algn="l"/>
                  <a:tab pos="827088" algn="l"/>
                  <a:tab pos="1241425" algn="l"/>
                  <a:tab pos="1657350" algn="l"/>
                  <a:tab pos="2071688" algn="l"/>
                  <a:tab pos="2486025" algn="l"/>
                  <a:tab pos="2900363" algn="l"/>
                  <a:tab pos="3314700" algn="l"/>
                  <a:tab pos="3730625" algn="l"/>
                  <a:tab pos="4144963" algn="l"/>
                  <a:tab pos="4559300" algn="l"/>
                  <a:tab pos="4973638" algn="l"/>
                  <a:tab pos="5389563" algn="l"/>
                  <a:tab pos="5803900" algn="l"/>
                  <a:tab pos="6218238" algn="l"/>
                  <a:tab pos="6632575" algn="l"/>
                  <a:tab pos="7048500" algn="l"/>
                  <a:tab pos="7462838" algn="l"/>
                  <a:tab pos="7877175" algn="l"/>
                  <a:tab pos="8291513" algn="l"/>
                </a:tabLst>
              </a:pPr>
              <a:t>8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fld id="{70CBCD1F-5C70-4E32-B988-35416F223536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2750" algn="l"/>
                  <a:tab pos="827088" algn="l"/>
                  <a:tab pos="1241425" algn="l"/>
                  <a:tab pos="1657350" algn="l"/>
                  <a:tab pos="2071688" algn="l"/>
                  <a:tab pos="2486025" algn="l"/>
                  <a:tab pos="2900363" algn="l"/>
                  <a:tab pos="3314700" algn="l"/>
                  <a:tab pos="3730625" algn="l"/>
                  <a:tab pos="4144963" algn="l"/>
                  <a:tab pos="4559300" algn="l"/>
                  <a:tab pos="4973638" algn="l"/>
                  <a:tab pos="5389563" algn="l"/>
                  <a:tab pos="5803900" algn="l"/>
                  <a:tab pos="6218238" algn="l"/>
                  <a:tab pos="6632575" algn="l"/>
                  <a:tab pos="7048500" algn="l"/>
                  <a:tab pos="7462838" algn="l"/>
                  <a:tab pos="7877175" algn="l"/>
                  <a:tab pos="8291513" algn="l"/>
                </a:tabLst>
              </a:pPr>
              <a:t>8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983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1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13"/>
              </a:spcBef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endParaRPr lang="ru-RU" smtClean="0"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данным международной </a:t>
            </a:r>
            <a:r>
              <a:rPr lang="ru-RU" dirty="0" smtClean="0"/>
              <a:t>статистики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5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C5996D-E39E-4472-B725-6651318FB3EF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fld id="{E8A96623-5E82-437C-B67D-B7CEE648E47F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2750" algn="l"/>
                  <a:tab pos="827088" algn="l"/>
                  <a:tab pos="1241425" algn="l"/>
                  <a:tab pos="1657350" algn="l"/>
                  <a:tab pos="2071688" algn="l"/>
                  <a:tab pos="2486025" algn="l"/>
                  <a:tab pos="2900363" algn="l"/>
                  <a:tab pos="3314700" algn="l"/>
                  <a:tab pos="3730625" algn="l"/>
                  <a:tab pos="4144963" algn="l"/>
                  <a:tab pos="4559300" algn="l"/>
                  <a:tab pos="4973638" algn="l"/>
                  <a:tab pos="5389563" algn="l"/>
                  <a:tab pos="5803900" algn="l"/>
                  <a:tab pos="6218238" algn="l"/>
                  <a:tab pos="6632575" algn="l"/>
                  <a:tab pos="7048500" algn="l"/>
                  <a:tab pos="7462838" algn="l"/>
                  <a:tab pos="7877175" algn="l"/>
                  <a:tab pos="8291513" algn="l"/>
                </a:tabLst>
              </a:pPr>
              <a:t>11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настоящее время доказано, что АВТПР по сравнению с выжидательной тактикой способствует снижению кровопотери как в 500 мл, так и массивной кровопотери более литра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D6864A-ECED-4641-901A-F05B0B0C7AAE}" type="slidenum">
              <a:rPr lang="en-GB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fld id="{0227DD80-8F06-40C8-94B2-4E5894981A20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2750" algn="l"/>
                  <a:tab pos="827088" algn="l"/>
                  <a:tab pos="1241425" algn="l"/>
                  <a:tab pos="1657350" algn="l"/>
                  <a:tab pos="2071688" algn="l"/>
                  <a:tab pos="2486025" algn="l"/>
                  <a:tab pos="2900363" algn="l"/>
                  <a:tab pos="3314700" algn="l"/>
                  <a:tab pos="3730625" algn="l"/>
                  <a:tab pos="4144963" algn="l"/>
                  <a:tab pos="4559300" algn="l"/>
                  <a:tab pos="4973638" algn="l"/>
                  <a:tab pos="5389563" algn="l"/>
                  <a:tab pos="5803900" algn="l"/>
                  <a:tab pos="6218238" algn="l"/>
                  <a:tab pos="6632575" algn="l"/>
                  <a:tab pos="7048500" algn="l"/>
                  <a:tab pos="7462838" algn="l"/>
                  <a:tab pos="7877175" algn="l"/>
                  <a:tab pos="8291513" algn="l"/>
                </a:tabLst>
              </a:pPr>
              <a:t>12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Доказано, указанная методика в 2,5-3 раза снижает риск послеродовых кровотечений, особенно тяжелых, объемом более 1000мл (уровень доказательности 1а).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Согласно предыдущим рекомендациям ВОЗ 2006 года АВТПР предполагало: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4942-5BED-4D5F-9667-C3A4B1C439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8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8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31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96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5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4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31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78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6EB8-78DD-4E58-A220-A8752CEE652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80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58C3-C552-4EFA-BBF8-673C5D32B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2FC0-7E73-493B-B35F-D588D3A36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0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C12C-0997-486D-B6E3-1FBE8CA3D2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BF39-DBDB-489F-AE93-16498B06B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09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CF78-D3F3-4804-8890-860930117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E7D-FF2F-445A-B954-A624C1022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FDB5-2914-41DF-9E74-92DFE3DD43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D802-00EF-4276-B0CF-6ADC9244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6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1CD0-5251-4F8C-8C1C-569562D9E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CAE6-29C8-4734-999B-B02EFF098B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8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4645-AE83-49A0-A4CF-AD1FE972F2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D661-863A-4713-8F68-2D3BD83FF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CEEC-D2F6-4D4C-AFFD-FC9C5FE759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24AB-75E3-4BB0-A7B2-E546264C0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62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5FD5-36FE-4F05-83A6-EC5D5D631E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91EE-A89F-48AF-94C5-1714CD2C57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7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ECD0-B5C6-4C68-A4F2-7730A033CC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4A76-56CF-4037-86F6-8CCEDB323F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2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5AC0-A0AB-431B-A07A-83175570CF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1B15-54FD-4709-956C-D567117562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89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927F-5EAA-4982-A1AF-D4B11DB9F2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43D4-2B7C-4129-918B-84B5C38B7F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36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E087-D0A9-4F47-A428-9903531AE2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61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58C3-C552-4EFA-BBF8-673C5D32B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2FC0-7E73-493B-B35F-D588D3A36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18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C12C-0997-486D-B6E3-1FBE8CA3D2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BF39-DBDB-489F-AE93-16498B06B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CF78-D3F3-4804-8890-860930117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E7D-FF2F-445A-B954-A624C1022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5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FDB5-2914-41DF-9E74-92DFE3DD43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D802-00EF-4276-B0CF-6ADC924499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6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1CD0-5251-4F8C-8C1C-569562D9E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CAE6-29C8-4734-999B-B02EFF098B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3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4645-AE83-49A0-A4CF-AD1FE972F2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D661-863A-4713-8F68-2D3BD83FF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6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CEEC-D2F6-4D4C-AFFD-FC9C5FE759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24AB-75E3-4BB0-A7B2-E546264C0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13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5FD5-36FE-4F05-83A6-EC5D5D631E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91EE-A89F-48AF-94C5-1714CD2C57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5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ECD0-B5C6-4C68-A4F2-7730A033CC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4A76-56CF-4037-86F6-8CCEDB323F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99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5AC0-A0AB-431B-A07A-83175570CF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1B15-54FD-4709-956C-D567117562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75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927F-5EAA-4982-A1AF-D4B11DB9F2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43D4-2B7C-4129-918B-84B5C38B7F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96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E087-D0A9-4F47-A428-9903531AE2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4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14.05.2015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28A5B13-1D7D-42EB-89C1-CE4074ED70C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14.05.2015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05D0B82-3166-46F7-B598-276519193C4D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4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48013-5F28-4F0A-9051-58E884798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494482-4121-444C-8344-82F05150F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48013-5F28-4F0A-9051-58E884798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494482-4121-444C-8344-82F05150F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061445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2061445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Carroli%20G%22%5bAuthor%5d" TargetMode="External"/><Relationship Id="rId13" Type="http://schemas.openxmlformats.org/officeDocument/2006/relationships/hyperlink" Target="http://www.ncbi.nlm.nih.gov/pubmed?term=%22Goudar%20SS%22%5bAuthor%5d" TargetMode="External"/><Relationship Id="rId18" Type="http://schemas.openxmlformats.org/officeDocument/2006/relationships/hyperlink" Target="http://www.ncbi.nlm.nih.gov/pubmed?term=%22Althabe%20F%22%5bAuthor%5d" TargetMode="External"/><Relationship Id="rId3" Type="http://schemas.openxmlformats.org/officeDocument/2006/relationships/hyperlink" Target="http://www.ncbi.nlm.nih.gov/pubmed?term=%22Lumbiganon%20P%22%5bAuthor%5d" TargetMode="External"/><Relationship Id="rId21" Type="http://schemas.openxmlformats.org/officeDocument/2006/relationships/hyperlink" Target="http://www.ncbi.nlm.nih.gov/pubmed?term=%22Stanton%20ME%22%5bAuthor%5d" TargetMode="External"/><Relationship Id="rId7" Type="http://schemas.openxmlformats.org/officeDocument/2006/relationships/hyperlink" Target="http://www.ncbi.nlm.nih.gov/pubmed?term=%22Festin%20M%22%5bAuthor%5d" TargetMode="External"/><Relationship Id="rId12" Type="http://schemas.openxmlformats.org/officeDocument/2006/relationships/hyperlink" Target="http://www.ncbi.nlm.nih.gov/pubmed?term=%22Piaggio%20G%22%5bAuthor%5d" TargetMode="External"/><Relationship Id="rId17" Type="http://schemas.openxmlformats.org/officeDocument/2006/relationships/hyperlink" Target="http://www.ncbi.nlm.nih.gov/pubmed?term=%22Pelaez-Crisologo%20C%22%5bAuthor%5d" TargetMode="External"/><Relationship Id="rId25" Type="http://schemas.openxmlformats.org/officeDocument/2006/relationships/image" Target="../media/image10.png"/><Relationship Id="rId2" Type="http://schemas.openxmlformats.org/officeDocument/2006/relationships/hyperlink" Target="http://www.ncbi.nlm.nih.gov/pubmed?term=%22G%C3%BClmezoglu%20AM%22%5bAuthor%5d" TargetMode="External"/><Relationship Id="rId16" Type="http://schemas.openxmlformats.org/officeDocument/2006/relationships/hyperlink" Target="http://www.ncbi.nlm.nih.gov/pubmed?term=%22Singata%20M%22%5bAuthor%5d" TargetMode="External"/><Relationship Id="rId20" Type="http://schemas.openxmlformats.org/officeDocument/2006/relationships/hyperlink" Target="http://www.ncbi.nlm.nih.gov/pubmed?term=%22Hofmeyr%20J%22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Abdel-Aleem%20H%22%5bAuthor%5d" TargetMode="External"/><Relationship Id="rId11" Type="http://schemas.openxmlformats.org/officeDocument/2006/relationships/hyperlink" Target="http://www.ncbi.nlm.nih.gov/pubmed?term=%22Bergel%20E%22%5bAuthor%5d" TargetMode="External"/><Relationship Id="rId24" Type="http://schemas.openxmlformats.org/officeDocument/2006/relationships/hyperlink" Target="http://www.ncbi.nlm.nih.gov/pubmed/22398174" TargetMode="External"/><Relationship Id="rId5" Type="http://schemas.openxmlformats.org/officeDocument/2006/relationships/hyperlink" Target="http://www.ncbi.nlm.nih.gov/pubmed?term=%22Widmer%20M%22%5bAuthor%5d" TargetMode="External"/><Relationship Id="rId15" Type="http://schemas.openxmlformats.org/officeDocument/2006/relationships/hyperlink" Target="http://www.ncbi.nlm.nih.gov/pubmed?term=%22Armbruster%20D%22%5bAuthor%5d" TargetMode="External"/><Relationship Id="rId23" Type="http://schemas.openxmlformats.org/officeDocument/2006/relationships/hyperlink" Target="http://www.ncbi.nlm.nih.gov/pubmed?term=%22Elbourne%20D%22%5bAuthor%5d" TargetMode="External"/><Relationship Id="rId10" Type="http://schemas.openxmlformats.org/officeDocument/2006/relationships/hyperlink" Target="http://www.ncbi.nlm.nih.gov/pubmed?term=%22Souza%20JP%22%5bAuthor%5d" TargetMode="External"/><Relationship Id="rId19" Type="http://schemas.openxmlformats.org/officeDocument/2006/relationships/hyperlink" Target="http://www.ncbi.nlm.nih.gov/pubmed?term=%22Sekweyama%20P%22%5bAuthor%5d" TargetMode="External"/><Relationship Id="rId4" Type="http://schemas.openxmlformats.org/officeDocument/2006/relationships/hyperlink" Target="http://www.ncbi.nlm.nih.gov/pubmed?term=%22Landoulsi%20S%22%5bAuthor%5d" TargetMode="External"/><Relationship Id="rId9" Type="http://schemas.openxmlformats.org/officeDocument/2006/relationships/hyperlink" Target="http://www.ncbi.nlm.nih.gov/pubmed?term=%22Qureshi%20Z%22%5bAuthor%5d" TargetMode="External"/><Relationship Id="rId14" Type="http://schemas.openxmlformats.org/officeDocument/2006/relationships/hyperlink" Target="http://www.ncbi.nlm.nih.gov/pubmed?term=%22Yeh%20J%22%5bAuthor%5d" TargetMode="External"/><Relationship Id="rId22" Type="http://schemas.openxmlformats.org/officeDocument/2006/relationships/hyperlink" Target="http://www.ncbi.nlm.nih.gov/pubmed?term=%22Derman%20R%22%5bAuthor%5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8964488" cy="331236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АКТИВНОЕ ВЕДЕНИЕ ТРЕТЬЕГО ПЕРИОДА РОДОВ В ПРОФИЛАКТИКЕ ПОСЛЕРОДОВЫХ КРОВОТЕЧЕНИЙ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Н.В. </a:t>
            </a:r>
            <a:r>
              <a:rPr lang="ru-RU" dirty="0" err="1" smtClean="0">
                <a:solidFill>
                  <a:schemeClr val="tx1"/>
                </a:solidFill>
              </a:rPr>
              <a:t>Артымук</a:t>
            </a:r>
            <a:r>
              <a:rPr lang="ru-RU" dirty="0" smtClean="0">
                <a:solidFill>
                  <a:schemeClr val="tx1"/>
                </a:solidFill>
              </a:rPr>
              <a:t>, М.Н. Сурина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0932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Кемерово, </a:t>
            </a:r>
          </a:p>
          <a:p>
            <a:r>
              <a:rPr lang="ru-RU" dirty="0" smtClean="0"/>
              <a:t>14-15 мая,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Общепризнано, что основным методом профилактики ПРК является АВТПР (уровень доказательности 1а) </a:t>
            </a:r>
          </a:p>
          <a:p>
            <a:pPr marL="0" lvl="0" indent="0" algn="r" fontAlgn="auto">
              <a:spcAft>
                <a:spcPts val="0"/>
              </a:spcAft>
              <a:buNone/>
            </a:pPr>
            <a:r>
              <a:rPr lang="en-US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M. Begley</a:t>
            </a:r>
            <a:r>
              <a:rPr lang="ru-RU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2011;</a:t>
            </a:r>
            <a:r>
              <a:rPr lang="en-US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Cochrane Database Syst. Rev.</a:t>
            </a:r>
            <a:r>
              <a:rPr lang="ru-RU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2010</a:t>
            </a:r>
          </a:p>
          <a:p>
            <a:pPr lvl="0" algn="r" fontAlgn="auto">
              <a:spcAft>
                <a:spcPts val="0"/>
              </a:spcAft>
              <a:buFont typeface="Arial" pitchFamily="34" charset="0"/>
              <a:buChar char="•"/>
            </a:pPr>
            <a:endParaRPr lang="ru-RU" sz="1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57188" y="115888"/>
            <a:ext cx="8358187" cy="1431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и физиологическое ведение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-го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периода (кровопотеря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500мл)</a:t>
            </a:r>
          </a:p>
        </p:txBody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14500"/>
            <a:ext cx="8378825" cy="4729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44" name="TextBox 1"/>
          <p:cNvSpPr txBox="1">
            <a:spLocks noChangeArrowheads="1"/>
          </p:cNvSpPr>
          <p:nvPr/>
        </p:nvSpPr>
        <p:spPr bwMode="auto">
          <a:xfrm>
            <a:off x="2484438" y="6457950"/>
            <a:ext cx="56800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1313" indent="-341313" defTabSz="912813" fontAlgn="base">
              <a:lnSpc>
                <a:spcPts val="1738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u="sng">
                <a:solidFill>
                  <a:srgbClr val="333333"/>
                </a:solidFill>
                <a:latin typeface="Arial" charset="0"/>
                <a:cs typeface="Times New Roman" pitchFamily="18" charset="0"/>
                <a:hlinkClick r:id="rId4" tooltip="Cochrane database of systematic reviews (Online)."/>
              </a:rPr>
              <a:t>Cochrane Database Syst Rev.</a:t>
            </a:r>
            <a:r>
              <a:rPr lang="en-US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 2010 Jul 7;(7):CD007412.</a:t>
            </a:r>
            <a:endParaRPr lang="ru-RU" sz="2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0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285750" y="115888"/>
            <a:ext cx="8528050" cy="155416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Активное и физиологическое ведение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-го 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периода (кровопотеря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1000мл)</a:t>
            </a:r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838200" y="4941888"/>
            <a:ext cx="7772400" cy="107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00250"/>
            <a:ext cx="8643938" cy="444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4692" name="TextBox 4"/>
          <p:cNvSpPr txBox="1">
            <a:spLocks noChangeArrowheads="1"/>
          </p:cNvSpPr>
          <p:nvPr/>
        </p:nvSpPr>
        <p:spPr bwMode="auto">
          <a:xfrm>
            <a:off x="3463925" y="6443663"/>
            <a:ext cx="56800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1313" indent="-341313" defTabSz="912813" fontAlgn="base">
              <a:lnSpc>
                <a:spcPts val="1738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u="sng">
                <a:solidFill>
                  <a:srgbClr val="333333"/>
                </a:solidFill>
                <a:latin typeface="Arial" charset="0"/>
                <a:cs typeface="Times New Roman" pitchFamily="18" charset="0"/>
                <a:hlinkClick r:id="rId4" tooltip="Cochrane database of systematic reviews (Online)."/>
              </a:rPr>
              <a:t>Cochrane Database Syst Rev.</a:t>
            </a:r>
            <a:r>
              <a:rPr lang="en-US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 2010 Jul 7;(7):CD007412.</a:t>
            </a:r>
            <a:endParaRPr lang="ru-RU" sz="2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08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698" y="444660"/>
            <a:ext cx="8678893" cy="121442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ПРК</a:t>
            </a:r>
            <a:r>
              <a:rPr lang="en-US" sz="3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3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ведение третьего периода родов </a:t>
            </a:r>
          </a:p>
        </p:txBody>
      </p:sp>
      <p:sp>
        <p:nvSpPr>
          <p:cNvPr id="742404" name="Rectangle 4"/>
          <p:cNvSpPr>
            <a:spLocks noChangeArrowheads="1"/>
          </p:cNvSpPr>
          <p:nvPr/>
        </p:nvSpPr>
        <p:spPr bwMode="auto">
          <a:xfrm>
            <a:off x="285750" y="1714500"/>
            <a:ext cx="8643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defTabSz="912813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Tahoma" pitchFamily="34" charset="0"/>
              <a:buAutoNum type="arabicPeriod"/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 defTabSz="912813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Tahoma" pitchFamily="34" charset="0"/>
              <a:buAutoNum type="arabicPeriod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Введение окситоцина в течении минуты после рождения ребенка. 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457200" indent="-457200" defTabSz="912813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Tahoma" pitchFamily="34" charset="0"/>
              <a:buAutoNum type="arabicPeriod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Рождение плаценты путём контролированной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тракции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за пуповину. </a:t>
            </a:r>
          </a:p>
          <a:p>
            <a:pPr marL="457200" indent="-457200" defTabSz="912813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Tahoma" pitchFamily="34" charset="0"/>
              <a:buAutoNum type="arabicPeriod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Массаж матки через переднюю брюшную стенку до её сокращения. </a:t>
            </a:r>
          </a:p>
          <a:p>
            <a:pPr marL="457200" indent="-457200" algn="r" defTabSz="912813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endParaRPr lang="en-GB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 defTabSz="912813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GB" sz="2400" dirty="0">
                <a:solidFill>
                  <a:srgbClr val="000000"/>
                </a:solidFill>
                <a:latin typeface="Arial" charset="0"/>
              </a:rPr>
              <a:t>			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14875" y="6076950"/>
            <a:ext cx="4214813" cy="400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WHO/MPS Technical Update, 2006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412776"/>
            <a:ext cx="5173960" cy="475252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утеротоников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профилактики ПРК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периоде родов рекомендовано для всех родов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(Strong recommendation, moderate-quality evidence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Окситоцин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(10 IU, IV/IM)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утеротоническое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средство рекомендован для профилактики ПРК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(Strong recommendation, moderate-quality evidence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ВОЗ по профилактике и лечению послеродовых кровотечений, 2012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153266"/>
              </p:ext>
            </p:extLst>
          </p:nvPr>
        </p:nvGraphicFramePr>
        <p:xfrm>
          <a:off x="179512" y="980728"/>
          <a:ext cx="2921894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4" imgW="7475040" imgH="10710000" progId="AcroExch.Document.11">
                  <p:embed/>
                </p:oleObj>
              </mc:Choice>
              <mc:Fallback>
                <p:oleObj name="Acrobat Document" r:id="rId4" imgW="7475040" imgH="10710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0728"/>
                        <a:ext cx="2921894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3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36257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Специфический эффект контролируемой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тракции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пуповину в комплексе АВТПР остается неопределенным из-за очень малого количества доказательств.</a:t>
            </a:r>
          </a:p>
          <a:p>
            <a:pPr lvl="0" algn="r">
              <a:spcBef>
                <a:spcPct val="20000"/>
              </a:spcBef>
            </a:pPr>
            <a:r>
              <a:rPr lang="en-US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M. </a:t>
            </a:r>
            <a:r>
              <a:rPr lang="en-US" sz="1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Gulmezoglu</a:t>
            </a:r>
            <a:r>
              <a:rPr lang="ru-RU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2012;</a:t>
            </a:r>
            <a:r>
              <a:rPr lang="en-US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M. Begley</a:t>
            </a:r>
            <a:r>
              <a:rPr lang="ru-RU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,2012; </a:t>
            </a:r>
            <a:r>
              <a:rPr lang="en-US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5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Deneux-Tharaux</a:t>
            </a:r>
            <a:r>
              <a:rPr lang="ru-RU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4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215370" cy="1239526"/>
          </a:xfr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контролируемых </a:t>
            </a:r>
            <a:r>
              <a:rPr lang="ru-RU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тракций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пуповину в активном ведении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периода родов четко не определена</a:t>
            </a: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85938"/>
            <a:ext cx="8321675" cy="478631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273050" indent="-273050">
              <a:spcAft>
                <a:spcPts val="0"/>
              </a:spcAft>
              <a:defRPr/>
            </a:pPr>
            <a:endParaRPr lang="ru-RU" sz="1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73050" indent="-273050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</a:rPr>
              <a:t>Peña-Martí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 GE, </a:t>
            </a: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</a:rPr>
              <a:t>Comunián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-Carrasco G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Why </a:t>
            </a:r>
            <a:r>
              <a:rPr lang="en-US" sz="2000" dirty="0">
                <a:latin typeface="Arial Narrow" pitchFamily="34" charset="0"/>
              </a:rPr>
              <a:t>do obstetricians and midwives still rush to clamp the cord</a:t>
            </a:r>
            <a:r>
              <a:rPr lang="en-US" sz="2000" dirty="0" smtClean="0">
                <a:latin typeface="Arial Narrow" pitchFamily="34" charset="0"/>
              </a:rPr>
              <a:t>?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BMJ </a:t>
            </a:r>
            <a:r>
              <a:rPr lang="en-US" sz="2000" dirty="0">
                <a:latin typeface="Arial Narrow" pitchFamily="34" charset="0"/>
              </a:rPr>
              <a:t>2010; 341 </a:t>
            </a:r>
            <a:r>
              <a:rPr lang="en-US" sz="2000" dirty="0" err="1">
                <a:latin typeface="Arial Narrow" pitchFamily="34" charset="0"/>
              </a:rPr>
              <a:t>doi</a:t>
            </a:r>
            <a:r>
              <a:rPr lang="en-US" sz="2000" dirty="0">
                <a:latin typeface="Arial Narrow" pitchFamily="34" charset="0"/>
              </a:rPr>
              <a:t>: 10.1136/bmj.c5447 (Published 10 November 2010) </a:t>
            </a:r>
            <a:r>
              <a:rPr lang="en-US" sz="2000" dirty="0" smtClean="0">
                <a:latin typeface="Arial Narrow" pitchFamily="34" charset="0"/>
              </a:rPr>
              <a:t>Cite </a:t>
            </a:r>
            <a:r>
              <a:rPr lang="en-US" sz="2000" dirty="0">
                <a:latin typeface="Arial Narrow" pitchFamily="34" charset="0"/>
              </a:rPr>
              <a:t>this as: BMJ </a:t>
            </a:r>
            <a:r>
              <a:rPr lang="en-US" sz="2000" dirty="0" smtClean="0">
                <a:latin typeface="Arial Narrow" pitchFamily="34" charset="0"/>
              </a:rPr>
              <a:t>2010;341:c5447</a:t>
            </a:r>
            <a:endParaRPr lang="ru-RU" sz="2000" dirty="0" smtClean="0">
              <a:latin typeface="Arial Narrow" pitchFamily="34" charset="0"/>
            </a:endParaRPr>
          </a:p>
          <a:p>
            <a:pPr marL="273050" indent="-273050">
              <a:spcAft>
                <a:spcPts val="0"/>
              </a:spcAft>
              <a:defRPr/>
            </a:pPr>
            <a:endParaRPr lang="ru-RU" sz="2000" dirty="0" smtClean="0">
              <a:latin typeface="Arial Narrow" pitchFamily="34" charset="0"/>
            </a:endParaRPr>
          </a:p>
          <a:p>
            <a:pPr marL="273050" indent="-273050"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Begley CM, </a:t>
            </a: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</a:rPr>
              <a:t>Gyte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 GML, </a:t>
            </a: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</a:rPr>
              <a:t>Devane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 D, McGuire W, Weeks A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Fundal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pressure versus controlled cord traction as part of the active management of the third stage of </a:t>
            </a:r>
            <a:r>
              <a:rPr lang="en-US" sz="2000" dirty="0" err="1" smtClean="0">
                <a:latin typeface="Arial Narrow" pitchFamily="34" charset="0"/>
              </a:rPr>
              <a:t>labour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Delivering </a:t>
            </a:r>
            <a:r>
              <a:rPr lang="en-US" sz="2000" dirty="0">
                <a:latin typeface="Arial Narrow" pitchFamily="34" charset="0"/>
              </a:rPr>
              <a:t>the placenta with active, expectant or mixed management in the third stage of </a:t>
            </a:r>
            <a:r>
              <a:rPr lang="en-US" sz="2000" dirty="0" err="1" smtClean="0">
                <a:latin typeface="Arial Narrow" pitchFamily="34" charset="0"/>
              </a:rPr>
              <a:t>labour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Published </a:t>
            </a:r>
            <a:r>
              <a:rPr lang="en-US" sz="2000" dirty="0">
                <a:latin typeface="Arial Narrow" pitchFamily="34" charset="0"/>
              </a:rPr>
              <a:t>Online: </a:t>
            </a:r>
            <a:r>
              <a:rPr lang="en-US" sz="2000" dirty="0" smtClean="0">
                <a:latin typeface="Arial Narrow" pitchFamily="34" charset="0"/>
              </a:rPr>
              <a:t>November </a:t>
            </a:r>
            <a:r>
              <a:rPr lang="en-US" sz="2000" dirty="0">
                <a:latin typeface="Arial Narrow" pitchFamily="34" charset="0"/>
              </a:rPr>
              <a:t>9, </a:t>
            </a:r>
            <a:r>
              <a:rPr lang="en-US" sz="2000" dirty="0" smtClean="0">
                <a:latin typeface="Arial Narrow" pitchFamily="34" charset="0"/>
              </a:rPr>
              <a:t>2011</a:t>
            </a:r>
            <a:endParaRPr lang="ru-RU" sz="2000" dirty="0" smtClean="0">
              <a:latin typeface="Arial Narrow" pitchFamily="34" charset="0"/>
            </a:endParaRPr>
          </a:p>
          <a:p>
            <a:pPr marL="273050" indent="-273050">
              <a:spcAft>
                <a:spcPts val="0"/>
              </a:spcAft>
              <a:defRPr/>
            </a:pPr>
            <a:endParaRPr lang="ru-RU" sz="2000" dirty="0" smtClean="0">
              <a:latin typeface="Arial Narrow" pitchFamily="34" charset="0"/>
            </a:endParaRPr>
          </a:p>
          <a:p>
            <a:pPr marL="273050" indent="-273050">
              <a:spcAft>
                <a:spcPts val="0"/>
              </a:spcAft>
              <a:buClr>
                <a:srgbClr val="1F497D"/>
              </a:buClr>
              <a:defRPr/>
            </a:pPr>
            <a:r>
              <a:rPr lang="en-US" sz="2000" dirty="0">
                <a:solidFill>
                  <a:prstClr val="black"/>
                </a:solidFill>
                <a:latin typeface="Arial Narrow" pitchFamily="34" charset="0"/>
              </a:rPr>
              <a:t>Cotter AM, Ness A, </a:t>
            </a:r>
            <a:r>
              <a:rPr lang="en-US" sz="2000" dirty="0" err="1">
                <a:solidFill>
                  <a:prstClr val="black"/>
                </a:solidFill>
                <a:latin typeface="Arial Narrow" pitchFamily="34" charset="0"/>
              </a:rPr>
              <a:t>Tolosa</a:t>
            </a:r>
            <a:r>
              <a:rPr lang="en-US" sz="20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</a:rPr>
              <a:t>JE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Prophylactic </a:t>
            </a:r>
            <a:r>
              <a:rPr lang="en-US" sz="2000" dirty="0">
                <a:latin typeface="Arial Narrow" pitchFamily="34" charset="0"/>
              </a:rPr>
              <a:t>oxytocin for the third stage of </a:t>
            </a:r>
            <a:r>
              <a:rPr lang="en-US" sz="2000" dirty="0" err="1">
                <a:latin typeface="Arial Narrow" pitchFamily="34" charset="0"/>
              </a:rPr>
              <a:t>labour</a:t>
            </a:r>
            <a:endParaRPr lang="en-US" sz="2000" dirty="0">
              <a:latin typeface="Arial Narrow" pitchFamily="34" charset="0"/>
            </a:endParaRPr>
          </a:p>
          <a:p>
            <a:pPr marL="0" indent="0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>
                <a:latin typeface="Arial Narrow" pitchFamily="34" charset="0"/>
              </a:rPr>
              <a:t>     </a:t>
            </a:r>
            <a:r>
              <a:rPr lang="en-US" sz="2000" dirty="0" smtClean="0">
                <a:latin typeface="Arial Narrow" pitchFamily="34" charset="0"/>
              </a:rPr>
              <a:t>Published </a:t>
            </a:r>
            <a:r>
              <a:rPr lang="en-US" sz="2000" dirty="0">
                <a:latin typeface="Arial Narrow" pitchFamily="34" charset="0"/>
              </a:rPr>
              <a:t>Online: </a:t>
            </a:r>
            <a:r>
              <a:rPr lang="en-US" sz="2000" dirty="0" smtClean="0">
                <a:latin typeface="Arial Narrow" pitchFamily="34" charset="0"/>
              </a:rPr>
              <a:t>February </a:t>
            </a:r>
            <a:r>
              <a:rPr lang="en-US" sz="2000" dirty="0">
                <a:latin typeface="Arial Narrow" pitchFamily="34" charset="0"/>
              </a:rPr>
              <a:t>17, 2010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0122"/>
            <a:ext cx="8964488" cy="5857916"/>
          </a:xfrm>
        </p:spPr>
        <p:txBody>
          <a:bodyPr/>
          <a:lstStyle/>
          <a:p>
            <a:r>
              <a:rPr lang="ru-RU" sz="2000" b="1" dirty="0" smtClean="0"/>
              <a:t>Цель</a:t>
            </a:r>
            <a:r>
              <a:rPr lang="ru-RU" sz="2000" dirty="0" smtClean="0"/>
              <a:t> – оценить риск исключения ССТ из полного пакета </a:t>
            </a:r>
            <a:r>
              <a:rPr lang="en-US" sz="2000" dirty="0" smtClean="0"/>
              <a:t>AMTL</a:t>
            </a:r>
            <a:r>
              <a:rPr lang="ru-RU" sz="2000" dirty="0" smtClean="0"/>
              <a:t> в отношении массивных (более 1000мл) кровотечений.</a:t>
            </a:r>
          </a:p>
          <a:p>
            <a:r>
              <a:rPr lang="ru-RU" sz="2000" dirty="0" smtClean="0"/>
              <a:t>Многоцентровое </a:t>
            </a:r>
            <a:r>
              <a:rPr lang="ru-RU" sz="2000" dirty="0" err="1" smtClean="0"/>
              <a:t>рандомизированное</a:t>
            </a:r>
            <a:r>
              <a:rPr lang="ru-RU" sz="2000" dirty="0" smtClean="0"/>
              <a:t> исследование (16 госпиталей </a:t>
            </a:r>
          </a:p>
          <a:p>
            <a:r>
              <a:rPr lang="ru-RU" sz="2000" dirty="0" smtClean="0"/>
              <a:t>11 861 пациенток - неполный пакет и 11 820 - полный пакет </a:t>
            </a:r>
          </a:p>
          <a:p>
            <a:r>
              <a:rPr lang="ru-RU" sz="2000" dirty="0" smtClean="0"/>
              <a:t>Кровопотеря 1000 мл или более, отношение рисков - 1,09 (95% CI 0,91 -1,31).</a:t>
            </a:r>
          </a:p>
          <a:p>
            <a:r>
              <a:rPr lang="ru-RU" sz="2000" dirty="0" smtClean="0"/>
              <a:t> Один случай выворота матки при полном  пакете.</a:t>
            </a:r>
          </a:p>
          <a:p>
            <a:pPr>
              <a:buNone/>
            </a:pPr>
            <a:r>
              <a:rPr lang="ru-RU" sz="2000" b="1" u="sng" dirty="0" smtClean="0"/>
              <a:t>Вывод </a:t>
            </a:r>
          </a:p>
          <a:p>
            <a:pPr>
              <a:buNone/>
            </a:pPr>
            <a:r>
              <a:rPr lang="ru-RU" sz="2000" dirty="0" smtClean="0"/>
              <a:t>Отсутствие ССТ очень незначительно влияют на риск развития тяжелого кровотечения. </a:t>
            </a:r>
          </a:p>
          <a:p>
            <a:pPr>
              <a:buNone/>
            </a:pPr>
            <a:r>
              <a:rPr lang="ru-RU" sz="2000" dirty="0" smtClean="0"/>
              <a:t>Программа профилактики кровотечения может быть спокойно ограничена  введением окситоцина.</a:t>
            </a:r>
          </a:p>
          <a:p>
            <a:endParaRPr lang="ru-RU" sz="1400" dirty="0" smtClean="0"/>
          </a:p>
          <a:p>
            <a:pPr>
              <a:buNone/>
            </a:pPr>
            <a:r>
              <a:rPr lang="en-US" sz="1400" dirty="0" err="1" smtClean="0">
                <a:hlinkClick r:id="rId2"/>
              </a:rPr>
              <a:t>Gülmezoglu</a:t>
            </a:r>
            <a:r>
              <a:rPr lang="en-US" sz="1400" dirty="0" smtClean="0">
                <a:hlinkClick r:id="rId2"/>
              </a:rPr>
              <a:t> AM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3"/>
              </a:rPr>
              <a:t>Lumbiganon</a:t>
            </a:r>
            <a:r>
              <a:rPr lang="en-US" sz="1400" dirty="0" smtClean="0">
                <a:hlinkClick r:id="rId3"/>
              </a:rPr>
              <a:t> P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4"/>
              </a:rPr>
              <a:t>Landoulsi</a:t>
            </a:r>
            <a:r>
              <a:rPr lang="en-US" sz="1400" dirty="0" smtClean="0">
                <a:hlinkClick r:id="rId4"/>
              </a:rPr>
              <a:t> S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5"/>
              </a:rPr>
              <a:t>Widmer</a:t>
            </a:r>
            <a:r>
              <a:rPr lang="en-US" sz="1400" dirty="0" smtClean="0">
                <a:hlinkClick r:id="rId5"/>
              </a:rPr>
              <a:t> M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6"/>
              </a:rPr>
              <a:t>Abdel-</a:t>
            </a:r>
            <a:r>
              <a:rPr lang="en-US" sz="1400" dirty="0" err="1" smtClean="0">
                <a:hlinkClick r:id="rId6"/>
              </a:rPr>
              <a:t>Aleem</a:t>
            </a:r>
            <a:r>
              <a:rPr lang="en-US" sz="1400" dirty="0" smtClean="0">
                <a:hlinkClick r:id="rId6"/>
              </a:rPr>
              <a:t> H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7"/>
              </a:rPr>
              <a:t>Festin</a:t>
            </a:r>
            <a:r>
              <a:rPr lang="en-US" sz="1400" dirty="0" smtClean="0">
                <a:hlinkClick r:id="rId7"/>
              </a:rPr>
              <a:t> M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8"/>
              </a:rPr>
              <a:t>Carroli</a:t>
            </a:r>
            <a:r>
              <a:rPr lang="en-US" sz="1400" dirty="0" smtClean="0">
                <a:hlinkClick r:id="rId8"/>
              </a:rPr>
              <a:t> G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9"/>
              </a:rPr>
              <a:t>Qureshi Z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10"/>
              </a:rPr>
              <a:t>Souza JP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1"/>
              </a:rPr>
              <a:t>Bergel</a:t>
            </a:r>
            <a:r>
              <a:rPr lang="en-US" sz="1400" dirty="0" smtClean="0">
                <a:hlinkClick r:id="rId11"/>
              </a:rPr>
              <a:t> E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2"/>
              </a:rPr>
              <a:t>Piaggio</a:t>
            </a:r>
            <a:r>
              <a:rPr lang="en-US" sz="1400" dirty="0" smtClean="0">
                <a:hlinkClick r:id="rId12"/>
              </a:rPr>
              <a:t> G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3"/>
              </a:rPr>
              <a:t>Goudar</a:t>
            </a:r>
            <a:r>
              <a:rPr lang="en-US" sz="1400" dirty="0" smtClean="0">
                <a:hlinkClick r:id="rId13"/>
              </a:rPr>
              <a:t> SS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4"/>
              </a:rPr>
              <a:t>Yeh</a:t>
            </a:r>
            <a:r>
              <a:rPr lang="en-US" sz="1400" dirty="0" smtClean="0">
                <a:hlinkClick r:id="rId14"/>
              </a:rPr>
              <a:t> J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5"/>
              </a:rPr>
              <a:t>Armbruster</a:t>
            </a:r>
            <a:r>
              <a:rPr lang="en-US" sz="1400" dirty="0" smtClean="0">
                <a:hlinkClick r:id="rId15"/>
              </a:rPr>
              <a:t> D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6"/>
              </a:rPr>
              <a:t>Singata</a:t>
            </a:r>
            <a:r>
              <a:rPr lang="en-US" sz="1400" dirty="0" smtClean="0">
                <a:hlinkClick r:id="rId16"/>
              </a:rPr>
              <a:t> M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7"/>
              </a:rPr>
              <a:t>Pelaez-Crisologo</a:t>
            </a:r>
            <a:r>
              <a:rPr lang="en-US" sz="1400" dirty="0" smtClean="0">
                <a:hlinkClick r:id="rId17"/>
              </a:rPr>
              <a:t> C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8"/>
              </a:rPr>
              <a:t>Althabe</a:t>
            </a:r>
            <a:r>
              <a:rPr lang="en-US" sz="1400" dirty="0" smtClean="0">
                <a:hlinkClick r:id="rId18"/>
              </a:rPr>
              <a:t> F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19"/>
              </a:rPr>
              <a:t>Sekweyama</a:t>
            </a:r>
            <a:r>
              <a:rPr lang="en-US" sz="1400" dirty="0" smtClean="0">
                <a:hlinkClick r:id="rId19"/>
              </a:rPr>
              <a:t> P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20"/>
              </a:rPr>
              <a:t>Hofmeyr</a:t>
            </a:r>
            <a:r>
              <a:rPr lang="en-US" sz="1400" dirty="0" smtClean="0">
                <a:hlinkClick r:id="rId20"/>
              </a:rPr>
              <a:t> J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21"/>
              </a:rPr>
              <a:t>Stanton ME</a:t>
            </a:r>
            <a:r>
              <a:rPr lang="en-US" sz="1400" dirty="0" smtClean="0"/>
              <a:t>, </a:t>
            </a:r>
            <a:r>
              <a:rPr lang="en-US" sz="1400" dirty="0" err="1" smtClean="0">
                <a:hlinkClick r:id="rId22"/>
              </a:rPr>
              <a:t>Derman</a:t>
            </a:r>
            <a:r>
              <a:rPr lang="en-US" sz="1400" dirty="0" smtClean="0">
                <a:hlinkClick r:id="rId22"/>
              </a:rPr>
              <a:t> </a:t>
            </a:r>
            <a:r>
              <a:rPr lang="en-US" sz="1400" dirty="0" err="1" smtClean="0">
                <a:hlinkClick r:id="rId22"/>
              </a:rPr>
              <a:t>R</a:t>
            </a:r>
            <a:r>
              <a:rPr lang="en-US" sz="1400" dirty="0" err="1" smtClean="0"/>
              <a:t>,</a:t>
            </a:r>
            <a:r>
              <a:rPr lang="en-US" sz="1400" dirty="0" err="1" smtClean="0">
                <a:hlinkClick r:id="rId23"/>
              </a:rPr>
              <a:t>Elbourne</a:t>
            </a:r>
            <a:r>
              <a:rPr lang="en-US" sz="1400" dirty="0" smtClean="0">
                <a:hlinkClick r:id="rId23"/>
              </a:rPr>
              <a:t> D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b="1" dirty="0" smtClean="0"/>
              <a:t>Active management of the third stage of </a:t>
            </a:r>
            <a:r>
              <a:rPr lang="en-US" sz="1400" b="1" dirty="0" err="1" smtClean="0"/>
              <a:t>labour</a:t>
            </a:r>
            <a:r>
              <a:rPr lang="en-US" sz="1400" b="1" dirty="0" smtClean="0"/>
              <a:t> with and without controlled </a:t>
            </a:r>
            <a:r>
              <a:rPr lang="en-US" sz="1400" b="1" dirty="0" err="1" smtClean="0"/>
              <a:t>cordtraction</a:t>
            </a:r>
            <a:r>
              <a:rPr lang="en-US" sz="1400" b="1" dirty="0" smtClean="0"/>
              <a:t>: a </a:t>
            </a:r>
            <a:r>
              <a:rPr lang="en-US" sz="1400" b="1" dirty="0" err="1" smtClean="0"/>
              <a:t>randomised</a:t>
            </a:r>
            <a:r>
              <a:rPr lang="en-US" sz="1400" b="1" dirty="0" smtClean="0"/>
              <a:t>, controlled, non-inferiority trial.</a:t>
            </a:r>
            <a:r>
              <a:rPr lang="ru-RU" sz="1400" b="1" dirty="0" smtClean="0"/>
              <a:t> </a:t>
            </a:r>
            <a:r>
              <a:rPr lang="en-US" sz="1400" dirty="0" smtClean="0">
                <a:hlinkClick r:id="rId24" tooltip="Lancet."/>
              </a:rPr>
              <a:t>Lancet.</a:t>
            </a:r>
            <a:r>
              <a:rPr lang="en-US" sz="1400" dirty="0" smtClean="0"/>
              <a:t> 2012 Mar 5. [</a:t>
            </a:r>
            <a:r>
              <a:rPr lang="en-US" sz="1400" dirty="0" err="1" smtClean="0"/>
              <a:t>Epub</a:t>
            </a:r>
            <a:r>
              <a:rPr lang="en-US" sz="1400" dirty="0" smtClean="0"/>
              <a:t> ahead of print]</a:t>
            </a:r>
          </a:p>
          <a:p>
            <a:endParaRPr lang="en-US" sz="1400" b="1" dirty="0" smtClean="0"/>
          </a:p>
          <a:p>
            <a:endParaRPr lang="ru-RU" sz="1400" dirty="0"/>
          </a:p>
        </p:txBody>
      </p:sp>
      <p:pic>
        <p:nvPicPr>
          <p:cNvPr id="7" name="Рисунок 6" descr="720px-US-NLM-PubMed-Logo.svg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7159" y="0"/>
            <a:ext cx="2071702" cy="7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44" y="210344"/>
            <a:ext cx="8229600" cy="914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" y="1124744"/>
            <a:ext cx="4291338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1841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6684"/>
            <a:ext cx="762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81000"/>
            <a:ext cx="21701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5822"/>
            <a:ext cx="22066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07" y="3311078"/>
            <a:ext cx="73818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07" y="4106206"/>
            <a:ext cx="7318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585466"/>
            <a:ext cx="34750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17" y="4838044"/>
            <a:ext cx="3455987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29" y="2924944"/>
            <a:ext cx="18415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02559"/>
            <a:ext cx="18716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71" y="2093913"/>
            <a:ext cx="1587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5" y="5081934"/>
            <a:ext cx="1587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8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dirty="0" smtClean="0">
                <a:solidFill>
                  <a:srgbClr val="2121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Рандомизация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196975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1016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78768" cy="86895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АКТУАЛЬНОСТЬ ПРОБЛЕМЫ</a:t>
            </a:r>
            <a:endParaRPr lang="ru-RU" sz="3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79388" y="2060575"/>
            <a:ext cx="8750330" cy="363378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Ежегодно во всем мире регистрируется около 14 миллионов случаев акушерских кровотечений, большинство из которых возникают в послеродовом периоде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результате, около 12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8,000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женщин умирают 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700517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включения и исключения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1412776"/>
            <a:ext cx="8363272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включения: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планируемое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родоразрешение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естественные родовые пути,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информированное согласие пациентки.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исключения: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тяжелое состояние пациентки (органная дисфункция или органная недостаточность),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показаний к операции кесарева сечения,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беременности менее 28 недель.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476672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Исходы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23528" y="1556792"/>
            <a:ext cx="8424936" cy="48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1463" indent="-2714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27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64A2"/>
              </a:buClr>
              <a:buSzPct val="80000"/>
              <a:buFont typeface="Wingdings 2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7238" indent="-22701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7938" indent="-22701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defTabSz="912813">
              <a:lnSpc>
                <a:spcPct val="95000"/>
              </a:lnSpc>
              <a:buClr>
                <a:srgbClr val="1F497D"/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Первичные:</a:t>
            </a:r>
            <a:r>
              <a:rPr lang="ru-RU" sz="2400" dirty="0" smtClean="0">
                <a:solidFill>
                  <a:srgbClr val="3F3F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кровопотери в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периоде родов, 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кровопотери 500 мл и более.</a:t>
            </a:r>
          </a:p>
          <a:p>
            <a:pPr indent="449263" algn="just" defTabSz="912813">
              <a:lnSpc>
                <a:spcPct val="95000"/>
              </a:lnSpc>
              <a:buClr>
                <a:srgbClr val="1F497D"/>
              </a:buClr>
              <a:defRPr/>
            </a:pPr>
            <a:endParaRPr lang="ru-RU" sz="24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912813">
              <a:lnSpc>
                <a:spcPct val="95000"/>
              </a:lnSpc>
              <a:buClr>
                <a:srgbClr val="1F497D"/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Вторичные:</a:t>
            </a:r>
            <a:r>
              <a:rPr lang="ru-RU" sz="2400" b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дополнительных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утеротоников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ручное отделение плаценты, 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трансфузия крови, 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хирургические процедуры (баллонная тампонада, перевязка сосудов,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гистерэктомия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пр.), 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послеродовый уровень гемоглобина и гематокрита матери.</a:t>
            </a:r>
          </a:p>
          <a:p>
            <a:pPr indent="449263" defTabSz="912813">
              <a:lnSpc>
                <a:spcPct val="80000"/>
              </a:lnSpc>
              <a:buClr>
                <a:srgbClr val="1F497D"/>
              </a:buClr>
              <a:defRPr/>
            </a:pPr>
            <a:endParaRPr lang="ru-RU" sz="2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Первичные исходы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200" smtClean="0">
                <a:solidFill>
                  <a:prstClr val="black"/>
                </a:solidFill>
              </a:rPr>
              <a:pPr/>
              <a:t>22</a:t>
            </a:fld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118379"/>
              </p:ext>
            </p:extLst>
          </p:nvPr>
        </p:nvGraphicFramePr>
        <p:xfrm>
          <a:off x="4716016" y="2132856"/>
          <a:ext cx="4176464" cy="436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08304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=1,0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3541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Медиана кровопотери, мл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73541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послеродового кровотечения, %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98201757"/>
              </p:ext>
            </p:extLst>
          </p:nvPr>
        </p:nvGraphicFramePr>
        <p:xfrm>
          <a:off x="467544" y="2104746"/>
          <a:ext cx="4056112" cy="43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=0,356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806826"/>
              </p:ext>
            </p:extLst>
          </p:nvPr>
        </p:nvGraphicFramePr>
        <p:xfrm>
          <a:off x="76364" y="1131805"/>
          <a:ext cx="9067636" cy="555694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44590"/>
                <a:gridCol w="3763014"/>
                <a:gridCol w="864096"/>
                <a:gridCol w="1152128"/>
                <a:gridCol w="864096"/>
                <a:gridCol w="1148513"/>
                <a:gridCol w="831199"/>
              </a:tblGrid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КТП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n=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400)</a:t>
                      </a: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КТП,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=400)</a:t>
                      </a: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Уд.вес,%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95%ДИ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Уд.вес,%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95 %ДИ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75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Частота ручного </a:t>
                      </a:r>
                      <a:r>
                        <a:rPr lang="uk-UA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отделения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плаценты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0,9–3,6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1,5–4,9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0,340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3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Частота </a:t>
                      </a:r>
                      <a:r>
                        <a:rPr lang="uk-UA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ручной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ревизии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п/матки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2,3–6,1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4,9–9,6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0,057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75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Частота </a:t>
                      </a:r>
                      <a:r>
                        <a:rPr lang="uk-UA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инструментальной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ревизии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п/матки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1,0–3,9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1,9–5,5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0,269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6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Частота 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УБТ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0,04–1,4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0,1–1,8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0,563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75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Частота использования дополнительных утеротоников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13,6–21,0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18,3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14,8–22,3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0,643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Частота </a:t>
                      </a:r>
                      <a:r>
                        <a:rPr lang="uk-UA" sz="16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инфузии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эритр.массы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0,04–1,4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0,0–1,0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0,317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8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Частота </a:t>
                      </a:r>
                      <a:r>
                        <a:rPr lang="uk-UA" sz="16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инфузии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СЗП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0,04–1,4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0,1–1,8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0,563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84" marR="33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956" y="57839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F3F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Вторичные исходы </a:t>
            </a:r>
            <a:endParaRPr lang="ru-RU" sz="3200" b="1" dirty="0">
              <a:solidFill>
                <a:srgbClr val="3F3F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5121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 после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родов у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пациенток в группах с КТП и без КТП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комплексе АВТПР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16832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60840" cy="17281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и после родов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пациенток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группах с КТП и без КТП в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комплексе АВТПР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20891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8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715200" cy="3705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Исключение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контролируемых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тракций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пуповину из пакета  активного ведения третьего периода родов не увеличивает объем кровопотери и  частоту послеродовых кровотечений, поэтому профилактика послеродовых кровотечений может быть ограничена применением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утеротонических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препаратов.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188640"/>
            <a:ext cx="8568952" cy="6408712"/>
            <a:chOff x="-9322" y="-252234"/>
            <a:chExt cx="3056740" cy="24994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9322" y="-252234"/>
              <a:ext cx="3056740" cy="2499408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/>
            <a:effectLst/>
          </p:spPr>
        </p:sp>
        <p:sp>
          <p:nvSpPr>
            <p:cNvPr id="6" name="Скругленный прямоугольник 4"/>
            <p:cNvSpPr/>
            <p:nvPr/>
          </p:nvSpPr>
          <p:spPr>
            <a:xfrm>
              <a:off x="45582" y="-197330"/>
              <a:ext cx="2029910" cy="17647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5260" tIns="175260" rIns="175260" bIns="175260" numCol="1" spcCol="1270" anchor="t" anchorCtr="0">
              <a:noAutofit/>
            </a:bodyPr>
            <a:lstStyle/>
            <a:p>
              <a:pPr marL="285750" marR="0" lvl="1" indent="-285750" algn="l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rgbClr r="0" g="0" b="0">
                    <a:hueOff val="0"/>
                    <a:satOff val="0"/>
                    <a:lumOff val="0"/>
                    <a:alphaOff val="0"/>
                  </a:scrgb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5085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акушерских кровотечений остается актуальной, так как сопряжена с высокими показателями материнской смертности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r">
              <a:buNone/>
            </a:pPr>
            <a:r>
              <a:rPr lang="ru-RU" sz="1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Айламазян</a:t>
            </a: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Э.К., 2008</a:t>
            </a:r>
          </a:p>
          <a:p>
            <a:pPr marL="0" indent="0" algn="r">
              <a:buNone/>
            </a:pPr>
            <a:endParaRPr lang="ru-RU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Акушерские кровотечения являются причиной 25-30% всех материнских смертей и продолжают оставаться ведущей причиной материнской заболеваемости и смертности. </a:t>
            </a:r>
          </a:p>
          <a:p>
            <a:pPr marL="0" indent="0" algn="r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2005</a:t>
            </a:r>
          </a:p>
          <a:p>
            <a:pPr marL="0" indent="0" algn="r">
              <a:buNone/>
            </a:pPr>
            <a:endParaRPr lang="ru-RU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Кемеровской области за 10-летний период кровотечение было причиной смерти практически в каждом шестом случае – 23 (15,9%).</a:t>
            </a:r>
          </a:p>
          <a:p>
            <a:pPr marL="0" indent="0" algn="r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Зеленина Е.М., 2008</a:t>
            </a:r>
            <a:endParaRPr lang="ru-RU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274638"/>
            <a:ext cx="8065591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Calibri" pitchFamily="34" charset="0"/>
              </a:rPr>
              <a:t>Доля кровотечений в структуре материнской смертности в Кемеровской области</a:t>
            </a:r>
            <a:endParaRPr lang="ru-RU" altLang="ru-RU" sz="3200" dirty="0" smtClean="0"/>
          </a:p>
        </p:txBody>
      </p:sp>
      <p:graphicFrame>
        <p:nvGraphicFramePr>
          <p:cNvPr id="4099" name="Объект 11"/>
          <p:cNvGraphicFramePr>
            <a:graphicFrameLocks noGrp="1"/>
          </p:cNvGraphicFramePr>
          <p:nvPr>
            <p:ph sz="half" idx="2"/>
          </p:nvPr>
        </p:nvGraphicFramePr>
        <p:xfrm>
          <a:off x="344488" y="1430338"/>
          <a:ext cx="8599487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4" imgW="8596105" imgH="4627265" progId="Excel.Chart.8">
                  <p:embed/>
                </p:oleObj>
              </mc:Choice>
              <mc:Fallback>
                <p:oleObj r:id="rId4" imgW="8596105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430338"/>
                        <a:ext cx="8599487" cy="462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img1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10350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Rot="1" noChangeArrowheads="1"/>
          </p:cNvSpPr>
          <p:nvPr/>
        </p:nvSpPr>
        <p:spPr bwMode="auto">
          <a:xfrm>
            <a:off x="179388" y="6021388"/>
            <a:ext cx="8678862" cy="720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125" indent="-255588" algn="ctr">
              <a:spcBef>
                <a:spcPts val="400"/>
              </a:spcBef>
              <a:buClr>
                <a:srgbClr val="4F81BD"/>
              </a:buClr>
              <a:buSzPct val="68000"/>
              <a:buFont typeface="Arial" charset="0"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В мире – 25% (2005г)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, 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В России – 22,9 %  (2007г)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	В СФО – 13% (2007г)</a:t>
            </a:r>
            <a:r>
              <a:rPr lang="en-US" sz="16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, </a:t>
            </a:r>
          </a:p>
          <a:p>
            <a:pPr marL="365125" indent="-255588" algn="ctr">
              <a:spcBef>
                <a:spcPts val="400"/>
              </a:spcBef>
              <a:buClr>
                <a:srgbClr val="4F81BD"/>
              </a:buClr>
              <a:buSzPct val="68000"/>
              <a:buFont typeface="Arial" charset="0"/>
              <a:buNone/>
              <a:defRPr/>
            </a:pPr>
            <a:r>
              <a:rPr lang="ru-RU" sz="1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Кемеровская область - 15,9%</a:t>
            </a:r>
            <a:r>
              <a:rPr lang="en-US" sz="1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(1998 – 2013</a:t>
            </a:r>
            <a:r>
              <a:rPr lang="ru-RU" sz="1600" b="1" dirty="0" err="1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гг</a:t>
            </a:r>
            <a:r>
              <a:rPr lang="en-US" sz="1600" b="1" dirty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  <a:endParaRPr lang="ru-RU" sz="1600" b="1" dirty="0">
              <a:solidFill>
                <a:srgbClr val="4F81B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65125" indent="-255588" algn="ctr">
              <a:spcBef>
                <a:spcPts val="400"/>
              </a:spcBef>
              <a:buClr>
                <a:srgbClr val="4F81BD"/>
              </a:buClr>
              <a:buSzPct val="68000"/>
              <a:buFont typeface="Arial" charset="0"/>
              <a:buNone/>
              <a:defRPr/>
            </a:pPr>
            <a:endParaRPr lang="ru-RU" sz="1600" b="1" dirty="0">
              <a:solidFill>
                <a:srgbClr val="4F81BD"/>
              </a:solidFill>
              <a:latin typeface="Arial Narrow" pitchFamily="34" charset="0"/>
              <a:cs typeface="Arial" charset="0"/>
            </a:endParaRPr>
          </a:p>
          <a:p>
            <a:pPr marL="365125" indent="-255588" algn="ctr">
              <a:spcBef>
                <a:spcPts val="400"/>
              </a:spcBef>
              <a:buClr>
                <a:srgbClr val="4F81BD"/>
              </a:buClr>
              <a:buSzPct val="68000"/>
              <a:buFont typeface="Arial" charset="0"/>
              <a:buNone/>
              <a:defRPr/>
            </a:pPr>
            <a:endParaRPr lang="ru-RU" sz="1600" b="1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0" dirty="0">
                <a:solidFill>
                  <a:schemeClr val="tx1"/>
                </a:solidFill>
                <a:latin typeface="Arial Narrow" pitchFamily="34" charset="0"/>
                <a:ea typeface="+mj-lt"/>
                <a:cs typeface="+mj-lt"/>
              </a:rPr>
              <a:t>Структура кровотечений </a:t>
            </a:r>
            <a:r>
              <a:rPr lang="ru-RU" sz="3200" b="0" dirty="0" smtClean="0">
                <a:solidFill>
                  <a:schemeClr val="tx1"/>
                </a:solidFill>
                <a:latin typeface="Arial Narrow" pitchFamily="34" charset="0"/>
                <a:ea typeface="+mj-lt"/>
                <a:cs typeface="+mj-lt"/>
              </a:rPr>
              <a:t>как </a:t>
            </a:r>
            <a:r>
              <a:rPr lang="ru-RU" sz="3200" b="0" dirty="0">
                <a:solidFill>
                  <a:schemeClr val="tx1"/>
                </a:solidFill>
                <a:latin typeface="Arial Narrow" pitchFamily="34" charset="0"/>
                <a:ea typeface="+mj-lt"/>
                <a:cs typeface="+mj-lt"/>
              </a:rPr>
              <a:t>причин МС в Кемеровской области 1997-2008 гг.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2000240"/>
          <a:ext cx="8215370" cy="469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466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3960440"/>
          </a:xfrm>
        </p:spPr>
        <p:txBody>
          <a:bodyPr>
            <a:normAutofit/>
          </a:bodyPr>
          <a:lstStyle/>
          <a:p>
            <a:pPr algn="r"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аудировании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акушерских случаев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установлено, что 50% и более из них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вследствие ПРК.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ru-RU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Lombaard</a:t>
            </a:r>
            <a:r>
              <a:rPr lang="ru-RU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2009; H. </a:t>
            </a:r>
            <a:r>
              <a:rPr lang="ru-RU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Abdel-Aleem</a:t>
            </a:r>
            <a:r>
              <a:rPr lang="ru-RU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2010; H. L. </a:t>
            </a:r>
            <a:r>
              <a:rPr lang="ru-RU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Barrett</a:t>
            </a:r>
            <a:r>
              <a:rPr lang="ru-RU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2012; S. </a:t>
            </a:r>
            <a:r>
              <a:rPr lang="ru-RU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</a:t>
            </a:r>
            <a:r>
              <a:rPr lang="ru-RU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marL="0" indent="0">
              <a:buNone/>
            </a:pPr>
            <a:r>
              <a:rPr lang="ru-RU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43275"/>
            <a:ext cx="619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91512" cy="790575"/>
          </a:xfrm>
        </p:spPr>
        <p:txBody>
          <a:bodyPr/>
          <a:lstStyle/>
          <a:p>
            <a:r>
              <a:rPr lang="ru-RU" altLang="ru-RU" sz="3200" dirty="0" smtClean="0"/>
              <a:t>«</a:t>
            </a:r>
            <a:r>
              <a:rPr lang="en-US" altLang="ru-RU" sz="3200" dirty="0" smtClean="0"/>
              <a:t>Near miss</a:t>
            </a:r>
            <a:r>
              <a:rPr lang="ru-RU" altLang="ru-RU" sz="3200" dirty="0" smtClean="0"/>
              <a:t>» (Кемеровская область, 2013 год)</a:t>
            </a:r>
          </a:p>
        </p:txBody>
      </p:sp>
      <p:sp>
        <p:nvSpPr>
          <p:cNvPr id="45060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2420938"/>
            <a:ext cx="8002587" cy="3586162"/>
          </a:xfrm>
        </p:spPr>
        <p:txBody>
          <a:bodyPr rtlCol="0">
            <a:normAutofit/>
          </a:bodyPr>
          <a:lstStyle/>
          <a:p>
            <a:pPr lvl="1" algn="ctr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latin typeface="+mj-lt"/>
              </a:rPr>
              <a:t>n</a:t>
            </a:r>
            <a:r>
              <a:rPr lang="en-US" sz="3200" b="1" dirty="0" smtClean="0">
                <a:latin typeface="+mj-lt"/>
              </a:rPr>
              <a:t>=1111</a:t>
            </a:r>
            <a:endParaRPr lang="ru-RU" sz="3200" b="1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Эклампсия, тяжелая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преэклампсия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391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Послеродовый сепсис – 3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Кровотечения при беременности, в родах и послеродовом периоде – 715</a:t>
            </a: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Разрыв матки – 2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14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85750" y="476250"/>
            <a:ext cx="8501092" cy="11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Наиболее оптимальное </a:t>
            </a:r>
            <a:r>
              <a:rPr lang="ru-RU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определение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5750" y="1844675"/>
            <a:ext cx="8501092" cy="44672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>
                <a:srgbClr val="FF33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Послеродовое кровотечение 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ПРК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 клинически значимая кровопотеря, составляющая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500 мл крови при вагинальных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родах,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1000 мл крови при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кесаревом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сечении</a:t>
            </a:r>
          </a:p>
          <a:p>
            <a:pPr lvl="1">
              <a:spcBef>
                <a:spcPts val="550"/>
              </a:spcBef>
              <a:buClr>
                <a:srgbClr val="FF33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 Раннее ПРК происходит в первые 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24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часа после родов </a:t>
            </a:r>
          </a:p>
          <a:p>
            <a:pPr lvl="1">
              <a:spcBef>
                <a:spcPts val="550"/>
              </a:spcBef>
              <a:buClr>
                <a:srgbClr val="FF00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 Позднее ПРК развивается в периоде от 24 часов до 6 недель послеродового периода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			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943600" y="5849938"/>
            <a:ext cx="2219325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5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rPr>
              <a:t>WHO,</a:t>
            </a: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rPr>
              <a:t> 1998</a:t>
            </a:r>
          </a:p>
          <a:p>
            <a:pPr algn="r">
              <a:lnSpc>
                <a:spcPct val="5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6" charset="0"/>
            </a:endParaRPr>
          </a:p>
          <a:p>
            <a:pPr algn="r">
              <a:lnSpc>
                <a:spcPct val="5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rPr>
              <a:t>Cunningham F.G et al, 2001</a:t>
            </a:r>
          </a:p>
          <a:p>
            <a:pPr algn="r">
              <a:lnSpc>
                <a:spcPct val="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16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20675"/>
            <a:ext cx="8750206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 послеродовых </a:t>
            </a:r>
            <a:r>
              <a:rPr lang="ru-RU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кровотечений</a:t>
            </a:r>
            <a:endParaRPr lang="ru-RU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981200"/>
            <a:ext cx="8286750" cy="4662488"/>
          </a:xfrm>
          <a:noFill/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Предлежание плаценты (</a:t>
            </a:r>
            <a:r>
              <a:rPr lang="en-US" sz="2000" smtClean="0">
                <a:latin typeface="Arial Narrow" pitchFamily="34" charset="0"/>
              </a:rPr>
              <a:t>OR-13,1)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FF0000"/>
                </a:solidFill>
                <a:latin typeface="Arial Narrow" pitchFamily="34" charset="0"/>
              </a:rPr>
              <a:t>Удлинение 3-го периода родов (</a:t>
            </a:r>
            <a:r>
              <a:rPr lang="en-US" sz="2000" b="1" smtClean="0">
                <a:solidFill>
                  <a:srgbClr val="FF0000"/>
                </a:solidFill>
                <a:latin typeface="Arial Narrow" pitchFamily="34" charset="0"/>
              </a:rPr>
              <a:t>OR-</a:t>
            </a:r>
            <a:r>
              <a:rPr lang="ru-RU" sz="2000" b="1" smtClean="0">
                <a:solidFill>
                  <a:srgbClr val="FF0000"/>
                </a:solidFill>
                <a:latin typeface="Arial Narrow" pitchFamily="34" charset="0"/>
              </a:rPr>
              <a:t>7,6)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Задержка плаценты или ее частей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5,2)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Преэклампсия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5,0)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Срединолатеральная эпизиотомия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4,7)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Послеродовое кровотечение в анамнезе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3,5)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Многоплодие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3,3)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Слабость родовой деятельности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2,9)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Травма мягких тканей родовых путей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2,0)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Крупный плод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1,9)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Затяжные роды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1,7)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Оперативное вагинальное родоразрешение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1,7)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Срединная эпизиотомия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1,6)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latin typeface="Arial Narrow" pitchFamily="34" charset="0"/>
              </a:rPr>
              <a:t>Первородящая (</a:t>
            </a:r>
            <a:r>
              <a:rPr lang="en-US" sz="2000" smtClean="0">
                <a:latin typeface="Arial Narrow" pitchFamily="34" charset="0"/>
              </a:rPr>
              <a:t>OR-</a:t>
            </a:r>
            <a:r>
              <a:rPr lang="ru-RU" sz="2000" smtClean="0">
                <a:latin typeface="Arial Narrow" pitchFamily="34" charset="0"/>
              </a:rPr>
              <a:t>1,5)</a:t>
            </a:r>
          </a:p>
        </p:txBody>
      </p:sp>
    </p:spTree>
    <p:extLst>
      <p:ext uri="{BB962C8B-B14F-4D97-AF65-F5344CB8AC3E}">
        <p14:creationId xmlns:p14="http://schemas.microsoft.com/office/powerpoint/2010/main" val="35318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1303</Words>
  <Application>Microsoft Office PowerPoint</Application>
  <PresentationFormat>Экран (4:3)</PresentationFormat>
  <Paragraphs>237</Paragraphs>
  <Slides>27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Исполнительная</vt:lpstr>
      <vt:lpstr>NewsPrint</vt:lpstr>
      <vt:lpstr>1_Тема Office</vt:lpstr>
      <vt:lpstr>2_Тема Office</vt:lpstr>
      <vt:lpstr>Диаграмма Microsoft Excel</vt:lpstr>
      <vt:lpstr>Acrobat Document</vt:lpstr>
      <vt:lpstr>АКТИВНОЕ ВЕДЕНИЕ ТРЕТЬЕГО ПЕРИОДА РОДОВ В ПРОФИЛАКТИКЕ ПОСЛЕРОДОВЫХ КРОВОТЕЧЕНИЙ</vt:lpstr>
      <vt:lpstr>АКТУАЛЬНОСТЬ ПРОБЛЕМЫ</vt:lpstr>
      <vt:lpstr>Актуальность проблемы</vt:lpstr>
      <vt:lpstr>Доля кровотечений в структуре материнской смертности в Кемеровской области</vt:lpstr>
      <vt:lpstr>Структура кровотечений как причин МС в Кемеровской области 1997-2008 гг.</vt:lpstr>
      <vt:lpstr>Актуальность проблемы</vt:lpstr>
      <vt:lpstr>«Near miss» (Кемеровская область, 2013 год)</vt:lpstr>
      <vt:lpstr>Презентация PowerPoint</vt:lpstr>
      <vt:lpstr>Факторы риска послеродовых кровотечений</vt:lpstr>
      <vt:lpstr>Презентация PowerPoint</vt:lpstr>
      <vt:lpstr>Презентация PowerPoint</vt:lpstr>
      <vt:lpstr>Презентация PowerPoint</vt:lpstr>
      <vt:lpstr>Профилактика ПРК: Активное ведение третьего периода родов </vt:lpstr>
      <vt:lpstr>Презентация PowerPoint</vt:lpstr>
      <vt:lpstr>Презентация PowerPoint</vt:lpstr>
      <vt:lpstr>Роль контролируемых тракций за пуповину в активном ведении III периода родов четко не определена</vt:lpstr>
      <vt:lpstr>Презентация PowerPoint</vt:lpstr>
      <vt:lpstr>Дизайн исследования</vt:lpstr>
      <vt:lpstr>Рандомизация</vt:lpstr>
      <vt:lpstr>Критерии включения и исключения</vt:lpstr>
      <vt:lpstr>Исходы</vt:lpstr>
      <vt:lpstr>Первичные исходы</vt:lpstr>
      <vt:lpstr>Презентация PowerPoint</vt:lpstr>
      <vt:lpstr>Уровень Hb до и после родов у пациенток в группах с КТП и без КТП в комплексе АВТПР</vt:lpstr>
      <vt:lpstr>Уровень Ht до и после родов у пациенток в группах с КТП и без КТП в комплексе АВТПР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исследования</dc:title>
  <dc:creator>user</dc:creator>
  <cp:lastModifiedBy>user</cp:lastModifiedBy>
  <cp:revision>21</cp:revision>
  <dcterms:created xsi:type="dcterms:W3CDTF">2015-05-05T01:40:52Z</dcterms:created>
  <dcterms:modified xsi:type="dcterms:W3CDTF">2015-05-14T12:32:01Z</dcterms:modified>
</cp:coreProperties>
</file>