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51"/>
  </p:notesMasterIdLst>
  <p:sldIdLst>
    <p:sldId id="256" r:id="rId2"/>
    <p:sldId id="359" r:id="rId3"/>
    <p:sldId id="363" r:id="rId4"/>
    <p:sldId id="320" r:id="rId5"/>
    <p:sldId id="336" r:id="rId6"/>
    <p:sldId id="337" r:id="rId7"/>
    <p:sldId id="323" r:id="rId8"/>
    <p:sldId id="324" r:id="rId9"/>
    <p:sldId id="335" r:id="rId10"/>
    <p:sldId id="291" r:id="rId11"/>
    <p:sldId id="260" r:id="rId12"/>
    <p:sldId id="297" r:id="rId13"/>
    <p:sldId id="308" r:id="rId14"/>
    <p:sldId id="261" r:id="rId15"/>
    <p:sldId id="317" r:id="rId16"/>
    <p:sldId id="318" r:id="rId17"/>
    <p:sldId id="292" r:id="rId18"/>
    <p:sldId id="295" r:id="rId19"/>
    <p:sldId id="263" r:id="rId20"/>
    <p:sldId id="298" r:id="rId21"/>
    <p:sldId id="309" r:id="rId22"/>
    <p:sldId id="264" r:id="rId23"/>
    <p:sldId id="293" r:id="rId24"/>
    <p:sldId id="266" r:id="rId25"/>
    <p:sldId id="300" r:id="rId26"/>
    <p:sldId id="342" r:id="rId27"/>
    <p:sldId id="350" r:id="rId28"/>
    <p:sldId id="355" r:id="rId29"/>
    <p:sldId id="356" r:id="rId30"/>
    <p:sldId id="357" r:id="rId31"/>
    <p:sldId id="301" r:id="rId32"/>
    <p:sldId id="319" r:id="rId33"/>
    <p:sldId id="343" r:id="rId34"/>
    <p:sldId id="345" r:id="rId35"/>
    <p:sldId id="349" r:id="rId36"/>
    <p:sldId id="348" r:id="rId37"/>
    <p:sldId id="340" r:id="rId38"/>
    <p:sldId id="346" r:id="rId39"/>
    <p:sldId id="299" r:id="rId40"/>
    <p:sldId id="302" r:id="rId41"/>
    <p:sldId id="273" r:id="rId42"/>
    <p:sldId id="286" r:id="rId43"/>
    <p:sldId id="361" r:id="rId44"/>
    <p:sldId id="362" r:id="rId45"/>
    <p:sldId id="326" r:id="rId46"/>
    <p:sldId id="329" r:id="rId47"/>
    <p:sldId id="333" r:id="rId48"/>
    <p:sldId id="358" r:id="rId49"/>
    <p:sldId id="334" r:id="rId50"/>
  </p:sldIdLst>
  <p:sldSz cx="9144000" cy="6858000" type="screen4x3"/>
  <p:notesSz cx="6858000" cy="9144000"/>
  <p:defaultTextStyle>
    <a:defPPr>
      <a:defRPr lang="en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78" d="100"/>
          <a:sy n="78" d="100"/>
        </p:scale>
        <p:origin x="-92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9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35DCCBC-8784-4667-AC3E-3B9FC67A5AB5}" type="datetimeFigureOut">
              <a:rPr lang="ru-RU"/>
              <a:pPr>
                <a:defRPr/>
              </a:pPr>
              <a:t>05.06.2015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51801CD2-91FD-43F6-802C-1C7129E748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E29656A-4692-45BA-8CDD-44A67FE00B83}" type="slidenum">
              <a:rPr lang="ru-RU" smtClean="0">
                <a:latin typeface="Arial" charset="0"/>
              </a:rPr>
              <a:pPr/>
              <a:t>4</a:t>
            </a:fld>
            <a:endParaRPr lang="ru-RU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2058" tIns="41029" rIns="82058" bIns="41029" anchor="ctr"/>
          <a:lstStyle/>
          <a:p>
            <a:endParaRPr lang="ru-RU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>
            <a:round/>
            <a:headEnd/>
            <a:tailEnd/>
          </a:ln>
        </p:spPr>
        <p:txBody>
          <a:bodyPr lIns="0" tIns="0" rIns="0" bIns="0"/>
          <a:lstStyle/>
          <a:p>
            <a:pPr marL="76930" indent="-76930" eaLnBrk="1">
              <a:lnSpc>
                <a:spcPct val="93000"/>
              </a:lnSpc>
              <a:spcBef>
                <a:spcPct val="0"/>
              </a:spcBef>
              <a:buSzPct val="45000"/>
              <a:tabLst>
                <a:tab pos="649628" algn="l"/>
                <a:tab pos="1299256" algn="l"/>
                <a:tab pos="1948884" algn="l"/>
                <a:tab pos="2598511" algn="l"/>
                <a:tab pos="3248139" algn="l"/>
                <a:tab pos="3897767" algn="l"/>
                <a:tab pos="4547395" algn="l"/>
              </a:tabLst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Multimodal approach to pain management. With permission from Raymond Sinatra, MD.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1026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grpSp>
        <p:nvGrpSpPr>
          <p:cNvPr id="5" name="Group 1032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1033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Oval 1034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Oval 1035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Oval 1036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0" name="Oval 1037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1" name="Oval 1038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Oval 1039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Oval 1040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Oval 1041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Oval 1042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Oval 1043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Oval 1044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Oval 1045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9" name="Oval 1046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0" name="Oval 1047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1" name="Oval 1048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2" name="Oval 1049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3" name="Oval 1050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4" name="Oval 1051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5" name="Oval 1052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6" name="Oval 1053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7" name="Oval 1054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8" name="Oval 1055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9" name="Oval 1056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0" name="Oval 1057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1" name="Oval 1058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2" name="Oval 1059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3" name="Oval 1060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4" name="Oval 1061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5" name="Oval 1062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6" name="Oval 1063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37" name="Line 1064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147" name="Rectangle 1027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en-CA" altLang="en-US"/>
              <a:t>Click to edit Master title style</a:t>
            </a:r>
          </a:p>
        </p:txBody>
      </p:sp>
      <p:sp>
        <p:nvSpPr>
          <p:cNvPr id="6148" name="Rectangle 1028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en-CA" altLang="en-US"/>
              <a:t>Click to edit Master subtitle style</a:t>
            </a:r>
          </a:p>
        </p:txBody>
      </p:sp>
      <p:sp>
        <p:nvSpPr>
          <p:cNvPr id="38" name="Rectangle 1029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9" name="Rectangle 1030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0" name="Rectangle 1031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CC888F-E9EA-4E99-97BA-F85BD101C0D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7D039A-96F1-49BC-9E0B-775BC0E92BEC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9855D-6754-4F8A-8219-7A69559D7E8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238"/>
            <a:ext cx="7543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719263"/>
            <a:ext cx="8229600" cy="4411662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89A04-2432-4985-A265-2A8DB6DAC45E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F79B4C-87BF-4317-94BC-F4D38228383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B9D6A2-DB18-4F52-8193-4988AFE388D7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5032F5-DBB1-4C26-8389-F3997DBE0C8D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1BCDBC-8805-4071-AC77-0CC2F9D8E97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9CD029-C75A-4E6D-ADFD-3043B9DD380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47830D-0955-462B-BD78-ACB13F8F392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8A8E3-8689-4183-8775-AA6226B617FB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75C9E-6AAA-4D9B-B82A-D650202D7AA2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smtClean="0"/>
              <a:t>Click to edit Master text styles</a:t>
            </a:r>
          </a:p>
          <a:p>
            <a:pPr lvl="1"/>
            <a:r>
              <a:rPr lang="en-CA" altLang="en-US" smtClean="0"/>
              <a:t>Second level</a:t>
            </a:r>
          </a:p>
          <a:p>
            <a:pPr lvl="2"/>
            <a:r>
              <a:rPr lang="en-CA" altLang="en-US" smtClean="0"/>
              <a:t>Third level</a:t>
            </a:r>
          </a:p>
          <a:p>
            <a:pPr lvl="3"/>
            <a:r>
              <a:rPr lang="en-CA" altLang="en-US" smtClean="0"/>
              <a:t>Fourth level</a:t>
            </a:r>
          </a:p>
          <a:p>
            <a:pPr lvl="4"/>
            <a:r>
              <a:rPr lang="en-CA" altLang="en-US" smtClean="0"/>
              <a:t>Fifth level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Arial" charset="0"/>
              </a:defRPr>
            </a:lvl1pPr>
          </a:lstStyle>
          <a:p>
            <a:pPr>
              <a:defRPr/>
            </a:pPr>
            <a:endParaRPr lang="en-CA" alt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Arial" charset="0"/>
              </a:defRPr>
            </a:lvl1pPr>
          </a:lstStyle>
          <a:p>
            <a:pPr>
              <a:defRPr/>
            </a:pPr>
            <a:fld id="{6BA6DB4D-E1E0-4729-9328-E2522157EE55}" type="slidenum">
              <a:rPr lang="en-CA" altLang="en-US"/>
              <a:pPr>
                <a:defRPr/>
              </a:pPr>
              <a:t>‹#›</a:t>
            </a:fld>
            <a:endParaRPr lang="en-CA" altLang="en-US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8153400" y="152400"/>
            <a:ext cx="792163" cy="1295400"/>
            <a:chOff x="5136" y="960"/>
            <a:chExt cx="528" cy="864"/>
          </a:xfrm>
        </p:grpSpPr>
        <p:sp>
          <p:nvSpPr>
            <p:cNvPr id="5129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0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79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1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76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2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3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79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4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76" cy="7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5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73" cy="7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6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7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79" cy="73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8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76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39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73" cy="73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0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73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1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2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3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76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4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5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6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79" cy="80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7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76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8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73" cy="80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49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0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7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1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79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2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76" cy="7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3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73" cy="79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4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5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79" cy="75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6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76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7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73" cy="75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8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79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5159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73" cy="80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4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  <p:sldLayoutId id="2147483803" r:id="rId12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ru-RU" sz="3600" dirty="0" smtClean="0"/>
              <a:t>Ранняя реабилитация (</a:t>
            </a:r>
            <a:r>
              <a:rPr lang="en-US" sz="3600" dirty="0" smtClean="0"/>
              <a:t>ERAS</a:t>
            </a:r>
            <a:r>
              <a:rPr lang="ru-RU" sz="3600" dirty="0" smtClean="0"/>
              <a:t>)при операциях в акушерстве и гинекологии</a:t>
            </a:r>
            <a:endParaRPr lang="en-CA" sz="360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849313" y="4242816"/>
            <a:ext cx="6248400" cy="2072259"/>
          </a:xfrm>
        </p:spPr>
        <p:txBody>
          <a:bodyPr/>
          <a:lstStyle/>
          <a:p>
            <a:pPr eaLnBrk="1" hangingPunct="1"/>
            <a:r>
              <a:rPr lang="ru-RU" sz="4800" dirty="0" smtClean="0"/>
              <a:t>Антипин Э.Э.</a:t>
            </a:r>
          </a:p>
          <a:p>
            <a:pPr eaLnBrk="1" hangingPunct="1"/>
            <a:r>
              <a:rPr lang="ru-RU" sz="3600" dirty="0" smtClean="0"/>
              <a:t>Архангельск 2014</a:t>
            </a:r>
            <a:endParaRPr lang="en-CA" sz="36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ERAS</a:t>
            </a:r>
            <a:endParaRPr lang="en-CA" dirty="0" smtClean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4800" smtClean="0"/>
              <a:t>Что мы можем сделать до операции</a:t>
            </a:r>
            <a:r>
              <a:rPr lang="en-CA" sz="48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77838" y="255588"/>
            <a:ext cx="7543800" cy="906462"/>
          </a:xfrm>
        </p:spPr>
        <p:txBody>
          <a:bodyPr/>
          <a:lstStyle/>
          <a:p>
            <a:pPr algn="ctr" eaLnBrk="1" hangingPunct="1"/>
            <a:r>
              <a:rPr lang="ru-RU" smtClean="0"/>
              <a:t>Информирование пациента</a:t>
            </a:r>
            <a:endParaRPr lang="en-CA" smtClean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65250"/>
            <a:ext cx="8229600" cy="4765675"/>
          </a:xfrm>
        </p:spPr>
        <p:txBody>
          <a:bodyPr/>
          <a:lstStyle/>
          <a:p>
            <a:pPr eaLnBrk="1" hangingPunct="1"/>
            <a:r>
              <a:rPr lang="ru-RU" smtClean="0">
                <a:sym typeface="Symbol" pitchFamily="18" charset="2"/>
              </a:rPr>
              <a:t>Рассказать  пациенту, что его ожидает.</a:t>
            </a:r>
          </a:p>
          <a:p>
            <a:pPr eaLnBrk="1" hangingPunct="1"/>
            <a:r>
              <a:rPr lang="ru-RU" smtClean="0">
                <a:sym typeface="Symbol" pitchFamily="18" charset="2"/>
              </a:rPr>
              <a:t>Призвать пациента сотрудничать с командой.</a:t>
            </a:r>
          </a:p>
          <a:p>
            <a:pPr eaLnBrk="1" hangingPunct="1"/>
            <a:r>
              <a:rPr lang="en-CA" smtClean="0">
                <a:sym typeface="Symbol" pitchFamily="18" charset="2"/>
              </a:rPr>
              <a:t></a:t>
            </a:r>
            <a:r>
              <a:rPr lang="ru-RU" smtClean="0">
                <a:sym typeface="Symbol" pitchFamily="18" charset="2"/>
              </a:rPr>
              <a:t> тревоги.</a:t>
            </a:r>
          </a:p>
          <a:p>
            <a:pPr eaLnBrk="1" hangingPunct="1"/>
            <a:r>
              <a:rPr lang="en-CA" smtClean="0">
                <a:sym typeface="Symbol" pitchFamily="18" charset="2"/>
              </a:rPr>
              <a:t></a:t>
            </a:r>
            <a:r>
              <a:rPr lang="ru-RU" smtClean="0">
                <a:sym typeface="Symbol" pitchFamily="18" charset="2"/>
              </a:rPr>
              <a:t> потребности в анальгезии.</a:t>
            </a:r>
          </a:p>
          <a:p>
            <a:pPr eaLnBrk="1" hangingPunct="1"/>
            <a:r>
              <a:rPr lang="ru-RU" smtClean="0">
                <a:sym typeface="Symbol" pitchFamily="18" charset="2"/>
              </a:rPr>
              <a:t>Рассказать пациенту о его роли в восстановлении после операции.</a:t>
            </a:r>
          </a:p>
          <a:p>
            <a:pPr eaLnBrk="1" hangingPunct="1"/>
            <a:r>
              <a:rPr lang="ru-RU" smtClean="0">
                <a:sym typeface="Symbol" pitchFamily="18" charset="2"/>
              </a:rPr>
              <a:t>Подготовить пациента медикаментозно.</a:t>
            </a:r>
          </a:p>
          <a:p>
            <a:pPr eaLnBrk="1" hangingPunct="1"/>
            <a:r>
              <a:rPr lang="ru-RU" smtClean="0">
                <a:sym typeface="Symbol" pitchFamily="18" charset="2"/>
              </a:rPr>
              <a:t>Исключить курение и алкоголь.</a:t>
            </a:r>
          </a:p>
        </p:txBody>
      </p:sp>
      <p:sp>
        <p:nvSpPr>
          <p:cNvPr id="12292" name="Text Box 6"/>
          <p:cNvSpPr txBox="1">
            <a:spLocks noChangeArrowheads="1"/>
          </p:cNvSpPr>
          <p:nvPr/>
        </p:nvSpPr>
        <p:spPr bwMode="auto">
          <a:xfrm>
            <a:off x="1851025" y="6446838"/>
            <a:ext cx="544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Wilmore DW.  Am J Surg.  183: 630, 2002</a:t>
            </a:r>
          </a:p>
        </p:txBody>
      </p:sp>
      <p:sp>
        <p:nvSpPr>
          <p:cNvPr id="12293" name="Text Box 7"/>
          <p:cNvSpPr txBox="1">
            <a:spLocks noChangeArrowheads="1"/>
          </p:cNvSpPr>
          <p:nvPr/>
        </p:nvSpPr>
        <p:spPr bwMode="auto">
          <a:xfrm>
            <a:off x="2314575" y="6189663"/>
            <a:ext cx="451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Fearon KC, et </a:t>
            </a:r>
            <a:r>
              <a:rPr lang="en-CA">
                <a:latin typeface="Corbel" pitchFamily="34" charset="0"/>
              </a:rPr>
              <a:t>al.  Clin Nutr.  24</a:t>
            </a:r>
            <a:r>
              <a:rPr lang="en-CA"/>
              <a:t>: 466,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Подготовка кишечника до операции</a:t>
            </a:r>
            <a:endParaRPr lang="en-CA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ym typeface="Symbol" pitchFamily="18" charset="2"/>
              </a:rPr>
              <a:t>Подготовка кишечника </a:t>
            </a:r>
            <a:r>
              <a:rPr lang="ru-RU" dirty="0" smtClean="0">
                <a:cs typeface="Arial" charset="0"/>
                <a:sym typeface="Symbol" pitchFamily="18" charset="2"/>
              </a:rPr>
              <a:t>повышает риск </a:t>
            </a:r>
            <a:r>
              <a:rPr lang="ru-RU" dirty="0" smtClean="0">
                <a:sym typeface="Symbol" pitchFamily="18" charset="2"/>
              </a:rPr>
              <a:t>несостоятельности </a:t>
            </a:r>
            <a:r>
              <a:rPr lang="ru-RU" dirty="0" err="1" smtClean="0">
                <a:sym typeface="Symbol" pitchFamily="18" charset="2"/>
              </a:rPr>
              <a:t>анастамоза</a:t>
            </a:r>
            <a:r>
              <a:rPr lang="ru-RU" dirty="0" smtClean="0">
                <a:sym typeface="Symbol" pitchFamily="18" charset="2"/>
              </a:rPr>
              <a:t>.</a:t>
            </a:r>
          </a:p>
          <a:p>
            <a:pPr eaLnBrk="1" hangingPunct="1"/>
            <a:endParaRPr lang="en-CA" dirty="0" smtClean="0">
              <a:sym typeface="Symbol" pitchFamily="18" charset="2"/>
            </a:endParaRPr>
          </a:p>
          <a:p>
            <a:pPr eaLnBrk="1" hangingPunct="1"/>
            <a:r>
              <a:rPr lang="ru-RU" dirty="0" err="1" smtClean="0">
                <a:sym typeface="Symbol" pitchFamily="18" charset="2"/>
              </a:rPr>
              <a:t>Рекомндации</a:t>
            </a:r>
            <a:r>
              <a:rPr lang="ru-RU" dirty="0" smtClean="0">
                <a:sym typeface="Symbol" pitchFamily="18" charset="2"/>
              </a:rPr>
              <a:t> не относятся к операциям на нижних отделах ЖКТ.</a:t>
            </a:r>
            <a:endParaRPr lang="en-US" dirty="0" smtClean="0">
              <a:sym typeface="Symbol" pitchFamily="18" charset="2"/>
            </a:endParaRPr>
          </a:p>
          <a:p>
            <a:pPr lvl="1" eaLnBrk="1" hangingPunct="1"/>
            <a:endParaRPr lang="en-US" dirty="0" smtClean="0">
              <a:sym typeface="Symbol" pitchFamily="18" charset="2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2486025" y="6218238"/>
            <a:ext cx="417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dirty="0"/>
              <a:t>Wind J, et al.  Br J Surg.  93: 800, 2006</a:t>
            </a:r>
          </a:p>
        </p:txBody>
      </p:sp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933575" y="5734050"/>
            <a:ext cx="5276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Soop M, et al.  Curr Opin Crit Care.  12: 166,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Ограничение приема пищи</a:t>
            </a:r>
            <a:endParaRPr lang="en-U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Твердая пища - за 6 часов до операции.</a:t>
            </a:r>
          </a:p>
          <a:p>
            <a:pPr eaLnBrk="1" hangingPunct="1"/>
            <a:r>
              <a:rPr lang="ru-RU" smtClean="0"/>
              <a:t>Светлые прозрачные жидкости - за 2 часа до операции</a:t>
            </a:r>
            <a:endParaRPr lang="en-US" smtClean="0"/>
          </a:p>
          <a:p>
            <a:pPr lvl="1" eaLnBrk="1" hangingPunct="1"/>
            <a:r>
              <a:rPr lang="ru-RU" sz="2400" smtClean="0"/>
              <a:t>Безопасно</a:t>
            </a:r>
            <a:endParaRPr lang="en-US" sz="2400" smtClean="0"/>
          </a:p>
          <a:p>
            <a:pPr lvl="1" eaLnBrk="1" hangingPunct="1"/>
            <a:r>
              <a:rPr lang="ru-RU" sz="2400" smtClean="0"/>
              <a:t>Эффективно</a:t>
            </a:r>
          </a:p>
          <a:p>
            <a:pPr lvl="1" eaLnBrk="1" hangingPunct="1"/>
            <a:r>
              <a:rPr lang="ru-RU" sz="2400" b="1" smtClean="0"/>
              <a:t>Углеводсодержащие жидкости до операции</a:t>
            </a:r>
            <a:endParaRPr lang="en-US" sz="2400" b="1" smtClean="0"/>
          </a:p>
          <a:p>
            <a:pPr lvl="1" eaLnBrk="1" hangingPunct="1"/>
            <a:r>
              <a:rPr lang="en-CA" sz="2400" smtClean="0">
                <a:sym typeface="Symbol" pitchFamily="18" charset="2"/>
              </a:rPr>
              <a:t> </a:t>
            </a:r>
            <a:r>
              <a:rPr lang="ru-RU" sz="2400" smtClean="0">
                <a:sym typeface="Symbol" pitchFamily="18" charset="2"/>
              </a:rPr>
              <a:t>послеоперационный катаболизм</a:t>
            </a:r>
            <a:endParaRPr lang="en-CA" sz="2400" smtClean="0">
              <a:sym typeface="Symbol" pitchFamily="18" charset="2"/>
            </a:endParaRPr>
          </a:p>
          <a:p>
            <a:pPr lvl="1" eaLnBrk="1" hangingPunct="1"/>
            <a:r>
              <a:rPr lang="en-CA" sz="2400" smtClean="0">
                <a:sym typeface="Symbol" pitchFamily="18" charset="2"/>
              </a:rPr>
              <a:t> </a:t>
            </a:r>
            <a:r>
              <a:rPr lang="ru-RU" sz="2400" smtClean="0">
                <a:sym typeface="Symbol" pitchFamily="18" charset="2"/>
              </a:rPr>
              <a:t>инсулиновую резистентность</a:t>
            </a:r>
            <a:r>
              <a:rPr lang="en-CA" sz="2400" smtClean="0">
                <a:sym typeface="Symbol" pitchFamily="18" charset="2"/>
              </a:rPr>
              <a:t>,  </a:t>
            </a:r>
            <a:r>
              <a:rPr lang="ru-RU" sz="2400" smtClean="0">
                <a:sym typeface="Symbol" pitchFamily="18" charset="2"/>
              </a:rPr>
              <a:t>гипергликемию</a:t>
            </a:r>
            <a:endParaRPr lang="en-CA" sz="2400" smtClean="0">
              <a:sym typeface="Symbol" pitchFamily="18" charset="2"/>
            </a:endParaRPr>
          </a:p>
          <a:p>
            <a:pPr lvl="1" eaLnBrk="1" hangingPunct="1"/>
            <a:r>
              <a:rPr lang="en-CA" sz="2400" smtClean="0">
                <a:sym typeface="Symbol" pitchFamily="18" charset="2"/>
              </a:rPr>
              <a:t> </a:t>
            </a:r>
            <a:r>
              <a:rPr lang="ru-RU" sz="2400" smtClean="0">
                <a:sym typeface="Symbol" pitchFamily="18" charset="2"/>
              </a:rPr>
              <a:t>мышечную слабость</a:t>
            </a:r>
            <a:endParaRPr lang="en-CA" sz="2400" smtClean="0">
              <a:sym typeface="Symbol" pitchFamily="18" charset="2"/>
            </a:endParaRPr>
          </a:p>
          <a:p>
            <a:pPr lvl="1" eaLnBrk="1" hangingPunct="1"/>
            <a:endParaRPr lang="en-US" smtClean="0"/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486025" y="6446838"/>
            <a:ext cx="417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Wind J, et al.  Br J Surg.  93: 800, 2006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1933575" y="6189663"/>
            <a:ext cx="527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Soop M, et al.  Curr Opin Crit Care.  12: 166, 2006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2314575" y="5927725"/>
            <a:ext cx="45148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Fearon KC, et al.  Clin Nutr.  24: 466,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Антибиотикопрофилактика</a:t>
            </a:r>
            <a:endParaRPr lang="en-CA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smtClean="0">
                <a:sym typeface="Symbol" pitchFamily="18" charset="2"/>
              </a:rPr>
              <a:t>Однократно. Непосредственно перед операцией за 40 – 60 минут.</a:t>
            </a:r>
          </a:p>
          <a:p>
            <a:pPr eaLnBrk="1" hangingPunct="1"/>
            <a:r>
              <a:rPr lang="ru-RU" dirty="0" smtClean="0">
                <a:sym typeface="Symbol" pitchFamily="18" charset="2"/>
              </a:rPr>
              <a:t>Антибиотик широкого спектра действия.</a:t>
            </a:r>
            <a:endParaRPr lang="en-CA" dirty="0" smtClean="0">
              <a:sym typeface="Symbol" pitchFamily="18" charset="2"/>
            </a:endParaRPr>
          </a:p>
          <a:p>
            <a:pPr lvl="1" eaLnBrk="1" hangingPunct="1"/>
            <a:r>
              <a:rPr lang="ru-RU" dirty="0" smtClean="0">
                <a:sym typeface="Symbol" pitchFamily="18" charset="2"/>
              </a:rPr>
              <a:t>Анаэробы</a:t>
            </a:r>
            <a:endParaRPr lang="en-CA" dirty="0" smtClean="0">
              <a:sym typeface="Symbol" pitchFamily="18" charset="2"/>
            </a:endParaRPr>
          </a:p>
          <a:p>
            <a:pPr lvl="1" eaLnBrk="1" hangingPunct="1"/>
            <a:r>
              <a:rPr lang="ru-RU" dirty="0" smtClean="0">
                <a:sym typeface="Symbol" pitchFamily="18" charset="2"/>
              </a:rPr>
              <a:t>Аэробы</a:t>
            </a:r>
            <a:endParaRPr lang="en-CA" dirty="0" smtClean="0">
              <a:sym typeface="Symbol" pitchFamily="18" charset="2"/>
            </a:endParaRPr>
          </a:p>
        </p:txBody>
      </p:sp>
      <p:sp>
        <p:nvSpPr>
          <p:cNvPr id="15364" name="Text Box 5"/>
          <p:cNvSpPr txBox="1">
            <a:spLocks noChangeArrowheads="1"/>
          </p:cNvSpPr>
          <p:nvPr/>
        </p:nvSpPr>
        <p:spPr bwMode="auto">
          <a:xfrm>
            <a:off x="1851025" y="6446838"/>
            <a:ext cx="544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Wilmore DW.  Am J Surg.  183: 630,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Никакой премедикации?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31963"/>
            <a:ext cx="8229600" cy="4411662"/>
          </a:xfrm>
        </p:spPr>
        <p:txBody>
          <a:bodyPr/>
          <a:lstStyle/>
          <a:p>
            <a:pPr eaLnBrk="1" hangingPunct="1"/>
            <a:r>
              <a:rPr lang="ru-RU" smtClean="0"/>
              <a:t>Транквилизаторы - по абсолютным показаниям.</a:t>
            </a:r>
            <a:endParaRPr lang="en-US" smtClean="0"/>
          </a:p>
          <a:p>
            <a:pPr eaLnBrk="1" hangingPunct="1"/>
            <a:r>
              <a:rPr lang="ru-RU" smtClean="0"/>
              <a:t>Никакой предварительной анальгезии.</a:t>
            </a:r>
          </a:p>
          <a:p>
            <a:pPr eaLnBrk="1" hangingPunct="1"/>
            <a:r>
              <a:rPr lang="ru-RU" smtClean="0"/>
              <a:t>Отказ от рутинного атропина.</a:t>
            </a:r>
            <a:endParaRPr lang="en-US" smtClean="0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2314575" y="6446838"/>
            <a:ext cx="451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Fearon KC, et al.  Clin Nutr.  24: 466,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Тромбопрофилактика.</a:t>
            </a:r>
            <a:endParaRPr lang="en-US" smtClean="0">
              <a:solidFill>
                <a:srgbClr val="FF0000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Предоперационно – гепарин.</a:t>
            </a:r>
          </a:p>
          <a:p>
            <a:pPr eaLnBrk="1" hangingPunct="1"/>
            <a:r>
              <a:rPr lang="ru-RU" smtClean="0"/>
              <a:t>НМГ.</a:t>
            </a:r>
          </a:p>
          <a:p>
            <a:pPr eaLnBrk="1" hangingPunct="1"/>
            <a:r>
              <a:rPr lang="ru-RU" smtClean="0"/>
              <a:t>НФГ каждые 12 ч до полной мобилизации. </a:t>
            </a:r>
            <a:endParaRPr lang="en-US" smtClean="0"/>
          </a:p>
        </p:txBody>
      </p:sp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2314575" y="6446838"/>
            <a:ext cx="451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Fearon KC, et al.  Clin Nutr.  24: 466,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US" dirty="0" smtClean="0"/>
              <a:t>ERAS</a:t>
            </a:r>
            <a:endParaRPr lang="en-CA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4800" dirty="0" smtClean="0"/>
              <a:t>Что мы можем сделать </a:t>
            </a:r>
            <a:r>
              <a:rPr lang="ru-RU" sz="4800" dirty="0" err="1" smtClean="0"/>
              <a:t>интраоперационно</a:t>
            </a:r>
            <a:r>
              <a:rPr lang="en-CA" sz="4800" dirty="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60338"/>
            <a:ext cx="7543800" cy="1295400"/>
          </a:xfrm>
        </p:spPr>
        <p:txBody>
          <a:bodyPr/>
          <a:lstStyle/>
          <a:p>
            <a:pPr algn="ctr" eaLnBrk="1" hangingPunct="1"/>
            <a:r>
              <a:rPr lang="ru-RU" smtClean="0"/>
              <a:t>Анестезия.</a:t>
            </a:r>
            <a:endParaRPr lang="en-CA" smtClean="0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ym typeface="Symbol" pitchFamily="18" charset="2"/>
              </a:rPr>
              <a:t>Лучшие анестетики и опиоды - 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ru-RU" smtClean="0">
                <a:sym typeface="Symbol" pitchFamily="18" charset="2"/>
              </a:rPr>
              <a:t>Быстродействующие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ru-RU" smtClean="0">
                <a:sym typeface="Symbol" pitchFamily="18" charset="2"/>
              </a:rPr>
              <a:t>Короткодействующие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ru-RU" smtClean="0">
                <a:sym typeface="Symbol" pitchFamily="18" charset="2"/>
              </a:rPr>
              <a:t>Максимально применять региональные методы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ru-RU" smtClean="0">
                <a:sym typeface="Symbol" pitchFamily="18" charset="2"/>
              </a:rPr>
              <a:t>Спинальная</a:t>
            </a:r>
            <a:r>
              <a:rPr lang="en-CA" smtClean="0">
                <a:sym typeface="Symbol" pitchFamily="18" charset="2"/>
              </a:rPr>
              <a:t> / </a:t>
            </a:r>
            <a:r>
              <a:rPr lang="ru-RU" smtClean="0">
                <a:sym typeface="Symbol" pitchFamily="18" charset="2"/>
              </a:rPr>
              <a:t>эпидуральная лучше,чем общая анестезия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ru-RU" smtClean="0">
                <a:sym typeface="Symbol" pitchFamily="18" charset="2"/>
              </a:rPr>
              <a:t>Послеоперационная эпидуральная</a:t>
            </a:r>
            <a:r>
              <a:rPr lang="en-CA" smtClean="0">
                <a:sym typeface="Symbol" pitchFamily="18" charset="2"/>
              </a:rPr>
              <a:t>(</a:t>
            </a:r>
            <a:r>
              <a:rPr lang="ru-RU" smtClean="0">
                <a:sym typeface="Symbol" pitchFamily="18" charset="2"/>
              </a:rPr>
              <a:t>спорно</a:t>
            </a:r>
            <a:r>
              <a:rPr lang="en-CA" smtClean="0">
                <a:sym typeface="Symbol" pitchFamily="18" charset="2"/>
              </a:rPr>
              <a:t>?)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587375" y="6446838"/>
            <a:ext cx="796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Sawyer F.  Fast Track Surgery, ACS Surgery: Principles &amp;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Малоинвазивная хирургия</a:t>
            </a:r>
            <a:endParaRPr lang="en-CA" smtClean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ym typeface="Symbol" pitchFamily="18" charset="2"/>
              </a:rPr>
              <a:t>Минимальные разрезы.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ru-RU" smtClean="0">
                <a:sym typeface="Symbol" pitchFamily="18" charset="2"/>
              </a:rPr>
              <a:t>Изогнутые, поперечные разрезы</a:t>
            </a:r>
            <a:r>
              <a:rPr lang="en-CA" smtClean="0">
                <a:sym typeface="Symbol" pitchFamily="18" charset="2"/>
              </a:rPr>
              <a:t>?</a:t>
            </a:r>
          </a:p>
          <a:p>
            <a:pPr eaLnBrk="1" hangingPunct="1"/>
            <a:r>
              <a:rPr lang="ru-RU" smtClean="0">
                <a:sym typeface="Symbol" pitchFamily="18" charset="2"/>
              </a:rPr>
              <a:t>Лапароскопия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en-CA" smtClean="0">
                <a:sym typeface="Symbol" pitchFamily="18" charset="2"/>
              </a:rPr>
              <a:t> </a:t>
            </a:r>
            <a:r>
              <a:rPr lang="ru-RU" smtClean="0">
                <a:sym typeface="Symbol" pitchFamily="18" charset="2"/>
              </a:rPr>
              <a:t>воспалительная реакция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en-CA" smtClean="0">
                <a:sym typeface="Symbol" pitchFamily="18" charset="2"/>
              </a:rPr>
              <a:t> </a:t>
            </a:r>
            <a:r>
              <a:rPr lang="ru-RU" smtClean="0">
                <a:sym typeface="Symbol" pitchFamily="18" charset="2"/>
              </a:rPr>
              <a:t>функция дыхания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en-CA" smtClean="0">
                <a:sym typeface="Symbol" pitchFamily="18" charset="2"/>
              </a:rPr>
              <a:t></a:t>
            </a:r>
            <a:r>
              <a:rPr lang="ru-RU" smtClean="0">
                <a:sym typeface="Symbol" pitchFamily="18" charset="2"/>
              </a:rPr>
              <a:t>длительность госпитализации</a:t>
            </a:r>
            <a:r>
              <a:rPr lang="en-CA" smtClean="0">
                <a:sym typeface="Symbol" pitchFamily="18" charset="2"/>
              </a:rPr>
              <a:t>?</a:t>
            </a: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1851025" y="6446838"/>
            <a:ext cx="544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Wilmore DW.  Am J Surg.  183: 630, 2002</a:t>
            </a: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314575" y="6189663"/>
            <a:ext cx="451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Fearon KC, et al.  Clin Nutr.  24: 466,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304032"/>
            <a:ext cx="9144000" cy="2351404"/>
          </a:xfrm>
        </p:spPr>
        <p:txBody>
          <a:bodyPr/>
          <a:lstStyle/>
          <a:p>
            <a:r>
              <a:rPr lang="ru-RU" sz="2400" dirty="0" smtClean="0"/>
              <a:t>Он выдвинул положения о необходимости активного лечения пациентов, перенесших операции, о значительном сокращении сроков постельного содержания и использовании ранних движений и раннего вставания больных, о разработке научно обоснованного и дифференцированного послеоперационного режима. Он выступал за расширение практики оперирования в амбулаторных условиях. Нововведение нашло широкую поддержку в клинической </a:t>
            </a:r>
            <a:r>
              <a:rPr lang="ru-RU" sz="2400" dirty="0" smtClean="0"/>
              <a:t>практике</a:t>
            </a:r>
            <a:endParaRPr lang="ru-RU" sz="2400" dirty="0"/>
          </a:p>
        </p:txBody>
      </p:sp>
      <p:pic>
        <p:nvPicPr>
          <p:cNvPr id="81922" name="Picture 2" descr="Пётр Иванович Дьяконо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0"/>
            <a:ext cx="2343785" cy="32839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23616" y="353568"/>
            <a:ext cx="49194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Конец XIX </a:t>
            </a:r>
            <a:r>
              <a:rPr lang="ru-RU" sz="2400" dirty="0"/>
              <a:t>века </a:t>
            </a:r>
            <a:endParaRPr lang="ru-RU" sz="2400" dirty="0" smtClean="0"/>
          </a:p>
          <a:p>
            <a:r>
              <a:rPr lang="ru-RU" sz="2400" b="1" dirty="0" smtClean="0"/>
              <a:t>профессор </a:t>
            </a:r>
            <a:r>
              <a:rPr lang="ru-RU" sz="2400" b="1" dirty="0"/>
              <a:t>Петр Иванович Дьяконов</a:t>
            </a:r>
            <a:r>
              <a:rPr lang="ru-RU" sz="2400" dirty="0" smtClean="0"/>
              <a:t>,</a:t>
            </a:r>
          </a:p>
          <a:p>
            <a:r>
              <a:rPr lang="ru-RU" sz="2400" dirty="0" smtClean="0"/>
              <a:t> </a:t>
            </a:r>
            <a:r>
              <a:rPr lang="ru-RU" sz="2400" dirty="0"/>
              <a:t>директор госпитальной хирургической клиники императорского Московского Университета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Нормотермия</a:t>
            </a:r>
            <a:endParaRPr lang="en-CA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ym typeface="Symbol" pitchFamily="18" charset="2"/>
              </a:rPr>
              <a:t>Гипотермия: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en-CA" smtClean="0">
                <a:sym typeface="Symbol" pitchFamily="18" charset="2"/>
              </a:rPr>
              <a:t> </a:t>
            </a:r>
            <a:r>
              <a:rPr lang="ru-RU" smtClean="0">
                <a:sym typeface="Symbol" pitchFamily="18" charset="2"/>
              </a:rPr>
              <a:t>раневая инфекция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en-CA" smtClean="0">
                <a:sym typeface="Symbol" pitchFamily="18" charset="2"/>
              </a:rPr>
              <a:t> </a:t>
            </a:r>
            <a:r>
              <a:rPr lang="ru-RU" smtClean="0">
                <a:sym typeface="Symbol" pitchFamily="18" charset="2"/>
              </a:rPr>
              <a:t>кровопотеря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en-CA" smtClean="0">
                <a:sym typeface="Symbol" pitchFamily="18" charset="2"/>
              </a:rPr>
              <a:t> </a:t>
            </a:r>
            <a:r>
              <a:rPr lang="ru-RU" smtClean="0">
                <a:sym typeface="Symbol" pitchFamily="18" charset="2"/>
              </a:rPr>
              <a:t>сердечный выброс</a:t>
            </a:r>
            <a:endParaRPr lang="en-CA" smtClean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/>
            <a:r>
              <a:rPr lang="ru-RU" smtClean="0">
                <a:sym typeface="Symbol" pitchFamily="18" charset="2"/>
              </a:rPr>
              <a:t>Мониторинг температуры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ru-RU" smtClean="0">
                <a:sym typeface="Symbol" pitchFamily="18" charset="2"/>
              </a:rPr>
              <a:t>Согревающие пациента устройства.</a:t>
            </a:r>
          </a:p>
          <a:p>
            <a:pPr eaLnBrk="1" hangingPunct="1"/>
            <a:r>
              <a:rPr lang="ru-RU" smtClean="0">
                <a:sym typeface="Symbol" pitchFamily="18" charset="2"/>
              </a:rPr>
              <a:t>Теплые инфузионные растворы.</a:t>
            </a:r>
            <a:endParaRPr lang="en-CA" smtClean="0">
              <a:sym typeface="Symbol" pitchFamily="18" charset="2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1851025" y="6491288"/>
            <a:ext cx="544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Wilmore DW.  Am J Surg.  183: 630, 2002</a:t>
            </a: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314575" y="6189663"/>
            <a:ext cx="4514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Fearon KC, et al.  Clin Nutr.  24: 466, 2005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Дозированность инфузии</a:t>
            </a:r>
            <a:endParaRPr lang="en-US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Передозировка инфузии</a:t>
            </a:r>
            <a:r>
              <a:rPr lang="en-CA" smtClean="0">
                <a:cs typeface="Arial" charset="0"/>
                <a:sym typeface="Symbol" pitchFamily="18" charset="2"/>
              </a:rPr>
              <a:t>→</a:t>
            </a:r>
          </a:p>
          <a:p>
            <a:pPr lvl="1" eaLnBrk="1" hangingPunct="1"/>
            <a:r>
              <a:rPr lang="en-CA" smtClean="0">
                <a:sym typeface="Symbol" pitchFamily="18" charset="2"/>
              </a:rPr>
              <a:t></a:t>
            </a:r>
            <a:r>
              <a:rPr lang="ru-RU" smtClean="0">
                <a:sym typeface="Symbol" pitchFamily="18" charset="2"/>
              </a:rPr>
              <a:t>кишечная непроходимость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en-CA" smtClean="0">
                <a:sym typeface="Symbol" pitchFamily="18" charset="2"/>
              </a:rPr>
              <a:t></a:t>
            </a:r>
            <a:r>
              <a:rPr lang="ru-RU" smtClean="0">
                <a:sym typeface="Symbol" pitchFamily="18" charset="2"/>
              </a:rPr>
              <a:t>длительность госпитализации</a:t>
            </a:r>
            <a:endParaRPr lang="en-US" smtClean="0"/>
          </a:p>
          <a:p>
            <a:pPr eaLnBrk="1" hangingPunct="1"/>
            <a:endParaRPr lang="en-US" smtClean="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2486025" y="6446838"/>
            <a:ext cx="417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Wind J, et al.  Br J Surg.  93: 800, 2006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933575" y="6189663"/>
            <a:ext cx="527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Soop M, et al.  Curr Opin Crit Care.  12: 166,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>
                <a:sym typeface="Symbol" pitchFamily="18" charset="2"/>
              </a:rPr>
              <a:t>Медикаменты</a:t>
            </a:r>
            <a:endParaRPr lang="en-CA" smtClean="0">
              <a:sym typeface="Symbol" pitchFamily="18" charset="2"/>
            </a:endParaRP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ym typeface="Symbol" pitchFamily="18" charset="2"/>
              </a:rPr>
              <a:t>Глюкокортикоиды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en-CA" smtClean="0">
                <a:sym typeface="Symbol" pitchFamily="18" charset="2"/>
              </a:rPr>
              <a:t></a:t>
            </a:r>
            <a:r>
              <a:rPr lang="ru-RU" smtClean="0">
                <a:sym typeface="Symbol" pitchFamily="18" charset="2"/>
              </a:rPr>
              <a:t> Тошнота, рвота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ru-RU" smtClean="0">
                <a:sym typeface="Symbol" pitchFamily="18" charset="2"/>
              </a:rPr>
              <a:t> </a:t>
            </a:r>
            <a:r>
              <a:rPr lang="en-CA" smtClean="0">
                <a:sym typeface="Symbol" pitchFamily="18" charset="2"/>
              </a:rPr>
              <a:t> </a:t>
            </a:r>
            <a:r>
              <a:rPr lang="ru-RU" smtClean="0">
                <a:sym typeface="Symbol" pitchFamily="18" charset="2"/>
              </a:rPr>
              <a:t>Воспаление, </a:t>
            </a:r>
            <a:r>
              <a:rPr lang="en-CA" smtClean="0">
                <a:sym typeface="Symbol" pitchFamily="18" charset="2"/>
              </a:rPr>
              <a:t></a:t>
            </a:r>
            <a:r>
              <a:rPr lang="ru-RU" smtClean="0">
                <a:sym typeface="Symbol" pitchFamily="18" charset="2"/>
              </a:rPr>
              <a:t>боль?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ru-RU" smtClean="0">
                <a:sym typeface="Symbol" pitchFamily="18" charset="2"/>
              </a:rPr>
              <a:t>Бета-блокаторы, статины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en-CA" smtClean="0">
                <a:sym typeface="Symbol" pitchFamily="18" charset="2"/>
              </a:rPr>
              <a:t></a:t>
            </a:r>
            <a:r>
              <a:rPr lang="ru-RU" smtClean="0">
                <a:sym typeface="Symbol" pitchFamily="18" charset="2"/>
              </a:rPr>
              <a:t>заболевания ССС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ru-RU" smtClean="0">
                <a:sym typeface="Symbol" pitchFamily="18" charset="2"/>
              </a:rPr>
              <a:t>Анаболические препараты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ru-RU" smtClean="0">
                <a:sym typeface="Symbol" pitchFamily="18" charset="2"/>
              </a:rPr>
              <a:t>Исследования незакончены</a:t>
            </a:r>
            <a:endParaRPr lang="en-CA" smtClean="0">
              <a:sym typeface="Symbol" pitchFamily="18" charset="2"/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587375" y="6446838"/>
            <a:ext cx="796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Sawyer F.  Fast Track Surgery, ACS Surgery: Principles &amp;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 eaLnBrk="1" hangingPunct="1"/>
            <a:r>
              <a:rPr lang="en-CA" smtClean="0"/>
              <a:t>Fast-Track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ru-RU" sz="4800" smtClean="0"/>
              <a:t> Что мы можем сделать после операции</a:t>
            </a:r>
            <a:r>
              <a:rPr lang="en-CA" sz="4800" smtClean="0"/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Постановка дренажей</a:t>
            </a:r>
            <a:endParaRPr lang="en-CA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  <a:sym typeface="Symbol" pitchFamily="18" charset="2"/>
              </a:rPr>
              <a:t> </a:t>
            </a:r>
            <a:r>
              <a:rPr lang="ru-RU" smtClean="0">
                <a:sym typeface="Symbol" pitchFamily="18" charset="2"/>
              </a:rPr>
              <a:t>Дренажи в рану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ru-RU" smtClean="0">
                <a:sym typeface="Symbol" pitchFamily="18" charset="2"/>
              </a:rPr>
              <a:t>Не использовать рутинно</a:t>
            </a:r>
            <a:r>
              <a:rPr lang="en-CA" smtClean="0">
                <a:sym typeface="Symbol" pitchFamily="18" charset="2"/>
              </a:rPr>
              <a:t> (</a:t>
            </a:r>
            <a:r>
              <a:rPr lang="ru-RU" smtClean="0">
                <a:sym typeface="Symbol" pitchFamily="18" charset="2"/>
              </a:rPr>
              <a:t>кроме мастэктомии</a:t>
            </a:r>
            <a:r>
              <a:rPr lang="en-CA" smtClean="0">
                <a:sym typeface="Symbol" pitchFamily="18" charset="2"/>
              </a:rPr>
              <a:t>)</a:t>
            </a:r>
          </a:p>
          <a:p>
            <a:pPr eaLnBrk="1" hangingPunct="1"/>
            <a:r>
              <a:rPr lang="ru-RU" smtClean="0">
                <a:sym typeface="Symbol" pitchFamily="18" charset="2"/>
              </a:rPr>
              <a:t>Назогастральные зонды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ru-RU" smtClean="0">
                <a:sym typeface="Symbol" pitchFamily="18" charset="2"/>
              </a:rPr>
              <a:t>Не использовать рутинно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ru-RU" smtClean="0">
                <a:sym typeface="Symbol" pitchFamily="18" charset="2"/>
              </a:rPr>
              <a:t>Катетер Фолея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ru-RU" smtClean="0">
                <a:sym typeface="Symbol" pitchFamily="18" charset="2"/>
              </a:rPr>
              <a:t>Не использовать рутинно</a:t>
            </a:r>
            <a:endParaRPr lang="en-CA" smtClean="0">
              <a:sym typeface="Symbol" pitchFamily="18" charset="2"/>
            </a:endParaRPr>
          </a:p>
          <a:p>
            <a:pPr lvl="1" eaLnBrk="1" hangingPunct="1"/>
            <a:r>
              <a:rPr lang="ru-RU" smtClean="0">
                <a:sym typeface="Symbol" pitchFamily="18" charset="2"/>
              </a:rPr>
              <a:t>Удаление</a:t>
            </a:r>
            <a:r>
              <a:rPr lang="en-CA" smtClean="0">
                <a:sym typeface="Symbol" pitchFamily="18" charset="2"/>
              </a:rPr>
              <a:t> </a:t>
            </a:r>
            <a:r>
              <a:rPr lang="ru-RU" smtClean="0">
                <a:sym typeface="Symbol" pitchFamily="18" charset="2"/>
              </a:rPr>
              <a:t> в течение </a:t>
            </a:r>
            <a:r>
              <a:rPr lang="en-CA" smtClean="0">
                <a:sym typeface="Symbol" pitchFamily="18" charset="2"/>
              </a:rPr>
              <a:t>24</a:t>
            </a:r>
            <a:r>
              <a:rPr lang="ru-RU" smtClean="0">
                <a:sym typeface="Symbol" pitchFamily="18" charset="2"/>
              </a:rPr>
              <a:t>ч</a:t>
            </a:r>
            <a:r>
              <a:rPr lang="en-CA" smtClean="0">
                <a:sym typeface="Symbol" pitchFamily="18" charset="2"/>
              </a:rPr>
              <a:t> (</a:t>
            </a:r>
            <a:r>
              <a:rPr lang="ru-RU" smtClean="0">
                <a:sym typeface="Symbol" pitchFamily="18" charset="2"/>
              </a:rPr>
              <a:t>даже при наличии эпидурального катетера</a:t>
            </a:r>
            <a:r>
              <a:rPr lang="en-CA" smtClean="0">
                <a:sym typeface="Symbol" pitchFamily="18" charset="2"/>
              </a:rPr>
              <a:t>)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1851025" y="6491288"/>
            <a:ext cx="544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Wilmore DW.  Am J Surg.  183: 630,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Ранняя активизация</a:t>
            </a:r>
            <a:endParaRPr lang="en-CA" smtClean="0"/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sym typeface="Symbol" pitchFamily="18" charset="2"/>
              </a:rPr>
              <a:t></a:t>
            </a:r>
            <a:r>
              <a:rPr lang="ru-RU" smtClean="0">
                <a:sym typeface="Symbol" pitchFamily="18" charset="2"/>
              </a:rPr>
              <a:t>мышечная усталость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en-CA" smtClean="0">
                <a:sym typeface="Symbol" pitchFamily="18" charset="2"/>
              </a:rPr>
              <a:t></a:t>
            </a:r>
            <a:r>
              <a:rPr lang="ru-RU" smtClean="0">
                <a:sym typeface="Symbol" pitchFamily="18" charset="2"/>
              </a:rPr>
              <a:t>тромбоэмболия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en-CA" smtClean="0">
                <a:sym typeface="Symbol" pitchFamily="18" charset="2"/>
              </a:rPr>
              <a:t> </a:t>
            </a:r>
            <a:r>
              <a:rPr lang="ru-RU" smtClean="0">
                <a:sym typeface="Symbol" pitchFamily="18" charset="2"/>
              </a:rPr>
              <a:t>функция дыхания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en-CA" smtClean="0">
                <a:sym typeface="Symbol" pitchFamily="18" charset="2"/>
              </a:rPr>
              <a:t></a:t>
            </a:r>
            <a:r>
              <a:rPr lang="ru-RU" smtClean="0">
                <a:sym typeface="Symbol" pitchFamily="18" charset="2"/>
              </a:rPr>
              <a:t>тканевая оксигенация</a:t>
            </a:r>
            <a:endParaRPr lang="en-CA" smtClean="0">
              <a:sym typeface="Symbol" pitchFamily="18" charset="2"/>
            </a:endParaRP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587375" y="6446838"/>
            <a:ext cx="796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Sawyer F.  Fast Track Surgery, ACS Surgery: Principles &amp;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Средства достижение ранней активизации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 smtClean="0"/>
              <a:t>Мультимодальный</a:t>
            </a:r>
            <a:r>
              <a:rPr lang="ru-RU" dirty="0" smtClean="0"/>
              <a:t> </a:t>
            </a:r>
            <a:r>
              <a:rPr lang="ru-RU" dirty="0" smtClean="0"/>
              <a:t>подход к лечению боли</a:t>
            </a:r>
          </a:p>
          <a:p>
            <a:r>
              <a:rPr lang="ru-RU" dirty="0" smtClean="0"/>
              <a:t>Снижение использования </a:t>
            </a:r>
            <a:r>
              <a:rPr lang="ru-RU" dirty="0" err="1" smtClean="0"/>
              <a:t>опиоидов</a:t>
            </a:r>
            <a:endParaRPr lang="ru-RU" dirty="0" smtClean="0"/>
          </a:p>
          <a:p>
            <a:r>
              <a:rPr lang="ru-RU" dirty="0" smtClean="0"/>
              <a:t>Низкие концентрации МА при использовании </a:t>
            </a:r>
            <a:r>
              <a:rPr lang="ru-RU" dirty="0" err="1" smtClean="0"/>
              <a:t>нероаксиальных</a:t>
            </a:r>
            <a:r>
              <a:rPr lang="ru-RU" dirty="0" smtClean="0"/>
              <a:t> методик</a:t>
            </a:r>
          </a:p>
          <a:p>
            <a:r>
              <a:rPr lang="ru-RU" dirty="0" smtClean="0"/>
              <a:t>Малые дозы морфина </a:t>
            </a:r>
            <a:r>
              <a:rPr lang="ru-RU" dirty="0" err="1" smtClean="0"/>
              <a:t>интратекально</a:t>
            </a:r>
            <a:endParaRPr lang="ru-RU" dirty="0" smtClean="0"/>
          </a:p>
          <a:p>
            <a:r>
              <a:rPr lang="ru-RU" dirty="0" smtClean="0"/>
              <a:t>Широкое использование периферических регионарных методик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algn="ctr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  <a:tab pos="5253198" algn="l"/>
                <a:tab pos="5909847" algn="l"/>
                <a:tab pos="6566497" algn="l"/>
                <a:tab pos="7223147" algn="l"/>
                <a:tab pos="7879796" algn="l"/>
              </a:tabLst>
            </a:pPr>
            <a:r>
              <a:rPr lang="en-GB" sz="15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Multimodal approach to pain management.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7040" y="979303"/>
            <a:ext cx="6295680" cy="489363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427041" y="5972307"/>
            <a:ext cx="3918240" cy="30963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</a:tabLst>
            </a:pPr>
            <a:r>
              <a:rPr lang="en-GB" sz="1100" b="1" dirty="0" err="1">
                <a:solidFill>
                  <a:srgbClr val="000000"/>
                </a:solidFill>
                <a:ea typeface="msgothic" charset="0"/>
                <a:cs typeface="msgothic" charset="0"/>
              </a:rPr>
              <a:t>Chandrakantan</a:t>
            </a:r>
            <a:r>
              <a:rPr lang="en-GB" sz="11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 A , and Glass P S A Br. J. </a:t>
            </a:r>
            <a:r>
              <a:rPr lang="en-GB" sz="1100" b="1" dirty="0" err="1">
                <a:solidFill>
                  <a:srgbClr val="000000"/>
                </a:solidFill>
                <a:ea typeface="msgothic" charset="0"/>
                <a:cs typeface="msgothic" charset="0"/>
              </a:rPr>
              <a:t>Anaesth</a:t>
            </a:r>
            <a:r>
              <a:rPr lang="en-GB" sz="1100" b="1" dirty="0">
                <a:solidFill>
                  <a:srgbClr val="000000"/>
                </a:solidFill>
                <a:ea typeface="msgothic" charset="0"/>
                <a:cs typeface="msgothic" charset="0"/>
              </a:rPr>
              <a:t>. 2011;107:i27-i40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/>
          <a:lstStyle/>
          <a:p>
            <a:pPr marL="77761" indent="-77761">
              <a:tabLst>
                <a:tab pos="656650" algn="l"/>
                <a:tab pos="1313299" algn="l"/>
                <a:tab pos="1969949" algn="l"/>
                <a:tab pos="2626599" algn="l"/>
                <a:tab pos="3283248" algn="l"/>
                <a:tab pos="3939898" algn="l"/>
                <a:tab pos="4596548" algn="l"/>
              </a:tabLst>
            </a:pPr>
            <a:r>
              <a:rPr lang="en-GB" sz="900" dirty="0">
                <a:solidFill>
                  <a:srgbClr val="000000"/>
                </a:solidFill>
                <a:ea typeface="msgothic" charset="0"/>
                <a:cs typeface="msgothic" charset="0"/>
              </a:rPr>
              <a:t>© The Author [2011]. Published by Oxford University Press on behalf of the British Journal of Anaesthesia. All rights reserved. For Permissions, please email: journals.permissions@oup.com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Периферические регионарные методики</a:t>
            </a:r>
            <a:endParaRPr lang="ru-RU" dirty="0"/>
          </a:p>
        </p:txBody>
      </p:sp>
      <p:pic>
        <p:nvPicPr>
          <p:cNvPr id="4" name="Picture 2" descr="C:\Documents and Settings\Admin\Рабочий стол\гинекология\DSC011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9" y="1344168"/>
            <a:ext cx="4807037" cy="3605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6100" y="3429000"/>
            <a:ext cx="431958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Периферические регионарные методики</a:t>
            </a:r>
            <a:endParaRPr lang="ru-RU" dirty="0"/>
          </a:p>
        </p:txBody>
      </p:sp>
      <p:pic>
        <p:nvPicPr>
          <p:cNvPr id="4" name="Picture 4" descr="imag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09814"/>
            <a:ext cx="4625528" cy="327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" descr="0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12235" y="3525647"/>
            <a:ext cx="50800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247650" y="0"/>
            <a:ext cx="5410200" cy="1341438"/>
          </a:xfrm>
        </p:spPr>
        <p:txBody>
          <a:bodyPr/>
          <a:lstStyle/>
          <a:p>
            <a:pPr eaLnBrk="1" hangingPunct="1"/>
            <a:r>
              <a:rPr lang="ru-RU" sz="2400" smtClean="0">
                <a:solidFill>
                  <a:schemeClr val="tx1"/>
                </a:solidFill>
              </a:rPr>
              <a:t>Ричард  Эшер</a:t>
            </a:r>
            <a:br>
              <a:rPr lang="ru-RU" sz="2400" smtClean="0">
                <a:solidFill>
                  <a:schemeClr val="tx1"/>
                </a:solidFill>
              </a:rPr>
            </a:br>
            <a:r>
              <a:rPr lang="ru-RU" sz="2400" b="0" i="1" smtClean="0">
                <a:solidFill>
                  <a:schemeClr val="tx1"/>
                </a:solidFill>
              </a:rPr>
              <a:t>British Medical Journal , 1947</a:t>
            </a:r>
            <a:endParaRPr lang="ru-RU" sz="2400" smtClean="0">
              <a:solidFill>
                <a:schemeClr val="bg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2500" y="1773238"/>
            <a:ext cx="5651500" cy="5084762"/>
          </a:xfrm>
        </p:spPr>
        <p:txBody>
          <a:bodyPr>
            <a:no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endParaRPr lang="ru-RU" sz="2700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" pitchFamily="2" charset="2"/>
              <a:buNone/>
              <a:defRPr/>
            </a:pPr>
            <a:r>
              <a:rPr lang="en-US" sz="2700" dirty="0" smtClean="0"/>
              <a:t>Teach us to live that we may</a:t>
            </a:r>
            <a:r>
              <a:rPr lang="ru-RU" sz="2700" dirty="0" smtClean="0"/>
              <a:t> </a:t>
            </a:r>
            <a:r>
              <a:rPr lang="en-US" sz="2700" dirty="0" smtClean="0"/>
              <a:t>dread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700" dirty="0" smtClean="0"/>
              <a:t>Unnecessary time in bed.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700" dirty="0" smtClean="0"/>
              <a:t>Get people up and we may save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n-US" sz="2700" dirty="0" smtClean="0"/>
              <a:t>Our patients from an early</a:t>
            </a:r>
            <a:r>
              <a:rPr lang="ru-RU" sz="2700" dirty="0" smtClean="0"/>
              <a:t> </a:t>
            </a:r>
            <a:r>
              <a:rPr lang="en-US" sz="2700" dirty="0" smtClean="0"/>
              <a:t>grave.</a:t>
            </a:r>
            <a:r>
              <a:rPr lang="ru-RU" sz="2700" dirty="0" smtClean="0"/>
              <a:t> 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Учись бояться лишний раз в постели провести хоть час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Буди людей, не дай лежать -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Поможешь пациентам нашим 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700" dirty="0" smtClean="0">
                <a:solidFill>
                  <a:schemeClr val="accent2">
                    <a:lumMod val="75000"/>
                  </a:schemeClr>
                </a:solidFill>
              </a:rPr>
              <a:t> Ты ранней смерти избежать</a:t>
            </a:r>
            <a:endParaRPr lang="ru-RU" sz="27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4" name="Picture 2" descr="File:Richard Asher for Wikiped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28775"/>
            <a:ext cx="3313113" cy="481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6" descr="http://img-fotki.yandex.ru/get/6436/89830365.1f/0_8508f_1a341f0a_or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50" y="0"/>
            <a:ext cx="2860675" cy="215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Периферические регионарные методики</a:t>
            </a:r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0688" y="1379601"/>
            <a:ext cx="4968891" cy="3314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Local Settings\Temporary Internet Files\Content.Word\SaudiJAnaesh_2013_7_4_432_121079_u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84448" y="3266212"/>
            <a:ext cx="5340096" cy="3378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title"/>
          </p:nvPr>
        </p:nvSpPr>
        <p:spPr>
          <a:xfrm>
            <a:off x="392113" y="173038"/>
            <a:ext cx="7543800" cy="1295400"/>
          </a:xfrm>
        </p:spPr>
        <p:txBody>
          <a:bodyPr/>
          <a:lstStyle/>
          <a:p>
            <a:pPr algn="ctr" eaLnBrk="1" hangingPunct="1"/>
            <a:r>
              <a:rPr lang="ru-RU" dirty="0" smtClean="0"/>
              <a:t>Раннее кормление </a:t>
            </a:r>
            <a:endParaRPr lang="en-CA" dirty="0" smtClean="0"/>
          </a:p>
        </p:txBody>
      </p:sp>
      <p:sp>
        <p:nvSpPr>
          <p:cNvPr id="27651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smtClean="0">
                <a:sym typeface="Symbol" pitchFamily="18" charset="2"/>
              </a:rPr>
              <a:t> </a:t>
            </a:r>
            <a:r>
              <a:rPr lang="ru-RU" smtClean="0">
                <a:sym typeface="Symbol" pitchFamily="18" charset="2"/>
              </a:rPr>
              <a:t>инфекции</a:t>
            </a:r>
            <a:r>
              <a:rPr lang="en-CA" smtClean="0">
                <a:sym typeface="Symbol" pitchFamily="18" charset="2"/>
              </a:rPr>
              <a:t>, </a:t>
            </a:r>
            <a:r>
              <a:rPr lang="ru-RU" smtClean="0">
                <a:sym typeface="Symbol" pitchFamily="18" charset="2"/>
              </a:rPr>
              <a:t>проницаемость кишечника</a:t>
            </a:r>
            <a:endParaRPr lang="en-CA" smtClean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/>
            <a:r>
              <a:rPr lang="en-CA" smtClean="0">
                <a:sym typeface="Symbol" pitchFamily="18" charset="2"/>
              </a:rPr>
              <a:t></a:t>
            </a:r>
            <a:r>
              <a:rPr lang="ru-RU" smtClean="0">
                <a:sym typeface="Symbol" pitchFamily="18" charset="2"/>
              </a:rPr>
              <a:t>время госпитализации.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en-CA" smtClean="0">
                <a:sym typeface="Symbol" pitchFamily="18" charset="2"/>
              </a:rPr>
              <a:t> </a:t>
            </a:r>
            <a:r>
              <a:rPr lang="ru-RU" smtClean="0">
                <a:sym typeface="Symbol" pitchFamily="18" charset="2"/>
              </a:rPr>
              <a:t>катаболизм.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ru-RU" smtClean="0">
                <a:sym typeface="Symbol" pitchFamily="18" charset="2"/>
              </a:rPr>
              <a:t>Не</a:t>
            </a:r>
            <a:r>
              <a:rPr lang="en-CA" smtClean="0">
                <a:sym typeface="Symbol" pitchFamily="18" charset="2"/>
              </a:rPr>
              <a:t> </a:t>
            </a:r>
            <a:r>
              <a:rPr lang="ru-RU" smtClean="0">
                <a:sym typeface="Symbol" pitchFamily="18" charset="2"/>
              </a:rPr>
              <a:t>повышает вероятность</a:t>
            </a:r>
            <a:r>
              <a:rPr lang="en-CA" smtClean="0">
                <a:sym typeface="Symbol" pitchFamily="18" charset="2"/>
              </a:rPr>
              <a:t> </a:t>
            </a:r>
            <a:r>
              <a:rPr lang="ru-RU" smtClean="0">
                <a:sym typeface="Symbol" pitchFamily="18" charset="2"/>
              </a:rPr>
              <a:t>расхождения швов.</a:t>
            </a:r>
            <a:endParaRPr lang="en-CA" smtClean="0">
              <a:sym typeface="Symbol" pitchFamily="18" charset="2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1851025" y="6491288"/>
            <a:ext cx="544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Wilmore DW.  Am J Surg.  183: 630, 2002</a:t>
            </a:r>
          </a:p>
        </p:txBody>
      </p:sp>
      <p:sp>
        <p:nvSpPr>
          <p:cNvPr id="27653" name="Text Box 6"/>
          <p:cNvSpPr txBox="1">
            <a:spLocks noChangeArrowheads="1"/>
          </p:cNvSpPr>
          <p:nvPr/>
        </p:nvSpPr>
        <p:spPr bwMode="auto">
          <a:xfrm>
            <a:off x="1933575" y="6189663"/>
            <a:ext cx="527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Soop M, et al.  Curr Opin Crit Care.  12: 166,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Раннее кормление </a:t>
            </a:r>
            <a:endParaRPr lang="en-CA" smtClean="0"/>
          </a:p>
        </p:txBody>
      </p:sp>
      <p:sp>
        <p:nvSpPr>
          <p:cNvPr id="28675" name="Rectangle 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ym typeface="Symbol" pitchFamily="18" charset="2"/>
              </a:rPr>
              <a:t>Начало приема светлых прозрачных жидкостей через 2 ч после операции.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ru-RU" smtClean="0">
                <a:sym typeface="Symbol" pitchFamily="18" charset="2"/>
              </a:rPr>
              <a:t>Цель:</a:t>
            </a:r>
            <a:r>
              <a:rPr lang="en-CA" smtClean="0">
                <a:sym typeface="Symbol" pitchFamily="18" charset="2"/>
              </a:rPr>
              <a:t> &gt; 800mL </a:t>
            </a:r>
            <a:r>
              <a:rPr lang="ru-RU" smtClean="0">
                <a:sym typeface="Symbol" pitchFamily="18" charset="2"/>
              </a:rPr>
              <a:t>жидкости в день операции.</a:t>
            </a:r>
            <a:endParaRPr lang="en-CA" smtClean="0">
              <a:sym typeface="Symbol" pitchFamily="18" charset="2"/>
            </a:endParaRPr>
          </a:p>
          <a:p>
            <a:pPr eaLnBrk="1" hangingPunct="1"/>
            <a:r>
              <a:rPr lang="ru-RU" smtClean="0">
                <a:sym typeface="Symbol" pitchFamily="18" charset="2"/>
              </a:rPr>
              <a:t>Прием твердой пищи через 4 часа.</a:t>
            </a:r>
          </a:p>
          <a:p>
            <a:pPr eaLnBrk="1" hangingPunct="1"/>
            <a:r>
              <a:rPr lang="ru-RU" smtClean="0">
                <a:sym typeface="Symbol" pitchFamily="18" charset="2"/>
              </a:rPr>
              <a:t>Ограничение внутривенной инфузии с учетом энтерального потребления.</a:t>
            </a:r>
            <a:endParaRPr lang="en-CA" smtClean="0">
              <a:sym typeface="Symbol" pitchFamily="18" charset="2"/>
            </a:endParaRPr>
          </a:p>
        </p:txBody>
      </p:sp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1851025" y="6491288"/>
            <a:ext cx="544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Wilmore DW.  Am J Surg.  183: 630, 2002</a:t>
            </a:r>
          </a:p>
        </p:txBody>
      </p:sp>
      <p:sp>
        <p:nvSpPr>
          <p:cNvPr id="28677" name="Text Box 5"/>
          <p:cNvSpPr txBox="1">
            <a:spLocks noChangeArrowheads="1"/>
          </p:cNvSpPr>
          <p:nvPr/>
        </p:nvSpPr>
        <p:spPr bwMode="auto">
          <a:xfrm>
            <a:off x="1933575" y="6189663"/>
            <a:ext cx="527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Soop M, et al.  Curr Opin Crit Care.  12: 166,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Что мешает раннему кормлению пациентов?</a:t>
            </a:r>
            <a:endParaRPr lang="ru-RU" dirty="0"/>
          </a:p>
        </p:txBody>
      </p:sp>
      <p:sp>
        <p:nvSpPr>
          <p:cNvPr id="53250" name="AutoShape 2" descr="data:image/jpeg;base64,/9j/4AAQSkZJRgABAQAAAQABAAD/2wCEAAkGBxQSEhUSExQWFRUXFRUYGBUYFxcXFRccGBcXFxQVFxUYHCggGBolHBUUIjEhJSkrLi4uFx8zODMsNygtLiwBCgoKDg0OGxAQGiwkHCQsLCwsLCwsLC0sLCwsLCwsLCwsLCwsLCwsLCwsLCwsLCwsLCwsLCwsLCwsLCwsLCwsLP/AABEIAJ4BQAMBIgACEQEDEQH/xAAcAAABBQEBAQAAAAAAAAAAAAADAgQFBgcBAAj/xABAEAABAwEFBQYDBwMDBAMBAAABAAIRAwQFEiExBkFRYXETIoGRobEywfAHQlJiktHhI3KCFDNTFUOy8TRjwhf/xAAZAQACAwEAAAAAAAAAAAAAAAABAgADBAX/xAAsEQACAgEEAQIGAQUBAAAAAAAAAQIRAwQSITFBIlEFEzJhcYGRI0KhsdEU/9oADAMBAAIRAxEAPwCbdmco0Hkh2g5N8V14010H/terNyb4qpdm1gWpYCQ1KaE9ii07B7oynM/+kyT1gOEbsyg+iHHZNI5hAGqcPb3Xa7kENKkXwBoUwZKg7Z312tcUGfBS+KN79/lp5q5XvbOwoVKv4Wkjro31KyGwOkuccyTPmVs08LdlM34B2t39Q/2hBaMRj83oQiW/JzT1B+SHSMP/AMSFuiUPsVU0f0y8/wCUCe6OaNqXAfhMeYSKowwToG+6d+4otjuPmuVGmZGvv/KRTacAd1J9V0POEHp6o3a5IeY4O5KybJW7sqo3xnHEaOb5KuvZ5qQuazVatZlOiwvqE5NESeOZIAHNZ9XhWXDKL/Q+OW2SZe9t9pDZ2ijRMvewOD9cDDMT+fh0lZi2iXElx1zPHqpW/azzXLKjSx7A1jmOGYLciMlHuJCo0ekhjxq1z5/I+bK5SEwBk3xKIzLRDOWXBenUaiQPNb+EUi5g8zv/AGSKwwlo5pbxm2OKTafjYOqWfX8AQquYaeeX15JLDlO85Dkh2g4n4dw+iic/oBI+Wwot+w1dzGvDILe0YXzrAaS146OHkStJDwYcDIIkeIn5rK9kZd2lNj8D+49rokd3E1wI6P13QCtIsdVsASMh11E8M4OIeC5meNTNUH6QRdkgVCi1AgvalIAc5JacwiFiRHooEXWOZz/lBru06IlQ65enshVRMRuCWKdkb4AyuAohs7sOItOEmA6DhJ4TokmknoAgpzSOXig9mEZpAEc+SDXBLCNIzjgUMOS21Bv4ckkR9QikwNjo36zifJeN9sORxfpCj8T/AMFPySg6p+Gn5IbUNvY8/wCsM/N5BdF7s4P8gmodU4Uv0pWKrwp/pR2om9jv/rLJmH+iV/10cH+iaB1X/wCv9KWHVeNP9AU2oG5jk34Duf6Lwvlv4H+YQAav4mfoCRa7TUpsdUc9uFok9weA8Sioolshdt75FSj2LQQT3nSdwBwjzM+Col1HOOQ90/tF4uq1HPfq45qIxupVCBp8luhHakVyfI6vYgjDlKYMqT10Q64JMnOd6Sw94eqscmpIrHVlf/UHQhevDcOJQ6bu+Dz+SLas3jzVnhoULVbDCOSC0dwjkPROnCcuSb0eHP3yVjXIELZBHr+4T+5rxfZ6orU8JcARDhiaQREOH1oFHWY5EHcURuRKFJrkgu9bS+tW7aoZc5wLjpOg06ADwSaonD1Xn6CeI90snIlRRSBYCmMT3HdMfuvMHecF2xjKeJJXjk8HiglwmFnnjvNC5W/3GcpPkJS6w7zUC0u7xP5HfIJMnX7QUdsjJl5Rhmh2dpLQN2p+SPkNFIL0og7uO8RZ67ajmlzRIc0GCQdYPHQ+CujdoaVctZZy9j8yWvAAwgbnAwTIHmVnBcj3fUiqx24OH8+krLlxKT3eSyMmlRorjW/GPMIbu1/GPMJL7IzgkGzM4BZRzp7T/kH6gi2Wy1HnOoI5EJubMz8IUxdV0PdDg3C3i7IHoN6SclFcsaEXJ8Da13a9onGfrmpLZTZd1pdjq1IpNIloPff+X8o5+Sk613SIxaqNtVnrMg0qjmOAjExxactAYyd48VnWoj7l8tPNLo0mtRbg7INGDDGGO7h4Qsy2h2Sq0nk0sb6R0gFzm/lMDMc/NJpfaHbbP3KzadYDRzgWP8S0wfJXDZrbizWwimQaNU/ddm139lQa9DBVsZmZprgzGtQLDD34TwdLT5ESkBrf+ULb7TY6dVsOayo38wDh6qu27YSzuzZNM8u839JHsVYpIBmYDf8Ak90oNZ/yehVmt2xdemRgYKoO9kCOodp5lRluuupQ/wB2mWdcJHSWkhNaIFSgUkLoS0Wi2lKSAlI0QIEoJAS2ogFgqpbYXxTIFAVG5GXwZzGjfcq1uEgjSQc+GWqx60lgJAJJ46q7DFN2/AsnQ7da6X1qmlqIeSQeibBgdu8v2XuyWlTfsVO2cdIBGk/WSC5paRKW7EOiG4SqpzT/ACQIw59CE7rCYPgmtL73VOqbpyWnG7QrHAOiA0ZuHii0uC45velXCgwYf/cEtwSbU3Q8CnFksz6pwU2Oe46NY0uceOQEoWlZAbxl5e65VOTvrVeqyAQQQRuORBGoI3FeLcjKNkEtyZ9cUo5xyKHXMABEboh9iHLQcxyTJ78RPgPVFtL4TWkRv4+yzZp+raMuiQaCc5gJNStlhb4leknKIH1uXWsPCOpA9la+VwAEympC7LNiqNaN7gD8/RNS3dPl+6lNmXRXAj7ro8tfdUyqMWMuWXFz0kuSJUxcd19p/UdGEHIcSOPJc6c1GNs044OcqQ+uC6RAqPEnVrTu4GOKnXA6qMZewDowmAYnLLw1UuXgifrkuTklKbtnVgoQjURrUKhL4vJrGxOafXrasIIAz05KhW6s58kmRv8A3HFPix3yyrPmpUiMtL3F/eOsmeOaLZzGYkFeq0w4Zu0SaHrJ/dbaOdfJc7p2orsjCc94OjtdRpwWj3DfQrUmvMB2cjdPEctFgdG2FpnTNXjZ++wQGg6kfypbCkma4xwK6+zNO4dSAfdROz9Uvz3bv2U45OitmLAroKFKWCrSwI0pYQmlKBRIGBSgUEFLBUARG1d5GlRwtyfUloP4Wx33dYMDqqFSsrZ0Vt25Pdo/3PE+AI9iqux4y4LRiaUbBVssdw7MGuA5x7On0zcOIHDmrJS2WoAZUWu/M7MnzKkLmALcUiJwhvT5KWMacvRcDNrcuR90vY60MGOC65KTeuwbHNLmf04zgafpKz2+LofQd3s2kwHDluPArdKNpD3mkfjDZjiDvVN2mu3Oow6OacPImZTYdVNNKTtGbNgi1cVyZfTEEowdBQCIOaUHLv4cnBzGh/TfKW5M6bkQArX8wXaGqiQVNbGX8+w1XVabQ/Ex1NzHEtlpgmHAS0yApX7PLmZXNSrVaHsZDQ0/CXETJG+BHmr0bLRpNhjGNGQkNA16Ll6v4lCE3DbZsw6NzjuboyS+7a60Va1oc0B1RxcQ34RlEAdAhtumrUZipsLwM8iCf0gyfJajeNgpBpyAdOoUTUoFg1IkES04XAHWCOKpXxW+Ixr9heja8mZPolrsJBa4GC0ggjkQcwnRA0zVxuan3Cyr33Me5mI5kgfCZPIjyTmrddF2RY3wEHzCtj8TjF04sT/ytq0zNbQ0uMASl2elhzMTu5Kbv66zQcIMsOh39CojetmPZk/qJ3ZRKLi6Z1IqA7gT7JbHQUSrQjvNy4ge6vlbXAgFjoUlcb4rM6n1BHzTGq0TIRbteRVZ/c33hZsnHBYi90KTnuDWiSdArldljFnoHGZJdnGg5A/NN7quvsW4oxOOpGo5DgpYPbUZh1HlnwhcHUZ9/pXR18Gn2Lc+/wDRHs7GoCaZY5/AOBPCSJlOKMjrw4IjLupszbTaw7yBn5hHrgDMb5zWe+C3yQ98sEe54yqu5rCCDGWbuGegy3q0XrQxb8t8a+ShBdQfA0Dnbtd/8+a04p1G2Zc0G5Uiu13iJBymCOu8JnUO/p4yCPmr5YrFRxVKdOixzKQ71SoC8vdoWiTlHFVTa2wto1GYMmPaHBuuE7wOWkdVZizKTooy4HCO4hq4n09s08ui0FrxB4ee8pk58iRwPt/BUxshdRtNqp0Wc3OP4QMyT0yWijNfJtWxrD2OI6fWQU9EodnotY1rGiGtEAfM805a2ESPkw9KBQ5SgVaWBAUoIYKWCoQXKVKHun5fIL1N+LQH9J+YQc4rthUJPwIt1hp124KrcQmRxaeIO4rN7fYnUqr6R+64ieI+6fEQtP01+ah7+uMWqHtcGPaIlwd3hubAEyCcp4lGOaC8h+TN+Duxd7NqMFN5GIR1yyPyKvTSCA6ZgwekQsgGzdppuxMcyZ3OI036KTdfdvYwtNNrvzBwnLxzXKyYLk9nRrhlaVTTLLtLbxZ7VQtAPdBwPj8LsvTXwSds6bxQdXGcDEOh3/PwTW22ZrmRV72Jokg5GRmWlSuz9J1psBpOkljXUzPCMiZ5R5KrbtfPaZZe60umjFHJCJUYQSDqCQfBJhdeLOQdaU7pVJTQBSNw3ebRXp0R990HkBm4+ABV8c2xc9BUbdI1nZGxChZKbRm9w7R45uzAPQYR4JxWtLaldlM5BgNR4yzw5MH6iD/ipCxvYwVHRGGGgdBJ9ws2qXgXWuq8gw6QNfhadeX8rgvdllKfl8nYlJY4qJYr1todXp02nV2J3QbvE+yHfd406epGQ038gBvVMffeGq57BiGgz1A5+aia9odVeaj9SfoDkt2HQzbW7gx5NSuaLfdtryJOriXHqd3hkPBPxXVKoWwsUnZb3acp8EmfS5Mb569xYZU0PNo6uKkQdQQQqkpu9bTiaVBF0Ld8OlUGn7lGfmVix0ThtTukFNe1PReDlv8AmpdFNBJUpcliLnYz8LTlzP7BMrBZTVdhGmpPAK1UmBrQ0CAMgFmyT8DxRYLka+s4kvcMI1DnDpkDHorTYWBhkkknMkqn3AaxxCjA0nFpyU9Z6NsxTUNLDOeEOxEdNFxc8Ups6+nm9iJ99cHIJpaHEwOC9gwgkaptiM6qkt4DOA09FG3vUFNjqkZMzA0nMCPGU/HHchWSzNfU7R4DsJ7oOgLd5GhPeMI+AdjW7qJFAw4kVnl5n7rSZd9cVQNorz7es5wPcYcDOg4Kyba7RRNClMnJz/8A8jiqCCI+oWrTY/7mY9XmVbF+w0/XjmVt/wBlez3+ms3bVBFW0AOz1bT1pt5EziPUcFnP2bbM/wCstIdUE0aUPqcHQe5T8SM+QPFb9SC2GAWxqIAuNRAEAvgwUFKBQwi0QCczCsbpWy2Kt0hzY6GI56e6km2Zo3Idmexo6fXBGfXBWOc3JnShihCH3EFinqjmWOi3F3qjmgmMiSePAblCNP1mqbtZelWpaHte84RADQSBAAjLjmsOrxPIkvHkDdssV5XkJxOwQY0mZO7T1TS33mMLMWhBwnPx3Kovqc0gunf6psctkdqFat8FndXxEgOBAa3SN8680wtNOUGwPgHwTlz53BXwlasrn3RC299UMa1jj3CS0Ddi1HTkjXXtrarI891glhY5pbqDo/X4hnHUqRFlq1P9trnTkMIyJOgkZK3M+x+m+mDVrvbWIE4Q0sbxbBzd1kKxzivqM0rXTMivK7g2H082EAxqRz5hMG0iZMGBEmMhOQk7lqH/APNbVReWBzarBm1wkSJzBBBwz4haZcWydns9k/0ppscHj+tIntHEd6d8DQDcAEVqEitwvk+b7tup9YnDADYlzsh0HEqYue8Rdlc1G4a1UMc3CQezZjiSTMl0DTdOa1S/NkrHZm42zRZkSxuI4o1IJJhxy8lRb32Ss7g11nfUBc6XOqZtLSDm2BJdiGcmM08tTjr1PgthpsklcFZNUb6cbpdaqrm4n1H5ARJAwtHp6FUS7toH0qrqhAdIAicOQMgA5wFM2u4nOoCz061SoWnEykcIYXGZidDmdTCqdWxVG/EwjnqPMSm0MsTuUf8AgdWskGozE2qtje98AYi4wNBMmBySGHJIOiW0QI3rrwfJiOOKbP1TgjJNyqdS+kRCxaHaSlU80KEunkVmxtRYwUtXmsnIJZK4ArptIBarvsnZMDd/3jxKcynVwXHabRTa4UnDdidDAeYnM+Cm6exVfe+mOUlx8gFQyxUH2PspDS4/eOXhl+6sz6wGWvNQ9O7a1mpCYeAYlsjXSQ4D0RqJIjF8RzjcOXMrk5otTdnVxTi4JRHNet3eKbWVxdqMuKcfFADXQN+QHUkletFqDRhkcco9UiGG1ttAAhRRtBEhpInWEm22rEU3YCQmBZBXxYsTic8/JQ1iux9Ws2jTGJ7jAHuTyCtV4uAB91dfss2Z7Km621R/Uqf7YP3Wcf8AL2WzBJtHPzxSkWfZS4WWKztoN1+Ko7e5x18sh4KephDpNR2hXlIoJQKQ5KCgp843xbnUQ0gZEkE8Msk4uW9aZBL3jM/eIbHmjkAiCJB1BzCgL5uNoaX08uLNQZP3eHRTJBvyX457HZdW26jGTm/rali30h99o/yb+6x+pZuGR4FS2yd9mw1jV7FlaWlha/IgEg4mOA7rstVTsXuXPVN9o1az2tp+Ek/2gOVG2w/+SXfia3zAg+y0zZ/bey2loayoab/wVCf/AC/dQH2n3NUqGlXYwuGEtOEF2+QZbMjMqvIriGOW2ZuXLuJEqWVzdQR1aR7hEs93VXmGU3u6NP7LPtLVIc0bSGgCD5fNXnY+6mODq74cxrmtzbPeLQ4gYsgBiAxRJIMQq9Y7M2jTDqpp4p0jtH+MGB4wrlcNntApFzIax3/aq0xgeDnODFMcwQr8UGkU5JW+wp21stJ8NpvJa6MWEGQD90kzHBese37cT31WPz+EAtwtA3QYM8Som1XKx0/0nUzxY8PZ4NfDgOWIpg7ZSo49xzf8pZ55RHis+aGSXY0Plq7Rb27a0aj6ZZi+IB2WgJgk8h8lPWy+qTIkzInuwctxmVVWbPU6djZSrYWVGvNSo9vecRjIwgjcW4U2r16PaYQDSZDWgj4RmZdA3xuWSTlD6XyPjjCXLTpewja3FbC3C4saMmtMQZ+IuHTLVVU3NaKYaDWYTOhJho5E65blbKVP+o0gktGWbYHUA9B5r14XKXHHVqPFPInDRd3QdN581VGeZtp01+DY1igk22v5IGps6Q0O7bvGc90GRlB4Qmu0F0NoUhUYXd0NBB04YhllmdNFNMqMBwjvAcTqOIKLXdTeQMbg0ZFrWl5I4ZA5psL1KknXH6SKssNPNNt8+/ZXLNsZXq2Z9prUxhDMbTOGq4AZlrQNIzh0SqHaaIY4gGRuO/PitovO32p9MUqNGoWERLgGyNIIn0yVJq7C1aryBjpvMk4wHNzPEEEeq72LV44PmX+TlPHKuiiVShQrXeuwtsoEzS7Ro+9SIePFvxDyVceyDhIgjUHIjqFd86OV2mitxa7ABqIxil7j2fr2t2GhSL4Il2TWN5ue4gDpM8lrGyv2UUaYFS1u7Z3/ABtltIdT8T/QckQUZvsrsZabeSaQDaYOdV8inP4WwCXO5AdYWt7I/ZrQsgFSsBXra4nNimz+xp1PN3orhZLCykwMptFNjRDWt7rR0ARYA1E8zJSttjKgbWico8NfNAr2FrzmATukZ+eqe9o0AngJUVXvmm0ghr435CBzyMpJTUexoxlLpEZa7grS7BV1OTHjLLOA8fMKGtFCqyoWGhUDgJdUI/ogHeKjcj09lYrXtRh/7YLd0nvcpCiztdVbPwlp4t08iJWTLLHN9s14lkh4RFWm8sIwhzSeAEDwCjauJ2bsuWie0C2pVbk0Pe4DIQ2SYGQ08Eu23NXNTAaLwARMCQQeYyKzqMvCNLnHyyK7AOc0Ad2CfLmnFSi4ltNjS5zsgAMype3WNzGg4CC3TLdvA8FHVG1DhdQk1SYpxrJ58NZ5Sok7pkbSTaGZuGrUqNY8Ma3tWNcC4S4AgvDQJnL3Ww4AIaMgBCrJutgeajZLhBkE5ubEBoOUZOE6qyWOrjaHj7wDukjQ8xK6UYKCpHLlNzdscNRmILUZiYDOO1XHOXt6HVKgpgwQrd8B8PdLlKlWtWiwrloszag0z4qLr2Z1PUYmq317GHZjI+h6hMqlIjJw/ZZJRlHsbhkNR7OpH3XDTOD4FWC59p7ZYzDXmoze06/sfEeKhrVdQdmzI+ib0rY+mcNQEj18Cl/BDXrp29s1rb2VaaTzlwIPFsmfInouXzdVvq03Ms9ajUoO1lxcXD8LoblukSJWYilTqiRB9CE+uu9rXZDNGoXNH3XE+QOqKmS2a5dVlaWtdXpsFZoAxCcOX4cQhnTJSNSzA8R6hUu5ftJo1YZamdm/TFp6xHnCulhqNqDFReHjgNf0lWJkTB1LsgS2XHhlPhOqcusOAOexpc4tGGAMQO8wSOSdUrQNHNw+38JT2ToMuP7JMmNTRNzIC12apUxMdTeHQBJY7C4RoHxkc0xdcbaVLE5ue8OaT6nIHmFbcMDUjxKb13bi4+JWZ6SPdjLLNKkyquc1rjho8xk/zEFcfa67nFxY1ge3AcdQxAmD2Y4yc9dFOmuxzxTdUhzjDc5knQIN4bPTqakb4DM/Mpo6ZCvJJ/U7KZdlls9e1hgqMAa2Y+GnUeHRgDjy14q6m6qrR3GiODC0D3UbRuBjTrgz3gGB4CJ5BFuq1PJLHUyQCYfGv7IZ9HDLW5vgMMjj0Fvq0W/Axtms/fdOJzg3A2IEHvCJzM56KrWm4Le9+M0sD8ROLtW4QCAAAJygg575V8a7kR5odRjN5A6kKS0sGki3FqZY22kiJo2Oo0DHUZO+HEj2lPOypVWupVGU6oO97AY4mSJQbXaabRk+nPN4Chm3i0E469P/AAD3eGgS4dHDFLdG7/IssznxItdio0KLW06Ra1rcgwAADpClWPy+oWeuvezj71Rx/K3D7lOaO3ApCGtcR+ctWtTkuyqUY+C94wgWm3sYcJkmJwgfPRRdyXq+0NFYlmFwya2DBnUkeyd2qwU6mbpB4tMFPLc16exI7b9Q0tV6ZZU+oc4AdBlmoa8n5DCMH5cWIe0xyT+27PuI7ld2RBGIAgEaGRBTao0sAFSCd7gIB/ZY8sclXI2YpY74IoWDe90nj/CHaqTQIIg8vdSznd0gBNbdSxM5hZkaGyu1mYHBzSQWkEHmM1LG8y9wqyWH4dSZOpnjqoy3UyJ9RwRLCJoAu0mfQLdpu6MefqyZpX01pzc4nXdE6eCA6/hTfia0FxyJ0Mb4KjaVmD4MxPJSNC5afxOMrbw+zKiwXVbxVOJohsxEQnV324stZofde3G3rv8AYppYAGwBkBmm962pra1nqAwRUIn8rtfZBoFl0CcNQWaoyQZg+KbWh6M85KPtb5UAYmF1DBSpVw9hAV5zQRBzSQV0FQhEvqBry05QSAd3KeBRKlBrxBEo9rseKSNd44ppRaWmB+k/WSxTg4sdMbf9BqTioGSJOGYMCNOOunJJoXkQcFZpaRlMQfEKYstok90w4btCE6tQpVxhrs6VWjvDrCH5DRGOs7agnJw+t6RZH1rOZoVXNj7pPd8lGVx2NUso1DUA/KWzlJyPxRxCkbLebX914wn0/hAFF0uX7UHthlrp4h+MZ/z7q9XVf1nrtx0K7AN7XEAj1WOVKAI3EeijKlmwHEx+B3IwipNAo3607T0KeT6jHf2mVFWrbOy/8Zd4LDq9vrnWt7fJM31XH4qzj4lPuYptNTbKgDiZZmAgyCQ2cswZQLX9pzhvot6uCxfCze5x8SuRSG4qWyGm2v7SJ1q0/wDFsqMrfaM7dVqH+1oCo3bMGjAu/wCs4NA8FOSWWevtxUdurO6uj2TN+09Z2lLzLioM213Jc/1DzxUoFks6+bSdAxv+P7obrZaTrWjpA+Sjv6h4rv8Apnn/ANqUQcO7Q/HXcf8AJI7Fn3nk+JSBYncQnFlu2T3j5I19yDi7bydZ3YqFR7DxaYnqND4rWNhtqKtppv7aC5haJAiQRvGk5blWKOy1lbBwucDoS53yU5YKTKIw02ho3xv68U9Bou7bTOh8FH3jBBnMefmoilb43o5tkokXAGi0MJaZyzE8CPVDqWiDl6j2TWpaR2paOQS69PvBx4aTl5LnZElNpG6LuCGN41pmQm13XgwtFMZHQT7SiW1u76Crz6Lu1MaSDyzWjTuuCjMi11MiIkeGSlLG6QJgpi14LQCc4En5p7YWYsuK2UZbJi76ep3BQO1jJNOqHZse2W8p1HPNTlZwpU8IOcaznwn64KmbSWN1SCCcnDLjmEQGvUHyAeIHqjk5IFFuFrRwy8kvFAlIEDan5KOrPRK9QuSRZzvUIYkClSkroVowsLoKSF0FQgtcfTB67jvXl1RpNckIq8KHZ4XAknPM7tNIXrHes5VB/kAYzn4hu01Ti9hIb1PyWj7N7NMoUmMIa5zxieY1OsDkBkFmlBbqLIvgz20XcypBIneD7EEe6Bbbs7pODtI3gxU6cHe60y+dm2YZaYI0y9FVmWeDBOnBLKNBSM+q1SQWhr8syCCFGw6dCtVtFjaQchoqjeNiAdkgmLJFbFmed3qlCxO5eqmOyXezTbhKIoWHn6IgsA4lSQpruBC2GiPbYm8EVtlbwHknmBdwoWAaNockQUk5axEFJQI0FJKFJOhTRqdlnejTIMOzRaTNehUk2wCJJKdUruYBOZ6o7WQmLNVlo5geyPj4pnQy004IrnSrQhi/mg2i8m083O8N/gFEXtehZ3WZHid3RVuoC50k58d6gGyz2G8sdRz9JOQ+uisVOS0E+o+aptyNzlXKiMtSudk7Zqx/SNrY3PIgKLbQPakcQCpeoQ7w+slDXsS2Hg6exTYZVIOVXEmKNA5cVZbvpdm3E/Xh/CgdmrSSCTnCl7RUykroowyA3rWk5ak5prfj8NDHqZZ/5Nk+SkLsswe7GdBuSb0pAsc2MoOXgmFLXcdt7Wz06k6g+hIPspB5yWP7EbXvs4bQqNxMLjhIOYnvHWOK1qnUxNB45+YSBFMoQEgtKNTfuRC2UA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3252" name="AutoShape 4" descr="data:image/jpeg;base64,/9j/4AAQSkZJRgABAQAAAQABAAD/2wCEAAkGBxQSEhUSExQWFRUXFRUYGBUYFxcXFRccGBcXFxQVFxUYHCggGBolHBUUIjEhJSkrLi4uFx8zODMsNygtLiwBCgoKDg0OGxAQGiwkHCQsLCwsLCwsLC0sLCwsLCwsLCwsLCwsLCwsLCwsLCwsLCwsLCwsLCwsLCwsLCwsLCwsLP/AABEIAJ4BQAMBIgACEQEDEQH/xAAcAAABBQEBAQAAAAAAAAAAAAADAgQFBgcBAAj/xABAEAABAwEFBQYDBwMDBAMBAAABAAIRAwQFEiExBkFRYXETIoGRobEywfAHQlJiktHhI3KCFDNTFUOy8TRjwhf/xAAZAQACAwEAAAAAAAAAAAAAAAABAgADBAX/xAAsEQACAgEEAQIGAQUBAAAAAAAAAQIRAwQSITFBIlEFEzJhcYGRI0KhsdEU/9oADAMBAAIRAxEAPwCbdmco0Hkh2g5N8V14010H/terNyb4qpdm1gWpYCQ1KaE9ii07B7oynM/+kyT1gOEbsyg+iHHZNI5hAGqcPb3Xa7kENKkXwBoUwZKg7Z312tcUGfBS+KN79/lp5q5XvbOwoVKv4Wkjro31KyGwOkuccyTPmVs08LdlM34B2t39Q/2hBaMRj83oQiW/JzT1B+SHSMP/AMSFuiUPsVU0f0y8/wCUCe6OaNqXAfhMeYSKowwToG+6d+4otjuPmuVGmZGvv/KRTacAd1J9V0POEHp6o3a5IeY4O5KybJW7sqo3xnHEaOb5KuvZ5qQuazVatZlOiwvqE5NESeOZIAHNZ9XhWXDKL/Q+OW2SZe9t9pDZ2ijRMvewOD9cDDMT+fh0lZi2iXElx1zPHqpW/azzXLKjSx7A1jmOGYLciMlHuJCo0ekhjxq1z5/I+bK5SEwBk3xKIzLRDOWXBenUaiQPNb+EUi5g8zv/AGSKwwlo5pbxm2OKTafjYOqWfX8AQquYaeeX15JLDlO85Dkh2g4n4dw+iic/oBI+Wwot+w1dzGvDILe0YXzrAaS146OHkStJDwYcDIIkeIn5rK9kZd2lNj8D+49rokd3E1wI6P13QCtIsdVsASMh11E8M4OIeC5meNTNUH6QRdkgVCi1AgvalIAc5JacwiFiRHooEXWOZz/lBru06IlQ65enshVRMRuCWKdkb4AyuAohs7sOItOEmA6DhJ4TokmknoAgpzSOXig9mEZpAEc+SDXBLCNIzjgUMOS21Bv4ckkR9QikwNjo36zifJeN9sORxfpCj8T/AMFPySg6p+Gn5IbUNvY8/wCsM/N5BdF7s4P8gmodU4Uv0pWKrwp/pR2om9jv/rLJmH+iV/10cH+iaB1X/wCv9KWHVeNP9AU2oG5jk34Duf6Lwvlv4H+YQAav4mfoCRa7TUpsdUc9uFok9weA8Sioolshdt75FSj2LQQT3nSdwBwjzM+Col1HOOQ90/tF4uq1HPfq45qIxupVCBp8luhHakVyfI6vYgjDlKYMqT10Q64JMnOd6Sw94eqscmpIrHVlf/UHQhevDcOJQ6bu+Dz+SLas3jzVnhoULVbDCOSC0dwjkPROnCcuSb0eHP3yVjXIELZBHr+4T+5rxfZ6orU8JcARDhiaQREOH1oFHWY5EHcURuRKFJrkgu9bS+tW7aoZc5wLjpOg06ADwSaonD1Xn6CeI90snIlRRSBYCmMT3HdMfuvMHecF2xjKeJJXjk8HiglwmFnnjvNC5W/3GcpPkJS6w7zUC0u7xP5HfIJMnX7QUdsjJl5Rhmh2dpLQN2p+SPkNFIL0og7uO8RZ67ajmlzRIc0GCQdYPHQ+CujdoaVctZZy9j8yWvAAwgbnAwTIHmVnBcj3fUiqx24OH8+krLlxKT3eSyMmlRorjW/GPMIbu1/GPMJL7IzgkGzM4BZRzp7T/kH6gi2Wy1HnOoI5EJubMz8IUxdV0PdDg3C3i7IHoN6SclFcsaEXJ8Da13a9onGfrmpLZTZd1pdjq1IpNIloPff+X8o5+Sk613SIxaqNtVnrMg0qjmOAjExxactAYyd48VnWoj7l8tPNLo0mtRbg7INGDDGGO7h4Qsy2h2Sq0nk0sb6R0gFzm/lMDMc/NJpfaHbbP3KzadYDRzgWP8S0wfJXDZrbizWwimQaNU/ddm139lQa9DBVsZmZprgzGtQLDD34TwdLT5ESkBrf+ULb7TY6dVsOayo38wDh6qu27YSzuzZNM8u839JHsVYpIBmYDf8Ak90oNZ/yehVmt2xdemRgYKoO9kCOodp5lRluuupQ/wB2mWdcJHSWkhNaIFSgUkLoS0Wi2lKSAlI0QIEoJAS2ogFgqpbYXxTIFAVG5GXwZzGjfcq1uEgjSQc+GWqx60lgJAJJ46q7DFN2/AsnQ7da6X1qmlqIeSQeibBgdu8v2XuyWlTfsVO2cdIBGk/WSC5paRKW7EOiG4SqpzT/ACQIw59CE7rCYPgmtL73VOqbpyWnG7QrHAOiA0ZuHii0uC45velXCgwYf/cEtwSbU3Q8CnFksz6pwU2Oe46NY0uceOQEoWlZAbxl5e65VOTvrVeqyAQQQRuORBGoI3FeLcjKNkEtyZ9cUo5xyKHXMABEboh9iHLQcxyTJ78RPgPVFtL4TWkRv4+yzZp+raMuiQaCc5gJNStlhb4leknKIH1uXWsPCOpA9la+VwAEympC7LNiqNaN7gD8/RNS3dPl+6lNmXRXAj7ro8tfdUyqMWMuWXFz0kuSJUxcd19p/UdGEHIcSOPJc6c1GNs044OcqQ+uC6RAqPEnVrTu4GOKnXA6qMZewDowmAYnLLw1UuXgifrkuTklKbtnVgoQjURrUKhL4vJrGxOafXrasIIAz05KhW6s58kmRv8A3HFPix3yyrPmpUiMtL3F/eOsmeOaLZzGYkFeq0w4Zu0SaHrJ/dbaOdfJc7p2orsjCc94OjtdRpwWj3DfQrUmvMB2cjdPEctFgdG2FpnTNXjZ++wQGg6kfypbCkma4xwK6+zNO4dSAfdROz9Uvz3bv2U45OitmLAroKFKWCrSwI0pYQmlKBRIGBSgUEFLBUARG1d5GlRwtyfUloP4Wx33dYMDqqFSsrZ0Vt25Pdo/3PE+AI9iqux4y4LRiaUbBVssdw7MGuA5x7On0zcOIHDmrJS2WoAZUWu/M7MnzKkLmALcUiJwhvT5KWMacvRcDNrcuR90vY60MGOC65KTeuwbHNLmf04zgafpKz2+LofQd3s2kwHDluPArdKNpD3mkfjDZjiDvVN2mu3Oow6OacPImZTYdVNNKTtGbNgi1cVyZfTEEowdBQCIOaUHLv4cnBzGh/TfKW5M6bkQArX8wXaGqiQVNbGX8+w1XVabQ/Ex1NzHEtlpgmHAS0yApX7PLmZXNSrVaHsZDQ0/CXETJG+BHmr0bLRpNhjGNGQkNA16Ll6v4lCE3DbZsw6NzjuboyS+7a60Va1oc0B1RxcQ34RlEAdAhtumrUZipsLwM8iCf0gyfJajeNgpBpyAdOoUTUoFg1IkES04XAHWCOKpXxW+Ixr9heja8mZPolrsJBa4GC0ggjkQcwnRA0zVxuan3Cyr33Me5mI5kgfCZPIjyTmrddF2RY3wEHzCtj8TjF04sT/ytq0zNbQ0uMASl2elhzMTu5Kbv66zQcIMsOh39CojetmPZk/qJ3ZRKLi6Z1IqA7gT7JbHQUSrQjvNy4ge6vlbXAgFjoUlcb4rM6n1BHzTGq0TIRbteRVZ/c33hZsnHBYi90KTnuDWiSdArldljFnoHGZJdnGg5A/NN7quvsW4oxOOpGo5DgpYPbUZh1HlnwhcHUZ9/pXR18Gn2Lc+/wDRHs7GoCaZY5/AOBPCSJlOKMjrw4IjLupszbTaw7yBn5hHrgDMb5zWe+C3yQ98sEe54yqu5rCCDGWbuGegy3q0XrQxb8t8a+ShBdQfA0Dnbtd/8+a04p1G2Zc0G5Uiu13iJBymCOu8JnUO/p4yCPmr5YrFRxVKdOixzKQ71SoC8vdoWiTlHFVTa2wto1GYMmPaHBuuE7wOWkdVZizKTooy4HCO4hq4n09s08ui0FrxB4ee8pk58iRwPt/BUxshdRtNqp0Wc3OP4QMyT0yWijNfJtWxrD2OI6fWQU9EodnotY1rGiGtEAfM805a2ESPkw9KBQ5SgVaWBAUoIYKWCoQXKVKHun5fIL1N+LQH9J+YQc4rthUJPwIt1hp124KrcQmRxaeIO4rN7fYnUqr6R+64ieI+6fEQtP01+ah7+uMWqHtcGPaIlwd3hubAEyCcp4lGOaC8h+TN+Duxd7NqMFN5GIR1yyPyKvTSCA6ZgwekQsgGzdppuxMcyZ3OI036KTdfdvYwtNNrvzBwnLxzXKyYLk9nRrhlaVTTLLtLbxZ7VQtAPdBwPj8LsvTXwSds6bxQdXGcDEOh3/PwTW22ZrmRV72Jokg5GRmWlSuz9J1psBpOkljXUzPCMiZ5R5KrbtfPaZZe60umjFHJCJUYQSDqCQfBJhdeLOQdaU7pVJTQBSNw3ebRXp0R990HkBm4+ABV8c2xc9BUbdI1nZGxChZKbRm9w7R45uzAPQYR4JxWtLaldlM5BgNR4yzw5MH6iD/ipCxvYwVHRGGGgdBJ9ws2qXgXWuq8gw6QNfhadeX8rgvdllKfl8nYlJY4qJYr1todXp02nV2J3QbvE+yHfd406epGQ038gBvVMffeGq57BiGgz1A5+aia9odVeaj9SfoDkt2HQzbW7gx5NSuaLfdtryJOriXHqd3hkPBPxXVKoWwsUnZb3acp8EmfS5Mb569xYZU0PNo6uKkQdQQQqkpu9bTiaVBF0Ld8OlUGn7lGfmVix0ThtTukFNe1PReDlv8AmpdFNBJUpcliLnYz8LTlzP7BMrBZTVdhGmpPAK1UmBrQ0CAMgFmyT8DxRYLka+s4kvcMI1DnDpkDHorTYWBhkkknMkqn3AaxxCjA0nFpyU9Z6NsxTUNLDOeEOxEdNFxc8Ups6+nm9iJ99cHIJpaHEwOC9gwgkaptiM6qkt4DOA09FG3vUFNjqkZMzA0nMCPGU/HHchWSzNfU7R4DsJ7oOgLd5GhPeMI+AdjW7qJFAw4kVnl5n7rSZd9cVQNorz7es5wPcYcDOg4Kyba7RRNClMnJz/8A8jiqCCI+oWrTY/7mY9XmVbF+w0/XjmVt/wBlez3+ms3bVBFW0AOz1bT1pt5EziPUcFnP2bbM/wCstIdUE0aUPqcHQe5T8SM+QPFb9SC2GAWxqIAuNRAEAvgwUFKBQwi0QCczCsbpWy2Kt0hzY6GI56e6km2Zo3Idmexo6fXBGfXBWOc3JnShihCH3EFinqjmWOi3F3qjmgmMiSePAblCNP1mqbtZelWpaHte84RADQSBAAjLjmsOrxPIkvHkDdssV5XkJxOwQY0mZO7T1TS33mMLMWhBwnPx3Kovqc0gunf6psctkdqFat8FndXxEgOBAa3SN8680wtNOUGwPgHwTlz53BXwlasrn3RC299UMa1jj3CS0Ddi1HTkjXXtrarI891glhY5pbqDo/X4hnHUqRFlq1P9trnTkMIyJOgkZK3M+x+m+mDVrvbWIE4Q0sbxbBzd1kKxzivqM0rXTMivK7g2H082EAxqRz5hMG0iZMGBEmMhOQk7lqH/APNbVReWBzarBm1wkSJzBBBwz4haZcWydns9k/0ppscHj+tIntHEd6d8DQDcAEVqEitwvk+b7tup9YnDADYlzsh0HEqYue8Rdlc1G4a1UMc3CQezZjiSTMl0DTdOa1S/NkrHZm42zRZkSxuI4o1IJJhxy8lRb32Ss7g11nfUBc6XOqZtLSDm2BJdiGcmM08tTjr1PgthpsklcFZNUb6cbpdaqrm4n1H5ARJAwtHp6FUS7toH0qrqhAdIAicOQMgA5wFM2u4nOoCz061SoWnEykcIYXGZidDmdTCqdWxVG/EwjnqPMSm0MsTuUf8AgdWskGozE2qtje98AYi4wNBMmBySGHJIOiW0QI3rrwfJiOOKbP1TgjJNyqdS+kRCxaHaSlU80KEunkVmxtRYwUtXmsnIJZK4ArptIBarvsnZMDd/3jxKcynVwXHabRTa4UnDdidDAeYnM+Cm6exVfe+mOUlx8gFQyxUH2PspDS4/eOXhl+6sz6wGWvNQ9O7a1mpCYeAYlsjXSQ4D0RqJIjF8RzjcOXMrk5otTdnVxTi4JRHNet3eKbWVxdqMuKcfFADXQN+QHUkletFqDRhkcco9UiGG1ttAAhRRtBEhpInWEm22rEU3YCQmBZBXxYsTic8/JQ1iux9Ws2jTGJ7jAHuTyCtV4uAB91dfss2Z7Km621R/Uqf7YP3Wcf8AL2WzBJtHPzxSkWfZS4WWKztoN1+Ko7e5x18sh4KephDpNR2hXlIoJQKQ5KCgp843xbnUQ0gZEkE8Msk4uW9aZBL3jM/eIbHmjkAiCJB1BzCgL5uNoaX08uLNQZP3eHRTJBvyX457HZdW26jGTm/rali30h99o/yb+6x+pZuGR4FS2yd9mw1jV7FlaWlha/IgEg4mOA7rstVTsXuXPVN9o1az2tp+Ek/2gOVG2w/+SXfia3zAg+y0zZ/bey2loayoab/wVCf/AC/dQH2n3NUqGlXYwuGEtOEF2+QZbMjMqvIriGOW2ZuXLuJEqWVzdQR1aR7hEs93VXmGU3u6NP7LPtLVIc0bSGgCD5fNXnY+6mODq74cxrmtzbPeLQ4gYsgBiAxRJIMQq9Y7M2jTDqpp4p0jtH+MGB4wrlcNntApFzIax3/aq0xgeDnODFMcwQr8UGkU5JW+wp21stJ8NpvJa6MWEGQD90kzHBese37cT31WPz+EAtwtA3QYM8Som1XKx0/0nUzxY8PZ4NfDgOWIpg7ZSo49xzf8pZ55RHis+aGSXY0Plq7Rb27a0aj6ZZi+IB2WgJgk8h8lPWy+qTIkzInuwctxmVVWbPU6djZSrYWVGvNSo9vecRjIwgjcW4U2r16PaYQDSZDWgj4RmZdA3xuWSTlD6XyPjjCXLTpewja3FbC3C4saMmtMQZ+IuHTLVVU3NaKYaDWYTOhJho5E65blbKVP+o0gktGWbYHUA9B5r14XKXHHVqPFPInDRd3QdN581VGeZtp01+DY1igk22v5IGps6Q0O7bvGc90GRlB4Qmu0F0NoUhUYXd0NBB04YhllmdNFNMqMBwjvAcTqOIKLXdTeQMbg0ZFrWl5I4ZA5psL1KknXH6SKssNPNNt8+/ZXLNsZXq2Z9prUxhDMbTOGq4AZlrQNIzh0SqHaaIY4gGRuO/PitovO32p9MUqNGoWERLgGyNIIn0yVJq7C1aryBjpvMk4wHNzPEEEeq72LV44PmX+TlPHKuiiVShQrXeuwtsoEzS7Ro+9SIePFvxDyVceyDhIgjUHIjqFd86OV2mitxa7ABqIxil7j2fr2t2GhSL4Il2TWN5ue4gDpM8lrGyv2UUaYFS1u7Z3/ABtltIdT8T/QckQUZvsrsZabeSaQDaYOdV8inP4WwCXO5AdYWt7I/ZrQsgFSsBXra4nNimz+xp1PN3orhZLCykwMptFNjRDWt7rR0ARYA1E8zJSttjKgbWico8NfNAr2FrzmATukZ+eqe9o0AngJUVXvmm0ghr435CBzyMpJTUexoxlLpEZa7grS7BV1OTHjLLOA8fMKGtFCqyoWGhUDgJdUI/ogHeKjcj09lYrXtRh/7YLd0nvcpCiztdVbPwlp4t08iJWTLLHN9s14lkh4RFWm8sIwhzSeAEDwCjauJ2bsuWie0C2pVbk0Pe4DIQ2SYGQ08Eu23NXNTAaLwARMCQQeYyKzqMvCNLnHyyK7AOc0Ad2CfLmnFSi4ltNjS5zsgAMype3WNzGg4CC3TLdvA8FHVG1DhdQk1SYpxrJ58NZ5Sok7pkbSTaGZuGrUqNY8Ma3tWNcC4S4AgvDQJnL3Ww4AIaMgBCrJutgeajZLhBkE5ubEBoOUZOE6qyWOrjaHj7wDukjQ8xK6UYKCpHLlNzdscNRmILUZiYDOO1XHOXt6HVKgpgwQrd8B8PdLlKlWtWiwrloszag0z4qLr2Z1PUYmq317GHZjI+h6hMqlIjJw/ZZJRlHsbhkNR7OpH3XDTOD4FWC59p7ZYzDXmoze06/sfEeKhrVdQdmzI+ib0rY+mcNQEj18Cl/BDXrp29s1rb2VaaTzlwIPFsmfInouXzdVvq03Ms9ajUoO1lxcXD8LoblukSJWYilTqiRB9CE+uu9rXZDNGoXNH3XE+QOqKmS2a5dVlaWtdXpsFZoAxCcOX4cQhnTJSNSzA8R6hUu5ftJo1YZamdm/TFp6xHnCulhqNqDFReHjgNf0lWJkTB1LsgS2XHhlPhOqcusOAOexpc4tGGAMQO8wSOSdUrQNHNw+38JT2ToMuP7JMmNTRNzIC12apUxMdTeHQBJY7C4RoHxkc0xdcbaVLE5ue8OaT6nIHmFbcMDUjxKb13bi4+JWZ6SPdjLLNKkyquc1rjho8xk/zEFcfa67nFxY1ge3AcdQxAmD2Y4yc9dFOmuxzxTdUhzjDc5knQIN4bPTqakb4DM/Mpo6ZCvJJ/U7KZdlls9e1hgqMAa2Y+GnUeHRgDjy14q6m6qrR3GiODC0D3UbRuBjTrgz3gGB4CJ5BFuq1PJLHUyQCYfGv7IZ9HDLW5vgMMjj0Fvq0W/Axtms/fdOJzg3A2IEHvCJzM56KrWm4Le9+M0sD8ROLtW4QCAAAJygg575V8a7kR5odRjN5A6kKS0sGki3FqZY22kiJo2Oo0DHUZO+HEj2lPOypVWupVGU6oO97AY4mSJQbXaabRk+nPN4Chm3i0E469P/AAD3eGgS4dHDFLdG7/IssznxItdio0KLW06Ra1rcgwAADpClWPy+oWeuvezj71Rx/K3D7lOaO3ApCGtcR+ctWtTkuyqUY+C94wgWm3sYcJkmJwgfPRRdyXq+0NFYlmFwya2DBnUkeyd2qwU6mbpB4tMFPLc16exI7b9Q0tV6ZZU+oc4AdBlmoa8n5DCMH5cWIe0xyT+27PuI7ld2RBGIAgEaGRBTao0sAFSCd7gIB/ZY8sclXI2YpY74IoWDe90nj/CHaqTQIIg8vdSznd0gBNbdSxM5hZkaGyu1mYHBzSQWkEHmM1LG8y9wqyWH4dSZOpnjqoy3UyJ9RwRLCJoAu0mfQLdpu6MefqyZpX01pzc4nXdE6eCA6/hTfia0FxyJ0Mb4KjaVmD4MxPJSNC5afxOMrbw+zKiwXVbxVOJohsxEQnV324stZofde3G3rv8AYppYAGwBkBmm962pra1nqAwRUIn8rtfZBoFl0CcNQWaoyQZg+KbWh6M85KPtb5UAYmF1DBSpVw9hAV5zQRBzSQV0FQhEvqBry05QSAd3KeBRKlBrxBEo9rseKSNd44ppRaWmB+k/WSxTg4sdMbf9BqTioGSJOGYMCNOOunJJoXkQcFZpaRlMQfEKYstok90w4btCE6tQpVxhrs6VWjvDrCH5DRGOs7agnJw+t6RZH1rOZoVXNj7pPd8lGVx2NUso1DUA/KWzlJyPxRxCkbLebX914wn0/hAFF0uX7UHthlrp4h+MZ/z7q9XVf1nrtx0K7AN7XEAj1WOVKAI3EeijKlmwHEx+B3IwipNAo3607T0KeT6jHf2mVFWrbOy/8Zd4LDq9vrnWt7fJM31XH4qzj4lPuYptNTbKgDiZZmAgyCQ2cswZQLX9pzhvot6uCxfCze5x8SuRSG4qWyGm2v7SJ1q0/wDFsqMrfaM7dVqH+1oCo3bMGjAu/wCs4NA8FOSWWevtxUdurO6uj2TN+09Z2lLzLioM213Jc/1DzxUoFks6+bSdAxv+P7obrZaTrWjpA+Sjv6h4rv8Apnn/ANqUQcO7Q/HXcf8AJI7Fn3nk+JSBYncQnFlu2T3j5I19yDi7bydZ3YqFR7DxaYnqND4rWNhtqKtppv7aC5haJAiQRvGk5blWKOy1lbBwucDoS53yU5YKTKIw02ho3xv68U9Bou7bTOh8FH3jBBnMefmoilb43o5tkokXAGi0MJaZyzE8CPVDqWiDl6j2TWpaR2paOQS69PvBx4aTl5LnZElNpG6LuCGN41pmQm13XgwtFMZHQT7SiW1u76Crz6Lu1MaSDyzWjTuuCjMi11MiIkeGSlLG6QJgpi14LQCc4En5p7YWYsuK2UZbJi76ep3BQO1jJNOqHZse2W8p1HPNTlZwpU8IOcaznwn64KmbSWN1SCCcnDLjmEQGvUHyAeIHqjk5IFFuFrRwy8kvFAlIEDan5KOrPRK9QuSRZzvUIYkClSkroVowsLoKSF0FQgtcfTB67jvXl1RpNckIq8KHZ4XAknPM7tNIXrHes5VB/kAYzn4hu01Ti9hIb1PyWj7N7NMoUmMIa5zxieY1OsDkBkFmlBbqLIvgz20XcypBIneD7EEe6Bbbs7pODtI3gxU6cHe60y+dm2YZaYI0y9FVmWeDBOnBLKNBSM+q1SQWhr8syCCFGw6dCtVtFjaQchoqjeNiAdkgmLJFbFmed3qlCxO5eqmOyXezTbhKIoWHn6IgsA4lSQpruBC2GiPbYm8EVtlbwHknmBdwoWAaNockQUk5axEFJQI0FJKFJOhTRqdlnejTIMOzRaTNehUk2wCJJKdUruYBOZ6o7WQmLNVlo5geyPj4pnQy004IrnSrQhi/mg2i8m083O8N/gFEXtehZ3WZHid3RVuoC50k58d6gGyz2G8sdRz9JOQ+uisVOS0E+o+aptyNzlXKiMtSudk7Zqx/SNrY3PIgKLbQPakcQCpeoQ7w+slDXsS2Hg6exTYZVIOVXEmKNA5cVZbvpdm3E/Xh/CgdmrSSCTnCl7RUykroowyA3rWk5ak5prfj8NDHqZZ/5Nk+SkLsswe7GdBuSb0pAsc2MoOXgmFLXcdt7Wz06k6g+hIPspB5yWP7EbXvs4bQqNxMLjhIOYnvHWOK1qnUxNB45+YSBFMoQEgtKNTfuRC2UAn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3254" name="Picture 6" descr="питание лежачего больного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5174" y="2079371"/>
            <a:ext cx="7390423" cy="36508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1584" y="182880"/>
            <a:ext cx="7543800" cy="1807782"/>
          </a:xfrm>
        </p:spPr>
        <p:txBody>
          <a:bodyPr/>
          <a:lstStyle/>
          <a:p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r>
              <a:rPr lang="ru-RU" sz="4000" dirty="0" smtClean="0">
                <a:solidFill>
                  <a:srgbClr val="002060"/>
                </a:solidFill>
              </a:rPr>
              <a:t>Три категории факторов риска ПОТР</a:t>
            </a:r>
            <a:r>
              <a:rPr lang="ru-RU" sz="4000" dirty="0" smtClean="0">
                <a:solidFill>
                  <a:schemeClr val="tx1"/>
                </a:solidFill>
              </a:rPr>
              <a:t/>
            </a:r>
            <a:br>
              <a:rPr lang="ru-RU" sz="4000" dirty="0" smtClean="0">
                <a:solidFill>
                  <a:schemeClr val="tx1"/>
                </a:solidFill>
              </a:rPr>
            </a:b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Со стороны п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ациента</a:t>
            </a:r>
          </a:p>
          <a:p>
            <a:r>
              <a:rPr lang="ru-RU" sz="3600" dirty="0" smtClean="0"/>
              <a:t>А</a:t>
            </a:r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нестезиологическое пособие</a:t>
            </a:r>
          </a:p>
          <a:p>
            <a:r>
              <a:rPr lang="ru-RU" sz="36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Тип и продолжительность хирургического  </a:t>
            </a:r>
            <a:r>
              <a:rPr lang="ru-RU" sz="3600" dirty="0" smtClean="0"/>
              <a:t>вмешательства</a:t>
            </a:r>
            <a:endParaRPr lang="ru-RU" sz="36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4000" dirty="0" smtClean="0"/>
              <a:t>Риск выше у женщин (особенно репродуктивного возраста)</a:t>
            </a:r>
          </a:p>
          <a:p>
            <a:r>
              <a:rPr lang="ru-RU" sz="4000" dirty="0" smtClean="0"/>
              <a:t>У некурящих</a:t>
            </a:r>
          </a:p>
          <a:p>
            <a:r>
              <a:rPr lang="ru-RU" sz="4000" dirty="0" smtClean="0"/>
              <a:t>У тех, кто имеет ПОТР в анамнезе</a:t>
            </a:r>
            <a:endParaRPr lang="ru-RU" sz="4000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Регионарная анестезия в отличии от общей снижает риск ПОТР у взрослых и детей</a:t>
            </a:r>
          </a:p>
          <a:p>
            <a:r>
              <a:rPr lang="ru-RU" dirty="0" smtClean="0"/>
              <a:t>Использование </a:t>
            </a:r>
            <a:r>
              <a:rPr lang="ru-RU" dirty="0" err="1" smtClean="0"/>
              <a:t>опиоидов</a:t>
            </a:r>
            <a:r>
              <a:rPr lang="ru-RU" dirty="0" smtClean="0"/>
              <a:t> во время и после операции повышает риск ПОТР</a:t>
            </a:r>
            <a:endParaRPr lang="ru-RU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5008" y="1402271"/>
            <a:ext cx="8229600" cy="4411662"/>
          </a:xfrm>
        </p:spPr>
        <p:txBody>
          <a:bodyPr/>
          <a:lstStyle/>
          <a:p>
            <a:endParaRPr lang="ru-RU" dirty="0" smtClean="0"/>
          </a:p>
          <a:p>
            <a:r>
              <a:rPr lang="ru-RU" dirty="0" smtClean="0"/>
              <a:t>Современные исследования показывают, что операции в гинекологии (особенно </a:t>
            </a:r>
            <a:r>
              <a:rPr lang="ru-RU" dirty="0" err="1" smtClean="0"/>
              <a:t>лапароскопическая</a:t>
            </a:r>
            <a:r>
              <a:rPr lang="ru-RU" dirty="0" smtClean="0"/>
              <a:t> </a:t>
            </a:r>
            <a:r>
              <a:rPr lang="ru-RU" dirty="0" err="1" smtClean="0"/>
              <a:t>гистерэктомия</a:t>
            </a:r>
            <a:r>
              <a:rPr lang="ru-RU" dirty="0" smtClean="0"/>
              <a:t>), а также </a:t>
            </a:r>
            <a:r>
              <a:rPr lang="ru-RU" dirty="0" err="1" smtClean="0"/>
              <a:t>холицистэктомия</a:t>
            </a:r>
            <a:r>
              <a:rPr lang="ru-RU" dirty="0" smtClean="0"/>
              <a:t> – независимые факторы повышенного риска ПОТР</a:t>
            </a:r>
          </a:p>
          <a:p>
            <a:r>
              <a:rPr lang="ru-RU" dirty="0" smtClean="0"/>
              <a:t>Чем продолжительнее операция тем выше риск ПОТР</a:t>
            </a:r>
          </a:p>
          <a:p>
            <a:pPr>
              <a:buNone/>
            </a:pPr>
            <a:r>
              <a:rPr lang="ru-RU" dirty="0" smtClean="0"/>
              <a:t>   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ПОТР           Шкала </a:t>
            </a:r>
            <a:r>
              <a:rPr lang="ru-RU" dirty="0" err="1" smtClean="0"/>
              <a:t>Апфеля</a:t>
            </a:r>
            <a:endParaRPr lang="ru-RU" dirty="0"/>
          </a:p>
        </p:txBody>
      </p:sp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1044511" y="2013776"/>
            <a:ext cx="7739779" cy="332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dirty="0" smtClean="0"/>
              <a:t>Профилактика ПОТР – </a:t>
            </a:r>
            <a:r>
              <a:rPr lang="ru-RU" dirty="0" err="1" smtClean="0"/>
              <a:t>мультимодальный</a:t>
            </a:r>
            <a:r>
              <a:rPr lang="ru-RU" dirty="0" smtClean="0"/>
              <a:t> подход</a:t>
            </a:r>
            <a:endParaRPr lang="en-CA" dirty="0" smtClean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dirty="0" err="1" smtClean="0">
                <a:cs typeface="Arial" charset="0"/>
                <a:sym typeface="Symbol" pitchFamily="18" charset="2"/>
              </a:rPr>
              <a:t>Дексаметазон</a:t>
            </a:r>
            <a:r>
              <a:rPr lang="ru-RU" dirty="0" smtClean="0">
                <a:cs typeface="Arial" charset="0"/>
                <a:sym typeface="Symbol" pitchFamily="18" charset="2"/>
              </a:rPr>
              <a:t> ,</a:t>
            </a:r>
            <a:r>
              <a:rPr lang="ru-RU" dirty="0" err="1" smtClean="0">
                <a:cs typeface="Arial" charset="0"/>
                <a:sym typeface="Symbol" pitchFamily="18" charset="2"/>
              </a:rPr>
              <a:t>Ондасетрон</a:t>
            </a:r>
            <a:r>
              <a:rPr lang="ru-RU" dirty="0" smtClean="0">
                <a:cs typeface="Arial" charset="0"/>
                <a:sym typeface="Symbol" pitchFamily="18" charset="2"/>
              </a:rPr>
              <a:t>, </a:t>
            </a:r>
            <a:r>
              <a:rPr lang="ru-RU" dirty="0" err="1" smtClean="0">
                <a:cs typeface="Arial" charset="0"/>
                <a:sym typeface="Symbol" pitchFamily="18" charset="2"/>
              </a:rPr>
              <a:t>Дроперидол</a:t>
            </a:r>
            <a:endParaRPr lang="en-CA" dirty="0" smtClean="0">
              <a:sym typeface="Symbol" pitchFamily="18" charset="2"/>
            </a:endParaRPr>
          </a:p>
          <a:p>
            <a:pPr eaLnBrk="1" hangingPunct="1"/>
            <a:r>
              <a:rPr lang="ru-RU" dirty="0" smtClean="0">
                <a:sym typeface="Symbol" pitchFamily="18" charset="2"/>
              </a:rPr>
              <a:t>Комбинация препаратов наиболее эффективна 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обычно </a:t>
            </a:r>
            <a:r>
              <a:rPr lang="ru-RU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дексаметазон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4 мг после индукции и </a:t>
            </a:r>
            <a:r>
              <a:rPr lang="ru-RU" dirty="0" err="1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ондансетрон</a:t>
            </a:r>
            <a:r>
              <a:rPr lang="ru-RU" dirty="0" smtClean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 4 мг за 20 мин до окончания операции</a:t>
            </a:r>
            <a:r>
              <a:rPr lang="ru-RU" dirty="0" smtClean="0">
                <a:solidFill>
                  <a:srgbClr val="FF0000"/>
                </a:solidFill>
                <a:sym typeface="Symbol" pitchFamily="18" charset="2"/>
              </a:rPr>
              <a:t>.</a:t>
            </a:r>
            <a:endParaRPr lang="en-CA" dirty="0" smtClean="0">
              <a:solidFill>
                <a:srgbClr val="FF0000"/>
              </a:solidFill>
              <a:sym typeface="Symbol" pitchFamily="18" charset="2"/>
            </a:endParaRPr>
          </a:p>
          <a:p>
            <a:pPr eaLnBrk="1" hangingPunct="1"/>
            <a:r>
              <a:rPr lang="ru-RU" dirty="0" smtClean="0">
                <a:sym typeface="Symbol" pitchFamily="18" charset="2"/>
              </a:rPr>
              <a:t>Минимально наркотики</a:t>
            </a:r>
            <a:endParaRPr lang="en-CA" dirty="0" smtClean="0">
              <a:sym typeface="Symbol" pitchFamily="18" charset="2"/>
            </a:endParaRPr>
          </a:p>
          <a:p>
            <a:pPr eaLnBrk="1" hangingPunct="1"/>
            <a:r>
              <a:rPr lang="en-CA" dirty="0" smtClean="0">
                <a:sym typeface="Symbol" pitchFamily="18" charset="2"/>
              </a:rPr>
              <a:t>O</a:t>
            </a:r>
            <a:r>
              <a:rPr lang="en-CA" baseline="-25000" dirty="0" smtClean="0">
                <a:sym typeface="Symbol" pitchFamily="18" charset="2"/>
              </a:rPr>
              <a:t>2</a:t>
            </a:r>
            <a:r>
              <a:rPr lang="en-CA" dirty="0" smtClean="0">
                <a:sym typeface="Symbol" pitchFamily="18" charset="2"/>
              </a:rPr>
              <a:t> </a:t>
            </a:r>
          </a:p>
          <a:p>
            <a:pPr eaLnBrk="1" hangingPunct="1"/>
            <a:r>
              <a:rPr lang="ru-RU" dirty="0" smtClean="0">
                <a:sym typeface="Symbol" pitchFamily="18" charset="2"/>
              </a:rPr>
              <a:t>Бесполезно</a:t>
            </a:r>
            <a:r>
              <a:rPr lang="en-CA" dirty="0" smtClean="0">
                <a:sym typeface="Symbol" pitchFamily="18" charset="2"/>
              </a:rPr>
              <a:t>: </a:t>
            </a:r>
            <a:r>
              <a:rPr lang="ru-RU" dirty="0" err="1" smtClean="0">
                <a:sym typeface="Symbol" pitchFamily="18" charset="2"/>
              </a:rPr>
              <a:t>метоклопрамид</a:t>
            </a:r>
            <a:r>
              <a:rPr lang="ru-RU" dirty="0" smtClean="0">
                <a:sym typeface="Symbol" pitchFamily="18" charset="2"/>
              </a:rPr>
              <a:t>.</a:t>
            </a:r>
            <a:endParaRPr lang="en-CA" dirty="0" smtClean="0">
              <a:sym typeface="Symbol" pitchFamily="18" charset="2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587375" y="6446838"/>
            <a:ext cx="796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Sawyer F.  Fast Track Surgery, ACS Surgery: Principles &amp; Practice</a:t>
            </a:r>
          </a:p>
        </p:txBody>
      </p:sp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1851025" y="6189663"/>
            <a:ext cx="544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Wilmore DW.  Am J Surg.  183: 630,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>
          <a:xfrm>
            <a:off x="357188" y="404813"/>
            <a:ext cx="8229600" cy="857250"/>
          </a:xfrm>
        </p:spPr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Henrik Kehlet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z="3600" b="0" i="1" smtClean="0">
                <a:solidFill>
                  <a:schemeClr val="tx1"/>
                </a:solidFill>
              </a:rPr>
              <a:t>1990 </a:t>
            </a:r>
            <a:r>
              <a:rPr lang="en-US" sz="3600" b="0" i="1" smtClean="0">
                <a:solidFill>
                  <a:schemeClr val="tx1"/>
                </a:solidFill>
              </a:rPr>
              <a:t>gg</a:t>
            </a:r>
            <a:endParaRPr lang="ru-RU" sz="3600" b="0" i="1" smtClean="0">
              <a:solidFill>
                <a:schemeClr val="tx1"/>
              </a:solidFill>
            </a:endParaRPr>
          </a:p>
        </p:txBody>
      </p:sp>
      <p:pic>
        <p:nvPicPr>
          <p:cNvPr id="6147" name="Содержимое 3" descr="http://www.fthk.dk/files/Personbilleder/henrikkehlet.jpg"/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50825" y="1998663"/>
            <a:ext cx="3443351" cy="3292665"/>
          </a:xfrm>
        </p:spPr>
      </p:pic>
      <p:sp>
        <p:nvSpPr>
          <p:cNvPr id="4" name="Прямоугольник 3"/>
          <p:cNvSpPr/>
          <p:nvPr/>
        </p:nvSpPr>
        <p:spPr>
          <a:xfrm>
            <a:off x="3828288" y="1304545"/>
            <a:ext cx="5045964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20624" indent="-384048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latin typeface="+mn-lt"/>
              </a:rPr>
              <a:t>Концепция Ранней Ускоренной </a:t>
            </a:r>
            <a:r>
              <a:rPr lang="ru-RU" sz="3600" dirty="0" smtClean="0">
                <a:latin typeface="+mn-lt"/>
              </a:rPr>
              <a:t>Реабилитации</a:t>
            </a:r>
          </a:p>
          <a:p>
            <a:pPr marL="420624" indent="-384048"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3600" dirty="0" smtClean="0">
              <a:latin typeface="+mn-lt"/>
            </a:endParaRPr>
          </a:p>
          <a:p>
            <a:pPr marL="420624" indent="-384048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 smtClean="0">
                <a:latin typeface="+mn-lt"/>
              </a:rPr>
              <a:t>Вторая революция в хирургии после внедрения эндоскопических методик</a:t>
            </a:r>
            <a:endParaRPr lang="ru-RU" sz="36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mtClean="0"/>
              <a:t>Профилактика пареза кишечника</a:t>
            </a:r>
            <a:endParaRPr lang="en-CA" smtClean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19263"/>
            <a:ext cx="8321040" cy="4341812"/>
          </a:xfrm>
        </p:spPr>
        <p:txBody>
          <a:bodyPr/>
          <a:lstStyle/>
          <a:p>
            <a:pPr eaLnBrk="1" hangingPunct="1"/>
            <a:r>
              <a:rPr lang="en-CA" sz="2400" dirty="0" smtClean="0">
                <a:sym typeface="Symbol" pitchFamily="18" charset="2"/>
              </a:rPr>
              <a:t></a:t>
            </a:r>
            <a:r>
              <a:rPr lang="ru-RU" sz="2400" dirty="0" smtClean="0">
                <a:sym typeface="Symbol" pitchFamily="18" charset="2"/>
              </a:rPr>
              <a:t>риск</a:t>
            </a:r>
            <a:r>
              <a:rPr lang="en-CA" sz="2400" dirty="0" smtClean="0">
                <a:sym typeface="Symbol" pitchFamily="18" charset="2"/>
              </a:rPr>
              <a:t> </a:t>
            </a:r>
            <a:r>
              <a:rPr lang="ru-RU" sz="2400" dirty="0" smtClean="0">
                <a:sym typeface="Symbol" pitchFamily="18" charset="2"/>
              </a:rPr>
              <a:t>пареза кишечника при использовании регионарных методик после операции.</a:t>
            </a:r>
            <a:endParaRPr lang="en-CA" sz="2400" dirty="0" smtClean="0">
              <a:sym typeface="Symbol" pitchFamily="18" charset="2"/>
            </a:endParaRPr>
          </a:p>
          <a:p>
            <a:pPr eaLnBrk="1" hangingPunct="1"/>
            <a:r>
              <a:rPr lang="ru-RU" sz="2400" dirty="0" smtClean="0">
                <a:cs typeface="Arial" charset="0"/>
                <a:sym typeface="Symbol" pitchFamily="18" charset="2"/>
              </a:rPr>
              <a:t>Избегать:</a:t>
            </a:r>
            <a:endParaRPr lang="en-CA" sz="2400" dirty="0" smtClean="0"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ru-RU" sz="2400" dirty="0" smtClean="0">
                <a:cs typeface="Arial" charset="0"/>
                <a:sym typeface="Symbol" pitchFamily="18" charset="2"/>
              </a:rPr>
              <a:t>наркотиков</a:t>
            </a:r>
            <a:endParaRPr lang="en-CA" sz="2400" dirty="0" smtClean="0">
              <a:cs typeface="Arial" charset="0"/>
              <a:sym typeface="Symbol" pitchFamily="18" charset="2"/>
            </a:endParaRPr>
          </a:p>
          <a:p>
            <a:pPr lvl="1" eaLnBrk="1" hangingPunct="1"/>
            <a:r>
              <a:rPr lang="ru-RU" sz="2400" dirty="0" smtClean="0">
                <a:cs typeface="Arial" charset="0"/>
                <a:sym typeface="Symbol" pitchFamily="18" charset="2"/>
              </a:rPr>
              <a:t>избытка </a:t>
            </a:r>
            <a:r>
              <a:rPr lang="ru-RU" sz="2400" dirty="0" err="1" smtClean="0">
                <a:cs typeface="Arial" charset="0"/>
                <a:sym typeface="Symbol" pitchFamily="18" charset="2"/>
              </a:rPr>
              <a:t>инфузии</a:t>
            </a:r>
            <a:endParaRPr lang="en-CA" sz="2400" dirty="0" smtClean="0">
              <a:cs typeface="Arial" charset="0"/>
              <a:sym typeface="Symbol" pitchFamily="18" charset="2"/>
            </a:endParaRPr>
          </a:p>
          <a:p>
            <a:pPr eaLnBrk="1" hangingPunct="1"/>
            <a:r>
              <a:rPr lang="en-CA" sz="2400" dirty="0" smtClean="0">
                <a:cs typeface="Arial" charset="0"/>
                <a:sym typeface="Symbol" pitchFamily="18" charset="2"/>
              </a:rPr>
              <a:t>Mg </a:t>
            </a:r>
            <a:r>
              <a:rPr lang="ru-RU" sz="2400" dirty="0" smtClean="0">
                <a:cs typeface="Arial" charset="0"/>
                <a:sym typeface="Symbol" pitchFamily="18" charset="2"/>
              </a:rPr>
              <a:t>- поддержка</a:t>
            </a:r>
            <a:endParaRPr lang="en-CA" sz="2400" dirty="0" smtClean="0">
              <a:cs typeface="Arial" charset="0"/>
              <a:sym typeface="Symbol" pitchFamily="18" charset="2"/>
            </a:endParaRPr>
          </a:p>
          <a:p>
            <a:pPr eaLnBrk="1" hangingPunct="1"/>
            <a:r>
              <a:rPr lang="ru-RU" sz="2400" dirty="0" smtClean="0">
                <a:cs typeface="Arial" charset="0"/>
                <a:sym typeface="Symbol" pitchFamily="18" charset="2"/>
              </a:rPr>
              <a:t>Медикаментозная терапия</a:t>
            </a:r>
            <a:r>
              <a:rPr lang="en-CA" sz="2400" dirty="0" smtClean="0">
                <a:cs typeface="Arial" charset="0"/>
                <a:sym typeface="Symbol" pitchFamily="18" charset="2"/>
              </a:rPr>
              <a:t>: </a:t>
            </a:r>
            <a:r>
              <a:rPr lang="ru-RU" sz="2400" dirty="0" smtClean="0">
                <a:cs typeface="Arial" charset="0"/>
                <a:sym typeface="Symbol" pitchFamily="18" charset="2"/>
              </a:rPr>
              <a:t>новый </a:t>
            </a:r>
            <a:r>
              <a:rPr lang="ru-RU" sz="2400" dirty="0" err="1" smtClean="0">
                <a:cs typeface="Arial" charset="0"/>
                <a:sym typeface="Symbol" pitchFamily="18" charset="2"/>
              </a:rPr>
              <a:t>переферически</a:t>
            </a:r>
            <a:r>
              <a:rPr lang="ru-RU" sz="2400" dirty="0" smtClean="0">
                <a:cs typeface="Arial" charset="0"/>
                <a:sym typeface="Symbol" pitchFamily="18" charset="2"/>
              </a:rPr>
              <a:t> действующий антагонист</a:t>
            </a:r>
            <a:r>
              <a:rPr lang="en-CA" sz="2400" dirty="0" smtClean="0">
                <a:sym typeface="Symbol" pitchFamily="18" charset="2"/>
              </a:rPr>
              <a:t> </a:t>
            </a:r>
            <a:r>
              <a:rPr lang="ru-RU" sz="2400" dirty="0" err="1" smtClean="0">
                <a:sym typeface="Symbol" pitchFamily="18" charset="2"/>
              </a:rPr>
              <a:t>опиоидов</a:t>
            </a:r>
            <a:r>
              <a:rPr lang="ru-RU" sz="2400" dirty="0" smtClean="0">
                <a:sym typeface="Symbol" pitchFamily="18" charset="2"/>
              </a:rPr>
              <a:t> </a:t>
            </a:r>
            <a:r>
              <a:rPr lang="en-CA" sz="2400" dirty="0" smtClean="0">
                <a:sym typeface="Symbol" pitchFamily="18" charset="2"/>
              </a:rPr>
              <a:t>(</a:t>
            </a:r>
            <a:r>
              <a:rPr lang="ru-RU" sz="2400" dirty="0" err="1" smtClean="0">
                <a:sym typeface="Symbol" pitchFamily="18" charset="2"/>
              </a:rPr>
              <a:t>алвимопан</a:t>
            </a:r>
            <a:r>
              <a:rPr lang="en-CA" sz="2400" dirty="0" smtClean="0">
                <a:sym typeface="Symbol" pitchFamily="18" charset="2"/>
              </a:rPr>
              <a:t>)</a:t>
            </a:r>
            <a:endParaRPr lang="ru-RU" sz="2400" dirty="0" smtClean="0">
              <a:sym typeface="Symbol" pitchFamily="18" charset="2"/>
            </a:endParaRPr>
          </a:p>
          <a:p>
            <a:pPr eaLnBrk="1" hangingPunct="1"/>
            <a:r>
              <a:rPr lang="ru-RU" sz="2400" b="1" u="sng" dirty="0" smtClean="0">
                <a:cs typeface="Arial" charset="0"/>
                <a:sym typeface="Symbol" pitchFamily="18" charset="2"/>
              </a:rPr>
              <a:t>Продолжение кормления</a:t>
            </a:r>
            <a:endParaRPr lang="en-CA" sz="2400" b="1" u="sng" dirty="0" smtClean="0">
              <a:cs typeface="Arial" charset="0"/>
              <a:sym typeface="Symbol" pitchFamily="18" charset="2"/>
            </a:endParaRPr>
          </a:p>
        </p:txBody>
      </p:sp>
      <p:sp>
        <p:nvSpPr>
          <p:cNvPr id="30724" name="Text Box 6"/>
          <p:cNvSpPr txBox="1">
            <a:spLocks noChangeArrowheads="1"/>
          </p:cNvSpPr>
          <p:nvPr/>
        </p:nvSpPr>
        <p:spPr bwMode="auto">
          <a:xfrm>
            <a:off x="587375" y="6446838"/>
            <a:ext cx="796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Sawyer F.  Fast Track Surgery, ACS Surgery: Principles &amp; Practice</a:t>
            </a:r>
          </a:p>
        </p:txBody>
      </p:sp>
      <p:sp>
        <p:nvSpPr>
          <p:cNvPr id="30725" name="Text Box 7"/>
          <p:cNvSpPr txBox="1">
            <a:spLocks noChangeArrowheads="1"/>
          </p:cNvSpPr>
          <p:nvPr/>
        </p:nvSpPr>
        <p:spPr bwMode="auto">
          <a:xfrm>
            <a:off x="1933575" y="6189663"/>
            <a:ext cx="5276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Soop M, et al.  Curr Opin Crit Care.  12: 166, 2006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160338"/>
            <a:ext cx="7543800" cy="1295400"/>
          </a:xfrm>
        </p:spPr>
        <p:txBody>
          <a:bodyPr/>
          <a:lstStyle/>
          <a:p>
            <a:pPr eaLnBrk="1" hangingPunct="1"/>
            <a:r>
              <a:rPr lang="ru-RU" smtClean="0"/>
              <a:t>Общие результаты</a:t>
            </a:r>
            <a:endParaRPr lang="en-CA" smtClean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CA" dirty="0" smtClean="0">
                <a:sym typeface="Symbol" pitchFamily="18" charset="2"/>
              </a:rPr>
              <a:t> </a:t>
            </a:r>
            <a:r>
              <a:rPr lang="ru-RU" dirty="0" smtClean="0">
                <a:sym typeface="Symbol" pitchFamily="18" charset="2"/>
              </a:rPr>
              <a:t>время госпитализации</a:t>
            </a:r>
            <a:endParaRPr lang="en-CA" dirty="0" smtClean="0">
              <a:sym typeface="Symbol" pitchFamily="18" charset="2"/>
            </a:endParaRPr>
          </a:p>
          <a:p>
            <a:pPr eaLnBrk="1" hangingPunct="1"/>
            <a:r>
              <a:rPr lang="en-CA" dirty="0" smtClean="0">
                <a:sym typeface="Symbol" pitchFamily="18" charset="2"/>
              </a:rPr>
              <a:t> </a:t>
            </a:r>
            <a:r>
              <a:rPr lang="ru-RU" dirty="0" smtClean="0">
                <a:sym typeface="Symbol" pitchFamily="18" charset="2"/>
              </a:rPr>
              <a:t>кол-во осложнений</a:t>
            </a:r>
            <a:endParaRPr lang="en-CA" dirty="0" smtClean="0">
              <a:sym typeface="Symbol" pitchFamily="18" charset="2"/>
            </a:endParaRPr>
          </a:p>
          <a:p>
            <a:pPr eaLnBrk="1" hangingPunct="1"/>
            <a:r>
              <a:rPr lang="ru-RU" dirty="0" smtClean="0">
                <a:sym typeface="Symbol" pitchFamily="18" charset="2"/>
              </a:rPr>
              <a:t>не</a:t>
            </a:r>
            <a:r>
              <a:rPr lang="en-CA" dirty="0" smtClean="0">
                <a:sym typeface="Symbol" pitchFamily="18" charset="2"/>
              </a:rPr>
              <a:t></a:t>
            </a:r>
            <a:r>
              <a:rPr lang="ru-RU" dirty="0" smtClean="0">
                <a:sym typeface="Symbol" pitchFamily="18" charset="2"/>
              </a:rPr>
              <a:t>повторная госпитализация</a:t>
            </a:r>
            <a:endParaRPr lang="en-CA" dirty="0" smtClean="0">
              <a:sym typeface="Symbol" pitchFamily="18" charset="2"/>
            </a:endParaRPr>
          </a:p>
          <a:p>
            <a:pPr eaLnBrk="1" hangingPunct="1"/>
            <a:r>
              <a:rPr lang="ru-RU" dirty="0" smtClean="0">
                <a:sym typeface="Symbol" pitchFamily="18" charset="2"/>
              </a:rPr>
              <a:t>не</a:t>
            </a:r>
            <a:r>
              <a:rPr lang="en-CA" dirty="0" smtClean="0">
                <a:sym typeface="Symbol" pitchFamily="18" charset="2"/>
              </a:rPr>
              <a:t></a:t>
            </a:r>
            <a:r>
              <a:rPr lang="ru-RU" dirty="0" smtClean="0">
                <a:sym typeface="Symbol" pitchFamily="18" charset="2"/>
              </a:rPr>
              <a:t>безопасность пациента</a:t>
            </a:r>
            <a:endParaRPr lang="en-CA" dirty="0" smtClean="0">
              <a:sym typeface="Symbol" pitchFamily="18" charset="2"/>
            </a:endParaRPr>
          </a:p>
          <a:p>
            <a:pPr eaLnBrk="1" hangingPunct="1"/>
            <a:r>
              <a:rPr lang="en-CA" dirty="0" smtClean="0">
                <a:sym typeface="Symbol" pitchFamily="18" charset="2"/>
              </a:rPr>
              <a:t> </a:t>
            </a:r>
            <a:r>
              <a:rPr lang="ru-RU" dirty="0" smtClean="0">
                <a:sym typeface="Symbol" pitchFamily="18" charset="2"/>
              </a:rPr>
              <a:t>удовлетворенность пациента</a:t>
            </a:r>
            <a:endParaRPr lang="en-CA" dirty="0" smtClean="0">
              <a:sym typeface="Symbol" pitchFamily="18" charset="2"/>
            </a:endParaRPr>
          </a:p>
          <a:p>
            <a:pPr eaLnBrk="1" hangingPunct="1"/>
            <a:r>
              <a:rPr lang="en-CA" dirty="0" smtClean="0">
                <a:sym typeface="Symbol" pitchFamily="18" charset="2"/>
              </a:rPr>
              <a:t> </a:t>
            </a:r>
            <a:r>
              <a:rPr lang="ru-RU" dirty="0" smtClean="0">
                <a:sym typeface="Symbol" pitchFamily="18" charset="2"/>
              </a:rPr>
              <a:t>экономические затраты</a:t>
            </a:r>
            <a:endParaRPr lang="en-CA" dirty="0" smtClean="0">
              <a:sym typeface="Symbol" pitchFamily="18" charset="2"/>
            </a:endParaRPr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587375" y="6446838"/>
            <a:ext cx="796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Sawyer F.  Fast Track Surgery, ACS Surgery: Principles &amp;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47625" y="6518275"/>
            <a:ext cx="9050338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 sz="1300"/>
              <a:t>Basse et al.  Colonic surgery with accelerated rehabilitation or conventional care.  Dis Colon Rectum.  47: 271-278, 2004.</a:t>
            </a:r>
          </a:p>
        </p:txBody>
      </p:sp>
      <p:grpSp>
        <p:nvGrpSpPr>
          <p:cNvPr id="34819" name="Group 10"/>
          <p:cNvGrpSpPr>
            <a:grpSpLocks/>
          </p:cNvGrpSpPr>
          <p:nvPr/>
        </p:nvGrpSpPr>
        <p:grpSpPr bwMode="auto">
          <a:xfrm>
            <a:off x="460375" y="241300"/>
            <a:ext cx="7218363" cy="5770563"/>
            <a:chOff x="292" y="165"/>
            <a:chExt cx="2268" cy="1739"/>
          </a:xfrm>
        </p:grpSpPr>
        <p:pic>
          <p:nvPicPr>
            <p:cNvPr id="34822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b="79959"/>
            <a:stretch>
              <a:fillRect/>
            </a:stretch>
          </p:blipFill>
          <p:spPr bwMode="auto">
            <a:xfrm>
              <a:off x="292" y="165"/>
              <a:ext cx="2261" cy="11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3" name="Picture 5"/>
            <p:cNvPicPr>
              <a:picLocks noChangeAspect="1" noChangeArrowheads="1"/>
            </p:cNvPicPr>
            <p:nvPr/>
          </p:nvPicPr>
          <p:blipFill>
            <a:blip r:embed="rId2" cstate="print"/>
            <a:srcRect l="-177" t="38863" b="59384"/>
            <a:stretch>
              <a:fillRect/>
            </a:stretch>
          </p:blipFill>
          <p:spPr bwMode="auto">
            <a:xfrm>
              <a:off x="294" y="1586"/>
              <a:ext cx="2265" cy="1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4" name="Picture 6"/>
            <p:cNvPicPr>
              <a:picLocks noChangeAspect="1" noChangeArrowheads="1"/>
            </p:cNvPicPr>
            <p:nvPr/>
          </p:nvPicPr>
          <p:blipFill>
            <a:blip r:embed="rId2" cstate="print"/>
            <a:srcRect t="27191" b="69165"/>
            <a:stretch>
              <a:fillRect/>
            </a:stretch>
          </p:blipFill>
          <p:spPr bwMode="auto">
            <a:xfrm>
              <a:off x="299" y="1366"/>
              <a:ext cx="2261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825" name="Picture 9"/>
            <p:cNvPicPr>
              <a:picLocks noChangeAspect="1" noChangeArrowheads="1"/>
            </p:cNvPicPr>
            <p:nvPr/>
          </p:nvPicPr>
          <p:blipFill>
            <a:blip r:embed="rId2" cstate="print"/>
            <a:srcRect t="77737" b="19048"/>
            <a:stretch>
              <a:fillRect/>
            </a:stretch>
          </p:blipFill>
          <p:spPr bwMode="auto">
            <a:xfrm>
              <a:off x="297" y="1717"/>
              <a:ext cx="2261" cy="1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4820" name="Text Box 11"/>
          <p:cNvSpPr txBox="1">
            <a:spLocks noChangeArrowheads="1"/>
          </p:cNvSpPr>
          <p:nvPr/>
        </p:nvSpPr>
        <p:spPr bwMode="auto">
          <a:xfrm>
            <a:off x="7370763" y="2995613"/>
            <a:ext cx="15859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130 patients in each group</a:t>
            </a:r>
          </a:p>
        </p:txBody>
      </p:sp>
      <p:sp>
        <p:nvSpPr>
          <p:cNvPr id="34821" name="Text Box 12"/>
          <p:cNvSpPr txBox="1">
            <a:spLocks noChangeArrowheads="1"/>
          </p:cNvSpPr>
          <p:nvPr/>
        </p:nvSpPr>
        <p:spPr bwMode="auto">
          <a:xfrm>
            <a:off x="7402513" y="4370388"/>
            <a:ext cx="1495425" cy="679450"/>
          </a:xfrm>
          <a:prstGeom prst="rect">
            <a:avLst/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/>
              <a:t>All figures significant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3" y="214313"/>
            <a:ext cx="4071937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2227" name="Содержимое 7"/>
          <p:cNvGraphicFramePr>
            <a:graphicFrameLocks noGrp="1"/>
          </p:cNvGraphicFramePr>
          <p:nvPr>
            <p:ph idx="1"/>
          </p:nvPr>
        </p:nvGraphicFramePr>
        <p:xfrm>
          <a:off x="2181225" y="2797175"/>
          <a:ext cx="6353175" cy="3840163"/>
        </p:xfrm>
        <a:graphic>
          <a:graphicData uri="http://schemas.openxmlformats.org/presentationml/2006/ole">
            <p:oleObj spid="_x0000_s1026" r:id="rId4" imgW="6352583" imgH="3840813" progId="Excel.Sheet.8">
              <p:embed/>
            </p:oleObj>
          </a:graphicData>
        </a:graphic>
      </p:graphicFrame>
      <p:sp>
        <p:nvSpPr>
          <p:cNvPr id="52228" name="Прямоугольник 9"/>
          <p:cNvSpPr>
            <a:spLocks noChangeArrowheads="1"/>
          </p:cNvSpPr>
          <p:nvPr/>
        </p:nvSpPr>
        <p:spPr bwMode="auto">
          <a:xfrm>
            <a:off x="4357688" y="428625"/>
            <a:ext cx="478631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Laparoscopically assisted vaginal and abdominal hysterectomy: a comparison of postoperative pain, fatigue and systemic response. Case-control study.</a:t>
            </a:r>
          </a:p>
          <a:p>
            <a:r>
              <a:rPr lang="en-US" sz="1400"/>
              <a:t>Rorarius MG, Kujansuu E, GA Baer, ​​Suominen P, K Teisala, Miettinen, Ylitalo P, P Laippala. Eur J Anaesthesiol August 2001, 18 (8) :530-9.</a:t>
            </a:r>
          </a:p>
          <a:p>
            <a:endParaRPr lang="ru-RU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3250" name="Содержимое 3"/>
          <p:cNvGraphicFramePr>
            <a:graphicFrameLocks noGrp="1"/>
          </p:cNvGraphicFramePr>
          <p:nvPr>
            <p:ph idx="1"/>
          </p:nvPr>
        </p:nvGraphicFramePr>
        <p:xfrm>
          <a:off x="2571750" y="2786063"/>
          <a:ext cx="6281738" cy="3829050"/>
        </p:xfrm>
        <a:graphic>
          <a:graphicData uri="http://schemas.openxmlformats.org/presentationml/2006/ole">
            <p:oleObj spid="_x0000_s2050" r:id="rId3" imgW="6279424" imgH="3828620" progId="Excel.Sheet.8">
              <p:embed/>
            </p:oleObj>
          </a:graphicData>
        </a:graphic>
      </p:graphicFrame>
      <p:sp>
        <p:nvSpPr>
          <p:cNvPr id="53251" name="Прямоугольник 7"/>
          <p:cNvSpPr>
            <a:spLocks noChangeArrowheads="1"/>
          </p:cNvSpPr>
          <p:nvPr/>
        </p:nvSpPr>
        <p:spPr bwMode="auto">
          <a:xfrm>
            <a:off x="4214813" y="428625"/>
            <a:ext cx="4929187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/>
              <a:t>Laparoscopically assisted vaginal and abdominal hysterectomy: a comparison of postoperative pain, fatigue and systemic response. Case-control study.</a:t>
            </a:r>
          </a:p>
          <a:p>
            <a:r>
              <a:rPr lang="en-US" sz="1400"/>
              <a:t>Rorarius MG, Kujansuu E, GA Baer, ​​Suominen P, K Teisala, Miettinen, Ylitalo P, P Laippala. Eur J Anaesthesiol August 2001, 18 (8) :530-9.</a:t>
            </a:r>
          </a:p>
          <a:p>
            <a:endParaRPr lang="ru-RU" sz="1400"/>
          </a:p>
        </p:txBody>
      </p:sp>
      <p:pic>
        <p:nvPicPr>
          <p:cNvPr id="53252" name="Рисунок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0"/>
            <a:ext cx="3971925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9184"/>
            <a:ext cx="9144000" cy="20848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b="1" dirty="0" smtClean="0"/>
              <a:t/>
            </a:r>
            <a:br>
              <a:rPr lang="ru-RU" sz="2700" b="1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ru-RU" sz="2700" dirty="0" smtClean="0"/>
              <a:t/>
            </a:r>
            <a:br>
              <a:rPr lang="ru-RU" sz="2700" dirty="0" smtClean="0"/>
            </a:br>
            <a:r>
              <a:rPr lang="en-US" sz="2700" b="1" dirty="0" smtClean="0"/>
              <a:t>The development of fast-track principles in gynecological surgery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NINNIE  BORENDAL WODLIN1</a:t>
            </a:r>
            <a:r>
              <a:rPr lang="en-US" dirty="0" smtClean="0"/>
              <a:t> </a:t>
            </a:r>
            <a:r>
              <a:rPr lang="en-US" sz="2000" dirty="0" smtClean="0"/>
              <a:t>&amp; LENA NILSSON2</a:t>
            </a:r>
            <a:br>
              <a:rPr lang="en-US" sz="2000" dirty="0" smtClean="0"/>
            </a:br>
            <a:r>
              <a:rPr lang="en-US" sz="1800" dirty="0" smtClean="0"/>
              <a:t>ACTA </a:t>
            </a:r>
            <a:r>
              <a:rPr lang="en-US" sz="1800" dirty="0" err="1" smtClean="0"/>
              <a:t>Obstetricia</a:t>
            </a:r>
            <a:r>
              <a:rPr lang="en-US" sz="1800" dirty="0" smtClean="0"/>
              <a:t> et </a:t>
            </a:r>
            <a:r>
              <a:rPr lang="en-US" sz="1800" dirty="0" err="1" smtClean="0"/>
              <a:t>Gynecologica</a:t>
            </a:r>
            <a:r>
              <a:rPr lang="en-US" sz="1800" dirty="0" smtClean="0"/>
              <a:t> </a:t>
            </a:r>
            <a:r>
              <a:rPr lang="en-US" sz="1800" dirty="0" err="1" smtClean="0"/>
              <a:t>Scandinavica</a:t>
            </a:r>
            <a:r>
              <a:rPr lang="en-US" sz="1800" dirty="0" smtClean="0"/>
              <a:t>,  2013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/>
            </a:r>
            <a:br>
              <a:rPr lang="ru-RU" sz="1800" dirty="0" smtClean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3116"/>
            <a:ext cx="8572560" cy="4500594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Основные результаты этого обзора </a:t>
            </a:r>
            <a:r>
              <a:rPr lang="en-US" dirty="0" smtClean="0"/>
              <a:t> - ERAS </a:t>
            </a:r>
            <a:r>
              <a:rPr lang="ru-RU" dirty="0" smtClean="0"/>
              <a:t>имеет преимущества</a:t>
            </a:r>
            <a:r>
              <a:rPr lang="en-US" dirty="0" smtClean="0"/>
              <a:t> </a:t>
            </a:r>
            <a:r>
              <a:rPr lang="ru-RU" dirty="0" smtClean="0"/>
              <a:t>использования при плановых операциях в гинекологии, но необходимы исследования качества жизни, удовлетворенности  пациенток и экономической выгоды.</a:t>
            </a:r>
          </a:p>
          <a:p>
            <a:r>
              <a:rPr lang="ru-RU" dirty="0" smtClean="0"/>
              <a:t>Исследования при срочных операциях отсутствуют.</a:t>
            </a:r>
          </a:p>
          <a:p>
            <a:r>
              <a:rPr lang="ru-RU" dirty="0" smtClean="0"/>
              <a:t>Необходимо широкое распространение образования, чтобы улучшить скорость реализации программы ускоренной реабилитации.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0" y="447537"/>
            <a:ext cx="914400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 smtClean="0"/>
              <a:t>Score after tissue trauma and abdominal laparoscopic hysterectomy: measurement of </a:t>
            </a:r>
            <a:r>
              <a:rPr lang="en-US" sz="2000" dirty="0" err="1" smtClean="0"/>
              <a:t>neutrophil</a:t>
            </a:r>
            <a:r>
              <a:rPr lang="en-US" sz="2000" dirty="0" smtClean="0"/>
              <a:t> activation and the release of interleukin-6 and </a:t>
            </a:r>
            <a:r>
              <a:rPr lang="en-US" sz="2000" dirty="0" err="1" smtClean="0"/>
              <a:t>cortisol</a:t>
            </a:r>
            <a:r>
              <a:rPr lang="en-US" sz="2000" dirty="0" smtClean="0"/>
              <a:t>, C-reactive protein.</a:t>
            </a:r>
          </a:p>
          <a:p>
            <a:pPr algn="ctr"/>
            <a:r>
              <a:rPr lang="en-US" sz="2000" dirty="0" err="1" smtClean="0"/>
              <a:t>Ellström</a:t>
            </a:r>
            <a:r>
              <a:rPr lang="en-US" sz="2000" dirty="0" smtClean="0"/>
              <a:t> M, Bengtsson, </a:t>
            </a:r>
            <a:r>
              <a:rPr lang="en-US" sz="2000" dirty="0" err="1" smtClean="0"/>
              <a:t>Tylman</a:t>
            </a:r>
            <a:r>
              <a:rPr lang="en-US" sz="2000" dirty="0" smtClean="0"/>
              <a:t> M, M </a:t>
            </a:r>
            <a:r>
              <a:rPr lang="en-US" sz="2000" dirty="0" err="1" smtClean="0"/>
              <a:t>Haeger</a:t>
            </a:r>
            <a:r>
              <a:rPr lang="en-US" sz="2000" dirty="0" smtClean="0"/>
              <a:t>, Olsson JH, </a:t>
            </a:r>
            <a:r>
              <a:rPr lang="en-US" sz="2000" dirty="0" err="1" smtClean="0"/>
              <a:t>Hahlin</a:t>
            </a:r>
            <a:r>
              <a:rPr lang="en-US" sz="2000" dirty="0" smtClean="0"/>
              <a:t> M. J Am </a:t>
            </a:r>
            <a:r>
              <a:rPr lang="en-US" sz="2000" dirty="0" err="1" smtClean="0"/>
              <a:t>Coll</a:t>
            </a:r>
            <a:r>
              <a:rPr lang="en-US" sz="2000" dirty="0" smtClean="0"/>
              <a:t> Surg. May 1996</a:t>
            </a:r>
          </a:p>
          <a:p>
            <a:endParaRPr lang="ru-RU" sz="2400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28596" y="2198263"/>
            <a:ext cx="8543956" cy="6297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 smtClean="0"/>
              <a:t>CONCLUSIONS:</a:t>
            </a:r>
          </a:p>
          <a:p>
            <a:pPr marL="550926" indent="-514350">
              <a:buFont typeface="+mj-lt"/>
              <a:buAutoNum type="arabicPeriod"/>
            </a:pPr>
            <a:r>
              <a:rPr lang="en-US" sz="2400" dirty="0" smtClean="0"/>
              <a:t>The degree of surgical trauma did not differ between the two operational methods</a:t>
            </a:r>
            <a:endParaRPr lang="ru-RU" sz="2400" dirty="0" smtClean="0"/>
          </a:p>
          <a:p>
            <a:pPr marL="550926" indent="-514350">
              <a:buFont typeface="+mj-lt"/>
              <a:buAutoNum type="arabicPeriod"/>
            </a:pPr>
            <a:r>
              <a:rPr lang="en-US" sz="2400" dirty="0" smtClean="0"/>
              <a:t>C-reactive peptide were significantly elevated in both groups over</a:t>
            </a:r>
            <a:r>
              <a:rPr lang="ru-RU" sz="2400" dirty="0" smtClean="0"/>
              <a:t> </a:t>
            </a:r>
            <a:r>
              <a:rPr lang="en-US" sz="2400" dirty="0" smtClean="0"/>
              <a:t>24 hours and seven days after surgery.</a:t>
            </a:r>
            <a:endParaRPr lang="ru-RU" sz="2400" dirty="0" smtClean="0"/>
          </a:p>
          <a:p>
            <a:r>
              <a:rPr lang="ru-RU" sz="2400" dirty="0" smtClean="0"/>
              <a:t>Степень хирургической травмы не отличалась между двумя оперативными методами </a:t>
            </a:r>
          </a:p>
          <a:p>
            <a:r>
              <a:rPr lang="ru-RU" sz="2400" dirty="0" smtClean="0"/>
              <a:t>Уровень </a:t>
            </a:r>
            <a:r>
              <a:rPr lang="ru-RU" sz="2400" dirty="0" err="1" smtClean="0"/>
              <a:t>С-реактивного</a:t>
            </a:r>
            <a:r>
              <a:rPr lang="ru-RU" sz="2400" dirty="0" smtClean="0"/>
              <a:t> пептида был значительно повышен в обеих группах в течение 24 часов и на седьмой день после операции.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 smtClean="0"/>
          </a:p>
          <a:p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432242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ЧТО в ИТОГЕ ?</a:t>
            </a:r>
            <a:endParaRPr lang="ru-RU" sz="6600" dirty="0"/>
          </a:p>
        </p:txBody>
      </p:sp>
      <p:pic>
        <p:nvPicPr>
          <p:cNvPr id="3074" name="Picture 2" descr="https://encrypted-tbn0.gstatic.com/images?q=tbn:ANd9GcTH8F0U6lgtQ7V2ElLvIOqduKnv9jogmJPRGnJNYMRULo0R2Lh_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71604" y="2214554"/>
            <a:ext cx="6298376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9056" y="3072384"/>
            <a:ext cx="7565136" cy="3364992"/>
          </a:xfrm>
        </p:spPr>
        <p:txBody>
          <a:bodyPr/>
          <a:lstStyle/>
          <a:p>
            <a:r>
              <a:rPr lang="en-US" sz="1800" dirty="0" smtClean="0"/>
              <a:t>ERAS </a:t>
            </a:r>
            <a:r>
              <a:rPr lang="ru-RU" sz="1800" dirty="0" smtClean="0"/>
              <a:t>должна быть внедрена в клиническую практику с такой же энергией и энтузиазмом, как новые методы лечения рака. В конце концов, вы бы выписали лекарства, которые улучшают состояние пациента, сокращают сроки госпитализации на четыре дня и расходы более чем на $ 7500 на одного пациента?</a:t>
            </a:r>
          </a:p>
          <a:p>
            <a:r>
              <a:rPr lang="ru-RU" sz="1800" dirty="0" smtClean="0"/>
              <a:t> В отличие от новой терапии, с ER</a:t>
            </a:r>
            <a:r>
              <a:rPr lang="en-US" sz="1800" dirty="0" smtClean="0"/>
              <a:t>AS</a:t>
            </a:r>
            <a:r>
              <a:rPr lang="ru-RU" sz="1800" dirty="0" smtClean="0"/>
              <a:t> можно ознакомиться непосредственно на практике бесплатно, и не требуется уникальных ресурсов. Недостатком ER</a:t>
            </a:r>
            <a:r>
              <a:rPr lang="en-US" sz="1800" dirty="0" smtClean="0"/>
              <a:t>AS</a:t>
            </a:r>
            <a:r>
              <a:rPr lang="ru-RU" sz="1800" dirty="0" smtClean="0"/>
              <a:t>  является то, что реализация требует компромисса и стандартизации, работы в команде внутри и между дисциплинами, и непрерывного мониторинга с честной дискуссий в случае несоблюдения протокола.</a:t>
            </a:r>
            <a:endParaRPr lang="ru-RU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2121" y="149925"/>
            <a:ext cx="7870450" cy="27883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72518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Основные проблемы внедрения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571612"/>
            <a:ext cx="8572560" cy="5000660"/>
          </a:xfrm>
        </p:spPr>
        <p:txBody>
          <a:bodyPr>
            <a:normAutofit/>
          </a:bodyPr>
          <a:lstStyle/>
          <a:p>
            <a:r>
              <a:rPr lang="ru-RU" dirty="0" smtClean="0"/>
              <a:t>Отсутствие мотивации всей команды сотрудников учреждений к изменению собственных взглядов.</a:t>
            </a:r>
          </a:p>
          <a:p>
            <a:r>
              <a:rPr lang="ru-RU" dirty="0" err="1" smtClean="0"/>
              <a:t>Неукомплектованность</a:t>
            </a:r>
            <a:r>
              <a:rPr lang="ru-RU" dirty="0" smtClean="0"/>
              <a:t> медперсоналом ?</a:t>
            </a:r>
          </a:p>
          <a:p>
            <a:r>
              <a:rPr lang="ru-RU" dirty="0" smtClean="0"/>
              <a:t>Большие нагрузки на медперсонал ?</a:t>
            </a:r>
          </a:p>
          <a:p>
            <a:r>
              <a:rPr lang="ru-RU" dirty="0" smtClean="0"/>
              <a:t>Отсутствие знаний</a:t>
            </a:r>
          </a:p>
          <a:p>
            <a:r>
              <a:rPr lang="ru-RU" dirty="0" smtClean="0"/>
              <a:t>Неподходящая структура управления и финансирования</a:t>
            </a:r>
            <a:endParaRPr lang="ru-RU" dirty="0"/>
          </a:p>
        </p:txBody>
      </p:sp>
      <p:sp>
        <p:nvSpPr>
          <p:cNvPr id="27650" name="AutoShape 2" descr="data:image/jpeg;base64,/9j/4AAQSkZJRgABAQAAAQABAAD/2wCEAAkGBxQSEhQUEhQWFRQXFxQSFRYUFBQUFBUUFRQXFhQXFBUYHSggGBomHRQUITEhJSkrLi4uGB8zODMsNygtLisBCgoKDg0OGxAQGzIkHyQsLCwsLCwsLCw0LC0sLCwsLCwsLDAvLDQsLCwsLCwsLCwsLCwsLCwsLCwsLCwsLCwsLP/AABEIALIAoAMBIgACEQEDEQH/xAAbAAABBQEBAAAAAAAAAAAAAAACAAEDBQYEB//EAEMQAAEEAAQDAwkFBAgHAAAAAAEAAgMRBBIhMQUGQVFhcQcTIkKBkaGxwSMyk9HwM3KCkhRDRFKDstLxFRckU8Lh4v/EABoBAAIDAQEAAAAAAAAAAAAAAAABAgMEBQb/xAAtEQACAgEDAgUCBgMAAAAAAAAAAQIDEQQSISIxEzJBUWGBkQUjcaGx8DNCUv/aAAwDAQACEQMRAD8A8pSSITqsYNJEIkqRkAUqT+JrxRBl7a+GqBgJUnToEDSVJ06AApJOnQACVIqTUgYyVJ0imIGk6dMkMakxTpigRNSdOkgBlz4ietBv2rokaen66D4lPgcDmzdem3S9SouSXLLI1yk8IrWR3sb+i7MNDrsb3FHWu0LWw8jPkizx+k4aZdifA/RUckTozVHM07O9CRjh22NlV4yn5TS9LKvzEQjZdSag6B4Jab7CuKS43ZXXW4O+nbfVXOJeyUfcyvO+mhPa39a9g61uLotDRl02I0vtpuvwKlCXuV2V8Ag9QnXHhXZXUevutdytZnAISIRFIhIQFJIqTIGCkiCYph6DJgiTIAEpiERTFAidIp09JMa7kzGANJ77/kadfeT71ZcKDWRuc7oWHxskV36kKrkePSZ/APEht/MqdmIzyxMaA7VmmwcdSAexZpJtHRqaUke0cEb5uFgJA0FkkAWRZ1KLivAsNiadJkcRs9pGcfxBebcdt4/6mfO5uuhLYWGryhupeaHd8RdvwNmIZlOYlgDXH0crcpFtI/JYnFxWcnU27pNFHzhwEYT0oZc4J9eg4eyqKxksrpHauGbt2v3fNev8c4VHLJHM7QVVaEBxqj/v1AUOI5NifmIY0B5BJLs5AsmmaejvvqfFX1ahRXV3M12j3PjhHjLnnqrTDvzNB9nuWq5o5NjZG50RIeNdSSDptr81i+GO1Lf4lthZGyOUcq/TypliR2kJEIqSIUigBKkVJqQAKZOkQgAUk6SABKYokKAOhNNsfA/JHSRGiBoh4icohd1P2h7rqrVhybhDNi29AwF7vcWj3kqgfKT/ACgeylfclY7zTnn+8Gg+AdaqtW2t4NmmalfHP9wetcP4K1pLtLIAOgdoNRoeq7sXhW+bdp3kneuqq+GcYB/W66MRxQSPcD9xrRm7CXbD3Arlndw28lHjeZ8OwSxPOZ7b9EHT7t0n5P5s85Efsn+iG3ubuwQ299kGI4JgqAlY0eJOfU+s+wdexc3EMQ6KNxjwsoia3MHGORrQytCCQBVKzpxhdxYlu6mtv8k3NnEWOhc5pBBB/wBl5JBbH69DR+S9UihGJwkk5BAIzCxvW/j4rD8YxTWNmw+QOc+SKRr+rQGkOHbrTfeVp0ssNxOb+IxUsSzwROamITsbQA7E5C1HJBKGkaZMAKTIkyYhqQokxQAyEoimKAOqk6dPSQypkw+V9dCa9nWverzhHD3OzGNubK1zhQOYtG4rr19y55Igdx4eKaDjM2HrzLsr2k61ZF9R37quzdLhGvTyhF7pGu5fkD21e22vTotPPw97o7grOcxpxoZqAHyXknBONOifbjret/X3r1PgXHQRnGrT94dnesF1Uq5HU0+oVkeO5VcvtngkGcxxTFxudw884DoI2EBrTuS4k3poujjmHEgp80+IfsS+ZzWHuDI8raNntNLWCGOUWCD16aphw6EDMALrdx/NR8R+nBftqb3NZfyUTpS3CTNI0ERrs30AXlmMZnxch6NI+AW1525lYyPzUdFxsGuzSz4dF55hJy6Rzzu42f4jrXwWvSwaTkzmfiN0ZS2otaTEKSkJC0nNApCpCExSAjQlSUhKkIBMUSYoAEpEIihKAOsBEE9IqSyMGlwcVwljONxuO0dviFaBqLIknhksZM1FGDRJrWnHegdiVbQST4N9HQHbqx47j+t1z43AZAa1adu0d1rfctYWLF4drZAHCgCD2ixd9CoXWYSyso16Sne2k8NcozbOZ5WelE7L2tdTmd9G7C4uIc0Tyj0pKHYzQK84r5P3NP2UltO2ca+1zdPeFj+J8PkgdllY5h6WND3tOx9ijUqpPgsvd9a5OOWUk/nufaiwjqcDYBB0vb29yiVpwjgjp6JOVhOUHt0N14V8VplJRWWc6EJWSwuWWhakWrnnidhJfMym2kBzXbaHY1062OlLsrTTZVP3J4abT7ogIQkKfKgLUZE0QEJiEbghTI4ATEIihTAYoSERTFMR35UYCdoUWIxjI9zZ7BqVDuWcInDUZoAkmgNSSdAqybjI9Rt97tB7lwYnFPk+8fADQD2JqLfcNyLXF8SaGejq4jYjb94dPBWvI+NMbCb0DyPgD9SsaVZ8B4q6Fz/RD2EjM06WQCLa71TqVG2rMGkX6S5QtUn2PbMNKJWAg94K5cXhxKMsgD29jgD7uxZngfNeGjOr3MYfVexxy92ZtghX2E49gna/0uEa+s/J8H0uc65r0O34tcv9kcPEOWMJEy24eOz1cCfgSuUcP+5pVEEaaD2Ky4pzFgXFt4lhA3DMz79wVHxjnmHQYeNzyNi/0Ge77x+Clssl7kPFpgu6+hm/KTIDiGN2LYm34lzis5hsY9gpp07CLCl4zj34iV0slZnb5RTQAKAaOg0XGF0647YKLOBfPfZKS9Szj4ub9JorusH42uuPHRu9au52n/pUQSpNwRDczQuH63URCpI3kbGvDRdEfEHN0dr37GktrDcWBCEomPDhbTY7ki1RHgCkxRkJiECaOKbHPd1oHoNNFBSQRBWdgGSTlMgAQu/g3DZprEMUkpsWI43OrxIFDfqVwLYcoc8SYHDPhhiY4ulMueRziBbGNrI2rrLvfVQsclHpWWSrxu5JofJ3xBwvzLGdz5ow74EpHyd8Q/7TPx4/9SbEeUPiDz+2DO6OKNoHvBPxXMeeeIH+1P8AY2P/AErP+f8AH7mjMPksIfJrjzv5hvjNf+VpRzeTHGDZ0Dv8RzfmylUO5yx5/tcvsLR8moTzlj6I/pUhBBBByHQ6H1Ubb891+4sw+TMOOiYBOQnWwyAu+qcBMd0SBjMCYhPGURCA9CNry3VuhV3E8OaHDr8D1Coz0XdweXUt6HUeI3UZrgIvk7yExapi1CWqrJY0Ug+qNqiKJrlcQQbygT2mKAYx6rdchcijHQvmdOY2iR0dNYHE5WtJOYmvWr2LCqeDEHKW5zlu8uYht0Nct0oWRk44i8Eq8buT1w+T3hsX7bFP/ixEEQ9wFof+AcCbvPE7xxzj/kcvKmQE/dYT4Nv5BTDBSnaKT8KT6NWZ0y9Zv+DRuX/J6W7h/Lw/rIvZicUfk5UXN+H4QzDOOCLXTlzA0NlxL6GYZyQ81VXv3LMx8DxLvu4ac+EMv5KDinCZ4Wh08MsTXEhpkYWgkCyBe5pOFWJLrb+pGUuHwvsVZdZ9n6pOSmaEndB+qC2GYYBE1JyG0CEEZKhBUjtAUAuxFewHYtLytyvNiPtWkMjad3eseoaPqs61tfC1s8Dzu5uEbh44vSaA0OGxJNAkdpJHtVdrmo9Jo0sK5S/MZP8A8De5+SIiTQ5iNAzWvSvZcnEeGSQuDZANdRRBB1o6/RegYHCswGB+0FyZfOPd1dId/E2QAq+Lg7f6OcRjDcpGfI7RrGnZtDrtZWFWtd+x0ZaSLXTwzyJx2T2o5NkABGxXSwcbJ0JKJrnHsClCWBjdi33IXOOHwWHdHJA+SQyufbRHVFrABbjfQrA9R4LR8A5PxmKi85DE0xkuAc6WNgJaadoXXv3Kq5QccTfH2LKs7uDfHysQD7uFl/miHyUT/K4OmGd7ZgPk0rNf8t+If3Ivx2I2+TXHncQjxnH0aVj8PS+6+5p3WFxJ5WpPVwrPbO8/AMCy3OPN8uPbG2SONjWOe4BmckktA1Lj08Fat8mON6uw4/xXn5MVDzdy3JgXxskex5e1zwWZqFODaNjfRXVRo3LZjJCx2beexnwgb1PuSmdQ79vzTWexbDISZUKHOexRukKeAbJUnnRQtZe6ledKQBuOSuNwCA4aaNt2SCWg5wTZDr6j5Li41gIoW4nzRygjDuaN/wCsdmDTvvlI8KWbwbMzwNjvprVD5LU8pAy4oRTszxyMfEbHo0RbXX4jdZZx2Sck/lo6dNni1qDXK4T+h0YrmaZ2Dhlkk85MJhlzBuXJFqMwA11UnEuLvx0cLZXtw4mlLB2FjQczne3KAPFV/MeAZHDEIyS0STCnakbdeo39yrMbhXPOGj11Yyh++4m1CKi+V7svslOOY/CWCmcdEwRSNpAFsOISAo2KNGxDJIY7n3LV8vc9YrCwNhhEORrnkF8Zc70nFxs5gNz2LJArbct+TzEYnDsmbJE1j7LcxkLqsjUBtdO1VXOCj19idW7d0nQPKbj+2D8D/wCkDvKVj/70I8IG/Uqyb5KJ+uJh/kkKkHknk64uP8F5/wDNZN+l+PsattpRzeUTiB2na392CH6tKoeOcanxT2uxEhkLW5WktY2gTZFMAG4W6Hknf1xTfZA76vWL514EcFI1mfzgcHU7LlBLHlr6FnQOBFnej0q7qZUyliGM/oVWqaj1GevM5TnqoYR2qdy1MzIBqjKkCjKYmJqTuiTUq1CALDgrqmZVEm20ao2D2r0LhtR9daIF1YBGtAfNea4eTK5rhuCCPYtHh+MNfpTieyiGg99brHqa23lHU/D7oxTizY8N4ZFig+GQEtoPBBpwcCdR/M73q2xHA4y5lNoxjIx3UN6C+o8VXclA/ayH7tNYD2nUuy92gVvxjiQjYTsTdLFl9jrY5yeEuTDokkuweWY5RhJJAAu6frqvaOXMU9nDsJle5v2XquI9Y9iSSy6vyr9S/T+ZnJPxee/28v4j/wA0o+LT1+2l/Ef+aSSzOKNSON/GcRY+3m/Ff+awXNOKfI6LO9z6bQzOLqBe4mr211SSWmhJSKL/AClUFKeiSS1MyoiG6E9UkkxCCT+iZJACG6vOED0ff8wkkqbvIa9H/kR65K0NDQ0UABQGg2HRZXnJ5ynU7FJJc2HdHoLPI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2" name="AutoShape 4" descr="data:image/jpeg;base64,/9j/4AAQSkZJRgABAQAAAQABAAD/2wCEAAkGBxQSEhQUEhQWFRQXFxQSFRYUFBQUFBUUFRQXFhQXFBUYHSggGBomHRQUITEhJSkrLi4uGB8zODMsNygtLisBCgoKDg0OGxAQGzIkHyQsLCwsLCwsLCw0LC0sLCwsLCwsLDAvLDQsLCwsLCwsLCwsLCwsLCwsLCwsLCwsLCwsLP/AABEIALIAoAMBIgACEQEDEQH/xAAbAAABBQEBAAAAAAAAAAAAAAACAAEDBQYEB//EAEMQAAEEAAQDAwkFBAgHAAAAAAEAAgMRBBIhMQUGQVFhcQcTIkKBkaGxwSMyk9HwM3KCkhRDRFKDstLxFRckU8Lh4v/EABoBAAIDAQEAAAAAAAAAAAAAAAABAgMEBQb/xAAtEQACAgEDAgUCBgMAAAAAAAAAAQIDEQQSISIxEzJBUWGBkQUjcaGx8DNCUv/aAAwDAQACEQMRAD8A8pSSITqsYNJEIkqRkAUqT+JrxRBl7a+GqBgJUnToEDSVJ06AApJOnQACVIqTUgYyVJ0imIGk6dMkMakxTpigRNSdOkgBlz4ietBv2rokaen66D4lPgcDmzdem3S9SouSXLLI1yk8IrWR3sb+i7MNDrsb3FHWu0LWw8jPkizx+k4aZdifA/RUckTozVHM07O9CRjh22NlV4yn5TS9LKvzEQjZdSag6B4Jab7CuKS43ZXXW4O+nbfVXOJeyUfcyvO+mhPa39a9g61uLotDRl02I0vtpuvwKlCXuV2V8Ag9QnXHhXZXUevutdytZnAISIRFIhIQFJIqTIGCkiCYph6DJgiTIAEpiERTFAidIp09JMa7kzGANJ77/kadfeT71ZcKDWRuc7oWHxskV36kKrkePSZ/APEht/MqdmIzyxMaA7VmmwcdSAexZpJtHRqaUke0cEb5uFgJA0FkkAWRZ1KLivAsNiadJkcRs9pGcfxBebcdt4/6mfO5uuhLYWGryhupeaHd8RdvwNmIZlOYlgDXH0crcpFtI/JYnFxWcnU27pNFHzhwEYT0oZc4J9eg4eyqKxksrpHauGbt2v3fNev8c4VHLJHM7QVVaEBxqj/v1AUOI5NifmIY0B5BJLs5AsmmaejvvqfFX1ahRXV3M12j3PjhHjLnnqrTDvzNB9nuWq5o5NjZG50RIeNdSSDptr81i+GO1Lf4lthZGyOUcq/TypliR2kJEIqSIUigBKkVJqQAKZOkQgAUk6SABKYokKAOhNNsfA/JHSRGiBoh4icohd1P2h7rqrVhybhDNi29AwF7vcWj3kqgfKT/ACgeylfclY7zTnn+8Gg+AdaqtW2t4NmmalfHP9wetcP4K1pLtLIAOgdoNRoeq7sXhW+bdp3kneuqq+GcYB/W66MRxQSPcD9xrRm7CXbD3Arlndw28lHjeZ8OwSxPOZ7b9EHT7t0n5P5s85Efsn+iG3ubuwQ299kGI4JgqAlY0eJOfU+s+wdexc3EMQ6KNxjwsoia3MHGORrQytCCQBVKzpxhdxYlu6mtv8k3NnEWOhc5pBBB/wBl5JBbH69DR+S9UihGJwkk5BAIzCxvW/j4rD8YxTWNmw+QOc+SKRr+rQGkOHbrTfeVp0ssNxOb+IxUsSzwROamITsbQA7E5C1HJBKGkaZMAKTIkyYhqQokxQAyEoimKAOqk6dPSQypkw+V9dCa9nWverzhHD3OzGNubK1zhQOYtG4rr19y55Igdx4eKaDjM2HrzLsr2k61ZF9R37quzdLhGvTyhF7pGu5fkD21e22vTotPPw97o7grOcxpxoZqAHyXknBONOifbjret/X3r1PgXHQRnGrT94dnesF1Uq5HU0+oVkeO5VcvtngkGcxxTFxudw884DoI2EBrTuS4k3poujjmHEgp80+IfsS+ZzWHuDI8raNntNLWCGOUWCD16aphw6EDMALrdx/NR8R+nBftqb3NZfyUTpS3CTNI0ERrs30AXlmMZnxch6NI+AW1525lYyPzUdFxsGuzSz4dF55hJy6Rzzu42f4jrXwWvSwaTkzmfiN0ZS2otaTEKSkJC0nNApCpCExSAjQlSUhKkIBMUSYoAEpEIihKAOsBEE9IqSyMGlwcVwljONxuO0dviFaBqLIknhksZM1FGDRJrWnHegdiVbQST4N9HQHbqx47j+t1z43AZAa1adu0d1rfctYWLF4drZAHCgCD2ixd9CoXWYSyso16Sne2k8NcozbOZ5WelE7L2tdTmd9G7C4uIc0Tyj0pKHYzQK84r5P3NP2UltO2ca+1zdPeFj+J8PkgdllY5h6WND3tOx9ijUqpPgsvd9a5OOWUk/nufaiwjqcDYBB0vb29yiVpwjgjp6JOVhOUHt0N14V8VplJRWWc6EJWSwuWWhakWrnnidhJfMym2kBzXbaHY1062OlLsrTTZVP3J4abT7ogIQkKfKgLUZE0QEJiEbghTI4ATEIihTAYoSERTFMR35UYCdoUWIxjI9zZ7BqVDuWcInDUZoAkmgNSSdAqybjI9Rt97tB7lwYnFPk+8fADQD2JqLfcNyLXF8SaGejq4jYjb94dPBWvI+NMbCb0DyPgD9SsaVZ8B4q6Fz/RD2EjM06WQCLa71TqVG2rMGkX6S5QtUn2PbMNKJWAg94K5cXhxKMsgD29jgD7uxZngfNeGjOr3MYfVexxy92ZtghX2E49gna/0uEa+s/J8H0uc65r0O34tcv9kcPEOWMJEy24eOz1cCfgSuUcP+5pVEEaaD2Ky4pzFgXFt4lhA3DMz79wVHxjnmHQYeNzyNi/0Ge77x+Clssl7kPFpgu6+hm/KTIDiGN2LYm34lzis5hsY9gpp07CLCl4zj34iV0slZnb5RTQAKAaOg0XGF0647YKLOBfPfZKS9Szj4ub9JorusH42uuPHRu9au52n/pUQSpNwRDczQuH63URCpI3kbGvDRdEfEHN0dr37GktrDcWBCEomPDhbTY7ki1RHgCkxRkJiECaOKbHPd1oHoNNFBSQRBWdgGSTlMgAQu/g3DZprEMUkpsWI43OrxIFDfqVwLYcoc8SYHDPhhiY4ulMueRziBbGNrI2rrLvfVQsclHpWWSrxu5JofJ3xBwvzLGdz5ow74EpHyd8Q/7TPx4/9SbEeUPiDz+2DO6OKNoHvBPxXMeeeIH+1P8AY2P/AErP+f8AH7mjMPksIfJrjzv5hvjNf+VpRzeTHGDZ0Dv8RzfmylUO5yx5/tcvsLR8moTzlj6I/pUhBBBByHQ6H1Ubb891+4sw+TMOOiYBOQnWwyAu+qcBMd0SBjMCYhPGURCA9CNry3VuhV3E8OaHDr8D1Coz0XdweXUt6HUeI3UZrgIvk7yExapi1CWqrJY0Ug+qNqiKJrlcQQbygT2mKAYx6rdchcijHQvmdOY2iR0dNYHE5WtJOYmvWr2LCqeDEHKW5zlu8uYht0Nct0oWRk44i8Eq8buT1w+T3hsX7bFP/ixEEQ9wFof+AcCbvPE7xxzj/kcvKmQE/dYT4Nv5BTDBSnaKT8KT6NWZ0y9Zv+DRuX/J6W7h/Lw/rIvZicUfk5UXN+H4QzDOOCLXTlzA0NlxL6GYZyQ81VXv3LMx8DxLvu4ac+EMv5KDinCZ4Wh08MsTXEhpkYWgkCyBe5pOFWJLrb+pGUuHwvsVZdZ9n6pOSmaEndB+qC2GYYBE1JyG0CEEZKhBUjtAUAuxFewHYtLytyvNiPtWkMjad3eseoaPqs61tfC1s8Dzu5uEbh44vSaA0OGxJNAkdpJHtVdrmo9Jo0sK5S/MZP8A8De5+SIiTQ5iNAzWvSvZcnEeGSQuDZANdRRBB1o6/RegYHCswGB+0FyZfOPd1dId/E2QAq+Lg7f6OcRjDcpGfI7RrGnZtDrtZWFWtd+x0ZaSLXTwzyJx2T2o5NkABGxXSwcbJ0JKJrnHsClCWBjdi33IXOOHwWHdHJA+SQyufbRHVFrABbjfQrA9R4LR8A5PxmKi85DE0xkuAc6WNgJaadoXXv3Kq5QccTfH2LKs7uDfHysQD7uFl/miHyUT/K4OmGd7ZgPk0rNf8t+If3Ivx2I2+TXHncQjxnH0aVj8PS+6+5p3WFxJ5WpPVwrPbO8/AMCy3OPN8uPbG2SONjWOe4BmckktA1Lj08Fat8mON6uw4/xXn5MVDzdy3JgXxskex5e1zwWZqFODaNjfRXVRo3LZjJCx2beexnwgb1PuSmdQ79vzTWexbDISZUKHOexRukKeAbJUnnRQtZe6ledKQBuOSuNwCA4aaNt2SCWg5wTZDr6j5Li41gIoW4nzRygjDuaN/wCsdmDTvvlI8KWbwbMzwNjvprVD5LU8pAy4oRTszxyMfEbHo0RbXX4jdZZx2Sck/lo6dNni1qDXK4T+h0YrmaZ2Dhlkk85MJhlzBuXJFqMwA11UnEuLvx0cLZXtw4mlLB2FjQczne3KAPFV/MeAZHDEIyS0STCnakbdeo39yrMbhXPOGj11Yyh++4m1CKi+V7svslOOY/CWCmcdEwRSNpAFsOISAo2KNGxDJIY7n3LV8vc9YrCwNhhEORrnkF8Zc70nFxs5gNz2LJArbct+TzEYnDsmbJE1j7LcxkLqsjUBtdO1VXOCj19idW7d0nQPKbj+2D8D/wCkDvKVj/70I8IG/Uqyb5KJ+uJh/kkKkHknk64uP8F5/wDNZN+l+PsattpRzeUTiB2na392CH6tKoeOcanxT2uxEhkLW5WktY2gTZFMAG4W6Hknf1xTfZA76vWL514EcFI1mfzgcHU7LlBLHlr6FnQOBFnej0q7qZUyliGM/oVWqaj1GevM5TnqoYR2qdy1MzIBqjKkCjKYmJqTuiTUq1CALDgrqmZVEm20ao2D2r0LhtR9daIF1YBGtAfNea4eTK5rhuCCPYtHh+MNfpTieyiGg99brHqa23lHU/D7oxTizY8N4ZFig+GQEtoPBBpwcCdR/M73q2xHA4y5lNoxjIx3UN6C+o8VXclA/ayH7tNYD2nUuy92gVvxjiQjYTsTdLFl9jrY5yeEuTDokkuweWY5RhJJAAu6frqvaOXMU9nDsJle5v2XquI9Y9iSSy6vyr9S/T+ZnJPxee/28v4j/wA0o+LT1+2l/Ef+aSSzOKNSON/GcRY+3m/Ff+awXNOKfI6LO9z6bQzOLqBe4mr211SSWmhJSKL/AClUFKeiSS1MyoiG6E9UkkxCCT+iZJACG6vOED0ff8wkkqbvIa9H/kR65K0NDQ0UABQGg2HRZXnJ5ynU7FJJc2HdHoLPI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4" name="AutoShape 6" descr="data:image/jpeg;base64,/9j/4AAQSkZJRgABAQAAAQABAAD/2wCEAAkGBxQSEhQUEhQWFRQXFxQSFRYUFBQUFBUUFRQXFhQXFBUYHSggGBomHRQUITEhJSkrLi4uGB8zODMsNygtLisBCgoKDg0OGxAQGzIkHyQsLCwsLCwsLCw0LC0sLCwsLCwsLDAvLDQsLCwsLCwsLCwsLCwsLCwsLCwsLCwsLCwsLP/AABEIALIAoAMBIgACEQEDEQH/xAAbAAABBQEBAAAAAAAAAAAAAAACAAEDBQYEB//EAEMQAAEEAAQDAwkFBAgHAAAAAAEAAgMRBBIhMQUGQVFhcQcTIkKBkaGxwSMyk9HwM3KCkhRDRFKDstLxFRckU8Lh4v/EABoBAAIDAQEAAAAAAAAAAAAAAAABAgMEBQb/xAAtEQACAgEDAgUCBgMAAAAAAAAAAQIDEQQSISIxEzJBUWGBkQUjcaGx8DNCUv/aAAwDAQACEQMRAD8A8pSSITqsYNJEIkqRkAUqT+JrxRBl7a+GqBgJUnToEDSVJ06AApJOnQACVIqTUgYyVJ0imIGk6dMkMakxTpigRNSdOkgBlz4ietBv2rokaen66D4lPgcDmzdem3S9SouSXLLI1yk8IrWR3sb+i7MNDrsb3FHWu0LWw8jPkizx+k4aZdifA/RUckTozVHM07O9CRjh22NlV4yn5TS9LKvzEQjZdSag6B4Jab7CuKS43ZXXW4O+nbfVXOJeyUfcyvO+mhPa39a9g61uLotDRl02I0vtpuvwKlCXuV2V8Ag9QnXHhXZXUevutdytZnAISIRFIhIQFJIqTIGCkiCYph6DJgiTIAEpiERTFAidIp09JMa7kzGANJ77/kadfeT71ZcKDWRuc7oWHxskV36kKrkePSZ/APEht/MqdmIzyxMaA7VmmwcdSAexZpJtHRqaUke0cEb5uFgJA0FkkAWRZ1KLivAsNiadJkcRs9pGcfxBebcdt4/6mfO5uuhLYWGryhupeaHd8RdvwNmIZlOYlgDXH0crcpFtI/JYnFxWcnU27pNFHzhwEYT0oZc4J9eg4eyqKxksrpHauGbt2v3fNev8c4VHLJHM7QVVaEBxqj/v1AUOI5NifmIY0B5BJLs5AsmmaejvvqfFX1ahRXV3M12j3PjhHjLnnqrTDvzNB9nuWq5o5NjZG50RIeNdSSDptr81i+GO1Lf4lthZGyOUcq/TypliR2kJEIqSIUigBKkVJqQAKZOkQgAUk6SABKYokKAOhNNsfA/JHSRGiBoh4icohd1P2h7rqrVhybhDNi29AwF7vcWj3kqgfKT/ACgeylfclY7zTnn+8Gg+AdaqtW2t4NmmalfHP9wetcP4K1pLtLIAOgdoNRoeq7sXhW+bdp3kneuqq+GcYB/W66MRxQSPcD9xrRm7CXbD3Arlndw28lHjeZ8OwSxPOZ7b9EHT7t0n5P5s85Efsn+iG3ubuwQ299kGI4JgqAlY0eJOfU+s+wdexc3EMQ6KNxjwsoia3MHGORrQytCCQBVKzpxhdxYlu6mtv8k3NnEWOhc5pBBB/wBl5JBbH69DR+S9UihGJwkk5BAIzCxvW/j4rD8YxTWNmw+QOc+SKRr+rQGkOHbrTfeVp0ssNxOb+IxUsSzwROamITsbQA7E5C1HJBKGkaZMAKTIkyYhqQokxQAyEoimKAOqk6dPSQypkw+V9dCa9nWverzhHD3OzGNubK1zhQOYtG4rr19y55Igdx4eKaDjM2HrzLsr2k61ZF9R37quzdLhGvTyhF7pGu5fkD21e22vTotPPw97o7grOcxpxoZqAHyXknBONOifbjret/X3r1PgXHQRnGrT94dnesF1Uq5HU0+oVkeO5VcvtngkGcxxTFxudw884DoI2EBrTuS4k3poujjmHEgp80+IfsS+ZzWHuDI8raNntNLWCGOUWCD16aphw6EDMALrdx/NR8R+nBftqb3NZfyUTpS3CTNI0ERrs30AXlmMZnxch6NI+AW1525lYyPzUdFxsGuzSz4dF55hJy6Rzzu42f4jrXwWvSwaTkzmfiN0ZS2otaTEKSkJC0nNApCpCExSAjQlSUhKkIBMUSYoAEpEIihKAOsBEE9IqSyMGlwcVwljONxuO0dviFaBqLIknhksZM1FGDRJrWnHegdiVbQST4N9HQHbqx47j+t1z43AZAa1adu0d1rfctYWLF4drZAHCgCD2ixd9CoXWYSyso16Sne2k8NcozbOZ5WelE7L2tdTmd9G7C4uIc0Tyj0pKHYzQK84r5P3NP2UltO2ca+1zdPeFj+J8PkgdllY5h6WND3tOx9ijUqpPgsvd9a5OOWUk/nufaiwjqcDYBB0vb29yiVpwjgjp6JOVhOUHt0N14V8VplJRWWc6EJWSwuWWhakWrnnidhJfMym2kBzXbaHY1062OlLsrTTZVP3J4abT7ogIQkKfKgLUZE0QEJiEbghTI4ATEIihTAYoSERTFMR35UYCdoUWIxjI9zZ7BqVDuWcInDUZoAkmgNSSdAqybjI9Rt97tB7lwYnFPk+8fADQD2JqLfcNyLXF8SaGejq4jYjb94dPBWvI+NMbCb0DyPgD9SsaVZ8B4q6Fz/RD2EjM06WQCLa71TqVG2rMGkX6S5QtUn2PbMNKJWAg94K5cXhxKMsgD29jgD7uxZngfNeGjOr3MYfVexxy92ZtghX2E49gna/0uEa+s/J8H0uc65r0O34tcv9kcPEOWMJEy24eOz1cCfgSuUcP+5pVEEaaD2Ky4pzFgXFt4lhA3DMz79wVHxjnmHQYeNzyNi/0Ge77x+Clssl7kPFpgu6+hm/KTIDiGN2LYm34lzis5hsY9gpp07CLCl4zj34iV0slZnb5RTQAKAaOg0XGF0647YKLOBfPfZKS9Szj4ub9JorusH42uuPHRu9au52n/pUQSpNwRDczQuH63URCpI3kbGvDRdEfEHN0dr37GktrDcWBCEomPDhbTY7ki1RHgCkxRkJiECaOKbHPd1oHoNNFBSQRBWdgGSTlMgAQu/g3DZprEMUkpsWI43OrxIFDfqVwLYcoc8SYHDPhhiY4ulMueRziBbGNrI2rrLvfVQsclHpWWSrxu5JofJ3xBwvzLGdz5ow74EpHyd8Q/7TPx4/9SbEeUPiDz+2DO6OKNoHvBPxXMeeeIH+1P8AY2P/AErP+f8AH7mjMPksIfJrjzv5hvjNf+VpRzeTHGDZ0Dv8RzfmylUO5yx5/tcvsLR8moTzlj6I/pUhBBBByHQ6H1Ubb891+4sw+TMOOiYBOQnWwyAu+qcBMd0SBjMCYhPGURCA9CNry3VuhV3E8OaHDr8D1Coz0XdweXUt6HUeI3UZrgIvk7yExapi1CWqrJY0Ug+qNqiKJrlcQQbygT2mKAYx6rdchcijHQvmdOY2iR0dNYHE5WtJOYmvWr2LCqeDEHKW5zlu8uYht0Nct0oWRk44i8Eq8buT1w+T3hsX7bFP/ixEEQ9wFof+AcCbvPE7xxzj/kcvKmQE/dYT4Nv5BTDBSnaKT8KT6NWZ0y9Zv+DRuX/J6W7h/Lw/rIvZicUfk5UXN+H4QzDOOCLXTlzA0NlxL6GYZyQ81VXv3LMx8DxLvu4ac+EMv5KDinCZ4Wh08MsTXEhpkYWgkCyBe5pOFWJLrb+pGUuHwvsVZdZ9n6pOSmaEndB+qC2GYYBE1JyG0CEEZKhBUjtAUAuxFewHYtLytyvNiPtWkMjad3eseoaPqs61tfC1s8Dzu5uEbh44vSaA0OGxJNAkdpJHtVdrmo9Jo0sK5S/MZP8A8De5+SIiTQ5iNAzWvSvZcnEeGSQuDZANdRRBB1o6/RegYHCswGB+0FyZfOPd1dId/E2QAq+Lg7f6OcRjDcpGfI7RrGnZtDrtZWFWtd+x0ZaSLXTwzyJx2T2o5NkABGxXSwcbJ0JKJrnHsClCWBjdi33IXOOHwWHdHJA+SQyufbRHVFrABbjfQrA9R4LR8A5PxmKi85DE0xkuAc6WNgJaadoXXv3Kq5QccTfH2LKs7uDfHysQD7uFl/miHyUT/K4OmGd7ZgPk0rNf8t+If3Ivx2I2+TXHncQjxnH0aVj8PS+6+5p3WFxJ5WpPVwrPbO8/AMCy3OPN8uPbG2SONjWOe4BmckktA1Lj08Fat8mON6uw4/xXn5MVDzdy3JgXxskex5e1zwWZqFODaNjfRXVRo3LZjJCx2beexnwgb1PuSmdQ79vzTWexbDISZUKHOexRukKeAbJUnnRQtZe6ledKQBuOSuNwCA4aaNt2SCWg5wTZDr6j5Li41gIoW4nzRygjDuaN/wCsdmDTvvlI8KWbwbMzwNjvprVD5LU8pAy4oRTszxyMfEbHo0RbXX4jdZZx2Sck/lo6dNni1qDXK4T+h0YrmaZ2Dhlkk85MJhlzBuXJFqMwA11UnEuLvx0cLZXtw4mlLB2FjQczne3KAPFV/MeAZHDEIyS0STCnakbdeo39yrMbhXPOGj11Yyh++4m1CKi+V7svslOOY/CWCmcdEwRSNpAFsOISAo2KNGxDJIY7n3LV8vc9YrCwNhhEORrnkF8Zc70nFxs5gNz2LJArbct+TzEYnDsmbJE1j7LcxkLqsjUBtdO1VXOCj19idW7d0nQPKbj+2D8D/wCkDvKVj/70I8IG/Uqyb5KJ+uJh/kkKkHknk64uP8F5/wDNZN+l+PsattpRzeUTiB2na392CH6tKoeOcanxT2uxEhkLW5WktY2gTZFMAG4W6Hknf1xTfZA76vWL514EcFI1mfzgcHU7LlBLHlr6FnQOBFnej0q7qZUyliGM/oVWqaj1GevM5TnqoYR2qdy1MzIBqjKkCjKYmJqTuiTUq1CALDgrqmZVEm20ao2D2r0LhtR9daIF1YBGtAfNea4eTK5rhuCCPYtHh+MNfpTieyiGg99brHqa23lHU/D7oxTizY8N4ZFig+GQEtoPBBpwcCdR/M73q2xHA4y5lNoxjIx3UN6C+o8VXclA/ayH7tNYD2nUuy92gVvxjiQjYTsTdLFl9jrY5yeEuTDokkuweWY5RhJJAAu6frqvaOXMU9nDsJle5v2XquI9Y9iSSy6vyr9S/T+ZnJPxee/28v4j/wA0o+LT1+2l/Ef+aSSzOKNSON/GcRY+3m/Ff+awXNOKfI6LO9z6bQzOLqBe4mr211SSWmhJSKL/AClUFKeiSS1MyoiG6E9UkkxCCT+iZJACG6vOED0ff8wkkqbvIa9H/kR65K0NDQ0UABQGg2HRZXnJ5ynU7FJJc2HdHoLPI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6" name="AutoShape 8" descr="data:image/jpeg;base64,/9j/4AAQSkZJRgABAQAAAQABAAD/2wCEAAkGBhQQERUUEBQUFRUUFBQUFRQVFBQUFRQUFRQVFBQUFBUXHCYeFxkkGRQUHy8gJCcpLCwsFR4xNTAqNSYrLCkBCQoKDgwOGg8PGiwkHyQpKSwpLCkpLCwpKSkpKSkpKSkpKSksLCwpKSwsLCksKSkpKSkpKSwsKSkpKSkpKSkpLP/AABEIAM8A9AMBIgACEQEDEQH/xAAbAAABBQEBAAAAAAAAAAAAAAAFAAIDBAYBB//EADoQAAECBAMFBwMBCAMBAQAAAAEAAgMEESEFEjEGQVFhcRMigZGhsdEywfBCBxQjUmJy4fGCstKiFf/EABkBAAMBAQEAAAAAAAAAAAAAAAABAgQDBf/EACIRAQEAAgMBAAIDAQEAAAAAAAABAhEDITESBEETMmFRIv/aAAwDAQACEQMRAD8AzT4dkKnYaNvahs3DWF0DJaDdGpaWsh8s26OyrUWmDT7Q1zq6BrW+ZFfRyFAZiB+c0U2icA6m8mvgGtp6iiGQjTxtXkNfNXj4cXO1ytt+D8+yqCVzxKagUqOfDz+6c+J+ev50U8sQyG55/wBk2A/Oarw7NuPmMp40vyzfzEewVfN/FIP6rA+Ap+c1JLQy7W5d9z/pFI2F1DXUvSnlvU3ORc47QmZh1GfwcPStPzRU4VjyRqYlDqNTqOKDxm5Xcj+eYTmWyyx0sCEH2NjSx+xURaYZvod27w5JVpdSQpjNY79x3+O4oJIxmjmWOo+FpsJgtjNr9Lm/9gNacFmGNLDVteI/0i0KbzisK0Ro+n+cDXrbyUVRuPSb5bvsvCfTO0Huhw8bb6H/AEhTZ3gTT9JrwvTqPy1gSdivbNLXb7Obw6c7LPTEAw3WFWO9PhVJtN6TzEbMSf1amn6v6hz4/wC1ZwLGTLxWvH06OHFp1+UN7QmxIqPpKicaGu468jwVa/RWvZ4Tw4BzTUEAg8QbgqUBZfYTE+0gmGTeGbf2O+DXzWoC41JEKF6nKgekSIpApJAJh0FNcnUTXICpNiyz06xaOZFln54JhDC0SXIRsuoMTLFQm4aKlqozTEEFQhQo1JoRS6LSaRs9tQ+scD+VjR4mrj9kNa/fuBp4DX19lYxqPmiRH8Xlrf8AiA0fKGxX5W5eX561XbGdDxZhxM1+On2V2adXKwaAV+w9B6ofKn2/x91ehnNFPWng0U+yWXTphN0ZwmTrdH2y1AqmFw7Iv2dFiyy3XozDUB5yRqLeCAzsoDWopXXr8rYRHgWNlQn8NDxUf4KeOekZ8f0xToRbZw/1xUUSHS+5F5yXdDs8Et3He3od4Q10It07zeWo6jctUy2x5YWOwo5AubbjvReC5pbm0rTvDVrhoR6+BQRra3ZSu9p0PwValI5ZcVAr3mmthxI4cwnYmLOKyxc4RBQOP6ho7rwKovidoMrgM3A2r05orMw+7mhk6aN97WKCzjzS9+YqCOoRCqnFhEWOo9Rx68VwuqCrImcwA3jSvHgb/llUfQGo0PoVaB3Ymf7OaaNzwWHxuPUBeoBeNYZFyxobtKRG+FxVezBc8/SdooYgU6jiBcwr0SATy1comHKJrgnppCArTAsgM+xaGK2yCT7EyCmOSXKLiFNEAqs01XWtVeZbZJIM5t1eguo09D7KpGF1YgXaRxCFMbiDqvy/1OP/ANGnoFTivqep9ArE6/8AiPdx06G49KKoPqHILTE1eljcdR9j9kQwttTXiShcF9/E+xRvAGigJ4rjyeNHD/ZscMhUARdrbIPKYpCaKZgpH7TQRatTyWLVejMovxYdVVMqOiazFGv0UnbJeH1VaPJAihqQehHkUBn8Bbq05acitDFmUAxiYzWrbgrwt255yMxNwMp+oEjfcHzC5BnQCM96aGht4i6vMl2V7wr+b0+JFhUo2leVFq+mO8f+poMN1O0gZXN/Uy2Umm6n0nyUE3Lg3AyE6tNxXkd6rQWkOLoRc0jePY/5VWamS496zv5hoeoVTtGU0ZGlSLittd4KjcARXz6j9Xypf3g79Rv/AD2KlzEmtq8qCtN9BvV7c9KkHWm/evYsImO0gw3HUsFetKFeURIHeBFq23AaXNPzVbzYbE+0g9mfqh6c2nTx1HgozLTUBMcE8JUXIkGVLKpS1LKgIcqXZqfIu5EBTfDQbEIeq0L2oPiDEyZp4ukpIzbriamkDVWmWq2oI4skQFMtuppRcmglKpGxWIj+IRzv4W+ypsNyUY2mlOzjE7nDMPE39qIQTRasfEJWHTnX89EWwqAXtF6DghEI1cPH/qjuDMOU9SuXJ1Gjhm6uxJCG0d4knkVWfLNZcNpzcVP2Ti6jRU6V1p0UMzs28urUUrWrjVx62XHH/a1ZTXkWZOe6D0WhwyNnWfg4ZlDRpS1QNeoR/D4AbQt6cFxz1+nbCX9rOLSVG1CyMywkmlffyXpkKSEYBrjTNbTispjGBxJaK5jhvsdxpvCMLo8pus/DwwPhkEEPqCK3HOo3pkLZzLd7q62pa60ErJU1V5mHjcFf8ljn/Fje2Ug4QWmoqE6JgTX6mh5iy28ts89+4DqisPYttO++/IJfdFwxk1XjM/hroJqLjkajqoYU1y9Kj5916pjGxIIOR3mF506RMP6K5sxFOItQe674cks7ZeTh1f8AyU1MO7MANra5AtT+Wg+/pRWtlYj4cZr/AKWkhpratTYc1CZjIRnJ7zQQQBShFRp4inFVBOudFaK2Dm03796v2ON69exNTqKGVfVrTxA9lOFyQ5RIBdSQCSKS4UBG9CsQairkOnwgMzHb3kk+YHeSVAdCiihSNXHhIA021RyuqszbVXlRdIMxtO0/vLs2mVtOgG7xqgb9VuNsWDsmWGYvpXfShssTFZqOBWjju4Vh0A97wPstjgMrVvWnq1p+6xcJ169B5r03ZyQyMFeAXL8i6jX+JN1alcOAFFOcPrqiMOGpS1Yno/IV/wDnDQCgT/3UAgBXXGihzXqns5NCuHi45I3i+HNjikQVqAa7weKz0i46rSQ4mZjTXSxVYuXJPKzR2bMP9QLel1LBk2t0RDG6thlzdBenLigcvioOqmqw3Y0chD+bqxMREJl8RoPzzUn77mT3055Y97djGqweI7PRO2iZKUqyIKmlRmJt0ot426xX7TJ90uYBh/qEUHXQZf8A0U8JbdRGWUndZfarDXQCA6neJIpeh1c08qkHxKFYVKGJMMA/mbXlcJk9iL43eiOJdWl9wqiWx8LNNt4fV5Ba5PnFi5Mpldx6hBZQAKYKNqkC5uRJJFcqgEuJLhQDXIfPCyvuKoTuiAzswO8knTA7ySoCzSuuTGJ5SAbOBVpbVXJsKnA1SoRbVS+aC0/ymvosVNwrkr0qblu0hEakCo8LrBT0qWucNQCKdCLensumFP0MlJXO6i9H2VmiYQY/6odGnmP0ny9lg5J4a6q02EYrDZEFXgF1G06m3qfVTzbyafx9Y9t3DcpXPsqLItknTCyPRmSOcmaKGDNAAlxsFTnHlzqN3lWzKAso4WQq0jtG0tGQihtUKOa2ydBZVtXGtA1up/wh75BrdBZQS0m1zxmrSpsqkjlll1po5LaONOQnNLCKildQK81SiQXQzdHJCPkaGgCg0AFFLMzEMjvNB67kWCZaBpbEKaolLTdUNmIUJx/h9140BPdPLkrck2rQdOP3S8K5bHZd9VhP2rGr5cf0xj6w/hbSWiUWX/aPh+aDCjbmRDDdyDxr5hXx9ZM/JNx5u2XJDqbhX1RvZNpZHY7mPI2+6GwDSvkem9aLDZSlxpq0/wBv+VpyyZflvgngqKEagHiAnhQ5nEppK6mlInKrhKS4gGuKqTeitOVaY0TADGbdJSRhdJMLbFKoYblOEgpTbVQhi6JzQQ6l0qBeTQHaLCMpqPpeC2vA6tr41HiEckyrkzLiIwtN6oOPK5NwZFHaNBae64G2vPcaqtikHI803E04jgtJtDgJhnOK0Na8QefzyQGdGYVOtq9eP5xXfG7uzs6b/AcS/eIDH/qpR/J4sfnxViISsVsXifZRDDcaNiU8H6Dz08lvA1Y+XD5ybuHk+sVSAQ3vHU2CtZ8w1AG9U5+EbBvH3VKLhcZwu8EcAD8qI790RizEMWBzdFCZuGwVFzuCHMkXb4gHLL/lMfh9+9FtyAV/LrINDaUtF2t8TRVom0kSJUMg5t3cv5nQahVoEGAyhymId/aGorXUAbqURyUnK8AK6AADoAE9SIygU2UjijojQ08BQ0603o5Jx7fm9SRZgOBCHsOUrn653oZgxldxjCP3jDosOneLC9v9ze832og8m6ppxK2WHvsAnL255ePAYdBQ7jr7OqPFaPBJjuiG6lGuo08QSPhVNqZAS81Hg0oM5ezd3XDMKdKoRDxHs2630ry+Vp19RmvT1iBoFKFhNn9rXijYxzN3P1IHPitrLTIe0OYQ4HeCiyxwTLhXCU0uUkRXKrhKaXJgnKvH0UrioYxsgA8YXXV2MLriYOhOVppVOErbEgZMCyFxNUVjCyFTAulQvyb0VhOQKTiIvAeg00eWDwQdDYjj/lYnaHZgsq5mhrbd4cOi3IK5EhhwoUS6Erx0NoaHhT4W12ax/tmZXn+IwUP9TdA7559VXx/ZQtzPh6XNOG+iypiGFED4ZynUcjvBXSyZzTphl83celG6tMiWWewTH2TAoaNePqb928R7I4yLuWPLGy6r0Mc5ZuKk7DaUIjQ3DRaR0mCo/wBxaOCJbHS2/wDWbhQH6n2RGUY8ner7IYBq7RWRPNG4J7tR0UCGRqmx3AKKZngqzHl5toNeZ4JaRb+hbDH3qfwLUSEwsrJCiMSsShSXroD/AGq4PnbDmGDvN7pI8wvMZ8Zm8DYjhXf0XvOJS4mIDmHePUXC8axWTy2Ao5rnBzfHctPFmycmANhMShoUbw3Hnyz6sNWk3YdD8FBWtyv0pZOjPutXrHZrp6xheNQ5ltWG+9p1CuleQSU+6G4FpII0IWtwzbmlBHFR/O3XxC5ZYWeDbYFNKjk55kZuaG4OHL2I3KUrmZhUUQKcqJ4QAmM26SkjNuuphDDarTAomNU7WpEbEFkJm2oy5qGTbUjiCVcjEsUFlxdF5ZBrzSnAqNqcEEkc0HVYHa7ABDdnYLOvTgd63wKHbQSfaQXU1Fx4Jy6VHlMvGMKI17dWuB+R5L0uXOZgey4IrTeFgZqUqCRxp5rWbHzwLOzcaPqbHWwvRPlm5t24rrLX/RiHPCnMblDEm6K3MyDYmovxFihUzgjt0Q+Iqs0sa7KjmcTVKJidN9052B37zifRSwMNaDp91e8U2ZGyMu+O4F1Wt9T8I92YaKDcmSwponxCot2rGaTwHInBihBoZVqHFUujQS8xuXm+2UtlmiWcifELXtnKLLYpFzxXOO/2VYdVGUZHFGZXjofdUojkU2hZdp6j2KEOXocfeMedzTWdOaVK1yrgp7XLo4rUtPPhGsNxaeRp5o3J7eR2WeGv6ih8ws0UsyVxl9D0CU2+hOtEa5h4jvD5RmXxiDF+iI08q0PkV5IHt5/CcIfAlReOHt6tFF0l5k2cijSI6nV3ykp/ip7emsUzVAwqZpXAHOCGzgRElUJxAUYIui0shEI3RaWKRrjU8JjU8Jg8LpFU0FdLwNUBnp3ZofxMtKPFf7SL1CwsWfdDjiK2mZrgbaGlj5ivmtxtZtGyHBcyG6r3d224HUrzR0Yhd8MbfR9PY5KabGhtiM0cAR47vsk/msh+z/Fj34LjYd9vKv1DzofFbOI2qxcmPxlp6fHn947D5gKnVWpmBzKjbCAUxVSS5TnJrCpK1QcJpTi9MKjLkhTo0eyBzsy2GC55oB+UHNT4vjDIDe8auOjRqfgc1hsRxJ0d1X6bgNB+cVo4uK5d/pn5eaYdT12dxAxn1NgNBwHyoyVCApGlbpJOo8+227rtEmi660rjdUEeU5yYHJZkBE4UKnhxFE8hcamFgvSUVUkg9VYVK1yqsiKRsRYlrFVTm1YD1XmSgBoNHIrKuQh+qIyjkGKNcngqv2gAqVnMa2xayrYPedx3BVMbfCaGfxeHBFXkdFhsb2vfGq1lm+qBT2IPiOq8kk+ibBh011WjHjkTaUzEO83Nyqj1NFdUqB5uF0SK4HOdjMtdurQ9DYr1CBGr9l5I/jwWtwXaMZQ17qEcVl58Le41/j8kx6rYxWVVZ0NdlZ9rxqKpkxNNbq5o8QsWq37mtmKaGxCo+0sCHq8E8G972Qee29tSAz/k/wD8j5XTHizy8jnlzYY+1qZyYbDaXPIaOJNFkMU2w1bAH/Mj/qPuVn57EYkd1Yri4+g6DQKstWHBJ/Zj5Pybl/Xo6LELiS4kk6kmpTBqlqutC0srqQSSqkDqrtN6Yu50GTnU1UXak8lJkB1Tey4Jk62GnhNhuTqoBVSTV1AegQ5pTtmEPhw1ZZDWJ0WxMJkWZsm9moI7SgI3xbq5DmgxtXGgCCTUyIYqUAnsUc/fbgrxw+hboWxraN0U5WHK33QB0TemtTg2p5LTJJ4gyDDqalTF2vJNc7guRDQAICIqHUqZyZDF0yTkphTiUwoDoiHiVwuJXKpVQCSXF3KgOVXaLq5VAIldTU4oBJJJJAiuJFJAdqlVJNcgG5qlSAqNoTwUw6uriSA9DhtVhgVOFEVhsRYVrQChmGWSEVDcexTsYdvqdYfKcm7oMxjs1milo0b7oZqVwPqSTvXa0WyTU0g8u3J/acFAE0uomFjMmPckTRMKA64prDddKY03QEq7RNC6SgEkuVSQHVxJcQHVxJcJQDmpJDRJIEkSkuIBLq4kgESuNTYhTmJgkl0rhQHapJq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658" name="AutoShape 10" descr="data:image/jpeg;base64,/9j/4AAQSkZJRgABAQAAAQABAAD/2wCEAAkGBhQQERUUEBQUFRUUFBQUFRQVFBQUFRQUFRQVFBQUFBUXHCYeFxkkGRQUHy8gJCcpLCwsFR4xNTAqNSYrLCkBCQoKDgwOGg8PGiwkHyQpKSwpLCkpLCwpKSkpKSkpKSkpKSksLCwpKSwsLCksKSkpKSkpKSwsKSkpKSkpKSkpLP/AABEIAM8A9AMBIgACEQEDEQH/xAAbAAABBQEBAAAAAAAAAAAAAAAFAAIDBAYBB//EADoQAAECBAMFBwMBCAMBAQAAAAEAAgMEESEFEjEGQVFhcRMigZGhsdEywfBCBxQjUmJy4fGCstKiFf/EABkBAAMBAQEAAAAAAAAAAAAAAAABAgQDBf/EACIRAQEAAgMBAAIDAQEAAAAAAAABAhEDITESBEETMmFRIv/aAAwDAQACEQMRAD8AzT4dkKnYaNvahs3DWF0DJaDdGpaWsh8s26OyrUWmDT7Q1zq6BrW+ZFfRyFAZiB+c0U2icA6m8mvgGtp6iiGQjTxtXkNfNXj4cXO1ytt+D8+yqCVzxKagUqOfDz+6c+J+ev50U8sQyG55/wBk2A/Oarw7NuPmMp40vyzfzEewVfN/FIP6rA+Ap+c1JLQy7W5d9z/pFI2F1DXUvSnlvU3ORc47QmZh1GfwcPStPzRU4VjyRqYlDqNTqOKDxm5Xcj+eYTmWyyx0sCEH2NjSx+xURaYZvod27w5JVpdSQpjNY79x3+O4oJIxmjmWOo+FpsJgtjNr9Lm/9gNacFmGNLDVteI/0i0KbzisK0Ro+n+cDXrbyUVRuPSb5bvsvCfTO0Huhw8bb6H/AEhTZ3gTT9JrwvTqPy1gSdivbNLXb7Obw6c7LPTEAw3WFWO9PhVJtN6TzEbMSf1amn6v6hz4/wC1ZwLGTLxWvH06OHFp1+UN7QmxIqPpKicaGu468jwVa/RWvZ4Tw4BzTUEAg8QbgqUBZfYTE+0gmGTeGbf2O+DXzWoC41JEKF6nKgekSIpApJAJh0FNcnUTXICpNiyz06xaOZFln54JhDC0SXIRsuoMTLFQm4aKlqozTEEFQhQo1JoRS6LSaRs9tQ+scD+VjR4mrj9kNa/fuBp4DX19lYxqPmiRH8Xlrf8AiA0fKGxX5W5eX561XbGdDxZhxM1+On2V2adXKwaAV+w9B6ofKn2/x91ehnNFPWng0U+yWXTphN0ZwmTrdH2y1AqmFw7Iv2dFiyy3XozDUB5yRqLeCAzsoDWopXXr8rYRHgWNlQn8NDxUf4KeOekZ8f0xToRbZw/1xUUSHS+5F5yXdDs8Et3He3od4Q10It07zeWo6jctUy2x5YWOwo5AubbjvReC5pbm0rTvDVrhoR6+BQRra3ZSu9p0PwValI5ZcVAr3mmthxI4cwnYmLOKyxc4RBQOP6ho7rwKovidoMrgM3A2r05orMw+7mhk6aN97WKCzjzS9+YqCOoRCqnFhEWOo9Rx68VwuqCrImcwA3jSvHgb/llUfQGo0PoVaB3Ymf7OaaNzwWHxuPUBeoBeNYZFyxobtKRG+FxVezBc8/SdooYgU6jiBcwr0SATy1comHKJrgnppCArTAsgM+xaGK2yCT7EyCmOSXKLiFNEAqs01XWtVeZbZJIM5t1eguo09D7KpGF1YgXaRxCFMbiDqvy/1OP/ANGnoFTivqep9ArE6/8AiPdx06G49KKoPqHILTE1eljcdR9j9kQwttTXiShcF9/E+xRvAGigJ4rjyeNHD/ZscMhUARdrbIPKYpCaKZgpH7TQRatTyWLVejMovxYdVVMqOiazFGv0UnbJeH1VaPJAihqQehHkUBn8Bbq05acitDFmUAxiYzWrbgrwt255yMxNwMp+oEjfcHzC5BnQCM96aGht4i6vMl2V7wr+b0+JFhUo2leVFq+mO8f+poMN1O0gZXN/Uy2Umm6n0nyUE3Lg3AyE6tNxXkd6rQWkOLoRc0jePY/5VWamS496zv5hoeoVTtGU0ZGlSLittd4KjcARXz6j9Xypf3g79Rv/AD2KlzEmtq8qCtN9BvV7c9KkHWm/evYsImO0gw3HUsFetKFeURIHeBFq23AaXNPzVbzYbE+0g9mfqh6c2nTx1HgozLTUBMcE8JUXIkGVLKpS1LKgIcqXZqfIu5EBTfDQbEIeq0L2oPiDEyZp4ukpIzbriamkDVWmWq2oI4skQFMtuppRcmglKpGxWIj+IRzv4W+ypsNyUY2mlOzjE7nDMPE39qIQTRasfEJWHTnX89EWwqAXtF6DghEI1cPH/qjuDMOU9SuXJ1Gjhm6uxJCG0d4knkVWfLNZcNpzcVP2Ti6jRU6V1p0UMzs28urUUrWrjVx62XHH/a1ZTXkWZOe6D0WhwyNnWfg4ZlDRpS1QNeoR/D4AbQt6cFxz1+nbCX9rOLSVG1CyMywkmlffyXpkKSEYBrjTNbTispjGBxJaK5jhvsdxpvCMLo8pus/DwwPhkEEPqCK3HOo3pkLZzLd7q62pa60ErJU1V5mHjcFf8ljn/Fje2Ug4QWmoqE6JgTX6mh5iy28ts89+4DqisPYttO++/IJfdFwxk1XjM/hroJqLjkajqoYU1y9Kj5916pjGxIIOR3mF506RMP6K5sxFOItQe674cks7ZeTh1f8AyU1MO7MANra5AtT+Wg+/pRWtlYj4cZr/AKWkhpratTYc1CZjIRnJ7zQQQBShFRp4inFVBOudFaK2Dm03796v2ON69exNTqKGVfVrTxA9lOFyQ5RIBdSQCSKS4UBG9CsQairkOnwgMzHb3kk+YHeSVAdCiihSNXHhIA021RyuqszbVXlRdIMxtO0/vLs2mVtOgG7xqgb9VuNsWDsmWGYvpXfShssTFZqOBWjju4Vh0A97wPstjgMrVvWnq1p+6xcJ169B5r03ZyQyMFeAXL8i6jX+JN1alcOAFFOcPrqiMOGpS1Yno/IV/wDnDQCgT/3UAgBXXGihzXqns5NCuHi45I3i+HNjikQVqAa7weKz0i46rSQ4mZjTXSxVYuXJPKzR2bMP9QLel1LBk2t0RDG6thlzdBenLigcvioOqmqw3Y0chD+bqxMREJl8RoPzzUn77mT3055Y97djGqweI7PRO2iZKUqyIKmlRmJt0ot426xX7TJ90uYBh/qEUHXQZf8A0U8JbdRGWUndZfarDXQCA6neJIpeh1c08qkHxKFYVKGJMMA/mbXlcJk9iL43eiOJdWl9wqiWx8LNNt4fV5Ba5PnFi5Mpldx6hBZQAKYKNqkC5uRJJFcqgEuJLhQDXIfPCyvuKoTuiAzswO8knTA7ySoCzSuuTGJ5SAbOBVpbVXJsKnA1SoRbVS+aC0/ymvosVNwrkr0qblu0hEakCo8LrBT0qWucNQCKdCLensumFP0MlJXO6i9H2VmiYQY/6odGnmP0ny9lg5J4a6q02EYrDZEFXgF1G06m3qfVTzbyafx9Y9t3DcpXPsqLItknTCyPRmSOcmaKGDNAAlxsFTnHlzqN3lWzKAso4WQq0jtG0tGQihtUKOa2ydBZVtXGtA1up/wh75BrdBZQS0m1zxmrSpsqkjlll1po5LaONOQnNLCKildQK81SiQXQzdHJCPkaGgCg0AFFLMzEMjvNB67kWCZaBpbEKaolLTdUNmIUJx/h9140BPdPLkrck2rQdOP3S8K5bHZd9VhP2rGr5cf0xj6w/hbSWiUWX/aPh+aDCjbmRDDdyDxr5hXx9ZM/JNx5u2XJDqbhX1RvZNpZHY7mPI2+6GwDSvkem9aLDZSlxpq0/wBv+VpyyZflvgngqKEagHiAnhQ5nEppK6mlInKrhKS4gGuKqTeitOVaY0TADGbdJSRhdJMLbFKoYblOEgpTbVQhi6JzQQ6l0qBeTQHaLCMpqPpeC2vA6tr41HiEckyrkzLiIwtN6oOPK5NwZFHaNBae64G2vPcaqtikHI803E04jgtJtDgJhnOK0Na8QefzyQGdGYVOtq9eP5xXfG7uzs6b/AcS/eIDH/qpR/J4sfnxViISsVsXifZRDDcaNiU8H6Dz08lvA1Y+XD5ybuHk+sVSAQ3vHU2CtZ8w1AG9U5+EbBvH3VKLhcZwu8EcAD8qI790RizEMWBzdFCZuGwVFzuCHMkXb4gHLL/lMfh9+9FtyAV/LrINDaUtF2t8TRVom0kSJUMg5t3cv5nQahVoEGAyhymId/aGorXUAbqURyUnK8AK6AADoAE9SIygU2UjijojQ08BQ0603o5Jx7fm9SRZgOBCHsOUrn653oZgxldxjCP3jDosOneLC9v9ze832og8m6ppxK2WHvsAnL255ePAYdBQ7jr7OqPFaPBJjuiG6lGuo08QSPhVNqZAS81Hg0oM5ezd3XDMKdKoRDxHs2630ry+Vp19RmvT1iBoFKFhNn9rXijYxzN3P1IHPitrLTIe0OYQ4HeCiyxwTLhXCU0uUkRXKrhKaXJgnKvH0UrioYxsgA8YXXV2MLriYOhOVppVOErbEgZMCyFxNUVjCyFTAulQvyb0VhOQKTiIvAeg00eWDwQdDYjj/lYnaHZgsq5mhrbd4cOi3IK5EhhwoUS6Erx0NoaHhT4W12ax/tmZXn+IwUP9TdA7559VXx/ZQtzPh6XNOG+iypiGFED4ZynUcjvBXSyZzTphl83celG6tMiWWewTH2TAoaNePqb928R7I4yLuWPLGy6r0Mc5ZuKk7DaUIjQ3DRaR0mCo/wBxaOCJbHS2/wDWbhQH6n2RGUY8ner7IYBq7RWRPNG4J7tR0UCGRqmx3AKKZngqzHl5toNeZ4JaRb+hbDH3qfwLUSEwsrJCiMSsShSXroD/AGq4PnbDmGDvN7pI8wvMZ8Zm8DYjhXf0XvOJS4mIDmHePUXC8axWTy2Ao5rnBzfHctPFmycmANhMShoUbw3Hnyz6sNWk3YdD8FBWtyv0pZOjPutXrHZrp6xheNQ5ltWG+9p1CuleQSU+6G4FpII0IWtwzbmlBHFR/O3XxC5ZYWeDbYFNKjk55kZuaG4OHL2I3KUrmZhUUQKcqJ4QAmM26SkjNuuphDDarTAomNU7WpEbEFkJm2oy5qGTbUjiCVcjEsUFlxdF5ZBrzSnAqNqcEEkc0HVYHa7ABDdnYLOvTgd63wKHbQSfaQXU1Fx4Jy6VHlMvGMKI17dWuB+R5L0uXOZgey4IrTeFgZqUqCRxp5rWbHzwLOzcaPqbHWwvRPlm5t24rrLX/RiHPCnMblDEm6K3MyDYmovxFihUzgjt0Q+Iqs0sa7KjmcTVKJidN9052B37zifRSwMNaDp91e8U2ZGyMu+O4F1Wt9T8I92YaKDcmSwponxCot2rGaTwHInBihBoZVqHFUujQS8xuXm+2UtlmiWcifELXtnKLLYpFzxXOO/2VYdVGUZHFGZXjofdUojkU2hZdp6j2KEOXocfeMedzTWdOaVK1yrgp7XLo4rUtPPhGsNxaeRp5o3J7eR2WeGv6ih8ws0UsyVxl9D0CU2+hOtEa5h4jvD5RmXxiDF+iI08q0PkV5IHt5/CcIfAlReOHt6tFF0l5k2cijSI6nV3ykp/ip7emsUzVAwqZpXAHOCGzgRElUJxAUYIui0shEI3RaWKRrjU8JjU8Jg8LpFU0FdLwNUBnp3ZofxMtKPFf7SL1CwsWfdDjiK2mZrgbaGlj5ivmtxtZtGyHBcyG6r3d224HUrzR0Yhd8MbfR9PY5KabGhtiM0cAR47vsk/msh+z/Fj34LjYd9vKv1DzofFbOI2qxcmPxlp6fHn947D5gKnVWpmBzKjbCAUxVSS5TnJrCpK1QcJpTi9MKjLkhTo0eyBzsy2GC55oB+UHNT4vjDIDe8auOjRqfgc1hsRxJ0d1X6bgNB+cVo4uK5d/pn5eaYdT12dxAxn1NgNBwHyoyVCApGlbpJOo8+227rtEmi660rjdUEeU5yYHJZkBE4UKnhxFE8hcamFgvSUVUkg9VYVK1yqsiKRsRYlrFVTm1YD1XmSgBoNHIrKuQh+qIyjkGKNcngqv2gAqVnMa2xayrYPedx3BVMbfCaGfxeHBFXkdFhsb2vfGq1lm+qBT2IPiOq8kk+ibBh011WjHjkTaUzEO83Nyqj1NFdUqB5uF0SK4HOdjMtdurQ9DYr1CBGr9l5I/jwWtwXaMZQ17qEcVl58Le41/j8kx6rYxWVVZ0NdlZ9rxqKpkxNNbq5o8QsWq37mtmKaGxCo+0sCHq8E8G972Qee29tSAz/k/wD8j5XTHizy8jnlzYY+1qZyYbDaXPIaOJNFkMU2w1bAH/Mj/qPuVn57EYkd1Yri4+g6DQKstWHBJ/Zj5Pybl/Xo6LELiS4kk6kmpTBqlqutC0srqQSSqkDqrtN6Yu50GTnU1UXak8lJkB1Tey4Jk62GnhNhuTqoBVSTV1AegQ5pTtmEPhw1ZZDWJ0WxMJkWZsm9moI7SgI3xbq5DmgxtXGgCCTUyIYqUAnsUc/fbgrxw+hboWxraN0U5WHK33QB0TemtTg2p5LTJJ4gyDDqalTF2vJNc7guRDQAICIqHUqZyZDF0yTkphTiUwoDoiHiVwuJXKpVQCSXF3KgOVXaLq5VAIldTU4oBJJJJAiuJFJAdqlVJNcgG5qlSAqNoTwUw6uriSA9DhtVhgVOFEVhsRYVrQChmGWSEVDcexTsYdvqdYfKcm7oMxjs1milo0b7oZqVwPqSTvXa0WyTU0g8u3J/acFAE0uomFjMmPckTRMKA64prDddKY03QEq7RNC6SgEkuVSQHVxJcQHVxJcJQDmpJDRJIEkSkuIBLq4kgESuNTYhTmJgkl0rhQHapJqSA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122238"/>
            <a:ext cx="7543800" cy="2230818"/>
          </a:xfrm>
        </p:spPr>
        <p:txBody>
          <a:bodyPr/>
          <a:lstStyle/>
          <a:p>
            <a:pPr algn="ctr" eaLnBrk="1" hangingPunct="1"/>
            <a:r>
              <a:rPr lang="en-US" sz="6000" dirty="0" smtClean="0"/>
              <a:t>ERAS 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en-US" dirty="0" smtClean="0"/>
              <a:t>Fast </a:t>
            </a:r>
            <a:r>
              <a:rPr lang="en-US" sz="4000" dirty="0" smtClean="0"/>
              <a:t>Track</a:t>
            </a:r>
            <a:endParaRPr lang="en-CA" sz="4000" dirty="0" smtClean="0"/>
          </a:p>
        </p:txBody>
      </p:sp>
      <p:sp>
        <p:nvSpPr>
          <p:cNvPr id="9219" name="Text Box 11"/>
          <p:cNvSpPr txBox="1">
            <a:spLocks noChangeArrowheads="1"/>
          </p:cNvSpPr>
          <p:nvPr/>
        </p:nvSpPr>
        <p:spPr bwMode="auto">
          <a:xfrm>
            <a:off x="1774825" y="2730500"/>
            <a:ext cx="5608638" cy="2308225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600"/>
              <a:t>Раннее восстановление функций организма для достижения лучшего результата</a:t>
            </a:r>
            <a:endParaRPr lang="en-US" sz="3600"/>
          </a:p>
        </p:txBody>
      </p:sp>
      <p:sp>
        <p:nvSpPr>
          <p:cNvPr id="9220" name="Text Box 12"/>
          <p:cNvSpPr txBox="1">
            <a:spLocks noChangeArrowheads="1"/>
          </p:cNvSpPr>
          <p:nvPr/>
        </p:nvSpPr>
        <p:spPr bwMode="auto">
          <a:xfrm>
            <a:off x="1851025" y="6491288"/>
            <a:ext cx="54419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Wilmore DW.  Am J Surg.  183: 630,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dirty="0" smtClean="0"/>
              <a:t>ERAS</a:t>
            </a:r>
            <a:endParaRPr lang="en-CA" dirty="0" smtClean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ru-RU" smtClean="0">
                <a:sym typeface="Symbol" pitchFamily="18" charset="2"/>
              </a:rPr>
              <a:t>Снижение риска, улучшение результата</a:t>
            </a:r>
          </a:p>
          <a:p>
            <a:pPr eaLnBrk="1" hangingPunct="1"/>
            <a:r>
              <a:rPr lang="ru-RU" smtClean="0">
                <a:sym typeface="Symbol" pitchFamily="18" charset="2"/>
              </a:rPr>
              <a:t>Ускорение восстановления</a:t>
            </a:r>
          </a:p>
          <a:p>
            <a:pPr eaLnBrk="1" hangingPunct="1"/>
            <a:r>
              <a:rPr lang="ru-RU" smtClean="0">
                <a:sym typeface="Symbol" pitchFamily="18" charset="2"/>
              </a:rPr>
              <a:t>Снижение заболеваемости, осложнений (дыхательных, сердечнососудистых, тромбоэмболический, инфекционных)</a:t>
            </a:r>
          </a:p>
          <a:p>
            <a:pPr eaLnBrk="1" hangingPunct="1"/>
            <a:r>
              <a:rPr lang="ru-RU" smtClean="0">
                <a:sym typeface="Symbol" pitchFamily="18" charset="2"/>
              </a:rPr>
              <a:t>Сокращение периода выздоровления</a:t>
            </a:r>
            <a:endParaRPr lang="en-CA" smtClean="0">
              <a:sym typeface="Symbol" pitchFamily="18" charset="2"/>
            </a:endParaRPr>
          </a:p>
          <a:p>
            <a:pPr eaLnBrk="1" hangingPunct="1"/>
            <a:endParaRPr lang="en-CA" smtClean="0">
              <a:sym typeface="Symbol" pitchFamily="18" charset="2"/>
            </a:endParaRPr>
          </a:p>
          <a:p>
            <a:pPr eaLnBrk="1" hangingPunct="1"/>
            <a:endParaRPr lang="en-CA" smtClean="0">
              <a:sym typeface="Symbol" pitchFamily="18" charset="2"/>
            </a:endParaRPr>
          </a:p>
        </p:txBody>
      </p:sp>
      <p:sp>
        <p:nvSpPr>
          <p:cNvPr id="10244" name="Text Box 5"/>
          <p:cNvSpPr txBox="1">
            <a:spLocks noChangeArrowheads="1"/>
          </p:cNvSpPr>
          <p:nvPr/>
        </p:nvSpPr>
        <p:spPr bwMode="auto">
          <a:xfrm>
            <a:off x="587375" y="6446838"/>
            <a:ext cx="7969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CA"/>
              <a:t>Kehlet H, Sawyer F.  Fast Track Surgery, ACS Surgery: Principles &amp; Practice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Henrik Kehlet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z="3600" b="0" i="1" smtClean="0">
                <a:solidFill>
                  <a:schemeClr val="tx1"/>
                </a:solidFill>
              </a:rPr>
              <a:t>1990 </a:t>
            </a:r>
            <a:r>
              <a:rPr lang="en-US" sz="3600" b="0" i="1" smtClean="0">
                <a:solidFill>
                  <a:schemeClr val="tx1"/>
                </a:solidFill>
              </a:rPr>
              <a:t>gg</a:t>
            </a:r>
            <a:endParaRPr lang="ru-RU" sz="3600" b="0" i="1" smtClean="0">
              <a:solidFill>
                <a:schemeClr val="tx1"/>
              </a:solidFill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>
          <a:xfrm>
            <a:off x="474663" y="1400175"/>
            <a:ext cx="8229600" cy="4541838"/>
          </a:xfrm>
        </p:spPr>
        <p:txBody>
          <a:bodyPr/>
          <a:lstStyle/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Предоперационное информирование пациента;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Отказ от использования </a:t>
            </a:r>
            <a:r>
              <a:rPr lang="ru-RU" sz="2400" b="1" dirty="0" err="1" smtClean="0"/>
              <a:t>ортоградной</a:t>
            </a:r>
            <a:r>
              <a:rPr lang="ru-RU" sz="2400" b="1" dirty="0" smtClean="0"/>
              <a:t> подготовки кишечника перед операцией;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Отказ от «классической» </a:t>
            </a:r>
            <a:r>
              <a:rPr lang="ru-RU" sz="2400" b="1" dirty="0" err="1" smtClean="0">
                <a:solidFill>
                  <a:srgbClr val="FF0000"/>
                </a:solidFill>
              </a:rPr>
              <a:t>премедикации</a:t>
            </a:r>
            <a:r>
              <a:rPr lang="ru-RU" sz="2400" b="1" dirty="0" smtClean="0">
                <a:solidFill>
                  <a:srgbClr val="FF0000"/>
                </a:solidFill>
              </a:rPr>
              <a:t> накануне операции;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/>
              <a:t>Применение </a:t>
            </a:r>
            <a:r>
              <a:rPr lang="ru-RU" sz="2400" b="1" dirty="0" err="1" smtClean="0"/>
              <a:t>пробиотиков</a:t>
            </a:r>
            <a:r>
              <a:rPr lang="ru-RU" sz="2400" b="1" dirty="0" smtClean="0"/>
              <a:t>;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Сокращение сроков </a:t>
            </a:r>
            <a:r>
              <a:rPr lang="ru-RU" sz="2400" b="1" dirty="0" err="1" smtClean="0">
                <a:solidFill>
                  <a:srgbClr val="FF0000"/>
                </a:solidFill>
              </a:rPr>
              <a:t>предперационного</a:t>
            </a:r>
            <a:r>
              <a:rPr lang="ru-RU" sz="2400" b="1" dirty="0" smtClean="0">
                <a:solidFill>
                  <a:srgbClr val="FF0000"/>
                </a:solidFill>
              </a:rPr>
              <a:t> приема пищи;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>
                <a:solidFill>
                  <a:srgbClr val="00B050"/>
                </a:solidFill>
              </a:rPr>
              <a:t>Применение раствора глюкозы за 2 часа до  </a:t>
            </a:r>
            <a:r>
              <a:rPr lang="ru-RU" sz="2400" b="1" dirty="0" err="1" smtClean="0">
                <a:solidFill>
                  <a:srgbClr val="00B050"/>
                </a:solidFill>
              </a:rPr>
              <a:t>оперерации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;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Регионарная анестезия и анальгезия, </a:t>
            </a:r>
          </a:p>
          <a:p>
            <a:pPr marL="457200" indent="-457200">
              <a:buFont typeface="Calibri" pitchFamily="34" charset="0"/>
              <a:buAutoNum type="arabicPeriod"/>
            </a:pPr>
            <a:r>
              <a:rPr lang="ru-RU" sz="2400" b="1" dirty="0" smtClean="0">
                <a:solidFill>
                  <a:srgbClr val="FF0000"/>
                </a:solidFill>
              </a:rPr>
              <a:t>Препараты для анестезии с быстрым началом и короткой продолжительностью  действия;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solidFill>
                  <a:schemeClr val="tx1"/>
                </a:solidFill>
              </a:rPr>
              <a:t>Henrik Kehlet</a:t>
            </a:r>
            <a:r>
              <a:rPr lang="ru-RU" smtClean="0">
                <a:solidFill>
                  <a:schemeClr val="tx1"/>
                </a:solidFill>
              </a:rPr>
              <a:t/>
            </a:r>
            <a:br>
              <a:rPr lang="ru-RU" smtClean="0">
                <a:solidFill>
                  <a:schemeClr val="tx1"/>
                </a:solidFill>
              </a:rPr>
            </a:br>
            <a:r>
              <a:rPr lang="ru-RU" sz="3600" b="0" i="1" smtClean="0">
                <a:solidFill>
                  <a:schemeClr val="tx1"/>
                </a:solidFill>
              </a:rPr>
              <a:t>1990 </a:t>
            </a:r>
            <a:r>
              <a:rPr lang="en-US" sz="3600" b="0" i="1" smtClean="0">
                <a:solidFill>
                  <a:schemeClr val="tx1"/>
                </a:solidFill>
              </a:rPr>
              <a:t>gg</a:t>
            </a:r>
            <a:endParaRPr lang="ru-RU" sz="3600" b="0" i="1" smtClean="0">
              <a:solidFill>
                <a:schemeClr val="tx1"/>
              </a:solidFill>
            </a:endParaRPr>
          </a:p>
        </p:txBody>
      </p:sp>
      <p:sp>
        <p:nvSpPr>
          <p:cNvPr id="8195" name="Содержимое 2"/>
          <p:cNvSpPr>
            <a:spLocks noGrp="1"/>
          </p:cNvSpPr>
          <p:nvPr>
            <p:ph idx="1"/>
          </p:nvPr>
        </p:nvSpPr>
        <p:spPr>
          <a:xfrm>
            <a:off x="345948" y="1587437"/>
            <a:ext cx="8229600" cy="4411662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 startAt="9"/>
            </a:pPr>
            <a:r>
              <a:rPr lang="ru-RU" sz="2400" b="1" dirty="0" smtClean="0">
                <a:solidFill>
                  <a:srgbClr val="FF0000"/>
                </a:solidFill>
              </a:rPr>
              <a:t>Адекватный объем жидкости в </a:t>
            </a:r>
            <a:r>
              <a:rPr lang="ru-RU" sz="2400" b="1" dirty="0" err="1" smtClean="0">
                <a:solidFill>
                  <a:srgbClr val="FF0000"/>
                </a:solidFill>
              </a:rPr>
              <a:t>периоперационном</a:t>
            </a:r>
            <a:r>
              <a:rPr lang="ru-RU" sz="2400" b="1" dirty="0" smtClean="0">
                <a:solidFill>
                  <a:srgbClr val="FF0000"/>
                </a:solidFill>
              </a:rPr>
              <a:t> периоде; </a:t>
            </a:r>
          </a:p>
          <a:p>
            <a:pPr marL="514350" indent="-514350">
              <a:buFont typeface="Calibri" pitchFamily="34" charset="0"/>
              <a:buAutoNum type="arabicPeriod" startAt="9"/>
            </a:pPr>
            <a:r>
              <a:rPr lang="ru-RU" sz="2400" b="1" dirty="0" err="1" smtClean="0"/>
              <a:t>Миниинвазивный</a:t>
            </a:r>
            <a:r>
              <a:rPr lang="ru-RU" sz="2400" b="1" dirty="0" smtClean="0"/>
              <a:t> оперативный доступ; </a:t>
            </a:r>
          </a:p>
          <a:p>
            <a:pPr marL="514350" indent="-514350">
              <a:buFont typeface="Calibri" pitchFamily="34" charset="0"/>
              <a:buAutoNum type="arabicPeriod" startAt="9"/>
            </a:pPr>
            <a:r>
              <a:rPr lang="ru-RU" sz="2400" b="1" dirty="0" smtClean="0">
                <a:solidFill>
                  <a:srgbClr val="FF0000"/>
                </a:solidFill>
              </a:rPr>
              <a:t>Профилактика гипотермии; </a:t>
            </a:r>
          </a:p>
          <a:p>
            <a:pPr marL="514350" indent="-514350">
              <a:buFont typeface="Calibri" pitchFamily="34" charset="0"/>
              <a:buAutoNum type="arabicPeriod" startAt="9"/>
            </a:pPr>
            <a:r>
              <a:rPr lang="ru-RU" sz="2400" b="1" dirty="0" smtClean="0">
                <a:solidFill>
                  <a:srgbClr val="FF0000"/>
                </a:solidFill>
              </a:rPr>
              <a:t>Применение </a:t>
            </a:r>
            <a:r>
              <a:rPr lang="ru-RU" sz="2400" b="1" dirty="0" err="1" smtClean="0">
                <a:solidFill>
                  <a:srgbClr val="FF0000"/>
                </a:solidFill>
              </a:rPr>
              <a:t>пре</a:t>
            </a:r>
            <a:r>
              <a:rPr lang="ru-RU" sz="2400" b="1" dirty="0" smtClean="0">
                <a:solidFill>
                  <a:srgbClr val="FF0000"/>
                </a:solidFill>
              </a:rPr>
              <a:t>- и </a:t>
            </a:r>
            <a:r>
              <a:rPr lang="ru-RU" sz="2400" b="1" dirty="0" err="1" smtClean="0">
                <a:solidFill>
                  <a:srgbClr val="FF0000"/>
                </a:solidFill>
              </a:rPr>
              <a:t>постоксигенации</a:t>
            </a:r>
            <a:r>
              <a:rPr lang="ru-RU" sz="2400" b="1" dirty="0" smtClean="0">
                <a:solidFill>
                  <a:srgbClr val="FF0000"/>
                </a:solidFill>
              </a:rPr>
              <a:t> высокой концентрацией O</a:t>
            </a:r>
            <a:r>
              <a:rPr lang="ru-RU" sz="2400" b="1" baseline="-25000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; </a:t>
            </a:r>
          </a:p>
          <a:p>
            <a:pPr marL="514350" indent="-514350">
              <a:buFont typeface="Calibri" pitchFamily="34" charset="0"/>
              <a:buAutoNum type="arabicPeriod" startAt="9"/>
            </a:pPr>
            <a:r>
              <a:rPr lang="ru-RU" sz="2400" b="1" dirty="0" err="1" smtClean="0">
                <a:solidFill>
                  <a:srgbClr val="FF0000"/>
                </a:solidFill>
              </a:rPr>
              <a:t>Неопиоидная</a:t>
            </a:r>
            <a:r>
              <a:rPr lang="ru-RU" sz="2400" b="1" dirty="0" smtClean="0">
                <a:solidFill>
                  <a:srgbClr val="FF0000"/>
                </a:solidFill>
              </a:rPr>
              <a:t> послеоперационная анальгезия</a:t>
            </a:r>
            <a:r>
              <a:rPr lang="ru-RU" sz="2400" dirty="0" smtClean="0"/>
              <a:t>; </a:t>
            </a:r>
          </a:p>
          <a:p>
            <a:pPr marL="514350" indent="-514350">
              <a:buFont typeface="Calibri" pitchFamily="34" charset="0"/>
              <a:buAutoNum type="arabicPeriod" startAt="9"/>
            </a:pPr>
            <a:r>
              <a:rPr lang="ru-RU" sz="2400" b="1" dirty="0" smtClean="0"/>
              <a:t>Отказ от рутинного, необоснованного использования дренажей и зондов; </a:t>
            </a:r>
          </a:p>
          <a:p>
            <a:pPr marL="514350" indent="-514350">
              <a:buFont typeface="Calibri" pitchFamily="34" charset="0"/>
              <a:buAutoNum type="arabicPeriod" startAt="9"/>
            </a:pPr>
            <a:r>
              <a:rPr lang="ru-RU" sz="2400" b="1" dirty="0" smtClean="0"/>
              <a:t>Раннее удаление уретрального катетера; </a:t>
            </a:r>
          </a:p>
          <a:p>
            <a:pPr marL="514350" indent="-514350">
              <a:buFont typeface="Calibri" pitchFamily="34" charset="0"/>
              <a:buAutoNum type="arabicPeriod" startAt="9"/>
            </a:pPr>
            <a:r>
              <a:rPr lang="ru-RU" sz="2400" b="1" dirty="0" smtClean="0">
                <a:solidFill>
                  <a:srgbClr val="FF0000"/>
                </a:solidFill>
              </a:rPr>
              <a:t>Использование </a:t>
            </a:r>
            <a:r>
              <a:rPr lang="ru-RU" sz="2400" b="1" dirty="0" err="1" smtClean="0">
                <a:solidFill>
                  <a:srgbClr val="FF0000"/>
                </a:solidFill>
              </a:rPr>
              <a:t>прокинетиков</a:t>
            </a:r>
            <a:r>
              <a:rPr lang="ru-RU" sz="2400" dirty="0" smtClean="0"/>
              <a:t>; </a:t>
            </a:r>
          </a:p>
          <a:p>
            <a:pPr marL="514350" indent="-514350">
              <a:buFont typeface="Calibri" pitchFamily="34" charset="0"/>
              <a:buAutoNum type="arabicPeriod" startAt="9"/>
            </a:pPr>
            <a:r>
              <a:rPr lang="ru-RU" sz="2400" b="1" u="sng" dirty="0" smtClean="0">
                <a:solidFill>
                  <a:srgbClr val="00B050"/>
                </a:solidFill>
              </a:rPr>
              <a:t>Ранняя мобилизация и </a:t>
            </a:r>
            <a:r>
              <a:rPr lang="ru-RU" sz="2400" b="1" u="sng" dirty="0" err="1" smtClean="0">
                <a:solidFill>
                  <a:srgbClr val="00B050"/>
                </a:solidFill>
              </a:rPr>
              <a:t>пероральное</a:t>
            </a:r>
            <a:r>
              <a:rPr lang="ru-RU" sz="2400" b="1" u="sng" dirty="0" smtClean="0">
                <a:solidFill>
                  <a:srgbClr val="00B050"/>
                </a:solidFill>
              </a:rPr>
              <a:t> питание.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39" y="576072"/>
            <a:ext cx="7284197" cy="5408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Network</Template>
  <TotalTime>2298</TotalTime>
  <Words>1831</Words>
  <Application>Microsoft Office PowerPoint</Application>
  <PresentationFormat>Экран (4:3)</PresentationFormat>
  <Paragraphs>259</Paragraphs>
  <Slides>49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49</vt:i4>
      </vt:variant>
    </vt:vector>
  </HeadingPairs>
  <TitlesOfParts>
    <vt:vector size="51" baseType="lpstr">
      <vt:lpstr>Network</vt:lpstr>
      <vt:lpstr>Лист Microsoft Office Excel 97-2003</vt:lpstr>
      <vt:lpstr>Ранняя реабилитация (ERAS)при операциях в акушерстве и гинекологии</vt:lpstr>
      <vt:lpstr>Слайд 2</vt:lpstr>
      <vt:lpstr>Ричард  Эшер British Medical Journal , 1947</vt:lpstr>
      <vt:lpstr>Henrik Kehlet 1990 gg</vt:lpstr>
      <vt:lpstr>ERAS  Fast Track</vt:lpstr>
      <vt:lpstr>ERAS</vt:lpstr>
      <vt:lpstr>Henrik Kehlet 1990 gg</vt:lpstr>
      <vt:lpstr>Henrik Kehlet 1990 gg</vt:lpstr>
      <vt:lpstr>Слайд 9</vt:lpstr>
      <vt:lpstr>ERAS</vt:lpstr>
      <vt:lpstr>Информирование пациента</vt:lpstr>
      <vt:lpstr>Подготовка кишечника до операции</vt:lpstr>
      <vt:lpstr>Ограничение приема пищи</vt:lpstr>
      <vt:lpstr>Антибиотикопрофилактика</vt:lpstr>
      <vt:lpstr>Никакой премедикации?</vt:lpstr>
      <vt:lpstr>Тромбопрофилактика.</vt:lpstr>
      <vt:lpstr>ERAS</vt:lpstr>
      <vt:lpstr>Анестезия.</vt:lpstr>
      <vt:lpstr>Малоинвазивная хирургия</vt:lpstr>
      <vt:lpstr>Нормотермия</vt:lpstr>
      <vt:lpstr>Дозированность инфузии</vt:lpstr>
      <vt:lpstr>Медикаменты</vt:lpstr>
      <vt:lpstr>Fast-Track</vt:lpstr>
      <vt:lpstr>Постановка дренажей</vt:lpstr>
      <vt:lpstr>Ранняя активизация</vt:lpstr>
      <vt:lpstr>Средства достижение ранней активизации</vt:lpstr>
      <vt:lpstr>Слайд 27</vt:lpstr>
      <vt:lpstr>Периферические регионарные методики</vt:lpstr>
      <vt:lpstr>Периферические регионарные методики</vt:lpstr>
      <vt:lpstr>Периферические регионарные методики</vt:lpstr>
      <vt:lpstr>Раннее кормление </vt:lpstr>
      <vt:lpstr>Раннее кормление </vt:lpstr>
      <vt:lpstr>Что мешает раннему кормлению пациентов?</vt:lpstr>
      <vt:lpstr>   Три категории факторов риска ПОТР </vt:lpstr>
      <vt:lpstr>ПОТР</vt:lpstr>
      <vt:lpstr>ПОТР</vt:lpstr>
      <vt:lpstr>ПОТР</vt:lpstr>
      <vt:lpstr>ПОТР           Шкала Апфеля</vt:lpstr>
      <vt:lpstr>Профилактика ПОТР – мультимодальный подход</vt:lpstr>
      <vt:lpstr>Профилактика пареза кишечника</vt:lpstr>
      <vt:lpstr>Общие результаты</vt:lpstr>
      <vt:lpstr>Слайд 42</vt:lpstr>
      <vt:lpstr>Слайд 43</vt:lpstr>
      <vt:lpstr>Слайд 44</vt:lpstr>
      <vt:lpstr>       The development of fast-track principles in gynecological surgery  NINNIE  BORENDAL WODLIN1 &amp; LENA NILSSON2 ACTA Obstetricia et Gynecologica Scandinavica,  2013  </vt:lpstr>
      <vt:lpstr>Score after tissue trauma and abdominal laparoscopic hysterectomy: measurement of neutrophil activation and the release of interleukin-6 and cortisol, C-reactive protein. Ellström M, Bengtsson, Tylman M, M Haeger, Olsson JH, Hahlin M. J Am Coll Surg. May 1996 </vt:lpstr>
      <vt:lpstr>ЧТО в ИТОГЕ ?</vt:lpstr>
      <vt:lpstr>Слайд 48</vt:lpstr>
      <vt:lpstr>Основные проблемы внедрения</vt:lpstr>
    </vt:vector>
  </TitlesOfParts>
  <Company> 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Maggie Gordon</dc:creator>
  <cp:lastModifiedBy>Admin</cp:lastModifiedBy>
  <cp:revision>304</cp:revision>
  <dcterms:created xsi:type="dcterms:W3CDTF">2006-11-11T21:34:54Z</dcterms:created>
  <dcterms:modified xsi:type="dcterms:W3CDTF">2015-06-04T22:35:00Z</dcterms:modified>
</cp:coreProperties>
</file>