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 id="2147483745" r:id="rId4"/>
  </p:sldMasterIdLst>
  <p:notesMasterIdLst>
    <p:notesMasterId r:id="rId44"/>
  </p:notesMasterIdLst>
  <p:sldIdLst>
    <p:sldId id="264" r:id="rId5"/>
    <p:sldId id="391" r:id="rId6"/>
    <p:sldId id="440" r:id="rId7"/>
    <p:sldId id="442" r:id="rId8"/>
    <p:sldId id="393" r:id="rId9"/>
    <p:sldId id="396" r:id="rId10"/>
    <p:sldId id="400" r:id="rId11"/>
    <p:sldId id="454" r:id="rId12"/>
    <p:sldId id="438" r:id="rId13"/>
    <p:sldId id="444" r:id="rId14"/>
    <p:sldId id="405" r:id="rId15"/>
    <p:sldId id="458" r:id="rId16"/>
    <p:sldId id="457" r:id="rId17"/>
    <p:sldId id="456" r:id="rId18"/>
    <p:sldId id="406" r:id="rId19"/>
    <p:sldId id="446" r:id="rId20"/>
    <p:sldId id="447" r:id="rId21"/>
    <p:sldId id="449" r:id="rId22"/>
    <p:sldId id="448" r:id="rId23"/>
    <p:sldId id="451" r:id="rId24"/>
    <p:sldId id="452" r:id="rId25"/>
    <p:sldId id="443" r:id="rId26"/>
    <p:sldId id="411" r:id="rId27"/>
    <p:sldId id="453" r:id="rId28"/>
    <p:sldId id="413" r:id="rId29"/>
    <p:sldId id="415" r:id="rId30"/>
    <p:sldId id="418" r:id="rId31"/>
    <p:sldId id="421" r:id="rId32"/>
    <p:sldId id="423" r:id="rId33"/>
    <p:sldId id="431" r:id="rId34"/>
    <p:sldId id="432" r:id="rId35"/>
    <p:sldId id="433" r:id="rId36"/>
    <p:sldId id="459" r:id="rId37"/>
    <p:sldId id="460" r:id="rId38"/>
    <p:sldId id="461" r:id="rId39"/>
    <p:sldId id="462" r:id="rId40"/>
    <p:sldId id="463" r:id="rId41"/>
    <p:sldId id="437" r:id="rId42"/>
    <p:sldId id="436"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60"/>
  </p:normalViewPr>
  <p:slideViewPr>
    <p:cSldViewPr>
      <p:cViewPr varScale="1">
        <p:scale>
          <a:sx n="66" d="100"/>
          <a:sy n="66" d="100"/>
        </p:scale>
        <p:origin x="-61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F:\Sweden\Olga\St%20Petersburg\Fetus%20as%20a%20Patient\Olgas%20presentation\CS%20in%20US_new.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481352354446524E-2"/>
          <c:y val="5.1400554097404502E-2"/>
          <c:w val="0.70360061217303616"/>
          <c:h val="0.75458070950373801"/>
        </c:manualLayout>
      </c:layout>
      <c:lineChart>
        <c:grouping val="standard"/>
        <c:varyColors val="0"/>
        <c:ser>
          <c:idx val="0"/>
          <c:order val="0"/>
          <c:tx>
            <c:strRef>
              <c:f>Лист1!$B$1</c:f>
              <c:strCache>
                <c:ptCount val="1"/>
                <c:pt idx="0">
                  <c:v>Вагинальные роды после кесарева</c:v>
                </c:pt>
              </c:strCache>
            </c:strRef>
          </c:tx>
          <c:cat>
            <c:strRef>
              <c:f>Лист1!$A$2:$A$24</c:f>
              <c:strCache>
                <c:ptCount val="23"/>
                <c:pt idx="0">
                  <c:v>1989</c:v>
                </c:pt>
                <c:pt idx="2">
                  <c:v>1991</c:v>
                </c:pt>
                <c:pt idx="4">
                  <c:v>1993</c:v>
                </c:pt>
                <c:pt idx="6">
                  <c:v>1995</c:v>
                </c:pt>
                <c:pt idx="8">
                  <c:v>1997</c:v>
                </c:pt>
                <c:pt idx="10">
                  <c:v>1999</c:v>
                </c:pt>
                <c:pt idx="12">
                  <c:v>2001</c:v>
                </c:pt>
                <c:pt idx="14">
                  <c:v>2003</c:v>
                </c:pt>
                <c:pt idx="16">
                  <c:v>2005</c:v>
                </c:pt>
                <c:pt idx="18">
                  <c:v>2007</c:v>
                </c:pt>
                <c:pt idx="20">
                  <c:v>2009</c:v>
                </c:pt>
                <c:pt idx="22">
                  <c:v>2011</c:v>
                </c:pt>
              </c:strCache>
            </c:strRef>
          </c:cat>
          <c:val>
            <c:numRef>
              <c:f>Лист1!$B$2:$B$24</c:f>
              <c:numCache>
                <c:formatCode>General</c:formatCode>
                <c:ptCount val="23"/>
                <c:pt idx="0">
                  <c:v>18.5</c:v>
                </c:pt>
                <c:pt idx="1">
                  <c:v>20</c:v>
                </c:pt>
                <c:pt idx="2">
                  <c:v>21.5</c:v>
                </c:pt>
                <c:pt idx="3">
                  <c:v>22.5</c:v>
                </c:pt>
                <c:pt idx="4">
                  <c:v>24.5</c:v>
                </c:pt>
                <c:pt idx="5">
                  <c:v>26.5</c:v>
                </c:pt>
                <c:pt idx="6">
                  <c:v>27</c:v>
                </c:pt>
                <c:pt idx="7">
                  <c:v>28</c:v>
                </c:pt>
                <c:pt idx="8">
                  <c:v>27</c:v>
                </c:pt>
                <c:pt idx="9">
                  <c:v>26.5</c:v>
                </c:pt>
                <c:pt idx="10">
                  <c:v>23</c:v>
                </c:pt>
                <c:pt idx="11">
                  <c:v>20.5</c:v>
                </c:pt>
                <c:pt idx="12">
                  <c:v>16.5</c:v>
                </c:pt>
                <c:pt idx="13">
                  <c:v>12.5</c:v>
                </c:pt>
                <c:pt idx="14">
                  <c:v>10.5</c:v>
                </c:pt>
                <c:pt idx="15">
                  <c:v>9</c:v>
                </c:pt>
                <c:pt idx="16">
                  <c:v>9</c:v>
                </c:pt>
                <c:pt idx="17">
                  <c:v>8.3000000000000007</c:v>
                </c:pt>
                <c:pt idx="18">
                  <c:v>8</c:v>
                </c:pt>
                <c:pt idx="19">
                  <c:v>7.8</c:v>
                </c:pt>
                <c:pt idx="20">
                  <c:v>8.3000000000000007</c:v>
                </c:pt>
                <c:pt idx="21">
                  <c:v>9</c:v>
                </c:pt>
              </c:numCache>
            </c:numRef>
          </c:val>
          <c:smooth val="0"/>
        </c:ser>
        <c:ser>
          <c:idx val="1"/>
          <c:order val="1"/>
          <c:tx>
            <c:strRef>
              <c:f>Лист1!$C$1</c:f>
              <c:strCache>
                <c:ptCount val="1"/>
                <c:pt idx="0">
                  <c:v>Кесарево от общего числа родов</c:v>
                </c:pt>
              </c:strCache>
            </c:strRef>
          </c:tx>
          <c:spPr>
            <a:ln>
              <a:solidFill>
                <a:schemeClr val="bg1">
                  <a:lumMod val="85000"/>
                </a:schemeClr>
              </a:solidFill>
            </a:ln>
          </c:spPr>
          <c:marker>
            <c:spPr>
              <a:solidFill>
                <a:schemeClr val="bg1">
                  <a:lumMod val="85000"/>
                </a:schemeClr>
              </a:solidFill>
              <a:ln>
                <a:solidFill>
                  <a:schemeClr val="bg1">
                    <a:lumMod val="85000"/>
                  </a:schemeClr>
                </a:solidFill>
              </a:ln>
            </c:spPr>
          </c:marker>
          <c:cat>
            <c:strRef>
              <c:f>Лист1!$A$2:$A$24</c:f>
              <c:strCache>
                <c:ptCount val="23"/>
                <c:pt idx="0">
                  <c:v>1989</c:v>
                </c:pt>
                <c:pt idx="2">
                  <c:v>1991</c:v>
                </c:pt>
                <c:pt idx="4">
                  <c:v>1993</c:v>
                </c:pt>
                <c:pt idx="6">
                  <c:v>1995</c:v>
                </c:pt>
                <c:pt idx="8">
                  <c:v>1997</c:v>
                </c:pt>
                <c:pt idx="10">
                  <c:v>1999</c:v>
                </c:pt>
                <c:pt idx="12">
                  <c:v>2001</c:v>
                </c:pt>
                <c:pt idx="14">
                  <c:v>2003</c:v>
                </c:pt>
                <c:pt idx="16">
                  <c:v>2005</c:v>
                </c:pt>
                <c:pt idx="18">
                  <c:v>2007</c:v>
                </c:pt>
                <c:pt idx="20">
                  <c:v>2009</c:v>
                </c:pt>
                <c:pt idx="22">
                  <c:v>2011</c:v>
                </c:pt>
              </c:strCache>
            </c:strRef>
          </c:cat>
          <c:val>
            <c:numRef>
              <c:f>Лист1!$C$2:$C$24</c:f>
              <c:numCache>
                <c:formatCode>General</c:formatCode>
                <c:ptCount val="23"/>
                <c:pt idx="0">
                  <c:v>22.5</c:v>
                </c:pt>
                <c:pt idx="1">
                  <c:v>22.3</c:v>
                </c:pt>
                <c:pt idx="2">
                  <c:v>22.2</c:v>
                </c:pt>
                <c:pt idx="3">
                  <c:v>22</c:v>
                </c:pt>
                <c:pt idx="4">
                  <c:v>21.8</c:v>
                </c:pt>
                <c:pt idx="5">
                  <c:v>21.3</c:v>
                </c:pt>
                <c:pt idx="6">
                  <c:v>21</c:v>
                </c:pt>
                <c:pt idx="7">
                  <c:v>21</c:v>
                </c:pt>
                <c:pt idx="8">
                  <c:v>21.5</c:v>
                </c:pt>
                <c:pt idx="9">
                  <c:v>21.8</c:v>
                </c:pt>
                <c:pt idx="10">
                  <c:v>22.3</c:v>
                </c:pt>
                <c:pt idx="11">
                  <c:v>22.8</c:v>
                </c:pt>
                <c:pt idx="12">
                  <c:v>24.5</c:v>
                </c:pt>
                <c:pt idx="13">
                  <c:v>26.5</c:v>
                </c:pt>
                <c:pt idx="14">
                  <c:v>27.5</c:v>
                </c:pt>
                <c:pt idx="15">
                  <c:v>29</c:v>
                </c:pt>
                <c:pt idx="16">
                  <c:v>30.4</c:v>
                </c:pt>
                <c:pt idx="17">
                  <c:v>31.2</c:v>
                </c:pt>
                <c:pt idx="18">
                  <c:v>32.800000000000004</c:v>
                </c:pt>
                <c:pt idx="19">
                  <c:v>32.300000000000004</c:v>
                </c:pt>
                <c:pt idx="20">
                  <c:v>32.700000000000003</c:v>
                </c:pt>
                <c:pt idx="21">
                  <c:v>32.6</c:v>
                </c:pt>
                <c:pt idx="22">
                  <c:v>32.5</c:v>
                </c:pt>
              </c:numCache>
            </c:numRef>
          </c:val>
          <c:smooth val="0"/>
        </c:ser>
        <c:ser>
          <c:idx val="2"/>
          <c:order val="2"/>
          <c:tx>
            <c:strRef>
              <c:f>Лист1!$D$1</c:f>
              <c:strCache>
                <c:ptCount val="1"/>
                <c:pt idx="0">
                  <c:v>Кесарево у первородящих</c:v>
                </c:pt>
              </c:strCache>
            </c:strRef>
          </c:tx>
          <c:spPr>
            <a:ln>
              <a:solidFill>
                <a:schemeClr val="accent1">
                  <a:lumMod val="40000"/>
                  <a:lumOff val="60000"/>
                </a:schemeClr>
              </a:solidFill>
            </a:ln>
          </c:spPr>
          <c:marker>
            <c:spPr>
              <a:solidFill>
                <a:schemeClr val="accent1">
                  <a:lumMod val="40000"/>
                  <a:lumOff val="60000"/>
                </a:schemeClr>
              </a:solidFill>
              <a:ln>
                <a:solidFill>
                  <a:schemeClr val="accent1">
                    <a:lumMod val="40000"/>
                    <a:lumOff val="60000"/>
                  </a:schemeClr>
                </a:solidFill>
              </a:ln>
            </c:spPr>
          </c:marker>
          <c:cat>
            <c:strRef>
              <c:f>Лист1!$A$2:$A$24</c:f>
              <c:strCache>
                <c:ptCount val="23"/>
                <c:pt idx="0">
                  <c:v>1989</c:v>
                </c:pt>
                <c:pt idx="2">
                  <c:v>1991</c:v>
                </c:pt>
                <c:pt idx="4">
                  <c:v>1993</c:v>
                </c:pt>
                <c:pt idx="6">
                  <c:v>1995</c:v>
                </c:pt>
                <c:pt idx="8">
                  <c:v>1997</c:v>
                </c:pt>
                <c:pt idx="10">
                  <c:v>1999</c:v>
                </c:pt>
                <c:pt idx="12">
                  <c:v>2001</c:v>
                </c:pt>
                <c:pt idx="14">
                  <c:v>2003</c:v>
                </c:pt>
                <c:pt idx="16">
                  <c:v>2005</c:v>
                </c:pt>
                <c:pt idx="18">
                  <c:v>2007</c:v>
                </c:pt>
                <c:pt idx="20">
                  <c:v>2009</c:v>
                </c:pt>
                <c:pt idx="22">
                  <c:v>2011</c:v>
                </c:pt>
              </c:strCache>
            </c:strRef>
          </c:cat>
          <c:val>
            <c:numRef>
              <c:f>Лист1!$D$2:$D$24</c:f>
              <c:numCache>
                <c:formatCode>General</c:formatCode>
                <c:ptCount val="23"/>
                <c:pt idx="0">
                  <c:v>16</c:v>
                </c:pt>
                <c:pt idx="1">
                  <c:v>15.9</c:v>
                </c:pt>
                <c:pt idx="2">
                  <c:v>15.8</c:v>
                </c:pt>
                <c:pt idx="3">
                  <c:v>15.6</c:v>
                </c:pt>
                <c:pt idx="4">
                  <c:v>15.2</c:v>
                </c:pt>
                <c:pt idx="5">
                  <c:v>14.9</c:v>
                </c:pt>
                <c:pt idx="6">
                  <c:v>14.8</c:v>
                </c:pt>
                <c:pt idx="7">
                  <c:v>14.5</c:v>
                </c:pt>
                <c:pt idx="8">
                  <c:v>14.5</c:v>
                </c:pt>
                <c:pt idx="9">
                  <c:v>14.9</c:v>
                </c:pt>
                <c:pt idx="10">
                  <c:v>15.2</c:v>
                </c:pt>
                <c:pt idx="11">
                  <c:v>16.100000000000001</c:v>
                </c:pt>
                <c:pt idx="12">
                  <c:v>17.100000000000001</c:v>
                </c:pt>
                <c:pt idx="13">
                  <c:v>17.899999999999999</c:v>
                </c:pt>
                <c:pt idx="14">
                  <c:v>19</c:v>
                </c:pt>
                <c:pt idx="15">
                  <c:v>20.7</c:v>
                </c:pt>
                <c:pt idx="16">
                  <c:v>20.2</c:v>
                </c:pt>
                <c:pt idx="17">
                  <c:v>24</c:v>
                </c:pt>
                <c:pt idx="18">
                  <c:v>23.9</c:v>
                </c:pt>
                <c:pt idx="19">
                  <c:v>24.1</c:v>
                </c:pt>
                <c:pt idx="20">
                  <c:v>24.1</c:v>
                </c:pt>
                <c:pt idx="21">
                  <c:v>23.9</c:v>
                </c:pt>
              </c:numCache>
            </c:numRef>
          </c:val>
          <c:smooth val="0"/>
        </c:ser>
        <c:dLbls>
          <c:showLegendKey val="0"/>
          <c:showVal val="0"/>
          <c:showCatName val="0"/>
          <c:showSerName val="0"/>
          <c:showPercent val="0"/>
          <c:showBubbleSize val="0"/>
        </c:dLbls>
        <c:marker val="1"/>
        <c:smooth val="0"/>
        <c:axId val="104290816"/>
        <c:axId val="81100096"/>
      </c:lineChart>
      <c:catAx>
        <c:axId val="104290816"/>
        <c:scaling>
          <c:orientation val="minMax"/>
        </c:scaling>
        <c:delete val="0"/>
        <c:axPos val="b"/>
        <c:numFmt formatCode="@" sourceLinked="1"/>
        <c:majorTickMark val="out"/>
        <c:minorTickMark val="none"/>
        <c:tickLblPos val="nextTo"/>
        <c:spPr>
          <a:ln>
            <a:solidFill>
              <a:srgbClr val="FFFFFF"/>
            </a:solidFill>
          </a:ln>
        </c:spPr>
        <c:txPr>
          <a:bodyPr/>
          <a:lstStyle/>
          <a:p>
            <a:pPr>
              <a:defRPr sz="1200">
                <a:solidFill>
                  <a:srgbClr val="FFFFFF"/>
                </a:solidFill>
              </a:defRPr>
            </a:pPr>
            <a:endParaRPr lang="ru-RU"/>
          </a:p>
        </c:txPr>
        <c:crossAx val="81100096"/>
        <c:crosses val="autoZero"/>
        <c:auto val="1"/>
        <c:lblAlgn val="ctr"/>
        <c:lblOffset val="100"/>
        <c:noMultiLvlLbl val="0"/>
      </c:catAx>
      <c:valAx>
        <c:axId val="81100096"/>
        <c:scaling>
          <c:orientation val="minMax"/>
        </c:scaling>
        <c:delete val="0"/>
        <c:axPos val="l"/>
        <c:majorGridlines>
          <c:spPr>
            <a:ln>
              <a:solidFill>
                <a:srgbClr val="FFFFFF"/>
              </a:solidFill>
            </a:ln>
          </c:spPr>
        </c:majorGridlines>
        <c:numFmt formatCode="General" sourceLinked="1"/>
        <c:majorTickMark val="out"/>
        <c:minorTickMark val="none"/>
        <c:tickLblPos val="nextTo"/>
        <c:spPr>
          <a:ln>
            <a:solidFill>
              <a:srgbClr val="FFFFFF"/>
            </a:solidFill>
          </a:ln>
        </c:spPr>
        <c:txPr>
          <a:bodyPr/>
          <a:lstStyle/>
          <a:p>
            <a:pPr>
              <a:defRPr sz="1800">
                <a:solidFill>
                  <a:srgbClr val="FFFFFF"/>
                </a:solidFill>
              </a:defRPr>
            </a:pPr>
            <a:endParaRPr lang="ru-RU"/>
          </a:p>
        </c:txPr>
        <c:crossAx val="104290816"/>
        <c:crosses val="autoZero"/>
        <c:crossBetween val="midCat"/>
      </c:valAx>
    </c:plotArea>
    <c:legend>
      <c:legendPos val="r"/>
      <c:layout>
        <c:manualLayout>
          <c:xMode val="edge"/>
          <c:yMode val="edge"/>
          <c:x val="0.74413177947548403"/>
          <c:y val="0.15794101201870125"/>
          <c:w val="0.253090479053526"/>
          <c:h val="0.57483412589858063"/>
        </c:manualLayout>
      </c:layout>
      <c:overlay val="0"/>
      <c:txPr>
        <a:bodyPr/>
        <a:lstStyle/>
        <a:p>
          <a:pPr>
            <a:defRPr sz="1800">
              <a:solidFill>
                <a:srgbClr val="FFFFFF"/>
              </a:solidFill>
            </a:defRPr>
          </a:pPr>
          <a:endParaRPr lang="ru-RU"/>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9FD84-5F3F-4F80-8808-BBB7145E63D7}" type="datetimeFigureOut">
              <a:rPr lang="ru-RU" smtClean="0"/>
              <a:pPr/>
              <a:t>04.06.2015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793B8-7A1E-4D05-B040-F7DE999AC535}" type="slidenum">
              <a:rPr lang="ru-RU" smtClean="0"/>
              <a:pPr/>
              <a:t>‹#›</a:t>
            </a:fld>
            <a:endParaRPr lang="ru-RU"/>
          </a:p>
        </p:txBody>
      </p:sp>
    </p:spTree>
    <p:extLst>
      <p:ext uri="{BB962C8B-B14F-4D97-AF65-F5344CB8AC3E}">
        <p14:creationId xmlns:p14="http://schemas.microsoft.com/office/powerpoint/2010/main" val="241097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ru-RU" sz="1200" dirty="0" smtClean="0">
                <a:solidFill>
                  <a:srgbClr val="FF6600"/>
                </a:solidFill>
                <a:latin typeface="Calibri"/>
                <a:cs typeface="Calibri"/>
              </a:rPr>
              <a:t>Согласно официальной статистике, в настоящее время частота кесаревых сечений в Европе составляет 25%, а в США 33%. Судебные годовые издержки среди акушеров в США увеличились в 4 раза и достигли порядка 80 миллиардов долларов в год.</a:t>
            </a:r>
            <a:endParaRPr lang="ru-RU" sz="1100" dirty="0" smtClean="0">
              <a:solidFill>
                <a:srgbClr val="32525D"/>
              </a:solidFill>
              <a:latin typeface="Calibri" pitchFamily="34" charset="0"/>
            </a:endParaRPr>
          </a:p>
          <a:p>
            <a:endParaRPr lang="sv-SE" dirty="0"/>
          </a:p>
        </p:txBody>
      </p:sp>
      <p:sp>
        <p:nvSpPr>
          <p:cNvPr id="4" name="Platshållare för bildnummer 3"/>
          <p:cNvSpPr>
            <a:spLocks noGrp="1"/>
          </p:cNvSpPr>
          <p:nvPr>
            <p:ph type="sldNum" sz="quarter" idx="10"/>
          </p:nvPr>
        </p:nvSpPr>
        <p:spPr/>
        <p:txBody>
          <a:bodyPr/>
          <a:lstStyle/>
          <a:p>
            <a:fld id="{8BEE3147-0254-4242-8CFC-20D86BB9A392}" type="slidenum">
              <a:rPr lang="sv-SE" smtClean="0"/>
              <a:pPr/>
              <a:t>3</a:t>
            </a:fld>
            <a:endParaRPr lang="sv-SE"/>
          </a:p>
        </p:txBody>
      </p:sp>
    </p:spTree>
    <p:extLst>
      <p:ext uri="{BB962C8B-B14F-4D97-AF65-F5344CB8AC3E}">
        <p14:creationId xmlns:p14="http://schemas.microsoft.com/office/powerpoint/2010/main" val="137995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ru-RU" sz="1200" kern="0" dirty="0" smtClean="0">
                <a:solidFill>
                  <a:srgbClr val="FFFFFF"/>
                </a:solidFill>
                <a:ea typeface="ＭＳ Ｐゴシック"/>
                <a:cs typeface="ＭＳ Ｐゴシック"/>
              </a:rPr>
              <a:t>К чему же ведет неуклонное повышение частоты кесаревых сечений?</a:t>
            </a:r>
            <a:r>
              <a:rPr lang="sv-SE" sz="1200" kern="0" dirty="0" smtClean="0">
                <a:solidFill>
                  <a:srgbClr val="FFFFFF"/>
                </a:solidFill>
                <a:ea typeface="ＭＳ Ｐゴシック"/>
                <a:cs typeface="ＭＳ Ｐゴシック"/>
              </a:rPr>
              <a:t> </a:t>
            </a:r>
            <a:r>
              <a:rPr lang="ru-RU" sz="1200" kern="0" dirty="0" smtClean="0">
                <a:solidFill>
                  <a:srgbClr val="FFFFFF"/>
                </a:solidFill>
                <a:ea typeface="ＭＳ Ｐゴシック"/>
                <a:cs typeface="ＭＳ Ｐゴシック"/>
              </a:rPr>
              <a:t>Происходит</a:t>
            </a:r>
            <a:r>
              <a:rPr lang="sv-SE" sz="1200" kern="0" dirty="0" smtClean="0">
                <a:solidFill>
                  <a:srgbClr val="FFFFFF"/>
                </a:solidFill>
                <a:ea typeface="ＭＳ Ｐゴシック"/>
                <a:cs typeface="ＭＳ Ｐゴシック"/>
              </a:rPr>
              <a:t> </a:t>
            </a:r>
            <a:r>
              <a:rPr lang="ru-RU" sz="1200" kern="0" dirty="0" smtClean="0">
                <a:solidFill>
                  <a:srgbClr val="FFFFFF"/>
                </a:solidFill>
                <a:ea typeface="ＭＳ Ｐゴシック"/>
                <a:cs typeface="ＭＳ Ｐゴシック"/>
              </a:rPr>
              <a:t>снижение опыта и навыков в интерпретации результатов мониторинга</a:t>
            </a:r>
            <a:r>
              <a:rPr lang="sv-SE" sz="1200" kern="0" dirty="0" smtClean="0">
                <a:solidFill>
                  <a:srgbClr val="FFFFFF"/>
                </a:solidFill>
                <a:ea typeface="ＭＳ Ｐゴシック"/>
                <a:cs typeface="ＭＳ Ｐゴシック"/>
              </a:rPr>
              <a:t> </a:t>
            </a:r>
            <a:r>
              <a:rPr lang="sv-SE" sz="1200" kern="0" dirty="0" err="1" smtClean="0">
                <a:solidFill>
                  <a:srgbClr val="FFFFFF"/>
                </a:solidFill>
                <a:ea typeface="ＭＳ Ｐゴシック"/>
                <a:cs typeface="ＭＳ Ｐゴシック"/>
              </a:rPr>
              <a:t>плода</a:t>
            </a:r>
            <a:r>
              <a:rPr lang="sv-SE" sz="1200" kern="0" dirty="0" smtClean="0">
                <a:solidFill>
                  <a:srgbClr val="FFFFFF"/>
                </a:solidFill>
                <a:ea typeface="ＭＳ Ｐゴシック"/>
                <a:cs typeface="ＭＳ Ｐゴシック"/>
              </a:rPr>
              <a:t> </a:t>
            </a:r>
            <a:r>
              <a:rPr lang="sv-SE" sz="1200" kern="0" dirty="0" err="1" smtClean="0">
                <a:solidFill>
                  <a:srgbClr val="FFFFFF"/>
                </a:solidFill>
                <a:ea typeface="ＭＳ Ｐゴシック"/>
                <a:cs typeface="ＭＳ Ｐゴシック"/>
              </a:rPr>
              <a:t>в</a:t>
            </a:r>
            <a:r>
              <a:rPr lang="sv-SE" sz="1200" kern="0" dirty="0" smtClean="0">
                <a:solidFill>
                  <a:srgbClr val="FFFFFF"/>
                </a:solidFill>
                <a:ea typeface="ＭＳ Ｐゴシック"/>
                <a:cs typeface="ＭＳ Ｐゴシック"/>
              </a:rPr>
              <a:t> </a:t>
            </a:r>
            <a:r>
              <a:rPr lang="sv-SE" sz="1200" kern="0" dirty="0" err="1" smtClean="0">
                <a:solidFill>
                  <a:srgbClr val="FFFFFF"/>
                </a:solidFill>
                <a:ea typeface="ＭＳ Ｐゴシック"/>
                <a:cs typeface="ＭＳ Ｐゴシック"/>
              </a:rPr>
              <a:t>родах</a:t>
            </a:r>
            <a:r>
              <a:rPr lang="sv-SE" sz="1200" kern="0" dirty="0" smtClean="0">
                <a:solidFill>
                  <a:srgbClr val="FFFFFF"/>
                </a:solidFill>
                <a:ea typeface="ＭＳ Ｐゴシック"/>
                <a:cs typeface="ＭＳ Ｐゴシック"/>
              </a:rPr>
              <a:t>.</a:t>
            </a:r>
          </a:p>
          <a:p>
            <a:pPr marL="0" indent="0">
              <a:buNone/>
            </a:pPr>
            <a:r>
              <a:rPr lang="ru-RU" sz="1200" kern="0" dirty="0" smtClean="0">
                <a:solidFill>
                  <a:srgbClr val="FFFFFF"/>
                </a:solidFill>
                <a:ea typeface="ＭＳ Ｐゴシック"/>
                <a:cs typeface="ＭＳ Ｐゴシック"/>
              </a:rPr>
              <a:t>В свою очередь, неуверенность в интерпретации результатов мониторинга приводит к необоснованному оперативному </a:t>
            </a:r>
            <a:r>
              <a:rPr lang="ru-RU" sz="1200" kern="0" dirty="0" err="1" smtClean="0">
                <a:solidFill>
                  <a:srgbClr val="FFFFFF"/>
                </a:solidFill>
                <a:ea typeface="ＭＳ Ｐゴシック"/>
                <a:cs typeface="ＭＳ Ｐゴシック"/>
              </a:rPr>
              <a:t>родоразрешению</a:t>
            </a:r>
            <a:r>
              <a:rPr lang="sv-SE" sz="1200" kern="0" dirty="0" smtClean="0">
                <a:solidFill>
                  <a:srgbClr val="FFFFFF"/>
                </a:solidFill>
                <a:ea typeface="ＭＳ Ｐゴシック"/>
                <a:cs typeface="ＭＳ Ｐゴシック"/>
              </a:rPr>
              <a:t>.</a:t>
            </a:r>
          </a:p>
          <a:p>
            <a:pPr marL="0" indent="0">
              <a:buNone/>
            </a:pPr>
            <a:r>
              <a:rPr lang="ru-RU" sz="1200" kern="0" dirty="0" smtClean="0">
                <a:solidFill>
                  <a:srgbClr val="FFFFFF"/>
                </a:solidFill>
                <a:ea typeface="ＭＳ Ｐゴシック"/>
                <a:cs typeface="ＭＳ Ｐゴシック"/>
              </a:rPr>
              <a:t>Возникает замкнутый круг - приводящий к быстрой потере знаний и навыков в области практического акушерства.</a:t>
            </a:r>
          </a:p>
          <a:p>
            <a:endParaRPr lang="en-US" dirty="0"/>
          </a:p>
        </p:txBody>
      </p:sp>
      <p:sp>
        <p:nvSpPr>
          <p:cNvPr id="4" name="Slide Number Placeholder 3"/>
          <p:cNvSpPr>
            <a:spLocks noGrp="1"/>
          </p:cNvSpPr>
          <p:nvPr>
            <p:ph type="sldNum" sz="quarter" idx="10"/>
          </p:nvPr>
        </p:nvSpPr>
        <p:spPr/>
        <p:txBody>
          <a:bodyPr/>
          <a:lstStyle/>
          <a:p>
            <a:fld id="{8BEE3147-0254-4242-8CFC-20D86BB9A392}" type="slidenum">
              <a:rPr lang="sv-SE" smtClean="0"/>
              <a:pPr/>
              <a:t>4</a:t>
            </a:fld>
            <a:endParaRPr lang="sv-SE"/>
          </a:p>
        </p:txBody>
      </p:sp>
    </p:spTree>
    <p:extLst>
      <p:ext uri="{BB962C8B-B14F-4D97-AF65-F5344CB8AC3E}">
        <p14:creationId xmlns:p14="http://schemas.microsoft.com/office/powerpoint/2010/main" val="185045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BF5F29-B763-476D-8837-7EA5DCD1A7B6}" type="slidenum">
              <a:rPr lang="ru-RU">
                <a:solidFill>
                  <a:prstClr val="black"/>
                </a:solidFill>
              </a:rPr>
              <a:pPr/>
              <a:t>39</a:t>
            </a:fld>
            <a:endParaRPr lang="ru-RU">
              <a:solidFill>
                <a:prstClr val="black"/>
              </a:solidFill>
            </a:endParaRPr>
          </a:p>
        </p:txBody>
      </p:sp>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p:txBody>
          <a:bodyPr/>
          <a:lstStyle/>
          <a:p>
            <a:pPr>
              <a:spcBef>
                <a:spcPct val="0"/>
              </a:spcBef>
            </a:pPr>
            <a:endParaRPr lang="ru-RU"/>
          </a:p>
        </p:txBody>
      </p:sp>
      <p:sp>
        <p:nvSpPr>
          <p:cNvPr id="60420"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1D64EA-9427-4BB1-8CDA-396A4F5D3108}" type="slidenum">
              <a:rPr lang="ru-RU" sz="1200" smtClean="0">
                <a:solidFill>
                  <a:prstClr val="black"/>
                </a:solidFill>
                <a:cs typeface="Arial" charset="0"/>
              </a:rPr>
              <a:pPr algn="r"/>
              <a:t>39</a:t>
            </a:fld>
            <a:endParaRPr lang="ru-RU" sz="1200" smtClean="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F7627F1-478F-44B2-A5BB-001676187FE9}"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C7442C6-A080-4C7F-90D6-85C8DA7D2AC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BC598C2-4FFA-40D3-A6D4-2551FE95B673}"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2895600" y="1371600"/>
            <a:ext cx="5867400" cy="2286000"/>
          </a:xfrm>
        </p:spPr>
        <p:txBody>
          <a:bodyPr/>
          <a:lstStyle>
            <a:lvl1pPr>
              <a:defRPr sz="4500"/>
            </a:lvl1pPr>
          </a:lstStyle>
          <a:p>
            <a:r>
              <a:rPr lang="ru-RU"/>
              <a:t>Образец заголовка</a:t>
            </a:r>
          </a:p>
        </p:txBody>
      </p:sp>
      <p:sp>
        <p:nvSpPr>
          <p:cNvPr id="63491"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ru-RU"/>
              <a:t>Образец подзаголовка</a:t>
            </a:r>
          </a:p>
        </p:txBody>
      </p:sp>
      <p:sp>
        <p:nvSpPr>
          <p:cNvPr id="63492" name="Rectangle 4"/>
          <p:cNvSpPr>
            <a:spLocks noGrp="1" noChangeArrowheads="1"/>
          </p:cNvSpPr>
          <p:nvPr>
            <p:ph type="dt" sz="half" idx="2"/>
          </p:nvPr>
        </p:nvSpPr>
        <p:spPr>
          <a:xfrm>
            <a:off x="457200" y="6248400"/>
            <a:ext cx="2133600" cy="457200"/>
          </a:xfrm>
        </p:spPr>
        <p:txBody>
          <a:bodyPr/>
          <a:lstStyle>
            <a:lvl1pPr>
              <a:defRPr/>
            </a:lvl1pPr>
          </a:lstStyle>
          <a:p>
            <a:endParaRPr lang="ru-RU">
              <a:solidFill>
                <a:srgbClr val="FFFFFF"/>
              </a:solidFill>
            </a:endParaRPr>
          </a:p>
        </p:txBody>
      </p:sp>
      <p:sp>
        <p:nvSpPr>
          <p:cNvPr id="63493" name="Rectangle 5"/>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63494" name="Rectangle 6"/>
          <p:cNvSpPr>
            <a:spLocks noGrp="1" noChangeArrowheads="1"/>
          </p:cNvSpPr>
          <p:nvPr>
            <p:ph type="sldNum" sz="quarter" idx="4"/>
          </p:nvPr>
        </p:nvSpPr>
        <p:spPr/>
        <p:txBody>
          <a:bodyPr/>
          <a:lstStyle>
            <a:lvl1pPr>
              <a:defRPr/>
            </a:lvl1pPr>
          </a:lstStyle>
          <a:p>
            <a:fld id="{87190115-EDFE-4C8A-BA99-DFEE7743303B}" type="slidenum">
              <a:rPr lang="ru-RU">
                <a:solidFill>
                  <a:srgbClr val="FFFFFF"/>
                </a:solidFill>
              </a:rPr>
              <a:pPr/>
              <a:t>‹#›</a:t>
            </a:fld>
            <a:endParaRPr lang="ru-RU">
              <a:solidFill>
                <a:srgbClr val="FFFFFF"/>
              </a:solidFill>
            </a:endParaRPr>
          </a:p>
        </p:txBody>
      </p:sp>
      <p:sp>
        <p:nvSpPr>
          <p:cNvPr id="63495"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ru-RU" smtClean="0">
              <a:solidFill>
                <a:srgbClr val="FFFFFF"/>
              </a:solidFill>
            </a:endParaRPr>
          </a:p>
        </p:txBody>
      </p:sp>
      <p:grpSp>
        <p:nvGrpSpPr>
          <p:cNvPr id="2" name="Group 8"/>
          <p:cNvGrpSpPr>
            <a:grpSpLocks/>
          </p:cNvGrpSpPr>
          <p:nvPr/>
        </p:nvGrpSpPr>
        <p:grpSpPr bwMode="auto">
          <a:xfrm>
            <a:off x="228600" y="1447800"/>
            <a:ext cx="2286000" cy="2514600"/>
            <a:chOff x="144" y="912"/>
            <a:chExt cx="1440" cy="1584"/>
          </a:xfrm>
        </p:grpSpPr>
        <p:sp>
          <p:nvSpPr>
            <p:cNvPr id="63497"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3498"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499"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0"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1"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2"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3"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4"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5"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3506"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3507"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3508"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3509"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endParaRPr lang="ru-RU" smtClean="0">
                <a:solidFill>
                  <a:srgbClr val="FFFFFF"/>
                </a:solidFill>
              </a:endParaRPr>
            </a:p>
          </p:txBody>
        </p:sp>
      </p:grpSp>
      <p:sp>
        <p:nvSpPr>
          <p:cNvPr id="63510"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ru-RU" smtClean="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6A1EA3F4-EB9E-4AC2-96A0-289526062901}"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147FF1D4-95C1-415A-920B-75B301FDA388}"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1"/>
          </p:nvPr>
        </p:nvSpPr>
        <p:spPr/>
        <p:txBody>
          <a:bodyPr/>
          <a:lstStyle>
            <a:lvl1pPr>
              <a:defRPr/>
            </a:lvl1pPr>
          </a:lstStyle>
          <a:p>
            <a:fld id="{9724D70B-12A0-41FE-AA21-D690162334E2}" type="slidenum">
              <a:rPr lang="ru-RU">
                <a:solidFill>
                  <a:srgbClr val="FFFFFF"/>
                </a:solidFill>
              </a:rPr>
              <a:pPr/>
              <a:t>‹#›</a:t>
            </a:fld>
            <a:endParaRPr lang="ru-RU">
              <a:solidFill>
                <a:srgbClr val="FFFFFF"/>
              </a:solidFill>
            </a:endParaRPr>
          </a:p>
        </p:txBody>
      </p:sp>
      <p:sp>
        <p:nvSpPr>
          <p:cNvPr id="7" name="Дата 6"/>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solidFill>
                <a:srgbClr val="FFFFFF"/>
              </a:solidFill>
            </a:endParaRPr>
          </a:p>
        </p:txBody>
      </p:sp>
      <p:sp>
        <p:nvSpPr>
          <p:cNvPr id="8" name="Номер слайда 7"/>
          <p:cNvSpPr>
            <a:spLocks noGrp="1"/>
          </p:cNvSpPr>
          <p:nvPr>
            <p:ph type="sldNum" sz="quarter" idx="11"/>
          </p:nvPr>
        </p:nvSpPr>
        <p:spPr/>
        <p:txBody>
          <a:bodyPr/>
          <a:lstStyle>
            <a:lvl1pPr>
              <a:defRPr/>
            </a:lvl1pPr>
          </a:lstStyle>
          <a:p>
            <a:fld id="{C2597081-4DBF-46EE-87DF-8DA72BD4AFD6}" type="slidenum">
              <a:rPr lang="ru-RU">
                <a:solidFill>
                  <a:srgbClr val="FFFFFF"/>
                </a:solidFill>
              </a:rPr>
              <a:pPr/>
              <a:t>‹#›</a:t>
            </a:fld>
            <a:endParaRPr lang="ru-RU">
              <a:solidFill>
                <a:srgbClr val="FFFFFF"/>
              </a:solidFill>
            </a:endParaRPr>
          </a:p>
        </p:txBody>
      </p:sp>
      <p:sp>
        <p:nvSpPr>
          <p:cNvPr id="9" name="Дата 8"/>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1"/>
          </p:nvPr>
        </p:nvSpPr>
        <p:spPr/>
        <p:txBody>
          <a:bodyPr/>
          <a:lstStyle>
            <a:lvl1pPr>
              <a:defRPr/>
            </a:lvl1pPr>
          </a:lstStyle>
          <a:p>
            <a:fld id="{34A2D2C4-B064-440A-B1E2-76CBDB0A2186}" type="slidenum">
              <a:rPr lang="ru-RU">
                <a:solidFill>
                  <a:srgbClr val="FFFFFF"/>
                </a:solidFill>
              </a:rPr>
              <a:pPr/>
              <a:t>‹#›</a:t>
            </a:fld>
            <a:endParaRPr lang="ru-RU">
              <a:solidFill>
                <a:srgbClr val="FFFFFF"/>
              </a:solidFill>
            </a:endParaRPr>
          </a:p>
        </p:txBody>
      </p:sp>
      <p:sp>
        <p:nvSpPr>
          <p:cNvPr id="5" name="Дата 4"/>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solidFill>
                <a:srgbClr val="FFFFFF"/>
              </a:solidFill>
            </a:endParaRPr>
          </a:p>
        </p:txBody>
      </p:sp>
      <p:sp>
        <p:nvSpPr>
          <p:cNvPr id="3" name="Номер слайда 2"/>
          <p:cNvSpPr>
            <a:spLocks noGrp="1"/>
          </p:cNvSpPr>
          <p:nvPr>
            <p:ph type="sldNum" sz="quarter" idx="11"/>
          </p:nvPr>
        </p:nvSpPr>
        <p:spPr/>
        <p:txBody>
          <a:bodyPr/>
          <a:lstStyle>
            <a:lvl1pPr>
              <a:defRPr/>
            </a:lvl1pPr>
          </a:lstStyle>
          <a:p>
            <a:fld id="{839B31A5-1510-4079-9DDB-B69499FC3984}" type="slidenum">
              <a:rPr lang="ru-RU">
                <a:solidFill>
                  <a:srgbClr val="FFFFFF"/>
                </a:solidFill>
              </a:rPr>
              <a:pPr/>
              <a:t>‹#›</a:t>
            </a:fld>
            <a:endParaRPr lang="ru-RU">
              <a:solidFill>
                <a:srgbClr val="FFFFFF"/>
              </a:solidFill>
            </a:endParaRPr>
          </a:p>
        </p:txBody>
      </p:sp>
      <p:sp>
        <p:nvSpPr>
          <p:cNvPr id="4" name="Дата 3"/>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1"/>
          </p:nvPr>
        </p:nvSpPr>
        <p:spPr/>
        <p:txBody>
          <a:bodyPr/>
          <a:lstStyle>
            <a:lvl1pPr>
              <a:defRPr/>
            </a:lvl1pPr>
          </a:lstStyle>
          <a:p>
            <a:fld id="{8A3570AA-5B33-4981-BBFE-07F4D5B0F14B}" type="slidenum">
              <a:rPr lang="ru-RU">
                <a:solidFill>
                  <a:srgbClr val="FFFFFF"/>
                </a:solidFill>
              </a:rPr>
              <a:pPr/>
              <a:t>‹#›</a:t>
            </a:fld>
            <a:endParaRPr lang="ru-RU">
              <a:solidFill>
                <a:srgbClr val="FFFFFF"/>
              </a:solidFill>
            </a:endParaRPr>
          </a:p>
        </p:txBody>
      </p:sp>
      <p:sp>
        <p:nvSpPr>
          <p:cNvPr id="7" name="Дата 6"/>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B1441CB-CAD2-4275-9131-31958E7CA095}"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1"/>
          </p:nvPr>
        </p:nvSpPr>
        <p:spPr/>
        <p:txBody>
          <a:bodyPr/>
          <a:lstStyle>
            <a:lvl1pPr>
              <a:defRPr/>
            </a:lvl1pPr>
          </a:lstStyle>
          <a:p>
            <a:fld id="{5A2FF8FB-C587-4553-AF74-09CB5828D0E2}" type="slidenum">
              <a:rPr lang="ru-RU">
                <a:solidFill>
                  <a:srgbClr val="FFFFFF"/>
                </a:solidFill>
              </a:rPr>
              <a:pPr/>
              <a:t>‹#›</a:t>
            </a:fld>
            <a:endParaRPr lang="ru-RU">
              <a:solidFill>
                <a:srgbClr val="FFFFFF"/>
              </a:solidFill>
            </a:endParaRPr>
          </a:p>
        </p:txBody>
      </p:sp>
      <p:sp>
        <p:nvSpPr>
          <p:cNvPr id="7" name="Дата 6"/>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E99F3DEC-DE70-4AF0-977C-E4596A8A6B26}"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457200"/>
            <a:ext cx="17526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457200"/>
            <a:ext cx="51054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1B887431-7EE1-498C-9926-D90ECDC4A1D2}"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59BD2C14-51C1-4295-8483-C1CFF9575DF8}"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0F21455D-4C68-4532-8F58-DD191B02047B}"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19195D70-D99A-4BA4-8B68-F1869855EB2F}"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6833DF93-1B3E-4766-AE5F-BEDE0D506D04}"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A21F1273-B66B-4AD6-A6F4-7E8B60DF506D}"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9FB3202D-A7FF-4DAE-9F1E-96C352680D65}"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A4DD3AA4-4690-4C9D-BAB2-79EBE4E419BA}"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96D052B-11E4-4BF2-BC4E-2018CC4E3D11}"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DFD68DF7-FA5C-4A26-BCB0-FBF653170585}"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E6E89518-263B-40E9-B1CF-E3C792805603}"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C56B2CB-81FA-4F63-94D3-83F5280CC296}"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01917E7F-2659-40F7-8B6F-42360F962AB0}"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EAA14A85-B3CF-4BF6-9D29-73A44791EE63}" type="slidenum">
              <a:rPr lang="ru-RU">
                <a:solidFill>
                  <a:srgbClr val="FFFFFF"/>
                </a:solidFill>
              </a:rPr>
              <a:pPr/>
              <a:t>‹#›</a:t>
            </a:fld>
            <a:endParaRPr lang="ru-RU">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685800" y="609600"/>
            <a:ext cx="7772400" cy="54864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2"/>
          </p:nvPr>
        </p:nvSpPr>
        <p:spPr>
          <a:ln/>
        </p:spPr>
        <p:txBody>
          <a:bodyPr/>
          <a:lstStyle>
            <a:lvl1pPr>
              <a:defRPr/>
            </a:lvl1pPr>
          </a:lstStyle>
          <a:p>
            <a:fld id="{7F5C7914-6A26-D545-A926-E3F0CBC475C3}" type="slidenum">
              <a:rPr lang="sv-SE"/>
              <a:pPr/>
              <a:t>‹#›</a:t>
            </a:fld>
            <a:endParaRPr lang="sv-SE"/>
          </a:p>
        </p:txBody>
      </p:sp>
    </p:spTree>
    <p:extLst>
      <p:ext uri="{BB962C8B-B14F-4D97-AF65-F5344CB8AC3E}">
        <p14:creationId xmlns:p14="http://schemas.microsoft.com/office/powerpoint/2010/main" val="2589800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2895600" y="1371600"/>
            <a:ext cx="5867400" cy="2286000"/>
          </a:xfrm>
        </p:spPr>
        <p:txBody>
          <a:bodyPr/>
          <a:lstStyle>
            <a:lvl1pPr>
              <a:defRPr sz="4500"/>
            </a:lvl1pPr>
          </a:lstStyle>
          <a:p>
            <a:r>
              <a:rPr lang="ru-RU"/>
              <a:t>Образец заголовка</a:t>
            </a:r>
          </a:p>
        </p:txBody>
      </p:sp>
      <p:sp>
        <p:nvSpPr>
          <p:cNvPr id="63491"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ru-RU"/>
              <a:t>Образец подзаголовка</a:t>
            </a:r>
          </a:p>
        </p:txBody>
      </p:sp>
      <p:sp>
        <p:nvSpPr>
          <p:cNvPr id="63492" name="Rectangle 4"/>
          <p:cNvSpPr>
            <a:spLocks noGrp="1" noChangeArrowheads="1"/>
          </p:cNvSpPr>
          <p:nvPr>
            <p:ph type="dt" sz="half" idx="2"/>
          </p:nvPr>
        </p:nvSpPr>
        <p:spPr>
          <a:xfrm>
            <a:off x="457200" y="6248400"/>
            <a:ext cx="2133600" cy="457200"/>
          </a:xfrm>
        </p:spPr>
        <p:txBody>
          <a:bodyPr/>
          <a:lstStyle>
            <a:lvl1pPr>
              <a:defRPr/>
            </a:lvl1pPr>
          </a:lstStyle>
          <a:p>
            <a:endParaRPr lang="ru-RU">
              <a:solidFill>
                <a:srgbClr val="FFFFFF"/>
              </a:solidFill>
            </a:endParaRPr>
          </a:p>
        </p:txBody>
      </p:sp>
      <p:sp>
        <p:nvSpPr>
          <p:cNvPr id="63493" name="Rectangle 5"/>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63494" name="Rectangle 6"/>
          <p:cNvSpPr>
            <a:spLocks noGrp="1" noChangeArrowheads="1"/>
          </p:cNvSpPr>
          <p:nvPr>
            <p:ph type="sldNum" sz="quarter" idx="4"/>
          </p:nvPr>
        </p:nvSpPr>
        <p:spPr/>
        <p:txBody>
          <a:bodyPr/>
          <a:lstStyle>
            <a:lvl1pPr>
              <a:defRPr/>
            </a:lvl1pPr>
          </a:lstStyle>
          <a:p>
            <a:fld id="{87190115-EDFE-4C8A-BA99-DFEE7743303B}" type="slidenum">
              <a:rPr lang="ru-RU">
                <a:solidFill>
                  <a:srgbClr val="FFFFFF"/>
                </a:solidFill>
              </a:rPr>
              <a:pPr/>
              <a:t>‹#›</a:t>
            </a:fld>
            <a:endParaRPr lang="ru-RU">
              <a:solidFill>
                <a:srgbClr val="FFFFFF"/>
              </a:solidFill>
            </a:endParaRPr>
          </a:p>
        </p:txBody>
      </p:sp>
      <p:sp>
        <p:nvSpPr>
          <p:cNvPr id="63495"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ru-RU" smtClean="0">
              <a:solidFill>
                <a:srgbClr val="FFFFFF"/>
              </a:solidFill>
            </a:endParaRPr>
          </a:p>
        </p:txBody>
      </p:sp>
      <p:grpSp>
        <p:nvGrpSpPr>
          <p:cNvPr id="2" name="Group 8"/>
          <p:cNvGrpSpPr>
            <a:grpSpLocks/>
          </p:cNvGrpSpPr>
          <p:nvPr/>
        </p:nvGrpSpPr>
        <p:grpSpPr bwMode="auto">
          <a:xfrm>
            <a:off x="228600" y="1447800"/>
            <a:ext cx="2286000" cy="2514600"/>
            <a:chOff x="144" y="912"/>
            <a:chExt cx="1440" cy="1584"/>
          </a:xfrm>
        </p:grpSpPr>
        <p:sp>
          <p:nvSpPr>
            <p:cNvPr id="63497"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3498"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499"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0"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1"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2"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3"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4"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3505"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3506"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3507"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3508"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3509"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endParaRPr lang="ru-RU" smtClean="0">
                <a:solidFill>
                  <a:srgbClr val="FFFFFF"/>
                </a:solidFill>
              </a:endParaRPr>
            </a:p>
          </p:txBody>
        </p:sp>
      </p:grpSp>
      <p:sp>
        <p:nvSpPr>
          <p:cNvPr id="63510"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ru-RU" smtClean="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6A1EA3F4-EB9E-4AC2-96A0-289526062901}"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147FF1D4-95C1-415A-920B-75B301FDA388}"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1"/>
          </p:nvPr>
        </p:nvSpPr>
        <p:spPr/>
        <p:txBody>
          <a:bodyPr/>
          <a:lstStyle>
            <a:lvl1pPr>
              <a:defRPr/>
            </a:lvl1pPr>
          </a:lstStyle>
          <a:p>
            <a:fld id="{9724D70B-12A0-41FE-AA21-D690162334E2}" type="slidenum">
              <a:rPr lang="ru-RU">
                <a:solidFill>
                  <a:srgbClr val="FFFFFF"/>
                </a:solidFill>
              </a:rPr>
              <a:pPr/>
              <a:t>‹#›</a:t>
            </a:fld>
            <a:endParaRPr lang="ru-RU">
              <a:solidFill>
                <a:srgbClr val="FFFFFF"/>
              </a:solidFill>
            </a:endParaRPr>
          </a:p>
        </p:txBody>
      </p:sp>
      <p:sp>
        <p:nvSpPr>
          <p:cNvPr id="7" name="Дата 6"/>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9CCCB5-346E-4E7C-B2B2-E53755214933}" type="slidenum">
              <a:rPr lang="ru-RU"/>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solidFill>
                <a:srgbClr val="FFFFFF"/>
              </a:solidFill>
            </a:endParaRPr>
          </a:p>
        </p:txBody>
      </p:sp>
      <p:sp>
        <p:nvSpPr>
          <p:cNvPr id="8" name="Номер слайда 7"/>
          <p:cNvSpPr>
            <a:spLocks noGrp="1"/>
          </p:cNvSpPr>
          <p:nvPr>
            <p:ph type="sldNum" sz="quarter" idx="11"/>
          </p:nvPr>
        </p:nvSpPr>
        <p:spPr/>
        <p:txBody>
          <a:bodyPr/>
          <a:lstStyle>
            <a:lvl1pPr>
              <a:defRPr/>
            </a:lvl1pPr>
          </a:lstStyle>
          <a:p>
            <a:fld id="{C2597081-4DBF-46EE-87DF-8DA72BD4AFD6}" type="slidenum">
              <a:rPr lang="ru-RU">
                <a:solidFill>
                  <a:srgbClr val="FFFFFF"/>
                </a:solidFill>
              </a:rPr>
              <a:pPr/>
              <a:t>‹#›</a:t>
            </a:fld>
            <a:endParaRPr lang="ru-RU">
              <a:solidFill>
                <a:srgbClr val="FFFFFF"/>
              </a:solidFill>
            </a:endParaRPr>
          </a:p>
        </p:txBody>
      </p:sp>
      <p:sp>
        <p:nvSpPr>
          <p:cNvPr id="9" name="Дата 8"/>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1"/>
          </p:nvPr>
        </p:nvSpPr>
        <p:spPr/>
        <p:txBody>
          <a:bodyPr/>
          <a:lstStyle>
            <a:lvl1pPr>
              <a:defRPr/>
            </a:lvl1pPr>
          </a:lstStyle>
          <a:p>
            <a:fld id="{34A2D2C4-B064-440A-B1E2-76CBDB0A2186}" type="slidenum">
              <a:rPr lang="ru-RU">
                <a:solidFill>
                  <a:srgbClr val="FFFFFF"/>
                </a:solidFill>
              </a:rPr>
              <a:pPr/>
              <a:t>‹#›</a:t>
            </a:fld>
            <a:endParaRPr lang="ru-RU">
              <a:solidFill>
                <a:srgbClr val="FFFFFF"/>
              </a:solidFill>
            </a:endParaRPr>
          </a:p>
        </p:txBody>
      </p:sp>
      <p:sp>
        <p:nvSpPr>
          <p:cNvPr id="5" name="Дата 4"/>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solidFill>
                <a:srgbClr val="FFFFFF"/>
              </a:solidFill>
            </a:endParaRPr>
          </a:p>
        </p:txBody>
      </p:sp>
      <p:sp>
        <p:nvSpPr>
          <p:cNvPr id="3" name="Номер слайда 2"/>
          <p:cNvSpPr>
            <a:spLocks noGrp="1"/>
          </p:cNvSpPr>
          <p:nvPr>
            <p:ph type="sldNum" sz="quarter" idx="11"/>
          </p:nvPr>
        </p:nvSpPr>
        <p:spPr/>
        <p:txBody>
          <a:bodyPr/>
          <a:lstStyle>
            <a:lvl1pPr>
              <a:defRPr/>
            </a:lvl1pPr>
          </a:lstStyle>
          <a:p>
            <a:fld id="{839B31A5-1510-4079-9DDB-B69499FC3984}" type="slidenum">
              <a:rPr lang="ru-RU">
                <a:solidFill>
                  <a:srgbClr val="FFFFFF"/>
                </a:solidFill>
              </a:rPr>
              <a:pPr/>
              <a:t>‹#›</a:t>
            </a:fld>
            <a:endParaRPr lang="ru-RU">
              <a:solidFill>
                <a:srgbClr val="FFFFFF"/>
              </a:solidFill>
            </a:endParaRPr>
          </a:p>
        </p:txBody>
      </p:sp>
      <p:sp>
        <p:nvSpPr>
          <p:cNvPr id="4" name="Дата 3"/>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1"/>
          </p:nvPr>
        </p:nvSpPr>
        <p:spPr/>
        <p:txBody>
          <a:bodyPr/>
          <a:lstStyle>
            <a:lvl1pPr>
              <a:defRPr/>
            </a:lvl1pPr>
          </a:lstStyle>
          <a:p>
            <a:fld id="{8A3570AA-5B33-4981-BBFE-07F4D5B0F14B}" type="slidenum">
              <a:rPr lang="ru-RU">
                <a:solidFill>
                  <a:srgbClr val="FFFFFF"/>
                </a:solidFill>
              </a:rPr>
              <a:pPr/>
              <a:t>‹#›</a:t>
            </a:fld>
            <a:endParaRPr lang="ru-RU">
              <a:solidFill>
                <a:srgbClr val="FFFFFF"/>
              </a:solidFill>
            </a:endParaRPr>
          </a:p>
        </p:txBody>
      </p:sp>
      <p:sp>
        <p:nvSpPr>
          <p:cNvPr id="7" name="Дата 6"/>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1"/>
          </p:nvPr>
        </p:nvSpPr>
        <p:spPr/>
        <p:txBody>
          <a:bodyPr/>
          <a:lstStyle>
            <a:lvl1pPr>
              <a:defRPr/>
            </a:lvl1pPr>
          </a:lstStyle>
          <a:p>
            <a:fld id="{5A2FF8FB-C587-4553-AF74-09CB5828D0E2}" type="slidenum">
              <a:rPr lang="ru-RU">
                <a:solidFill>
                  <a:srgbClr val="FFFFFF"/>
                </a:solidFill>
              </a:rPr>
              <a:pPr/>
              <a:t>‹#›</a:t>
            </a:fld>
            <a:endParaRPr lang="ru-RU">
              <a:solidFill>
                <a:srgbClr val="FFFFFF"/>
              </a:solidFill>
            </a:endParaRPr>
          </a:p>
        </p:txBody>
      </p:sp>
      <p:sp>
        <p:nvSpPr>
          <p:cNvPr id="7" name="Дата 6"/>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E99F3DEC-DE70-4AF0-977C-E4596A8A6B26}"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457200"/>
            <a:ext cx="17526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457200"/>
            <a:ext cx="51054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1"/>
          </p:nvPr>
        </p:nvSpPr>
        <p:spPr/>
        <p:txBody>
          <a:bodyPr/>
          <a:lstStyle>
            <a:lvl1pPr>
              <a:defRPr/>
            </a:lvl1pPr>
          </a:lstStyle>
          <a:p>
            <a:fld id="{1B887431-7EE1-498C-9926-D90ECDC4A1D2}" type="slidenum">
              <a:rPr lang="ru-RU">
                <a:solidFill>
                  <a:srgbClr val="FFFFFF"/>
                </a:solidFill>
              </a:rPr>
              <a:pPr/>
              <a:t>‹#›</a:t>
            </a:fld>
            <a:endParaRPr lang="ru-RU">
              <a:solidFill>
                <a:srgbClr val="FFFFFF"/>
              </a:solidFill>
            </a:endParaRPr>
          </a:p>
        </p:txBody>
      </p:sp>
      <p:sp>
        <p:nvSpPr>
          <p:cNvPr id="6" name="Дата 5"/>
          <p:cNvSpPr>
            <a:spLocks noGrp="1"/>
          </p:cNvSpPr>
          <p:nvPr>
            <p:ph type="dt" sz="half" idx="12"/>
          </p:nvPr>
        </p:nvSpPr>
        <p:spPr/>
        <p:txBody>
          <a:bodyPr/>
          <a:lstStyle>
            <a:lvl1pPr>
              <a:defRPr/>
            </a:lvl1pPr>
          </a:lstStyle>
          <a:p>
            <a:endParaRPr lang="ru-RU">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4481577-B36E-4790-A2DD-2DAB1CF077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AD9E5BD-D925-4969-B6DE-2A99D790A841}"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EB49118-6536-4DB5-955D-32A76BF89BE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1D65AB3-C425-428B-93D9-1A3CDA52544B}"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D62D348-9EBF-4C2B-A90C-02CF47D47AB5}"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7AD2516-72A3-4C24-8905-1A1F32D6EC0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736A59-7237-4C5C-B16A-3326E889D01B}"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467"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2468"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ru-RU" smtClean="0">
              <a:solidFill>
                <a:srgbClr val="FFFFFF"/>
              </a:solidFill>
            </a:endParaRPr>
          </a:p>
        </p:txBody>
      </p:sp>
      <p:sp>
        <p:nvSpPr>
          <p:cNvPr id="62469"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1460FE3A-8C9B-4DB4-B0BF-DA0DFE6AAB62}" type="slidenum">
              <a:rPr lang="ru-RU" smtClean="0">
                <a:solidFill>
                  <a:srgbClr val="FFFFFF"/>
                </a:solidFill>
              </a:rPr>
              <a:pPr/>
              <a:t>‹#›</a:t>
            </a:fld>
            <a:endParaRPr lang="ru-RU" smtClean="0">
              <a:solidFill>
                <a:srgbClr val="FFFFFF"/>
              </a:solidFill>
            </a:endParaRPr>
          </a:p>
        </p:txBody>
      </p:sp>
      <p:sp>
        <p:nvSpPr>
          <p:cNvPr id="62470"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ru-RU" smtClean="0">
              <a:solidFill>
                <a:srgbClr val="FFFFFF"/>
              </a:solidFill>
            </a:endParaRPr>
          </a:p>
        </p:txBody>
      </p:sp>
      <p:sp>
        <p:nvSpPr>
          <p:cNvPr id="62471"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ru-RU" smtClean="0">
              <a:solidFill>
                <a:srgbClr val="FFFFFF"/>
              </a:solidFill>
            </a:endParaRPr>
          </a:p>
        </p:txBody>
      </p:sp>
      <p:grpSp>
        <p:nvGrpSpPr>
          <p:cNvPr id="2" name="Group 8"/>
          <p:cNvGrpSpPr>
            <a:grpSpLocks/>
          </p:cNvGrpSpPr>
          <p:nvPr/>
        </p:nvGrpSpPr>
        <p:grpSpPr bwMode="auto">
          <a:xfrm>
            <a:off x="228600" y="457200"/>
            <a:ext cx="1246188" cy="1371600"/>
            <a:chOff x="144" y="288"/>
            <a:chExt cx="785" cy="864"/>
          </a:xfrm>
        </p:grpSpPr>
        <p:sp>
          <p:nvSpPr>
            <p:cNvPr id="62473"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2474"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5"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6"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7"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8"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9"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80"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81"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2482"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2483"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2484"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2485"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endParaRPr lang="ru-RU" smtClean="0">
                <a:solidFill>
                  <a:srgbClr val="FFFFFF"/>
                </a:solidFill>
              </a:endParaRPr>
            </a:p>
          </p:txBody>
        </p:sp>
      </p:grpSp>
      <p:sp>
        <p:nvSpPr>
          <p:cNvPr id="62486"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endParaRPr lang="ru-RU"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431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B41D6D-A3EB-4CB9-AEC3-EAC4E10EFBA8}" type="slidenum">
              <a:rPr lang="ru-RU" smtClean="0">
                <a:solidFill>
                  <a:srgbClr val="FFFFFF"/>
                </a:solidFill>
              </a:rPr>
              <a:pPr/>
              <a:t>‹#›</a:t>
            </a:fld>
            <a:endParaRPr lang="ru-RU"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5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467"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2468"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ru-RU" smtClean="0">
              <a:solidFill>
                <a:srgbClr val="FFFFFF"/>
              </a:solidFill>
            </a:endParaRPr>
          </a:p>
        </p:txBody>
      </p:sp>
      <p:sp>
        <p:nvSpPr>
          <p:cNvPr id="62469"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1460FE3A-8C9B-4DB4-B0BF-DA0DFE6AAB62}" type="slidenum">
              <a:rPr lang="ru-RU" smtClean="0">
                <a:solidFill>
                  <a:srgbClr val="FFFFFF"/>
                </a:solidFill>
              </a:rPr>
              <a:pPr/>
              <a:t>‹#›</a:t>
            </a:fld>
            <a:endParaRPr lang="ru-RU" smtClean="0">
              <a:solidFill>
                <a:srgbClr val="FFFFFF"/>
              </a:solidFill>
            </a:endParaRPr>
          </a:p>
        </p:txBody>
      </p:sp>
      <p:sp>
        <p:nvSpPr>
          <p:cNvPr id="62470"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ru-RU" smtClean="0">
              <a:solidFill>
                <a:srgbClr val="FFFFFF"/>
              </a:solidFill>
            </a:endParaRPr>
          </a:p>
        </p:txBody>
      </p:sp>
      <p:sp>
        <p:nvSpPr>
          <p:cNvPr id="62471"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ru-RU" smtClean="0">
              <a:solidFill>
                <a:srgbClr val="FFFFFF"/>
              </a:solidFill>
            </a:endParaRPr>
          </a:p>
        </p:txBody>
      </p:sp>
      <p:grpSp>
        <p:nvGrpSpPr>
          <p:cNvPr id="2" name="Group 8"/>
          <p:cNvGrpSpPr>
            <a:grpSpLocks/>
          </p:cNvGrpSpPr>
          <p:nvPr/>
        </p:nvGrpSpPr>
        <p:grpSpPr bwMode="auto">
          <a:xfrm>
            <a:off x="228600" y="457200"/>
            <a:ext cx="1246188" cy="1371600"/>
            <a:chOff x="144" y="288"/>
            <a:chExt cx="785" cy="864"/>
          </a:xfrm>
        </p:grpSpPr>
        <p:sp>
          <p:nvSpPr>
            <p:cNvPr id="62473"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2474"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5"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6"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7"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8"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79"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80"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endParaRPr lang="ru-RU" smtClean="0">
                <a:solidFill>
                  <a:srgbClr val="FFFFFF"/>
                </a:solidFill>
              </a:endParaRPr>
            </a:p>
          </p:txBody>
        </p:sp>
        <p:sp>
          <p:nvSpPr>
            <p:cNvPr id="62481"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2482"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endParaRPr lang="ru-RU" smtClean="0">
                <a:solidFill>
                  <a:srgbClr val="FFFFFF"/>
                </a:solidFill>
              </a:endParaRPr>
            </a:p>
          </p:txBody>
        </p:sp>
        <p:sp>
          <p:nvSpPr>
            <p:cNvPr id="62483"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2484"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endParaRPr lang="ru-RU" smtClean="0">
                <a:solidFill>
                  <a:srgbClr val="FFFFFF"/>
                </a:solidFill>
              </a:endParaRPr>
            </a:p>
          </p:txBody>
        </p:sp>
        <p:sp>
          <p:nvSpPr>
            <p:cNvPr id="62485"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endParaRPr lang="ru-RU" smtClean="0">
                <a:solidFill>
                  <a:srgbClr val="FFFFFF"/>
                </a:solidFill>
              </a:endParaRPr>
            </a:p>
          </p:txBody>
        </p:sp>
      </p:grpSp>
      <p:sp>
        <p:nvSpPr>
          <p:cNvPr id="62486"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endParaRPr lang="ru-RU"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8" r:id="rId12"/>
  </p:sldLayoutIdLst>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79512" y="1484313"/>
            <a:ext cx="8964488" cy="2304727"/>
          </a:xfrm>
        </p:spPr>
        <p:txBody>
          <a:bodyPr/>
          <a:lstStyle/>
          <a:p>
            <a:r>
              <a:rPr lang="ru-RU" sz="4000" dirty="0" smtClean="0">
                <a:solidFill>
                  <a:srgbClr val="FFFF00"/>
                </a:solidFill>
              </a:rPr>
              <a:t>Современные  акушерские аспекты кесарева сечения</a:t>
            </a:r>
            <a:endParaRPr lang="ru-RU" sz="3600" dirty="0"/>
          </a:p>
        </p:txBody>
      </p:sp>
      <p:sp>
        <p:nvSpPr>
          <p:cNvPr id="45059" name="Rectangle 3"/>
          <p:cNvSpPr>
            <a:spLocks noGrp="1" noChangeArrowheads="1"/>
          </p:cNvSpPr>
          <p:nvPr>
            <p:ph type="subTitle" idx="1"/>
          </p:nvPr>
        </p:nvSpPr>
        <p:spPr>
          <a:xfrm>
            <a:off x="4572000" y="4797153"/>
            <a:ext cx="4571999" cy="1222648"/>
          </a:xfrm>
        </p:spPr>
        <p:txBody>
          <a:bodyPr/>
          <a:lstStyle/>
          <a:p>
            <a:pPr algn="l"/>
            <a:r>
              <a:rPr lang="ru-RU" sz="2400" dirty="0" err="1" smtClean="0"/>
              <a:t>А.Н.Баранов</a:t>
            </a:r>
            <a:r>
              <a:rPr lang="en-US" sz="2400" dirty="0" smtClean="0"/>
              <a:t>, </a:t>
            </a:r>
            <a:r>
              <a:rPr lang="ru-RU" sz="2400" dirty="0" smtClean="0"/>
              <a:t>Н.Г. Истомина</a:t>
            </a:r>
            <a:endParaRPr lang="ru-RU" sz="2400" dirty="0"/>
          </a:p>
          <a:p>
            <a:pPr algn="l"/>
            <a:r>
              <a:rPr lang="ru-RU" sz="2000" dirty="0"/>
              <a:t>Кафедра акушерства и </a:t>
            </a:r>
            <a:r>
              <a:rPr lang="ru-RU" sz="2000" dirty="0" smtClean="0"/>
              <a:t>гинекологии СГМУ</a:t>
            </a:r>
          </a:p>
        </p:txBody>
      </p:sp>
      <p:pic>
        <p:nvPicPr>
          <p:cNvPr id="45060" name="Picture 4"/>
          <p:cNvPicPr>
            <a:picLocks noChangeAspect="1" noChangeArrowheads="1"/>
          </p:cNvPicPr>
          <p:nvPr/>
        </p:nvPicPr>
        <p:blipFill>
          <a:blip r:embed="rId2" cstate="print"/>
          <a:srcRect/>
          <a:stretch>
            <a:fillRect/>
          </a:stretch>
        </p:blipFill>
        <p:spPr bwMode="auto">
          <a:xfrm>
            <a:off x="251520" y="260648"/>
            <a:ext cx="1368425" cy="1268412"/>
          </a:xfrm>
          <a:prstGeom prst="rect">
            <a:avLst/>
          </a:prstGeom>
          <a:noFill/>
        </p:spPr>
      </p:pic>
      <p:sp>
        <p:nvSpPr>
          <p:cNvPr id="45061" name="Rectangle 5"/>
          <p:cNvSpPr>
            <a:spLocks noChangeArrowheads="1"/>
          </p:cNvSpPr>
          <p:nvPr/>
        </p:nvSpPr>
        <p:spPr bwMode="auto">
          <a:xfrm>
            <a:off x="1331640" y="260351"/>
            <a:ext cx="7812360" cy="504354"/>
          </a:xfrm>
          <a:prstGeom prst="rect">
            <a:avLst/>
          </a:prstGeom>
          <a:noFill/>
          <a:ln w="9525">
            <a:noFill/>
            <a:miter lim="800000"/>
            <a:headEnd/>
            <a:tailEnd/>
          </a:ln>
          <a:effectLst/>
        </p:spPr>
        <p:txBody>
          <a:bodyPr/>
          <a:lstStyle/>
          <a:p>
            <a:pPr algn="ctr">
              <a:spcBef>
                <a:spcPct val="20000"/>
              </a:spcBef>
            </a:pPr>
            <a:r>
              <a:rPr lang="ru-RU" sz="2000" dirty="0">
                <a:solidFill>
                  <a:srgbClr val="FFFFFF"/>
                </a:solidFill>
              </a:rPr>
              <a:t>Северный государственный медицинский университет</a:t>
            </a:r>
            <a:endParaRPr lang="ru-RU" sz="2000" dirty="0"/>
          </a:p>
        </p:txBody>
      </p:sp>
      <p:pic>
        <p:nvPicPr>
          <p:cNvPr id="45062" name="Picture 6"/>
          <p:cNvPicPr>
            <a:picLocks noChangeAspect="1" noChangeArrowheads="1"/>
          </p:cNvPicPr>
          <p:nvPr/>
        </p:nvPicPr>
        <p:blipFill>
          <a:blip r:embed="rId3" cstate="print"/>
          <a:srcRect/>
          <a:stretch>
            <a:fillRect/>
          </a:stretch>
        </p:blipFill>
        <p:spPr bwMode="auto">
          <a:xfrm>
            <a:off x="250825" y="3933825"/>
            <a:ext cx="4176713" cy="2420938"/>
          </a:xfrm>
          <a:prstGeom prst="rect">
            <a:avLst/>
          </a:prstGeom>
          <a:noFill/>
          <a:ln w="9525">
            <a:noFill/>
            <a:miter lim="800000"/>
            <a:headEnd/>
            <a:tailEnd/>
          </a:ln>
          <a:effectLst/>
        </p:spPr>
      </p:pic>
      <p:sp>
        <p:nvSpPr>
          <p:cNvPr id="7" name="Прямоугольник 6"/>
          <p:cNvSpPr/>
          <p:nvPr/>
        </p:nvSpPr>
        <p:spPr>
          <a:xfrm>
            <a:off x="4932040" y="6021288"/>
            <a:ext cx="3142655" cy="584775"/>
          </a:xfrm>
          <a:prstGeom prst="rect">
            <a:avLst/>
          </a:prstGeom>
        </p:spPr>
        <p:txBody>
          <a:bodyPr wrap="none">
            <a:spAutoFit/>
          </a:bodyPr>
          <a:lstStyle/>
          <a:p>
            <a:r>
              <a:rPr lang="ru-RU" dirty="0" smtClean="0"/>
              <a:t>4 июня 2015, г.Архангельск </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1">
                                            <p:txEl>
                                              <p:pRg st="0" end="0"/>
                                            </p:txEl>
                                          </p:spTgt>
                                        </p:tgtEl>
                                        <p:attrNameLst>
                                          <p:attrName>style.visibility</p:attrName>
                                        </p:attrNameLst>
                                      </p:cBhvr>
                                      <p:to>
                                        <p:strVal val="visible"/>
                                      </p:to>
                                    </p:set>
                                    <p:anim calcmode="lin" valueType="num">
                                      <p:cBhvr additive="base">
                                        <p:cTn id="13"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5062"/>
                                        </p:tgtEl>
                                        <p:attrNameLst>
                                          <p:attrName>style.visibility</p:attrName>
                                        </p:attrNameLst>
                                      </p:cBhvr>
                                      <p:to>
                                        <p:strVal val="visible"/>
                                      </p:to>
                                    </p:set>
                                    <p:animEffect transition="in" filter="blinds(horizontal)">
                                      <p:cBhvr>
                                        <p:cTn id="19"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lstStyle/>
          <a:p>
            <a:r>
              <a:rPr lang="ru-RU" sz="2800" dirty="0" smtClean="0">
                <a:solidFill>
                  <a:srgbClr val="FFFF00"/>
                </a:solidFill>
              </a:rPr>
              <a:t>КС и большая частота</a:t>
            </a:r>
          </a:p>
          <a:p>
            <a:pPr lvl="1"/>
            <a:r>
              <a:rPr lang="ru-RU" sz="2400" dirty="0" smtClean="0"/>
              <a:t>абдоминальной боли</a:t>
            </a:r>
          </a:p>
          <a:p>
            <a:pPr lvl="1"/>
            <a:r>
              <a:rPr lang="ru-RU" sz="2400" dirty="0" smtClean="0"/>
              <a:t>венозной тромбоэмболии</a:t>
            </a:r>
          </a:p>
          <a:p>
            <a:pPr lvl="1"/>
            <a:r>
              <a:rPr lang="ru-RU" sz="2400" dirty="0" smtClean="0"/>
              <a:t>повреждения мочевого пузыря и мочеточника</a:t>
            </a:r>
          </a:p>
          <a:p>
            <a:pPr lvl="1"/>
            <a:r>
              <a:rPr lang="ru-RU" sz="2400" dirty="0" err="1" smtClean="0"/>
              <a:t>гистерэктомии</a:t>
            </a:r>
            <a:endParaRPr lang="ru-RU" sz="2400" dirty="0" smtClean="0"/>
          </a:p>
          <a:p>
            <a:pPr lvl="1"/>
            <a:r>
              <a:rPr lang="ru-RU" sz="2400" dirty="0" smtClean="0"/>
              <a:t>очень редко - материнской летальностью</a:t>
            </a:r>
          </a:p>
          <a:p>
            <a:r>
              <a:rPr lang="ru-RU" sz="2800" dirty="0" smtClean="0">
                <a:solidFill>
                  <a:srgbClr val="FFFF00"/>
                </a:solidFill>
              </a:rPr>
              <a:t>КС и низкая частота</a:t>
            </a:r>
          </a:p>
          <a:p>
            <a:pPr lvl="1"/>
            <a:r>
              <a:rPr lang="ru-RU" sz="2400" dirty="0" smtClean="0"/>
              <a:t>промежностной боли</a:t>
            </a:r>
          </a:p>
          <a:p>
            <a:pPr lvl="1"/>
            <a:r>
              <a:rPr lang="ru-RU" sz="2400" dirty="0" smtClean="0"/>
              <a:t>недержании мочи</a:t>
            </a:r>
          </a:p>
          <a:p>
            <a:pPr lvl="1"/>
            <a:r>
              <a:rPr lang="ru-RU" sz="2400" dirty="0" smtClean="0"/>
              <a:t>генитального пролапса</a:t>
            </a:r>
          </a:p>
          <a:p>
            <a:endParaRPr lang="ru-RU" sz="2800" dirty="0"/>
          </a:p>
        </p:txBody>
      </p:sp>
      <p:sp>
        <p:nvSpPr>
          <p:cNvPr id="4" name="Rectangle 2"/>
          <p:cNvSpPr>
            <a:spLocks noGrp="1" noChangeArrowheads="1"/>
          </p:cNvSpPr>
          <p:nvPr>
            <p:ph type="title"/>
          </p:nvPr>
        </p:nvSpPr>
        <p:spPr>
          <a:xfrm>
            <a:off x="1115616" y="0"/>
            <a:ext cx="7596187" cy="980728"/>
          </a:xfrm>
        </p:spPr>
        <p:txBody>
          <a:bodyPr/>
          <a:lstStyle/>
          <a:p>
            <a:r>
              <a:rPr lang="ru-RU" sz="4000" dirty="0">
                <a:solidFill>
                  <a:srgbClr val="FFFF00"/>
                </a:solidFill>
              </a:rPr>
              <a:t>Кесарево </a:t>
            </a:r>
            <a:r>
              <a:rPr lang="ru-RU" sz="4000" dirty="0" smtClean="0">
                <a:solidFill>
                  <a:srgbClr val="FFFF00"/>
                </a:solidFill>
              </a:rPr>
              <a:t>сечение</a:t>
            </a:r>
            <a:endParaRPr lang="ru-RU" sz="4000" dirty="0">
              <a:solidFill>
                <a:srgbClr val="FFFF00"/>
              </a:solidFill>
            </a:endParaRPr>
          </a:p>
        </p:txBody>
      </p:sp>
      <p:sp>
        <p:nvSpPr>
          <p:cNvPr id="5" name="Rectangle 4"/>
          <p:cNvSpPr>
            <a:spLocks noChangeArrowheads="1"/>
          </p:cNvSpPr>
          <p:nvPr/>
        </p:nvSpPr>
        <p:spPr bwMode="auto">
          <a:xfrm>
            <a:off x="5220072" y="6093296"/>
            <a:ext cx="3923928" cy="584775"/>
          </a:xfrm>
          <a:prstGeom prst="rect">
            <a:avLst/>
          </a:prstGeom>
          <a:noFill/>
          <a:ln w="9525">
            <a:noFill/>
            <a:miter lim="800000"/>
            <a:headEnd/>
            <a:tailEnd/>
          </a:ln>
          <a:effectLst/>
        </p:spPr>
        <p:txBody>
          <a:bodyPr wrap="square"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47813" y="476250"/>
            <a:ext cx="7596187" cy="1295400"/>
          </a:xfrm>
        </p:spPr>
        <p:txBody>
          <a:bodyPr/>
          <a:lstStyle/>
          <a:p>
            <a:r>
              <a:rPr lang="ru-RU" dirty="0">
                <a:solidFill>
                  <a:srgbClr val="FFFF00"/>
                </a:solidFill>
              </a:rPr>
              <a:t>Кесарево сечение (методики)</a:t>
            </a:r>
          </a:p>
        </p:txBody>
      </p:sp>
      <p:sp>
        <p:nvSpPr>
          <p:cNvPr id="71683" name="Rectangle 3"/>
          <p:cNvSpPr>
            <a:spLocks noGrp="1" noChangeArrowheads="1"/>
          </p:cNvSpPr>
          <p:nvPr>
            <p:ph type="body" idx="1"/>
          </p:nvPr>
        </p:nvSpPr>
        <p:spPr>
          <a:xfrm>
            <a:off x="971550" y="1700213"/>
            <a:ext cx="7850188" cy="3752850"/>
          </a:xfrm>
        </p:spPr>
        <p:txBody>
          <a:bodyPr/>
          <a:lstStyle/>
          <a:p>
            <a:pPr>
              <a:lnSpc>
                <a:spcPct val="90000"/>
              </a:lnSpc>
            </a:pPr>
            <a:r>
              <a:rPr lang="ru-RU" sz="2400"/>
              <a:t>Методика по Жоелю-Коэну сокращает время операции, но отдаленные последствия неизвестны (С.333)</a:t>
            </a:r>
          </a:p>
          <a:p>
            <a:pPr>
              <a:lnSpc>
                <a:spcPct val="90000"/>
              </a:lnSpc>
            </a:pPr>
            <a:r>
              <a:rPr lang="ru-RU" sz="2400"/>
              <a:t>Разрезы передней брюшной стенки  при КС (С.334)</a:t>
            </a:r>
          </a:p>
          <a:p>
            <a:pPr>
              <a:lnSpc>
                <a:spcPct val="90000"/>
              </a:lnSpc>
            </a:pPr>
            <a:r>
              <a:rPr lang="ru-RU" sz="2400"/>
              <a:t>Разрезы на матке при КС (С.336)</a:t>
            </a:r>
          </a:p>
          <a:p>
            <a:pPr>
              <a:lnSpc>
                <a:spcPct val="90000"/>
              </a:lnSpc>
            </a:pPr>
            <a:r>
              <a:rPr lang="ru-RU" sz="2400"/>
              <a:t>Ушивание или неушивание брюшины при КС (С.336)</a:t>
            </a:r>
          </a:p>
          <a:p>
            <a:pPr>
              <a:lnSpc>
                <a:spcPct val="90000"/>
              </a:lnSpc>
            </a:pPr>
            <a:r>
              <a:rPr lang="ru-RU" sz="2400"/>
              <a:t>Экстраабдоминальное или интраабдоминальное ушивание разреза на матке при КС (С.337)</a:t>
            </a:r>
          </a:p>
        </p:txBody>
      </p:sp>
      <p:sp>
        <p:nvSpPr>
          <p:cNvPr id="71684" name="Rectangle 4"/>
          <p:cNvSpPr>
            <a:spLocks noChangeArrowheads="1"/>
          </p:cNvSpPr>
          <p:nvPr/>
        </p:nvSpPr>
        <p:spPr bwMode="auto">
          <a:xfrm>
            <a:off x="1331913" y="5805488"/>
            <a:ext cx="7451725" cy="915987"/>
          </a:xfrm>
          <a:prstGeom prst="rect">
            <a:avLst/>
          </a:prstGeom>
          <a:noFill/>
          <a:ln w="9525">
            <a:noFill/>
            <a:miter lim="800000"/>
            <a:headEnd/>
            <a:tailEnd/>
          </a:ln>
          <a:effectLst/>
        </p:spPr>
        <p:txBody>
          <a:bodyPr>
            <a:spAutoFit/>
          </a:bodyPr>
          <a:lstStyle/>
          <a:p>
            <a:r>
              <a:rPr lang="en-US" smtClean="0">
                <a:solidFill>
                  <a:srgbClr val="FFFFFF"/>
                </a:solidFill>
              </a:rPr>
              <a:t>A Cochrane Pocketbook</a:t>
            </a:r>
            <a:r>
              <a:rPr lang="ru-RU" smtClean="0">
                <a:solidFill>
                  <a:srgbClr val="FFFFFF"/>
                </a:solidFill>
              </a:rPr>
              <a:t>:</a:t>
            </a:r>
            <a:r>
              <a:rPr lang="en-US" smtClean="0">
                <a:solidFill>
                  <a:srgbClr val="FFFFFF"/>
                </a:solidFill>
              </a:rPr>
              <a:t> Pregnancy and Childbirth, Wiley, 2008. </a:t>
            </a:r>
          </a:p>
          <a:p>
            <a:r>
              <a:rPr lang="ru-RU" smtClean="0">
                <a:solidFill>
                  <a:srgbClr val="FFFFFF"/>
                </a:solidFill>
              </a:rPr>
              <a:t>Кокрановское руководство: Беременность и роды, </a:t>
            </a:r>
            <a:r>
              <a:rPr lang="en-US" smtClean="0">
                <a:solidFill>
                  <a:srgbClr val="FFFFFF"/>
                </a:solidFill>
              </a:rPr>
              <a:t>Wiley, 20</a:t>
            </a:r>
            <a:r>
              <a:rPr lang="ru-RU" smtClean="0">
                <a:solidFill>
                  <a:srgbClr val="FFFFFF"/>
                </a:solidFill>
              </a:rPr>
              <a:t>10 / Под общ. ред. Г.Т.Сухих</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91680" y="404813"/>
            <a:ext cx="6766520" cy="936625"/>
          </a:xfrm>
        </p:spPr>
        <p:txBody>
          <a:bodyPr/>
          <a:lstStyle/>
          <a:p>
            <a:pPr eaLnBrk="1" hangingPunct="1"/>
            <a:r>
              <a:rPr lang="ru-RU" dirty="0" smtClean="0">
                <a:solidFill>
                  <a:srgbClr val="FFFF00"/>
                </a:solidFill>
                <a:latin typeface="Tahoma" pitchFamily="34" charset="0"/>
                <a:cs typeface="Tahoma" pitchFamily="34" charset="0"/>
              </a:rPr>
              <a:t>Лапаротомия по </a:t>
            </a:r>
            <a:r>
              <a:rPr lang="ru-RU" dirty="0" err="1" smtClean="0">
                <a:solidFill>
                  <a:srgbClr val="FFFF00"/>
                </a:solidFill>
                <a:latin typeface="Tahoma" pitchFamily="34" charset="0"/>
                <a:cs typeface="Tahoma" pitchFamily="34" charset="0"/>
              </a:rPr>
              <a:t>Joel-Cohen</a:t>
            </a:r>
            <a:endParaRPr lang="ru-RU" dirty="0" smtClean="0">
              <a:solidFill>
                <a:srgbClr val="FFFF00"/>
              </a:solidFill>
              <a:latin typeface="Tahoma" pitchFamily="34" charset="0"/>
              <a:cs typeface="Tahoma" pitchFamily="34" charset="0"/>
            </a:endParaRPr>
          </a:p>
        </p:txBody>
      </p:sp>
      <p:sp>
        <p:nvSpPr>
          <p:cNvPr id="3075" name="Rectangle 3"/>
          <p:cNvSpPr>
            <a:spLocks noGrp="1" noChangeArrowheads="1"/>
          </p:cNvSpPr>
          <p:nvPr>
            <p:ph type="body" sz="half" idx="1"/>
          </p:nvPr>
        </p:nvSpPr>
        <p:spPr>
          <a:xfrm>
            <a:off x="539750" y="1700213"/>
            <a:ext cx="3956050" cy="4395787"/>
          </a:xfrm>
        </p:spPr>
        <p:txBody>
          <a:bodyPr/>
          <a:lstStyle/>
          <a:p>
            <a:pPr eaLnBrk="1" hangingPunct="1">
              <a:lnSpc>
                <a:spcPct val="80000"/>
              </a:lnSpc>
            </a:pPr>
            <a:r>
              <a:rPr lang="ru-RU" sz="2000" smtClean="0"/>
              <a:t>Поперечный разрез 3 см ниже линии, соединяющей верхние ости подвздошных костей.</a:t>
            </a:r>
          </a:p>
          <a:p>
            <a:pPr eaLnBrk="1" hangingPunct="1">
              <a:lnSpc>
                <a:spcPct val="80000"/>
              </a:lnSpc>
            </a:pPr>
            <a:r>
              <a:rPr lang="ru-RU" sz="2000" smtClean="0"/>
              <a:t>Минимизированы острые рассечения. после рассечения кожи, подкожная клетчатка и апоневроз только надрезаются по  срединной линии  и в дальнейшем растягиваются (Wallin 1999) или надрезаются слегка приоткрытыми ножницами (Holmgren 1999). Прямые мышцы разделяются тупо (Joel-Cohen 1977) </a:t>
            </a:r>
          </a:p>
          <a:p>
            <a:pPr eaLnBrk="1" hangingPunct="1">
              <a:lnSpc>
                <a:spcPct val="80000"/>
              </a:lnSpc>
            </a:pPr>
            <a:endParaRPr lang="ru-RU" sz="2000" smtClean="0"/>
          </a:p>
        </p:txBody>
      </p:sp>
      <p:pic>
        <p:nvPicPr>
          <p:cNvPr id="3076" name="Picture 5" descr="432b1a3a8cb8e1"/>
          <p:cNvPicPr>
            <a:picLocks noGrp="1" noChangeAspect="1" noChangeArrowheads="1"/>
          </p:cNvPicPr>
          <p:nvPr>
            <p:ph sz="half" idx="2"/>
          </p:nvPr>
        </p:nvPicPr>
        <p:blipFill>
          <a:blip r:embed="rId2" cstate="print"/>
          <a:srcRect/>
          <a:stretch>
            <a:fillRect/>
          </a:stretch>
        </p:blipFill>
        <p:spPr>
          <a:xfrm>
            <a:off x="4643438" y="1700213"/>
            <a:ext cx="4171950" cy="374491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468313" y="5300663"/>
            <a:ext cx="7772400" cy="1143000"/>
          </a:xfrm>
        </p:spPr>
        <p:txBody>
          <a:bodyPr/>
          <a:lstStyle/>
          <a:p>
            <a:pPr eaLnBrk="1" hangingPunct="1"/>
            <a:r>
              <a:rPr lang="ru-RU" sz="2800" dirty="0" err="1" smtClean="0"/>
              <a:t>The</a:t>
            </a:r>
            <a:r>
              <a:rPr lang="ru-RU" sz="2800" dirty="0" smtClean="0"/>
              <a:t> </a:t>
            </a:r>
            <a:r>
              <a:rPr lang="ru-RU" sz="2800" dirty="0" err="1" smtClean="0"/>
              <a:t>skin</a:t>
            </a:r>
            <a:r>
              <a:rPr lang="ru-RU" sz="2800" dirty="0" smtClean="0"/>
              <a:t> </a:t>
            </a:r>
            <a:r>
              <a:rPr lang="ru-RU" sz="2800" dirty="0" err="1" smtClean="0"/>
              <a:t>incision</a:t>
            </a:r>
            <a:r>
              <a:rPr lang="ru-RU" sz="2800" dirty="0" smtClean="0"/>
              <a:t> </a:t>
            </a:r>
            <a:r>
              <a:rPr lang="ru-RU" sz="2800" dirty="0" err="1" smtClean="0"/>
              <a:t>is</a:t>
            </a:r>
            <a:r>
              <a:rPr lang="ru-RU" sz="2800" dirty="0" smtClean="0"/>
              <a:t> </a:t>
            </a:r>
            <a:r>
              <a:rPr lang="ru-RU" sz="2800" dirty="0" err="1" smtClean="0"/>
              <a:t>done</a:t>
            </a:r>
            <a:r>
              <a:rPr lang="ru-RU" sz="2800" dirty="0" smtClean="0"/>
              <a:t> </a:t>
            </a:r>
            <a:r>
              <a:rPr lang="ru-RU" sz="2800" dirty="0" err="1" smtClean="0"/>
              <a:t>along</a:t>
            </a:r>
            <a:r>
              <a:rPr lang="ru-RU" sz="2800" dirty="0" smtClean="0"/>
              <a:t> </a:t>
            </a:r>
            <a:r>
              <a:rPr lang="ru-RU" sz="2800" dirty="0" err="1" smtClean="0"/>
              <a:t>the</a:t>
            </a:r>
            <a:r>
              <a:rPr lang="ru-RU" sz="2800" dirty="0" smtClean="0"/>
              <a:t> </a:t>
            </a:r>
            <a:r>
              <a:rPr lang="ru-RU" sz="2800" dirty="0" err="1" smtClean="0"/>
              <a:t>skin</a:t>
            </a:r>
            <a:r>
              <a:rPr lang="ru-RU" sz="2800" dirty="0" smtClean="0"/>
              <a:t> </a:t>
            </a:r>
            <a:r>
              <a:rPr lang="ru-RU" sz="2800" dirty="0" err="1" smtClean="0"/>
              <a:t>folds</a:t>
            </a:r>
            <a:endParaRPr lang="ru-RU" sz="2800" dirty="0" smtClean="0"/>
          </a:p>
        </p:txBody>
      </p:sp>
      <p:pic>
        <p:nvPicPr>
          <p:cNvPr id="15363" name="Picture 4"/>
          <p:cNvPicPr>
            <a:picLocks noGrp="1" noChangeAspect="1" noChangeArrowheads="1"/>
          </p:cNvPicPr>
          <p:nvPr>
            <p:ph idx="1"/>
          </p:nvPr>
        </p:nvPicPr>
        <p:blipFill>
          <a:blip r:embed="rId2" cstate="print"/>
          <a:srcRect/>
          <a:stretch>
            <a:fillRect/>
          </a:stretch>
        </p:blipFill>
        <p:spPr>
          <a:xfrm>
            <a:off x="251521" y="329254"/>
            <a:ext cx="6912868" cy="4687246"/>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1913" y="260350"/>
            <a:ext cx="6118225" cy="1143000"/>
          </a:xfrm>
        </p:spPr>
        <p:txBody>
          <a:bodyPr/>
          <a:lstStyle/>
          <a:p>
            <a:pPr eaLnBrk="1" hangingPunct="1"/>
            <a:r>
              <a:rPr lang="ru-RU" sz="4000" smtClean="0">
                <a:latin typeface="Tahoma" pitchFamily="34" charset="0"/>
                <a:cs typeface="Tahoma" pitchFamily="34" charset="0"/>
              </a:rPr>
              <a:t>Операция Misgav-Ladach</a:t>
            </a:r>
          </a:p>
        </p:txBody>
      </p:sp>
      <p:sp>
        <p:nvSpPr>
          <p:cNvPr id="4099" name="Rectangle 3"/>
          <p:cNvSpPr>
            <a:spLocks noGrp="1" noChangeArrowheads="1"/>
          </p:cNvSpPr>
          <p:nvPr>
            <p:ph type="body" sz="half" idx="1"/>
          </p:nvPr>
        </p:nvSpPr>
        <p:spPr>
          <a:xfrm>
            <a:off x="395288" y="1484313"/>
            <a:ext cx="4032250" cy="4611687"/>
          </a:xfrm>
        </p:spPr>
        <p:txBody>
          <a:bodyPr/>
          <a:lstStyle/>
          <a:p>
            <a:pPr eaLnBrk="1" hangingPunct="1">
              <a:lnSpc>
                <a:spcPct val="80000"/>
              </a:lnSpc>
            </a:pPr>
            <a:r>
              <a:rPr lang="en-US" sz="2800" smtClean="0">
                <a:latin typeface="Tahoma" pitchFamily="34" charset="0"/>
                <a:cs typeface="Tahoma" pitchFamily="34" charset="0"/>
              </a:rPr>
              <a:t>Michael </a:t>
            </a:r>
            <a:r>
              <a:rPr lang="ru-RU" sz="2800" smtClean="0">
                <a:latin typeface="Tahoma" pitchFamily="34" charset="0"/>
                <a:cs typeface="Tahoma" pitchFamily="34" charset="0"/>
              </a:rPr>
              <a:t>Stark использовал этот метод для КС совместив его с однорядным швом на матку, выведенную из раны брюшной полости и отказом от ушивания брюшины</a:t>
            </a:r>
          </a:p>
          <a:p>
            <a:pPr algn="r" eaLnBrk="1" hangingPunct="1">
              <a:lnSpc>
                <a:spcPct val="80000"/>
              </a:lnSpc>
              <a:buFontTx/>
              <a:buNone/>
            </a:pPr>
            <a:r>
              <a:rPr lang="ru-RU" sz="2400" i="1" smtClean="0">
                <a:latin typeface="Tahoma" pitchFamily="34" charset="0"/>
                <a:cs typeface="Tahoma" pitchFamily="34" charset="0"/>
              </a:rPr>
              <a:t>(Holmgren 1999)</a:t>
            </a:r>
          </a:p>
        </p:txBody>
      </p:sp>
      <p:pic>
        <p:nvPicPr>
          <p:cNvPr id="4100" name="Picture 5" descr="File:Misgav Ladach Hospital.jpg"/>
          <p:cNvPicPr>
            <a:picLocks noGrp="1" noChangeAspect="1" noChangeArrowheads="1"/>
          </p:cNvPicPr>
          <p:nvPr>
            <p:ph sz="half" idx="2"/>
          </p:nvPr>
        </p:nvPicPr>
        <p:blipFill>
          <a:blip r:embed="rId2" cstate="print"/>
          <a:srcRect/>
          <a:stretch>
            <a:fillRect/>
          </a:stretch>
        </p:blipFill>
        <p:spPr>
          <a:xfrm>
            <a:off x="5003800" y="1484313"/>
            <a:ext cx="3810000" cy="3006725"/>
          </a:xfrm>
          <a:noFill/>
        </p:spPr>
      </p:pic>
      <p:sp>
        <p:nvSpPr>
          <p:cNvPr id="4101" name="Rectangle 7"/>
          <p:cNvSpPr>
            <a:spLocks noChangeArrowheads="1"/>
          </p:cNvSpPr>
          <p:nvPr/>
        </p:nvSpPr>
        <p:spPr bwMode="auto">
          <a:xfrm>
            <a:off x="5148263" y="4581525"/>
            <a:ext cx="3708400" cy="366713"/>
          </a:xfrm>
          <a:prstGeom prst="rect">
            <a:avLst/>
          </a:prstGeom>
          <a:noFill/>
          <a:ln w="9525">
            <a:noFill/>
            <a:miter lim="800000"/>
            <a:headEnd/>
            <a:tailEnd/>
          </a:ln>
        </p:spPr>
        <p:txBody>
          <a:bodyPr>
            <a:spAutoFit/>
          </a:bodyPr>
          <a:lstStyle/>
          <a:p>
            <a:r>
              <a:rPr lang="ru-RU" sz="1800">
                <a:latin typeface="Tahoma" pitchFamily="34" charset="0"/>
                <a:cs typeface="Tahoma" pitchFamily="34" charset="0"/>
              </a:rPr>
              <a:t>Misgav-Ladach hospital, Jerusalem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47813" y="476250"/>
            <a:ext cx="7596187" cy="1295400"/>
          </a:xfrm>
        </p:spPr>
        <p:txBody>
          <a:bodyPr/>
          <a:lstStyle/>
          <a:p>
            <a:r>
              <a:rPr lang="ru-RU" dirty="0">
                <a:solidFill>
                  <a:srgbClr val="FFFF00"/>
                </a:solidFill>
              </a:rPr>
              <a:t>Кесарево </a:t>
            </a:r>
            <a:r>
              <a:rPr lang="ru-RU" dirty="0" smtClean="0">
                <a:solidFill>
                  <a:srgbClr val="FFFF00"/>
                </a:solidFill>
              </a:rPr>
              <a:t>сечение</a:t>
            </a:r>
            <a:endParaRPr lang="ru-RU" dirty="0">
              <a:solidFill>
                <a:srgbClr val="FFFF00"/>
              </a:solidFill>
            </a:endParaRPr>
          </a:p>
        </p:txBody>
      </p:sp>
      <p:sp>
        <p:nvSpPr>
          <p:cNvPr id="72707" name="Rectangle 3"/>
          <p:cNvSpPr>
            <a:spLocks noGrp="1" noChangeArrowheads="1"/>
          </p:cNvSpPr>
          <p:nvPr>
            <p:ph type="body" idx="1"/>
          </p:nvPr>
        </p:nvSpPr>
        <p:spPr>
          <a:xfrm>
            <a:off x="971550" y="1700213"/>
            <a:ext cx="7850188" cy="3752850"/>
          </a:xfrm>
        </p:spPr>
        <p:txBody>
          <a:bodyPr/>
          <a:lstStyle/>
          <a:p>
            <a:pPr>
              <a:lnSpc>
                <a:spcPct val="90000"/>
              </a:lnSpc>
            </a:pPr>
            <a:r>
              <a:rPr lang="ru-RU" sz="2400"/>
              <a:t>Постоянная катетеризация мочевого пузыря  в послеоперационном периоде у женщин, перенесших КС (С.338)</a:t>
            </a:r>
          </a:p>
          <a:p>
            <a:pPr>
              <a:lnSpc>
                <a:spcPct val="90000"/>
              </a:lnSpc>
            </a:pPr>
            <a:r>
              <a:rPr lang="ru-RU" sz="2400"/>
              <a:t>Методы извлечения плаценты при КС (С.339)</a:t>
            </a:r>
          </a:p>
          <a:p>
            <a:pPr>
              <a:lnSpc>
                <a:spcPct val="90000"/>
              </a:lnSpc>
            </a:pPr>
            <a:r>
              <a:rPr lang="ru-RU" sz="2400"/>
              <a:t>Методики и материалы для ушивания брюшной стенки при КС (С.339)</a:t>
            </a:r>
          </a:p>
          <a:p>
            <a:pPr>
              <a:lnSpc>
                <a:spcPct val="90000"/>
              </a:lnSpc>
            </a:pPr>
            <a:r>
              <a:rPr lang="ru-RU" sz="2400"/>
              <a:t>Методики и материалы для ушивания кожи после при КС (С.340)</a:t>
            </a:r>
          </a:p>
          <a:p>
            <a:pPr>
              <a:lnSpc>
                <a:spcPct val="90000"/>
              </a:lnSpc>
            </a:pPr>
            <a:r>
              <a:rPr lang="ru-RU" sz="2400"/>
              <a:t>Дренаж раны при КС (С.341)</a:t>
            </a:r>
          </a:p>
          <a:p>
            <a:pPr>
              <a:lnSpc>
                <a:spcPct val="90000"/>
              </a:lnSpc>
            </a:pPr>
            <a:r>
              <a:rPr lang="ru-RU" sz="2400"/>
              <a:t>Токолиз при КС (С.342)</a:t>
            </a:r>
          </a:p>
          <a:p>
            <a:pPr>
              <a:lnSpc>
                <a:spcPct val="90000"/>
              </a:lnSpc>
            </a:pPr>
            <a:endParaRPr lang="ru-RU" sz="2400"/>
          </a:p>
        </p:txBody>
      </p:sp>
      <p:sp>
        <p:nvSpPr>
          <p:cNvPr id="72708" name="Rectangle 4"/>
          <p:cNvSpPr>
            <a:spLocks noChangeArrowheads="1"/>
          </p:cNvSpPr>
          <p:nvPr/>
        </p:nvSpPr>
        <p:spPr bwMode="auto">
          <a:xfrm>
            <a:off x="1331913" y="5805488"/>
            <a:ext cx="7451725" cy="915987"/>
          </a:xfrm>
          <a:prstGeom prst="rect">
            <a:avLst/>
          </a:prstGeom>
          <a:noFill/>
          <a:ln w="9525">
            <a:noFill/>
            <a:miter lim="800000"/>
            <a:headEnd/>
            <a:tailEnd/>
          </a:ln>
          <a:effectLst/>
        </p:spPr>
        <p:txBody>
          <a:bodyPr>
            <a:spAutoFit/>
          </a:bodyPr>
          <a:lstStyle/>
          <a:p>
            <a:r>
              <a:rPr lang="en-US" smtClean="0">
                <a:solidFill>
                  <a:srgbClr val="FFFFFF"/>
                </a:solidFill>
              </a:rPr>
              <a:t>A Cochrane Pocketbook</a:t>
            </a:r>
            <a:r>
              <a:rPr lang="ru-RU" smtClean="0">
                <a:solidFill>
                  <a:srgbClr val="FFFFFF"/>
                </a:solidFill>
              </a:rPr>
              <a:t>:</a:t>
            </a:r>
            <a:r>
              <a:rPr lang="en-US" smtClean="0">
                <a:solidFill>
                  <a:srgbClr val="FFFFFF"/>
                </a:solidFill>
              </a:rPr>
              <a:t> Pregnancy and Childbirth, Wiley, 2008. </a:t>
            </a:r>
          </a:p>
          <a:p>
            <a:r>
              <a:rPr lang="ru-RU" smtClean="0">
                <a:solidFill>
                  <a:srgbClr val="FFFFFF"/>
                </a:solidFill>
              </a:rPr>
              <a:t>Кокрановское руководство: Беременность и роды, </a:t>
            </a:r>
            <a:r>
              <a:rPr lang="en-US" smtClean="0">
                <a:solidFill>
                  <a:srgbClr val="FFFFFF"/>
                </a:solidFill>
              </a:rPr>
              <a:t>Wiley, 20</a:t>
            </a:r>
            <a:r>
              <a:rPr lang="ru-RU" smtClean="0">
                <a:solidFill>
                  <a:srgbClr val="FFFFFF"/>
                </a:solidFill>
              </a:rPr>
              <a:t>10 / Под общ. ред. Г.Т.Сухих</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dirty="0" smtClean="0">
                <a:solidFill>
                  <a:srgbClr val="FFFF00"/>
                </a:solidFill>
              </a:rPr>
              <a:t>Типы КС</a:t>
            </a:r>
            <a:endParaRPr lang="ru-RU" dirty="0">
              <a:solidFill>
                <a:srgbClr val="FFFF00"/>
              </a:solidFill>
            </a:endParaRPr>
          </a:p>
        </p:txBody>
      </p:sp>
      <p:sp>
        <p:nvSpPr>
          <p:cNvPr id="3" name="Содержимое 2"/>
          <p:cNvSpPr>
            <a:spLocks noGrp="1"/>
          </p:cNvSpPr>
          <p:nvPr>
            <p:ph idx="1"/>
          </p:nvPr>
        </p:nvSpPr>
        <p:spPr>
          <a:xfrm>
            <a:off x="179512" y="1052736"/>
            <a:ext cx="8784976" cy="5073427"/>
          </a:xfrm>
        </p:spPr>
        <p:txBody>
          <a:bodyPr/>
          <a:lstStyle/>
          <a:p>
            <a:pPr>
              <a:buNone/>
            </a:pPr>
            <a:r>
              <a:rPr lang="ru-RU" dirty="0" smtClean="0"/>
              <a:t>	</a:t>
            </a:r>
            <a:r>
              <a:rPr lang="ru-RU" sz="2800" dirty="0" smtClean="0"/>
              <a:t>Поперечный разрез в нижнем отделе/сегменте</a:t>
            </a:r>
            <a:endParaRPr lang="ru-RU" dirty="0" smtClean="0"/>
          </a:p>
          <a:p>
            <a:pPr lvl="2"/>
            <a:r>
              <a:rPr lang="ru-RU" dirty="0" smtClean="0"/>
              <a:t>90% всех КС</a:t>
            </a:r>
          </a:p>
          <a:p>
            <a:pPr lvl="2"/>
            <a:r>
              <a:rPr lang="ru-RU" dirty="0" smtClean="0"/>
              <a:t>меньший риск спаечного процесса</a:t>
            </a:r>
          </a:p>
          <a:p>
            <a:pPr lvl="2"/>
            <a:r>
              <a:rPr lang="ru-RU" dirty="0" smtClean="0"/>
              <a:t>меньшая кровопотеря</a:t>
            </a:r>
          </a:p>
          <a:p>
            <a:pPr lvl="2"/>
            <a:r>
              <a:rPr lang="ru-RU" dirty="0" smtClean="0"/>
              <a:t>меньший риск несостоятельности рубца при последующих беременностях</a:t>
            </a:r>
          </a:p>
          <a:p>
            <a:endParaRPr lang="ru-RU" dirty="0"/>
          </a:p>
        </p:txBody>
      </p:sp>
      <p:sp>
        <p:nvSpPr>
          <p:cNvPr id="4" name="Rectangle 4"/>
          <p:cNvSpPr>
            <a:spLocks noChangeArrowheads="1"/>
          </p:cNvSpPr>
          <p:nvPr/>
        </p:nvSpPr>
        <p:spPr bwMode="auto">
          <a:xfrm>
            <a:off x="3492500" y="6041738"/>
            <a:ext cx="5292725" cy="584775"/>
          </a:xfrm>
          <a:prstGeom prst="rect">
            <a:avLst/>
          </a:prstGeom>
          <a:noFill/>
          <a:ln w="9525">
            <a:noFill/>
            <a:miter lim="800000"/>
            <a:headEnd/>
            <a:tailEnd/>
          </a:ln>
          <a:effectLst/>
        </p:spPr>
        <p:txBody>
          <a:bodyPr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ru-RU" dirty="0" smtClean="0">
                <a:solidFill>
                  <a:srgbClr val="FFFF00"/>
                </a:solidFill>
              </a:rPr>
              <a:t>Типы КС</a:t>
            </a:r>
            <a:endParaRPr lang="ru-RU" dirty="0">
              <a:solidFill>
                <a:srgbClr val="FFFF00"/>
              </a:solidFill>
            </a:endParaRPr>
          </a:p>
        </p:txBody>
      </p:sp>
      <p:sp>
        <p:nvSpPr>
          <p:cNvPr id="3" name="Содержимое 2"/>
          <p:cNvSpPr>
            <a:spLocks noGrp="1"/>
          </p:cNvSpPr>
          <p:nvPr>
            <p:ph idx="1"/>
          </p:nvPr>
        </p:nvSpPr>
        <p:spPr>
          <a:xfrm>
            <a:off x="179512" y="692696"/>
            <a:ext cx="8784976" cy="5433467"/>
          </a:xfrm>
        </p:spPr>
        <p:txBody>
          <a:bodyPr/>
          <a:lstStyle/>
          <a:p>
            <a:pPr>
              <a:buNone/>
            </a:pPr>
            <a:r>
              <a:rPr lang="ru-RU" dirty="0" smtClean="0">
                <a:solidFill>
                  <a:srgbClr val="FFFF00"/>
                </a:solidFill>
              </a:rPr>
              <a:t>К</a:t>
            </a:r>
            <a:r>
              <a:rPr lang="ru-RU" sz="2800" dirty="0" smtClean="0">
                <a:solidFill>
                  <a:srgbClr val="FFFF00"/>
                </a:solidFill>
              </a:rPr>
              <a:t>лассическое КС</a:t>
            </a:r>
          </a:p>
          <a:p>
            <a:pPr lvl="2"/>
            <a:r>
              <a:rPr lang="ru-RU" sz="2000" dirty="0" smtClean="0"/>
              <a:t>вертикальный разрез в теле матки</a:t>
            </a:r>
          </a:p>
          <a:p>
            <a:pPr lvl="2"/>
            <a:r>
              <a:rPr lang="ru-RU" sz="2000" dirty="0" smtClean="0"/>
              <a:t>структурные особенности матки</a:t>
            </a:r>
          </a:p>
          <a:p>
            <a:pPr lvl="2"/>
            <a:r>
              <a:rPr lang="ru-RU" sz="2000" dirty="0" smtClean="0"/>
              <a:t>затрудненный доступ к нижнему сегменту из-за миомы матки или спаек</a:t>
            </a:r>
          </a:p>
          <a:p>
            <a:pPr lvl="2"/>
            <a:r>
              <a:rPr lang="ru-RU" sz="2000" dirty="0" err="1" smtClean="0"/>
              <a:t>родоразрешение</a:t>
            </a:r>
            <a:r>
              <a:rPr lang="ru-RU" sz="2000" dirty="0" smtClean="0"/>
              <a:t> на умершей женщине в случае живого плода</a:t>
            </a:r>
          </a:p>
          <a:p>
            <a:pPr lvl="2"/>
            <a:r>
              <a:rPr lang="ru-RU" sz="2000" dirty="0" err="1" smtClean="0"/>
              <a:t>предлежание</a:t>
            </a:r>
            <a:r>
              <a:rPr lang="ru-RU" sz="2000" dirty="0" smtClean="0"/>
              <a:t> плаценты к передней стенке в сочетании с </a:t>
            </a:r>
            <a:r>
              <a:rPr lang="ru-RU" sz="2000" dirty="0" err="1" smtClean="0"/>
              <a:t>атипичной</a:t>
            </a:r>
            <a:r>
              <a:rPr lang="ru-RU" sz="2000" dirty="0" smtClean="0"/>
              <a:t> </a:t>
            </a:r>
            <a:r>
              <a:rPr lang="ru-RU" sz="2000" dirty="0" err="1" smtClean="0"/>
              <a:t>васкуляризацией</a:t>
            </a:r>
            <a:r>
              <a:rPr lang="ru-RU" sz="2000" dirty="0" smtClean="0"/>
              <a:t> нижнего сегмента</a:t>
            </a:r>
          </a:p>
          <a:p>
            <a:pPr lvl="2"/>
            <a:r>
              <a:rPr lang="ru-RU" sz="2000" dirty="0" smtClean="0"/>
              <a:t>очень преждевременные роды</a:t>
            </a:r>
          </a:p>
          <a:p>
            <a:pPr lvl="2"/>
            <a:r>
              <a:rPr lang="ru-RU" sz="2000" dirty="0" smtClean="0"/>
              <a:t>плановая </a:t>
            </a:r>
            <a:r>
              <a:rPr lang="ru-RU" sz="2000" dirty="0" err="1" smtClean="0"/>
              <a:t>гистерэктомия</a:t>
            </a:r>
            <a:endParaRPr lang="ru-RU" sz="2000" dirty="0" smtClean="0"/>
          </a:p>
          <a:p>
            <a:pPr lvl="2"/>
            <a:r>
              <a:rPr lang="ru-RU" sz="2000" dirty="0" smtClean="0"/>
              <a:t>поперечное положение плода при излившихся околоплодных водах</a:t>
            </a:r>
          </a:p>
          <a:p>
            <a:r>
              <a:rPr lang="ru-RU" sz="2000" dirty="0" smtClean="0"/>
              <a:t>характеризуется более быстрым </a:t>
            </a:r>
            <a:r>
              <a:rPr lang="ru-RU" sz="2000" dirty="0" err="1" smtClean="0"/>
              <a:t>родоразрешением</a:t>
            </a:r>
            <a:endParaRPr lang="ru-RU" sz="2000" dirty="0" smtClean="0"/>
          </a:p>
          <a:p>
            <a:r>
              <a:rPr lang="ru-RU" sz="2000" dirty="0" smtClean="0"/>
              <a:t>меньшей частотой повреждения мочевого пузыря</a:t>
            </a:r>
          </a:p>
          <a:p>
            <a:r>
              <a:rPr lang="ru-RU" sz="2000" dirty="0" smtClean="0"/>
              <a:t>более высоким риском инфекционных осложнений и образованием спаек</a:t>
            </a:r>
          </a:p>
          <a:p>
            <a:endParaRPr lang="ru-RU" dirty="0"/>
          </a:p>
        </p:txBody>
      </p:sp>
      <p:sp>
        <p:nvSpPr>
          <p:cNvPr id="4" name="Rectangle 4"/>
          <p:cNvSpPr>
            <a:spLocks noChangeArrowheads="1"/>
          </p:cNvSpPr>
          <p:nvPr/>
        </p:nvSpPr>
        <p:spPr bwMode="auto">
          <a:xfrm>
            <a:off x="2267744" y="6396335"/>
            <a:ext cx="6876256" cy="338554"/>
          </a:xfrm>
          <a:prstGeom prst="rect">
            <a:avLst/>
          </a:prstGeom>
          <a:noFill/>
          <a:ln w="9525">
            <a:noFill/>
            <a:miter lim="800000"/>
            <a:headEnd/>
            <a:tailEnd/>
          </a:ln>
          <a:effectLst/>
        </p:spPr>
        <p:txBody>
          <a:bodyPr wrap="square"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06090"/>
          </a:xfrm>
        </p:spPr>
        <p:txBody>
          <a:bodyPr/>
          <a:lstStyle/>
          <a:p>
            <a:r>
              <a:rPr lang="ru-RU" sz="3600" dirty="0" smtClean="0">
                <a:solidFill>
                  <a:srgbClr val="FFFF00"/>
                </a:solidFill>
              </a:rPr>
              <a:t>Факторы риска при КС</a:t>
            </a:r>
            <a:endParaRPr lang="ru-RU" sz="3600" dirty="0">
              <a:solidFill>
                <a:srgbClr val="FFFF00"/>
              </a:solidFill>
            </a:endParaRPr>
          </a:p>
        </p:txBody>
      </p:sp>
      <p:sp>
        <p:nvSpPr>
          <p:cNvPr id="3" name="Содержимое 2"/>
          <p:cNvSpPr>
            <a:spLocks noGrp="1"/>
          </p:cNvSpPr>
          <p:nvPr>
            <p:ph idx="1"/>
          </p:nvPr>
        </p:nvSpPr>
        <p:spPr>
          <a:xfrm>
            <a:off x="251520" y="1124744"/>
            <a:ext cx="8892480" cy="5001419"/>
          </a:xfrm>
        </p:spPr>
        <p:txBody>
          <a:bodyPr/>
          <a:lstStyle/>
          <a:p>
            <a:pPr lvl="1"/>
            <a:r>
              <a:rPr lang="ru-RU" dirty="0" smtClean="0">
                <a:solidFill>
                  <a:srgbClr val="FFFF00"/>
                </a:solidFill>
              </a:rPr>
              <a:t>надрывов матки </a:t>
            </a:r>
          </a:p>
          <a:p>
            <a:pPr lvl="2"/>
            <a:r>
              <a:rPr lang="ru-RU" dirty="0" smtClean="0"/>
              <a:t>низкое положение предлежащей части плода</a:t>
            </a:r>
          </a:p>
          <a:p>
            <a:pPr lvl="2"/>
            <a:r>
              <a:rPr lang="ru-RU" dirty="0" smtClean="0"/>
              <a:t>крупный плод</a:t>
            </a:r>
          </a:p>
          <a:p>
            <a:pPr lvl="2"/>
            <a:r>
              <a:rPr lang="ru-RU" dirty="0" smtClean="0"/>
              <a:t>возрастная роженица</a:t>
            </a:r>
          </a:p>
          <a:p>
            <a:pPr lvl="1"/>
            <a:r>
              <a:rPr lang="ru-RU" dirty="0" smtClean="0">
                <a:solidFill>
                  <a:srgbClr val="FFFF00"/>
                </a:solidFill>
              </a:rPr>
              <a:t>кровотечения</a:t>
            </a:r>
          </a:p>
          <a:p>
            <a:pPr lvl="2"/>
            <a:r>
              <a:rPr lang="ru-RU" dirty="0" err="1" smtClean="0"/>
              <a:t>предлежание</a:t>
            </a:r>
            <a:r>
              <a:rPr lang="ru-RU" dirty="0" smtClean="0"/>
              <a:t> плаценты или отслойка плаценты</a:t>
            </a:r>
          </a:p>
          <a:p>
            <a:pPr lvl="2"/>
            <a:r>
              <a:rPr lang="ru-RU" dirty="0" smtClean="0"/>
              <a:t>экстремальный вес плода</a:t>
            </a:r>
          </a:p>
          <a:p>
            <a:pPr lvl="2"/>
            <a:r>
              <a:rPr lang="ru-RU" dirty="0" smtClean="0"/>
              <a:t>ИМТ более 25</a:t>
            </a:r>
          </a:p>
          <a:p>
            <a:pPr lvl="1"/>
            <a:endParaRPr lang="ru-RU" dirty="0" smtClean="0"/>
          </a:p>
          <a:p>
            <a:endParaRPr lang="ru-RU" dirty="0"/>
          </a:p>
        </p:txBody>
      </p:sp>
      <p:sp>
        <p:nvSpPr>
          <p:cNvPr id="4" name="Rectangle 4"/>
          <p:cNvSpPr>
            <a:spLocks noChangeArrowheads="1"/>
          </p:cNvSpPr>
          <p:nvPr/>
        </p:nvSpPr>
        <p:spPr bwMode="auto">
          <a:xfrm>
            <a:off x="3492500" y="6041738"/>
            <a:ext cx="5292725" cy="584775"/>
          </a:xfrm>
          <a:prstGeom prst="rect">
            <a:avLst/>
          </a:prstGeom>
          <a:noFill/>
          <a:ln w="9525">
            <a:noFill/>
            <a:miter lim="800000"/>
            <a:headEnd/>
            <a:tailEnd/>
          </a:ln>
          <a:effectLst/>
        </p:spPr>
        <p:txBody>
          <a:bodyPr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solidFill>
                  <a:srgbClr val="FFFF00"/>
                </a:solidFill>
              </a:rPr>
              <a:t>Осложнения КС</a:t>
            </a:r>
            <a:endParaRPr lang="ru-RU" dirty="0">
              <a:solidFill>
                <a:srgbClr val="FFFF00"/>
              </a:solidFill>
            </a:endParaRPr>
          </a:p>
        </p:txBody>
      </p:sp>
      <p:sp>
        <p:nvSpPr>
          <p:cNvPr id="3" name="Содержимое 2"/>
          <p:cNvSpPr>
            <a:spLocks noGrp="1"/>
          </p:cNvSpPr>
          <p:nvPr>
            <p:ph idx="1"/>
          </p:nvPr>
        </p:nvSpPr>
        <p:spPr>
          <a:xfrm>
            <a:off x="457200" y="836712"/>
            <a:ext cx="8229600" cy="5289451"/>
          </a:xfrm>
        </p:spPr>
        <p:txBody>
          <a:bodyPr/>
          <a:lstStyle/>
          <a:p>
            <a:pPr lvl="1"/>
            <a:r>
              <a:rPr lang="ru-RU" dirty="0" err="1" smtClean="0"/>
              <a:t>интраоперационные</a:t>
            </a:r>
            <a:r>
              <a:rPr lang="ru-RU" dirty="0" smtClean="0"/>
              <a:t> </a:t>
            </a:r>
          </a:p>
          <a:p>
            <a:pPr lvl="1"/>
            <a:r>
              <a:rPr lang="ru-RU" dirty="0" smtClean="0"/>
              <a:t>12-15%</a:t>
            </a:r>
          </a:p>
          <a:p>
            <a:pPr lvl="1"/>
            <a:r>
              <a:rPr lang="ru-RU" dirty="0" smtClean="0"/>
              <a:t>надрыв матки (</a:t>
            </a:r>
            <a:r>
              <a:rPr lang="ru-RU" dirty="0" err="1" smtClean="0"/>
              <a:t>утероцервикального</a:t>
            </a:r>
            <a:r>
              <a:rPr lang="ru-RU" dirty="0" smtClean="0"/>
              <a:t> отдела) 5-10%</a:t>
            </a:r>
          </a:p>
          <a:p>
            <a:pPr lvl="1"/>
            <a:r>
              <a:rPr lang="ru-RU" dirty="0" smtClean="0"/>
              <a:t>кровопотеря более 1000 мл 7-9%</a:t>
            </a:r>
          </a:p>
          <a:p>
            <a:pPr lvl="1"/>
            <a:r>
              <a:rPr lang="ru-RU" dirty="0" smtClean="0"/>
              <a:t>повреждение мочевого пузыря 0,5-0,8%</a:t>
            </a:r>
          </a:p>
          <a:p>
            <a:pPr lvl="1"/>
            <a:r>
              <a:rPr lang="ru-RU" dirty="0" smtClean="0"/>
              <a:t>гемотрансфузия 2-3%</a:t>
            </a:r>
          </a:p>
          <a:p>
            <a:pPr lvl="1"/>
            <a:r>
              <a:rPr lang="ru-RU" dirty="0" err="1" smtClean="0"/>
              <a:t>гистерэктомия</a:t>
            </a:r>
            <a:r>
              <a:rPr lang="ru-RU" dirty="0" smtClean="0"/>
              <a:t> 0,2%</a:t>
            </a:r>
          </a:p>
          <a:p>
            <a:pPr lvl="1"/>
            <a:r>
              <a:rPr lang="ru-RU" dirty="0" smtClean="0"/>
              <a:t>повреждения кишечника 0,05%</a:t>
            </a:r>
          </a:p>
          <a:p>
            <a:pPr lvl="1"/>
            <a:r>
              <a:rPr lang="ru-RU" dirty="0" smtClean="0"/>
              <a:t>повреждение мочеточника 0,03-0,09%</a:t>
            </a:r>
          </a:p>
          <a:p>
            <a:endParaRPr lang="ru-RU" dirty="0"/>
          </a:p>
        </p:txBody>
      </p:sp>
      <p:sp>
        <p:nvSpPr>
          <p:cNvPr id="4" name="Rectangle 4"/>
          <p:cNvSpPr>
            <a:spLocks noChangeArrowheads="1"/>
          </p:cNvSpPr>
          <p:nvPr/>
        </p:nvSpPr>
        <p:spPr bwMode="auto">
          <a:xfrm>
            <a:off x="3492500" y="6041738"/>
            <a:ext cx="5292725" cy="584775"/>
          </a:xfrm>
          <a:prstGeom prst="rect">
            <a:avLst/>
          </a:prstGeom>
          <a:noFill/>
          <a:ln w="9525">
            <a:noFill/>
            <a:miter lim="800000"/>
            <a:headEnd/>
            <a:tailEnd/>
          </a:ln>
          <a:effectLst/>
        </p:spPr>
        <p:txBody>
          <a:bodyPr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47813" y="476250"/>
            <a:ext cx="7596187" cy="1295400"/>
          </a:xfrm>
        </p:spPr>
        <p:txBody>
          <a:bodyPr/>
          <a:lstStyle/>
          <a:p>
            <a:r>
              <a:rPr lang="ru-RU" dirty="0">
                <a:solidFill>
                  <a:srgbClr val="FFFF00"/>
                </a:solidFill>
              </a:rPr>
              <a:t>Кесарево сечение (история)</a:t>
            </a:r>
          </a:p>
        </p:txBody>
      </p:sp>
      <p:sp>
        <p:nvSpPr>
          <p:cNvPr id="64515" name="Rectangle 3"/>
          <p:cNvSpPr>
            <a:spLocks noGrp="1" noChangeArrowheads="1"/>
          </p:cNvSpPr>
          <p:nvPr>
            <p:ph type="body" idx="1"/>
          </p:nvPr>
        </p:nvSpPr>
        <p:spPr>
          <a:xfrm>
            <a:off x="1042988" y="1981200"/>
            <a:ext cx="7850187" cy="3463925"/>
          </a:xfrm>
        </p:spPr>
        <p:txBody>
          <a:bodyPr/>
          <a:lstStyle/>
          <a:p>
            <a:r>
              <a:rPr lang="ru-RU"/>
              <a:t>В 1826 г. английский врач Дэжеймс Бэрри провел в Южной Африке первое известное кесарево сечение, но относительно безопасной операцией КС стало только в следующем веке.</a:t>
            </a:r>
          </a:p>
        </p:txBody>
      </p:sp>
      <p:sp>
        <p:nvSpPr>
          <p:cNvPr id="64516" name="Rectangle 4"/>
          <p:cNvSpPr>
            <a:spLocks noChangeArrowheads="1"/>
          </p:cNvSpPr>
          <p:nvPr/>
        </p:nvSpPr>
        <p:spPr bwMode="auto">
          <a:xfrm>
            <a:off x="1331913" y="5805488"/>
            <a:ext cx="7451725" cy="915987"/>
          </a:xfrm>
          <a:prstGeom prst="rect">
            <a:avLst/>
          </a:prstGeom>
          <a:noFill/>
          <a:ln w="9525">
            <a:noFill/>
            <a:miter lim="800000"/>
            <a:headEnd/>
            <a:tailEnd/>
          </a:ln>
          <a:effectLst/>
        </p:spPr>
        <p:txBody>
          <a:bodyPr>
            <a:spAutoFit/>
          </a:bodyPr>
          <a:lstStyle/>
          <a:p>
            <a:r>
              <a:rPr lang="en-US" smtClean="0">
                <a:solidFill>
                  <a:srgbClr val="FFFFFF"/>
                </a:solidFill>
              </a:rPr>
              <a:t>A Cochrane Pocketbook</a:t>
            </a:r>
            <a:r>
              <a:rPr lang="ru-RU" smtClean="0">
                <a:solidFill>
                  <a:srgbClr val="FFFFFF"/>
                </a:solidFill>
              </a:rPr>
              <a:t>:</a:t>
            </a:r>
            <a:r>
              <a:rPr lang="en-US" smtClean="0">
                <a:solidFill>
                  <a:srgbClr val="FFFFFF"/>
                </a:solidFill>
              </a:rPr>
              <a:t> Pregnancy and Childbirth, Wiley, 2008. </a:t>
            </a:r>
          </a:p>
          <a:p>
            <a:r>
              <a:rPr lang="ru-RU" smtClean="0">
                <a:solidFill>
                  <a:srgbClr val="FFFFFF"/>
                </a:solidFill>
              </a:rPr>
              <a:t>Кокрановское руководство: Беременность и роды, </a:t>
            </a:r>
            <a:r>
              <a:rPr lang="en-US" smtClean="0">
                <a:solidFill>
                  <a:srgbClr val="FFFFFF"/>
                </a:solidFill>
              </a:rPr>
              <a:t>Wiley, 20</a:t>
            </a:r>
            <a:r>
              <a:rPr lang="ru-RU" smtClean="0">
                <a:solidFill>
                  <a:srgbClr val="FFFFFF"/>
                </a:solidFill>
              </a:rPr>
              <a:t>10 / Под общ. ред. Г.Т.Сухих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980728"/>
          </a:xfrm>
        </p:spPr>
        <p:txBody>
          <a:bodyPr/>
          <a:lstStyle/>
          <a:p>
            <a:r>
              <a:rPr lang="ru-RU" sz="4000" dirty="0" smtClean="0">
                <a:solidFill>
                  <a:srgbClr val="FFFF00"/>
                </a:solidFill>
              </a:rPr>
              <a:t>Послеоперационные осложнения КС</a:t>
            </a:r>
            <a:endParaRPr lang="ru-RU" sz="4000" dirty="0">
              <a:solidFill>
                <a:srgbClr val="FFFF00"/>
              </a:solidFill>
            </a:endParaRPr>
          </a:p>
        </p:txBody>
      </p:sp>
      <p:sp>
        <p:nvSpPr>
          <p:cNvPr id="3" name="Содержимое 2"/>
          <p:cNvSpPr>
            <a:spLocks noGrp="1"/>
          </p:cNvSpPr>
          <p:nvPr>
            <p:ph idx="1"/>
          </p:nvPr>
        </p:nvSpPr>
        <p:spPr>
          <a:xfrm>
            <a:off x="457200" y="836712"/>
            <a:ext cx="8229600" cy="5760640"/>
          </a:xfrm>
        </p:spPr>
        <p:txBody>
          <a:bodyPr/>
          <a:lstStyle/>
          <a:p>
            <a:pPr lvl="2"/>
            <a:r>
              <a:rPr lang="ru-RU" sz="2000" dirty="0" smtClean="0"/>
              <a:t>33%</a:t>
            </a:r>
            <a:endParaRPr lang="ru-RU" sz="1800" dirty="0" smtClean="0"/>
          </a:p>
          <a:p>
            <a:pPr lvl="2"/>
            <a:r>
              <a:rPr lang="ru-RU" sz="2000" dirty="0" smtClean="0"/>
              <a:t>эндометрит 5%</a:t>
            </a:r>
            <a:endParaRPr lang="ru-RU" sz="1800" dirty="0" smtClean="0"/>
          </a:p>
          <a:p>
            <a:pPr lvl="2"/>
            <a:r>
              <a:rPr lang="ru-RU" sz="2000" dirty="0" smtClean="0"/>
              <a:t>раневая инфекция 3-27%</a:t>
            </a:r>
            <a:endParaRPr lang="ru-RU" sz="1800" dirty="0" smtClean="0"/>
          </a:p>
          <a:p>
            <a:pPr lvl="2"/>
            <a:r>
              <a:rPr lang="ru-RU" sz="2000" dirty="0" smtClean="0"/>
              <a:t>ателектаз легкого</a:t>
            </a:r>
            <a:endParaRPr lang="ru-RU" sz="1800" dirty="0" smtClean="0"/>
          </a:p>
          <a:p>
            <a:pPr lvl="2"/>
            <a:r>
              <a:rPr lang="ru-RU" sz="2000" dirty="0" smtClean="0"/>
              <a:t>венозная тромбоэмболия</a:t>
            </a:r>
          </a:p>
          <a:p>
            <a:pPr lvl="1"/>
            <a:r>
              <a:rPr lang="ru-RU" dirty="0" smtClean="0">
                <a:solidFill>
                  <a:srgbClr val="FFFF00"/>
                </a:solidFill>
              </a:rPr>
              <a:t>факторы риска инфекционных осложнений</a:t>
            </a:r>
            <a:endParaRPr lang="ru-RU" sz="2400" dirty="0" smtClean="0">
              <a:solidFill>
                <a:srgbClr val="FFFF00"/>
              </a:solidFill>
            </a:endParaRPr>
          </a:p>
          <a:p>
            <a:pPr lvl="2"/>
            <a:r>
              <a:rPr lang="ru-RU" sz="2000" dirty="0" smtClean="0"/>
              <a:t>инфекция предшествовавшая родам</a:t>
            </a:r>
            <a:endParaRPr lang="ru-RU" sz="1800" dirty="0" smtClean="0"/>
          </a:p>
          <a:p>
            <a:pPr lvl="2"/>
            <a:r>
              <a:rPr lang="ru-RU" sz="2000" dirty="0" err="1" smtClean="0"/>
              <a:t>хориоамнионит</a:t>
            </a:r>
            <a:endParaRPr lang="ru-RU" sz="1800" dirty="0" smtClean="0"/>
          </a:p>
          <a:p>
            <a:pPr lvl="2"/>
            <a:r>
              <a:rPr lang="ru-RU" sz="2000" dirty="0" smtClean="0"/>
              <a:t>серьезное системное заболевание матери</a:t>
            </a:r>
            <a:endParaRPr lang="ru-RU" sz="1800" dirty="0" smtClean="0"/>
          </a:p>
          <a:p>
            <a:pPr lvl="2"/>
            <a:r>
              <a:rPr lang="ru-RU" sz="2000" dirty="0" err="1" smtClean="0"/>
              <a:t>преэклампсия</a:t>
            </a:r>
            <a:endParaRPr lang="ru-RU" sz="1800" dirty="0" smtClean="0"/>
          </a:p>
          <a:p>
            <a:pPr lvl="2"/>
            <a:r>
              <a:rPr lang="ru-RU" sz="2000" dirty="0" smtClean="0"/>
              <a:t>высокий ИМТ</a:t>
            </a:r>
            <a:endParaRPr lang="ru-RU" sz="1800" dirty="0" smtClean="0"/>
          </a:p>
          <a:p>
            <a:pPr lvl="2"/>
            <a:r>
              <a:rPr lang="ru-RU" sz="2000" dirty="0" smtClean="0"/>
              <a:t>первородящая</a:t>
            </a:r>
            <a:endParaRPr lang="ru-RU" sz="1800" dirty="0" smtClean="0"/>
          </a:p>
          <a:p>
            <a:pPr lvl="2"/>
            <a:r>
              <a:rPr lang="ru-RU" sz="2000" dirty="0" smtClean="0"/>
              <a:t>большая кровопотеря</a:t>
            </a:r>
            <a:endParaRPr lang="ru-RU" sz="1800" dirty="0" smtClean="0"/>
          </a:p>
        </p:txBody>
      </p:sp>
      <p:sp>
        <p:nvSpPr>
          <p:cNvPr id="4" name="Rectangle 4"/>
          <p:cNvSpPr>
            <a:spLocks noChangeArrowheads="1"/>
          </p:cNvSpPr>
          <p:nvPr/>
        </p:nvSpPr>
        <p:spPr bwMode="auto">
          <a:xfrm>
            <a:off x="3492500" y="6041738"/>
            <a:ext cx="5292725" cy="584775"/>
          </a:xfrm>
          <a:prstGeom prst="rect">
            <a:avLst/>
          </a:prstGeom>
          <a:noFill/>
          <a:ln w="9525">
            <a:noFill/>
            <a:miter lim="800000"/>
            <a:headEnd/>
            <a:tailEnd/>
          </a:ln>
          <a:effectLst/>
        </p:spPr>
        <p:txBody>
          <a:bodyPr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lstStyle/>
          <a:p>
            <a:pPr lvl="0"/>
            <a:r>
              <a:rPr lang="ru-RU" sz="3200" dirty="0" smtClean="0">
                <a:solidFill>
                  <a:srgbClr val="FFFF00"/>
                </a:solidFill>
              </a:rPr>
              <a:t>Отдаленные осложнения КС в последующих беременностях</a:t>
            </a:r>
            <a:endParaRPr lang="ru-RU" sz="3200" dirty="0">
              <a:solidFill>
                <a:srgbClr val="FFFF00"/>
              </a:solidFill>
            </a:endParaRPr>
          </a:p>
        </p:txBody>
      </p:sp>
      <p:sp>
        <p:nvSpPr>
          <p:cNvPr id="3" name="Содержимое 2"/>
          <p:cNvSpPr>
            <a:spLocks noGrp="1"/>
          </p:cNvSpPr>
          <p:nvPr>
            <p:ph idx="1"/>
          </p:nvPr>
        </p:nvSpPr>
        <p:spPr>
          <a:xfrm>
            <a:off x="179512" y="908720"/>
            <a:ext cx="8784976" cy="5217443"/>
          </a:xfrm>
        </p:spPr>
        <p:txBody>
          <a:bodyPr/>
          <a:lstStyle/>
          <a:p>
            <a:pPr lvl="1"/>
            <a:r>
              <a:rPr lang="ru-RU" sz="2400" dirty="0" smtClean="0"/>
              <a:t>разрыв матки</a:t>
            </a:r>
            <a:endParaRPr lang="ru-RU" sz="2000" dirty="0" smtClean="0"/>
          </a:p>
          <a:p>
            <a:pPr lvl="1"/>
            <a:r>
              <a:rPr lang="ru-RU" sz="2400" dirty="0" err="1" smtClean="0"/>
              <a:t>предлежание</a:t>
            </a:r>
            <a:r>
              <a:rPr lang="ru-RU" sz="2400" dirty="0" smtClean="0"/>
              <a:t> плаценты</a:t>
            </a:r>
            <a:endParaRPr lang="ru-RU" sz="2000" dirty="0" smtClean="0"/>
          </a:p>
          <a:p>
            <a:pPr lvl="1"/>
            <a:r>
              <a:rPr lang="ru-RU" sz="2400" dirty="0" smtClean="0"/>
              <a:t>приращение последа</a:t>
            </a:r>
            <a:endParaRPr lang="ru-RU" sz="2000" dirty="0" smtClean="0"/>
          </a:p>
          <a:p>
            <a:pPr lvl="1"/>
            <a:r>
              <a:rPr lang="ru-RU" sz="2400" dirty="0" smtClean="0"/>
              <a:t>антенатальная гибель плода (риск удваивается при повторных КС)</a:t>
            </a:r>
            <a:endParaRPr lang="ru-RU" sz="2000" dirty="0" smtClean="0"/>
          </a:p>
          <a:p>
            <a:r>
              <a:rPr lang="ru-RU" sz="2800" dirty="0" smtClean="0">
                <a:solidFill>
                  <a:srgbClr val="FFFF00"/>
                </a:solidFill>
              </a:rPr>
              <a:t>женщины с паритетом КС более или равным 3</a:t>
            </a:r>
            <a:endParaRPr lang="ru-RU" sz="2400" dirty="0" smtClean="0">
              <a:solidFill>
                <a:srgbClr val="FFFF00"/>
              </a:solidFill>
            </a:endParaRPr>
          </a:p>
          <a:p>
            <a:pPr lvl="2"/>
            <a:r>
              <a:rPr lang="ru-RU" dirty="0" smtClean="0"/>
              <a:t>повышенная кровопотеря 8%</a:t>
            </a:r>
            <a:endParaRPr lang="ru-RU" sz="2000" dirty="0" smtClean="0"/>
          </a:p>
          <a:p>
            <a:pPr lvl="2"/>
            <a:r>
              <a:rPr lang="ru-RU" dirty="0" smtClean="0"/>
              <a:t>затрудненное извлечение плода 5%</a:t>
            </a:r>
            <a:endParaRPr lang="ru-RU" sz="2000" dirty="0" smtClean="0"/>
          </a:p>
          <a:p>
            <a:pPr lvl="2"/>
            <a:r>
              <a:rPr lang="ru-RU" dirty="0" smtClean="0"/>
              <a:t>выраженные спаечный процесс 46%</a:t>
            </a:r>
            <a:endParaRPr lang="ru-RU" sz="2000" dirty="0" smtClean="0"/>
          </a:p>
          <a:p>
            <a:pPr lvl="2"/>
            <a:r>
              <a:rPr lang="ru-RU" dirty="0" smtClean="0"/>
              <a:t>риск серьезных осложнений выше</a:t>
            </a:r>
            <a:endParaRPr lang="ru-RU" sz="2000" dirty="0" smtClean="0"/>
          </a:p>
          <a:p>
            <a:pPr lvl="3"/>
            <a:r>
              <a:rPr lang="ru-RU" dirty="0" smtClean="0"/>
              <a:t>для 2го КС 4%</a:t>
            </a:r>
            <a:endParaRPr lang="ru-RU" sz="1600" dirty="0" smtClean="0"/>
          </a:p>
          <a:p>
            <a:pPr lvl="3"/>
            <a:r>
              <a:rPr lang="ru-RU" dirty="0" smtClean="0"/>
              <a:t>для 3го КС 8%</a:t>
            </a:r>
            <a:endParaRPr lang="ru-RU" sz="1600" dirty="0" smtClean="0"/>
          </a:p>
          <a:p>
            <a:pPr lvl="3"/>
            <a:r>
              <a:rPr lang="ru-RU" dirty="0" smtClean="0"/>
              <a:t>для 4го КС 13%</a:t>
            </a:r>
            <a:endParaRPr lang="ru-RU" sz="1600" dirty="0" smtClean="0"/>
          </a:p>
          <a:p>
            <a:endParaRPr lang="ru-RU" dirty="0"/>
          </a:p>
        </p:txBody>
      </p:sp>
      <p:sp>
        <p:nvSpPr>
          <p:cNvPr id="4" name="Rectangle 4"/>
          <p:cNvSpPr>
            <a:spLocks noChangeArrowheads="1"/>
          </p:cNvSpPr>
          <p:nvPr/>
        </p:nvSpPr>
        <p:spPr bwMode="auto">
          <a:xfrm>
            <a:off x="5220072" y="6273225"/>
            <a:ext cx="3923928" cy="584775"/>
          </a:xfrm>
          <a:prstGeom prst="rect">
            <a:avLst/>
          </a:prstGeom>
          <a:noFill/>
          <a:ln w="9525">
            <a:noFill/>
            <a:miter lim="800000"/>
            <a:headEnd/>
            <a:tailEnd/>
          </a:ln>
          <a:effectLst/>
        </p:spPr>
        <p:txBody>
          <a:bodyPr wrap="square"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8760"/>
          </a:xfrm>
        </p:spPr>
        <p:txBody>
          <a:bodyPr/>
          <a:lstStyle/>
          <a:p>
            <a:r>
              <a:rPr lang="ru-RU" sz="4000" dirty="0" smtClean="0">
                <a:solidFill>
                  <a:srgbClr val="FFFF00"/>
                </a:solidFill>
              </a:rPr>
              <a:t>Особенности вагинальных родов после КС</a:t>
            </a:r>
            <a:endParaRPr lang="ru-RU" sz="4000" dirty="0">
              <a:solidFill>
                <a:srgbClr val="FFFF00"/>
              </a:solidFill>
            </a:endParaRPr>
          </a:p>
        </p:txBody>
      </p:sp>
      <p:sp>
        <p:nvSpPr>
          <p:cNvPr id="3" name="Содержимое 2"/>
          <p:cNvSpPr>
            <a:spLocks noGrp="1"/>
          </p:cNvSpPr>
          <p:nvPr>
            <p:ph idx="1"/>
          </p:nvPr>
        </p:nvSpPr>
        <p:spPr>
          <a:xfrm>
            <a:off x="323528" y="1196752"/>
            <a:ext cx="8820472" cy="5472608"/>
          </a:xfrm>
        </p:spPr>
        <p:txBody>
          <a:bodyPr/>
          <a:lstStyle/>
          <a:p>
            <a:pPr lvl="0">
              <a:buClr>
                <a:srgbClr val="FFFF00"/>
              </a:buClr>
              <a:buFont typeface="Wingdings" pitchFamily="2" charset="2"/>
              <a:buChar char="ü"/>
            </a:pPr>
            <a:r>
              <a:rPr lang="ru-RU" sz="2400" dirty="0" smtClean="0"/>
              <a:t>разрыв матки </a:t>
            </a:r>
          </a:p>
          <a:p>
            <a:pPr lvl="1">
              <a:buClr>
                <a:srgbClr val="FFFF00"/>
              </a:buClr>
              <a:buFont typeface="Wingdings" pitchFamily="2" charset="2"/>
              <a:buChar char="§"/>
            </a:pPr>
            <a:r>
              <a:rPr lang="ru-RU" sz="2000" dirty="0" smtClean="0"/>
              <a:t>50:10000 при рубце на матке и спонтанном начале родов</a:t>
            </a:r>
          </a:p>
          <a:p>
            <a:pPr lvl="1">
              <a:buClr>
                <a:srgbClr val="FFFF00"/>
              </a:buClr>
              <a:buFont typeface="Wingdings" pitchFamily="2" charset="2"/>
              <a:buChar char="§"/>
            </a:pPr>
            <a:r>
              <a:rPr lang="ru-RU" sz="2000" dirty="0" smtClean="0"/>
              <a:t> 1:10000 при повторном КС</a:t>
            </a:r>
          </a:p>
          <a:p>
            <a:pPr lvl="0">
              <a:buClr>
                <a:srgbClr val="FFFF00"/>
              </a:buClr>
              <a:buFont typeface="Wingdings" pitchFamily="2" charset="2"/>
              <a:buChar char="ü"/>
            </a:pPr>
            <a:r>
              <a:rPr lang="ru-RU" sz="2400" dirty="0" err="1" smtClean="0"/>
              <a:t>интранатальная</a:t>
            </a:r>
            <a:r>
              <a:rPr lang="ru-RU" sz="2400" dirty="0" smtClean="0"/>
              <a:t> смерть плода сопоставима с первородящими</a:t>
            </a:r>
          </a:p>
          <a:p>
            <a:pPr lvl="0">
              <a:buClr>
                <a:srgbClr val="FFFF00"/>
              </a:buClr>
              <a:buFont typeface="Wingdings" pitchFamily="2" charset="2"/>
              <a:buChar char="ü"/>
            </a:pPr>
            <a:r>
              <a:rPr lang="ru-RU" sz="2400" dirty="0" smtClean="0"/>
              <a:t>КТГ выявляет ранние признаки разрыва матки (брадикардия плода)</a:t>
            </a:r>
          </a:p>
          <a:p>
            <a:pPr lvl="0">
              <a:buClr>
                <a:srgbClr val="FFFF00"/>
              </a:buClr>
              <a:buFont typeface="Wingdings" pitchFamily="2" charset="2"/>
              <a:buChar char="ü"/>
            </a:pPr>
            <a:r>
              <a:rPr lang="ru-RU" sz="2400" dirty="0" smtClean="0"/>
              <a:t>доступно экстренное КС и трансфузия</a:t>
            </a:r>
          </a:p>
          <a:p>
            <a:pPr lvl="0">
              <a:buClr>
                <a:srgbClr val="FFFF00"/>
              </a:buClr>
              <a:buFont typeface="Wingdings" pitchFamily="2" charset="2"/>
              <a:buChar char="ü"/>
            </a:pPr>
            <a:r>
              <a:rPr lang="ru-RU" sz="2400" dirty="0" smtClean="0"/>
              <a:t>индукция родов увеличивает риск разрыва матки </a:t>
            </a:r>
          </a:p>
          <a:p>
            <a:pPr lvl="1">
              <a:buClr>
                <a:srgbClr val="FFFF00"/>
              </a:buClr>
              <a:buFont typeface="Wingdings" pitchFamily="2" charset="2"/>
              <a:buChar char="§"/>
            </a:pPr>
            <a:r>
              <a:rPr lang="ru-RU" sz="2000" dirty="0" smtClean="0"/>
              <a:t>8:1000 если используется окситоцин</a:t>
            </a:r>
          </a:p>
          <a:p>
            <a:pPr lvl="1">
              <a:buClr>
                <a:srgbClr val="FFFF00"/>
              </a:buClr>
              <a:buFont typeface="Wingdings" pitchFamily="2" charset="2"/>
              <a:buChar char="§"/>
            </a:pPr>
            <a:r>
              <a:rPr lang="ru-RU" sz="2000" dirty="0" smtClean="0"/>
              <a:t>24:1000 если </a:t>
            </a:r>
            <a:r>
              <a:rPr lang="ru-RU" sz="2000" dirty="0" err="1" smtClean="0"/>
              <a:t>простагаландины</a:t>
            </a:r>
            <a:endParaRPr lang="ru-RU" sz="2000" dirty="0" smtClean="0"/>
          </a:p>
          <a:p>
            <a:pPr lvl="0">
              <a:buClr>
                <a:srgbClr val="FFFF00"/>
              </a:buClr>
              <a:buFont typeface="Wingdings" pitchFamily="2" charset="2"/>
              <a:buChar char="ü"/>
            </a:pPr>
            <a:r>
              <a:rPr lang="ru-RU" sz="2400" dirty="0" smtClean="0"/>
              <a:t>женщины с естественными родами в анамнезе </a:t>
            </a:r>
            <a:r>
              <a:rPr lang="en-US" sz="2400" dirty="0" smtClean="0"/>
              <a:t>- </a:t>
            </a:r>
            <a:r>
              <a:rPr lang="ru-RU" sz="2400" dirty="0" smtClean="0"/>
              <a:t> больше шансов на естественные роды с рубцом на матке</a:t>
            </a:r>
            <a:endParaRPr lang="ru-RU" sz="2000" dirty="0"/>
          </a:p>
        </p:txBody>
      </p:sp>
      <p:sp>
        <p:nvSpPr>
          <p:cNvPr id="4" name="Rectangle 4"/>
          <p:cNvSpPr>
            <a:spLocks noChangeArrowheads="1"/>
          </p:cNvSpPr>
          <p:nvPr/>
        </p:nvSpPr>
        <p:spPr bwMode="auto">
          <a:xfrm>
            <a:off x="1979712" y="6396335"/>
            <a:ext cx="7164288" cy="338554"/>
          </a:xfrm>
          <a:prstGeom prst="rect">
            <a:avLst/>
          </a:prstGeom>
          <a:noFill/>
          <a:ln w="9525">
            <a:noFill/>
            <a:miter lim="800000"/>
            <a:headEnd/>
            <a:tailEnd/>
          </a:ln>
          <a:effectLst/>
        </p:spPr>
        <p:txBody>
          <a:bodyPr wrap="square"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Grp="1" noChangeAspect="1" noChangeArrowheads="1"/>
          </p:cNvPicPr>
          <p:nvPr>
            <p:ph type="body" idx="1"/>
          </p:nvPr>
        </p:nvPicPr>
        <p:blipFill>
          <a:blip r:embed="rId2" cstate="print"/>
          <a:srcRect/>
          <a:stretch>
            <a:fillRect/>
          </a:stretch>
        </p:blipFill>
        <p:spPr>
          <a:xfrm>
            <a:off x="127235" y="1196752"/>
            <a:ext cx="8837378" cy="492941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5200"/>
            <a:ext cx="8229600" cy="1249362"/>
          </a:xfrm>
          <a:prstGeom prst="rect">
            <a:avLst/>
          </a:prstGeom>
        </p:spPr>
        <p:txBody>
          <a:bodyPr anchor="ctr">
            <a:normAutofit/>
          </a:bodyPr>
          <a:lstStyle>
            <a:lvl1pPr algn="l" rtl="0" eaLnBrk="0" fontAlgn="base" hangingPunct="0">
              <a:spcBef>
                <a:spcPct val="0"/>
              </a:spcBef>
              <a:spcAft>
                <a:spcPct val="0"/>
              </a:spcAft>
              <a:defRPr sz="4800" b="1" cap="all">
                <a:gradFill flip="none" rotWithShape="1">
                  <a:gsLst>
                    <a:gs pos="24000">
                      <a:srgbClr val="2D291F"/>
                    </a:gs>
                    <a:gs pos="100000">
                      <a:srgbClr val="907B41"/>
                    </a:gs>
                  </a:gsLst>
                  <a:lin ang="16200000" scaled="0"/>
                  <a:tileRect/>
                </a:gradFill>
                <a:effectLst>
                  <a:outerShdw blurRad="41275" dist="25400" dir="3780000" algn="tl" rotWithShape="0">
                    <a:srgbClr val="191919">
                      <a:alpha val="33000"/>
                    </a:srgbClr>
                  </a:outerShdw>
                </a:effectLst>
                <a:latin typeface="Myriad Pro Cond"/>
                <a:ea typeface="ＭＳ Ｐゴシック" charset="0"/>
                <a:cs typeface="Myriad Pro Cond"/>
              </a:defRPr>
            </a:lvl1pPr>
            <a:lvl2pPr algn="l" rtl="0" eaLnBrk="0" fontAlgn="base" hangingPunct="0">
              <a:spcBef>
                <a:spcPct val="0"/>
              </a:spcBef>
              <a:spcAft>
                <a:spcPct val="0"/>
              </a:spcAft>
              <a:defRPr sz="4800" b="1">
                <a:solidFill>
                  <a:schemeClr val="tx1"/>
                </a:solidFill>
                <a:latin typeface="Myriad Pro Cond" charset="0"/>
                <a:ea typeface="ＭＳ Ｐゴシック" charset="0"/>
              </a:defRPr>
            </a:lvl2pPr>
            <a:lvl3pPr algn="l" rtl="0" eaLnBrk="0" fontAlgn="base" hangingPunct="0">
              <a:spcBef>
                <a:spcPct val="0"/>
              </a:spcBef>
              <a:spcAft>
                <a:spcPct val="0"/>
              </a:spcAft>
              <a:defRPr sz="4800" b="1">
                <a:solidFill>
                  <a:schemeClr val="tx1"/>
                </a:solidFill>
                <a:latin typeface="Myriad Pro Cond" charset="0"/>
                <a:ea typeface="ＭＳ Ｐゴシック" charset="0"/>
              </a:defRPr>
            </a:lvl3pPr>
            <a:lvl4pPr algn="l" rtl="0" eaLnBrk="0" fontAlgn="base" hangingPunct="0">
              <a:spcBef>
                <a:spcPct val="0"/>
              </a:spcBef>
              <a:spcAft>
                <a:spcPct val="0"/>
              </a:spcAft>
              <a:defRPr sz="4800" b="1">
                <a:solidFill>
                  <a:schemeClr val="tx1"/>
                </a:solidFill>
                <a:latin typeface="Myriad Pro Cond" charset="0"/>
                <a:ea typeface="ＭＳ Ｐゴシック" charset="0"/>
              </a:defRPr>
            </a:lvl4pPr>
            <a:lvl5pPr algn="l" rtl="0" eaLnBrk="0" fontAlgn="base" hangingPunct="0">
              <a:spcBef>
                <a:spcPct val="0"/>
              </a:spcBef>
              <a:spcAft>
                <a:spcPct val="0"/>
              </a:spcAft>
              <a:defRPr sz="4800" b="1">
                <a:solidFill>
                  <a:schemeClr val="tx1"/>
                </a:solidFill>
                <a:latin typeface="Myriad Pro Cond"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ru-RU" sz="4000" b="0" dirty="0" smtClean="0">
                <a:solidFill>
                  <a:srgbClr val="FFFF00"/>
                </a:solidFill>
                <a:effectLst/>
                <a:latin typeface="+mj-lt"/>
              </a:rPr>
              <a:t>КЕСАРЕВО СЕЧЕНИЕ В США</a:t>
            </a:r>
            <a:endParaRPr lang="en-US" sz="4000" b="0" dirty="0">
              <a:solidFill>
                <a:srgbClr val="FFFF00"/>
              </a:solidFill>
              <a:effectLst/>
              <a:latin typeface="+mj-lt"/>
            </a:endParaRPr>
          </a:p>
        </p:txBody>
      </p:sp>
      <p:sp>
        <p:nvSpPr>
          <p:cNvPr id="4" name="Rektangel 4"/>
          <p:cNvSpPr/>
          <p:nvPr/>
        </p:nvSpPr>
        <p:spPr>
          <a:xfrm>
            <a:off x="2267008" y="6104329"/>
            <a:ext cx="6625829" cy="276999"/>
          </a:xfrm>
          <a:prstGeom prst="rect">
            <a:avLst/>
          </a:prstGeom>
        </p:spPr>
        <p:txBody>
          <a:bodyPr wrap="square">
            <a:spAutoFit/>
          </a:bodyPr>
          <a:lstStyle/>
          <a:p>
            <a:pPr algn="r"/>
            <a:r>
              <a:rPr lang="sv-SE" sz="1200" dirty="0" smtClean="0">
                <a:solidFill>
                  <a:srgbClr val="FFFFFF"/>
                </a:solidFill>
              </a:rPr>
              <a:t>Martin JA et </a:t>
            </a:r>
            <a:r>
              <a:rPr lang="sv-SE" sz="1200" dirty="0">
                <a:solidFill>
                  <a:srgbClr val="FFFFFF"/>
                </a:solidFill>
              </a:rPr>
              <a:t>al. </a:t>
            </a:r>
            <a:r>
              <a:rPr lang="sv-SE" sz="1200" dirty="0" smtClean="0">
                <a:solidFill>
                  <a:srgbClr val="FFFFFF"/>
                </a:solidFill>
              </a:rPr>
              <a:t>Births</a:t>
            </a:r>
            <a:r>
              <a:rPr lang="en-US" sz="1200" dirty="0" smtClean="0">
                <a:solidFill>
                  <a:srgbClr val="FFFFFF"/>
                </a:solidFill>
              </a:rPr>
              <a:t>: final data for 2011. Natl Vital Stat Rep 2013;62(2):1-90</a:t>
            </a:r>
            <a:r>
              <a:rPr lang="sv-SE" sz="1200" dirty="0" smtClean="0">
                <a:solidFill>
                  <a:srgbClr val="FFFFFF"/>
                </a:solidFill>
              </a:rPr>
              <a:t> </a:t>
            </a:r>
            <a:endParaRPr lang="sv-SE" sz="1200" dirty="0"/>
          </a:p>
        </p:txBody>
      </p:sp>
      <p:graphicFrame>
        <p:nvGraphicFramePr>
          <p:cNvPr id="6" name="Диаграмма 5"/>
          <p:cNvGraphicFramePr>
            <a:graphicFrameLocks/>
          </p:cNvGraphicFramePr>
          <p:nvPr>
            <p:extLst>
              <p:ext uri="{D42A27DB-BD31-4B8C-83A1-F6EECF244321}">
                <p14:modId xmlns:p14="http://schemas.microsoft.com/office/powerpoint/2010/main" val="2128276429"/>
              </p:ext>
            </p:extLst>
          </p:nvPr>
        </p:nvGraphicFramePr>
        <p:xfrm>
          <a:off x="323528" y="1196752"/>
          <a:ext cx="882047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43608" y="1207861"/>
            <a:ext cx="432048" cy="338554"/>
          </a:xfrm>
          <a:prstGeom prst="rect">
            <a:avLst/>
          </a:prstGeom>
          <a:noFill/>
        </p:spPr>
        <p:txBody>
          <a:bodyPr wrap="square" rtlCol="0">
            <a:spAutoFit/>
          </a:bodyPr>
          <a:lstStyle/>
          <a:p>
            <a:r>
              <a:rPr lang="sv-SE" sz="1600" dirty="0" smtClean="0">
                <a:solidFill>
                  <a:srgbClr val="FFFFFF"/>
                </a:solidFill>
                <a:latin typeface="+mn-lt"/>
              </a:rPr>
              <a:t>%</a:t>
            </a:r>
            <a:endParaRPr lang="ru-RU" sz="1600" dirty="0">
              <a:solidFill>
                <a:srgbClr val="FFFFFF"/>
              </a:solidFill>
              <a:latin typeface="+mn-lt"/>
            </a:endParaRPr>
          </a:p>
        </p:txBody>
      </p:sp>
    </p:spTree>
    <p:extLst>
      <p:ext uri="{BB962C8B-B14F-4D97-AF65-F5344CB8AC3E}">
        <p14:creationId xmlns:p14="http://schemas.microsoft.com/office/powerpoint/2010/main" val="423826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ru-RU" b="1"/>
              <a:t>РУБЕЦ НА МАТКЕ</a:t>
            </a:r>
          </a:p>
        </p:txBody>
      </p:sp>
      <p:sp>
        <p:nvSpPr>
          <p:cNvPr id="17411" name="Rectangle 3"/>
          <p:cNvSpPr>
            <a:spLocks noGrp="1" noChangeArrowheads="1"/>
          </p:cNvSpPr>
          <p:nvPr>
            <p:ph type="body" idx="1"/>
          </p:nvPr>
        </p:nvSpPr>
        <p:spPr/>
        <p:txBody>
          <a:bodyPr/>
          <a:lstStyle/>
          <a:p>
            <a:pPr>
              <a:lnSpc>
                <a:spcPct val="80000"/>
              </a:lnSpc>
              <a:buFontTx/>
              <a:buNone/>
            </a:pPr>
            <a:r>
              <a:rPr lang="ru-RU" b="1" dirty="0"/>
              <a:t>Признаки несостоятельности рубца</a:t>
            </a:r>
          </a:p>
          <a:p>
            <a:pPr>
              <a:lnSpc>
                <a:spcPct val="80000"/>
              </a:lnSpc>
              <a:buFontTx/>
              <a:buNone/>
            </a:pPr>
            <a:r>
              <a:rPr lang="ru-RU" b="1" dirty="0"/>
              <a:t>во время беременности</a:t>
            </a:r>
            <a:endParaRPr lang="ru-RU" dirty="0"/>
          </a:p>
          <a:p>
            <a:pPr lvl="1"/>
            <a:r>
              <a:rPr lang="ru-RU" dirty="0"/>
              <a:t>расположение плаценты </a:t>
            </a:r>
            <a:r>
              <a:rPr lang="ru-RU" dirty="0" smtClean="0"/>
              <a:t>в </a:t>
            </a:r>
            <a:r>
              <a:rPr lang="ru-RU" dirty="0"/>
              <a:t>области рубца</a:t>
            </a:r>
          </a:p>
          <a:p>
            <a:pPr lvl="1"/>
            <a:r>
              <a:rPr lang="ru-RU" dirty="0"/>
              <a:t>толщина стенки матки в области рубца менее 3 мм</a:t>
            </a:r>
          </a:p>
          <a:p>
            <a:pPr lvl="1"/>
            <a:r>
              <a:rPr lang="ru-RU" dirty="0"/>
              <a:t>клинические признаки неполноценности рубца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ru-RU" sz="3000">
                <a:solidFill>
                  <a:schemeClr val="tx1"/>
                </a:solidFill>
              </a:rPr>
              <a:t>Показания к оперативному родоразрешению у женщин с рубцом на матке после КС</a:t>
            </a:r>
          </a:p>
        </p:txBody>
      </p:sp>
      <p:sp>
        <p:nvSpPr>
          <p:cNvPr id="6147" name="Rectangle 3"/>
          <p:cNvSpPr>
            <a:spLocks noGrp="1" noChangeArrowheads="1"/>
          </p:cNvSpPr>
          <p:nvPr>
            <p:ph type="body" idx="1"/>
          </p:nvPr>
        </p:nvSpPr>
        <p:spPr>
          <a:xfrm>
            <a:off x="971550" y="1700213"/>
            <a:ext cx="7726363" cy="4525962"/>
          </a:xfrm>
        </p:spPr>
        <p:txBody>
          <a:bodyPr/>
          <a:lstStyle/>
          <a:p>
            <a:pPr>
              <a:lnSpc>
                <a:spcPct val="80000"/>
              </a:lnSpc>
            </a:pPr>
            <a:r>
              <a:rPr lang="ru-RU" sz="2400">
                <a:solidFill>
                  <a:schemeClr val="folHlink"/>
                </a:solidFill>
              </a:rPr>
              <a:t>Несостоятельность рубца на матке</a:t>
            </a:r>
          </a:p>
          <a:p>
            <a:pPr>
              <a:lnSpc>
                <a:spcPct val="80000"/>
              </a:lnSpc>
            </a:pPr>
            <a:r>
              <a:rPr lang="ru-RU" sz="2400">
                <a:solidFill>
                  <a:schemeClr val="folHlink"/>
                </a:solidFill>
              </a:rPr>
              <a:t>Рубец на матке после корпорального КС</a:t>
            </a:r>
          </a:p>
          <a:p>
            <a:pPr>
              <a:lnSpc>
                <a:spcPct val="80000"/>
              </a:lnSpc>
            </a:pPr>
            <a:r>
              <a:rPr lang="ru-RU" sz="2400">
                <a:solidFill>
                  <a:schemeClr val="folHlink"/>
                </a:solidFill>
              </a:rPr>
              <a:t>Два и более рубца на матке</a:t>
            </a:r>
          </a:p>
          <a:p>
            <a:pPr>
              <a:lnSpc>
                <a:spcPct val="80000"/>
              </a:lnSpc>
            </a:pPr>
            <a:r>
              <a:rPr lang="ru-RU" sz="2400">
                <a:solidFill>
                  <a:schemeClr val="folHlink"/>
                </a:solidFill>
              </a:rPr>
              <a:t>Расположение плаценты в области рубца</a:t>
            </a:r>
          </a:p>
          <a:p>
            <a:pPr>
              <a:lnSpc>
                <a:spcPct val="80000"/>
              </a:lnSpc>
            </a:pPr>
            <a:r>
              <a:rPr lang="ru-RU" sz="2400">
                <a:solidFill>
                  <a:schemeClr val="folHlink"/>
                </a:solidFill>
              </a:rPr>
              <a:t>Крупный плод</a:t>
            </a:r>
          </a:p>
          <a:p>
            <a:pPr>
              <a:lnSpc>
                <a:spcPct val="80000"/>
              </a:lnSpc>
            </a:pPr>
            <a:r>
              <a:rPr lang="ru-RU" sz="2400">
                <a:solidFill>
                  <a:schemeClr val="folHlink"/>
                </a:solidFill>
              </a:rPr>
              <a:t>Неправильное положение плода</a:t>
            </a:r>
          </a:p>
          <a:p>
            <a:pPr>
              <a:lnSpc>
                <a:spcPct val="80000"/>
              </a:lnSpc>
            </a:pPr>
            <a:r>
              <a:rPr lang="ru-RU" sz="2400">
                <a:solidFill>
                  <a:schemeClr val="folHlink"/>
                </a:solidFill>
              </a:rPr>
              <a:t>Тазовое предлежание</a:t>
            </a:r>
          </a:p>
          <a:p>
            <a:pPr>
              <a:lnSpc>
                <a:spcPct val="80000"/>
              </a:lnSpc>
            </a:pPr>
            <a:r>
              <a:rPr lang="ru-RU" sz="2400">
                <a:solidFill>
                  <a:schemeClr val="folHlink"/>
                </a:solidFill>
              </a:rPr>
              <a:t>Анатомически узкий таз</a:t>
            </a:r>
          </a:p>
          <a:p>
            <a:pPr>
              <a:lnSpc>
                <a:spcPct val="80000"/>
              </a:lnSpc>
            </a:pPr>
            <a:r>
              <a:rPr lang="ru-RU" sz="2400">
                <a:solidFill>
                  <a:schemeClr val="folHlink"/>
                </a:solidFill>
              </a:rPr>
              <a:t>Деформация костей таза</a:t>
            </a:r>
          </a:p>
          <a:p>
            <a:pPr>
              <a:lnSpc>
                <a:spcPct val="80000"/>
              </a:lnSpc>
            </a:pPr>
            <a:r>
              <a:rPr lang="ru-RU" sz="2400">
                <a:solidFill>
                  <a:schemeClr val="folHlink"/>
                </a:solidFill>
              </a:rPr>
              <a:t>Сочетание рубца на матке с другой акушерской ситуацией</a:t>
            </a:r>
          </a:p>
          <a:p>
            <a:pPr>
              <a:lnSpc>
                <a:spcPct val="80000"/>
              </a:lnSpc>
            </a:pPr>
            <a:r>
              <a:rPr lang="ru-RU" sz="2400">
                <a:solidFill>
                  <a:schemeClr val="folHlink"/>
                </a:solidFill>
              </a:rPr>
              <a:t>Многоплодная беременность</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ru-RU" dirty="0">
                <a:solidFill>
                  <a:srgbClr val="FFFF00"/>
                </a:solidFill>
              </a:rPr>
              <a:t>КС в анамнезе</a:t>
            </a:r>
          </a:p>
        </p:txBody>
      </p:sp>
      <p:sp>
        <p:nvSpPr>
          <p:cNvPr id="53251" name="Rectangle 3"/>
          <p:cNvSpPr>
            <a:spLocks noGrp="1" noChangeArrowheads="1"/>
          </p:cNvSpPr>
          <p:nvPr>
            <p:ph type="body" idx="1"/>
          </p:nvPr>
        </p:nvSpPr>
        <p:spPr/>
        <p:txBody>
          <a:bodyPr/>
          <a:lstStyle/>
          <a:p>
            <a:r>
              <a:rPr lang="ru-RU" sz="2800"/>
              <a:t>Вероятность благоприятного исхода родов через естественные родовые пути после КС в нижнем маточном сегменте составляет 75 – 82% (после двух и более КС - 75%)</a:t>
            </a:r>
          </a:p>
          <a:p>
            <a:r>
              <a:rPr lang="ru-RU" sz="2800"/>
              <a:t>Риск разрыва матки по рубцу 0,7% (после двух и более КС – 1,7%</a:t>
            </a:r>
          </a:p>
          <a:p>
            <a:r>
              <a:rPr lang="ru-RU" sz="2800"/>
              <a:t>Риск несостоятельности рубца 4% (как при родах через естественные родовые пути).</a:t>
            </a:r>
          </a:p>
        </p:txBody>
      </p:sp>
      <p:sp>
        <p:nvSpPr>
          <p:cNvPr id="53252" name="Rectangle 4"/>
          <p:cNvSpPr>
            <a:spLocks noChangeArrowheads="1"/>
          </p:cNvSpPr>
          <p:nvPr/>
        </p:nvSpPr>
        <p:spPr bwMode="auto">
          <a:xfrm>
            <a:off x="3851275" y="6115050"/>
            <a:ext cx="5292725" cy="581025"/>
          </a:xfrm>
          <a:prstGeom prst="rect">
            <a:avLst/>
          </a:prstGeom>
          <a:noFill/>
          <a:ln w="9525">
            <a:noFill/>
            <a:miter lim="800000"/>
            <a:headEnd/>
            <a:tailEnd/>
          </a:ln>
          <a:effectLst/>
        </p:spPr>
        <p:txBody>
          <a:bodyPr anchor="ctr">
            <a:spAutoFit/>
          </a:bodyPr>
          <a:lstStyle/>
          <a:p>
            <a:r>
              <a:rPr lang="en-US" sz="1600" smtClean="0">
                <a:solidFill>
                  <a:srgbClr val="FFFFFF"/>
                </a:solidFill>
              </a:rPr>
              <a:t>Miller D.A. et al. Vaginal birth after cesarean</a:t>
            </a:r>
            <a:r>
              <a:rPr lang="ru-RU" sz="1600" smtClean="0">
                <a:solidFill>
                  <a:srgbClr val="FFFFFF"/>
                </a:solidFill>
              </a:rPr>
              <a:t>:</a:t>
            </a:r>
            <a:r>
              <a:rPr lang="en-US" sz="1600" smtClean="0">
                <a:solidFill>
                  <a:srgbClr val="FFFFFF"/>
                </a:solidFill>
              </a:rPr>
              <a:t> A 10 –year experience. Obstet. Gynecol. 84:255, 1994.</a:t>
            </a:r>
            <a:endParaRPr lang="de-DE" sz="1600" smtClean="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a:t>Рубец на матке</a:t>
            </a:r>
          </a:p>
        </p:txBody>
      </p:sp>
      <p:sp>
        <p:nvSpPr>
          <p:cNvPr id="39939" name="Rectangle 3"/>
          <p:cNvSpPr>
            <a:spLocks noGrp="1" noChangeArrowheads="1"/>
          </p:cNvSpPr>
          <p:nvPr>
            <p:ph type="body" idx="1"/>
          </p:nvPr>
        </p:nvSpPr>
        <p:spPr/>
        <p:txBody>
          <a:bodyPr/>
          <a:lstStyle/>
          <a:p>
            <a:pPr>
              <a:buFontTx/>
              <a:buNone/>
            </a:pPr>
            <a:r>
              <a:rPr lang="ru-RU"/>
              <a:t>	МОНИИАГ</a:t>
            </a:r>
          </a:p>
          <a:p>
            <a:r>
              <a:rPr lang="ru-RU"/>
              <a:t>Самопроизвольные роды с рубцом на матке:</a:t>
            </a:r>
          </a:p>
          <a:p>
            <a:pPr lvl="2"/>
            <a:r>
              <a:rPr lang="ru-RU"/>
              <a:t>2003 – 48,0%</a:t>
            </a:r>
          </a:p>
          <a:p>
            <a:pPr lvl="2"/>
            <a:r>
              <a:rPr lang="ru-RU"/>
              <a:t>2004 – 51,4%</a:t>
            </a:r>
          </a:p>
          <a:p>
            <a:pPr lvl="2"/>
            <a:r>
              <a:rPr lang="ru-RU"/>
              <a:t>2005 – 50,2%</a:t>
            </a:r>
          </a:p>
          <a:p>
            <a:pPr lvl="2"/>
            <a:endParaRPr lang="ru-RU"/>
          </a:p>
          <a:p>
            <a:pPr lvl="2">
              <a:buFontTx/>
              <a:buNone/>
            </a:pPr>
            <a:r>
              <a:rPr lang="ru-RU"/>
              <a:t>В 70-80% возможны самопроизвольные роды с рубцом на матке</a:t>
            </a:r>
          </a:p>
        </p:txBody>
      </p:sp>
      <p:sp>
        <p:nvSpPr>
          <p:cNvPr id="39940" name="Rectangle 4"/>
          <p:cNvSpPr>
            <a:spLocks noChangeArrowheads="1"/>
          </p:cNvSpPr>
          <p:nvPr/>
        </p:nvSpPr>
        <p:spPr bwMode="auto">
          <a:xfrm>
            <a:off x="5219700" y="5734050"/>
            <a:ext cx="3000630" cy="461665"/>
          </a:xfrm>
          <a:prstGeom prst="rect">
            <a:avLst/>
          </a:prstGeom>
          <a:noFill/>
          <a:ln w="9525">
            <a:noFill/>
            <a:miter lim="800000"/>
            <a:headEnd/>
            <a:tailEnd/>
          </a:ln>
          <a:effectLst/>
        </p:spPr>
        <p:txBody>
          <a:bodyPr wrap="none">
            <a:spAutoFit/>
          </a:bodyPr>
          <a:lstStyle/>
          <a:p>
            <a:pPr>
              <a:spcBef>
                <a:spcPct val="20000"/>
              </a:spcBef>
              <a:buClr>
                <a:srgbClr val="CCFFFF"/>
              </a:buClr>
            </a:pPr>
            <a:r>
              <a:rPr lang="ru-RU" sz="2400" dirty="0" err="1" smtClean="0">
                <a:solidFill>
                  <a:srgbClr val="FFFFFF"/>
                </a:solidFill>
              </a:rPr>
              <a:t>Логутова</a:t>
            </a:r>
            <a:r>
              <a:rPr lang="ru-RU" sz="2400" dirty="0" smtClean="0">
                <a:solidFill>
                  <a:srgbClr val="FFFFFF"/>
                </a:solidFill>
              </a:rPr>
              <a:t> Л.С., 2008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ru-RU" dirty="0">
                <a:solidFill>
                  <a:srgbClr val="FFFF00"/>
                </a:solidFill>
              </a:rPr>
              <a:t>КС в анамнезе</a:t>
            </a:r>
          </a:p>
        </p:txBody>
      </p:sp>
      <p:sp>
        <p:nvSpPr>
          <p:cNvPr id="55299" name="Rectangle 3"/>
          <p:cNvSpPr>
            <a:spLocks noGrp="1" noChangeArrowheads="1"/>
          </p:cNvSpPr>
          <p:nvPr>
            <p:ph type="body" idx="1"/>
          </p:nvPr>
        </p:nvSpPr>
        <p:spPr>
          <a:xfrm>
            <a:off x="457200" y="1341438"/>
            <a:ext cx="8507413" cy="4784725"/>
          </a:xfrm>
        </p:spPr>
        <p:txBody>
          <a:bodyPr/>
          <a:lstStyle/>
          <a:p>
            <a:pPr>
              <a:lnSpc>
                <a:spcPct val="90000"/>
              </a:lnSpc>
              <a:buFontTx/>
              <a:buNone/>
            </a:pPr>
            <a:r>
              <a:rPr lang="ru-RU" dirty="0"/>
              <a:t>	</a:t>
            </a:r>
            <a:r>
              <a:rPr lang="ru-RU" sz="3600" dirty="0"/>
              <a:t>Вагинальные роды с КС в анамнезе должны проходить в перинатальных центрах (Канада)</a:t>
            </a:r>
          </a:p>
          <a:p>
            <a:pPr lvl="1">
              <a:lnSpc>
                <a:spcPct val="90000"/>
              </a:lnSpc>
            </a:pPr>
            <a:r>
              <a:rPr lang="ru-RU" dirty="0"/>
              <a:t>Перинатальная смертность:</a:t>
            </a:r>
          </a:p>
          <a:p>
            <a:pPr lvl="2">
              <a:lnSpc>
                <a:spcPct val="90000"/>
              </a:lnSpc>
            </a:pPr>
            <a:r>
              <a:rPr lang="ru-RU" dirty="0"/>
              <a:t>в роддомах - 0,5%</a:t>
            </a:r>
          </a:p>
          <a:p>
            <a:pPr lvl="2">
              <a:lnSpc>
                <a:spcPct val="90000"/>
              </a:lnSpc>
            </a:pPr>
            <a:r>
              <a:rPr lang="ru-RU" dirty="0"/>
              <a:t>в перинатальных центрах – 0,01%</a:t>
            </a:r>
          </a:p>
          <a:p>
            <a:pPr lvl="1">
              <a:lnSpc>
                <a:spcPct val="90000"/>
              </a:lnSpc>
            </a:pPr>
            <a:r>
              <a:rPr lang="ru-RU" dirty="0"/>
              <a:t>Среднее время от принятия решения и начала операции КС</a:t>
            </a:r>
          </a:p>
          <a:p>
            <a:pPr lvl="2">
              <a:lnSpc>
                <a:spcPct val="90000"/>
              </a:lnSpc>
            </a:pPr>
            <a:r>
              <a:rPr lang="ru-RU" dirty="0"/>
              <a:t>в роддомах </a:t>
            </a:r>
            <a:r>
              <a:rPr lang="ru-RU" dirty="0" smtClean="0"/>
              <a:t>–более 35 мин</a:t>
            </a:r>
            <a:endParaRPr lang="ru-RU" dirty="0"/>
          </a:p>
          <a:p>
            <a:pPr lvl="2">
              <a:lnSpc>
                <a:spcPct val="90000"/>
              </a:lnSpc>
            </a:pPr>
            <a:r>
              <a:rPr lang="ru-RU" dirty="0"/>
              <a:t>в перинатальных центрах -  </a:t>
            </a:r>
            <a:r>
              <a:rPr lang="ru-RU" dirty="0" smtClean="0"/>
              <a:t>до 30 мин</a:t>
            </a:r>
            <a:endParaRPr lang="ru-RU" dirty="0"/>
          </a:p>
        </p:txBody>
      </p:sp>
      <p:sp>
        <p:nvSpPr>
          <p:cNvPr id="55300" name="Rectangle 4"/>
          <p:cNvSpPr>
            <a:spLocks noChangeArrowheads="1"/>
          </p:cNvSpPr>
          <p:nvPr/>
        </p:nvSpPr>
        <p:spPr bwMode="auto">
          <a:xfrm>
            <a:off x="3851275" y="6237288"/>
            <a:ext cx="5292725" cy="336550"/>
          </a:xfrm>
          <a:prstGeom prst="rect">
            <a:avLst/>
          </a:prstGeom>
          <a:noFill/>
          <a:ln w="9525">
            <a:noFill/>
            <a:miter lim="800000"/>
            <a:headEnd/>
            <a:tailEnd/>
          </a:ln>
          <a:effectLst/>
        </p:spPr>
        <p:txBody>
          <a:bodyPr anchor="ctr">
            <a:spAutoFit/>
          </a:bodyPr>
          <a:lstStyle/>
          <a:p>
            <a:r>
              <a:rPr lang="en-US" sz="1600" smtClean="0">
                <a:solidFill>
                  <a:srgbClr val="FFFFFF"/>
                </a:solidFill>
              </a:rPr>
              <a:t>The LANCET. Vol 36</a:t>
            </a:r>
            <a:r>
              <a:rPr lang="ru-RU" sz="1600" smtClean="0">
                <a:solidFill>
                  <a:srgbClr val="FFFFFF"/>
                </a:solidFill>
              </a:rPr>
              <a:t>5</a:t>
            </a:r>
            <a:r>
              <a:rPr lang="en-US" sz="1600" smtClean="0">
                <a:solidFill>
                  <a:srgbClr val="FFFFFF"/>
                </a:solidFill>
              </a:rPr>
              <a:t>. 200</a:t>
            </a:r>
            <a:r>
              <a:rPr lang="ru-RU" sz="1600" smtClean="0">
                <a:solidFill>
                  <a:srgbClr val="FFFFFF"/>
                </a:solidFill>
              </a:rPr>
              <a:t>5</a:t>
            </a:r>
            <a:r>
              <a:rPr lang="en-US" sz="1600" smtClean="0">
                <a:solidFill>
                  <a:srgbClr val="FFFFFF"/>
                </a:solidFill>
              </a:rPr>
              <a:t>. P. 1</a:t>
            </a:r>
            <a:r>
              <a:rPr lang="ru-RU" sz="1600" smtClean="0">
                <a:solidFill>
                  <a:srgbClr val="FFFFFF"/>
                </a:solidFill>
              </a:rPr>
              <a:t>06</a:t>
            </a:r>
            <a:r>
              <a:rPr lang="en-US" sz="1600" smtClean="0">
                <a:solidFill>
                  <a:srgbClr val="FFFFFF"/>
                </a:solidFill>
              </a:rPr>
              <a:t>-1</a:t>
            </a:r>
            <a:r>
              <a:rPr lang="ru-RU" sz="1600" smtClean="0">
                <a:solidFill>
                  <a:srgbClr val="FFFFFF"/>
                </a:solidFill>
              </a:rPr>
              <a:t>07</a:t>
            </a:r>
            <a:r>
              <a:rPr lang="en-US" sz="1600" smtClean="0">
                <a:solidFill>
                  <a:srgbClr val="FFFFFF"/>
                </a:solidFill>
              </a:rPr>
              <a:t>.</a:t>
            </a:r>
            <a:endParaRPr lang="de-DE" sz="16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5299">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3568" y="1556792"/>
            <a:ext cx="7902624" cy="3354765"/>
          </a:xfrm>
          <a:prstGeom prst="rect">
            <a:avLst/>
          </a:prstGeom>
        </p:spPr>
        <p:txBody>
          <a:bodyPr wrap="square">
            <a:spAutoFit/>
          </a:bodyPr>
          <a:lstStyle/>
          <a:p>
            <a:r>
              <a:rPr lang="ru-RU" sz="3600" dirty="0">
                <a:solidFill>
                  <a:srgbClr val="FFFF00"/>
                </a:solidFill>
                <a:latin typeface="Calibri"/>
                <a:cs typeface="Calibri"/>
              </a:rPr>
              <a:t>Официальная статистика </a:t>
            </a:r>
            <a:endParaRPr lang="sv-SE" sz="3600" dirty="0" smtClean="0">
              <a:solidFill>
                <a:srgbClr val="FFFF00"/>
              </a:solidFill>
              <a:latin typeface="Calibri"/>
              <a:cs typeface="Calibri"/>
            </a:endParaRPr>
          </a:p>
          <a:p>
            <a:endParaRPr lang="sv-SE" sz="3200" dirty="0" smtClean="0">
              <a:solidFill>
                <a:srgbClr val="FFFFFF"/>
              </a:solidFill>
            </a:endParaRPr>
          </a:p>
          <a:p>
            <a:r>
              <a:rPr lang="ru-RU" sz="2400" dirty="0">
                <a:solidFill>
                  <a:srgbClr val="FFFFFF"/>
                </a:solidFill>
              </a:rPr>
              <a:t>Европа 25%   </a:t>
            </a:r>
          </a:p>
          <a:p>
            <a:r>
              <a:rPr lang="ru-RU" sz="2400" dirty="0">
                <a:solidFill>
                  <a:srgbClr val="FFFFFF"/>
                </a:solidFill>
              </a:rPr>
              <a:t>США 33%</a:t>
            </a:r>
          </a:p>
          <a:p>
            <a:endParaRPr lang="sv-SE" sz="2400" dirty="0" smtClean="0">
              <a:solidFill>
                <a:srgbClr val="FFFFFF"/>
              </a:solidFill>
            </a:endParaRPr>
          </a:p>
          <a:p>
            <a:r>
              <a:rPr lang="ru-RU" sz="2400" dirty="0" smtClean="0">
                <a:solidFill>
                  <a:srgbClr val="FFFFFF"/>
                </a:solidFill>
              </a:rPr>
              <a:t>Судебные </a:t>
            </a:r>
            <a:r>
              <a:rPr lang="ru-RU" sz="2400" dirty="0">
                <a:solidFill>
                  <a:srgbClr val="FFFFFF"/>
                </a:solidFill>
              </a:rPr>
              <a:t>годовые издержки среди акушеров-гинекологов ↑ в 4 раза и составляют </a:t>
            </a:r>
            <a:endParaRPr lang="ru-RU" sz="2400" dirty="0" smtClean="0">
              <a:solidFill>
                <a:srgbClr val="FFFFFF"/>
              </a:solidFill>
            </a:endParaRPr>
          </a:p>
          <a:p>
            <a:r>
              <a:rPr lang="ru-RU" sz="2400" dirty="0" smtClean="0">
                <a:solidFill>
                  <a:srgbClr val="FFFFFF"/>
                </a:solidFill>
              </a:rPr>
              <a:t>80 </a:t>
            </a:r>
            <a:r>
              <a:rPr lang="ru-RU" sz="2400" dirty="0">
                <a:solidFill>
                  <a:srgbClr val="FFFFFF"/>
                </a:solidFill>
              </a:rPr>
              <a:t>миллиардов $ в год</a:t>
            </a:r>
          </a:p>
        </p:txBody>
      </p:sp>
      <p:sp>
        <p:nvSpPr>
          <p:cNvPr id="4" name="Rektangel 3"/>
          <p:cNvSpPr/>
          <p:nvPr/>
        </p:nvSpPr>
        <p:spPr>
          <a:xfrm>
            <a:off x="3079575" y="6042774"/>
            <a:ext cx="5421677" cy="338554"/>
          </a:xfrm>
          <a:prstGeom prst="rect">
            <a:avLst/>
          </a:prstGeom>
        </p:spPr>
        <p:txBody>
          <a:bodyPr wrap="none">
            <a:spAutoFit/>
          </a:bodyPr>
          <a:lstStyle/>
          <a:p>
            <a:r>
              <a:rPr lang="sv-SE" sz="1600" dirty="0">
                <a:solidFill>
                  <a:srgbClr val="FFFFFF"/>
                </a:solidFill>
              </a:rPr>
              <a:t>Pearlman MD. </a:t>
            </a:r>
            <a:r>
              <a:rPr lang="sv-SE" sz="1600" dirty="0" err="1">
                <a:solidFill>
                  <a:srgbClr val="FFFFFF"/>
                </a:solidFill>
              </a:rPr>
              <a:t>Obstet</a:t>
            </a:r>
            <a:r>
              <a:rPr lang="sv-SE" sz="1600" dirty="0">
                <a:solidFill>
                  <a:srgbClr val="FFFFFF"/>
                </a:solidFill>
              </a:rPr>
              <a:t> </a:t>
            </a:r>
            <a:r>
              <a:rPr lang="sv-SE" sz="1600" dirty="0" err="1">
                <a:solidFill>
                  <a:srgbClr val="FFFFFF"/>
                </a:solidFill>
              </a:rPr>
              <a:t>Gynecol</a:t>
            </a:r>
            <a:r>
              <a:rPr lang="sv-SE" sz="1600" dirty="0">
                <a:solidFill>
                  <a:srgbClr val="FFFFFF"/>
                </a:solidFill>
              </a:rPr>
              <a:t>. 2006 Nov;108(5):1266-71</a:t>
            </a:r>
          </a:p>
        </p:txBody>
      </p:sp>
      <p:sp>
        <p:nvSpPr>
          <p:cNvPr id="6" name="Заголовок 2"/>
          <p:cNvSpPr txBox="1">
            <a:spLocks/>
          </p:cNvSpPr>
          <p:nvPr/>
        </p:nvSpPr>
        <p:spPr>
          <a:xfrm>
            <a:off x="457200" y="273050"/>
            <a:ext cx="7561263" cy="923702"/>
          </a:xfrm>
          <a:prstGeom prst="rect">
            <a:avLst/>
          </a:prstGeom>
        </p:spPr>
        <p:txBody>
          <a:bodyPr>
            <a:noAutofit/>
          </a:bodyPr>
          <a:lstStyle>
            <a:lvl1pPr algn="l" rtl="0" eaLnBrk="0" fontAlgn="base" hangingPunct="0">
              <a:spcBef>
                <a:spcPct val="0"/>
              </a:spcBef>
              <a:spcAft>
                <a:spcPct val="0"/>
              </a:spcAft>
              <a:defRPr sz="4800" b="1" cap="all">
                <a:gradFill flip="none" rotWithShape="1">
                  <a:gsLst>
                    <a:gs pos="24000">
                      <a:srgbClr val="2D291F"/>
                    </a:gs>
                    <a:gs pos="100000">
                      <a:srgbClr val="907B41"/>
                    </a:gs>
                  </a:gsLst>
                  <a:lin ang="16200000" scaled="0"/>
                  <a:tileRect/>
                </a:gradFill>
                <a:effectLst>
                  <a:outerShdw blurRad="41275" dist="25400" dir="3780000" algn="tl" rotWithShape="0">
                    <a:srgbClr val="191919">
                      <a:alpha val="33000"/>
                    </a:srgbClr>
                  </a:outerShdw>
                </a:effectLst>
                <a:latin typeface="Myriad Pro Cond"/>
                <a:ea typeface="ＭＳ Ｐゴシック" charset="0"/>
                <a:cs typeface="Myriad Pro Cond"/>
              </a:defRPr>
            </a:lvl1pPr>
            <a:lvl2pPr algn="l" rtl="0" eaLnBrk="0" fontAlgn="base" hangingPunct="0">
              <a:spcBef>
                <a:spcPct val="0"/>
              </a:spcBef>
              <a:spcAft>
                <a:spcPct val="0"/>
              </a:spcAft>
              <a:defRPr sz="4800" b="1">
                <a:solidFill>
                  <a:schemeClr val="tx1"/>
                </a:solidFill>
                <a:latin typeface="Myriad Pro Cond" charset="0"/>
                <a:ea typeface="ＭＳ Ｐゴシック" charset="0"/>
              </a:defRPr>
            </a:lvl2pPr>
            <a:lvl3pPr algn="l" rtl="0" eaLnBrk="0" fontAlgn="base" hangingPunct="0">
              <a:spcBef>
                <a:spcPct val="0"/>
              </a:spcBef>
              <a:spcAft>
                <a:spcPct val="0"/>
              </a:spcAft>
              <a:defRPr sz="4800" b="1">
                <a:solidFill>
                  <a:schemeClr val="tx1"/>
                </a:solidFill>
                <a:latin typeface="Myriad Pro Cond" charset="0"/>
                <a:ea typeface="ＭＳ Ｐゴシック" charset="0"/>
              </a:defRPr>
            </a:lvl3pPr>
            <a:lvl4pPr algn="l" rtl="0" eaLnBrk="0" fontAlgn="base" hangingPunct="0">
              <a:spcBef>
                <a:spcPct val="0"/>
              </a:spcBef>
              <a:spcAft>
                <a:spcPct val="0"/>
              </a:spcAft>
              <a:defRPr sz="4800" b="1">
                <a:solidFill>
                  <a:schemeClr val="tx1"/>
                </a:solidFill>
                <a:latin typeface="Myriad Pro Cond" charset="0"/>
                <a:ea typeface="ＭＳ Ｐゴシック" charset="0"/>
              </a:defRPr>
            </a:lvl4pPr>
            <a:lvl5pPr algn="l" rtl="0" eaLnBrk="0" fontAlgn="base" hangingPunct="0">
              <a:spcBef>
                <a:spcPct val="0"/>
              </a:spcBef>
              <a:spcAft>
                <a:spcPct val="0"/>
              </a:spcAft>
              <a:defRPr sz="4800" b="1">
                <a:solidFill>
                  <a:schemeClr val="tx1"/>
                </a:solidFill>
                <a:latin typeface="Myriad Pro Cond"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fontAlgn="auto">
              <a:spcAft>
                <a:spcPts val="0"/>
              </a:spcAft>
              <a:defRPr/>
            </a:pPr>
            <a:r>
              <a:rPr lang="ru-RU" sz="4400" kern="0" dirty="0" smtClean="0">
                <a:solidFill>
                  <a:srgbClr val="FFFF00"/>
                </a:solidFill>
                <a:effectLst/>
                <a:latin typeface="Myriad Pro Cond" pitchFamily="34" charset="0"/>
              </a:rPr>
              <a:t>ВАЖНОСТЬ</a:t>
            </a:r>
            <a:r>
              <a:rPr lang="ru-RU" sz="4400" kern="0" dirty="0" smtClean="0">
                <a:solidFill>
                  <a:srgbClr val="FFFFFF"/>
                </a:solidFill>
                <a:effectLst>
                  <a:outerShdw blurRad="38100" dist="38100" dir="2700000" algn="tl">
                    <a:srgbClr val="000000">
                      <a:alpha val="43137"/>
                    </a:srgbClr>
                  </a:outerShdw>
                </a:effectLst>
                <a:latin typeface="Myriad Pro Cond" pitchFamily="34" charset="0"/>
              </a:rPr>
              <a:t> </a:t>
            </a:r>
            <a:r>
              <a:rPr lang="ru-RU" sz="4400" kern="0" dirty="0" smtClean="0">
                <a:solidFill>
                  <a:srgbClr val="FFFF00"/>
                </a:solidFill>
                <a:effectLst>
                  <a:outerShdw blurRad="38100" dist="38100" dir="2700000" algn="tl">
                    <a:srgbClr val="000000">
                      <a:alpha val="43137"/>
                    </a:srgbClr>
                  </a:outerShdw>
                </a:effectLst>
                <a:latin typeface="Myriad Pro Cond" pitchFamily="34" charset="0"/>
              </a:rPr>
              <a:t>ПРОБЛЕМЫ</a:t>
            </a:r>
            <a:endParaRPr lang="ru-RU" sz="4400" kern="0" dirty="0">
              <a:solidFill>
                <a:srgbClr val="FFFF00"/>
              </a:solidFill>
              <a:effectLst>
                <a:outerShdw blurRad="38100" dist="38100" dir="2700000" algn="tl">
                  <a:srgbClr val="000000">
                    <a:alpha val="43137"/>
                  </a:srgbClr>
                </a:outerShdw>
              </a:effectLst>
              <a:latin typeface="Myriad Pro Cond" pitchFamily="34" charset="0"/>
            </a:endParaRPr>
          </a:p>
        </p:txBody>
      </p:sp>
    </p:spTree>
    <p:extLst>
      <p:ext uri="{BB962C8B-B14F-4D97-AF65-F5344CB8AC3E}">
        <p14:creationId xmlns:p14="http://schemas.microsoft.com/office/powerpoint/2010/main" val="35846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47813" y="476250"/>
            <a:ext cx="7596187" cy="1295400"/>
          </a:xfrm>
        </p:spPr>
        <p:txBody>
          <a:bodyPr/>
          <a:lstStyle/>
          <a:p>
            <a:r>
              <a:rPr lang="ru-RU"/>
              <a:t>Кесарево сечение (анестезия)</a:t>
            </a:r>
            <a:endParaRPr lang="ru-RU">
              <a:solidFill>
                <a:schemeClr val="folHlink"/>
              </a:solidFill>
            </a:endParaRPr>
          </a:p>
        </p:txBody>
      </p:sp>
      <p:sp>
        <p:nvSpPr>
          <p:cNvPr id="66563" name="Rectangle 3"/>
          <p:cNvSpPr>
            <a:spLocks noGrp="1" noChangeArrowheads="1"/>
          </p:cNvSpPr>
          <p:nvPr>
            <p:ph type="body" idx="1"/>
          </p:nvPr>
        </p:nvSpPr>
        <p:spPr>
          <a:xfrm>
            <a:off x="1042988" y="1981200"/>
            <a:ext cx="7850187" cy="3463925"/>
          </a:xfrm>
        </p:spPr>
        <p:txBody>
          <a:bodyPr/>
          <a:lstStyle/>
          <a:p>
            <a:r>
              <a:rPr lang="ru-RU"/>
              <a:t>Региональная или общая анестезия при КС (16 исс 1586 женщ) </a:t>
            </a:r>
          </a:p>
          <a:p>
            <a:pPr lvl="2"/>
            <a:r>
              <a:rPr lang="ru-RU"/>
              <a:t>Имеющиеся данные не доказывают преимуществ региональной анестезии перед общей в отношении основных исходов для матери м плода. Целесообразны дальнейшие исследования с оценкой неонатальной заболеваемости и удовлетворенности женщин анестезией разных типов (С.320)</a:t>
            </a:r>
          </a:p>
          <a:p>
            <a:endParaRPr lang="ru-RU"/>
          </a:p>
        </p:txBody>
      </p:sp>
      <p:sp>
        <p:nvSpPr>
          <p:cNvPr id="66564" name="Rectangle 4"/>
          <p:cNvSpPr>
            <a:spLocks noChangeArrowheads="1"/>
          </p:cNvSpPr>
          <p:nvPr/>
        </p:nvSpPr>
        <p:spPr bwMode="auto">
          <a:xfrm>
            <a:off x="1331913" y="5805488"/>
            <a:ext cx="7451725" cy="915987"/>
          </a:xfrm>
          <a:prstGeom prst="rect">
            <a:avLst/>
          </a:prstGeom>
          <a:noFill/>
          <a:ln w="9525">
            <a:noFill/>
            <a:miter lim="800000"/>
            <a:headEnd/>
            <a:tailEnd/>
          </a:ln>
          <a:effectLst/>
        </p:spPr>
        <p:txBody>
          <a:bodyPr>
            <a:spAutoFit/>
          </a:bodyPr>
          <a:lstStyle/>
          <a:p>
            <a:r>
              <a:rPr lang="en-US" smtClean="0">
                <a:solidFill>
                  <a:srgbClr val="FFFFFF"/>
                </a:solidFill>
              </a:rPr>
              <a:t>A Cochrane Pocketbook</a:t>
            </a:r>
            <a:r>
              <a:rPr lang="ru-RU" smtClean="0">
                <a:solidFill>
                  <a:srgbClr val="FFFFFF"/>
                </a:solidFill>
              </a:rPr>
              <a:t>:</a:t>
            </a:r>
            <a:r>
              <a:rPr lang="en-US" smtClean="0">
                <a:solidFill>
                  <a:srgbClr val="FFFFFF"/>
                </a:solidFill>
              </a:rPr>
              <a:t> Pregnancy and Childbirth, Wiley, 2008. </a:t>
            </a:r>
          </a:p>
          <a:p>
            <a:r>
              <a:rPr lang="ru-RU" smtClean="0">
                <a:solidFill>
                  <a:srgbClr val="FFFFFF"/>
                </a:solidFill>
              </a:rPr>
              <a:t>Кокрановское руководство: Беременность и роды, </a:t>
            </a:r>
            <a:r>
              <a:rPr lang="en-US" smtClean="0">
                <a:solidFill>
                  <a:srgbClr val="FFFFFF"/>
                </a:solidFill>
              </a:rPr>
              <a:t>Wiley, 20</a:t>
            </a:r>
            <a:r>
              <a:rPr lang="ru-RU" smtClean="0">
                <a:solidFill>
                  <a:srgbClr val="FFFFFF"/>
                </a:solidFill>
              </a:rPr>
              <a:t>10 / Под общ. ред. Г.Т.Сухих</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813" y="476250"/>
            <a:ext cx="7596187" cy="1295400"/>
          </a:xfrm>
        </p:spPr>
        <p:txBody>
          <a:bodyPr/>
          <a:lstStyle/>
          <a:p>
            <a:r>
              <a:rPr lang="ru-RU"/>
              <a:t>Кесарево сечение (анестезия)</a:t>
            </a:r>
            <a:endParaRPr lang="ru-RU">
              <a:solidFill>
                <a:schemeClr val="folHlink"/>
              </a:solidFill>
            </a:endParaRPr>
          </a:p>
        </p:txBody>
      </p:sp>
      <p:sp>
        <p:nvSpPr>
          <p:cNvPr id="67587" name="Rectangle 3"/>
          <p:cNvSpPr>
            <a:spLocks noGrp="1" noChangeArrowheads="1"/>
          </p:cNvSpPr>
          <p:nvPr>
            <p:ph type="body" idx="1"/>
          </p:nvPr>
        </p:nvSpPr>
        <p:spPr>
          <a:xfrm>
            <a:off x="971550" y="1700213"/>
            <a:ext cx="7850188" cy="3752850"/>
          </a:xfrm>
        </p:spPr>
        <p:txBody>
          <a:bodyPr/>
          <a:lstStyle/>
          <a:p>
            <a:pPr>
              <a:lnSpc>
                <a:spcPct val="80000"/>
              </a:lnSpc>
            </a:pPr>
            <a:r>
              <a:rPr lang="ru-RU" sz="2400"/>
              <a:t>Дополнительная оксигенация при КС под региональной анестезией (С.321)</a:t>
            </a:r>
          </a:p>
          <a:p>
            <a:pPr>
              <a:lnSpc>
                <a:spcPct val="80000"/>
              </a:lnSpc>
            </a:pPr>
            <a:r>
              <a:rPr lang="ru-RU" sz="2400"/>
              <a:t>Спинальная или эпидуральная анестезия при КС (С.322) </a:t>
            </a:r>
          </a:p>
          <a:p>
            <a:pPr>
              <a:lnSpc>
                <a:spcPct val="80000"/>
              </a:lnSpc>
            </a:pPr>
            <a:r>
              <a:rPr lang="ru-RU" sz="2400"/>
              <a:t>Средства профилактики тошноты, рвоты и аспирационной пневмонии при КС (.С.323)</a:t>
            </a:r>
          </a:p>
          <a:p>
            <a:pPr>
              <a:lnSpc>
                <a:spcPct val="80000"/>
              </a:lnSpc>
            </a:pPr>
            <a:r>
              <a:rPr lang="ru-RU" sz="2400"/>
              <a:t>Методы профилактики артериальной гипотонии во время спинальной анестезии при КС (С.323)</a:t>
            </a:r>
          </a:p>
          <a:p>
            <a:pPr>
              <a:lnSpc>
                <a:spcPct val="80000"/>
              </a:lnSpc>
            </a:pPr>
            <a:r>
              <a:rPr lang="ru-RU" sz="2400"/>
              <a:t>Музыка во время операции КС, проводимого под региональной анестезией, чля улучшения исходов матери и плода (сС.325)</a:t>
            </a:r>
          </a:p>
        </p:txBody>
      </p:sp>
      <p:sp>
        <p:nvSpPr>
          <p:cNvPr id="67588" name="Rectangle 4"/>
          <p:cNvSpPr>
            <a:spLocks noChangeArrowheads="1"/>
          </p:cNvSpPr>
          <p:nvPr/>
        </p:nvSpPr>
        <p:spPr bwMode="auto">
          <a:xfrm>
            <a:off x="1331913" y="5805488"/>
            <a:ext cx="7451725" cy="915987"/>
          </a:xfrm>
          <a:prstGeom prst="rect">
            <a:avLst/>
          </a:prstGeom>
          <a:noFill/>
          <a:ln w="9525">
            <a:noFill/>
            <a:miter lim="800000"/>
            <a:headEnd/>
            <a:tailEnd/>
          </a:ln>
          <a:effectLst/>
        </p:spPr>
        <p:txBody>
          <a:bodyPr>
            <a:spAutoFit/>
          </a:bodyPr>
          <a:lstStyle/>
          <a:p>
            <a:r>
              <a:rPr lang="en-US" smtClean="0">
                <a:solidFill>
                  <a:srgbClr val="FFFFFF"/>
                </a:solidFill>
              </a:rPr>
              <a:t>A Cochrane Pocketbook</a:t>
            </a:r>
            <a:r>
              <a:rPr lang="ru-RU" smtClean="0">
                <a:solidFill>
                  <a:srgbClr val="FFFFFF"/>
                </a:solidFill>
              </a:rPr>
              <a:t>:</a:t>
            </a:r>
            <a:r>
              <a:rPr lang="en-US" smtClean="0">
                <a:solidFill>
                  <a:srgbClr val="FFFFFF"/>
                </a:solidFill>
              </a:rPr>
              <a:t> Pregnancy and Childbirth, Wiley, 2008. </a:t>
            </a:r>
          </a:p>
          <a:p>
            <a:r>
              <a:rPr lang="ru-RU" smtClean="0">
                <a:solidFill>
                  <a:srgbClr val="FFFFFF"/>
                </a:solidFill>
              </a:rPr>
              <a:t>Кокрановское руководство: Беременность и роды, </a:t>
            </a:r>
            <a:r>
              <a:rPr lang="en-US" smtClean="0">
                <a:solidFill>
                  <a:srgbClr val="FFFFFF"/>
                </a:solidFill>
              </a:rPr>
              <a:t>Wiley, 20</a:t>
            </a:r>
            <a:r>
              <a:rPr lang="ru-RU" smtClean="0">
                <a:solidFill>
                  <a:srgbClr val="FFFFFF"/>
                </a:solidFill>
              </a:rPr>
              <a:t>10 / Под общ. ред. Г.Т.Сухих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47813" y="476250"/>
            <a:ext cx="7596187" cy="1295400"/>
          </a:xfrm>
        </p:spPr>
        <p:txBody>
          <a:bodyPr/>
          <a:lstStyle/>
          <a:p>
            <a:r>
              <a:rPr lang="ru-RU" sz="3500"/>
              <a:t>Кесарево сечение (периоперативный мероприятия)</a:t>
            </a:r>
            <a:endParaRPr lang="ru-RU" sz="3500">
              <a:solidFill>
                <a:schemeClr val="folHlink"/>
              </a:solidFill>
            </a:endParaRPr>
          </a:p>
        </p:txBody>
      </p:sp>
      <p:sp>
        <p:nvSpPr>
          <p:cNvPr id="68611" name="Rectangle 3"/>
          <p:cNvSpPr>
            <a:spLocks noGrp="1" noChangeArrowheads="1"/>
          </p:cNvSpPr>
          <p:nvPr>
            <p:ph type="body" idx="1"/>
          </p:nvPr>
        </p:nvSpPr>
        <p:spPr>
          <a:xfrm>
            <a:off x="971550" y="1773238"/>
            <a:ext cx="7850188" cy="4032250"/>
          </a:xfrm>
        </p:spPr>
        <p:txBody>
          <a:bodyPr/>
          <a:lstStyle/>
          <a:p>
            <a:pPr>
              <a:lnSpc>
                <a:spcPct val="80000"/>
              </a:lnSpc>
              <a:buFont typeface="Wingdings" pitchFamily="2" charset="2"/>
              <a:buNone/>
            </a:pPr>
            <a:r>
              <a:rPr lang="ru-RU" sz="2000"/>
              <a:t>	У 15% плановых больных и у 30% больных в условиях «загрязненных» или «грязных» операций, развивается раневая инфекция</a:t>
            </a:r>
          </a:p>
          <a:p>
            <a:pPr>
              <a:lnSpc>
                <a:spcPct val="80000"/>
              </a:lnSpc>
            </a:pPr>
            <a:r>
              <a:rPr lang="ru-RU" sz="2000"/>
              <a:t>Обработка кожи антисептиками перед операцией для предотвращения инфицирования раны при КС (С.325)</a:t>
            </a:r>
          </a:p>
          <a:p>
            <a:pPr>
              <a:lnSpc>
                <a:spcPct val="80000"/>
              </a:lnSpc>
            </a:pPr>
            <a:r>
              <a:rPr lang="ru-RU" sz="2000"/>
              <a:t>Удаление волос до операции для предотвращения инфекции в операционной ране (С.325)</a:t>
            </a:r>
          </a:p>
          <a:p>
            <a:pPr>
              <a:lnSpc>
                <a:spcPct val="80000"/>
              </a:lnSpc>
            </a:pPr>
            <a:r>
              <a:rPr lang="ru-RU" sz="2000"/>
              <a:t>Ванная или душ с применением антисептиков для предотвращения инфекции операционного поля (с.326)</a:t>
            </a:r>
          </a:p>
          <a:p>
            <a:pPr>
              <a:lnSpc>
                <a:spcPct val="80000"/>
              </a:lnSpc>
            </a:pPr>
            <a:r>
              <a:rPr lang="ru-RU" sz="2000"/>
              <a:t>Профилактическое применение антибиотиков при КС (С.329)</a:t>
            </a:r>
          </a:p>
          <a:p>
            <a:pPr>
              <a:lnSpc>
                <a:spcPct val="80000"/>
              </a:lnSpc>
            </a:pPr>
            <a:r>
              <a:rPr lang="ru-RU" sz="2000"/>
              <a:t>Двойные перчатки для снижения частоты хирургической кросс-инфекции (С.330)</a:t>
            </a:r>
          </a:p>
          <a:p>
            <a:pPr>
              <a:lnSpc>
                <a:spcPct val="80000"/>
              </a:lnSpc>
            </a:pPr>
            <a:r>
              <a:rPr lang="ru-RU" sz="2000"/>
              <a:t>Одноразовые хирургические маски для предотвращения раневой инфекции в отделениях чистой хирургии (С.323)</a:t>
            </a:r>
          </a:p>
        </p:txBody>
      </p:sp>
      <p:sp>
        <p:nvSpPr>
          <p:cNvPr id="68612" name="Rectangle 4"/>
          <p:cNvSpPr>
            <a:spLocks noChangeArrowheads="1"/>
          </p:cNvSpPr>
          <p:nvPr/>
        </p:nvSpPr>
        <p:spPr bwMode="auto">
          <a:xfrm>
            <a:off x="1331913" y="5805488"/>
            <a:ext cx="7451725" cy="915987"/>
          </a:xfrm>
          <a:prstGeom prst="rect">
            <a:avLst/>
          </a:prstGeom>
          <a:noFill/>
          <a:ln w="9525">
            <a:noFill/>
            <a:miter lim="800000"/>
            <a:headEnd/>
            <a:tailEnd/>
          </a:ln>
          <a:effectLst/>
        </p:spPr>
        <p:txBody>
          <a:bodyPr>
            <a:spAutoFit/>
          </a:bodyPr>
          <a:lstStyle/>
          <a:p>
            <a:r>
              <a:rPr lang="en-US" smtClean="0">
                <a:solidFill>
                  <a:srgbClr val="FFFFFF"/>
                </a:solidFill>
              </a:rPr>
              <a:t>A Cochrane Pocketbook</a:t>
            </a:r>
            <a:r>
              <a:rPr lang="ru-RU" smtClean="0">
                <a:solidFill>
                  <a:srgbClr val="FFFFFF"/>
                </a:solidFill>
              </a:rPr>
              <a:t>:</a:t>
            </a:r>
            <a:r>
              <a:rPr lang="en-US" smtClean="0">
                <a:solidFill>
                  <a:srgbClr val="FFFFFF"/>
                </a:solidFill>
              </a:rPr>
              <a:t> Pregnancy and Childbirth, Wiley, 2008. </a:t>
            </a:r>
          </a:p>
          <a:p>
            <a:r>
              <a:rPr lang="ru-RU" smtClean="0">
                <a:solidFill>
                  <a:srgbClr val="FFFFFF"/>
                </a:solidFill>
              </a:rPr>
              <a:t>Кокрановское руководство: Беременность и роды, </a:t>
            </a:r>
            <a:r>
              <a:rPr lang="en-US" smtClean="0">
                <a:solidFill>
                  <a:srgbClr val="FFFFFF"/>
                </a:solidFill>
              </a:rPr>
              <a:t>Wiley, 20</a:t>
            </a:r>
            <a:r>
              <a:rPr lang="ru-RU" smtClean="0">
                <a:solidFill>
                  <a:srgbClr val="FFFFFF"/>
                </a:solidFill>
              </a:rPr>
              <a:t>10 / Под общ. ред. Г.Т.Сухих</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ru-RU" sz="1800" dirty="0" err="1" smtClean="0"/>
              <a:t>The</a:t>
            </a:r>
            <a:r>
              <a:rPr lang="ru-RU" sz="1800" dirty="0" smtClean="0"/>
              <a:t> </a:t>
            </a:r>
            <a:r>
              <a:rPr lang="ru-RU" sz="1800" dirty="0" err="1" smtClean="0"/>
              <a:t>first</a:t>
            </a:r>
            <a:r>
              <a:rPr lang="ru-RU" sz="1800" dirty="0" smtClean="0"/>
              <a:t> </a:t>
            </a:r>
            <a:r>
              <a:rPr lang="ru-RU" sz="1800" dirty="0" err="1" smtClean="0"/>
              <a:t>suture</a:t>
            </a:r>
            <a:r>
              <a:rPr lang="ru-RU" sz="1800" dirty="0" smtClean="0"/>
              <a:t> </a:t>
            </a:r>
            <a:r>
              <a:rPr lang="ru-RU" sz="1800" dirty="0" err="1" smtClean="0"/>
              <a:t>stitch</a:t>
            </a:r>
            <a:r>
              <a:rPr lang="ru-RU" sz="1800" dirty="0" smtClean="0"/>
              <a:t> </a:t>
            </a:r>
            <a:r>
              <a:rPr lang="ru-RU" sz="1800" dirty="0" err="1" smtClean="0"/>
              <a:t>is</a:t>
            </a:r>
            <a:r>
              <a:rPr lang="ru-RU" sz="1800" dirty="0" smtClean="0"/>
              <a:t> </a:t>
            </a:r>
            <a:r>
              <a:rPr lang="ru-RU" sz="1800" dirty="0" err="1" smtClean="0"/>
              <a:t>placed</a:t>
            </a:r>
            <a:r>
              <a:rPr lang="ru-RU" sz="1800" dirty="0" smtClean="0"/>
              <a:t> </a:t>
            </a:r>
            <a:r>
              <a:rPr lang="ru-RU" sz="1800" dirty="0" err="1" smtClean="0"/>
              <a:t>slightly</a:t>
            </a:r>
            <a:r>
              <a:rPr lang="ru-RU" sz="1800" dirty="0" smtClean="0"/>
              <a:t> </a:t>
            </a:r>
            <a:r>
              <a:rPr lang="ru-RU" sz="1800" dirty="0" err="1" smtClean="0"/>
              <a:t>medially</a:t>
            </a:r>
            <a:r>
              <a:rPr lang="ru-RU" sz="1800" dirty="0" smtClean="0"/>
              <a:t> </a:t>
            </a:r>
            <a:r>
              <a:rPr lang="ru-RU" sz="1800" dirty="0" err="1" smtClean="0"/>
              <a:t>from</a:t>
            </a:r>
            <a:r>
              <a:rPr lang="ru-RU" sz="1800" dirty="0" smtClean="0"/>
              <a:t> </a:t>
            </a:r>
            <a:r>
              <a:rPr lang="ru-RU" sz="1800" dirty="0" err="1" smtClean="0"/>
              <a:t>the</a:t>
            </a:r>
            <a:r>
              <a:rPr lang="ru-RU" sz="1800" dirty="0" smtClean="0"/>
              <a:t> </a:t>
            </a:r>
            <a:r>
              <a:rPr lang="ru-RU" sz="1800" dirty="0" err="1" smtClean="0"/>
              <a:t>anatomical</a:t>
            </a:r>
            <a:r>
              <a:rPr lang="ru-RU" sz="1800" dirty="0" smtClean="0"/>
              <a:t> </a:t>
            </a:r>
            <a:r>
              <a:rPr lang="ru-RU" sz="1800" dirty="0" err="1" smtClean="0"/>
              <a:t>corner</a:t>
            </a:r>
            <a:r>
              <a:rPr lang="ru-RU" sz="1800" dirty="0" smtClean="0"/>
              <a:t> </a:t>
            </a:r>
            <a:r>
              <a:rPr lang="ru-RU" sz="1800" dirty="0" err="1" smtClean="0"/>
              <a:t>of</a:t>
            </a:r>
            <a:r>
              <a:rPr lang="ru-RU" sz="1800" dirty="0" smtClean="0"/>
              <a:t> </a:t>
            </a:r>
            <a:r>
              <a:rPr lang="ru-RU" sz="1800" dirty="0" err="1" smtClean="0"/>
              <a:t>the</a:t>
            </a:r>
            <a:r>
              <a:rPr lang="ru-RU" sz="1800" dirty="0" smtClean="0"/>
              <a:t> </a:t>
            </a:r>
            <a:r>
              <a:rPr lang="ru-RU" sz="1800" dirty="0" err="1" smtClean="0"/>
              <a:t>wound</a:t>
            </a:r>
            <a:r>
              <a:rPr lang="ru-RU" sz="1800" dirty="0" smtClean="0"/>
              <a:t>. </a:t>
            </a:r>
            <a:br>
              <a:rPr lang="ru-RU" sz="1800" dirty="0" smtClean="0"/>
            </a:br>
            <a:r>
              <a:rPr lang="ru-RU" sz="1800" dirty="0" err="1" smtClean="0"/>
              <a:t>The</a:t>
            </a:r>
            <a:r>
              <a:rPr lang="ru-RU" sz="1800" dirty="0" smtClean="0"/>
              <a:t> </a:t>
            </a:r>
            <a:r>
              <a:rPr lang="ru-RU" sz="1800" dirty="0" err="1" smtClean="0"/>
              <a:t>same</a:t>
            </a:r>
            <a:r>
              <a:rPr lang="ru-RU" sz="1800" dirty="0" smtClean="0"/>
              <a:t> </a:t>
            </a:r>
            <a:r>
              <a:rPr lang="ru-RU" sz="1800" dirty="0" err="1" smtClean="0"/>
              <a:t>suture</a:t>
            </a:r>
            <a:r>
              <a:rPr lang="ru-RU" sz="1800" dirty="0" smtClean="0"/>
              <a:t> </a:t>
            </a:r>
            <a:r>
              <a:rPr lang="ru-RU" sz="1800" dirty="0" err="1" smtClean="0"/>
              <a:t>thread</a:t>
            </a:r>
            <a:r>
              <a:rPr lang="ru-RU" sz="1800" dirty="0" smtClean="0"/>
              <a:t> </a:t>
            </a:r>
            <a:r>
              <a:rPr lang="ru-RU" sz="1800" dirty="0" err="1" smtClean="0"/>
              <a:t>is</a:t>
            </a:r>
            <a:r>
              <a:rPr lang="ru-RU" sz="1800" dirty="0" smtClean="0"/>
              <a:t> </a:t>
            </a:r>
            <a:r>
              <a:rPr lang="ru-RU" sz="1800" dirty="0" err="1" smtClean="0"/>
              <a:t>used</a:t>
            </a:r>
            <a:r>
              <a:rPr lang="ru-RU" sz="1800" dirty="0" smtClean="0"/>
              <a:t> </a:t>
            </a:r>
            <a:r>
              <a:rPr lang="ru-RU" sz="1800" dirty="0" err="1" smtClean="0"/>
              <a:t>to</a:t>
            </a:r>
            <a:r>
              <a:rPr lang="ru-RU" sz="1800" dirty="0" smtClean="0"/>
              <a:t> </a:t>
            </a:r>
            <a:r>
              <a:rPr lang="ru-RU" sz="1800" dirty="0" err="1" smtClean="0"/>
              <a:t>make</a:t>
            </a:r>
            <a:r>
              <a:rPr lang="ru-RU" sz="1800" dirty="0" smtClean="0"/>
              <a:t> 2–4 </a:t>
            </a:r>
            <a:r>
              <a:rPr lang="ru-RU" sz="1800" dirty="0" err="1" smtClean="0"/>
              <a:t>more</a:t>
            </a:r>
            <a:r>
              <a:rPr lang="ru-RU" sz="1800" dirty="0" smtClean="0"/>
              <a:t> </a:t>
            </a:r>
            <a:r>
              <a:rPr lang="ru-RU" sz="1800" dirty="0" err="1" smtClean="0"/>
              <a:t>continuous</a:t>
            </a:r>
            <a:r>
              <a:rPr lang="ru-RU" sz="1800" dirty="0" smtClean="0"/>
              <a:t/>
            </a:r>
            <a:br>
              <a:rPr lang="ru-RU" sz="1800" dirty="0" smtClean="0"/>
            </a:br>
            <a:r>
              <a:rPr lang="ru-RU" sz="1800" dirty="0" err="1" smtClean="0"/>
              <a:t>sutures</a:t>
            </a:r>
            <a:r>
              <a:rPr lang="ru-RU" sz="1800" dirty="0" smtClean="0"/>
              <a:t> </a:t>
            </a:r>
            <a:r>
              <a:rPr lang="ru-RU" sz="1800" dirty="0" err="1" smtClean="0"/>
              <a:t>and</a:t>
            </a:r>
            <a:r>
              <a:rPr lang="ru-RU" sz="1800" dirty="0" smtClean="0"/>
              <a:t> </a:t>
            </a:r>
            <a:r>
              <a:rPr lang="ru-RU" sz="1800" dirty="0" err="1" smtClean="0"/>
              <a:t>the</a:t>
            </a:r>
            <a:r>
              <a:rPr lang="ru-RU" sz="1800" dirty="0" smtClean="0"/>
              <a:t> </a:t>
            </a:r>
            <a:r>
              <a:rPr lang="ru-RU" sz="1800" dirty="0" err="1" smtClean="0"/>
              <a:t>ends</a:t>
            </a:r>
            <a:r>
              <a:rPr lang="ru-RU" sz="1800" dirty="0" smtClean="0"/>
              <a:t> </a:t>
            </a:r>
            <a:r>
              <a:rPr lang="ru-RU" sz="1800" dirty="0" err="1" smtClean="0"/>
              <a:t>of</a:t>
            </a:r>
            <a:r>
              <a:rPr lang="ru-RU" sz="1800" dirty="0" smtClean="0"/>
              <a:t> </a:t>
            </a:r>
            <a:r>
              <a:rPr lang="ru-RU" sz="1800" dirty="0" err="1" smtClean="0"/>
              <a:t>the</a:t>
            </a:r>
            <a:r>
              <a:rPr lang="ru-RU" sz="1800" dirty="0" smtClean="0"/>
              <a:t> </a:t>
            </a:r>
            <a:r>
              <a:rPr lang="ru-RU" sz="1800" dirty="0" err="1" smtClean="0"/>
              <a:t>suture</a:t>
            </a:r>
            <a:r>
              <a:rPr lang="ru-RU" sz="1800" dirty="0" smtClean="0"/>
              <a:t> </a:t>
            </a:r>
            <a:r>
              <a:rPr lang="ru-RU" sz="1800" dirty="0" err="1" smtClean="0"/>
              <a:t>thread</a:t>
            </a:r>
            <a:r>
              <a:rPr lang="ru-RU" sz="1800" dirty="0" smtClean="0"/>
              <a:t> </a:t>
            </a:r>
            <a:r>
              <a:rPr lang="ru-RU" sz="1800" dirty="0" err="1" smtClean="0"/>
              <a:t>are</a:t>
            </a:r>
            <a:r>
              <a:rPr lang="ru-RU" sz="1800" dirty="0" smtClean="0"/>
              <a:t> </a:t>
            </a:r>
            <a:r>
              <a:rPr lang="ru-RU" sz="1800" dirty="0" err="1" smtClean="0"/>
              <a:t>knotted</a:t>
            </a:r>
            <a:endParaRPr lang="ru-RU" sz="1800" dirty="0" smtClean="0"/>
          </a:p>
        </p:txBody>
      </p:sp>
      <p:pic>
        <p:nvPicPr>
          <p:cNvPr id="19459" name="Picture 4"/>
          <p:cNvPicPr>
            <a:picLocks noGrp="1" noChangeAspect="1" noChangeArrowheads="1"/>
          </p:cNvPicPr>
          <p:nvPr>
            <p:ph idx="1"/>
          </p:nvPr>
        </p:nvPicPr>
        <p:blipFill>
          <a:blip r:embed="rId2" cstate="print"/>
          <a:srcRect/>
          <a:stretch>
            <a:fillRect/>
          </a:stretch>
        </p:blipFill>
        <p:spPr>
          <a:xfrm>
            <a:off x="971550" y="1997075"/>
            <a:ext cx="6840538" cy="44069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ru-RU" sz="2400" dirty="0" err="1" smtClean="0"/>
              <a:t>Analogously</a:t>
            </a:r>
            <a:r>
              <a:rPr lang="ru-RU" sz="2400" dirty="0" smtClean="0"/>
              <a:t> </a:t>
            </a:r>
            <a:r>
              <a:rPr lang="ru-RU" sz="2400" dirty="0" err="1" smtClean="0"/>
              <a:t>a</a:t>
            </a:r>
            <a:r>
              <a:rPr lang="ru-RU" sz="2400" dirty="0" smtClean="0"/>
              <a:t> </a:t>
            </a:r>
            <a:r>
              <a:rPr lang="ru-RU" sz="2400" dirty="0" err="1" smtClean="0"/>
              <a:t>second</a:t>
            </a:r>
            <a:r>
              <a:rPr lang="ru-RU" sz="2400" dirty="0" smtClean="0"/>
              <a:t> </a:t>
            </a:r>
            <a:r>
              <a:rPr lang="ru-RU" sz="2400" dirty="0" err="1" smtClean="0"/>
              <a:t>suture</a:t>
            </a:r>
            <a:r>
              <a:rPr lang="ru-RU" sz="2400" dirty="0" smtClean="0"/>
              <a:t> </a:t>
            </a:r>
            <a:r>
              <a:rPr lang="ru-RU" sz="2400" dirty="0" err="1" smtClean="0"/>
              <a:t>thread</a:t>
            </a:r>
            <a:r>
              <a:rPr lang="ru-RU" sz="2400" dirty="0" smtClean="0"/>
              <a:t> </a:t>
            </a:r>
            <a:r>
              <a:rPr lang="ru-RU" sz="2400" dirty="0" err="1" smtClean="0"/>
              <a:t>is</a:t>
            </a:r>
            <a:r>
              <a:rPr lang="ru-RU" sz="2400" dirty="0" smtClean="0"/>
              <a:t> </a:t>
            </a:r>
            <a:r>
              <a:rPr lang="ru-RU" sz="2400" dirty="0" err="1" smtClean="0"/>
              <a:t>used</a:t>
            </a:r>
            <a:r>
              <a:rPr lang="ru-RU" sz="2400" dirty="0" smtClean="0"/>
              <a:t> </a:t>
            </a:r>
            <a:r>
              <a:rPr lang="ru-RU" sz="2400" dirty="0" err="1" smtClean="0"/>
              <a:t>to</a:t>
            </a:r>
            <a:r>
              <a:rPr lang="ru-RU" sz="2400" dirty="0" smtClean="0"/>
              <a:t> </a:t>
            </a:r>
            <a:r>
              <a:rPr lang="ru-RU" sz="2400" dirty="0" err="1" smtClean="0"/>
              <a:t>close</a:t>
            </a:r>
            <a:r>
              <a:rPr lang="ru-RU" sz="2400" dirty="0" smtClean="0"/>
              <a:t> </a:t>
            </a:r>
            <a:r>
              <a:rPr lang="ru-RU" sz="2400" dirty="0" err="1" smtClean="0"/>
              <a:t>the</a:t>
            </a:r>
            <a:r>
              <a:rPr lang="ru-RU" sz="2400" dirty="0" smtClean="0"/>
              <a:t> </a:t>
            </a:r>
            <a:r>
              <a:rPr lang="ru-RU" sz="2400" dirty="0" err="1" smtClean="0"/>
              <a:t>uterine</a:t>
            </a:r>
            <a:r>
              <a:rPr lang="ru-RU" sz="2400" dirty="0" smtClean="0"/>
              <a:t> </a:t>
            </a:r>
            <a:r>
              <a:rPr lang="ru-RU" sz="2400" dirty="0" err="1" smtClean="0"/>
              <a:t>wall</a:t>
            </a:r>
            <a:r>
              <a:rPr lang="ru-RU" sz="2400" dirty="0" smtClean="0"/>
              <a:t> </a:t>
            </a:r>
            <a:r>
              <a:rPr lang="ru-RU" sz="2400" dirty="0" err="1" smtClean="0"/>
              <a:t>starting</a:t>
            </a:r>
            <a:r>
              <a:rPr lang="ru-RU" sz="2400" dirty="0" smtClean="0"/>
              <a:t> </a:t>
            </a:r>
            <a:r>
              <a:rPr lang="ru-RU" sz="2400" dirty="0" err="1" smtClean="0"/>
              <a:t>from</a:t>
            </a:r>
            <a:r>
              <a:rPr lang="ru-RU" sz="2400" dirty="0" smtClean="0"/>
              <a:t> </a:t>
            </a:r>
            <a:r>
              <a:rPr lang="ru-RU" sz="2400" dirty="0" err="1" smtClean="0"/>
              <a:t>the</a:t>
            </a:r>
            <a:r>
              <a:rPr lang="ru-RU" sz="2400" dirty="0" smtClean="0"/>
              <a:t> </a:t>
            </a:r>
            <a:r>
              <a:rPr lang="ru-RU" sz="2400" dirty="0" err="1" smtClean="0"/>
              <a:t>other</a:t>
            </a:r>
            <a:r>
              <a:rPr lang="ru-RU" sz="2400" dirty="0" smtClean="0"/>
              <a:t> </a:t>
            </a:r>
            <a:r>
              <a:rPr lang="ru-RU" sz="2400" dirty="0" err="1" smtClean="0"/>
              <a:t>side</a:t>
            </a:r>
            <a:endParaRPr lang="ru-RU" sz="2400" dirty="0" smtClean="0"/>
          </a:p>
        </p:txBody>
      </p:sp>
      <p:pic>
        <p:nvPicPr>
          <p:cNvPr id="20483" name="Picture 4"/>
          <p:cNvPicPr>
            <a:picLocks noGrp="1" noChangeAspect="1" noChangeArrowheads="1"/>
          </p:cNvPicPr>
          <p:nvPr>
            <p:ph idx="1"/>
          </p:nvPr>
        </p:nvPicPr>
        <p:blipFill>
          <a:blip r:embed="rId2" cstate="print"/>
          <a:srcRect/>
          <a:stretch>
            <a:fillRect/>
          </a:stretch>
        </p:blipFill>
        <p:spPr>
          <a:xfrm>
            <a:off x="971550" y="1736725"/>
            <a:ext cx="6696075" cy="4716463"/>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2483768" y="404813"/>
            <a:ext cx="6480720" cy="576262"/>
          </a:xfrm>
        </p:spPr>
        <p:txBody>
          <a:bodyPr/>
          <a:lstStyle/>
          <a:p>
            <a:pPr eaLnBrk="1" hangingPunct="1"/>
            <a:r>
              <a:rPr lang="ru-RU" sz="2800" dirty="0" err="1" smtClean="0"/>
              <a:t>Both</a:t>
            </a:r>
            <a:r>
              <a:rPr lang="ru-RU" sz="2800" dirty="0" smtClean="0"/>
              <a:t> </a:t>
            </a:r>
            <a:r>
              <a:rPr lang="ru-RU" sz="2800" dirty="0" err="1" smtClean="0"/>
              <a:t>sutures</a:t>
            </a:r>
            <a:r>
              <a:rPr lang="ru-RU" sz="2800" dirty="0" smtClean="0"/>
              <a:t> </a:t>
            </a:r>
            <a:r>
              <a:rPr lang="ru-RU" sz="2800" dirty="0" err="1" smtClean="0"/>
              <a:t>are</a:t>
            </a:r>
            <a:r>
              <a:rPr lang="ru-RU" sz="2800" dirty="0" smtClean="0"/>
              <a:t> </a:t>
            </a:r>
            <a:r>
              <a:rPr lang="ru-RU" sz="2800" dirty="0" err="1" smtClean="0"/>
              <a:t>knotted</a:t>
            </a:r>
            <a:r>
              <a:rPr lang="ru-RU" sz="2800" dirty="0" smtClean="0"/>
              <a:t> </a:t>
            </a:r>
            <a:r>
              <a:rPr lang="ru-RU" sz="2800" dirty="0" err="1" smtClean="0"/>
              <a:t>in</a:t>
            </a:r>
            <a:r>
              <a:rPr lang="ru-RU" sz="2800" dirty="0" smtClean="0"/>
              <a:t> </a:t>
            </a:r>
            <a:r>
              <a:rPr lang="ru-RU" sz="2800" dirty="0" err="1" smtClean="0"/>
              <a:t>the</a:t>
            </a:r>
            <a:r>
              <a:rPr lang="ru-RU" sz="2800" dirty="0" smtClean="0"/>
              <a:t> </a:t>
            </a:r>
            <a:r>
              <a:rPr lang="ru-RU" sz="2800" dirty="0" err="1" smtClean="0"/>
              <a:t>middle</a:t>
            </a:r>
            <a:endParaRPr lang="ru-RU" sz="2800" dirty="0" smtClean="0"/>
          </a:p>
        </p:txBody>
      </p:sp>
      <p:pic>
        <p:nvPicPr>
          <p:cNvPr id="21507" name="Picture 4"/>
          <p:cNvPicPr>
            <a:picLocks noGrp="1" noChangeAspect="1" noChangeArrowheads="1"/>
          </p:cNvPicPr>
          <p:nvPr>
            <p:ph idx="1"/>
          </p:nvPr>
        </p:nvPicPr>
        <p:blipFill>
          <a:blip r:embed="rId2" cstate="print"/>
          <a:srcRect/>
          <a:stretch>
            <a:fillRect/>
          </a:stretch>
        </p:blipFill>
        <p:spPr>
          <a:xfrm>
            <a:off x="1258888" y="1557338"/>
            <a:ext cx="6408737" cy="4929187"/>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1835695" y="404813"/>
            <a:ext cx="6620917" cy="1143000"/>
          </a:xfrm>
        </p:spPr>
        <p:txBody>
          <a:bodyPr/>
          <a:lstStyle/>
          <a:p>
            <a:pPr eaLnBrk="1" hangingPunct="1"/>
            <a:r>
              <a:rPr lang="en-US" sz="2800" dirty="0" err="1" smtClean="0"/>
              <a:t>S</a:t>
            </a:r>
            <a:r>
              <a:rPr lang="ru-RU" sz="2800" dirty="0" err="1" smtClean="0"/>
              <a:t>ubsequently</a:t>
            </a:r>
            <a:r>
              <a:rPr lang="ru-RU" sz="2800" dirty="0" smtClean="0"/>
              <a:t> </a:t>
            </a:r>
            <a:r>
              <a:rPr lang="ru-RU" sz="2800" dirty="0" err="1" smtClean="0"/>
              <a:t>the</a:t>
            </a:r>
            <a:r>
              <a:rPr lang="ru-RU" sz="2800" dirty="0" smtClean="0"/>
              <a:t> </a:t>
            </a:r>
            <a:r>
              <a:rPr lang="ru-RU" sz="2800" dirty="0" err="1" smtClean="0"/>
              <a:t>suture</a:t>
            </a:r>
            <a:r>
              <a:rPr lang="ru-RU" sz="2800" dirty="0" smtClean="0"/>
              <a:t> </a:t>
            </a:r>
            <a:r>
              <a:rPr lang="ru-RU" sz="2800" dirty="0" err="1" smtClean="0"/>
              <a:t>is</a:t>
            </a:r>
            <a:r>
              <a:rPr lang="ru-RU" sz="2800" dirty="0" smtClean="0"/>
              <a:t> </a:t>
            </a:r>
            <a:r>
              <a:rPr lang="ru-RU" sz="2800" dirty="0" err="1" smtClean="0"/>
              <a:t>buried</a:t>
            </a:r>
            <a:r>
              <a:rPr lang="ru-RU" sz="2800" dirty="0" smtClean="0"/>
              <a:t> </a:t>
            </a:r>
            <a:r>
              <a:rPr lang="ru-RU" sz="2800" dirty="0" err="1" smtClean="0"/>
              <a:t>by</a:t>
            </a:r>
            <a:r>
              <a:rPr lang="ru-RU" sz="2800" dirty="0" smtClean="0"/>
              <a:t> </a:t>
            </a:r>
            <a:r>
              <a:rPr lang="ru-RU" sz="2800" dirty="0" err="1" smtClean="0"/>
              <a:t>knotting</a:t>
            </a:r>
            <a:r>
              <a:rPr lang="ru-RU" sz="2800" dirty="0" smtClean="0"/>
              <a:t> </a:t>
            </a:r>
            <a:r>
              <a:rPr lang="ru-RU" sz="2800" dirty="0" err="1" smtClean="0"/>
              <a:t>the</a:t>
            </a:r>
            <a:r>
              <a:rPr lang="ru-RU" sz="2800" dirty="0" smtClean="0"/>
              <a:t> </a:t>
            </a:r>
            <a:r>
              <a:rPr lang="ru-RU" sz="2800" dirty="0" err="1" smtClean="0"/>
              <a:t>suture</a:t>
            </a:r>
            <a:r>
              <a:rPr lang="ru-RU" sz="2800" dirty="0" smtClean="0"/>
              <a:t> </a:t>
            </a:r>
            <a:r>
              <a:rPr lang="ru-RU" sz="2800" dirty="0" err="1" smtClean="0"/>
              <a:t>threads</a:t>
            </a:r>
            <a:endParaRPr lang="ru-RU" sz="2800" dirty="0" smtClean="0"/>
          </a:p>
        </p:txBody>
      </p:sp>
      <p:pic>
        <p:nvPicPr>
          <p:cNvPr id="22531" name="Picture 4"/>
          <p:cNvPicPr>
            <a:picLocks noGrp="1" noChangeAspect="1" noChangeArrowheads="1"/>
          </p:cNvPicPr>
          <p:nvPr>
            <p:ph idx="1"/>
          </p:nvPr>
        </p:nvPicPr>
        <p:blipFill>
          <a:blip r:embed="rId2" cstate="print"/>
          <a:srcRect/>
          <a:stretch>
            <a:fillRect/>
          </a:stretch>
        </p:blipFill>
        <p:spPr>
          <a:xfrm>
            <a:off x="1258888" y="1585913"/>
            <a:ext cx="6553200" cy="495935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1691680" y="548680"/>
            <a:ext cx="7200800" cy="1295400"/>
          </a:xfrm>
        </p:spPr>
        <p:txBody>
          <a:bodyPr/>
          <a:lstStyle/>
          <a:p>
            <a:pPr eaLnBrk="1" hangingPunct="1"/>
            <a:r>
              <a:rPr lang="ru-RU" sz="2400" dirty="0" err="1" smtClean="0"/>
              <a:t>The</a:t>
            </a:r>
            <a:r>
              <a:rPr lang="ru-RU" sz="2400" dirty="0" smtClean="0"/>
              <a:t> </a:t>
            </a:r>
            <a:r>
              <a:rPr lang="ru-RU" sz="2400" dirty="0" err="1" smtClean="0"/>
              <a:t>skin</a:t>
            </a:r>
            <a:r>
              <a:rPr lang="ru-RU" sz="2400" dirty="0" smtClean="0"/>
              <a:t> </a:t>
            </a:r>
            <a:r>
              <a:rPr lang="ru-RU" sz="2400" dirty="0" err="1" smtClean="0"/>
              <a:t>is</a:t>
            </a:r>
            <a:r>
              <a:rPr lang="ru-RU" sz="2400" dirty="0" smtClean="0"/>
              <a:t> </a:t>
            </a:r>
            <a:r>
              <a:rPr lang="ru-RU" sz="2400" dirty="0" err="1" smtClean="0"/>
              <a:t>closed</a:t>
            </a:r>
            <a:r>
              <a:rPr lang="ru-RU" sz="2400" dirty="0" smtClean="0"/>
              <a:t> </a:t>
            </a:r>
            <a:r>
              <a:rPr lang="ru-RU" sz="2400" dirty="0" err="1" smtClean="0"/>
              <a:t>using</a:t>
            </a:r>
            <a:r>
              <a:rPr lang="ru-RU" sz="2400" dirty="0" smtClean="0"/>
              <a:t> </a:t>
            </a:r>
            <a:r>
              <a:rPr lang="ru-RU" sz="2400" dirty="0" err="1" smtClean="0"/>
              <a:t>a</a:t>
            </a:r>
            <a:r>
              <a:rPr lang="ru-RU" sz="2400" dirty="0" smtClean="0"/>
              <a:t> </a:t>
            </a:r>
            <a:r>
              <a:rPr lang="ru-RU" sz="2400" dirty="0" err="1" smtClean="0"/>
              <a:t>continuous</a:t>
            </a:r>
            <a:r>
              <a:rPr lang="ru-RU" sz="2400" dirty="0" smtClean="0"/>
              <a:t> </a:t>
            </a:r>
            <a:r>
              <a:rPr lang="ru-RU" sz="2400" dirty="0" err="1" smtClean="0"/>
              <a:t>suture</a:t>
            </a:r>
            <a:r>
              <a:rPr lang="ru-RU" sz="2400" dirty="0" smtClean="0"/>
              <a:t> </a:t>
            </a:r>
            <a:r>
              <a:rPr lang="ru-RU" sz="2400" dirty="0" err="1" smtClean="0"/>
              <a:t>but</a:t>
            </a:r>
            <a:r>
              <a:rPr lang="ru-RU" sz="2400" dirty="0" smtClean="0"/>
              <a:t> </a:t>
            </a:r>
            <a:r>
              <a:rPr lang="ru-RU" sz="2400" dirty="0" err="1" smtClean="0"/>
              <a:t>both</a:t>
            </a:r>
            <a:r>
              <a:rPr lang="ru-RU" sz="2400" dirty="0" smtClean="0"/>
              <a:t> </a:t>
            </a:r>
            <a:r>
              <a:rPr lang="ru-RU" sz="2400" dirty="0" err="1" smtClean="0"/>
              <a:t>ends</a:t>
            </a:r>
            <a:r>
              <a:rPr lang="ru-RU" sz="2400" dirty="0" smtClean="0"/>
              <a:t> </a:t>
            </a:r>
            <a:r>
              <a:rPr lang="ru-RU" sz="2400" dirty="0" err="1" smtClean="0"/>
              <a:t>are</a:t>
            </a:r>
            <a:r>
              <a:rPr lang="ru-RU" sz="2400" dirty="0" smtClean="0"/>
              <a:t> </a:t>
            </a:r>
            <a:r>
              <a:rPr lang="ru-RU" sz="2400" dirty="0" err="1" smtClean="0"/>
              <a:t>left</a:t>
            </a:r>
            <a:r>
              <a:rPr lang="ru-RU" sz="2400" dirty="0" smtClean="0"/>
              <a:t> </a:t>
            </a:r>
            <a:r>
              <a:rPr lang="ru-RU" sz="2400" dirty="0" err="1" smtClean="0"/>
              <a:t>open</a:t>
            </a:r>
            <a:r>
              <a:rPr lang="ru-RU" sz="2400" dirty="0" smtClean="0"/>
              <a:t> </a:t>
            </a:r>
            <a:r>
              <a:rPr lang="ru-RU" sz="2400" dirty="0" err="1" smtClean="0"/>
              <a:t>for</a:t>
            </a:r>
            <a:r>
              <a:rPr lang="ru-RU" sz="2400" dirty="0" smtClean="0"/>
              <a:t> </a:t>
            </a:r>
            <a:r>
              <a:rPr lang="ru-RU" sz="2400" dirty="0" err="1" smtClean="0"/>
              <a:t>approx</a:t>
            </a:r>
            <a:r>
              <a:rPr lang="ru-RU" sz="2400" dirty="0" smtClean="0"/>
              <a:t>. 2 </a:t>
            </a:r>
            <a:r>
              <a:rPr lang="ru-RU" sz="2400" dirty="0" err="1" smtClean="0"/>
              <a:t>cm</a:t>
            </a:r>
            <a:endParaRPr lang="ru-RU" sz="2400" dirty="0" smtClean="0"/>
          </a:p>
        </p:txBody>
      </p:sp>
      <p:pic>
        <p:nvPicPr>
          <p:cNvPr id="23555" name="Picture 4"/>
          <p:cNvPicPr>
            <a:picLocks noGrp="1" noChangeAspect="1" noChangeArrowheads="1"/>
          </p:cNvPicPr>
          <p:nvPr>
            <p:ph idx="1"/>
          </p:nvPr>
        </p:nvPicPr>
        <p:blipFill>
          <a:blip r:embed="rId2" cstate="print"/>
          <a:srcRect/>
          <a:stretch>
            <a:fillRect/>
          </a:stretch>
        </p:blipFill>
        <p:spPr>
          <a:xfrm>
            <a:off x="323850" y="1628800"/>
            <a:ext cx="8497888" cy="4176688"/>
          </a:xfrm>
          <a:noFill/>
        </p:spPr>
      </p:pic>
      <p:sp>
        <p:nvSpPr>
          <p:cNvPr id="23556" name="Rectangle 7"/>
          <p:cNvSpPr>
            <a:spLocks noChangeArrowheads="1"/>
          </p:cNvSpPr>
          <p:nvPr/>
        </p:nvSpPr>
        <p:spPr bwMode="auto">
          <a:xfrm>
            <a:off x="4356100" y="5949950"/>
            <a:ext cx="4537075" cy="822325"/>
          </a:xfrm>
          <a:prstGeom prst="rect">
            <a:avLst/>
          </a:prstGeom>
          <a:noFill/>
          <a:ln w="9525">
            <a:noFill/>
            <a:miter lim="800000"/>
            <a:headEnd/>
            <a:tailEnd/>
          </a:ln>
        </p:spPr>
        <p:txBody>
          <a:bodyPr>
            <a:spAutoFit/>
          </a:bodyPr>
          <a:lstStyle/>
          <a:p>
            <a:r>
              <a:rPr lang="ru-RU">
                <a:solidFill>
                  <a:schemeClr val="tx2"/>
                </a:solidFill>
              </a:rPr>
              <a:t>Schematic representation of the skin incision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4" name="Rectangle 10"/>
          <p:cNvSpPr>
            <a:spLocks noGrp="1" noChangeArrowheads="1"/>
          </p:cNvSpPr>
          <p:nvPr>
            <p:ph type="ctrTitle"/>
          </p:nvPr>
        </p:nvSpPr>
        <p:spPr/>
        <p:txBody>
          <a:bodyPr anchor="t"/>
          <a:lstStyle/>
          <a:p>
            <a:r>
              <a:rPr lang="ru-RU" sz="2400"/>
              <a:t>«… мастерство акушера должно определятся не количеством выполненных им кесаревых сечений, а преимуществом тех, которые он не стал делать»</a:t>
            </a:r>
          </a:p>
        </p:txBody>
      </p:sp>
      <p:sp>
        <p:nvSpPr>
          <p:cNvPr id="251915" name="Rectangle 11"/>
          <p:cNvSpPr>
            <a:spLocks noGrp="1" noChangeArrowheads="1"/>
          </p:cNvSpPr>
          <p:nvPr>
            <p:ph type="subTitle" idx="1"/>
          </p:nvPr>
        </p:nvSpPr>
        <p:spPr>
          <a:xfrm>
            <a:off x="4284663" y="3933825"/>
            <a:ext cx="4032250" cy="1104900"/>
          </a:xfrm>
        </p:spPr>
        <p:txBody>
          <a:bodyPr/>
          <a:lstStyle/>
          <a:p>
            <a:r>
              <a:rPr lang="ru-RU" sz="2000"/>
              <a:t>Дж. Уайтридж Вильямс</a:t>
            </a:r>
          </a:p>
          <a:p>
            <a:r>
              <a:rPr lang="ru-RU" sz="2000"/>
              <a:t>1919 год</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859666"/>
            <a:ext cx="6984776"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4800" b="1" dirty="0">
                <a:ln w="11430"/>
                <a:solidFill>
                  <a:srgbClr val="FFFF00"/>
                </a:solidFill>
              </a:rPr>
              <a:t>Спасибо за внимание!</a:t>
            </a:r>
          </a:p>
        </p:txBody>
      </p:sp>
      <p:pic>
        <p:nvPicPr>
          <p:cNvPr id="59395" name="Picture 3" descr="Эмблема кафедры"/>
          <p:cNvPicPr>
            <a:picLocks noChangeAspect="1" noChangeArrowheads="1"/>
          </p:cNvPicPr>
          <p:nvPr/>
        </p:nvPicPr>
        <p:blipFill>
          <a:blip r:embed="rId3" cstate="print"/>
          <a:srcRect/>
          <a:stretch>
            <a:fillRect/>
          </a:stretch>
        </p:blipFill>
        <p:spPr bwMode="auto">
          <a:xfrm>
            <a:off x="4788024" y="3284984"/>
            <a:ext cx="3673475" cy="2957512"/>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39552" y="3284984"/>
            <a:ext cx="3384575" cy="30674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p:cNvSpPr>
          <p:nvPr/>
        </p:nvSpPr>
        <p:spPr bwMode="auto">
          <a:xfrm>
            <a:off x="1115616" y="2143397"/>
            <a:ext cx="7796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1">
                    <a:lumMod val="50000"/>
                  </a:schemeClr>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accent1">
                    <a:lumMod val="50000"/>
                  </a:schemeClr>
                </a:solidFill>
                <a:latin typeface="+mn-lt"/>
                <a:ea typeface="ＭＳ Ｐゴシック" charset="0"/>
                <a:cs typeface="+mn-cs"/>
              </a:defRPr>
            </a:lvl2pPr>
            <a:lvl3pPr marL="1143000" indent="-228600" algn="l" rtl="0" eaLnBrk="0" fontAlgn="base" hangingPunct="0">
              <a:spcBef>
                <a:spcPct val="20000"/>
              </a:spcBef>
              <a:spcAft>
                <a:spcPct val="0"/>
              </a:spcAft>
              <a:buChar char="•"/>
              <a:defRPr sz="2000">
                <a:solidFill>
                  <a:schemeClr val="accent1">
                    <a:lumMod val="50000"/>
                  </a:schemeClr>
                </a:solidFill>
                <a:latin typeface="+mn-lt"/>
                <a:ea typeface="ＭＳ Ｐゴシック" charset="0"/>
                <a:cs typeface="+mn-cs"/>
              </a:defRPr>
            </a:lvl3pPr>
            <a:lvl4pPr marL="1600200" indent="-228600" algn="l" rtl="0" eaLnBrk="0" fontAlgn="base" hangingPunct="0">
              <a:spcBef>
                <a:spcPct val="20000"/>
              </a:spcBef>
              <a:spcAft>
                <a:spcPct val="0"/>
              </a:spcAft>
              <a:buChar char="–"/>
              <a:defRPr>
                <a:solidFill>
                  <a:schemeClr val="accent1">
                    <a:lumMod val="50000"/>
                  </a:schemeClr>
                </a:solidFill>
                <a:latin typeface="+mn-lt"/>
                <a:ea typeface="ＭＳ Ｐゴシック" charset="0"/>
                <a:cs typeface="+mn-cs"/>
              </a:defRPr>
            </a:lvl4pPr>
            <a:lvl5pPr marL="2057400" indent="-228600" algn="l" rtl="0" eaLnBrk="0" fontAlgn="base" hangingPunct="0">
              <a:spcBef>
                <a:spcPct val="20000"/>
              </a:spcBef>
              <a:spcAft>
                <a:spcPct val="0"/>
              </a:spcAft>
              <a:buChar char="»"/>
              <a:defRPr sz="1600">
                <a:solidFill>
                  <a:schemeClr val="accent1">
                    <a:lumMod val="50000"/>
                  </a:schemeClr>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indent="0">
              <a:buFontTx/>
              <a:buNone/>
            </a:pPr>
            <a:endParaRPr lang="sv-SE" sz="2400" kern="0" dirty="0" smtClean="0">
              <a:ea typeface="ＭＳ Ｐゴシック"/>
              <a:cs typeface="ＭＳ Ｐゴシック"/>
            </a:endParaRPr>
          </a:p>
          <a:p>
            <a:pPr marL="0" indent="0">
              <a:buNone/>
            </a:pPr>
            <a:r>
              <a:rPr lang="ru-RU" sz="2400" kern="0" dirty="0">
                <a:solidFill>
                  <a:srgbClr val="FFFFFF"/>
                </a:solidFill>
                <a:ea typeface="ＭＳ Ｐゴシック"/>
                <a:cs typeface="ＭＳ Ｐゴシック"/>
              </a:rPr>
              <a:t>↑ КС ↓ опыта и навыков в интерпретации результатов </a:t>
            </a:r>
            <a:r>
              <a:rPr lang="ru-RU" sz="2400" kern="0" dirty="0" smtClean="0">
                <a:solidFill>
                  <a:srgbClr val="FFFFFF"/>
                </a:solidFill>
                <a:ea typeface="ＭＳ Ｐゴシック"/>
                <a:cs typeface="ＭＳ Ｐゴシック"/>
              </a:rPr>
              <a:t>мониторинга</a:t>
            </a:r>
            <a:r>
              <a:rPr lang="sv-SE" sz="2400" kern="0" dirty="0">
                <a:solidFill>
                  <a:srgbClr val="FFFFFF"/>
                </a:solidFill>
                <a:ea typeface="ＭＳ Ｐゴシック"/>
                <a:cs typeface="ＭＳ Ｐゴシック"/>
              </a:rPr>
              <a:t> </a:t>
            </a:r>
            <a:r>
              <a:rPr lang="sv-SE" sz="2400" kern="0" dirty="0" err="1">
                <a:solidFill>
                  <a:srgbClr val="FFFFFF"/>
                </a:solidFill>
                <a:ea typeface="ＭＳ Ｐゴシック"/>
                <a:cs typeface="ＭＳ Ｐゴシック"/>
              </a:rPr>
              <a:t>плода</a:t>
            </a:r>
            <a:r>
              <a:rPr lang="sv-SE" sz="2400" kern="0" dirty="0">
                <a:solidFill>
                  <a:srgbClr val="FFFFFF"/>
                </a:solidFill>
                <a:ea typeface="ＭＳ Ｐゴシック"/>
                <a:cs typeface="ＭＳ Ｐゴシック"/>
              </a:rPr>
              <a:t> </a:t>
            </a:r>
            <a:r>
              <a:rPr lang="sv-SE" sz="2400" kern="0" dirty="0" err="1">
                <a:solidFill>
                  <a:srgbClr val="FFFFFF"/>
                </a:solidFill>
                <a:ea typeface="ＭＳ Ｐゴシック"/>
                <a:cs typeface="ＭＳ Ｐゴシック"/>
              </a:rPr>
              <a:t>в</a:t>
            </a:r>
            <a:r>
              <a:rPr lang="sv-SE" sz="2400" kern="0" dirty="0">
                <a:solidFill>
                  <a:srgbClr val="FFFFFF"/>
                </a:solidFill>
                <a:ea typeface="ＭＳ Ｐゴシック"/>
                <a:cs typeface="ＭＳ Ｐゴシック"/>
              </a:rPr>
              <a:t> </a:t>
            </a:r>
            <a:r>
              <a:rPr lang="sv-SE" sz="2400" kern="0" dirty="0" err="1">
                <a:solidFill>
                  <a:srgbClr val="FFFFFF"/>
                </a:solidFill>
                <a:ea typeface="ＭＳ Ｐゴシック"/>
                <a:cs typeface="ＭＳ Ｐゴシック"/>
              </a:rPr>
              <a:t>родах</a:t>
            </a:r>
            <a:r>
              <a:rPr lang="sv-SE" sz="2400" kern="0" dirty="0">
                <a:solidFill>
                  <a:srgbClr val="FFFFFF"/>
                </a:solidFill>
                <a:ea typeface="ＭＳ Ｐゴシック"/>
                <a:cs typeface="ＭＳ Ｐゴシック"/>
              </a:rPr>
              <a:t> </a:t>
            </a:r>
            <a:endParaRPr lang="sv-SE" sz="2400" kern="0" dirty="0" smtClean="0">
              <a:solidFill>
                <a:srgbClr val="FFFFFF"/>
              </a:solidFill>
              <a:ea typeface="ＭＳ Ｐゴシック"/>
              <a:cs typeface="ＭＳ Ｐゴシック"/>
            </a:endParaRPr>
          </a:p>
          <a:p>
            <a:pPr marL="0" indent="0">
              <a:buNone/>
            </a:pPr>
            <a:endParaRPr lang="ru-RU" sz="2400" kern="0" dirty="0">
              <a:solidFill>
                <a:srgbClr val="FFFFFF"/>
              </a:solidFill>
              <a:ea typeface="ＭＳ Ｐゴシック"/>
              <a:cs typeface="ＭＳ Ｐゴシック"/>
            </a:endParaRPr>
          </a:p>
          <a:p>
            <a:pPr marL="0" indent="0">
              <a:buNone/>
            </a:pPr>
            <a:r>
              <a:rPr lang="ru-RU" sz="2400" kern="0" dirty="0" smtClean="0">
                <a:solidFill>
                  <a:srgbClr val="FFFFFF"/>
                </a:solidFill>
                <a:ea typeface="ＭＳ Ｐゴシック"/>
                <a:cs typeface="ＭＳ Ｐゴシック"/>
              </a:rPr>
              <a:t>Неуверенность в интерпретации результатов мониторинга приводит к необоснованному оперативному </a:t>
            </a:r>
            <a:r>
              <a:rPr lang="ru-RU" sz="2400" kern="0" dirty="0" err="1" smtClean="0">
                <a:solidFill>
                  <a:srgbClr val="FFFFFF"/>
                </a:solidFill>
                <a:ea typeface="ＭＳ Ｐゴシック"/>
                <a:cs typeface="ＭＳ Ｐゴシック"/>
              </a:rPr>
              <a:t>родоразрешению</a:t>
            </a:r>
            <a:r>
              <a:rPr lang="ru-RU" sz="2400" kern="0" dirty="0" smtClean="0">
                <a:solidFill>
                  <a:srgbClr val="FFFFFF"/>
                </a:solidFill>
                <a:ea typeface="ＭＳ Ｐゴシック"/>
                <a:cs typeface="ＭＳ Ｐゴシック"/>
              </a:rPr>
              <a:t> </a:t>
            </a:r>
          </a:p>
          <a:p>
            <a:pPr>
              <a:buFontTx/>
              <a:buNone/>
            </a:pPr>
            <a:endParaRPr lang="sv-SE" sz="2400" kern="0" dirty="0" smtClean="0">
              <a:ea typeface="ＭＳ Ｐゴシック"/>
              <a:cs typeface="ＭＳ Ｐゴシック"/>
            </a:endParaRPr>
          </a:p>
        </p:txBody>
      </p:sp>
      <p:sp>
        <p:nvSpPr>
          <p:cNvPr id="4" name="Заголовок 2"/>
          <p:cNvSpPr>
            <a:spLocks noGrp="1"/>
          </p:cNvSpPr>
          <p:nvPr>
            <p:ph type="title"/>
          </p:nvPr>
        </p:nvSpPr>
        <p:spPr>
          <a:xfrm>
            <a:off x="457200" y="273050"/>
            <a:ext cx="7561263" cy="923702"/>
          </a:xfrm>
        </p:spPr>
        <p:txBody>
          <a:bodyPr>
            <a:noAutofit/>
          </a:bodyPr>
          <a:lstStyle/>
          <a:p>
            <a:pPr fontAlgn="auto">
              <a:spcAft>
                <a:spcPts val="0"/>
              </a:spcAft>
              <a:defRPr/>
            </a:pPr>
            <a:r>
              <a:rPr lang="ru-RU" sz="4000" dirty="0">
                <a:solidFill>
                  <a:srgbClr val="FFFF00"/>
                </a:solidFill>
                <a:latin typeface="Myriad Pro Cond" pitchFamily="34" charset="0"/>
              </a:rPr>
              <a:t>ВАЖНОСТЬ ПРОБЛЕМЫ</a:t>
            </a:r>
          </a:p>
        </p:txBody>
      </p:sp>
      <p:sp>
        <p:nvSpPr>
          <p:cNvPr id="6" name="Rektangel 5"/>
          <p:cNvSpPr/>
          <p:nvPr/>
        </p:nvSpPr>
        <p:spPr>
          <a:xfrm>
            <a:off x="683568" y="1484784"/>
            <a:ext cx="7128792" cy="646331"/>
          </a:xfrm>
          <a:prstGeom prst="rect">
            <a:avLst/>
          </a:prstGeom>
        </p:spPr>
        <p:txBody>
          <a:bodyPr wrap="square">
            <a:spAutoFit/>
          </a:bodyPr>
          <a:lstStyle/>
          <a:p>
            <a:r>
              <a:rPr lang="ru-RU" sz="3600" dirty="0" smtClean="0">
                <a:solidFill>
                  <a:srgbClr val="FFFF00"/>
                </a:solidFill>
              </a:rPr>
              <a:t>Последствия</a:t>
            </a:r>
            <a:endParaRPr lang="az-Cyrl-AZ" sz="3600" dirty="0">
              <a:solidFill>
                <a:srgbClr val="FFFF00"/>
              </a:solidFill>
            </a:endParaRPr>
          </a:p>
        </p:txBody>
      </p:sp>
      <p:sp>
        <p:nvSpPr>
          <p:cNvPr id="2" name="Rectangle 1"/>
          <p:cNvSpPr/>
          <p:nvPr/>
        </p:nvSpPr>
        <p:spPr>
          <a:xfrm>
            <a:off x="1136953" y="5292496"/>
            <a:ext cx="3147015" cy="584776"/>
          </a:xfrm>
          <a:prstGeom prst="rect">
            <a:avLst/>
          </a:prstGeom>
        </p:spPr>
        <p:txBody>
          <a:bodyPr wrap="none">
            <a:spAutoFit/>
          </a:bodyPr>
          <a:lstStyle/>
          <a:p>
            <a:r>
              <a:rPr lang="ru-RU" sz="3200" dirty="0">
                <a:solidFill>
                  <a:srgbClr val="FF0000"/>
                </a:solidFill>
              </a:rPr>
              <a:t>Замкнутый круг</a:t>
            </a:r>
            <a:endParaRPr lang="az-Cyrl-AZ" sz="3200" dirty="0">
              <a:solidFill>
                <a:srgbClr val="FF0000"/>
              </a:solidFill>
            </a:endParaRPr>
          </a:p>
        </p:txBody>
      </p:sp>
    </p:spTree>
    <p:extLst>
      <p:ext uri="{BB962C8B-B14F-4D97-AF65-F5344CB8AC3E}">
        <p14:creationId xmlns:p14="http://schemas.microsoft.com/office/powerpoint/2010/main" val="105565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ru-RU" dirty="0"/>
              <a:t>Кесарево </a:t>
            </a:r>
            <a:r>
              <a:rPr lang="ru-RU" dirty="0" smtClean="0"/>
              <a:t>сечение в России </a:t>
            </a:r>
            <a:endParaRPr lang="ru-RU" dirty="0"/>
          </a:p>
        </p:txBody>
      </p:sp>
      <p:sp>
        <p:nvSpPr>
          <p:cNvPr id="41987" name="Rectangle 3"/>
          <p:cNvSpPr>
            <a:spLocks noGrp="1" noChangeArrowheads="1"/>
          </p:cNvSpPr>
          <p:nvPr>
            <p:ph type="body" idx="1"/>
          </p:nvPr>
        </p:nvSpPr>
        <p:spPr>
          <a:xfrm>
            <a:off x="457200" y="1341438"/>
            <a:ext cx="8229600" cy="4754562"/>
          </a:xfrm>
        </p:spPr>
        <p:txBody>
          <a:bodyPr/>
          <a:lstStyle/>
          <a:p>
            <a:r>
              <a:rPr lang="ru-RU" dirty="0"/>
              <a:t>Частота КС в России (%)  </a:t>
            </a:r>
          </a:p>
          <a:p>
            <a:pPr lvl="3"/>
            <a:r>
              <a:rPr lang="ru-RU" dirty="0"/>
              <a:t>2005 – 17,9</a:t>
            </a:r>
          </a:p>
          <a:p>
            <a:pPr lvl="3"/>
            <a:r>
              <a:rPr lang="ru-RU" dirty="0"/>
              <a:t>2004 – 16,7</a:t>
            </a:r>
          </a:p>
          <a:p>
            <a:pPr lvl="3"/>
            <a:r>
              <a:rPr lang="ru-RU" dirty="0"/>
              <a:t>2003 – 15,9 	</a:t>
            </a:r>
            <a:r>
              <a:rPr lang="ru-RU" sz="2400" dirty="0" smtClean="0"/>
              <a:t>Увеличивается на </a:t>
            </a:r>
            <a:r>
              <a:rPr lang="ru-RU" sz="2400" dirty="0"/>
              <a:t>1% в год</a:t>
            </a:r>
          </a:p>
          <a:p>
            <a:pPr lvl="3"/>
            <a:r>
              <a:rPr lang="ru-RU" dirty="0"/>
              <a:t>2002 – 15,5</a:t>
            </a:r>
          </a:p>
          <a:p>
            <a:pPr lvl="3"/>
            <a:r>
              <a:rPr lang="ru-RU" dirty="0"/>
              <a:t>2001 – 14,8</a:t>
            </a:r>
          </a:p>
          <a:p>
            <a:pPr lvl="3"/>
            <a:r>
              <a:rPr lang="ru-RU" dirty="0"/>
              <a:t>2000 - 14,3</a:t>
            </a:r>
          </a:p>
          <a:p>
            <a:pPr lvl="2"/>
            <a:r>
              <a:rPr lang="ru-RU" dirty="0"/>
              <a:t>США (2004) – 29,1%</a:t>
            </a:r>
          </a:p>
          <a:p>
            <a:pPr lvl="2"/>
            <a:r>
              <a:rPr lang="ru-RU" dirty="0"/>
              <a:t>Канада (2003) – 24,0%</a:t>
            </a:r>
          </a:p>
          <a:p>
            <a:pPr lvl="2"/>
            <a:r>
              <a:rPr lang="ru-RU" dirty="0"/>
              <a:t>Италия (2004) – 32,0%</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ru-RU" dirty="0">
                <a:solidFill>
                  <a:srgbClr val="FFFF00"/>
                </a:solidFill>
              </a:rPr>
              <a:t>КС в Бразилии в 2003 году</a:t>
            </a:r>
          </a:p>
        </p:txBody>
      </p:sp>
      <p:sp>
        <p:nvSpPr>
          <p:cNvPr id="48131" name="Rectangle 3"/>
          <p:cNvSpPr>
            <a:spLocks noGrp="1" noChangeArrowheads="1"/>
          </p:cNvSpPr>
          <p:nvPr>
            <p:ph type="body" idx="1"/>
          </p:nvPr>
        </p:nvSpPr>
        <p:spPr/>
        <p:txBody>
          <a:bodyPr/>
          <a:lstStyle/>
          <a:p>
            <a:r>
              <a:rPr lang="ru-RU"/>
              <a:t>Более 50%</a:t>
            </a:r>
          </a:p>
          <a:p>
            <a:pPr lvl="1"/>
            <a:r>
              <a:rPr lang="ru-RU"/>
              <a:t>30% в государственных клиниках</a:t>
            </a:r>
          </a:p>
          <a:p>
            <a:pPr lvl="1"/>
            <a:r>
              <a:rPr lang="ru-RU"/>
              <a:t>70% в частных больницах</a:t>
            </a:r>
          </a:p>
          <a:p>
            <a:endParaRPr lang="ru-RU"/>
          </a:p>
        </p:txBody>
      </p:sp>
      <p:sp>
        <p:nvSpPr>
          <p:cNvPr id="48132" name="Rectangle 4"/>
          <p:cNvSpPr>
            <a:spLocks noChangeArrowheads="1"/>
          </p:cNvSpPr>
          <p:nvPr/>
        </p:nvSpPr>
        <p:spPr bwMode="auto">
          <a:xfrm>
            <a:off x="3492500" y="6165850"/>
            <a:ext cx="5292725" cy="336550"/>
          </a:xfrm>
          <a:prstGeom prst="rect">
            <a:avLst/>
          </a:prstGeom>
          <a:noFill/>
          <a:ln w="9525">
            <a:noFill/>
            <a:miter lim="800000"/>
            <a:headEnd/>
            <a:tailEnd/>
          </a:ln>
          <a:effectLst/>
        </p:spPr>
        <p:txBody>
          <a:bodyPr anchor="ctr">
            <a:spAutoFit/>
          </a:bodyPr>
          <a:lstStyle/>
          <a:p>
            <a:r>
              <a:rPr lang="en-US" sz="1600" dirty="0" smtClean="0">
                <a:solidFill>
                  <a:srgbClr val="FFFFFF"/>
                </a:solidFill>
              </a:rPr>
              <a:t>The LANCET. </a:t>
            </a:r>
            <a:r>
              <a:rPr lang="en-US" sz="1600" dirty="0" err="1" smtClean="0">
                <a:solidFill>
                  <a:srgbClr val="FFFFFF"/>
                </a:solidFill>
              </a:rPr>
              <a:t>Vol</a:t>
            </a:r>
            <a:r>
              <a:rPr lang="en-US" sz="1600" dirty="0" smtClean="0">
                <a:solidFill>
                  <a:srgbClr val="FFFFFF"/>
                </a:solidFill>
              </a:rPr>
              <a:t> 362. 2003. P. 628-629.</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ru-RU" dirty="0">
                <a:solidFill>
                  <a:srgbClr val="FFFF00"/>
                </a:solidFill>
              </a:rPr>
              <a:t>Показания к операции КС</a:t>
            </a:r>
          </a:p>
        </p:txBody>
      </p:sp>
      <p:sp>
        <p:nvSpPr>
          <p:cNvPr id="49155" name="Rectangle 3"/>
          <p:cNvSpPr>
            <a:spLocks noGrp="1" noChangeArrowheads="1"/>
          </p:cNvSpPr>
          <p:nvPr>
            <p:ph type="body" idx="1"/>
          </p:nvPr>
        </p:nvSpPr>
        <p:spPr/>
        <p:txBody>
          <a:bodyPr/>
          <a:lstStyle/>
          <a:p>
            <a:pPr>
              <a:buFontTx/>
              <a:buNone/>
            </a:pPr>
            <a:r>
              <a:rPr lang="ru-RU"/>
              <a:t>Жизненные со стороны матери</a:t>
            </a:r>
          </a:p>
          <a:p>
            <a:pPr>
              <a:buFontTx/>
              <a:buNone/>
            </a:pPr>
            <a:r>
              <a:rPr lang="ru-RU"/>
              <a:t>Улучшающие исход для плода</a:t>
            </a:r>
          </a:p>
          <a:p>
            <a:pPr>
              <a:buFontTx/>
              <a:buNone/>
            </a:pPr>
            <a:r>
              <a:rPr lang="ru-RU"/>
              <a:t>С перинатальной направленностью</a:t>
            </a:r>
          </a:p>
          <a:p>
            <a:pPr>
              <a:buFontTx/>
              <a:buNone/>
            </a:pPr>
            <a:r>
              <a:rPr lang="ru-RU"/>
              <a:t>По желанию женщины</a:t>
            </a:r>
          </a:p>
          <a:p>
            <a:pPr>
              <a:buFontTx/>
              <a:buNone/>
            </a:pPr>
            <a:endParaRPr lang="ru-RU"/>
          </a:p>
          <a:p>
            <a:pPr>
              <a:buFontTx/>
              <a:buNone/>
            </a:pP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Показания для КС</a:t>
            </a:r>
            <a:endParaRPr lang="ru-RU" dirty="0">
              <a:solidFill>
                <a:srgbClr val="FFFF00"/>
              </a:solidFill>
            </a:endParaRPr>
          </a:p>
        </p:txBody>
      </p:sp>
      <p:sp>
        <p:nvSpPr>
          <p:cNvPr id="3" name="Содержимое 2"/>
          <p:cNvSpPr>
            <a:spLocks noGrp="1"/>
          </p:cNvSpPr>
          <p:nvPr>
            <p:ph idx="1"/>
          </p:nvPr>
        </p:nvSpPr>
        <p:spPr/>
        <p:txBody>
          <a:bodyPr/>
          <a:lstStyle/>
          <a:p>
            <a:pPr lvl="1"/>
            <a:r>
              <a:rPr lang="ru-RU" dirty="0" smtClean="0"/>
              <a:t>повторное КС </a:t>
            </a:r>
          </a:p>
          <a:p>
            <a:pPr lvl="1"/>
            <a:r>
              <a:rPr lang="ru-RU" dirty="0" smtClean="0"/>
              <a:t>гипоксия плода</a:t>
            </a:r>
          </a:p>
          <a:p>
            <a:pPr lvl="1"/>
            <a:r>
              <a:rPr lang="ru-RU" dirty="0" smtClean="0"/>
              <a:t>"отсутствие динамики" родов (КУТ, </a:t>
            </a:r>
            <a:r>
              <a:rPr lang="ru-RU" dirty="0" err="1" smtClean="0"/>
              <a:t>дискоординация</a:t>
            </a:r>
            <a:r>
              <a:rPr lang="ru-RU" dirty="0" smtClean="0"/>
              <a:t> родовой деятельности)</a:t>
            </a:r>
          </a:p>
          <a:p>
            <a:pPr lvl="1"/>
            <a:r>
              <a:rPr lang="ru-RU" dirty="0" smtClean="0"/>
              <a:t>тазовое </a:t>
            </a:r>
            <a:r>
              <a:rPr lang="ru-RU" dirty="0" err="1" smtClean="0"/>
              <a:t>предлежание</a:t>
            </a:r>
            <a:endParaRPr lang="ru-RU" dirty="0" smtClean="0"/>
          </a:p>
          <a:p>
            <a:endParaRPr lang="ru-RU" dirty="0"/>
          </a:p>
        </p:txBody>
      </p:sp>
      <p:sp>
        <p:nvSpPr>
          <p:cNvPr id="4" name="Rectangle 4"/>
          <p:cNvSpPr>
            <a:spLocks noChangeArrowheads="1"/>
          </p:cNvSpPr>
          <p:nvPr/>
        </p:nvSpPr>
        <p:spPr bwMode="auto">
          <a:xfrm>
            <a:off x="5220072" y="6021288"/>
            <a:ext cx="3923928" cy="584775"/>
          </a:xfrm>
          <a:prstGeom prst="rect">
            <a:avLst/>
          </a:prstGeom>
          <a:noFill/>
          <a:ln w="9525">
            <a:noFill/>
            <a:miter lim="800000"/>
            <a:headEnd/>
            <a:tailEnd/>
          </a:ln>
          <a:effectLst/>
        </p:spPr>
        <p:txBody>
          <a:bodyPr wrap="square" anchor="ctr">
            <a:spAutoFit/>
          </a:bodyPr>
          <a:lstStyle/>
          <a:p>
            <a:r>
              <a:rPr lang="en-US" sz="1600" dirty="0" smtClean="0">
                <a:solidFill>
                  <a:srgbClr val="FFFFFF"/>
                </a:solidFill>
              </a:rPr>
              <a:t>Oxford  Handbook of Obstetrics and Gynecology. Second  edition. 2012.</a:t>
            </a:r>
            <a:endParaRPr lang="de-DE" sz="1600" dirty="0" smtClean="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066800" y="304800"/>
            <a:ext cx="7543800" cy="892175"/>
          </a:xfrm>
        </p:spPr>
        <p:txBody>
          <a:bodyPr anchor="t"/>
          <a:lstStyle/>
          <a:p>
            <a:pPr algn="ctr"/>
            <a:r>
              <a:rPr lang="ru-RU" sz="3200" dirty="0">
                <a:solidFill>
                  <a:srgbClr val="FFFF00"/>
                </a:solidFill>
              </a:rPr>
              <a:t>Показания к КС в развитых странах</a:t>
            </a:r>
            <a:br>
              <a:rPr lang="ru-RU" sz="3200" dirty="0">
                <a:solidFill>
                  <a:srgbClr val="FFFF00"/>
                </a:solidFill>
              </a:rPr>
            </a:br>
            <a:r>
              <a:rPr lang="ru-RU" sz="3200" dirty="0" smtClean="0">
                <a:solidFill>
                  <a:srgbClr val="FFFF00"/>
                </a:solidFill>
              </a:rPr>
              <a:t>(начало </a:t>
            </a:r>
            <a:r>
              <a:rPr lang="en-US" sz="3200" dirty="0">
                <a:solidFill>
                  <a:srgbClr val="FFFF00"/>
                </a:solidFill>
              </a:rPr>
              <a:t>XXI</a:t>
            </a:r>
            <a:r>
              <a:rPr lang="ru-RU" sz="3200" dirty="0">
                <a:solidFill>
                  <a:srgbClr val="FFFF00"/>
                </a:solidFill>
              </a:rPr>
              <a:t> </a:t>
            </a:r>
            <a:r>
              <a:rPr lang="ru-RU" sz="3200" dirty="0" smtClean="0">
                <a:solidFill>
                  <a:srgbClr val="FFFF00"/>
                </a:solidFill>
              </a:rPr>
              <a:t>века)</a:t>
            </a:r>
            <a:endParaRPr lang="ru-RU" sz="3200" dirty="0">
              <a:solidFill>
                <a:srgbClr val="FFFF00"/>
              </a:solidFill>
            </a:endParaRPr>
          </a:p>
        </p:txBody>
      </p:sp>
      <p:sp>
        <p:nvSpPr>
          <p:cNvPr id="248835" name="Rectangle 3"/>
          <p:cNvSpPr>
            <a:spLocks noGrp="1" noChangeArrowheads="1"/>
          </p:cNvSpPr>
          <p:nvPr>
            <p:ph type="body" idx="1"/>
          </p:nvPr>
        </p:nvSpPr>
        <p:spPr>
          <a:xfrm>
            <a:off x="1116013" y="1341438"/>
            <a:ext cx="7543800" cy="4114800"/>
          </a:xfrm>
        </p:spPr>
        <p:txBody>
          <a:bodyPr/>
          <a:lstStyle/>
          <a:p>
            <a:pPr algn="ctr">
              <a:buFont typeface="Wingdings" pitchFamily="2" charset="2"/>
              <a:buNone/>
            </a:pPr>
            <a:endParaRPr lang="ru-RU" sz="2400" dirty="0"/>
          </a:p>
          <a:p>
            <a:pPr algn="ctr">
              <a:buFont typeface="Wingdings" pitchFamily="2" charset="2"/>
              <a:buNone/>
            </a:pPr>
            <a:r>
              <a:rPr lang="ru-RU" sz="2800" dirty="0"/>
              <a:t>Более </a:t>
            </a:r>
            <a:r>
              <a:rPr lang="ru-RU" sz="2800" u="sng" dirty="0"/>
              <a:t>85%</a:t>
            </a:r>
            <a:r>
              <a:rPr lang="ru-RU" sz="2800" dirty="0"/>
              <a:t> выполняются по следующим показаниям:</a:t>
            </a:r>
          </a:p>
          <a:p>
            <a:pPr lvl="1"/>
            <a:r>
              <a:rPr lang="ru-RU" sz="2000" dirty="0" smtClean="0"/>
              <a:t>Рубец </a:t>
            </a:r>
            <a:r>
              <a:rPr lang="ru-RU" sz="2000" dirty="0"/>
              <a:t>на матке после операции КС (50-95%)</a:t>
            </a:r>
          </a:p>
          <a:p>
            <a:pPr lvl="1"/>
            <a:r>
              <a:rPr lang="ru-RU" sz="2000" dirty="0"/>
              <a:t>Тазовое </a:t>
            </a:r>
            <a:r>
              <a:rPr lang="ru-RU" sz="2000" dirty="0" err="1"/>
              <a:t>предлежание</a:t>
            </a:r>
            <a:r>
              <a:rPr lang="ru-RU" sz="2000" dirty="0"/>
              <a:t> (60-83%)</a:t>
            </a:r>
          </a:p>
          <a:p>
            <a:pPr lvl="1"/>
            <a:r>
              <a:rPr lang="ru-RU" sz="2000" dirty="0"/>
              <a:t>Аномалии родовой деятельности (22-60%)</a:t>
            </a:r>
          </a:p>
          <a:p>
            <a:pPr lvl="1"/>
            <a:r>
              <a:rPr lang="ru-RU" sz="2000" dirty="0"/>
              <a:t>Гипоксия плода (15-42%)</a:t>
            </a:r>
          </a:p>
          <a:p>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Каскад">
  <a:themeElements>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Каскад">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скад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Каскад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Каскад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Каскад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Каскад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Каскад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Каскад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Каскад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Каскад">
  <a:themeElements>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Каскад">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скад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Каскад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Каскад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Каскад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Каскад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Каскад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Каскад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Каскад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545</TotalTime>
  <Words>1596</Words>
  <Application>Microsoft Office PowerPoint</Application>
  <PresentationFormat>Экран (4:3)</PresentationFormat>
  <Paragraphs>264</Paragraphs>
  <Slides>39</Slides>
  <Notes>3</Notes>
  <HiddenSlides>0</HiddenSlides>
  <MMClips>0</MMClips>
  <ScaleCrop>false</ScaleCrop>
  <HeadingPairs>
    <vt:vector size="4" baseType="variant">
      <vt:variant>
        <vt:lpstr>Тема</vt:lpstr>
      </vt:variant>
      <vt:variant>
        <vt:i4>4</vt:i4>
      </vt:variant>
      <vt:variant>
        <vt:lpstr>Заголовки слайдов</vt:lpstr>
      </vt:variant>
      <vt:variant>
        <vt:i4>39</vt:i4>
      </vt:variant>
    </vt:vector>
  </HeadingPairs>
  <TitlesOfParts>
    <vt:vector size="43" baseType="lpstr">
      <vt:lpstr>Оформление по умолчанию</vt:lpstr>
      <vt:lpstr>Каскад</vt:lpstr>
      <vt:lpstr>2_Оформление по умолчанию</vt:lpstr>
      <vt:lpstr>1_Каскад</vt:lpstr>
      <vt:lpstr>Современные  акушерские аспекты кесарева сечения</vt:lpstr>
      <vt:lpstr>Кесарево сечение (история)</vt:lpstr>
      <vt:lpstr>Презентация PowerPoint</vt:lpstr>
      <vt:lpstr>ВАЖНОСТЬ ПРОБЛЕМЫ</vt:lpstr>
      <vt:lpstr>Кесарево сечение в России </vt:lpstr>
      <vt:lpstr>КС в Бразилии в 2003 году</vt:lpstr>
      <vt:lpstr>Показания к операции КС</vt:lpstr>
      <vt:lpstr>Показания для КС</vt:lpstr>
      <vt:lpstr>Показания к КС в развитых странах (начало XXI века)</vt:lpstr>
      <vt:lpstr>Кесарево сечение</vt:lpstr>
      <vt:lpstr>Кесарево сечение (методики)</vt:lpstr>
      <vt:lpstr>Лапаротомия по Joel-Cohen</vt:lpstr>
      <vt:lpstr>The skin incision is done along the skin folds</vt:lpstr>
      <vt:lpstr>Операция Misgav-Ladach</vt:lpstr>
      <vt:lpstr>Кесарево сечение</vt:lpstr>
      <vt:lpstr>Типы КС</vt:lpstr>
      <vt:lpstr>Типы КС</vt:lpstr>
      <vt:lpstr>Факторы риска при КС</vt:lpstr>
      <vt:lpstr>Осложнения КС</vt:lpstr>
      <vt:lpstr>Послеоперационные осложнения КС</vt:lpstr>
      <vt:lpstr>Отдаленные осложнения КС в последующих беременностях</vt:lpstr>
      <vt:lpstr>Особенности вагинальных родов после КС</vt:lpstr>
      <vt:lpstr>Презентация PowerPoint</vt:lpstr>
      <vt:lpstr>Презентация PowerPoint</vt:lpstr>
      <vt:lpstr>РУБЕЦ НА МАТКЕ</vt:lpstr>
      <vt:lpstr>Показания к оперативному родоразрешению у женщин с рубцом на матке после КС</vt:lpstr>
      <vt:lpstr>КС в анамнезе</vt:lpstr>
      <vt:lpstr>Рубец на матке</vt:lpstr>
      <vt:lpstr>КС в анамнезе</vt:lpstr>
      <vt:lpstr>Кесарево сечение (анестезия)</vt:lpstr>
      <vt:lpstr>Кесарево сечение (анестезия)</vt:lpstr>
      <vt:lpstr>Кесарево сечение (периоперативный мероприятия)</vt:lpstr>
      <vt:lpstr>The first suture stitch is placed slightly medially from the anatomical corner of the wound.  The same suture thread is used to make 2–4 more continuous sutures and the ends of the suture thread are knotted</vt:lpstr>
      <vt:lpstr>Analogously a second suture thread is used to close the uterine wall starting from the other side</vt:lpstr>
      <vt:lpstr>Both sutures are knotted in the middle</vt:lpstr>
      <vt:lpstr>Subsequently the suture is buried by knotting the suture threads</vt:lpstr>
      <vt:lpstr>The skin is closed using a continuous suture but both ends are left open for approx. 2 cm</vt:lpstr>
      <vt:lpstr>«… мастерство акушера должно определятся не количеством выполненных им кесаревых сечений, а преимуществом тех, которые он не стал делать»</vt:lpstr>
      <vt:lpstr>Презентация PowerPoint</vt:lpstr>
    </vt:vector>
  </TitlesOfParts>
  <Company>NSMU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Физиологическая беременность и нормальные роды</dc:title>
  <dc:creator>Anton</dc:creator>
  <cp:lastModifiedBy>User</cp:lastModifiedBy>
  <cp:revision>234</cp:revision>
  <dcterms:created xsi:type="dcterms:W3CDTF">2003-11-17T12:50:38Z</dcterms:created>
  <dcterms:modified xsi:type="dcterms:W3CDTF">2015-06-04T06:08:29Z</dcterms:modified>
</cp:coreProperties>
</file>