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71" r:id="rId6"/>
    <p:sldId id="274" r:id="rId7"/>
    <p:sldId id="263" r:id="rId8"/>
    <p:sldId id="278" r:id="rId9"/>
    <p:sldId id="275" r:id="rId10"/>
    <p:sldId id="272" r:id="rId11"/>
    <p:sldId id="266" r:id="rId12"/>
    <p:sldId id="276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3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9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41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0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87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1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7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8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0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4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6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DC38-CC2B-4E77-8DBD-1F218A75B68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04AA17-4685-44AA-8A1E-680B37300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khalinka.ru/uploads/1188476670_beremen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566" y="2589905"/>
            <a:ext cx="6600451" cy="22627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Проблемы замершей беременности и мертвого плода в акушерстве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0618" y="4777380"/>
            <a:ext cx="6252249" cy="11262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Г.В. Чижова</a:t>
            </a:r>
            <a:r>
              <a:rPr lang="ru-RU" dirty="0" smtClean="0">
                <a:solidFill>
                  <a:schemeClr val="tx1"/>
                </a:solidFill>
              </a:rPr>
              <a:t>, ректор ИПКСЗ, д.м.н. профессор, </a:t>
            </a:r>
            <a:r>
              <a:rPr lang="ru-RU" dirty="0" err="1" smtClean="0">
                <a:solidFill>
                  <a:schemeClr val="tx1"/>
                </a:solidFill>
              </a:rPr>
              <a:t>зав.кафедрой</a:t>
            </a:r>
            <a:r>
              <a:rPr lang="ru-RU" dirty="0" smtClean="0">
                <a:solidFill>
                  <a:schemeClr val="tx1"/>
                </a:solidFill>
              </a:rPr>
              <a:t> акушерства и гинекологии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Н.В.Новикова</a:t>
            </a:r>
            <a:r>
              <a:rPr lang="ru-RU" dirty="0" smtClean="0">
                <a:solidFill>
                  <a:schemeClr val="tx1"/>
                </a:solidFill>
              </a:rPr>
              <a:t>, к.м.н., доцент, декан </a:t>
            </a:r>
            <a:r>
              <a:rPr lang="ru-RU" dirty="0">
                <a:solidFill>
                  <a:schemeClr val="tx1"/>
                </a:solidFill>
              </a:rPr>
              <a:t>ФПК и ППСМР и Ф, </a:t>
            </a:r>
            <a:r>
              <a:rPr lang="ru-RU" dirty="0" smtClean="0">
                <a:solidFill>
                  <a:schemeClr val="tx1"/>
                </a:solidFill>
              </a:rPr>
              <a:t>доцент кафедры акушерство и гинекология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2558" y="403066"/>
            <a:ext cx="6600451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КГБОУ ДПО «Институт повышения квалификации специалистов здравоохранения» министерства здравоохранения Хабаровского края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6" descr="Кольп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354" y="0"/>
            <a:ext cx="2004646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а 71 из 137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90523"/>
            <a:ext cx="221369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65" y="0"/>
            <a:ext cx="6589199" cy="6227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9816" y="1302327"/>
            <a:ext cx="6466875" cy="4608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Тактика ведения: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Основной </a:t>
            </a:r>
            <a:r>
              <a:rPr lang="ru-RU" sz="2400" dirty="0">
                <a:solidFill>
                  <a:schemeClr val="tx1"/>
                </a:solidFill>
              </a:rPr>
              <a:t>принцип: максимально быстрое опорожнение полости матки</a:t>
            </a:r>
            <a:r>
              <a:rPr lang="ru-RU" sz="2400" dirty="0"/>
              <a:t>.</a:t>
            </a:r>
          </a:p>
          <a:p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Проблемы</a:t>
            </a:r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b="1" u="sng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вопросы </a:t>
            </a:r>
            <a:r>
              <a:rPr lang="ru-RU" sz="2400" dirty="0" smtClean="0">
                <a:solidFill>
                  <a:schemeClr val="tx1"/>
                </a:solidFill>
              </a:rPr>
              <a:t>подготовки (обследование, время, качество), </a:t>
            </a:r>
            <a:r>
              <a:rPr lang="ru-RU" sz="2400" dirty="0">
                <a:solidFill>
                  <a:schemeClr val="tx1"/>
                </a:solidFill>
              </a:rPr>
              <a:t>выбор метода удаления плодного </a:t>
            </a:r>
            <a:r>
              <a:rPr lang="ru-RU" sz="2400" dirty="0" smtClean="0">
                <a:solidFill>
                  <a:schemeClr val="tx1"/>
                </a:solidFill>
              </a:rPr>
              <a:t>яйца (зависит от срока беременности)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Вопросы профилактики осложнений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dc1b27f4837cd3c9ee69e014e0638e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" y="4413235"/>
            <a:ext cx="1956689" cy="244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_1d843_31c3f24f_X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891" y="285493"/>
            <a:ext cx="2225655" cy="14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7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927" y="1052944"/>
            <a:ext cx="6589199" cy="8520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Методы удаления плодного яйца на ранних сроках (до 13 недель)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141" y="2133600"/>
            <a:ext cx="6591985" cy="1293091"/>
          </a:xfrm>
        </p:spPr>
        <p:txBody>
          <a:bodyPr/>
          <a:lstStyle/>
          <a:p>
            <a:r>
              <a:rPr lang="ru-RU" b="1" dirty="0" smtClean="0"/>
              <a:t>Расширение шейки матки и ВА</a:t>
            </a:r>
          </a:p>
          <a:p>
            <a:r>
              <a:rPr lang="ru-RU" b="1" dirty="0" smtClean="0"/>
              <a:t>Выскабливание </a:t>
            </a:r>
            <a:r>
              <a:rPr lang="ru-RU" b="1" dirty="0"/>
              <a:t>полости матки</a:t>
            </a:r>
          </a:p>
          <a:p>
            <a:r>
              <a:rPr lang="ru-RU" b="1" dirty="0" smtClean="0"/>
              <a:t>Медикаментозный аборт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2583" y="84110"/>
            <a:ext cx="6589199" cy="622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8551" y="3523669"/>
            <a:ext cx="6589199" cy="852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Методы в сроках 14-22 недели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5765" y="4110182"/>
            <a:ext cx="7760380" cy="244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Подготовка </a:t>
            </a:r>
            <a:r>
              <a:rPr lang="ru-RU" b="1" dirty="0">
                <a:solidFill>
                  <a:schemeClr val="tx1"/>
                </a:solidFill>
              </a:rPr>
              <a:t>шейки матки </a:t>
            </a:r>
            <a:r>
              <a:rPr lang="ru-RU" b="1" dirty="0" smtClean="0">
                <a:solidFill>
                  <a:schemeClr val="tx1"/>
                </a:solidFill>
              </a:rPr>
              <a:t>с помощью </a:t>
            </a:r>
            <a:r>
              <a:rPr lang="ru-RU" b="1" dirty="0" err="1" smtClean="0">
                <a:solidFill>
                  <a:schemeClr val="tx1"/>
                </a:solidFill>
              </a:rPr>
              <a:t>антипрогестеронов</a:t>
            </a:r>
            <a:r>
              <a:rPr lang="ru-RU" b="1" dirty="0" smtClean="0">
                <a:solidFill>
                  <a:schemeClr val="tx1"/>
                </a:solidFill>
              </a:rPr>
              <a:t> и  </a:t>
            </a:r>
            <a:r>
              <a:rPr lang="ru-RU" b="1" dirty="0">
                <a:solidFill>
                  <a:schemeClr val="tx1"/>
                </a:solidFill>
              </a:rPr>
              <a:t>последующей индукцией простагландинами, </a:t>
            </a:r>
            <a:r>
              <a:rPr lang="ru-RU" b="1" dirty="0" err="1">
                <a:solidFill>
                  <a:schemeClr val="tx1"/>
                </a:solidFill>
              </a:rPr>
              <a:t>утеротониками</a:t>
            </a:r>
            <a:r>
              <a:rPr lang="ru-RU" b="1" dirty="0">
                <a:solidFill>
                  <a:schemeClr val="tx1"/>
                </a:solidFill>
              </a:rPr>
              <a:t> (гель, ламинарии, свечи)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Применение </a:t>
            </a:r>
            <a:r>
              <a:rPr lang="ru-RU" b="1" dirty="0" err="1" smtClean="0">
                <a:solidFill>
                  <a:schemeClr val="tx1"/>
                </a:solidFill>
              </a:rPr>
              <a:t>мифепристона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его </a:t>
            </a:r>
            <a:r>
              <a:rPr lang="ru-RU" b="1" dirty="0" smtClean="0">
                <a:solidFill>
                  <a:schemeClr val="tx1"/>
                </a:solidFill>
              </a:rPr>
              <a:t>аналогов</a:t>
            </a:r>
          </a:p>
          <a:p>
            <a:r>
              <a:rPr lang="ru-RU" b="1" dirty="0">
                <a:solidFill>
                  <a:schemeClr val="tx1"/>
                </a:solidFill>
              </a:rPr>
              <a:t>Стимуляция родовой деятельности на фоне  подготовки шейки </a:t>
            </a:r>
            <a:r>
              <a:rPr lang="ru-RU" b="1" dirty="0" smtClean="0">
                <a:solidFill>
                  <a:schemeClr val="tx1"/>
                </a:solidFill>
              </a:rPr>
              <a:t>матки (</a:t>
            </a:r>
            <a:r>
              <a:rPr lang="ru-RU" b="1" dirty="0">
                <a:solidFill>
                  <a:schemeClr val="tx1"/>
                </a:solidFill>
              </a:rPr>
              <a:t>гель, </a:t>
            </a:r>
            <a:r>
              <a:rPr lang="ru-RU" b="1" dirty="0" smtClean="0">
                <a:solidFill>
                  <a:schemeClr val="tx1"/>
                </a:solidFill>
              </a:rPr>
              <a:t>ламинарии)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Операции и пособия, включая малое кесарево сечение и </a:t>
            </a:r>
            <a:r>
              <a:rPr lang="ru-RU" b="1" dirty="0" smtClean="0">
                <a:solidFill>
                  <a:schemeClr val="tx1"/>
                </a:solidFill>
              </a:rPr>
              <a:t>др.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6" descr="63bdae17226e03c7351e09fb503710d9-ce9b801c73e08a4ecd86cda41db273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253" y="34563"/>
            <a:ext cx="2219747" cy="21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7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753414"/>
            <a:ext cx="6589199" cy="76134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Применение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мизопростола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при замершей беременности и внутриутробной гибели плода </a:t>
            </a:r>
            <a:b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8" y="1542478"/>
            <a:ext cx="5948218" cy="4091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 I триместре: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800 </a:t>
            </a:r>
            <a:r>
              <a:rPr lang="ru-RU" sz="1400" b="1" dirty="0">
                <a:solidFill>
                  <a:schemeClr val="tx1"/>
                </a:solidFill>
              </a:rPr>
              <a:t>мкг </a:t>
            </a:r>
            <a:r>
              <a:rPr lang="ru-RU" sz="1400" b="1" dirty="0" err="1">
                <a:solidFill>
                  <a:schemeClr val="tx1"/>
                </a:solidFill>
              </a:rPr>
              <a:t>мизопростола</a:t>
            </a:r>
            <a:r>
              <a:rPr lang="ru-RU" sz="1400" b="1" dirty="0">
                <a:solidFill>
                  <a:schemeClr val="tx1"/>
                </a:solidFill>
              </a:rPr>
              <a:t> вагинально и далее в той же дозе каждые 3 часа до 2 доз или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600 </a:t>
            </a:r>
            <a:r>
              <a:rPr lang="ru-RU" sz="1400" b="1" dirty="0">
                <a:solidFill>
                  <a:schemeClr val="tx1"/>
                </a:solidFill>
              </a:rPr>
              <a:t>мкг внутрь и далее в той дозе каждые 3 часа до 2 доз. Наблюдение осуществляется в течение 1-2 недель (при </a:t>
            </a:r>
            <a:r>
              <a:rPr lang="ru-RU" sz="1400" b="1" dirty="0" smtClean="0">
                <a:solidFill>
                  <a:schemeClr val="tx1"/>
                </a:solidFill>
              </a:rPr>
              <a:t>отсутствии </a:t>
            </a:r>
            <a:r>
              <a:rPr lang="ru-RU" sz="1400" b="1" dirty="0">
                <a:solidFill>
                  <a:schemeClr val="tx1"/>
                </a:solidFill>
              </a:rPr>
              <a:t>выраженного кровотечения или признаков инфекции).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Во II триместре: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13-17 </a:t>
            </a:r>
            <a:r>
              <a:rPr lang="ru-RU" sz="1400" b="1" dirty="0">
                <a:solidFill>
                  <a:schemeClr val="tx1"/>
                </a:solidFill>
              </a:rPr>
              <a:t>недель - 200 мкг </a:t>
            </a:r>
            <a:r>
              <a:rPr lang="ru-RU" sz="1400" b="1" dirty="0" err="1">
                <a:solidFill>
                  <a:schemeClr val="tx1"/>
                </a:solidFill>
              </a:rPr>
              <a:t>мизопростола</a:t>
            </a:r>
            <a:r>
              <a:rPr lang="ru-RU" sz="1400" b="1" dirty="0">
                <a:solidFill>
                  <a:schemeClr val="tx1"/>
                </a:solidFill>
              </a:rPr>
              <a:t> вагинально и далее </a:t>
            </a:r>
            <a:r>
              <a:rPr lang="ru-RU" sz="1400" b="1" dirty="0" smtClean="0">
                <a:solidFill>
                  <a:schemeClr val="tx1"/>
                </a:solidFill>
              </a:rPr>
              <a:t>каждые 6 </a:t>
            </a:r>
            <a:r>
              <a:rPr lang="ru-RU" sz="1400" b="1" dirty="0">
                <a:solidFill>
                  <a:schemeClr val="tx1"/>
                </a:solidFill>
              </a:rPr>
              <a:t>часов до 4 доз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18-26 </a:t>
            </a:r>
            <a:r>
              <a:rPr lang="ru-RU" sz="1400" b="1" dirty="0">
                <a:solidFill>
                  <a:schemeClr val="tx1"/>
                </a:solidFill>
              </a:rPr>
              <a:t>недель - 100 мкг </a:t>
            </a:r>
            <a:r>
              <a:rPr lang="ru-RU" sz="1400" b="1" dirty="0" err="1">
                <a:solidFill>
                  <a:schemeClr val="tx1"/>
                </a:solidFill>
              </a:rPr>
              <a:t>мизопростола</a:t>
            </a:r>
            <a:r>
              <a:rPr lang="ru-RU" sz="1400" b="1" dirty="0">
                <a:solidFill>
                  <a:schemeClr val="tx1"/>
                </a:solidFill>
              </a:rPr>
              <a:t> вагинально и далее </a:t>
            </a:r>
            <a:r>
              <a:rPr lang="ru-RU" sz="1400" b="1" dirty="0" smtClean="0">
                <a:solidFill>
                  <a:schemeClr val="tx1"/>
                </a:solidFill>
              </a:rPr>
              <a:t>каждые </a:t>
            </a:r>
            <a:r>
              <a:rPr lang="ru-RU" sz="1400" b="1" dirty="0">
                <a:solidFill>
                  <a:schemeClr val="tx1"/>
                </a:solidFill>
              </a:rPr>
              <a:t>6 часов до 4 доз.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tx1"/>
                </a:solidFill>
              </a:rPr>
              <a:t>Дозы следует уменьшить при наличии кесарева сечения в анамнезе.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III триместре: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25 </a:t>
            </a:r>
            <a:r>
              <a:rPr lang="ru-RU" sz="1400" b="1" dirty="0">
                <a:solidFill>
                  <a:schemeClr val="tx1"/>
                </a:solidFill>
              </a:rPr>
              <a:t>мкг вагинально и далее в той же дозе каждые 6 часов или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25 </a:t>
            </a:r>
            <a:r>
              <a:rPr lang="ru-RU" sz="1400" b="1" dirty="0">
                <a:solidFill>
                  <a:schemeClr val="tx1"/>
                </a:solidFill>
              </a:rPr>
              <a:t>мкг внутрь каждые 2 часа (без указания кратности приме-нения).</a:t>
            </a:r>
          </a:p>
          <a:p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2583" y="84110"/>
            <a:ext cx="6589199" cy="622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321"/>
            <a:ext cx="2493818" cy="16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016000"/>
            <a:ext cx="6589199" cy="889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Основные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риски и их профилактика: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Травматические повреждения (перфорация)</a:t>
            </a:r>
          </a:p>
          <a:p>
            <a:r>
              <a:rPr lang="ru-RU" b="1" dirty="0" smtClean="0"/>
              <a:t>Кровотечение( гипотоническое, </a:t>
            </a:r>
            <a:r>
              <a:rPr lang="ru-RU" b="1" dirty="0" err="1" smtClean="0"/>
              <a:t>коагулатопатическое</a:t>
            </a:r>
            <a:r>
              <a:rPr lang="ru-RU" b="1" dirty="0" smtClean="0"/>
              <a:t>, комбинированная кровопотеря)</a:t>
            </a:r>
          </a:p>
          <a:p>
            <a:r>
              <a:rPr lang="ru-RU" b="1" dirty="0" smtClean="0"/>
              <a:t>Тромбоэмболические, ДВС-синдром</a:t>
            </a:r>
          </a:p>
          <a:p>
            <a:r>
              <a:rPr lang="ru-RU" b="1" dirty="0"/>
              <a:t>Гнойно-септические осложнения (</a:t>
            </a:r>
            <a:r>
              <a:rPr lang="ru-RU" b="1" dirty="0" smtClean="0"/>
              <a:t>ССВО</a:t>
            </a:r>
            <a:r>
              <a:rPr lang="ru-RU" b="1" dirty="0"/>
              <a:t>, сепсис, септический шок)</a:t>
            </a:r>
          </a:p>
          <a:p>
            <a:r>
              <a:rPr lang="ru-RU" b="1" dirty="0" smtClean="0"/>
              <a:t>СПН (ОПН, ОППН, ОДН и др.)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2583" y="84110"/>
            <a:ext cx="6589199" cy="622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pic>
        <p:nvPicPr>
          <p:cNvPr id="5" name="Picture 6" descr="voskl_zna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837" y="-619979"/>
            <a:ext cx="607649" cy="26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http://stihiolubvi.ru/data/upimages/kaplya-kro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27" y="4290646"/>
            <a:ext cx="2034507" cy="25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3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246908"/>
            <a:ext cx="6589199" cy="6580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Принципы профилактики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2133599"/>
            <a:ext cx="6591985" cy="434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Адекватное обеспечение операции: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Оптимальные методы обезболивания</a:t>
            </a:r>
          </a:p>
          <a:p>
            <a:pPr>
              <a:spcBef>
                <a:spcPts val="600"/>
              </a:spcBef>
            </a:pPr>
            <a:r>
              <a:rPr lang="ru-RU" b="1" dirty="0" err="1" smtClean="0"/>
              <a:t>Интр</a:t>
            </a:r>
            <a:r>
              <a:rPr lang="ru-RU" b="1" dirty="0" err="1"/>
              <a:t>а</a:t>
            </a:r>
            <a:r>
              <a:rPr lang="ru-RU" b="1" dirty="0" err="1" smtClean="0"/>
              <a:t>перационная</a:t>
            </a:r>
            <a:r>
              <a:rPr lang="ru-RU" b="1" dirty="0" smtClean="0"/>
              <a:t> </a:t>
            </a:r>
            <a:r>
              <a:rPr lang="ru-RU" b="1" dirty="0" smtClean="0"/>
              <a:t>антибиотикопрофилактика и превентивная антибиотикотерапия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Сокращающие матку средства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Применение НМГ (время, длительность, контроль эффективности и безопасности)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Вопросы профилактического введения СЗП (</a:t>
            </a:r>
            <a:r>
              <a:rPr lang="ru-RU" b="1" dirty="0" err="1" smtClean="0"/>
              <a:t>дискутабельные</a:t>
            </a:r>
            <a:r>
              <a:rPr lang="ru-RU" b="1" dirty="0" smtClean="0"/>
              <a:t>!)</a:t>
            </a:r>
          </a:p>
          <a:p>
            <a:pPr>
              <a:spcBef>
                <a:spcPts val="600"/>
              </a:spcBef>
            </a:pPr>
            <a:r>
              <a:rPr lang="ru-RU" b="1" dirty="0" err="1" smtClean="0"/>
              <a:t>Инфузионно-трансфузионная</a:t>
            </a:r>
            <a:r>
              <a:rPr lang="ru-RU" b="1" dirty="0" smtClean="0"/>
              <a:t> терапия под контролем диуреза и гемодинамических показателей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Реабилитация в послеоперационном периоде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2583" y="84110"/>
            <a:ext cx="6589199" cy="622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3" y="2286000"/>
            <a:ext cx="6542214" cy="371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5039" r="3108" b="4875"/>
          <a:stretch/>
        </p:blipFill>
        <p:spPr bwMode="auto">
          <a:xfrm>
            <a:off x="1573405" y="1706592"/>
            <a:ext cx="6428332" cy="48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2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65" y="97638"/>
            <a:ext cx="6589199" cy="6043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1921164"/>
            <a:ext cx="7232073" cy="464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Терминология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Неразвивающаяся беременность (НБ)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Несостоявшийся аборт (</a:t>
            </a:r>
            <a:r>
              <a:rPr lang="en-US" sz="2000" b="1" dirty="0" smtClean="0">
                <a:solidFill>
                  <a:schemeClr val="tx1"/>
                </a:solidFill>
              </a:rPr>
              <a:t>missed abortion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Несостоявшиеся роды (</a:t>
            </a:r>
            <a:r>
              <a:rPr lang="en-US" sz="2000" b="1" dirty="0" smtClean="0">
                <a:solidFill>
                  <a:schemeClr val="tx1"/>
                </a:solidFill>
              </a:rPr>
              <a:t>missed labor)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Аналогии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Замершая беременность </a:t>
            </a:r>
            <a:r>
              <a:rPr lang="en-US" sz="2000" b="1" dirty="0" smtClean="0">
                <a:solidFill>
                  <a:schemeClr val="tx1"/>
                </a:solidFill>
              </a:rPr>
              <a:t>(I</a:t>
            </a:r>
            <a:r>
              <a:rPr lang="ru-RU" sz="2000" b="1" dirty="0" smtClean="0">
                <a:solidFill>
                  <a:schemeClr val="tx1"/>
                </a:solidFill>
              </a:rPr>
              <a:t> триместр)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Антенанальная</a:t>
            </a:r>
            <a:r>
              <a:rPr lang="ru-RU" sz="2000" b="1" dirty="0" smtClean="0">
                <a:solidFill>
                  <a:schemeClr val="tx1"/>
                </a:solidFill>
              </a:rPr>
              <a:t> гибель плода (</a:t>
            </a:r>
            <a:r>
              <a:rPr lang="en-US" sz="2000" b="1" dirty="0" smtClean="0">
                <a:solidFill>
                  <a:schemeClr val="tx1"/>
                </a:solidFill>
              </a:rPr>
              <a:t>II-III</a:t>
            </a:r>
            <a:r>
              <a:rPr lang="ru-RU" sz="2000" b="1" dirty="0" smtClean="0">
                <a:solidFill>
                  <a:schemeClr val="tx1"/>
                </a:solidFill>
              </a:rPr>
              <a:t>триместр)</a:t>
            </a:r>
          </a:p>
          <a:p>
            <a:endParaRPr lang="ru-RU" sz="2000" dirty="0" smtClean="0"/>
          </a:p>
          <a:p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O02 </a:t>
            </a:r>
            <a:r>
              <a:rPr lang="ru-RU" sz="2000" b="1" dirty="0" smtClean="0">
                <a:solidFill>
                  <a:schemeClr val="tx1"/>
                </a:solidFill>
              </a:rPr>
              <a:t>Аномальные продукты зачатия (МКБ 10-го пересмотра)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 l="5396" t="55081" r="69167" b="4445"/>
          <a:stretch>
            <a:fillRect/>
          </a:stretch>
        </p:blipFill>
        <p:spPr>
          <a:xfrm>
            <a:off x="6496894" y="399801"/>
            <a:ext cx="2268415" cy="181046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295647" y="247695"/>
            <a:ext cx="2672862" cy="2127738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295647" y="179481"/>
            <a:ext cx="2722640" cy="2264166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92" y="125346"/>
            <a:ext cx="6589199" cy="5673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1" y="2299854"/>
            <a:ext cx="6696364" cy="405471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Неразвивающаяся беременность </a:t>
            </a:r>
            <a:r>
              <a:rPr lang="ru-RU" sz="2400" b="1" dirty="0" smtClean="0">
                <a:solidFill>
                  <a:schemeClr val="tx1"/>
                </a:solidFill>
              </a:rPr>
              <a:t>– это прекращение развития и гибель эмбриона/плода  на разных сроках беременности с различной задержкой (длительностью) его нахождения в полости матки.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Частота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 структуре  репродуктивных потерь – 10-20%., в структуре </a:t>
            </a:r>
            <a:r>
              <a:rPr lang="ru-RU" sz="2400" b="1" dirty="0" err="1" smtClean="0">
                <a:solidFill>
                  <a:schemeClr val="tx1"/>
                </a:solidFill>
              </a:rPr>
              <a:t>невынашивания</a:t>
            </a:r>
            <a:r>
              <a:rPr lang="ru-RU" sz="2400" b="1" dirty="0" smtClean="0">
                <a:solidFill>
                  <a:schemeClr val="tx1"/>
                </a:solidFill>
              </a:rPr>
              <a:t> беременности 45-88,6% от числа ранних выкидышей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l="5396" t="55081" r="69167" b="4445"/>
          <a:stretch>
            <a:fillRect/>
          </a:stretch>
        </p:blipFill>
        <p:spPr>
          <a:xfrm>
            <a:off x="6496894" y="288968"/>
            <a:ext cx="2268415" cy="181046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295647" y="136862"/>
            <a:ext cx="2672862" cy="2127738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295647" y="68648"/>
            <a:ext cx="2722640" cy="2264166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64" y="106874"/>
            <a:ext cx="6589199" cy="6227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380" y="1003613"/>
            <a:ext cx="6783675" cy="4861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Механизмы угнетения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сократительной активности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матки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НБ: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/>
              <a:t>Глубокая </a:t>
            </a:r>
            <a:r>
              <a:rPr lang="ru-RU" sz="2000" b="1" dirty="0"/>
              <a:t>инвазия ворсин хориона (плотное прикрепление/приращение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r>
              <a:rPr lang="ru-RU" sz="2000" b="1" dirty="0"/>
              <a:t>Неполноценность реакций </a:t>
            </a:r>
            <a:r>
              <a:rPr lang="ru-RU" sz="2000" b="1" dirty="0" err="1"/>
              <a:t>иммуноклеточного</a:t>
            </a:r>
            <a:r>
              <a:rPr lang="ru-RU" sz="2000" b="1" dirty="0"/>
              <a:t> отторжения погибшего эмбриона/плода</a:t>
            </a:r>
          </a:p>
          <a:p>
            <a:r>
              <a:rPr lang="ru-RU" sz="2000" b="1" dirty="0"/>
              <a:t>Нарушение сократительной способности </a:t>
            </a:r>
            <a:r>
              <a:rPr lang="ru-RU" sz="2000" b="1" dirty="0" err="1"/>
              <a:t>миометрия</a:t>
            </a:r>
            <a:r>
              <a:rPr lang="ru-RU" sz="2000" b="1" dirty="0"/>
              <a:t> (хронический воспалительный процесс, гормональная дисфункция</a:t>
            </a:r>
            <a:r>
              <a:rPr lang="ru-RU" sz="2000" b="1" dirty="0" smtClean="0"/>
              <a:t>)</a:t>
            </a:r>
          </a:p>
          <a:p>
            <a:pPr marL="360363" indent="0">
              <a:buNone/>
            </a:pPr>
            <a:r>
              <a:rPr lang="ru-RU" sz="2000" b="1" dirty="0" smtClean="0"/>
              <a:t>Неспособность матки к изгнанию погибшего эмбриона и/или плода </a:t>
            </a:r>
            <a:r>
              <a:rPr lang="ru-RU" sz="2000" b="1" dirty="0"/>
              <a:t>и</a:t>
            </a:r>
            <a:r>
              <a:rPr lang="ru-RU" sz="2000" b="1" dirty="0" smtClean="0"/>
              <a:t> его </a:t>
            </a:r>
            <a:r>
              <a:rPr lang="ru-RU" sz="2000" b="1" dirty="0" smtClean="0">
                <a:solidFill>
                  <a:srgbClr val="FF0000"/>
                </a:solidFill>
              </a:rPr>
              <a:t>длительная задержка </a:t>
            </a:r>
            <a:r>
              <a:rPr lang="ru-RU" sz="2000" b="1" dirty="0" smtClean="0"/>
              <a:t>с развитием тяжелых (фатальных) осложнений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4133" y="5044245"/>
            <a:ext cx="6252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4" y="4726721"/>
            <a:ext cx="1405369" cy="207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5396" t="55081" r="69167" b="4445"/>
          <a:stretch>
            <a:fillRect/>
          </a:stretch>
        </p:blipFill>
        <p:spPr>
          <a:xfrm>
            <a:off x="6543076" y="220320"/>
            <a:ext cx="2268415" cy="1810461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341829" y="68214"/>
            <a:ext cx="2672862" cy="2127738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41829" y="0"/>
            <a:ext cx="2722640" cy="2264166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6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38" y="0"/>
            <a:ext cx="6589199" cy="55814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79" y="1246916"/>
            <a:ext cx="6591985" cy="546330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Причины неразвивающейся 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беременности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мультифакторная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патология):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Генетические </a:t>
            </a:r>
            <a:r>
              <a:rPr lang="ru-RU" b="1" dirty="0">
                <a:solidFill>
                  <a:schemeClr val="tx1"/>
                </a:solidFill>
              </a:rPr>
              <a:t>аспекты (генные и хромосомные мутации, в </a:t>
            </a:r>
            <a:r>
              <a:rPr lang="ru-RU" b="1" dirty="0" err="1">
                <a:solidFill>
                  <a:schemeClr val="tx1"/>
                </a:solidFill>
              </a:rPr>
              <a:t>т.ч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мутации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r>
              <a:rPr lang="ru-RU" b="1" dirty="0" smtClean="0">
                <a:solidFill>
                  <a:schemeClr val="tx1"/>
                </a:solidFill>
              </a:rPr>
              <a:t>e </a:t>
            </a:r>
            <a:r>
              <a:rPr lang="ru-RU" b="1" dirty="0" err="1" smtClean="0">
                <a:solidFill>
                  <a:schemeClr val="tx1"/>
                </a:solidFill>
              </a:rPr>
              <a:t>novo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Эндокринные </a:t>
            </a:r>
            <a:r>
              <a:rPr lang="ru-RU" b="1" dirty="0" smtClean="0">
                <a:solidFill>
                  <a:schemeClr val="tx1"/>
                </a:solidFill>
              </a:rPr>
              <a:t>дисфункции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 err="1">
                <a:solidFill>
                  <a:schemeClr val="tx1"/>
                </a:solidFill>
              </a:rPr>
              <a:t>гиперандрогения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solidFill>
                  <a:schemeClr val="tx1"/>
                </a:solidFill>
              </a:rPr>
              <a:t>Аутоимунные</a:t>
            </a:r>
            <a:r>
              <a:rPr lang="ru-RU" b="1" dirty="0">
                <a:solidFill>
                  <a:schemeClr val="tx1"/>
                </a:solidFill>
              </a:rPr>
              <a:t> синдромы (АФС, </a:t>
            </a:r>
            <a:r>
              <a:rPr lang="ru-RU" b="1" dirty="0" err="1">
                <a:solidFill>
                  <a:schemeClr val="tx1"/>
                </a:solidFill>
              </a:rPr>
              <a:t>аутоантитела</a:t>
            </a:r>
            <a:r>
              <a:rPr lang="ru-RU" b="1" dirty="0">
                <a:solidFill>
                  <a:schemeClr val="tx1"/>
                </a:solidFill>
              </a:rPr>
              <a:t> к </a:t>
            </a:r>
            <a:r>
              <a:rPr lang="ru-RU" b="1" dirty="0" smtClean="0">
                <a:solidFill>
                  <a:schemeClr val="tx1"/>
                </a:solidFill>
              </a:rPr>
              <a:t>ХГЧ, </a:t>
            </a:r>
            <a:r>
              <a:rPr lang="ru-RU" b="1" dirty="0">
                <a:solidFill>
                  <a:schemeClr val="tx1"/>
                </a:solidFill>
              </a:rPr>
              <a:t>прогестерону)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Врожденные и приобретенные дефекты гемостаза (</a:t>
            </a:r>
            <a:r>
              <a:rPr lang="ru-RU" b="1" dirty="0" err="1">
                <a:solidFill>
                  <a:schemeClr val="tx1"/>
                </a:solidFill>
              </a:rPr>
              <a:t>тромбофилии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Инфекционный фактор (хронический эндометрит, вирусное повреждение)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</a:rPr>
              <a:t>Тяжелые соматические заболевания матери и осложнения </a:t>
            </a:r>
            <a:r>
              <a:rPr lang="ru-RU" b="1" dirty="0" smtClean="0">
                <a:solidFill>
                  <a:schemeClr val="tx1"/>
                </a:solidFill>
              </a:rPr>
              <a:t>беременности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Ведущий фактор – инфекция и нарушение гемостаза</a:t>
            </a:r>
            <a:endParaRPr lang="ru-RU" sz="1900" b="1" dirty="0">
              <a:solidFill>
                <a:srgbClr val="C00000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l="5396" t="55081" r="69167" b="4445"/>
          <a:stretch>
            <a:fillRect/>
          </a:stretch>
        </p:blipFill>
        <p:spPr>
          <a:xfrm>
            <a:off x="6724983" y="179481"/>
            <a:ext cx="2268415" cy="181046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522759" y="68214"/>
            <a:ext cx="2672862" cy="2127738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421360" y="0"/>
            <a:ext cx="2722640" cy="2264166"/>
          </a:xfrm>
          <a:prstGeom prst="line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74" y="79164"/>
            <a:ext cx="6589199" cy="59509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673" y="1145308"/>
            <a:ext cx="6594763" cy="5218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Клиника и диагностика НБ 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</a:rPr>
              <a:t>анние сроки</a:t>
            </a:r>
          </a:p>
          <a:p>
            <a:r>
              <a:rPr lang="ru-RU" b="1" dirty="0">
                <a:solidFill>
                  <a:schemeClr val="tx1"/>
                </a:solidFill>
              </a:rPr>
              <a:t>Клинических патологических </a:t>
            </a:r>
            <a:r>
              <a:rPr lang="ru-RU" b="1" dirty="0" smtClean="0">
                <a:solidFill>
                  <a:schemeClr val="tx1"/>
                </a:solidFill>
              </a:rPr>
              <a:t>симптомов </a:t>
            </a:r>
            <a:r>
              <a:rPr lang="ru-RU" b="1" dirty="0">
                <a:solidFill>
                  <a:schemeClr val="tx1"/>
                </a:solidFill>
              </a:rPr>
              <a:t>нет (скудные признаки через 2-4 недели после прекращения </a:t>
            </a:r>
            <a:r>
              <a:rPr lang="ru-RU" b="1" dirty="0" smtClean="0">
                <a:solidFill>
                  <a:schemeClr val="tx1"/>
                </a:solidFill>
              </a:rPr>
              <a:t>развития беременности).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Объективные данные: несоответствие </a:t>
            </a:r>
            <a:r>
              <a:rPr lang="ru-RU" b="1" dirty="0">
                <a:solidFill>
                  <a:schemeClr val="tx1"/>
                </a:solidFill>
              </a:rPr>
              <a:t>сроков беременности размерам матки. Инструментальные и лабораторные показатели</a:t>
            </a:r>
            <a:r>
              <a:rPr lang="ru-RU" b="1" dirty="0" smtClean="0">
                <a:solidFill>
                  <a:schemeClr val="tx1"/>
                </a:solidFill>
              </a:rPr>
              <a:t>: &lt;&lt;</a:t>
            </a:r>
            <a:r>
              <a:rPr lang="ru-RU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</a:t>
            </a:r>
            <a:r>
              <a:rPr lang="ru-RU" b="1" dirty="0" smtClean="0">
                <a:solidFill>
                  <a:schemeClr val="tx1"/>
                </a:solidFill>
              </a:rPr>
              <a:t>-ХГЧ </a:t>
            </a:r>
            <a:r>
              <a:rPr lang="ru-RU" b="1" dirty="0">
                <a:solidFill>
                  <a:schemeClr val="tx1"/>
                </a:solidFill>
              </a:rPr>
              <a:t>в моче и сыворотке </a:t>
            </a:r>
            <a:r>
              <a:rPr lang="ru-RU" b="1" dirty="0" smtClean="0">
                <a:solidFill>
                  <a:schemeClr val="tx1"/>
                </a:solidFill>
              </a:rPr>
              <a:t>крови</a:t>
            </a:r>
            <a:r>
              <a:rPr lang="ru-RU" dirty="0" smtClean="0"/>
              <a:t>; </a:t>
            </a:r>
            <a:r>
              <a:rPr lang="ru-RU" b="1" dirty="0">
                <a:solidFill>
                  <a:srgbClr val="FF0000"/>
                </a:solidFill>
              </a:rPr>
              <a:t>УЗИ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Поздние сроки (</a:t>
            </a:r>
            <a:r>
              <a:rPr lang="en-US" sz="2000" b="1" dirty="0">
                <a:solidFill>
                  <a:srgbClr val="C00000"/>
                </a:solidFill>
              </a:rPr>
              <a:t>II-III</a:t>
            </a:r>
            <a:r>
              <a:rPr lang="ru-RU" sz="2000" b="1" dirty="0">
                <a:solidFill>
                  <a:srgbClr val="C00000"/>
                </a:solidFill>
              </a:rPr>
              <a:t>  триместр</a:t>
            </a:r>
            <a:r>
              <a:rPr lang="ru-RU" sz="2000" b="1" dirty="0" smtClean="0">
                <a:solidFill>
                  <a:srgbClr val="C00000"/>
                </a:solidFill>
              </a:rPr>
              <a:t>):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отсутствие роста матки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отсутствие шевеления плода (до 24 недель – </a:t>
            </a:r>
            <a:r>
              <a:rPr lang="ru-RU" b="1" dirty="0" smtClean="0">
                <a:solidFill>
                  <a:schemeClr val="tx1"/>
                </a:solidFill>
              </a:rPr>
              <a:t>субъективность</a:t>
            </a:r>
            <a:r>
              <a:rPr lang="ru-RU" b="1" dirty="0">
                <a:solidFill>
                  <a:schemeClr val="tx1"/>
                </a:solidFill>
              </a:rPr>
              <a:t>!)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отсутствие с/б плода (монитор</a:t>
            </a:r>
            <a:r>
              <a:rPr lang="ru-RU" b="1" dirty="0" smtClean="0">
                <a:solidFill>
                  <a:schemeClr val="tx1"/>
                </a:solidFill>
              </a:rPr>
              <a:t>);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УЗИ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r="3763" b="3796"/>
          <a:stretch>
            <a:fillRect/>
          </a:stretch>
        </p:blipFill>
        <p:spPr>
          <a:xfrm>
            <a:off x="0" y="4180680"/>
            <a:ext cx="2092569" cy="2848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29" y="0"/>
            <a:ext cx="6589199" cy="595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892" y="968613"/>
            <a:ext cx="6567054" cy="5615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Обследование (раздел «Беременность с абортивным исходом»):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 02.0 погибшее плодное яйцо</a:t>
            </a:r>
          </a:p>
          <a:p>
            <a:r>
              <a:rPr lang="ru-RU" b="1" dirty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chemeClr val="tx1"/>
                </a:solidFill>
              </a:rPr>
              <a:t>02.1 несостоявшийся выкидыш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Осмотр врача акушера-гинеколога и консультация врача анестезиолога-реаниматолога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УЗИ гениталий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Общий анализ крови и мочи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RW, </a:t>
            </a:r>
            <a:r>
              <a:rPr lang="ru-RU" b="1" dirty="0" smtClean="0">
                <a:solidFill>
                  <a:schemeClr val="tx1"/>
                </a:solidFill>
              </a:rPr>
              <a:t>ВИЧ, </a:t>
            </a:r>
            <a:r>
              <a:rPr lang="en-US" b="1" dirty="0" err="1" smtClean="0">
                <a:solidFill>
                  <a:schemeClr val="tx1"/>
                </a:solidFill>
              </a:rPr>
              <a:t>HBsAg</a:t>
            </a:r>
            <a:r>
              <a:rPr lang="en-US" b="1" dirty="0" smtClean="0">
                <a:solidFill>
                  <a:schemeClr val="tx1"/>
                </a:solidFill>
              </a:rPr>
              <a:t>, HCV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Группа крови, </a:t>
            </a:r>
            <a:r>
              <a:rPr lang="en-US" b="1" dirty="0" smtClean="0">
                <a:solidFill>
                  <a:schemeClr val="tx1"/>
                </a:solidFill>
              </a:rPr>
              <a:t>RW</a:t>
            </a:r>
            <a:r>
              <a:rPr lang="ru-RU" b="1" dirty="0" smtClean="0">
                <a:solidFill>
                  <a:schemeClr val="tx1"/>
                </a:solidFill>
              </a:rPr>
              <a:t>-фактор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УЗИ перед выпиской 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Морфологическое исследование удаленного препарата</a:t>
            </a:r>
          </a:p>
          <a:p>
            <a:endParaRPr lang="ru-RU" sz="2000" dirty="0"/>
          </a:p>
        </p:txBody>
      </p:sp>
      <p:pic>
        <p:nvPicPr>
          <p:cNvPr id="4" name="Picture 3" descr="morningsic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161" y="2364464"/>
            <a:ext cx="2618839" cy="297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29" y="0"/>
            <a:ext cx="6589199" cy="595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55976" y="1607128"/>
            <a:ext cx="6770254" cy="484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Тактика и лечение: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Выскабливание полости матки на фоне введения а/б за 1 час до операции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Возможна </a:t>
            </a:r>
            <a:r>
              <a:rPr lang="ru-RU" sz="2000" b="1" dirty="0" err="1" smtClean="0">
                <a:solidFill>
                  <a:schemeClr val="tx1"/>
                </a:solidFill>
              </a:rPr>
              <a:t>гистероскопия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Физиотерапия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Препараты (а/б, сокращающие, спазмолитики, средства для наркоза, препараты для коррекции водно-электролитного баланса)</a:t>
            </a:r>
          </a:p>
          <a:p>
            <a:endParaRPr lang="ru-RU" sz="2000" dirty="0"/>
          </a:p>
        </p:txBody>
      </p:sp>
      <p:pic>
        <p:nvPicPr>
          <p:cNvPr id="5" name="Picture 6" descr="PAA290000041"/>
          <p:cNvPicPr>
            <a:picLocks noChangeAspect="1" noChangeArrowheads="1"/>
          </p:cNvPicPr>
          <p:nvPr/>
        </p:nvPicPr>
        <p:blipFill>
          <a:blip r:embed="rId2" cstate="print"/>
          <a:srcRect b="4819"/>
          <a:stretch>
            <a:fillRect/>
          </a:stretch>
        </p:blipFill>
        <p:spPr>
          <a:xfrm>
            <a:off x="0" y="4433455"/>
            <a:ext cx="2289759" cy="2424544"/>
          </a:xfrm>
          <a:prstGeom prst="rect">
            <a:avLst/>
          </a:prstGeom>
          <a:noFill/>
        </p:spPr>
      </p:pic>
      <p:pic>
        <p:nvPicPr>
          <p:cNvPr id="6" name="Picture 10" descr="0_1d843_31c3f24f_X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769" y="138546"/>
            <a:ext cx="2593461" cy="171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8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74" y="69928"/>
            <a:ext cx="6589199" cy="6505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874" y="979055"/>
            <a:ext cx="6400800" cy="519078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>
                <a:solidFill>
                  <a:schemeClr val="tx1"/>
                </a:solidFill>
              </a:rPr>
              <a:t>Алгоритм обследования должен включать </a:t>
            </a:r>
            <a:r>
              <a:rPr lang="ru-RU" sz="2800" dirty="0" err="1" smtClean="0">
                <a:solidFill>
                  <a:schemeClr val="tx1"/>
                </a:solidFill>
              </a:rPr>
              <a:t>гемостазиограмму</a:t>
            </a:r>
            <a:r>
              <a:rPr lang="ru-RU" sz="2800" dirty="0" smtClean="0">
                <a:solidFill>
                  <a:schemeClr val="tx1"/>
                </a:solidFill>
              </a:rPr>
              <a:t>, биохимический анализ крови; при возможности посев флоры и чувствительность к антибиотикам</a:t>
            </a:r>
          </a:p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(диагностическая готовность к возможному развитию осложнений и их своевременная коррекция)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vagin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674" y="0"/>
            <a:ext cx="2646940" cy="21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1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415</TotalTime>
  <Words>822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Symbol</vt:lpstr>
      <vt:lpstr>Wingdings 3</vt:lpstr>
      <vt:lpstr>Легкий дым</vt:lpstr>
      <vt:lpstr>Проблемы замершей беременности и мертвого плода в акушерстве </vt:lpstr>
      <vt:lpstr>Проблемы…</vt:lpstr>
      <vt:lpstr>Проблемы…</vt:lpstr>
      <vt:lpstr>Проблемы…</vt:lpstr>
      <vt:lpstr>Проблемы…</vt:lpstr>
      <vt:lpstr>Проблемы…</vt:lpstr>
      <vt:lpstr>Проблемы… </vt:lpstr>
      <vt:lpstr>Проблемы… </vt:lpstr>
      <vt:lpstr>Проблемы…</vt:lpstr>
      <vt:lpstr>Проблемы…</vt:lpstr>
      <vt:lpstr>Методы удаления плодного яйца на ранних сроках (до 13 недель)</vt:lpstr>
      <vt:lpstr>Применение мизопростола при замершей беременности и внутриутробной гибели плода  </vt:lpstr>
      <vt:lpstr>Основные риски и их профилактика: </vt:lpstr>
      <vt:lpstr>Принципы профилактики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замершей беременности и мертвого плода в акушерстве</dc:title>
  <dc:creator>Анна А. Новгородова</dc:creator>
  <cp:lastModifiedBy>Пашкова Татьяна Викторовна</cp:lastModifiedBy>
  <cp:revision>43</cp:revision>
  <dcterms:created xsi:type="dcterms:W3CDTF">2015-05-21T01:43:10Z</dcterms:created>
  <dcterms:modified xsi:type="dcterms:W3CDTF">2015-05-24T23:27:42Z</dcterms:modified>
</cp:coreProperties>
</file>