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75" r:id="rId3"/>
    <p:sldId id="261" r:id="rId4"/>
    <p:sldId id="262" r:id="rId5"/>
    <p:sldId id="274" r:id="rId6"/>
    <p:sldId id="277" r:id="rId7"/>
    <p:sldId id="257" r:id="rId8"/>
    <p:sldId id="267" r:id="rId9"/>
    <p:sldId id="280" r:id="rId10"/>
    <p:sldId id="266" r:id="rId11"/>
    <p:sldId id="289" r:id="rId12"/>
    <p:sldId id="264" r:id="rId13"/>
    <p:sldId id="281" r:id="rId14"/>
    <p:sldId id="284" r:id="rId15"/>
    <p:sldId id="283" r:id="rId16"/>
    <p:sldId id="282" r:id="rId17"/>
    <p:sldId id="285" r:id="rId18"/>
    <p:sldId id="287" r:id="rId19"/>
    <p:sldId id="288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9999"/>
    <a:srgbClr val="FF9966"/>
    <a:srgbClr val="FF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4E5A7-082C-4664-910C-8B602FBC038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1AA74B-9B7F-4D2E-A844-5BA73EFF2A9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Arial Narrow" pitchFamily="34" charset="0"/>
            </a:rPr>
            <a:t>Биология</a:t>
          </a:r>
        </a:p>
      </dgm:t>
    </dgm:pt>
    <dgm:pt modelId="{10FD9CC6-24DC-470D-929D-5A96EB4D0545}" type="parTrans" cxnId="{F69BACB2-6055-4F54-A3DC-50A3C3FD93B5}">
      <dgm:prSet/>
      <dgm:spPr/>
      <dgm:t>
        <a:bodyPr/>
        <a:lstStyle/>
        <a:p>
          <a:endParaRPr lang="ru-RU"/>
        </a:p>
      </dgm:t>
    </dgm:pt>
    <dgm:pt modelId="{85EA1D1F-DF6C-4E99-9CBF-058C85C1ABD9}" type="sibTrans" cxnId="{F69BACB2-6055-4F54-A3DC-50A3C3FD93B5}">
      <dgm:prSet/>
      <dgm:spPr/>
      <dgm:t>
        <a:bodyPr/>
        <a:lstStyle/>
        <a:p>
          <a:endParaRPr lang="ru-RU"/>
        </a:p>
      </dgm:t>
    </dgm:pt>
    <dgm:pt modelId="{1ABA26FC-6116-4D8C-86AA-4FB99764438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Arial Narrow" pitchFamily="34" charset="0"/>
            </a:rPr>
            <a:t>Психология</a:t>
          </a:r>
          <a:endParaRPr lang="ru-RU" sz="24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098E2FE0-490C-4347-AD39-68132FE99BD7}" type="parTrans" cxnId="{8001821D-0CB0-4D4F-9DDE-1B674F5FFB99}">
      <dgm:prSet/>
      <dgm:spPr/>
      <dgm:t>
        <a:bodyPr/>
        <a:lstStyle/>
        <a:p>
          <a:endParaRPr lang="ru-RU"/>
        </a:p>
      </dgm:t>
    </dgm:pt>
    <dgm:pt modelId="{7CD743AE-4939-4AC2-8005-0355B0A6DE26}" type="sibTrans" cxnId="{8001821D-0CB0-4D4F-9DDE-1B674F5FFB99}">
      <dgm:prSet/>
      <dgm:spPr/>
      <dgm:t>
        <a:bodyPr/>
        <a:lstStyle/>
        <a:p>
          <a:endParaRPr lang="ru-RU"/>
        </a:p>
      </dgm:t>
    </dgm:pt>
    <dgm:pt modelId="{056D9003-DAAD-4693-8BE8-6F02B78E02C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Arial Narrow" pitchFamily="34" charset="0"/>
            </a:rPr>
            <a:t>Окружающая среда</a:t>
          </a:r>
          <a:endParaRPr lang="ru-RU" sz="24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329639E6-1667-4737-8047-078465D92548}" type="parTrans" cxnId="{D2569185-B6D8-4534-9FA9-4DA5E81ED8DE}">
      <dgm:prSet/>
      <dgm:spPr/>
      <dgm:t>
        <a:bodyPr/>
        <a:lstStyle/>
        <a:p>
          <a:endParaRPr lang="ru-RU"/>
        </a:p>
      </dgm:t>
    </dgm:pt>
    <dgm:pt modelId="{503E3613-9EFE-4448-A22B-56F002F0251E}" type="sibTrans" cxnId="{D2569185-B6D8-4534-9FA9-4DA5E81ED8DE}">
      <dgm:prSet/>
      <dgm:spPr/>
      <dgm:t>
        <a:bodyPr/>
        <a:lstStyle/>
        <a:p>
          <a:endParaRPr lang="ru-RU"/>
        </a:p>
      </dgm:t>
    </dgm:pt>
    <dgm:pt modelId="{E7E43C0F-ED1F-491D-B9DA-2ABD19141216}" type="pres">
      <dgm:prSet presAssocID="{0924E5A7-082C-4664-910C-8B602FBC0385}" presName="compositeShape" presStyleCnt="0">
        <dgm:presLayoutVars>
          <dgm:chMax val="7"/>
          <dgm:dir/>
          <dgm:resizeHandles val="exact"/>
        </dgm:presLayoutVars>
      </dgm:prSet>
      <dgm:spPr/>
    </dgm:pt>
    <dgm:pt modelId="{B3C3448E-A5E4-4F85-A3EE-075CCE96207E}" type="pres">
      <dgm:prSet presAssocID="{1E1AA74B-9B7F-4D2E-A844-5BA73EFF2A9B}" presName="circ1" presStyleLbl="vennNode1" presStyleIdx="0" presStyleCnt="3"/>
      <dgm:spPr/>
      <dgm:t>
        <a:bodyPr/>
        <a:lstStyle/>
        <a:p>
          <a:endParaRPr lang="ru-RU"/>
        </a:p>
      </dgm:t>
    </dgm:pt>
    <dgm:pt modelId="{74A6554F-DEF8-4D29-BCB2-F4F2690BC387}" type="pres">
      <dgm:prSet presAssocID="{1E1AA74B-9B7F-4D2E-A844-5BA73EFF2A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0F68D-29B2-4A2C-972F-D02CD851F256}" type="pres">
      <dgm:prSet presAssocID="{1ABA26FC-6116-4D8C-86AA-4FB997644384}" presName="circ2" presStyleLbl="vennNode1" presStyleIdx="1" presStyleCnt="3"/>
      <dgm:spPr/>
      <dgm:t>
        <a:bodyPr/>
        <a:lstStyle/>
        <a:p>
          <a:endParaRPr lang="ru-RU"/>
        </a:p>
      </dgm:t>
    </dgm:pt>
    <dgm:pt modelId="{BD0E0ED7-62F1-463C-ADC7-C3DC6752EBDA}" type="pres">
      <dgm:prSet presAssocID="{1ABA26FC-6116-4D8C-86AA-4FB9976443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B8163-80EE-41B6-A8DD-631DB7842163}" type="pres">
      <dgm:prSet presAssocID="{056D9003-DAAD-4693-8BE8-6F02B78E02C8}" presName="circ3" presStyleLbl="vennNode1" presStyleIdx="2" presStyleCnt="3"/>
      <dgm:spPr/>
      <dgm:t>
        <a:bodyPr/>
        <a:lstStyle/>
        <a:p>
          <a:endParaRPr lang="ru-RU"/>
        </a:p>
      </dgm:t>
    </dgm:pt>
    <dgm:pt modelId="{F6F814C0-3764-4B88-AF98-6BB0876370F2}" type="pres">
      <dgm:prSet presAssocID="{056D9003-DAAD-4693-8BE8-6F02B78E02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CF75F-3241-420C-B513-8E5508AB7604}" type="presOf" srcId="{056D9003-DAAD-4693-8BE8-6F02B78E02C8}" destId="{F6F814C0-3764-4B88-AF98-6BB0876370F2}" srcOrd="1" destOrd="0" presId="urn:microsoft.com/office/officeart/2005/8/layout/venn1"/>
    <dgm:cxn modelId="{B4F460F9-BD11-4372-9047-E22041071FF3}" type="presOf" srcId="{1ABA26FC-6116-4D8C-86AA-4FB997644384}" destId="{BD0E0ED7-62F1-463C-ADC7-C3DC6752EBDA}" srcOrd="1" destOrd="0" presId="urn:microsoft.com/office/officeart/2005/8/layout/venn1"/>
    <dgm:cxn modelId="{AF7AEECF-F830-445D-BA69-DF66FE9A88A0}" type="presOf" srcId="{0924E5A7-082C-4664-910C-8B602FBC0385}" destId="{E7E43C0F-ED1F-491D-B9DA-2ABD19141216}" srcOrd="0" destOrd="0" presId="urn:microsoft.com/office/officeart/2005/8/layout/venn1"/>
    <dgm:cxn modelId="{0DC7C048-DAA9-4D93-9CFC-64AC31845725}" type="presOf" srcId="{1ABA26FC-6116-4D8C-86AA-4FB997644384}" destId="{D640F68D-29B2-4A2C-972F-D02CD851F256}" srcOrd="0" destOrd="0" presId="urn:microsoft.com/office/officeart/2005/8/layout/venn1"/>
    <dgm:cxn modelId="{A113CFB6-2D95-45CC-B3D3-20B6E74DFB0C}" type="presOf" srcId="{1E1AA74B-9B7F-4D2E-A844-5BA73EFF2A9B}" destId="{B3C3448E-A5E4-4F85-A3EE-075CCE96207E}" srcOrd="0" destOrd="0" presId="urn:microsoft.com/office/officeart/2005/8/layout/venn1"/>
    <dgm:cxn modelId="{F69BACB2-6055-4F54-A3DC-50A3C3FD93B5}" srcId="{0924E5A7-082C-4664-910C-8B602FBC0385}" destId="{1E1AA74B-9B7F-4D2E-A844-5BA73EFF2A9B}" srcOrd="0" destOrd="0" parTransId="{10FD9CC6-24DC-470D-929D-5A96EB4D0545}" sibTransId="{85EA1D1F-DF6C-4E99-9CBF-058C85C1ABD9}"/>
    <dgm:cxn modelId="{1F01258D-623D-4F06-B7DD-19BF8E4750C9}" type="presOf" srcId="{1E1AA74B-9B7F-4D2E-A844-5BA73EFF2A9B}" destId="{74A6554F-DEF8-4D29-BCB2-F4F2690BC387}" srcOrd="1" destOrd="0" presId="urn:microsoft.com/office/officeart/2005/8/layout/venn1"/>
    <dgm:cxn modelId="{8001821D-0CB0-4D4F-9DDE-1B674F5FFB99}" srcId="{0924E5A7-082C-4664-910C-8B602FBC0385}" destId="{1ABA26FC-6116-4D8C-86AA-4FB997644384}" srcOrd="1" destOrd="0" parTransId="{098E2FE0-490C-4347-AD39-68132FE99BD7}" sibTransId="{7CD743AE-4939-4AC2-8005-0355B0A6DE26}"/>
    <dgm:cxn modelId="{D2569185-B6D8-4534-9FA9-4DA5E81ED8DE}" srcId="{0924E5A7-082C-4664-910C-8B602FBC0385}" destId="{056D9003-DAAD-4693-8BE8-6F02B78E02C8}" srcOrd="2" destOrd="0" parTransId="{329639E6-1667-4737-8047-078465D92548}" sibTransId="{503E3613-9EFE-4448-A22B-56F002F0251E}"/>
    <dgm:cxn modelId="{11361C60-2F3D-4146-BCF4-FC79129002E4}" type="presOf" srcId="{056D9003-DAAD-4693-8BE8-6F02B78E02C8}" destId="{EC5B8163-80EE-41B6-A8DD-631DB7842163}" srcOrd="0" destOrd="0" presId="urn:microsoft.com/office/officeart/2005/8/layout/venn1"/>
    <dgm:cxn modelId="{8A7A95B6-ED2F-4FC7-9C24-AF5886D8F8BE}" type="presParOf" srcId="{E7E43C0F-ED1F-491D-B9DA-2ABD19141216}" destId="{B3C3448E-A5E4-4F85-A3EE-075CCE96207E}" srcOrd="0" destOrd="0" presId="urn:microsoft.com/office/officeart/2005/8/layout/venn1"/>
    <dgm:cxn modelId="{48D7D498-E0C6-400B-B2BD-59115D5D6266}" type="presParOf" srcId="{E7E43C0F-ED1F-491D-B9DA-2ABD19141216}" destId="{74A6554F-DEF8-4D29-BCB2-F4F2690BC387}" srcOrd="1" destOrd="0" presId="urn:microsoft.com/office/officeart/2005/8/layout/venn1"/>
    <dgm:cxn modelId="{923A3EB8-EA8C-451C-93E3-F0D5D7F2ECFC}" type="presParOf" srcId="{E7E43C0F-ED1F-491D-B9DA-2ABD19141216}" destId="{D640F68D-29B2-4A2C-972F-D02CD851F256}" srcOrd="2" destOrd="0" presId="urn:microsoft.com/office/officeart/2005/8/layout/venn1"/>
    <dgm:cxn modelId="{63439165-A7DD-45E2-913F-C9E164A905B2}" type="presParOf" srcId="{E7E43C0F-ED1F-491D-B9DA-2ABD19141216}" destId="{BD0E0ED7-62F1-463C-ADC7-C3DC6752EBDA}" srcOrd="3" destOrd="0" presId="urn:microsoft.com/office/officeart/2005/8/layout/venn1"/>
    <dgm:cxn modelId="{2E2071C8-5850-4D41-9655-55E275CD0863}" type="presParOf" srcId="{E7E43C0F-ED1F-491D-B9DA-2ABD19141216}" destId="{EC5B8163-80EE-41B6-A8DD-631DB7842163}" srcOrd="4" destOrd="0" presId="urn:microsoft.com/office/officeart/2005/8/layout/venn1"/>
    <dgm:cxn modelId="{14526D93-A21A-4242-BC6E-F4248E102E22}" type="presParOf" srcId="{E7E43C0F-ED1F-491D-B9DA-2ABD19141216}" destId="{F6F814C0-3764-4B88-AF98-6BB0876370F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C3448E-A5E4-4F85-A3EE-075CCE96207E}">
      <dsp:nvSpPr>
        <dsp:cNvPr id="0" name=""/>
        <dsp:cNvSpPr/>
      </dsp:nvSpPr>
      <dsp:spPr>
        <a:xfrm>
          <a:off x="2760419" y="60717"/>
          <a:ext cx="2914441" cy="2914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 Narrow" pitchFamily="34" charset="0"/>
            </a:rPr>
            <a:t>Биология</a:t>
          </a:r>
        </a:p>
      </dsp:txBody>
      <dsp:txXfrm>
        <a:off x="3149011" y="570744"/>
        <a:ext cx="2137257" cy="1311498"/>
      </dsp:txXfrm>
    </dsp:sp>
    <dsp:sp modelId="{D640F68D-29B2-4A2C-972F-D02CD851F256}">
      <dsp:nvSpPr>
        <dsp:cNvPr id="0" name=""/>
        <dsp:cNvSpPr/>
      </dsp:nvSpPr>
      <dsp:spPr>
        <a:xfrm>
          <a:off x="3812046" y="1882243"/>
          <a:ext cx="2914441" cy="2914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 Narrow" pitchFamily="34" charset="0"/>
            </a:rPr>
            <a:t>Психология</a:t>
          </a:r>
          <a:endParaRPr lang="ru-RU" sz="24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4703380" y="2635141"/>
        <a:ext cx="1748665" cy="1602942"/>
      </dsp:txXfrm>
    </dsp:sp>
    <dsp:sp modelId="{EC5B8163-80EE-41B6-A8DD-631DB7842163}">
      <dsp:nvSpPr>
        <dsp:cNvPr id="0" name=""/>
        <dsp:cNvSpPr/>
      </dsp:nvSpPr>
      <dsp:spPr>
        <a:xfrm>
          <a:off x="1708791" y="1882243"/>
          <a:ext cx="2914441" cy="2914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 Narrow" pitchFamily="34" charset="0"/>
            </a:rPr>
            <a:t>Окружающая среда</a:t>
          </a:r>
          <a:endParaRPr lang="ru-RU" sz="24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1983234" y="2635141"/>
        <a:ext cx="1748665" cy="160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7ACB7B-3BB1-425B-A5B0-2EB0F3CCA24D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DBB108-C0CA-4CF0-A2E2-6756C761CA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5B4CE-9A66-4414-8F67-1F5A4A3F77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E1A60-B3F6-4B83-A234-B5E80ABDE36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5470-ECE0-42B1-9CAF-826B1F3DD39B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CE31-D4D1-4A0B-BDC7-24B78390C5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0A99-C901-43B7-A4C0-6333C2956A53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456B-0B38-48B8-9E1D-9B13A922E2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B326-F3BE-42F6-9803-F1E55CDC4242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480B-789D-424B-B504-498403403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B0FB-FBDE-4221-91CA-D491EF52765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3DF615-3B34-4221-806D-B1DFEAB288F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1CED-374A-45D5-9BE4-2F002D18240D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FE0C-EB3C-4D1D-B300-8E5B82FD70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A88E-81AE-43F5-832B-DA6407E9153F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5DDF-B35C-438D-AF71-0A7A9CD18D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C9C8-EB81-4174-BF98-8B449593953D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312E-8A9D-490E-9693-0B5F205279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778C-A38A-4B00-BDCC-8731B2747DFC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F8FE-ABFB-4591-B7E5-7409DAE507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9BFD-C038-46B1-B2AB-AA9C81A5F7CF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9817-7624-4F19-8EC9-2C89A87B22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8A7E-326E-44D7-8956-C20F3FB595D3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03F1-8E6F-4F06-8CB8-03737AE843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DDCB-0FEE-4C8F-9E7C-86E45E4AC144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3656-FDDA-467A-9A3F-DE85B7D61C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7564-3649-442F-8898-22214DF9849E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3AE3-4BB2-47DC-B073-CBC846A163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A9275-9D10-4E31-9DD4-7172994F7FD8}" type="datetimeFigureOut">
              <a:rPr lang="ru-RU"/>
              <a:pPr>
                <a:defRPr/>
              </a:pPr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187DA2-2609-4F3F-8076-A58983539B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.xls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22156274" TargetMode="External"/><Relationship Id="rId3" Type="http://schemas.openxmlformats.org/officeDocument/2006/relationships/hyperlink" Target="http://www.ncbi.nlm.nih.gov/pubmed?term=Rawal%20N%5bAuthor%5d&amp;cauthor=true&amp;cauthor_uid=22531384" TargetMode="External"/><Relationship Id="rId7" Type="http://schemas.openxmlformats.org/officeDocument/2006/relationships/hyperlink" Target="http://www.ncbi.nlm.nih.gov/pubmed/?term=Marhofer%20P%5bAuthor%5d&amp;cauthor=true&amp;cauthor_uid=2215627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Willschke%20H%5bAuthor%5d&amp;cauthor=true&amp;cauthor_uid=22156274" TargetMode="External"/><Relationship Id="rId5" Type="http://schemas.openxmlformats.org/officeDocument/2006/relationships/hyperlink" Target="http://www.ncbi.nlm.nih.gov/pubmed/?term=Kettner%20SC%5bAuthor%5d&amp;cauthor=true&amp;cauthor_uid=22156274" TargetMode="External"/><Relationship Id="rId4" Type="http://schemas.openxmlformats.org/officeDocument/2006/relationships/hyperlink" Target="http://www.ncbi.nlm.nih.gov/pubmed/22531384" TargetMode="External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Engel%20GL%5bAuthor%5d&amp;cauthor=true&amp;cauthor_uid=84746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Pain+and+suffering:+a+reappraisal.+American+Psychologist" TargetMode="External"/><Relationship Id="rId5" Type="http://schemas.openxmlformats.org/officeDocument/2006/relationships/hyperlink" Target="http://www.ncbi.nlm.nih.gov/pubmed/?term=Fordyce%20WE%5bAuthor%5d&amp;cauthor=true&amp;cauthor_uid=2968063" TargetMode="External"/><Relationship Id="rId4" Type="http://schemas.openxmlformats.org/officeDocument/2006/relationships/hyperlink" Target="http://www.ncbi.nlm.nih.gov/pubmed/8474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280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Послеоперационная аналгезия </a:t>
            </a:r>
            <a:r>
              <a:rPr lang="ru-RU" sz="4000" b="1" dirty="0" err="1" smtClean="0">
                <a:solidFill>
                  <a:srgbClr val="002060"/>
                </a:solidFill>
              </a:rPr>
              <a:t>опиоидами</a:t>
            </a:r>
            <a:r>
              <a:rPr lang="ru-RU" sz="4000" b="1" dirty="0" smtClean="0">
                <a:solidFill>
                  <a:srgbClr val="002060"/>
                </a:solidFill>
              </a:rPr>
              <a:t> с точки зрения </a:t>
            </a:r>
            <a:r>
              <a:rPr lang="ru-RU" sz="4000" b="1" dirty="0" err="1" smtClean="0">
                <a:solidFill>
                  <a:srgbClr val="002060"/>
                </a:solidFill>
              </a:rPr>
              <a:t>биопсихосоциальной</a:t>
            </a:r>
            <a:r>
              <a:rPr lang="ru-RU" sz="4000" b="1" dirty="0" smtClean="0">
                <a:solidFill>
                  <a:srgbClr val="002060"/>
                </a:solidFill>
              </a:rPr>
              <a:t> модели боли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849741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Профессор Потапов А.Л.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Медицинская академия имени С.И. Георгиевского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ФГАОУ ВО «Крымский федеральный университет имени В.И. Вернадского»</a:t>
            </a: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2123" t="10080" r="1016" b="60520"/>
          <a:stretch>
            <a:fillRect/>
          </a:stretch>
        </p:blipFill>
        <p:spPr bwMode="auto">
          <a:xfrm>
            <a:off x="0" y="188640"/>
            <a:ext cx="9144000" cy="15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63508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Боль –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биопсихосоциальная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модель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43528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2088232" cy="28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28110" t="21840" r="23223" b="11801"/>
          <a:stretch>
            <a:fillRect/>
          </a:stretch>
        </p:blipFill>
        <p:spPr bwMode="auto">
          <a:xfrm>
            <a:off x="683568" y="332656"/>
            <a:ext cx="7848872" cy="602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Біль 001"/>
          <p:cNvPicPr>
            <a:picLocks noChangeAspect="1" noChangeArrowheads="1"/>
          </p:cNvPicPr>
          <p:nvPr/>
        </p:nvPicPr>
        <p:blipFill>
          <a:blip r:embed="rId2" cstate="print"/>
          <a:srcRect l="20474" t="2890" r="2731" b="1700"/>
          <a:stretch>
            <a:fillRect/>
          </a:stretch>
        </p:blipFill>
        <p:spPr bwMode="auto">
          <a:xfrm>
            <a:off x="179512" y="260647"/>
            <a:ext cx="1567590" cy="234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78" name="Picture 6" descr="Быль3 001"/>
          <p:cNvPicPr>
            <a:picLocks noChangeAspect="1" noChangeArrowheads="1"/>
          </p:cNvPicPr>
          <p:nvPr/>
        </p:nvPicPr>
        <p:blipFill>
          <a:blip r:embed="rId3" cstate="print"/>
          <a:srcRect l="13002" t="3575" r="8067" b="80986"/>
          <a:stretch>
            <a:fillRect/>
          </a:stretch>
        </p:blipFill>
        <p:spPr bwMode="auto">
          <a:xfrm>
            <a:off x="2051720" y="692696"/>
            <a:ext cx="6804248" cy="160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789040"/>
            <a:ext cx="1620000" cy="25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 cstate="print"/>
          <a:srcRect l="2131" r="3023"/>
          <a:stretch>
            <a:fillRect/>
          </a:stretch>
        </p:blipFill>
        <p:spPr bwMode="auto">
          <a:xfrm>
            <a:off x="179512" y="3933056"/>
            <a:ext cx="7002056" cy="16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0920" r="7631" b="53822"/>
          <a:stretch>
            <a:fillRect/>
          </a:stretch>
        </p:blipFill>
        <p:spPr bwMode="auto">
          <a:xfrm>
            <a:off x="0" y="161256"/>
            <a:ext cx="9144000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9646" t="55451" r="7631" b="10961"/>
          <a:stretch>
            <a:fillRect/>
          </a:stretch>
        </p:blipFill>
        <p:spPr bwMode="auto">
          <a:xfrm>
            <a:off x="611560" y="3212976"/>
            <a:ext cx="7831460" cy="346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84887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4"/>
          <p:cNvSpPr txBox="1">
            <a:spLocks/>
          </p:cNvSpPr>
          <p:nvPr/>
        </p:nvSpPr>
        <p:spPr bwMode="auto">
          <a:xfrm>
            <a:off x="2843808" y="188640"/>
            <a:ext cx="61926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7313" indent="15875" algn="ctr">
              <a:spcBef>
                <a:spcPct val="20000"/>
              </a:spcBef>
            </a:pPr>
            <a:r>
              <a:rPr lang="en-US" sz="2100" b="1" dirty="0" err="1" smtClean="0">
                <a:solidFill>
                  <a:srgbClr val="002060"/>
                </a:solidFill>
                <a:latin typeface="Arial Narrow" pitchFamily="34" charset="0"/>
              </a:rPr>
              <a:t>Ballantyne</a:t>
            </a:r>
            <a:r>
              <a:rPr lang="en-US" sz="2100" b="1" dirty="0" smtClean="0">
                <a:solidFill>
                  <a:srgbClr val="002060"/>
                </a:solidFill>
                <a:latin typeface="Arial Narrow" pitchFamily="34" charset="0"/>
              </a:rPr>
              <a:t> J.C. et al. Chronic Pain after Surgery or Injury // Pain Clinical Update.</a:t>
            </a:r>
            <a:r>
              <a:rPr lang="ru-RU" sz="2100" b="1" dirty="0" smtClean="0">
                <a:solidFill>
                  <a:srgbClr val="002060"/>
                </a:solidFill>
                <a:latin typeface="Arial Narrow" pitchFamily="34" charset="0"/>
              </a:rPr>
              <a:t> – </a:t>
            </a:r>
            <a:r>
              <a:rPr lang="en-US" sz="2100" b="1" dirty="0" smtClean="0">
                <a:solidFill>
                  <a:srgbClr val="002060"/>
                </a:solidFill>
                <a:latin typeface="Arial Narrow" pitchFamily="34" charset="0"/>
              </a:rPr>
              <a:t>Vol. XIX, Issue 1 – IASP, 2011.</a:t>
            </a:r>
            <a:endParaRPr lang="ru-RU" sz="21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339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24861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305697" cy="511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4581128"/>
            <a:ext cx="42484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517232"/>
            <a:ext cx="432048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636912"/>
            <a:ext cx="43204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l="6909" t="9051" r="4641" b="3801"/>
          <a:stretch>
            <a:fillRect/>
          </a:stretch>
        </p:blipFill>
        <p:spPr bwMode="auto">
          <a:xfrm>
            <a:off x="1043608" y="1340768"/>
            <a:ext cx="7200800" cy="510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4"/>
          <p:cNvSpPr txBox="1">
            <a:spLocks/>
          </p:cNvSpPr>
          <p:nvPr/>
        </p:nvSpPr>
        <p:spPr bwMode="auto">
          <a:xfrm>
            <a:off x="2987824" y="188640"/>
            <a:ext cx="59054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15875" algn="ctr">
              <a:spcBef>
                <a:spcPct val="20000"/>
              </a:spcBef>
            </a:pPr>
            <a:r>
              <a:rPr lang="en-US" sz="2200" b="1" dirty="0" err="1" smtClean="0">
                <a:solidFill>
                  <a:srgbClr val="002060"/>
                </a:solidFill>
                <a:latin typeface="Arial Narrow" pitchFamily="34" charset="0"/>
              </a:rPr>
              <a:t>Ballantyne</a:t>
            </a:r>
            <a:r>
              <a:rPr lang="en-US" sz="2200" b="1" dirty="0" smtClean="0">
                <a:solidFill>
                  <a:srgbClr val="002060"/>
                </a:solidFill>
                <a:latin typeface="Arial Narrow" pitchFamily="34" charset="0"/>
              </a:rPr>
              <a:t> J.C. et al. </a:t>
            </a:r>
            <a:r>
              <a:rPr lang="en-US" sz="2200" b="1" dirty="0" err="1" smtClean="0">
                <a:solidFill>
                  <a:srgbClr val="002060"/>
                </a:solidFill>
                <a:latin typeface="Arial Narrow" pitchFamily="34" charset="0"/>
              </a:rPr>
              <a:t>Pharmacogenetics</a:t>
            </a:r>
            <a:r>
              <a:rPr lang="en-US" sz="2200" b="1" dirty="0" smtClean="0">
                <a:solidFill>
                  <a:srgbClr val="002060"/>
                </a:solidFill>
                <a:latin typeface="Arial Narrow" pitchFamily="34" charset="0"/>
              </a:rPr>
              <a:t> // Pain Clinical Update.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 – </a:t>
            </a:r>
            <a:r>
              <a:rPr lang="en-US" sz="2200" b="1" dirty="0" smtClean="0">
                <a:solidFill>
                  <a:srgbClr val="002060"/>
                </a:solidFill>
                <a:latin typeface="Arial Narrow" pitchFamily="34" charset="0"/>
              </a:rPr>
              <a:t>Vol. XVIII, Issue 8 – IASP, 2010.</a:t>
            </a:r>
            <a:endParaRPr lang="ru-RU" sz="2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5339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4" descr="http://images.journals.lww.com/rapm/XLargeThumb.00115550-201205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0" name="AutoShape 6" descr="http://images.journals.lww.com/rapm/XLargeThumb.00115550-201205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Подзаголовок 4"/>
          <p:cNvSpPr txBox="1">
            <a:spLocks/>
          </p:cNvSpPr>
          <p:nvPr/>
        </p:nvSpPr>
        <p:spPr bwMode="auto">
          <a:xfrm>
            <a:off x="1619250" y="115888"/>
            <a:ext cx="70564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1403648" y="476672"/>
            <a:ext cx="7740352" cy="7200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Бурлев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А.В.,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Шифман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Е.М.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Фармакогенетические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 аспекты клинической анестезиологии </a:t>
            </a:r>
            <a:r>
              <a:rPr lang="ru-RU" sz="2000" b="1" dirty="0" smtClean="0">
                <a:latin typeface="Arial Narrow" pitchFamily="34" charset="0"/>
                <a:cs typeface="+mn-cs"/>
              </a:rPr>
              <a:t>//</a:t>
            </a:r>
            <a:r>
              <a:rPr lang="ru-RU" sz="2000" b="1" dirty="0">
                <a:latin typeface="Arial Narrow" pitchFamily="34" charset="0"/>
                <a:cs typeface="+mn-c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Анестезиология и реаниматология,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201</a:t>
            </a:r>
            <a:r>
              <a:rPr lang="ru-RU" sz="2000" b="1" dirty="0" smtClean="0">
                <a:latin typeface="Arial Narrow" pitchFamily="34" charset="0"/>
                <a:cs typeface="+mn-cs"/>
              </a:rPr>
              <a:t>0, №6, С.83-86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. </a:t>
            </a:r>
            <a:endParaRPr lang="en-US" sz="2000" b="1" dirty="0">
              <a:latin typeface="Arial Narrow" pitchFamily="34" charset="0"/>
              <a:cs typeface="+mn-cs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pic>
        <p:nvPicPr>
          <p:cNvPr id="60418" name="Picture 2" descr="http://www.medlit.ru/static/img/books/197/b/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139182" cy="1584176"/>
          </a:xfrm>
          <a:prstGeom prst="rect">
            <a:avLst/>
          </a:prstGeom>
          <a:noFill/>
        </p:spPr>
      </p:pic>
      <p:pic>
        <p:nvPicPr>
          <p:cNvPr id="60420" name="Picture 4" descr="Russian journals - &amp;Ocy;&amp;bcy;&amp;shchcy;&amp;acy;&amp;yacy; &amp;rcy;&amp;iecy;&amp;acy;&amp;ncy;&amp;icy;&amp;mcy;&amp;acy;&amp;tcy;&amp;ocy;&amp;lcy;&amp;ocy;&amp;gcy;&amp;icy;&amp;yacy;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628800"/>
            <a:ext cx="1137600" cy="1584000"/>
          </a:xfrm>
          <a:prstGeom prst="rect">
            <a:avLst/>
          </a:prstGeom>
          <a:noFill/>
        </p:spPr>
      </p:pic>
      <p:sp>
        <p:nvSpPr>
          <p:cNvPr id="13" name="Подзаголовок 4"/>
          <p:cNvSpPr txBox="1">
            <a:spLocks/>
          </p:cNvSpPr>
          <p:nvPr/>
        </p:nvSpPr>
        <p:spPr>
          <a:xfrm>
            <a:off x="179512" y="1988840"/>
            <a:ext cx="7740352" cy="7200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Женило В.М.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Влияние полиморфизма гена OPRM1 118A/G на перцепцию боли и </a:t>
            </a:r>
            <a:r>
              <a:rPr lang="ru-RU" sz="2000" b="1" dirty="0" err="1" smtClean="0">
                <a:solidFill>
                  <a:srgbClr val="FF0000"/>
                </a:solidFill>
                <a:latin typeface="Arial Narrow" pitchFamily="34" charset="0"/>
              </a:rPr>
              <a:t>фармакодинамику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наркотических анальгетиков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000" b="1" dirty="0" smtClean="0">
                <a:latin typeface="Arial Narrow" pitchFamily="34" charset="0"/>
                <a:cs typeface="+mn-cs"/>
              </a:rPr>
              <a:t>// 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Общая реаниматология,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201</a:t>
            </a:r>
            <a:r>
              <a:rPr lang="ru-RU" sz="2000" b="1" dirty="0" smtClean="0">
                <a:latin typeface="Arial Narrow" pitchFamily="34" charset="0"/>
                <a:cs typeface="+mn-cs"/>
              </a:rPr>
              <a:t>4, №1, С.58-67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. </a:t>
            </a:r>
            <a:endParaRPr lang="en-US" sz="2000" b="1" dirty="0">
              <a:latin typeface="Arial Narrow" pitchFamily="34" charset="0"/>
              <a:cs typeface="+mn-cs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pic>
        <p:nvPicPr>
          <p:cNvPr id="60422" name="Picture 6" descr="http://aay.org.ua/sites/aay.org.ua/files/izobrazhenie_002_0.jpg?128429863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1137600" cy="1584000"/>
          </a:xfrm>
          <a:prstGeom prst="rect">
            <a:avLst/>
          </a:prstGeom>
          <a:noFill/>
        </p:spPr>
      </p:pic>
      <p:sp>
        <p:nvSpPr>
          <p:cNvPr id="14" name="Подзаголовок 4"/>
          <p:cNvSpPr txBox="1">
            <a:spLocks/>
          </p:cNvSpPr>
          <p:nvPr/>
        </p:nvSpPr>
        <p:spPr>
          <a:xfrm>
            <a:off x="1403648" y="3573016"/>
            <a:ext cx="7740352" cy="7200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Бояркина А.В., Потапов А.Л.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Послеоперационная аналгезия: роль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полиморфизма 118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&gt;G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гена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1-опиоидного рецептора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OPRM1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000" b="1" dirty="0" smtClean="0">
                <a:latin typeface="Arial Narrow" pitchFamily="34" charset="0"/>
                <a:cs typeface="+mn-cs"/>
              </a:rPr>
              <a:t>// 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Б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i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ль,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знеболювання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i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нтенсивна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терап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i</a:t>
            </a:r>
            <a:r>
              <a:rPr lang="ru-RU" sz="20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я,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201</a:t>
            </a:r>
            <a:r>
              <a:rPr lang="ru-RU" sz="2000" b="1" dirty="0" smtClean="0">
                <a:latin typeface="Arial Narrow" pitchFamily="34" charset="0"/>
                <a:cs typeface="+mn-cs"/>
              </a:rPr>
              <a:t>3, №4, С.63-67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. </a:t>
            </a:r>
            <a:endParaRPr lang="en-US" sz="2000" b="1" dirty="0">
              <a:latin typeface="Arial Narrow" pitchFamily="34" charset="0"/>
              <a:cs typeface="+mn-cs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pic>
        <p:nvPicPr>
          <p:cNvPr id="60426" name="Picture 10" descr="&amp;Ncy;&amp;acy;&amp;ucy;&amp;kcy;&amp;ocy;&amp;vcy;&amp;iukcy; &amp;zhcy;&amp;ucy;&amp;rcy;&amp;ncy;&amp;acy;&amp;lcy;&amp;icy; - &amp;Ucy;&amp;kcy;&amp;rcy;&amp;acy;&amp;yicy;&amp;ncy;&amp;scy;&amp;softcy;&amp;kcy;&amp;icy;&amp;jcy; &amp;zhcy;&amp;ucy;&amp;rcy;&amp;ncy;&amp;acy;&amp;lcy; &amp;iecy;&amp;kcy;&amp;scy;&amp;tcy;&amp;rcy;&amp;iecy;&amp;mcy;&amp;acy;&amp;lcy;&amp;softcy;&amp;ncy;&amp;ocy;&amp;yicy; &amp;mcy;&amp;iecy;&amp;dcy;&amp;icy;&amp;tscy;&amp;icy;&amp;ncy;&amp;icy;.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941168"/>
            <a:ext cx="1137600" cy="1584000"/>
          </a:xfrm>
          <a:prstGeom prst="rect">
            <a:avLst/>
          </a:prstGeom>
          <a:noFill/>
        </p:spPr>
      </p:pic>
      <p:sp>
        <p:nvSpPr>
          <p:cNvPr id="16" name="Подзаголовок 4"/>
          <p:cNvSpPr txBox="1">
            <a:spLocks/>
          </p:cNvSpPr>
          <p:nvPr/>
        </p:nvSpPr>
        <p:spPr>
          <a:xfrm>
            <a:off x="179512" y="5157192"/>
            <a:ext cx="7740352" cy="7200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Бояркина А.В., Потапов А.Л., Бабанин А.А. </a:t>
            </a:r>
            <a:r>
              <a:rPr lang="ru-RU" sz="19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Влияние полиморфизма гена </a:t>
            </a:r>
            <a:r>
              <a:rPr lang="ru-RU" sz="1900" b="1" dirty="0" err="1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катехол-О-метитрансферазы</a:t>
            </a:r>
            <a:r>
              <a:rPr lang="ru-RU" sz="19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 на интенсивность боли после объемных урологических операций в условиях аналгезии </a:t>
            </a:r>
            <a:r>
              <a:rPr lang="ru-RU" sz="1900" b="1" dirty="0" err="1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опиоидами</a:t>
            </a:r>
            <a:r>
              <a:rPr lang="ru-RU" sz="1900" b="1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1900" b="1" dirty="0" smtClean="0">
                <a:latin typeface="Arial Narrow" pitchFamily="34" charset="0"/>
                <a:cs typeface="+mn-cs"/>
              </a:rPr>
              <a:t>// </a:t>
            </a:r>
            <a:r>
              <a:rPr lang="ru-RU" sz="19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Украинский журнал экстремальной медицины имени Г.О. </a:t>
            </a:r>
            <a:r>
              <a:rPr lang="ru-RU" sz="1900" b="1" dirty="0" err="1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Можаева</a:t>
            </a:r>
            <a:r>
              <a:rPr lang="ru-RU" sz="1900" b="1" dirty="0" smtClean="0">
                <a:solidFill>
                  <a:srgbClr val="0000FF"/>
                </a:solidFill>
                <a:latin typeface="Arial Narrow" pitchFamily="34" charset="0"/>
                <a:cs typeface="+mn-cs"/>
              </a:rPr>
              <a:t>, </a:t>
            </a:r>
            <a:r>
              <a:rPr lang="en-US" sz="1900" b="1" dirty="0" smtClean="0">
                <a:latin typeface="Arial Narrow" pitchFamily="34" charset="0"/>
                <a:cs typeface="+mn-cs"/>
              </a:rPr>
              <a:t>201</a:t>
            </a:r>
            <a:r>
              <a:rPr lang="ru-RU" sz="1900" b="1" dirty="0" smtClean="0">
                <a:latin typeface="Arial Narrow" pitchFamily="34" charset="0"/>
                <a:cs typeface="+mn-cs"/>
              </a:rPr>
              <a:t>3, №4, С.109-112</a:t>
            </a:r>
            <a:r>
              <a:rPr lang="en-US" sz="1900" b="1" dirty="0" smtClean="0">
                <a:latin typeface="Arial Narrow" pitchFamily="34" charset="0"/>
                <a:cs typeface="+mn-cs"/>
              </a:rPr>
              <a:t>. </a:t>
            </a:r>
            <a:endParaRPr lang="en-US" sz="1900" b="1" dirty="0">
              <a:latin typeface="Arial Narrow" pitchFamily="34" charset="0"/>
              <a:cs typeface="+mn-cs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116632"/>
            <a:ext cx="6362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7776864" cy="48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6372200" cy="166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10920" r="31016" b="15481"/>
          <a:stretch>
            <a:fillRect/>
          </a:stretch>
        </p:blipFill>
        <p:spPr bwMode="auto">
          <a:xfrm>
            <a:off x="0" y="260648"/>
            <a:ext cx="9144000" cy="625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5229200"/>
            <a:ext cx="25202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445224"/>
            <a:ext cx="29523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5"/>
            <a:ext cx="209368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дзаголовок 4"/>
          <p:cNvSpPr txBox="1">
            <a:spLocks/>
          </p:cNvSpPr>
          <p:nvPr/>
        </p:nvSpPr>
        <p:spPr bwMode="auto">
          <a:xfrm>
            <a:off x="2555776" y="1196752"/>
            <a:ext cx="61926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7313" indent="15875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Информированность пациентов 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611560" y="4005064"/>
            <a:ext cx="5112568" cy="1296144"/>
          </a:xfrm>
        </p:spPr>
        <p:txBody>
          <a:bodyPr/>
          <a:lstStyle/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Предварительное информирование пациентов (вербальное, печатное или видео) способствует формированию положительного отношения к проводимому лечению. </a:t>
            </a:r>
            <a:endParaRPr lang="en-US" sz="1900" b="1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" name="Picture 2" descr="http://lib.rus.ec/cover/180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52936"/>
            <a:ext cx="2093680" cy="30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Биомедицинская модель боли или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«По ком звонит колокол Декарта…»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700808"/>
            <a:ext cx="5915000" cy="4425355"/>
          </a:xfrm>
        </p:spPr>
        <p:txBody>
          <a:bodyPr/>
          <a:lstStyle/>
          <a:p>
            <a:pPr indent="15875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"Если огонь приблизится к ноге, то мельчайшие частицы огня способны привести в движение тот крошечный участок кожи, которого они коснутся. Тем самым они натянут тонкую жилку, прикрепленную к этому участку кожи, и в тот же миг откроют клапан в мозгу, на котором оканчивается эта жилка. Все похоже на то, как если бы вы потянули за веревку, привязанную к языку большого колокола".</a:t>
            </a:r>
          </a:p>
          <a:p>
            <a:pPr indent="15875" algn="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Цит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 по В. Аксенова «По ком звонит колокол Декарта» </a:t>
            </a:r>
          </a:p>
          <a:p>
            <a:pPr indent="15875" algn="r">
              <a:buNone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http://www.ogoniok.com/archive/2002/4750/22-12-16/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indent="15875" algn="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4578" name="Picture 2" descr="&amp;Rcy;&amp;IEcy;&amp;Ncy;&amp;IEcy; &amp;Dcy;&amp;IEcy;&amp;Kcy;&amp;Acy;&amp;R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353684" cy="259228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3528" y="4869160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158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Рене Декарт</a:t>
            </a:r>
          </a:p>
          <a:p>
            <a:pPr marR="0" lvl="0" indent="158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latin typeface="+mn-lt"/>
                <a:cs typeface="+mn-cs"/>
              </a:rPr>
              <a:t>(1596-1650)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Послеоперационная аналгезия </a:t>
            </a:r>
            <a:r>
              <a:rPr lang="ru-RU" sz="2400" b="1" dirty="0" err="1" smtClean="0">
                <a:solidFill>
                  <a:srgbClr val="FF0000"/>
                </a:solidFill>
              </a:rPr>
              <a:t>опиоидами</a:t>
            </a:r>
            <a:r>
              <a:rPr lang="ru-RU" sz="2400" b="1" dirty="0" smtClean="0">
                <a:solidFill>
                  <a:srgbClr val="FF0000"/>
                </a:solidFill>
              </a:rPr>
              <a:t> с точки зрения </a:t>
            </a:r>
            <a:r>
              <a:rPr lang="ru-RU" sz="2400" b="1" dirty="0" err="1" smtClean="0">
                <a:solidFill>
                  <a:srgbClr val="FF0000"/>
                </a:solidFill>
              </a:rPr>
              <a:t>биопсихосоциальной</a:t>
            </a:r>
            <a:r>
              <a:rPr lang="ru-RU" sz="2400" b="1" dirty="0" smtClean="0">
                <a:solidFill>
                  <a:srgbClr val="FF0000"/>
                </a:solidFill>
              </a:rPr>
              <a:t> модели боли. Ключевые положения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1296144"/>
          </a:xfrm>
        </p:spPr>
        <p:txBody>
          <a:bodyPr/>
          <a:lstStyle/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Биомедицинская модель боли не позволяет выработать эффективного подхода к обезболиванию пациентов после операции.</a:t>
            </a:r>
          </a:p>
          <a:p>
            <a:pPr marL="173038" indent="-173038"/>
            <a:r>
              <a:rPr lang="ru-RU" sz="19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Биопсихосоциальный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подход учитывает совокупность биологических, психологических и социальных факторов пациента, что позволяет добиться наилучших результатов при лечении боли.</a:t>
            </a:r>
          </a:p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При проведении послеоперационной аналгезии опиатами психологическое состояние пациента оказывает влияние не только на интенсивность боли и дозу препарата, но также на частоту и выраженность побочных эффектов.</a:t>
            </a:r>
          </a:p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Различия индивидуальной реакции пациентов на послеоперационную аналгезию </a:t>
            </a:r>
            <a:r>
              <a:rPr lang="ru-RU" sz="19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опиоидами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могут иметь генетическую природу.</a:t>
            </a:r>
          </a:p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Социальные факторы, в частности правильная информированность пациентов, могут оказывать существенное влияние на качество лечения боли после операции.</a:t>
            </a:r>
          </a:p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Полноценная реализация </a:t>
            </a:r>
            <a:r>
              <a:rPr lang="ru-RU" sz="19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биопсихосоциального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подхода возможна только в условиях службы острой боли с участием </a:t>
            </a:r>
            <a:r>
              <a:rPr lang="ru-RU" sz="19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мультидисциплинарной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команды специалистов.</a:t>
            </a:r>
          </a:p>
          <a:p>
            <a:pPr marL="173038" indent="-173038">
              <a:buNone/>
            </a:pPr>
            <a:endParaRPr lang="ru-RU" sz="1900" b="1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173038" indent="-173038"/>
            <a:endParaRPr lang="en-US" sz="1900" b="1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 l="17757" t="17513" r="18321" b="22440"/>
          <a:stretch>
            <a:fillRect/>
          </a:stretch>
        </p:blipFill>
        <p:spPr bwMode="auto">
          <a:xfrm>
            <a:off x="539750" y="1700213"/>
            <a:ext cx="82804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17757" t="25920" r="17488" b="25391"/>
          <a:stretch>
            <a:fillRect/>
          </a:stretch>
        </p:blipFill>
        <p:spPr bwMode="auto">
          <a:xfrm>
            <a:off x="179388" y="188913"/>
            <a:ext cx="8785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3850" y="6237288"/>
            <a:ext cx="86756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0000"/>
                </a:solidFill>
                <a:latin typeface="Arial Narrow" pitchFamily="34" charset="0"/>
              </a:rPr>
              <a:t>70% пациентов после операции испытывают боль от умеренной до сильной</a:t>
            </a:r>
            <a:r>
              <a:rPr lang="ru-RU" sz="1600" b="1" i="1">
                <a:latin typeface="Calibri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7129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468313" y="2349500"/>
            <a:ext cx="82915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00" b="1" i="1">
              <a:solidFill>
                <a:srgbClr val="0099FF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00" b="1" i="1">
              <a:solidFill>
                <a:srgbClr val="0099FF"/>
              </a:solidFill>
              <a:latin typeface="Calibri" pitchFamily="34" charset="0"/>
            </a:endParaRPr>
          </a:p>
        </p:txBody>
      </p:sp>
      <p:sp>
        <p:nvSpPr>
          <p:cNvPr id="20490" name="AutoShape 4" descr="http://images.journals.lww.com/anesthesiology/XLargeThumb.00000542-201304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14335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5" cstate="print"/>
          <a:srcRect l="2306" b="41750"/>
          <a:stretch>
            <a:fillRect/>
          </a:stretch>
        </p:blipFill>
        <p:spPr bwMode="auto">
          <a:xfrm>
            <a:off x="1619250" y="188913"/>
            <a:ext cx="64087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6"/>
          <p:cNvPicPr>
            <a:picLocks noChangeAspect="1" noChangeArrowheads="1"/>
          </p:cNvPicPr>
          <p:nvPr/>
        </p:nvPicPr>
        <p:blipFill>
          <a:blip r:embed="rId5" cstate="print"/>
          <a:srcRect l="2306" t="69901"/>
          <a:stretch>
            <a:fillRect/>
          </a:stretch>
        </p:blipFill>
        <p:spPr bwMode="auto">
          <a:xfrm>
            <a:off x="1619250" y="1125538"/>
            <a:ext cx="6408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5075" y="620713"/>
            <a:ext cx="2828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8150" y="908050"/>
            <a:ext cx="1085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8" name="Диаграмма 14"/>
          <p:cNvGraphicFramePr>
            <a:graphicFrameLocks/>
          </p:cNvGraphicFramePr>
          <p:nvPr/>
        </p:nvGraphicFramePr>
        <p:xfrm>
          <a:off x="1352550" y="1577975"/>
          <a:ext cx="6583363" cy="4565650"/>
        </p:xfrm>
        <a:graphic>
          <a:graphicData uri="http://schemas.openxmlformats.org/presentationml/2006/ole">
            <p:oleObj spid="_x0000_s20488" name="Диаграмма" r:id="rId8" imgW="6584251" imgH="4566300" progId="Excel.Sheet.8">
              <p:embed/>
            </p:oleObj>
          </a:graphicData>
        </a:graphic>
      </p:graphicFrame>
      <p:sp>
        <p:nvSpPr>
          <p:cNvPr id="20496" name="Подзаголовок 4"/>
          <p:cNvSpPr txBox="1">
            <a:spLocks/>
          </p:cNvSpPr>
          <p:nvPr/>
        </p:nvSpPr>
        <p:spPr bwMode="auto">
          <a:xfrm>
            <a:off x="179388" y="6165850"/>
            <a:ext cx="87137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 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аппендэктомия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 2 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холецистэктомия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 3 – хирургия геморроя; 4 -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тонзиллэктомия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37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0688"/>
            <a:ext cx="720000" cy="3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3429000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Доказательств реального прогресса в лечении острой боли в 1993-2012 гг. НЕТ!!!</a:t>
            </a:r>
            <a:endParaRPr lang="en-US" sz="4000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23850" y="1916113"/>
          <a:ext cx="4248150" cy="4176712"/>
        </p:xfrm>
        <a:graphic>
          <a:graphicData uri="http://schemas.openxmlformats.org/presentationml/2006/ole">
            <p:oleObj spid="_x0000_s54274" name="Диаграмма" r:id="rId3" imgW="4343400" imgH="4533990" progId="MSGraph.Chart.8">
              <p:embed followColorScheme="full"/>
            </p:oleObj>
          </a:graphicData>
        </a:graphic>
      </p:graphicFrame>
      <p:graphicFrame>
        <p:nvGraphicFramePr>
          <p:cNvPr id="1617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1916113"/>
          <a:ext cx="4211638" cy="4176712"/>
        </p:xfrm>
        <a:graphic>
          <a:graphicData uri="http://schemas.openxmlformats.org/presentationml/2006/ole">
            <p:oleObj spid="_x0000_s54275" name="Диаграмма" r:id="rId4" imgW="4343400" imgH="4533990" progId="MSGraph.Chart.8">
              <p:embed followColorScheme="full"/>
            </p:oleObj>
          </a:graphicData>
        </a:graphic>
      </p:graphicFrame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68313" y="6165850"/>
            <a:ext cx="86756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/>
              <a:t>0 баллов – отсутствие боли, 10 баллов – невыносимая боль</a:t>
            </a:r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5" cstate="print"/>
          <a:srcRect l="11353" t="5983" r="7997" b="74164"/>
          <a:stretch>
            <a:fillRect/>
          </a:stretch>
        </p:blipFill>
        <p:spPr bwMode="auto">
          <a:xfrm>
            <a:off x="1476375" y="0"/>
            <a:ext cx="719931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801" name="Picture 9" descr="i?id=14318663-19-72&amp;n=21"/>
          <p:cNvPicPr>
            <a:picLocks noChangeAspect="1" noChangeArrowheads="1"/>
          </p:cNvPicPr>
          <p:nvPr/>
        </p:nvPicPr>
        <p:blipFill>
          <a:blip r:embed="rId6" cstate="print"/>
          <a:srcRect l="5890" b="25000"/>
          <a:stretch>
            <a:fillRect/>
          </a:stretch>
        </p:blipFill>
        <p:spPr bwMode="auto">
          <a:xfrm>
            <a:off x="250825" y="115888"/>
            <a:ext cx="1335088" cy="177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4" descr="http://images.journals.lww.com/rapm/XLargeThumb.00115550-201205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0" name="AutoShape 6" descr="http://images.journals.lww.com/rapm/XLargeThumb.00115550-201205000-00000.CV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1" name="Picture 7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160364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одзаголовок 4"/>
          <p:cNvSpPr txBox="1">
            <a:spLocks/>
          </p:cNvSpPr>
          <p:nvPr/>
        </p:nvSpPr>
        <p:spPr bwMode="auto">
          <a:xfrm>
            <a:off x="1619250" y="115888"/>
            <a:ext cx="70564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ru-RU" b="1">
              <a:latin typeface="Calibri" pitchFamily="34" charset="0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771800" y="1052736"/>
            <a:ext cx="6120680" cy="12954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+mn-lt"/>
                <a:cs typeface="+mn-cs"/>
                <a:hlinkClick r:id="rId3"/>
              </a:rPr>
              <a:t>Rawal</a:t>
            </a:r>
            <a:r>
              <a:rPr lang="en-US" sz="2000" b="1" dirty="0">
                <a:latin typeface="+mn-lt"/>
                <a:cs typeface="+mn-cs"/>
                <a:hlinkClick r:id="rId3"/>
              </a:rPr>
              <a:t> N</a:t>
            </a:r>
            <a:r>
              <a:rPr lang="en-US" sz="2000" b="1" dirty="0">
                <a:latin typeface="+mn-lt"/>
                <a:cs typeface="+mn-cs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Epidural technique for postoperative pain: gold standard no more?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latin typeface="+mn-lt"/>
                <a:cs typeface="+mn-cs"/>
              </a:rPr>
              <a:t>//</a:t>
            </a:r>
            <a:r>
              <a:rPr lang="en-US" sz="2000" b="1" dirty="0">
                <a:latin typeface="+mn-lt"/>
                <a:cs typeface="+mn-cs"/>
                <a:hlinkClick r:id="rId4" tooltip="Regional anesthesia and pain medicine."/>
              </a:rPr>
              <a:t> </a:t>
            </a:r>
            <a:r>
              <a:rPr lang="en-US" sz="2000" b="1" dirty="0" err="1">
                <a:latin typeface="+mn-lt"/>
                <a:cs typeface="+mn-cs"/>
                <a:hlinkClick r:id="rId4" tooltip="Regional anesthesia and pain medicine."/>
              </a:rPr>
              <a:t>Reg</a:t>
            </a:r>
            <a:r>
              <a:rPr lang="en-US" sz="2000" b="1" dirty="0">
                <a:latin typeface="+mn-lt"/>
                <a:cs typeface="+mn-cs"/>
                <a:hlinkClick r:id="rId4" tooltip="Regional anesthesia and pain medicine."/>
              </a:rPr>
              <a:t> </a:t>
            </a:r>
            <a:r>
              <a:rPr lang="en-US" sz="2000" b="1" dirty="0" err="1">
                <a:latin typeface="+mn-lt"/>
                <a:cs typeface="+mn-cs"/>
                <a:hlinkClick r:id="rId4" tooltip="Regional anesthesia and pain medicine."/>
              </a:rPr>
              <a:t>Anesth</a:t>
            </a:r>
            <a:r>
              <a:rPr lang="en-US" sz="2000" b="1" dirty="0">
                <a:latin typeface="+mn-lt"/>
                <a:cs typeface="+mn-cs"/>
                <a:hlinkClick r:id="rId4" tooltip="Regional anesthesia and pain medicine."/>
              </a:rPr>
              <a:t> Pain Med.</a:t>
            </a:r>
            <a:r>
              <a:rPr lang="en-US" sz="2000" b="1" dirty="0">
                <a:latin typeface="+mn-lt"/>
                <a:cs typeface="+mn-cs"/>
              </a:rPr>
              <a:t> 2012 May-Jun;37(3):310-7.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221088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+mn-lt"/>
                <a:hlinkClick r:id="rId5"/>
              </a:rPr>
              <a:t>Kettner</a:t>
            </a:r>
            <a:r>
              <a:rPr lang="en-US" sz="2000" b="1" dirty="0" smtClean="0">
                <a:latin typeface="+mn-lt"/>
                <a:hlinkClick r:id="rId5"/>
              </a:rPr>
              <a:t> SC</a:t>
            </a:r>
            <a:r>
              <a:rPr lang="en-US" sz="2000" b="1" baseline="30000" dirty="0" smtClean="0">
                <a:latin typeface="+mn-lt"/>
              </a:rPr>
              <a:t>1</a:t>
            </a:r>
            <a:r>
              <a:rPr lang="en-US" sz="2000" b="1" dirty="0" smtClean="0">
                <a:latin typeface="+mn-lt"/>
              </a:rPr>
              <a:t>, </a:t>
            </a:r>
            <a:r>
              <a:rPr lang="en-US" sz="2000" b="1" dirty="0" err="1" smtClean="0">
                <a:latin typeface="+mn-lt"/>
                <a:hlinkClick r:id="rId6"/>
              </a:rPr>
              <a:t>Willschke</a:t>
            </a:r>
            <a:r>
              <a:rPr lang="en-US" sz="2000" b="1" dirty="0" smtClean="0">
                <a:latin typeface="+mn-lt"/>
                <a:hlinkClick r:id="rId6"/>
              </a:rPr>
              <a:t> H</a:t>
            </a:r>
            <a:r>
              <a:rPr lang="en-US" sz="2000" b="1" dirty="0" smtClean="0">
                <a:latin typeface="+mn-lt"/>
              </a:rPr>
              <a:t>, </a:t>
            </a:r>
            <a:r>
              <a:rPr lang="en-US" sz="2000" b="1" dirty="0" err="1" smtClean="0">
                <a:latin typeface="+mn-lt"/>
                <a:hlinkClick r:id="rId7"/>
              </a:rPr>
              <a:t>Marhofer</a:t>
            </a:r>
            <a:r>
              <a:rPr lang="en-US" sz="2000" b="1" dirty="0" smtClean="0">
                <a:latin typeface="+mn-lt"/>
                <a:hlinkClick r:id="rId7"/>
              </a:rPr>
              <a:t> P</a:t>
            </a:r>
            <a:r>
              <a:rPr lang="en-US" sz="2000" b="1" dirty="0" smtClean="0">
                <a:latin typeface="+mn-lt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Does regional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anaesthesia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really improve outcome?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// </a:t>
            </a:r>
            <a:r>
              <a:rPr lang="en-US" sz="2000" b="1" dirty="0" smtClean="0">
                <a:latin typeface="+mn-lt"/>
                <a:hlinkClick r:id="rId8" tooltip="British journal of anaesthesia."/>
              </a:rPr>
              <a:t>Br J </a:t>
            </a:r>
            <a:r>
              <a:rPr lang="en-US" sz="2000" b="1" dirty="0" err="1" smtClean="0">
                <a:latin typeface="+mn-lt"/>
                <a:hlinkClick r:id="rId8" tooltip="British journal of anaesthesia."/>
              </a:rPr>
              <a:t>Anaesth</a:t>
            </a:r>
            <a:r>
              <a:rPr lang="en-US" sz="2000" b="1" dirty="0" smtClean="0">
                <a:latin typeface="+mn-lt"/>
                <a:hlinkClick r:id="rId8" tooltip="British journal of anaesthesia."/>
              </a:rPr>
              <a:t>.</a:t>
            </a:r>
            <a:r>
              <a:rPr lang="en-US" sz="2000" b="1" dirty="0" smtClean="0">
                <a:latin typeface="+mn-lt"/>
              </a:rPr>
              <a:t> 2011 Dec;107 </a:t>
            </a:r>
            <a:r>
              <a:rPr lang="en-US" sz="2000" b="1" dirty="0" err="1" smtClean="0">
                <a:latin typeface="+mn-lt"/>
              </a:rPr>
              <a:t>Suppl</a:t>
            </a:r>
            <a:r>
              <a:rPr lang="en-US" sz="2000" b="1" dirty="0" smtClean="0">
                <a:latin typeface="+mn-lt"/>
              </a:rPr>
              <a:t> 1:i90-5.</a:t>
            </a:r>
          </a:p>
        </p:txBody>
      </p:sp>
      <p:pic>
        <p:nvPicPr>
          <p:cNvPr id="51202" name="Picture 2" descr="BJ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429000"/>
            <a:ext cx="2160000" cy="2869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0-tub-ua.yandex.net/i?id=207645751-2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080120" cy="158841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3223" t="31559" r="5586" b="31121"/>
          <a:stretch>
            <a:fillRect/>
          </a:stretch>
        </p:blipFill>
        <p:spPr bwMode="auto">
          <a:xfrm>
            <a:off x="1403648" y="116632"/>
            <a:ext cx="6552728" cy="150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4" cstate="print"/>
          <a:srcRect l="2358" r="2145"/>
          <a:stretch>
            <a:fillRect/>
          </a:stretch>
        </p:blipFill>
        <p:spPr>
          <a:xfrm>
            <a:off x="179512" y="2060848"/>
            <a:ext cx="5155936" cy="4293911"/>
          </a:xfrm>
          <a:prstGeom prst="rect">
            <a:avLst/>
          </a:prstGeom>
        </p:spPr>
      </p:pic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5436096" y="2348880"/>
            <a:ext cx="3563888" cy="3456384"/>
          </a:xfrm>
        </p:spPr>
        <p:txBody>
          <a:bodyPr/>
          <a:lstStyle/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Пациенты после объемных операций (</a:t>
            </a:r>
            <a:r>
              <a:rPr lang="en-US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n=80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).</a:t>
            </a:r>
            <a:endParaRPr lang="en-US" sz="1900" b="1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Аналгезия после операции: </a:t>
            </a:r>
            <a:r>
              <a:rPr lang="ru-RU" sz="19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промедол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100 мг/</a:t>
            </a:r>
            <a:r>
              <a:rPr lang="ru-RU" sz="19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сут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. в/м.</a:t>
            </a:r>
          </a:p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Интенсивность боли в группе  5,1 (3-7) баллов.</a:t>
            </a:r>
          </a:p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39 пациентов – интенсивность боли 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Symbol"/>
              </a:rPr>
              <a:t> 4 баллов.</a:t>
            </a:r>
          </a:p>
          <a:p>
            <a:pPr marL="173038" indent="-173038"/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48,7% пациентов были обезболены адекватно!!!  </a:t>
            </a:r>
            <a:endParaRPr lang="en-US" sz="1900" b="1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rochester.edu/currents/V28/V28N01/photos/en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1656184" cy="2173741"/>
          </a:xfrm>
          <a:prstGeom prst="rect">
            <a:avLst/>
          </a:prstGeom>
          <a:noFill/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267744" y="1052736"/>
            <a:ext cx="63722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</a:t>
            </a:r>
            <a:r>
              <a:rPr lang="en-US" sz="2000" b="1" dirty="0" smtClean="0">
                <a:solidFill>
                  <a:srgbClr val="002060"/>
                </a:solidFill>
              </a:rPr>
              <a:t> 1977</a:t>
            </a:r>
            <a:r>
              <a:rPr lang="ru-RU" sz="2000" b="1" dirty="0" smtClean="0">
                <a:solidFill>
                  <a:srgbClr val="002060"/>
                </a:solidFill>
              </a:rPr>
              <a:t> году профессор </a:t>
            </a:r>
            <a:r>
              <a:rPr lang="en-US" sz="2000" b="1" dirty="0" smtClean="0">
                <a:solidFill>
                  <a:srgbClr val="002060"/>
                </a:solidFill>
              </a:rPr>
              <a:t>George Engel (1915-2000) </a:t>
            </a:r>
            <a:r>
              <a:rPr lang="ru-RU" sz="2000" b="1" dirty="0" smtClean="0">
                <a:solidFill>
                  <a:srgbClr val="002060"/>
                </a:solidFill>
              </a:rPr>
              <a:t> сформулировал </a:t>
            </a:r>
            <a:r>
              <a:rPr lang="ru-RU" sz="2000" b="1" dirty="0" err="1" smtClean="0">
                <a:solidFill>
                  <a:srgbClr val="002060"/>
                </a:solidFill>
              </a:rPr>
              <a:t>биопсихосоциальную</a:t>
            </a:r>
            <a:r>
              <a:rPr lang="ru-RU" sz="2000" b="1" dirty="0" smtClean="0">
                <a:solidFill>
                  <a:srgbClr val="002060"/>
                </a:solidFill>
              </a:rPr>
              <a:t> модель болезни.</a:t>
            </a:r>
          </a:p>
          <a:p>
            <a:endParaRPr lang="ru-RU" sz="9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hlinkClick r:id="rId3"/>
              </a:rPr>
              <a:t>Engel </a:t>
            </a:r>
            <a:r>
              <a:rPr lang="en-US" sz="1600" b="1" dirty="0" err="1" smtClean="0">
                <a:hlinkClick r:id="rId3"/>
              </a:rPr>
              <a:t>GL</a:t>
            </a:r>
            <a:r>
              <a:rPr lang="en-US" sz="1600" b="1" dirty="0" err="1" smtClean="0">
                <a:solidFill>
                  <a:srgbClr val="FF0000"/>
                </a:solidFill>
              </a:rPr>
              <a:t>The</a:t>
            </a:r>
            <a:r>
              <a:rPr lang="en-US" sz="1600" b="1" dirty="0" smtClean="0">
                <a:solidFill>
                  <a:srgbClr val="FF0000"/>
                </a:solidFill>
              </a:rPr>
              <a:t> need for a new medical model: a challenge for biomedicine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ru-RU" sz="1600" b="1" dirty="0" smtClean="0"/>
              <a:t> // </a:t>
            </a:r>
            <a:r>
              <a:rPr lang="en-US" sz="1600" b="1" dirty="0" smtClean="0">
                <a:hlinkClick r:id="rId4" tooltip="Science (New York, N.Y.)."/>
              </a:rPr>
              <a:t>Science.</a:t>
            </a:r>
            <a:r>
              <a:rPr lang="en-US" sz="1600" b="1" dirty="0" smtClean="0"/>
              <a:t> 1977 Apr 8;196(4286):129-36.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467544" y="3429000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80-е годы </a:t>
            </a:r>
            <a:r>
              <a:rPr lang="en-US" sz="2000" b="1" dirty="0" smtClean="0">
                <a:solidFill>
                  <a:srgbClr val="002060"/>
                </a:solidFill>
              </a:rPr>
              <a:t>XX </a:t>
            </a:r>
            <a:r>
              <a:rPr lang="ru-RU" sz="2000" b="1" dirty="0" smtClean="0">
                <a:solidFill>
                  <a:srgbClr val="002060"/>
                </a:solidFill>
              </a:rPr>
              <a:t>века </a:t>
            </a:r>
            <a:r>
              <a:rPr lang="en-US" sz="2000" b="1" dirty="0" smtClean="0">
                <a:solidFill>
                  <a:srgbClr val="002060"/>
                </a:solidFill>
              </a:rPr>
              <a:t>J.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Loeser</a:t>
            </a:r>
            <a:r>
              <a:rPr lang="en-US" sz="2000" b="1" dirty="0" smtClean="0">
                <a:solidFill>
                  <a:srgbClr val="002060"/>
                </a:solidFill>
              </a:rPr>
              <a:t> (1982) </a:t>
            </a: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en-US" sz="2000" b="1" dirty="0" smtClean="0">
                <a:solidFill>
                  <a:srgbClr val="002060"/>
                </a:solidFill>
              </a:rPr>
              <a:t>W. Fordyce (1988) </a:t>
            </a:r>
            <a:r>
              <a:rPr lang="ru-RU" sz="2000" b="1" dirty="0" smtClean="0">
                <a:solidFill>
                  <a:srgbClr val="002060"/>
                </a:solidFill>
              </a:rPr>
              <a:t>предложили использовать данную модель при лечении боли.</a:t>
            </a:r>
          </a:p>
          <a:p>
            <a:endParaRPr lang="ru-RU" sz="800" b="1" u="sng" dirty="0" smtClean="0">
              <a:solidFill>
                <a:srgbClr val="0000FF"/>
              </a:solidFill>
            </a:endParaRPr>
          </a:p>
          <a:p>
            <a:r>
              <a:rPr lang="en-US" sz="1600" b="1" u="sng" dirty="0" err="1" smtClean="0">
                <a:solidFill>
                  <a:srgbClr val="0000FF"/>
                </a:solidFill>
              </a:rPr>
              <a:t>Loeser</a:t>
            </a:r>
            <a:r>
              <a:rPr lang="en-US" sz="1600" b="1" u="sng" dirty="0" smtClean="0">
                <a:solidFill>
                  <a:srgbClr val="0000FF"/>
                </a:solidFill>
              </a:rPr>
              <a:t> J. D. (1982).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Concepts of pain. </a:t>
            </a:r>
            <a:r>
              <a:rPr lang="ru-RU" sz="1600" b="1" dirty="0" smtClean="0">
                <a:solidFill>
                  <a:srgbClr val="FF0000"/>
                </a:solidFill>
              </a:rPr>
              <a:t>// </a:t>
            </a:r>
            <a:r>
              <a:rPr lang="en-US" sz="1600" b="1" u="sng" dirty="0" smtClean="0">
                <a:solidFill>
                  <a:srgbClr val="0000FF"/>
                </a:solidFill>
              </a:rPr>
              <a:t>In M. Stanton-Hicks &amp; R. Boas (Eds.), Chronic low back pain (pp. 145–148)</a:t>
            </a:r>
            <a:r>
              <a:rPr lang="en-US" sz="1600" b="1" dirty="0" smtClean="0"/>
              <a:t>. New York: Raven Press</a:t>
            </a:r>
            <a:endParaRPr lang="ru-RU" sz="1600" b="1" dirty="0" smtClean="0"/>
          </a:p>
          <a:p>
            <a:endParaRPr lang="ru-RU" sz="800" b="1" dirty="0" smtClean="0">
              <a:hlinkClick r:id="rId5"/>
            </a:endParaRPr>
          </a:p>
          <a:p>
            <a:r>
              <a:rPr lang="en-US" sz="1600" b="1" dirty="0" smtClean="0">
                <a:hlinkClick r:id="rId5"/>
              </a:rPr>
              <a:t>Fordyce WE</a:t>
            </a:r>
            <a:r>
              <a:rPr lang="en-US" sz="1600" b="1" dirty="0" smtClean="0"/>
              <a:t>. </a:t>
            </a:r>
            <a:r>
              <a:rPr lang="en-US" sz="1600" b="1" dirty="0" smtClean="0">
                <a:solidFill>
                  <a:srgbClr val="FF0000"/>
                </a:solidFill>
              </a:rPr>
              <a:t>Pain and suffering. A reappraisal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// </a:t>
            </a:r>
            <a:r>
              <a:rPr lang="en-US" sz="1600" b="1" dirty="0" smtClean="0">
                <a:hlinkClick r:id="rId6" tooltip="The American psychologist."/>
              </a:rPr>
              <a:t>Am Psychol.</a:t>
            </a:r>
            <a:r>
              <a:rPr lang="en-US" sz="1600" b="1" dirty="0" smtClean="0"/>
              <a:t> 1988 Apr;43(4):276-83.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735</Words>
  <Application>Microsoft Office PowerPoint</Application>
  <PresentationFormat>Экран (4:3)</PresentationFormat>
  <Paragraphs>51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</vt:lpstr>
      <vt:lpstr>Послеоперационная аналгезия опиоидами с точки зрения биопсихосоциальной модели боли </vt:lpstr>
      <vt:lpstr>Биомедицинская модель боли или  «По ком звонит колокол Декарта…»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Боль –  биопсихосоциальная модель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Послеоперационная аналгезия опиоидами с точки зрения биопсихосоциальной модели боли. Ключевые положения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IT</dc:creator>
  <cp:lastModifiedBy>Саша</cp:lastModifiedBy>
  <cp:revision>151</cp:revision>
  <dcterms:created xsi:type="dcterms:W3CDTF">2013-11-03T12:04:20Z</dcterms:created>
  <dcterms:modified xsi:type="dcterms:W3CDTF">2015-06-10T17:10:31Z</dcterms:modified>
</cp:coreProperties>
</file>