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79" r:id="rId7"/>
    <p:sldId id="262" r:id="rId8"/>
    <p:sldId id="263" r:id="rId9"/>
    <p:sldId id="266" r:id="rId10"/>
    <p:sldId id="267" r:id="rId11"/>
    <p:sldId id="268" r:id="rId12"/>
    <p:sldId id="283" r:id="rId13"/>
    <p:sldId id="264" r:id="rId14"/>
    <p:sldId id="280" r:id="rId15"/>
    <p:sldId id="281" r:id="rId16"/>
    <p:sldId id="272" r:id="rId17"/>
    <p:sldId id="276" r:id="rId18"/>
    <p:sldId id="277" r:id="rId19"/>
    <p:sldId id="278" r:id="rId20"/>
    <p:sldId id="269" r:id="rId21"/>
    <p:sldId id="270" r:id="rId22"/>
    <p:sldId id="271" r:id="rId23"/>
    <p:sldId id="282" r:id="rId24"/>
    <p:sldId id="273" r:id="rId25"/>
    <p:sldId id="274" r:id="rId26"/>
    <p:sldId id="27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83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3780C-1838-44B1-A0B5-58155DD48BAD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A1099-E497-476A-827D-DBE2F76D3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612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A1099-E497-476A-827D-DBE2F76D36A9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504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511821" y="276227"/>
            <a:ext cx="6580459" cy="938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SimSun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SimSun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SimSun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SimSun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SimSun" charset="-122"/>
              </a:defRPr>
            </a:lvl9pPr>
          </a:lstStyle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alt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ФГБУ «Северо-западный Федеральный  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alt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</a:t>
            </a:r>
            <a:r>
              <a:rPr lang="ru-RU" alt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–исследовательский центр» , 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alt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Санкт-Петербург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683568" y="1989138"/>
            <a:ext cx="7929562" cy="4392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SimSun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SimSun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SimSun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SimSun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SimSun" charset="-122"/>
              </a:defRPr>
            </a:lvl9pPr>
          </a:lstStyle>
          <a:p>
            <a:pPr algn="ctr" defTabSz="449263" fontAlgn="base">
              <a:spcBef>
                <a:spcPts val="1000"/>
              </a:spcBef>
              <a:spcAft>
                <a:spcPct val="0"/>
              </a:spcAft>
              <a:buSzPct val="100000"/>
            </a:pPr>
            <a:r>
              <a:rPr lang="ru-RU" alt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Интраоперационная</a:t>
            </a:r>
            <a:r>
              <a:rPr lang="ru-RU" alt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аппаратная </a:t>
            </a:r>
            <a:r>
              <a:rPr lang="ru-RU" alt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реинфузия</a:t>
            </a:r>
            <a:r>
              <a:rPr lang="ru-RU" alt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эритроцитов </a:t>
            </a:r>
            <a:r>
              <a:rPr lang="ru-RU" alt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акушерстве и гинекологии</a:t>
            </a:r>
            <a:endParaRPr lang="ru-RU" alt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49263" fontAlgn="base">
              <a:spcBef>
                <a:spcPts val="1000"/>
              </a:spcBef>
              <a:spcAft>
                <a:spcPct val="0"/>
              </a:spcAft>
              <a:buSzPct val="100000"/>
            </a:pPr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defTabSz="449263" fontAlgn="base">
              <a:spcBef>
                <a:spcPts val="1000"/>
              </a:spcBef>
              <a:spcAft>
                <a:spcPct val="0"/>
              </a:spcAft>
              <a:buSzPct val="100000"/>
            </a:pP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defTabSz="449263" fontAlgn="base">
              <a:spcBef>
                <a:spcPts val="450"/>
              </a:spcBef>
              <a:spcAft>
                <a:spcPct val="0"/>
              </a:spcAft>
              <a:buSzPct val="100000"/>
            </a:pP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Таюрская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М.О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 defTabSz="449263" fontAlgn="base">
              <a:spcBef>
                <a:spcPts val="450"/>
              </a:spcBef>
              <a:spcAft>
                <a:spcPct val="0"/>
              </a:spcAft>
              <a:buSzPct val="100000"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Врач акушер-гинеколог</a:t>
            </a:r>
          </a:p>
          <a:p>
            <a:pPr algn="r" defTabSz="449263" fontAlgn="base">
              <a:spcBef>
                <a:spcPts val="450"/>
              </a:spcBef>
              <a:spcAft>
                <a:spcPct val="0"/>
              </a:spcAft>
              <a:buSzPct val="100000"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Высшей категории КДО ПЦ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76226"/>
            <a:ext cx="1800225" cy="171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7308850" y="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1989138"/>
            <a:ext cx="1588" cy="7143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8843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E:\Фото МАМА IPHONE\DCIM\823WGTMA\IMG_11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060848"/>
            <a:ext cx="2988777" cy="400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:\Фото МАМА IPHONE\DCIM\823WGTMA\IMG_11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52" y="2048933"/>
            <a:ext cx="3078564" cy="401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60493"/>
            <a:ext cx="1798637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83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Фото МАМА IPHONE\DCIM\823WGTMA\IMG_11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93849"/>
            <a:ext cx="3132334" cy="409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:\Фото МАМА IPHONE\DCIM\823WGTMA\IMG_11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287" y="1988840"/>
            <a:ext cx="2987550" cy="409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277" y="245302"/>
            <a:ext cx="1798637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97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268288"/>
            <a:ext cx="6157565" cy="1250950"/>
          </a:xfrm>
        </p:spPr>
        <p:txBody>
          <a:bodyPr/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данные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29545"/>
            <a:ext cx="8229600" cy="4525963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проанализировано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историй пациенток, прооперированных  в нашем центре из них: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Акушерских –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79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Гинекологических –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Экстренных –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Плановых –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85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предлежанием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плаценты было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пациентов из них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прооперированы в условиях рентген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операционной. 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6632"/>
            <a:ext cx="1798637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765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32656"/>
            <a:ext cx="6517605" cy="125095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 к применению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инраоперационной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реинфузии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эритроцитов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акушерстве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73561"/>
            <a:ext cx="7999412" cy="4265613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множественной миомы матки или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миоматозных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узлов больших размеров при кесаревом сечении с последующей консервативной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миомэктомией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Предлежание 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плаценты -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Врожденные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приобретенные дефекты системы гемостаза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Тяжелая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преэкламсия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риском развития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гипокоагуляционного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синдрома -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Преждевременная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отслойка нормально расположенной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плаценты -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79" y="260648"/>
            <a:ext cx="1798637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80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694" y="0"/>
            <a:ext cx="6708890" cy="1556792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 </a:t>
            </a:r>
            <a:r>
              <a:rPr lang="ru-RU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предлежание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плаценты  с признаками врастания по данным МРТ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60648"/>
            <a:ext cx="1798476" cy="171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E:\Фото МАМА IPHONE\DCIM\823WGTMA\IMG_14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47080"/>
            <a:ext cx="3070571" cy="363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Фото МАМА IPHONE\DCIM\823WGTMA\IMG_14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575" y="1447080"/>
            <a:ext cx="3150583" cy="363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4814" y="5229200"/>
            <a:ext cx="68435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 проводилась в рентген-операционной. На первом этапе работает </a:t>
            </a:r>
            <a:r>
              <a:rPr lang="ru-RU" sz="20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ангиохирург</a:t>
            </a:r>
            <a:r>
              <a:rPr lang="ru-RU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Он проводит установку </a:t>
            </a:r>
            <a:r>
              <a:rPr lang="ru-RU" sz="20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интродъюсеров</a:t>
            </a:r>
            <a:r>
              <a:rPr lang="ru-RU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маточные сосуды через бедренную артерию под рентген контролем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7855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113" y="188640"/>
            <a:ext cx="6589613" cy="1250950"/>
          </a:xfrm>
        </p:spPr>
        <p:txBody>
          <a:bodyPr>
            <a:normAutofit fontScale="90000"/>
          </a:bodyPr>
          <a:lstStyle/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 </a:t>
            </a:r>
            <a:r>
              <a:rPr lang="ru-R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предлежание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плаценты  с признаками врастания по данным МРТ</a:t>
            </a:r>
            <a:endParaRPr lang="ru-RU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60648"/>
            <a:ext cx="1798476" cy="171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E:\Фото МАМА IPHONE\DCIM\823WGTMA\IMG_14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2880320" cy="381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Фото МАМА IPHONE\DCIM\823WGTMA\IMG_14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485" y="1427538"/>
            <a:ext cx="3035953" cy="380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5229200"/>
            <a:ext cx="74888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Пациентка 44 года. Роды 3 срочные в 39 недель 3 дня. Рубец на матке после кесарева сечения в 2006 г. Полное </a:t>
            </a:r>
            <a:r>
              <a:rPr lang="ru-RU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предлежание</a:t>
            </a:r>
            <a:r>
              <a:rPr lang="ru-RU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плаценты.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кровопотери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1450,0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объем реинфузии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700мл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выписана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сутки с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Hb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104г/л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Трансфузионная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терапия не проводилась.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085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268288"/>
            <a:ext cx="6517605" cy="1250950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 к применению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инраоперационной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реинфузии эритроцитов  в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гинекологии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708921"/>
            <a:ext cx="8208912" cy="2736303"/>
          </a:xfrm>
        </p:spPr>
        <p:txBody>
          <a:bodyPr/>
          <a:lstStyle/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Миома матки гигантских размеров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Множественная миома матки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Миома матки больших размеров в сочетании с наружным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эндометриозом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79" y="260648"/>
            <a:ext cx="1798637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989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268288"/>
            <a:ext cx="6445597" cy="12509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Множественная миома матки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60648"/>
            <a:ext cx="1798476" cy="171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E:\Фото МАМА IPHONE\DCIM\823WGTMA\IMG_11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81" y="1772816"/>
            <a:ext cx="2876872" cy="36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72817"/>
            <a:ext cx="2915119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0382" y="5395360"/>
            <a:ext cx="67019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Пациентка 32 года, удаленно 13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интрамурально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субсерозных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узлов, общая кровопотеря 1200,0 , объем реинфузии 750мл (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31%)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выписана на 6 сутки с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95г/л.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Трансфузионная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терапия не проводилась.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10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03582"/>
            <a:ext cx="7029671" cy="1143000"/>
          </a:xfrm>
        </p:spPr>
        <p:txBody>
          <a:bodyPr/>
          <a:lstStyle/>
          <a:p>
            <a:pPr algn="l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Гигантская миома матки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6844" y="5373218"/>
            <a:ext cx="6755476" cy="1008110"/>
          </a:xfrm>
        </p:spPr>
        <p:txBody>
          <a:bodyPr>
            <a:noAutofit/>
          </a:bodyPr>
          <a:lstStyle/>
          <a:p>
            <a:pPr marL="0" lvl="0" indent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1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Пациентка </a:t>
            </a:r>
            <a:r>
              <a:rPr lang="ru-RU" sz="1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лет, объем кровопотери 1300,0 </a:t>
            </a:r>
            <a:r>
              <a:rPr lang="ru-RU" sz="1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объем реинфузии 750мл (</a:t>
            </a:r>
            <a:r>
              <a:rPr lang="en-US" sz="1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Ht</a:t>
            </a:r>
            <a:r>
              <a:rPr lang="en-US" sz="1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1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 </a:t>
            </a:r>
            <a:r>
              <a:rPr lang="ru-RU" sz="1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выписана на </a:t>
            </a:r>
            <a:r>
              <a:rPr lang="ru-RU" sz="1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1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сутки с </a:t>
            </a:r>
            <a:r>
              <a:rPr lang="en-US" sz="1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Hb</a:t>
            </a:r>
            <a:r>
              <a:rPr lang="ru-RU" sz="1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122г/л</a:t>
            </a:r>
            <a:r>
              <a:rPr lang="ru-RU" sz="1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Трансфузионная</a:t>
            </a:r>
            <a:r>
              <a:rPr lang="ru-RU" sz="1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терапия не проводилась.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800" y="260648"/>
            <a:ext cx="1798637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E:\Фото МАМА IPHONE\DCIM\823WGTMA\IMG_13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95" y="1844824"/>
            <a:ext cx="2887193" cy="352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:\Фото МАМА IPHONE\DCIM\823WGTMA\IMG_13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57737"/>
            <a:ext cx="2952328" cy="351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45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553"/>
            <a:ext cx="7762056" cy="1143000"/>
          </a:xfrm>
        </p:spPr>
        <p:txBody>
          <a:bodyPr/>
          <a:lstStyle/>
          <a:p>
            <a:pPr algn="l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Гигантская миома матки</a:t>
            </a:r>
            <a:endParaRPr lang="ru-RU" b="1" dirty="0"/>
          </a:p>
        </p:txBody>
      </p:sp>
      <p:pic>
        <p:nvPicPr>
          <p:cNvPr id="7170" name="Picture 2" descr="E:\Фото МАМА IPHONE\DCIM\823WGTMA\IMG_13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73561"/>
            <a:ext cx="3024336" cy="407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60648"/>
            <a:ext cx="1798637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E:\Фото МАМА IPHONE\DCIM\823WGTMA\IMG_13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73561"/>
            <a:ext cx="3045939" cy="407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12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03580"/>
            <a:ext cx="6912768" cy="115699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проблемы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9841" y="1761210"/>
            <a:ext cx="8229600" cy="4525963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применение на практике алгоритмов ведения женщин с острой кровопотерей в акушерской и гинекологической практики остается до сих пор актуальной.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тому, как она решается, можно судить о квалификации медицинского персонала, об организации высокотехнологической помощи в том или ином лечебном учреждении.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нашем центре с 6 июня 2012 года в алгоритм ведения родов и в план гинекологических операций включена и успешно применяется 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интраоперационная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аппаратная   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реинфузия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эритроцитов.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7"/>
            <a:ext cx="1365199" cy="150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35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E:\Фото МАМА IPHONE\DCIM\823WGTMA\IMG_11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73561"/>
            <a:ext cx="3034095" cy="41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E:\Фото МАМА IPHONE\DCIM\823WGTMA\IMG_11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99" y="1973561"/>
            <a:ext cx="3105442" cy="41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815" y="260648"/>
            <a:ext cx="1798637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90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Фото МАМА IPHONE\DCIM\823WGTMA\IMG_11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7"/>
            <a:ext cx="2952327" cy="392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E:\Фото МАМА IPHONE\DCIM\823WGTMA\IMG_11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60848"/>
            <a:ext cx="2928429" cy="392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057" y="234864"/>
            <a:ext cx="1798637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847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268288"/>
            <a:ext cx="6445597" cy="12509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 перевязочного материала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75716"/>
            <a:ext cx="1798476" cy="171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E:\Фото МАМА IPHONE\DCIM\823WGTMA\IMG_11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88714"/>
            <a:ext cx="3024336" cy="394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E:\Фото МАМА IPHONE\DCIM\823WGTMA\IMG_11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88714"/>
            <a:ext cx="2847421" cy="394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55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aatata\Desktop\cAuk9RCJuw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443"/>
            <a:ext cx="6505081" cy="696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388" y="274930"/>
            <a:ext cx="1798637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204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378" y="188640"/>
            <a:ext cx="9036496" cy="64807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Подгруппы женщин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уровня кровопотери.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6174566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Трансфузионная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терапия потребовалась в 10% случаев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7249170"/>
              </p:ext>
            </p:extLst>
          </p:nvPr>
        </p:nvGraphicFramePr>
        <p:xfrm>
          <a:off x="271591" y="1052736"/>
          <a:ext cx="8640961" cy="5071883"/>
        </p:xfrm>
        <a:graphic>
          <a:graphicData uri="http://schemas.openxmlformats.org/drawingml/2006/table">
            <a:tbl>
              <a:tblPr/>
              <a:tblGrid>
                <a:gridCol w="1872208"/>
                <a:gridCol w="772017"/>
                <a:gridCol w="936104"/>
                <a:gridCol w="1008112"/>
                <a:gridCol w="720080"/>
                <a:gridCol w="720080"/>
                <a:gridCol w="720080"/>
                <a:gridCol w="1009693"/>
                <a:gridCol w="882587"/>
              </a:tblGrid>
              <a:tr h="50480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Подгруппы</a:t>
                      </a:r>
                    </a:p>
                  </a:txBody>
                  <a:tcPr marL="10688" marR="10688" marT="10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Кол-во </a:t>
                      </a:r>
                      <a:r>
                        <a:rPr lang="ru-RU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пациентов</a:t>
                      </a:r>
                    </a:p>
                  </a:txBody>
                  <a:tcPr marL="10688" marR="10688" marT="10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реинфузии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688" marR="10688" marT="10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Кол-во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пациентов</a:t>
                      </a:r>
                    </a:p>
                  </a:txBody>
                  <a:tcPr marL="10688" marR="10688" marT="10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трансфузионной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терапии</a:t>
                      </a:r>
                    </a:p>
                  </a:txBody>
                  <a:tcPr marL="10688" marR="10688" marT="10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2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минимальный</a:t>
                      </a:r>
                    </a:p>
                  </a:txBody>
                  <a:tcPr marL="10688" marR="10688" marT="10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максимальный</a:t>
                      </a:r>
                    </a:p>
                  </a:txBody>
                  <a:tcPr marL="10688" marR="10688" marT="10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СЗП</a:t>
                      </a:r>
                    </a:p>
                  </a:txBody>
                  <a:tcPr marL="10688" marR="10688" marT="10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Эрит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взвесь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688" marR="10688" marT="10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Тромбоконцентрат</a:t>
                      </a:r>
                    </a:p>
                  </a:txBody>
                  <a:tcPr marL="10688" marR="10688" marT="10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Отмыт. эритроциты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688" marR="10688" marT="10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82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умеренная кровопотеря до 1 литра</a:t>
                      </a:r>
                    </a:p>
                  </a:txBody>
                  <a:tcPr marL="10688" marR="10688" marT="10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</a:t>
                      </a:r>
                    </a:p>
                  </a:txBody>
                  <a:tcPr marL="10688" marR="10688" marT="10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145</a:t>
                      </a:r>
                    </a:p>
                  </a:txBody>
                  <a:tcPr marL="10688" marR="10688" marT="10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</a:t>
                      </a:r>
                    </a:p>
                  </a:txBody>
                  <a:tcPr marL="10688" marR="10688" marT="10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0688" marR="10688" marT="10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0688" marR="10688" marT="10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250</a:t>
                      </a:r>
                    </a:p>
                  </a:txBody>
                  <a:tcPr marL="10688" marR="10688" marT="10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70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II большая кровопотеря от 1 до 1,5 литров</a:t>
                      </a:r>
                    </a:p>
                  </a:txBody>
                  <a:tcPr marL="10688" marR="10688" marT="10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10688" marR="10688" marT="10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487</a:t>
                      </a:r>
                    </a:p>
                  </a:txBody>
                  <a:tcPr marL="10688" marR="10688" marT="10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970</a:t>
                      </a:r>
                    </a:p>
                  </a:txBody>
                  <a:tcPr marL="10688" marR="10688" marT="10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0688" marR="10688" marT="10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1500</a:t>
                      </a:r>
                    </a:p>
                  </a:txBody>
                  <a:tcPr marL="10688" marR="10688" marT="10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620</a:t>
                      </a:r>
                    </a:p>
                  </a:txBody>
                  <a:tcPr marL="10688" marR="10688" marT="10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96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III массивная кровопотеря           от 1,5 до 2,5 литров</a:t>
                      </a:r>
                    </a:p>
                  </a:txBody>
                  <a:tcPr marL="10688" marR="10688" marT="10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10688" marR="10688" marT="10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653</a:t>
                      </a:r>
                    </a:p>
                  </a:txBody>
                  <a:tcPr marL="10688" marR="10688" marT="10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872</a:t>
                      </a:r>
                    </a:p>
                  </a:txBody>
                  <a:tcPr marL="10688" marR="10688" marT="10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10688" marR="10688" marT="10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1047</a:t>
                      </a:r>
                    </a:p>
                  </a:txBody>
                  <a:tcPr marL="10688" marR="10688" marT="10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380</a:t>
                      </a:r>
                    </a:p>
                  </a:txBody>
                  <a:tcPr marL="10688" marR="10688" marT="10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640</a:t>
                      </a:r>
                    </a:p>
                  </a:txBody>
                  <a:tcPr marL="10688" marR="10688" marT="10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IY сверхмассивная кровопотеря более 2,5 литров</a:t>
                      </a:r>
                    </a:p>
                  </a:txBody>
                  <a:tcPr marL="10688" marR="10688" marT="10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10688" marR="10688" marT="10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843</a:t>
                      </a:r>
                    </a:p>
                  </a:txBody>
                  <a:tcPr marL="10688" marR="10688" marT="10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1121</a:t>
                      </a:r>
                    </a:p>
                  </a:txBody>
                  <a:tcPr marL="10688" marR="10688" marT="10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10688" marR="10688" marT="10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1000</a:t>
                      </a:r>
                    </a:p>
                  </a:txBody>
                  <a:tcPr marL="10688" marR="10688" marT="10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748</a:t>
                      </a:r>
                    </a:p>
                  </a:txBody>
                  <a:tcPr marL="10688" marR="10688" marT="10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0688" marR="10688" marT="10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62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653" y="260648"/>
            <a:ext cx="6635080" cy="114300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004" y="260648"/>
            <a:ext cx="1798476" cy="171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2608" y="2026854"/>
            <a:ext cx="82809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Значительно сокращена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трансфузионная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терапия в послеоперационном периоде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послеоперационного периода,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пребывания в отделении реанимации и длительность пребывания в стационаре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шире использовать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интраоперационную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реинфузию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экстренных случаях, в частности при ПОНРП. Для этого необходимо иметь в каждой  дежурной бригаде обученного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специалиста.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 у одной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пациенток не потребовалось расширения объёма операции до экстирпации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даже при массивной и сверхмассивной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кровопотерях.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озможно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связано с более спокойной и комфортной работой оперирующей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бригады,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неограниченной временем и объемом кровопотери.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14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114300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1" y="2132856"/>
            <a:ext cx="8351365" cy="4265613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 включение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интраоперационной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аппаратной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реинфузии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эритроцитов  в алгоритм ведения родов и в план гинекологических операций у женщин  с миомой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матки,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предлежанием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плаценты, врастанием плаценты в рубец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обоснованным и высоко эффективным при кровопотере любого объема.   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60647"/>
            <a:ext cx="1798637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812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60648"/>
            <a:ext cx="1804572" cy="171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2132856"/>
            <a:ext cx="799288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Интраоперационная</a:t>
            </a:r>
            <a:r>
              <a:rPr lang="ru-RU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реинфузия</a:t>
            </a:r>
            <a:r>
              <a:rPr lang="ru-RU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эритроцитов – 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высокотехнологичный метод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кровесбережения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 котором осуществляется сбор крови с операционного поля в ходе операции </a:t>
            </a:r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последующей аппаратной  обработкой и переливанием </a:t>
            </a:r>
            <a:r>
              <a:rPr lang="ru-RU" sz="2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эритровзвеси</a:t>
            </a:r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операции или в ближайшие 6 часов. </a:t>
            </a:r>
          </a:p>
        </p:txBody>
      </p:sp>
    </p:spTree>
    <p:extLst>
      <p:ext uri="{BB962C8B-B14F-4D97-AF65-F5344CB8AC3E}">
        <p14:creationId xmlns:p14="http://schemas.microsoft.com/office/powerpoint/2010/main" val="9516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450482" y="-2515"/>
            <a:ext cx="6732908" cy="15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SimSun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SimSun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SimSun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SimSun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SimSun" charset="-122"/>
              </a:defRPr>
            </a:lvl9pPr>
          </a:lstStyle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alt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развития </a:t>
            </a:r>
            <a:r>
              <a:rPr lang="ru-RU" alt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интраоперационной</a:t>
            </a:r>
            <a:r>
              <a:rPr lang="ru-RU" alt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реинфузии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85750" y="1772816"/>
            <a:ext cx="8183563" cy="4597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68313" indent="-468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SimSun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SimSun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SimSun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SimSun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SimSun" charset="-122"/>
              </a:defRPr>
            </a:lvl9pPr>
          </a:lstStyle>
          <a:p>
            <a:pPr marL="342900" indent="-342900" algn="just" defTabSz="449263" fontAlgn="base">
              <a:spcBef>
                <a:spcPts val="6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q"/>
            </a:pPr>
            <a:r>
              <a:rPr lang="ru-RU" altLang="ru-RU" sz="17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 </a:t>
            </a:r>
            <a:r>
              <a:rPr lang="ru-RU" altLang="ru-RU" sz="17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1818 г</a:t>
            </a:r>
            <a:r>
              <a:rPr lang="ru-RU" altLang="ru-RU" sz="17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Джемс </a:t>
            </a:r>
            <a:r>
              <a:rPr lang="ru-RU" altLang="ru-RU" sz="1700" dirty="0" err="1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Бланделл</a:t>
            </a:r>
            <a:r>
              <a:rPr lang="ru-RU" altLang="ru-RU" sz="17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(</a:t>
            </a:r>
            <a:r>
              <a:rPr lang="en-US" altLang="ru-RU" sz="17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James Blundell</a:t>
            </a:r>
            <a:r>
              <a:rPr lang="ru-RU" altLang="ru-RU" sz="17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) после того, как был беспомощным наблюдателем маточного кровотечения </a:t>
            </a:r>
            <a:r>
              <a:rPr lang="ru-RU" altLang="ru-RU" sz="17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провел, </a:t>
            </a:r>
            <a:r>
              <a:rPr lang="ru-RU" altLang="ru-RU" sz="17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серию опытов по реинфузии на собаках и рекомендовал ее использовать у больных.</a:t>
            </a:r>
          </a:p>
          <a:p>
            <a:pPr marL="342900" indent="-342900" algn="just" defTabSz="449263" fontAlgn="base">
              <a:spcBef>
                <a:spcPts val="6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q"/>
            </a:pPr>
            <a:r>
              <a:rPr lang="ru-RU" altLang="ru-RU" sz="17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После долгого перерыва, мысль о возвращение крови в сосудистое русло больному высказал в России в </a:t>
            </a:r>
            <a:r>
              <a:rPr lang="ru-RU" altLang="ru-RU" sz="17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1865 г</a:t>
            </a:r>
            <a:r>
              <a:rPr lang="ru-RU" altLang="ru-RU" sz="17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Василий </a:t>
            </a:r>
            <a:r>
              <a:rPr lang="ru-RU" altLang="ru-RU" sz="17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Васильевич </a:t>
            </a:r>
            <a:r>
              <a:rPr lang="ru-RU" altLang="ru-RU" sz="17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Сутугин.</a:t>
            </a:r>
          </a:p>
          <a:p>
            <a:pPr marL="342900" indent="-342900" algn="just" defTabSz="449263" fontAlgn="base">
              <a:spcBef>
                <a:spcPts val="6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q"/>
            </a:pPr>
            <a:r>
              <a:rPr lang="ru-RU" altLang="ru-RU" sz="17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 следующий период интереса к этому методу начался в </a:t>
            </a:r>
            <a:r>
              <a:rPr lang="ru-RU" altLang="ru-RU" sz="17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1874 г </a:t>
            </a:r>
            <a:r>
              <a:rPr lang="ru-RU" altLang="ru-RU" sz="17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 исследований Вильяма </a:t>
            </a:r>
            <a:r>
              <a:rPr lang="ru-RU" altLang="ru-RU" sz="1700" dirty="0" err="1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Хеймора</a:t>
            </a:r>
            <a:r>
              <a:rPr lang="ru-RU" altLang="ru-RU" sz="17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(</a:t>
            </a:r>
            <a:r>
              <a:rPr lang="en-US" altLang="ru-RU" sz="17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Highmore</a:t>
            </a:r>
            <a:r>
              <a:rPr lang="ru-RU" altLang="ru-RU" sz="17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), который предложил собирать и </a:t>
            </a:r>
            <a:r>
              <a:rPr lang="ru-RU" altLang="ru-RU" sz="1700" dirty="0" err="1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дефибринизировать</a:t>
            </a:r>
            <a:r>
              <a:rPr lang="ru-RU" altLang="ru-RU" sz="17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кровь, излившеюся после родов, затем согревать ее до температуры тела и переливать пациентке при помощи шприца </a:t>
            </a:r>
            <a:r>
              <a:rPr lang="ru-RU" altLang="ru-RU" sz="1700" dirty="0" err="1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Хиггинсона</a:t>
            </a:r>
            <a:r>
              <a:rPr lang="ru-RU" altLang="ru-RU" sz="17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 defTabSz="449263" fontAlgn="base">
              <a:spcBef>
                <a:spcPts val="6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q"/>
            </a:pPr>
            <a:r>
              <a:rPr lang="ru-RU" altLang="ru-RU" sz="17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Затем наступил очередной период забвения </a:t>
            </a:r>
            <a:r>
              <a:rPr lang="ru-RU" altLang="ru-RU" sz="1700" dirty="0" err="1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кровесбережения</a:t>
            </a:r>
            <a:r>
              <a:rPr lang="ru-RU" altLang="ru-RU" sz="17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до тех пор, пока в </a:t>
            </a:r>
            <a:r>
              <a:rPr lang="ru-RU" altLang="ru-RU" sz="17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1914 г</a:t>
            </a:r>
            <a:r>
              <a:rPr lang="ru-RU" altLang="ru-RU" sz="17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немецкий гинеколог </a:t>
            </a:r>
            <a:r>
              <a:rPr lang="ru-RU" altLang="ru-RU" sz="1700" dirty="0" err="1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Иоганнас</a:t>
            </a:r>
            <a:r>
              <a:rPr lang="ru-RU" altLang="ru-RU" sz="17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700" dirty="0" err="1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Тисс</a:t>
            </a:r>
            <a:r>
              <a:rPr lang="en-US" altLang="ru-RU" sz="17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7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en-US" altLang="ru-RU" sz="17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J. Thiess</a:t>
            </a:r>
            <a:r>
              <a:rPr lang="ru-RU" altLang="ru-RU" sz="17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) не провел первую успешную </a:t>
            </a:r>
            <a:r>
              <a:rPr lang="ru-RU" altLang="ru-RU" sz="1700" dirty="0" err="1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реинфузию</a:t>
            </a:r>
            <a:r>
              <a:rPr lang="ru-RU" altLang="ru-RU" sz="17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при операции по поводу внематочной беременности.</a:t>
            </a:r>
          </a:p>
          <a:p>
            <a:pPr marL="342900" indent="-342900" algn="just" defTabSz="449263" fontAlgn="base">
              <a:spcBef>
                <a:spcPts val="6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q"/>
            </a:pPr>
            <a:r>
              <a:rPr lang="ru-RU" altLang="ru-RU" sz="17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 нашей стране  первую </a:t>
            </a:r>
            <a:r>
              <a:rPr lang="ru-RU" altLang="ru-RU" sz="1700" dirty="0" err="1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реинфузию</a:t>
            </a:r>
            <a:r>
              <a:rPr lang="ru-RU" altLang="ru-RU" sz="17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больной с внутрибрюшным кровотечением при </a:t>
            </a:r>
            <a:r>
              <a:rPr lang="ru-RU" altLang="ru-RU" sz="17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нарушенной внематочной </a:t>
            </a:r>
            <a:r>
              <a:rPr lang="ru-RU" altLang="ru-RU" sz="17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беременности произвел А.Н Филатов в </a:t>
            </a:r>
            <a:r>
              <a:rPr lang="ru-RU" altLang="ru-RU" sz="17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1918 г </a:t>
            </a:r>
            <a:r>
              <a:rPr lang="ru-RU" altLang="ru-RU" sz="17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 После чего этот метод стал широко использоваться в гинекологической практике.</a:t>
            </a:r>
            <a:endParaRPr lang="ru-RU" altLang="ru-RU" sz="1700" b="1" dirty="0" smtClean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defTabSz="449263" fontAlgn="base">
              <a:spcBef>
                <a:spcPts val="60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Wingdings" charset="2"/>
              <a:buNone/>
            </a:pPr>
            <a:endParaRPr lang="ru-RU" altLang="ru-RU" sz="24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79" y="152282"/>
            <a:ext cx="1800225" cy="171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83169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2355" y="1720840"/>
            <a:ext cx="79928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после внедрения в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1935 г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 консервирования донорской крови интерес к реинфузии резко угас и до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1968 г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литературе описаны единичные случаи применения реинфузии.</a:t>
            </a:r>
          </a:p>
          <a:p>
            <a:pPr marL="285750" indent="-285750" algn="just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эра реинфузии начинается с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1968 г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американский военный хирург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Джеральд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Клебанов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Gerald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Klebanoff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предложил  использовать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кардиотомный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резервуар и роликовый насос для сбора,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антикоагуляции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фильтрации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реинфузии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интраоперационно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излившийся крови.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Клебанов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был разработчиком первого промышленно выпущенного аппарата для реинфузии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Bentley ATS 100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успешно применялся во время вьетнамской войны. Но имел низкую степень отчистки крови, что вызывало расстройство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гемокоагуляции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воздушную эмболию и почечную недостаточность.</a:t>
            </a: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1975 г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М.Орр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M.Orr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Р.Гилчер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R.Gilcher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применили технику «отмывания» крови в аппарате с металлической центрифугой, работающей в прерывистом режиме. Так появились первые аппараты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ll Saver «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спасатель клеток» выпушенные фирмой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Haemonetics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1976 г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Times New Roman" pitchFamily="16" charset="0"/>
              <a:buNone/>
            </a:pPr>
            <a:endParaRPr lang="ru-RU" dirty="0" smtClean="0">
              <a:solidFill>
                <a:srgbClr val="000000"/>
              </a:solidFill>
            </a:endParaRPr>
          </a:p>
          <a:p>
            <a:pPr marL="285750" indent="-285750" defTabSz="449263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q"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779" y="111405"/>
            <a:ext cx="1798637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60648"/>
            <a:ext cx="738869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6" charset="0"/>
              <a:buNone/>
            </a:pPr>
            <a:r>
              <a:rPr lang="ru-RU" altLang="ru-RU" sz="3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развития </a:t>
            </a:r>
            <a:r>
              <a:rPr lang="ru-RU" altLang="ru-RU" sz="3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интраоперационной</a:t>
            </a:r>
            <a:r>
              <a:rPr lang="ru-RU" altLang="ru-RU" sz="3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реинфузии</a:t>
            </a:r>
          </a:p>
        </p:txBody>
      </p:sp>
    </p:spTree>
    <p:extLst>
      <p:ext uri="{BB962C8B-B14F-4D97-AF65-F5344CB8AC3E}">
        <p14:creationId xmlns:p14="http://schemas.microsoft.com/office/powerpoint/2010/main" val="119186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10226"/>
            <a:ext cx="70567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altLang="ru-RU" sz="3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развития </a:t>
            </a:r>
            <a:r>
              <a:rPr lang="ru-RU" altLang="ru-RU" sz="3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интраоперационной</a:t>
            </a:r>
            <a:r>
              <a:rPr lang="ru-RU" altLang="ru-RU" sz="3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реинфузии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60648"/>
            <a:ext cx="1798637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1973561"/>
            <a:ext cx="79928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20 лет фирма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Haemonetics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имела патент на выпуск этих аппаратов и лишь с конца 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90-х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годов стали появляться аналогичные аппараты, работающие по принципу «перевернутой чаши» или т.н. «колокола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Особенностью этих аппаратов является то,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они работают 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принципу «шаг за шагом», то есть заполнение, концентрирование и отмывка происходят поэтапно один за другим.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90-х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годах компания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Fresenius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разработала проточную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непрерывную систему для реинфузии – C.A.T.S.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Continuous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AutoTransfusion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 аппарата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данного типа  состоит в том, что  в нем установлены три насоса, которые работают одновременно.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подает кровь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резервуара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очистки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второй – подаёт промывочный раствор,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третий транспортирует очищенную кровь в мешок для реинфузии.</a:t>
            </a:r>
          </a:p>
        </p:txBody>
      </p:sp>
    </p:spTree>
    <p:extLst>
      <p:ext uri="{BB962C8B-B14F-4D97-AF65-F5344CB8AC3E}">
        <p14:creationId xmlns:p14="http://schemas.microsoft.com/office/powerpoint/2010/main" val="38768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79512" y="280644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SimSun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SimSun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SimSun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SimSun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SimSun" charset="-122"/>
              </a:defRPr>
            </a:lvl9pPr>
          </a:lstStyle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alt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Аппараты для реинфузии </a:t>
            </a:r>
            <a:r>
              <a:rPr lang="ru-RU" alt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аутоэритроцитов</a:t>
            </a:r>
            <a:endParaRPr lang="ru-RU" altLang="ru-RU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77" y="280645"/>
            <a:ext cx="1800225" cy="171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93" y="2321780"/>
            <a:ext cx="2146852" cy="367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34157" y="1747907"/>
            <a:ext cx="8253412" cy="4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69900" indent="-468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itchFamily="32" charset="0"/>
                <a:ea typeface="SimSun" charset="-122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itchFamily="32" charset="0"/>
                <a:ea typeface="SimSun" charset="-122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itchFamily="32" charset="0"/>
                <a:ea typeface="SimSun" charset="-122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itchFamily="32" charset="0"/>
                <a:ea typeface="SimSun" charset="-122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itchFamily="32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itchFamily="32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itchFamily="32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itchFamily="32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itchFamily="32" charset="0"/>
                <a:ea typeface="SimSun" charset="-122"/>
              </a:defRPr>
            </a:lvl9pPr>
          </a:lstStyle>
          <a:p>
            <a:pPr defTabSz="449263" fontAlgn="base">
              <a:spcBef>
                <a:spcPts val="500"/>
              </a:spcBef>
              <a:spcAft>
                <a:spcPct val="0"/>
              </a:spcAft>
              <a:buSzPct val="100000"/>
              <a:buFont typeface="Times New Roman" pitchFamily="16" charset="0"/>
              <a:buNone/>
            </a:pPr>
            <a:r>
              <a:rPr lang="ru-RU" altLang="ru-RU" sz="3000" dirty="0"/>
              <a:t> </a:t>
            </a:r>
            <a:r>
              <a:rPr lang="en-US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 Saver 5+</a:t>
            </a:r>
            <a:r>
              <a:rPr lang="en-US" altLang="ru-RU" sz="2000" b="1" dirty="0" smtClean="0"/>
              <a:t>                     </a:t>
            </a:r>
            <a:r>
              <a:rPr lang="en-US" alt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Electa</a:t>
            </a:r>
            <a:r>
              <a:rPr lang="en-US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C.A.T.S.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321779"/>
            <a:ext cx="2508599" cy="367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358" y="2321779"/>
            <a:ext cx="2069645" cy="36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961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56" y="2034677"/>
            <a:ext cx="3458859" cy="462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75819" y="1534241"/>
            <a:ext cx="18213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 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Sorin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XTRA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444102"/>
            <a:ext cx="702847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sz="3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аппарат для реинфузии</a:t>
            </a:r>
            <a:endParaRPr lang="ru-RU" sz="3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864" y="241234"/>
            <a:ext cx="1798637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234" y="2383931"/>
            <a:ext cx="2708966" cy="18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56744" y="1934351"/>
            <a:ext cx="31219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Расходные материалы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75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09" y="4875526"/>
            <a:ext cx="1801109" cy="150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46066" y="4249568"/>
            <a:ext cx="28755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SQ40S 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Лейкофильтр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5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8560" y="260648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сборки аппарата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Taatata\Desktop\QaorZIWLA-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771168"/>
            <a:ext cx="32820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464" y="250622"/>
            <a:ext cx="1798637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83968" y="2348880"/>
            <a:ext cx="44644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Физраствор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антикоагулянтом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Резервуар для сбора крови 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Мешок для реинфузии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Физраствор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отмывки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Мешок для сбора плазмы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Колокол отчистки 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Наконечник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аспирационной трубки</a:t>
            </a:r>
          </a:p>
        </p:txBody>
      </p:sp>
    </p:spTree>
    <p:extLst>
      <p:ext uri="{BB962C8B-B14F-4D97-AF65-F5344CB8AC3E}">
        <p14:creationId xmlns:p14="http://schemas.microsoft.com/office/powerpoint/2010/main" val="218857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1039</TotalTime>
  <Words>1178</Words>
  <Application>Microsoft Office PowerPoint</Application>
  <PresentationFormat>Экран (4:3)</PresentationFormat>
  <Paragraphs>137</Paragraphs>
  <Slides>26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Актуальность проблемы</vt:lpstr>
      <vt:lpstr>Определение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Схема сборки аппарата </vt:lpstr>
      <vt:lpstr>Презентация PowerPoint</vt:lpstr>
      <vt:lpstr>Презентация PowerPoint</vt:lpstr>
      <vt:lpstr>Наши данные</vt:lpstr>
      <vt:lpstr>Показания к применению инраоперационной реинфузии эритроцитов в акушерстве</vt:lpstr>
      <vt:lpstr>Полное  предлежание плаценты  с признаками врастания по данным МРТ</vt:lpstr>
      <vt:lpstr>Полное  предлежание плаценты  с признаками врастания по данным МРТ</vt:lpstr>
      <vt:lpstr>Показания к применению инраоперационной реинфузии эритроцитов  в  гинекологии</vt:lpstr>
      <vt:lpstr>Множественная миома матки </vt:lpstr>
      <vt:lpstr>Гигантская миома матки</vt:lpstr>
      <vt:lpstr>Гигантская миома матки</vt:lpstr>
      <vt:lpstr>Презентация PowerPoint</vt:lpstr>
      <vt:lpstr>Презентация PowerPoint</vt:lpstr>
      <vt:lpstr>Расход перевязочного материала </vt:lpstr>
      <vt:lpstr>Презентация PowerPoint</vt:lpstr>
      <vt:lpstr>Подгруппы женщин в зависимости от уровня кровопотери.</vt:lpstr>
      <vt:lpstr>Выводы </vt:lpstr>
      <vt:lpstr>Заключение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Taatata</dc:creator>
  <cp:lastModifiedBy>i.ivanov</cp:lastModifiedBy>
  <cp:revision>62</cp:revision>
  <dcterms:created xsi:type="dcterms:W3CDTF">2013-11-03T12:44:59Z</dcterms:created>
  <dcterms:modified xsi:type="dcterms:W3CDTF">2015-06-18T09:52:59Z</dcterms:modified>
</cp:coreProperties>
</file>